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img" ContentType="image/p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ags/tag2.xml" ContentType="application/vnd.openxmlformats-officedocument.presentationml.tags+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105"/>
  </p:notesMasterIdLst>
  <p:handoutMasterIdLst>
    <p:handoutMasterId r:id="rId106"/>
  </p:handoutMasterIdLst>
  <p:sldIdLst>
    <p:sldId id="256" r:id="rId3"/>
    <p:sldId id="329" r:id="rId4"/>
    <p:sldId id="330" r:id="rId5"/>
    <p:sldId id="323" r:id="rId6"/>
    <p:sldId id="271" r:id="rId7"/>
    <p:sldId id="272" r:id="rId8"/>
    <p:sldId id="307" r:id="rId9"/>
    <p:sldId id="273" r:id="rId10"/>
    <p:sldId id="302" r:id="rId11"/>
    <p:sldId id="281" r:id="rId12"/>
    <p:sldId id="389" r:id="rId13"/>
    <p:sldId id="258" r:id="rId14"/>
    <p:sldId id="424" r:id="rId15"/>
    <p:sldId id="274" r:id="rId16"/>
    <p:sldId id="303" r:id="rId17"/>
    <p:sldId id="297" r:id="rId18"/>
    <p:sldId id="267" r:id="rId19"/>
    <p:sldId id="268" r:id="rId20"/>
    <p:sldId id="269" r:id="rId21"/>
    <p:sldId id="270" r:id="rId22"/>
    <p:sldId id="309" r:id="rId23"/>
    <p:sldId id="310" r:id="rId24"/>
    <p:sldId id="311" r:id="rId25"/>
    <p:sldId id="325" r:id="rId26"/>
    <p:sldId id="406" r:id="rId27"/>
    <p:sldId id="275" r:id="rId28"/>
    <p:sldId id="282" r:id="rId29"/>
    <p:sldId id="336" r:id="rId30"/>
    <p:sldId id="262" r:id="rId31"/>
    <p:sldId id="324" r:id="rId32"/>
    <p:sldId id="260" r:id="rId33"/>
    <p:sldId id="409" r:id="rId34"/>
    <p:sldId id="410" r:id="rId35"/>
    <p:sldId id="392" r:id="rId36"/>
    <p:sldId id="411" r:id="rId37"/>
    <p:sldId id="422" r:id="rId38"/>
    <p:sldId id="412" r:id="rId39"/>
    <p:sldId id="413" r:id="rId40"/>
    <p:sldId id="414" r:id="rId41"/>
    <p:sldId id="415" r:id="rId42"/>
    <p:sldId id="416" r:id="rId43"/>
    <p:sldId id="417" r:id="rId44"/>
    <p:sldId id="423" r:id="rId45"/>
    <p:sldId id="419" r:id="rId46"/>
    <p:sldId id="420" r:id="rId47"/>
    <p:sldId id="421" r:id="rId48"/>
    <p:sldId id="286" r:id="rId49"/>
    <p:sldId id="339" r:id="rId50"/>
    <p:sldId id="340" r:id="rId51"/>
    <p:sldId id="344" r:id="rId52"/>
    <p:sldId id="361" r:id="rId53"/>
    <p:sldId id="360" r:id="rId54"/>
    <p:sldId id="358" r:id="rId55"/>
    <p:sldId id="359" r:id="rId56"/>
    <p:sldId id="342" r:id="rId57"/>
    <p:sldId id="345" r:id="rId58"/>
    <p:sldId id="363" r:id="rId59"/>
    <p:sldId id="362" r:id="rId60"/>
    <p:sldId id="426" r:id="rId61"/>
    <p:sldId id="351" r:id="rId62"/>
    <p:sldId id="352" r:id="rId63"/>
    <p:sldId id="341" r:id="rId64"/>
    <p:sldId id="346" r:id="rId65"/>
    <p:sldId id="353" r:id="rId66"/>
    <p:sldId id="364" r:id="rId67"/>
    <p:sldId id="365" r:id="rId68"/>
    <p:sldId id="366" r:id="rId69"/>
    <p:sldId id="367" r:id="rId70"/>
    <p:sldId id="343" r:id="rId71"/>
    <p:sldId id="347" r:id="rId72"/>
    <p:sldId id="369" r:id="rId73"/>
    <p:sldId id="355" r:id="rId74"/>
    <p:sldId id="368" r:id="rId75"/>
    <p:sldId id="356" r:id="rId76"/>
    <p:sldId id="317" r:id="rId77"/>
    <p:sldId id="318" r:id="rId78"/>
    <p:sldId id="277" r:id="rId79"/>
    <p:sldId id="299" r:id="rId80"/>
    <p:sldId id="278" r:id="rId81"/>
    <p:sldId id="300" r:id="rId82"/>
    <p:sldId id="301" r:id="rId83"/>
    <p:sldId id="314" r:id="rId84"/>
    <p:sldId id="290" r:id="rId85"/>
    <p:sldId id="292" r:id="rId86"/>
    <p:sldId id="291" r:id="rId87"/>
    <p:sldId id="293" r:id="rId88"/>
    <p:sldId id="287" r:id="rId89"/>
    <p:sldId id="288" r:id="rId90"/>
    <p:sldId id="279" r:id="rId91"/>
    <p:sldId id="305" r:id="rId92"/>
    <p:sldId id="265" r:id="rId93"/>
    <p:sldId id="296" r:id="rId94"/>
    <p:sldId id="294" r:id="rId95"/>
    <p:sldId id="295" r:id="rId96"/>
    <p:sldId id="280" r:id="rId97"/>
    <p:sldId id="333" r:id="rId98"/>
    <p:sldId id="407" r:id="rId99"/>
    <p:sldId id="357" r:id="rId100"/>
    <p:sldId id="408" r:id="rId101"/>
    <p:sldId id="319" r:id="rId102"/>
    <p:sldId id="425" r:id="rId103"/>
    <p:sldId id="313" r:id="rId10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8AC963E-32D6-4D77-AE0F-8488417CA883}">
          <p14:sldIdLst>
            <p14:sldId id="256"/>
            <p14:sldId id="329"/>
            <p14:sldId id="330"/>
            <p14:sldId id="323"/>
          </p14:sldIdLst>
        </p14:section>
        <p14:section name="Preparation" id="{78B01BE5-8C2F-4D4D-8102-DBC8EC8A4D15}">
          <p14:sldIdLst>
            <p14:sldId id="271"/>
            <p14:sldId id="272"/>
            <p14:sldId id="307"/>
          </p14:sldIdLst>
        </p14:section>
        <p14:section name="Opening and Introductions" id="{96431B71-0AD5-499A-83E3-C38E6486CEA0}">
          <p14:sldIdLst>
            <p14:sldId id="273"/>
            <p14:sldId id="302"/>
            <p14:sldId id="281"/>
            <p14:sldId id="389"/>
            <p14:sldId id="258"/>
            <p14:sldId id="424"/>
          </p14:sldIdLst>
        </p14:section>
        <p14:section name="Why Topic is Important" id="{144A7E79-EC1C-44FB-B3B9-7E6F71F15DC5}">
          <p14:sldIdLst>
            <p14:sldId id="274"/>
            <p14:sldId id="303"/>
            <p14:sldId id="297"/>
            <p14:sldId id="267"/>
            <p14:sldId id="268"/>
            <p14:sldId id="269"/>
            <p14:sldId id="270"/>
            <p14:sldId id="309"/>
            <p14:sldId id="310"/>
            <p14:sldId id="311"/>
            <p14:sldId id="325"/>
            <p14:sldId id="406"/>
          </p14:sldIdLst>
        </p14:section>
        <p14:section name="Overview" id="{C8DAB8FF-5DB0-4FD9-B944-FC0B76312C36}">
          <p14:sldIdLst>
            <p14:sldId id="275"/>
            <p14:sldId id="282"/>
            <p14:sldId id="336"/>
            <p14:sldId id="262"/>
            <p14:sldId id="324"/>
            <p14:sldId id="260"/>
            <p14:sldId id="409"/>
            <p14:sldId id="410"/>
            <p14:sldId id="392"/>
            <p14:sldId id="411"/>
            <p14:sldId id="422"/>
            <p14:sldId id="412"/>
            <p14:sldId id="413"/>
            <p14:sldId id="414"/>
            <p14:sldId id="415"/>
            <p14:sldId id="416"/>
            <p14:sldId id="417"/>
            <p14:sldId id="423"/>
            <p14:sldId id="419"/>
            <p14:sldId id="420"/>
            <p14:sldId id="421"/>
          </p14:sldIdLst>
        </p14:section>
        <p14:section name="Exploration" id="{EB616390-1BCC-438A-A598-52AD6E9CB4BB}">
          <p14:sldIdLst>
            <p14:sldId id="286"/>
            <p14:sldId id="339"/>
            <p14:sldId id="340"/>
            <p14:sldId id="344"/>
            <p14:sldId id="361"/>
            <p14:sldId id="360"/>
            <p14:sldId id="358"/>
            <p14:sldId id="359"/>
            <p14:sldId id="342"/>
            <p14:sldId id="345"/>
            <p14:sldId id="363"/>
            <p14:sldId id="362"/>
            <p14:sldId id="426"/>
            <p14:sldId id="351"/>
            <p14:sldId id="352"/>
            <p14:sldId id="341"/>
            <p14:sldId id="346"/>
            <p14:sldId id="353"/>
            <p14:sldId id="364"/>
            <p14:sldId id="365"/>
            <p14:sldId id="366"/>
            <p14:sldId id="367"/>
            <p14:sldId id="343"/>
            <p14:sldId id="347"/>
            <p14:sldId id="369"/>
            <p14:sldId id="355"/>
            <p14:sldId id="368"/>
            <p14:sldId id="356"/>
            <p14:sldId id="317"/>
            <p14:sldId id="318"/>
          </p14:sldIdLst>
        </p14:section>
        <p14:section name="Practice" id="{6F65C92D-284F-4D36-B174-E3669C0615A5}">
          <p14:sldIdLst>
            <p14:sldId id="277"/>
            <p14:sldId id="299"/>
          </p14:sldIdLst>
        </p14:section>
        <p14:section name="Application" id="{63070677-C852-421C-A288-954DF5F9855E}">
          <p14:sldIdLst>
            <p14:sldId id="278"/>
            <p14:sldId id="300"/>
            <p14:sldId id="301"/>
            <p14:sldId id="314"/>
          </p14:sldIdLst>
        </p14:section>
        <p14:section name="Topics in Action" id="{19986C3C-5A33-43D7-9C64-214C6A92D74F}">
          <p14:sldIdLst>
            <p14:sldId id="290"/>
            <p14:sldId id="292"/>
            <p14:sldId id="291"/>
            <p14:sldId id="293"/>
            <p14:sldId id="287"/>
            <p14:sldId id="288"/>
            <p14:sldId id="279"/>
          </p14:sldIdLst>
        </p14:section>
        <p14:section name="Assessment &amp; Reflection" id="{92F59C48-F791-4E9B-A594-34882F76929A}">
          <p14:sldIdLst>
            <p14:sldId id="305"/>
            <p14:sldId id="265"/>
            <p14:sldId id="296"/>
            <p14:sldId id="294"/>
            <p14:sldId id="295"/>
          </p14:sldIdLst>
        </p14:section>
        <p14:section name="Closing &amp; Follow-up" id="{DE1F7ACD-0FA9-4693-96E5-0E67CA929537}">
          <p14:sldIdLst>
            <p14:sldId id="280"/>
            <p14:sldId id="333"/>
            <p14:sldId id="407"/>
            <p14:sldId id="357"/>
            <p14:sldId id="408"/>
            <p14:sldId id="319"/>
            <p14:sldId id="425"/>
            <p14:sldId id="3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98" autoAdjust="0"/>
  </p:normalViewPr>
  <p:slideViewPr>
    <p:cSldViewPr>
      <p:cViewPr varScale="1">
        <p:scale>
          <a:sx n="59" d="100"/>
          <a:sy n="59" d="100"/>
        </p:scale>
        <p:origin x="1812" y="78"/>
      </p:cViewPr>
      <p:guideLst>
        <p:guide orient="horz" pos="2160"/>
        <p:guide pos="2880"/>
      </p:guideLst>
    </p:cSldViewPr>
  </p:slideViewPr>
  <p:notesTextViewPr>
    <p:cViewPr>
      <p:scale>
        <a:sx n="1" d="1"/>
        <a:sy n="1" d="1"/>
      </p:scale>
      <p:origin x="0" y="0"/>
    </p:cViewPr>
  </p:notesTextViewPr>
  <p:sorterViewPr>
    <p:cViewPr>
      <p:scale>
        <a:sx n="100" d="100"/>
        <a:sy n="100" d="100"/>
      </p:scale>
      <p:origin x="0" y="3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presProps" Target="presProp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heme" Target="theme/theme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737B6CB4-BF23-4440-B6B9-7949A777AFF7}" type="datetimeFigureOut">
              <a:rPr lang="en-US" smtClean="0"/>
              <a:t>8/5/2015</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83D4A2CC-A11C-4E05-A5FF-FDD12C87BD41}" type="slidenum">
              <a:rPr lang="en-US" smtClean="0"/>
              <a:t>‹#›</a:t>
            </a:fld>
            <a:endParaRPr lang="en-US" dirty="0"/>
          </a:p>
        </p:txBody>
      </p:sp>
    </p:spTree>
    <p:extLst>
      <p:ext uri="{BB962C8B-B14F-4D97-AF65-F5344CB8AC3E}">
        <p14:creationId xmlns:p14="http://schemas.microsoft.com/office/powerpoint/2010/main" val="3095040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84614" y="0"/>
            <a:ext cx="2971800" cy="464820"/>
          </a:xfrm>
          <a:prstGeom prst="rect">
            <a:avLst/>
          </a:prstGeom>
        </p:spPr>
        <p:txBody>
          <a:bodyPr vert="horz" lIns="92446" tIns="46223" rIns="92446" bIns="46223" rtlCol="0"/>
          <a:lstStyle>
            <a:lvl1pPr algn="r">
              <a:defRPr sz="1200"/>
            </a:lvl1pPr>
          </a:lstStyle>
          <a:p>
            <a:fld id="{3380D7E9-6857-4FF5-8161-D27CAD41F5A7}" type="datetimeFigureOut">
              <a:rPr lang="en-US" smtClean="0"/>
              <a:t>8/5/2015</a:t>
            </a:fld>
            <a:endParaRPr lang="en-US" dirty="0"/>
          </a:p>
        </p:txBody>
      </p:sp>
      <p:sp>
        <p:nvSpPr>
          <p:cNvPr id="4" name="Slide Image Placeholder 3"/>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7180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2446" tIns="46223" rIns="92446" bIns="46223" rtlCol="0" anchor="b"/>
          <a:lstStyle>
            <a:lvl1pPr algn="r">
              <a:defRPr sz="1200"/>
            </a:lvl1pPr>
          </a:lstStyle>
          <a:p>
            <a:fld id="{1B381BD9-06AD-416B-B353-C6E306B3FF2F}" type="slidenum">
              <a:rPr lang="en-US" smtClean="0"/>
              <a:t>‹#›</a:t>
            </a:fld>
            <a:endParaRPr lang="en-US" dirty="0"/>
          </a:p>
        </p:txBody>
      </p:sp>
    </p:spTree>
    <p:extLst>
      <p:ext uri="{BB962C8B-B14F-4D97-AF65-F5344CB8AC3E}">
        <p14:creationId xmlns:p14="http://schemas.microsoft.com/office/powerpoint/2010/main" val="3368342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readingquest.org/strat/rt.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few days before the training send participants the short article, “Strategies for Reading Comprehension” from</a:t>
            </a:r>
            <a:r>
              <a:rPr lang="en-US" baseline="0" dirty="0" smtClean="0"/>
              <a:t> Reading Quest, which briefly explains the reciprocal teaching practice. </a:t>
            </a:r>
            <a:r>
              <a:rPr lang="en-US" sz="1200" dirty="0" smtClean="0">
                <a:solidFill>
                  <a:srgbClr val="0000FF"/>
                </a:solidFill>
                <a:effectLst/>
                <a:latin typeface="+mn-lt"/>
                <a:ea typeface="SimSun"/>
                <a:cs typeface="Times New Roman"/>
                <a:hlinkClick r:id="rId3"/>
              </a:rPr>
              <a:t>http://www.readingquest.org/strat/rt.html</a:t>
            </a:r>
            <a:r>
              <a:rPr lang="en-US" sz="1200" dirty="0" smtClean="0">
                <a:solidFill>
                  <a:srgbClr val="0000FF"/>
                </a:solidFill>
                <a:effectLst/>
                <a:latin typeface="+mn-lt"/>
                <a:ea typeface="SimSun"/>
                <a:cs typeface="Times New Roman"/>
              </a:rPr>
              <a:t>. While this is an old article, it is a seminal work regarding</a:t>
            </a:r>
            <a:r>
              <a:rPr lang="en-US" sz="1200" baseline="0" dirty="0" smtClean="0">
                <a:solidFill>
                  <a:srgbClr val="0000FF"/>
                </a:solidFill>
                <a:effectLst/>
                <a:latin typeface="+mn-lt"/>
                <a:ea typeface="SimSun"/>
                <a:cs typeface="Times New Roman"/>
              </a:rPr>
              <a:t> reciprocal teaching that helps establish the rationale for why we use a reciprocal teaching practice with students who struggle with reading comprehension.</a:t>
            </a:r>
            <a:r>
              <a:rPr lang="en-US" sz="1200" dirty="0" smtClean="0">
                <a:solidFill>
                  <a:srgbClr val="0000FF"/>
                </a:solidFill>
                <a:effectLst/>
                <a:latin typeface="+mn-lt"/>
                <a:ea typeface="SimSun"/>
                <a:cs typeface="Times New Roman"/>
              </a:rPr>
              <a:t>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1</a:t>
            </a:fld>
            <a:endParaRPr lang="en-US" dirty="0"/>
          </a:p>
        </p:txBody>
      </p:sp>
    </p:spTree>
    <p:extLst>
      <p:ext uri="{BB962C8B-B14F-4D97-AF65-F5344CB8AC3E}">
        <p14:creationId xmlns:p14="http://schemas.microsoft.com/office/powerpoint/2010/main" val="667383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B74C-C260-4460-A4F8-4C1F768AFCE2}" type="slidenum">
              <a:rPr lang="en-US" smtClean="0"/>
              <a:t>14</a:t>
            </a:fld>
            <a:endParaRPr lang="en-US" dirty="0"/>
          </a:p>
        </p:txBody>
      </p:sp>
    </p:spTree>
    <p:extLst>
      <p:ext uri="{BB962C8B-B14F-4D97-AF65-F5344CB8AC3E}">
        <p14:creationId xmlns:p14="http://schemas.microsoft.com/office/powerpoint/2010/main" val="962506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WRITE-PAIR-</a:t>
            </a:r>
            <a:r>
              <a:rPr lang="en-US" b="1" i="1" baseline="0" dirty="0" smtClean="0"/>
              <a:t> SHARE</a:t>
            </a:r>
            <a:r>
              <a:rPr lang="en-US" baseline="0" dirty="0" smtClean="0"/>
              <a:t>:</a:t>
            </a:r>
          </a:p>
          <a:p>
            <a:r>
              <a:rPr lang="en-US" dirty="0" smtClean="0"/>
              <a:t>Based on your</a:t>
            </a:r>
            <a:r>
              <a:rPr lang="en-US" baseline="0" dirty="0" smtClean="0"/>
              <a:t> prior knowledge and the reading we sent you before our training, individually  </a:t>
            </a:r>
            <a:r>
              <a:rPr lang="en-US" b="1" baseline="0" dirty="0" smtClean="0"/>
              <a:t>write</a:t>
            </a:r>
            <a:r>
              <a:rPr lang="en-US" baseline="0" dirty="0" smtClean="0"/>
              <a:t> a definition or description of reciprocal teaching.</a:t>
            </a:r>
          </a:p>
          <a:p>
            <a:r>
              <a:rPr lang="en-US" b="1" baseline="0" dirty="0" smtClean="0"/>
              <a:t>Pair</a:t>
            </a:r>
            <a:r>
              <a:rPr lang="en-US" b="0" baseline="0" dirty="0" smtClean="0"/>
              <a:t> with a shoulder partner and </a:t>
            </a:r>
            <a:r>
              <a:rPr lang="en-US" b="1" baseline="0" dirty="0" smtClean="0"/>
              <a:t>share your definitions.</a:t>
            </a:r>
          </a:p>
          <a:p>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15</a:t>
            </a:fld>
            <a:endParaRPr lang="en-US" dirty="0"/>
          </a:p>
        </p:txBody>
      </p:sp>
    </p:spTree>
    <p:extLst>
      <p:ext uri="{BB962C8B-B14F-4D97-AF65-F5344CB8AC3E}">
        <p14:creationId xmlns:p14="http://schemas.microsoft.com/office/powerpoint/2010/main" val="3437885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 your definition</a:t>
            </a:r>
            <a:r>
              <a:rPr lang="en-US" baseline="0" dirty="0" smtClean="0"/>
              <a:t> to this one.  This is the definition we’re using during this training. It was adopted from the Missouri Educator Evaluation Standards.</a:t>
            </a:r>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16</a:t>
            </a:fld>
            <a:endParaRPr lang="en-US" dirty="0"/>
          </a:p>
        </p:txBody>
      </p:sp>
    </p:spTree>
    <p:extLst>
      <p:ext uri="{BB962C8B-B14F-4D97-AF65-F5344CB8AC3E}">
        <p14:creationId xmlns:p14="http://schemas.microsoft.com/office/powerpoint/2010/main" val="3590312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more elaborate definition as defined by Sporer,</a:t>
            </a:r>
            <a:r>
              <a:rPr lang="en-US" baseline="0" dirty="0" smtClean="0"/>
              <a:t> Brunstein, and Kieschke.</a:t>
            </a:r>
          </a:p>
          <a:p>
            <a:endParaRPr lang="en-US" baseline="0" dirty="0" smtClean="0"/>
          </a:p>
          <a:p>
            <a:r>
              <a:rPr lang="en-US" baseline="0" dirty="0" smtClean="0"/>
              <a:t>Read aloud or have them read it to themselves.  Summarize using the bold red words.  </a:t>
            </a:r>
          </a:p>
          <a:p>
            <a:endParaRPr lang="en-US" dirty="0" smtClean="0">
              <a:solidFill>
                <a:srgbClr val="FF0000"/>
              </a:solidFill>
            </a:endParaRP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1B381BD9-06AD-416B-B353-C6E306B3FF2F}" type="slidenum">
              <a:rPr lang="en-US" smtClean="0"/>
              <a:t>17</a:t>
            </a:fld>
            <a:endParaRPr lang="en-US" dirty="0"/>
          </a:p>
        </p:txBody>
      </p:sp>
    </p:spTree>
    <p:extLst>
      <p:ext uri="{BB962C8B-B14F-4D97-AF65-F5344CB8AC3E}">
        <p14:creationId xmlns:p14="http://schemas.microsoft.com/office/powerpoint/2010/main" val="3502778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b="1" dirty="0" smtClean="0"/>
              <a:t>*Reciprocal</a:t>
            </a:r>
            <a:r>
              <a:rPr lang="en-US" b="1" baseline="0" dirty="0" smtClean="0"/>
              <a:t> teaching was devised as an instructional process to teach students cognitive strategies that might lead to improved learning outcomes.</a:t>
            </a:r>
          </a:p>
          <a:p>
            <a:pPr defTabSz="924458">
              <a:defRPr/>
            </a:pPr>
            <a:r>
              <a:rPr lang="en-US" b="1" baseline="0" dirty="0" smtClean="0"/>
              <a:t>*The emphasis is on teachers enabling their students to learn and use cognitive strategies such as summarizing, questioning, clarifying, and predicting.</a:t>
            </a:r>
          </a:p>
          <a:p>
            <a:pPr defTabSz="924458">
              <a:defRPr/>
            </a:pPr>
            <a:r>
              <a:rPr lang="en-US" b="1" baseline="0" dirty="0" smtClean="0"/>
              <a:t/>
            </a:r>
            <a:br>
              <a:rPr lang="en-US" b="1" baseline="0" dirty="0" smtClean="0"/>
            </a:br>
            <a:r>
              <a:rPr lang="en-US" b="1" baseline="0" dirty="0" smtClean="0"/>
              <a:t>*The effect size from both meta-analyses is very high (.74) .  The effects were highest when there was explicit teaching of cognitive strategies before beginning reciprocal teaching dialogue, showing the importance of modeling and practice as well as giving instruction in the use of the strategies close to the time students used them.</a:t>
            </a:r>
          </a:p>
          <a:p>
            <a:pPr defTabSz="924458">
              <a:defRPr/>
            </a:pPr>
            <a:endParaRPr lang="en-US" b="1" dirty="0" smtClean="0"/>
          </a:p>
          <a:p>
            <a:pPr defTabSz="924458">
              <a:defRPr/>
            </a:pPr>
            <a:endParaRPr lang="en-US" b="1" dirty="0" smtClean="0"/>
          </a:p>
          <a:p>
            <a:pPr defTabSz="924458">
              <a:defRPr/>
            </a:pPr>
            <a:r>
              <a:rPr lang="en-US" b="1" baseline="0" dirty="0" smtClean="0"/>
              <a:t> (Notes are taken from </a:t>
            </a:r>
            <a:r>
              <a:rPr lang="en-US" b="1" i="1" baseline="0" dirty="0" smtClean="0"/>
              <a:t>Visible Learning: A Synthesis of Over 800 Meta-Analyses Relating to Achievement </a:t>
            </a:r>
            <a:r>
              <a:rPr lang="en-US" b="1" i="0" baseline="0" dirty="0" smtClean="0"/>
              <a:t> by John Hattie)</a:t>
            </a:r>
            <a:endParaRPr lang="en-US" b="1" dirty="0" smtClean="0"/>
          </a:p>
          <a:p>
            <a:endParaRPr lang="en-US" dirty="0"/>
          </a:p>
        </p:txBody>
      </p:sp>
      <p:sp>
        <p:nvSpPr>
          <p:cNvPr id="4" name="Slide Number Placeholder 3"/>
          <p:cNvSpPr>
            <a:spLocks noGrp="1"/>
          </p:cNvSpPr>
          <p:nvPr>
            <p:ph type="sldNum" sz="quarter" idx="10"/>
          </p:nvPr>
        </p:nvSpPr>
        <p:spPr/>
        <p:txBody>
          <a:bodyPr/>
          <a:lstStyle/>
          <a:p>
            <a:fld id="{8C25DA50-E0B2-4484-B77E-D52A4342F3E6}" type="slidenum">
              <a:rPr lang="en-US" smtClean="0"/>
              <a:t>18</a:t>
            </a:fld>
            <a:endParaRPr lang="en-US" dirty="0"/>
          </a:p>
        </p:txBody>
      </p:sp>
    </p:spTree>
    <p:extLst>
      <p:ext uri="{BB962C8B-B14F-4D97-AF65-F5344CB8AC3E}">
        <p14:creationId xmlns:p14="http://schemas.microsoft.com/office/powerpoint/2010/main" val="255512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look at the Missouri Educator</a:t>
            </a:r>
            <a:r>
              <a:rPr lang="en-US" baseline="0" dirty="0" smtClean="0"/>
              <a:t> Evaluation Standards, you will find that reciprocal teaching aligns with these standards. These are explained in more detail on the next slide.</a:t>
            </a:r>
          </a:p>
          <a:p>
            <a:endParaRPr lang="en-US" baseline="0" dirty="0" smtClean="0"/>
          </a:p>
          <a:p>
            <a:r>
              <a:rPr lang="en-US" baseline="0" dirty="0" smtClean="0"/>
              <a:t>(If teachers have not seen this document, you can open the hyperlink to show them what it looks like) or take it out if you don’t want it in there.</a:t>
            </a:r>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19</a:t>
            </a:fld>
            <a:endParaRPr lang="en-US" dirty="0"/>
          </a:p>
        </p:txBody>
      </p:sp>
    </p:spTree>
    <p:extLst>
      <p:ext uri="{BB962C8B-B14F-4D97-AF65-F5344CB8AC3E}">
        <p14:creationId xmlns:p14="http://schemas.microsoft.com/office/powerpoint/2010/main" val="2693339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20</a:t>
            </a:fld>
            <a:endParaRPr lang="en-US" dirty="0"/>
          </a:p>
        </p:txBody>
      </p:sp>
    </p:spTree>
    <p:extLst>
      <p:ext uri="{BB962C8B-B14F-4D97-AF65-F5344CB8AC3E}">
        <p14:creationId xmlns:p14="http://schemas.microsoft.com/office/powerpoint/2010/main" val="2841944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Reciprocal Teaching</a:t>
            </a:r>
            <a:r>
              <a:rPr lang="en-US" baseline="0" dirty="0" smtClean="0"/>
              <a:t> is aligned with CCSS in Reading, specifically with Anchor Standards 1,2, 3, &amp; 4</a:t>
            </a:r>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21</a:t>
            </a:fld>
            <a:endParaRPr lang="en-US" dirty="0"/>
          </a:p>
        </p:txBody>
      </p:sp>
    </p:spTree>
    <p:extLst>
      <p:ext uri="{BB962C8B-B14F-4D97-AF65-F5344CB8AC3E}">
        <p14:creationId xmlns:p14="http://schemas.microsoft.com/office/powerpoint/2010/main" val="1160750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RT is also aligned with Speaking</a:t>
            </a:r>
            <a:r>
              <a:rPr lang="en-US" baseline="0" dirty="0" smtClean="0"/>
              <a:t> and Listening Standards</a:t>
            </a:r>
            <a:r>
              <a:rPr lang="en-US" dirty="0" smtClean="0"/>
              <a:t> 1 and 4.</a:t>
            </a:r>
          </a:p>
          <a:p>
            <a:endParaRPr lang="en-US" dirty="0" smtClean="0"/>
          </a:p>
          <a:p>
            <a:r>
              <a:rPr lang="en-US" dirty="0" smtClean="0"/>
              <a:t>Read and elaborate a little as needed.</a:t>
            </a:r>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23</a:t>
            </a:fld>
            <a:endParaRPr lang="en-US" dirty="0"/>
          </a:p>
        </p:txBody>
      </p:sp>
    </p:spTree>
    <p:extLst>
      <p:ext uri="{BB962C8B-B14F-4D97-AF65-F5344CB8AC3E}">
        <p14:creationId xmlns:p14="http://schemas.microsoft.com/office/powerpoint/2010/main" val="3196112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Guided</a:t>
            </a:r>
            <a:r>
              <a:rPr lang="en-US" b="1" baseline="0" dirty="0" smtClean="0"/>
              <a:t> Notes page for participants</a:t>
            </a:r>
          </a:p>
          <a:p>
            <a:r>
              <a:rPr lang="en-US" b="1" baseline="0" dirty="0" smtClean="0"/>
              <a:t>Aligns with slides 17-21</a:t>
            </a:r>
            <a:endParaRPr lang="en-US" b="1" dirty="0"/>
          </a:p>
        </p:txBody>
      </p:sp>
      <p:sp>
        <p:nvSpPr>
          <p:cNvPr id="4" name="Slide Number Placeholder 3"/>
          <p:cNvSpPr>
            <a:spLocks noGrp="1"/>
          </p:cNvSpPr>
          <p:nvPr>
            <p:ph type="sldNum" sz="quarter" idx="10"/>
          </p:nvPr>
        </p:nvSpPr>
        <p:spPr/>
        <p:txBody>
          <a:bodyPr/>
          <a:lstStyle/>
          <a:p>
            <a:fld id="{1B381BD9-06AD-416B-B353-C6E306B3FF2F}" type="slidenum">
              <a:rPr lang="en-US" smtClean="0"/>
              <a:t>24</a:t>
            </a:fld>
            <a:endParaRPr lang="en-US" dirty="0"/>
          </a:p>
        </p:txBody>
      </p:sp>
    </p:spTree>
    <p:extLst>
      <p:ext uri="{BB962C8B-B14F-4D97-AF65-F5344CB8AC3E}">
        <p14:creationId xmlns:p14="http://schemas.microsoft.com/office/powerpoint/2010/main" val="1089588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yellow slides are not to be viewed</a:t>
            </a:r>
            <a:r>
              <a:rPr lang="en-US" baseline="0" dirty="0" smtClean="0"/>
              <a:t> by the audience.  They were the outline provided to content development teams.</a:t>
            </a:r>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5</a:t>
            </a:fld>
            <a:endParaRPr lang="en-US" dirty="0"/>
          </a:p>
        </p:txBody>
      </p:sp>
    </p:spTree>
    <p:extLst>
      <p:ext uri="{BB962C8B-B14F-4D97-AF65-F5344CB8AC3E}">
        <p14:creationId xmlns:p14="http://schemas.microsoft.com/office/powerpoint/2010/main" val="761805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latin typeface="+mn-lt"/>
                <a:ea typeface="+mn-ea"/>
                <a:cs typeface="+mn-cs"/>
              </a:rPr>
              <a:t>Pat Widdowson of Surry County Schools in North Carolina shared this very cool strategy.</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How's it work? You have students imagine they are placing a classified ad or sending a telegram, where every word used costs them money. Tell them each word costs 10 cents, and then tell them they can spend "so much." For instance, if you say they have $2.00 to spend, then that means they have to write a summary that has no more than 20 words. You can adjust the amount they have to spend, and therefore the length of the summary, according to the text they are summarizing. Consider setting this up as a learning station, with articles in a folder that they can practice on whenever they finish their work early or have time when other students are still working.</a:t>
            </a:r>
            <a:endParaRPr lang="en-US" sz="1000" dirty="0"/>
          </a:p>
        </p:txBody>
      </p:sp>
      <p:sp>
        <p:nvSpPr>
          <p:cNvPr id="4" name="Slide Number Placeholder 3"/>
          <p:cNvSpPr>
            <a:spLocks noGrp="1"/>
          </p:cNvSpPr>
          <p:nvPr>
            <p:ph type="sldNum" sz="quarter" idx="10"/>
          </p:nvPr>
        </p:nvSpPr>
        <p:spPr/>
        <p:txBody>
          <a:bodyPr/>
          <a:lstStyle/>
          <a:p>
            <a:fld id="{1B381BD9-06AD-416B-B353-C6E306B3FF2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99205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26</a:t>
            </a:fld>
            <a:endParaRPr lang="en-US" dirty="0"/>
          </a:p>
        </p:txBody>
      </p:sp>
    </p:spTree>
    <p:extLst>
      <p:ext uri="{BB962C8B-B14F-4D97-AF65-F5344CB8AC3E}">
        <p14:creationId xmlns:p14="http://schemas.microsoft.com/office/powerpoint/2010/main" val="215883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this</a:t>
            </a:r>
            <a:r>
              <a:rPr lang="en-US" baseline="0" dirty="0" smtClean="0"/>
              <a:t> is the “Missouri” definition of reciprocal teaching.   It was taken from the Missouri Educator Evaluation Standards.</a:t>
            </a:r>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27</a:t>
            </a:fld>
            <a:endParaRPr lang="en-US" dirty="0"/>
          </a:p>
        </p:txBody>
      </p:sp>
    </p:spTree>
    <p:extLst>
      <p:ext uri="{BB962C8B-B14F-4D97-AF65-F5344CB8AC3E}">
        <p14:creationId xmlns:p14="http://schemas.microsoft.com/office/powerpoint/2010/main" val="3590312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Now, let’s learn more about this practice.  We have selected 4 articles of reading to help us learn about reciprocal teaching.</a:t>
            </a:r>
          </a:p>
          <a:p>
            <a:r>
              <a:rPr lang="en-US" sz="1100" b="1" dirty="0"/>
              <a:t>We will be using the Jigsaw structure for reading and processing these articles.</a:t>
            </a:r>
          </a:p>
          <a:p>
            <a:endParaRPr lang="en-US" sz="1100" dirty="0"/>
          </a:p>
          <a:p>
            <a:r>
              <a:rPr lang="en-US" sz="1100" dirty="0" smtClean="0"/>
              <a:t>Use</a:t>
            </a:r>
            <a:r>
              <a:rPr lang="en-US" sz="1100" baseline="0" dirty="0" smtClean="0"/>
              <a:t> these 4 sources</a:t>
            </a:r>
            <a:r>
              <a:rPr lang="en-US" sz="1100" dirty="0" smtClean="0"/>
              <a:t> </a:t>
            </a:r>
            <a:r>
              <a:rPr lang="en-US" sz="1100" dirty="0"/>
              <a:t>for participants to </a:t>
            </a:r>
            <a:r>
              <a:rPr lang="en-US" sz="1100" dirty="0" smtClean="0"/>
              <a:t>read to build</a:t>
            </a:r>
            <a:r>
              <a:rPr lang="en-US" sz="1100" baseline="0" dirty="0" smtClean="0"/>
              <a:t> background knowledge about reciprocal teaching</a:t>
            </a:r>
            <a:r>
              <a:rPr lang="en-US" sz="1100" dirty="0" smtClean="0"/>
              <a:t>:  </a:t>
            </a:r>
            <a:r>
              <a:rPr lang="en-US" sz="1100" b="1" i="1" dirty="0" smtClean="0"/>
              <a:t>HANDOUTS</a:t>
            </a:r>
            <a:endParaRPr lang="en-US" sz="1100" dirty="0"/>
          </a:p>
          <a:p>
            <a:pPr lvl="0"/>
            <a:r>
              <a:rPr lang="en-US" sz="1100" dirty="0"/>
              <a:t>Stricklin, Kelly </a:t>
            </a:r>
            <a:r>
              <a:rPr lang="en-US" sz="1100" i="1" dirty="0"/>
              <a:t>Hands-on Reciprocal Teaching: A Comprehension Technique</a:t>
            </a:r>
            <a:endParaRPr lang="en-US" sz="1100" dirty="0"/>
          </a:p>
          <a:p>
            <a:pPr lvl="0"/>
            <a:r>
              <a:rPr lang="en-US" sz="1100" dirty="0"/>
              <a:t>Marzano, Robert </a:t>
            </a:r>
            <a:r>
              <a:rPr lang="en-US" sz="1100" i="1" dirty="0"/>
              <a:t>Classroom Instruction That Works (p. 42-43)</a:t>
            </a:r>
            <a:endParaRPr lang="en-US" sz="1100" dirty="0"/>
          </a:p>
          <a:p>
            <a:r>
              <a:rPr lang="en-US" sz="1100" dirty="0"/>
              <a:t>Hattie, John </a:t>
            </a:r>
            <a:r>
              <a:rPr lang="en-US" sz="1100" i="1" dirty="0"/>
              <a:t>Visible Learning 2009 (p. 203-204</a:t>
            </a:r>
            <a:r>
              <a:rPr lang="en-US" sz="1100" i="1" dirty="0" smtClean="0"/>
              <a:t>)</a:t>
            </a:r>
            <a:endParaRPr lang="en-US" sz="1100" dirty="0"/>
          </a:p>
          <a:p>
            <a:pPr lvl="0"/>
            <a:r>
              <a:rPr lang="en-US" sz="1100" dirty="0"/>
              <a:t>Pilonieta, P., &amp; Medina, A.L. (2009) </a:t>
            </a:r>
            <a:r>
              <a:rPr lang="en-US" sz="1100" i="1" dirty="0"/>
              <a:t>Reciprocal teaching for the primary grades: “We can do it, too!”</a:t>
            </a:r>
          </a:p>
          <a:p>
            <a:pPr lvl="0"/>
            <a:endParaRPr lang="en-US" sz="1100" i="1" dirty="0"/>
          </a:p>
          <a:p>
            <a:pPr lvl="0"/>
            <a:r>
              <a:rPr lang="en-US" sz="1100" i="1" dirty="0"/>
              <a:t>Use the </a:t>
            </a:r>
            <a:r>
              <a:rPr lang="en-US" sz="1100" b="1" dirty="0"/>
              <a:t>Jigsaw protocol </a:t>
            </a:r>
            <a:r>
              <a:rPr lang="en-US" sz="1100" i="1" dirty="0"/>
              <a:t>to process the learning</a:t>
            </a:r>
            <a:r>
              <a:rPr lang="en-US" sz="1100" i="1" dirty="0" smtClean="0"/>
              <a:t>:  </a:t>
            </a:r>
            <a:r>
              <a:rPr lang="en-US" sz="1100" b="1" i="1" dirty="0" smtClean="0"/>
              <a:t>Directions</a:t>
            </a:r>
            <a:r>
              <a:rPr lang="en-US" sz="1100" b="1" i="1" baseline="0" dirty="0" smtClean="0"/>
              <a:t> available on next slide</a:t>
            </a:r>
            <a:endParaRPr lang="en-US" sz="1100" i="1" dirty="0"/>
          </a:p>
          <a:p>
            <a:pPr marL="231115" indent="-231115">
              <a:buAutoNum type="arabicPeriod"/>
            </a:pPr>
            <a:r>
              <a:rPr lang="en-US" sz="1100" dirty="0"/>
              <a:t>Number off 1-4 to form groups.  (If you don’t use 4 articles, have a group for each article read.) Reorganize people putting all the 1’s together, 2’s together, etc.</a:t>
            </a:r>
          </a:p>
          <a:p>
            <a:pPr marL="231115" indent="-231115">
              <a:buAutoNum type="arabicPeriod"/>
            </a:pPr>
            <a:r>
              <a:rPr lang="en-US" sz="1100" dirty="0"/>
              <a:t>Assign each group a particular article to read.  Individually they read  and highlight key points.</a:t>
            </a:r>
          </a:p>
          <a:p>
            <a:pPr marL="231115" indent="-231115">
              <a:buAutoNum type="arabicPeriod"/>
            </a:pPr>
            <a:r>
              <a:rPr lang="en-US" sz="1100" dirty="0"/>
              <a:t>Within their expert group they discuss the important  points from their reading and plan ways to share/teach .</a:t>
            </a:r>
          </a:p>
          <a:p>
            <a:pPr marL="231115" indent="-231115" defTabSz="924458">
              <a:buFontTx/>
              <a:buAutoNum type="arabicPeriod" startAt="4"/>
              <a:defRPr/>
            </a:pPr>
            <a:r>
              <a:rPr lang="en-US" sz="1100" dirty="0"/>
              <a:t>Next regroup back into your base teams that contain a 1, 2, 3, 4 reader. Each person shares the key points from the article they read. </a:t>
            </a:r>
          </a:p>
          <a:p>
            <a:pPr marL="231115" indent="-231115" defTabSz="924458">
              <a:buFontTx/>
              <a:buAutoNum type="arabicPeriod" startAt="4"/>
              <a:defRPr/>
            </a:pPr>
            <a:r>
              <a:rPr lang="en-US" sz="1100" dirty="0"/>
              <a:t>As a team, chart similarities  of the articles on why reciprocal teaching is an effective teaching and learning practice.  Post charts.</a:t>
            </a:r>
          </a:p>
          <a:p>
            <a:pPr marL="231115" indent="-231115">
              <a:buAutoNum type="arabicPeriod"/>
            </a:pPr>
            <a:endParaRPr lang="en-US" i="1"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29</a:t>
            </a:fld>
            <a:endParaRPr lang="en-US" dirty="0"/>
          </a:p>
        </p:txBody>
      </p:sp>
    </p:spTree>
    <p:extLst>
      <p:ext uri="{BB962C8B-B14F-4D97-AF65-F5344CB8AC3E}">
        <p14:creationId xmlns:p14="http://schemas.microsoft.com/office/powerpoint/2010/main" val="166325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HANDOUT</a:t>
            </a:r>
            <a:endParaRPr lang="en-US" b="1" dirty="0"/>
          </a:p>
        </p:txBody>
      </p:sp>
      <p:sp>
        <p:nvSpPr>
          <p:cNvPr id="4" name="Slide Number Placeholder 3"/>
          <p:cNvSpPr>
            <a:spLocks noGrp="1"/>
          </p:cNvSpPr>
          <p:nvPr>
            <p:ph type="sldNum" sz="quarter" idx="10"/>
          </p:nvPr>
        </p:nvSpPr>
        <p:spPr/>
        <p:txBody>
          <a:bodyPr/>
          <a:lstStyle/>
          <a:p>
            <a:fld id="{1B381BD9-06AD-416B-B353-C6E306B3FF2F}" type="slidenum">
              <a:rPr lang="en-US" smtClean="0"/>
              <a:t>30</a:t>
            </a:fld>
            <a:endParaRPr lang="en-US" dirty="0"/>
          </a:p>
        </p:txBody>
      </p:sp>
    </p:spTree>
    <p:extLst>
      <p:ext uri="{BB962C8B-B14F-4D97-AF65-F5344CB8AC3E}">
        <p14:creationId xmlns:p14="http://schemas.microsoft.com/office/powerpoint/2010/main" val="24615166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altLang="zh-CN" b="1" dirty="0">
                <a:solidFill>
                  <a:srgbClr val="FF0000"/>
                </a:solidFill>
                <a:latin typeface="Calibri" pitchFamily="34" charset="0"/>
                <a:ea typeface="SimSun" pitchFamily="2" charset="-122"/>
                <a:cs typeface="Times New Roman" pitchFamily="18" charset="0"/>
              </a:rPr>
              <a:t>Print this page full size for each participant to use.</a:t>
            </a:r>
          </a:p>
          <a:p>
            <a:pPr defTabSz="924458">
              <a:defRPr/>
            </a:pPr>
            <a:r>
              <a:rPr lang="en-US" altLang="zh-CN" dirty="0" smtClean="0">
                <a:latin typeface="Calibri" pitchFamily="34" charset="0"/>
                <a:ea typeface="SimSun" pitchFamily="2" charset="-122"/>
                <a:cs typeface="Times New Roman" pitchFamily="18" charset="0"/>
              </a:rPr>
              <a:t>  </a:t>
            </a:r>
            <a:r>
              <a:rPr lang="en-US" altLang="zh-CN" dirty="0">
                <a:latin typeface="Calibri" pitchFamily="34" charset="0"/>
                <a:ea typeface="SimSun" pitchFamily="2" charset="-122"/>
                <a:cs typeface="Times New Roman" pitchFamily="18" charset="0"/>
              </a:rPr>
              <a:t>As groups share from their charts, use the “Focused Reading Organizer” and record responses under “Why use reciprocal teaching?” and write your personal questions under “Questions about the reading” on the handout.</a:t>
            </a:r>
            <a:endParaRPr lang="en-US" dirty="0"/>
          </a:p>
          <a:p>
            <a:r>
              <a:rPr lang="en-US" dirty="0" smtClean="0"/>
              <a:t> </a:t>
            </a:r>
            <a:r>
              <a:rPr lang="en-US" dirty="0"/>
              <a:t>Once the charts have been shared, think about and record  ways you currently implement reciprocal teaching in your classroom. Share this with team members.</a:t>
            </a:r>
          </a:p>
          <a:p>
            <a:pPr marL="0" indent="0">
              <a:buNone/>
            </a:pPr>
            <a:r>
              <a:rPr lang="en-US" dirty="0" smtClean="0"/>
              <a:t>Collectively</a:t>
            </a:r>
            <a:r>
              <a:rPr lang="en-US" dirty="0"/>
              <a:t>, as a team, see if you can answer any of the questions.</a:t>
            </a:r>
          </a:p>
          <a:p>
            <a:pPr marL="231115" indent="-231115">
              <a:buAutoNum type="arabicPeriod" startAt="4"/>
            </a:pPr>
            <a:endParaRPr lang="en-US" dirty="0"/>
          </a:p>
          <a:p>
            <a:r>
              <a:rPr lang="en-US" dirty="0"/>
              <a:t>Using the section titled, “STEPS FOR IMPLEMENTATION”  will come later in the presentation.</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31</a:t>
            </a:fld>
            <a:endParaRPr lang="en-US" dirty="0"/>
          </a:p>
        </p:txBody>
      </p:sp>
    </p:spTree>
    <p:extLst>
      <p:ext uri="{BB962C8B-B14F-4D97-AF65-F5344CB8AC3E}">
        <p14:creationId xmlns:p14="http://schemas.microsoft.com/office/powerpoint/2010/main" val="3601588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http://education.state.mn.us/MDE/EdExc/BestPrac/ImpleEffecPrac/</a:t>
            </a:r>
          </a:p>
          <a:p>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32</a:t>
            </a:fld>
            <a:endParaRPr lang="en-US" dirty="0"/>
          </a:p>
        </p:txBody>
      </p:sp>
    </p:spTree>
    <p:extLst>
      <p:ext uri="{BB962C8B-B14F-4D97-AF65-F5344CB8AC3E}">
        <p14:creationId xmlns:p14="http://schemas.microsoft.com/office/powerpoint/2010/main" val="3630821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33</a:t>
            </a:fld>
            <a:endParaRPr lang="en-US" dirty="0"/>
          </a:p>
        </p:txBody>
      </p:sp>
    </p:spTree>
    <p:extLst>
      <p:ext uri="{BB962C8B-B14F-4D97-AF65-F5344CB8AC3E}">
        <p14:creationId xmlns:p14="http://schemas.microsoft.com/office/powerpoint/2010/main" val="6223904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The Practice Profile template includes four pieces and is anchored by the essential functions. Then moving from left to right across the template are (click</a:t>
            </a:r>
            <a:r>
              <a:rPr lang="en-US" sz="1000" kern="1200" baseline="0" dirty="0" smtClean="0">
                <a:solidFill>
                  <a:schemeClr val="tx1"/>
                </a:solidFill>
                <a:effectLst/>
                <a:latin typeface="+mn-lt"/>
                <a:ea typeface="+mn-ea"/>
                <a:cs typeface="+mn-cs"/>
              </a:rPr>
              <a:t> 1,2)</a:t>
            </a:r>
            <a:r>
              <a:rPr lang="en-US" sz="1000" kern="1200" dirty="0" smtClean="0">
                <a:solidFill>
                  <a:schemeClr val="tx1"/>
                </a:solidFill>
                <a:effectLst/>
                <a:latin typeface="+mn-lt"/>
                <a:ea typeface="+mn-ea"/>
                <a:cs typeface="+mn-cs"/>
              </a:rPr>
              <a:t> the </a:t>
            </a:r>
            <a:r>
              <a:rPr lang="en-US" sz="1000" kern="1200" dirty="0" smtClean="0">
                <a:solidFill>
                  <a:srgbClr val="0070C0"/>
                </a:solidFill>
                <a:effectLst/>
                <a:latin typeface="+mn-lt"/>
                <a:ea typeface="+mn-ea"/>
                <a:cs typeface="+mn-cs"/>
              </a:rPr>
              <a:t>essential functions of the practice</a:t>
            </a:r>
            <a:r>
              <a:rPr lang="en-US" sz="1000" kern="1200" dirty="0" smtClean="0">
                <a:solidFill>
                  <a:schemeClr val="tx1"/>
                </a:solidFill>
                <a:effectLst/>
                <a:latin typeface="+mn-lt"/>
                <a:ea typeface="+mn-ea"/>
                <a:cs typeface="+mn-cs"/>
              </a:rPr>
              <a:t>; (click</a:t>
            </a:r>
            <a:r>
              <a:rPr lang="en-US" sz="1000" kern="1200" baseline="0" dirty="0" smtClean="0">
                <a:solidFill>
                  <a:schemeClr val="tx1"/>
                </a:solidFill>
                <a:effectLst/>
                <a:latin typeface="+mn-lt"/>
                <a:ea typeface="+mn-ea"/>
                <a:cs typeface="+mn-cs"/>
              </a:rPr>
              <a:t> 3-10) </a:t>
            </a:r>
            <a:r>
              <a:rPr lang="en-US" sz="1000" kern="1200" dirty="0" smtClean="0">
                <a:solidFill>
                  <a:schemeClr val="tx1"/>
                </a:solidFill>
                <a:effectLst/>
                <a:latin typeface="+mn-lt"/>
                <a:ea typeface="+mn-ea"/>
                <a:cs typeface="+mn-cs"/>
              </a:rPr>
              <a:t> implementation performance levels.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effectLst/>
                <a:latin typeface="+mn-lt"/>
                <a:ea typeface="+mn-ea"/>
                <a:cs typeface="+mn-cs"/>
              </a:rPr>
              <a:t>Handout:</a:t>
            </a:r>
            <a:r>
              <a:rPr lang="en-US" sz="1000" b="1"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Participants should have a copy of the Practice Profile.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Following</a:t>
            </a:r>
            <a:r>
              <a:rPr lang="en-US" sz="1000" kern="1200" baseline="0" dirty="0" smtClean="0">
                <a:solidFill>
                  <a:schemeClr val="tx1"/>
                </a:solidFill>
                <a:effectLst/>
                <a:latin typeface="+mn-lt"/>
                <a:ea typeface="+mn-ea"/>
                <a:cs typeface="+mn-cs"/>
              </a:rPr>
              <a:t> slides will share a video or an activity to help participants think about the work of teachers that needs to be done prior to asking students to participate in activities.  </a:t>
            </a:r>
            <a:endParaRPr lang="en-US" dirty="0"/>
          </a:p>
        </p:txBody>
      </p:sp>
      <p:sp>
        <p:nvSpPr>
          <p:cNvPr id="4" name="Slide Number Placeholder 3"/>
          <p:cNvSpPr>
            <a:spLocks noGrp="1"/>
          </p:cNvSpPr>
          <p:nvPr>
            <p:ph type="sldNum" sz="quarter" idx="10"/>
          </p:nvPr>
        </p:nvSpPr>
        <p:spPr/>
        <p:txBody>
          <a:bodyPr/>
          <a:lstStyle/>
          <a:p>
            <a:fld id="{6ACA80BF-298E-4FC9-8F9D-867EAE7C127B}"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8665889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Information for this</a:t>
            </a:r>
            <a:r>
              <a:rPr lang="en-US" b="1" baseline="0" dirty="0" smtClean="0"/>
              <a:t> slide comes from:1</a:t>
            </a:r>
            <a:r>
              <a:rPr lang="en-US" baseline="0" dirty="0" smtClean="0"/>
              <a:t>. </a:t>
            </a:r>
            <a:r>
              <a:rPr lang="en-US" dirty="0" smtClean="0"/>
              <a:t>MO SPDG’s Collaborative Work Magazine (released</a:t>
            </a:r>
            <a:r>
              <a:rPr lang="en-US" baseline="0" dirty="0" smtClean="0"/>
              <a:t> spring 2014)</a:t>
            </a:r>
            <a:r>
              <a:rPr lang="en-US" dirty="0" smtClean="0"/>
              <a:t>,2. </a:t>
            </a:r>
            <a:r>
              <a:rPr lang="en-US" baseline="0" dirty="0" smtClean="0"/>
              <a:t> Reciprocal Teaching Profile provided to CW consultants July 2013 </a:t>
            </a:r>
            <a:r>
              <a:rPr lang="en-US" b="1" dirty="0" smtClean="0">
                <a:solidFill>
                  <a:srgbClr val="0070C0"/>
                </a:solidFill>
              </a:rPr>
              <a:t>and</a:t>
            </a:r>
            <a:r>
              <a:rPr lang="en-US" b="1" baseline="0" dirty="0" smtClean="0"/>
              <a:t> </a:t>
            </a:r>
            <a:r>
              <a:rPr lang="en-US" b="0" baseline="0" dirty="0" smtClean="0"/>
              <a:t>3. </a:t>
            </a:r>
            <a:r>
              <a:rPr lang="en-US" baseline="0" dirty="0" err="1" smtClean="0"/>
              <a:t>MiBLSi</a:t>
            </a:r>
            <a:r>
              <a:rPr lang="en-US" baseline="0" dirty="0" smtClean="0"/>
              <a:t> MTSS Coordinator Practice Profile 4/10/14.  Michigan’s Integrated Behavior and Learning Support Initiative.</a:t>
            </a:r>
            <a:endParaRPr lang="en-US" dirty="0" smtClean="0"/>
          </a:p>
          <a:p>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35</a:t>
            </a:fld>
            <a:endParaRPr lang="en-US" dirty="0"/>
          </a:p>
        </p:txBody>
      </p:sp>
    </p:spTree>
    <p:extLst>
      <p:ext uri="{BB962C8B-B14F-4D97-AF65-F5344CB8AC3E}">
        <p14:creationId xmlns:p14="http://schemas.microsoft.com/office/powerpoint/2010/main" val="4286129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staff walks in have the following question showing</a:t>
            </a:r>
            <a:r>
              <a:rPr lang="en-US" baseline="0" dirty="0" smtClean="0"/>
              <a:t> on the power-point show</a:t>
            </a:r>
            <a:r>
              <a:rPr lang="en-US" dirty="0" smtClean="0"/>
              <a:t>:  </a:t>
            </a:r>
            <a:r>
              <a:rPr lang="en-US" i="1" dirty="0" smtClean="0"/>
              <a:t>How am I currently teaching my students to predict, learn words, question, and summarize to become independent thinkers and readers?</a:t>
            </a:r>
            <a:endParaRPr lang="en-US" dirty="0" smtClean="0"/>
          </a:p>
          <a:p>
            <a:r>
              <a:rPr lang="en-US" dirty="0" smtClean="0"/>
              <a:t>Staff responds to the question individually on an index card.</a:t>
            </a:r>
          </a:p>
          <a:p>
            <a:r>
              <a:rPr lang="en-US" dirty="0" smtClean="0"/>
              <a:t>Do a line up and fold the line to find partner.  Partner Share responses and then presenter collects the cards.  </a:t>
            </a:r>
          </a:p>
        </p:txBody>
      </p:sp>
      <p:sp>
        <p:nvSpPr>
          <p:cNvPr id="4" name="Slide Number Placeholder 3"/>
          <p:cNvSpPr>
            <a:spLocks noGrp="1"/>
          </p:cNvSpPr>
          <p:nvPr>
            <p:ph type="sldNum" sz="quarter" idx="10"/>
          </p:nvPr>
        </p:nvSpPr>
        <p:spPr/>
        <p:txBody>
          <a:bodyPr/>
          <a:lstStyle/>
          <a:p>
            <a:fld id="{1B381BD9-06AD-416B-B353-C6E306B3FF2F}" type="slidenum">
              <a:rPr lang="en-US" smtClean="0"/>
              <a:t>6</a:t>
            </a:fld>
            <a:endParaRPr lang="en-US" dirty="0"/>
          </a:p>
        </p:txBody>
      </p:sp>
    </p:spTree>
    <p:extLst>
      <p:ext uri="{BB962C8B-B14F-4D97-AF65-F5344CB8AC3E}">
        <p14:creationId xmlns:p14="http://schemas.microsoft.com/office/powerpoint/2010/main" val="13919670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Animation:</a:t>
            </a:r>
            <a:r>
              <a:rPr lang="en-US" b="1" baseline="0" dirty="0" smtClean="0"/>
              <a:t> </a:t>
            </a:r>
            <a:r>
              <a:rPr lang="en-US" b="0" baseline="0" dirty="0" smtClean="0"/>
              <a:t>After entering the slide one click will bring forth the blue box which is Essential Function 1 of the Practice Profile.  The video segment on the next slide is only about the teacher modeling prediction for her students.  </a:t>
            </a:r>
            <a:endParaRPr lang="en-US" b="1" dirty="0" smtClean="0"/>
          </a:p>
          <a:p>
            <a:r>
              <a:rPr lang="en-US" b="1" dirty="0" smtClean="0"/>
              <a:t>The</a:t>
            </a:r>
            <a:r>
              <a:rPr lang="en-US" b="1" baseline="0" dirty="0" smtClean="0"/>
              <a:t> next slide </a:t>
            </a:r>
            <a:r>
              <a:rPr lang="en-US" baseline="0" dirty="0" smtClean="0"/>
              <a:t>in the PowerPoint shows a portion of a video from Laura Grayson on Blue Springs School District.  In this segment Ms. Grayson models what predicting is about, using first a set of visuals to help students think about how to tap into their schema/background knowledge.  She then takes the students to the cover and selected illustrations from the book BATS, modeling for students how to use the illustrations to make predictions.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36</a:t>
            </a:fld>
            <a:endParaRPr lang="en-US" dirty="0"/>
          </a:p>
        </p:txBody>
      </p:sp>
    </p:spTree>
    <p:extLst>
      <p:ext uri="{BB962C8B-B14F-4D97-AF65-F5344CB8AC3E}">
        <p14:creationId xmlns:p14="http://schemas.microsoft.com/office/powerpoint/2010/main" val="18530288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Handout:</a:t>
            </a:r>
            <a:r>
              <a:rPr lang="en-US" b="1" baseline="0" dirty="0" smtClean="0"/>
              <a:t> </a:t>
            </a:r>
            <a:r>
              <a:rPr lang="en-US" b="0" baseline="0" dirty="0" smtClean="0"/>
              <a:t>Distribute handout for individuals to use as note taking and after viewing the video conversation starters. After reviewing the video, participants may complete the first portion of the note organizer and share insights with a shoulder partner or clock partner depending on the method used by the presenters to engage participants in conversation.</a:t>
            </a:r>
            <a:endParaRPr lang="en-US" dirty="0" smtClean="0"/>
          </a:p>
          <a:p>
            <a:r>
              <a:rPr lang="en-US" b="1" dirty="0" smtClean="0"/>
              <a:t>Video information: </a:t>
            </a:r>
            <a:r>
              <a:rPr lang="en-US" b="0" dirty="0" smtClean="0"/>
              <a:t>This excerpt</a:t>
            </a:r>
            <a:r>
              <a:rPr lang="en-US" b="0" baseline="0" dirty="0" smtClean="0"/>
              <a:t> is taken from a video received from Ronda Jensen.  </a:t>
            </a:r>
          </a:p>
          <a:p>
            <a:r>
              <a:rPr lang="en-US" b="0" baseline="0" dirty="0" smtClean="0"/>
              <a:t>The teacher Laura Grayson models how to make a prediction with her students.  She begins with a concrete item tapping into background information/schema that most if not all students will be able to access; using a grocery bag and egg carton.  She then moves to a text Zipping, Zapping, Zooming Bats and models for students how to use first the cover and then illustrations to make predictions.  In this manner she is helping all students see how to use a text to connect to or develop schema </a:t>
            </a:r>
            <a:r>
              <a:rPr lang="en-US" b="0" u="sng" baseline="0" dirty="0" smtClean="0"/>
              <a:t>from the text </a:t>
            </a:r>
            <a:r>
              <a:rPr lang="en-US" b="0" u="none" baseline="0" dirty="0" smtClean="0"/>
              <a:t>rather than previous personal experiences allowing all students despite their level of background knowledge on bats to make connections and therefore predictions.  </a:t>
            </a:r>
            <a:endParaRPr lang="en-US" b="1" dirty="0" smtClean="0"/>
          </a:p>
          <a:p>
            <a:r>
              <a:rPr lang="en-US" b="1" dirty="0" smtClean="0"/>
              <a:t>Book: </a:t>
            </a:r>
            <a:r>
              <a:rPr lang="en-US" b="0" dirty="0" smtClean="0"/>
              <a:t>Zipping, Zapping, Zooming Bats by Ann Earle; Harper</a:t>
            </a:r>
            <a:r>
              <a:rPr lang="en-US" b="0" baseline="0" dirty="0" smtClean="0"/>
              <a:t>Collins Children’s Books.</a:t>
            </a:r>
            <a:endParaRPr lang="en-US" b="0" dirty="0" smtClean="0"/>
          </a:p>
          <a:p>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37</a:t>
            </a:fld>
            <a:endParaRPr lang="en-US" dirty="0"/>
          </a:p>
        </p:txBody>
      </p:sp>
    </p:spTree>
    <p:extLst>
      <p:ext uri="{BB962C8B-B14F-4D97-AF65-F5344CB8AC3E}">
        <p14:creationId xmlns:p14="http://schemas.microsoft.com/office/powerpoint/2010/main" val="22344629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Animation:</a:t>
            </a:r>
            <a:r>
              <a:rPr lang="en-US" b="1" baseline="0" dirty="0" smtClean="0"/>
              <a:t> </a:t>
            </a:r>
            <a:r>
              <a:rPr lang="en-US" b="0" baseline="0" dirty="0" smtClean="0"/>
              <a:t>After entering the slide one click will bring forth the blue box which is Essential Function 2 of the Practice Profile.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The activity and information on the </a:t>
            </a:r>
            <a:r>
              <a:rPr lang="en-US" b="1" baseline="0" dirty="0" smtClean="0"/>
              <a:t>next four slides </a:t>
            </a:r>
            <a:r>
              <a:rPr lang="en-US" b="0" baseline="0" dirty="0" smtClean="0"/>
              <a:t>focus only on the teacher understanding and modeling for students why there is the need to set a purpose for reading.  After reviewing slides and participating in the reading activity, participants may complete the second portion of the note organizer and share insights with a shoulder partner or clock partner depending on the method used by the presenters to engage participants in conversation.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 to Presenter: </a:t>
            </a:r>
            <a:r>
              <a:rPr lang="en-US" b="0" i="1" baseline="0" dirty="0" smtClean="0"/>
              <a:t>Practice Profile Essential Function 3 was not included because the majority of the second half of the presentation focuses on it. It was felt it would be redundant , but it’s absence should be explained so that participants understand why it doesn’t appear here. </a:t>
            </a:r>
            <a:endParaRPr lang="en-US" i="1" dirty="0"/>
          </a:p>
        </p:txBody>
      </p:sp>
      <p:sp>
        <p:nvSpPr>
          <p:cNvPr id="4" name="Slide Number Placeholder 3"/>
          <p:cNvSpPr>
            <a:spLocks noGrp="1"/>
          </p:cNvSpPr>
          <p:nvPr>
            <p:ph type="sldNum" sz="quarter" idx="10"/>
          </p:nvPr>
        </p:nvSpPr>
        <p:spPr/>
        <p:txBody>
          <a:bodyPr/>
          <a:lstStyle/>
          <a:p>
            <a:fld id="{1B381BD9-06AD-416B-B353-C6E306B3FF2F}" type="slidenum">
              <a:rPr lang="en-US" smtClean="0"/>
              <a:t>38</a:t>
            </a:fld>
            <a:endParaRPr lang="en-US" dirty="0"/>
          </a:p>
        </p:txBody>
      </p:sp>
    </p:spTree>
    <p:extLst>
      <p:ext uri="{BB962C8B-B14F-4D97-AF65-F5344CB8AC3E}">
        <p14:creationId xmlns:p14="http://schemas.microsoft.com/office/powerpoint/2010/main" val="29706640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Read It But I Don’t Get It-</a:t>
            </a:r>
            <a:r>
              <a:rPr lang="en-US" baseline="0" dirty="0" err="1" smtClean="0"/>
              <a:t>Cris</a:t>
            </a:r>
            <a:r>
              <a:rPr lang="en-US" baseline="0" dirty="0" smtClean="0"/>
              <a:t> </a:t>
            </a:r>
            <a:r>
              <a:rPr lang="en-US" baseline="0" dirty="0" err="1" smtClean="0"/>
              <a:t>Tovani</a:t>
            </a:r>
            <a:r>
              <a:rPr lang="en-US" baseline="0" dirty="0" smtClean="0"/>
              <a:t> p 24-26</a:t>
            </a:r>
          </a:p>
          <a:p>
            <a:r>
              <a:rPr lang="en-US" b="1" baseline="0" dirty="0" smtClean="0"/>
              <a:t>Handout: </a:t>
            </a:r>
            <a:r>
              <a:rPr lang="en-US" b="0" baseline="0" dirty="0" smtClean="0"/>
              <a:t>Participants will need a copy of </a:t>
            </a:r>
            <a:r>
              <a:rPr lang="en-US" b="0" u="sng" baseline="0" dirty="0" smtClean="0"/>
              <a:t>The House.  </a:t>
            </a:r>
            <a:r>
              <a:rPr lang="en-US" b="0" u="none" baseline="0" dirty="0" smtClean="0"/>
              <a:t>There is also a copy of the </a:t>
            </a:r>
            <a:r>
              <a:rPr lang="en-US" b="0" u="none" baseline="0" dirty="0" err="1" smtClean="0"/>
              <a:t>Tovani</a:t>
            </a:r>
            <a:r>
              <a:rPr lang="en-US" b="0" u="none" baseline="0" dirty="0" smtClean="0"/>
              <a:t> text pages 24-26 which includes additional information on setting purpose which may be used by the presenter for additional information or as a reading for the participants.  In addition text pages 24-26 include the directions detailed above on the slide.</a:t>
            </a:r>
          </a:p>
          <a:p>
            <a:r>
              <a:rPr lang="en-US" b="1" u="none" baseline="0" dirty="0" smtClean="0"/>
              <a:t>Animation: </a:t>
            </a:r>
            <a:r>
              <a:rPr lang="en-US" b="0" u="none" baseline="0" dirty="0" smtClean="0"/>
              <a:t>Click 1-enters the slide; Click 2-pen/pencil directions-Pause allowing the participants to complete the reading, subsequent pauses may be shorter as they have read the passage already once; Click 3-asks participants to use a pink highlighter; Click 4 asks participants to use the yellow highlighter; Click 5 moves the participants to using their record sheets to add notes and then may be used to converse with others.</a:t>
            </a:r>
            <a:endParaRPr lang="en-US" b="1"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40</a:t>
            </a:fld>
            <a:endParaRPr lang="en-US" dirty="0"/>
          </a:p>
        </p:txBody>
      </p:sp>
    </p:spTree>
    <p:extLst>
      <p:ext uri="{BB962C8B-B14F-4D97-AF65-F5344CB8AC3E}">
        <p14:creationId xmlns:p14="http://schemas.microsoft.com/office/powerpoint/2010/main" val="13341929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Patricia</a:t>
            </a:r>
            <a:r>
              <a:rPr lang="en-US" baseline="0" dirty="0" smtClean="0"/>
              <a:t> Wolfe-Brain Matters Translating Research into Classroom Practice 2</a:t>
            </a:r>
            <a:r>
              <a:rPr lang="en-US" baseline="30000" dirty="0" smtClean="0"/>
              <a:t>nd</a:t>
            </a:r>
            <a:r>
              <a:rPr lang="en-US" baseline="0" dirty="0" smtClean="0"/>
              <a:t> edition 2010</a:t>
            </a:r>
            <a:endParaRPr lang="en-US" dirty="0" smtClean="0"/>
          </a:p>
          <a:p>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41</a:t>
            </a:fld>
            <a:endParaRPr lang="en-US" dirty="0"/>
          </a:p>
        </p:txBody>
      </p:sp>
    </p:spTree>
    <p:extLst>
      <p:ext uri="{BB962C8B-B14F-4D97-AF65-F5344CB8AC3E}">
        <p14:creationId xmlns:p14="http://schemas.microsoft.com/office/powerpoint/2010/main" val="12450417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Animation: </a:t>
            </a:r>
            <a:r>
              <a:rPr lang="en-US" b="0" baseline="0" dirty="0" smtClean="0"/>
              <a:t>After entering the slide one click will bring forth the blue box which is Essential Function 2 of the Practice Profile.  </a:t>
            </a:r>
          </a:p>
          <a:p>
            <a:r>
              <a:rPr lang="en-US" b="1" dirty="0" smtClean="0"/>
              <a:t>The</a:t>
            </a:r>
            <a:r>
              <a:rPr lang="en-US" b="1" baseline="0" dirty="0" smtClean="0"/>
              <a:t> next slide </a:t>
            </a:r>
            <a:r>
              <a:rPr lang="en-US" baseline="0" dirty="0" smtClean="0"/>
              <a:t>in the PowerPoint shows a portion of a video from a grade 6 teacher with a team of students following their conversation over an informational piece of text.  The video segment has been selected to focus on Summarizing and Reflection.</a:t>
            </a:r>
            <a:endParaRPr lang="en-US" b="1" dirty="0" smtClean="0"/>
          </a:p>
          <a:p>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43</a:t>
            </a:fld>
            <a:endParaRPr lang="en-US" dirty="0"/>
          </a:p>
        </p:txBody>
      </p:sp>
    </p:spTree>
    <p:extLst>
      <p:ext uri="{BB962C8B-B14F-4D97-AF65-F5344CB8AC3E}">
        <p14:creationId xmlns:p14="http://schemas.microsoft.com/office/powerpoint/2010/main" val="19024729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segment focuses only the teacher and her work with the students in discussing effective choice of information in their individual summaries, she leads them to understanding that the use of specific words provides a clear, specific summary.  She then asks the students to reflect on the process of Reciprocal Teaching to strengthen their comprehension of text. She then provides her own personal reflection on the benefits of Reciprocal Teaching for her as the teacher. </a:t>
            </a:r>
            <a:r>
              <a:rPr lang="en-US" b="0" baseline="0" dirty="0" smtClean="0"/>
              <a:t>After reviewing the video, participants may complete the first portion of the note organizer and share insights with a shoulder partner or clock partner depending on the method used by the presenters to engage participants in conversation.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Entire Video  </a:t>
            </a:r>
            <a:r>
              <a:rPr lang="en-US" baseline="0" dirty="0" smtClean="0"/>
              <a:t>https://www.youtube.com/watch?v=e8gSIcSyypk</a:t>
            </a:r>
            <a:endParaRPr lang="en-US" b="1" dirty="0" smtClean="0"/>
          </a:p>
          <a:p>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44</a:t>
            </a:fld>
            <a:endParaRPr lang="en-US" dirty="0"/>
          </a:p>
        </p:txBody>
      </p:sp>
    </p:spTree>
    <p:extLst>
      <p:ext uri="{BB962C8B-B14F-4D97-AF65-F5344CB8AC3E}">
        <p14:creationId xmlns:p14="http://schemas.microsoft.com/office/powerpoint/2010/main" val="20863004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Handouts: </a:t>
            </a:r>
            <a:r>
              <a:rPr lang="en-US" b="0" dirty="0" smtClean="0"/>
              <a:t>Participants will need a</a:t>
            </a:r>
            <a:r>
              <a:rPr lang="en-US" b="0" baseline="0" dirty="0" smtClean="0"/>
              <a:t> copy of the fidelity checklist.  Presenter may go through the checklist indicating that the form may first be used by individuals or teams of teachers to self reflect and monitor their implementation of Reciprocal Teaching.  Additionally the form may be used by either internal or external coaches to provide feedback to teachers. School leadership  teams or building/district administrators may use to determine coaching opportunities or professional development needs in supporting the implementation of Reciprocal Teaching.</a:t>
            </a:r>
            <a:endParaRPr lang="en-US" b="1" dirty="0" smtClean="0"/>
          </a:p>
          <a:p>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45</a:t>
            </a:fld>
            <a:endParaRPr lang="en-US" dirty="0"/>
          </a:p>
        </p:txBody>
      </p:sp>
    </p:spTree>
    <p:extLst>
      <p:ext uri="{BB962C8B-B14F-4D97-AF65-F5344CB8AC3E}">
        <p14:creationId xmlns:p14="http://schemas.microsoft.com/office/powerpoint/2010/main" val="35655745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Handouts:</a:t>
            </a:r>
            <a:r>
              <a:rPr lang="en-US" b="1" baseline="0" dirty="0" smtClean="0"/>
              <a:t> </a:t>
            </a:r>
            <a:r>
              <a:rPr lang="en-US" b="0" baseline="0" dirty="0" smtClean="0"/>
              <a:t>Participants will need a copy of the entire Student Engagement Data checklist.</a:t>
            </a:r>
          </a:p>
          <a:p>
            <a:r>
              <a:rPr lang="en-US" b="0" baseline="0" dirty="0" smtClean="0"/>
              <a:t>Presenters may distribute the form and ask participants to review to continue to develop their individual/team/school implementation plan.  They also may discuss and list evidence that may be collected beyond the checklist to support the levels at which they have ranked student engagement.  This tool also may be used by teachers as the work in Collaborative Data Teams to assist in unpacking the process of reciprocal teaching and determining their own needs in professional development or instructional strategies to then use the checklist as a results indicator to determine student growth in utilizing the comprehension strategies employed in reciprocal teaching.</a:t>
            </a:r>
            <a:endParaRPr lang="en-US" b="1" dirty="0" smtClean="0"/>
          </a:p>
          <a:p>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46</a:t>
            </a:fld>
            <a:endParaRPr lang="en-US" dirty="0"/>
          </a:p>
        </p:txBody>
      </p:sp>
    </p:spTree>
    <p:extLst>
      <p:ext uri="{BB962C8B-B14F-4D97-AF65-F5344CB8AC3E}">
        <p14:creationId xmlns:p14="http://schemas.microsoft.com/office/powerpoint/2010/main" val="687202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47</a:t>
            </a:fld>
            <a:endParaRPr lang="en-US" dirty="0"/>
          </a:p>
        </p:txBody>
      </p:sp>
    </p:spTree>
    <p:extLst>
      <p:ext uri="{BB962C8B-B14F-4D97-AF65-F5344CB8AC3E}">
        <p14:creationId xmlns:p14="http://schemas.microsoft.com/office/powerpoint/2010/main" val="1532967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7</a:t>
            </a:fld>
            <a:endParaRPr lang="en-US" dirty="0"/>
          </a:p>
        </p:txBody>
      </p:sp>
    </p:spTree>
    <p:extLst>
      <p:ext uri="{BB962C8B-B14F-4D97-AF65-F5344CB8AC3E}">
        <p14:creationId xmlns:p14="http://schemas.microsoft.com/office/powerpoint/2010/main" val="3186598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See Handouts Package </a:t>
            </a:r>
            <a:r>
              <a:rPr lang="en-US" dirty="0" smtClean="0"/>
              <a:t>– </a:t>
            </a:r>
            <a:r>
              <a:rPr lang="en-US" u="sng" dirty="0" smtClean="0"/>
              <a:t>Meeting the Needs</a:t>
            </a:r>
            <a:r>
              <a:rPr lang="en-US" u="sng" baseline="0" dirty="0" smtClean="0"/>
              <a:t> of Students through Learning Strategies </a:t>
            </a:r>
            <a:r>
              <a:rPr lang="en-US" u="none" baseline="0" dirty="0" smtClean="0"/>
              <a:t> in the </a:t>
            </a:r>
            <a:r>
              <a:rPr lang="en-US" b="1" u="none" baseline="0" dirty="0" smtClean="0"/>
              <a:t>Handouts Package </a:t>
            </a:r>
            <a:r>
              <a:rPr lang="en-US" u="none" baseline="0" dirty="0" smtClean="0"/>
              <a:t>folder </a:t>
            </a:r>
            <a:r>
              <a:rPr lang="en-US" baseline="0" dirty="0" smtClean="0"/>
              <a:t>to help meet the needs of English Language Learners. Additionally see the Sentence Frames Handout to assist all students. The Sentence Frames Handout is particularly helpful for students with disabilities. </a:t>
            </a:r>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48</a:t>
            </a:fld>
            <a:endParaRPr lang="en-US" dirty="0"/>
          </a:p>
        </p:txBody>
      </p:sp>
    </p:spTree>
    <p:extLst>
      <p:ext uri="{BB962C8B-B14F-4D97-AF65-F5344CB8AC3E}">
        <p14:creationId xmlns:p14="http://schemas.microsoft.com/office/powerpoint/2010/main" val="30431036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adapted from:</a:t>
            </a:r>
          </a:p>
          <a:p>
            <a:r>
              <a:rPr lang="en-US" dirty="0" smtClean="0"/>
              <a:t>http://www.miamisci.org/tec/introduction.html</a:t>
            </a:r>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49</a:t>
            </a:fld>
            <a:endParaRPr lang="en-US" dirty="0"/>
          </a:p>
        </p:txBody>
      </p:sp>
    </p:spTree>
    <p:extLst>
      <p:ext uri="{BB962C8B-B14F-4D97-AF65-F5344CB8AC3E}">
        <p14:creationId xmlns:p14="http://schemas.microsoft.com/office/powerpoint/2010/main" val="17003451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http://www.teacher2teacherhelp.com/reading-strategies/prediction-mini-lessons-and-practice</a:t>
            </a:r>
          </a:p>
          <a:p>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51</a:t>
            </a:fld>
            <a:endParaRPr lang="en-US" dirty="0"/>
          </a:p>
        </p:txBody>
      </p:sp>
    </p:spTree>
    <p:extLst>
      <p:ext uri="{BB962C8B-B14F-4D97-AF65-F5344CB8AC3E}">
        <p14:creationId xmlns:p14="http://schemas.microsoft.com/office/powerpoint/2010/main" val="6459391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help students begin to internalize the language of strategy use, it is often helpful to give them sentence stems to stimulate their thinking. Sentence stems can be used to spark students’ ideas during reciprocal teaching dialogue and written responses to literature.</a:t>
            </a:r>
          </a:p>
          <a:p>
            <a:endParaRPr lang="en-US" dirty="0" smtClean="0"/>
          </a:p>
          <a:p>
            <a:r>
              <a:rPr lang="en-US" dirty="0" smtClean="0"/>
              <a:t>From:</a:t>
            </a:r>
          </a:p>
          <a:p>
            <a:r>
              <a:rPr lang="en-US" dirty="0" smtClean="0"/>
              <a:t>http://www.teacher2teacherhelp.com/reading-strategies/prediction-mini-lessons-and-practice</a:t>
            </a:r>
          </a:p>
          <a:p>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52</a:t>
            </a:fld>
            <a:endParaRPr lang="en-US" dirty="0"/>
          </a:p>
        </p:txBody>
      </p:sp>
    </p:spTree>
    <p:extLst>
      <p:ext uri="{BB962C8B-B14F-4D97-AF65-F5344CB8AC3E}">
        <p14:creationId xmlns:p14="http://schemas.microsoft.com/office/powerpoint/2010/main" val="38655001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Select a reading text</a:t>
            </a:r>
            <a:r>
              <a:rPr lang="en-US" baseline="0" dirty="0" smtClean="0"/>
              <a:t> </a:t>
            </a:r>
            <a:r>
              <a:rPr lang="en-US" dirty="0" smtClean="0"/>
              <a:t>from www.timeforkids.com to use for this activity, or you can select your own.</a:t>
            </a:r>
          </a:p>
          <a:p>
            <a:endParaRPr lang="en-US" dirty="0" smtClean="0"/>
          </a:p>
          <a:p>
            <a:r>
              <a:rPr lang="en-US" dirty="0" smtClean="0"/>
              <a:t>For this activity, you can assign participants to work individually, or</a:t>
            </a:r>
            <a:r>
              <a:rPr lang="en-US" baseline="0" dirty="0" smtClean="0"/>
              <a:t> with</a:t>
            </a:r>
            <a:r>
              <a:rPr lang="en-US" dirty="0" smtClean="0"/>
              <a:t> a partner to complete the first two bullets.  After they have written their predications, then divide participants</a:t>
            </a:r>
            <a:r>
              <a:rPr lang="en-US" baseline="0" dirty="0" smtClean="0"/>
              <a:t> </a:t>
            </a:r>
            <a:r>
              <a:rPr lang="en-US" dirty="0" smtClean="0"/>
              <a:t>into two straight lines, so that each participant is facing a partner.  Instruct partners to share their predictions with each other.  Then, signal one line of students to stroll down to share predictions with the next partner.  </a:t>
            </a:r>
          </a:p>
          <a:p>
            <a:endParaRPr lang="en-US" dirty="0" smtClean="0"/>
          </a:p>
          <a:p>
            <a:r>
              <a:rPr lang="en-US" dirty="0" smtClean="0"/>
              <a:t>Only one line will move during this activity. Repeat several times.  Demonstrate</a:t>
            </a:r>
            <a:r>
              <a:rPr lang="en-US" baseline="0" dirty="0" smtClean="0"/>
              <a:t> this activity with students to ensure that understand how the activity is be completed.</a:t>
            </a:r>
            <a:endParaRPr lang="en-US" dirty="0" smtClean="0"/>
          </a:p>
          <a:p>
            <a:endParaRPr lang="en-US" dirty="0" smtClean="0"/>
          </a:p>
          <a:p>
            <a:r>
              <a:rPr lang="en-US" dirty="0" smtClean="0"/>
              <a:t>After</a:t>
            </a:r>
            <a:r>
              <a:rPr lang="en-US" baseline="0" dirty="0" smtClean="0"/>
              <a:t> you have repeated this process 3-4 times, participants can remain standing or be seated while you debrief the activity.</a:t>
            </a:r>
            <a:r>
              <a:rPr lang="en-US" dirty="0" smtClean="0"/>
              <a:t> Discuss and list several of the predictions on chart paper. Return to the chart paper to confirm or adjust predictions after reading. </a:t>
            </a:r>
          </a:p>
          <a:p>
            <a:endParaRPr lang="en-US" dirty="0" smtClean="0"/>
          </a:p>
          <a:p>
            <a:r>
              <a:rPr lang="en-US" dirty="0" smtClean="0"/>
              <a:t>From:</a:t>
            </a:r>
          </a:p>
          <a:p>
            <a:r>
              <a:rPr lang="en-US" dirty="0" smtClean="0"/>
              <a:t>http://www.teacher2teacherhelp.com/reading-strategies/prediction-mini-lessons-and-practice</a:t>
            </a:r>
          </a:p>
          <a:p>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53</a:t>
            </a:fld>
            <a:endParaRPr lang="en-US" dirty="0"/>
          </a:p>
        </p:txBody>
      </p:sp>
    </p:spTree>
    <p:extLst>
      <p:ext uri="{BB962C8B-B14F-4D97-AF65-F5344CB8AC3E}">
        <p14:creationId xmlns:p14="http://schemas.microsoft.com/office/powerpoint/2010/main" val="18701294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Select a short narrative text for this activity.  You can select your own narrative text, or choose from www.timeforkids.com</a:t>
            </a:r>
          </a:p>
          <a:p>
            <a:endParaRPr lang="en-US" dirty="0" smtClean="0"/>
          </a:p>
          <a:p>
            <a:r>
              <a:rPr lang="en-US" dirty="0" smtClean="0"/>
              <a:t>From the narrative text, choose 7-10 words that relate to the characters, setting, problem, events, and solution of the story.</a:t>
            </a:r>
          </a:p>
          <a:p>
            <a:endParaRPr lang="en-US" dirty="0" smtClean="0"/>
          </a:p>
          <a:p>
            <a:r>
              <a:rPr lang="en-US" dirty="0" smtClean="0"/>
              <a:t>List the words in a column format in the order they appear in the story. Have students read the original story and then compare and contrast their stories with the original.   </a:t>
            </a:r>
          </a:p>
          <a:p>
            <a:endParaRPr lang="en-US" dirty="0" smtClean="0"/>
          </a:p>
          <a:p>
            <a:r>
              <a:rPr lang="en-US" dirty="0" smtClean="0"/>
              <a:t>Source:</a:t>
            </a:r>
            <a:r>
              <a:rPr lang="en-US" i="1" dirty="0" smtClean="0"/>
              <a:t> Guided Comprehension: A Teaching Model for Grades 3-8 </a:t>
            </a:r>
            <a:r>
              <a:rPr lang="en-US" dirty="0" smtClean="0"/>
              <a:t>by Maureen McLaughlin and Mary Beth Allen, IRA, 2002.</a:t>
            </a:r>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54</a:t>
            </a:fld>
            <a:endParaRPr lang="en-US" dirty="0"/>
          </a:p>
        </p:txBody>
      </p:sp>
    </p:spTree>
    <p:extLst>
      <p:ext uri="{BB962C8B-B14F-4D97-AF65-F5344CB8AC3E}">
        <p14:creationId xmlns:p14="http://schemas.microsoft.com/office/powerpoint/2010/main" val="14713937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adapted from:</a:t>
            </a:r>
          </a:p>
          <a:p>
            <a:r>
              <a:rPr lang="en-US" dirty="0" smtClean="0"/>
              <a:t>http://www.miamisci.org/tec/introduction.html</a:t>
            </a:r>
          </a:p>
          <a:p>
            <a:r>
              <a:rPr lang="en-US" dirty="0" smtClean="0"/>
              <a:t>There are four strategies you can use to help you figure out the meanings of words that you don't understand. They are: </a:t>
            </a:r>
          </a:p>
          <a:p>
            <a:r>
              <a:rPr lang="en-US" dirty="0" smtClean="0"/>
              <a:t>Look for little words in big words. </a:t>
            </a:r>
          </a:p>
          <a:p>
            <a:r>
              <a:rPr lang="en-US" dirty="0" smtClean="0"/>
              <a:t>Look for word parts such as bases (roots), prefixes, and suffixes. </a:t>
            </a:r>
          </a:p>
          <a:p>
            <a:r>
              <a:rPr lang="en-US" dirty="0" smtClean="0"/>
              <a:t>Look for commas that follow unfamiliar words. Sometimes when an author uses a word that maybe unfamiliar to the reader, he/she will follow it with a comma, give the definition, use another comma and then continue on with the sentence. The definition of the word will be between the commas. Sometimes the author may use the word "or". </a:t>
            </a:r>
          </a:p>
          <a:p>
            <a:r>
              <a:rPr lang="en-US" dirty="0" smtClean="0"/>
              <a:t>Keep reading. The word that you are stuck on may not be important to the meaning of the sentence, or as you read you will get a general ida of the meaning even though you can't give a dictionary definition</a:t>
            </a:r>
          </a:p>
          <a:p>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55</a:t>
            </a:fld>
            <a:endParaRPr lang="en-US" dirty="0"/>
          </a:p>
        </p:txBody>
      </p:sp>
    </p:spTree>
    <p:extLst>
      <p:ext uri="{BB962C8B-B14F-4D97-AF65-F5344CB8AC3E}">
        <p14:creationId xmlns:p14="http://schemas.microsoft.com/office/powerpoint/2010/main" val="14585298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Assign participants to work in small groups to discuss: What do you do when struggling readers continue to plow through a text even when they don’t understand what they are reading? </a:t>
            </a:r>
          </a:p>
          <a:p>
            <a:r>
              <a:rPr lang="en-US" dirty="0" smtClean="0"/>
              <a:t>Have participants to report their</a:t>
            </a:r>
            <a:r>
              <a:rPr lang="en-US" baseline="0" dirty="0" smtClean="0"/>
              <a:t> key ideas on chart paper and share with the whole group.</a:t>
            </a:r>
            <a:endParaRPr lang="en-US" dirty="0" smtClean="0"/>
          </a:p>
          <a:p>
            <a:endParaRPr lang="en-US" dirty="0" smtClean="0"/>
          </a:p>
          <a:p>
            <a:r>
              <a:rPr lang="en-US" dirty="0" smtClean="0"/>
              <a:t>From:</a:t>
            </a:r>
          </a:p>
          <a:p>
            <a:r>
              <a:rPr lang="en-US" dirty="0" smtClean="0"/>
              <a:t> http://www.teacher2teacherhelp.com/reading-strategies/clarifying-mini-lessons-and-practice</a:t>
            </a:r>
          </a:p>
          <a:p>
            <a:endParaRPr lang="en-US" dirty="0" smtClean="0"/>
          </a:p>
        </p:txBody>
      </p:sp>
      <p:sp>
        <p:nvSpPr>
          <p:cNvPr id="4" name="Slide Number Placeholder 3"/>
          <p:cNvSpPr>
            <a:spLocks noGrp="1"/>
          </p:cNvSpPr>
          <p:nvPr>
            <p:ph type="sldNum" sz="quarter" idx="10"/>
          </p:nvPr>
        </p:nvSpPr>
        <p:spPr/>
        <p:txBody>
          <a:bodyPr/>
          <a:lstStyle/>
          <a:p>
            <a:fld id="{1B381BD9-06AD-416B-B353-C6E306B3FF2F}" type="slidenum">
              <a:rPr lang="en-US" smtClean="0"/>
              <a:t>57</a:t>
            </a:fld>
            <a:endParaRPr lang="en-US" dirty="0"/>
          </a:p>
        </p:txBody>
      </p:sp>
    </p:spTree>
    <p:extLst>
      <p:ext uri="{BB962C8B-B14F-4D97-AF65-F5344CB8AC3E}">
        <p14:creationId xmlns:p14="http://schemas.microsoft.com/office/powerpoint/2010/main" val="1268861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Model this activity with participants.  Assign students to work with</a:t>
            </a:r>
            <a:r>
              <a:rPr lang="en-US" baseline="0" dirty="0" smtClean="0"/>
              <a:t> partners for this activity.  </a:t>
            </a:r>
            <a:endParaRPr lang="en-US" dirty="0" smtClean="0"/>
          </a:p>
          <a:p>
            <a:r>
              <a:rPr lang="en-US" dirty="0" smtClean="0"/>
              <a:t>This partner activity forces students to slow down their reading process and focus on the meaning of the text.</a:t>
            </a:r>
          </a:p>
          <a:p>
            <a:endParaRPr lang="en-US" dirty="0" smtClean="0"/>
          </a:p>
          <a:p>
            <a:r>
              <a:rPr lang="en-US" dirty="0" smtClean="0"/>
              <a:t>From:</a:t>
            </a:r>
          </a:p>
          <a:p>
            <a:r>
              <a:rPr lang="en-US" dirty="0" smtClean="0"/>
              <a:t>http://www.teacher2teacherhelp.com/reading-strategies/clarifying-mini-lessons-and-practice</a:t>
            </a:r>
          </a:p>
          <a:p>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58</a:t>
            </a:fld>
            <a:endParaRPr lang="en-US" dirty="0"/>
          </a:p>
        </p:txBody>
      </p:sp>
    </p:spTree>
    <p:extLst>
      <p:ext uri="{BB962C8B-B14F-4D97-AF65-F5344CB8AC3E}">
        <p14:creationId xmlns:p14="http://schemas.microsoft.com/office/powerpoint/2010/main" val="1268861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Assign participants to work in small groups to discuss: What do you do when struggling readers continue to plow through a text even when they don’t understand what they are reading? </a:t>
            </a:r>
          </a:p>
          <a:p>
            <a:r>
              <a:rPr lang="en-US" dirty="0" smtClean="0"/>
              <a:t>Have participants to report their</a:t>
            </a:r>
            <a:r>
              <a:rPr lang="en-US" baseline="0" dirty="0" smtClean="0"/>
              <a:t> key ideas on chart paper and share with the whole group.</a:t>
            </a:r>
            <a:endParaRPr lang="en-US" dirty="0" smtClean="0"/>
          </a:p>
          <a:p>
            <a:endParaRPr lang="en-US" dirty="0" smtClean="0"/>
          </a:p>
          <a:p>
            <a:r>
              <a:rPr lang="en-US" dirty="0" smtClean="0"/>
              <a:t>From:</a:t>
            </a:r>
          </a:p>
          <a:p>
            <a:r>
              <a:rPr lang="en-US" dirty="0" smtClean="0"/>
              <a:t> http://www.teacher2teacherhelp.com/reading-strategies/clarifying-mini-lessons-and-practice</a:t>
            </a:r>
          </a:p>
          <a:p>
            <a:endParaRPr lang="en-US" dirty="0" smtClean="0"/>
          </a:p>
        </p:txBody>
      </p:sp>
      <p:sp>
        <p:nvSpPr>
          <p:cNvPr id="4" name="Slide Number Placeholder 3"/>
          <p:cNvSpPr>
            <a:spLocks noGrp="1"/>
          </p:cNvSpPr>
          <p:nvPr>
            <p:ph type="sldNum" sz="quarter" idx="10"/>
          </p:nvPr>
        </p:nvSpPr>
        <p:spPr/>
        <p:txBody>
          <a:bodyPr/>
          <a:lstStyle/>
          <a:p>
            <a:fld id="{1B381BD9-06AD-416B-B353-C6E306B3FF2F}" type="slidenum">
              <a:rPr lang="en-US" smtClean="0"/>
              <a:t>59</a:t>
            </a:fld>
            <a:endParaRPr lang="en-US" dirty="0"/>
          </a:p>
        </p:txBody>
      </p:sp>
    </p:spTree>
    <p:extLst>
      <p:ext uri="{BB962C8B-B14F-4D97-AF65-F5344CB8AC3E}">
        <p14:creationId xmlns:p14="http://schemas.microsoft.com/office/powerpoint/2010/main" val="2026885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8</a:t>
            </a:fld>
            <a:endParaRPr lang="en-US" dirty="0"/>
          </a:p>
        </p:txBody>
      </p:sp>
    </p:spTree>
    <p:extLst>
      <p:ext uri="{BB962C8B-B14F-4D97-AF65-F5344CB8AC3E}">
        <p14:creationId xmlns:p14="http://schemas.microsoft.com/office/powerpoint/2010/main" val="30265000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p>
          <a:p>
            <a:endParaRPr lang="en-US" dirty="0" smtClean="0"/>
          </a:p>
          <a:p>
            <a:r>
              <a:rPr lang="en-US" dirty="0" smtClean="0"/>
              <a:t> http://www.teacher2teacherhelp.com/reading-strategies/clarifying-mini-lessons-and-practice</a:t>
            </a:r>
          </a:p>
          <a:p>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60</a:t>
            </a:fld>
            <a:endParaRPr lang="en-US" dirty="0"/>
          </a:p>
        </p:txBody>
      </p:sp>
    </p:spTree>
    <p:extLst>
      <p:ext uri="{BB962C8B-B14F-4D97-AF65-F5344CB8AC3E}">
        <p14:creationId xmlns:p14="http://schemas.microsoft.com/office/powerpoint/2010/main" val="6655615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p>
          <a:p>
            <a:endParaRPr lang="en-US" dirty="0" smtClean="0"/>
          </a:p>
          <a:p>
            <a:r>
              <a:rPr lang="en-US" dirty="0" smtClean="0"/>
              <a:t> http://www.teacher2teacherhelp.com/reading-strategies/clarifying-mini-lessons-and-practice</a:t>
            </a:r>
          </a:p>
          <a:p>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61</a:t>
            </a:fld>
            <a:endParaRPr lang="en-US" dirty="0"/>
          </a:p>
        </p:txBody>
      </p:sp>
    </p:spTree>
    <p:extLst>
      <p:ext uri="{BB962C8B-B14F-4D97-AF65-F5344CB8AC3E}">
        <p14:creationId xmlns:p14="http://schemas.microsoft.com/office/powerpoint/2010/main" val="11496717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adapted</a:t>
            </a:r>
            <a:r>
              <a:rPr lang="en-US" baseline="0" dirty="0" smtClean="0"/>
              <a:t> </a:t>
            </a:r>
            <a:r>
              <a:rPr lang="en-US" dirty="0" smtClean="0"/>
              <a:t>from:</a:t>
            </a:r>
          </a:p>
          <a:p>
            <a:r>
              <a:rPr lang="en-US" dirty="0" smtClean="0"/>
              <a:t>http://www.miamisci.org/tec/introduction.html</a:t>
            </a:r>
          </a:p>
          <a:p>
            <a:r>
              <a:rPr lang="en-US" dirty="0" smtClean="0"/>
              <a:t>Good questions ask who, what, when, where, why, and how. They also ask you to compare two or more things, tell why something is important, or give the order in which things happen</a:t>
            </a:r>
            <a:r>
              <a:rPr lang="en-US" b="0" dirty="0" smtClean="0"/>
              <a:t>. Good teacher-like questions are based on the information given in the text.</a:t>
            </a:r>
          </a:p>
          <a:p>
            <a:r>
              <a:rPr lang="en-US" b="0" dirty="0" smtClean="0"/>
              <a:t>Information adapted</a:t>
            </a:r>
            <a:r>
              <a:rPr lang="en-US" b="0" baseline="0" dirty="0" smtClean="0"/>
              <a:t> from:</a:t>
            </a:r>
          </a:p>
          <a:p>
            <a:r>
              <a:rPr lang="en-US" b="0" dirty="0" smtClean="0"/>
              <a:t>http://www.thedailycafe.com/RRF%20Comprehension_Ask%20Questions%20Throughout%20the%20Reading%20Proce.pdf</a:t>
            </a:r>
          </a:p>
          <a:p>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62</a:t>
            </a:fld>
            <a:endParaRPr lang="en-US" dirty="0"/>
          </a:p>
        </p:txBody>
      </p:sp>
    </p:spTree>
    <p:extLst>
      <p:ext uri="{BB962C8B-B14F-4D97-AF65-F5344CB8AC3E}">
        <p14:creationId xmlns:p14="http://schemas.microsoft.com/office/powerpoint/2010/main" val="12886788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p>
          <a:p>
            <a:endParaRPr lang="en-US" dirty="0" smtClean="0"/>
          </a:p>
          <a:p>
            <a:r>
              <a:rPr lang="en-US" dirty="0" smtClean="0"/>
              <a:t> http://www.teacher2teacherhelp.com/reading-strategies/questioning-mini-lessons-and-practice</a:t>
            </a:r>
          </a:p>
          <a:p>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64</a:t>
            </a:fld>
            <a:endParaRPr lang="en-US" dirty="0"/>
          </a:p>
        </p:txBody>
      </p:sp>
    </p:spTree>
    <p:extLst>
      <p:ext uri="{BB962C8B-B14F-4D97-AF65-F5344CB8AC3E}">
        <p14:creationId xmlns:p14="http://schemas.microsoft.com/office/powerpoint/2010/main" val="27187299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Struggling readers may require a great deal of practice before reaching independence with this skill. Be sure to provide coaching and corrective feedback. </a:t>
            </a:r>
          </a:p>
          <a:p>
            <a:r>
              <a:rPr lang="en-US" dirty="0" smtClean="0"/>
              <a:t>From:</a:t>
            </a:r>
          </a:p>
          <a:p>
            <a:r>
              <a:rPr lang="en-US" dirty="0" smtClean="0"/>
              <a:t>http://www.teacher2teacherhelp.com/reading-strategies/questioning-mini-lessons-and-practice</a:t>
            </a:r>
          </a:p>
          <a:p>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65</a:t>
            </a:fld>
            <a:endParaRPr lang="en-US" dirty="0"/>
          </a:p>
        </p:txBody>
      </p:sp>
    </p:spTree>
    <p:extLst>
      <p:ext uri="{BB962C8B-B14F-4D97-AF65-F5344CB8AC3E}">
        <p14:creationId xmlns:p14="http://schemas.microsoft.com/office/powerpoint/2010/main" val="12764400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Struggling readers may require a great deal of practice with this task. </a:t>
            </a:r>
          </a:p>
          <a:p>
            <a:endParaRPr lang="en-US" dirty="0" smtClean="0"/>
          </a:p>
          <a:p>
            <a:r>
              <a:rPr lang="en-US" dirty="0" smtClean="0"/>
              <a:t>From:</a:t>
            </a:r>
            <a:r>
              <a:rPr lang="en-US" baseline="0" dirty="0" smtClean="0"/>
              <a:t> </a:t>
            </a:r>
            <a:r>
              <a:rPr lang="en-US" dirty="0" smtClean="0"/>
              <a:t> http://www.teacher2teacherhelp.com/reading-strategies/questioning-mini-lessons-and-practice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66</a:t>
            </a:fld>
            <a:endParaRPr lang="en-US" dirty="0"/>
          </a:p>
        </p:txBody>
      </p:sp>
    </p:spTree>
    <p:extLst>
      <p:ext uri="{BB962C8B-B14F-4D97-AF65-F5344CB8AC3E}">
        <p14:creationId xmlns:p14="http://schemas.microsoft.com/office/powerpoint/2010/main" val="29350907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phrases to help students begin to formulate higher level questions.</a:t>
            </a:r>
          </a:p>
          <a:p>
            <a:endParaRPr lang="en-US" dirty="0" smtClean="0"/>
          </a:p>
          <a:p>
            <a:r>
              <a:rPr lang="en-US" b="1" dirty="0" smtClean="0"/>
              <a:t>Question Starters </a:t>
            </a:r>
          </a:p>
          <a:p>
            <a:r>
              <a:rPr lang="en-US" dirty="0" smtClean="0"/>
              <a:t>Introduce students to the language of questioning. Most students are familiar with the question words who, what, where, when, why, and how. Once these are mastered, try extending these to question phrases to help students begin to formulate higher level questions. Examples include: What caused…? </a:t>
            </a:r>
          </a:p>
          <a:p>
            <a:r>
              <a:rPr lang="en-US" dirty="0" smtClean="0"/>
              <a:t>What are the characteristics of…? </a:t>
            </a:r>
          </a:p>
          <a:p>
            <a:r>
              <a:rPr lang="en-US" dirty="0" smtClean="0"/>
              <a:t>What if…? </a:t>
            </a:r>
          </a:p>
          <a:p>
            <a:r>
              <a:rPr lang="en-US" dirty="0" smtClean="0"/>
              <a:t>What does the author mean when…? </a:t>
            </a:r>
          </a:p>
          <a:p>
            <a:r>
              <a:rPr lang="en-US" dirty="0" smtClean="0"/>
              <a:t>Would you agree that…? </a:t>
            </a:r>
          </a:p>
          <a:p>
            <a:r>
              <a:rPr lang="en-US" dirty="0" smtClean="0"/>
              <a:t>Would it be better if…?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67</a:t>
            </a:fld>
            <a:endParaRPr lang="en-US" dirty="0"/>
          </a:p>
        </p:txBody>
      </p:sp>
    </p:spTree>
    <p:extLst>
      <p:ext uri="{BB962C8B-B14F-4D97-AF65-F5344CB8AC3E}">
        <p14:creationId xmlns:p14="http://schemas.microsoft.com/office/powerpoint/2010/main" val="34423950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activity works well with nonfiction text. Have students skim through nonfiction text and write an “I wonder” question for each page of a picture book or each section of a textbook or article. After writing questions, students go back and read the text to find answers. This is a great activity to use with “the rest of the class” when you are working with a small guided reading group. </a:t>
            </a:r>
          </a:p>
          <a:p>
            <a:endParaRPr lang="en-US" dirty="0" smtClean="0"/>
          </a:p>
          <a:p>
            <a:r>
              <a:rPr lang="en-US" dirty="0" smtClean="0"/>
              <a:t>Prepare examples of “I wonder” questions to share as examples before beginning the activity.</a:t>
            </a:r>
          </a:p>
          <a:p>
            <a:endParaRPr lang="en-US" dirty="0" smtClean="0"/>
          </a:p>
          <a:p>
            <a:r>
              <a:rPr lang="en-US" dirty="0" smtClean="0"/>
              <a:t> Source: </a:t>
            </a:r>
            <a:r>
              <a:rPr lang="en-US" i="1" dirty="0" smtClean="0"/>
              <a:t>Reciprocal Teaching at Work: Strategies for Improving Reading Comprehension</a:t>
            </a:r>
            <a:r>
              <a:rPr lang="en-US" dirty="0" smtClean="0"/>
              <a:t> by Lori Oczkus, IRA, 2003. </a:t>
            </a:r>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68</a:t>
            </a:fld>
            <a:endParaRPr lang="en-US" dirty="0"/>
          </a:p>
        </p:txBody>
      </p:sp>
    </p:spTree>
    <p:extLst>
      <p:ext uri="{BB962C8B-B14F-4D97-AF65-F5344CB8AC3E}">
        <p14:creationId xmlns:p14="http://schemas.microsoft.com/office/powerpoint/2010/main" val="13305106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B381BD9-06AD-416B-B353-C6E306B3FF2F}" type="slidenum">
              <a:rPr lang="en-US" smtClean="0"/>
              <a:t>69</a:t>
            </a:fld>
            <a:endParaRPr lang="en-US" dirty="0"/>
          </a:p>
        </p:txBody>
      </p:sp>
    </p:spTree>
    <p:extLst>
      <p:ext uri="{BB962C8B-B14F-4D97-AF65-F5344CB8AC3E}">
        <p14:creationId xmlns:p14="http://schemas.microsoft.com/office/powerpoint/2010/main" val="18173427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p>
          <a:p>
            <a:r>
              <a:rPr lang="en-US" dirty="0" smtClean="0"/>
              <a:t>http://www.teacher2teacherhelp.com/reading-strategies/summarizing-mini-lessons-and-practice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71</a:t>
            </a:fld>
            <a:endParaRPr lang="en-US" dirty="0"/>
          </a:p>
        </p:txBody>
      </p:sp>
    </p:spTree>
    <p:extLst>
      <p:ext uri="{BB962C8B-B14F-4D97-AF65-F5344CB8AC3E}">
        <p14:creationId xmlns:p14="http://schemas.microsoft.com/office/powerpoint/2010/main" val="2981410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9</a:t>
            </a:fld>
            <a:endParaRPr lang="en-US" dirty="0"/>
          </a:p>
        </p:txBody>
      </p:sp>
    </p:spTree>
    <p:extLst>
      <p:ext uri="{BB962C8B-B14F-4D97-AF65-F5344CB8AC3E}">
        <p14:creationId xmlns:p14="http://schemas.microsoft.com/office/powerpoint/2010/main" val="9859932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p>
          <a:p>
            <a:endParaRPr lang="en-US" dirty="0" smtClean="0"/>
          </a:p>
          <a:p>
            <a:r>
              <a:rPr lang="en-US" dirty="0" smtClean="0"/>
              <a:t> http://www.teacher2teacherhelp.com/reading-strategies/summarizing-mini-lessons-and-practice</a:t>
            </a:r>
          </a:p>
          <a:p>
            <a:endParaRPr lang="en-US" dirty="0" smtClean="0"/>
          </a:p>
          <a:p>
            <a:r>
              <a:rPr lang="en-US" dirty="0" smtClean="0"/>
              <a:t>Additional</a:t>
            </a:r>
            <a:r>
              <a:rPr lang="en-US" baseline="0" dirty="0" smtClean="0"/>
              <a:t> sentence stems for practice.</a:t>
            </a:r>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72</a:t>
            </a:fld>
            <a:endParaRPr lang="en-US" dirty="0"/>
          </a:p>
        </p:txBody>
      </p:sp>
    </p:spTree>
    <p:extLst>
      <p:ext uri="{BB962C8B-B14F-4D97-AF65-F5344CB8AC3E}">
        <p14:creationId xmlns:p14="http://schemas.microsoft.com/office/powerpoint/2010/main" val="27898635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Additional</a:t>
            </a:r>
            <a:r>
              <a:rPr lang="en-US" baseline="0" dirty="0" smtClean="0"/>
              <a:t> sentence stems for practice.</a:t>
            </a:r>
          </a:p>
          <a:p>
            <a:endParaRPr lang="en-US" dirty="0" smtClean="0"/>
          </a:p>
          <a:p>
            <a:r>
              <a:rPr lang="en-US" dirty="0" smtClean="0"/>
              <a:t>From:</a:t>
            </a:r>
          </a:p>
          <a:p>
            <a:r>
              <a:rPr lang="en-US" dirty="0" smtClean="0"/>
              <a:t>http://www.teacher2teacherhelp.com/reading-strategies/summarizing-mini-lessons-and-practice</a:t>
            </a:r>
          </a:p>
          <a:p>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73</a:t>
            </a:fld>
            <a:endParaRPr lang="en-US" dirty="0"/>
          </a:p>
        </p:txBody>
      </p:sp>
    </p:spTree>
    <p:extLst>
      <p:ext uri="{BB962C8B-B14F-4D97-AF65-F5344CB8AC3E}">
        <p14:creationId xmlns:p14="http://schemas.microsoft.com/office/powerpoint/2010/main" val="11539856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p>
          <a:p>
            <a:endParaRPr lang="en-US" dirty="0" smtClean="0"/>
          </a:p>
          <a:p>
            <a:r>
              <a:rPr lang="en-US" dirty="0" smtClean="0"/>
              <a:t> http://www.teacher2teacherhelp.com/reading-strategies/summarizing-mini-lessons-and-practice</a:t>
            </a:r>
          </a:p>
          <a:p>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74</a:t>
            </a:fld>
            <a:endParaRPr lang="en-US" dirty="0"/>
          </a:p>
        </p:txBody>
      </p:sp>
    </p:spTree>
    <p:extLst>
      <p:ext uri="{BB962C8B-B14F-4D97-AF65-F5344CB8AC3E}">
        <p14:creationId xmlns:p14="http://schemas.microsoft.com/office/powerpoint/2010/main" val="23004224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the benefits of using this instructional practice is to improve students’ comprehension skills.</a:t>
            </a:r>
          </a:p>
          <a:p>
            <a:endParaRPr lang="en-US" baseline="0" dirty="0" smtClean="0"/>
          </a:p>
          <a:p>
            <a:r>
              <a:rPr lang="en-US" baseline="0" dirty="0" smtClean="0"/>
              <a:t>We also need to use data to inform our practice,  (NEXT SLIDE)</a:t>
            </a:r>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75</a:t>
            </a:fld>
            <a:endParaRPr lang="en-US" dirty="0"/>
          </a:p>
        </p:txBody>
      </p:sp>
    </p:spTree>
    <p:extLst>
      <p:ext uri="{BB962C8B-B14F-4D97-AF65-F5344CB8AC3E}">
        <p14:creationId xmlns:p14="http://schemas.microsoft.com/office/powerpoint/2010/main" val="35027786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b="1" dirty="0" smtClean="0"/>
              <a:t>Hattie looked at 2</a:t>
            </a:r>
            <a:r>
              <a:rPr lang="en-US" b="1" baseline="0" dirty="0" smtClean="0"/>
              <a:t> meta-analyses, consisting of 38 studies to determine that reciprocal teaching ranked number 9 in the most effective teaching/learning practices.</a:t>
            </a:r>
          </a:p>
          <a:p>
            <a:pPr defTabSz="924458">
              <a:defRPr/>
            </a:pPr>
            <a:endParaRPr lang="en-US" b="1" baseline="0" dirty="0" smtClean="0"/>
          </a:p>
          <a:p>
            <a:pPr defTabSz="924458">
              <a:defRPr/>
            </a:pPr>
            <a:r>
              <a:rPr lang="en-US" b="1" baseline="0" dirty="0" smtClean="0"/>
              <a:t/>
            </a:r>
            <a:br>
              <a:rPr lang="en-US" b="1" baseline="0" dirty="0" smtClean="0"/>
            </a:br>
            <a:r>
              <a:rPr lang="en-US" b="1" baseline="0" dirty="0" smtClean="0"/>
              <a:t>*The effect size from both meta-analyses is very high (.74) .  The effects were highest when there was explicit teaching of cognitive strategies before beginning reciprocal teaching dialogue, showing the importance of modeling and practice as well as giving instruction in the use of the strategies close to the time students used them.</a:t>
            </a:r>
          </a:p>
          <a:p>
            <a:pPr defTabSz="924458">
              <a:defRPr/>
            </a:pPr>
            <a:endParaRPr lang="en-US" b="1" baseline="0" dirty="0" smtClean="0"/>
          </a:p>
          <a:p>
            <a:pPr defTabSz="924458">
              <a:defRPr/>
            </a:pPr>
            <a:r>
              <a:rPr lang="en-US" b="1" baseline="0" dirty="0" smtClean="0"/>
              <a:t>*Rosenshine and Meister (1994) reported no differences in results by grade level, number of sessions, size of instructional group, number of cognitive strategies taught, or whether the investigator or the teacher did the training.</a:t>
            </a:r>
          </a:p>
          <a:p>
            <a:pPr defTabSz="924458">
              <a:defRPr/>
            </a:pPr>
            <a:endParaRPr lang="en-US" b="1" baseline="0" dirty="0" smtClean="0"/>
          </a:p>
          <a:p>
            <a:pPr defTabSz="924458">
              <a:defRPr/>
            </a:pPr>
            <a:r>
              <a:rPr lang="en-US" b="1" baseline="0" dirty="0" smtClean="0"/>
              <a:t>*The effects were greater when the comprehension assessments were experimenter-developed than when using standardized tests, although both short answer tests and tests asking students to summarize passages gave similar results.</a:t>
            </a:r>
          </a:p>
          <a:p>
            <a:pPr defTabSz="924458">
              <a:defRPr/>
            </a:pPr>
            <a:endParaRPr lang="en-US" b="1" baseline="0" dirty="0" smtClean="0"/>
          </a:p>
          <a:p>
            <a:pPr defTabSz="924458">
              <a:defRPr/>
            </a:pPr>
            <a:r>
              <a:rPr lang="en-US" b="1" baseline="0" dirty="0" smtClean="0"/>
              <a:t>*The explicit teaching of cognitive strategies and deliberative practice with content when using these strategies made a major difference.</a:t>
            </a:r>
            <a:br>
              <a:rPr lang="en-US" b="1" baseline="0" dirty="0" smtClean="0"/>
            </a:br>
            <a:r>
              <a:rPr lang="en-US" b="0" i="1" baseline="0" dirty="0" smtClean="0"/>
              <a:t>    </a:t>
            </a:r>
            <a:r>
              <a:rPr lang="en-US" b="0" i="0" baseline="0" dirty="0" smtClean="0"/>
              <a:t>Hattie, John 2009. </a:t>
            </a:r>
            <a:r>
              <a:rPr lang="en-US" b="0" i="1" baseline="0" dirty="0" smtClean="0"/>
              <a:t>Visible Learning,</a:t>
            </a:r>
            <a:r>
              <a:rPr lang="en-US" b="0" i="0" baseline="0" dirty="0" smtClean="0"/>
              <a:t> p. 204</a:t>
            </a:r>
            <a:endParaRPr lang="en-US" b="0" u="sng" baseline="0" dirty="0" smtClean="0"/>
          </a:p>
          <a:p>
            <a:pPr defTabSz="924458">
              <a:defRPr/>
            </a:pPr>
            <a:endParaRPr lang="en-US" b="1" dirty="0" smtClean="0"/>
          </a:p>
          <a:p>
            <a:pPr defTabSz="924458">
              <a:defRPr/>
            </a:pPr>
            <a:endParaRPr lang="en-US" b="1" dirty="0" smtClean="0"/>
          </a:p>
          <a:p>
            <a:pPr defTabSz="924458">
              <a:defRPr/>
            </a:pPr>
            <a:r>
              <a:rPr lang="en-US" b="1" baseline="0" dirty="0" smtClean="0"/>
              <a:t> (Notes are taken from </a:t>
            </a:r>
            <a:r>
              <a:rPr lang="en-US" b="1" i="1" baseline="0" dirty="0" smtClean="0"/>
              <a:t>Visible Learning: A Synthesis of Over 800 Meta-Analyses Relating to Achievement </a:t>
            </a:r>
            <a:r>
              <a:rPr lang="en-US" b="1" i="0" baseline="0" dirty="0" smtClean="0"/>
              <a:t> by John Hattie)</a:t>
            </a:r>
            <a:endParaRPr lang="en-US" b="1" dirty="0" smtClean="0"/>
          </a:p>
          <a:p>
            <a:endParaRPr lang="en-US" dirty="0"/>
          </a:p>
        </p:txBody>
      </p:sp>
      <p:sp>
        <p:nvSpPr>
          <p:cNvPr id="4" name="Slide Number Placeholder 3"/>
          <p:cNvSpPr>
            <a:spLocks noGrp="1"/>
          </p:cNvSpPr>
          <p:nvPr>
            <p:ph type="sldNum" sz="quarter" idx="10"/>
          </p:nvPr>
        </p:nvSpPr>
        <p:spPr/>
        <p:txBody>
          <a:bodyPr/>
          <a:lstStyle/>
          <a:p>
            <a:fld id="{8C25DA50-E0B2-4484-B77E-D52A4342F3E6}" type="slidenum">
              <a:rPr lang="en-US" smtClean="0"/>
              <a:t>76</a:t>
            </a:fld>
            <a:endParaRPr lang="en-US" dirty="0"/>
          </a:p>
        </p:txBody>
      </p:sp>
    </p:spTree>
    <p:extLst>
      <p:ext uri="{BB962C8B-B14F-4D97-AF65-F5344CB8AC3E}">
        <p14:creationId xmlns:p14="http://schemas.microsoft.com/office/powerpoint/2010/main" val="2555126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Choose a familiar text and model how to </a:t>
            </a:r>
            <a:r>
              <a:rPr lang="en-US" baseline="0" dirty="0" smtClean="0"/>
              <a:t>make predictions, clarify confusing text, generate questions, and summarize important points. </a:t>
            </a:r>
          </a:p>
          <a:p>
            <a:endParaRPr lang="en-US" baseline="0" dirty="0" smtClean="0"/>
          </a:p>
          <a:p>
            <a:r>
              <a:rPr lang="en-US" baseline="0" dirty="0" smtClean="0"/>
              <a:t>As the presenter actually use the protocol from The Reading Teacher article, </a:t>
            </a:r>
            <a:r>
              <a:rPr lang="en-US" i="1" baseline="0" dirty="0" smtClean="0"/>
              <a:t>Hands-On Reciprocal Teaching: A Comprehension Technique </a:t>
            </a:r>
            <a:r>
              <a:rPr lang="en-US" i="0" baseline="0" dirty="0" smtClean="0"/>
              <a:t>by Kelley Stricklin in the section, “Introducing the Fab Four”.  You can use any short book of your choice</a:t>
            </a:r>
            <a:endParaRPr lang="en-US" baseline="0" dirty="0" smtClean="0"/>
          </a:p>
          <a:p>
            <a:endParaRPr lang="en-US" baseline="0" dirty="0" smtClean="0"/>
          </a:p>
          <a:p>
            <a:r>
              <a:rPr lang="en-US" baseline="0" dirty="0" smtClean="0"/>
              <a:t>NEXT - Demonstrate reciprocal teaching with a four-person group of students in a “fishbowl” format.  Designate one students to act as the “teacher” and facilitate discussion among his/her group members.  Guide the group through the reciprocal teaching process as the rest of the class observes.  For example,  prompt the student teacher by asking, “What question do you think a teacher would ask at this point?”  Alternatively, have the student teacher begin the discussion with summary of the passage if he or she is having trouble thinking of appropriate questions.  This will help the student summarize thoughts that he or she can turn into questions.  Soliciting advice from the rest of the class can also shift the focus away from you and keep students in control of the discussion.</a:t>
            </a:r>
          </a:p>
          <a:p>
            <a:endParaRPr lang="en-US" baseline="0" dirty="0" smtClean="0"/>
          </a:p>
          <a:p>
            <a:r>
              <a:rPr lang="en-US" baseline="0" dirty="0" smtClean="0"/>
              <a:t>AS students become more proficient with reciprocal teaching, have them work with longer passages and alternate roles among group members.</a:t>
            </a:r>
          </a:p>
        </p:txBody>
      </p:sp>
      <p:sp>
        <p:nvSpPr>
          <p:cNvPr id="4" name="Slide Number Placeholder 3"/>
          <p:cNvSpPr>
            <a:spLocks noGrp="1"/>
          </p:cNvSpPr>
          <p:nvPr>
            <p:ph type="sldNum" sz="quarter" idx="10"/>
          </p:nvPr>
        </p:nvSpPr>
        <p:spPr/>
        <p:txBody>
          <a:bodyPr/>
          <a:lstStyle/>
          <a:p>
            <a:fld id="{1B381BD9-06AD-416B-B353-C6E306B3FF2F}" type="slidenum">
              <a:rPr lang="en-US" smtClean="0"/>
              <a:t>77</a:t>
            </a:fld>
            <a:endParaRPr lang="en-US" dirty="0"/>
          </a:p>
        </p:txBody>
      </p:sp>
    </p:spTree>
    <p:extLst>
      <p:ext uri="{BB962C8B-B14F-4D97-AF65-F5344CB8AC3E}">
        <p14:creationId xmlns:p14="http://schemas.microsoft.com/office/powerpoint/2010/main" val="2672486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primary grades:  Use the protocol from The Reading Teacher article, </a:t>
            </a:r>
            <a:r>
              <a:rPr lang="en-US" i="1" baseline="0" dirty="0" smtClean="0"/>
              <a:t>Hands-On Reciprocal Teaching: A Comprehension Technique </a:t>
            </a:r>
            <a:r>
              <a:rPr lang="en-US" i="0" baseline="0" dirty="0" smtClean="0"/>
              <a:t>by Kelley Stricklin in the section, “Introducing the Fab Four” to introduce the 4 roles participants will undertake. You can use any short book/article of your choice from which to model.</a:t>
            </a:r>
          </a:p>
          <a:p>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For upper elementary and HS:   Select from the following articles and model how </a:t>
            </a:r>
            <a:r>
              <a:rPr lang="en-US" dirty="0" smtClean="0"/>
              <a:t>to </a:t>
            </a:r>
            <a:r>
              <a:rPr lang="en-US" baseline="0" dirty="0" smtClean="0"/>
              <a:t>make predictions, clarify confusing text or vocabulary, generate questions, and summarize important points.</a:t>
            </a:r>
          </a:p>
          <a:p>
            <a:pPr defTabSz="924458"/>
            <a:r>
              <a:rPr lang="en-US" b="1" i="0" baseline="0" dirty="0" smtClean="0"/>
              <a:t>HANDOUT (An Unsolved Ocean Mystery)-  MODEL USING THIS ARTICLE</a:t>
            </a:r>
          </a:p>
          <a:p>
            <a:endParaRPr lang="en-US" i="0" baseline="0" dirty="0" smtClean="0"/>
          </a:p>
          <a:p>
            <a:r>
              <a:rPr lang="en-US" i="0" baseline="0" dirty="0" smtClean="0"/>
              <a:t>Suggestions for articles:  http://www.timeforkids.com/news/unsolved-ocean-mystery/42576 (grades 4-6)</a:t>
            </a:r>
          </a:p>
          <a:p>
            <a:r>
              <a:rPr lang="en-US" i="0" baseline="0" dirty="0" smtClean="0"/>
              <a:t>                                    http://www.timeforkids.com/news/victory-blind/13646  (grades 4-6)</a:t>
            </a:r>
          </a:p>
          <a:p>
            <a:r>
              <a:rPr lang="en-US" i="0" baseline="0" dirty="0" smtClean="0"/>
              <a:t>	                 http://www.timeforkids.com/news/debate/80636 (grades 4-6</a:t>
            </a:r>
          </a:p>
          <a:p>
            <a:r>
              <a:rPr lang="en-US" i="0" baseline="0" dirty="0" smtClean="0"/>
              <a:t>     “Stopping Distance” Missouri Department of Revenue (Reprinted with permission by </a:t>
            </a:r>
            <a:r>
              <a:rPr lang="en-US" i="1" baseline="0" dirty="0" smtClean="0"/>
              <a:t>Texts and Lessons for Content-Area Reading </a:t>
            </a:r>
            <a:r>
              <a:rPr lang="en-US" i="0" baseline="0" dirty="0" smtClean="0"/>
              <a:t>by Harvey “Smokey” Daniels and Nancy Steineke, 2011 (Portsmouth, NH: Heinemann)</a:t>
            </a:r>
          </a:p>
          <a:p>
            <a:pPr defTabSz="924458"/>
            <a:r>
              <a:rPr lang="en-US" i="0" baseline="0" dirty="0" smtClean="0"/>
              <a:t>    “Study: Distractions Cause Most Car Crashes” San Francisco Chronicle (Reprinted with permission by </a:t>
            </a:r>
            <a:r>
              <a:rPr lang="en-US" i="1" baseline="0" dirty="0" smtClean="0"/>
              <a:t>Texts and Lessons for Content-Area Reading </a:t>
            </a:r>
            <a:r>
              <a:rPr lang="en-US" i="0" baseline="0" dirty="0" smtClean="0"/>
              <a:t>by Harvey “Smokey” Daniels and Nancy Steineke, 2011 (Portsmouth, NH: Heinemann)</a:t>
            </a:r>
          </a:p>
          <a:p>
            <a:pPr defTabSz="924458"/>
            <a:r>
              <a:rPr lang="en-US" i="0" baseline="0" dirty="0" smtClean="0"/>
              <a:t>     “The Superbug in Your Supermarket: Part 1 and Part 2” Prevention Magazine (Reprinted with permission by </a:t>
            </a:r>
            <a:r>
              <a:rPr lang="en-US" i="1" baseline="0" dirty="0" smtClean="0"/>
              <a:t>Texts and Lessons for Content-Area Reading </a:t>
            </a:r>
            <a:r>
              <a:rPr lang="en-US" i="0" baseline="0" dirty="0" smtClean="0"/>
              <a:t>by Harvey “Smokey” Daniels and Nancy Steineke, 2011 (Portsmouth, NH: Heinemann)</a:t>
            </a:r>
          </a:p>
          <a:p>
            <a:endParaRPr lang="en-US" baseline="0" dirty="0" smtClean="0"/>
          </a:p>
          <a:p>
            <a:r>
              <a:rPr lang="en-US" baseline="0" dirty="0" smtClean="0"/>
              <a:t>NEXT STEP - Demonstrate reciprocal teaching with a four-person group of students in a “fishbowl” format.  Designate one students to act as the “teacher” and facilitate discussion among his/her group members.  Guide the group through the reciprocal teaching process as the rest of the class observes.  For example,  prompt the student teacher by asking, “What question do you think a teacher would ask at this point?”  Alternatively, have the student teacher begin the discussion with summary of the passage if he or she is having trouble thinking of appropriate questions.  This will help the student summarize thoughts that he or she can turn into questions.  Soliciting advice from the rest of the class can also shift the focus away from you and keep students in control of the discussion.</a:t>
            </a:r>
          </a:p>
          <a:p>
            <a:endParaRPr lang="en-US" baseline="0" dirty="0" smtClean="0"/>
          </a:p>
          <a:p>
            <a:r>
              <a:rPr lang="en-US" baseline="0" dirty="0" smtClean="0"/>
              <a:t>As students become more proficient with reciprocal teaching, have them work with longer passages and alternate roles among group members.</a:t>
            </a:r>
          </a:p>
          <a:p>
            <a:endParaRPr lang="en-US" baseline="0" dirty="0" smtClean="0"/>
          </a:p>
          <a:p>
            <a:r>
              <a:rPr lang="en-US" b="1" baseline="0" dirty="0" smtClean="0"/>
              <a:t>Answer questions participants have about roles or teacher modeling of this practice.</a:t>
            </a:r>
          </a:p>
          <a:p>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78</a:t>
            </a:fld>
            <a:endParaRPr lang="en-US" dirty="0"/>
          </a:p>
        </p:txBody>
      </p:sp>
    </p:spTree>
    <p:extLst>
      <p:ext uri="{BB962C8B-B14F-4D97-AF65-F5344CB8AC3E}">
        <p14:creationId xmlns:p14="http://schemas.microsoft.com/office/powerpoint/2010/main" val="41530903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79</a:t>
            </a:fld>
            <a:endParaRPr lang="en-US" dirty="0"/>
          </a:p>
        </p:txBody>
      </p:sp>
    </p:spTree>
    <p:extLst>
      <p:ext uri="{BB962C8B-B14F-4D97-AF65-F5344CB8AC3E}">
        <p14:creationId xmlns:p14="http://schemas.microsoft.com/office/powerpoint/2010/main" val="31265620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Partner or Small Group Share:</a:t>
            </a:r>
          </a:p>
          <a:p>
            <a:r>
              <a:rPr lang="en-US" dirty="0" smtClean="0"/>
              <a:t>In small groups, reflect and discuss based on the</a:t>
            </a:r>
            <a:r>
              <a:rPr lang="en-US" baseline="0" dirty="0" smtClean="0"/>
              <a:t> questions on this slide.</a:t>
            </a:r>
          </a:p>
          <a:p>
            <a:endParaRPr lang="en-US" baseline="0" dirty="0" smtClean="0"/>
          </a:p>
          <a:p>
            <a:r>
              <a:rPr lang="en-US" baseline="0" dirty="0" smtClean="0"/>
              <a:t>Write ideas on back of slide 39 handout</a:t>
            </a:r>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80</a:t>
            </a:fld>
            <a:endParaRPr lang="en-US" dirty="0"/>
          </a:p>
        </p:txBody>
      </p:sp>
    </p:spTree>
    <p:extLst>
      <p:ext uri="{BB962C8B-B14F-4D97-AF65-F5344CB8AC3E}">
        <p14:creationId xmlns:p14="http://schemas.microsoft.com/office/powerpoint/2010/main" val="31953287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b="1" dirty="0" smtClean="0"/>
              <a:t>Return</a:t>
            </a:r>
            <a:r>
              <a:rPr lang="en-US" b="1" baseline="0" dirty="0" smtClean="0"/>
              <a:t> to this handout page:  </a:t>
            </a:r>
            <a:r>
              <a:rPr lang="en-US" dirty="0" smtClean="0"/>
              <a:t>After</a:t>
            </a:r>
            <a:r>
              <a:rPr lang="en-US" baseline="0" dirty="0" smtClean="0"/>
              <a:t> our practice session, write down your steps for implementation</a:t>
            </a:r>
          </a:p>
          <a:p>
            <a:pPr defTabSz="924458">
              <a:defRPr/>
            </a:pPr>
            <a:endParaRPr lang="en-US" baseline="0" dirty="0" smtClean="0"/>
          </a:p>
          <a:p>
            <a:pPr defTabSz="924458">
              <a:defRPr/>
            </a:pPr>
            <a:r>
              <a:rPr lang="en-US" baseline="0" dirty="0" smtClean="0"/>
              <a:t>Presenters may want to put this on large chart paper. You could use this as a parking lot, gallery walk, etc.</a:t>
            </a:r>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81</a:t>
            </a:fld>
            <a:endParaRPr lang="en-US" dirty="0"/>
          </a:p>
        </p:txBody>
      </p:sp>
    </p:spTree>
    <p:extLst>
      <p:ext uri="{BB962C8B-B14F-4D97-AF65-F5344CB8AC3E}">
        <p14:creationId xmlns:p14="http://schemas.microsoft.com/office/powerpoint/2010/main" val="3601588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SESSION AT A GLANCE :   Today we will address the answers to these questions as they relate to reciprocal</a:t>
            </a:r>
            <a:r>
              <a:rPr lang="en-US" baseline="0" dirty="0" smtClean="0"/>
              <a:t> teaching.</a:t>
            </a:r>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10</a:t>
            </a:fld>
            <a:endParaRPr lang="en-US" dirty="0"/>
          </a:p>
        </p:txBody>
      </p:sp>
    </p:spTree>
    <p:extLst>
      <p:ext uri="{BB962C8B-B14F-4D97-AF65-F5344CB8AC3E}">
        <p14:creationId xmlns:p14="http://schemas.microsoft.com/office/powerpoint/2010/main" val="29020296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small groups brainstorm types of data they might use around reciprocal teaching to analyze its effectiveness with improving comprehension.</a:t>
            </a:r>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82</a:t>
            </a:fld>
            <a:endParaRPr lang="en-US" dirty="0"/>
          </a:p>
        </p:txBody>
      </p:sp>
    </p:spTree>
    <p:extLst>
      <p:ext uri="{BB962C8B-B14F-4D97-AF65-F5344CB8AC3E}">
        <p14:creationId xmlns:p14="http://schemas.microsoft.com/office/powerpoint/2010/main" val="23847930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sample pieces here, may be handouts.</a:t>
            </a:r>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83</a:t>
            </a:fld>
            <a:endParaRPr lang="en-US" dirty="0"/>
          </a:p>
        </p:txBody>
      </p:sp>
    </p:spTree>
    <p:extLst>
      <p:ext uri="{BB962C8B-B14F-4D97-AF65-F5344CB8AC3E}">
        <p14:creationId xmlns:p14="http://schemas.microsoft.com/office/powerpoint/2010/main" val="29947341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Various supports can be found on the</a:t>
            </a:r>
            <a:r>
              <a:rPr lang="en-US" baseline="0" dirty="0" smtClean="0"/>
              <a:t> web for reciprocal teaching.  Here are just a few examples that we found and thought would be useful.</a:t>
            </a:r>
          </a:p>
          <a:p>
            <a:endParaRPr lang="en-US" baseline="0" dirty="0" smtClean="0"/>
          </a:p>
          <a:p>
            <a:r>
              <a:rPr lang="en-US" i="1" baseline="0" dirty="0" smtClean="0"/>
              <a:t>Reciprocal Teaching Strategies at Work </a:t>
            </a:r>
            <a:r>
              <a:rPr lang="en-US" baseline="0" dirty="0" smtClean="0"/>
              <a:t>is video series.  We do not have it, but the Video Viewing Guide and Lesson Materials are available online and contain a lot of valuable information and resources.  We will use some of them today.</a:t>
            </a:r>
          </a:p>
          <a:p>
            <a:endParaRPr lang="en-US" baseline="0" dirty="0" smtClean="0"/>
          </a:p>
          <a:p>
            <a:r>
              <a:rPr lang="en-US" baseline="0" dirty="0" smtClean="0"/>
              <a:t>The Reciprocal Teaching Recording Sheet was created by a teacher.</a:t>
            </a:r>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84</a:t>
            </a:fld>
            <a:endParaRPr lang="en-US" dirty="0"/>
          </a:p>
        </p:txBody>
      </p:sp>
    </p:spTree>
    <p:extLst>
      <p:ext uri="{BB962C8B-B14F-4D97-AF65-F5344CB8AC3E}">
        <p14:creationId xmlns:p14="http://schemas.microsoft.com/office/powerpoint/2010/main" val="95874237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Sharing a variety of resources to demonstrate how reciprocal teaching might look in their classrooms.</a:t>
            </a:r>
          </a:p>
          <a:p>
            <a:endParaRPr lang="en-US" b="1" dirty="0" smtClean="0"/>
          </a:p>
          <a:p>
            <a:r>
              <a:rPr lang="en-US" dirty="0" smtClean="0"/>
              <a:t>Having these cards available would</a:t>
            </a:r>
            <a:r>
              <a:rPr lang="en-US" baseline="0" dirty="0" smtClean="0"/>
              <a:t> be helpful for many students, especially when they change roles.</a:t>
            </a:r>
          </a:p>
          <a:p>
            <a:endParaRPr lang="en-US" baseline="0" dirty="0" smtClean="0"/>
          </a:p>
          <a:p>
            <a:r>
              <a:rPr lang="en-US" b="1" baseline="0" dirty="0" smtClean="0"/>
              <a:t>HANDOUT – HOW TO USE:  </a:t>
            </a:r>
            <a:r>
              <a:rPr lang="en-US" baseline="0" dirty="0" smtClean="0"/>
              <a:t>Make a copy of the page for each group.  Cut the cards apart.  Pass one out to each member of the group.  That becomes their role during this session.</a:t>
            </a:r>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85</a:t>
            </a:fld>
            <a:endParaRPr lang="en-US" dirty="0"/>
          </a:p>
        </p:txBody>
      </p:sp>
    </p:spTree>
    <p:extLst>
      <p:ext uri="{BB962C8B-B14F-4D97-AF65-F5344CB8AC3E}">
        <p14:creationId xmlns:p14="http://schemas.microsoft.com/office/powerpoint/2010/main" val="396671559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use this form to play Reciprocal Teaching Tic-Tac-Toe</a:t>
            </a:r>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86</a:t>
            </a:fld>
            <a:endParaRPr lang="en-US" dirty="0"/>
          </a:p>
        </p:txBody>
      </p:sp>
    </p:spTree>
    <p:extLst>
      <p:ext uri="{BB962C8B-B14F-4D97-AF65-F5344CB8AC3E}">
        <p14:creationId xmlns:p14="http://schemas.microsoft.com/office/powerpoint/2010/main" val="26305973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back to the handout with “Steps for Implementation” and record your thoughts centered around #1 on “Take Action!”</a:t>
            </a:r>
          </a:p>
          <a:p>
            <a:endParaRPr lang="en-US" dirty="0" smtClean="0"/>
          </a:p>
          <a:p>
            <a:r>
              <a:rPr lang="en-US" b="1" dirty="0" smtClean="0"/>
              <a:t>HANDOUT</a:t>
            </a:r>
            <a:r>
              <a:rPr lang="en-US" b="1" baseline="0" dirty="0" smtClean="0"/>
              <a:t> </a:t>
            </a:r>
            <a:r>
              <a:rPr lang="en-US" b="0" baseline="0" dirty="0" smtClean="0"/>
              <a:t>- </a:t>
            </a:r>
            <a:r>
              <a:rPr lang="en-US" dirty="0" smtClean="0"/>
              <a:t>Reciprocal</a:t>
            </a:r>
            <a:r>
              <a:rPr lang="en-US" baseline="0" dirty="0" smtClean="0"/>
              <a:t> Teaching Protocol for Demonstration Lessons and Coaching</a:t>
            </a:r>
            <a:r>
              <a:rPr lang="en-US" dirty="0" smtClean="0"/>
              <a:t> </a:t>
            </a:r>
            <a:r>
              <a:rPr lang="en-US" i="0" dirty="0" smtClean="0"/>
              <a:t>in</a:t>
            </a:r>
            <a:r>
              <a:rPr lang="en-US" i="1" dirty="0" smtClean="0"/>
              <a:t> Reciprocal</a:t>
            </a:r>
            <a:r>
              <a:rPr lang="en-US" i="1" baseline="0" dirty="0" smtClean="0"/>
              <a:t> Teaching Strategies at Work.</a:t>
            </a:r>
            <a:r>
              <a:rPr lang="en-US" baseline="0" dirty="0" smtClean="0"/>
              <a:t>   This document will help support the steps listed on this slide and the next.</a:t>
            </a:r>
          </a:p>
          <a:p>
            <a:endParaRPr lang="en-US" b="1" baseline="0" dirty="0" smtClean="0"/>
          </a:p>
          <a:p>
            <a:r>
              <a:rPr lang="en-US" b="1" baseline="0" dirty="0" smtClean="0"/>
              <a:t>****Here is where you will find the foundations of reciprocal teaching that is referred to on the assessment.</a:t>
            </a:r>
            <a:endParaRPr lang="en-US" b="1" dirty="0"/>
          </a:p>
        </p:txBody>
      </p:sp>
      <p:sp>
        <p:nvSpPr>
          <p:cNvPr id="4" name="Slide Number Placeholder 3"/>
          <p:cNvSpPr>
            <a:spLocks noGrp="1"/>
          </p:cNvSpPr>
          <p:nvPr>
            <p:ph type="sldNum" sz="quarter" idx="10"/>
          </p:nvPr>
        </p:nvSpPr>
        <p:spPr/>
        <p:txBody>
          <a:bodyPr/>
          <a:lstStyle/>
          <a:p>
            <a:fld id="{1B381BD9-06AD-416B-B353-C6E306B3FF2F}" type="slidenum">
              <a:rPr lang="en-US" smtClean="0"/>
              <a:t>87</a:t>
            </a:fld>
            <a:endParaRPr lang="en-US" dirty="0"/>
          </a:p>
        </p:txBody>
      </p:sp>
    </p:spTree>
    <p:extLst>
      <p:ext uri="{BB962C8B-B14F-4D97-AF65-F5344CB8AC3E}">
        <p14:creationId xmlns:p14="http://schemas.microsoft.com/office/powerpoint/2010/main" val="29755770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88</a:t>
            </a:fld>
            <a:endParaRPr lang="en-US" dirty="0"/>
          </a:p>
        </p:txBody>
      </p:sp>
    </p:spTree>
    <p:extLst>
      <p:ext uri="{BB962C8B-B14F-4D97-AF65-F5344CB8AC3E}">
        <p14:creationId xmlns:p14="http://schemas.microsoft.com/office/powerpoint/2010/main" val="3398757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89</a:t>
            </a:fld>
            <a:endParaRPr lang="en-US" dirty="0"/>
          </a:p>
        </p:txBody>
      </p:sp>
    </p:spTree>
    <p:extLst>
      <p:ext uri="{BB962C8B-B14F-4D97-AF65-F5344CB8AC3E}">
        <p14:creationId xmlns:p14="http://schemas.microsoft.com/office/powerpoint/2010/main" val="12776350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90</a:t>
            </a:fld>
            <a:endParaRPr lang="en-US" dirty="0"/>
          </a:p>
        </p:txBody>
      </p:sp>
    </p:spTree>
    <p:extLst>
      <p:ext uri="{BB962C8B-B14F-4D97-AF65-F5344CB8AC3E}">
        <p14:creationId xmlns:p14="http://schemas.microsoft.com/office/powerpoint/2010/main" val="141077822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a:t>
            </a:r>
            <a:r>
              <a:rPr lang="en-US" i="1" dirty="0" smtClean="0"/>
              <a:t>Reciprocal</a:t>
            </a:r>
            <a:r>
              <a:rPr lang="en-US" i="1" baseline="0" dirty="0" smtClean="0"/>
              <a:t> Teaching Strategies at Work: Improving Reading Comprehension Grade 2-6 </a:t>
            </a:r>
            <a:r>
              <a:rPr lang="en-US" i="0" baseline="0" dirty="0" smtClean="0"/>
              <a:t>Video Viewing Guide and Lesson materials booklet they demonstrate how to use the “four-door chart” as a discussion guide and assessment tool.</a:t>
            </a:r>
          </a:p>
          <a:p>
            <a:endParaRPr lang="en-US" i="0" baseline="0" dirty="0" smtClean="0"/>
          </a:p>
          <a:p>
            <a:r>
              <a:rPr lang="en-US" i="0" baseline="0" dirty="0" smtClean="0"/>
              <a:t>(The folds in step 2 needed vertical dotted lines, but I didn’t know how to do those)</a:t>
            </a:r>
          </a:p>
          <a:p>
            <a:endParaRPr lang="en-US" i="0" baseline="0" dirty="0" smtClean="0"/>
          </a:p>
          <a:p>
            <a:r>
              <a:rPr lang="en-US" b="1" i="0" baseline="0" dirty="0" smtClean="0"/>
              <a:t>HAVE EACH PARTICIPANT MAKE A SAMPLE ONE OF THESE DURING THIS TRAINING</a:t>
            </a:r>
          </a:p>
          <a:p>
            <a:r>
              <a:rPr lang="en-US" b="1" i="0" baseline="0" dirty="0" smtClean="0"/>
              <a:t>MATERIAL NEEDED: White Paper</a:t>
            </a:r>
          </a:p>
          <a:p>
            <a:endParaRPr lang="en-US" b="1" dirty="0"/>
          </a:p>
        </p:txBody>
      </p:sp>
      <p:sp>
        <p:nvSpPr>
          <p:cNvPr id="4" name="Slide Number Placeholder 3"/>
          <p:cNvSpPr>
            <a:spLocks noGrp="1"/>
          </p:cNvSpPr>
          <p:nvPr>
            <p:ph type="sldNum" sz="quarter" idx="10"/>
          </p:nvPr>
        </p:nvSpPr>
        <p:spPr/>
        <p:txBody>
          <a:bodyPr/>
          <a:lstStyle/>
          <a:p>
            <a:fld id="{1B381BD9-06AD-416B-B353-C6E306B3FF2F}" type="slidenum">
              <a:rPr lang="en-US" smtClean="0"/>
              <a:t>91</a:t>
            </a:fld>
            <a:endParaRPr lang="en-US" dirty="0"/>
          </a:p>
        </p:txBody>
      </p:sp>
    </p:spTree>
    <p:extLst>
      <p:ext uri="{BB962C8B-B14F-4D97-AF65-F5344CB8AC3E}">
        <p14:creationId xmlns:p14="http://schemas.microsoft.com/office/powerpoint/2010/main" val="3128143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12</a:t>
            </a:fld>
            <a:endParaRPr lang="en-US" dirty="0"/>
          </a:p>
        </p:txBody>
      </p:sp>
    </p:spTree>
    <p:extLst>
      <p:ext uri="{BB962C8B-B14F-4D97-AF65-F5344CB8AC3E}">
        <p14:creationId xmlns:p14="http://schemas.microsoft.com/office/powerpoint/2010/main" val="227189461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assess, have the students write a one- or two-sentence</a:t>
            </a:r>
            <a:r>
              <a:rPr lang="en-US" baseline="0" dirty="0" smtClean="0"/>
              <a:t> response inside each door.  Their written responses provide you with a quick assessment tool during the reciprocal teaching lessons.  If you want to evaluate the quality and depth of students’ questioning, for example, collect the completed charts and look for each student’s ability to ask higher level questions. </a:t>
            </a:r>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92</a:t>
            </a:fld>
            <a:endParaRPr lang="en-US" dirty="0"/>
          </a:p>
        </p:txBody>
      </p:sp>
    </p:spTree>
    <p:extLst>
      <p:ext uri="{BB962C8B-B14F-4D97-AF65-F5344CB8AC3E}">
        <p14:creationId xmlns:p14="http://schemas.microsoft.com/office/powerpoint/2010/main" val="214234800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HANDOUT:  </a:t>
            </a:r>
            <a:r>
              <a:rPr lang="en-US" dirty="0" smtClean="0"/>
              <a:t>This form could be used as you</a:t>
            </a:r>
            <a:r>
              <a:rPr lang="en-US" baseline="0" dirty="0" smtClean="0"/>
              <a:t> observe students using the reciprocal teaching strategies during their learning.</a:t>
            </a:r>
          </a:p>
          <a:p>
            <a:endParaRPr lang="en-US" baseline="0" dirty="0" smtClean="0"/>
          </a:p>
          <a:p>
            <a:r>
              <a:rPr lang="en-US" baseline="0" dirty="0" smtClean="0"/>
              <a:t>Talk about how to use it.</a:t>
            </a:r>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93</a:t>
            </a:fld>
            <a:endParaRPr lang="en-US" dirty="0"/>
          </a:p>
        </p:txBody>
      </p:sp>
    </p:spTree>
    <p:extLst>
      <p:ext uri="{BB962C8B-B14F-4D97-AF65-F5344CB8AC3E}">
        <p14:creationId xmlns:p14="http://schemas.microsoft.com/office/powerpoint/2010/main" val="292207135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form for students to self-evaluate</a:t>
            </a:r>
            <a:r>
              <a:rPr lang="en-US" baseline="0" dirty="0" smtClean="0"/>
              <a:t> themselves or their team.</a:t>
            </a:r>
          </a:p>
          <a:p>
            <a:endParaRPr lang="en-US" baseline="0" dirty="0" smtClean="0"/>
          </a:p>
        </p:txBody>
      </p:sp>
      <p:sp>
        <p:nvSpPr>
          <p:cNvPr id="4" name="Slide Number Placeholder 3"/>
          <p:cNvSpPr>
            <a:spLocks noGrp="1"/>
          </p:cNvSpPr>
          <p:nvPr>
            <p:ph type="sldNum" sz="quarter" idx="10"/>
          </p:nvPr>
        </p:nvSpPr>
        <p:spPr/>
        <p:txBody>
          <a:bodyPr/>
          <a:lstStyle/>
          <a:p>
            <a:fld id="{1B381BD9-06AD-416B-B353-C6E306B3FF2F}" type="slidenum">
              <a:rPr lang="en-US" smtClean="0"/>
              <a:t>94</a:t>
            </a:fld>
            <a:endParaRPr lang="en-US" dirty="0"/>
          </a:p>
        </p:txBody>
      </p:sp>
    </p:spTree>
    <p:extLst>
      <p:ext uri="{BB962C8B-B14F-4D97-AF65-F5344CB8AC3E}">
        <p14:creationId xmlns:p14="http://schemas.microsoft.com/office/powerpoint/2010/main" val="159147696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81BD9-06AD-416B-B353-C6E306B3FF2F}" type="slidenum">
              <a:rPr lang="en-US" smtClean="0"/>
              <a:t>95</a:t>
            </a:fld>
            <a:endParaRPr lang="en-US" dirty="0"/>
          </a:p>
        </p:txBody>
      </p:sp>
    </p:spTree>
    <p:extLst>
      <p:ext uri="{BB962C8B-B14F-4D97-AF65-F5344CB8AC3E}">
        <p14:creationId xmlns:p14="http://schemas.microsoft.com/office/powerpoint/2010/main" val="128975612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the Next Steps template.  Example</a:t>
            </a:r>
            <a:r>
              <a:rPr lang="en-US" baseline="0" dirty="0" smtClean="0"/>
              <a:t> is included in the learning package materials.</a:t>
            </a:r>
            <a:endParaRPr lang="en-US" dirty="0"/>
          </a:p>
        </p:txBody>
      </p:sp>
      <p:sp>
        <p:nvSpPr>
          <p:cNvPr id="4" name="Slide Number Placeholder 3"/>
          <p:cNvSpPr>
            <a:spLocks noGrp="1"/>
          </p:cNvSpPr>
          <p:nvPr>
            <p:ph type="sldNum" sz="quarter" idx="10"/>
          </p:nvPr>
        </p:nvSpPr>
        <p:spPr/>
        <p:txBody>
          <a:bodyPr/>
          <a:lstStyle/>
          <a:p>
            <a:fld id="{7DBCE8C7-69BA-4ED6-B5AC-B6B8CF909519}" type="slidenum">
              <a:rPr lang="en-US" smtClean="0"/>
              <a:pPr/>
              <a:t>96</a:t>
            </a:fld>
            <a:endParaRPr lang="en-US" dirty="0"/>
          </a:p>
        </p:txBody>
      </p:sp>
    </p:spTree>
    <p:extLst>
      <p:ext uri="{BB962C8B-B14F-4D97-AF65-F5344CB8AC3E}">
        <p14:creationId xmlns:p14="http://schemas.microsoft.com/office/powerpoint/2010/main" val="1268629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Norms may be added, as needed, for schools with</a:t>
            </a:r>
            <a:r>
              <a:rPr lang="en-US" baseline="0" dirty="0" smtClean="0"/>
              <a:t> specific requirements or issues. </a:t>
            </a:r>
          </a:p>
          <a:p>
            <a:endParaRPr lang="en-US" baseline="0" dirty="0" smtClean="0"/>
          </a:p>
          <a:p>
            <a:r>
              <a:rPr lang="en-US" baseline="0" dirty="0" smtClean="0"/>
              <a:t>Some schools might have established norms for all their professional development. In that case adapt to their norms. </a:t>
            </a:r>
          </a:p>
          <a:p>
            <a:endParaRPr lang="en-US" baseline="0" dirty="0" smtClean="0"/>
          </a:p>
          <a:p>
            <a:r>
              <a:rPr lang="en-US" baseline="0" dirty="0" smtClean="0"/>
              <a:t>Possible table discussion: which norm is hardest for you? Which has the biggest impact? What does “use electronics respectfully mean?” How might we remind someone to follow the norms in a fun way.  As an example, a card with a photo of Norm Peterson can be on the table for people to raise as needed.</a:t>
            </a:r>
          </a:p>
          <a:p>
            <a:endParaRPr lang="en-US" baseline="0" dirty="0" smtClean="0"/>
          </a:p>
          <a:p>
            <a:r>
              <a:rPr lang="en-US" baseline="0" dirty="0" smtClean="0"/>
              <a:t>Consider including a check mid way through training to assess a norm or norms.</a:t>
            </a:r>
          </a:p>
          <a:p>
            <a:endParaRPr lang="en-US" baseline="0" dirty="0" smtClean="0"/>
          </a:p>
          <a:p>
            <a:r>
              <a:rPr lang="en-US" baseline="0" dirty="0" smtClean="0"/>
              <a:t>It may be that we want to use norms printed on all agendas for trainings, rather then in powerpoint, so people will always see them on paper. </a:t>
            </a:r>
            <a:endParaRPr lang="en-US" dirty="0"/>
          </a:p>
        </p:txBody>
      </p:sp>
      <p:sp>
        <p:nvSpPr>
          <p:cNvPr id="4" name="Slide Number Placeholder 3"/>
          <p:cNvSpPr>
            <a:spLocks noGrp="1"/>
          </p:cNvSpPr>
          <p:nvPr>
            <p:ph type="sldNum" sz="quarter" idx="10"/>
          </p:nvPr>
        </p:nvSpPr>
        <p:spPr/>
        <p:txBody>
          <a:bodyPr/>
          <a:lstStyle/>
          <a:p>
            <a:fld id="{B18F7EAE-C87A-48FC-8969-85B1BCB71CD2}" type="slidenum">
              <a:rPr lang="en-US" smtClean="0"/>
              <a:t>13</a:t>
            </a:fld>
            <a:endParaRPr lang="en-US" dirty="0"/>
          </a:p>
        </p:txBody>
      </p:sp>
    </p:spTree>
    <p:extLst>
      <p:ext uri="{BB962C8B-B14F-4D97-AF65-F5344CB8AC3E}">
        <p14:creationId xmlns:p14="http://schemas.microsoft.com/office/powerpoint/2010/main" val="20473610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2099" name="Picture 3" descr="C:\Users\dayad\Desktop\Arden backup\dayad\Desktop\MIM\Logos and Swag\10 by 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8725" y="6173131"/>
            <a:ext cx="672053" cy="5943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6080844"/>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extBox 4"/>
          <p:cNvSpPr txBox="1"/>
          <p:nvPr/>
        </p:nvSpPr>
        <p:spPr>
          <a:xfrm>
            <a:off x="2819400" y="6150114"/>
            <a:ext cx="3124200" cy="707886"/>
          </a:xfrm>
          <a:prstGeom prst="rect">
            <a:avLst/>
          </a:prstGeom>
          <a:noFill/>
        </p:spPr>
        <p:txBody>
          <a:bodyPr wrap="square">
            <a:spAutoFit/>
          </a:bodyPr>
          <a:lstStyle/>
          <a:p>
            <a:pPr algn="just" fontAlgn="auto">
              <a:spcBef>
                <a:spcPts val="0"/>
              </a:spcBef>
              <a:spcAft>
                <a:spcPts val="0"/>
              </a:spcAft>
              <a:defRPr/>
            </a:pPr>
            <a:r>
              <a:rPr lang="en-US" sz="800" i="1" dirty="0" smtClean="0">
                <a:latin typeface="Tw Cen MT" pitchFamily="34" charset="0"/>
                <a:cs typeface="+mn-cs"/>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endParaRPr lang="en-US" sz="800" i="1" dirty="0">
              <a:latin typeface="Tw Cen MT" pitchFamily="34" charset="0"/>
              <a:cs typeface="+mn-cs"/>
            </a:endParaRPr>
          </a:p>
        </p:txBody>
      </p:sp>
      <p:pic>
        <p:nvPicPr>
          <p:cNvPr id="6" name="Picture 2" descr="http://tadnet.org/uploads/Image/Ideas_logofinalJ.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5169" y="6173131"/>
            <a:ext cx="714736" cy="59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752600" y="6858000"/>
            <a:ext cx="8828088" cy="369888"/>
          </a:xfrm>
          <a:prstGeom prst="rect">
            <a:avLst/>
          </a:prstGeom>
          <a:noFill/>
        </p:spPr>
        <p:txBody>
          <a:bodyPr>
            <a:spAutoFit/>
          </a:bodyPr>
          <a:lstStyle/>
          <a:p>
            <a:pPr algn="ctr" fontAlgn="auto">
              <a:spcBef>
                <a:spcPts val="0"/>
              </a:spcBef>
              <a:spcAft>
                <a:spcPts val="0"/>
              </a:spcAft>
              <a:defRPr/>
            </a:pPr>
            <a:r>
              <a:rPr lang="en-US" b="1" i="1" spc="600" dirty="0">
                <a:solidFill>
                  <a:schemeClr val="accent2">
                    <a:lumMod val="75000"/>
                  </a:schemeClr>
                </a:solidFill>
                <a:latin typeface="Arial Narrow" pitchFamily="34" charset="0"/>
                <a:ea typeface="Verdana" pitchFamily="34" charset="0"/>
                <a:cs typeface="Verdana" pitchFamily="34" charset="0"/>
              </a:rPr>
              <a:t>Professional Development to Practice</a:t>
            </a:r>
          </a:p>
        </p:txBody>
      </p:sp>
      <p:sp>
        <p:nvSpPr>
          <p:cNvPr id="9" name="Rectangle 8"/>
          <p:cNvSpPr/>
          <p:nvPr/>
        </p:nvSpPr>
        <p:spPr>
          <a:xfrm>
            <a:off x="267396" y="7158038"/>
            <a:ext cx="1447801" cy="1397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1715197" y="7158038"/>
            <a:ext cx="7696200" cy="139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1420731"/>
            <a:ext cx="7772400" cy="1470025"/>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217448"/>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32098" name="Picture 2" descr="http://dese.mo.gov/comm/images/DESE-co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172200"/>
            <a:ext cx="1656172" cy="59622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0" y="152400"/>
            <a:ext cx="9144000" cy="369888"/>
          </a:xfrm>
          <a:prstGeom prst="rect">
            <a:avLst/>
          </a:prstGeom>
          <a:noFill/>
        </p:spPr>
        <p:txBody>
          <a:bodyPr>
            <a:spAutoFit/>
          </a:bodyPr>
          <a:lstStyle/>
          <a:p>
            <a:pPr algn="ctr" fontAlgn="auto">
              <a:spcBef>
                <a:spcPts val="0"/>
              </a:spcBef>
              <a:spcAft>
                <a:spcPts val="0"/>
              </a:spcAft>
              <a:defRPr/>
            </a:pPr>
            <a:r>
              <a:rPr lang="en-US" b="1" i="1" spc="600" dirty="0">
                <a:solidFill>
                  <a:schemeClr val="bg1"/>
                </a:solidFill>
                <a:latin typeface="Arial Narrow" pitchFamily="34" charset="0"/>
                <a:ea typeface="Verdana" pitchFamily="34" charset="0"/>
                <a:cs typeface="Verdana" pitchFamily="34" charset="0"/>
              </a:rPr>
              <a:t>Professional Development to Practice</a:t>
            </a:r>
          </a:p>
        </p:txBody>
      </p:sp>
      <p:sp>
        <p:nvSpPr>
          <p:cNvPr id="19" name="Rectangle 18"/>
          <p:cNvSpPr/>
          <p:nvPr/>
        </p:nvSpPr>
        <p:spPr>
          <a:xfrm>
            <a:off x="1447800" y="473075"/>
            <a:ext cx="7696200" cy="1397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Rectangle 19"/>
          <p:cNvSpPr/>
          <p:nvPr/>
        </p:nvSpPr>
        <p:spPr>
          <a:xfrm>
            <a:off x="0" y="473075"/>
            <a:ext cx="1447800" cy="139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7988523" y="15240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371182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828803"/>
            <a:ext cx="8229600" cy="4038598"/>
          </a:xfrm>
        </p:spPr>
        <p:txBody>
          <a:bodyPr vert="eaVert"/>
          <a:lstStyle>
            <a:lvl2pPr marL="742950" indent="-285750">
              <a:defRPr lang="en-US" sz="2800" kern="1200" dirty="0" smtClean="0">
                <a:solidFill>
                  <a:schemeClr val="tx1"/>
                </a:solidFill>
                <a:latin typeface="Tw Cen MT" pitchFamily="34" charset="0"/>
                <a:ea typeface="+mn-ea"/>
                <a:cs typeface="+mn-cs"/>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0168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1"/>
            <a:ext cx="20574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599"/>
            <a:ext cx="6019800" cy="5257801"/>
          </a:xfrm>
        </p:spPr>
        <p:txBody>
          <a:bodyPr vert="eaVert"/>
          <a:lstStyle>
            <a:lvl2pPr marL="742950" indent="-285750">
              <a:defRPr lang="en-US" sz="2800" kern="1200" dirty="0" smtClean="0">
                <a:solidFill>
                  <a:schemeClr val="tx1"/>
                </a:solidFill>
                <a:latin typeface="Tw Cen MT" pitchFamily="34" charset="0"/>
                <a:ea typeface="+mn-ea"/>
                <a:cs typeface="+mn-cs"/>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6336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FD5B94-5AF3-4927-90CA-9CD5A2AD429F}" type="datetimeFigureOut">
              <a:rPr lang="en-US" smtClean="0">
                <a:solidFill>
                  <a:prstClr val="black">
                    <a:tint val="75000"/>
                  </a:prstClr>
                </a:solidFill>
              </a:rPr>
              <a:pPr/>
              <a:t>8/5/2015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710086-EE57-4260-8498-17BA66B8A6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4767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D5B94-5AF3-4927-90CA-9CD5A2AD429F}" type="datetimeFigureOut">
              <a:rPr lang="en-US" smtClean="0">
                <a:solidFill>
                  <a:prstClr val="black">
                    <a:tint val="75000"/>
                  </a:prstClr>
                </a:solidFill>
              </a:rPr>
              <a:pPr/>
              <a:t>8/5/2015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710086-EE57-4260-8498-17BA66B8A6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7377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FD5B94-5AF3-4927-90CA-9CD5A2AD429F}" type="datetimeFigureOut">
              <a:rPr lang="en-US" smtClean="0">
                <a:solidFill>
                  <a:prstClr val="black">
                    <a:tint val="75000"/>
                  </a:prstClr>
                </a:solidFill>
              </a:rPr>
              <a:pPr/>
              <a:t>8/5/2015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710086-EE57-4260-8498-17BA66B8A6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3909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FD5B94-5AF3-4927-90CA-9CD5A2AD429F}" type="datetimeFigureOut">
              <a:rPr lang="en-US" smtClean="0">
                <a:solidFill>
                  <a:prstClr val="black">
                    <a:tint val="75000"/>
                  </a:prstClr>
                </a:solidFill>
              </a:rPr>
              <a:pPr/>
              <a:t>8/5/2015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9710086-EE57-4260-8498-17BA66B8A6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332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FD5B94-5AF3-4927-90CA-9CD5A2AD429F}" type="datetimeFigureOut">
              <a:rPr lang="en-US" smtClean="0">
                <a:solidFill>
                  <a:prstClr val="black">
                    <a:tint val="75000"/>
                  </a:prstClr>
                </a:solidFill>
              </a:rPr>
              <a:pPr/>
              <a:t>8/5/2015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9710086-EE57-4260-8498-17BA66B8A6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5760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FD5B94-5AF3-4927-90CA-9CD5A2AD429F}" type="datetimeFigureOut">
              <a:rPr lang="en-US" smtClean="0">
                <a:solidFill>
                  <a:prstClr val="black">
                    <a:tint val="75000"/>
                  </a:prstClr>
                </a:solidFill>
              </a:rPr>
              <a:pPr/>
              <a:t>8/5/2015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9710086-EE57-4260-8498-17BA66B8A6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6060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FD5B94-5AF3-4927-90CA-9CD5A2AD429F}" type="datetimeFigureOut">
              <a:rPr lang="en-US" smtClean="0">
                <a:solidFill>
                  <a:prstClr val="black">
                    <a:tint val="75000"/>
                  </a:prstClr>
                </a:solidFill>
              </a:rPr>
              <a:pPr/>
              <a:t>8/5/2015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9710086-EE57-4260-8498-17BA66B8A6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1967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D5B94-5AF3-4927-90CA-9CD5A2AD429F}" type="datetimeFigureOut">
              <a:rPr lang="en-US" smtClean="0">
                <a:solidFill>
                  <a:prstClr val="black">
                    <a:tint val="75000"/>
                  </a:prstClr>
                </a:solidFill>
              </a:rPr>
              <a:pPr/>
              <a:t>8/5/2015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9710086-EE57-4260-8498-17BA66B8A6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5840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5" name="Straight Connector 4"/>
          <p:cNvCxnSpPr/>
          <p:nvPr/>
        </p:nvCxnSpPr>
        <p:spPr>
          <a:xfrm>
            <a:off x="0" y="6019800"/>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828803"/>
            <a:ext cx="8229600" cy="3962397"/>
          </a:xfrm>
        </p:spPr>
        <p:txBody>
          <a:bodyPr/>
          <a:lstStyle>
            <a:lvl2pPr>
              <a:buClr>
                <a:schemeClr val="accent3"/>
              </a:buCl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78285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D5B94-5AF3-4927-90CA-9CD5A2AD429F}" type="datetimeFigureOut">
              <a:rPr lang="en-US" smtClean="0">
                <a:solidFill>
                  <a:prstClr val="black">
                    <a:tint val="75000"/>
                  </a:prstClr>
                </a:solidFill>
              </a:rPr>
              <a:pPr/>
              <a:t>8/5/2015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9710086-EE57-4260-8498-17BA66B8A6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2275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D5B94-5AF3-4927-90CA-9CD5A2AD429F}" type="datetimeFigureOut">
              <a:rPr lang="en-US" smtClean="0">
                <a:solidFill>
                  <a:prstClr val="black">
                    <a:tint val="75000"/>
                  </a:prstClr>
                </a:solidFill>
              </a:rPr>
              <a:pPr/>
              <a:t>8/5/2015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710086-EE57-4260-8498-17BA66B8A6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6335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D5B94-5AF3-4927-90CA-9CD5A2AD429F}" type="datetimeFigureOut">
              <a:rPr lang="en-US" smtClean="0">
                <a:solidFill>
                  <a:prstClr val="black">
                    <a:tint val="75000"/>
                  </a:prstClr>
                </a:solidFill>
              </a:rPr>
              <a:pPr/>
              <a:t>8/5/2015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710086-EE57-4260-8498-17BA66B8A6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43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3"/>
          <p:cNvSpPr txBox="1"/>
          <p:nvPr/>
        </p:nvSpPr>
        <p:spPr>
          <a:xfrm>
            <a:off x="3962400" y="6119813"/>
            <a:ext cx="4343400" cy="738187"/>
          </a:xfrm>
          <a:prstGeom prst="rect">
            <a:avLst/>
          </a:prstGeom>
          <a:noFill/>
        </p:spPr>
        <p:txBody>
          <a:bodyPr>
            <a:spAutoFit/>
          </a:bodyPr>
          <a:lstStyle/>
          <a:p>
            <a:pPr algn="just" fontAlgn="auto">
              <a:spcBef>
                <a:spcPts val="0"/>
              </a:spcBef>
              <a:spcAft>
                <a:spcPts val="0"/>
              </a:spcAft>
              <a:defRPr/>
            </a:pPr>
            <a:r>
              <a:rPr lang="en-US" sz="1050" i="1" dirty="0">
                <a:latin typeface="Tw Cen MT" pitchFamily="34" charset="0"/>
                <a:cs typeface="+mn-cs"/>
              </a:rPr>
              <a:t>The contents of this  presentation were developed under a grant from the US Department of Education,   #H323A120018.  However, these contents do not necessarily represent the policy of the US Department of Education, and you should not assume endorsement by the Federal Government. </a:t>
            </a:r>
          </a:p>
        </p:txBody>
      </p:sp>
      <p:pic>
        <p:nvPicPr>
          <p:cNvPr id="5" name="Picture 2" descr="http://tadnet.org/uploads/Image/Ideas_logofinalJ.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9950" y="6313488"/>
            <a:ext cx="6540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249389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190997"/>
          </a:xfrm>
        </p:spPr>
        <p:txBody>
          <a:bodyPr/>
          <a:lstStyle>
            <a:lvl1pPr>
              <a:defRPr sz="2800"/>
            </a:lvl1pPr>
            <a:lvl2pPr marL="742950" indent="-285750">
              <a:defRPr lang="en-US" sz="2400" kern="1200" dirty="0" smtClean="0">
                <a:solidFill>
                  <a:schemeClr val="tx1"/>
                </a:solidFill>
                <a:latin typeface="Tw Cen MT" pitchFamily="34" charset="0"/>
                <a:ea typeface="+mn-ea"/>
                <a:cs typeface="+mn-cs"/>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3"/>
            <a:ext cx="4038600" cy="4190997"/>
          </a:xfrm>
        </p:spPr>
        <p:txBody>
          <a:bodyPr/>
          <a:lstStyle>
            <a:lvl1pPr>
              <a:defRPr sz="2800"/>
            </a:lvl1pPr>
            <a:lvl2pPr marL="742950" indent="-285750">
              <a:defRPr lang="en-US" sz="2400" kern="1200" dirty="0" smtClean="0">
                <a:solidFill>
                  <a:schemeClr val="tx1"/>
                </a:solidFill>
                <a:latin typeface="Tw Cen MT" pitchFamily="34" charset="0"/>
                <a:ea typeface="+mn-ea"/>
                <a:cs typeface="+mn-cs"/>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1730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2190"/>
            <a:ext cx="8229600" cy="92181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616325"/>
          </a:xfrm>
        </p:spPr>
        <p:txBody>
          <a:bodyPr/>
          <a:lstStyle>
            <a:lvl1pPr>
              <a:defRPr sz="2400"/>
            </a:lvl1pPr>
            <a:lvl2pPr marL="742950" indent="-285750">
              <a:defRPr lang="en-US" sz="2000" kern="1200" dirty="0" smtClean="0">
                <a:solidFill>
                  <a:schemeClr val="tx1"/>
                </a:solidFill>
                <a:latin typeface="Tw Cen MT"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616325"/>
          </a:xfrm>
        </p:spPr>
        <p:txBody>
          <a:bodyPr/>
          <a:lstStyle>
            <a:lvl1pPr>
              <a:defRPr sz="2400"/>
            </a:lvl1pPr>
            <a:lvl2pPr marL="742950" indent="-285750">
              <a:defRPr lang="en-US" sz="2000" kern="1200" dirty="0" smtClean="0">
                <a:solidFill>
                  <a:schemeClr val="tx1"/>
                </a:solidFill>
                <a:latin typeface="Tw Cen MT"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2046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38"/>
            <a:ext cx="8229600" cy="1096962"/>
          </a:xfrm>
        </p:spPr>
        <p:txBody>
          <a:bodyPr/>
          <a:lstStyle/>
          <a:p>
            <a:r>
              <a:rPr lang="en-US" smtClean="0"/>
              <a:t>Click to edit Master title style</a:t>
            </a:r>
            <a:endParaRPr lang="en-US"/>
          </a:p>
        </p:txBody>
      </p:sp>
    </p:spTree>
    <p:extLst>
      <p:ext uri="{BB962C8B-B14F-4D97-AF65-F5344CB8AC3E}">
        <p14:creationId xmlns:p14="http://schemas.microsoft.com/office/powerpoint/2010/main" val="840118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1974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685800"/>
            <a:ext cx="3008313" cy="7493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1" y="685799"/>
            <a:ext cx="5111751" cy="5105401"/>
          </a:xfrm>
        </p:spPr>
        <p:txBody>
          <a:bodyPr/>
          <a:lstStyle>
            <a:lvl1pPr>
              <a:defRPr sz="3200"/>
            </a:lvl1pPr>
            <a:lvl2pPr marL="742950" indent="-285750">
              <a:defRPr lang="en-US" sz="2800" kern="1200" dirty="0" smtClean="0">
                <a:solidFill>
                  <a:schemeClr val="tx1"/>
                </a:solidFill>
                <a:latin typeface="Tw Cen MT" pitchFamily="34" charset="0"/>
                <a:ea typeface="+mn-ea"/>
                <a:cs typeface="+mn-cs"/>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435103"/>
            <a:ext cx="3008313" cy="43560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97688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85799"/>
            <a:ext cx="5486400" cy="40417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9"/>
            <a:ext cx="5486400" cy="5000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69661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01663"/>
            <a:ext cx="82296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828800"/>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9" name="TextBox 18"/>
          <p:cNvSpPr txBox="1"/>
          <p:nvPr/>
        </p:nvSpPr>
        <p:spPr>
          <a:xfrm>
            <a:off x="0" y="152400"/>
            <a:ext cx="9144000" cy="369888"/>
          </a:xfrm>
          <a:prstGeom prst="rect">
            <a:avLst/>
          </a:prstGeom>
          <a:noFill/>
        </p:spPr>
        <p:txBody>
          <a:bodyPr>
            <a:spAutoFit/>
          </a:bodyPr>
          <a:lstStyle/>
          <a:p>
            <a:pPr algn="ctr" fontAlgn="auto">
              <a:spcBef>
                <a:spcPts val="0"/>
              </a:spcBef>
              <a:spcAft>
                <a:spcPts val="0"/>
              </a:spcAft>
              <a:defRPr/>
            </a:pPr>
            <a:r>
              <a:rPr lang="en-US" b="1" i="1" spc="600" dirty="0">
                <a:solidFill>
                  <a:schemeClr val="accent3"/>
                </a:solidFill>
                <a:latin typeface="Arial Narrow" pitchFamily="34" charset="0"/>
                <a:ea typeface="Verdana" pitchFamily="34" charset="0"/>
                <a:cs typeface="Verdana" pitchFamily="34" charset="0"/>
              </a:rPr>
              <a:t>Professional Development to Practice</a:t>
            </a:r>
          </a:p>
        </p:txBody>
      </p:sp>
      <p:sp>
        <p:nvSpPr>
          <p:cNvPr id="20" name="Rectangle 19"/>
          <p:cNvSpPr/>
          <p:nvPr/>
        </p:nvSpPr>
        <p:spPr>
          <a:xfrm>
            <a:off x="0" y="473075"/>
            <a:ext cx="1447800" cy="139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20"/>
          <p:cNvSpPr/>
          <p:nvPr/>
        </p:nvSpPr>
        <p:spPr>
          <a:xfrm>
            <a:off x="1447800" y="473075"/>
            <a:ext cx="7696200" cy="139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8" descr="X:\IHD General Shared\DESE Projects\SPDG\EduSAIL Website\Images\Logos\SAIL logo\header.png"/>
          <p:cNvPicPr>
            <a:picLocks noChangeAspect="1" noChangeArrowheads="1"/>
          </p:cNvPicPr>
          <p:nvPr/>
        </p:nvPicPr>
        <p:blipFill>
          <a:blip r:embed="rId13">
            <a:extLst>
              <a:ext uri="{28A0092B-C50C-407E-A947-70E740481C1C}">
                <a14:useLocalDpi xmlns:a14="http://schemas.microsoft.com/office/drawing/2010/main" val="0"/>
              </a:ext>
            </a:extLst>
          </a:blip>
          <a:srcRect t="31007" r="34380"/>
          <a:stretch>
            <a:fillRect/>
          </a:stretch>
        </p:blipFill>
        <p:spPr bwMode="auto">
          <a:xfrm>
            <a:off x="54227" y="6080844"/>
            <a:ext cx="2841373" cy="7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0" y="6019800"/>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fontAlgn="base" hangingPunct="1">
        <a:spcBef>
          <a:spcPct val="0"/>
        </a:spcBef>
        <a:spcAft>
          <a:spcPct val="0"/>
        </a:spcAft>
        <a:defRPr sz="4400" kern="1200">
          <a:solidFill>
            <a:schemeClr val="accent2"/>
          </a:solidFill>
          <a:latin typeface="Tw Cen MT" pitchFamily="34" charset="0"/>
          <a:ea typeface="+mj-ea"/>
          <a:cs typeface="+mj-cs"/>
        </a:defRPr>
      </a:lvl1pPr>
      <a:lvl2pPr algn="ctr" rtl="0" eaLnBrk="1" fontAlgn="base" hangingPunct="1">
        <a:spcBef>
          <a:spcPct val="0"/>
        </a:spcBef>
        <a:spcAft>
          <a:spcPct val="0"/>
        </a:spcAft>
        <a:defRPr sz="4400">
          <a:solidFill>
            <a:schemeClr val="tx2"/>
          </a:solidFill>
          <a:latin typeface="Tw Cen MT" pitchFamily="34" charset="0"/>
        </a:defRPr>
      </a:lvl2pPr>
      <a:lvl3pPr algn="ctr" rtl="0" eaLnBrk="1" fontAlgn="base" hangingPunct="1">
        <a:spcBef>
          <a:spcPct val="0"/>
        </a:spcBef>
        <a:spcAft>
          <a:spcPct val="0"/>
        </a:spcAft>
        <a:defRPr sz="4400">
          <a:solidFill>
            <a:schemeClr val="tx2"/>
          </a:solidFill>
          <a:latin typeface="Tw Cen MT" pitchFamily="34" charset="0"/>
        </a:defRPr>
      </a:lvl3pPr>
      <a:lvl4pPr algn="ctr" rtl="0" eaLnBrk="1" fontAlgn="base" hangingPunct="1">
        <a:spcBef>
          <a:spcPct val="0"/>
        </a:spcBef>
        <a:spcAft>
          <a:spcPct val="0"/>
        </a:spcAft>
        <a:defRPr sz="4400">
          <a:solidFill>
            <a:schemeClr val="tx2"/>
          </a:solidFill>
          <a:latin typeface="Tw Cen MT" pitchFamily="34" charset="0"/>
        </a:defRPr>
      </a:lvl4pPr>
      <a:lvl5pPr algn="ctr" rtl="0" eaLnBrk="1" fontAlgn="base" hangingPunct="1">
        <a:spcBef>
          <a:spcPct val="0"/>
        </a:spcBef>
        <a:spcAft>
          <a:spcPct val="0"/>
        </a:spcAft>
        <a:defRPr sz="4400">
          <a:solidFill>
            <a:schemeClr val="tx2"/>
          </a:solidFill>
          <a:latin typeface="Tw Cen MT" pitchFamily="34" charset="0"/>
        </a:defRPr>
      </a:lvl5pPr>
      <a:lvl6pPr marL="457200" algn="ctr" rtl="0" eaLnBrk="1" fontAlgn="base" hangingPunct="1">
        <a:spcBef>
          <a:spcPct val="0"/>
        </a:spcBef>
        <a:spcAft>
          <a:spcPct val="0"/>
        </a:spcAft>
        <a:defRPr sz="4400">
          <a:solidFill>
            <a:schemeClr val="tx2"/>
          </a:solidFill>
          <a:latin typeface="Tw Cen MT" pitchFamily="34" charset="0"/>
        </a:defRPr>
      </a:lvl6pPr>
      <a:lvl7pPr marL="914400" algn="ctr" rtl="0" eaLnBrk="1" fontAlgn="base" hangingPunct="1">
        <a:spcBef>
          <a:spcPct val="0"/>
        </a:spcBef>
        <a:spcAft>
          <a:spcPct val="0"/>
        </a:spcAft>
        <a:defRPr sz="4400">
          <a:solidFill>
            <a:schemeClr val="tx2"/>
          </a:solidFill>
          <a:latin typeface="Tw Cen MT" pitchFamily="34" charset="0"/>
        </a:defRPr>
      </a:lvl7pPr>
      <a:lvl8pPr marL="1371600" algn="ctr" rtl="0" eaLnBrk="1" fontAlgn="base" hangingPunct="1">
        <a:spcBef>
          <a:spcPct val="0"/>
        </a:spcBef>
        <a:spcAft>
          <a:spcPct val="0"/>
        </a:spcAft>
        <a:defRPr sz="4400">
          <a:solidFill>
            <a:schemeClr val="tx2"/>
          </a:solidFill>
          <a:latin typeface="Tw Cen MT" pitchFamily="34" charset="0"/>
        </a:defRPr>
      </a:lvl8pPr>
      <a:lvl9pPr marL="1828800" algn="ctr" rtl="0" eaLnBrk="1" fontAlgn="base" hangingPunct="1">
        <a:spcBef>
          <a:spcPct val="0"/>
        </a:spcBef>
        <a:spcAft>
          <a:spcPct val="0"/>
        </a:spcAft>
        <a:defRPr sz="4400">
          <a:solidFill>
            <a:schemeClr val="tx2"/>
          </a:solidFill>
          <a:latin typeface="Tw Cen MT" pitchFamily="34" charset="0"/>
        </a:defRPr>
      </a:lvl9pPr>
    </p:titleStyle>
    <p:bodyStyle>
      <a:lvl1pPr marL="342900" indent="-342900" algn="l" rtl="0" eaLnBrk="1" fontAlgn="base" hangingPunct="1">
        <a:spcBef>
          <a:spcPct val="20000"/>
        </a:spcBef>
        <a:spcAft>
          <a:spcPct val="0"/>
        </a:spcAft>
        <a:buClr>
          <a:schemeClr val="accent2"/>
        </a:buClr>
        <a:buFont typeface="Wingdings" pitchFamily="2" charset="2"/>
        <a:buChar char="q"/>
        <a:defRPr sz="3200" kern="1200">
          <a:solidFill>
            <a:schemeClr val="tx1"/>
          </a:solidFill>
          <a:latin typeface="Tw Cen MT" pitchFamily="34" charset="0"/>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Char char="q"/>
        <a:defRPr sz="2800" kern="1200">
          <a:solidFill>
            <a:schemeClr val="tx1"/>
          </a:solidFill>
          <a:latin typeface="Tw Cen MT" pitchFamily="34" charset="0"/>
          <a:ea typeface="+mn-ea"/>
          <a:cs typeface="+mn-cs"/>
        </a:defRPr>
      </a:lvl2pPr>
      <a:lvl3pPr marL="1143000" indent="-228600" algn="l" rtl="0" eaLnBrk="1" fontAlgn="base" hangingPunct="1">
        <a:spcBef>
          <a:spcPct val="20000"/>
        </a:spcBef>
        <a:spcAft>
          <a:spcPct val="0"/>
        </a:spcAft>
        <a:buClr>
          <a:schemeClr val="accent2"/>
        </a:buClr>
        <a:buFont typeface="Wingdings" pitchFamily="2" charset="2"/>
        <a:buChar char="q"/>
        <a:defRPr sz="2400" kern="1200">
          <a:solidFill>
            <a:schemeClr val="tx1"/>
          </a:solidFill>
          <a:latin typeface="Tw Cen MT" pitchFamily="34" charset="0"/>
          <a:ea typeface="+mn-ea"/>
          <a:cs typeface="+mn-cs"/>
        </a:defRPr>
      </a:lvl3pPr>
      <a:lvl4pPr marL="1600200" indent="-228600" algn="l" rtl="0" eaLnBrk="1" fontAlgn="base" hangingPunct="1">
        <a:spcBef>
          <a:spcPct val="20000"/>
        </a:spcBef>
        <a:spcAft>
          <a:spcPct val="0"/>
        </a:spcAft>
        <a:buClr>
          <a:schemeClr val="accent2"/>
        </a:buClr>
        <a:buFont typeface="Wingdings" pitchFamily="2" charset="2"/>
        <a:buChar char="q"/>
        <a:defRPr sz="2000" kern="1200">
          <a:solidFill>
            <a:schemeClr val="tx1"/>
          </a:solidFill>
          <a:latin typeface="Tw Cen MT" pitchFamily="34" charset="0"/>
          <a:ea typeface="+mn-ea"/>
          <a:cs typeface="+mn-cs"/>
        </a:defRPr>
      </a:lvl4pPr>
      <a:lvl5pPr marL="2057400" indent="-228600" algn="l" rtl="0" eaLnBrk="1" fontAlgn="base" hangingPunct="1">
        <a:spcBef>
          <a:spcPct val="20000"/>
        </a:spcBef>
        <a:spcAft>
          <a:spcPct val="0"/>
        </a:spcAft>
        <a:buClr>
          <a:schemeClr val="accent2"/>
        </a:buClr>
        <a:buFont typeface="Wingdings" pitchFamily="2" charset="2"/>
        <a:buChar char="q"/>
        <a:defRPr sz="2000" kern="1200">
          <a:solidFill>
            <a:schemeClr val="tx1"/>
          </a:solidFill>
          <a:latin typeface="Tw Cen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D5B94-5AF3-4927-90CA-9CD5A2AD429F}" type="datetimeFigureOut">
              <a:rPr lang="en-US" smtClean="0">
                <a:solidFill>
                  <a:prstClr val="black">
                    <a:tint val="75000"/>
                  </a:prstClr>
                </a:solidFill>
              </a:rPr>
              <a:pPr/>
              <a:t>8/5/2015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710086-EE57-4260-8498-17BA66B8A6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566127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creativecommons.org/licenses/by-nc-nd/4.0/" TargetMode="External"/><Relationship Id="rId4" Type="http://schemas.openxmlformats.org/officeDocument/2006/relationships/image" Target="../media/image7.im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hyperlink" Target="http://www.timeforkids.com/" TargetMode="External"/><Relationship Id="rId2" Type="http://schemas.openxmlformats.org/officeDocument/2006/relationships/hyperlink" Target="http://www.readingquest.org/strat/rt.html" TargetMode="External"/><Relationship Id="rId1" Type="http://schemas.openxmlformats.org/officeDocument/2006/relationships/slideLayout" Target="../slideLayouts/slideLayout18.xml"/><Relationship Id="rId5" Type="http://schemas.openxmlformats.org/officeDocument/2006/relationships/hyperlink" Target="http://www.reading.org/Libraries/book-supplements/500-videoguide.pdf" TargetMode="External"/><Relationship Id="rId4" Type="http://schemas.openxmlformats.org/officeDocument/2006/relationships/hyperlink" Target="http://www.youtube.com/" TargetMode="External"/></Relationships>
</file>

<file path=ppt/slides/_rels/slide102.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hyperlink" Target="http://dese.mo.gov/eq/documents/TeacherStandards.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mav.vic.edu.au/files/conferences/2009/13Reilly.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hyperlink" Target="https://youtu.be/wJGUkJNNvJ4"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timeforkids.com/news/unsolved-ocean-mystery/42576%20(grades%204-6)" TargetMode="External"/><Relationship Id="rId2" Type="http://schemas.openxmlformats.org/officeDocument/2006/relationships/hyperlink" Target="http://www.readingrockets.org/article/40008/?theme=print"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hyperlink" Target="https://youtu.be/e8gSIcSyypk?t=3m11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11.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2.xml"/><Relationship Id="rId7" Type="http://schemas.openxmlformats.org/officeDocument/2006/relationships/image" Target="../media/image23.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2.emf"/><Relationship Id="rId4" Type="http://schemas.openxmlformats.org/officeDocument/2006/relationships/oleObject" Target="../embeddings/oleObject1.bin"/></Relationships>
</file>

<file path=ppt/slides/_rels/slide8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30375"/>
            <a:ext cx="7772400" cy="1470025"/>
          </a:xfrm>
        </p:spPr>
        <p:txBody>
          <a:bodyPr/>
          <a:lstStyle/>
          <a:p>
            <a:r>
              <a:rPr lang="en-US" dirty="0" smtClean="0"/>
              <a:t>Reciprocal Teaching</a:t>
            </a:r>
            <a:endParaRPr lang="en-US" dirty="0"/>
          </a:p>
        </p:txBody>
      </p:sp>
      <p:pic>
        <p:nvPicPr>
          <p:cNvPr id="5" name="Picture 20" descr="C:\Users\dayad\Desktop\moedusail graphics\icons not buttons\effective instru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0975" y="200025"/>
            <a:ext cx="1151859" cy="8229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p:cNvPicPr>
          <p:nvPr/>
        </p:nvPicPr>
        <p:blipFill>
          <a:blip r:embed="rId4">
            <a:extLst>
              <a:ext uri="{28A0092B-C50C-407E-A947-70E740481C1C}">
                <a14:useLocalDpi xmlns:a14="http://schemas.microsoft.com/office/drawing/2010/main" val="0"/>
              </a:ext>
            </a:extLst>
          </a:blip>
          <a:stretch>
            <a:fillRect/>
          </a:stretch>
        </p:blipFill>
        <p:spPr>
          <a:xfrm>
            <a:off x="180753" y="5723924"/>
            <a:ext cx="804672" cy="283464"/>
          </a:xfrm>
          <a:prstGeom prst="rect">
            <a:avLst/>
          </a:prstGeom>
        </p:spPr>
      </p:pic>
      <p:sp>
        <p:nvSpPr>
          <p:cNvPr id="4" name="TextBox 3"/>
          <p:cNvSpPr txBox="1"/>
          <p:nvPr/>
        </p:nvSpPr>
        <p:spPr>
          <a:xfrm>
            <a:off x="985425" y="5715000"/>
            <a:ext cx="9144000" cy="292388"/>
          </a:xfrm>
          <a:prstGeom prst="rect">
            <a:avLst/>
          </a:prstGeom>
          <a:noFill/>
        </p:spPr>
        <p:txBody>
          <a:bodyPr vert="horz" rtlCol="0">
            <a:spAutoFit/>
          </a:bodyPr>
          <a:lstStyle/>
          <a:p>
            <a:r>
              <a:rPr lang="en-US" sz="1300" dirty="0" smtClean="0">
                <a:solidFill>
                  <a:schemeClr val="bg1"/>
                </a:solidFill>
              </a:rPr>
              <a:t>This work is licensed under a </a:t>
            </a:r>
            <a:r>
              <a:rPr lang="en-US" sz="1300" dirty="0" smtClean="0">
                <a:solidFill>
                  <a:schemeClr val="bg1"/>
                </a:solidFill>
                <a:hlinkClick r:id="rId5"/>
              </a:rPr>
              <a:t>Creative Commons Attribution-</a:t>
            </a:r>
            <a:r>
              <a:rPr lang="en-US" sz="1300" dirty="0" err="1" smtClean="0">
                <a:solidFill>
                  <a:schemeClr val="bg1"/>
                </a:solidFill>
                <a:hlinkClick r:id="rId5"/>
              </a:rPr>
              <a:t>NonCommercial</a:t>
            </a:r>
            <a:r>
              <a:rPr lang="en-US" sz="1300" dirty="0" smtClean="0">
                <a:solidFill>
                  <a:schemeClr val="bg1"/>
                </a:solidFill>
                <a:hlinkClick r:id="rId5"/>
              </a:rPr>
              <a:t>-</a:t>
            </a:r>
            <a:r>
              <a:rPr lang="en-US" sz="1300" dirty="0" err="1" smtClean="0">
                <a:solidFill>
                  <a:schemeClr val="bg1"/>
                </a:solidFill>
                <a:hlinkClick r:id="rId5"/>
              </a:rPr>
              <a:t>NoDerivatives</a:t>
            </a:r>
            <a:r>
              <a:rPr lang="en-US" sz="1300" dirty="0" smtClean="0">
                <a:solidFill>
                  <a:schemeClr val="bg1"/>
                </a:solidFill>
                <a:hlinkClick r:id="rId5"/>
              </a:rPr>
              <a:t> 4.0 International License</a:t>
            </a:r>
            <a:r>
              <a:rPr lang="en-US" sz="1300" dirty="0" smtClean="0">
                <a:solidFill>
                  <a:schemeClr val="bg1"/>
                </a:solidFill>
              </a:rPr>
              <a:t>.</a:t>
            </a:r>
            <a:endParaRPr lang="en-US" sz="1300" dirty="0">
              <a:solidFill>
                <a:schemeClr val="bg1"/>
              </a:solidFill>
            </a:endParaRPr>
          </a:p>
        </p:txBody>
      </p:sp>
    </p:spTree>
    <p:extLst>
      <p:ext uri="{BB962C8B-B14F-4D97-AF65-F5344CB8AC3E}">
        <p14:creationId xmlns:p14="http://schemas.microsoft.com/office/powerpoint/2010/main" val="34099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Questions We Will Address </a:t>
            </a:r>
            <a:r>
              <a:rPr lang="en-US" dirty="0"/>
              <a:t/>
            </a:r>
            <a:br>
              <a:rPr lang="en-US" dirty="0"/>
            </a:br>
            <a:r>
              <a:rPr lang="en-US" dirty="0" smtClean="0"/>
              <a:t>During This Session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 	Why is reciprocal teaching an important 	instructional practice?</a:t>
            </a:r>
          </a:p>
          <a:p>
            <a:pPr marL="0" indent="0">
              <a:buNone/>
            </a:pPr>
            <a:r>
              <a:rPr lang="en-US" dirty="0" smtClean="0"/>
              <a:t>2.	What are the core components and 	implementation steps?</a:t>
            </a:r>
          </a:p>
          <a:p>
            <a:pPr marL="0" indent="0">
              <a:buNone/>
            </a:pPr>
            <a:r>
              <a:rPr lang="en-US" dirty="0" smtClean="0"/>
              <a:t>3.	How does this look and feel when I use this 	practice in my classroom?</a:t>
            </a:r>
          </a:p>
        </p:txBody>
      </p:sp>
    </p:spTree>
    <p:extLst>
      <p:ext uri="{BB962C8B-B14F-4D97-AF65-F5344CB8AC3E}">
        <p14:creationId xmlns:p14="http://schemas.microsoft.com/office/powerpoint/2010/main" val="425954312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838200"/>
            <a:ext cx="7975078" cy="4980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523522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601663"/>
            <a:ext cx="8229600" cy="1096962"/>
          </a:xfrm>
        </p:spPr>
        <p:txBody>
          <a:bodyPr/>
          <a:lstStyle/>
          <a:p>
            <a:r>
              <a:rPr lang="en-US" dirty="0" smtClean="0"/>
              <a:t>Resources</a:t>
            </a:r>
            <a:endParaRPr lang="en-US" dirty="0"/>
          </a:p>
        </p:txBody>
      </p:sp>
      <p:sp>
        <p:nvSpPr>
          <p:cNvPr id="5" name="Content Placeholder 4"/>
          <p:cNvSpPr>
            <a:spLocks noGrp="1"/>
          </p:cNvSpPr>
          <p:nvPr>
            <p:ph idx="4294967295"/>
          </p:nvPr>
        </p:nvSpPr>
        <p:spPr>
          <a:xfrm>
            <a:off x="0" y="1524000"/>
            <a:ext cx="8229600" cy="4648200"/>
          </a:xfrm>
        </p:spPr>
        <p:txBody>
          <a:bodyPr>
            <a:normAutofit/>
          </a:bodyPr>
          <a:lstStyle/>
          <a:p>
            <a:pPr marL="0" indent="0">
              <a:buNone/>
            </a:pPr>
            <a:r>
              <a:rPr lang="en-US" sz="3000" dirty="0" smtClean="0"/>
              <a:t>     Articles:</a:t>
            </a:r>
          </a:p>
          <a:p>
            <a:pPr marL="457200" lvl="1" indent="0">
              <a:buNone/>
            </a:pPr>
            <a:r>
              <a:rPr lang="en-US" sz="1800" dirty="0" err="1" smtClean="0"/>
              <a:t>Stricklin</a:t>
            </a:r>
            <a:r>
              <a:rPr lang="en-US" sz="1800" dirty="0" smtClean="0"/>
              <a:t>, Kelly (2011) Hands-on </a:t>
            </a:r>
            <a:r>
              <a:rPr lang="en-US" sz="1800" dirty="0"/>
              <a:t>R</a:t>
            </a:r>
            <a:r>
              <a:rPr lang="en-US" sz="1800" dirty="0" smtClean="0"/>
              <a:t>eciprocal Teaching: A Comprehension Technique. The Reading Teacher, 64(8), 620-625.</a:t>
            </a:r>
          </a:p>
          <a:p>
            <a:pPr marL="457200" lvl="1" indent="0">
              <a:buNone/>
            </a:pPr>
            <a:r>
              <a:rPr lang="en-US" sz="1800" dirty="0" err="1" smtClean="0"/>
              <a:t>Pilonieta</a:t>
            </a:r>
            <a:r>
              <a:rPr lang="en-US" sz="1800" dirty="0" smtClean="0"/>
              <a:t>, Paola and Medina, Adriana (2009) Reciprocal Teaching for the Primary Grades: “We Can Do It, Too!” The Reading Teacher, 63(2). 120-129.</a:t>
            </a:r>
          </a:p>
          <a:p>
            <a:pPr marL="457200" lvl="1" indent="0">
              <a:buNone/>
            </a:pPr>
            <a:endParaRPr lang="en-US" sz="1800" dirty="0" smtClean="0"/>
          </a:p>
          <a:p>
            <a:pPr marL="457200" lvl="1" indent="0">
              <a:buNone/>
            </a:pPr>
            <a:r>
              <a:rPr lang="en-US" dirty="0" smtClean="0"/>
              <a:t>Websites:</a:t>
            </a:r>
          </a:p>
          <a:p>
            <a:pPr marL="457200" lvl="1" indent="0">
              <a:buNone/>
            </a:pPr>
            <a:r>
              <a:rPr lang="en-US" sz="1800" dirty="0" smtClean="0">
                <a:hlinkClick r:id="rId2"/>
              </a:rPr>
              <a:t>www.readingquest.org/strat/rt.html</a:t>
            </a:r>
            <a:r>
              <a:rPr lang="en-US" sz="1800" dirty="0" smtClean="0"/>
              <a:t>  (Strategies-Reciprocal Teaching)</a:t>
            </a:r>
          </a:p>
          <a:p>
            <a:pPr marL="457200" lvl="1" indent="0">
              <a:buNone/>
            </a:pPr>
            <a:r>
              <a:rPr lang="en-US" sz="1800" dirty="0" smtClean="0">
                <a:hlinkClick r:id="rId3"/>
              </a:rPr>
              <a:t>www.timeforkids.com</a:t>
            </a:r>
            <a:r>
              <a:rPr lang="en-US" sz="1800" dirty="0" smtClean="0"/>
              <a:t>		     (Articles for students to read)</a:t>
            </a:r>
          </a:p>
          <a:p>
            <a:pPr marL="457200" lvl="1" indent="0">
              <a:buNone/>
            </a:pPr>
            <a:r>
              <a:rPr lang="en-US" sz="1800" dirty="0" smtClean="0">
                <a:hlinkClick r:id="rId4"/>
              </a:rPr>
              <a:t>www.YouTube.com</a:t>
            </a:r>
            <a:r>
              <a:rPr lang="en-US" sz="1800" dirty="0" smtClean="0"/>
              <a:t>		     (Summarization 6 Reciprocal Teaching Part 1</a:t>
            </a:r>
          </a:p>
          <a:p>
            <a:pPr marL="457200" lvl="1" indent="0">
              <a:buNone/>
            </a:pPr>
            <a:r>
              <a:rPr lang="en-US" sz="1800" u="sng" dirty="0">
                <a:hlinkClick r:id="rId5"/>
              </a:rPr>
              <a:t>http://</a:t>
            </a:r>
            <a:r>
              <a:rPr lang="en-US" sz="1800" u="sng" dirty="0" smtClean="0">
                <a:hlinkClick r:id="rId5"/>
              </a:rPr>
              <a:t>www.reading.org/Libraries/book-supplements/500-videoguide.pdf</a:t>
            </a:r>
            <a:endParaRPr lang="en-US" sz="1800" u="sng" dirty="0" smtClean="0"/>
          </a:p>
          <a:p>
            <a:pPr marL="457200" lvl="1" indent="0">
              <a:buNone/>
            </a:pPr>
            <a:r>
              <a:rPr lang="en-US" sz="1800" dirty="0" smtClean="0"/>
              <a:t>				      (Lori </a:t>
            </a:r>
            <a:r>
              <a:rPr lang="en-US" sz="1800" dirty="0" err="1" smtClean="0"/>
              <a:t>Oczkus’s</a:t>
            </a:r>
            <a:r>
              <a:rPr lang="en-US" sz="1800" dirty="0" smtClean="0"/>
              <a:t> Materials)</a:t>
            </a:r>
            <a:endParaRPr lang="en-US" sz="1800" dirty="0"/>
          </a:p>
          <a:p>
            <a:pPr marL="457200" lvl="1" indent="0">
              <a:buNone/>
            </a:pPr>
            <a:endParaRPr lang="en-US" sz="1800" dirty="0" smtClean="0"/>
          </a:p>
          <a:p>
            <a:pPr marL="457200" lvl="1" indent="0">
              <a:buNone/>
            </a:pPr>
            <a:endParaRPr lang="en-US" sz="1800" dirty="0"/>
          </a:p>
        </p:txBody>
      </p:sp>
    </p:spTree>
    <p:extLst>
      <p:ext uri="{BB962C8B-B14F-4D97-AF65-F5344CB8AC3E}">
        <p14:creationId xmlns:p14="http://schemas.microsoft.com/office/powerpoint/2010/main" val="353835371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Questions You Have</a:t>
            </a:r>
            <a:endParaRPr lang="en-US" sz="5400" b="1" dirty="0"/>
          </a:p>
        </p:txBody>
      </p:sp>
      <p:pic>
        <p:nvPicPr>
          <p:cNvPr id="10242" name="Picture 2" descr="C:\Users\feeback\AppData\Local\Microsoft\Windows\Temporary Internet Files\Content.IE5\NARI1BHG\MC900441902[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811587" y="2911475"/>
            <a:ext cx="1520825" cy="179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280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We Will Address </a:t>
            </a:r>
            <a:br>
              <a:rPr lang="en-US" dirty="0"/>
            </a:br>
            <a:r>
              <a:rPr lang="en-US" dirty="0"/>
              <a:t>During This Session</a:t>
            </a:r>
          </a:p>
        </p:txBody>
      </p:sp>
      <p:sp>
        <p:nvSpPr>
          <p:cNvPr id="3" name="Content Placeholder 2"/>
          <p:cNvSpPr>
            <a:spLocks noGrp="1"/>
          </p:cNvSpPr>
          <p:nvPr>
            <p:ph idx="1"/>
          </p:nvPr>
        </p:nvSpPr>
        <p:spPr/>
        <p:txBody>
          <a:bodyPr/>
          <a:lstStyle/>
          <a:p>
            <a:pPr marL="0" indent="0">
              <a:buNone/>
            </a:pPr>
            <a:r>
              <a:rPr lang="en-US" dirty="0" smtClean="0"/>
              <a:t>4.	What </a:t>
            </a:r>
            <a:r>
              <a:rPr lang="en-US" dirty="0"/>
              <a:t>resources are available to support </a:t>
            </a:r>
            <a:r>
              <a:rPr lang="en-US" dirty="0" smtClean="0"/>
              <a:t>	the teacher?</a:t>
            </a:r>
            <a:endParaRPr lang="en-US" dirty="0"/>
          </a:p>
          <a:p>
            <a:pPr marL="0" indent="0">
              <a:buNone/>
            </a:pPr>
            <a:endParaRPr lang="en-US" dirty="0" smtClean="0"/>
          </a:p>
          <a:p>
            <a:pPr marL="0" indent="0">
              <a:buNone/>
            </a:pPr>
            <a:r>
              <a:rPr lang="en-US" dirty="0" smtClean="0"/>
              <a:t>5.	How does the teacher </a:t>
            </a:r>
            <a:r>
              <a:rPr lang="en-US" dirty="0"/>
              <a:t>assess reciprocal </a:t>
            </a:r>
            <a:r>
              <a:rPr lang="en-US" dirty="0" smtClean="0"/>
              <a:t>	teaching</a:t>
            </a:r>
            <a:r>
              <a:rPr lang="en-US" dirty="0"/>
              <a:t>?</a:t>
            </a:r>
          </a:p>
          <a:p>
            <a:pPr marL="0" indent="0">
              <a:buNone/>
            </a:pPr>
            <a:endParaRPr lang="en-US" dirty="0" smtClean="0"/>
          </a:p>
          <a:p>
            <a:pPr marL="0" indent="0">
              <a:buNone/>
            </a:pPr>
            <a:r>
              <a:rPr lang="en-US" dirty="0" smtClean="0"/>
              <a:t>6.	What </a:t>
            </a:r>
            <a:r>
              <a:rPr lang="en-US" dirty="0"/>
              <a:t>are </a:t>
            </a:r>
            <a:r>
              <a:rPr lang="en-US" dirty="0" smtClean="0"/>
              <a:t>the teacher’s </a:t>
            </a:r>
            <a:r>
              <a:rPr lang="en-US" dirty="0"/>
              <a:t>next steps?</a:t>
            </a:r>
          </a:p>
        </p:txBody>
      </p:sp>
    </p:spTree>
    <p:extLst>
      <p:ext uri="{BB962C8B-B14F-4D97-AF65-F5344CB8AC3E}">
        <p14:creationId xmlns:p14="http://schemas.microsoft.com/office/powerpoint/2010/main" val="3668024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1630362"/>
          </a:xfrm>
        </p:spPr>
        <p:txBody>
          <a:bodyPr>
            <a:normAutofit/>
          </a:bodyPr>
          <a:lstStyle/>
          <a:p>
            <a:r>
              <a:rPr lang="en-US" sz="5400" dirty="0"/>
              <a:t>Essential Question</a:t>
            </a:r>
            <a:r>
              <a:rPr lang="en-US" sz="5400" dirty="0" smtClean="0"/>
              <a:t> </a:t>
            </a:r>
            <a:endParaRPr lang="en-US" sz="5400" dirty="0"/>
          </a:p>
        </p:txBody>
      </p:sp>
      <p:sp>
        <p:nvSpPr>
          <p:cNvPr id="3" name="Content Placeholder 2"/>
          <p:cNvSpPr>
            <a:spLocks noGrp="1"/>
          </p:cNvSpPr>
          <p:nvPr>
            <p:ph idx="1"/>
          </p:nvPr>
        </p:nvSpPr>
        <p:spPr/>
        <p:txBody>
          <a:bodyPr>
            <a:normAutofit/>
          </a:bodyPr>
          <a:lstStyle/>
          <a:p>
            <a:endParaRPr lang="en-US" sz="4800" b="1" dirty="0" smtClean="0"/>
          </a:p>
          <a:p>
            <a:pPr marL="0" indent="0" algn="ctr">
              <a:buNone/>
            </a:pPr>
            <a:r>
              <a:rPr lang="en-US" sz="4800" b="1" dirty="0" smtClean="0"/>
              <a:t>  </a:t>
            </a:r>
            <a:r>
              <a:rPr lang="en-US" sz="4800" dirty="0" smtClean="0"/>
              <a:t>How does reciprocal teaching improve students’  comprehension?</a:t>
            </a:r>
            <a:endParaRPr lang="en-US" sz="4800" dirty="0"/>
          </a:p>
          <a:p>
            <a:endParaRPr lang="en-US" dirty="0"/>
          </a:p>
        </p:txBody>
      </p:sp>
      <p:grpSp>
        <p:nvGrpSpPr>
          <p:cNvPr id="4" name="Group 3"/>
          <p:cNvGrpSpPr/>
          <p:nvPr/>
        </p:nvGrpSpPr>
        <p:grpSpPr>
          <a:xfrm>
            <a:off x="8001000" y="152400"/>
            <a:ext cx="1151858" cy="914400"/>
            <a:chOff x="4917637" y="2238267"/>
            <a:chExt cx="1151858" cy="914400"/>
          </a:xfrm>
        </p:grpSpPr>
        <p:sp>
          <p:nvSpPr>
            <p:cNvPr id="5" name="Rectangle 4"/>
            <p:cNvSpPr/>
            <p:nvPr/>
          </p:nvSpPr>
          <p:spPr>
            <a:xfrm>
              <a:off x="4986596" y="2238267"/>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30" descr="C:\Users\dayad\Desktop\moedusail graphics\icons not buttons\essential question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7637" y="2283987"/>
              <a:ext cx="1151858" cy="8229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57455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Norms </a:t>
            </a:r>
            <a:endParaRPr lang="en-US" dirty="0"/>
          </a:p>
        </p:txBody>
      </p:sp>
      <p:sp>
        <p:nvSpPr>
          <p:cNvPr id="3" name="Content Placeholder 2"/>
          <p:cNvSpPr>
            <a:spLocks noGrp="1"/>
          </p:cNvSpPr>
          <p:nvPr>
            <p:ph idx="1"/>
          </p:nvPr>
        </p:nvSpPr>
        <p:spPr>
          <a:xfrm>
            <a:off x="381000" y="1447800"/>
            <a:ext cx="8229600" cy="4525963"/>
          </a:xfrm>
        </p:spPr>
        <p:txBody>
          <a:bodyPr>
            <a:normAutofit/>
          </a:bodyPr>
          <a:lstStyle/>
          <a:p>
            <a:pPr lvl="0"/>
            <a:endParaRPr lang="en-US" dirty="0" smtClean="0"/>
          </a:p>
          <a:p>
            <a:pPr lvl="0"/>
            <a:r>
              <a:rPr lang="en-US" sz="3600" dirty="0" smtClean="0"/>
              <a:t>Be </a:t>
            </a:r>
            <a:r>
              <a:rPr lang="en-US" sz="3600" dirty="0"/>
              <a:t>an engaged </a:t>
            </a:r>
            <a:r>
              <a:rPr lang="en-US" sz="3600" dirty="0" smtClean="0"/>
              <a:t>participant and active learner.</a:t>
            </a:r>
            <a:endParaRPr lang="en-US" sz="3600" dirty="0"/>
          </a:p>
          <a:p>
            <a:pPr lvl="0"/>
            <a:r>
              <a:rPr lang="en-US" sz="3600" dirty="0"/>
              <a:t>Be an active listener—open to new </a:t>
            </a:r>
            <a:r>
              <a:rPr lang="en-US" sz="3600" dirty="0" smtClean="0"/>
              <a:t>ideas.</a:t>
            </a:r>
            <a:endParaRPr lang="en-US" sz="3600" dirty="0"/>
          </a:p>
          <a:p>
            <a:pPr lvl="0"/>
            <a:r>
              <a:rPr lang="en-US" sz="3600" dirty="0"/>
              <a:t>Use notes for side bar </a:t>
            </a:r>
            <a:r>
              <a:rPr lang="en-US" sz="3600" dirty="0" smtClean="0"/>
              <a:t>conversations.</a:t>
            </a:r>
          </a:p>
          <a:p>
            <a:pPr lvl="0"/>
            <a:r>
              <a:rPr lang="en-US" sz="3600" dirty="0" smtClean="0"/>
              <a:t>Ask questions.</a:t>
            </a:r>
            <a:endParaRPr lang="en-US" sz="3600" dirty="0"/>
          </a:p>
          <a:p>
            <a:pPr lvl="0"/>
            <a:r>
              <a:rPr lang="en-US" sz="3600" dirty="0" smtClean="0"/>
              <a:t>Use </a:t>
            </a:r>
            <a:r>
              <a:rPr lang="en-US" sz="3600" dirty="0"/>
              <a:t>electronics </a:t>
            </a:r>
            <a:r>
              <a:rPr lang="en-US" sz="3600" dirty="0" smtClean="0"/>
              <a:t>respectfully.</a:t>
            </a:r>
            <a:endParaRPr lang="en-US" sz="3600" dirty="0" smtClean="0">
              <a:solidFill>
                <a:prstClr val="black"/>
              </a:solidFill>
            </a:endParaRPr>
          </a:p>
          <a:p>
            <a:pPr lvl="0" fontAlgn="base">
              <a:spcAft>
                <a:spcPct val="0"/>
              </a:spcAft>
              <a:buClr>
                <a:srgbClr val="0D4170"/>
              </a:buClr>
              <a:buNone/>
            </a:pPr>
            <a:endParaRPr lang="en-US" sz="3600" dirty="0">
              <a:solidFill>
                <a:prstClr val="black"/>
              </a:solidFill>
            </a:endParaRPr>
          </a:p>
          <a:p>
            <a:pPr lvl="0"/>
            <a:endParaRPr lang="en-US" dirty="0"/>
          </a:p>
        </p:txBody>
      </p:sp>
    </p:spTree>
    <p:extLst>
      <p:ext uri="{BB962C8B-B14F-4D97-AF65-F5344CB8AC3E}">
        <p14:creationId xmlns:p14="http://schemas.microsoft.com/office/powerpoint/2010/main" val="2430065274"/>
      </p:ext>
    </p:extLst>
  </p:cSld>
  <p:clrMapOvr>
    <a:masterClrMapping/>
  </p:clrMapOvr>
  <mc:AlternateContent xmlns:mc="http://schemas.openxmlformats.org/markup-compatibility/2006" xmlns:p14="http://schemas.microsoft.com/office/powerpoint/2010/main">
    <mc:Choice Requires="p14">
      <p:transition p14:dur="10">
        <p:wedge/>
      </p:transition>
    </mc:Choice>
    <mc:Fallback xmlns="">
      <p:transition>
        <p:wedg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Topic is Important</a:t>
            </a:r>
            <a:endParaRPr lang="en-US" dirty="0"/>
          </a:p>
        </p:txBody>
      </p:sp>
      <p:sp>
        <p:nvSpPr>
          <p:cNvPr id="3" name="Content Placeholder 2"/>
          <p:cNvSpPr>
            <a:spLocks noGrp="1"/>
          </p:cNvSpPr>
          <p:nvPr>
            <p:ph idx="1"/>
          </p:nvPr>
        </p:nvSpPr>
        <p:spPr/>
        <p:txBody>
          <a:bodyPr/>
          <a:lstStyle/>
          <a:p>
            <a:r>
              <a:rPr lang="en-US" dirty="0" smtClean="0"/>
              <a:t>PURPOSE: </a:t>
            </a:r>
            <a:r>
              <a:rPr lang="en-US" dirty="0"/>
              <a:t>Review the basics and relevance to student learning</a:t>
            </a:r>
            <a:endParaRPr lang="en-US" dirty="0" smtClean="0"/>
          </a:p>
          <a:p>
            <a:r>
              <a:rPr lang="en-US" dirty="0" smtClean="0"/>
              <a:t>CONTENT:</a:t>
            </a:r>
          </a:p>
          <a:p>
            <a:pPr lvl="1"/>
            <a:r>
              <a:rPr lang="en-US" dirty="0"/>
              <a:t>Implications for student learning</a:t>
            </a:r>
          </a:p>
          <a:p>
            <a:pPr lvl="1"/>
            <a:r>
              <a:rPr lang="en-US" dirty="0"/>
              <a:t>Ways implementation aligns with common core standards</a:t>
            </a:r>
          </a:p>
        </p:txBody>
      </p:sp>
    </p:spTree>
    <p:extLst>
      <p:ext uri="{BB962C8B-B14F-4D97-AF65-F5344CB8AC3E}">
        <p14:creationId xmlns:p14="http://schemas.microsoft.com/office/powerpoint/2010/main" val="2076360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08038"/>
            <a:ext cx="8229600" cy="10969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r>
              <a:rPr lang="en-US" sz="5400" dirty="0"/>
              <a:t>What is reciprocal teaching?</a:t>
            </a:r>
            <a:br>
              <a:rPr lang="en-US" sz="5400" dirty="0"/>
            </a:br>
            <a:endParaRPr lang="en-US" sz="5400" dirty="0"/>
          </a:p>
        </p:txBody>
      </p:sp>
      <p:sp>
        <p:nvSpPr>
          <p:cNvPr id="3" name="Content Placeholder 2"/>
          <p:cNvSpPr>
            <a:spLocks noGrp="1"/>
          </p:cNvSpPr>
          <p:nvPr>
            <p:ph idx="1"/>
          </p:nvPr>
        </p:nvSpPr>
        <p:spPr>
          <a:xfrm>
            <a:off x="457200" y="1676400"/>
            <a:ext cx="8229600" cy="3962397"/>
          </a:xfrm>
        </p:spPr>
        <p:txBody>
          <a:bodyPr>
            <a:normAutofit lnSpcReduction="10000"/>
          </a:bodyPr>
          <a:lstStyle/>
          <a:p>
            <a:pPr marL="0" indent="0" algn="ctr">
              <a:lnSpc>
                <a:spcPct val="200000"/>
              </a:lnSpc>
              <a:buNone/>
            </a:pPr>
            <a:r>
              <a:rPr lang="en-US" sz="2400" dirty="0" smtClean="0">
                <a:solidFill>
                  <a:prstClr val="black"/>
                </a:solidFill>
              </a:rPr>
              <a:t>Reciprocal </a:t>
            </a:r>
            <a:r>
              <a:rPr lang="en-US" sz="2400" dirty="0">
                <a:solidFill>
                  <a:prstClr val="black"/>
                </a:solidFill>
              </a:rPr>
              <a:t>teaching is </a:t>
            </a:r>
            <a:r>
              <a:rPr lang="en-US" sz="2400" i="1" dirty="0">
                <a:solidFill>
                  <a:prstClr val="black"/>
                </a:solidFill>
              </a:rPr>
              <a:t>_______________________________________</a:t>
            </a:r>
            <a:r>
              <a:rPr lang="en-US" sz="2400" dirty="0" smtClean="0">
                <a:solidFill>
                  <a:prstClr val="black"/>
                </a:solidFill>
              </a:rPr>
              <a:t>and </a:t>
            </a:r>
            <a:r>
              <a:rPr lang="en-US" sz="2400" dirty="0">
                <a:solidFill>
                  <a:prstClr val="black"/>
                </a:solidFill>
              </a:rPr>
              <a:t>is defined as </a:t>
            </a:r>
            <a:r>
              <a:rPr lang="en-US" sz="2400" i="1" dirty="0" smtClean="0">
                <a:solidFill>
                  <a:prstClr val="black"/>
                </a:solidFill>
              </a:rPr>
              <a:t>students____________________________________________; </a:t>
            </a:r>
            <a:r>
              <a:rPr lang="en-US" sz="2400" i="1" dirty="0">
                <a:solidFill>
                  <a:prstClr val="black"/>
                </a:solidFill>
              </a:rPr>
              <a:t>they take </a:t>
            </a:r>
            <a:r>
              <a:rPr lang="en-US" sz="2400" i="1" dirty="0" smtClean="0">
                <a:solidFill>
                  <a:prstClr val="black"/>
                </a:solidFill>
              </a:rPr>
              <a:t>turns </a:t>
            </a:r>
            <a:r>
              <a:rPr lang="en-US" i="1" dirty="0" smtClean="0">
                <a:solidFill>
                  <a:prstClr val="black"/>
                </a:solidFill>
              </a:rPr>
              <a:t>__________________________.</a:t>
            </a:r>
            <a:endParaRPr lang="en-US" sz="5400" dirty="0"/>
          </a:p>
        </p:txBody>
      </p:sp>
      <p:grpSp>
        <p:nvGrpSpPr>
          <p:cNvPr id="4" name="Group 3"/>
          <p:cNvGrpSpPr/>
          <p:nvPr/>
        </p:nvGrpSpPr>
        <p:grpSpPr>
          <a:xfrm>
            <a:off x="8001000" y="152400"/>
            <a:ext cx="1151858" cy="914400"/>
            <a:chOff x="4867942" y="3758980"/>
            <a:chExt cx="1151858" cy="914400"/>
          </a:xfrm>
        </p:grpSpPr>
        <p:sp>
          <p:nvSpPr>
            <p:cNvPr id="5" name="Rectangle 4"/>
            <p:cNvSpPr/>
            <p:nvPr/>
          </p:nvSpPr>
          <p:spPr>
            <a:xfrm>
              <a:off x="4986596" y="375898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29" descr="C:\Users\dayad\Desktop\moedusail graphics\icons not buttons\refle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0710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sz="5400" dirty="0"/>
              <a:t>Definition</a:t>
            </a:r>
          </a:p>
        </p:txBody>
      </p:sp>
      <p:sp>
        <p:nvSpPr>
          <p:cNvPr id="3" name="Content Placeholder 2"/>
          <p:cNvSpPr>
            <a:spLocks noGrp="1"/>
          </p:cNvSpPr>
          <p:nvPr>
            <p:ph idx="1"/>
          </p:nvPr>
        </p:nvSpPr>
        <p:spPr/>
        <p:txBody>
          <a:bodyPr/>
          <a:lstStyle/>
          <a:p>
            <a:pPr marL="0" indent="0" algn="ctr">
              <a:buNone/>
            </a:pPr>
            <a:r>
              <a:rPr lang="en-US" dirty="0" smtClean="0"/>
              <a:t>Reciprocal </a:t>
            </a:r>
            <a:r>
              <a:rPr lang="en-US" dirty="0"/>
              <a:t>teaching is an effective </a:t>
            </a:r>
            <a:r>
              <a:rPr lang="en-US" dirty="0" smtClean="0"/>
              <a:t>teaching/ </a:t>
            </a:r>
            <a:r>
              <a:rPr lang="en-US" dirty="0"/>
              <a:t>learning practice and is defined as </a:t>
            </a:r>
            <a:r>
              <a:rPr lang="en-US" i="1" dirty="0"/>
              <a:t>students summarizing, questioning, clarifying, and predicting; they take turns being the teacher.</a:t>
            </a:r>
            <a:endParaRPr lang="en-US" dirty="0"/>
          </a:p>
          <a:p>
            <a:endParaRPr lang="en-US" dirty="0"/>
          </a:p>
        </p:txBody>
      </p:sp>
      <p:sp>
        <p:nvSpPr>
          <p:cNvPr id="5" name="TextBox 4"/>
          <p:cNvSpPr txBox="1"/>
          <p:nvPr/>
        </p:nvSpPr>
        <p:spPr>
          <a:xfrm>
            <a:off x="3048000" y="5514758"/>
            <a:ext cx="6248400" cy="1384995"/>
          </a:xfrm>
          <a:prstGeom prst="rect">
            <a:avLst/>
          </a:prstGeom>
          <a:noFill/>
        </p:spPr>
        <p:txBody>
          <a:bodyPr wrap="square" rtlCol="0">
            <a:spAutoFit/>
          </a:bodyPr>
          <a:lstStyle/>
          <a:p>
            <a:r>
              <a:rPr lang="en-US" sz="1400" dirty="0" smtClean="0"/>
              <a:t>Hattie, J. (2009).</a:t>
            </a:r>
            <a:r>
              <a:rPr lang="en-US" sz="1400" b="1" i="1" dirty="0" smtClean="0"/>
              <a:t> </a:t>
            </a:r>
            <a:r>
              <a:rPr lang="en-US" sz="1400" dirty="0"/>
              <a:t>Visible Learning: A Synthesis of Over 800 Meta-Analyses Relating to </a:t>
            </a:r>
            <a:r>
              <a:rPr lang="en-US" sz="1400" dirty="0" smtClean="0"/>
              <a:t>Achievement. New York: Routledge. </a:t>
            </a:r>
          </a:p>
          <a:p>
            <a:endParaRPr lang="en-US" sz="1400" dirty="0" smtClean="0"/>
          </a:p>
          <a:p>
            <a:r>
              <a:rPr lang="en-US" sz="1400" dirty="0" err="1" smtClean="0"/>
              <a:t>Oczkus</a:t>
            </a:r>
            <a:r>
              <a:rPr lang="en-US" sz="1400" dirty="0" smtClean="0"/>
              <a:t>, L.D. (2010). Reciprocal Teaching at Work K-12: Powerful Strategies for Improving Reading Comprehension 2</a:t>
            </a:r>
            <a:r>
              <a:rPr lang="en-US" sz="1400" baseline="30000" dirty="0" smtClean="0"/>
              <a:t>nd</a:t>
            </a:r>
            <a:r>
              <a:rPr lang="en-US" sz="1400" dirty="0" smtClean="0"/>
              <a:t> ed. Newark DE: International Reading Association.</a:t>
            </a:r>
            <a:endParaRPr lang="en-US" sz="1400" dirty="0"/>
          </a:p>
        </p:txBody>
      </p:sp>
    </p:spTree>
    <p:extLst>
      <p:ext uri="{BB962C8B-B14F-4D97-AF65-F5344CB8AC3E}">
        <p14:creationId xmlns:p14="http://schemas.microsoft.com/office/powerpoint/2010/main" val="20366544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sz="5400" dirty="0"/>
              <a:t>Reciprocal Teaching Benefits</a:t>
            </a:r>
          </a:p>
        </p:txBody>
      </p:sp>
      <p:sp>
        <p:nvSpPr>
          <p:cNvPr id="3" name="Content Placeholder 2"/>
          <p:cNvSpPr>
            <a:spLocks noGrp="1"/>
          </p:cNvSpPr>
          <p:nvPr>
            <p:ph idx="1"/>
          </p:nvPr>
        </p:nvSpPr>
        <p:spPr>
          <a:xfrm>
            <a:off x="228600" y="1371600"/>
            <a:ext cx="8839200" cy="4648200"/>
          </a:xfrm>
        </p:spPr>
        <p:txBody>
          <a:bodyPr>
            <a:noAutofit/>
          </a:bodyPr>
          <a:lstStyle/>
          <a:p>
            <a:pPr marL="0" indent="0">
              <a:buNone/>
            </a:pPr>
            <a:r>
              <a:rPr lang="en-US" sz="2600" dirty="0"/>
              <a:t>“Reciprocal teaching (RT) is an instructional procedure developed by Palincsar and Brown (1984) to </a:t>
            </a:r>
            <a:r>
              <a:rPr lang="en-US" sz="2600" b="1" dirty="0">
                <a:solidFill>
                  <a:schemeClr val="accent3"/>
                </a:solidFill>
              </a:rPr>
              <a:t>improve students’ text comprehension skills through scaffolded instruction of four comprehension-fostering and comprehension-monitoring strategies </a:t>
            </a:r>
            <a:r>
              <a:rPr lang="en-US" sz="2600" dirty="0"/>
              <a:t>(Palincsar &amp; Brown, 1984; Palincsar, David, &amp; Brown, 1989; Rosenshine &amp; Meister, 1994), that is, (a) generating one’s own questions, (b) summarizing parts of the text, (c) clarifying word meanings and confusing text passages, and (d) predicting what might come next in the text. These four strategies are involved in RT in ongoing dialogues between a dialogue leader and the remaining students of the learning group</a:t>
            </a:r>
            <a:r>
              <a:rPr lang="en-US" sz="2600" dirty="0" smtClean="0"/>
              <a:t>.”</a:t>
            </a:r>
          </a:p>
          <a:p>
            <a:pPr marL="0" indent="0">
              <a:buNone/>
            </a:pPr>
            <a:endParaRPr lang="en-US" sz="2400" dirty="0"/>
          </a:p>
          <a:p>
            <a:pPr marL="0" indent="0" algn="r">
              <a:buNone/>
            </a:pPr>
            <a:r>
              <a:rPr lang="en-US" sz="2000" dirty="0"/>
              <a:t>Spörer, N., Brunstein, J. C., &amp; Kieschke, </a:t>
            </a:r>
            <a:r>
              <a:rPr lang="en-US" sz="2000" dirty="0" smtClean="0"/>
              <a:t>U. </a:t>
            </a:r>
            <a:r>
              <a:rPr lang="en-US" sz="2000" dirty="0"/>
              <a:t>(2009</a:t>
            </a:r>
            <a:r>
              <a:rPr lang="en-US" sz="2000" dirty="0" smtClean="0"/>
              <a:t>)</a:t>
            </a:r>
            <a:endParaRPr lang="en-US" sz="2000" dirty="0"/>
          </a:p>
        </p:txBody>
      </p:sp>
    </p:spTree>
    <p:extLst>
      <p:ext uri="{BB962C8B-B14F-4D97-AF65-F5344CB8AC3E}">
        <p14:creationId xmlns:p14="http://schemas.microsoft.com/office/powerpoint/2010/main" val="516151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808038"/>
            <a:ext cx="8229600" cy="1096962"/>
          </a:xfrm>
        </p:spPr>
        <p:txBody>
          <a:bodyPr>
            <a:normAutofit fontScale="90000"/>
          </a:bodyPr>
          <a:lstStyle/>
          <a:p>
            <a:r>
              <a:rPr lang="en-US" dirty="0"/>
              <a:t>Reciprocal </a:t>
            </a:r>
            <a:r>
              <a:rPr lang="en-US" dirty="0" smtClean="0"/>
              <a:t>Teaching</a:t>
            </a:r>
            <a:br>
              <a:rPr lang="en-US" dirty="0" smtClean="0"/>
            </a:br>
            <a:r>
              <a:rPr lang="en-US" sz="3600" dirty="0"/>
              <a:t>2 meta-analyses, 38 studies, Rank 9th</a:t>
            </a:r>
            <a:r>
              <a:rPr lang="en-US" dirty="0"/>
              <a:t/>
            </a:r>
            <a:br>
              <a:rPr lang="en-US" dirty="0"/>
            </a:br>
            <a:endParaRPr lang="en-US" dirty="0"/>
          </a:p>
        </p:txBody>
      </p:sp>
      <p:pic>
        <p:nvPicPr>
          <p:cNvPr id="3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052061"/>
            <a:ext cx="7450874" cy="3891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9" name="Straight Arrow Connector 38"/>
          <p:cNvCxnSpPr/>
          <p:nvPr/>
        </p:nvCxnSpPr>
        <p:spPr>
          <a:xfrm flipV="1">
            <a:off x="4572000" y="3997830"/>
            <a:ext cx="2133600" cy="149809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2286000" y="1868269"/>
            <a:ext cx="4572000" cy="646331"/>
          </a:xfrm>
          <a:prstGeom prst="rect">
            <a:avLst/>
          </a:prstGeom>
        </p:spPr>
        <p:txBody>
          <a:bodyPr>
            <a:spAutoFit/>
          </a:bodyPr>
          <a:lstStyle/>
          <a:p>
            <a:pPr algn="ctr"/>
            <a:r>
              <a:rPr lang="en-US" dirty="0"/>
              <a:t> (Self-Reported Grades)</a:t>
            </a:r>
            <a:br>
              <a:rPr lang="en-US" dirty="0"/>
            </a:br>
            <a:r>
              <a:rPr lang="en-US" dirty="0" smtClean="0"/>
              <a:t>(.74 </a:t>
            </a:r>
            <a:r>
              <a:rPr lang="en-US" dirty="0"/>
              <a:t>effect size)</a:t>
            </a:r>
          </a:p>
        </p:txBody>
      </p:sp>
    </p:spTree>
    <p:custDataLst>
      <p:tags r:id="rId1"/>
    </p:custDataLst>
    <p:extLst>
      <p:ext uri="{BB962C8B-B14F-4D97-AF65-F5344CB8AC3E}">
        <p14:creationId xmlns:p14="http://schemas.microsoft.com/office/powerpoint/2010/main" val="2124550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Reciprocal Teaching and </a:t>
            </a:r>
            <a:br>
              <a:rPr lang="en-US" sz="4000" dirty="0" smtClean="0"/>
            </a:br>
            <a:r>
              <a:rPr lang="en-US" sz="4000" dirty="0" smtClean="0"/>
              <a:t>Missouri Educator Evaluation Standards</a:t>
            </a:r>
            <a:endParaRPr lang="en-US" sz="4000" dirty="0"/>
          </a:p>
        </p:txBody>
      </p:sp>
      <p:sp>
        <p:nvSpPr>
          <p:cNvPr id="3" name="Content Placeholder 2"/>
          <p:cNvSpPr>
            <a:spLocks noGrp="1"/>
          </p:cNvSpPr>
          <p:nvPr>
            <p:ph idx="1"/>
          </p:nvPr>
        </p:nvSpPr>
        <p:spPr>
          <a:xfrm>
            <a:off x="457200" y="1798637"/>
            <a:ext cx="8229600" cy="4525963"/>
          </a:xfrm>
        </p:spPr>
        <p:txBody>
          <a:bodyPr>
            <a:normAutofit fontScale="92500" lnSpcReduction="20000"/>
          </a:bodyPr>
          <a:lstStyle/>
          <a:p>
            <a:pPr marL="0" indent="0">
              <a:buNone/>
            </a:pPr>
            <a:r>
              <a:rPr lang="en-US" dirty="0" smtClean="0"/>
              <a:t>Reciprocal Teaching aligns with the following Missouri Educator Evaluation Standards: </a:t>
            </a:r>
            <a:r>
              <a:rPr lang="en-US" sz="3300" dirty="0" smtClean="0">
                <a:hlinkClick r:id="rId3"/>
              </a:rPr>
              <a:t>http://dese.mo.gov/eq//documents/TeacherStandards.pdf</a:t>
            </a:r>
            <a:endParaRPr lang="en-US" sz="3300" dirty="0" smtClean="0"/>
          </a:p>
          <a:p>
            <a:pPr marL="0" indent="0" algn="ctr">
              <a:buNone/>
            </a:pPr>
            <a:r>
              <a:rPr lang="en-US" dirty="0" smtClean="0"/>
              <a:t>Standard 1, </a:t>
            </a:r>
            <a:r>
              <a:rPr lang="en-US" dirty="0"/>
              <a:t>Quality </a:t>
            </a:r>
            <a:r>
              <a:rPr lang="en-US" dirty="0" smtClean="0"/>
              <a:t>Indicator</a:t>
            </a:r>
            <a:r>
              <a:rPr lang="en-US" dirty="0"/>
              <a:t> </a:t>
            </a:r>
            <a:r>
              <a:rPr lang="en-US" dirty="0" smtClean="0"/>
              <a:t>1</a:t>
            </a:r>
          </a:p>
          <a:p>
            <a:pPr marL="0" indent="0" algn="ctr">
              <a:buNone/>
            </a:pPr>
            <a:r>
              <a:rPr lang="en-US" dirty="0" smtClean="0"/>
              <a:t>Standard 1, </a:t>
            </a:r>
            <a:r>
              <a:rPr lang="en-US" dirty="0"/>
              <a:t>Quality Indicator </a:t>
            </a:r>
            <a:r>
              <a:rPr lang="en-US" dirty="0" smtClean="0"/>
              <a:t>4</a:t>
            </a:r>
          </a:p>
          <a:p>
            <a:pPr marL="0" indent="0" algn="ctr">
              <a:buNone/>
            </a:pPr>
            <a:r>
              <a:rPr lang="en-US" dirty="0" smtClean="0"/>
              <a:t>Standard 4, </a:t>
            </a:r>
            <a:r>
              <a:rPr lang="en-US" dirty="0"/>
              <a:t>Quality Indicator </a:t>
            </a:r>
            <a:r>
              <a:rPr lang="en-US" dirty="0" smtClean="0"/>
              <a:t>3</a:t>
            </a:r>
          </a:p>
          <a:p>
            <a:pPr marL="0" indent="0" algn="ctr">
              <a:buNone/>
            </a:pPr>
            <a:r>
              <a:rPr lang="en-US" dirty="0" smtClean="0"/>
              <a:t>Standard 6, </a:t>
            </a:r>
            <a:r>
              <a:rPr lang="en-US" dirty="0"/>
              <a:t>Quality Indicator </a:t>
            </a:r>
            <a:r>
              <a:rPr lang="en-US" dirty="0" smtClean="0"/>
              <a:t>3</a:t>
            </a:r>
          </a:p>
          <a:p>
            <a:pPr marL="0" indent="0" algn="ctr">
              <a:buNone/>
            </a:pPr>
            <a:r>
              <a:rPr lang="en-US" dirty="0" smtClean="0"/>
              <a:t>Standard 6, </a:t>
            </a:r>
            <a:r>
              <a:rPr lang="en-US" dirty="0"/>
              <a:t>Quality Indicator </a:t>
            </a:r>
            <a:r>
              <a:rPr lang="en-US" dirty="0" smtClean="0"/>
              <a:t>4</a:t>
            </a:r>
          </a:p>
          <a:p>
            <a:pPr marL="0" indent="0" algn="ctr">
              <a:buNone/>
            </a:pPr>
            <a:r>
              <a:rPr lang="en-US" dirty="0" smtClean="0"/>
              <a:t>Standard 7, </a:t>
            </a:r>
            <a:r>
              <a:rPr lang="en-US" dirty="0"/>
              <a:t>Quality </a:t>
            </a:r>
            <a:r>
              <a:rPr lang="en-US" dirty="0" smtClean="0"/>
              <a:t>Indicator</a:t>
            </a:r>
            <a:r>
              <a:rPr lang="en-US" dirty="0"/>
              <a:t> </a:t>
            </a:r>
            <a:r>
              <a:rPr lang="en-US" dirty="0" smtClean="0"/>
              <a:t>3</a:t>
            </a:r>
            <a:endParaRPr lang="en-US" dirty="0"/>
          </a:p>
        </p:txBody>
      </p:sp>
    </p:spTree>
    <p:extLst>
      <p:ext uri="{BB962C8B-B14F-4D97-AF65-F5344CB8AC3E}">
        <p14:creationId xmlns:p14="http://schemas.microsoft.com/office/powerpoint/2010/main" val="23365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192" y="76200"/>
            <a:ext cx="9119616" cy="6705600"/>
          </a:xfrm>
          <a:prstGeom prst="rect">
            <a:avLst/>
          </a:prstGeom>
          <a:solidFill>
            <a:schemeClr val="bg1"/>
          </a:solidFill>
        </p:spPr>
      </p:pic>
    </p:spTree>
    <p:extLst>
      <p:ext uri="{BB962C8B-B14F-4D97-AF65-F5344CB8AC3E}">
        <p14:creationId xmlns:p14="http://schemas.microsoft.com/office/powerpoint/2010/main" val="40612633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Reciprocal Teaching and </a:t>
            </a:r>
            <a:r>
              <a:rPr lang="en-US" sz="4000" dirty="0" smtClean="0"/>
              <a:t/>
            </a:r>
            <a:br>
              <a:rPr lang="en-US" sz="4000" dirty="0" smtClean="0"/>
            </a:br>
            <a:r>
              <a:rPr lang="en-US" sz="4000" dirty="0" smtClean="0"/>
              <a:t>Missouri Educator Evaluation </a:t>
            </a:r>
            <a:r>
              <a:rPr lang="en-US" sz="4000" dirty="0"/>
              <a:t>Standards</a:t>
            </a:r>
          </a:p>
        </p:txBody>
      </p:sp>
      <p:sp>
        <p:nvSpPr>
          <p:cNvPr id="3" name="Content Placeholder 2"/>
          <p:cNvSpPr>
            <a:spLocks noGrp="1"/>
          </p:cNvSpPr>
          <p:nvPr>
            <p:ph idx="1"/>
          </p:nvPr>
        </p:nvSpPr>
        <p:spPr>
          <a:xfrm>
            <a:off x="304800" y="1828800"/>
            <a:ext cx="8534400" cy="4525963"/>
          </a:xfrm>
        </p:spPr>
        <p:txBody>
          <a:bodyPr>
            <a:normAutofit fontScale="77500" lnSpcReduction="20000"/>
          </a:bodyPr>
          <a:lstStyle/>
          <a:p>
            <a:pPr marL="0" indent="0">
              <a:buNone/>
            </a:pPr>
            <a:r>
              <a:rPr lang="en-US" sz="3600" b="1" dirty="0"/>
              <a:t>Standard 1: </a:t>
            </a:r>
            <a:r>
              <a:rPr lang="en-US" sz="3600" dirty="0"/>
              <a:t>Content </a:t>
            </a:r>
            <a:r>
              <a:rPr lang="en-US" sz="3600" dirty="0" smtClean="0"/>
              <a:t>knowledge aligned </a:t>
            </a:r>
            <a:r>
              <a:rPr lang="en-US" sz="3600" dirty="0"/>
              <a:t>with appropriate instruction</a:t>
            </a:r>
            <a:r>
              <a:rPr lang="en-US" sz="3600" dirty="0" smtClean="0"/>
              <a:t>.</a:t>
            </a:r>
          </a:p>
          <a:p>
            <a:pPr marL="457200" lvl="1" indent="0">
              <a:buNone/>
            </a:pPr>
            <a:r>
              <a:rPr lang="en-US" sz="3100" dirty="0" smtClean="0">
                <a:solidFill>
                  <a:schemeClr val="accent4"/>
                </a:solidFill>
              </a:rPr>
              <a:t>1.1:  Content knowledge and academic language</a:t>
            </a:r>
          </a:p>
          <a:p>
            <a:pPr marL="457200" lvl="1" indent="0">
              <a:buNone/>
            </a:pPr>
            <a:r>
              <a:rPr lang="en-US" sz="3100" dirty="0" smtClean="0">
                <a:solidFill>
                  <a:schemeClr val="accent4"/>
                </a:solidFill>
              </a:rPr>
              <a:t>1.4:  Interdisciplinary instruction</a:t>
            </a:r>
          </a:p>
          <a:p>
            <a:pPr marL="0" indent="0">
              <a:buNone/>
            </a:pPr>
            <a:r>
              <a:rPr lang="en-US" sz="3600" b="1" dirty="0"/>
              <a:t>Standard 4:</a:t>
            </a:r>
            <a:r>
              <a:rPr lang="en-US" sz="3600" dirty="0"/>
              <a:t>  </a:t>
            </a:r>
            <a:r>
              <a:rPr lang="en-US" sz="3600" dirty="0" smtClean="0"/>
              <a:t>Teaching for Critical </a:t>
            </a:r>
            <a:r>
              <a:rPr lang="en-US" sz="3600" dirty="0"/>
              <a:t>Thinking</a:t>
            </a:r>
          </a:p>
          <a:p>
            <a:pPr marL="457200" lvl="1" indent="0">
              <a:buNone/>
            </a:pPr>
            <a:r>
              <a:rPr lang="en-US" sz="3100" dirty="0">
                <a:solidFill>
                  <a:schemeClr val="accent4"/>
                </a:solidFill>
              </a:rPr>
              <a:t>4.3:   Cooperative, small group and independent learning </a:t>
            </a:r>
          </a:p>
          <a:p>
            <a:pPr marL="0" indent="0">
              <a:buNone/>
            </a:pPr>
            <a:r>
              <a:rPr lang="en-US" sz="3600" b="1" dirty="0"/>
              <a:t>Standard 6:  </a:t>
            </a:r>
            <a:r>
              <a:rPr lang="en-US" sz="3600" dirty="0"/>
              <a:t>Effective Communication </a:t>
            </a:r>
          </a:p>
          <a:p>
            <a:pPr marL="457200" lvl="1" indent="0">
              <a:buNone/>
            </a:pPr>
            <a:r>
              <a:rPr lang="en-US" sz="3100" dirty="0">
                <a:solidFill>
                  <a:schemeClr val="accent4"/>
                </a:solidFill>
              </a:rPr>
              <a:t>6.3:  Learner expression in speaking, writing and other media</a:t>
            </a:r>
          </a:p>
          <a:p>
            <a:pPr marL="457200" lvl="1" indent="0">
              <a:buNone/>
            </a:pPr>
            <a:r>
              <a:rPr lang="en-US" sz="3100" dirty="0">
                <a:solidFill>
                  <a:schemeClr val="accent4"/>
                </a:solidFill>
              </a:rPr>
              <a:t>6.4:  Technology and media communication tools</a:t>
            </a:r>
          </a:p>
          <a:p>
            <a:pPr marL="0" indent="0">
              <a:buNone/>
            </a:pPr>
            <a:r>
              <a:rPr lang="en-US" sz="3600" b="1" dirty="0"/>
              <a:t>Standard 7:  </a:t>
            </a:r>
            <a:r>
              <a:rPr lang="en-US" sz="3600" dirty="0"/>
              <a:t>Student Assessment and Data Analysis </a:t>
            </a:r>
          </a:p>
          <a:p>
            <a:pPr marL="457200" lvl="1" indent="0">
              <a:buNone/>
            </a:pPr>
            <a:r>
              <a:rPr lang="en-US" sz="3100" dirty="0">
                <a:solidFill>
                  <a:schemeClr val="accent4"/>
                </a:solidFill>
              </a:rPr>
              <a:t>7.3  Student-led assessment strategies</a:t>
            </a:r>
          </a:p>
          <a:p>
            <a:pPr lvl="1">
              <a:buFont typeface="Wingdings" pitchFamily="2" charset="2"/>
              <a:buChar char="Ø"/>
            </a:pPr>
            <a:endParaRPr lang="en-US" sz="3100" dirty="0"/>
          </a:p>
          <a:p>
            <a:endParaRPr lang="en-US" dirty="0"/>
          </a:p>
        </p:txBody>
      </p:sp>
    </p:spTree>
    <p:extLst>
      <p:ext uri="{BB962C8B-B14F-4D97-AF65-F5344CB8AC3E}">
        <p14:creationId xmlns:p14="http://schemas.microsoft.com/office/powerpoint/2010/main" val="1346519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601663"/>
            <a:ext cx="8595360" cy="1096962"/>
          </a:xfrm>
        </p:spPr>
        <p:txBody>
          <a:bodyPr>
            <a:noAutofit/>
          </a:bodyPr>
          <a:lstStyle/>
          <a:p>
            <a:r>
              <a:rPr lang="en-US" sz="4000" dirty="0" smtClean="0"/>
              <a:t>Reciprocal Teaching and</a:t>
            </a:r>
            <a:br>
              <a:rPr lang="en-US" sz="4000" dirty="0" smtClean="0"/>
            </a:br>
            <a:r>
              <a:rPr lang="en-US" sz="4000" dirty="0" smtClean="0"/>
              <a:t>Common Core Reading Anchor Standards</a:t>
            </a:r>
            <a:endParaRPr lang="en-US" sz="4000" dirty="0"/>
          </a:p>
        </p:txBody>
      </p:sp>
      <p:sp>
        <p:nvSpPr>
          <p:cNvPr id="3" name="Content Placeholder 2"/>
          <p:cNvSpPr>
            <a:spLocks noGrp="1"/>
          </p:cNvSpPr>
          <p:nvPr>
            <p:ph idx="1"/>
          </p:nvPr>
        </p:nvSpPr>
        <p:spPr>
          <a:xfrm>
            <a:off x="457200" y="1981200"/>
            <a:ext cx="8229600" cy="3962397"/>
          </a:xfrm>
        </p:spPr>
        <p:txBody>
          <a:bodyPr>
            <a:normAutofit fontScale="92500"/>
          </a:bodyPr>
          <a:lstStyle/>
          <a:p>
            <a:pPr marL="0" indent="0">
              <a:buNone/>
            </a:pPr>
            <a:r>
              <a:rPr lang="en-US" dirty="0" smtClean="0"/>
              <a:t>Standard 1:</a:t>
            </a:r>
            <a:r>
              <a:rPr lang="en-US" dirty="0"/>
              <a:t> </a:t>
            </a:r>
            <a:r>
              <a:rPr lang="en-US" dirty="0" smtClean="0"/>
              <a:t>Read closely to determine what the text says explicitly and to make logical inferences from it; cite specific textual evidence when writing or speaking to support conclusions drawn from the text.</a:t>
            </a:r>
          </a:p>
          <a:p>
            <a:pPr marL="0" indent="0">
              <a:buNone/>
            </a:pPr>
            <a:endParaRPr lang="en-US" dirty="0" smtClean="0"/>
          </a:p>
          <a:p>
            <a:pPr marL="0" indent="0">
              <a:buNone/>
            </a:pPr>
            <a:r>
              <a:rPr lang="en-US" dirty="0" smtClean="0"/>
              <a:t>Standard 2: Determine central ideas or themes of a text and analyze their development; summarize the key supporting details and ideas.</a:t>
            </a:r>
            <a:endParaRPr lang="en-US" dirty="0"/>
          </a:p>
        </p:txBody>
      </p:sp>
    </p:spTree>
    <p:extLst>
      <p:ext uri="{BB962C8B-B14F-4D97-AF65-F5344CB8AC3E}">
        <p14:creationId xmlns:p14="http://schemas.microsoft.com/office/powerpoint/2010/main" val="7956913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1437"/>
            <a:ext cx="8229600" cy="5211763"/>
          </a:xfrm>
        </p:spPr>
        <p:txBody>
          <a:bodyPr/>
          <a:lstStyle/>
          <a:p>
            <a:pPr marL="0" indent="0">
              <a:buNone/>
            </a:pPr>
            <a:r>
              <a:rPr lang="en-US" sz="3000" dirty="0" smtClean="0"/>
              <a:t>Standard 3:  Analyze how and why individuals, events, and ideas develop and interact over the course of a text.</a:t>
            </a:r>
          </a:p>
          <a:p>
            <a:pPr marL="0" indent="0">
              <a:buNone/>
            </a:pPr>
            <a:endParaRPr lang="en-US" sz="3000" dirty="0" smtClean="0"/>
          </a:p>
          <a:p>
            <a:pPr marL="0" indent="0">
              <a:buNone/>
            </a:pPr>
            <a:r>
              <a:rPr lang="en-US" sz="3000" dirty="0" smtClean="0"/>
              <a:t>Standard 4:  Interpret words and phrases as they are used in a text, including determining technical, connotative, and figurative meanings, and analyze how specific word choices shape meaning or tone.</a:t>
            </a:r>
            <a:endParaRPr lang="en-US" sz="3000" dirty="0"/>
          </a:p>
        </p:txBody>
      </p:sp>
    </p:spTree>
    <p:extLst>
      <p:ext uri="{BB962C8B-B14F-4D97-AF65-F5344CB8AC3E}">
        <p14:creationId xmlns:p14="http://schemas.microsoft.com/office/powerpoint/2010/main" val="28220319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 y="685800"/>
            <a:ext cx="8869680" cy="1096962"/>
          </a:xfrm>
        </p:spPr>
        <p:txBody>
          <a:bodyPr>
            <a:noAutofit/>
          </a:bodyPr>
          <a:lstStyle/>
          <a:p>
            <a:r>
              <a:rPr lang="en-US" sz="3600" dirty="0"/>
              <a:t>Reciprocal Teaching </a:t>
            </a:r>
            <a:r>
              <a:rPr lang="en-US" sz="3600" dirty="0" smtClean="0"/>
              <a:t>and Common </a:t>
            </a:r>
            <a:r>
              <a:rPr lang="en-US" sz="3600" dirty="0"/>
              <a:t>Core Speaking and Listening Anchor Standards</a:t>
            </a:r>
          </a:p>
        </p:txBody>
      </p:sp>
      <p:sp>
        <p:nvSpPr>
          <p:cNvPr id="3" name="Content Placeholder 2"/>
          <p:cNvSpPr>
            <a:spLocks noGrp="1"/>
          </p:cNvSpPr>
          <p:nvPr>
            <p:ph idx="1"/>
          </p:nvPr>
        </p:nvSpPr>
        <p:spPr>
          <a:xfrm>
            <a:off x="457200" y="2057403"/>
            <a:ext cx="8229600" cy="3962397"/>
          </a:xfrm>
        </p:spPr>
        <p:txBody>
          <a:bodyPr>
            <a:normAutofit fontScale="92500" lnSpcReduction="10000"/>
          </a:bodyPr>
          <a:lstStyle/>
          <a:p>
            <a:pPr marL="0" indent="0">
              <a:buNone/>
            </a:pPr>
            <a:r>
              <a:rPr lang="en-US" dirty="0" smtClean="0"/>
              <a:t>Standard 1:  Prepare for and participate effectively in a range of conversations and collaborations with diverse partners, building on others’ ideas and expressing their own clearly and persuasively.</a:t>
            </a:r>
          </a:p>
          <a:p>
            <a:pPr marL="0" indent="0">
              <a:buNone/>
            </a:pPr>
            <a:r>
              <a:rPr lang="en-US" dirty="0" smtClean="0"/>
              <a:t>Standard 4:  Present information, findings, and supporting evidence such that listeners can follow the line of reasoning and the organization, development, and style are appropriate to task, purpose, and audience.</a:t>
            </a:r>
            <a:endParaRPr lang="en-US" dirty="0"/>
          </a:p>
        </p:txBody>
      </p:sp>
    </p:spTree>
    <p:extLst>
      <p:ext uri="{BB962C8B-B14F-4D97-AF65-F5344CB8AC3E}">
        <p14:creationId xmlns:p14="http://schemas.microsoft.com/office/powerpoint/2010/main" val="19692650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Reciprocal Teaching</a:t>
            </a:r>
          </a:p>
        </p:txBody>
      </p:sp>
      <p:sp>
        <p:nvSpPr>
          <p:cNvPr id="4" name="Content Placeholder 3"/>
          <p:cNvSpPr>
            <a:spLocks noGrp="1"/>
          </p:cNvSpPr>
          <p:nvPr>
            <p:ph sz="half" idx="1"/>
          </p:nvPr>
        </p:nvSpPr>
        <p:spPr/>
        <p:txBody>
          <a:bodyPr>
            <a:normAutofit lnSpcReduction="10000"/>
          </a:bodyPr>
          <a:lstStyle/>
          <a:p>
            <a:pPr marL="0" indent="0">
              <a:buNone/>
            </a:pPr>
            <a:r>
              <a:rPr lang="en-US" sz="2400" b="1" i="1" dirty="0" smtClean="0"/>
              <a:t>MO Teaching Standards</a:t>
            </a:r>
          </a:p>
          <a:p>
            <a:r>
              <a:rPr lang="en-US" dirty="0" smtClean="0"/>
              <a:t>Standard ___         _____          _____</a:t>
            </a:r>
          </a:p>
          <a:p>
            <a:r>
              <a:rPr lang="en-US" dirty="0" smtClean="0"/>
              <a:t>Standard ___</a:t>
            </a:r>
          </a:p>
          <a:p>
            <a:pPr marL="0" indent="0">
              <a:buNone/>
            </a:pPr>
            <a:r>
              <a:rPr lang="en-US" dirty="0"/>
              <a:t> </a:t>
            </a:r>
            <a:r>
              <a:rPr lang="en-US" dirty="0" smtClean="0"/>
              <a:t>        _____</a:t>
            </a:r>
          </a:p>
          <a:p>
            <a:r>
              <a:rPr lang="en-US" dirty="0" smtClean="0"/>
              <a:t>Standard ___</a:t>
            </a:r>
          </a:p>
          <a:p>
            <a:pPr marL="0" indent="0">
              <a:buNone/>
            </a:pPr>
            <a:r>
              <a:rPr lang="en-US" dirty="0"/>
              <a:t> </a:t>
            </a:r>
            <a:r>
              <a:rPr lang="en-US" dirty="0" smtClean="0"/>
              <a:t>        _____           _____</a:t>
            </a:r>
          </a:p>
          <a:p>
            <a:r>
              <a:rPr lang="en-US" dirty="0" smtClean="0"/>
              <a:t>Standard ___</a:t>
            </a:r>
          </a:p>
          <a:p>
            <a:pPr marL="0" indent="0">
              <a:buNone/>
            </a:pPr>
            <a:r>
              <a:rPr lang="en-US" dirty="0"/>
              <a:t> </a:t>
            </a:r>
            <a:r>
              <a:rPr lang="en-US" dirty="0" smtClean="0"/>
              <a:t>        _____</a:t>
            </a:r>
            <a:endParaRPr lang="en-US" dirty="0"/>
          </a:p>
        </p:txBody>
      </p:sp>
      <p:sp>
        <p:nvSpPr>
          <p:cNvPr id="5" name="Content Placeholder 4"/>
          <p:cNvSpPr>
            <a:spLocks noGrp="1"/>
          </p:cNvSpPr>
          <p:nvPr>
            <p:ph sz="half" idx="2"/>
          </p:nvPr>
        </p:nvSpPr>
        <p:spPr/>
        <p:txBody>
          <a:bodyPr>
            <a:normAutofit lnSpcReduction="10000"/>
          </a:bodyPr>
          <a:lstStyle/>
          <a:p>
            <a:pPr marL="0" indent="0">
              <a:buNone/>
            </a:pPr>
            <a:r>
              <a:rPr lang="en-US" sz="2400" b="1" i="1" dirty="0" smtClean="0"/>
              <a:t>Common  Core Reading</a:t>
            </a:r>
          </a:p>
          <a:p>
            <a:pPr marL="0" indent="0">
              <a:buNone/>
            </a:pPr>
            <a:r>
              <a:rPr lang="en-US" sz="2400" b="1" i="1" dirty="0" smtClean="0"/>
              <a:t>Anchor Standards</a:t>
            </a:r>
          </a:p>
          <a:p>
            <a:pPr marL="0" indent="0">
              <a:buNone/>
            </a:pPr>
            <a:r>
              <a:rPr lang="en-US" sz="2000" dirty="0" smtClean="0"/>
              <a:t>Standard ____</a:t>
            </a:r>
          </a:p>
          <a:p>
            <a:pPr marL="0" indent="0">
              <a:buNone/>
            </a:pPr>
            <a:r>
              <a:rPr lang="en-US" sz="2000" dirty="0" smtClean="0"/>
              <a:t>Standard ____</a:t>
            </a:r>
          </a:p>
          <a:p>
            <a:pPr marL="0" indent="0">
              <a:buNone/>
            </a:pPr>
            <a:r>
              <a:rPr lang="en-US" sz="2000" dirty="0" smtClean="0"/>
              <a:t>Standard ____</a:t>
            </a:r>
          </a:p>
          <a:p>
            <a:pPr marL="0" indent="0">
              <a:buNone/>
            </a:pPr>
            <a:r>
              <a:rPr lang="en-US" sz="2000" dirty="0" smtClean="0"/>
              <a:t>Standard ____</a:t>
            </a:r>
          </a:p>
          <a:p>
            <a:pPr marL="0" indent="0">
              <a:buNone/>
            </a:pPr>
            <a:r>
              <a:rPr lang="en-US" sz="2400" b="1" i="1" dirty="0" smtClean="0"/>
              <a:t>Common Core Speaking and Listening Anchor Standards</a:t>
            </a:r>
          </a:p>
          <a:p>
            <a:pPr marL="0" indent="0">
              <a:buNone/>
            </a:pPr>
            <a:r>
              <a:rPr lang="en-US" sz="2000" dirty="0" smtClean="0"/>
              <a:t>Standard ____</a:t>
            </a:r>
          </a:p>
          <a:p>
            <a:pPr marL="0" indent="0">
              <a:buNone/>
            </a:pPr>
            <a:r>
              <a:rPr lang="en-US" sz="2000" dirty="0" smtClean="0"/>
              <a:t>Standard ____</a:t>
            </a:r>
            <a:endParaRPr lang="en-US" sz="2000" dirty="0"/>
          </a:p>
        </p:txBody>
      </p:sp>
    </p:spTree>
    <p:extLst>
      <p:ext uri="{BB962C8B-B14F-4D97-AF65-F5344CB8AC3E}">
        <p14:creationId xmlns:p14="http://schemas.microsoft.com/office/powerpoint/2010/main" val="3885305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dirty="0" smtClean="0"/>
              <a:t>Sum It Up</a:t>
            </a:r>
            <a:endParaRPr lang="en-US" dirty="0"/>
          </a:p>
        </p:txBody>
      </p:sp>
      <p:sp>
        <p:nvSpPr>
          <p:cNvPr id="3" name="Content Placeholder 2"/>
          <p:cNvSpPr>
            <a:spLocks noGrp="1"/>
          </p:cNvSpPr>
          <p:nvPr>
            <p:ph idx="1"/>
          </p:nvPr>
        </p:nvSpPr>
        <p:spPr>
          <a:solidFill>
            <a:schemeClr val="bg1"/>
          </a:solidFill>
        </p:spPr>
        <p:txBody>
          <a:bodyPr/>
          <a:lstStyle/>
          <a:p>
            <a:pPr marL="0" indent="0">
              <a:buNone/>
            </a:pPr>
            <a:r>
              <a:rPr lang="en-US" dirty="0"/>
              <a:t>Using information presented so far in this session as well as from the pre-reading </a:t>
            </a:r>
            <a:r>
              <a:rPr lang="en-US" dirty="0" smtClean="0"/>
              <a:t>article: Imagine you </a:t>
            </a:r>
            <a:r>
              <a:rPr lang="en-US" dirty="0"/>
              <a:t>are placing a classified ad or sending a telegram, where every word used costs </a:t>
            </a:r>
            <a:r>
              <a:rPr lang="en-US" dirty="0" smtClean="0"/>
              <a:t>money</a:t>
            </a:r>
            <a:r>
              <a:rPr lang="en-US" dirty="0"/>
              <a:t>. E</a:t>
            </a:r>
            <a:r>
              <a:rPr lang="en-US" dirty="0" smtClean="0"/>
              <a:t>ach </a:t>
            </a:r>
            <a:r>
              <a:rPr lang="en-US" dirty="0"/>
              <a:t>word costs 10 cents, </a:t>
            </a:r>
            <a:r>
              <a:rPr lang="en-US" dirty="0" smtClean="0"/>
              <a:t>you may spend up to$2.00 to write your summary in response to the question: </a:t>
            </a:r>
            <a:r>
              <a:rPr lang="en-US" dirty="0" smtClean="0">
                <a:solidFill>
                  <a:srgbClr val="FF0000"/>
                </a:solidFill>
              </a:rPr>
              <a:t>What are the benefits of reciprocal teaching?</a:t>
            </a:r>
            <a:endParaRPr lang="en-US" dirty="0" smtClean="0"/>
          </a:p>
          <a:p>
            <a:pPr marL="0" indent="0">
              <a:buNone/>
            </a:pPr>
            <a:endParaRPr lang="en-US" dirty="0"/>
          </a:p>
        </p:txBody>
      </p:sp>
    </p:spTree>
    <p:extLst>
      <p:ext uri="{BB962C8B-B14F-4D97-AF65-F5344CB8AC3E}">
        <p14:creationId xmlns:p14="http://schemas.microsoft.com/office/powerpoint/2010/main" val="2130741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PURPOSE: </a:t>
            </a:r>
            <a:r>
              <a:rPr lang="en-US" dirty="0"/>
              <a:t>Provide learner with core concepts, terms, and vision for implementation.</a:t>
            </a:r>
            <a:endParaRPr lang="en-US" dirty="0" smtClean="0"/>
          </a:p>
          <a:p>
            <a:r>
              <a:rPr lang="en-US" dirty="0" smtClean="0"/>
              <a:t>CONTENT:</a:t>
            </a:r>
          </a:p>
          <a:p>
            <a:pPr lvl="1"/>
            <a:r>
              <a:rPr lang="en-US" dirty="0"/>
              <a:t>Core concepts</a:t>
            </a:r>
          </a:p>
          <a:p>
            <a:pPr lvl="1"/>
            <a:r>
              <a:rPr lang="en-US" dirty="0"/>
              <a:t>Glossary of terms</a:t>
            </a:r>
          </a:p>
          <a:p>
            <a:pPr lvl="1"/>
            <a:r>
              <a:rPr lang="en-US" dirty="0"/>
              <a:t>Implementation example</a:t>
            </a:r>
          </a:p>
        </p:txBody>
      </p:sp>
    </p:spTree>
    <p:extLst>
      <p:ext uri="{BB962C8B-B14F-4D97-AF65-F5344CB8AC3E}">
        <p14:creationId xmlns:p14="http://schemas.microsoft.com/office/powerpoint/2010/main" val="2373062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Definition</a:t>
            </a:r>
            <a:endParaRPr lang="en-US" dirty="0"/>
          </a:p>
        </p:txBody>
      </p:sp>
      <p:sp>
        <p:nvSpPr>
          <p:cNvPr id="3" name="Content Placeholder 2"/>
          <p:cNvSpPr>
            <a:spLocks noGrp="1"/>
          </p:cNvSpPr>
          <p:nvPr>
            <p:ph idx="1"/>
          </p:nvPr>
        </p:nvSpPr>
        <p:spPr/>
        <p:txBody>
          <a:bodyPr/>
          <a:lstStyle/>
          <a:p>
            <a:pPr marL="0" indent="0" algn="ctr">
              <a:buNone/>
            </a:pPr>
            <a:r>
              <a:rPr lang="en-US" dirty="0" smtClean="0"/>
              <a:t>Reciprocal </a:t>
            </a:r>
            <a:r>
              <a:rPr lang="en-US" dirty="0"/>
              <a:t>teaching is an effective </a:t>
            </a:r>
            <a:r>
              <a:rPr lang="en-US" dirty="0" smtClean="0"/>
              <a:t>teaching/ </a:t>
            </a:r>
            <a:r>
              <a:rPr lang="en-US" dirty="0"/>
              <a:t>learning practice and is defined as </a:t>
            </a:r>
            <a:r>
              <a:rPr lang="en-US" i="1" dirty="0"/>
              <a:t>students summarizing, questioning, clarifying, and predicting; they take turns being the teacher.</a:t>
            </a:r>
            <a:endParaRPr lang="en-US" dirty="0"/>
          </a:p>
          <a:p>
            <a:endParaRPr lang="en-US" dirty="0"/>
          </a:p>
        </p:txBody>
      </p:sp>
      <p:sp>
        <p:nvSpPr>
          <p:cNvPr id="4" name="TextBox 3"/>
          <p:cNvSpPr txBox="1"/>
          <p:nvPr/>
        </p:nvSpPr>
        <p:spPr>
          <a:xfrm>
            <a:off x="3048000" y="5514758"/>
            <a:ext cx="6248400" cy="1384995"/>
          </a:xfrm>
          <a:prstGeom prst="rect">
            <a:avLst/>
          </a:prstGeom>
          <a:noFill/>
        </p:spPr>
        <p:txBody>
          <a:bodyPr wrap="square" rtlCol="0">
            <a:spAutoFit/>
          </a:bodyPr>
          <a:lstStyle/>
          <a:p>
            <a:r>
              <a:rPr lang="en-US" sz="1400" dirty="0" smtClean="0"/>
              <a:t>Hattie, J. (2009).</a:t>
            </a:r>
            <a:r>
              <a:rPr lang="en-US" sz="1400" b="1" i="1" dirty="0" smtClean="0"/>
              <a:t> </a:t>
            </a:r>
            <a:r>
              <a:rPr lang="en-US" sz="1400" dirty="0"/>
              <a:t>Visible Learning: A Synthesis of Over 800 Meta-Analyses Relating to </a:t>
            </a:r>
            <a:r>
              <a:rPr lang="en-US" sz="1400" dirty="0" smtClean="0"/>
              <a:t>Achievement. New York: Routledge. </a:t>
            </a:r>
          </a:p>
          <a:p>
            <a:endParaRPr lang="en-US" sz="1400" dirty="0" smtClean="0"/>
          </a:p>
          <a:p>
            <a:r>
              <a:rPr lang="en-US" sz="1400" dirty="0" err="1" smtClean="0"/>
              <a:t>Oczkus</a:t>
            </a:r>
            <a:r>
              <a:rPr lang="en-US" sz="1400" dirty="0" smtClean="0"/>
              <a:t>, L.D. (2010). Reciprocal Teaching at Work K-12: Powerful Strategies for Improving Reading Comprehension 2</a:t>
            </a:r>
            <a:r>
              <a:rPr lang="en-US" sz="1400" baseline="30000" dirty="0" smtClean="0"/>
              <a:t>nd</a:t>
            </a:r>
            <a:r>
              <a:rPr lang="en-US" sz="1400" dirty="0" smtClean="0"/>
              <a:t> ed. Newark DE: International Reading Association.</a:t>
            </a:r>
            <a:endParaRPr lang="en-US" sz="1400" dirty="0"/>
          </a:p>
        </p:txBody>
      </p:sp>
    </p:spTree>
    <p:extLst>
      <p:ext uri="{BB962C8B-B14F-4D97-AF65-F5344CB8AC3E}">
        <p14:creationId xmlns:p14="http://schemas.microsoft.com/office/powerpoint/2010/main" val="17649383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US" dirty="0" smtClean="0"/>
              <a:t>Additional Articles for slide 28</a:t>
            </a:r>
            <a:endParaRPr lang="en-US" dirty="0"/>
          </a:p>
        </p:txBody>
      </p:sp>
      <p:sp>
        <p:nvSpPr>
          <p:cNvPr id="3" name="Content Placeholder 2"/>
          <p:cNvSpPr>
            <a:spLocks noGrp="1"/>
          </p:cNvSpPr>
          <p:nvPr>
            <p:ph idx="1"/>
          </p:nvPr>
        </p:nvSpPr>
        <p:spPr>
          <a:solidFill>
            <a:schemeClr val="accent6">
              <a:lumMod val="60000"/>
              <a:lumOff val="40000"/>
            </a:schemeClr>
          </a:solidFill>
        </p:spPr>
        <p:txBody>
          <a:bodyPr/>
          <a:lstStyle/>
          <a:p>
            <a:r>
              <a:rPr lang="en-US" sz="2000" dirty="0" smtClean="0"/>
              <a:t>These articles could be added to the notes for the previous slide as articles for </a:t>
            </a:r>
            <a:r>
              <a:rPr lang="en-US" sz="2000" u="sng" dirty="0" smtClean="0"/>
              <a:t>specific content </a:t>
            </a:r>
            <a:r>
              <a:rPr lang="en-US" sz="2000" dirty="0" smtClean="0"/>
              <a:t>areas or for background as presenters prepare for a specific audience:</a:t>
            </a:r>
          </a:p>
          <a:p>
            <a:r>
              <a:rPr lang="en-US" sz="1400" b="1" dirty="0"/>
              <a:t>Reilly, Yvonne, Parsons,Jodie and Bortolot,</a:t>
            </a:r>
            <a:r>
              <a:rPr lang="en-US" sz="1400" dirty="0"/>
              <a:t> </a:t>
            </a:r>
            <a:r>
              <a:rPr lang="en-US" sz="1400" b="1" dirty="0"/>
              <a:t>Elizabeth </a:t>
            </a:r>
            <a:r>
              <a:rPr lang="en-US" sz="1400" i="1" dirty="0"/>
              <a:t>Reciprocal Teaching in Mathematics. Sunshine College, Victoria. (p 182-189</a:t>
            </a:r>
            <a:r>
              <a:rPr lang="en-US" sz="1400" i="1" dirty="0" smtClean="0"/>
              <a:t>). </a:t>
            </a:r>
            <a:r>
              <a:rPr lang="en-US" sz="1400" b="1" u="sng" dirty="0" smtClean="0"/>
              <a:t>Spelling </a:t>
            </a:r>
            <a:r>
              <a:rPr lang="en-US" sz="1400" u="sng" dirty="0" smtClean="0"/>
              <a:t>in this article may be different from what is commonly used in U.S. Publications as it is from Australia</a:t>
            </a:r>
            <a:r>
              <a:rPr lang="en-US" sz="1400" i="1" dirty="0" smtClean="0"/>
              <a:t>.  </a:t>
            </a:r>
            <a:r>
              <a:rPr lang="en-US" sz="1400" dirty="0" smtClean="0"/>
              <a:t>Presenters need to be aware that the words used to describe each of the 4 components of Reciprocal Teaching have been adapted</a:t>
            </a:r>
            <a:r>
              <a:rPr lang="en-US" sz="1400" i="1" dirty="0"/>
              <a:t> </a:t>
            </a:r>
            <a:r>
              <a:rPr lang="en-US" sz="1400" dirty="0" smtClean="0"/>
              <a:t>to the needs of mathematics instruction. </a:t>
            </a:r>
            <a:r>
              <a:rPr lang="en-US" sz="1400" i="1" dirty="0" smtClean="0">
                <a:hlinkClick r:id="rId2"/>
              </a:rPr>
              <a:t>http</a:t>
            </a:r>
            <a:r>
              <a:rPr lang="en-US" sz="1400" i="1" dirty="0">
                <a:hlinkClick r:id="rId2"/>
              </a:rPr>
              <a:t>://</a:t>
            </a:r>
            <a:r>
              <a:rPr lang="en-US" sz="1400" i="1" dirty="0" smtClean="0">
                <a:hlinkClick r:id="rId2"/>
              </a:rPr>
              <a:t>www.mav.vic.edu.au/files/conferences/2009/13Reilly.pdf</a:t>
            </a:r>
            <a:endParaRPr lang="en-US" sz="1400" i="1" dirty="0" smtClean="0"/>
          </a:p>
          <a:p>
            <a:endParaRPr lang="en-US" sz="1400" i="1" dirty="0" smtClean="0"/>
          </a:p>
          <a:p>
            <a:endParaRPr lang="en-US" sz="1400" dirty="0"/>
          </a:p>
        </p:txBody>
      </p:sp>
    </p:spTree>
    <p:extLst>
      <p:ext uri="{BB962C8B-B14F-4D97-AF65-F5344CB8AC3E}">
        <p14:creationId xmlns:p14="http://schemas.microsoft.com/office/powerpoint/2010/main" val="11348952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a:t/>
            </a:r>
            <a:br>
              <a:rPr lang="en-US" sz="3200" dirty="0"/>
            </a:br>
            <a:endParaRPr lang="en-US" sz="3200" dirty="0"/>
          </a:p>
        </p:txBody>
      </p:sp>
      <p:pic>
        <p:nvPicPr>
          <p:cNvPr id="2050" name="Picture 2" descr="C:\Users\feeback\AppData\Local\Microsoft\Windows\Temporary Internet Files\Content.IE5\NARI1BHG\MP900442177[1].jpg"/>
          <p:cNvPicPr>
            <a:picLocks noGrp="1" noChangeAspect="1" noChangeArrowheads="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79350" y="381000"/>
            <a:ext cx="6861500" cy="609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762000"/>
            <a:ext cx="2903563" cy="1107996"/>
          </a:xfrm>
          <a:prstGeom prst="rect">
            <a:avLst/>
          </a:prstGeom>
          <a:noFill/>
        </p:spPr>
        <p:txBody>
          <a:bodyPr wrap="square" rtlCol="0">
            <a:spAutoFit/>
          </a:bodyPr>
          <a:lstStyle/>
          <a:p>
            <a:r>
              <a:rPr lang="en-US" sz="6600" dirty="0" smtClean="0">
                <a:latin typeface="Tw Cen MT" pitchFamily="34" charset="0"/>
              </a:rPr>
              <a:t> </a:t>
            </a:r>
            <a:r>
              <a:rPr lang="en-US" sz="6600" dirty="0" smtClean="0">
                <a:solidFill>
                  <a:schemeClr val="accent2"/>
                </a:solidFill>
                <a:latin typeface="Tw Cen MT" pitchFamily="34" charset="0"/>
              </a:rPr>
              <a:t>Jigsaw</a:t>
            </a:r>
            <a:endParaRPr lang="en-US" sz="6600" dirty="0">
              <a:solidFill>
                <a:schemeClr val="accent2"/>
              </a:solidFill>
              <a:latin typeface="Tw Cen MT" pitchFamily="34" charset="0"/>
            </a:endParaRPr>
          </a:p>
        </p:txBody>
      </p:sp>
      <p:grpSp>
        <p:nvGrpSpPr>
          <p:cNvPr id="5" name="Group 4"/>
          <p:cNvGrpSpPr/>
          <p:nvPr/>
        </p:nvGrpSpPr>
        <p:grpSpPr>
          <a:xfrm>
            <a:off x="8001000" y="152400"/>
            <a:ext cx="1151858" cy="914400"/>
            <a:chOff x="4867942" y="3758980"/>
            <a:chExt cx="1151858" cy="914400"/>
          </a:xfrm>
        </p:grpSpPr>
        <p:sp>
          <p:nvSpPr>
            <p:cNvPr id="6" name="Rectangle 5"/>
            <p:cNvSpPr/>
            <p:nvPr/>
          </p:nvSpPr>
          <p:spPr>
            <a:xfrm>
              <a:off x="4986596" y="375898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7" name="Picture 29" descr="C:\Users\dayad\Desktop\moedusail graphics\icons not buttons\reflect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76358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Arrow Connector 34"/>
          <p:cNvCxnSpPr>
            <a:endCxn id="36" idx="3"/>
          </p:cNvCxnSpPr>
          <p:nvPr/>
        </p:nvCxnSpPr>
        <p:spPr>
          <a:xfrm flipH="1" flipV="1">
            <a:off x="2362200" y="3162300"/>
            <a:ext cx="2286000" cy="1257300"/>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838200" y="2286000"/>
            <a:ext cx="1524000" cy="1752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Reciprocal Teaching</a:t>
            </a:r>
            <a:endParaRPr lang="en-US" dirty="0"/>
          </a:p>
        </p:txBody>
      </p:sp>
      <p:pic>
        <p:nvPicPr>
          <p:cNvPr id="22" name="Picture 21"/>
          <p:cNvPicPr>
            <a:picLocks noChangeAspect="1"/>
          </p:cNvPicPr>
          <p:nvPr/>
        </p:nvPicPr>
        <p:blipFill rotWithShape="1">
          <a:blip r:embed="rId2"/>
          <a:srcRect l="16711" t="39773" r="55716" b="29545"/>
          <a:stretch/>
        </p:blipFill>
        <p:spPr>
          <a:xfrm>
            <a:off x="4648200" y="1844566"/>
            <a:ext cx="3915143" cy="3203299"/>
          </a:xfrm>
          <a:prstGeom prst="rect">
            <a:avLst/>
          </a:prstGeom>
          <a:solidFill>
            <a:schemeClr val="bg1"/>
          </a:solidFill>
        </p:spPr>
      </p:pic>
    </p:spTree>
    <p:extLst>
      <p:ext uri="{BB962C8B-B14F-4D97-AF65-F5344CB8AC3E}">
        <p14:creationId xmlns:p14="http://schemas.microsoft.com/office/powerpoint/2010/main" val="354958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96962"/>
          </a:xfrm>
        </p:spPr>
        <p:txBody>
          <a:bodyPr/>
          <a:lstStyle/>
          <a:p>
            <a:r>
              <a:rPr lang="en-US" dirty="0" smtClean="0"/>
              <a:t>Jigsaw Protocol</a:t>
            </a:r>
            <a:endParaRPr lang="en-US" dirty="0"/>
          </a:p>
        </p:txBody>
      </p:sp>
      <p:sp>
        <p:nvSpPr>
          <p:cNvPr id="3" name="Content Placeholder 2"/>
          <p:cNvSpPr>
            <a:spLocks noGrp="1"/>
          </p:cNvSpPr>
          <p:nvPr>
            <p:ph idx="1"/>
          </p:nvPr>
        </p:nvSpPr>
        <p:spPr>
          <a:xfrm>
            <a:off x="304800" y="1219200"/>
            <a:ext cx="8503920" cy="4876800"/>
          </a:xfrm>
        </p:spPr>
        <p:txBody>
          <a:bodyPr>
            <a:noAutofit/>
          </a:bodyPr>
          <a:lstStyle/>
          <a:p>
            <a:r>
              <a:rPr lang="en-US" sz="2350" dirty="0" smtClean="0"/>
              <a:t>Number </a:t>
            </a:r>
            <a:r>
              <a:rPr lang="en-US" sz="2350" dirty="0"/>
              <a:t>off 1-4 to form groups.  (If you don’t use 4 articles, have a group for each article read.) Reorganize people putting all the 1’s together, 2’s together, etc.</a:t>
            </a:r>
          </a:p>
          <a:p>
            <a:r>
              <a:rPr lang="en-US" sz="2350" dirty="0"/>
              <a:t>Assign each group a particular article to read.  Individually they read  and highlight key points.</a:t>
            </a:r>
          </a:p>
          <a:p>
            <a:r>
              <a:rPr lang="en-US" sz="2350" dirty="0"/>
              <a:t>Within their expert group they discuss the important  points from their reading and plan ways to share/teach .</a:t>
            </a:r>
          </a:p>
          <a:p>
            <a:r>
              <a:rPr lang="en-US" sz="2350" dirty="0" smtClean="0"/>
              <a:t>Next, </a:t>
            </a:r>
            <a:r>
              <a:rPr lang="en-US" sz="2350" dirty="0"/>
              <a:t>regroup back into your base teams that contain a 1, 2, 3, 4 reader. Each person shares the key points from the article they read. </a:t>
            </a:r>
          </a:p>
          <a:p>
            <a:r>
              <a:rPr lang="en-US" sz="2350" dirty="0"/>
              <a:t>As a team, chart similarities  of the articles on why reciprocal teaching is an effective teaching and learning practice.  Post charts.</a:t>
            </a:r>
          </a:p>
          <a:p>
            <a:endParaRPr lang="en-US" sz="2350" dirty="0"/>
          </a:p>
          <a:p>
            <a:endParaRPr lang="en-US" sz="2350" dirty="0"/>
          </a:p>
        </p:txBody>
      </p:sp>
      <p:grpSp>
        <p:nvGrpSpPr>
          <p:cNvPr id="4" name="Group 3"/>
          <p:cNvGrpSpPr/>
          <p:nvPr/>
        </p:nvGrpSpPr>
        <p:grpSpPr>
          <a:xfrm>
            <a:off x="7915942" y="152400"/>
            <a:ext cx="1151858" cy="914400"/>
            <a:chOff x="4867942" y="3758980"/>
            <a:chExt cx="1151858" cy="914400"/>
          </a:xfrm>
        </p:grpSpPr>
        <p:sp>
          <p:nvSpPr>
            <p:cNvPr id="5" name="Rectangle 4"/>
            <p:cNvSpPr/>
            <p:nvPr/>
          </p:nvSpPr>
          <p:spPr>
            <a:xfrm>
              <a:off x="4986596" y="375898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29" descr="C:\Users\dayad\Desktop\moedusail graphics\icons not buttons\refle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15511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13118277"/>
              </p:ext>
            </p:extLst>
          </p:nvPr>
        </p:nvGraphicFramePr>
        <p:xfrm>
          <a:off x="609600" y="838200"/>
          <a:ext cx="8001000" cy="5105400"/>
        </p:xfrm>
        <a:graphic>
          <a:graphicData uri="http://schemas.openxmlformats.org/drawingml/2006/table">
            <a:tbl>
              <a:tblPr firstRow="1" firstCol="1" bandRow="1" bandCol="1">
                <a:tableStyleId>{5C22544A-7EE6-4342-B048-85BDC9FD1C3A}</a:tableStyleId>
              </a:tblPr>
              <a:tblGrid>
                <a:gridCol w="4000500"/>
                <a:gridCol w="4000500"/>
              </a:tblGrid>
              <a:tr h="2485308">
                <a:tc>
                  <a:txBody>
                    <a:bodyPr/>
                    <a:lstStyle/>
                    <a:p>
                      <a:pPr marL="0" marR="0">
                        <a:lnSpc>
                          <a:spcPct val="115000"/>
                        </a:lnSpc>
                        <a:spcBef>
                          <a:spcPts val="0"/>
                        </a:spcBef>
                        <a:spcAft>
                          <a:spcPts val="0"/>
                        </a:spcAft>
                      </a:pPr>
                      <a:r>
                        <a:rPr lang="en-US" sz="3200" b="0" dirty="0">
                          <a:solidFill>
                            <a:schemeClr val="accent2"/>
                          </a:solidFill>
                          <a:effectLst/>
                        </a:rPr>
                        <a:t>Why use reciprocal teaching?</a:t>
                      </a:r>
                      <a:endParaRPr lang="en-US" sz="3200" b="0" dirty="0">
                        <a:solidFill>
                          <a:schemeClr val="accent2"/>
                        </a:solidFill>
                        <a:effectLst/>
                        <a:latin typeface="Calibri"/>
                        <a:ea typeface="SimSun"/>
                        <a:cs typeface="Times New Roman"/>
                      </a:endParaRPr>
                    </a:p>
                  </a:txBody>
                  <a:tcPr marL="68580" marR="68580" marT="0" marB="0">
                    <a:solidFill>
                      <a:schemeClr val="tx2"/>
                    </a:solidFill>
                  </a:tcPr>
                </a:tc>
                <a:tc>
                  <a:txBody>
                    <a:bodyPr/>
                    <a:lstStyle/>
                    <a:p>
                      <a:pPr marL="0" marR="0">
                        <a:lnSpc>
                          <a:spcPct val="115000"/>
                        </a:lnSpc>
                        <a:spcBef>
                          <a:spcPts val="0"/>
                        </a:spcBef>
                        <a:spcAft>
                          <a:spcPts val="0"/>
                        </a:spcAft>
                      </a:pPr>
                      <a:r>
                        <a:rPr lang="en-US" sz="3200" b="0" dirty="0">
                          <a:solidFill>
                            <a:schemeClr val="accent2"/>
                          </a:solidFill>
                          <a:effectLst/>
                        </a:rPr>
                        <a:t>What are you currently doing with reciprocal teaching in your classroom?</a:t>
                      </a:r>
                      <a:endParaRPr lang="en-US" sz="3200" b="0" dirty="0">
                        <a:solidFill>
                          <a:schemeClr val="accent2"/>
                        </a:solidFill>
                        <a:effectLst/>
                        <a:latin typeface="Calibri"/>
                        <a:ea typeface="SimSun"/>
                        <a:cs typeface="Times New Roman"/>
                      </a:endParaRPr>
                    </a:p>
                  </a:txBody>
                  <a:tcPr marL="68580" marR="68580" marT="0" marB="0">
                    <a:solidFill>
                      <a:schemeClr val="tx2"/>
                    </a:solidFill>
                  </a:tcPr>
                </a:tc>
              </a:tr>
              <a:tr h="2620092">
                <a:tc>
                  <a:txBody>
                    <a:bodyPr/>
                    <a:lstStyle/>
                    <a:p>
                      <a:pPr marL="0" marR="0">
                        <a:lnSpc>
                          <a:spcPct val="115000"/>
                        </a:lnSpc>
                        <a:spcBef>
                          <a:spcPts val="0"/>
                        </a:spcBef>
                        <a:spcAft>
                          <a:spcPts val="0"/>
                        </a:spcAft>
                      </a:pPr>
                      <a:r>
                        <a:rPr lang="en-US" sz="3200" b="0" dirty="0">
                          <a:solidFill>
                            <a:schemeClr val="accent2"/>
                          </a:solidFill>
                          <a:effectLst/>
                        </a:rPr>
                        <a:t>Questions about the reading</a:t>
                      </a:r>
                      <a:endParaRPr lang="en-US" sz="3200" b="0" dirty="0">
                        <a:solidFill>
                          <a:schemeClr val="accent2"/>
                        </a:solidFill>
                        <a:effectLst/>
                        <a:latin typeface="Calibri"/>
                        <a:ea typeface="SimSun"/>
                        <a:cs typeface="Times New Roman"/>
                      </a:endParaRPr>
                    </a:p>
                  </a:txBody>
                  <a:tcPr marL="68580" marR="68580" marT="0" marB="0">
                    <a:solidFill>
                      <a:schemeClr val="tx2"/>
                    </a:solidFill>
                  </a:tcPr>
                </a:tc>
                <a:tc>
                  <a:txBody>
                    <a:bodyPr/>
                    <a:lstStyle/>
                    <a:p>
                      <a:pPr marL="0" marR="0">
                        <a:lnSpc>
                          <a:spcPct val="115000"/>
                        </a:lnSpc>
                        <a:spcBef>
                          <a:spcPts val="0"/>
                        </a:spcBef>
                        <a:spcAft>
                          <a:spcPts val="0"/>
                        </a:spcAft>
                      </a:pPr>
                      <a:r>
                        <a:rPr lang="en-US" sz="3200" b="0" dirty="0">
                          <a:solidFill>
                            <a:schemeClr val="accent2"/>
                          </a:solidFill>
                          <a:effectLst/>
                        </a:rPr>
                        <a:t>Steps for Implementation</a:t>
                      </a:r>
                    </a:p>
                    <a:p>
                      <a:pPr marL="0" marR="0">
                        <a:lnSpc>
                          <a:spcPct val="115000"/>
                        </a:lnSpc>
                        <a:spcBef>
                          <a:spcPts val="0"/>
                        </a:spcBef>
                        <a:spcAft>
                          <a:spcPts val="0"/>
                        </a:spcAft>
                      </a:pPr>
                      <a:r>
                        <a:rPr lang="en-US" sz="3200" b="0" dirty="0">
                          <a:solidFill>
                            <a:schemeClr val="accent2"/>
                          </a:solidFill>
                          <a:effectLst/>
                        </a:rPr>
                        <a:t> </a:t>
                      </a:r>
                      <a:endParaRPr lang="en-US" sz="3200" b="0" dirty="0">
                        <a:solidFill>
                          <a:schemeClr val="accent2"/>
                        </a:solidFill>
                        <a:effectLst/>
                        <a:latin typeface="Calibri"/>
                        <a:ea typeface="SimSun"/>
                        <a:cs typeface="Times New Roman"/>
                      </a:endParaRPr>
                    </a:p>
                  </a:txBody>
                  <a:tcPr marL="68580" marR="68580" marT="0" marB="0">
                    <a:solidFill>
                      <a:schemeClr val="tx2"/>
                    </a:solidFill>
                  </a:tcPr>
                </a:tc>
              </a:tr>
            </a:tbl>
          </a:graphicData>
        </a:graphic>
      </p:graphicFrame>
    </p:spTree>
    <p:extLst>
      <p:ext uri="{BB962C8B-B14F-4D97-AF65-F5344CB8AC3E}">
        <p14:creationId xmlns:p14="http://schemas.microsoft.com/office/powerpoint/2010/main" val="32408063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Students cannot benefit from educational practices they do not experience. Research clearly shows that in order to obtain the desired impact of effective evidence-based programs and practices, the implementation process must be intentionally and actively managed.			</a:t>
            </a:r>
            <a:r>
              <a:rPr lang="en-US" sz="1800" dirty="0"/>
              <a:t>Minnesota Department of Education</a:t>
            </a:r>
          </a:p>
          <a:p>
            <a:pPr marL="0" indent="0">
              <a:buNone/>
            </a:pPr>
            <a:endParaRPr lang="en-US" dirty="0"/>
          </a:p>
        </p:txBody>
      </p:sp>
      <p:sp>
        <p:nvSpPr>
          <p:cNvPr id="5" name="Title 1"/>
          <p:cNvSpPr>
            <a:spLocks noGrp="1"/>
          </p:cNvSpPr>
          <p:nvPr>
            <p:ph type="title"/>
          </p:nvPr>
        </p:nvSpPr>
        <p:spPr>
          <a:xfrm>
            <a:off x="457200" y="609600"/>
            <a:ext cx="8229600" cy="1096962"/>
          </a:xfrm>
        </p:spPr>
        <p:txBody>
          <a:bodyPr/>
          <a:lstStyle/>
          <a:p>
            <a:r>
              <a:rPr lang="en-US" dirty="0" smtClean="0"/>
              <a:t>Implementation Fidelity</a:t>
            </a:r>
            <a:endParaRPr lang="en-US" dirty="0"/>
          </a:p>
        </p:txBody>
      </p:sp>
    </p:spTree>
    <p:extLst>
      <p:ext uri="{BB962C8B-B14F-4D97-AF65-F5344CB8AC3E}">
        <p14:creationId xmlns:p14="http://schemas.microsoft.com/office/powerpoint/2010/main" val="4683202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019801"/>
            <a:ext cx="3200400" cy="838199"/>
          </a:xfrm>
          <a:prstGeom prst="rect">
            <a:avLst/>
          </a:prstGeom>
          <a:solidFill>
            <a:schemeClr val="bg1"/>
          </a:solidFill>
        </p:spPr>
        <p:txBody>
          <a:bodyPr wrap="square" rtlCol="0">
            <a:spAutoFit/>
          </a:bodyPr>
          <a:lstStyle/>
          <a:p>
            <a:endParaRPr lang="en-US" dirty="0"/>
          </a:p>
        </p:txBody>
      </p:sp>
      <p:sp>
        <p:nvSpPr>
          <p:cNvPr id="2" name="Content Placeholder 1"/>
          <p:cNvSpPr>
            <a:spLocks noGrp="1"/>
          </p:cNvSpPr>
          <p:nvPr>
            <p:ph idx="1"/>
          </p:nvPr>
        </p:nvSpPr>
        <p:spPr>
          <a:xfrm>
            <a:off x="457200" y="1630363"/>
            <a:ext cx="8229600" cy="4389438"/>
          </a:xfrm>
        </p:spPr>
        <p:txBody>
          <a:bodyPr/>
          <a:lstStyle/>
          <a:p>
            <a:r>
              <a:rPr lang="en-US" sz="2800" dirty="0"/>
              <a:t>Practice Profile</a:t>
            </a:r>
          </a:p>
          <a:p>
            <a:pPr marL="685800" lvl="2"/>
            <a:r>
              <a:rPr lang="en-US" sz="2000" dirty="0"/>
              <a:t>Implementation with fidelity requires clearly described implementation criteria.   The Practice Profile framework has recently been developed by the National Implementation Research Network (NIRN) as a way of outlining implementation criteria using a rubric structure with clearly defined practice-level characteristics (NIRN, 2011).  According to NIRN, the Practice Profile emerged from the conceptualization of the change process outline in the work of Hall and </a:t>
            </a:r>
            <a:r>
              <a:rPr lang="en-US" sz="2000" dirty="0" err="1"/>
              <a:t>Hord’s</a:t>
            </a:r>
            <a:r>
              <a:rPr lang="en-US" sz="2000" dirty="0"/>
              <a:t> (2006) Innovation Configuration Mapping (NIRN, 2011).</a:t>
            </a:r>
          </a:p>
          <a:p>
            <a:r>
              <a:rPr lang="en-US" sz="2800" dirty="0"/>
              <a:t>Why practice profiles are effective</a:t>
            </a:r>
          </a:p>
          <a:p>
            <a:pPr marL="682625" lvl="2"/>
            <a:r>
              <a:rPr lang="en-US" sz="2000" dirty="0"/>
              <a:t>Practice profiles describe the essential functions and implementation.  The MOSPDG template used four implementation levels for each essential function. The rubric format gives examples of what expected implementation looks like as well as emerging or growing levels of implementation.</a:t>
            </a:r>
          </a:p>
          <a:p>
            <a:pPr marL="0" indent="0">
              <a:buNone/>
            </a:pPr>
            <a:endParaRPr lang="en-US" dirty="0"/>
          </a:p>
        </p:txBody>
      </p:sp>
      <p:sp>
        <p:nvSpPr>
          <p:cNvPr id="5" name="Title 1"/>
          <p:cNvSpPr>
            <a:spLocks noGrp="1"/>
          </p:cNvSpPr>
          <p:nvPr>
            <p:ph type="title"/>
          </p:nvPr>
        </p:nvSpPr>
        <p:spPr>
          <a:xfrm>
            <a:off x="457200" y="533400"/>
            <a:ext cx="8229600" cy="1096962"/>
          </a:xfrm>
        </p:spPr>
        <p:txBody>
          <a:bodyPr/>
          <a:lstStyle/>
          <a:p>
            <a:r>
              <a:rPr lang="en-US" sz="4000" dirty="0" smtClean="0"/>
              <a:t>Defining and Monitoring Implementation Practice Profile</a:t>
            </a:r>
            <a:endParaRPr lang="en-US" sz="4000" dirty="0"/>
          </a:p>
        </p:txBody>
      </p:sp>
    </p:spTree>
    <p:extLst>
      <p:ext uri="{BB962C8B-B14F-4D97-AF65-F5344CB8AC3E}">
        <p14:creationId xmlns:p14="http://schemas.microsoft.com/office/powerpoint/2010/main" val="12279002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83" y="534512"/>
            <a:ext cx="8562975"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04800" y="1284514"/>
            <a:ext cx="1295400" cy="457200"/>
          </a:xfrm>
          <a:prstGeom prst="rect">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9" name="Straight Arrow Connector 8"/>
          <p:cNvCxnSpPr/>
          <p:nvPr/>
        </p:nvCxnSpPr>
        <p:spPr>
          <a:xfrm>
            <a:off x="1447800" y="1741714"/>
            <a:ext cx="0" cy="427808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743200" y="1196438"/>
            <a:ext cx="1295400" cy="4572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5257800" y="1279565"/>
            <a:ext cx="609600" cy="4572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7366535" y="1027215"/>
            <a:ext cx="1295400" cy="19742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p:nvSpPr>
        <p:spPr>
          <a:xfrm>
            <a:off x="6094886" y="1057892"/>
            <a:ext cx="1295400" cy="19742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7" name="Straight Arrow Connector 16"/>
          <p:cNvCxnSpPr/>
          <p:nvPr/>
        </p:nvCxnSpPr>
        <p:spPr>
          <a:xfrm>
            <a:off x="4038600" y="1615044"/>
            <a:ext cx="0" cy="4404756"/>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715000" y="1736765"/>
            <a:ext cx="0" cy="4278086"/>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934200" y="1332014"/>
            <a:ext cx="0" cy="4682837"/>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014235" y="1224642"/>
            <a:ext cx="0" cy="479515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189018" y="120134"/>
            <a:ext cx="5410200" cy="392159"/>
          </a:xfrm>
          <a:prstGeom prst="rect">
            <a:avLst/>
          </a:prstGeom>
          <a:solidFill>
            <a:schemeClr val="accent1">
              <a:lumMod val="40000"/>
              <a:lumOff val="60000"/>
            </a:schemeClr>
          </a:solidFill>
        </p:spPr>
        <p:txBody>
          <a:bodyPr wrap="square" rtlCol="0">
            <a:spAutoFit/>
          </a:bodyPr>
          <a:lstStyle/>
          <a:p>
            <a:pPr algn="ctr">
              <a:lnSpc>
                <a:spcPct val="115000"/>
              </a:lnSpc>
              <a:spcAft>
                <a:spcPts val="1000"/>
              </a:spcAft>
            </a:pPr>
            <a:r>
              <a:rPr lang="en-US" b="1" dirty="0">
                <a:solidFill>
                  <a:prstClr val="black"/>
                </a:solidFill>
                <a:ea typeface="Times New Roman"/>
                <a:cs typeface="Times New Roman"/>
              </a:rPr>
              <a:t>Missouri Collaborative Work Practice Profile</a:t>
            </a:r>
            <a:endParaRPr lang="en-US" sz="2400" dirty="0">
              <a:solidFill>
                <a:prstClr val="black"/>
              </a:solidFill>
              <a:ea typeface="Times New Roman"/>
              <a:cs typeface="Times New Roman"/>
            </a:endParaRPr>
          </a:p>
        </p:txBody>
      </p:sp>
    </p:spTree>
    <p:extLst>
      <p:ext uri="{BB962C8B-B14F-4D97-AF65-F5344CB8AC3E}">
        <p14:creationId xmlns:p14="http://schemas.microsoft.com/office/powerpoint/2010/main" val="406037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019801"/>
            <a:ext cx="3200400" cy="838199"/>
          </a:xfrm>
          <a:prstGeom prst="rect">
            <a:avLst/>
          </a:prstGeom>
          <a:solidFill>
            <a:schemeClr val="bg1"/>
          </a:solidFill>
        </p:spPr>
        <p:txBody>
          <a:bodyPr wrap="square" rtlCol="0">
            <a:spAutoFit/>
          </a:bodyPr>
          <a:lstStyle/>
          <a:p>
            <a:endParaRPr lang="en-US" dirty="0"/>
          </a:p>
        </p:txBody>
      </p:sp>
      <p:sp>
        <p:nvSpPr>
          <p:cNvPr id="2" name="Content Placeholder 1"/>
          <p:cNvSpPr>
            <a:spLocks noGrp="1"/>
          </p:cNvSpPr>
          <p:nvPr>
            <p:ph idx="1"/>
          </p:nvPr>
        </p:nvSpPr>
        <p:spPr>
          <a:xfrm>
            <a:off x="457200" y="1828800"/>
            <a:ext cx="8229600" cy="4389438"/>
          </a:xfrm>
        </p:spPr>
        <p:txBody>
          <a:bodyPr/>
          <a:lstStyle/>
          <a:p>
            <a:r>
              <a:rPr lang="en-US" sz="2800" dirty="0"/>
              <a:t>The Reciprocal Teaching Practice Profile:</a:t>
            </a:r>
          </a:p>
          <a:p>
            <a:pPr lvl="1"/>
            <a:r>
              <a:rPr lang="en-US" sz="2000" dirty="0"/>
              <a:t> clearly and consistently defines teacher actions that facilitate changes in student behavior </a:t>
            </a:r>
          </a:p>
          <a:p>
            <a:pPr lvl="1"/>
            <a:r>
              <a:rPr lang="en-US" sz="2000" dirty="0"/>
              <a:t>Allows for deeper knowledge of the process of reciprocal teaching, the role of the teacher and the intended outcomes for student behavior</a:t>
            </a:r>
          </a:p>
          <a:p>
            <a:pPr lvl="1"/>
            <a:r>
              <a:rPr lang="en-US" sz="2000" dirty="0"/>
              <a:t>may be used to determine timeline for individual, team or building implementation</a:t>
            </a:r>
          </a:p>
          <a:p>
            <a:pPr lvl="1"/>
            <a:r>
              <a:rPr lang="en-US" sz="2000" dirty="0"/>
              <a:t>are useful as tools for reflection and goal setting</a:t>
            </a:r>
          </a:p>
          <a:p>
            <a:pPr lvl="1"/>
            <a:r>
              <a:rPr lang="en-US" sz="2000" dirty="0"/>
              <a:t>When used in tandem with teacher evaluation can help determine coaching conversations or professional development needs</a:t>
            </a:r>
          </a:p>
          <a:p>
            <a:pPr lvl="1"/>
            <a:r>
              <a:rPr lang="en-US" sz="2000" dirty="0"/>
              <a:t>Allows acknowledgement of components that need support</a:t>
            </a:r>
          </a:p>
          <a:p>
            <a:pPr lvl="1"/>
            <a:r>
              <a:rPr lang="en-US" sz="2000" dirty="0"/>
              <a:t>De-personalizes feedback-conversations can focus on the components of the teacher practice</a:t>
            </a:r>
          </a:p>
          <a:p>
            <a:pPr marL="0" indent="0">
              <a:buNone/>
            </a:pPr>
            <a:endParaRPr lang="en-US" dirty="0"/>
          </a:p>
        </p:txBody>
      </p:sp>
      <p:sp>
        <p:nvSpPr>
          <p:cNvPr id="5" name="Title 1"/>
          <p:cNvSpPr>
            <a:spLocks noGrp="1"/>
          </p:cNvSpPr>
          <p:nvPr>
            <p:ph type="title"/>
          </p:nvPr>
        </p:nvSpPr>
        <p:spPr>
          <a:xfrm>
            <a:off x="457200" y="533400"/>
            <a:ext cx="8229600" cy="1096962"/>
          </a:xfrm>
        </p:spPr>
        <p:txBody>
          <a:bodyPr/>
          <a:lstStyle/>
          <a:p>
            <a:r>
              <a:rPr lang="en-US" sz="4000" dirty="0" smtClean="0"/>
              <a:t>Defining and Monitoring Implementation Practice Profile</a:t>
            </a:r>
            <a:endParaRPr lang="en-US" sz="4000" dirty="0"/>
          </a:p>
        </p:txBody>
      </p:sp>
    </p:spTree>
    <p:extLst>
      <p:ext uri="{BB962C8B-B14F-4D97-AF65-F5344CB8AC3E}">
        <p14:creationId xmlns:p14="http://schemas.microsoft.com/office/powerpoint/2010/main" val="30370076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Profile Essential Function 1</a:t>
            </a:r>
            <a:endParaRPr lang="en-US"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4665" y="1447800"/>
            <a:ext cx="7014670" cy="4855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599068"/>
            <a:ext cx="8534400" cy="1425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456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Pre-Reading: Predicting</a:t>
            </a:r>
            <a:endParaRPr lang="en-US" dirty="0"/>
          </a:p>
        </p:txBody>
      </p:sp>
      <p:sp>
        <p:nvSpPr>
          <p:cNvPr id="3" name="Content Placeholder 2"/>
          <p:cNvSpPr>
            <a:spLocks noGrp="1"/>
          </p:cNvSpPr>
          <p:nvPr>
            <p:ph idx="1"/>
          </p:nvPr>
        </p:nvSpPr>
        <p:spPr/>
        <p:txBody>
          <a:bodyPr/>
          <a:lstStyle/>
          <a:p>
            <a:endParaRPr lang="en-US" dirty="0" smtClean="0"/>
          </a:p>
          <a:p>
            <a:pPr marL="0" indent="0" algn="ctr">
              <a:buNone/>
            </a:pPr>
            <a:endParaRPr lang="en-US" dirty="0" smtClean="0">
              <a:hlinkClick r:id="rId3"/>
            </a:endParaRPr>
          </a:p>
          <a:p>
            <a:pPr marL="0" indent="0" algn="ctr">
              <a:buNone/>
            </a:pPr>
            <a:r>
              <a:rPr lang="en-US" dirty="0" smtClean="0">
                <a:hlinkClick r:id="rId3"/>
              </a:rPr>
              <a:t>https</a:t>
            </a:r>
            <a:r>
              <a:rPr lang="en-US" dirty="0">
                <a:hlinkClick r:id="rId3"/>
              </a:rPr>
              <a:t>://</a:t>
            </a:r>
            <a:r>
              <a:rPr lang="en-US" dirty="0" smtClean="0">
                <a:hlinkClick r:id="rId3"/>
              </a:rPr>
              <a:t>youtu.be/wJGUkJNNvJ4</a:t>
            </a:r>
            <a:endParaRPr lang="en-US" dirty="0" smtClean="0"/>
          </a:p>
          <a:p>
            <a:pPr marL="0" indent="0">
              <a:buNone/>
            </a:pPr>
            <a:endParaRPr lang="en-US" dirty="0" smtClean="0"/>
          </a:p>
        </p:txBody>
      </p:sp>
    </p:spTree>
    <p:extLst>
      <p:ext uri="{BB962C8B-B14F-4D97-AF65-F5344CB8AC3E}">
        <p14:creationId xmlns:p14="http://schemas.microsoft.com/office/powerpoint/2010/main" val="39010285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019800"/>
            <a:ext cx="2667000" cy="844624"/>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dirty="0" smtClean="0"/>
              <a:t>Practice Profile Essential Function 2</a:t>
            </a:r>
            <a:endParaRPr lang="en-US" dirty="0"/>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027" y="1593775"/>
            <a:ext cx="7620000" cy="526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 y="2590800"/>
            <a:ext cx="8405990" cy="1906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280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is Everything</a:t>
            </a:r>
            <a:endParaRPr lang="en-US" dirty="0"/>
          </a:p>
        </p:txBody>
      </p:sp>
      <p:sp>
        <p:nvSpPr>
          <p:cNvPr id="4" name="Rectangle 3"/>
          <p:cNvSpPr/>
          <p:nvPr/>
        </p:nvSpPr>
        <p:spPr>
          <a:xfrm>
            <a:off x="1066800" y="1828800"/>
            <a:ext cx="6934200" cy="3862596"/>
          </a:xfrm>
          <a:prstGeom prst="rect">
            <a:avLst/>
          </a:prstGeom>
        </p:spPr>
        <p:txBody>
          <a:bodyPr wrap="square">
            <a:spAutoFit/>
          </a:bodyPr>
          <a:lstStyle/>
          <a:p>
            <a:pPr algn="ctr"/>
            <a:r>
              <a:rPr lang="en-US" sz="3600" dirty="0"/>
              <a:t>“A reader’s purpose affects everything about reading.  It determines what’s important in the text, what is remembered, and what comprehension strategy a reader uses to enhance meaning.”</a:t>
            </a:r>
          </a:p>
          <a:p>
            <a:pPr algn="ctr"/>
            <a:endParaRPr lang="en-US" dirty="0"/>
          </a:p>
          <a:p>
            <a:pPr algn="r"/>
            <a:r>
              <a:rPr lang="en-US" sz="1100" dirty="0" err="1"/>
              <a:t>Cris</a:t>
            </a:r>
            <a:r>
              <a:rPr lang="en-US" sz="1100" dirty="0"/>
              <a:t> </a:t>
            </a:r>
            <a:r>
              <a:rPr lang="en-US" sz="1100" dirty="0" err="1"/>
              <a:t>Tovani</a:t>
            </a:r>
            <a:r>
              <a:rPr lang="en-US" sz="1100" dirty="0"/>
              <a:t> (2000), I Read It, But I Don’t Get It</a:t>
            </a:r>
          </a:p>
        </p:txBody>
      </p:sp>
    </p:spTree>
    <p:extLst>
      <p:ext uri="{BB962C8B-B14F-4D97-AF65-F5344CB8AC3E}">
        <p14:creationId xmlns:p14="http://schemas.microsoft.com/office/powerpoint/2010/main" val="704788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5475"/>
            <a:ext cx="8229600" cy="639762"/>
          </a:xfrm>
        </p:spPr>
        <p:txBody>
          <a:bodyPr>
            <a:normAutofit fontScale="90000"/>
          </a:bodyPr>
          <a:lstStyle/>
          <a:p>
            <a:r>
              <a:rPr lang="en-US" dirty="0" smtClean="0"/>
              <a:t>Suggested Handouts Needed</a:t>
            </a:r>
            <a:endParaRPr lang="en-US" dirty="0"/>
          </a:p>
        </p:txBody>
      </p:sp>
      <p:sp>
        <p:nvSpPr>
          <p:cNvPr id="3" name="Content Placeholder 2"/>
          <p:cNvSpPr>
            <a:spLocks noGrp="1"/>
          </p:cNvSpPr>
          <p:nvPr>
            <p:ph idx="1"/>
          </p:nvPr>
        </p:nvSpPr>
        <p:spPr>
          <a:xfrm>
            <a:off x="685800" y="1143000"/>
            <a:ext cx="7772400" cy="5287963"/>
          </a:xfrm>
        </p:spPr>
        <p:txBody>
          <a:bodyPr>
            <a:normAutofit/>
          </a:bodyPr>
          <a:lstStyle/>
          <a:p>
            <a:pPr>
              <a:buFont typeface="+mj-lt"/>
              <a:buAutoNum type="arabicPeriod"/>
            </a:pPr>
            <a:r>
              <a:rPr lang="en-US" sz="1450" dirty="0" smtClean="0"/>
              <a:t>Cover Page</a:t>
            </a:r>
            <a:endParaRPr lang="en-US" sz="1450" dirty="0" smtClean="0">
              <a:solidFill>
                <a:schemeClr val="accent3"/>
              </a:solidFill>
            </a:endParaRPr>
          </a:p>
          <a:p>
            <a:pPr>
              <a:buFont typeface="+mj-lt"/>
              <a:buAutoNum type="arabicPeriod"/>
            </a:pPr>
            <a:r>
              <a:rPr lang="en-US" sz="1450" dirty="0" smtClean="0"/>
              <a:t>Slide 13 – What is reciprocal teaching?  With the bottom “fill in the blanks” also on the sheet</a:t>
            </a:r>
            <a:r>
              <a:rPr lang="en-US" sz="1450" dirty="0" smtClean="0">
                <a:solidFill>
                  <a:srgbClr val="FF0000"/>
                </a:solidFill>
              </a:rPr>
              <a:t>. </a:t>
            </a:r>
            <a:br>
              <a:rPr lang="en-US" sz="1450" dirty="0" smtClean="0">
                <a:solidFill>
                  <a:srgbClr val="FF0000"/>
                </a:solidFill>
              </a:rPr>
            </a:br>
            <a:r>
              <a:rPr lang="en-US" sz="1450" dirty="0" smtClean="0">
                <a:solidFill>
                  <a:schemeClr val="accent3"/>
                </a:solidFill>
              </a:rPr>
              <a:t>1 </a:t>
            </a:r>
            <a:r>
              <a:rPr lang="en-US" sz="1450" dirty="0">
                <a:solidFill>
                  <a:schemeClr val="accent3"/>
                </a:solidFill>
              </a:rPr>
              <a:t>per participant</a:t>
            </a:r>
          </a:p>
          <a:p>
            <a:pPr>
              <a:buFont typeface="+mj-lt"/>
              <a:buAutoNum type="arabicPeriod"/>
            </a:pPr>
            <a:r>
              <a:rPr lang="en-US" sz="1450" dirty="0" smtClean="0">
                <a:solidFill>
                  <a:schemeClr val="accent3"/>
                </a:solidFill>
              </a:rPr>
              <a:t>1 </a:t>
            </a:r>
            <a:r>
              <a:rPr lang="en-US" sz="1450" dirty="0">
                <a:solidFill>
                  <a:schemeClr val="accent3"/>
                </a:solidFill>
              </a:rPr>
              <a:t>each per 4 participants  (first 3 are available in articles folder)</a:t>
            </a:r>
          </a:p>
          <a:p>
            <a:pPr lvl="1">
              <a:spcBef>
                <a:spcPts val="0"/>
              </a:spcBef>
            </a:pPr>
            <a:r>
              <a:rPr lang="en-US" sz="1450" dirty="0" smtClean="0">
                <a:solidFill>
                  <a:prstClr val="black"/>
                </a:solidFill>
              </a:rPr>
              <a:t>Stricklin</a:t>
            </a:r>
            <a:r>
              <a:rPr lang="en-US" sz="1450" dirty="0">
                <a:solidFill>
                  <a:prstClr val="black"/>
                </a:solidFill>
              </a:rPr>
              <a:t>, Kelly </a:t>
            </a:r>
            <a:r>
              <a:rPr lang="en-US" sz="1450" i="1" dirty="0">
                <a:solidFill>
                  <a:prstClr val="black"/>
                </a:solidFill>
              </a:rPr>
              <a:t>Hands-on Reciprocal Teaching: A Comprehension </a:t>
            </a:r>
            <a:r>
              <a:rPr lang="en-US" sz="1450" i="1" dirty="0" smtClean="0">
                <a:solidFill>
                  <a:prstClr val="black"/>
                </a:solidFill>
              </a:rPr>
              <a:t>Technique  </a:t>
            </a:r>
          </a:p>
          <a:p>
            <a:pPr lvl="1">
              <a:spcBef>
                <a:spcPts val="0"/>
              </a:spcBef>
            </a:pPr>
            <a:r>
              <a:rPr lang="en-US" sz="1450" dirty="0" smtClean="0">
                <a:solidFill>
                  <a:prstClr val="black"/>
                </a:solidFill>
              </a:rPr>
              <a:t>Marzano</a:t>
            </a:r>
            <a:r>
              <a:rPr lang="en-US" sz="1450" dirty="0">
                <a:solidFill>
                  <a:prstClr val="black"/>
                </a:solidFill>
              </a:rPr>
              <a:t>, Robert </a:t>
            </a:r>
            <a:r>
              <a:rPr lang="en-US" sz="1450" i="1" dirty="0">
                <a:solidFill>
                  <a:prstClr val="black"/>
                </a:solidFill>
              </a:rPr>
              <a:t>Classroom Instruction That Works (p. 42-43</a:t>
            </a:r>
            <a:r>
              <a:rPr lang="en-US" sz="1450" i="1" dirty="0" smtClean="0">
                <a:solidFill>
                  <a:prstClr val="black"/>
                </a:solidFill>
              </a:rPr>
              <a:t>) </a:t>
            </a:r>
            <a:endParaRPr lang="en-US" sz="1450" dirty="0">
              <a:solidFill>
                <a:prstClr val="black"/>
              </a:solidFill>
            </a:endParaRPr>
          </a:p>
          <a:p>
            <a:pPr lvl="1">
              <a:spcBef>
                <a:spcPts val="0"/>
              </a:spcBef>
            </a:pPr>
            <a:r>
              <a:rPr lang="en-US" sz="1450" dirty="0">
                <a:solidFill>
                  <a:prstClr val="black"/>
                </a:solidFill>
              </a:rPr>
              <a:t>Hattie, John </a:t>
            </a:r>
            <a:r>
              <a:rPr lang="en-US" sz="1450" i="1" dirty="0">
                <a:solidFill>
                  <a:prstClr val="black"/>
                </a:solidFill>
              </a:rPr>
              <a:t>Visible Learning 2009 (p. 203-204</a:t>
            </a:r>
            <a:r>
              <a:rPr lang="en-US" sz="1450" i="1" dirty="0" smtClean="0">
                <a:solidFill>
                  <a:prstClr val="black"/>
                </a:solidFill>
              </a:rPr>
              <a:t>)</a:t>
            </a:r>
            <a:endParaRPr lang="en-US" sz="1450" dirty="0">
              <a:solidFill>
                <a:prstClr val="black"/>
              </a:solidFill>
            </a:endParaRPr>
          </a:p>
          <a:p>
            <a:pPr lvl="1">
              <a:spcBef>
                <a:spcPts val="0"/>
              </a:spcBef>
            </a:pPr>
            <a:r>
              <a:rPr lang="en-US" sz="1450" dirty="0">
                <a:solidFill>
                  <a:prstClr val="black"/>
                </a:solidFill>
              </a:rPr>
              <a:t>Pilonieta, P., &amp; Medina, A.L. (2009) </a:t>
            </a:r>
            <a:r>
              <a:rPr lang="en-US" sz="1450" i="1" dirty="0">
                <a:solidFill>
                  <a:prstClr val="black"/>
                </a:solidFill>
              </a:rPr>
              <a:t>Reciprocal teaching for the primary grades: “We can do it, too</a:t>
            </a:r>
            <a:r>
              <a:rPr lang="en-US" sz="1450" i="1" dirty="0" smtClean="0">
                <a:solidFill>
                  <a:prstClr val="black"/>
                </a:solidFill>
              </a:rPr>
              <a:t>!” </a:t>
            </a:r>
            <a:r>
              <a:rPr lang="en-US" sz="1450" i="1" dirty="0" smtClean="0">
                <a:solidFill>
                  <a:prstClr val="black"/>
                </a:solidFill>
                <a:hlinkClick r:id="rId2"/>
              </a:rPr>
              <a:t>www.readingrockets.org/article/40008/?theme=print</a:t>
            </a:r>
            <a:endParaRPr lang="en-US" sz="1450" i="1" dirty="0" smtClean="0">
              <a:solidFill>
                <a:prstClr val="black"/>
              </a:solidFill>
            </a:endParaRPr>
          </a:p>
          <a:p>
            <a:pPr marL="0" lvl="0" indent="0">
              <a:buNone/>
            </a:pPr>
            <a:r>
              <a:rPr lang="en-US" sz="1450" i="1" dirty="0" smtClean="0">
                <a:solidFill>
                  <a:prstClr val="black"/>
                </a:solidFill>
              </a:rPr>
              <a:t>4.     </a:t>
            </a:r>
            <a:r>
              <a:rPr lang="en-US" sz="1450" dirty="0" smtClean="0">
                <a:solidFill>
                  <a:prstClr val="black"/>
                </a:solidFill>
              </a:rPr>
              <a:t>Slide 26 – Jigsaw Protocol   </a:t>
            </a:r>
            <a:r>
              <a:rPr lang="en-US" sz="1450" dirty="0">
                <a:solidFill>
                  <a:schemeClr val="accent3"/>
                </a:solidFill>
              </a:rPr>
              <a:t>1 per participant</a:t>
            </a:r>
          </a:p>
          <a:p>
            <a:pPr lvl="0">
              <a:buFont typeface="+mj-lt"/>
              <a:buAutoNum type="arabicPeriod" startAt="5"/>
            </a:pPr>
            <a:r>
              <a:rPr lang="en-US" sz="1450" dirty="0" smtClean="0">
                <a:solidFill>
                  <a:prstClr val="black"/>
                </a:solidFill>
              </a:rPr>
              <a:t>Slide 27- 4 box graphic organizer “Why Use RT?”   </a:t>
            </a:r>
            <a:r>
              <a:rPr lang="en-US" sz="1450" dirty="0" smtClean="0">
                <a:solidFill>
                  <a:schemeClr val="accent3"/>
                </a:solidFill>
              </a:rPr>
              <a:t>1 </a:t>
            </a:r>
            <a:r>
              <a:rPr lang="en-US" sz="1450" dirty="0">
                <a:solidFill>
                  <a:schemeClr val="accent3"/>
                </a:solidFill>
              </a:rPr>
              <a:t>per participant</a:t>
            </a:r>
          </a:p>
          <a:p>
            <a:pPr lvl="0">
              <a:buFont typeface="+mj-lt"/>
              <a:buAutoNum type="arabicPeriod" startAt="5"/>
            </a:pPr>
            <a:r>
              <a:rPr lang="en-US" sz="1450" dirty="0" smtClean="0"/>
              <a:t>Slide 30- RT Overview    </a:t>
            </a:r>
            <a:r>
              <a:rPr lang="en-US" sz="1450" dirty="0">
                <a:solidFill>
                  <a:schemeClr val="accent3"/>
                </a:solidFill>
              </a:rPr>
              <a:t>1 per </a:t>
            </a:r>
            <a:r>
              <a:rPr lang="en-US" sz="1450" dirty="0" smtClean="0">
                <a:solidFill>
                  <a:schemeClr val="accent3"/>
                </a:solidFill>
              </a:rPr>
              <a:t>participant</a:t>
            </a:r>
          </a:p>
          <a:p>
            <a:pPr>
              <a:spcBef>
                <a:spcPts val="0"/>
              </a:spcBef>
              <a:buFont typeface="+mj-lt"/>
              <a:buAutoNum type="arabicPeriod" startAt="5"/>
            </a:pPr>
            <a:r>
              <a:rPr lang="en-US" sz="1450" dirty="0" smtClean="0"/>
              <a:t>Slide 31-32 - RT Implementation Scoring Guide </a:t>
            </a:r>
            <a:r>
              <a:rPr lang="en-US" sz="1450" dirty="0" smtClean="0">
                <a:solidFill>
                  <a:schemeClr val="accent3"/>
                </a:solidFill>
              </a:rPr>
              <a:t>1 per participant</a:t>
            </a:r>
          </a:p>
          <a:p>
            <a:pPr>
              <a:spcBef>
                <a:spcPts val="0"/>
              </a:spcBef>
              <a:buFont typeface="+mj-lt"/>
              <a:buAutoNum type="arabicPeriod" startAt="5"/>
            </a:pPr>
            <a:r>
              <a:rPr lang="en-US" sz="1450" dirty="0" smtClean="0">
                <a:hlinkClick r:id="rId3"/>
              </a:rPr>
              <a:t>  http</a:t>
            </a:r>
            <a:r>
              <a:rPr lang="en-US" sz="1450" dirty="0">
                <a:hlinkClick r:id="rId3"/>
              </a:rPr>
              <a:t>://www.timeforkids.com/news/unsolved-ocean-mystery/42576 (grades </a:t>
            </a:r>
            <a:r>
              <a:rPr lang="en-US" sz="1450" dirty="0" smtClean="0">
                <a:hlinkClick r:id="rId3"/>
              </a:rPr>
              <a:t>4-6)</a:t>
            </a:r>
            <a:r>
              <a:rPr lang="en-US" sz="1450" dirty="0" smtClean="0"/>
              <a:t> </a:t>
            </a:r>
            <a:r>
              <a:rPr lang="en-US" sz="1450" dirty="0" smtClean="0">
                <a:solidFill>
                  <a:schemeClr val="accent3"/>
                </a:solidFill>
              </a:rPr>
              <a:t>1 </a:t>
            </a:r>
            <a:r>
              <a:rPr lang="en-US" sz="1450" dirty="0">
                <a:solidFill>
                  <a:schemeClr val="accent3"/>
                </a:solidFill>
              </a:rPr>
              <a:t>per participant</a:t>
            </a:r>
          </a:p>
          <a:p>
            <a:pPr marL="0" indent="0">
              <a:spcBef>
                <a:spcPts val="0"/>
              </a:spcBef>
              <a:buNone/>
            </a:pPr>
            <a:r>
              <a:rPr lang="en-US" sz="1450" dirty="0" smtClean="0"/>
              <a:t>9.    Slide 43 – 4 Roles Cards      </a:t>
            </a:r>
            <a:r>
              <a:rPr lang="en-US" sz="1450" dirty="0">
                <a:solidFill>
                  <a:schemeClr val="accent3"/>
                </a:solidFill>
              </a:rPr>
              <a:t>1 per participant</a:t>
            </a:r>
          </a:p>
          <a:p>
            <a:pPr>
              <a:spcBef>
                <a:spcPts val="0"/>
              </a:spcBef>
              <a:buFont typeface="+mj-lt"/>
              <a:buAutoNum type="arabicPeriod" startAt="10"/>
            </a:pPr>
            <a:r>
              <a:rPr lang="en-US" sz="1450" dirty="0" smtClean="0"/>
              <a:t>Reciprocal  Teaching Protocol for Demonstration Lessons and Coaching  </a:t>
            </a:r>
            <a:r>
              <a:rPr lang="en-US" sz="1450" dirty="0">
                <a:solidFill>
                  <a:schemeClr val="accent3"/>
                </a:solidFill>
              </a:rPr>
              <a:t>1 per participant</a:t>
            </a:r>
          </a:p>
          <a:p>
            <a:pPr>
              <a:buFont typeface="+mj-lt"/>
              <a:buAutoNum type="arabicPeriod" startAt="10"/>
            </a:pPr>
            <a:r>
              <a:rPr lang="en-US" sz="1450" dirty="0" smtClean="0"/>
              <a:t>Slide 51      </a:t>
            </a:r>
            <a:r>
              <a:rPr lang="en-US" sz="1450" dirty="0">
                <a:solidFill>
                  <a:schemeClr val="accent3"/>
                </a:solidFill>
              </a:rPr>
              <a:t>1 per </a:t>
            </a:r>
            <a:r>
              <a:rPr lang="en-US" sz="1450" dirty="0" smtClean="0">
                <a:solidFill>
                  <a:schemeClr val="accent3"/>
                </a:solidFill>
              </a:rPr>
              <a:t>participant</a:t>
            </a:r>
            <a:endParaRPr lang="en-US" sz="1450" dirty="0">
              <a:solidFill>
                <a:schemeClr val="accent3"/>
              </a:solidFill>
            </a:endParaRPr>
          </a:p>
          <a:p>
            <a:pPr>
              <a:buFont typeface="+mj-lt"/>
              <a:buAutoNum type="arabicPeriod" startAt="10"/>
            </a:pPr>
            <a:r>
              <a:rPr lang="en-US" sz="1450" dirty="0" smtClean="0"/>
              <a:t>Reference page </a:t>
            </a:r>
            <a:r>
              <a:rPr lang="en-US" sz="1450" dirty="0" smtClean="0">
                <a:solidFill>
                  <a:schemeClr val="accent3"/>
                </a:solidFill>
              </a:rPr>
              <a:t>1 per participant</a:t>
            </a:r>
            <a:endParaRPr lang="en-US" sz="1450" dirty="0"/>
          </a:p>
        </p:txBody>
      </p:sp>
    </p:spTree>
    <p:extLst>
      <p:ext uri="{BB962C8B-B14F-4D97-AF65-F5344CB8AC3E}">
        <p14:creationId xmlns:p14="http://schemas.microsoft.com/office/powerpoint/2010/main" val="980136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a Purpose for Reading</a:t>
            </a:r>
            <a:endParaRPr lang="en-US" dirty="0"/>
          </a:p>
        </p:txBody>
      </p:sp>
      <p:sp>
        <p:nvSpPr>
          <p:cNvPr id="3" name="Content Placeholder 2"/>
          <p:cNvSpPr>
            <a:spLocks noGrp="1"/>
          </p:cNvSpPr>
          <p:nvPr>
            <p:ph idx="1"/>
          </p:nvPr>
        </p:nvSpPr>
        <p:spPr>
          <a:xfrm>
            <a:off x="457200" y="1661839"/>
            <a:ext cx="8229600" cy="3962397"/>
          </a:xfrm>
        </p:spPr>
        <p:txBody>
          <a:bodyPr/>
          <a:lstStyle/>
          <a:p>
            <a:r>
              <a:rPr lang="en-US" sz="2600" u="sng" dirty="0"/>
              <a:t>The House </a:t>
            </a:r>
            <a:r>
              <a:rPr lang="en-US" sz="2600" dirty="0"/>
              <a:t>by </a:t>
            </a:r>
            <a:r>
              <a:rPr lang="en-US" sz="2600" dirty="0" err="1"/>
              <a:t>Pichert</a:t>
            </a:r>
            <a:r>
              <a:rPr lang="en-US" sz="2600" dirty="0"/>
              <a:t> and Anderson</a:t>
            </a:r>
          </a:p>
          <a:p>
            <a:r>
              <a:rPr lang="en-US" sz="2600" dirty="0"/>
              <a:t>Read the passage-with your pen/pencil circle whatever you think is important. </a:t>
            </a:r>
            <a:endParaRPr lang="en-US" sz="2600" dirty="0">
              <a:solidFill>
                <a:schemeClr val="tx2"/>
              </a:solidFill>
            </a:endParaRPr>
          </a:p>
          <a:p>
            <a:r>
              <a:rPr lang="en-US" sz="2600" dirty="0"/>
              <a:t>Read the piece again, with a pink highlighter mark places in the text with information a </a:t>
            </a:r>
            <a:r>
              <a:rPr lang="en-US" sz="2600" u="sng" dirty="0"/>
              <a:t>robber </a:t>
            </a:r>
            <a:r>
              <a:rPr lang="en-US" sz="2600" dirty="0"/>
              <a:t>would find important.</a:t>
            </a:r>
          </a:p>
          <a:p>
            <a:r>
              <a:rPr lang="en-US" sz="2600" dirty="0"/>
              <a:t>Read the piece a third time, mark with a yellow highlighter any places in the passage  a prospective </a:t>
            </a:r>
            <a:r>
              <a:rPr lang="en-US" sz="2600" u="sng" dirty="0"/>
              <a:t>home buyer </a:t>
            </a:r>
            <a:r>
              <a:rPr lang="en-US" sz="2600" dirty="0"/>
              <a:t>might find important.</a:t>
            </a:r>
          </a:p>
          <a:p>
            <a:r>
              <a:rPr lang="en-US" sz="2600" b="1" dirty="0">
                <a:solidFill>
                  <a:schemeClr val="accent1"/>
                </a:solidFill>
              </a:rPr>
              <a:t>What did you notice as we went through this activity? How might you apply this practice with your students?</a:t>
            </a:r>
          </a:p>
          <a:p>
            <a:endParaRPr lang="en-US" sz="2600" dirty="0"/>
          </a:p>
        </p:txBody>
      </p:sp>
    </p:spTree>
    <p:extLst>
      <p:ext uri="{BB962C8B-B14F-4D97-AF65-F5344CB8AC3E}">
        <p14:creationId xmlns:p14="http://schemas.microsoft.com/office/powerpoint/2010/main" val="11452865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Prime the Students’ Brains</a:t>
            </a:r>
            <a:endParaRPr lang="en-US" dirty="0"/>
          </a:p>
        </p:txBody>
      </p:sp>
      <p:sp>
        <p:nvSpPr>
          <p:cNvPr id="3" name="Content Placeholder 2"/>
          <p:cNvSpPr>
            <a:spLocks noGrp="1"/>
          </p:cNvSpPr>
          <p:nvPr>
            <p:ph idx="1"/>
          </p:nvPr>
        </p:nvSpPr>
        <p:spPr>
          <a:xfrm>
            <a:off x="441434" y="1524000"/>
            <a:ext cx="8229600" cy="3962397"/>
          </a:xfrm>
        </p:spPr>
        <p:txBody>
          <a:bodyPr/>
          <a:lstStyle/>
          <a:p>
            <a:pPr marL="0" indent="0">
              <a:buNone/>
            </a:pPr>
            <a:r>
              <a:rPr lang="en-US" sz="2800" dirty="0">
                <a:solidFill>
                  <a:schemeClr val="accent1">
                    <a:lumMod val="75000"/>
                  </a:schemeClr>
                </a:solidFill>
              </a:rPr>
              <a:t>Children are often criticized for not paying attention. There is no such thing. The brain is always paying attention to something. What we really mean is that the child is not </a:t>
            </a:r>
            <a:r>
              <a:rPr lang="en-US" sz="2800" dirty="0" smtClean="0">
                <a:solidFill>
                  <a:schemeClr val="accent1">
                    <a:lumMod val="75000"/>
                  </a:schemeClr>
                </a:solidFill>
              </a:rPr>
              <a:t>paying attention </a:t>
            </a:r>
            <a:r>
              <a:rPr lang="en-US" sz="2800" dirty="0">
                <a:solidFill>
                  <a:schemeClr val="accent1">
                    <a:lumMod val="75000"/>
                  </a:schemeClr>
                </a:solidFill>
              </a:rPr>
              <a:t>to what we think is relevant or important. –Pat </a:t>
            </a:r>
            <a:r>
              <a:rPr lang="en-US" sz="2800" dirty="0" smtClean="0">
                <a:solidFill>
                  <a:schemeClr val="accent1">
                    <a:lumMod val="75000"/>
                  </a:schemeClr>
                </a:solidFill>
              </a:rPr>
              <a:t>Wolfe</a:t>
            </a:r>
            <a:endParaRPr lang="en-US" sz="2800" dirty="0">
              <a:solidFill>
                <a:schemeClr val="accent1">
                  <a:lumMod val="75000"/>
                </a:schemeClr>
              </a:solidFill>
            </a:endParaRPr>
          </a:p>
          <a:p>
            <a:pPr marL="914400"/>
            <a:r>
              <a:rPr lang="en-US" sz="2800" dirty="0"/>
              <a:t>Most students don’t know how to set their own purpose.</a:t>
            </a:r>
          </a:p>
          <a:p>
            <a:pPr marL="914400"/>
            <a:r>
              <a:rPr lang="en-US" sz="2800" dirty="0"/>
              <a:t>The teacher’s purpose is often too vague to help.</a:t>
            </a:r>
          </a:p>
          <a:p>
            <a:endParaRPr lang="en-US" sz="2800" dirty="0"/>
          </a:p>
        </p:txBody>
      </p:sp>
    </p:spTree>
    <p:extLst>
      <p:ext uri="{BB962C8B-B14F-4D97-AF65-F5344CB8AC3E}">
        <p14:creationId xmlns:p14="http://schemas.microsoft.com/office/powerpoint/2010/main" val="25170521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Prime the Students’ Brain</a:t>
            </a:r>
            <a:endParaRPr lang="en-US" dirty="0"/>
          </a:p>
        </p:txBody>
      </p:sp>
      <p:sp>
        <p:nvSpPr>
          <p:cNvPr id="3" name="Content Placeholder 2"/>
          <p:cNvSpPr>
            <a:spLocks noGrp="1"/>
          </p:cNvSpPr>
          <p:nvPr>
            <p:ph idx="1"/>
          </p:nvPr>
        </p:nvSpPr>
        <p:spPr/>
        <p:txBody>
          <a:bodyPr/>
          <a:lstStyle/>
          <a:p>
            <a:pPr marL="0" indent="0">
              <a:buNone/>
            </a:pPr>
            <a:r>
              <a:rPr lang="en-US" dirty="0"/>
              <a:t>Priming to set the purpose for reading helps readers:</a:t>
            </a:r>
          </a:p>
          <a:p>
            <a:r>
              <a:rPr lang="en-US" dirty="0"/>
              <a:t>Determine what is important in text</a:t>
            </a:r>
          </a:p>
          <a:p>
            <a:r>
              <a:rPr lang="en-US" dirty="0"/>
              <a:t>Determine what is remembered</a:t>
            </a:r>
          </a:p>
          <a:p>
            <a:r>
              <a:rPr lang="en-US" dirty="0"/>
              <a:t>Determine what comprehension strategy might be a good fit</a:t>
            </a:r>
          </a:p>
          <a:p>
            <a:r>
              <a:rPr lang="en-US" dirty="0"/>
              <a:t>Increase the likelihood that information will be held in long term memory</a:t>
            </a:r>
          </a:p>
          <a:p>
            <a:endParaRPr lang="en-US" dirty="0"/>
          </a:p>
        </p:txBody>
      </p:sp>
    </p:spTree>
    <p:extLst>
      <p:ext uri="{BB962C8B-B14F-4D97-AF65-F5344CB8AC3E}">
        <p14:creationId xmlns:p14="http://schemas.microsoft.com/office/powerpoint/2010/main" val="39224287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Profile Essential Function 4</a:t>
            </a:r>
            <a:endParaRPr lang="en-US"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6400" y="1524000"/>
            <a:ext cx="6373000" cy="4402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332" y="2759549"/>
            <a:ext cx="8403336" cy="1931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247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Reading: Engage Students in Reflection</a:t>
            </a:r>
            <a:endParaRPr lang="en-US" dirty="0"/>
          </a:p>
        </p:txBody>
      </p:sp>
      <p:sp>
        <p:nvSpPr>
          <p:cNvPr id="5" name="Content Placeholder 4"/>
          <p:cNvSpPr>
            <a:spLocks noGrp="1"/>
          </p:cNvSpPr>
          <p:nvPr>
            <p:ph idx="1"/>
          </p:nvPr>
        </p:nvSpPr>
        <p:spPr/>
        <p:txBody>
          <a:bodyPr/>
          <a:lstStyle/>
          <a:p>
            <a:pPr marL="0" indent="0">
              <a:buNone/>
            </a:pPr>
            <a:endParaRPr lang="en-US" dirty="0" smtClean="0">
              <a:hlinkClick r:id="rId3"/>
            </a:endParaRPr>
          </a:p>
          <a:p>
            <a:pPr marL="0" indent="0">
              <a:buNone/>
            </a:pPr>
            <a:endParaRPr lang="en-US" dirty="0">
              <a:hlinkClick r:id="rId3"/>
            </a:endParaRPr>
          </a:p>
          <a:p>
            <a:pPr marL="0" indent="0" algn="ctr">
              <a:buNone/>
            </a:pPr>
            <a:r>
              <a:rPr lang="en-US" dirty="0" smtClean="0">
                <a:hlinkClick r:id="rId3"/>
              </a:rPr>
              <a:t>https</a:t>
            </a:r>
            <a:r>
              <a:rPr lang="en-US" dirty="0">
                <a:hlinkClick r:id="rId3"/>
              </a:rPr>
              <a:t>://</a:t>
            </a:r>
            <a:r>
              <a:rPr lang="en-US" dirty="0" smtClean="0">
                <a:hlinkClick r:id="rId3"/>
              </a:rPr>
              <a:t>youtu.be/e8gSIcSyypk?t=3m11s</a:t>
            </a:r>
            <a:endParaRPr lang="en-US" dirty="0" smtClean="0"/>
          </a:p>
          <a:p>
            <a:pPr marL="0" indent="0">
              <a:buNone/>
            </a:pPr>
            <a:endParaRPr lang="en-US" dirty="0"/>
          </a:p>
        </p:txBody>
      </p:sp>
    </p:spTree>
    <p:extLst>
      <p:ext uri="{BB962C8B-B14F-4D97-AF65-F5344CB8AC3E}">
        <p14:creationId xmlns:p14="http://schemas.microsoft.com/office/powerpoint/2010/main" val="36759318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Fidelity Checklist</a:t>
            </a:r>
            <a:endParaRPr lang="en-US"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215571"/>
            <a:ext cx="8229600" cy="3188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41747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a:t>
            </a:r>
            <a:endParaRPr lang="en-US"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49336" y="1828800"/>
            <a:ext cx="7245327"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22179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Exploration</a:t>
            </a:r>
            <a:endParaRPr lang="en-US" dirty="0"/>
          </a:p>
        </p:txBody>
      </p:sp>
      <p:sp>
        <p:nvSpPr>
          <p:cNvPr id="3" name="Content Placeholder 2"/>
          <p:cNvSpPr>
            <a:spLocks noGrp="1"/>
          </p:cNvSpPr>
          <p:nvPr>
            <p:ph idx="1"/>
          </p:nvPr>
        </p:nvSpPr>
        <p:spPr/>
        <p:txBody>
          <a:bodyPr/>
          <a:lstStyle/>
          <a:p>
            <a:r>
              <a:rPr lang="en-US" dirty="0" smtClean="0"/>
              <a:t>PURPOSE: </a:t>
            </a:r>
            <a:r>
              <a:rPr lang="en-US" dirty="0"/>
              <a:t>Explore the core components and implementation steps.</a:t>
            </a:r>
            <a:endParaRPr lang="en-US" dirty="0" smtClean="0"/>
          </a:p>
          <a:p>
            <a:r>
              <a:rPr lang="en-US" dirty="0" smtClean="0"/>
              <a:t>CONTENT:</a:t>
            </a:r>
          </a:p>
          <a:p>
            <a:pPr lvl="1"/>
            <a:r>
              <a:rPr lang="en-US" dirty="0"/>
              <a:t>Detailed description of the core components </a:t>
            </a:r>
          </a:p>
          <a:p>
            <a:pPr lvl="1"/>
            <a:r>
              <a:rPr lang="en-US" dirty="0"/>
              <a:t>Rationale for components</a:t>
            </a:r>
          </a:p>
          <a:p>
            <a:pPr lvl="1"/>
            <a:r>
              <a:rPr lang="en-US" dirty="0"/>
              <a:t>Detailed implementation steps</a:t>
            </a:r>
          </a:p>
        </p:txBody>
      </p:sp>
    </p:spTree>
    <p:extLst>
      <p:ext uri="{BB962C8B-B14F-4D97-AF65-F5344CB8AC3E}">
        <p14:creationId xmlns:p14="http://schemas.microsoft.com/office/powerpoint/2010/main" val="4223062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dirty="0" smtClean="0"/>
              <a:t>Four Steps of Reciprocal Teaching</a:t>
            </a:r>
            <a:endParaRPr lang="en-US" dirty="0"/>
          </a:p>
        </p:txBody>
      </p:sp>
      <p:sp>
        <p:nvSpPr>
          <p:cNvPr id="3" name="Content Placeholder 2"/>
          <p:cNvSpPr>
            <a:spLocks noGrp="1"/>
          </p:cNvSpPr>
          <p:nvPr>
            <p:ph idx="1"/>
          </p:nvPr>
        </p:nvSpPr>
        <p:spPr>
          <a:solidFill>
            <a:schemeClr val="bg1"/>
          </a:solidFill>
        </p:spPr>
        <p:txBody>
          <a:bodyPr/>
          <a:lstStyle/>
          <a:p>
            <a:r>
              <a:rPr lang="en-US" dirty="0" smtClean="0"/>
              <a:t>Predict</a:t>
            </a:r>
          </a:p>
          <a:p>
            <a:r>
              <a:rPr lang="en-US" dirty="0"/>
              <a:t>Clarify</a:t>
            </a:r>
          </a:p>
          <a:p>
            <a:r>
              <a:rPr lang="en-US" dirty="0" smtClean="0"/>
              <a:t>Question</a:t>
            </a:r>
          </a:p>
          <a:p>
            <a:r>
              <a:rPr lang="en-US" dirty="0" smtClean="0"/>
              <a:t>Summarize</a:t>
            </a:r>
            <a:endParaRPr lang="en-US" dirty="0"/>
          </a:p>
        </p:txBody>
      </p:sp>
    </p:spTree>
    <p:extLst>
      <p:ext uri="{BB962C8B-B14F-4D97-AF65-F5344CB8AC3E}">
        <p14:creationId xmlns:p14="http://schemas.microsoft.com/office/powerpoint/2010/main" val="11684633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dirty="0" smtClean="0"/>
              <a:t>Predict</a:t>
            </a:r>
            <a:endParaRPr lang="en-US" dirty="0"/>
          </a:p>
        </p:txBody>
      </p:sp>
      <p:sp>
        <p:nvSpPr>
          <p:cNvPr id="3" name="Content Placeholder 2"/>
          <p:cNvSpPr>
            <a:spLocks noGrp="1"/>
          </p:cNvSpPr>
          <p:nvPr>
            <p:ph idx="1"/>
          </p:nvPr>
        </p:nvSpPr>
        <p:spPr>
          <a:solidFill>
            <a:schemeClr val="bg1"/>
          </a:solidFill>
        </p:spPr>
        <p:txBody>
          <a:bodyPr/>
          <a:lstStyle/>
          <a:p>
            <a:r>
              <a:rPr lang="en-US" sz="2400" dirty="0" smtClean="0"/>
              <a:t>To make predictions, readers use information in a text to anticipate what they are about to read.</a:t>
            </a:r>
          </a:p>
          <a:p>
            <a:r>
              <a:rPr lang="en-US" sz="2400" dirty="0" smtClean="0"/>
              <a:t>Pre-Reading stragegy-based upon a review of text features (titles, heading, pictures and captions, etc.). </a:t>
            </a:r>
            <a:r>
              <a:rPr lang="en-US" sz="2400" dirty="0"/>
              <a:t>S</a:t>
            </a:r>
            <a:r>
              <a:rPr lang="en-US" sz="2400" dirty="0" smtClean="0"/>
              <a:t>tudents will make predictions about the content of the passage.</a:t>
            </a:r>
          </a:p>
          <a:p>
            <a:r>
              <a:rPr lang="en-US" sz="2400" dirty="0" smtClean="0"/>
              <a:t>During Reading-readers cue in to the use of questions used by the author within a text or when a character is about to do something.</a:t>
            </a:r>
          </a:p>
          <a:p>
            <a:r>
              <a:rPr lang="en-US" sz="2400" dirty="0" smtClean="0"/>
              <a:t>Post-Reading-readers check their predictions. </a:t>
            </a:r>
            <a:endParaRPr lang="en-US" sz="2400" dirty="0"/>
          </a:p>
        </p:txBody>
      </p:sp>
    </p:spTree>
    <p:extLst>
      <p:ext uri="{BB962C8B-B14F-4D97-AF65-F5344CB8AC3E}">
        <p14:creationId xmlns:p14="http://schemas.microsoft.com/office/powerpoint/2010/main" val="1489468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a:t>
            </a:r>
            <a:endParaRPr lang="en-US" dirty="0"/>
          </a:p>
        </p:txBody>
      </p:sp>
      <p:sp>
        <p:nvSpPr>
          <p:cNvPr id="3" name="Content Placeholder 2"/>
          <p:cNvSpPr>
            <a:spLocks noGrp="1"/>
          </p:cNvSpPr>
          <p:nvPr>
            <p:ph idx="1"/>
          </p:nvPr>
        </p:nvSpPr>
        <p:spPr/>
        <p:txBody>
          <a:bodyPr/>
          <a:lstStyle/>
          <a:p>
            <a:r>
              <a:rPr lang="en-US" dirty="0" smtClean="0"/>
              <a:t>PURPOSE: Provide </a:t>
            </a:r>
            <a:r>
              <a:rPr lang="en-US" dirty="0"/>
              <a:t>opportunity for learners to engage in the content prior to the formal </a:t>
            </a:r>
            <a:r>
              <a:rPr lang="en-US" dirty="0" smtClean="0"/>
              <a:t>training</a:t>
            </a:r>
          </a:p>
          <a:p>
            <a:r>
              <a:rPr lang="en-US" dirty="0" smtClean="0"/>
              <a:t>CONTENT: </a:t>
            </a:r>
          </a:p>
          <a:p>
            <a:pPr lvl="1"/>
            <a:r>
              <a:rPr lang="en-US" dirty="0"/>
              <a:t>Learning objectives</a:t>
            </a:r>
          </a:p>
          <a:p>
            <a:pPr lvl="1"/>
            <a:r>
              <a:rPr lang="en-US" dirty="0"/>
              <a:t>Expectations for the training</a:t>
            </a:r>
          </a:p>
          <a:p>
            <a:pPr lvl="1"/>
            <a:r>
              <a:rPr lang="en-US" dirty="0"/>
              <a:t>Preparatory reading Reflection exercise </a:t>
            </a:r>
          </a:p>
        </p:txBody>
      </p:sp>
    </p:spTree>
    <p:extLst>
      <p:ext uri="{BB962C8B-B14F-4D97-AF65-F5344CB8AC3E}">
        <p14:creationId xmlns:p14="http://schemas.microsoft.com/office/powerpoint/2010/main" val="510522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dirty="0" smtClean="0"/>
              <a:t>Predictor</a:t>
            </a:r>
            <a:endParaRPr lang="en-US" dirty="0"/>
          </a:p>
        </p:txBody>
      </p:sp>
      <p:sp>
        <p:nvSpPr>
          <p:cNvPr id="3" name="Content Placeholder 2"/>
          <p:cNvSpPr>
            <a:spLocks noGrp="1"/>
          </p:cNvSpPr>
          <p:nvPr>
            <p:ph idx="1"/>
          </p:nvPr>
        </p:nvSpPr>
        <p:spPr>
          <a:solidFill>
            <a:schemeClr val="bg1"/>
          </a:solidFill>
        </p:spPr>
        <p:txBody>
          <a:bodyPr/>
          <a:lstStyle/>
          <a:p>
            <a:r>
              <a:rPr lang="en-US" sz="2800" dirty="0"/>
              <a:t>Tell your teammates what you think the author will tell you about in the next section.</a:t>
            </a:r>
          </a:p>
          <a:p>
            <a:r>
              <a:rPr lang="en-US" sz="2800" dirty="0"/>
              <a:t>Show your teammates the clues you noticed in the passage</a:t>
            </a:r>
            <a:r>
              <a:rPr lang="en-US" sz="2800" dirty="0" smtClean="0"/>
              <a:t>.</a:t>
            </a:r>
          </a:p>
          <a:p>
            <a:r>
              <a:rPr lang="en-US" sz="2800" dirty="0" smtClean="0"/>
              <a:t>Role Prompts-Use language such as:</a:t>
            </a:r>
          </a:p>
          <a:p>
            <a:pPr lvl="1"/>
            <a:r>
              <a:rPr lang="en-US" sz="2400" dirty="0" smtClean="0"/>
              <a:t>I predict</a:t>
            </a:r>
          </a:p>
          <a:p>
            <a:pPr lvl="1"/>
            <a:r>
              <a:rPr lang="en-US" sz="2400" dirty="0" smtClean="0"/>
              <a:t>I think</a:t>
            </a:r>
          </a:p>
          <a:p>
            <a:pPr lvl="1"/>
            <a:r>
              <a:rPr lang="en-US" sz="2400" dirty="0" smtClean="0"/>
              <a:t>I’ll bet</a:t>
            </a:r>
            <a:r>
              <a:rPr lang="en-US" dirty="0" smtClean="0"/>
              <a:t>	</a:t>
            </a:r>
            <a:endParaRPr lang="en-US" dirty="0"/>
          </a:p>
          <a:p>
            <a:endParaRPr lang="en-US" dirty="0"/>
          </a:p>
        </p:txBody>
      </p:sp>
    </p:spTree>
    <p:extLst>
      <p:ext uri="{BB962C8B-B14F-4D97-AF65-F5344CB8AC3E}">
        <p14:creationId xmlns:p14="http://schemas.microsoft.com/office/powerpoint/2010/main" val="8400801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Predictions</a:t>
            </a:r>
            <a:endParaRPr lang="en-US" dirty="0"/>
          </a:p>
        </p:txBody>
      </p:sp>
      <p:sp>
        <p:nvSpPr>
          <p:cNvPr id="3" name="Content Placeholder 2"/>
          <p:cNvSpPr>
            <a:spLocks noGrp="1"/>
          </p:cNvSpPr>
          <p:nvPr>
            <p:ph idx="1"/>
          </p:nvPr>
        </p:nvSpPr>
        <p:spPr>
          <a:xfrm>
            <a:off x="457200" y="2057400"/>
            <a:ext cx="8229600" cy="3733800"/>
          </a:xfrm>
          <a:solidFill>
            <a:schemeClr val="bg1"/>
          </a:solidFill>
        </p:spPr>
        <p:txBody>
          <a:bodyPr/>
          <a:lstStyle/>
          <a:p>
            <a:r>
              <a:rPr lang="en-US" dirty="0"/>
              <a:t>It is important to teach students that their predictions should be based on evidence from the text or other background knowledge. </a:t>
            </a:r>
          </a:p>
        </p:txBody>
      </p:sp>
    </p:spTree>
    <p:extLst>
      <p:ext uri="{BB962C8B-B14F-4D97-AF65-F5344CB8AC3E}">
        <p14:creationId xmlns:p14="http://schemas.microsoft.com/office/powerpoint/2010/main" val="19257300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Prediction – Sentence Strips</a:t>
            </a:r>
            <a:endParaRPr lang="en-US" dirty="0"/>
          </a:p>
        </p:txBody>
      </p:sp>
      <p:sp>
        <p:nvSpPr>
          <p:cNvPr id="3" name="Content Placeholder 2"/>
          <p:cNvSpPr>
            <a:spLocks noGrp="1"/>
          </p:cNvSpPr>
          <p:nvPr>
            <p:ph idx="1"/>
          </p:nvPr>
        </p:nvSpPr>
        <p:spPr>
          <a:solidFill>
            <a:schemeClr val="bg1"/>
          </a:solidFill>
        </p:spPr>
        <p:txBody>
          <a:bodyPr/>
          <a:lstStyle/>
          <a:p>
            <a:r>
              <a:rPr lang="en-US" dirty="0"/>
              <a:t>I think… </a:t>
            </a:r>
          </a:p>
          <a:p>
            <a:r>
              <a:rPr lang="en-US" dirty="0"/>
              <a:t>I wonder… </a:t>
            </a:r>
          </a:p>
          <a:p>
            <a:r>
              <a:rPr lang="en-US" dirty="0"/>
              <a:t>I bet… </a:t>
            </a:r>
          </a:p>
          <a:p>
            <a:r>
              <a:rPr lang="en-US" dirty="0"/>
              <a:t>I imagine… </a:t>
            </a:r>
          </a:p>
          <a:p>
            <a:r>
              <a:rPr lang="en-US" dirty="0"/>
              <a:t>I suppose… </a:t>
            </a:r>
          </a:p>
          <a:p>
            <a:r>
              <a:rPr lang="en-US" dirty="0"/>
              <a:t>I predict… </a:t>
            </a:r>
          </a:p>
          <a:p>
            <a:endParaRPr lang="en-US" dirty="0"/>
          </a:p>
        </p:txBody>
      </p:sp>
    </p:spTree>
    <p:extLst>
      <p:ext uri="{BB962C8B-B14F-4D97-AF65-F5344CB8AC3E}">
        <p14:creationId xmlns:p14="http://schemas.microsoft.com/office/powerpoint/2010/main" val="14489110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Predictor Activity- Stroll Line</a:t>
            </a:r>
          </a:p>
        </p:txBody>
      </p:sp>
      <p:sp>
        <p:nvSpPr>
          <p:cNvPr id="3" name="Content Placeholder 2"/>
          <p:cNvSpPr>
            <a:spLocks noGrp="1"/>
          </p:cNvSpPr>
          <p:nvPr>
            <p:ph idx="1"/>
          </p:nvPr>
        </p:nvSpPr>
        <p:spPr>
          <a:xfrm>
            <a:off x="457200" y="1676401"/>
            <a:ext cx="8229600" cy="4114800"/>
          </a:xfrm>
          <a:solidFill>
            <a:schemeClr val="bg1"/>
          </a:solidFill>
        </p:spPr>
        <p:txBody>
          <a:bodyPr/>
          <a:lstStyle/>
          <a:p>
            <a:r>
              <a:rPr lang="en-US" sz="2800" dirty="0" smtClean="0"/>
              <a:t>Assign participants to preview a selected text.</a:t>
            </a:r>
          </a:p>
          <a:p>
            <a:r>
              <a:rPr lang="en-US" sz="2800" dirty="0" smtClean="0"/>
              <a:t>They will write </a:t>
            </a:r>
            <a:r>
              <a:rPr lang="en-US" sz="2800" dirty="0"/>
              <a:t>down </a:t>
            </a:r>
            <a:r>
              <a:rPr lang="en-US" sz="2800" dirty="0" smtClean="0"/>
              <a:t>3-4 predictions </a:t>
            </a:r>
            <a:r>
              <a:rPr lang="en-US" sz="2800" dirty="0"/>
              <a:t>with </a:t>
            </a:r>
            <a:r>
              <a:rPr lang="en-US" sz="2800" dirty="0" smtClean="0"/>
              <a:t>supporting clues </a:t>
            </a:r>
            <a:r>
              <a:rPr lang="en-US" sz="2800" dirty="0"/>
              <a:t>from the text</a:t>
            </a:r>
            <a:r>
              <a:rPr lang="en-US" sz="2800" dirty="0" smtClean="0"/>
              <a:t>.</a:t>
            </a:r>
          </a:p>
          <a:p>
            <a:r>
              <a:rPr lang="en-US" sz="2800" dirty="0"/>
              <a:t>Divide class into two lines so that each </a:t>
            </a:r>
            <a:r>
              <a:rPr lang="en-US" sz="2800" dirty="0" smtClean="0"/>
              <a:t>participant </a:t>
            </a:r>
            <a:r>
              <a:rPr lang="en-US" sz="2800" dirty="0"/>
              <a:t>is facing a partner</a:t>
            </a:r>
            <a:r>
              <a:rPr lang="en-US" sz="2800" dirty="0" smtClean="0"/>
              <a:t>.</a:t>
            </a:r>
          </a:p>
          <a:p>
            <a:r>
              <a:rPr lang="en-US" sz="2800" dirty="0"/>
              <a:t>Partners share their predictions and clues with each other</a:t>
            </a:r>
            <a:r>
              <a:rPr lang="en-US" sz="2800" dirty="0" smtClean="0"/>
              <a:t>.</a:t>
            </a:r>
          </a:p>
          <a:p>
            <a:r>
              <a:rPr lang="en-US" sz="2800" dirty="0" smtClean="0"/>
              <a:t>Signal participants to stroll to the next partner.  They will complete this process with 3-4 partners. </a:t>
            </a:r>
            <a:endParaRPr lang="en-US" sz="2800" dirty="0"/>
          </a:p>
        </p:txBody>
      </p:sp>
    </p:spTree>
    <p:extLst>
      <p:ext uri="{BB962C8B-B14F-4D97-AF65-F5344CB8AC3E}">
        <p14:creationId xmlns:p14="http://schemas.microsoft.com/office/powerpoint/2010/main" val="6933559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Predictor Activity – Story Impressions</a:t>
            </a:r>
          </a:p>
        </p:txBody>
      </p:sp>
      <p:sp>
        <p:nvSpPr>
          <p:cNvPr id="3" name="Content Placeholder 2"/>
          <p:cNvSpPr>
            <a:spLocks noGrp="1"/>
          </p:cNvSpPr>
          <p:nvPr>
            <p:ph idx="1"/>
          </p:nvPr>
        </p:nvSpPr>
        <p:spPr>
          <a:xfrm>
            <a:off x="533400" y="1828800"/>
            <a:ext cx="8229600" cy="4495800"/>
          </a:xfrm>
          <a:solidFill>
            <a:schemeClr val="bg1"/>
          </a:solidFill>
        </p:spPr>
        <p:txBody>
          <a:bodyPr/>
          <a:lstStyle/>
          <a:p>
            <a:r>
              <a:rPr lang="en-US" sz="2800" dirty="0" smtClean="0"/>
              <a:t>From a selected narrative text, select 7-10 words.</a:t>
            </a:r>
          </a:p>
          <a:p>
            <a:r>
              <a:rPr lang="en-US" sz="2800" dirty="0" smtClean="0"/>
              <a:t>List words on chart paper in a column in the order they appear in the story.</a:t>
            </a:r>
          </a:p>
          <a:p>
            <a:r>
              <a:rPr lang="en-US" sz="2800" dirty="0" smtClean="0"/>
              <a:t>Assign participants to work </a:t>
            </a:r>
            <a:r>
              <a:rPr lang="en-US" sz="2800" dirty="0"/>
              <a:t>in small groups to construct a story using all of the listed </a:t>
            </a:r>
            <a:r>
              <a:rPr lang="en-US" sz="2800" dirty="0" smtClean="0"/>
              <a:t>words.</a:t>
            </a:r>
          </a:p>
          <a:p>
            <a:r>
              <a:rPr lang="en-US" sz="2800" dirty="0" smtClean="0"/>
              <a:t>Have each group share their story with the whole group. </a:t>
            </a:r>
          </a:p>
          <a:p>
            <a:r>
              <a:rPr lang="en-US" sz="2800" dirty="0" smtClean="0"/>
              <a:t>Then have </a:t>
            </a:r>
            <a:r>
              <a:rPr lang="en-US" sz="2800" dirty="0"/>
              <a:t>students read the original story and then compare and contrast their stories with the </a:t>
            </a:r>
            <a:r>
              <a:rPr lang="en-US" sz="2800" dirty="0" smtClean="0"/>
              <a:t>original story.</a:t>
            </a:r>
            <a:r>
              <a:rPr lang="en-US" sz="2800" dirty="0"/>
              <a:t>  </a:t>
            </a:r>
          </a:p>
        </p:txBody>
      </p:sp>
    </p:spTree>
    <p:extLst>
      <p:ext uri="{BB962C8B-B14F-4D97-AF65-F5344CB8AC3E}">
        <p14:creationId xmlns:p14="http://schemas.microsoft.com/office/powerpoint/2010/main" val="23220832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96962"/>
          </a:xfrm>
          <a:noFill/>
        </p:spPr>
        <p:txBody>
          <a:bodyPr/>
          <a:lstStyle/>
          <a:p>
            <a:r>
              <a:rPr lang="en-US" dirty="0" smtClean="0"/>
              <a:t>Clarify</a:t>
            </a:r>
            <a:endParaRPr lang="en-US" dirty="0"/>
          </a:p>
        </p:txBody>
      </p:sp>
      <p:sp>
        <p:nvSpPr>
          <p:cNvPr id="3" name="Content Placeholder 2"/>
          <p:cNvSpPr>
            <a:spLocks noGrp="1"/>
          </p:cNvSpPr>
          <p:nvPr>
            <p:ph idx="1"/>
          </p:nvPr>
        </p:nvSpPr>
        <p:spPr>
          <a:xfrm>
            <a:off x="457200" y="1371600"/>
            <a:ext cx="8229600" cy="3962397"/>
          </a:xfrm>
          <a:solidFill>
            <a:schemeClr val="bg1"/>
          </a:solidFill>
        </p:spPr>
        <p:txBody>
          <a:bodyPr/>
          <a:lstStyle/>
          <a:p>
            <a:r>
              <a:rPr lang="en-US" sz="2800" dirty="0" smtClean="0"/>
              <a:t>When readers are confused about what the author is trying to get across they must stop reading to get a picture in their mind about the ideas of the author.</a:t>
            </a:r>
          </a:p>
          <a:p>
            <a:r>
              <a:rPr lang="en-US" sz="2800" dirty="0" smtClean="0"/>
              <a:t>Strategies to find out the meaning of words</a:t>
            </a:r>
          </a:p>
          <a:p>
            <a:pPr lvl="1"/>
            <a:r>
              <a:rPr lang="en-US" sz="2400" dirty="0" smtClean="0"/>
              <a:t>Look for little words inside big words</a:t>
            </a:r>
          </a:p>
          <a:p>
            <a:pPr lvl="1"/>
            <a:r>
              <a:rPr lang="en-US" sz="2400" dirty="0" smtClean="0"/>
              <a:t>Look for word parts</a:t>
            </a:r>
          </a:p>
          <a:p>
            <a:pPr lvl="1"/>
            <a:r>
              <a:rPr lang="en-US" sz="2400" dirty="0" smtClean="0"/>
              <a:t>Use commas or the word or to determine meaning of unknown words</a:t>
            </a:r>
          </a:p>
          <a:p>
            <a:pPr lvl="1"/>
            <a:r>
              <a:rPr lang="en-US" sz="2400" dirty="0" smtClean="0"/>
              <a:t>Pause and then read on the remainder of the paragraph may help the reader get an understanding of the unknown word</a:t>
            </a:r>
          </a:p>
          <a:p>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13669699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dirty="0" smtClean="0"/>
              <a:t>Clarifier</a:t>
            </a:r>
            <a:endParaRPr lang="en-US" dirty="0"/>
          </a:p>
        </p:txBody>
      </p:sp>
      <p:sp>
        <p:nvSpPr>
          <p:cNvPr id="3" name="Content Placeholder 2"/>
          <p:cNvSpPr>
            <a:spLocks noGrp="1"/>
          </p:cNvSpPr>
          <p:nvPr>
            <p:ph idx="1"/>
          </p:nvPr>
        </p:nvSpPr>
        <p:spPr>
          <a:solidFill>
            <a:schemeClr val="bg1"/>
          </a:solidFill>
        </p:spPr>
        <p:txBody>
          <a:bodyPr/>
          <a:lstStyle/>
          <a:p>
            <a:r>
              <a:rPr lang="en-US" sz="2800" dirty="0"/>
              <a:t>Ask if anyone got stuck on a word or an </a:t>
            </a:r>
            <a:r>
              <a:rPr lang="en-US" sz="2800" dirty="0" smtClean="0"/>
              <a:t>idea.</a:t>
            </a:r>
          </a:p>
          <a:p>
            <a:r>
              <a:rPr lang="en-US" sz="2800" dirty="0" smtClean="0"/>
              <a:t>Help </a:t>
            </a:r>
            <a:r>
              <a:rPr lang="en-US" sz="2800" dirty="0"/>
              <a:t>your teammates by using resources. Try rereading first. </a:t>
            </a:r>
            <a:endParaRPr lang="en-US" sz="2800" dirty="0" smtClean="0"/>
          </a:p>
          <a:p>
            <a:r>
              <a:rPr lang="en-US" sz="2800" dirty="0" smtClean="0"/>
              <a:t>If </a:t>
            </a:r>
            <a:r>
              <a:rPr lang="en-US" sz="2800" dirty="0"/>
              <a:t>the person is stuck on a word, try the glossary or dictionary. </a:t>
            </a:r>
            <a:endParaRPr lang="en-US" sz="2800" dirty="0" smtClean="0"/>
          </a:p>
          <a:p>
            <a:r>
              <a:rPr lang="en-US" sz="2800" dirty="0" smtClean="0"/>
              <a:t>If </a:t>
            </a:r>
            <a:r>
              <a:rPr lang="en-US" sz="2800" dirty="0"/>
              <a:t>these don't work, ask for help from the </a:t>
            </a:r>
            <a:r>
              <a:rPr lang="en-US" sz="2800" dirty="0" smtClean="0"/>
              <a:t>teacher.</a:t>
            </a:r>
          </a:p>
          <a:p>
            <a:r>
              <a:rPr lang="en-US" sz="2800" dirty="0"/>
              <a:t>Role Prompts-Use language such </a:t>
            </a:r>
            <a:r>
              <a:rPr lang="en-US" sz="2800" dirty="0" smtClean="0"/>
              <a:t>as: I didn’t get it…</a:t>
            </a:r>
          </a:p>
          <a:p>
            <a:endParaRPr lang="en-US" sz="2800" dirty="0"/>
          </a:p>
          <a:p>
            <a:endParaRPr lang="en-US" sz="2800" dirty="0"/>
          </a:p>
        </p:txBody>
      </p:sp>
    </p:spTree>
    <p:extLst>
      <p:ext uri="{BB962C8B-B14F-4D97-AF65-F5344CB8AC3E}">
        <p14:creationId xmlns:p14="http://schemas.microsoft.com/office/powerpoint/2010/main" val="19440918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Clarifying Activity –</a:t>
            </a:r>
            <a:endParaRPr lang="en-US" dirty="0"/>
          </a:p>
        </p:txBody>
      </p:sp>
      <p:sp>
        <p:nvSpPr>
          <p:cNvPr id="3" name="Content Placeholder 2"/>
          <p:cNvSpPr>
            <a:spLocks noGrp="1"/>
          </p:cNvSpPr>
          <p:nvPr>
            <p:ph idx="1"/>
          </p:nvPr>
        </p:nvSpPr>
        <p:spPr>
          <a:xfrm>
            <a:off x="457200" y="2286000"/>
            <a:ext cx="8229600" cy="4419600"/>
          </a:xfrm>
          <a:noFill/>
        </p:spPr>
        <p:txBody>
          <a:bodyPr/>
          <a:lstStyle/>
          <a:p>
            <a:r>
              <a:rPr lang="en-US" dirty="0" smtClean="0"/>
              <a:t> What do you do when struggling readers continue to plow through a text even when they don’t understand what they are reading?  </a:t>
            </a:r>
            <a:endParaRPr lang="en-US" dirty="0"/>
          </a:p>
          <a:p>
            <a:r>
              <a:rPr lang="en-US" dirty="0" smtClean="0"/>
              <a:t>We want students to slow down their reading process and focus on the meaning of the text. </a:t>
            </a:r>
            <a:endParaRPr lang="en-US" dirty="0"/>
          </a:p>
        </p:txBody>
      </p:sp>
    </p:spTree>
    <p:extLst>
      <p:ext uri="{BB962C8B-B14F-4D97-AF65-F5344CB8AC3E}">
        <p14:creationId xmlns:p14="http://schemas.microsoft.com/office/powerpoint/2010/main" val="21732604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Clarifying Strategies</a:t>
            </a:r>
            <a:br>
              <a:rPr lang="en-US" dirty="0" smtClean="0"/>
            </a:br>
            <a:r>
              <a:rPr lang="en-US" dirty="0" smtClean="0"/>
              <a:t>Read-Cover-Remember-Retell</a:t>
            </a:r>
            <a:endParaRPr lang="en-US" dirty="0"/>
          </a:p>
        </p:txBody>
      </p:sp>
      <p:sp>
        <p:nvSpPr>
          <p:cNvPr id="3" name="Content Placeholder 2"/>
          <p:cNvSpPr>
            <a:spLocks noGrp="1"/>
          </p:cNvSpPr>
          <p:nvPr>
            <p:ph idx="1"/>
          </p:nvPr>
        </p:nvSpPr>
        <p:spPr>
          <a:xfrm>
            <a:off x="457200" y="1828803"/>
            <a:ext cx="8229600" cy="4876797"/>
          </a:xfrm>
          <a:noFill/>
        </p:spPr>
        <p:txBody>
          <a:bodyPr/>
          <a:lstStyle/>
          <a:p>
            <a:r>
              <a:rPr lang="en-US" dirty="0" smtClean="0"/>
              <a:t>To help students understand a text even when they don’t understand what they are reading. Teach students to:</a:t>
            </a:r>
          </a:p>
          <a:p>
            <a:pPr lvl="1"/>
            <a:r>
              <a:rPr lang="en-US" b="1" dirty="0" smtClean="0"/>
              <a:t>Read</a:t>
            </a:r>
            <a:r>
              <a:rPr lang="en-US" dirty="0" smtClean="0"/>
              <a:t> only as much as their hand can cover.</a:t>
            </a:r>
          </a:p>
          <a:p>
            <a:pPr lvl="1"/>
            <a:r>
              <a:rPr lang="en-US" b="1" dirty="0" smtClean="0"/>
              <a:t>Cove</a:t>
            </a:r>
            <a:r>
              <a:rPr lang="en-US" dirty="0" smtClean="0"/>
              <a:t>r up the part of the story they just read.</a:t>
            </a:r>
          </a:p>
          <a:p>
            <a:pPr lvl="1"/>
            <a:r>
              <a:rPr lang="en-US" b="1" dirty="0" smtClean="0"/>
              <a:t>Remember</a:t>
            </a:r>
            <a:r>
              <a:rPr lang="en-US" dirty="0" smtClean="0"/>
              <a:t> to think about what they just read.</a:t>
            </a:r>
          </a:p>
          <a:p>
            <a:pPr lvl="1"/>
            <a:r>
              <a:rPr lang="en-US" b="1" dirty="0" smtClean="0"/>
              <a:t>Retell</a:t>
            </a:r>
            <a:r>
              <a:rPr lang="en-US" dirty="0" smtClean="0"/>
              <a:t> what they just read to a partner.</a:t>
            </a:r>
            <a:endParaRPr lang="en-US" dirty="0"/>
          </a:p>
        </p:txBody>
      </p:sp>
    </p:spTree>
    <p:extLst>
      <p:ext uri="{BB962C8B-B14F-4D97-AF65-F5344CB8AC3E}">
        <p14:creationId xmlns:p14="http://schemas.microsoft.com/office/powerpoint/2010/main" val="14572400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Clarifying Activity –</a:t>
            </a:r>
            <a:endParaRPr lang="en-US" dirty="0"/>
          </a:p>
        </p:txBody>
      </p:sp>
      <p:sp>
        <p:nvSpPr>
          <p:cNvPr id="3" name="Content Placeholder 2"/>
          <p:cNvSpPr>
            <a:spLocks noGrp="1"/>
          </p:cNvSpPr>
          <p:nvPr>
            <p:ph idx="1"/>
          </p:nvPr>
        </p:nvSpPr>
        <p:spPr>
          <a:xfrm>
            <a:off x="457200" y="2286000"/>
            <a:ext cx="8229600" cy="4419600"/>
          </a:xfrm>
          <a:noFill/>
        </p:spPr>
        <p:txBody>
          <a:bodyPr/>
          <a:lstStyle/>
          <a:p>
            <a:r>
              <a:rPr lang="en-US" dirty="0" smtClean="0"/>
              <a:t> What do you do when struggling readers continue to plow through a text even when they don’t understand what they are reading?  </a:t>
            </a:r>
            <a:endParaRPr lang="en-US" dirty="0"/>
          </a:p>
          <a:p>
            <a:r>
              <a:rPr lang="en-US" dirty="0" smtClean="0"/>
              <a:t>We want students to slow down their reading process and focus on the meaning of the text. </a:t>
            </a:r>
            <a:endParaRPr lang="en-US" dirty="0"/>
          </a:p>
        </p:txBody>
      </p:sp>
    </p:spTree>
    <p:extLst>
      <p:ext uri="{BB962C8B-B14F-4D97-AF65-F5344CB8AC3E}">
        <p14:creationId xmlns:p14="http://schemas.microsoft.com/office/powerpoint/2010/main" val="668975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4400" i="1" dirty="0"/>
              <a:t>How am I currently teaching my students to predict, learn words, question, and summarize to become independent thinkers and readers?</a:t>
            </a:r>
            <a:endParaRPr lang="en-US" sz="4400" dirty="0"/>
          </a:p>
          <a:p>
            <a:pPr marL="0" indent="0">
              <a:buNone/>
            </a:pPr>
            <a:endParaRPr lang="en-US" dirty="0"/>
          </a:p>
        </p:txBody>
      </p:sp>
    </p:spTree>
    <p:extLst>
      <p:ext uri="{BB962C8B-B14F-4D97-AF65-F5344CB8AC3E}">
        <p14:creationId xmlns:p14="http://schemas.microsoft.com/office/powerpoint/2010/main" val="35306589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Clarifying – Fix Up Strategy 1</a:t>
            </a:r>
            <a:endParaRPr lang="en-US" dirty="0"/>
          </a:p>
        </p:txBody>
      </p:sp>
      <p:sp>
        <p:nvSpPr>
          <p:cNvPr id="3" name="Content Placeholder 2"/>
          <p:cNvSpPr>
            <a:spLocks noGrp="1"/>
          </p:cNvSpPr>
          <p:nvPr>
            <p:ph idx="1"/>
          </p:nvPr>
        </p:nvSpPr>
        <p:spPr>
          <a:solidFill>
            <a:schemeClr val="bg1"/>
          </a:solidFill>
        </p:spPr>
        <p:txBody>
          <a:bodyPr/>
          <a:lstStyle/>
          <a:p>
            <a:pPr marL="0" indent="0">
              <a:buNone/>
            </a:pPr>
            <a:r>
              <a:rPr lang="en-US" dirty="0" smtClean="0"/>
              <a:t>Adjust Reading Rate: Many struggling readers think that good readers read everything quickly. However, proficient readers constantly adjust their reading rate – they speed up and even skim easy, boring or unimportant parts and slow down to concentrate on difficult or confusing parts. They select the reading rate that meets the needs of the task at hand.</a:t>
            </a:r>
            <a:endParaRPr lang="en-US" dirty="0"/>
          </a:p>
        </p:txBody>
      </p:sp>
    </p:spTree>
    <p:extLst>
      <p:ext uri="{BB962C8B-B14F-4D97-AF65-F5344CB8AC3E}">
        <p14:creationId xmlns:p14="http://schemas.microsoft.com/office/powerpoint/2010/main" val="11905797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Clarifying – Fix Up Strategy 2</a:t>
            </a:r>
            <a:endParaRPr lang="en-US" dirty="0"/>
          </a:p>
        </p:txBody>
      </p:sp>
      <p:sp>
        <p:nvSpPr>
          <p:cNvPr id="3" name="Content Placeholder 2"/>
          <p:cNvSpPr>
            <a:spLocks noGrp="1"/>
          </p:cNvSpPr>
          <p:nvPr>
            <p:ph idx="1"/>
          </p:nvPr>
        </p:nvSpPr>
        <p:spPr>
          <a:solidFill>
            <a:schemeClr val="bg1"/>
          </a:solidFill>
        </p:spPr>
        <p:txBody>
          <a:bodyPr/>
          <a:lstStyle/>
          <a:p>
            <a:r>
              <a:rPr lang="en-US" dirty="0" smtClean="0"/>
              <a:t>Substitute Another Word: context clues help bring meaning to many unfamiliar words, but at times this strategy fails. Substituting another word that makes sense in the sentence can often help a reader sustain meaning even if he/she cannot figure out the exact pronunciation or meaning of a particular word.</a:t>
            </a:r>
            <a:endParaRPr lang="en-US" dirty="0"/>
          </a:p>
        </p:txBody>
      </p:sp>
    </p:spTree>
    <p:extLst>
      <p:ext uri="{BB962C8B-B14F-4D97-AF65-F5344CB8AC3E}">
        <p14:creationId xmlns:p14="http://schemas.microsoft.com/office/powerpoint/2010/main" val="31412032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096962"/>
          </a:xfrm>
          <a:noFill/>
        </p:spPr>
        <p:txBody>
          <a:bodyPr/>
          <a:lstStyle/>
          <a:p>
            <a:r>
              <a:rPr lang="en-US" dirty="0" smtClean="0"/>
              <a:t>Question</a:t>
            </a:r>
            <a:endParaRPr lang="en-US" dirty="0"/>
          </a:p>
        </p:txBody>
      </p:sp>
      <p:sp>
        <p:nvSpPr>
          <p:cNvPr id="3" name="Content Placeholder 2"/>
          <p:cNvSpPr>
            <a:spLocks noGrp="1"/>
          </p:cNvSpPr>
          <p:nvPr>
            <p:ph idx="1"/>
          </p:nvPr>
        </p:nvSpPr>
        <p:spPr>
          <a:xfrm>
            <a:off x="533400" y="1371600"/>
            <a:ext cx="8229600" cy="3962397"/>
          </a:xfrm>
          <a:solidFill>
            <a:schemeClr val="bg1"/>
          </a:solidFill>
        </p:spPr>
        <p:txBody>
          <a:bodyPr/>
          <a:lstStyle/>
          <a:p>
            <a:r>
              <a:rPr lang="en-US" sz="2800" dirty="0" smtClean="0"/>
              <a:t>Readers who ask questions during reading are actively engaged and monitor their comprehension.</a:t>
            </a:r>
          </a:p>
          <a:p>
            <a:r>
              <a:rPr lang="en-US" sz="2800" dirty="0" smtClean="0"/>
              <a:t>Good questions focus on the information in the text.</a:t>
            </a:r>
          </a:p>
          <a:p>
            <a:r>
              <a:rPr lang="en-US" sz="2800" dirty="0" smtClean="0"/>
              <a:t>Readers should ask good questions to test their predictions and clarification of unknown words.</a:t>
            </a:r>
          </a:p>
          <a:p>
            <a:r>
              <a:rPr lang="en-US" sz="2800" dirty="0" smtClean="0"/>
              <a:t>Readers should ask good questions to identify what is important to remember about the text.</a:t>
            </a:r>
          </a:p>
          <a:p>
            <a:r>
              <a:rPr lang="en-US" sz="2800" dirty="0" smtClean="0"/>
              <a:t>Good questions ask who, what, when, where, why and how.</a:t>
            </a:r>
          </a:p>
          <a:p>
            <a:r>
              <a:rPr lang="en-US" sz="2800" dirty="0" smtClean="0"/>
              <a:t>Good questions ask you to compare. </a:t>
            </a:r>
            <a:endParaRPr lang="en-US" sz="2800" dirty="0"/>
          </a:p>
        </p:txBody>
      </p:sp>
    </p:spTree>
    <p:extLst>
      <p:ext uri="{BB962C8B-B14F-4D97-AF65-F5344CB8AC3E}">
        <p14:creationId xmlns:p14="http://schemas.microsoft.com/office/powerpoint/2010/main" val="37599618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dirty="0" smtClean="0"/>
              <a:t>Role Prompts-Questioner</a:t>
            </a:r>
            <a:endParaRPr lang="en-US" dirty="0"/>
          </a:p>
        </p:txBody>
      </p:sp>
      <p:sp>
        <p:nvSpPr>
          <p:cNvPr id="3" name="Content Placeholder 2"/>
          <p:cNvSpPr>
            <a:spLocks noGrp="1"/>
          </p:cNvSpPr>
          <p:nvPr>
            <p:ph idx="1"/>
          </p:nvPr>
        </p:nvSpPr>
        <p:spPr>
          <a:solidFill>
            <a:schemeClr val="bg1"/>
          </a:solidFill>
        </p:spPr>
        <p:txBody>
          <a:bodyPr/>
          <a:lstStyle/>
          <a:p>
            <a:r>
              <a:rPr lang="en-US" dirty="0"/>
              <a:t>Ask a question that can be answered in the text (a Right There or Think and Search question</a:t>
            </a:r>
            <a:r>
              <a:rPr lang="en-US" dirty="0" smtClean="0"/>
              <a:t>).</a:t>
            </a:r>
          </a:p>
          <a:p>
            <a:r>
              <a:rPr lang="en-US" dirty="0" smtClean="0"/>
              <a:t>Ask </a:t>
            </a:r>
            <a:r>
              <a:rPr lang="en-US" dirty="0"/>
              <a:t>an opinion question (Do you agree? What do you think?). </a:t>
            </a:r>
            <a:endParaRPr lang="en-US" dirty="0" smtClean="0"/>
          </a:p>
          <a:p>
            <a:r>
              <a:rPr lang="en-US" dirty="0" smtClean="0"/>
              <a:t>Show </a:t>
            </a:r>
            <a:r>
              <a:rPr lang="en-US" dirty="0"/>
              <a:t>your teammates where you </a:t>
            </a:r>
            <a:r>
              <a:rPr lang="en-US" dirty="0" smtClean="0"/>
              <a:t>found the answers.</a:t>
            </a:r>
            <a:endParaRPr lang="en-US" dirty="0"/>
          </a:p>
        </p:txBody>
      </p:sp>
    </p:spTree>
    <p:extLst>
      <p:ext uri="{BB962C8B-B14F-4D97-AF65-F5344CB8AC3E}">
        <p14:creationId xmlns:p14="http://schemas.microsoft.com/office/powerpoint/2010/main" val="22712309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Questioning Strategy- Question Starters</a:t>
            </a:r>
            <a:endParaRPr lang="en-US" dirty="0"/>
          </a:p>
        </p:txBody>
      </p:sp>
      <p:sp>
        <p:nvSpPr>
          <p:cNvPr id="3" name="Content Placeholder 2"/>
          <p:cNvSpPr>
            <a:spLocks noGrp="1"/>
          </p:cNvSpPr>
          <p:nvPr>
            <p:ph idx="1"/>
          </p:nvPr>
        </p:nvSpPr>
        <p:spPr>
          <a:xfrm>
            <a:off x="457200" y="1828803"/>
            <a:ext cx="8686800" cy="5029197"/>
          </a:xfrm>
          <a:solidFill>
            <a:schemeClr val="bg1"/>
          </a:solidFill>
        </p:spPr>
        <p:txBody>
          <a:bodyPr/>
          <a:lstStyle/>
          <a:p>
            <a:r>
              <a:rPr lang="en-US" dirty="0" smtClean="0"/>
              <a:t>Most students are familiar with the questions who, what, when, where, why and how. Once these are mastered, try extending these to question phrases to help students begin to formulate higher level questions. Examples include:</a:t>
            </a:r>
          </a:p>
          <a:p>
            <a:pPr lvl="1"/>
            <a:r>
              <a:rPr lang="en-US" dirty="0" smtClean="0"/>
              <a:t>What caused?</a:t>
            </a:r>
          </a:p>
          <a:p>
            <a:pPr lvl="1"/>
            <a:r>
              <a:rPr lang="en-US" dirty="0" smtClean="0"/>
              <a:t>What are the characteristics of?</a:t>
            </a:r>
          </a:p>
          <a:p>
            <a:pPr lvl="1"/>
            <a:r>
              <a:rPr lang="en-US" dirty="0" smtClean="0"/>
              <a:t>What if?</a:t>
            </a:r>
          </a:p>
          <a:p>
            <a:pPr lvl="1"/>
            <a:r>
              <a:rPr lang="en-US" dirty="0" smtClean="0"/>
              <a:t>Would you agree that?</a:t>
            </a:r>
            <a:endParaRPr lang="en-US" dirty="0"/>
          </a:p>
        </p:txBody>
      </p:sp>
      <p:sp>
        <p:nvSpPr>
          <p:cNvPr id="4" name="TextBox 3"/>
          <p:cNvSpPr txBox="1"/>
          <p:nvPr/>
        </p:nvSpPr>
        <p:spPr>
          <a:xfrm>
            <a:off x="0" y="5791200"/>
            <a:ext cx="457200" cy="1066800"/>
          </a:xfrm>
          <a:prstGeom prst="rect">
            <a:avLst/>
          </a:prstGeom>
          <a:solidFill>
            <a:schemeClr val="bg1"/>
          </a:solidFill>
          <a:ln>
            <a:solidFill>
              <a:schemeClr val="bg1"/>
            </a:solidFill>
          </a:ln>
        </p:spPr>
        <p:txBody>
          <a:bodyPr wrap="square" rtlCol="0">
            <a:spAutoFit/>
          </a:bodyPr>
          <a:lstStyle/>
          <a:p>
            <a:endParaRPr lang="en-US" dirty="0"/>
          </a:p>
        </p:txBody>
      </p:sp>
    </p:spTree>
    <p:extLst>
      <p:ext uri="{BB962C8B-B14F-4D97-AF65-F5344CB8AC3E}">
        <p14:creationId xmlns:p14="http://schemas.microsoft.com/office/powerpoint/2010/main" val="27563639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1999"/>
            <a:ext cx="8229600" cy="936625"/>
          </a:xfrm>
        </p:spPr>
        <p:txBody>
          <a:bodyPr/>
          <a:lstStyle/>
          <a:p>
            <a:r>
              <a:rPr lang="en-US" dirty="0" smtClean="0"/>
              <a:t>Main Idea </a:t>
            </a:r>
            <a:r>
              <a:rPr lang="en-US" dirty="0"/>
              <a:t>Questions</a:t>
            </a:r>
            <a:br>
              <a:rPr lang="en-US" dirty="0"/>
            </a:br>
            <a:endParaRPr lang="en-US" dirty="0"/>
          </a:p>
        </p:txBody>
      </p:sp>
      <p:sp>
        <p:nvSpPr>
          <p:cNvPr id="3" name="Content Placeholder 2"/>
          <p:cNvSpPr>
            <a:spLocks noGrp="1"/>
          </p:cNvSpPr>
          <p:nvPr>
            <p:ph idx="1"/>
          </p:nvPr>
        </p:nvSpPr>
        <p:spPr>
          <a:xfrm>
            <a:off x="457200" y="2133600"/>
            <a:ext cx="8229600" cy="3657600"/>
          </a:xfrm>
          <a:solidFill>
            <a:schemeClr val="bg1"/>
          </a:solidFill>
        </p:spPr>
        <p:txBody>
          <a:bodyPr/>
          <a:lstStyle/>
          <a:p>
            <a:r>
              <a:rPr lang="en-US" dirty="0" smtClean="0"/>
              <a:t>While struggling readers find processing and synthesizing difficult, spending time explicitly teaching it can greatly increase reading comprehension. </a:t>
            </a:r>
            <a:r>
              <a:rPr lang="en-US" dirty="0"/>
              <a:t>The best way to teach students to generate main idea questions is through guided lessons. </a:t>
            </a:r>
          </a:p>
        </p:txBody>
      </p:sp>
    </p:spTree>
    <p:extLst>
      <p:ext uri="{BB962C8B-B14F-4D97-AF65-F5344CB8AC3E}">
        <p14:creationId xmlns:p14="http://schemas.microsoft.com/office/powerpoint/2010/main" val="23379590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Questioning </a:t>
            </a:r>
            <a:r>
              <a:rPr lang="en-US" dirty="0" smtClean="0"/>
              <a:t>Strategy </a:t>
            </a:r>
            <a:r>
              <a:rPr lang="en-US" dirty="0"/>
              <a:t>– Main Idea Questions</a:t>
            </a:r>
          </a:p>
        </p:txBody>
      </p:sp>
      <p:sp>
        <p:nvSpPr>
          <p:cNvPr id="3" name="Content Placeholder 2"/>
          <p:cNvSpPr>
            <a:spLocks noGrp="1"/>
          </p:cNvSpPr>
          <p:nvPr>
            <p:ph idx="1"/>
          </p:nvPr>
        </p:nvSpPr>
        <p:spPr>
          <a:xfrm>
            <a:off x="457200" y="1981200"/>
            <a:ext cx="8229600" cy="3810000"/>
          </a:xfrm>
          <a:solidFill>
            <a:schemeClr val="bg1"/>
          </a:solidFill>
        </p:spPr>
        <p:txBody>
          <a:bodyPr/>
          <a:lstStyle/>
          <a:p>
            <a:r>
              <a:rPr lang="en-US" dirty="0" smtClean="0"/>
              <a:t>Generate </a:t>
            </a:r>
            <a:r>
              <a:rPr lang="en-US" dirty="0"/>
              <a:t>main idea questions is through guided lessons.</a:t>
            </a:r>
            <a:endParaRPr lang="en-US" dirty="0" smtClean="0"/>
          </a:p>
          <a:p>
            <a:r>
              <a:rPr lang="en-US" dirty="0" smtClean="0"/>
              <a:t>Begin </a:t>
            </a:r>
            <a:r>
              <a:rPr lang="en-US" dirty="0"/>
              <a:t>with teacher </a:t>
            </a:r>
            <a:r>
              <a:rPr lang="en-US" dirty="0" smtClean="0"/>
              <a:t>modeling.</a:t>
            </a:r>
          </a:p>
          <a:p>
            <a:r>
              <a:rPr lang="en-US" dirty="0" smtClean="0"/>
              <a:t>Gradually </a:t>
            </a:r>
            <a:r>
              <a:rPr lang="en-US" dirty="0"/>
              <a:t>ask students to practice formulating their own main idea questions. </a:t>
            </a:r>
            <a:endParaRPr lang="en-US" dirty="0" smtClean="0"/>
          </a:p>
          <a:p>
            <a:r>
              <a:rPr lang="en-US" dirty="0" smtClean="0"/>
              <a:t>Provide </a:t>
            </a:r>
            <a:r>
              <a:rPr lang="en-US" dirty="0"/>
              <a:t>coaching and corrective feedback.</a:t>
            </a:r>
          </a:p>
          <a:p>
            <a:endParaRPr lang="en-US" dirty="0"/>
          </a:p>
        </p:txBody>
      </p:sp>
    </p:spTree>
    <p:extLst>
      <p:ext uri="{BB962C8B-B14F-4D97-AF65-F5344CB8AC3E}">
        <p14:creationId xmlns:p14="http://schemas.microsoft.com/office/powerpoint/2010/main" val="7610304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14401"/>
          </a:xfrm>
        </p:spPr>
        <p:txBody>
          <a:bodyPr/>
          <a:lstStyle/>
          <a:p>
            <a:r>
              <a:rPr lang="en-US" dirty="0" smtClean="0"/>
              <a:t> Formulate Higher </a:t>
            </a:r>
            <a:r>
              <a:rPr lang="en-US" dirty="0"/>
              <a:t>L</a:t>
            </a:r>
            <a:r>
              <a:rPr lang="en-US" dirty="0" smtClean="0"/>
              <a:t>evel Questions</a:t>
            </a:r>
            <a:endParaRPr lang="en-US" dirty="0"/>
          </a:p>
        </p:txBody>
      </p:sp>
      <p:sp>
        <p:nvSpPr>
          <p:cNvPr id="3" name="Content Placeholder 2"/>
          <p:cNvSpPr>
            <a:spLocks noGrp="1"/>
          </p:cNvSpPr>
          <p:nvPr>
            <p:ph idx="1"/>
          </p:nvPr>
        </p:nvSpPr>
        <p:spPr>
          <a:solidFill>
            <a:schemeClr val="bg1"/>
          </a:solidFill>
        </p:spPr>
        <p:txBody>
          <a:bodyPr/>
          <a:lstStyle/>
          <a:p>
            <a:r>
              <a:rPr lang="en-US" b="1" dirty="0" smtClean="0"/>
              <a:t>Examples </a:t>
            </a:r>
            <a:r>
              <a:rPr lang="en-US" b="1" dirty="0"/>
              <a:t>include</a:t>
            </a:r>
            <a:r>
              <a:rPr lang="en-US" b="1" dirty="0" smtClean="0"/>
              <a:t>:</a:t>
            </a:r>
          </a:p>
          <a:p>
            <a:r>
              <a:rPr lang="en-US" dirty="0"/>
              <a:t>What caused…? </a:t>
            </a:r>
          </a:p>
          <a:p>
            <a:r>
              <a:rPr lang="en-US" dirty="0"/>
              <a:t>What are the characteristics of…? </a:t>
            </a:r>
          </a:p>
          <a:p>
            <a:r>
              <a:rPr lang="en-US" dirty="0"/>
              <a:t>What if…? </a:t>
            </a:r>
          </a:p>
          <a:p>
            <a:r>
              <a:rPr lang="en-US" dirty="0"/>
              <a:t>What does the author mean when…? </a:t>
            </a:r>
          </a:p>
          <a:p>
            <a:r>
              <a:rPr lang="en-US" dirty="0"/>
              <a:t>Would you agree that…? </a:t>
            </a:r>
          </a:p>
          <a:p>
            <a:r>
              <a:rPr lang="en-US" dirty="0"/>
              <a:t>Would it be better if…? </a:t>
            </a:r>
          </a:p>
          <a:p>
            <a:endParaRPr lang="en-US" dirty="0"/>
          </a:p>
        </p:txBody>
      </p:sp>
    </p:spTree>
    <p:extLst>
      <p:ext uri="{BB962C8B-B14F-4D97-AF65-F5344CB8AC3E}">
        <p14:creationId xmlns:p14="http://schemas.microsoft.com/office/powerpoint/2010/main" val="18062746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1999"/>
            <a:ext cx="8229600" cy="936625"/>
          </a:xfrm>
        </p:spPr>
        <p:txBody>
          <a:bodyPr/>
          <a:lstStyle/>
          <a:p>
            <a:r>
              <a:rPr lang="en-US" dirty="0" smtClean="0"/>
              <a:t>Wonder Questions - Activity</a:t>
            </a:r>
            <a:r>
              <a:rPr lang="en-US" dirty="0"/>
              <a:t/>
            </a:r>
            <a:br>
              <a:rPr lang="en-US" dirty="0"/>
            </a:br>
            <a:endParaRPr lang="en-US" dirty="0"/>
          </a:p>
        </p:txBody>
      </p:sp>
      <p:sp>
        <p:nvSpPr>
          <p:cNvPr id="3" name="Content Placeholder 2"/>
          <p:cNvSpPr>
            <a:spLocks noGrp="1"/>
          </p:cNvSpPr>
          <p:nvPr>
            <p:ph idx="1"/>
          </p:nvPr>
        </p:nvSpPr>
        <p:spPr>
          <a:solidFill>
            <a:schemeClr val="bg1"/>
          </a:solidFill>
        </p:spPr>
        <p:txBody>
          <a:bodyPr/>
          <a:lstStyle/>
          <a:p>
            <a:r>
              <a:rPr lang="en-US" dirty="0"/>
              <a:t>Have students skim </a:t>
            </a:r>
            <a:r>
              <a:rPr lang="en-US" dirty="0" smtClean="0"/>
              <a:t>through a literature and/or informational text.</a:t>
            </a:r>
          </a:p>
          <a:p>
            <a:r>
              <a:rPr lang="en-US" dirty="0" smtClean="0"/>
              <a:t>Assign them to write </a:t>
            </a:r>
            <a:r>
              <a:rPr lang="en-US" dirty="0"/>
              <a:t>an “I wonder” question for each page of a picture book or each section of a textbook or </a:t>
            </a:r>
            <a:r>
              <a:rPr lang="en-US" dirty="0" smtClean="0"/>
              <a:t>article.</a:t>
            </a:r>
          </a:p>
          <a:p>
            <a:r>
              <a:rPr lang="en-US" dirty="0" smtClean="0"/>
              <a:t>After </a:t>
            </a:r>
            <a:r>
              <a:rPr lang="en-US" dirty="0"/>
              <a:t>writing questions, students go back and read the text to find answers. </a:t>
            </a:r>
          </a:p>
        </p:txBody>
      </p:sp>
    </p:spTree>
    <p:extLst>
      <p:ext uri="{BB962C8B-B14F-4D97-AF65-F5344CB8AC3E}">
        <p14:creationId xmlns:p14="http://schemas.microsoft.com/office/powerpoint/2010/main" val="21006744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71859"/>
            <a:ext cx="8229600" cy="1096962"/>
          </a:xfrm>
          <a:noFill/>
        </p:spPr>
        <p:txBody>
          <a:bodyPr/>
          <a:lstStyle/>
          <a:p>
            <a:r>
              <a:rPr lang="en-US" dirty="0" smtClean="0"/>
              <a:t>Summarize</a:t>
            </a:r>
            <a:endParaRPr lang="en-US" dirty="0"/>
          </a:p>
        </p:txBody>
      </p:sp>
      <p:sp>
        <p:nvSpPr>
          <p:cNvPr id="3" name="Content Placeholder 2"/>
          <p:cNvSpPr>
            <a:spLocks noGrp="1"/>
          </p:cNvSpPr>
          <p:nvPr>
            <p:ph idx="1"/>
          </p:nvPr>
        </p:nvSpPr>
        <p:spPr>
          <a:xfrm>
            <a:off x="533400" y="1219200"/>
            <a:ext cx="8229600" cy="5029200"/>
          </a:xfrm>
          <a:solidFill>
            <a:schemeClr val="bg1"/>
          </a:solidFill>
        </p:spPr>
        <p:txBody>
          <a:bodyPr/>
          <a:lstStyle/>
          <a:p>
            <a:r>
              <a:rPr lang="en-US" sz="2200" dirty="0" smtClean="0"/>
              <a:t>A summary is constructed: </a:t>
            </a:r>
          </a:p>
          <a:p>
            <a:pPr lvl="1"/>
            <a:r>
              <a:rPr lang="en-US" sz="2200" dirty="0" smtClean="0"/>
              <a:t>for </a:t>
            </a:r>
            <a:r>
              <a:rPr lang="en-US" sz="2200" dirty="0"/>
              <a:t>yourself largely for the purpose of remembering what you have heard or </a:t>
            </a:r>
            <a:r>
              <a:rPr lang="en-US" sz="2200" dirty="0" smtClean="0"/>
              <a:t>read		</a:t>
            </a:r>
          </a:p>
          <a:p>
            <a:pPr lvl="1"/>
            <a:r>
              <a:rPr lang="en-US" sz="2200" dirty="0" smtClean="0"/>
              <a:t>for </a:t>
            </a:r>
            <a:r>
              <a:rPr lang="en-US" sz="2200" dirty="0"/>
              <a:t>an audience, where you may need to explain the background knowledge within the discipline you are </a:t>
            </a:r>
            <a:r>
              <a:rPr lang="en-US" sz="2200" dirty="0" smtClean="0"/>
              <a:t>writing</a:t>
            </a:r>
            <a:endParaRPr lang="en-US" sz="2200" dirty="0"/>
          </a:p>
          <a:p>
            <a:pPr lvl="1"/>
            <a:r>
              <a:rPr lang="en-US" sz="2400" dirty="0"/>
              <a:t>i</a:t>
            </a:r>
            <a:r>
              <a:rPr lang="en-US" sz="2400" dirty="0" smtClean="0"/>
              <a:t>s </a:t>
            </a:r>
            <a:r>
              <a:rPr lang="en-US" sz="2400" dirty="0"/>
              <a:t>a learned process of deleting, substituting, and keeping information-Marzano</a:t>
            </a:r>
          </a:p>
          <a:p>
            <a:r>
              <a:rPr lang="en-US" sz="2200" dirty="0"/>
              <a:t>We must teach students how to:</a:t>
            </a:r>
          </a:p>
          <a:p>
            <a:pPr lvl="1"/>
            <a:r>
              <a:rPr lang="en-US" sz="2200" dirty="0"/>
              <a:t>i</a:t>
            </a:r>
            <a:r>
              <a:rPr lang="en-US" sz="2200" dirty="0" smtClean="0"/>
              <a:t>dentify </a:t>
            </a:r>
            <a:r>
              <a:rPr lang="en-US" sz="2200" dirty="0"/>
              <a:t>important information no matter the content or how it is presented</a:t>
            </a:r>
          </a:p>
          <a:p>
            <a:pPr lvl="1"/>
            <a:r>
              <a:rPr lang="en-US" sz="2200" dirty="0"/>
              <a:t>d</a:t>
            </a:r>
            <a:r>
              <a:rPr lang="en-US" sz="2200" dirty="0" smtClean="0"/>
              <a:t>ig </a:t>
            </a:r>
            <a:r>
              <a:rPr lang="en-US" sz="2200" dirty="0"/>
              <a:t>for main ideas and supportive details, principal claims and evidence</a:t>
            </a:r>
          </a:p>
          <a:p>
            <a:pPr lvl="1"/>
            <a:r>
              <a:rPr lang="en-US" sz="2200" dirty="0"/>
              <a:t>s</a:t>
            </a:r>
            <a:r>
              <a:rPr lang="en-US" sz="2200" dirty="0" smtClean="0"/>
              <a:t>tructure </a:t>
            </a:r>
            <a:r>
              <a:rPr lang="en-US" sz="2200" dirty="0"/>
              <a:t>the information for meaning and successful application</a:t>
            </a:r>
          </a:p>
          <a:p>
            <a:endParaRPr lang="en-US" sz="3600" dirty="0"/>
          </a:p>
        </p:txBody>
      </p:sp>
    </p:spTree>
    <p:extLst>
      <p:ext uri="{BB962C8B-B14F-4D97-AF65-F5344CB8AC3E}">
        <p14:creationId xmlns:p14="http://schemas.microsoft.com/office/powerpoint/2010/main" val="3885548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Expectations </a:t>
            </a:r>
            <a:endParaRPr lang="en-US" sz="5400" dirty="0"/>
          </a:p>
        </p:txBody>
      </p:sp>
      <p:sp>
        <p:nvSpPr>
          <p:cNvPr id="3" name="Content Placeholder 2"/>
          <p:cNvSpPr>
            <a:spLocks noGrp="1"/>
          </p:cNvSpPr>
          <p:nvPr>
            <p:ph idx="1"/>
          </p:nvPr>
        </p:nvSpPr>
        <p:spPr/>
        <p:txBody>
          <a:bodyPr/>
          <a:lstStyle/>
          <a:p>
            <a:pPr marL="0" indent="0">
              <a:buNone/>
            </a:pPr>
            <a:r>
              <a:rPr lang="en-US" dirty="0" smtClean="0"/>
              <a:t>During the training, participants will be exposed to the concept of reciprocal teaching and how it can be used in their classroom to increase comprehension.</a:t>
            </a:r>
            <a:endParaRPr lang="en-US" dirty="0"/>
          </a:p>
        </p:txBody>
      </p:sp>
    </p:spTree>
    <p:extLst>
      <p:ext uri="{BB962C8B-B14F-4D97-AF65-F5344CB8AC3E}">
        <p14:creationId xmlns:p14="http://schemas.microsoft.com/office/powerpoint/2010/main" val="4424892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dirty="0" smtClean="0"/>
              <a:t>Role Prompts-Summarizer</a:t>
            </a:r>
            <a:endParaRPr lang="en-US" dirty="0"/>
          </a:p>
        </p:txBody>
      </p:sp>
      <p:sp>
        <p:nvSpPr>
          <p:cNvPr id="3" name="Content Placeholder 2"/>
          <p:cNvSpPr>
            <a:spLocks noGrp="1"/>
          </p:cNvSpPr>
          <p:nvPr>
            <p:ph idx="1"/>
          </p:nvPr>
        </p:nvSpPr>
        <p:spPr>
          <a:solidFill>
            <a:schemeClr val="bg1"/>
          </a:solidFill>
        </p:spPr>
        <p:txBody>
          <a:bodyPr/>
          <a:lstStyle/>
          <a:p>
            <a:r>
              <a:rPr lang="en-US" dirty="0"/>
              <a:t>Tell your teammates the main idea of the passage and the important supporting details.</a:t>
            </a:r>
          </a:p>
          <a:p>
            <a:r>
              <a:rPr lang="en-US" dirty="0"/>
              <a:t>Make sure your summary isn't longer than the reading!</a:t>
            </a:r>
          </a:p>
          <a:p>
            <a:pPr marL="0" indent="0">
              <a:buNone/>
            </a:pPr>
            <a:endParaRPr lang="en-US" dirty="0"/>
          </a:p>
        </p:txBody>
      </p:sp>
    </p:spTree>
    <p:extLst>
      <p:ext uri="{BB962C8B-B14F-4D97-AF65-F5344CB8AC3E}">
        <p14:creationId xmlns:p14="http://schemas.microsoft.com/office/powerpoint/2010/main" val="255907699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Summarize</a:t>
            </a:r>
            <a:endParaRPr lang="en-US" dirty="0"/>
          </a:p>
        </p:txBody>
      </p:sp>
      <p:sp>
        <p:nvSpPr>
          <p:cNvPr id="3" name="Content Placeholder 2"/>
          <p:cNvSpPr>
            <a:spLocks noGrp="1"/>
          </p:cNvSpPr>
          <p:nvPr>
            <p:ph idx="1"/>
          </p:nvPr>
        </p:nvSpPr>
        <p:spPr>
          <a:solidFill>
            <a:schemeClr val="bg1"/>
          </a:solidFill>
        </p:spPr>
        <p:txBody>
          <a:bodyPr/>
          <a:lstStyle/>
          <a:p>
            <a:r>
              <a:rPr lang="en-US" dirty="0"/>
              <a:t>When summarizing narrative text, students should use story structure (characters, setting, problem, events, resolution) to help recount the story in order. </a:t>
            </a:r>
            <a:endParaRPr lang="en-US" dirty="0" smtClean="0"/>
          </a:p>
          <a:p>
            <a:r>
              <a:rPr lang="en-US" dirty="0" smtClean="0"/>
              <a:t>When </a:t>
            </a:r>
            <a:r>
              <a:rPr lang="en-US" dirty="0"/>
              <a:t>summarizing expository text, students need to determine the most important ideas and arrange them in a logical order. </a:t>
            </a:r>
          </a:p>
        </p:txBody>
      </p:sp>
    </p:spTree>
    <p:extLst>
      <p:ext uri="{BB962C8B-B14F-4D97-AF65-F5344CB8AC3E}">
        <p14:creationId xmlns:p14="http://schemas.microsoft.com/office/powerpoint/2010/main" val="355186629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534400" cy="1096962"/>
          </a:xfrm>
        </p:spPr>
        <p:txBody>
          <a:bodyPr/>
          <a:lstStyle/>
          <a:p>
            <a:r>
              <a:rPr lang="en-US" dirty="0" smtClean="0"/>
              <a:t>Summarizing Strategy </a:t>
            </a:r>
            <a:br>
              <a:rPr lang="en-US" dirty="0" smtClean="0"/>
            </a:br>
            <a:r>
              <a:rPr lang="en-US" dirty="0" smtClean="0"/>
              <a:t>Sentence Stems</a:t>
            </a:r>
            <a:endParaRPr lang="en-US" dirty="0"/>
          </a:p>
        </p:txBody>
      </p:sp>
      <p:sp>
        <p:nvSpPr>
          <p:cNvPr id="3" name="Content Placeholder 2"/>
          <p:cNvSpPr>
            <a:spLocks noGrp="1"/>
          </p:cNvSpPr>
          <p:nvPr>
            <p:ph idx="1"/>
          </p:nvPr>
        </p:nvSpPr>
        <p:spPr>
          <a:xfrm>
            <a:off x="609600" y="1676400"/>
            <a:ext cx="8229600" cy="4267197"/>
          </a:xfrm>
          <a:solidFill>
            <a:schemeClr val="bg1"/>
          </a:solidFill>
        </p:spPr>
        <p:txBody>
          <a:bodyPr/>
          <a:lstStyle/>
          <a:p>
            <a:r>
              <a:rPr lang="en-US" dirty="0"/>
              <a:t>P</a:t>
            </a:r>
            <a:r>
              <a:rPr lang="en-US" dirty="0" smtClean="0"/>
              <a:t>rompt students using the language of summarizing. Sentence stems include the following:</a:t>
            </a:r>
          </a:p>
          <a:p>
            <a:pPr lvl="1"/>
            <a:r>
              <a:rPr lang="en-US" dirty="0" smtClean="0"/>
              <a:t>First…</a:t>
            </a:r>
          </a:p>
          <a:p>
            <a:pPr lvl="1"/>
            <a:r>
              <a:rPr lang="en-US" dirty="0" smtClean="0"/>
              <a:t>Next…</a:t>
            </a:r>
          </a:p>
          <a:p>
            <a:pPr lvl="1"/>
            <a:r>
              <a:rPr lang="en-US" dirty="0" smtClean="0"/>
              <a:t>Then…</a:t>
            </a:r>
          </a:p>
          <a:p>
            <a:pPr lvl="1"/>
            <a:r>
              <a:rPr lang="en-US" dirty="0" smtClean="0"/>
              <a:t>After that…</a:t>
            </a:r>
          </a:p>
          <a:p>
            <a:pPr lvl="1"/>
            <a:r>
              <a:rPr lang="en-US" dirty="0" smtClean="0"/>
              <a:t>Finally…</a:t>
            </a:r>
          </a:p>
          <a:p>
            <a:pPr lvl="1"/>
            <a:r>
              <a:rPr lang="en-US" dirty="0" smtClean="0"/>
              <a:t>This part was about…</a:t>
            </a:r>
            <a:endParaRPr lang="en-US" dirty="0"/>
          </a:p>
        </p:txBody>
      </p:sp>
    </p:spTree>
    <p:extLst>
      <p:ext uri="{BB962C8B-B14F-4D97-AF65-F5344CB8AC3E}">
        <p14:creationId xmlns:p14="http://schemas.microsoft.com/office/powerpoint/2010/main" val="252411296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2000" cy="1096962"/>
          </a:xfrm>
        </p:spPr>
        <p:txBody>
          <a:bodyPr/>
          <a:lstStyle/>
          <a:p>
            <a:r>
              <a:rPr lang="en-US" dirty="0"/>
              <a:t>Summarizing </a:t>
            </a:r>
            <a:r>
              <a:rPr lang="en-US" dirty="0" smtClean="0"/>
              <a:t>Strategy-</a:t>
            </a:r>
            <a:br>
              <a:rPr lang="en-US" dirty="0" smtClean="0"/>
            </a:br>
            <a:r>
              <a:rPr lang="en-US" dirty="0" smtClean="0"/>
              <a:t>Sentence </a:t>
            </a:r>
            <a:r>
              <a:rPr lang="en-US" dirty="0"/>
              <a:t>Stems</a:t>
            </a:r>
          </a:p>
        </p:txBody>
      </p:sp>
      <p:sp>
        <p:nvSpPr>
          <p:cNvPr id="3" name="Content Placeholder 2"/>
          <p:cNvSpPr>
            <a:spLocks noGrp="1"/>
          </p:cNvSpPr>
          <p:nvPr>
            <p:ph idx="1"/>
          </p:nvPr>
        </p:nvSpPr>
        <p:spPr>
          <a:xfrm>
            <a:off x="457200" y="2057400"/>
            <a:ext cx="8229600" cy="3733800"/>
          </a:xfrm>
          <a:solidFill>
            <a:schemeClr val="bg1"/>
          </a:solidFill>
        </p:spPr>
        <p:txBody>
          <a:bodyPr/>
          <a:lstStyle/>
          <a:p>
            <a:r>
              <a:rPr lang="en-US" dirty="0"/>
              <a:t>The story takes place</a:t>
            </a:r>
            <a:r>
              <a:rPr lang="en-US" dirty="0" smtClean="0"/>
              <a:t>…</a:t>
            </a:r>
          </a:p>
          <a:p>
            <a:r>
              <a:rPr lang="en-US" dirty="0" smtClean="0"/>
              <a:t>The </a:t>
            </a:r>
            <a:r>
              <a:rPr lang="en-US" dirty="0"/>
              <a:t>main characters are… </a:t>
            </a:r>
            <a:endParaRPr lang="en-US" dirty="0" smtClean="0"/>
          </a:p>
          <a:p>
            <a:r>
              <a:rPr lang="en-US" dirty="0" smtClean="0"/>
              <a:t>A </a:t>
            </a:r>
            <a:r>
              <a:rPr lang="en-US" dirty="0"/>
              <a:t>problem occurs when… </a:t>
            </a:r>
            <a:endParaRPr lang="en-US" dirty="0" smtClean="0"/>
          </a:p>
          <a:p>
            <a:r>
              <a:rPr lang="en-US" dirty="0" smtClean="0"/>
              <a:t>I </a:t>
            </a:r>
            <a:r>
              <a:rPr lang="en-US" dirty="0"/>
              <a:t>learned that… </a:t>
            </a:r>
            <a:endParaRPr lang="en-US" dirty="0" smtClean="0"/>
          </a:p>
          <a:p>
            <a:r>
              <a:rPr lang="en-US" dirty="0" smtClean="0"/>
              <a:t>The </a:t>
            </a:r>
            <a:r>
              <a:rPr lang="en-US" dirty="0"/>
              <a:t>most important ideas in this text are… </a:t>
            </a:r>
            <a:endParaRPr lang="en-US" dirty="0" smtClean="0"/>
          </a:p>
          <a:p>
            <a:r>
              <a:rPr lang="en-US" dirty="0" smtClean="0"/>
              <a:t>This </a:t>
            </a:r>
            <a:r>
              <a:rPr lang="en-US" dirty="0"/>
              <a:t>part was about… </a:t>
            </a:r>
          </a:p>
        </p:txBody>
      </p:sp>
    </p:spTree>
    <p:extLst>
      <p:ext uri="{BB962C8B-B14F-4D97-AF65-F5344CB8AC3E}">
        <p14:creationId xmlns:p14="http://schemas.microsoft.com/office/powerpoint/2010/main" val="214072027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703" y="609600"/>
            <a:ext cx="8610600" cy="1089025"/>
          </a:xfrm>
        </p:spPr>
        <p:txBody>
          <a:bodyPr/>
          <a:lstStyle/>
          <a:p>
            <a:r>
              <a:rPr lang="en-US" dirty="0" smtClean="0"/>
              <a:t>Summarizing Strategy – 25 Word Summary</a:t>
            </a:r>
            <a:endParaRPr lang="en-US" dirty="0"/>
          </a:p>
        </p:txBody>
      </p:sp>
      <p:sp>
        <p:nvSpPr>
          <p:cNvPr id="3" name="Content Placeholder 2"/>
          <p:cNvSpPr>
            <a:spLocks noGrp="1"/>
          </p:cNvSpPr>
          <p:nvPr>
            <p:ph idx="1"/>
          </p:nvPr>
        </p:nvSpPr>
        <p:spPr>
          <a:xfrm>
            <a:off x="562303" y="1600200"/>
            <a:ext cx="8153400" cy="6095997"/>
          </a:xfrm>
          <a:noFill/>
        </p:spPr>
        <p:txBody>
          <a:bodyPr/>
          <a:lstStyle/>
          <a:p>
            <a:r>
              <a:rPr lang="en-US" sz="2800" dirty="0" smtClean="0"/>
              <a:t>Give pairs of students a half sheet of transparency paper. </a:t>
            </a:r>
          </a:p>
          <a:p>
            <a:r>
              <a:rPr lang="en-US" sz="2800" dirty="0" smtClean="0"/>
              <a:t>Have the pair work together to construct a summary of a selection in 25 words or less and write it on the transparency. </a:t>
            </a:r>
          </a:p>
          <a:p>
            <a:r>
              <a:rPr lang="en-US" sz="2800" dirty="0" smtClean="0"/>
              <a:t>Give students the opportunity to share summaries on the overhead. Compare and contrast summaries. </a:t>
            </a:r>
          </a:p>
          <a:p>
            <a:r>
              <a:rPr lang="en-US" sz="2800" dirty="0" smtClean="0"/>
              <a:t>This activity can be used as a alternative to book reports. It allows students to “advertise” a favorite book for their classmates.</a:t>
            </a:r>
            <a:endParaRPr lang="en-US" sz="2800" dirty="0"/>
          </a:p>
        </p:txBody>
      </p:sp>
    </p:spTree>
    <p:extLst>
      <p:ext uri="{BB962C8B-B14F-4D97-AF65-F5344CB8AC3E}">
        <p14:creationId xmlns:p14="http://schemas.microsoft.com/office/powerpoint/2010/main" val="19531517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dirty="0" smtClean="0"/>
              <a:t>Reciprocal Teaching Benefits</a:t>
            </a:r>
            <a:endParaRPr lang="en-US" dirty="0"/>
          </a:p>
        </p:txBody>
      </p:sp>
      <p:sp>
        <p:nvSpPr>
          <p:cNvPr id="3" name="Content Placeholder 2"/>
          <p:cNvSpPr>
            <a:spLocks noGrp="1"/>
          </p:cNvSpPr>
          <p:nvPr>
            <p:ph idx="1"/>
          </p:nvPr>
        </p:nvSpPr>
        <p:spPr>
          <a:xfrm>
            <a:off x="152400" y="1295400"/>
            <a:ext cx="8839200" cy="5029200"/>
          </a:xfrm>
        </p:spPr>
        <p:txBody>
          <a:bodyPr>
            <a:noAutofit/>
          </a:bodyPr>
          <a:lstStyle/>
          <a:p>
            <a:pPr marL="0" indent="0">
              <a:buNone/>
            </a:pPr>
            <a:r>
              <a:rPr lang="en-US" sz="2600" dirty="0"/>
              <a:t>“Reciprocal teaching (RT) is an instructional procedure developed by Palincsar and Brown (1984) to </a:t>
            </a:r>
            <a:r>
              <a:rPr lang="en-US" sz="2600" b="1" dirty="0">
                <a:solidFill>
                  <a:srgbClr val="00B050"/>
                </a:solidFill>
              </a:rPr>
              <a:t>improve students’ text comprehension skills through scaffolded instruction of four comprehension-fostering and comprehension-monitoring strategies </a:t>
            </a:r>
            <a:r>
              <a:rPr lang="en-US" sz="2600" dirty="0"/>
              <a:t>(Palincsar &amp; Brown, 1984; Palincsar, David, &amp; Brown, 1989; Rosenshine &amp; Meister, 1994), that is, (a) generating one’s own questions, (b) summarizing parts of the text, (c) clarifying word meanings and confusing text passages, and (d) predicting what might come next in the text. These four strategies are involved in RT in ongoing dialogues between a dialogue leader and the remaining students of the learning group</a:t>
            </a:r>
            <a:r>
              <a:rPr lang="en-US" sz="2600" dirty="0" smtClean="0"/>
              <a:t>.”</a:t>
            </a:r>
          </a:p>
          <a:p>
            <a:pPr marL="0" indent="0">
              <a:buNone/>
            </a:pPr>
            <a:endParaRPr lang="en-US" sz="2400" dirty="0"/>
          </a:p>
          <a:p>
            <a:pPr marL="0" indent="0" algn="r">
              <a:buNone/>
            </a:pPr>
            <a:r>
              <a:rPr lang="en-US" sz="2400" dirty="0"/>
              <a:t>Spörer, N., Brunstein, J. C., &amp; Kieschke, </a:t>
            </a:r>
            <a:r>
              <a:rPr lang="en-US" sz="2400" dirty="0" smtClean="0"/>
              <a:t>U. </a:t>
            </a:r>
            <a:r>
              <a:rPr lang="en-US" sz="2400" dirty="0"/>
              <a:t>(2009</a:t>
            </a:r>
            <a:r>
              <a:rPr lang="en-US" sz="2400" dirty="0" smtClean="0"/>
              <a:t>)</a:t>
            </a:r>
            <a:endParaRPr lang="en-US" sz="2400" dirty="0"/>
          </a:p>
        </p:txBody>
      </p:sp>
    </p:spTree>
    <p:extLst>
      <p:ext uri="{BB962C8B-B14F-4D97-AF65-F5344CB8AC3E}">
        <p14:creationId xmlns:p14="http://schemas.microsoft.com/office/powerpoint/2010/main" val="41341216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808038"/>
            <a:ext cx="8229600" cy="1096962"/>
          </a:xfrm>
        </p:spPr>
        <p:txBody>
          <a:bodyPr>
            <a:normAutofit fontScale="90000"/>
          </a:bodyPr>
          <a:lstStyle/>
          <a:p>
            <a:r>
              <a:rPr lang="en-US" sz="4000" dirty="0"/>
              <a:t>Reciprocal </a:t>
            </a:r>
            <a:r>
              <a:rPr lang="en-US" sz="4000" dirty="0" smtClean="0"/>
              <a:t>Teaching</a:t>
            </a:r>
            <a:br>
              <a:rPr lang="en-US" sz="4000" dirty="0" smtClean="0"/>
            </a:br>
            <a:r>
              <a:rPr lang="en-US" sz="3100" dirty="0"/>
              <a:t>2 meta-analyses, 38 studies, Rank 9th</a:t>
            </a:r>
            <a:r>
              <a:rPr lang="en-US" dirty="0"/>
              <a:t/>
            </a:r>
            <a:br>
              <a:rPr lang="en-US" dirty="0"/>
            </a:br>
            <a:endParaRPr lang="en-US" dirty="0"/>
          </a:p>
        </p:txBody>
      </p:sp>
      <p:pic>
        <p:nvPicPr>
          <p:cNvPr id="3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594861"/>
            <a:ext cx="7450874" cy="3891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9" name="Straight Arrow Connector 38"/>
          <p:cNvCxnSpPr/>
          <p:nvPr/>
        </p:nvCxnSpPr>
        <p:spPr>
          <a:xfrm flipV="1">
            <a:off x="4572000" y="3540630"/>
            <a:ext cx="2133600" cy="149809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2286000" y="1411069"/>
            <a:ext cx="4572000" cy="646331"/>
          </a:xfrm>
          <a:prstGeom prst="rect">
            <a:avLst/>
          </a:prstGeom>
        </p:spPr>
        <p:txBody>
          <a:bodyPr>
            <a:spAutoFit/>
          </a:bodyPr>
          <a:lstStyle/>
          <a:p>
            <a:pPr algn="ctr"/>
            <a:r>
              <a:rPr lang="en-US" dirty="0"/>
              <a:t> (Self-Reported Grades)</a:t>
            </a:r>
            <a:br>
              <a:rPr lang="en-US" dirty="0"/>
            </a:br>
            <a:r>
              <a:rPr lang="en-US" dirty="0" smtClean="0"/>
              <a:t>(.74 </a:t>
            </a:r>
            <a:r>
              <a:rPr lang="en-US" dirty="0"/>
              <a:t>effect size)</a:t>
            </a:r>
          </a:p>
        </p:txBody>
      </p:sp>
    </p:spTree>
    <p:custDataLst>
      <p:tags r:id="rId1"/>
    </p:custDataLst>
    <p:extLst>
      <p:ext uri="{BB962C8B-B14F-4D97-AF65-F5344CB8AC3E}">
        <p14:creationId xmlns:p14="http://schemas.microsoft.com/office/powerpoint/2010/main" val="11140674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p:txBody>
          <a:bodyPr>
            <a:normAutofit fontScale="92500"/>
          </a:bodyPr>
          <a:lstStyle/>
          <a:p>
            <a:r>
              <a:rPr lang="en-US" dirty="0" smtClean="0"/>
              <a:t>PURPOSE: </a:t>
            </a:r>
            <a:r>
              <a:rPr lang="en-US" dirty="0"/>
              <a:t>Provide opportunity for learners to discuss what application in the classroom looks like.</a:t>
            </a:r>
            <a:endParaRPr lang="en-US" dirty="0" smtClean="0"/>
          </a:p>
          <a:p>
            <a:r>
              <a:rPr lang="en-US" dirty="0" smtClean="0"/>
              <a:t>CONTENT:</a:t>
            </a:r>
          </a:p>
          <a:p>
            <a:pPr lvl="1"/>
            <a:r>
              <a:rPr lang="en-US" dirty="0"/>
              <a:t>Detailed description of what implementation looks like</a:t>
            </a:r>
          </a:p>
          <a:p>
            <a:pPr lvl="1"/>
            <a:r>
              <a:rPr lang="en-US" dirty="0"/>
              <a:t>Group discussion on what implementation looks like in a variety of contexts</a:t>
            </a:r>
          </a:p>
          <a:p>
            <a:pPr lvl="1"/>
            <a:r>
              <a:rPr lang="en-US" dirty="0"/>
              <a:t>Measuring fidelity</a:t>
            </a:r>
          </a:p>
          <a:p>
            <a:pPr lvl="1"/>
            <a:r>
              <a:rPr lang="en-US" dirty="0"/>
              <a:t>Using data to inform practice</a:t>
            </a:r>
          </a:p>
        </p:txBody>
      </p:sp>
    </p:spTree>
    <p:extLst>
      <p:ext uri="{BB962C8B-B14F-4D97-AF65-F5344CB8AC3E}">
        <p14:creationId xmlns:p14="http://schemas.microsoft.com/office/powerpoint/2010/main" val="3063880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Time to Model and Practice</a:t>
            </a:r>
            <a:endParaRPr lang="en-US" dirty="0"/>
          </a:p>
        </p:txBody>
      </p:sp>
      <p:pic>
        <p:nvPicPr>
          <p:cNvPr id="9218" name="Picture 2" descr="C:\Users\feeback\AppData\Local\Microsoft\Windows\Temporary Internet Files\Content.IE5\796M4VUR\MP900422591[1].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599039" y="1828800"/>
            <a:ext cx="5945922"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80356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p:txBody>
          <a:bodyPr/>
          <a:lstStyle/>
          <a:p>
            <a:r>
              <a:rPr lang="en-US" dirty="0" smtClean="0"/>
              <a:t>PURPOSE: </a:t>
            </a:r>
            <a:r>
              <a:rPr lang="en-US" dirty="0"/>
              <a:t>Explore ways for the learners to incorporate the new knowledge and skills into their teaching.</a:t>
            </a:r>
            <a:endParaRPr lang="en-US" dirty="0" smtClean="0"/>
          </a:p>
          <a:p>
            <a:r>
              <a:rPr lang="en-US" dirty="0" smtClean="0"/>
              <a:t>CONTENT:</a:t>
            </a:r>
          </a:p>
          <a:p>
            <a:pPr lvl="1"/>
            <a:r>
              <a:rPr lang="en-US" dirty="0"/>
              <a:t>Reflection on what implementation would look like in their classrooms</a:t>
            </a:r>
          </a:p>
          <a:p>
            <a:pPr lvl="1"/>
            <a:r>
              <a:rPr lang="en-US" dirty="0"/>
              <a:t>Discuss and problem-solve potential challenges to implementation and fidelity drift</a:t>
            </a:r>
          </a:p>
        </p:txBody>
      </p:sp>
    </p:spTree>
    <p:extLst>
      <p:ext uri="{BB962C8B-B14F-4D97-AF65-F5344CB8AC3E}">
        <p14:creationId xmlns:p14="http://schemas.microsoft.com/office/powerpoint/2010/main" val="488366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&amp; Introductions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PURPOSE: </a:t>
            </a:r>
            <a:r>
              <a:rPr lang="en-US" dirty="0"/>
              <a:t>Provide an overview of the day, including reviewing learner objectives, outcomes, and essential </a:t>
            </a:r>
            <a:r>
              <a:rPr lang="en-US" dirty="0" smtClean="0"/>
              <a:t>questions</a:t>
            </a:r>
          </a:p>
          <a:p>
            <a:r>
              <a:rPr lang="en-US" dirty="0" smtClean="0"/>
              <a:t>CONTENT:</a:t>
            </a:r>
          </a:p>
          <a:p>
            <a:pPr lvl="1"/>
            <a:r>
              <a:rPr lang="en-US" dirty="0"/>
              <a:t>Session at-a-glance</a:t>
            </a:r>
          </a:p>
          <a:p>
            <a:pPr lvl="1"/>
            <a:r>
              <a:rPr lang="en-US" dirty="0"/>
              <a:t>Introductions</a:t>
            </a:r>
          </a:p>
          <a:p>
            <a:pPr lvl="1"/>
            <a:r>
              <a:rPr lang="en-US" dirty="0"/>
              <a:t>Essential questions</a:t>
            </a:r>
          </a:p>
          <a:p>
            <a:pPr lvl="1"/>
            <a:r>
              <a:rPr lang="en-US" dirty="0"/>
              <a:t>Norms</a:t>
            </a:r>
          </a:p>
          <a:p>
            <a:pPr lvl="1"/>
            <a:r>
              <a:rPr lang="en-US" dirty="0"/>
              <a:t>Pre-assessment </a:t>
            </a:r>
          </a:p>
        </p:txBody>
      </p:sp>
    </p:spTree>
    <p:extLst>
      <p:ext uri="{BB962C8B-B14F-4D97-AF65-F5344CB8AC3E}">
        <p14:creationId xmlns:p14="http://schemas.microsoft.com/office/powerpoint/2010/main" val="2788744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a:t>
            </a:r>
            <a:br>
              <a:rPr lang="en-US" dirty="0" smtClean="0"/>
            </a:br>
            <a:r>
              <a:rPr lang="en-US" dirty="0" smtClean="0"/>
              <a:t>Partner/Small Group Discussion</a:t>
            </a:r>
            <a:endParaRPr lang="en-US" dirty="0"/>
          </a:p>
        </p:txBody>
      </p:sp>
      <p:sp>
        <p:nvSpPr>
          <p:cNvPr id="3" name="Content Placeholder 2"/>
          <p:cNvSpPr>
            <a:spLocks noGrp="1"/>
          </p:cNvSpPr>
          <p:nvPr>
            <p:ph idx="1"/>
          </p:nvPr>
        </p:nvSpPr>
        <p:spPr>
          <a:xfrm>
            <a:off x="457200" y="1638795"/>
            <a:ext cx="8229600" cy="4487368"/>
          </a:xfrm>
        </p:spPr>
        <p:txBody>
          <a:bodyPr>
            <a:normAutofit lnSpcReduction="10000"/>
          </a:bodyPr>
          <a:lstStyle/>
          <a:p>
            <a:pPr marL="457200" lvl="1" indent="0">
              <a:buNone/>
            </a:pPr>
            <a:r>
              <a:rPr lang="en-US" sz="3200" i="1" dirty="0" smtClean="0"/>
              <a:t>How might reciprocal teaching </a:t>
            </a:r>
            <a:r>
              <a:rPr lang="en-US" sz="3200" i="1" dirty="0"/>
              <a:t>look and feel when I use this practice in my classroom</a:t>
            </a:r>
            <a:r>
              <a:rPr lang="en-US" sz="3200" i="1" dirty="0" smtClean="0"/>
              <a:t>? </a:t>
            </a:r>
          </a:p>
          <a:p>
            <a:pPr marL="457200" lvl="1" indent="0">
              <a:buNone/>
            </a:pPr>
            <a:endParaRPr lang="en-US" sz="3200" i="1" dirty="0"/>
          </a:p>
          <a:p>
            <a:pPr marL="457200" lvl="1" indent="0">
              <a:buNone/>
            </a:pPr>
            <a:r>
              <a:rPr lang="en-US" sz="3200" i="1" dirty="0" smtClean="0"/>
              <a:t>After watching the video segments and practicing the reciprocal teaching, what potential challenges might you face when implementing it in your classroom?  What possible solutions do you see for these challenges?</a:t>
            </a:r>
            <a:endParaRPr lang="en-US" sz="3600" dirty="0"/>
          </a:p>
          <a:p>
            <a:pPr marL="0" indent="0">
              <a:buNone/>
            </a:pPr>
            <a:endParaRPr lang="en-US" dirty="0"/>
          </a:p>
        </p:txBody>
      </p:sp>
      <p:grpSp>
        <p:nvGrpSpPr>
          <p:cNvPr id="4" name="Group 3"/>
          <p:cNvGrpSpPr/>
          <p:nvPr/>
        </p:nvGrpSpPr>
        <p:grpSpPr>
          <a:xfrm>
            <a:off x="7848600" y="152400"/>
            <a:ext cx="1151858" cy="914400"/>
            <a:chOff x="4867942" y="3758980"/>
            <a:chExt cx="1151858" cy="914400"/>
          </a:xfrm>
        </p:grpSpPr>
        <p:sp>
          <p:nvSpPr>
            <p:cNvPr id="5" name="Rectangle 4"/>
            <p:cNvSpPr/>
            <p:nvPr/>
          </p:nvSpPr>
          <p:spPr>
            <a:xfrm>
              <a:off x="4986596" y="375898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29" descr="C:\Users\dayad\Desktop\moedusail graphics\icons not buttons\refle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4634968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0293780"/>
              </p:ext>
            </p:extLst>
          </p:nvPr>
        </p:nvGraphicFramePr>
        <p:xfrm>
          <a:off x="304800" y="685800"/>
          <a:ext cx="8610600" cy="5334000"/>
        </p:xfrm>
        <a:graphic>
          <a:graphicData uri="http://schemas.openxmlformats.org/drawingml/2006/table">
            <a:tbl>
              <a:tblPr firstRow="1" firstCol="1" bandRow="1" bandCol="1">
                <a:tableStyleId>{5C22544A-7EE6-4342-B048-85BDC9FD1C3A}</a:tableStyleId>
              </a:tblPr>
              <a:tblGrid>
                <a:gridCol w="4305300"/>
                <a:gridCol w="4305300"/>
              </a:tblGrid>
              <a:tr h="2596591">
                <a:tc>
                  <a:txBody>
                    <a:bodyPr/>
                    <a:lstStyle/>
                    <a:p>
                      <a:pPr marL="0" marR="0">
                        <a:lnSpc>
                          <a:spcPct val="115000"/>
                        </a:lnSpc>
                        <a:spcBef>
                          <a:spcPts val="0"/>
                        </a:spcBef>
                        <a:spcAft>
                          <a:spcPts val="0"/>
                        </a:spcAft>
                      </a:pPr>
                      <a:r>
                        <a:rPr lang="en-US" sz="3200" b="0" dirty="0">
                          <a:solidFill>
                            <a:schemeClr val="accent2"/>
                          </a:solidFill>
                          <a:effectLst/>
                          <a:latin typeface="Tw Cen MT" pitchFamily="34" charset="0"/>
                        </a:rPr>
                        <a:t>Why use reciprocal teaching?</a:t>
                      </a:r>
                      <a:endParaRPr lang="en-US" sz="3200" b="0" dirty="0">
                        <a:solidFill>
                          <a:schemeClr val="accent2"/>
                        </a:solidFill>
                        <a:effectLst/>
                        <a:latin typeface="Tw Cen MT" pitchFamily="34" charset="0"/>
                        <a:ea typeface="SimSun"/>
                        <a:cs typeface="Times New Roman"/>
                      </a:endParaRPr>
                    </a:p>
                  </a:txBody>
                  <a:tcPr marL="68580" marR="68580" marT="0" marB="0">
                    <a:solidFill>
                      <a:schemeClr val="tx2"/>
                    </a:solidFill>
                  </a:tcPr>
                </a:tc>
                <a:tc>
                  <a:txBody>
                    <a:bodyPr/>
                    <a:lstStyle/>
                    <a:p>
                      <a:pPr marL="0" marR="0">
                        <a:lnSpc>
                          <a:spcPct val="115000"/>
                        </a:lnSpc>
                        <a:spcBef>
                          <a:spcPts val="0"/>
                        </a:spcBef>
                        <a:spcAft>
                          <a:spcPts val="0"/>
                        </a:spcAft>
                      </a:pPr>
                      <a:r>
                        <a:rPr lang="en-US" sz="3200" b="0" dirty="0">
                          <a:solidFill>
                            <a:schemeClr val="accent2"/>
                          </a:solidFill>
                          <a:effectLst/>
                          <a:latin typeface="Tw Cen MT" pitchFamily="34" charset="0"/>
                        </a:rPr>
                        <a:t>What are you currently doing with reciprocal teaching in your classroom?</a:t>
                      </a:r>
                      <a:endParaRPr lang="en-US" sz="3200" b="0" dirty="0">
                        <a:solidFill>
                          <a:schemeClr val="accent2"/>
                        </a:solidFill>
                        <a:effectLst/>
                        <a:latin typeface="Tw Cen MT" pitchFamily="34" charset="0"/>
                        <a:ea typeface="SimSun"/>
                        <a:cs typeface="Times New Roman"/>
                      </a:endParaRPr>
                    </a:p>
                  </a:txBody>
                  <a:tcPr marL="68580" marR="68580" marT="0" marB="0">
                    <a:solidFill>
                      <a:schemeClr val="tx2"/>
                    </a:solidFill>
                  </a:tcPr>
                </a:tc>
              </a:tr>
              <a:tr h="2737409">
                <a:tc>
                  <a:txBody>
                    <a:bodyPr/>
                    <a:lstStyle/>
                    <a:p>
                      <a:pPr marL="0" marR="0">
                        <a:lnSpc>
                          <a:spcPct val="115000"/>
                        </a:lnSpc>
                        <a:spcBef>
                          <a:spcPts val="0"/>
                        </a:spcBef>
                        <a:spcAft>
                          <a:spcPts val="0"/>
                        </a:spcAft>
                      </a:pPr>
                      <a:r>
                        <a:rPr lang="en-US" sz="3200" b="0" dirty="0">
                          <a:solidFill>
                            <a:schemeClr val="accent2"/>
                          </a:solidFill>
                          <a:effectLst/>
                          <a:latin typeface="Tw Cen MT" pitchFamily="34" charset="0"/>
                        </a:rPr>
                        <a:t>Questions about the reading</a:t>
                      </a:r>
                      <a:endParaRPr lang="en-US" sz="3200" b="0" dirty="0">
                        <a:solidFill>
                          <a:schemeClr val="accent2"/>
                        </a:solidFill>
                        <a:effectLst/>
                        <a:latin typeface="Tw Cen MT" pitchFamily="34" charset="0"/>
                        <a:ea typeface="SimSun"/>
                        <a:cs typeface="Times New Roman"/>
                      </a:endParaRPr>
                    </a:p>
                  </a:txBody>
                  <a:tcPr marL="68580" marR="68580" marT="0" marB="0">
                    <a:solidFill>
                      <a:schemeClr val="tx2"/>
                    </a:solidFill>
                  </a:tcPr>
                </a:tc>
                <a:tc>
                  <a:txBody>
                    <a:bodyPr/>
                    <a:lstStyle/>
                    <a:p>
                      <a:pPr marL="0" marR="0">
                        <a:lnSpc>
                          <a:spcPct val="115000"/>
                        </a:lnSpc>
                        <a:spcBef>
                          <a:spcPts val="0"/>
                        </a:spcBef>
                        <a:spcAft>
                          <a:spcPts val="0"/>
                        </a:spcAft>
                      </a:pPr>
                      <a:r>
                        <a:rPr lang="en-US" sz="3200" b="0" dirty="0">
                          <a:solidFill>
                            <a:schemeClr val="accent2"/>
                          </a:solidFill>
                          <a:effectLst/>
                          <a:latin typeface="Tw Cen MT" pitchFamily="34" charset="0"/>
                        </a:rPr>
                        <a:t>Steps for Implementation</a:t>
                      </a:r>
                    </a:p>
                    <a:p>
                      <a:pPr marL="0" marR="0">
                        <a:lnSpc>
                          <a:spcPct val="115000"/>
                        </a:lnSpc>
                        <a:spcBef>
                          <a:spcPts val="0"/>
                        </a:spcBef>
                        <a:spcAft>
                          <a:spcPts val="0"/>
                        </a:spcAft>
                      </a:pPr>
                      <a:r>
                        <a:rPr lang="en-US" sz="3200" b="0" dirty="0">
                          <a:solidFill>
                            <a:schemeClr val="accent2"/>
                          </a:solidFill>
                          <a:effectLst/>
                          <a:latin typeface="Tw Cen MT" pitchFamily="34" charset="0"/>
                        </a:rPr>
                        <a:t> </a:t>
                      </a:r>
                      <a:endParaRPr lang="en-US" sz="3200" b="0" dirty="0">
                        <a:solidFill>
                          <a:schemeClr val="accent2"/>
                        </a:solidFill>
                        <a:effectLst/>
                        <a:latin typeface="Tw Cen MT" pitchFamily="34" charset="0"/>
                        <a:ea typeface="SimSun"/>
                        <a:cs typeface="Times New Roman"/>
                      </a:endParaRPr>
                    </a:p>
                  </a:txBody>
                  <a:tcPr marL="68580" marR="68580" marT="0" marB="0">
                    <a:solidFill>
                      <a:schemeClr val="tx2"/>
                    </a:solidFill>
                  </a:tcPr>
                </a:tc>
              </a:tr>
            </a:tbl>
          </a:graphicData>
        </a:graphic>
      </p:graphicFrame>
    </p:spTree>
    <p:extLst>
      <p:ext uri="{BB962C8B-B14F-4D97-AF65-F5344CB8AC3E}">
        <p14:creationId xmlns:p14="http://schemas.microsoft.com/office/powerpoint/2010/main" val="48761444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8"/>
            <a:ext cx="8229600" cy="1096962"/>
          </a:xfrm>
        </p:spPr>
        <p:txBody>
          <a:bodyPr>
            <a:normAutofit/>
          </a:bodyPr>
          <a:lstStyle/>
          <a:p>
            <a:r>
              <a:rPr lang="en-US" sz="5400" dirty="0" smtClean="0"/>
              <a:t>Brainstorm and Collaborate</a:t>
            </a:r>
            <a:endParaRPr lang="en-US" sz="5400" dirty="0"/>
          </a:p>
        </p:txBody>
      </p:sp>
      <p:sp>
        <p:nvSpPr>
          <p:cNvPr id="3" name="Content Placeholder 2"/>
          <p:cNvSpPr>
            <a:spLocks noGrp="1"/>
          </p:cNvSpPr>
          <p:nvPr>
            <p:ph idx="1"/>
          </p:nvPr>
        </p:nvSpPr>
        <p:spPr/>
        <p:txBody>
          <a:bodyPr>
            <a:normAutofit/>
          </a:bodyPr>
          <a:lstStyle/>
          <a:p>
            <a:pPr marL="0" indent="0" algn="ctr">
              <a:buNone/>
            </a:pPr>
            <a:endParaRPr lang="en-US" sz="4800" dirty="0" smtClean="0"/>
          </a:p>
          <a:p>
            <a:pPr marL="0" indent="0" algn="ctr">
              <a:buNone/>
            </a:pPr>
            <a:r>
              <a:rPr lang="en-US" sz="4800" dirty="0" smtClean="0"/>
              <a:t>What types of data might </a:t>
            </a:r>
            <a:r>
              <a:rPr lang="en-US" sz="4800" dirty="0"/>
              <a:t>you </a:t>
            </a:r>
            <a:r>
              <a:rPr lang="en-US" sz="4800" dirty="0" smtClean="0"/>
              <a:t>use </a:t>
            </a:r>
            <a:r>
              <a:rPr lang="en-US" sz="4800" dirty="0"/>
              <a:t>in your classroom to determine if </a:t>
            </a:r>
            <a:r>
              <a:rPr lang="en-US" sz="4800" dirty="0" smtClean="0"/>
              <a:t>reciprocal teaching </a:t>
            </a:r>
            <a:r>
              <a:rPr lang="en-US" sz="4800" dirty="0"/>
              <a:t>is effective</a:t>
            </a:r>
            <a:r>
              <a:rPr lang="en-US" sz="4800" dirty="0" smtClean="0"/>
              <a:t>?  </a:t>
            </a:r>
            <a:endParaRPr lang="en-US" sz="4800" dirty="0"/>
          </a:p>
        </p:txBody>
      </p:sp>
      <p:grpSp>
        <p:nvGrpSpPr>
          <p:cNvPr id="4" name="Group 3"/>
          <p:cNvGrpSpPr/>
          <p:nvPr/>
        </p:nvGrpSpPr>
        <p:grpSpPr>
          <a:xfrm>
            <a:off x="8001000" y="152400"/>
            <a:ext cx="1151858" cy="914400"/>
            <a:chOff x="4867942" y="3758980"/>
            <a:chExt cx="1151858" cy="914400"/>
          </a:xfrm>
        </p:grpSpPr>
        <p:sp>
          <p:nvSpPr>
            <p:cNvPr id="5" name="Rectangle 4"/>
            <p:cNvSpPr/>
            <p:nvPr/>
          </p:nvSpPr>
          <p:spPr>
            <a:xfrm>
              <a:off x="4986596" y="375898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29" descr="C:\Users\dayad\Desktop\moedusail graphics\icons not buttons\refle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835940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rmAutofit fontScale="90000"/>
          </a:bodyPr>
          <a:lstStyle/>
          <a:p>
            <a:r>
              <a:rPr lang="en-US" dirty="0"/>
              <a:t>7) Topics in Action</a:t>
            </a:r>
            <a:br>
              <a:rPr lang="en-US" dirty="0"/>
            </a:br>
            <a:endParaRPr lang="en-US" dirty="0"/>
          </a:p>
        </p:txBody>
      </p:sp>
      <p:sp>
        <p:nvSpPr>
          <p:cNvPr id="3" name="Content Placeholder 2"/>
          <p:cNvSpPr>
            <a:spLocks noGrp="1"/>
          </p:cNvSpPr>
          <p:nvPr>
            <p:ph idx="1"/>
          </p:nvPr>
        </p:nvSpPr>
        <p:spPr>
          <a:xfrm>
            <a:off x="457200" y="1295400"/>
            <a:ext cx="8229600" cy="4525963"/>
          </a:xfrm>
        </p:spPr>
        <p:txBody>
          <a:bodyPr>
            <a:normAutofit fontScale="92500"/>
          </a:bodyPr>
          <a:lstStyle/>
          <a:p>
            <a:r>
              <a:rPr lang="en-US" dirty="0" smtClean="0"/>
              <a:t>Consultant will share a variety of sample activities and ways to implement Reciprocal Teaching.</a:t>
            </a:r>
          </a:p>
          <a:p>
            <a:endParaRPr lang="en-US" dirty="0" smtClean="0"/>
          </a:p>
          <a:p>
            <a:r>
              <a:rPr lang="en-US" dirty="0" smtClean="0"/>
              <a:t>Have each participant choose a concept/topic related to curriculum and determine how they will implement Reciprocal Teaching into  classroom. </a:t>
            </a:r>
          </a:p>
          <a:p>
            <a:pPr lvl="1"/>
            <a:r>
              <a:rPr lang="en-US" dirty="0" smtClean="0"/>
              <a:t>What will it look like?</a:t>
            </a:r>
          </a:p>
          <a:p>
            <a:pPr lvl="1"/>
            <a:r>
              <a:rPr lang="en-US" dirty="0" smtClean="0"/>
              <a:t>Give time to create and develop.</a:t>
            </a:r>
          </a:p>
          <a:p>
            <a:pPr lvl="1"/>
            <a:r>
              <a:rPr lang="en-US" dirty="0" smtClean="0"/>
              <a:t>Share with group.</a:t>
            </a:r>
          </a:p>
          <a:p>
            <a:endParaRPr lang="en-US" dirty="0"/>
          </a:p>
        </p:txBody>
      </p:sp>
    </p:spTree>
    <p:extLst>
      <p:ext uri="{BB962C8B-B14F-4D97-AF65-F5344CB8AC3E}">
        <p14:creationId xmlns:p14="http://schemas.microsoft.com/office/powerpoint/2010/main" val="1829721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422613867"/>
              </p:ext>
            </p:extLst>
          </p:nvPr>
        </p:nvGraphicFramePr>
        <p:xfrm>
          <a:off x="464462" y="1295401"/>
          <a:ext cx="3650337" cy="4724399"/>
        </p:xfrm>
        <a:graphic>
          <a:graphicData uri="http://schemas.openxmlformats.org/presentationml/2006/ole">
            <mc:AlternateContent xmlns:mc="http://schemas.openxmlformats.org/markup-compatibility/2006">
              <mc:Choice xmlns:v="urn:schemas-microsoft-com:vml" Requires="v">
                <p:oleObj spid="_x0000_s7755" name="Acrobat Document" r:id="rId4" imgW="5829097" imgH="7543710" progId="AcroExch.Document.7">
                  <p:embed/>
                </p:oleObj>
              </mc:Choice>
              <mc:Fallback>
                <p:oleObj name="Acrobat Document" r:id="rId4" imgW="5829097" imgH="7543710" progId="AcroExch.Document.7">
                  <p:embed/>
                  <p:pic>
                    <p:nvPicPr>
                      <p:cNvPr id="0" name=""/>
                      <p:cNvPicPr/>
                      <p:nvPr/>
                    </p:nvPicPr>
                    <p:blipFill>
                      <a:blip r:embed="rId5"/>
                      <a:stretch>
                        <a:fillRect/>
                      </a:stretch>
                    </p:blipFill>
                    <p:spPr>
                      <a:xfrm>
                        <a:off x="464462" y="1295401"/>
                        <a:ext cx="3650337" cy="4724399"/>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59007408"/>
              </p:ext>
            </p:extLst>
          </p:nvPr>
        </p:nvGraphicFramePr>
        <p:xfrm>
          <a:off x="4038600" y="1066800"/>
          <a:ext cx="4572000" cy="5917249"/>
        </p:xfrm>
        <a:graphic>
          <a:graphicData uri="http://schemas.openxmlformats.org/presentationml/2006/ole">
            <mc:AlternateContent xmlns:mc="http://schemas.openxmlformats.org/markup-compatibility/2006">
              <mc:Choice xmlns:v="urn:schemas-microsoft-com:vml" Requires="v">
                <p:oleObj spid="_x0000_s7756" name="Acrobat Document" r:id="rId6" imgW="5829097" imgH="7543710" progId="AcroExch.Document.7">
                  <p:embed/>
                </p:oleObj>
              </mc:Choice>
              <mc:Fallback>
                <p:oleObj name="Acrobat Document" r:id="rId6" imgW="5829097" imgH="7543710" progId="AcroExch.Document.7">
                  <p:embed/>
                  <p:pic>
                    <p:nvPicPr>
                      <p:cNvPr id="0" name=""/>
                      <p:cNvPicPr/>
                      <p:nvPr/>
                    </p:nvPicPr>
                    <p:blipFill>
                      <a:blip r:embed="rId7"/>
                      <a:stretch>
                        <a:fillRect/>
                      </a:stretch>
                    </p:blipFill>
                    <p:spPr>
                      <a:xfrm>
                        <a:off x="4038600" y="1066800"/>
                        <a:ext cx="4572000" cy="5917249"/>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Various Tools and Resources</a:t>
            </a:r>
            <a:endParaRPr lang="en-US" dirty="0"/>
          </a:p>
        </p:txBody>
      </p:sp>
    </p:spTree>
    <p:extLst>
      <p:ext uri="{BB962C8B-B14F-4D97-AF65-F5344CB8AC3E}">
        <p14:creationId xmlns:p14="http://schemas.microsoft.com/office/powerpoint/2010/main" val="55950847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13" name="Picture 16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4" t="183" r="38094" b="23967"/>
          <a:stretch/>
        </p:blipFill>
        <p:spPr bwMode="auto">
          <a:xfrm>
            <a:off x="2834640" y="676656"/>
            <a:ext cx="4589048" cy="583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518894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45" name="Picture 153"/>
          <p:cNvPicPr>
            <a:picLocks noChangeAspect="1" noChangeArrowheads="1"/>
          </p:cNvPicPr>
          <p:nvPr/>
        </p:nvPicPr>
        <p:blipFill rotWithShape="1">
          <a:blip r:embed="rId3">
            <a:extLst>
              <a:ext uri="{28A0092B-C50C-407E-A947-70E740481C1C}">
                <a14:useLocalDpi xmlns:a14="http://schemas.microsoft.com/office/drawing/2010/main" val="0"/>
              </a:ext>
            </a:extLst>
          </a:blip>
          <a:srcRect l="7658" t="10020" r="8123" b="8521"/>
          <a:stretch/>
        </p:blipFill>
        <p:spPr bwMode="auto">
          <a:xfrm>
            <a:off x="2406112" y="1074549"/>
            <a:ext cx="4331777" cy="5097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788035" y="587994"/>
            <a:ext cx="1751057" cy="523220"/>
          </a:xfrm>
          <a:prstGeom prst="rect">
            <a:avLst/>
          </a:prstGeom>
          <a:noFill/>
        </p:spPr>
        <p:txBody>
          <a:bodyPr wrap="none" rtlCol="0">
            <a:spAutoFit/>
          </a:bodyPr>
          <a:lstStyle/>
          <a:p>
            <a:r>
              <a:rPr lang="en-US" sz="2800" dirty="0" smtClean="0">
                <a:solidFill>
                  <a:schemeClr val="accent2"/>
                </a:solidFill>
                <a:latin typeface="Tw Cen MT" pitchFamily="34" charset="0"/>
              </a:rPr>
              <a:t>Tic-Tac-Toe</a:t>
            </a:r>
            <a:endParaRPr lang="en-US" sz="2800" dirty="0">
              <a:solidFill>
                <a:schemeClr val="accent2"/>
              </a:solidFill>
              <a:latin typeface="Tw Cen MT" pitchFamily="34" charset="0"/>
            </a:endParaRPr>
          </a:p>
        </p:txBody>
      </p:sp>
    </p:spTree>
    <p:extLst>
      <p:ext uri="{BB962C8B-B14F-4D97-AF65-F5344CB8AC3E}">
        <p14:creationId xmlns:p14="http://schemas.microsoft.com/office/powerpoint/2010/main" val="31697896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ACTION!</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Decide how you will model the four strategies from reciprocal teaching to your students.</a:t>
            </a:r>
          </a:p>
          <a:p>
            <a:pPr marL="514350" indent="-514350">
              <a:buAutoNum type="arabicPeriod"/>
            </a:pPr>
            <a:r>
              <a:rPr lang="en-US" dirty="0" smtClean="0"/>
              <a:t>Gather props and materials for the modeling session and student practice session.</a:t>
            </a:r>
          </a:p>
          <a:p>
            <a:pPr marL="514350" indent="-514350">
              <a:buAutoNum type="arabicPeriod"/>
            </a:pPr>
            <a:r>
              <a:rPr lang="en-US" dirty="0" smtClean="0"/>
              <a:t>Explain to students why you are modeling these strategies, and activate prior knowledge about the topic to be studied.</a:t>
            </a:r>
            <a:endParaRPr lang="en-US" dirty="0"/>
          </a:p>
        </p:txBody>
      </p:sp>
    </p:spTree>
    <p:extLst>
      <p:ext uri="{BB962C8B-B14F-4D97-AF65-F5344CB8AC3E}">
        <p14:creationId xmlns:p14="http://schemas.microsoft.com/office/powerpoint/2010/main" val="59994853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31837"/>
            <a:ext cx="8229600" cy="5668963"/>
          </a:xfrm>
        </p:spPr>
        <p:txBody>
          <a:bodyPr>
            <a:normAutofit lnSpcReduction="10000"/>
          </a:bodyPr>
          <a:lstStyle/>
          <a:p>
            <a:pPr marL="514350" indent="-514350">
              <a:buAutoNum type="arabicPeriod" startAt="4"/>
            </a:pPr>
            <a:r>
              <a:rPr lang="en-US" dirty="0" smtClean="0"/>
              <a:t>After modeling, break students into groups of four and assign each a strategy role.</a:t>
            </a:r>
          </a:p>
          <a:p>
            <a:pPr marL="514350" indent="-514350">
              <a:buAutoNum type="arabicPeriod" startAt="4"/>
            </a:pPr>
            <a:r>
              <a:rPr lang="en-US" dirty="0" smtClean="0"/>
              <a:t>Monitor and guide students as they try out the strategies, changing jobs after each page.</a:t>
            </a:r>
          </a:p>
          <a:p>
            <a:pPr marL="514350" indent="-514350">
              <a:buAutoNum type="arabicPeriod" startAt="4"/>
            </a:pPr>
            <a:r>
              <a:rPr lang="en-US" dirty="0" smtClean="0"/>
              <a:t>After the reading is completed, bring the class together to discuss which of the strategies helped them the most.</a:t>
            </a:r>
          </a:p>
          <a:p>
            <a:pPr marL="514350" indent="-514350">
              <a:buAutoNum type="arabicPeriod" startAt="4"/>
            </a:pPr>
            <a:r>
              <a:rPr lang="en-US" dirty="0" smtClean="0"/>
              <a:t>Reflect on the experience and consider what instructional improvements you can make.  Decide how you will implement your next hands-on reciprocal teaching session.</a:t>
            </a:r>
            <a:endParaRPr lang="en-US" dirty="0"/>
          </a:p>
        </p:txBody>
      </p:sp>
    </p:spTree>
    <p:extLst>
      <p:ext uri="{BB962C8B-B14F-4D97-AF65-F5344CB8AC3E}">
        <p14:creationId xmlns:p14="http://schemas.microsoft.com/office/powerpoint/2010/main" val="307252848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&amp; Reflection</a:t>
            </a:r>
            <a:endParaRPr lang="en-US" dirty="0"/>
          </a:p>
        </p:txBody>
      </p:sp>
      <p:sp>
        <p:nvSpPr>
          <p:cNvPr id="3" name="Content Placeholder 2"/>
          <p:cNvSpPr>
            <a:spLocks noGrp="1"/>
          </p:cNvSpPr>
          <p:nvPr>
            <p:ph idx="1"/>
          </p:nvPr>
        </p:nvSpPr>
        <p:spPr/>
        <p:txBody>
          <a:bodyPr/>
          <a:lstStyle/>
          <a:p>
            <a:r>
              <a:rPr lang="en-US" dirty="0" smtClean="0"/>
              <a:t>PURPOSE: </a:t>
            </a:r>
            <a:r>
              <a:rPr lang="en-US" dirty="0"/>
              <a:t>Provide opportunity for the learners to reflect on their learning and potential implementation </a:t>
            </a:r>
            <a:r>
              <a:rPr lang="en-US" dirty="0" smtClean="0"/>
              <a:t>challenges.</a:t>
            </a:r>
          </a:p>
          <a:p>
            <a:r>
              <a:rPr lang="en-US" dirty="0" smtClean="0"/>
              <a:t>CONTENT:</a:t>
            </a:r>
          </a:p>
          <a:p>
            <a:pPr lvl="1"/>
            <a:r>
              <a:rPr lang="en-US" dirty="0"/>
              <a:t>Post-assessment learner knowledge</a:t>
            </a:r>
          </a:p>
          <a:p>
            <a:pPr lvl="1"/>
            <a:r>
              <a:rPr lang="en-US" dirty="0"/>
              <a:t>Reflect on personal teaching context and </a:t>
            </a:r>
            <a:r>
              <a:rPr lang="en-US" dirty="0" smtClean="0"/>
              <a:t>implementation.</a:t>
            </a:r>
            <a:endParaRPr lang="en-US" dirty="0"/>
          </a:p>
        </p:txBody>
      </p:sp>
    </p:spTree>
    <p:extLst>
      <p:ext uri="{BB962C8B-B14F-4D97-AF65-F5344CB8AC3E}">
        <p14:creationId xmlns:p14="http://schemas.microsoft.com/office/powerpoint/2010/main" val="3664753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pPr marL="0" indent="0">
              <a:buNone/>
            </a:pPr>
            <a:r>
              <a:rPr lang="en-US" dirty="0" smtClean="0"/>
              <a:t>In this training, the participants will:</a:t>
            </a:r>
          </a:p>
          <a:p>
            <a:r>
              <a:rPr lang="en-US" dirty="0" smtClean="0"/>
              <a:t>Use reciprocal teaching terminology and strategies (predicting, clarifying, question generating, summarizing) to discuss text.</a:t>
            </a:r>
          </a:p>
          <a:p>
            <a:r>
              <a:rPr lang="en-US" dirty="0" smtClean="0"/>
              <a:t>Explore how the implementation of reciprocal teaching improves learning for all students.</a:t>
            </a:r>
            <a:endParaRPr lang="en-US" dirty="0"/>
          </a:p>
        </p:txBody>
      </p:sp>
    </p:spTree>
    <p:extLst>
      <p:ext uri="{BB962C8B-B14F-4D97-AF65-F5344CB8AC3E}">
        <p14:creationId xmlns:p14="http://schemas.microsoft.com/office/powerpoint/2010/main" val="154746027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849562"/>
          </a:xfrm>
        </p:spPr>
        <p:txBody>
          <a:bodyPr>
            <a:normAutofit/>
          </a:bodyPr>
          <a:lstStyle/>
          <a:p>
            <a:r>
              <a:rPr lang="en-US" sz="6000" dirty="0" smtClean="0"/>
              <a:t>Assessment Options for Reciprocal Teaching</a:t>
            </a:r>
            <a:endParaRPr lang="en-US" sz="6000"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819400"/>
            <a:ext cx="3095625"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884532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46843"/>
            <a:ext cx="8229600" cy="1143000"/>
          </a:xfrm>
        </p:spPr>
        <p:txBody>
          <a:bodyPr>
            <a:normAutofit fontScale="90000"/>
          </a:bodyPr>
          <a:lstStyle/>
          <a:p>
            <a:r>
              <a:rPr lang="en-US" dirty="0" smtClean="0"/>
              <a:t>The Four-Door Chart Assessment Tool</a:t>
            </a:r>
            <a:endParaRPr lang="en-US" dirty="0"/>
          </a:p>
        </p:txBody>
      </p:sp>
      <p:sp>
        <p:nvSpPr>
          <p:cNvPr id="4" name="Rectangle 3"/>
          <p:cNvSpPr/>
          <p:nvPr/>
        </p:nvSpPr>
        <p:spPr>
          <a:xfrm>
            <a:off x="533400" y="1720840"/>
            <a:ext cx="7924800" cy="3908762"/>
          </a:xfrm>
          <a:prstGeom prst="rect">
            <a:avLst/>
          </a:prstGeom>
        </p:spPr>
        <p:txBody>
          <a:bodyPr wrap="square">
            <a:spAutoFit/>
          </a:bodyPr>
          <a:lstStyle/>
          <a:p>
            <a:r>
              <a:rPr lang="en-US" sz="2000" dirty="0"/>
              <a:t>Directions for Making a Four-Door Chart</a:t>
            </a:r>
          </a:p>
          <a:p>
            <a:r>
              <a:rPr lang="en-US" sz="2000" dirty="0"/>
              <a:t>1. Place an 8.5-inch × 11-inch sheet of white paper</a:t>
            </a:r>
          </a:p>
          <a:p>
            <a:r>
              <a:rPr lang="en-US" sz="2000" dirty="0"/>
              <a:t>horizontally on a flat surface</a:t>
            </a:r>
            <a:r>
              <a:rPr lang="en-US" sz="2000" dirty="0" smtClean="0"/>
              <a:t>.</a:t>
            </a:r>
          </a:p>
          <a:p>
            <a:endParaRPr lang="en-US" dirty="0"/>
          </a:p>
          <a:p>
            <a:endParaRPr lang="en-US" dirty="0"/>
          </a:p>
          <a:p>
            <a:r>
              <a:rPr lang="en-US" sz="2000" dirty="0"/>
              <a:t>2. Fold both sides of the paper toward the middle</a:t>
            </a:r>
          </a:p>
          <a:p>
            <a:r>
              <a:rPr lang="en-US" sz="2000" dirty="0"/>
              <a:t>to form two doors</a:t>
            </a:r>
            <a:r>
              <a:rPr lang="en-US" sz="2000" dirty="0" smtClean="0"/>
              <a:t>.</a:t>
            </a:r>
          </a:p>
          <a:p>
            <a:endParaRPr lang="en-US" dirty="0"/>
          </a:p>
          <a:p>
            <a:endParaRPr lang="en-US" dirty="0" smtClean="0"/>
          </a:p>
          <a:p>
            <a:endParaRPr lang="en-US" dirty="0"/>
          </a:p>
          <a:p>
            <a:r>
              <a:rPr lang="en-US" sz="2000" dirty="0"/>
              <a:t>3. Using scissors, cut the doors in half horizontally,</a:t>
            </a:r>
          </a:p>
          <a:p>
            <a:r>
              <a:rPr lang="en-US" sz="2000" dirty="0"/>
              <a:t>making four doors.</a:t>
            </a:r>
          </a:p>
          <a:p>
            <a:endParaRPr lang="en-US" dirty="0"/>
          </a:p>
        </p:txBody>
      </p:sp>
      <p:sp>
        <p:nvSpPr>
          <p:cNvPr id="5" name="Rectangle 4"/>
          <p:cNvSpPr/>
          <p:nvPr/>
        </p:nvSpPr>
        <p:spPr>
          <a:xfrm>
            <a:off x="6132824" y="1720840"/>
            <a:ext cx="1676400"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Rectangle 5"/>
          <p:cNvSpPr/>
          <p:nvPr/>
        </p:nvSpPr>
        <p:spPr>
          <a:xfrm>
            <a:off x="6132824" y="3276600"/>
            <a:ext cx="1600200"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8" name="Straight Connector 7"/>
          <p:cNvCxnSpPr/>
          <p:nvPr/>
        </p:nvCxnSpPr>
        <p:spPr>
          <a:xfrm>
            <a:off x="6932924" y="3124200"/>
            <a:ext cx="0" cy="11430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172408" y="2889463"/>
            <a:ext cx="466218" cy="307777"/>
          </a:xfrm>
          <a:prstGeom prst="rect">
            <a:avLst/>
          </a:prstGeom>
          <a:noFill/>
        </p:spPr>
        <p:txBody>
          <a:bodyPr wrap="none" rtlCol="0">
            <a:spAutoFit/>
          </a:bodyPr>
          <a:lstStyle/>
          <a:p>
            <a:r>
              <a:rPr lang="en-US" sz="1400" dirty="0" smtClean="0"/>
              <a:t>fold</a:t>
            </a:r>
            <a:endParaRPr lang="en-US" sz="1400" dirty="0"/>
          </a:p>
        </p:txBody>
      </p:sp>
      <p:sp>
        <p:nvSpPr>
          <p:cNvPr id="10" name="Rectangle 9"/>
          <p:cNvSpPr/>
          <p:nvPr/>
        </p:nvSpPr>
        <p:spPr>
          <a:xfrm>
            <a:off x="7432148" y="2910245"/>
            <a:ext cx="605675" cy="307777"/>
          </a:xfrm>
          <a:prstGeom prst="rect">
            <a:avLst/>
          </a:prstGeom>
        </p:spPr>
        <p:txBody>
          <a:bodyPr wrap="square">
            <a:spAutoFit/>
          </a:bodyPr>
          <a:lstStyle/>
          <a:p>
            <a:r>
              <a:rPr lang="en-US" sz="1400" dirty="0"/>
              <a:t>fold</a:t>
            </a:r>
          </a:p>
        </p:txBody>
      </p:sp>
      <p:cxnSp>
        <p:nvCxnSpPr>
          <p:cNvPr id="12" name="Straight Arrow Connector 11"/>
          <p:cNvCxnSpPr>
            <a:stCxn id="9" idx="3"/>
          </p:cNvCxnSpPr>
          <p:nvPr/>
        </p:nvCxnSpPr>
        <p:spPr>
          <a:xfrm flipH="1">
            <a:off x="6513824" y="3043352"/>
            <a:ext cx="124802" cy="2332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359874" y="3064133"/>
            <a:ext cx="144550" cy="2124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124412" y="4876800"/>
            <a:ext cx="1600200"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30" name="Straight Connector 29"/>
          <p:cNvCxnSpPr/>
          <p:nvPr/>
        </p:nvCxnSpPr>
        <p:spPr>
          <a:xfrm>
            <a:off x="6932924" y="4762500"/>
            <a:ext cx="0" cy="1143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513824" y="4876800"/>
            <a:ext cx="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359874" y="4876800"/>
            <a:ext cx="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370824" y="5149334"/>
            <a:ext cx="415498" cy="307777"/>
          </a:xfrm>
          <a:prstGeom prst="rect">
            <a:avLst/>
          </a:prstGeom>
          <a:noFill/>
        </p:spPr>
        <p:txBody>
          <a:bodyPr wrap="none" rtlCol="0">
            <a:spAutoFit/>
          </a:bodyPr>
          <a:lstStyle/>
          <a:p>
            <a:r>
              <a:rPr lang="en-US" sz="1400" dirty="0" smtClean="0"/>
              <a:t>cut</a:t>
            </a:r>
            <a:endParaRPr lang="en-US" sz="1400" dirty="0"/>
          </a:p>
        </p:txBody>
      </p:sp>
      <p:sp>
        <p:nvSpPr>
          <p:cNvPr id="37" name="TextBox 36"/>
          <p:cNvSpPr txBox="1"/>
          <p:nvPr/>
        </p:nvSpPr>
        <p:spPr>
          <a:xfrm>
            <a:off x="8042702" y="5158731"/>
            <a:ext cx="415498" cy="307777"/>
          </a:xfrm>
          <a:prstGeom prst="rect">
            <a:avLst/>
          </a:prstGeom>
          <a:noFill/>
        </p:spPr>
        <p:txBody>
          <a:bodyPr wrap="none" rtlCol="0">
            <a:spAutoFit/>
          </a:bodyPr>
          <a:lstStyle/>
          <a:p>
            <a:r>
              <a:rPr lang="en-US" sz="1400" dirty="0" smtClean="0"/>
              <a:t>cut</a:t>
            </a:r>
            <a:endParaRPr lang="en-US" sz="1400" dirty="0"/>
          </a:p>
        </p:txBody>
      </p:sp>
      <p:cxnSp>
        <p:nvCxnSpPr>
          <p:cNvPr id="38" name="Straight Arrow Connector 37"/>
          <p:cNvCxnSpPr/>
          <p:nvPr/>
        </p:nvCxnSpPr>
        <p:spPr>
          <a:xfrm>
            <a:off x="5786322" y="5303223"/>
            <a:ext cx="338090" cy="307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7" idx="1"/>
            <a:endCxn id="29" idx="3"/>
          </p:cNvCxnSpPr>
          <p:nvPr/>
        </p:nvCxnSpPr>
        <p:spPr>
          <a:xfrm flipH="1">
            <a:off x="7724612" y="5312620"/>
            <a:ext cx="318090" cy="21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9" idx="1"/>
          </p:cNvCxnSpPr>
          <p:nvPr/>
        </p:nvCxnSpPr>
        <p:spPr>
          <a:xfrm>
            <a:off x="6124412" y="5334000"/>
            <a:ext cx="3894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9" idx="3"/>
          </p:cNvCxnSpPr>
          <p:nvPr/>
        </p:nvCxnSpPr>
        <p:spPr>
          <a:xfrm flipH="1">
            <a:off x="7359874" y="5334000"/>
            <a:ext cx="364738"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1880261" y="6096000"/>
            <a:ext cx="7238999" cy="461665"/>
          </a:xfrm>
          <a:prstGeom prst="rect">
            <a:avLst/>
          </a:prstGeom>
        </p:spPr>
        <p:txBody>
          <a:bodyPr wrap="square">
            <a:spAutoFit/>
          </a:bodyPr>
          <a:lstStyle/>
          <a:p>
            <a:pPr algn="r"/>
            <a:r>
              <a:rPr lang="en-US" sz="1200" i="1" dirty="0"/>
              <a:t>Reciprocal Teaching Strategies at Work: Improving Reading Comprehension, Grades 2-6: Video Viewing Guide and Lesson Materials </a:t>
            </a:r>
            <a:r>
              <a:rPr lang="en-US" sz="1200" dirty="0"/>
              <a:t>by Lori D. Oczkus, 2006 International Reading Association, p. </a:t>
            </a:r>
            <a:r>
              <a:rPr lang="en-US" sz="1200" dirty="0" smtClean="0"/>
              <a:t>16.</a:t>
            </a:r>
            <a:endParaRPr lang="en-US" sz="1200" i="1" dirty="0"/>
          </a:p>
        </p:txBody>
      </p:sp>
    </p:spTree>
    <p:extLst>
      <p:ext uri="{BB962C8B-B14F-4D97-AF65-F5344CB8AC3E}">
        <p14:creationId xmlns:p14="http://schemas.microsoft.com/office/powerpoint/2010/main" val="17458747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1"/>
            <a:ext cx="8229600" cy="4724400"/>
          </a:xfrm>
        </p:spPr>
        <p:txBody>
          <a:bodyPr>
            <a:normAutofit/>
          </a:bodyPr>
          <a:lstStyle/>
          <a:p>
            <a:pPr marL="457200" indent="-457200">
              <a:buAutoNum type="arabicPeriod" startAt="4"/>
            </a:pPr>
            <a:r>
              <a:rPr lang="en-US" sz="2000" dirty="0" smtClean="0"/>
              <a:t>Have students write the words</a:t>
            </a:r>
          </a:p>
          <a:p>
            <a:pPr marL="0" indent="0">
              <a:buNone/>
            </a:pPr>
            <a:r>
              <a:rPr lang="en-US" sz="2000" dirty="0"/>
              <a:t> </a:t>
            </a:r>
            <a:r>
              <a:rPr lang="en-US" sz="2000" dirty="0" smtClean="0"/>
              <a:t>       </a:t>
            </a:r>
            <a:r>
              <a:rPr lang="en-US" sz="2000" i="1" dirty="0" smtClean="0"/>
              <a:t>predict, question, clarify, </a:t>
            </a:r>
            <a:r>
              <a:rPr lang="en-US" sz="2000" dirty="0" smtClean="0"/>
              <a:t>and</a:t>
            </a:r>
            <a:r>
              <a:rPr lang="en-US" sz="2000" i="1" dirty="0" smtClean="0"/>
              <a:t> </a:t>
            </a:r>
          </a:p>
          <a:p>
            <a:pPr marL="0" indent="0">
              <a:buNone/>
            </a:pPr>
            <a:r>
              <a:rPr lang="en-US" sz="2000" i="1" dirty="0"/>
              <a:t> </a:t>
            </a:r>
            <a:r>
              <a:rPr lang="en-US" sz="2000" i="1" dirty="0" smtClean="0"/>
              <a:t>       summarize</a:t>
            </a:r>
            <a:r>
              <a:rPr lang="en-US" sz="2000" dirty="0" smtClean="0"/>
              <a:t> on the outside of</a:t>
            </a:r>
          </a:p>
          <a:p>
            <a:pPr marL="0" indent="0">
              <a:buNone/>
            </a:pPr>
            <a:r>
              <a:rPr lang="en-US" sz="2000" dirty="0"/>
              <a:t> </a:t>
            </a:r>
            <a:r>
              <a:rPr lang="en-US" sz="2000" dirty="0" smtClean="0"/>
              <a:t>       the doors.</a:t>
            </a:r>
          </a:p>
          <a:p>
            <a:pPr marL="0" indent="0">
              <a:buNone/>
            </a:pPr>
            <a:endParaRPr lang="en-US" sz="2000" dirty="0"/>
          </a:p>
          <a:p>
            <a:pPr marL="457200" indent="-457200">
              <a:buAutoNum type="arabicPeriod" startAt="5"/>
            </a:pPr>
            <a:r>
              <a:rPr lang="en-US" sz="2000" dirty="0" smtClean="0"/>
              <a:t>Have students write their name</a:t>
            </a:r>
          </a:p>
          <a:p>
            <a:pPr marL="0" indent="0">
              <a:buNone/>
            </a:pPr>
            <a:r>
              <a:rPr lang="en-US" sz="2000" dirty="0"/>
              <a:t> </a:t>
            </a:r>
            <a:r>
              <a:rPr lang="en-US" sz="2000" dirty="0" smtClean="0"/>
              <a:t>       on the back of their Four-Door Charts.</a:t>
            </a:r>
          </a:p>
          <a:p>
            <a:pPr marL="0" indent="0">
              <a:buNone/>
            </a:pPr>
            <a:endParaRPr lang="en-US" sz="2000" dirty="0" smtClean="0"/>
          </a:p>
          <a:p>
            <a:pPr marL="457200" indent="-457200">
              <a:buAutoNum type="arabicPeriod" startAt="6"/>
            </a:pPr>
            <a:r>
              <a:rPr lang="en-US" sz="2000" dirty="0" smtClean="0"/>
              <a:t>Students use the chart to record their</a:t>
            </a:r>
          </a:p>
          <a:p>
            <a:pPr marL="0" indent="0">
              <a:buNone/>
            </a:pPr>
            <a:r>
              <a:rPr lang="en-US" sz="2000" dirty="0"/>
              <a:t> </a:t>
            </a:r>
            <a:r>
              <a:rPr lang="en-US" sz="2000" dirty="0" smtClean="0"/>
              <a:t>       written responses under each door.</a:t>
            </a:r>
          </a:p>
          <a:p>
            <a:pPr marL="0" indent="0">
              <a:buNone/>
            </a:pPr>
            <a:endParaRPr lang="en-US" sz="2000" dirty="0"/>
          </a:p>
          <a:p>
            <a:pPr marL="0" indent="0">
              <a:buNone/>
            </a:pPr>
            <a:r>
              <a:rPr lang="en-US" sz="1400" i="1" dirty="0" smtClean="0"/>
              <a:t>Reciprocal Teaching Strategies at Work: Improving Reading Comprehension, Grades 2-6: Video Viewing Guide and Lesson Materials </a:t>
            </a:r>
            <a:r>
              <a:rPr lang="en-US" sz="1400" dirty="0" smtClean="0"/>
              <a:t>by Lori D. Oczkus, 2006 International Reading Association, p. 17.</a:t>
            </a:r>
            <a:endParaRPr lang="en-US" sz="1400" i="1" dirty="0"/>
          </a:p>
        </p:txBody>
      </p:sp>
      <p:sp>
        <p:nvSpPr>
          <p:cNvPr id="4" name="Rectangle 3"/>
          <p:cNvSpPr/>
          <p:nvPr/>
        </p:nvSpPr>
        <p:spPr>
          <a:xfrm>
            <a:off x="5257800" y="1720840"/>
            <a:ext cx="1371600" cy="6635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predict</a:t>
            </a:r>
          </a:p>
        </p:txBody>
      </p:sp>
      <p:sp>
        <p:nvSpPr>
          <p:cNvPr id="9" name="Rectangle 8"/>
          <p:cNvSpPr/>
          <p:nvPr/>
        </p:nvSpPr>
        <p:spPr>
          <a:xfrm>
            <a:off x="6614556" y="1720840"/>
            <a:ext cx="1371600" cy="6635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rPr>
              <a:t> question</a:t>
            </a:r>
            <a:endParaRPr lang="en-US" b="1" dirty="0">
              <a:solidFill>
                <a:schemeClr val="bg1"/>
              </a:solidFill>
            </a:endParaRPr>
          </a:p>
        </p:txBody>
      </p:sp>
      <p:sp>
        <p:nvSpPr>
          <p:cNvPr id="10" name="Rectangle 9"/>
          <p:cNvSpPr/>
          <p:nvPr/>
        </p:nvSpPr>
        <p:spPr>
          <a:xfrm>
            <a:off x="5257800" y="2388892"/>
            <a:ext cx="1371600" cy="6635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 </a:t>
            </a:r>
            <a:r>
              <a:rPr lang="en-US" sz="2000" b="1" dirty="0">
                <a:solidFill>
                  <a:schemeClr val="tx1"/>
                </a:solidFill>
              </a:rPr>
              <a:t>clarify</a:t>
            </a:r>
          </a:p>
        </p:txBody>
      </p:sp>
      <p:sp>
        <p:nvSpPr>
          <p:cNvPr id="11" name="Rectangle 10"/>
          <p:cNvSpPr/>
          <p:nvPr/>
        </p:nvSpPr>
        <p:spPr>
          <a:xfrm>
            <a:off x="6614556" y="2385495"/>
            <a:ext cx="1371600" cy="6635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black"/>
                </a:solidFill>
              </a:rPr>
              <a:t>summarize </a:t>
            </a:r>
            <a:endParaRPr lang="en-US" b="1" dirty="0">
              <a:solidFill>
                <a:schemeClr val="bg1"/>
              </a:solidFill>
            </a:endParaRPr>
          </a:p>
        </p:txBody>
      </p:sp>
    </p:spTree>
    <p:extLst>
      <p:ext uri="{BB962C8B-B14F-4D97-AF65-F5344CB8AC3E}">
        <p14:creationId xmlns:p14="http://schemas.microsoft.com/office/powerpoint/2010/main" val="354341570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6537" t="10467" r="13692" b="8040"/>
          <a:stretch/>
        </p:blipFill>
        <p:spPr>
          <a:xfrm>
            <a:off x="2440982" y="685800"/>
            <a:ext cx="4680489" cy="5631050"/>
          </a:xfrm>
        </p:spPr>
      </p:pic>
    </p:spTree>
    <p:extLst>
      <p:ext uri="{BB962C8B-B14F-4D97-AF65-F5344CB8AC3E}">
        <p14:creationId xmlns:p14="http://schemas.microsoft.com/office/powerpoint/2010/main" val="400500345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0751" t="11723" r="12862" b="7662"/>
          <a:stretch/>
        </p:blipFill>
        <p:spPr>
          <a:xfrm>
            <a:off x="2895600" y="685800"/>
            <a:ext cx="4804475" cy="58971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9944864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&amp; Follow-Up</a:t>
            </a:r>
            <a:endParaRPr lang="en-US" dirty="0"/>
          </a:p>
        </p:txBody>
      </p:sp>
      <p:sp>
        <p:nvSpPr>
          <p:cNvPr id="3" name="Content Placeholder 2"/>
          <p:cNvSpPr>
            <a:spLocks noGrp="1"/>
          </p:cNvSpPr>
          <p:nvPr>
            <p:ph idx="1"/>
          </p:nvPr>
        </p:nvSpPr>
        <p:spPr/>
        <p:txBody>
          <a:bodyPr/>
          <a:lstStyle/>
          <a:p>
            <a:r>
              <a:rPr lang="en-US" dirty="0" smtClean="0"/>
              <a:t>PURPOSE: </a:t>
            </a:r>
            <a:r>
              <a:rPr lang="en-US" dirty="0"/>
              <a:t>Provide opportunity for learner to outline their implementation steps and plans for follow-up coaching.</a:t>
            </a:r>
            <a:endParaRPr lang="en-US" dirty="0" smtClean="0"/>
          </a:p>
          <a:p>
            <a:r>
              <a:rPr lang="en-US" dirty="0" smtClean="0"/>
              <a:t>CONTENT:</a:t>
            </a:r>
          </a:p>
          <a:p>
            <a:pPr lvl="1"/>
            <a:r>
              <a:rPr lang="en-US" dirty="0"/>
              <a:t>Template for outlining implementation steps in personal teaching contexts and follow-up coaching</a:t>
            </a:r>
          </a:p>
          <a:p>
            <a:pPr lvl="1"/>
            <a:r>
              <a:rPr lang="en-US" dirty="0"/>
              <a:t>Additional resources for further learning</a:t>
            </a:r>
          </a:p>
        </p:txBody>
      </p:sp>
    </p:spTree>
    <p:extLst>
      <p:ext uri="{BB962C8B-B14F-4D97-AF65-F5344CB8AC3E}">
        <p14:creationId xmlns:p14="http://schemas.microsoft.com/office/powerpoint/2010/main" val="810453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Action=Results</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1676400" y="1676400"/>
            <a:ext cx="5985783" cy="4038600"/>
          </a:xfrm>
          <a:prstGeom prst="rect">
            <a:avLst/>
          </a:prstGeom>
          <a:noFill/>
          <a:ln w="9525">
            <a:solidFill>
              <a:schemeClr val="tx1"/>
            </a:solidFill>
            <a:miter lim="800000"/>
            <a:headEnd/>
            <a:tailEnd/>
          </a:ln>
          <a:effectLst/>
        </p:spPr>
      </p:pic>
      <p:sp>
        <p:nvSpPr>
          <p:cNvPr id="5" name="TextBox 4"/>
          <p:cNvSpPr txBox="1"/>
          <p:nvPr/>
        </p:nvSpPr>
        <p:spPr>
          <a:xfrm>
            <a:off x="685800" y="4495800"/>
            <a:ext cx="8077200" cy="584775"/>
          </a:xfrm>
          <a:prstGeom prst="rect">
            <a:avLst/>
          </a:prstGeom>
          <a:solidFill>
            <a:schemeClr val="accent1">
              <a:lumMod val="20000"/>
              <a:lumOff val="80000"/>
            </a:schemeClr>
          </a:solidFill>
        </p:spPr>
        <p:txBody>
          <a:bodyPr wrap="square" rtlCol="0">
            <a:spAutoFit/>
          </a:bodyPr>
          <a:lstStyle/>
          <a:p>
            <a:r>
              <a:rPr lang="en-US" sz="3200" dirty="0" smtClean="0"/>
              <a:t>What steps will you take to start implementing?</a:t>
            </a:r>
            <a:endParaRPr lang="en-US" sz="3200" dirty="0"/>
          </a:p>
        </p:txBody>
      </p:sp>
    </p:spTree>
    <p:extLst>
      <p:ext uri="{BB962C8B-B14F-4D97-AF65-F5344CB8AC3E}">
        <p14:creationId xmlns:p14="http://schemas.microsoft.com/office/powerpoint/2010/main" val="130513714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Learning Objectives</a:t>
            </a:r>
            <a:endParaRPr lang="en-US" dirty="0"/>
          </a:p>
        </p:txBody>
      </p:sp>
      <p:sp>
        <p:nvSpPr>
          <p:cNvPr id="3" name="Content Placeholder 2"/>
          <p:cNvSpPr>
            <a:spLocks noGrp="1"/>
          </p:cNvSpPr>
          <p:nvPr>
            <p:ph idx="1"/>
          </p:nvPr>
        </p:nvSpPr>
        <p:spPr/>
        <p:txBody>
          <a:bodyPr/>
          <a:lstStyle/>
          <a:p>
            <a:pPr marL="0" indent="0">
              <a:buNone/>
            </a:pPr>
            <a:r>
              <a:rPr lang="en-US" dirty="0"/>
              <a:t>In this training, the participants will:</a:t>
            </a:r>
          </a:p>
          <a:p>
            <a:r>
              <a:rPr lang="en-US" dirty="0"/>
              <a:t>Use reciprocal teaching terminology and strategies (predicting, clarifying, question generating, summarizing) to discuss text.</a:t>
            </a:r>
          </a:p>
          <a:p>
            <a:r>
              <a:rPr lang="en-US" dirty="0"/>
              <a:t>Explore how the implementation of reciprocal teaching improves learning for all students.</a:t>
            </a:r>
          </a:p>
          <a:p>
            <a:pPr marL="0" indent="0">
              <a:buNone/>
            </a:pPr>
            <a:endParaRPr lang="en-US" dirty="0"/>
          </a:p>
        </p:txBody>
      </p:sp>
    </p:spTree>
    <p:extLst>
      <p:ext uri="{BB962C8B-B14F-4D97-AF65-F5344CB8AC3E}">
        <p14:creationId xmlns:p14="http://schemas.microsoft.com/office/powerpoint/2010/main" val="428727968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p:txBody>
          <a:bodyPr/>
          <a:lstStyle/>
          <a:p>
            <a:r>
              <a:rPr lang="en-US" dirty="0" smtClean="0"/>
              <a:t>What have I learned?</a:t>
            </a:r>
          </a:p>
          <a:p>
            <a:endParaRPr lang="en-US" dirty="0"/>
          </a:p>
          <a:p>
            <a:endParaRPr lang="en-US" dirty="0" smtClean="0"/>
          </a:p>
          <a:p>
            <a:r>
              <a:rPr lang="en-US" dirty="0" smtClean="0"/>
              <a:t>What do I need to do now?</a:t>
            </a:r>
          </a:p>
          <a:p>
            <a:endParaRPr lang="en-US" dirty="0"/>
          </a:p>
          <a:p>
            <a:endParaRPr lang="en-US" dirty="0" smtClean="0"/>
          </a:p>
          <a:p>
            <a:r>
              <a:rPr lang="en-US" dirty="0" smtClean="0"/>
              <a:t>What does my district (we) need to do now?</a:t>
            </a:r>
            <a:endParaRPr lang="en-US" dirty="0"/>
          </a:p>
        </p:txBody>
      </p:sp>
    </p:spTree>
    <p:extLst>
      <p:ext uri="{BB962C8B-B14F-4D97-AF65-F5344CB8AC3E}">
        <p14:creationId xmlns:p14="http://schemas.microsoft.com/office/powerpoint/2010/main" val="72523686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Coaching and Support</a:t>
            </a:r>
            <a:endParaRPr lang="en-US" dirty="0"/>
          </a:p>
        </p:txBody>
      </p:sp>
      <p:sp>
        <p:nvSpPr>
          <p:cNvPr id="3" name="Content Placeholder 2"/>
          <p:cNvSpPr>
            <a:spLocks noGrp="1"/>
          </p:cNvSpPr>
          <p:nvPr>
            <p:ph idx="1"/>
          </p:nvPr>
        </p:nvSpPr>
        <p:spPr/>
        <p:txBody>
          <a:bodyPr/>
          <a:lstStyle/>
          <a:p>
            <a:r>
              <a:rPr lang="en-US" dirty="0" smtClean="0"/>
              <a:t> What further support do you need from the RPDC consultant(s) to go deeper with implementation? </a:t>
            </a:r>
            <a:endParaRPr lang="en-US" dirty="0"/>
          </a:p>
        </p:txBody>
      </p:sp>
    </p:spTree>
    <p:extLst>
      <p:ext uri="{BB962C8B-B14F-4D97-AF65-F5344CB8AC3E}">
        <p14:creationId xmlns:p14="http://schemas.microsoft.com/office/powerpoint/2010/main" val="39319133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v3ASljdLbkcj3Dc0tQ89FP"/>
</p:tagLst>
</file>

<file path=ppt/tags/tag2.xml><?xml version="1.0" encoding="utf-8"?>
<p:tagLst xmlns:a="http://schemas.openxmlformats.org/drawingml/2006/main" xmlns:r="http://schemas.openxmlformats.org/officeDocument/2006/relationships" xmlns:p="http://schemas.openxmlformats.org/presentationml/2006/main">
  <p:tag name="DVSECTIONID" val="v3ASljdLbkcj3Dc0tQ89FP"/>
</p:tagLst>
</file>

<file path=ppt/theme/theme1.xml><?xml version="1.0" encoding="utf-8"?>
<a:theme xmlns:a="http://schemas.openxmlformats.org/drawingml/2006/main" name="sPD">
  <a:themeElements>
    <a:clrScheme name="SPDG">
      <a:dk1>
        <a:sysClr val="windowText" lastClr="000000"/>
      </a:dk1>
      <a:lt1>
        <a:sysClr val="window" lastClr="FFFFFF"/>
      </a:lt1>
      <a:dk2>
        <a:srgbClr val="F2EDE2"/>
      </a:dk2>
      <a:lt2>
        <a:srgbClr val="DFD4BB"/>
      </a:lt2>
      <a:accent1>
        <a:srgbClr val="5CA3D8"/>
      </a:accent1>
      <a:accent2>
        <a:srgbClr val="0D4170"/>
      </a:accent2>
      <a:accent3>
        <a:srgbClr val="95261F"/>
      </a:accent3>
      <a:accent4>
        <a:srgbClr val="1C75BB"/>
      </a:accent4>
      <a:accent5>
        <a:srgbClr val="E6B925"/>
      </a:accent5>
      <a:accent6>
        <a:srgbClr val="439539"/>
      </a:accent6>
      <a:hlink>
        <a:srgbClr val="A5A5A5"/>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5073</TotalTime>
  <Words>8524</Words>
  <Application>Microsoft Office PowerPoint</Application>
  <PresentationFormat>On-screen Show (4:3)</PresentationFormat>
  <Paragraphs>821</Paragraphs>
  <Slides>102</Slides>
  <Notes>84</Notes>
  <HiddenSlides>12</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102</vt:i4>
      </vt:variant>
    </vt:vector>
  </HeadingPairs>
  <TitlesOfParts>
    <vt:vector size="113" baseType="lpstr">
      <vt:lpstr>SimSun</vt:lpstr>
      <vt:lpstr>Arial</vt:lpstr>
      <vt:lpstr>Arial Narrow</vt:lpstr>
      <vt:lpstr>Calibri</vt:lpstr>
      <vt:lpstr>Times New Roman</vt:lpstr>
      <vt:lpstr>Tw Cen MT</vt:lpstr>
      <vt:lpstr>Verdana</vt:lpstr>
      <vt:lpstr>Wingdings</vt:lpstr>
      <vt:lpstr>sPD</vt:lpstr>
      <vt:lpstr>Office Theme</vt:lpstr>
      <vt:lpstr>Acrobat Document</vt:lpstr>
      <vt:lpstr>Reciprocal Teaching</vt:lpstr>
      <vt:lpstr>PowerPoint Presentation</vt:lpstr>
      <vt:lpstr>PowerPoint Presentation</vt:lpstr>
      <vt:lpstr>Suggested Handouts Needed</vt:lpstr>
      <vt:lpstr>Preparation</vt:lpstr>
      <vt:lpstr>PowerPoint Presentation</vt:lpstr>
      <vt:lpstr>Expectations </vt:lpstr>
      <vt:lpstr>Opening &amp; Introductions</vt:lpstr>
      <vt:lpstr>Learning Objectives</vt:lpstr>
      <vt:lpstr>Questions We Will Address  During This Session</vt:lpstr>
      <vt:lpstr>Questions We Will Address  During This Session</vt:lpstr>
      <vt:lpstr>Essential Question </vt:lpstr>
      <vt:lpstr>Training Norms </vt:lpstr>
      <vt:lpstr>Why Topic is Important</vt:lpstr>
      <vt:lpstr>What is reciprocal teaching? </vt:lpstr>
      <vt:lpstr>Definition</vt:lpstr>
      <vt:lpstr>Reciprocal Teaching Benefits</vt:lpstr>
      <vt:lpstr>Reciprocal Teaching 2 meta-analyses, 38 studies, Rank 9th </vt:lpstr>
      <vt:lpstr>Reciprocal Teaching and  Missouri Educator Evaluation Standards</vt:lpstr>
      <vt:lpstr>Reciprocal Teaching and  Missouri Educator Evaluation Standards</vt:lpstr>
      <vt:lpstr>Reciprocal Teaching and Common Core Reading Anchor Standards</vt:lpstr>
      <vt:lpstr>PowerPoint Presentation</vt:lpstr>
      <vt:lpstr>Reciprocal Teaching and Common Core Speaking and Listening Anchor Standards</vt:lpstr>
      <vt:lpstr>Reciprocal Teaching</vt:lpstr>
      <vt:lpstr>Sum It Up</vt:lpstr>
      <vt:lpstr>Overview</vt:lpstr>
      <vt:lpstr>Definition</vt:lpstr>
      <vt:lpstr>Additional Articles for slide 28</vt:lpstr>
      <vt:lpstr> </vt:lpstr>
      <vt:lpstr>Jigsaw Protocol</vt:lpstr>
      <vt:lpstr>PowerPoint Presentation</vt:lpstr>
      <vt:lpstr>Implementation Fidelity</vt:lpstr>
      <vt:lpstr>Defining and Monitoring Implementation Practice Profile</vt:lpstr>
      <vt:lpstr>PowerPoint Presentation</vt:lpstr>
      <vt:lpstr>Defining and Monitoring Implementation Practice Profile</vt:lpstr>
      <vt:lpstr>Practice Profile Essential Function 1</vt:lpstr>
      <vt:lpstr>Pre-Reading: Predicting</vt:lpstr>
      <vt:lpstr>Practice Profile Essential Function 2</vt:lpstr>
      <vt:lpstr>Purpose is Everything</vt:lpstr>
      <vt:lpstr>Set a Purpose for Reading</vt:lpstr>
      <vt:lpstr>Prime the Students’ Brains</vt:lpstr>
      <vt:lpstr>Prime the Students’ Brain</vt:lpstr>
      <vt:lpstr>Practice Profile Essential Function 4</vt:lpstr>
      <vt:lpstr>Post Reading: Engage Students in Reflection</vt:lpstr>
      <vt:lpstr>Fidelity Checklist</vt:lpstr>
      <vt:lpstr>Evidence</vt:lpstr>
      <vt:lpstr>Exploration</vt:lpstr>
      <vt:lpstr>Four Steps of Reciprocal Teaching</vt:lpstr>
      <vt:lpstr>Predict</vt:lpstr>
      <vt:lpstr>Predictor</vt:lpstr>
      <vt:lpstr>Making Predictions</vt:lpstr>
      <vt:lpstr>Prediction – Sentence Strips</vt:lpstr>
      <vt:lpstr>Predictor Activity- Stroll Line</vt:lpstr>
      <vt:lpstr>Predictor Activity – Story Impressions</vt:lpstr>
      <vt:lpstr>Clarify</vt:lpstr>
      <vt:lpstr>Clarifier</vt:lpstr>
      <vt:lpstr>Clarifying Activity –</vt:lpstr>
      <vt:lpstr>Clarifying Strategies Read-Cover-Remember-Retell</vt:lpstr>
      <vt:lpstr>Clarifying Activity –</vt:lpstr>
      <vt:lpstr>Clarifying – Fix Up Strategy 1</vt:lpstr>
      <vt:lpstr>Clarifying – Fix Up Strategy 2</vt:lpstr>
      <vt:lpstr>Question</vt:lpstr>
      <vt:lpstr>Role Prompts-Questioner</vt:lpstr>
      <vt:lpstr>Questioning Strategy- Question Starters</vt:lpstr>
      <vt:lpstr>Main Idea Questions </vt:lpstr>
      <vt:lpstr>Questioning Strategy – Main Idea Questions</vt:lpstr>
      <vt:lpstr> Formulate Higher Level Questions</vt:lpstr>
      <vt:lpstr>Wonder Questions - Activity </vt:lpstr>
      <vt:lpstr>Summarize</vt:lpstr>
      <vt:lpstr>Role Prompts-Summarizer</vt:lpstr>
      <vt:lpstr>Summarize</vt:lpstr>
      <vt:lpstr>Summarizing Strategy  Sentence Stems</vt:lpstr>
      <vt:lpstr>Summarizing Strategy- Sentence Stems</vt:lpstr>
      <vt:lpstr>Summarizing Strategy – 25 Word Summary</vt:lpstr>
      <vt:lpstr>Reciprocal Teaching Benefits</vt:lpstr>
      <vt:lpstr>Reciprocal Teaching 2 meta-analyses, 38 studies, Rank 9th </vt:lpstr>
      <vt:lpstr>Practice</vt:lpstr>
      <vt:lpstr>Time to Model and Practice</vt:lpstr>
      <vt:lpstr>Application</vt:lpstr>
      <vt:lpstr>Application Partner/Small Group Discussion</vt:lpstr>
      <vt:lpstr>PowerPoint Presentation</vt:lpstr>
      <vt:lpstr>Brainstorm and Collaborate</vt:lpstr>
      <vt:lpstr>7) Topics in Action </vt:lpstr>
      <vt:lpstr>Various Tools and Resources</vt:lpstr>
      <vt:lpstr>PowerPoint Presentation</vt:lpstr>
      <vt:lpstr>PowerPoint Presentation</vt:lpstr>
      <vt:lpstr>TAKE ACTION!</vt:lpstr>
      <vt:lpstr>PowerPoint Presentation</vt:lpstr>
      <vt:lpstr>Assessment &amp; Reflection</vt:lpstr>
      <vt:lpstr>Assessment Options for Reciprocal Teaching</vt:lpstr>
      <vt:lpstr>The Four-Door Chart Assessment Tool</vt:lpstr>
      <vt:lpstr>PowerPoint Presentation</vt:lpstr>
      <vt:lpstr>PowerPoint Presentation</vt:lpstr>
      <vt:lpstr>PowerPoint Presentation</vt:lpstr>
      <vt:lpstr>Closing &amp; Follow-Up</vt:lpstr>
      <vt:lpstr>Next Steps:  Action=Results</vt:lpstr>
      <vt:lpstr>Review: Learning Objectives</vt:lpstr>
      <vt:lpstr>Reflection</vt:lpstr>
      <vt:lpstr>Further Coaching and Support</vt:lpstr>
      <vt:lpstr>PowerPoint Presentation</vt:lpstr>
      <vt:lpstr>Resources</vt:lpstr>
      <vt:lpstr>Questions You Have</vt:lpstr>
    </vt:vector>
  </TitlesOfParts>
  <Company>Missouri University of Science and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Reciprocal Teaching</dc:title>
  <dc:creator>Crafton, Janet M.</dc:creator>
  <cp:lastModifiedBy>Lindsay, Stefanie</cp:lastModifiedBy>
  <cp:revision>302</cp:revision>
  <cp:lastPrinted>2015-02-05T19:03:15Z</cp:lastPrinted>
  <dcterms:created xsi:type="dcterms:W3CDTF">2013-02-11T19:45:41Z</dcterms:created>
  <dcterms:modified xsi:type="dcterms:W3CDTF">2015-08-05T20:25:39Z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iveCommonsLicenseID">
    <vt:lpwstr>standard&amp;commercial=n&amp;derivatives=n&amp;jurisdiction=</vt:lpwstr>
  </property>
  <property fmtid="{D5CDD505-2E9C-101B-9397-08002B2CF9AE}" pid="3" name="CreativeCommonsLicenseURL">
    <vt:lpwstr>http://creativecommons.org/licenses/by-nc-nd/4.0/</vt:lpwstr>
  </property>
  <property fmtid="{D5CDD505-2E9C-101B-9397-08002B2CF9AE}" pid="4" name="CreativeCommonsLicenseXml">
    <vt:lpwstr>&lt;?xml version="1.0" encoding="utf-8"?&gt;&lt;result&gt;&lt;license-uri&gt;http://creativecommons.org/licenses/by-nc-nd/4.0/&lt;/license-uri&gt;&lt;license-name&gt;Attribution-NonCommercial-NoDerivatives 4.0 International&lt;/license-name&gt;&lt;deprecated&gt;false&lt;/deprecated&gt;&lt;rdf&gt;&lt;rdf:RDF xml</vt:lpwstr>
  </property>
</Properties>
</file>