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95" r:id="rId2"/>
    <p:sldId id="298" r:id="rId3"/>
    <p:sldId id="265" r:id="rId4"/>
    <p:sldId id="289" r:id="rId5"/>
    <p:sldId id="297" r:id="rId6"/>
    <p:sldId id="299" r:id="rId7"/>
    <p:sldId id="300" r:id="rId8"/>
    <p:sldId id="308" r:id="rId9"/>
    <p:sldId id="302" r:id="rId10"/>
    <p:sldId id="309" r:id="rId11"/>
    <p:sldId id="303" r:id="rId12"/>
    <p:sldId id="310" r:id="rId13"/>
    <p:sldId id="304" r:id="rId14"/>
    <p:sldId id="311" r:id="rId15"/>
    <p:sldId id="305" r:id="rId16"/>
    <p:sldId id="312" r:id="rId17"/>
    <p:sldId id="306" r:id="rId18"/>
    <p:sldId id="313" r:id="rId19"/>
    <p:sldId id="307" r:id="rId20"/>
    <p:sldId id="314" r:id="rId21"/>
    <p:sldId id="315" r:id="rId22"/>
    <p:sldId id="290" r:id="rId23"/>
    <p:sldId id="317" r:id="rId24"/>
    <p:sldId id="267" r:id="rId25"/>
    <p:sldId id="269" r:id="rId26"/>
    <p:sldId id="270" r:id="rId27"/>
    <p:sldId id="271" r:id="rId28"/>
    <p:sldId id="316" r:id="rId29"/>
    <p:sldId id="291" r:id="rId30"/>
    <p:sldId id="293" r:id="rId31"/>
    <p:sldId id="29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44" autoAdjust="0"/>
  </p:normalViewPr>
  <p:slideViewPr>
    <p:cSldViewPr>
      <p:cViewPr varScale="1">
        <p:scale>
          <a:sx n="85" d="100"/>
          <a:sy n="85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6CF791-957F-453F-955C-65C40476E9A1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EE973D-DBCF-49B9-961E-3308C834F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54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opportunity for learners to engage in the content prior to the formal training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objectives; Expectations for the training; Preparatory reading Reflection exercise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01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opportunity for learner to outline their implementation steps and plans for follow-up coaching.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for outlining implementation steps in personal teaching contexts and follow-up coaching; Additional resources for further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32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87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Glossary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7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84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7AA4-0436-42F7-B3DF-038D4EA2FA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E0E82-6547-4E50-9105-AD4C8C90BB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D92A69-9569-4C9B-8F49-0E14CD8D79D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28D498-AD09-4EE0-838C-AE0080CFC1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implementation</a:t>
            </a:r>
            <a:r>
              <a:rPr lang="en-US" baseline="0" dirty="0" smtClean="0"/>
              <a:t> fidelity checklist.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the Next Steps template.  Example</a:t>
            </a:r>
            <a:r>
              <a:rPr lang="en-US" baseline="0" dirty="0" smtClean="0"/>
              <a:t> is included in the learning package materials.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DDB85-FF03-4F15-BBE2-AC431C3694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an overview of the day, including reviewing learner objectives, outcomes, and essential questions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Session at-a-glance; Introductions; Essential questions; Norms;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Pre-assessment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83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the basics and relevance to student learning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 for student learning; Ways implementation aligns with common core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learner with core concepts, terms, and vision for implementation.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Core concepts; Glossary of terms; Implementation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 the core components and implementation steps.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Detailed description of the core components; Rationale for components; Detailed implementation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41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opportunity for learners to discuss what application in the classroom looks like.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Detailed description of what implementation looks like; Group discussion on what implementation looks like in a variety of contexts; Measuring fidelity; Using data to inform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19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 ways for the learners to incorporate the new knowledge and skills into their teaching.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Reflection on what implementation would look like in their classrooms; Discuss and problem-solve potential challenges to implementation and fidelity drift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6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opportunity for the learners to reflect on their learning and potential implementation challenges.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Post-assessment learner knowledge; Reflect on personal teaching context and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E973D-DBCF-49B9-961E-3308C834F39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6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dayad\Desktop\Arden backup\dayad\Desktop\MIM\Logos and Swag\10 by 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8575" y="6173788"/>
            <a:ext cx="67151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080125"/>
          </a:xfrm>
          <a:prstGeom prst="rect">
            <a:avLst/>
          </a:prstGeom>
          <a:solidFill>
            <a:srgbClr val="254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19400" y="6149975"/>
            <a:ext cx="312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800" i="1">
                <a:latin typeface="Tw Cen MT" pitchFamily="34" charset="0"/>
              </a:rPr>
              <a:t>The contents of this presentation were developed under a grant from the US Department of Education to the Missouri Department of Elementary and Secondary Education (#H323A120018).  However, these contents do not necessarily represent the policy of the US Department of Education, and you should not assume endorsement by the Federal Government. </a:t>
            </a:r>
          </a:p>
        </p:txBody>
      </p:sp>
      <p:pic>
        <p:nvPicPr>
          <p:cNvPr id="7" name="Picture 2" descr="http://tadnet.org/uploads/Image/Ideas_logofinal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75650" y="6173788"/>
            <a:ext cx="7143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dese.mo.gov/comm/images/DESE-colo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6172200"/>
            <a:ext cx="16557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152400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spc="600" dirty="0">
                <a:solidFill>
                  <a:schemeClr val="bg1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Professional Development to Practice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47800" y="473075"/>
            <a:ext cx="7696200" cy="1397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473075"/>
            <a:ext cx="1447800" cy="139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988300" y="152400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0731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74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3"/>
            <a:ext cx="8229600" cy="4038598"/>
          </a:xfrm>
        </p:spPr>
        <p:txBody>
          <a:bodyPr vert="eaVert"/>
          <a:lstStyle>
            <a:lvl2pPr marL="742950" indent="-285750">
              <a:defRPr lang="en-US" sz="2800" kern="1200" dirty="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1"/>
            <a:ext cx="20574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599"/>
            <a:ext cx="6019800" cy="5257801"/>
          </a:xfrm>
        </p:spPr>
        <p:txBody>
          <a:bodyPr vert="eaVert"/>
          <a:lstStyle>
            <a:lvl2pPr marL="742950" indent="-285750">
              <a:defRPr lang="en-US" sz="2800" kern="1200" dirty="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3"/>
            <a:ext cx="8229600" cy="3962397"/>
          </a:xfrm>
        </p:spPr>
        <p:txBody>
          <a:bodyPr/>
          <a:lstStyle>
            <a:lvl2pPr>
              <a:buClr>
                <a:schemeClr val="accent3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6119813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latin typeface="Tw Cen MT" pitchFamily="34" charset="0"/>
                <a:cs typeface="+mn-cs"/>
              </a:rPr>
              <a:t>The contents of this  presentation were developed under a grant from the US Department of Education,   #H323A120018.  However, these contents do not necessarily represent the policy of the US Department of Education, and you should not assume endorsement by the Federal Government. </a:t>
            </a:r>
          </a:p>
        </p:txBody>
      </p:sp>
      <p:pic>
        <p:nvPicPr>
          <p:cNvPr id="5" name="Picture 2" descr="http://tadnet.org/uploads/Image/Ideas_logofinal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950" y="6313488"/>
            <a:ext cx="65405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190997"/>
          </a:xfrm>
        </p:spPr>
        <p:txBody>
          <a:bodyPr/>
          <a:lstStyle>
            <a:lvl1pPr>
              <a:defRPr sz="2800"/>
            </a:lvl1pPr>
            <a:lvl2pPr marL="742950" indent="-285750">
              <a:defRPr lang="en-US" sz="2400" kern="1200" dirty="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190997"/>
          </a:xfrm>
        </p:spPr>
        <p:txBody>
          <a:bodyPr/>
          <a:lstStyle>
            <a:lvl1pPr>
              <a:defRPr sz="2800"/>
            </a:lvl1pPr>
            <a:lvl2pPr marL="742950" indent="-285750">
              <a:defRPr lang="en-US" sz="2400" kern="1200" dirty="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190"/>
            <a:ext cx="8229600" cy="92181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616325"/>
          </a:xfrm>
        </p:spPr>
        <p:txBody>
          <a:bodyPr/>
          <a:lstStyle>
            <a:lvl1pPr>
              <a:defRPr sz="2400"/>
            </a:lvl1pPr>
            <a:lvl2pPr marL="742950" indent="-285750">
              <a:defRPr lang="en-US" sz="2000" kern="1200" dirty="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616325"/>
          </a:xfrm>
        </p:spPr>
        <p:txBody>
          <a:bodyPr/>
          <a:lstStyle>
            <a:lvl1pPr>
              <a:defRPr sz="2400"/>
            </a:lvl1pPr>
            <a:lvl2pPr marL="742950" indent="-285750">
              <a:defRPr lang="en-US" sz="2000" kern="1200" dirty="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1096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685799"/>
            <a:ext cx="5111751" cy="5105401"/>
          </a:xfrm>
        </p:spPr>
        <p:txBody>
          <a:bodyPr/>
          <a:lstStyle>
            <a:lvl1pPr>
              <a:defRPr sz="3200"/>
            </a:lvl1pPr>
            <a:lvl2pPr marL="742950" indent="-285750">
              <a:defRPr lang="en-US" sz="2800" kern="1200" dirty="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356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5000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1663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52400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spc="600" dirty="0">
                <a:solidFill>
                  <a:schemeClr val="accent3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Professional Development to Practice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473075"/>
            <a:ext cx="1447800" cy="139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47800" y="473075"/>
            <a:ext cx="7696200" cy="139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1" name="Picture 18" descr="X:\IHD General Shared\DESE Projects\SPDG\EduSAIL Website\Images\Logos\SAIL logo\header.png"/>
          <p:cNvPicPr>
            <a:picLocks noChangeAspect="1" noChangeArrowheads="1"/>
          </p:cNvPicPr>
          <p:nvPr/>
        </p:nvPicPr>
        <p:blipFill>
          <a:blip r:embed="rId13" cstate="print"/>
          <a:srcRect t="31007" r="34380"/>
          <a:stretch>
            <a:fillRect/>
          </a:stretch>
        </p:blipFill>
        <p:spPr bwMode="auto">
          <a:xfrm>
            <a:off x="53975" y="6080125"/>
            <a:ext cx="28416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Tw Cen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w Cen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3200" kern="1200">
          <a:solidFill>
            <a:schemeClr val="tx1"/>
          </a:solidFill>
          <a:latin typeface="Tw Cen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800" kern="1200">
          <a:solidFill>
            <a:schemeClr val="tx1"/>
          </a:solidFill>
          <a:latin typeface="Tw Cen MT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400" kern="1200">
          <a:solidFill>
            <a:schemeClr val="tx1"/>
          </a:solidFill>
          <a:latin typeface="Tw Cen MT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000" kern="1200">
          <a:solidFill>
            <a:schemeClr val="tx1"/>
          </a:solidFill>
          <a:latin typeface="Tw Cen MT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000" kern="1200">
          <a:solidFill>
            <a:schemeClr val="tx1"/>
          </a:solidFill>
          <a:latin typeface="Tw Cen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2" descr="C:\Users\dayad\Desktop\moedusail graphics\icons not buttons\collab data tea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862" y="348342"/>
            <a:ext cx="801312" cy="57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11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Purpose: </a:t>
            </a:r>
            <a:r>
              <a:rPr lang="en-US" dirty="0"/>
              <a:t>Provide learner with core concepts, terms, and vision for implementation.</a:t>
            </a:r>
          </a:p>
          <a:p>
            <a:pPr lvl="0"/>
            <a:r>
              <a:rPr lang="en-US" b="1" dirty="0"/>
              <a:t>Content: </a:t>
            </a:r>
            <a:r>
              <a:rPr lang="en-US" dirty="0"/>
              <a:t>Core concepts; Glossary of terms; Implementation example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05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Unpacking the topic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34" descr="C:\Users\dayad\Desktop\moedusail graphics\icons not buttons\dbdm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690" y="205740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48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Purpose: </a:t>
            </a:r>
            <a:r>
              <a:rPr lang="en-US" dirty="0"/>
              <a:t>Explore the core components and implementation steps.</a:t>
            </a:r>
          </a:p>
          <a:p>
            <a:pPr lvl="0"/>
            <a:r>
              <a:rPr lang="en-US" b="1" dirty="0"/>
              <a:t>Content: </a:t>
            </a:r>
            <a:r>
              <a:rPr lang="en-US" dirty="0"/>
              <a:t>Detailed description of the core components; Rationale for components; Detailed implementation steps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0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in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0" descr="C:\Users\dayad\Desktop\moedusail graphics\icons not buttons\effective instruc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120" y="179070"/>
            <a:ext cx="1151859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05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Purpose: </a:t>
            </a:r>
            <a:r>
              <a:rPr lang="en-US" dirty="0"/>
              <a:t>Provide opportunity for learners to discuss what application in the classroom looks like.</a:t>
            </a:r>
          </a:p>
          <a:p>
            <a:pPr lvl="0"/>
            <a:r>
              <a:rPr lang="en-US" b="1" dirty="0"/>
              <a:t>Content: </a:t>
            </a:r>
            <a:r>
              <a:rPr lang="en-US" dirty="0"/>
              <a:t>Detailed description of what implementation looks like; Group discussion on what implementation looks like in a variety of contexts; Measuring fidelity; Using data to inform practice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05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in </a:t>
            </a:r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35" descr="C:\Users\dayad\Desktop\moedusail graphics\icons not buttons\cf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09550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309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Purpose: </a:t>
            </a:r>
            <a:r>
              <a:rPr lang="en-US" dirty="0"/>
              <a:t>Explore ways for the learners to incorporate the new knowledge and skills into their teaching.</a:t>
            </a:r>
          </a:p>
          <a:p>
            <a:pPr lvl="0"/>
            <a:r>
              <a:rPr lang="en-US" b="1" dirty="0"/>
              <a:t>Content: </a:t>
            </a:r>
            <a:r>
              <a:rPr lang="en-US" dirty="0"/>
              <a:t>Reflection on what implementation would look like in their classrooms; Discuss and problem-solve potential challenges to implementation and fidelity drift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05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Assessment &amp; </a:t>
            </a:r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430" y="304800"/>
            <a:ext cx="883920" cy="60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80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Purpose: </a:t>
            </a:r>
            <a:r>
              <a:rPr lang="en-US" dirty="0"/>
              <a:t>Provide opportunity for the learners to reflect on their learning and potential implementation challenges.</a:t>
            </a:r>
          </a:p>
          <a:p>
            <a:pPr lvl="0"/>
            <a:r>
              <a:rPr lang="en-US" b="1" dirty="0"/>
              <a:t>Content: </a:t>
            </a:r>
            <a:r>
              <a:rPr lang="en-US" dirty="0"/>
              <a:t>Post-assessment learner knowledge; Reflect on personal teaching context and implementation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05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&amp; follow-up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34" descr="C:\Users\dayad\Desktop\moedusail graphics\icons not buttons\dbdm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690" y="205740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68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Purpose: </a:t>
            </a:r>
            <a:r>
              <a:rPr lang="en-US" dirty="0" smtClean="0"/>
              <a:t>Provide </a:t>
            </a:r>
            <a:r>
              <a:rPr lang="en-US" dirty="0"/>
              <a:t>opportunity for learners to engage in the content prior to the formal training</a:t>
            </a:r>
          </a:p>
          <a:p>
            <a:pPr lvl="0"/>
            <a:r>
              <a:rPr lang="en-US" b="1" dirty="0"/>
              <a:t>Content: </a:t>
            </a:r>
            <a:r>
              <a:rPr lang="en-US" dirty="0"/>
              <a:t>Learning objectives; Expectations for the training; Preparatory reading Reflection exercise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18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Purpose: </a:t>
            </a:r>
            <a:r>
              <a:rPr lang="en-US" dirty="0"/>
              <a:t>Provide opportunity for learner to outline their implementation steps and plans for follow-up coaching.</a:t>
            </a:r>
          </a:p>
          <a:p>
            <a:pPr lvl="0"/>
            <a:r>
              <a:rPr lang="en-US" b="1" dirty="0"/>
              <a:t>Content: </a:t>
            </a:r>
            <a:r>
              <a:rPr lang="en-US" dirty="0"/>
              <a:t>Template for outlining implementation steps in personal teaching contexts and follow-up coaching; Additional resources for further learning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05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0" descr="C:\Users\dayad\Desktop\moedusail graphics\icons not buttons\effective instruc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690" y="198120"/>
            <a:ext cx="1151859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54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867942" y="3448198"/>
            <a:ext cx="1151858" cy="914400"/>
            <a:chOff x="4867942" y="3758980"/>
            <a:chExt cx="1151858" cy="914400"/>
          </a:xfrm>
        </p:grpSpPr>
        <p:sp>
          <p:nvSpPr>
            <p:cNvPr id="15" name="Rectangle 14"/>
            <p:cNvSpPr/>
            <p:nvPr/>
          </p:nvSpPr>
          <p:spPr>
            <a:xfrm>
              <a:off x="4986596" y="3758980"/>
              <a:ext cx="914400" cy="914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6" name="Picture 29" descr="C:\Users\dayad\Desktop\moedusail graphics\icons not buttons\reflectio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7942" y="3804700"/>
              <a:ext cx="1151858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4917637" y="2095797"/>
            <a:ext cx="1151858" cy="914400"/>
            <a:chOff x="4917637" y="2238267"/>
            <a:chExt cx="1151858" cy="914400"/>
          </a:xfrm>
        </p:grpSpPr>
        <p:sp>
          <p:nvSpPr>
            <p:cNvPr id="18" name="Rectangle 17"/>
            <p:cNvSpPr/>
            <p:nvPr/>
          </p:nvSpPr>
          <p:spPr>
            <a:xfrm>
              <a:off x="4986596" y="2238267"/>
              <a:ext cx="914400" cy="914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9" name="Picture 30" descr="C:\Users\dayad\Desktop\moedusail graphics\icons not buttons\essential question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7637" y="2283987"/>
              <a:ext cx="1151858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4916556" y="743396"/>
            <a:ext cx="1151858" cy="914400"/>
            <a:chOff x="4916556" y="743396"/>
            <a:chExt cx="1151858" cy="914400"/>
          </a:xfrm>
        </p:grpSpPr>
        <p:sp>
          <p:nvSpPr>
            <p:cNvPr id="21" name="Rectangle 20"/>
            <p:cNvSpPr/>
            <p:nvPr/>
          </p:nvSpPr>
          <p:spPr>
            <a:xfrm>
              <a:off x="5058260" y="743396"/>
              <a:ext cx="914400" cy="914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2" name="Picture 31" descr="C:\Users\dayad\Desktop\moedusail graphics\icons not buttons\guided notes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556" y="790492"/>
              <a:ext cx="1151858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4986596" y="4800600"/>
            <a:ext cx="914400" cy="914400"/>
            <a:chOff x="4986596" y="5279693"/>
            <a:chExt cx="914400" cy="914400"/>
          </a:xfrm>
        </p:grpSpPr>
        <p:sp>
          <p:nvSpPr>
            <p:cNvPr id="25" name="Rectangle 24"/>
            <p:cNvSpPr/>
            <p:nvPr/>
          </p:nvSpPr>
          <p:spPr>
            <a:xfrm>
              <a:off x="4986596" y="5279693"/>
              <a:ext cx="914400" cy="914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37" name="Picture 36" descr="C:\Users\dayad\Desktop\moedusail graphics\icons not buttons\resources2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564"/>
            <a:stretch/>
          </p:blipFill>
          <p:spPr bwMode="auto">
            <a:xfrm>
              <a:off x="5029200" y="5325413"/>
              <a:ext cx="811328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104731"/>
              </p:ext>
            </p:extLst>
          </p:nvPr>
        </p:nvGraphicFramePr>
        <p:xfrm>
          <a:off x="6248400" y="763274"/>
          <a:ext cx="2743200" cy="515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1288621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Guided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 Notes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8621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w Cen MT" pitchFamily="34" charset="0"/>
                        </a:rPr>
                        <a:t>Essential Questions</a:t>
                      </a:r>
                      <a:endParaRPr lang="en-US" sz="2000" b="0" dirty="0"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8621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w Cen MT" pitchFamily="34" charset="0"/>
                        </a:rPr>
                        <a:t>Reflection/Activities</a:t>
                      </a:r>
                      <a:endParaRPr lang="en-US" sz="2000" b="0" dirty="0"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8621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w Cen MT" pitchFamily="34" charset="0"/>
                        </a:rPr>
                        <a:t>Resources</a:t>
                      </a:r>
                      <a:endParaRPr lang="en-US" sz="2000" b="0" dirty="0"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" name="Picture 20" descr="C:\Users\dayad\Desktop\moedusail graphics\icons not buttons\effective instructi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79134"/>
            <a:ext cx="1151859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2" descr="C:\Users\dayad\Desktop\moedusail graphics\icons not buttons\collab data team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69751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4" descr="C:\Users\dayad\Desktop\moedusail graphics\icons not buttons\dbdm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84" y="763274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5" descr="C:\Users\dayad\Desktop\moedusail graphics\icons not buttons\cfa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72657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51064"/>
              </p:ext>
            </p:extLst>
          </p:nvPr>
        </p:nvGraphicFramePr>
        <p:xfrm>
          <a:off x="1905000" y="762000"/>
          <a:ext cx="2743200" cy="5148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Data Based Decision Making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Collaborative Data Teams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w Cen MT" pitchFamily="34" charset="0"/>
                        </a:rPr>
                        <a:t>Internal Coaching</a:t>
                      </a:r>
                      <a:endParaRPr lang="en-US" sz="2000" b="0" dirty="0"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w Cen MT" pitchFamily="34" charset="0"/>
                        </a:rPr>
                        <a:t>Common Formative Assessment</a:t>
                      </a:r>
                      <a:endParaRPr lang="en-US" sz="2000" b="0" dirty="0"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w Cen MT" pitchFamily="34" charset="0"/>
                        </a:rPr>
                        <a:t>Effective</a:t>
                      </a:r>
                      <a:r>
                        <a:rPr lang="en-US" sz="2000" b="0" baseline="0" dirty="0" smtClean="0">
                          <a:latin typeface="Tw Cen MT" pitchFamily="34" charset="0"/>
                        </a:rPr>
                        <a:t> Practices</a:t>
                      </a:r>
                      <a:endParaRPr lang="en-US" sz="2000" b="0" dirty="0"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" y="2976228"/>
            <a:ext cx="1188720" cy="81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Development Topics</a:t>
            </a:r>
            <a:endParaRPr lang="en-US" dirty="0"/>
          </a:p>
        </p:txBody>
      </p:sp>
      <p:pic>
        <p:nvPicPr>
          <p:cNvPr id="4" name="Picture 20" descr="C:\Users\dayad\Desktop\moedusail graphics\icons not buttons\effective instruc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89152"/>
            <a:ext cx="1151859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2" descr="C:\Users\dayad\Desktop\moedusail graphics\icons not buttons\collab data team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29" y="3983698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4" descr="C:\Users\dayad\Desktop\moedusail graphics\icons not buttons\dbdm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13" y="2877221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5" descr="C:\Users\dayad\Desktop\moedusail graphics\icons not buttons\cf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82675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7677"/>
              </p:ext>
            </p:extLst>
          </p:nvPr>
        </p:nvGraphicFramePr>
        <p:xfrm>
          <a:off x="2023729" y="2875947"/>
          <a:ext cx="2743200" cy="3088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Data Based Decision Making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Collaborative Data Teams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w Cen MT" pitchFamily="34" charset="0"/>
                        </a:rPr>
                        <a:t>Internal Coaching</a:t>
                      </a:r>
                      <a:endParaRPr lang="en-US" sz="2000" b="0" dirty="0"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09" y="5090175"/>
            <a:ext cx="1188720" cy="812912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234517"/>
              </p:ext>
            </p:extLst>
          </p:nvPr>
        </p:nvGraphicFramePr>
        <p:xfrm>
          <a:off x="6400800" y="2871440"/>
          <a:ext cx="2743200" cy="2059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Common Formative Assessment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962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w Cen MT" pitchFamily="34" charset="0"/>
                        </a:rPr>
                        <a:t>Effective</a:t>
                      </a:r>
                      <a:r>
                        <a:rPr lang="en-US" sz="2000" b="0" baseline="0" dirty="0" smtClean="0">
                          <a:latin typeface="Tw Cen MT" pitchFamily="34" charset="0"/>
                        </a:rPr>
                        <a:t> Practices</a:t>
                      </a:r>
                      <a:endParaRPr lang="en-US" sz="2000" b="0" dirty="0">
                        <a:latin typeface="Tw Cen MT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396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3200" kern="12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2400" kern="12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2000" kern="12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2000" kern="12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Use these icons on the title slides of the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20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/>
              <a:t>On a slide with Essential Questions, use an icon in the upper left corner. Like this one!</a:t>
            </a:r>
            <a:endParaRPr lang="en-US" sz="3600" dirty="0"/>
          </a:p>
          <a:p>
            <a:pPr>
              <a:defRPr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772400" y="228600"/>
            <a:ext cx="1151858" cy="914400"/>
            <a:chOff x="4917637" y="2238267"/>
            <a:chExt cx="1151858" cy="914400"/>
          </a:xfrm>
        </p:grpSpPr>
        <p:sp>
          <p:nvSpPr>
            <p:cNvPr id="6" name="Rectangle 5"/>
            <p:cNvSpPr/>
            <p:nvPr/>
          </p:nvSpPr>
          <p:spPr>
            <a:xfrm>
              <a:off x="4986596" y="2238267"/>
              <a:ext cx="914400" cy="914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7" name="Picture 30" descr="C:\Users\dayad\Desktop\moedusail graphics\icons not buttons\essential question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7637" y="2283987"/>
              <a:ext cx="1151858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Activity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you have an Activity in your presentation, use the Activity/Reflection icon.</a:t>
            </a: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7696200" y="152400"/>
            <a:ext cx="1151858" cy="914400"/>
            <a:chOff x="4867942" y="3758980"/>
            <a:chExt cx="1151858" cy="914400"/>
          </a:xfrm>
        </p:grpSpPr>
        <p:sp>
          <p:nvSpPr>
            <p:cNvPr id="6" name="Rectangle 5"/>
            <p:cNvSpPr/>
            <p:nvPr/>
          </p:nvSpPr>
          <p:spPr>
            <a:xfrm>
              <a:off x="4986596" y="3758980"/>
              <a:ext cx="914400" cy="914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7" name="Picture 29" descr="C:\Users\dayad\Desktop\moedusail graphics\icons not buttons\reflectio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7942" y="3804700"/>
              <a:ext cx="1151858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063"/>
            <a:ext cx="8229600" cy="1096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209803"/>
            <a:ext cx="8229600" cy="3962397"/>
          </a:xfrm>
        </p:spPr>
        <p:txBody>
          <a:bodyPr/>
          <a:lstStyle/>
          <a:p>
            <a:pPr marL="346075" indent="-346075" eaLnBrk="1" hangingPunct="1">
              <a:buFont typeface="Wingdings" pitchFamily="2" charset="2"/>
              <a:buChar char="q"/>
            </a:pPr>
            <a:r>
              <a:rPr lang="en-US" dirty="0" smtClean="0"/>
              <a:t>Have a special Resources Slide?  Use the Resources icon.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7826491" y="228600"/>
            <a:ext cx="914400" cy="914400"/>
            <a:chOff x="4986596" y="5279693"/>
            <a:chExt cx="914400" cy="914400"/>
          </a:xfrm>
        </p:grpSpPr>
        <p:sp>
          <p:nvSpPr>
            <p:cNvPr id="5" name="Rectangle 4"/>
            <p:cNvSpPr/>
            <p:nvPr/>
          </p:nvSpPr>
          <p:spPr>
            <a:xfrm>
              <a:off x="4986596" y="5279693"/>
              <a:ext cx="914400" cy="914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6" name="Picture 5" descr="C:\Users\dayad\Desktop\moedusail graphics\icons not buttons\resources2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564"/>
            <a:stretch/>
          </p:blipFill>
          <p:spPr bwMode="auto">
            <a:xfrm>
              <a:off x="5029200" y="5325413"/>
              <a:ext cx="811328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Notes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Using Guided Notes, you can use the Guided </a:t>
            </a:r>
            <a:r>
              <a:rPr lang="en-US" dirty="0"/>
              <a:t>N</a:t>
            </a:r>
            <a:r>
              <a:rPr lang="en-US" dirty="0" smtClean="0"/>
              <a:t>otes icon to indicate which slides have notes.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98830" y="229456"/>
            <a:ext cx="1151858" cy="914400"/>
            <a:chOff x="4916556" y="743396"/>
            <a:chExt cx="1151858" cy="914400"/>
          </a:xfrm>
        </p:grpSpPr>
        <p:sp>
          <p:nvSpPr>
            <p:cNvPr id="8" name="Rectangle 7"/>
            <p:cNvSpPr/>
            <p:nvPr/>
          </p:nvSpPr>
          <p:spPr>
            <a:xfrm>
              <a:off x="5058260" y="743396"/>
              <a:ext cx="914400" cy="914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9" name="Picture 31" descr="C:\Users\dayad\Desktop\moedusail graphics\icons not buttons\guided note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556" y="790492"/>
              <a:ext cx="1151858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5" descr="C:\Users\dayad\Desktop\moedusail graphics\icons not buttons\cf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09550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521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01663"/>
            <a:ext cx="8229600" cy="1096962"/>
          </a:xfrm>
        </p:spPr>
        <p:txBody>
          <a:bodyPr/>
          <a:lstStyle/>
          <a:p>
            <a:r>
              <a:rPr lang="en-US" dirty="0" smtClean="0"/>
              <a:t>Practice Profile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609725"/>
            <a:ext cx="8367713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3276600"/>
            <a:ext cx="85344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3"/>
                </a:solidFill>
                <a:latin typeface="Tw Cen MT" pitchFamily="34" charset="0"/>
              </a:rPr>
              <a:t>Insert Your Team’s Practice Profile</a:t>
            </a:r>
            <a:endParaRPr lang="en-US" sz="4800" dirty="0">
              <a:solidFill>
                <a:schemeClr val="accent3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6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Package Name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4" name="Picture 32" descr="C:\Users\dayad\Desktop\moedusail graphics\icons not buttons\collab data tea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862" y="348342"/>
            <a:ext cx="801312" cy="57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Fidelity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05"/>
          <a:stretch/>
        </p:blipFill>
        <p:spPr bwMode="auto">
          <a:xfrm>
            <a:off x="1390185" y="1981200"/>
            <a:ext cx="6099175" cy="360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276600"/>
            <a:ext cx="84582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3"/>
                </a:solidFill>
                <a:latin typeface="Tw Cen MT" pitchFamily="34" charset="0"/>
              </a:rPr>
              <a:t>Insert Your Team’s Implementation Fidelity Checklist</a:t>
            </a:r>
            <a:endParaRPr lang="en-US" sz="4800" dirty="0">
              <a:solidFill>
                <a:schemeClr val="accent3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 Action=Results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676400"/>
            <a:ext cx="5985783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4495800"/>
            <a:ext cx="80772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What steps will you take to start implementing?</a:t>
            </a:r>
            <a:endParaRPr lang="en-US" sz="32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8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Opening &amp; introductions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34" descr="C:\Users\dayad\Desktop\moedusail graphics\icons not buttons\dbdm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690" y="205740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74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Purpose: </a:t>
            </a:r>
            <a:r>
              <a:rPr lang="en-US" dirty="0"/>
              <a:t>Provide an overview of the day, including reviewing learner objectives, outcomes, and essential questions</a:t>
            </a:r>
          </a:p>
          <a:p>
            <a:pPr lvl="0"/>
            <a:r>
              <a:rPr lang="en-US" b="1" dirty="0"/>
              <a:t>Content: </a:t>
            </a:r>
            <a:r>
              <a:rPr lang="en-US" dirty="0"/>
              <a:t>Session at-a-glance; Introductions; Essential questions; Norms; Pre-assessment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the topic is important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5" descr="C:\Users\dayad\Desktop\moedusail graphics\icons not buttons\cf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09550"/>
            <a:ext cx="1151858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4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Purpose: </a:t>
            </a:r>
            <a:r>
              <a:rPr lang="en-US" dirty="0" smtClean="0"/>
              <a:t>Review the basics and relevance to student learning</a:t>
            </a:r>
          </a:p>
          <a:p>
            <a:pPr lvl="0"/>
            <a:r>
              <a:rPr lang="en-US" b="1" dirty="0" smtClean="0"/>
              <a:t>Content: </a:t>
            </a:r>
            <a:r>
              <a:rPr lang="en-US" dirty="0" smtClean="0"/>
              <a:t>Implications for student learning; Ways implementation aligns with common core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0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the topic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430" y="304800"/>
            <a:ext cx="883920" cy="60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6016"/>
      </p:ext>
    </p:extLst>
  </p:cSld>
  <p:clrMapOvr>
    <a:masterClrMapping/>
  </p:clrMapOvr>
</p:sld>
</file>

<file path=ppt/theme/theme1.xml><?xml version="1.0" encoding="utf-8"?>
<a:theme xmlns:a="http://schemas.openxmlformats.org/drawingml/2006/main" name="sPD">
  <a:themeElements>
    <a:clrScheme name="spdg w/sand">
      <a:dk1>
        <a:sysClr val="windowText" lastClr="000000"/>
      </a:dk1>
      <a:lt1>
        <a:sysClr val="window" lastClr="FFFFFF"/>
      </a:lt1>
      <a:dk2>
        <a:srgbClr val="F2EDE2"/>
      </a:dk2>
      <a:lt2>
        <a:srgbClr val="DFD4BB"/>
      </a:lt2>
      <a:accent1>
        <a:srgbClr val="5CA3D8"/>
      </a:accent1>
      <a:accent2>
        <a:srgbClr val="0D4170"/>
      </a:accent2>
      <a:accent3>
        <a:srgbClr val="95261F"/>
      </a:accent3>
      <a:accent4>
        <a:srgbClr val="1C75BB"/>
      </a:accent4>
      <a:accent5>
        <a:srgbClr val="E6B925"/>
      </a:accent5>
      <a:accent6>
        <a:srgbClr val="43953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sPD</Template>
  <TotalTime>1652</TotalTime>
  <Words>835</Words>
  <Application>Microsoft Office PowerPoint</Application>
  <PresentationFormat>On-screen Show (4:3)</PresentationFormat>
  <Paragraphs>110</Paragraphs>
  <Slides>31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sPD</vt:lpstr>
      <vt:lpstr>Preparation</vt:lpstr>
      <vt:lpstr>Purpose and Content</vt:lpstr>
      <vt:lpstr>Learning Package Name</vt:lpstr>
      <vt:lpstr>PowerPoint Presentation</vt:lpstr>
      <vt:lpstr>Opening &amp; introductions</vt:lpstr>
      <vt:lpstr>Purpose and Content</vt:lpstr>
      <vt:lpstr>Why the topic is important</vt:lpstr>
      <vt:lpstr>Purpose and Content</vt:lpstr>
      <vt:lpstr>Overview of the topic</vt:lpstr>
      <vt:lpstr>Purpose and Content</vt:lpstr>
      <vt:lpstr>Unpacking the topic</vt:lpstr>
      <vt:lpstr>Purpose and Content</vt:lpstr>
      <vt:lpstr>Topic in Practice</vt:lpstr>
      <vt:lpstr>Purpose and Content</vt:lpstr>
      <vt:lpstr>Topic in Action</vt:lpstr>
      <vt:lpstr>Purpose and Content</vt:lpstr>
      <vt:lpstr>Assessment &amp; Reflection</vt:lpstr>
      <vt:lpstr>Purpose and Content</vt:lpstr>
      <vt:lpstr>Closing &amp; follow-up</vt:lpstr>
      <vt:lpstr>Purpose and Content</vt:lpstr>
      <vt:lpstr>Icons</vt:lpstr>
      <vt:lpstr>PowerPoint Presentation</vt:lpstr>
      <vt:lpstr>Content Development Topics</vt:lpstr>
      <vt:lpstr>Essential Questions</vt:lpstr>
      <vt:lpstr>Activity</vt:lpstr>
      <vt:lpstr>Resources</vt:lpstr>
      <vt:lpstr>Guided Notes</vt:lpstr>
      <vt:lpstr>Next Steps</vt:lpstr>
      <vt:lpstr>Practice Profile</vt:lpstr>
      <vt:lpstr>Implementation Fidelity</vt:lpstr>
      <vt:lpstr>Next Steps:  Action=Results</vt:lpstr>
    </vt:vector>
  </TitlesOfParts>
  <Company>DESE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Desired outcome from the Missouri Collaborative Work:  Improved outcomes for all students</dc:title>
  <dc:creator>pwilliam</dc:creator>
  <cp:lastModifiedBy>Day, Arden D.</cp:lastModifiedBy>
  <cp:revision>134</cp:revision>
  <dcterms:created xsi:type="dcterms:W3CDTF">2013-05-24T14:25:15Z</dcterms:created>
  <dcterms:modified xsi:type="dcterms:W3CDTF">2013-07-17T17:06:15Z</dcterms:modified>
</cp:coreProperties>
</file>