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303" r:id="rId3"/>
    <p:sldId id="283" r:id="rId4"/>
    <p:sldId id="257" r:id="rId5"/>
    <p:sldId id="270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8" r:id="rId15"/>
    <p:sldId id="269" r:id="rId16"/>
    <p:sldId id="277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0" r:id="rId26"/>
    <p:sldId id="281" r:id="rId27"/>
    <p:sldId id="282" r:id="rId28"/>
    <p:sldId id="284" r:id="rId29"/>
    <p:sldId id="285" r:id="rId30"/>
    <p:sldId id="287" r:id="rId31"/>
    <p:sldId id="288" r:id="rId32"/>
    <p:sldId id="290" r:id="rId33"/>
    <p:sldId id="289" r:id="rId34"/>
    <p:sldId id="291" r:id="rId35"/>
    <p:sldId id="296" r:id="rId36"/>
    <p:sldId id="295" r:id="rId37"/>
    <p:sldId id="292" r:id="rId38"/>
    <p:sldId id="293" r:id="rId39"/>
    <p:sldId id="294" r:id="rId40"/>
    <p:sldId id="297" r:id="rId41"/>
    <p:sldId id="298" r:id="rId42"/>
    <p:sldId id="299" r:id="rId43"/>
    <p:sldId id="301" r:id="rId44"/>
    <p:sldId id="302" r:id="rId45"/>
    <p:sldId id="300" r:id="rId46"/>
    <p:sldId id="304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E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40" autoAdjust="0"/>
  </p:normalViewPr>
  <p:slideViewPr>
    <p:cSldViewPr>
      <p:cViewPr varScale="1">
        <p:scale>
          <a:sx n="103" d="100"/>
          <a:sy n="103" d="100"/>
        </p:scale>
        <p:origin x="17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7.bin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8.bin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9.bin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0.bin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1.bin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2.bin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3.bin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brussow\Documents\MO%20SPDG2\Data%20wrangling\SIS%20reports%20April%202014\SIS%20rpdc%20disaggregated%20033114%20JB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6.bin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Respondents'</a:t>
            </a:r>
            <a:r>
              <a:rPr lang="en-US" sz="2400" baseline="0"/>
              <a:t> Roles</a:t>
            </a:r>
            <a:endParaRPr lang="en-US" sz="240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6.1828743271915235E-3"/>
                  <c:y val="-0.1151195523636468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609218365794527E-2"/>
                  <c:y val="-1.3674252256929422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6342832672948697E-2"/>
                  <c:y val="-2.152980877390326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2335955088327282E-2"/>
                  <c:y val="-1.876005883879899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4830811560187378E-2"/>
                  <c:y val="7.70122003980271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'SIS results+2013'!$AW$3134:$AW$3138</c:f>
              <c:strCache>
                <c:ptCount val="5"/>
                <c:pt idx="0">
                  <c:v>General Education Teacher</c:v>
                </c:pt>
                <c:pt idx="1">
                  <c:v>Other Certified Staff</c:v>
                </c:pt>
                <c:pt idx="2">
                  <c:v>Noncertified Staff</c:v>
                </c:pt>
                <c:pt idx="3">
                  <c:v>Special Education Teacher</c:v>
                </c:pt>
                <c:pt idx="4">
                  <c:v>Administrator</c:v>
                </c:pt>
              </c:strCache>
            </c:strRef>
          </c:cat>
          <c:val>
            <c:numRef>
              <c:f>'SIS results+2013'!$AY$3134:$AY$3138</c:f>
              <c:numCache>
                <c:formatCode>General</c:formatCode>
                <c:ptCount val="5"/>
                <c:pt idx="0">
                  <c:v>2260</c:v>
                </c:pt>
                <c:pt idx="1">
                  <c:v>333</c:v>
                </c:pt>
                <c:pt idx="2">
                  <c:v>59</c:v>
                </c:pt>
                <c:pt idx="3">
                  <c:v>375</c:v>
                </c:pt>
                <c:pt idx="4">
                  <c:v>102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2"/>
      </c:pieChart>
    </c:plotArea>
    <c:plotVisOnly val="1"/>
    <c:dispBlanksAs val="gap"/>
    <c:showDLblsOverMax val="0"/>
  </c:chart>
  <c:spPr>
    <a:solidFill>
      <a:sysClr val="window" lastClr="FFFFFF"/>
    </a:solidFill>
    <a:ln>
      <a:solidFill>
        <a:srgbClr val="0E4171"/>
      </a:solidFill>
    </a:ln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n-US" sz="1800" baseline="0" dirty="0" smtClean="0"/>
              <a:t>Structure</a:t>
            </a:r>
            <a:endParaRPr lang="en-US" sz="1800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2013</c:v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'TFS results'!$I$2:$M$2</c:f>
              <c:strCache>
                <c:ptCount val="5"/>
                <c:pt idx="0">
                  <c:v>Multiple meeting roles assigned prior to the meeting (e.g., facilitator, note-taker)</c:v>
                </c:pt>
                <c:pt idx="1">
                  <c:v>Meeting starts and ends on time as scheduled</c:v>
                </c:pt>
                <c:pt idx="2">
                  <c:v>Nearly all team members attend regularly</c:v>
                </c:pt>
                <c:pt idx="3">
                  <c:v>Agenda developed and available prior to meetings</c:v>
                </c:pt>
                <c:pt idx="4">
                  <c:v>Minutes/notes taken during meeting and distributed to all team members after the meeting</c:v>
                </c:pt>
              </c:strCache>
            </c:strRef>
          </c:cat>
          <c:val>
            <c:numRef>
              <c:f>'TFS results'!$I$2935:$M$2935</c:f>
              <c:numCache>
                <c:formatCode>0.0%</c:formatCode>
                <c:ptCount val="5"/>
                <c:pt idx="0">
                  <c:v>0.59385113268608414</c:v>
                </c:pt>
                <c:pt idx="1">
                  <c:v>0.79733009708737868</c:v>
                </c:pt>
                <c:pt idx="2">
                  <c:v>0.86367313915857602</c:v>
                </c:pt>
                <c:pt idx="3">
                  <c:v>0.7491909385113269</c:v>
                </c:pt>
                <c:pt idx="4">
                  <c:v>0.62216828478964403</c:v>
                </c:pt>
              </c:numCache>
            </c:numRef>
          </c:val>
        </c:ser>
        <c:ser>
          <c:idx val="1"/>
          <c:order val="1"/>
          <c:tx>
            <c:v>2014</c:v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'TFS results'!$I$2:$M$2</c:f>
              <c:strCache>
                <c:ptCount val="5"/>
                <c:pt idx="0">
                  <c:v>Multiple meeting roles assigned prior to the meeting (e.g., facilitator, note-taker)</c:v>
                </c:pt>
                <c:pt idx="1">
                  <c:v>Meeting starts and ends on time as scheduled</c:v>
                </c:pt>
                <c:pt idx="2">
                  <c:v>Nearly all team members attend regularly</c:v>
                </c:pt>
                <c:pt idx="3">
                  <c:v>Agenda developed and available prior to meetings</c:v>
                </c:pt>
                <c:pt idx="4">
                  <c:v>Minutes/notes taken during meeting and distributed to all team members after the meeting</c:v>
                </c:pt>
              </c:strCache>
            </c:strRef>
          </c:cat>
          <c:val>
            <c:numRef>
              <c:f>'TFS results'!$I$2937:$M$2937</c:f>
              <c:numCache>
                <c:formatCode>0.0%</c:formatCode>
                <c:ptCount val="5"/>
                <c:pt idx="0">
                  <c:v>0.65245566166439295</c:v>
                </c:pt>
                <c:pt idx="1">
                  <c:v>0.81139154160982263</c:v>
                </c:pt>
                <c:pt idx="2">
                  <c:v>0.87619372442019094</c:v>
                </c:pt>
                <c:pt idx="3">
                  <c:v>0.77421555252387453</c:v>
                </c:pt>
                <c:pt idx="4">
                  <c:v>0.67667121418826737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41719360"/>
        <c:axId val="241997136"/>
      </c:barChart>
      <c:catAx>
        <c:axId val="24171936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41997136"/>
        <c:crosses val="autoZero"/>
        <c:auto val="1"/>
        <c:lblAlgn val="ctr"/>
        <c:lblOffset val="100"/>
        <c:noMultiLvlLbl val="0"/>
      </c:catAx>
      <c:valAx>
        <c:axId val="241997136"/>
        <c:scaling>
          <c:orientation val="minMax"/>
          <c:max val="1"/>
          <c:min val="0"/>
        </c:scaling>
        <c:delete val="0"/>
        <c:axPos val="t"/>
        <c:majorGridlines>
          <c:spPr>
            <a:ln>
              <a:solidFill>
                <a:sysClr val="windowText" lastClr="000000">
                  <a:alpha val="10000"/>
                </a:sysClr>
              </a:solidFill>
            </a:ln>
          </c:spPr>
        </c:majorGridlines>
        <c:numFmt formatCode="0%" sourceLinked="0"/>
        <c:majorTickMark val="out"/>
        <c:minorTickMark val="none"/>
        <c:tickLblPos val="nextTo"/>
        <c:crossAx val="241719360"/>
        <c:crosses val="autoZero"/>
        <c:crossBetween val="between"/>
        <c:majorUnit val="0.2"/>
      </c:valAx>
    </c:plotArea>
    <c:legend>
      <c:legendPos val="t"/>
      <c:legendEntry>
        <c:idx val="1"/>
        <c:txPr>
          <a:bodyPr/>
          <a:lstStyle/>
          <a:p>
            <a:pPr>
              <a:defRPr sz="1400" b="1"/>
            </a:pPr>
            <a:endParaRPr lang="en-US"/>
          </a:p>
        </c:txPr>
      </c:legendEntry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solidFill>
        <a:srgbClr val="0E4171"/>
      </a:solidFill>
    </a:ln>
  </c:sp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n-US" sz="1800" baseline="0" dirty="0" smtClean="0"/>
              <a:t>Communication</a:t>
            </a:r>
            <a:endParaRPr lang="en-US" sz="1800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2013</c:v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'TFS results'!$N$2:$T$2</c:f>
              <c:strCache>
                <c:ptCount val="7"/>
                <c:pt idx="0">
                  <c:v>High level of engagement from all team members (e.g., verbal  input, attention, willingness to complete tasks)</c:v>
                </c:pt>
                <c:pt idx="1">
                  <c:v>Discussions stay on track; no sidebar conversations</c:v>
                </c:pt>
                <c:pt idx="2">
                  <c:v>Team members communicate effectively (e.g., speak directly, ask questions, express support, restate ideas)</c:v>
                </c:pt>
                <c:pt idx="3">
                  <c:v>Disagreements/conflicts are addressed (e.g., problem solving, respect, listening)</c:v>
                </c:pt>
                <c:pt idx="4">
                  <c:v>Members value each other`s roles and contributions</c:v>
                </c:pt>
                <c:pt idx="5">
                  <c:v>All viewpoints shared and given adequate time prior to decision-making (e.g., discussion of options and consequences)</c:v>
                </c:pt>
                <c:pt idx="6">
                  <c:v>Shared decision-making with balanced influence of team members (e.g., voting on decisions, discussion of options)</c:v>
                </c:pt>
              </c:strCache>
            </c:strRef>
          </c:cat>
          <c:val>
            <c:numRef>
              <c:f>'TFS results'!$N$2935:$T$2935</c:f>
              <c:numCache>
                <c:formatCode>0.0%</c:formatCode>
                <c:ptCount val="7"/>
                <c:pt idx="0">
                  <c:v>0.75202265372168287</c:v>
                </c:pt>
                <c:pt idx="1">
                  <c:v>0.69660194174757284</c:v>
                </c:pt>
                <c:pt idx="2">
                  <c:v>0.79652103559870546</c:v>
                </c:pt>
                <c:pt idx="3">
                  <c:v>0.74352750809061485</c:v>
                </c:pt>
                <c:pt idx="4">
                  <c:v>0.79126213592233008</c:v>
                </c:pt>
                <c:pt idx="5">
                  <c:v>0.75809061488673135</c:v>
                </c:pt>
                <c:pt idx="6">
                  <c:v>0.75849514563106801</c:v>
                </c:pt>
              </c:numCache>
            </c:numRef>
          </c:val>
        </c:ser>
        <c:ser>
          <c:idx val="1"/>
          <c:order val="1"/>
          <c:tx>
            <c:v>2014</c:v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'TFS results'!$N$2:$T$2</c:f>
              <c:strCache>
                <c:ptCount val="7"/>
                <c:pt idx="0">
                  <c:v>High level of engagement from all team members (e.g., verbal  input, attention, willingness to complete tasks)</c:v>
                </c:pt>
                <c:pt idx="1">
                  <c:v>Discussions stay on track; no sidebar conversations</c:v>
                </c:pt>
                <c:pt idx="2">
                  <c:v>Team members communicate effectively (e.g., speak directly, ask questions, express support, restate ideas)</c:v>
                </c:pt>
                <c:pt idx="3">
                  <c:v>Disagreements/conflicts are addressed (e.g., problem solving, respect, listening)</c:v>
                </c:pt>
                <c:pt idx="4">
                  <c:v>Members value each other`s roles and contributions</c:v>
                </c:pt>
                <c:pt idx="5">
                  <c:v>All viewpoints shared and given adequate time prior to decision-making (e.g., discussion of options and consequences)</c:v>
                </c:pt>
                <c:pt idx="6">
                  <c:v>Shared decision-making with balanced influence of team members (e.g., voting on decisions, discussion of options)</c:v>
                </c:pt>
              </c:strCache>
            </c:strRef>
          </c:cat>
          <c:val>
            <c:numRef>
              <c:f>'TFS results'!$N$2937:$T$2937</c:f>
              <c:numCache>
                <c:formatCode>0.0%</c:formatCode>
                <c:ptCount val="7"/>
                <c:pt idx="0">
                  <c:v>0.79774897680763979</c:v>
                </c:pt>
                <c:pt idx="1">
                  <c:v>0.71725784447476126</c:v>
                </c:pt>
                <c:pt idx="2">
                  <c:v>0.84583901773533421</c:v>
                </c:pt>
                <c:pt idx="3">
                  <c:v>0.7943383356070941</c:v>
                </c:pt>
                <c:pt idx="4">
                  <c:v>0.82639836289222379</c:v>
                </c:pt>
                <c:pt idx="5">
                  <c:v>0.80627557980900411</c:v>
                </c:pt>
                <c:pt idx="6">
                  <c:v>0.79740791268758526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41998312"/>
        <c:axId val="241998704"/>
      </c:barChart>
      <c:catAx>
        <c:axId val="24199831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41998704"/>
        <c:crosses val="autoZero"/>
        <c:auto val="1"/>
        <c:lblAlgn val="ctr"/>
        <c:lblOffset val="100"/>
        <c:noMultiLvlLbl val="0"/>
      </c:catAx>
      <c:valAx>
        <c:axId val="241998704"/>
        <c:scaling>
          <c:orientation val="minMax"/>
          <c:max val="1"/>
          <c:min val="0"/>
        </c:scaling>
        <c:delete val="0"/>
        <c:axPos val="t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crossAx val="241998312"/>
        <c:crosses val="autoZero"/>
        <c:crossBetween val="between"/>
        <c:majorUnit val="0.2"/>
      </c:valAx>
    </c:plotArea>
    <c:legend>
      <c:legendPos val="t"/>
      <c:legendEntry>
        <c:idx val="1"/>
        <c:txPr>
          <a:bodyPr/>
          <a:lstStyle/>
          <a:p>
            <a:pPr>
              <a:defRPr sz="1400" b="1"/>
            </a:pPr>
            <a:endParaRPr lang="en-US"/>
          </a:p>
        </c:txPr>
      </c:legendEntry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solidFill>
        <a:srgbClr val="0E4171"/>
      </a:solidFill>
    </a:ln>
  </c:sp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n-US" sz="1800" baseline="0" dirty="0" smtClean="0"/>
              <a:t>Focus</a:t>
            </a:r>
            <a:endParaRPr lang="en-US" sz="1800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2013</c:v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'TFS results'!$U$2:$Y$2</c:f>
              <c:strCache>
                <c:ptCount val="5"/>
                <c:pt idx="0">
                  <c:v>Meeting has clear purpose, which is communicated in advance</c:v>
                </c:pt>
                <c:pt idx="1">
                  <c:v>Data drives decision-making (i.e., relevant data is reviewed and discussed, decisions clearly influenced by data)</c:v>
                </c:pt>
                <c:pt idx="2">
                  <c:v>Status of action items from last meeting is reviewed</c:v>
                </c:pt>
                <c:pt idx="3">
                  <c:v>Clear action items (e.g., deadlines, person responsible)</c:v>
                </c:pt>
                <c:pt idx="4">
                  <c:v>Meetings are productive; continual progress focused on purpose</c:v>
                </c:pt>
              </c:strCache>
            </c:strRef>
          </c:cat>
          <c:val>
            <c:numRef>
              <c:f>'TFS results'!$U$2935:$Y$2935</c:f>
              <c:numCache>
                <c:formatCode>0.0%</c:formatCode>
                <c:ptCount val="5"/>
                <c:pt idx="0">
                  <c:v>0.78155339805825241</c:v>
                </c:pt>
                <c:pt idx="1">
                  <c:v>0.779126213592233</c:v>
                </c:pt>
                <c:pt idx="2">
                  <c:v>0.62742718446601942</c:v>
                </c:pt>
                <c:pt idx="3">
                  <c:v>0.73705501618122982</c:v>
                </c:pt>
                <c:pt idx="4">
                  <c:v>0.74959546925566345</c:v>
                </c:pt>
              </c:numCache>
            </c:numRef>
          </c:val>
        </c:ser>
        <c:ser>
          <c:idx val="1"/>
          <c:order val="1"/>
          <c:tx>
            <c:v>2014</c:v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'TFS results'!$U$2:$Y$2</c:f>
              <c:strCache>
                <c:ptCount val="5"/>
                <c:pt idx="0">
                  <c:v>Meeting has clear purpose, which is communicated in advance</c:v>
                </c:pt>
                <c:pt idx="1">
                  <c:v>Data drives decision-making (i.e., relevant data is reviewed and discussed, decisions clearly influenced by data)</c:v>
                </c:pt>
                <c:pt idx="2">
                  <c:v>Status of action items from last meeting is reviewed</c:v>
                </c:pt>
                <c:pt idx="3">
                  <c:v>Clear action items (e.g., deadlines, person responsible)</c:v>
                </c:pt>
                <c:pt idx="4">
                  <c:v>Meetings are productive; continual progress focused on purpose</c:v>
                </c:pt>
              </c:strCache>
            </c:strRef>
          </c:cat>
          <c:val>
            <c:numRef>
              <c:f>'TFS results'!$U$2937:$Y$2937</c:f>
              <c:numCache>
                <c:formatCode>0.0%</c:formatCode>
                <c:ptCount val="5"/>
                <c:pt idx="0">
                  <c:v>0.81480218281036831</c:v>
                </c:pt>
                <c:pt idx="1">
                  <c:v>0.83049113233287863</c:v>
                </c:pt>
                <c:pt idx="2">
                  <c:v>0.69338335607094137</c:v>
                </c:pt>
                <c:pt idx="3">
                  <c:v>0.80491132332878579</c:v>
                </c:pt>
                <c:pt idx="4">
                  <c:v>0.79740791268758526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42885800"/>
        <c:axId val="242886192"/>
      </c:barChart>
      <c:catAx>
        <c:axId val="24288580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42886192"/>
        <c:crosses val="autoZero"/>
        <c:auto val="1"/>
        <c:lblAlgn val="ctr"/>
        <c:lblOffset val="100"/>
        <c:noMultiLvlLbl val="0"/>
      </c:catAx>
      <c:valAx>
        <c:axId val="242886192"/>
        <c:scaling>
          <c:orientation val="minMax"/>
          <c:max val="1"/>
          <c:min val="0"/>
        </c:scaling>
        <c:delete val="0"/>
        <c:axPos val="t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crossAx val="242885800"/>
        <c:crosses val="autoZero"/>
        <c:crossBetween val="between"/>
        <c:majorUnit val="0.2"/>
      </c:valAx>
    </c:plotArea>
    <c:legend>
      <c:legendPos val="t"/>
      <c:legendEntry>
        <c:idx val="1"/>
        <c:txPr>
          <a:bodyPr/>
          <a:lstStyle/>
          <a:p>
            <a:pPr>
              <a:defRPr sz="1400" b="1"/>
            </a:pPr>
            <a:endParaRPr lang="en-US"/>
          </a:p>
        </c:txPr>
      </c:legendEntry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solidFill>
        <a:srgbClr val="0E4171"/>
      </a:solidFill>
    </a:ln>
  </c:sp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Overall</a:t>
            </a:r>
            <a:r>
              <a:rPr lang="en-US" baseline="0"/>
              <a:t> Averages by Learning Package</a:t>
            </a:r>
            <a:endParaRPr lang="en-US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'pre-post averages'!$F$35</c:f>
              <c:strCache>
                <c:ptCount val="1"/>
                <c:pt idx="0">
                  <c:v>Pre Avg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'pre-post averages'!$E$36:$E$42</c:f>
              <c:strCache>
                <c:ptCount val="7"/>
                <c:pt idx="0">
                  <c:v>Assessment-Capable Learners</c:v>
                </c:pt>
                <c:pt idx="1">
                  <c:v>Collaborative Data Teams</c:v>
                </c:pt>
                <c:pt idx="2">
                  <c:v>Common Formative Assessment</c:v>
                </c:pt>
                <c:pt idx="3">
                  <c:v>Data-Based Decision Making</c:v>
                </c:pt>
                <c:pt idx="4">
                  <c:v>Feedback</c:v>
                </c:pt>
                <c:pt idx="5">
                  <c:v>Reciprocal Teaching</c:v>
                </c:pt>
                <c:pt idx="6">
                  <c:v>Spaced vs. Massed Practice</c:v>
                </c:pt>
              </c:strCache>
            </c:strRef>
          </c:cat>
          <c:val>
            <c:numRef>
              <c:f>'pre-post averages'!$F$36:$F$42</c:f>
              <c:numCache>
                <c:formatCode>0.0%</c:formatCode>
                <c:ptCount val="7"/>
                <c:pt idx="0">
                  <c:v>0.62132132132132123</c:v>
                </c:pt>
                <c:pt idx="1">
                  <c:v>0.46218487394957991</c:v>
                </c:pt>
                <c:pt idx="2">
                  <c:v>0.51399416909620999</c:v>
                </c:pt>
                <c:pt idx="3">
                  <c:v>0.46659292035398225</c:v>
                </c:pt>
                <c:pt idx="4">
                  <c:v>0.60033308660251572</c:v>
                </c:pt>
                <c:pt idx="5">
                  <c:v>0.69939393939393835</c:v>
                </c:pt>
                <c:pt idx="6">
                  <c:v>0.71034482758620698</c:v>
                </c:pt>
              </c:numCache>
            </c:numRef>
          </c:val>
        </c:ser>
        <c:ser>
          <c:idx val="1"/>
          <c:order val="1"/>
          <c:tx>
            <c:strRef>
              <c:f>'pre-post averages'!$G$35</c:f>
              <c:strCache>
                <c:ptCount val="1"/>
                <c:pt idx="0">
                  <c:v>Post Avg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'pre-post averages'!$E$36:$E$42</c:f>
              <c:strCache>
                <c:ptCount val="7"/>
                <c:pt idx="0">
                  <c:v>Assessment-Capable Learners</c:v>
                </c:pt>
                <c:pt idx="1">
                  <c:v>Collaborative Data Teams</c:v>
                </c:pt>
                <c:pt idx="2">
                  <c:v>Common Formative Assessment</c:v>
                </c:pt>
                <c:pt idx="3">
                  <c:v>Data-Based Decision Making</c:v>
                </c:pt>
                <c:pt idx="4">
                  <c:v>Feedback</c:v>
                </c:pt>
                <c:pt idx="5">
                  <c:v>Reciprocal Teaching</c:v>
                </c:pt>
                <c:pt idx="6">
                  <c:v>Spaced vs. Massed Practice</c:v>
                </c:pt>
              </c:strCache>
            </c:strRef>
          </c:cat>
          <c:val>
            <c:numRef>
              <c:f>'pre-post averages'!$G$36:$G$42</c:f>
              <c:numCache>
                <c:formatCode>0.0%</c:formatCode>
                <c:ptCount val="7"/>
                <c:pt idx="0">
                  <c:v>0.80136054421768688</c:v>
                </c:pt>
                <c:pt idx="1">
                  <c:v>0.4</c:v>
                </c:pt>
                <c:pt idx="2">
                  <c:v>0.76700201207243457</c:v>
                </c:pt>
                <c:pt idx="3">
                  <c:v>0.75242718446601942</c:v>
                </c:pt>
                <c:pt idx="4">
                  <c:v>0.76516172506738422</c:v>
                </c:pt>
                <c:pt idx="5">
                  <c:v>0.89999999999999947</c:v>
                </c:pt>
                <c:pt idx="6">
                  <c:v>0.9180327868852457</c:v>
                </c:pt>
              </c:numCache>
            </c:numRef>
          </c:val>
        </c:ser>
        <c:ser>
          <c:idx val="2"/>
          <c:order val="2"/>
          <c:tx>
            <c:strRef>
              <c:f>'pre-post averages'!$H$35</c:f>
              <c:strCache>
                <c:ptCount val="1"/>
                <c:pt idx="0">
                  <c:v>Difference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'pre-post averages'!$E$36:$E$42</c:f>
              <c:strCache>
                <c:ptCount val="7"/>
                <c:pt idx="0">
                  <c:v>Assessment-Capable Learners</c:v>
                </c:pt>
                <c:pt idx="1">
                  <c:v>Collaborative Data Teams</c:v>
                </c:pt>
                <c:pt idx="2">
                  <c:v>Common Formative Assessment</c:v>
                </c:pt>
                <c:pt idx="3">
                  <c:v>Data-Based Decision Making</c:v>
                </c:pt>
                <c:pt idx="4">
                  <c:v>Feedback</c:v>
                </c:pt>
                <c:pt idx="5">
                  <c:v>Reciprocal Teaching</c:v>
                </c:pt>
                <c:pt idx="6">
                  <c:v>Spaced vs. Massed Practice</c:v>
                </c:pt>
              </c:strCache>
            </c:strRef>
          </c:cat>
          <c:val>
            <c:numRef>
              <c:f>'pre-post averages'!$H$36:$H$42</c:f>
              <c:numCache>
                <c:formatCode>0.0%</c:formatCode>
                <c:ptCount val="7"/>
                <c:pt idx="0">
                  <c:v>0.18003922289636565</c:v>
                </c:pt>
                <c:pt idx="1">
                  <c:v>-6.2184873949579889E-2</c:v>
                </c:pt>
                <c:pt idx="2">
                  <c:v>0.25300784297622458</c:v>
                </c:pt>
                <c:pt idx="3">
                  <c:v>0.28583426411203716</c:v>
                </c:pt>
                <c:pt idx="4">
                  <c:v>0.1648286384648685</c:v>
                </c:pt>
                <c:pt idx="5">
                  <c:v>0.20060606060606112</c:v>
                </c:pt>
                <c:pt idx="6">
                  <c:v>0.20768795929903872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42887368"/>
        <c:axId val="242887760"/>
      </c:barChart>
      <c:catAx>
        <c:axId val="24288736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low"/>
        <c:crossAx val="242887760"/>
        <c:crosses val="autoZero"/>
        <c:auto val="1"/>
        <c:lblAlgn val="ctr"/>
        <c:lblOffset val="100"/>
        <c:noMultiLvlLbl val="0"/>
      </c:catAx>
      <c:valAx>
        <c:axId val="242887760"/>
        <c:scaling>
          <c:orientation val="minMax"/>
          <c:max val="1"/>
          <c:min val="-0.2"/>
        </c:scaling>
        <c:delete val="0"/>
        <c:axPos val="t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crossAx val="242887368"/>
        <c:crosses val="autoZero"/>
        <c:crossBetween val="between"/>
        <c:majorUnit val="0.2"/>
      </c:valAx>
    </c:plotArea>
    <c:legend>
      <c:legendPos val="b"/>
      <c:overlay val="0"/>
    </c:legend>
    <c:plotVisOnly val="1"/>
    <c:dispBlanksAs val="gap"/>
    <c:showDLblsOverMax val="0"/>
  </c:chart>
  <c:spPr>
    <a:solidFill>
      <a:sysClr val="window" lastClr="FFFFFF"/>
    </a:solidFill>
    <a:ln>
      <a:solidFill>
        <a:srgbClr val="0E4171"/>
      </a:solidFill>
    </a:ln>
  </c:sp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2013-14 Shared Learning Pre/Post Results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1486809341140054E-2"/>
          <c:y val="0.12704577009395565"/>
          <c:w val="0.75521249747627706"/>
          <c:h val="0.770302633519124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June 2013</c:v>
                </c:pt>
                <c:pt idx="1">
                  <c:v>Oct 2013</c:v>
                </c:pt>
                <c:pt idx="2">
                  <c:v>Jan 2014</c:v>
                </c:pt>
              </c:strCache>
            </c:strRef>
          </c:cat>
          <c:val>
            <c:numRef>
              <c:f>Sheet1!$B$2:$D$2</c:f>
              <c:numCache>
                <c:formatCode>0.0%</c:formatCode>
                <c:ptCount val="3"/>
                <c:pt idx="0">
                  <c:v>0.78100000000000003</c:v>
                </c:pt>
                <c:pt idx="1">
                  <c:v>0.6439393939393937</c:v>
                </c:pt>
                <c:pt idx="2">
                  <c:v>0.6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Post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June 2013</c:v>
                </c:pt>
                <c:pt idx="1">
                  <c:v>Oct 2013</c:v>
                </c:pt>
                <c:pt idx="2">
                  <c:v>Jan 2014</c:v>
                </c:pt>
              </c:strCache>
            </c:strRef>
          </c:cat>
          <c:val>
            <c:numRef>
              <c:f>Sheet1!$B$3:$D$3</c:f>
              <c:numCache>
                <c:formatCode>0.0%</c:formatCode>
                <c:ptCount val="3"/>
                <c:pt idx="0">
                  <c:v>0.93300000000000005</c:v>
                </c:pt>
                <c:pt idx="1">
                  <c:v>0.83514492753623215</c:v>
                </c:pt>
                <c:pt idx="2">
                  <c:v>0.79200000000000004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Difference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June 2013</c:v>
                </c:pt>
                <c:pt idx="1">
                  <c:v>Oct 2013</c:v>
                </c:pt>
                <c:pt idx="2">
                  <c:v>Jan 2014</c:v>
                </c:pt>
              </c:strCache>
            </c:strRef>
          </c:cat>
          <c:val>
            <c:numRef>
              <c:f>Sheet1!$B$4:$D$4</c:f>
              <c:numCache>
                <c:formatCode>0.0%</c:formatCode>
                <c:ptCount val="3"/>
                <c:pt idx="0">
                  <c:v>0.152</c:v>
                </c:pt>
                <c:pt idx="1">
                  <c:v>0.19120553359683845</c:v>
                </c:pt>
                <c:pt idx="2">
                  <c:v>0.193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42888544"/>
        <c:axId val="242888936"/>
      </c:barChart>
      <c:catAx>
        <c:axId val="242888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42888936"/>
        <c:crosses val="autoZero"/>
        <c:auto val="1"/>
        <c:lblAlgn val="ctr"/>
        <c:lblOffset val="100"/>
        <c:noMultiLvlLbl val="0"/>
      </c:catAx>
      <c:valAx>
        <c:axId val="242888936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crossAx val="242888544"/>
        <c:crosses val="autoZero"/>
        <c:crossBetween val="between"/>
        <c:majorUnit val="0.2"/>
      </c:valAx>
    </c:plotArea>
    <c:legend>
      <c:legendPos val="r"/>
      <c:overlay val="0"/>
    </c:legend>
    <c:plotVisOnly val="1"/>
    <c:dispBlanksAs val="gap"/>
    <c:showDLblsOverMax val="0"/>
  </c:chart>
  <c:spPr>
    <a:solidFill>
      <a:sysClr val="window" lastClr="FFFFFF"/>
    </a:solidFill>
    <a:ln>
      <a:solidFill>
        <a:srgbClr val="0E4171"/>
      </a:solidFill>
    </a:ln>
  </c:sp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Satisfaction Survey Quantitative</a:t>
            </a:r>
            <a:r>
              <a:rPr lang="en-US" baseline="0" dirty="0"/>
              <a:t> </a:t>
            </a:r>
            <a:r>
              <a:rPr lang="en-US" baseline="0" dirty="0" smtClean="0"/>
              <a:t>Responses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48468156802980272"/>
          <c:y val="0.15041833701135618"/>
          <c:w val="0.42890982981965964"/>
          <c:h val="0.82525883269566425"/>
        </c:manualLayout>
      </c:layout>
      <c:barChart>
        <c:barDir val="bar"/>
        <c:grouping val="clustered"/>
        <c:varyColors val="0"/>
        <c:ser>
          <c:idx val="1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'all data'!$E$1:$K$1</c:f>
              <c:strCache>
                <c:ptCount val="7"/>
                <c:pt idx="0">
                  <c:v>1. The presenter(s) was/were knowledgeable about this subject.</c:v>
                </c:pt>
                <c:pt idx="1">
                  <c:v>2. The workshop materials were clear and well-organized.</c:v>
                </c:pt>
                <c:pt idx="2">
                  <c:v>3. The instructional/presentation skills were effective and appropriate.</c:v>
                </c:pt>
                <c:pt idx="3">
                  <c:v>4. The ideas, skills, and strategies will be useful in improving student learning.</c:v>
                </c:pt>
                <c:pt idx="4">
                  <c:v>5. The information and/or strategies presented will impact my teaching and/or leadership role.</c:v>
                </c:pt>
                <c:pt idx="5">
                  <c:v>6. I will recommend this presenter/workshop to others.</c:v>
                </c:pt>
                <c:pt idx="6">
                  <c:v>7. The overall program was worthwhile.</c:v>
                </c:pt>
              </c:strCache>
            </c:strRef>
          </c:cat>
          <c:val>
            <c:numRef>
              <c:f>'all data'!$E$138:$K$138</c:f>
              <c:numCache>
                <c:formatCode>0.0%</c:formatCode>
                <c:ptCount val="7"/>
                <c:pt idx="0">
                  <c:v>0.94074074074074077</c:v>
                </c:pt>
                <c:pt idx="1">
                  <c:v>0.84444444444444444</c:v>
                </c:pt>
                <c:pt idx="2">
                  <c:v>0.85185185185185186</c:v>
                </c:pt>
                <c:pt idx="3">
                  <c:v>0.88148148148148153</c:v>
                </c:pt>
                <c:pt idx="4">
                  <c:v>0.88148148148148153</c:v>
                </c:pt>
                <c:pt idx="5">
                  <c:v>0.71111111111111114</c:v>
                </c:pt>
                <c:pt idx="6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48586168"/>
        <c:axId val="248586560"/>
      </c:barChart>
      <c:catAx>
        <c:axId val="24858616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248586560"/>
        <c:crosses val="autoZero"/>
        <c:auto val="1"/>
        <c:lblAlgn val="ctr"/>
        <c:lblOffset val="100"/>
        <c:noMultiLvlLbl val="0"/>
      </c:catAx>
      <c:valAx>
        <c:axId val="248586560"/>
        <c:scaling>
          <c:orientation val="minMax"/>
          <c:max val="1"/>
          <c:min val="0"/>
        </c:scaling>
        <c:delete val="0"/>
        <c:axPos val="t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crossAx val="248586168"/>
        <c:crosses val="autoZero"/>
        <c:crossBetween val="between"/>
        <c:majorUnit val="0.2"/>
      </c:valAx>
    </c:plotArea>
    <c:plotVisOnly val="1"/>
    <c:dispBlanksAs val="gap"/>
    <c:showDLblsOverMax val="0"/>
  </c:chart>
  <c:spPr>
    <a:solidFill>
      <a:sysClr val="window" lastClr="FFFFFF"/>
    </a:solidFill>
    <a:ln>
      <a:solidFill>
        <a:srgbClr val="0E4171"/>
      </a:solidFill>
    </a:ln>
  </c:sp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US" sz="1600"/>
              <a:t>Average Level of RPDC</a:t>
            </a:r>
            <a:r>
              <a:rPr lang="en-US" sz="1600" baseline="0"/>
              <a:t> Consultants' Collaboration with External Entities</a:t>
            </a:r>
            <a:br>
              <a:rPr lang="en-US" sz="1600" baseline="0"/>
            </a:br>
            <a:r>
              <a:rPr lang="en-US" sz="1200" b="0" baseline="0"/>
              <a:t>(0=No Contact, 1=Networking, 2=Cooperation, 3=Coordination, 4=Coalition, 5=Collaboration)</a:t>
            </a:r>
            <a:endParaRPr lang="en-US" sz="1200" b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RPDC_CW_Collaboration_Survey!$AB$96</c:f>
              <c:strCache>
                <c:ptCount val="1"/>
                <c:pt idx="0">
                  <c:v>Pre-CW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RPDC_CW_Collaboration_Survey!$AC$2:$AF$2</c:f>
              <c:strCache>
                <c:ptCount val="4"/>
                <c:pt idx="0">
                  <c:v>Department of Elementary and Secondary Education</c:v>
                </c:pt>
                <c:pt idx="1">
                  <c:v>Other Regional Professional Development Centers</c:v>
                </c:pt>
                <c:pt idx="2">
                  <c:v>CW Schools</c:v>
                </c:pt>
                <c:pt idx="3">
                  <c:v>State Implementation Specialist(s)</c:v>
                </c:pt>
              </c:strCache>
            </c:strRef>
          </c:cat>
          <c:val>
            <c:numRef>
              <c:f>RPDC_CW_Collaboration_Survey!$AC$96:$AF$96</c:f>
              <c:numCache>
                <c:formatCode>0.00</c:formatCode>
                <c:ptCount val="4"/>
                <c:pt idx="0">
                  <c:v>2.0120481927710845</c:v>
                </c:pt>
                <c:pt idx="1">
                  <c:v>2.2409638554216866</c:v>
                </c:pt>
                <c:pt idx="2">
                  <c:v>2.6987951807228914</c:v>
                </c:pt>
                <c:pt idx="3">
                  <c:v>1.7349397590361444</c:v>
                </c:pt>
              </c:numCache>
            </c:numRef>
          </c:val>
        </c:ser>
        <c:ser>
          <c:idx val="1"/>
          <c:order val="1"/>
          <c:tx>
            <c:strRef>
              <c:f>RPDC_CW_Collaboration_Survey!$AB$97</c:f>
              <c:strCache>
                <c:ptCount val="1"/>
                <c:pt idx="0">
                  <c:v>Present Day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RPDC_CW_Collaboration_Survey!$AC$2:$AF$2</c:f>
              <c:strCache>
                <c:ptCount val="4"/>
                <c:pt idx="0">
                  <c:v>Department of Elementary and Secondary Education</c:v>
                </c:pt>
                <c:pt idx="1">
                  <c:v>Other Regional Professional Development Centers</c:v>
                </c:pt>
                <c:pt idx="2">
                  <c:v>CW Schools</c:v>
                </c:pt>
                <c:pt idx="3">
                  <c:v>State Implementation Specialist(s)</c:v>
                </c:pt>
              </c:strCache>
            </c:strRef>
          </c:cat>
          <c:val>
            <c:numRef>
              <c:f>RPDC_CW_Collaboration_Survey!$AC$97:$AF$97</c:f>
              <c:numCache>
                <c:formatCode>0.00</c:formatCode>
                <c:ptCount val="4"/>
                <c:pt idx="0">
                  <c:v>2.2926829268292681</c:v>
                </c:pt>
                <c:pt idx="1">
                  <c:v>2.3614457831325302</c:v>
                </c:pt>
                <c:pt idx="2">
                  <c:v>3.6385542168674698</c:v>
                </c:pt>
                <c:pt idx="3">
                  <c:v>3.6081081081081079</c:v>
                </c:pt>
              </c:numCache>
            </c:numRef>
          </c:val>
        </c:ser>
        <c:ser>
          <c:idx val="2"/>
          <c:order val="2"/>
          <c:tx>
            <c:strRef>
              <c:f>RPDC_CW_Collaboration_Survey!$AB$98</c:f>
              <c:strCache>
                <c:ptCount val="1"/>
                <c:pt idx="0">
                  <c:v>Difference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RPDC_CW_Collaboration_Survey!$AC$2:$AF$2</c:f>
              <c:strCache>
                <c:ptCount val="4"/>
                <c:pt idx="0">
                  <c:v>Department of Elementary and Secondary Education</c:v>
                </c:pt>
                <c:pt idx="1">
                  <c:v>Other Regional Professional Development Centers</c:v>
                </c:pt>
                <c:pt idx="2">
                  <c:v>CW Schools</c:v>
                </c:pt>
                <c:pt idx="3">
                  <c:v>State Implementation Specialist(s)</c:v>
                </c:pt>
              </c:strCache>
            </c:strRef>
          </c:cat>
          <c:val>
            <c:numRef>
              <c:f>RPDC_CW_Collaboration_Survey!$AC$98:$AF$98</c:f>
              <c:numCache>
                <c:formatCode>0.00</c:formatCode>
                <c:ptCount val="4"/>
                <c:pt idx="0">
                  <c:v>0.28063473405818362</c:v>
                </c:pt>
                <c:pt idx="1">
                  <c:v>0.12048192771084354</c:v>
                </c:pt>
                <c:pt idx="2">
                  <c:v>0.93975903614457845</c:v>
                </c:pt>
                <c:pt idx="3">
                  <c:v>1.8731683490719635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48587344"/>
        <c:axId val="248587736"/>
      </c:barChart>
      <c:catAx>
        <c:axId val="248587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48587736"/>
        <c:crosses val="autoZero"/>
        <c:auto val="1"/>
        <c:lblAlgn val="ctr"/>
        <c:lblOffset val="100"/>
        <c:noMultiLvlLbl val="0"/>
      </c:catAx>
      <c:valAx>
        <c:axId val="248587736"/>
        <c:scaling>
          <c:orientation val="minMax"/>
          <c:max val="5"/>
          <c:min val="0"/>
        </c:scaling>
        <c:delete val="0"/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crossAx val="248587344"/>
        <c:crosses val="autoZero"/>
        <c:crossBetween val="between"/>
        <c:majorUnit val="1"/>
      </c:valAx>
    </c:plotArea>
    <c:legend>
      <c:legendPos val="t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solidFill>
        <a:srgbClr val="0E4171"/>
      </a:solidFill>
    </a:ln>
  </c:sp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Percent</a:t>
            </a:r>
            <a:r>
              <a:rPr lang="en-US" sz="1400" baseline="0"/>
              <a:t> of Respondents Reporting Each Direction of Change in their Levels of Collaboration with Entities</a:t>
            </a:r>
            <a:endParaRPr lang="en-US" sz="1400"/>
          </a:p>
        </c:rich>
      </c:tx>
      <c:overlay val="0"/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RPDC_CW_Collaboration_Survey!$AK$102</c:f>
              <c:strCache>
                <c:ptCount val="1"/>
                <c:pt idx="0">
                  <c:v>% Negative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RPDC_CW_Collaboration_Survey!$AL$2:$AO$2</c:f>
              <c:strCache>
                <c:ptCount val="4"/>
                <c:pt idx="0">
                  <c:v>Department of Elementary and Secondary Education</c:v>
                </c:pt>
                <c:pt idx="1">
                  <c:v>Other Regional Professional Development Centers</c:v>
                </c:pt>
                <c:pt idx="2">
                  <c:v>CW Schools</c:v>
                </c:pt>
                <c:pt idx="3">
                  <c:v>State Implementation Specialist(s)</c:v>
                </c:pt>
              </c:strCache>
            </c:strRef>
          </c:cat>
          <c:val>
            <c:numRef>
              <c:f>RPDC_CW_Collaboration_Survey!$AL$102:$AO$102</c:f>
              <c:numCache>
                <c:formatCode>0.0%</c:formatCode>
                <c:ptCount val="4"/>
                <c:pt idx="0">
                  <c:v>0.12941176470588237</c:v>
                </c:pt>
                <c:pt idx="1">
                  <c:v>8.3333333333333329E-2</c:v>
                </c:pt>
                <c:pt idx="2">
                  <c:v>9.4117647058823528E-2</c:v>
                </c:pt>
                <c:pt idx="3">
                  <c:v>2.6315789473684209E-2</c:v>
                </c:pt>
              </c:numCache>
            </c:numRef>
          </c:val>
        </c:ser>
        <c:ser>
          <c:idx val="1"/>
          <c:order val="1"/>
          <c:tx>
            <c:strRef>
              <c:f>RPDC_CW_Collaboration_Survey!$AK$103</c:f>
              <c:strCache>
                <c:ptCount val="1"/>
                <c:pt idx="0">
                  <c:v>% Neutral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RPDC_CW_Collaboration_Survey!$AL$2:$AO$2</c:f>
              <c:strCache>
                <c:ptCount val="4"/>
                <c:pt idx="0">
                  <c:v>Department of Elementary and Secondary Education</c:v>
                </c:pt>
                <c:pt idx="1">
                  <c:v>Other Regional Professional Development Centers</c:v>
                </c:pt>
                <c:pt idx="2">
                  <c:v>CW Schools</c:v>
                </c:pt>
                <c:pt idx="3">
                  <c:v>State Implementation Specialist(s)</c:v>
                </c:pt>
              </c:strCache>
            </c:strRef>
          </c:cat>
          <c:val>
            <c:numRef>
              <c:f>RPDC_CW_Collaboration_Survey!$AL$103:$AO$103</c:f>
              <c:numCache>
                <c:formatCode>0.0%</c:formatCode>
                <c:ptCount val="4"/>
                <c:pt idx="0">
                  <c:v>0.54117647058823526</c:v>
                </c:pt>
                <c:pt idx="1">
                  <c:v>0.65476190476190477</c:v>
                </c:pt>
                <c:pt idx="2">
                  <c:v>0.4</c:v>
                </c:pt>
                <c:pt idx="3">
                  <c:v>0.34210526315789475</c:v>
                </c:pt>
              </c:numCache>
            </c:numRef>
          </c:val>
        </c:ser>
        <c:ser>
          <c:idx val="2"/>
          <c:order val="2"/>
          <c:tx>
            <c:strRef>
              <c:f>RPDC_CW_Collaboration_Survey!$AK$104</c:f>
              <c:strCache>
                <c:ptCount val="1"/>
                <c:pt idx="0">
                  <c:v>% Positive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RPDC_CW_Collaboration_Survey!$AL$2:$AO$2</c:f>
              <c:strCache>
                <c:ptCount val="4"/>
                <c:pt idx="0">
                  <c:v>Department of Elementary and Secondary Education</c:v>
                </c:pt>
                <c:pt idx="1">
                  <c:v>Other Regional Professional Development Centers</c:v>
                </c:pt>
                <c:pt idx="2">
                  <c:v>CW Schools</c:v>
                </c:pt>
                <c:pt idx="3">
                  <c:v>State Implementation Specialist(s)</c:v>
                </c:pt>
              </c:strCache>
            </c:strRef>
          </c:cat>
          <c:val>
            <c:numRef>
              <c:f>RPDC_CW_Collaboration_Survey!$AL$104:$AO$104</c:f>
              <c:numCache>
                <c:formatCode>0.0%</c:formatCode>
                <c:ptCount val="4"/>
                <c:pt idx="0">
                  <c:v>0.32941176470588235</c:v>
                </c:pt>
                <c:pt idx="1">
                  <c:v>0.26190476190476192</c:v>
                </c:pt>
                <c:pt idx="2">
                  <c:v>0.50588235294117645</c:v>
                </c:pt>
                <c:pt idx="3">
                  <c:v>0.63157894736842102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48588520"/>
        <c:axId val="248588912"/>
      </c:barChart>
      <c:catAx>
        <c:axId val="24858852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248588912"/>
        <c:crosses val="autoZero"/>
        <c:auto val="1"/>
        <c:lblAlgn val="ctr"/>
        <c:lblOffset val="100"/>
        <c:noMultiLvlLbl val="0"/>
      </c:catAx>
      <c:valAx>
        <c:axId val="248588912"/>
        <c:scaling>
          <c:orientation val="minMax"/>
          <c:max val="1"/>
          <c:min val="0"/>
        </c:scaling>
        <c:delete val="0"/>
        <c:axPos val="t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248588520"/>
        <c:crosses val="autoZero"/>
        <c:crossBetween val="between"/>
        <c:majorUnit val="0.2"/>
      </c:valAx>
    </c:plotArea>
    <c:legend>
      <c:legendPos val="t"/>
      <c:overlay val="0"/>
    </c:legend>
    <c:plotVisOnly val="1"/>
    <c:dispBlanksAs val="gap"/>
    <c:showDLblsOverMax val="0"/>
  </c:chart>
  <c:spPr>
    <a:solidFill>
      <a:sysClr val="window" lastClr="FFFFFF"/>
    </a:solidFill>
    <a:ln>
      <a:solidFill>
        <a:srgbClr val="0E4171"/>
      </a:solidFill>
    </a:ln>
  </c:sp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Percent</a:t>
            </a:r>
            <a:r>
              <a:rPr lang="en-US" sz="1400" baseline="0"/>
              <a:t> of Respondents Reporting an "Emerging" or "Proficient" Level of Confidence with Each Learning Package</a:t>
            </a:r>
            <a:endParaRPr lang="en-US" sz="140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1820324089923541"/>
          <c:y val="0.22862179406030839"/>
          <c:w val="0.62822187987371148"/>
          <c:h val="0.741903393506679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RPDC_CW_Collaboration_Survey!$K$97</c:f>
              <c:strCache>
                <c:ptCount val="1"/>
                <c:pt idx="0">
                  <c:v>Emerging + Proficient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RPDC_CW_Collaboration_Survey!$L$2:$S$2</c:f>
              <c:strCache>
                <c:ptCount val="8"/>
                <c:pt idx="0">
                  <c:v>Collaborative 
Data Teams</c:v>
                </c:pt>
                <c:pt idx="1">
                  <c:v>Common 
Formative 
Assessment</c:v>
                </c:pt>
                <c:pt idx="2">
                  <c:v>Data-Based 
Decision Making</c:v>
                </c:pt>
                <c:pt idx="3">
                  <c:v>Effective 
Teaching/Learning 
Practices</c:v>
                </c:pt>
                <c:pt idx="4">
                  <c:v>Assessment-
Capable 
Learners</c:v>
                </c:pt>
                <c:pt idx="5">
                  <c:v>Feedback</c:v>
                </c:pt>
                <c:pt idx="6">
                  <c:v>Reciprocal 
Teaching</c:v>
                </c:pt>
                <c:pt idx="7">
                  <c:v>Spaced vs. Massed 
Practice</c:v>
                </c:pt>
              </c:strCache>
            </c:strRef>
          </c:cat>
          <c:val>
            <c:numRef>
              <c:f>RPDC_CW_Collaboration_Survey!$L$97:$S$97</c:f>
              <c:numCache>
                <c:formatCode>0.0%</c:formatCode>
                <c:ptCount val="8"/>
                <c:pt idx="0">
                  <c:v>0.94696969696969702</c:v>
                </c:pt>
                <c:pt idx="1">
                  <c:v>0.87401574803149606</c:v>
                </c:pt>
                <c:pt idx="2">
                  <c:v>0.89051094890510951</c:v>
                </c:pt>
                <c:pt idx="3">
                  <c:v>0.88034188034188032</c:v>
                </c:pt>
                <c:pt idx="4">
                  <c:v>0.83333333333333326</c:v>
                </c:pt>
                <c:pt idx="5">
                  <c:v>0.92682926829268297</c:v>
                </c:pt>
                <c:pt idx="6">
                  <c:v>0.74528301886792447</c:v>
                </c:pt>
                <c:pt idx="7">
                  <c:v>0.7570093457943925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48589696"/>
        <c:axId val="250079272"/>
      </c:barChart>
      <c:catAx>
        <c:axId val="24858969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50079272"/>
        <c:crosses val="autoZero"/>
        <c:auto val="1"/>
        <c:lblAlgn val="ctr"/>
        <c:lblOffset val="100"/>
        <c:noMultiLvlLbl val="0"/>
      </c:catAx>
      <c:valAx>
        <c:axId val="250079272"/>
        <c:scaling>
          <c:orientation val="minMax"/>
          <c:max val="1"/>
          <c:min val="0"/>
        </c:scaling>
        <c:delete val="0"/>
        <c:axPos val="t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crossAx val="248589696"/>
        <c:crosses val="autoZero"/>
        <c:crossBetween val="between"/>
        <c:majorUnit val="0.2"/>
      </c:valAx>
    </c:plotArea>
    <c:plotVisOnly val="1"/>
    <c:dispBlanksAs val="gap"/>
    <c:showDLblsOverMax val="0"/>
  </c:chart>
  <c:spPr>
    <a:solidFill>
      <a:schemeClr val="bg1"/>
    </a:solidFill>
    <a:ln>
      <a:solidFill>
        <a:srgbClr val="0E4171"/>
      </a:solidFill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200"/>
              <a:t>Percen</a:t>
            </a:r>
            <a:r>
              <a:rPr lang="en-US" sz="1200" baseline="0"/>
              <a:t>t of Respondents answering "Agree" or "Strongly Agree"</a:t>
            </a:r>
            <a:r>
              <a:rPr lang="en-US" baseline="0"/>
              <a:t/>
            </a:r>
            <a:br>
              <a:rPr lang="en-US" baseline="0"/>
            </a:br>
            <a:r>
              <a:rPr lang="en-US" sz="1600" baseline="0"/>
              <a:t>Average by Domain</a:t>
            </a:r>
            <a:endParaRPr lang="en-US" sz="160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'SIS results+2013'!$BG$3165</c:f>
              <c:strCache>
                <c:ptCount val="1"/>
                <c:pt idx="0">
                  <c:v>2013 averages</c:v>
                </c:pt>
              </c:strCache>
            </c:strRef>
          </c:tx>
          <c:spPr>
            <a:noFill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'SIS results+2013'!$BF$3166:$BF$3169</c:f>
              <c:strCache>
                <c:ptCount val="4"/>
                <c:pt idx="0">
                  <c:v>Leadership &amp; Empowering Culture</c:v>
                </c:pt>
                <c:pt idx="1">
                  <c:v>Evidence-Based Instruction, Assessment &amp; Curriculum</c:v>
                </c:pt>
                <c:pt idx="2">
                  <c:v>Ongoing Professional Development</c:v>
                </c:pt>
                <c:pt idx="3">
                  <c:v>Collaborative Data Teaming Processes</c:v>
                </c:pt>
              </c:strCache>
            </c:strRef>
          </c:cat>
          <c:val>
            <c:numRef>
              <c:f>'SIS results+2013'!$BG$3166:$BG$3169</c:f>
              <c:numCache>
                <c:formatCode>0.0%</c:formatCode>
                <c:ptCount val="4"/>
                <c:pt idx="0">
                  <c:v>0.71924920127795522</c:v>
                </c:pt>
                <c:pt idx="1">
                  <c:v>0.85457114770213805</c:v>
                </c:pt>
                <c:pt idx="2">
                  <c:v>0.77156549520766771</c:v>
                </c:pt>
                <c:pt idx="3">
                  <c:v>0.69842537654039261</c:v>
                </c:pt>
              </c:numCache>
            </c:numRef>
          </c:val>
        </c:ser>
        <c:ser>
          <c:idx val="1"/>
          <c:order val="1"/>
          <c:tx>
            <c:strRef>
              <c:f>'SIS results+2013'!$BH$3165</c:f>
              <c:strCache>
                <c:ptCount val="1"/>
                <c:pt idx="0">
                  <c:v>2014 averages</c:v>
                </c:pt>
              </c:strCache>
            </c:strRef>
          </c:tx>
          <c:spPr>
            <a:noFill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6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'SIS results+2013'!$BF$3166:$BF$3169</c:f>
              <c:strCache>
                <c:ptCount val="4"/>
                <c:pt idx="0">
                  <c:v>Leadership &amp; Empowering Culture</c:v>
                </c:pt>
                <c:pt idx="1">
                  <c:v>Evidence-Based Instruction, Assessment &amp; Curriculum</c:v>
                </c:pt>
                <c:pt idx="2">
                  <c:v>Ongoing Professional Development</c:v>
                </c:pt>
                <c:pt idx="3">
                  <c:v>Collaborative Data Teaming Processes</c:v>
                </c:pt>
              </c:strCache>
            </c:strRef>
          </c:cat>
          <c:val>
            <c:numRef>
              <c:f>'SIS results+2013'!$BH$3166:$BH$3169</c:f>
              <c:numCache>
                <c:formatCode>0.0%</c:formatCode>
                <c:ptCount val="4"/>
                <c:pt idx="0">
                  <c:v>0.7169134618799049</c:v>
                </c:pt>
                <c:pt idx="1">
                  <c:v>0.86751727020183389</c:v>
                </c:pt>
                <c:pt idx="2">
                  <c:v>0.79538191115372325</c:v>
                </c:pt>
                <c:pt idx="3">
                  <c:v>0.79418344519015671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30887136"/>
        <c:axId val="128952200"/>
      </c:barChart>
      <c:catAx>
        <c:axId val="130887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8952200"/>
        <c:crosses val="autoZero"/>
        <c:auto val="1"/>
        <c:lblAlgn val="ctr"/>
        <c:lblOffset val="100"/>
        <c:noMultiLvlLbl val="0"/>
      </c:catAx>
      <c:valAx>
        <c:axId val="128952200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crossAx val="130887136"/>
        <c:crosses val="autoZero"/>
        <c:crossBetween val="between"/>
        <c:majorUnit val="0.2"/>
      </c:valAx>
    </c:plotArea>
    <c:legend>
      <c:legendPos val="t"/>
      <c:legendEntry>
        <c:idx val="1"/>
        <c:txPr>
          <a:bodyPr/>
          <a:lstStyle/>
          <a:p>
            <a:pPr>
              <a:defRPr b="1"/>
            </a:pPr>
            <a:endParaRPr lang="en-US"/>
          </a:p>
        </c:txPr>
      </c:legendEntry>
      <c:overlay val="0"/>
    </c:legend>
    <c:plotVisOnly val="1"/>
    <c:dispBlanksAs val="gap"/>
    <c:showDLblsOverMax val="0"/>
  </c:chart>
  <c:spPr>
    <a:solidFill>
      <a:sysClr val="window" lastClr="FFFFFF"/>
    </a:solidFill>
    <a:ln>
      <a:solidFill>
        <a:sysClr val="windowText" lastClr="000000"/>
      </a:solidFill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n-US" sz="1800" baseline="0" dirty="0" smtClean="0"/>
              <a:t>Leadership </a:t>
            </a:r>
            <a:r>
              <a:rPr lang="en-US" sz="1800" baseline="0" dirty="0"/>
              <a:t>&amp; Empowering Culture</a:t>
            </a:r>
            <a:endParaRPr lang="en-US" sz="1800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'SIS results+2013'!$A$3134</c:f>
              <c:strCache>
                <c:ptCount val="1"/>
                <c:pt idx="0">
                  <c:v>2013 results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'SIS results+2013'!$B$1:$J$1</c:f>
              <c:strCache>
                <c:ptCount val="9"/>
                <c:pt idx="0">
                  <c:v>1. I feel that my administrators are committed to implementing evidence-based instructional practices.</c:v>
                </c:pt>
                <c:pt idx="1">
                  <c:v>9. I have a clear understanding of the State Standards for my grade/subject.</c:v>
                </c:pt>
                <c:pt idx="2">
                  <c:v>17. I have the time necessary to analyze student data and problem-solve with my colleagues.</c:v>
                </c:pt>
                <c:pt idx="3">
                  <c:v>19.I receive school-wide academic and behavioral data in usable and understandable formats.</c:v>
                </c:pt>
                <c:pt idx="4">
                  <c:v>21. I can summarize my school's shared vision/mission.</c:v>
                </c:pt>
                <c:pt idx="5">
                  <c:v>22. I think my school has an effective process in place to identify available resources (e.g., materials, technology, people).</c:v>
                </c:pt>
                <c:pt idx="6">
                  <c:v>23. I am involved in action planning school-wide improvements with the other staff and administrators.</c:v>
                </c:pt>
                <c:pt idx="7">
                  <c:v>28. I have the technology and resources that I need to provide effective instruction.</c:v>
                </c:pt>
                <c:pt idx="8">
                  <c:v>31. I think that the current school initiatives are improving education for students in my school.</c:v>
                </c:pt>
              </c:strCache>
            </c:strRef>
          </c:cat>
          <c:val>
            <c:numRef>
              <c:f>'SIS results+2013'!$B$3134:$J$3134</c:f>
              <c:numCache>
                <c:formatCode>0.0%</c:formatCode>
                <c:ptCount val="9"/>
                <c:pt idx="0">
                  <c:v>0.90015974440894564</c:v>
                </c:pt>
                <c:pt idx="1">
                  <c:v>0.8710063897763578</c:v>
                </c:pt>
                <c:pt idx="2">
                  <c:v>0.43130990415335463</c:v>
                </c:pt>
                <c:pt idx="3">
                  <c:v>0.65335463258785942</c:v>
                </c:pt>
                <c:pt idx="4">
                  <c:v>0.77595846645367417</c:v>
                </c:pt>
                <c:pt idx="5">
                  <c:v>0.73123003194888181</c:v>
                </c:pt>
                <c:pt idx="6">
                  <c:v>0.67771565495207664</c:v>
                </c:pt>
                <c:pt idx="7">
                  <c:v>0.66333865814696491</c:v>
                </c:pt>
                <c:pt idx="8">
                  <c:v>0.76916932907348246</c:v>
                </c:pt>
              </c:numCache>
            </c:numRef>
          </c:val>
        </c:ser>
        <c:ser>
          <c:idx val="1"/>
          <c:order val="1"/>
          <c:tx>
            <c:strRef>
              <c:f>'SIS results+2013'!$A$3135</c:f>
              <c:strCache>
                <c:ptCount val="1"/>
                <c:pt idx="0">
                  <c:v>2014 results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'SIS results+2013'!$B$1:$J$1</c:f>
              <c:strCache>
                <c:ptCount val="9"/>
                <c:pt idx="0">
                  <c:v>1. I feel that my administrators are committed to implementing evidence-based instructional practices.</c:v>
                </c:pt>
                <c:pt idx="1">
                  <c:v>9. I have a clear understanding of the State Standards for my grade/subject.</c:v>
                </c:pt>
                <c:pt idx="2">
                  <c:v>17. I have the time necessary to analyze student data and problem-solve with my colleagues.</c:v>
                </c:pt>
                <c:pt idx="3">
                  <c:v>19.I receive school-wide academic and behavioral data in usable and understandable formats.</c:v>
                </c:pt>
                <c:pt idx="4">
                  <c:v>21. I can summarize my school's shared vision/mission.</c:v>
                </c:pt>
                <c:pt idx="5">
                  <c:v>22. I think my school has an effective process in place to identify available resources (e.g., materials, technology, people).</c:v>
                </c:pt>
                <c:pt idx="6">
                  <c:v>23. I am involved in action planning school-wide improvements with the other staff and administrators.</c:v>
                </c:pt>
                <c:pt idx="7">
                  <c:v>28. I have the technology and resources that I need to provide effective instruction.</c:v>
                </c:pt>
                <c:pt idx="8">
                  <c:v>31. I think that the current school initiatives are improving education for students in my school.</c:v>
                </c:pt>
              </c:strCache>
            </c:strRef>
          </c:cat>
          <c:val>
            <c:numRef>
              <c:f>'SIS results+2013'!$B$3135:$J$3135</c:f>
              <c:numCache>
                <c:formatCode>0.0%</c:formatCode>
                <c:ptCount val="9"/>
                <c:pt idx="0">
                  <c:v>0.89485458612975388</c:v>
                </c:pt>
                <c:pt idx="1">
                  <c:v>0.87855544902524774</c:v>
                </c:pt>
                <c:pt idx="2">
                  <c:v>0.43144774688398851</c:v>
                </c:pt>
                <c:pt idx="3">
                  <c:v>0.67913071268775971</c:v>
                </c:pt>
                <c:pt idx="4">
                  <c:v>0.7929050814956855</c:v>
                </c:pt>
                <c:pt idx="5">
                  <c:v>0.72163630552892299</c:v>
                </c:pt>
                <c:pt idx="6">
                  <c:v>0.67976989453499526</c:v>
                </c:pt>
                <c:pt idx="7">
                  <c:v>0.63502716522850755</c:v>
                </c:pt>
                <c:pt idx="8">
                  <c:v>0.73889421540428257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21385440"/>
        <c:axId val="221385832"/>
      </c:barChart>
      <c:catAx>
        <c:axId val="22138544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221385832"/>
        <c:crosses val="autoZero"/>
        <c:auto val="1"/>
        <c:lblAlgn val="ctr"/>
        <c:lblOffset val="100"/>
        <c:noMultiLvlLbl val="0"/>
      </c:catAx>
      <c:valAx>
        <c:axId val="221385832"/>
        <c:scaling>
          <c:orientation val="minMax"/>
          <c:max val="1"/>
          <c:min val="0"/>
        </c:scaling>
        <c:delete val="0"/>
        <c:axPos val="t"/>
        <c:majorGridlines>
          <c:spPr>
            <a:ln>
              <a:solidFill>
                <a:sysClr val="windowText" lastClr="000000">
                  <a:alpha val="10000"/>
                </a:sysClr>
              </a:solidFill>
            </a:ln>
          </c:spPr>
        </c:majorGridlines>
        <c:numFmt formatCode="0%" sourceLinked="0"/>
        <c:majorTickMark val="out"/>
        <c:minorTickMark val="none"/>
        <c:tickLblPos val="nextTo"/>
        <c:crossAx val="221385440"/>
        <c:crosses val="autoZero"/>
        <c:crossBetween val="between"/>
        <c:majorUnit val="0.2"/>
      </c:valAx>
    </c:plotArea>
    <c:legend>
      <c:legendPos val="t"/>
      <c:legendEntry>
        <c:idx val="1"/>
        <c:txPr>
          <a:bodyPr/>
          <a:lstStyle/>
          <a:p>
            <a:pPr>
              <a:defRPr sz="1400" b="1"/>
            </a:pPr>
            <a:endParaRPr lang="en-US"/>
          </a:p>
        </c:txPr>
      </c:legendEntry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solidFill>
        <a:srgbClr val="0E4171"/>
      </a:solidFill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600" baseline="0" dirty="0" smtClean="0"/>
              <a:t>Evidence-Based </a:t>
            </a:r>
            <a:r>
              <a:rPr lang="en-US" sz="1600" baseline="0" dirty="0"/>
              <a:t>Instruction, Assessment, &amp; Curriculum</a:t>
            </a:r>
            <a:endParaRPr lang="en-US" sz="1600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'[Chart 2 in Microsoft PowerPoint]SIS results+2013'!$A$3134</c:f>
              <c:strCache>
                <c:ptCount val="1"/>
                <c:pt idx="0">
                  <c:v>2013 results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2 in Microsoft PowerPoint]SIS results+2013'!$K$1:$P$1</c:f>
              <c:strCache>
                <c:ptCount val="6"/>
                <c:pt idx="0">
                  <c:v>2. I am able to differentiate instruction according to student needs while addressing the State Standards.</c:v>
                </c:pt>
                <c:pt idx="1">
                  <c:v>5. I adapt the environment, curriculum, and instruction based on my students' behavioral data.</c:v>
                </c:pt>
                <c:pt idx="2">
                  <c:v>6. I adapt the environment, curriculum, and instruction based on my students' academic data.</c:v>
                </c:pt>
                <c:pt idx="3">
                  <c:v>7. I modify my instructional practices based on students' common formative assessment data.</c:v>
                </c:pt>
                <c:pt idx="4">
                  <c:v>8. Based on assessment results, I re-teach information that students have not mastered.</c:v>
                </c:pt>
                <c:pt idx="5">
                  <c:v>10. My instruction intentionally addresses the State Standards for my grade/subject.</c:v>
                </c:pt>
              </c:strCache>
            </c:strRef>
          </c:cat>
          <c:val>
            <c:numRef>
              <c:f>'[Chart 2 in Microsoft PowerPoint]SIS results+2013'!$K$3134:$P$3134</c:f>
              <c:numCache>
                <c:formatCode>0.0%</c:formatCode>
                <c:ptCount val="6"/>
                <c:pt idx="0">
                  <c:v>0.8769968051118211</c:v>
                </c:pt>
                <c:pt idx="1">
                  <c:v>0.89496805111821087</c:v>
                </c:pt>
                <c:pt idx="2">
                  <c:v>0.93730031948881787</c:v>
                </c:pt>
                <c:pt idx="3">
                  <c:v>0.86301916932907352</c:v>
                </c:pt>
                <c:pt idx="4">
                  <c:v>0.90415335463258784</c:v>
                </c:pt>
                <c:pt idx="5">
                  <c:v>0.90015974440894564</c:v>
                </c:pt>
              </c:numCache>
            </c:numRef>
          </c:val>
        </c:ser>
        <c:ser>
          <c:idx val="1"/>
          <c:order val="1"/>
          <c:tx>
            <c:strRef>
              <c:f>'[Chart 2 in Microsoft PowerPoint]SIS results+2013'!$A$3135</c:f>
              <c:strCache>
                <c:ptCount val="1"/>
                <c:pt idx="0">
                  <c:v>2014 results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2 in Microsoft PowerPoint]SIS results+2013'!$K$1:$P$1</c:f>
              <c:strCache>
                <c:ptCount val="6"/>
                <c:pt idx="0">
                  <c:v>2. I am able to differentiate instruction according to student needs while addressing the State Standards.</c:v>
                </c:pt>
                <c:pt idx="1">
                  <c:v>5. I adapt the environment, curriculum, and instruction based on my students' behavioral data.</c:v>
                </c:pt>
                <c:pt idx="2">
                  <c:v>6. I adapt the environment, curriculum, and instruction based on my students' academic data.</c:v>
                </c:pt>
                <c:pt idx="3">
                  <c:v>7. I modify my instructional practices based on students' common formative assessment data.</c:v>
                </c:pt>
                <c:pt idx="4">
                  <c:v>8. Based on assessment results, I re-teach information that students have not mastered.</c:v>
                </c:pt>
                <c:pt idx="5">
                  <c:v>10. My instruction intentionally addresses the State Standards for my grade/subject.</c:v>
                </c:pt>
              </c:strCache>
            </c:strRef>
          </c:cat>
          <c:val>
            <c:numRef>
              <c:f>'[Chart 2 in Microsoft PowerPoint]SIS results+2013'!$K$3135:$P$3135</c:f>
              <c:numCache>
                <c:formatCode>0.0%</c:formatCode>
                <c:ptCount val="6"/>
                <c:pt idx="0">
                  <c:v>0.85490572067753279</c:v>
                </c:pt>
                <c:pt idx="1">
                  <c:v>0.89549376797698943</c:v>
                </c:pt>
                <c:pt idx="2">
                  <c:v>0.93064876957494402</c:v>
                </c:pt>
                <c:pt idx="3">
                  <c:v>0.88462767657398533</c:v>
                </c:pt>
                <c:pt idx="4">
                  <c:v>0.91850431447746883</c:v>
                </c:pt>
                <c:pt idx="5">
                  <c:v>0.93736017897091728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28956512"/>
        <c:axId val="128956120"/>
      </c:barChart>
      <c:catAx>
        <c:axId val="12895651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28956120"/>
        <c:crosses val="autoZero"/>
        <c:auto val="1"/>
        <c:lblAlgn val="ctr"/>
        <c:lblOffset val="100"/>
        <c:noMultiLvlLbl val="0"/>
      </c:catAx>
      <c:valAx>
        <c:axId val="128956120"/>
        <c:scaling>
          <c:orientation val="minMax"/>
          <c:max val="1"/>
          <c:min val="0"/>
        </c:scaling>
        <c:delete val="0"/>
        <c:axPos val="t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crossAx val="128956512"/>
        <c:crosses val="autoZero"/>
        <c:crossBetween val="between"/>
        <c:majorUnit val="0.2"/>
      </c:valAx>
    </c:plotArea>
    <c:legend>
      <c:legendPos val="t"/>
      <c:legendEntry>
        <c:idx val="1"/>
        <c:txPr>
          <a:bodyPr/>
          <a:lstStyle/>
          <a:p>
            <a:pPr>
              <a:defRPr sz="1400" b="1"/>
            </a:pPr>
            <a:endParaRPr lang="en-US"/>
          </a:p>
        </c:txPr>
      </c:legendEntry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solidFill>
        <a:srgbClr val="0E4171"/>
      </a:solidFill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'[Chart 2 in Microsoft PowerPoint]SIS results+2013'!$A$3134</c:f>
              <c:strCache>
                <c:ptCount val="1"/>
                <c:pt idx="0">
                  <c:v>2013 results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2 in Microsoft PowerPoint]SIS results+2013'!$Q$1:$W$1</c:f>
              <c:strCache>
                <c:ptCount val="7"/>
                <c:pt idx="0">
                  <c:v>12. I monitor each of my students' progress toward meeting the State Standards for my grade/subject.</c:v>
                </c:pt>
                <c:pt idx="1">
                  <c:v>14. I review formative assessment data for every student that I support.</c:v>
                </c:pt>
                <c:pt idx="2">
                  <c:v>15. When I'm concerned about a student's academic progress, I collaborate with colleagues to identify interventions.</c:v>
                </c:pt>
                <c:pt idx="3">
                  <c:v>16. When I'm concerned about a student's behavioral progress, I collaborate with colleagues to identify interventions.</c:v>
                </c:pt>
                <c:pt idx="4">
                  <c:v>18. I am involved in meetings where data results are discussed.</c:v>
                </c:pt>
                <c:pt idx="5">
                  <c:v>20. I evaluate the effectiveness of my instruction based on common formative assessment data.</c:v>
                </c:pt>
                <c:pt idx="6">
                  <c:v>30. I review universal screening data at least three times a year for every student that I support.</c:v>
                </c:pt>
              </c:strCache>
            </c:strRef>
          </c:cat>
          <c:val>
            <c:numRef>
              <c:f>'[Chart 2 in Microsoft PowerPoint]SIS results+2013'!$Q$3134:$W$3134</c:f>
              <c:numCache>
                <c:formatCode>0.0%</c:formatCode>
                <c:ptCount val="7"/>
                <c:pt idx="0">
                  <c:v>0.83945686900958472</c:v>
                </c:pt>
                <c:pt idx="1">
                  <c:v>0.82507987220447288</c:v>
                </c:pt>
                <c:pt idx="2">
                  <c:v>0.91613418530351443</c:v>
                </c:pt>
                <c:pt idx="3">
                  <c:v>0.92531948881789139</c:v>
                </c:pt>
                <c:pt idx="4">
                  <c:v>0.77396166134185307</c:v>
                </c:pt>
                <c:pt idx="5">
                  <c:v>0.78913738019169333</c:v>
                </c:pt>
                <c:pt idx="6">
                  <c:v>0.66373801916932906</c:v>
                </c:pt>
              </c:numCache>
            </c:numRef>
          </c:val>
        </c:ser>
        <c:ser>
          <c:idx val="1"/>
          <c:order val="1"/>
          <c:tx>
            <c:strRef>
              <c:f>'[Chart 2 in Microsoft PowerPoint]SIS results+2013'!$A$3135</c:f>
              <c:strCache>
                <c:ptCount val="1"/>
                <c:pt idx="0">
                  <c:v>2014 results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2 in Microsoft PowerPoint]SIS results+2013'!$Q$1:$W$1</c:f>
              <c:strCache>
                <c:ptCount val="7"/>
                <c:pt idx="0">
                  <c:v>12. I monitor each of my students' progress toward meeting the State Standards for my grade/subject.</c:v>
                </c:pt>
                <c:pt idx="1">
                  <c:v>14. I review formative assessment data for every student that I support.</c:v>
                </c:pt>
                <c:pt idx="2">
                  <c:v>15. When I'm concerned about a student's academic progress, I collaborate with colleagues to identify interventions.</c:v>
                </c:pt>
                <c:pt idx="3">
                  <c:v>16. When I'm concerned about a student's behavioral progress, I collaborate with colleagues to identify interventions.</c:v>
                </c:pt>
                <c:pt idx="4">
                  <c:v>18. I am involved in meetings where data results are discussed.</c:v>
                </c:pt>
                <c:pt idx="5">
                  <c:v>20. I evaluate the effectiveness of my instruction based on common formative assessment data.</c:v>
                </c:pt>
                <c:pt idx="6">
                  <c:v>30. I review universal screening data at least three times a year for every student that I support.</c:v>
                </c:pt>
              </c:strCache>
            </c:strRef>
          </c:cat>
          <c:val>
            <c:numRef>
              <c:f>'[Chart 2 in Microsoft PowerPoint]SIS results+2013'!$Q$3135:$W$3135</c:f>
              <c:numCache>
                <c:formatCode>0.0%</c:formatCode>
                <c:ptCount val="7"/>
                <c:pt idx="0">
                  <c:v>0.85906040268456374</c:v>
                </c:pt>
                <c:pt idx="1">
                  <c:v>0.86353467561521258</c:v>
                </c:pt>
                <c:pt idx="2">
                  <c:v>0.91434963247043788</c:v>
                </c:pt>
                <c:pt idx="3">
                  <c:v>0.92329817833173533</c:v>
                </c:pt>
                <c:pt idx="4">
                  <c:v>0.80089485458612975</c:v>
                </c:pt>
                <c:pt idx="5">
                  <c:v>0.83125599232981784</c:v>
                </c:pt>
                <c:pt idx="6">
                  <c:v>0.66379034835410677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41717792"/>
        <c:axId val="241718184"/>
      </c:barChart>
      <c:catAx>
        <c:axId val="24171779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41718184"/>
        <c:crosses val="autoZero"/>
        <c:auto val="1"/>
        <c:lblAlgn val="ctr"/>
        <c:lblOffset val="100"/>
        <c:noMultiLvlLbl val="0"/>
      </c:catAx>
      <c:valAx>
        <c:axId val="241718184"/>
        <c:scaling>
          <c:orientation val="minMax"/>
          <c:max val="1"/>
          <c:min val="0"/>
        </c:scaling>
        <c:delete val="0"/>
        <c:axPos val="t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crossAx val="241717792"/>
        <c:crosses val="autoZero"/>
        <c:crossBetween val="between"/>
        <c:majorUnit val="0.2"/>
      </c:valAx>
    </c:plotArea>
    <c:plotVisOnly val="1"/>
    <c:dispBlanksAs val="gap"/>
    <c:showDLblsOverMax val="0"/>
  </c:chart>
  <c:spPr>
    <a:solidFill>
      <a:sysClr val="window" lastClr="FFFFFF"/>
    </a:solidFill>
    <a:ln>
      <a:solidFill>
        <a:srgbClr val="0E4171"/>
      </a:solidFill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US" sz="2000" baseline="0" dirty="0" smtClean="0"/>
              <a:t>Ongoing </a:t>
            </a:r>
            <a:r>
              <a:rPr lang="en-US" sz="2000" baseline="0" dirty="0"/>
              <a:t>Professional Development</a:t>
            </a:r>
            <a:endParaRPr lang="en-US" sz="2000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'SIS results+2013'!$A$3134</c:f>
              <c:strCache>
                <c:ptCount val="1"/>
                <c:pt idx="0">
                  <c:v>2013 results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'SIS results+2013'!$X$1:$AA$1</c:f>
              <c:strCache>
                <c:ptCount val="4"/>
                <c:pt idx="0">
                  <c:v>3.I participate in professional development where I learn to improve my instructional practices.</c:v>
                </c:pt>
                <c:pt idx="1">
                  <c:v>4. I receive coaching/mentoring to implement evidence-based instructional practices.</c:v>
                </c:pt>
                <c:pt idx="2">
                  <c:v>11. I participate in professional development where I learn how to develop curricular plans that address the State Standards.</c:v>
                </c:pt>
                <c:pt idx="3">
                  <c:v>13. I participate in professional development where I learn how to monitor students' progress.</c:v>
                </c:pt>
              </c:strCache>
            </c:strRef>
          </c:cat>
          <c:val>
            <c:numRef>
              <c:f>'SIS results+2013'!$X$3134:$AA$3134</c:f>
              <c:numCache>
                <c:formatCode>0.0%</c:formatCode>
                <c:ptCount val="4"/>
                <c:pt idx="0">
                  <c:v>0.89776357827476039</c:v>
                </c:pt>
                <c:pt idx="1">
                  <c:v>0.68490415335463262</c:v>
                </c:pt>
                <c:pt idx="2">
                  <c:v>0.76118210862619806</c:v>
                </c:pt>
                <c:pt idx="3">
                  <c:v>0.74241214057507987</c:v>
                </c:pt>
              </c:numCache>
            </c:numRef>
          </c:val>
        </c:ser>
        <c:ser>
          <c:idx val="1"/>
          <c:order val="1"/>
          <c:tx>
            <c:strRef>
              <c:f>'SIS results+2013'!$A$3135</c:f>
              <c:strCache>
                <c:ptCount val="1"/>
                <c:pt idx="0">
                  <c:v>2014 results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'SIS results+2013'!$X$1:$AA$1</c:f>
              <c:strCache>
                <c:ptCount val="4"/>
                <c:pt idx="0">
                  <c:v>3.I participate in professional development where I learn to improve my instructional practices.</c:v>
                </c:pt>
                <c:pt idx="1">
                  <c:v>4. I receive coaching/mentoring to implement evidence-based instructional practices.</c:v>
                </c:pt>
                <c:pt idx="2">
                  <c:v>11. I participate in professional development where I learn how to develop curricular plans that address the State Standards.</c:v>
                </c:pt>
                <c:pt idx="3">
                  <c:v>13. I participate in professional development where I learn how to monitor students' progress.</c:v>
                </c:pt>
              </c:strCache>
            </c:strRef>
          </c:cat>
          <c:val>
            <c:numRef>
              <c:f>'SIS results+2013'!$X$3135:$AA$3135</c:f>
              <c:numCache>
                <c:formatCode>0.0%</c:formatCode>
                <c:ptCount val="4"/>
                <c:pt idx="0">
                  <c:v>0.91179290508149569</c:v>
                </c:pt>
                <c:pt idx="1">
                  <c:v>0.70246085011185677</c:v>
                </c:pt>
                <c:pt idx="2">
                  <c:v>0.79034835410674342</c:v>
                </c:pt>
                <c:pt idx="3">
                  <c:v>0.77692553531479702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41718576"/>
        <c:axId val="241718968"/>
      </c:barChart>
      <c:catAx>
        <c:axId val="24171857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41718968"/>
        <c:crosses val="autoZero"/>
        <c:auto val="1"/>
        <c:lblAlgn val="ctr"/>
        <c:lblOffset val="100"/>
        <c:noMultiLvlLbl val="0"/>
      </c:catAx>
      <c:valAx>
        <c:axId val="241718968"/>
        <c:scaling>
          <c:orientation val="minMax"/>
          <c:max val="1"/>
          <c:min val="0"/>
        </c:scaling>
        <c:delete val="0"/>
        <c:axPos val="t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crossAx val="241718576"/>
        <c:crosses val="autoZero"/>
        <c:crossBetween val="between"/>
        <c:majorUnit val="0.2"/>
      </c:valAx>
    </c:plotArea>
    <c:legend>
      <c:legendPos val="t"/>
      <c:legendEntry>
        <c:idx val="1"/>
        <c:txPr>
          <a:bodyPr/>
          <a:lstStyle/>
          <a:p>
            <a:pPr>
              <a:defRPr sz="1400" b="1"/>
            </a:pPr>
            <a:endParaRPr lang="en-US"/>
          </a:p>
        </c:txPr>
      </c:legendEntry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solidFill>
        <a:srgbClr val="0E4171"/>
      </a:solidFill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n-US" sz="1400"/>
              <a:t>Percen</a:t>
            </a:r>
            <a:r>
              <a:rPr lang="en-US" sz="1400" baseline="0"/>
              <a:t>t of Respondents answering "Yes"</a:t>
            </a:r>
            <a:r>
              <a:rPr lang="en-US" sz="2000" baseline="0"/>
              <a:t/>
            </a:r>
            <a:br>
              <a:rPr lang="en-US" sz="2000" baseline="0"/>
            </a:br>
            <a:r>
              <a:rPr lang="en-US" sz="1800" baseline="0"/>
              <a:t>Collaborative Data Teaming Processes</a:t>
            </a:r>
            <a:endParaRPr lang="en-US" sz="180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'SIS results+2013'!$A$3134</c:f>
              <c:strCache>
                <c:ptCount val="1"/>
                <c:pt idx="0">
                  <c:v>2013 results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'SIS results+2013'!$AG$1:$AM$1</c:f>
              <c:strCache>
                <c:ptCount val="7"/>
                <c:pt idx="0">
                  <c:v>32. My  building has Collaborative Data Teams (CDT) that meet regularly (at least one time per month).    </c:v>
                </c:pt>
                <c:pt idx="1">
                  <c:v>33. The  CDT structure in my building includes representatives from all teaching roles (i.e., regular education, special education, special classes [music, art, PE], etc.).   </c:v>
                </c:pt>
                <c:pt idx="2">
                  <c:v>34. The CDTs in my building have been trained to collect and analyze data to inform instruction.     </c:v>
                </c:pt>
                <c:pt idx="3">
                  <c:v>35. I participate regularly on one or more CDTs in my building.      </c:v>
                </c:pt>
                <c:pt idx="4">
                  <c:v>36. My school has identified at least three effective teaching practices to implement in classroom instruction.   </c:v>
                </c:pt>
                <c:pt idx="5">
                  <c:v>37. All teachers have been trained to implement the identified effective teaching practices.    </c:v>
                </c:pt>
                <c:pt idx="6">
                  <c:v>38. The CDTs in my building develop and administer Common Formative Assessments (CFAs) and use the results to inform instruction.</c:v>
                </c:pt>
              </c:strCache>
            </c:strRef>
          </c:cat>
          <c:val>
            <c:numRef>
              <c:f>'SIS results+2013'!$AG$3134:$AM$3134</c:f>
              <c:numCache>
                <c:formatCode>0.0%</c:formatCode>
                <c:ptCount val="7"/>
                <c:pt idx="0">
                  <c:v>0.81389776357827481</c:v>
                </c:pt>
                <c:pt idx="1">
                  <c:v>0.64576677316293929</c:v>
                </c:pt>
                <c:pt idx="2">
                  <c:v>0.7184504792332268</c:v>
                </c:pt>
                <c:pt idx="3">
                  <c:v>0.63977635782747599</c:v>
                </c:pt>
                <c:pt idx="4">
                  <c:v>0.75439297124600635</c:v>
                </c:pt>
                <c:pt idx="5">
                  <c:v>0.6269968051118211</c:v>
                </c:pt>
                <c:pt idx="6">
                  <c:v>0.68969648562300323</c:v>
                </c:pt>
              </c:numCache>
            </c:numRef>
          </c:val>
        </c:ser>
        <c:ser>
          <c:idx val="1"/>
          <c:order val="1"/>
          <c:tx>
            <c:strRef>
              <c:f>'SIS results+2013'!$A$3135</c:f>
              <c:strCache>
                <c:ptCount val="1"/>
                <c:pt idx="0">
                  <c:v>2014 results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'SIS results+2013'!$AG$1:$AM$1</c:f>
              <c:strCache>
                <c:ptCount val="7"/>
                <c:pt idx="0">
                  <c:v>32. My  building has Collaborative Data Teams (CDT) that meet regularly (at least one time per month).    </c:v>
                </c:pt>
                <c:pt idx="1">
                  <c:v>33. The  CDT structure in my building includes representatives from all teaching roles (i.e., regular education, special education, special classes [music, art, PE], etc.).   </c:v>
                </c:pt>
                <c:pt idx="2">
                  <c:v>34. The CDTs in my building have been trained to collect and analyze data to inform instruction.     </c:v>
                </c:pt>
                <c:pt idx="3">
                  <c:v>35. I participate regularly on one or more CDTs in my building.      </c:v>
                </c:pt>
                <c:pt idx="4">
                  <c:v>36. My school has identified at least three effective teaching practices to implement in classroom instruction.   </c:v>
                </c:pt>
                <c:pt idx="5">
                  <c:v>37. All teachers have been trained to implement the identified effective teaching practices.    </c:v>
                </c:pt>
                <c:pt idx="6">
                  <c:v>38. The CDTs in my building develop and administer Common Formative Assessments (CFAs) and use the results to inform instruction.</c:v>
                </c:pt>
              </c:strCache>
            </c:strRef>
          </c:cat>
          <c:val>
            <c:numRef>
              <c:f>'SIS results+2013'!$AG$3135:$AM$3135</c:f>
              <c:numCache>
                <c:formatCode>0.0%</c:formatCode>
                <c:ptCount val="7"/>
                <c:pt idx="0">
                  <c:v>0.89805049536593162</c:v>
                </c:pt>
                <c:pt idx="1">
                  <c:v>0.69926494087567914</c:v>
                </c:pt>
                <c:pt idx="2">
                  <c:v>0.84180249280920427</c:v>
                </c:pt>
                <c:pt idx="3">
                  <c:v>0.74240971556407798</c:v>
                </c:pt>
                <c:pt idx="4">
                  <c:v>0.82038990092681363</c:v>
                </c:pt>
                <c:pt idx="5">
                  <c:v>0.73058485139022056</c:v>
                </c:pt>
                <c:pt idx="6">
                  <c:v>0.82678171939916911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41720144"/>
        <c:axId val="241720536"/>
      </c:barChart>
      <c:catAx>
        <c:axId val="24172014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41720536"/>
        <c:crosses val="autoZero"/>
        <c:auto val="1"/>
        <c:lblAlgn val="ctr"/>
        <c:lblOffset val="100"/>
        <c:noMultiLvlLbl val="0"/>
      </c:catAx>
      <c:valAx>
        <c:axId val="241720536"/>
        <c:scaling>
          <c:orientation val="minMax"/>
          <c:max val="1"/>
          <c:min val="0"/>
        </c:scaling>
        <c:delete val="0"/>
        <c:axPos val="t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crossAx val="241720144"/>
        <c:crosses val="autoZero"/>
        <c:crossBetween val="between"/>
        <c:majorUnit val="0.2"/>
      </c:valAx>
    </c:plotArea>
    <c:legend>
      <c:legendPos val="t"/>
      <c:legendEntry>
        <c:idx val="1"/>
        <c:txPr>
          <a:bodyPr/>
          <a:lstStyle/>
          <a:p>
            <a:pPr>
              <a:defRPr sz="1400" b="1"/>
            </a:pPr>
            <a:endParaRPr lang="en-US"/>
          </a:p>
        </c:txPr>
      </c:legendEntry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solidFill>
        <a:srgbClr val="0E4171"/>
      </a:solidFill>
    </a:ln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Respondents'</a:t>
            </a:r>
            <a:r>
              <a:rPr lang="en-US" sz="2000" baseline="0"/>
              <a:t> Roles</a:t>
            </a:r>
            <a:endParaRPr lang="en-US" sz="200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3253174434276797"/>
          <c:y val="0.21803507516105944"/>
          <c:w val="0.53493668865716115"/>
          <c:h val="0.71973299928418044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2.4302517740837952E-7"/>
                  <c:y val="4.807496719160105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609218365794527E-2"/>
                  <c:y val="-1.3674252256929422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2299261203460682E-2"/>
                  <c:y val="-1.458524715660542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2495382521629241E-3"/>
                  <c:y val="-1.3990048118985127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1.673802493438320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'TFS results'!$E$2938:$E$2942</c:f>
              <c:strCache>
                <c:ptCount val="5"/>
                <c:pt idx="0">
                  <c:v>Other Certified Staff</c:v>
                </c:pt>
                <c:pt idx="1">
                  <c:v>General Education Teacher</c:v>
                </c:pt>
                <c:pt idx="2">
                  <c:v>Noncertified Staff</c:v>
                </c:pt>
                <c:pt idx="3">
                  <c:v>Special Education Teacher</c:v>
                </c:pt>
                <c:pt idx="4">
                  <c:v>Administrator</c:v>
                </c:pt>
              </c:strCache>
            </c:strRef>
          </c:cat>
          <c:val>
            <c:numRef>
              <c:f>'TFS results'!$F$2938:$F$2942</c:f>
              <c:numCache>
                <c:formatCode>General</c:formatCode>
                <c:ptCount val="5"/>
                <c:pt idx="0">
                  <c:v>312</c:v>
                </c:pt>
                <c:pt idx="1">
                  <c:v>2112</c:v>
                </c:pt>
                <c:pt idx="2">
                  <c:v>49</c:v>
                </c:pt>
                <c:pt idx="3">
                  <c:v>350</c:v>
                </c:pt>
                <c:pt idx="4">
                  <c:v>104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2"/>
      </c:pieChart>
    </c:plotArea>
    <c:plotVisOnly val="1"/>
    <c:dispBlanksAs val="gap"/>
    <c:showDLblsOverMax val="0"/>
  </c:chart>
  <c:spPr>
    <a:solidFill>
      <a:sysClr val="window" lastClr="FFFFFF"/>
    </a:solidFill>
    <a:ln>
      <a:solidFill>
        <a:srgbClr val="0E4171"/>
      </a:solidFill>
    </a:ln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n-US" sz="1400"/>
              <a:t>Percen</a:t>
            </a:r>
            <a:r>
              <a:rPr lang="en-US" sz="1400" baseline="0"/>
              <a:t>t of Respondents answering "Agree" or "Strongly Agree"</a:t>
            </a:r>
            <a:r>
              <a:rPr lang="en-US" sz="2000" baseline="0"/>
              <a:t/>
            </a:r>
            <a:br>
              <a:rPr lang="en-US" sz="2000" baseline="0"/>
            </a:br>
            <a:r>
              <a:rPr lang="en-US" sz="1800" baseline="0"/>
              <a:t>Average by Domain</a:t>
            </a:r>
            <a:endParaRPr lang="en-US" sz="180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'TFS results'!$AB$2938</c:f>
              <c:strCache>
                <c:ptCount val="1"/>
                <c:pt idx="0">
                  <c:v>2013</c:v>
                </c:pt>
              </c:strCache>
            </c:strRef>
          </c:tx>
          <c:spPr>
            <a:noFill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'TFS results'!$AA$2939:$AA$2941</c:f>
              <c:strCache>
                <c:ptCount val="3"/>
                <c:pt idx="0">
                  <c:v>Structure</c:v>
                </c:pt>
                <c:pt idx="1">
                  <c:v>Communication</c:v>
                </c:pt>
                <c:pt idx="2">
                  <c:v>Focus</c:v>
                </c:pt>
              </c:strCache>
            </c:strRef>
          </c:cat>
          <c:val>
            <c:numRef>
              <c:f>'TFS results'!$AB$2939:$AB$2941</c:f>
              <c:numCache>
                <c:formatCode>0.0%</c:formatCode>
                <c:ptCount val="3"/>
                <c:pt idx="0">
                  <c:v>0.72524271844660204</c:v>
                </c:pt>
                <c:pt idx="1">
                  <c:v>0.75664586222838648</c:v>
                </c:pt>
                <c:pt idx="2">
                  <c:v>0.7349514563106796</c:v>
                </c:pt>
              </c:numCache>
            </c:numRef>
          </c:val>
        </c:ser>
        <c:ser>
          <c:idx val="1"/>
          <c:order val="1"/>
          <c:tx>
            <c:strRef>
              <c:f>'TFS results'!$AC$2938</c:f>
              <c:strCache>
                <c:ptCount val="1"/>
                <c:pt idx="0">
                  <c:v>2014</c:v>
                </c:pt>
              </c:strCache>
            </c:strRef>
          </c:tx>
          <c:spPr>
            <a:noFill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6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'TFS results'!$AA$2939:$AA$2941</c:f>
              <c:strCache>
                <c:ptCount val="3"/>
                <c:pt idx="0">
                  <c:v>Structure</c:v>
                </c:pt>
                <c:pt idx="1">
                  <c:v>Communication</c:v>
                </c:pt>
                <c:pt idx="2">
                  <c:v>Focus</c:v>
                </c:pt>
              </c:strCache>
            </c:strRef>
          </c:cat>
          <c:val>
            <c:numRef>
              <c:f>'TFS results'!$AC$2939:$AC$2941</c:f>
              <c:numCache>
                <c:formatCode>0.0%</c:formatCode>
                <c:ptCount val="3"/>
                <c:pt idx="0">
                  <c:v>0.75818553888130968</c:v>
                </c:pt>
                <c:pt idx="1">
                  <c:v>0.79789514714480603</c:v>
                </c:pt>
                <c:pt idx="2">
                  <c:v>0.78819918144611179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41995960"/>
        <c:axId val="241996352"/>
      </c:barChart>
      <c:catAx>
        <c:axId val="241995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41996352"/>
        <c:crosses val="autoZero"/>
        <c:auto val="1"/>
        <c:lblAlgn val="ctr"/>
        <c:lblOffset val="100"/>
        <c:noMultiLvlLbl val="0"/>
      </c:catAx>
      <c:valAx>
        <c:axId val="241996352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ysClr val="windowText" lastClr="000000">
                  <a:alpha val="10000"/>
                </a:sysClr>
              </a:solidFill>
            </a:ln>
          </c:spPr>
        </c:majorGridlines>
        <c:numFmt formatCode="0%" sourceLinked="0"/>
        <c:majorTickMark val="out"/>
        <c:minorTickMark val="none"/>
        <c:tickLblPos val="nextTo"/>
        <c:crossAx val="241995960"/>
        <c:crosses val="autoZero"/>
        <c:crossBetween val="between"/>
        <c:majorUnit val="0.2"/>
      </c:valAx>
    </c:plotArea>
    <c:legend>
      <c:legendPos val="t"/>
      <c:legendEntry>
        <c:idx val="1"/>
        <c:txPr>
          <a:bodyPr/>
          <a:lstStyle/>
          <a:p>
            <a:pPr>
              <a:defRPr sz="1400" b="1"/>
            </a:pPr>
            <a:endParaRPr lang="en-US"/>
          </a:p>
        </c:txPr>
      </c:legendEntry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solidFill>
        <a:srgbClr val="0E4171"/>
      </a:solidFill>
    </a:ln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13A33-51BF-4121-8537-48EA52386D31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AF29E-4B2F-4461-9BA5-16762D1A5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11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What is the primary reason to collect data for the MO SPDG?
https://www.polleverywhere.com/multiple_choice_polls/zMHroj8YOHKoRGJ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BCB7D-BF4E-1446-AA25-7CBBEE97706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872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9" name="Picture 3" descr="C:\Users\dayad\Desktop\Arden backup\dayad\Desktop\MIM\Logos and Swag\10 by 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725" y="6173131"/>
            <a:ext cx="672053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080844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6150114"/>
            <a:ext cx="3124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800" i="1" dirty="0" smtClean="0">
                <a:solidFill>
                  <a:prstClr val="black"/>
                </a:solidFill>
                <a:latin typeface="Tw Cen MT" pitchFamily="34" charset="0"/>
              </a:rPr>
              <a:t>The contents of this presentation were developed under a grant from the US Department of Education to the Missouri Department of Elementary and Secondary Education (#H323A120018).  However, these contents do not necessarily represent the policy of the US Department of Education, and you should not assume endorsement by the Federal Government. </a:t>
            </a:r>
            <a:endParaRPr lang="en-US" sz="800" i="1" dirty="0">
              <a:solidFill>
                <a:prstClr val="black"/>
              </a:solidFill>
              <a:latin typeface="Tw Cen MT" pitchFamily="34" charset="0"/>
            </a:endParaRPr>
          </a:p>
        </p:txBody>
      </p:sp>
      <p:pic>
        <p:nvPicPr>
          <p:cNvPr id="6" name="Picture 2" descr="http://tadnet.org/uploads/Image/Ideas_logofinal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169" y="6173131"/>
            <a:ext cx="714736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1752600" y="6858000"/>
            <a:ext cx="88280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i="1" spc="600" dirty="0">
                <a:solidFill>
                  <a:srgbClr val="0D4170">
                    <a:lumMod val="75000"/>
                  </a:srgbClr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>Professional Development to Practice</a:t>
            </a:r>
          </a:p>
        </p:txBody>
      </p:sp>
      <p:sp>
        <p:nvSpPr>
          <p:cNvPr id="9" name="Rectangle 8"/>
          <p:cNvSpPr/>
          <p:nvPr/>
        </p:nvSpPr>
        <p:spPr>
          <a:xfrm>
            <a:off x="267396" y="7158038"/>
            <a:ext cx="1447801" cy="1397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15197" y="7158038"/>
            <a:ext cx="7696200" cy="139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0731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744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32098" name="Picture 2" descr="http://dese.mo.gov/comm/images/DESE-col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172200"/>
            <a:ext cx="1656172" cy="59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0" y="152400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i="1" spc="600" dirty="0">
                <a:solidFill>
                  <a:prstClr val="white"/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>Professional Development to Practice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47800" y="473075"/>
            <a:ext cx="7696200" cy="139700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473075"/>
            <a:ext cx="1447800" cy="139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88523" y="152400"/>
            <a:ext cx="914400" cy="914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137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28803"/>
            <a:ext cx="8229600" cy="4038598"/>
          </a:xfrm>
        </p:spPr>
        <p:txBody>
          <a:bodyPr vert="eaVert"/>
          <a:lstStyle>
            <a:lvl2pPr marL="742950" indent="-285750">
              <a:defRPr lang="en-US" sz="2800" kern="1200" dirty="0" smtClean="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545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1"/>
            <a:ext cx="20574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599"/>
            <a:ext cx="6019800" cy="5257801"/>
          </a:xfrm>
        </p:spPr>
        <p:txBody>
          <a:bodyPr vert="eaVert"/>
          <a:lstStyle>
            <a:lvl2pPr marL="742950" indent="-285750">
              <a:defRPr lang="en-US" sz="2800" kern="1200" dirty="0" smtClean="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433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019800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3"/>
            <a:ext cx="8229600" cy="3962397"/>
          </a:xfrm>
        </p:spPr>
        <p:txBody>
          <a:bodyPr/>
          <a:lstStyle>
            <a:lvl2pPr>
              <a:buClr>
                <a:schemeClr val="accent3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260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0" y="6043613"/>
            <a:ext cx="4343400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050" i="1" dirty="0">
                <a:solidFill>
                  <a:prstClr val="black"/>
                </a:solidFill>
                <a:latin typeface="Tw Cen MT" pitchFamily="34" charset="0"/>
              </a:rPr>
              <a:t>The contents of this  presentation were developed under a grant from the US Department of Education,   #H323A120018.  However, these contents do not necessarily represent the policy of the US Department of Education, and you should not assume endorsement by the Federal Government. </a:t>
            </a:r>
          </a:p>
        </p:txBody>
      </p:sp>
      <p:pic>
        <p:nvPicPr>
          <p:cNvPr id="5" name="Picture 2" descr="http://tadnet.org/uploads/Image/Ideas_logofinal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550" y="6237288"/>
            <a:ext cx="65405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5133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190997"/>
          </a:xfrm>
        </p:spPr>
        <p:txBody>
          <a:bodyPr/>
          <a:lstStyle>
            <a:lvl1pPr>
              <a:defRPr sz="2800"/>
            </a:lvl1pPr>
            <a:lvl2pPr marL="742950" indent="-285750">
              <a:defRPr lang="en-US" sz="2400" kern="1200" dirty="0" smtClean="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190997"/>
          </a:xfrm>
        </p:spPr>
        <p:txBody>
          <a:bodyPr/>
          <a:lstStyle>
            <a:lvl1pPr>
              <a:defRPr sz="2800"/>
            </a:lvl1pPr>
            <a:lvl2pPr marL="742950" indent="-285750">
              <a:defRPr lang="en-US" sz="2400" kern="1200" dirty="0" smtClean="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857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2190"/>
            <a:ext cx="8229600" cy="92181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616325"/>
          </a:xfrm>
        </p:spPr>
        <p:txBody>
          <a:bodyPr/>
          <a:lstStyle>
            <a:lvl1pPr>
              <a:defRPr sz="2400"/>
            </a:lvl1pPr>
            <a:lvl2pPr marL="742950" indent="-285750">
              <a:defRPr lang="en-US" sz="2000" kern="1200" dirty="0" smtClean="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616325"/>
          </a:xfrm>
        </p:spPr>
        <p:txBody>
          <a:bodyPr/>
          <a:lstStyle>
            <a:lvl1pPr>
              <a:defRPr sz="2400"/>
            </a:lvl1pPr>
            <a:lvl2pPr marL="742950" indent="-285750">
              <a:defRPr lang="en-US" sz="2000" kern="1200" dirty="0" smtClean="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040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5638"/>
            <a:ext cx="8229600" cy="1096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34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180902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685800"/>
            <a:ext cx="3008313" cy="749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685799"/>
            <a:ext cx="5111751" cy="5105401"/>
          </a:xfrm>
        </p:spPr>
        <p:txBody>
          <a:bodyPr/>
          <a:lstStyle>
            <a:lvl1pPr>
              <a:defRPr sz="3200"/>
            </a:lvl1pPr>
            <a:lvl2pPr marL="742950" indent="-285750">
              <a:defRPr lang="en-US" sz="2800" kern="1200" dirty="0" smtClean="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3560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4047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85799"/>
            <a:ext cx="5486400" cy="40417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5000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9135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01663"/>
            <a:ext cx="82296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28800"/>
            <a:ext cx="82296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0" y="152400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i="1" spc="600" dirty="0">
                <a:solidFill>
                  <a:srgbClr val="95261F"/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>Professional Development to Practice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473075"/>
            <a:ext cx="1447800" cy="139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47800" y="473075"/>
            <a:ext cx="7696200" cy="139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18" descr="X:\IHD General Shared\DESE Projects\SPDG\EduSAIL Website\Images\Logos\SAIL logo\header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07" r="34380"/>
          <a:stretch>
            <a:fillRect/>
          </a:stretch>
        </p:blipFill>
        <p:spPr bwMode="auto">
          <a:xfrm>
            <a:off x="54227" y="6080844"/>
            <a:ext cx="2841373" cy="7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0" y="6019800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8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accent2"/>
          </a:solidFill>
          <a:latin typeface="Tw Cen MT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q"/>
        <a:defRPr sz="3200" kern="1200">
          <a:solidFill>
            <a:schemeClr val="tx1"/>
          </a:solidFill>
          <a:latin typeface="Tw Cen MT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q"/>
        <a:defRPr sz="2800" kern="1200">
          <a:solidFill>
            <a:schemeClr val="tx1"/>
          </a:solidFill>
          <a:latin typeface="Tw Cen MT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q"/>
        <a:defRPr sz="2400" kern="1200">
          <a:solidFill>
            <a:schemeClr val="tx1"/>
          </a:solidFill>
          <a:latin typeface="Tw Cen MT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q"/>
        <a:defRPr sz="2000" kern="1200">
          <a:solidFill>
            <a:schemeClr val="tx1"/>
          </a:solidFill>
          <a:latin typeface="Tw Cen MT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q"/>
        <a:defRPr sz="2000" kern="1200">
          <a:solidFill>
            <a:schemeClr val="tx1"/>
          </a:solidFill>
          <a:latin typeface="Tw Cen M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hyperlink" Target="https://www.polleverywhere.com/multiple_choice_polls/zMHroj8YOHKoRGJ?preview=true" TargetMode="External"/><Relationship Id="rId5" Type="http://schemas.openxmlformats.org/officeDocument/2006/relationships/hyperlink" Target="http://www.polleverywhere.com/app/help" TargetMode="External"/><Relationship Id="rId4" Type="http://schemas.openxmlformats.org/officeDocument/2006/relationships/hyperlink" Target="http://www.polleverywhere.com/app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pnoonan@ku.edu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mailto:jbrussow@ku.edu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647685"/>
            <a:ext cx="8001000" cy="301818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School Implementation Scale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Team Functioning Survey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OSEP Annual Performance Report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Collaboration Survey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Quarterly Reports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Evidence-Based PD Components Rubric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/>
          <a:p>
            <a:r>
              <a:rPr lang="en-US" sz="5400" dirty="0" smtClean="0"/>
              <a:t>MO SPDG Data Report</a:t>
            </a:r>
            <a:endParaRPr lang="en-US" sz="5400" dirty="0"/>
          </a:p>
        </p:txBody>
      </p:sp>
      <p:pic>
        <p:nvPicPr>
          <p:cNvPr id="6" name="Picture 2" descr="http://www.researchcollaboration.org/theme/Kurc/img/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91439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53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accent1"/>
                </a:solidFill>
              </a:rPr>
              <a:t>School Implementation Scale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8407510"/>
              </p:ext>
            </p:extLst>
          </p:nvPr>
        </p:nvGraphicFramePr>
        <p:xfrm>
          <a:off x="152400" y="762000"/>
          <a:ext cx="438912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4424404"/>
              </p:ext>
            </p:extLst>
          </p:nvPr>
        </p:nvGraphicFramePr>
        <p:xfrm>
          <a:off x="4595191" y="762000"/>
          <a:ext cx="438912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7554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accent1"/>
                </a:solidFill>
              </a:rPr>
              <a:t>School Implementation Scale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943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STRONG: </a:t>
            </a:r>
            <a:r>
              <a:rPr lang="en-US" sz="2400" dirty="0" smtClean="0">
                <a:solidFill>
                  <a:schemeClr val="accent2"/>
                </a:solidFill>
              </a:rPr>
              <a:t>Adapting environment, curriculum, and instruction based on student data (Item 6)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WEAK:</a:t>
            </a:r>
            <a:r>
              <a:rPr lang="en-US" sz="2400" dirty="0" smtClean="0">
                <a:solidFill>
                  <a:schemeClr val="accent2"/>
                </a:solidFill>
              </a:rPr>
              <a:t> Evaluate the effectiveness of instruction based on common formative assessment data (Item </a:t>
            </a:r>
            <a:r>
              <a:rPr lang="en-US" sz="2400" dirty="0">
                <a:solidFill>
                  <a:schemeClr val="accent2"/>
                </a:solidFill>
              </a:rPr>
              <a:t>2</a:t>
            </a:r>
            <a:r>
              <a:rPr lang="en-US" sz="2400" dirty="0" smtClean="0">
                <a:solidFill>
                  <a:schemeClr val="accent2"/>
                </a:solidFill>
              </a:rPr>
              <a:t>0)</a:t>
            </a:r>
            <a:endParaRPr lang="en-US" sz="2400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ACTION ITEM: </a:t>
            </a:r>
            <a:r>
              <a:rPr lang="en-US" sz="2400" dirty="0" smtClean="0">
                <a:solidFill>
                  <a:schemeClr val="accent2"/>
                </a:solidFill>
              </a:rPr>
              <a:t>Ensure that common formative assessment data is being collected at least three times per year.</a:t>
            </a:r>
            <a:endParaRPr lang="en-US" sz="2400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ACTION ITEM: </a:t>
            </a:r>
            <a:r>
              <a:rPr lang="en-US" sz="2400" dirty="0" smtClean="0">
                <a:solidFill>
                  <a:schemeClr val="accent2"/>
                </a:solidFill>
              </a:rPr>
              <a:t>Work with administration to ensure that each teacher is administering common formative assessments.</a:t>
            </a:r>
            <a:endParaRPr lang="en-US" sz="2400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ACTION ITEM: </a:t>
            </a:r>
            <a:r>
              <a:rPr lang="en-US" sz="2400" dirty="0" smtClean="0">
                <a:solidFill>
                  <a:schemeClr val="accent2"/>
                </a:solidFill>
              </a:rPr>
              <a:t>Teach instructional staff how to use common formative assessment data to adapt instruction more effectively. </a:t>
            </a:r>
          </a:p>
        </p:txBody>
      </p:sp>
    </p:spTree>
    <p:extLst>
      <p:ext uri="{BB962C8B-B14F-4D97-AF65-F5344CB8AC3E}">
        <p14:creationId xmlns:p14="http://schemas.microsoft.com/office/powerpoint/2010/main" val="484975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accent1"/>
                </a:solidFill>
              </a:rPr>
              <a:t>School Implementation Scale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216948357"/>
              </p:ext>
            </p:extLst>
          </p:nvPr>
        </p:nvGraphicFramePr>
        <p:xfrm>
          <a:off x="457200" y="990600"/>
          <a:ext cx="82296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9687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accent1"/>
                </a:solidFill>
              </a:rPr>
              <a:t>School Implementation Scale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943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STRONG: </a:t>
            </a:r>
            <a:r>
              <a:rPr lang="en-US" sz="2400" dirty="0" smtClean="0">
                <a:solidFill>
                  <a:schemeClr val="accent2"/>
                </a:solidFill>
              </a:rPr>
              <a:t>Participation in professional development to improve instructional practices(Item 3)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WEAK:</a:t>
            </a:r>
            <a:r>
              <a:rPr lang="en-US" sz="2400" dirty="0" smtClean="0">
                <a:solidFill>
                  <a:schemeClr val="accent2"/>
                </a:solidFill>
              </a:rPr>
              <a:t> Receive coaching/mentoring to improve instructional practices(Item 4)</a:t>
            </a:r>
            <a:endParaRPr lang="en-US" sz="2400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ACTION ITEM: </a:t>
            </a:r>
            <a:r>
              <a:rPr lang="en-US" sz="2400" dirty="0" smtClean="0">
                <a:solidFill>
                  <a:schemeClr val="accent2"/>
                </a:solidFill>
              </a:rPr>
              <a:t>Use post-test results to identify areas for follow-up support.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ACTION ITEM: </a:t>
            </a:r>
            <a:r>
              <a:rPr lang="en-US" sz="2400" dirty="0" smtClean="0">
                <a:solidFill>
                  <a:schemeClr val="accent2"/>
                </a:solidFill>
              </a:rPr>
              <a:t>Provide in-district coaching to instructional staff to improve instructional practices</a:t>
            </a:r>
            <a:r>
              <a:rPr lang="en-US" sz="2400" b="1" dirty="0">
                <a:solidFill>
                  <a:schemeClr val="accent2"/>
                </a:solidFill>
              </a:rPr>
              <a:t>.</a:t>
            </a:r>
            <a:endParaRPr lang="en-US" sz="24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72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accent1"/>
                </a:solidFill>
              </a:rPr>
              <a:t>School Implementation Scale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687745727"/>
              </p:ext>
            </p:extLst>
          </p:nvPr>
        </p:nvGraphicFramePr>
        <p:xfrm>
          <a:off x="457200" y="990600"/>
          <a:ext cx="82296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75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accent1"/>
                </a:solidFill>
              </a:rPr>
              <a:t>School Implementation Scale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943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STRONG: </a:t>
            </a:r>
            <a:r>
              <a:rPr lang="en-US" sz="2400" dirty="0" smtClean="0">
                <a:solidFill>
                  <a:schemeClr val="accent2"/>
                </a:solidFill>
              </a:rPr>
              <a:t>Collaborative Data Teams are established and meet at least once per month (Item 32)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WEAK:</a:t>
            </a:r>
            <a:r>
              <a:rPr lang="en-US" sz="2400" dirty="0" smtClean="0">
                <a:solidFill>
                  <a:schemeClr val="accent2"/>
                </a:solidFill>
              </a:rPr>
              <a:t> CDTs include representatives from all teaching roles (Item 33)</a:t>
            </a:r>
            <a:endParaRPr lang="en-US" sz="2400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ACTION ITEM: </a:t>
            </a:r>
            <a:r>
              <a:rPr lang="en-US" sz="2400" dirty="0" smtClean="0">
                <a:solidFill>
                  <a:schemeClr val="accent2"/>
                </a:solidFill>
              </a:rPr>
              <a:t>Invite additional staff to participate on the Collaborative Data Team, making sure to include general education teachers, special education teachers, and teachers of special classes. </a:t>
            </a:r>
          </a:p>
          <a:p>
            <a:pPr marL="0" indent="0">
              <a:buNone/>
            </a:pPr>
            <a:endParaRPr lang="en-US" sz="12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STRONG: </a:t>
            </a:r>
            <a:r>
              <a:rPr lang="en-US" sz="2400" dirty="0" smtClean="0">
                <a:solidFill>
                  <a:schemeClr val="accent2"/>
                </a:solidFill>
              </a:rPr>
              <a:t>Three effective practices are identified (Item 36)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WEAK: </a:t>
            </a:r>
            <a:r>
              <a:rPr lang="en-US" sz="2400" dirty="0" smtClean="0">
                <a:solidFill>
                  <a:schemeClr val="accent2"/>
                </a:solidFill>
              </a:rPr>
              <a:t>All teachers have been trained to implement the identified effective practices (Item 37)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ACTION ITEM:</a:t>
            </a:r>
            <a:r>
              <a:rPr lang="en-US" sz="2400" dirty="0" smtClean="0">
                <a:solidFill>
                  <a:schemeClr val="accent2"/>
                </a:solidFill>
              </a:rPr>
              <a:t> Identify which staff members have not been trained, then provide additional training to these individuals.</a:t>
            </a:r>
            <a:endParaRPr lang="en-US" sz="24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813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accent1"/>
                </a:solidFill>
              </a:rPr>
              <a:t>School Implementation Scale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943600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accent2"/>
                </a:solidFill>
              </a:rPr>
              <a:t>Quickly glance through the data. What are your first impressions?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accent2"/>
                </a:solidFill>
              </a:rPr>
              <a:t>Does the number/role of survey participants adequately represent our schools?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accent2"/>
                </a:solidFill>
              </a:rPr>
              <a:t>Celebrate successes: Which items or essential elements show high levels of implementation? What processes, professional development, etc. are in place that support these high levels of implementation?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accent2"/>
                </a:solidFill>
              </a:rPr>
              <a:t>How do the results from the </a:t>
            </a:r>
            <a:r>
              <a:rPr lang="en-US" sz="2200" i="1" dirty="0">
                <a:solidFill>
                  <a:schemeClr val="accent2"/>
                </a:solidFill>
              </a:rPr>
              <a:t>School Implementation Scale</a:t>
            </a:r>
            <a:r>
              <a:rPr lang="en-US" sz="2200" dirty="0">
                <a:solidFill>
                  <a:schemeClr val="accent2"/>
                </a:solidFill>
              </a:rPr>
              <a:t> align with other school-level data? Is additional data needed?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accent2"/>
                </a:solidFill>
              </a:rPr>
              <a:t>Prioritize needs: Which essential elements show low levels of implementation? Which survey items highlight areas that could be improved over the next year?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accent2"/>
                </a:solidFill>
              </a:rPr>
              <a:t>Next steps: How do the results influence our action planning for next year?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5562600"/>
            <a:ext cx="830580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/>
              <a:t>Blog post: </a:t>
            </a:r>
            <a:r>
              <a:rPr lang="en-US" dirty="0" smtClean="0"/>
              <a:t>List three action items you might suggest to schools in your region.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110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Team Functioning Survey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2"/>
                </a:solidFill>
              </a:rPr>
              <a:t>17-item online survey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2"/>
                </a:solidFill>
              </a:rPr>
              <a:t>Assesses team functioning in three domains: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accent2"/>
                </a:solidFill>
              </a:rPr>
              <a:t>Structure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accent2"/>
                </a:solidFill>
              </a:rPr>
              <a:t>Communication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accent2"/>
                </a:solidFill>
              </a:rPr>
              <a:t>Focus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71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Team Functioning Survey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71600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accent2"/>
                </a:solidFill>
              </a:rPr>
              <a:t>17 items on a Likert Scale:</a:t>
            </a:r>
          </a:p>
          <a:p>
            <a:endParaRPr lang="en-US" sz="2600" dirty="0">
              <a:solidFill>
                <a:schemeClr val="accent2"/>
              </a:solidFill>
            </a:endParaRPr>
          </a:p>
          <a:p>
            <a:endParaRPr lang="en-US" sz="2600" dirty="0" smtClean="0">
              <a:solidFill>
                <a:schemeClr val="accent2"/>
              </a:solidFill>
            </a:endParaRPr>
          </a:p>
          <a:p>
            <a:endParaRPr lang="en-US" sz="2600" dirty="0">
              <a:solidFill>
                <a:schemeClr val="accent2"/>
              </a:solidFill>
            </a:endParaRPr>
          </a:p>
          <a:p>
            <a:endParaRPr lang="en-US" sz="2600" dirty="0" smtClean="0">
              <a:solidFill>
                <a:schemeClr val="accent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63" y="2121108"/>
            <a:ext cx="8541274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502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715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accent1"/>
                </a:solidFill>
              </a:rPr>
              <a:t>Team Functioning Survey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609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chemeClr val="accent2"/>
                </a:solidFill>
              </a:rPr>
              <a:t>2,927 respondents </a:t>
            </a:r>
            <a:r>
              <a:rPr lang="en-US" sz="2600" dirty="0" smtClean="0">
                <a:solidFill>
                  <a:schemeClr val="accent2"/>
                </a:solidFill>
              </a:rPr>
              <a:t>in </a:t>
            </a:r>
            <a:r>
              <a:rPr lang="en-US" sz="2600" b="1" dirty="0" smtClean="0">
                <a:solidFill>
                  <a:schemeClr val="accent2"/>
                </a:solidFill>
              </a:rPr>
              <a:t>203 schools </a:t>
            </a:r>
          </a:p>
          <a:p>
            <a:endParaRPr lang="en-US" sz="2600" b="1" dirty="0">
              <a:solidFill>
                <a:schemeClr val="accent2"/>
              </a:solidFill>
            </a:endParaRPr>
          </a:p>
          <a:p>
            <a:endParaRPr lang="en-US" sz="2600" b="1" dirty="0" smtClean="0">
              <a:solidFill>
                <a:schemeClr val="accent2"/>
              </a:solidFill>
            </a:endParaRPr>
          </a:p>
          <a:p>
            <a:endParaRPr lang="en-US" sz="2600" b="1" dirty="0">
              <a:solidFill>
                <a:schemeClr val="accent2"/>
              </a:solidFill>
            </a:endParaRPr>
          </a:p>
          <a:p>
            <a:endParaRPr lang="en-US" sz="2600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600" b="1" dirty="0">
                <a:solidFill>
                  <a:schemeClr val="accent2"/>
                </a:solidFill>
              </a:rPr>
              <a:t/>
            </a:r>
            <a:br>
              <a:rPr lang="en-US" sz="2600" b="1" dirty="0">
                <a:solidFill>
                  <a:schemeClr val="accent2"/>
                </a:solidFill>
              </a:rPr>
            </a:br>
            <a:endParaRPr lang="en-US" sz="2600" b="1" dirty="0" smtClean="0">
              <a:solidFill>
                <a:schemeClr val="accent2"/>
              </a:solidFill>
            </a:endParaRPr>
          </a:p>
          <a:p>
            <a:endParaRPr lang="en-US" sz="2600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600" b="1" dirty="0">
              <a:solidFill>
                <a:schemeClr val="accent2"/>
              </a:solidFill>
            </a:endParaRPr>
          </a:p>
          <a:p>
            <a:endParaRPr lang="en-US" sz="2600" b="1" dirty="0" smtClean="0">
              <a:solidFill>
                <a:schemeClr val="accent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accent2"/>
                </a:solidFill>
              </a:rPr>
              <a:t>Comparisons with 2013 data based on 2,472 responses from that year</a:t>
            </a:r>
          </a:p>
          <a:p>
            <a:endParaRPr lang="en-US" sz="2600" b="1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331421861"/>
              </p:ext>
            </p:extLst>
          </p:nvPr>
        </p:nvGraphicFramePr>
        <p:xfrm>
          <a:off x="1752600" y="1905000"/>
          <a:ext cx="56388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0110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hlinkClick r:id="rId4"/>
          </p:cNvPr>
          <p:cNvSpPr/>
          <p:nvPr/>
        </p:nvSpPr>
        <p:spPr>
          <a:xfrm>
            <a:off x="1863656" y="2266525"/>
            <a:ext cx="2333023" cy="20548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hlinkClick r:id="rId5"/>
          </p:cNvPr>
          <p:cNvSpPr/>
          <p:nvPr/>
        </p:nvSpPr>
        <p:spPr>
          <a:xfrm>
            <a:off x="4973258" y="4597460"/>
            <a:ext cx="2191469" cy="37040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hlinkClick r:id="rId6" action="ppaction://hlinkfile"/>
          </p:cNvPr>
          <p:cNvSpPr/>
          <p:nvPr/>
        </p:nvSpPr>
        <p:spPr>
          <a:xfrm>
            <a:off x="2912827" y="5194487"/>
            <a:ext cx="3313169" cy="37040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2" descr="http://www.researchcollaboration.org/theme/Kurc/img/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91439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83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accent1"/>
                </a:solidFill>
              </a:rPr>
              <a:t>Team Functioning Survey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41513"/>
            <a:ext cx="8229600" cy="60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Average percent of respondents who answered “Agree” or “Strongly Agree” on items in each domain.</a:t>
            </a:r>
            <a:endParaRPr lang="en-US" sz="2000" b="1" dirty="0">
              <a:solidFill>
                <a:schemeClr val="accent2"/>
              </a:solidFill>
            </a:endParaRPr>
          </a:p>
          <a:p>
            <a:endParaRPr lang="en-US" sz="2000" b="1" dirty="0" smtClean="0">
              <a:solidFill>
                <a:schemeClr val="accent2"/>
              </a:solidFill>
            </a:endParaRPr>
          </a:p>
          <a:p>
            <a:endParaRPr lang="en-US" sz="2000" b="1" dirty="0">
              <a:solidFill>
                <a:schemeClr val="accent2"/>
              </a:solidFill>
            </a:endParaRPr>
          </a:p>
          <a:p>
            <a:endParaRPr lang="en-US" sz="2000" b="1" dirty="0" smtClean="0">
              <a:solidFill>
                <a:schemeClr val="accent2"/>
              </a:solidFill>
            </a:endParaRPr>
          </a:p>
          <a:p>
            <a:endParaRPr lang="en-US" sz="2000" b="1" dirty="0">
              <a:solidFill>
                <a:schemeClr val="accent2"/>
              </a:solidFill>
            </a:endParaRPr>
          </a:p>
          <a:p>
            <a:endParaRPr lang="en-US" sz="2000" b="1" dirty="0" smtClean="0">
              <a:solidFill>
                <a:schemeClr val="accent2"/>
              </a:solidFill>
            </a:endParaRPr>
          </a:p>
          <a:p>
            <a:endParaRPr lang="en-US" sz="2000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chemeClr val="accent2"/>
              </a:solidFill>
            </a:endParaRPr>
          </a:p>
          <a:p>
            <a:endParaRPr lang="en-US" sz="2000" b="1" dirty="0" smtClean="0">
              <a:solidFill>
                <a:schemeClr val="accent2"/>
              </a:solidFill>
            </a:endParaRPr>
          </a:p>
          <a:p>
            <a:endParaRPr lang="en-US" sz="2000" b="1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276993759"/>
              </p:ext>
            </p:extLst>
          </p:nvPr>
        </p:nvGraphicFramePr>
        <p:xfrm>
          <a:off x="457200" y="1676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1249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accent1"/>
                </a:solidFill>
              </a:rPr>
              <a:t>Team Functioning Survey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779812815"/>
              </p:ext>
            </p:extLst>
          </p:nvPr>
        </p:nvGraphicFramePr>
        <p:xfrm>
          <a:off x="914400" y="838200"/>
          <a:ext cx="73152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1933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accent1"/>
                </a:solidFill>
              </a:rPr>
              <a:t>Team Functioning Survey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943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STRONG: </a:t>
            </a:r>
            <a:r>
              <a:rPr lang="en-US" sz="2400" dirty="0" smtClean="0">
                <a:solidFill>
                  <a:schemeClr val="accent2"/>
                </a:solidFill>
              </a:rPr>
              <a:t>Nearly all members attend regularly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WEAK:</a:t>
            </a:r>
            <a:r>
              <a:rPr lang="en-US" sz="2400" dirty="0" smtClean="0">
                <a:solidFill>
                  <a:schemeClr val="accent2"/>
                </a:solidFill>
              </a:rPr>
              <a:t> Multiple roles assigned prior to meeting</a:t>
            </a:r>
            <a:endParaRPr lang="en-US" sz="2400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ACTION ITEM: </a:t>
            </a:r>
            <a:r>
              <a:rPr lang="en-US" sz="2400" dirty="0" smtClean="0">
                <a:solidFill>
                  <a:schemeClr val="accent2"/>
                </a:solidFill>
              </a:rPr>
              <a:t>Use the CDTs learning package to provide training on how to assign meeting roles.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ACTION ITEM: </a:t>
            </a:r>
            <a:r>
              <a:rPr lang="en-US" sz="2400" dirty="0" smtClean="0">
                <a:solidFill>
                  <a:schemeClr val="accent2"/>
                </a:solidFill>
              </a:rPr>
              <a:t>Work with school teams to create a system of rotating meeting roles (e.g. facilitator, note-taker).</a:t>
            </a:r>
          </a:p>
          <a:p>
            <a:pPr marL="0" indent="0">
              <a:buNone/>
            </a:pPr>
            <a:endParaRPr lang="en-US" sz="12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STRONG: </a:t>
            </a:r>
            <a:r>
              <a:rPr lang="en-US" sz="2400" dirty="0" smtClean="0">
                <a:solidFill>
                  <a:schemeClr val="accent2"/>
                </a:solidFill>
              </a:rPr>
              <a:t>Agenda created and available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WEAK:</a:t>
            </a:r>
            <a:r>
              <a:rPr lang="en-US" sz="2400" dirty="0" smtClean="0">
                <a:solidFill>
                  <a:schemeClr val="accent2"/>
                </a:solidFill>
              </a:rPr>
              <a:t> Minutes/notes taken and distributed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ACTION ITEM:</a:t>
            </a:r>
            <a:r>
              <a:rPr lang="en-US" sz="2400" dirty="0" smtClean="0">
                <a:solidFill>
                  <a:schemeClr val="accent2"/>
                </a:solidFill>
              </a:rPr>
              <a:t> Use the CDTs learning package to provide training on how to take and distribute notes.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ACTION ITEM: </a:t>
            </a:r>
            <a:r>
              <a:rPr lang="en-US" sz="2400" dirty="0" smtClean="0">
                <a:solidFill>
                  <a:schemeClr val="accent2"/>
                </a:solidFill>
              </a:rPr>
              <a:t>Follow up with school teams to be sure notes are being distributed after meetings.</a:t>
            </a:r>
            <a:endParaRPr lang="en-US" sz="24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282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accent1"/>
                </a:solidFill>
              </a:rPr>
              <a:t>Team Functioning Survey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858317778"/>
              </p:ext>
            </p:extLst>
          </p:nvPr>
        </p:nvGraphicFramePr>
        <p:xfrm>
          <a:off x="914400" y="838200"/>
          <a:ext cx="73152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78236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accent1"/>
                </a:solidFill>
              </a:rPr>
              <a:t>Team Functioning Survey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943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STRONG: </a:t>
            </a:r>
            <a:r>
              <a:rPr lang="en-US" sz="2400" dirty="0" smtClean="0">
                <a:solidFill>
                  <a:schemeClr val="accent2"/>
                </a:solidFill>
              </a:rPr>
              <a:t>Team members communicate effectively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WEAK:</a:t>
            </a:r>
            <a:r>
              <a:rPr lang="en-US" sz="2400" dirty="0" smtClean="0">
                <a:solidFill>
                  <a:schemeClr val="accent2"/>
                </a:solidFill>
              </a:rPr>
              <a:t> Discussions stay on track; no sidebar conversations</a:t>
            </a:r>
            <a:endParaRPr lang="en-US" sz="2400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ACTION ITEM: </a:t>
            </a:r>
            <a:r>
              <a:rPr lang="en-US" sz="2400" dirty="0" smtClean="0">
                <a:solidFill>
                  <a:schemeClr val="accent2"/>
                </a:solidFill>
              </a:rPr>
              <a:t>Use the CDTs learning package to provide training on the roles of Facilitator and Norms Minder.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ACTION ITEM: </a:t>
            </a:r>
            <a:r>
              <a:rPr lang="en-US" sz="2400" dirty="0" smtClean="0">
                <a:solidFill>
                  <a:schemeClr val="accent2"/>
                </a:solidFill>
              </a:rPr>
              <a:t>Keep track of how time is spent during a team meeting, including time on task and time spent in sidebar conversations. Review the results with team members and brainstorm strategies to cut down on sidebar conversations.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80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accent1"/>
                </a:solidFill>
              </a:rPr>
              <a:t>Team Functioning Survey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01195267"/>
              </p:ext>
            </p:extLst>
          </p:nvPr>
        </p:nvGraphicFramePr>
        <p:xfrm>
          <a:off x="914400" y="762000"/>
          <a:ext cx="73152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221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accent1"/>
                </a:solidFill>
              </a:rPr>
              <a:t>Team Functioning Survey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943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STRONG: </a:t>
            </a:r>
            <a:r>
              <a:rPr lang="en-US" sz="2400" dirty="0" smtClean="0">
                <a:solidFill>
                  <a:schemeClr val="accent2"/>
                </a:solidFill>
              </a:rPr>
              <a:t>Data drives decision-making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WEAK:</a:t>
            </a:r>
            <a:r>
              <a:rPr lang="en-US" sz="2400" dirty="0" smtClean="0">
                <a:solidFill>
                  <a:schemeClr val="accent2"/>
                </a:solidFill>
              </a:rPr>
              <a:t> Status of action items from last meeting are reviewed</a:t>
            </a:r>
            <a:endParaRPr lang="en-US" sz="2400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ACTION ITEM: </a:t>
            </a:r>
            <a:r>
              <a:rPr lang="en-US" sz="2400" dirty="0" smtClean="0">
                <a:solidFill>
                  <a:schemeClr val="accent2"/>
                </a:solidFill>
              </a:rPr>
              <a:t>Use the CDTs learning package to provide training on creating agendas.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ACTION ITEM: </a:t>
            </a:r>
            <a:r>
              <a:rPr lang="en-US" sz="2400" dirty="0" smtClean="0">
                <a:solidFill>
                  <a:schemeClr val="accent2"/>
                </a:solidFill>
              </a:rPr>
              <a:t>Be sure each agenda includes time to review the action items from the previous meeting.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ACTION ITEM: </a:t>
            </a:r>
            <a:r>
              <a:rPr lang="en-US" sz="2400" dirty="0" smtClean="0">
                <a:solidFill>
                  <a:schemeClr val="accent2"/>
                </a:solidFill>
              </a:rPr>
              <a:t>Use data on the progress made on action items from the previous meeting to determine whether further action is required.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679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accent1"/>
                </a:solidFill>
              </a:rPr>
              <a:t>Team Functioning Survey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943600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2"/>
                </a:solidFill>
              </a:rPr>
              <a:t>What is your team most proud of regarding team functioning?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2"/>
                </a:solidFill>
              </a:rPr>
              <a:t>Name one area in which your team needs to improve.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accent2"/>
                </a:solidFill>
              </a:rPr>
              <a:t>Why is it important to improve this aspect of team functioning?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accent2"/>
                </a:solidFill>
              </a:rPr>
              <a:t>What will your team do to improve this aspect of team functioning?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2"/>
                </a:solidFill>
              </a:rPr>
              <a:t>Finish this phrase: It is beneficial to look at team functioning because…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9100" y="3657600"/>
            <a:ext cx="83058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/>
              <a:t>Blog post: </a:t>
            </a:r>
            <a:r>
              <a:rPr lang="en-US" dirty="0" smtClean="0"/>
              <a:t>List three steps you can take to help building-level teams improve their team functioning.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910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2590800"/>
            <a:ext cx="8686800" cy="4114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b="1" dirty="0" smtClean="0">
                <a:solidFill>
                  <a:schemeClr val="accent2"/>
                </a:solidFill>
              </a:rPr>
              <a:t>ACTIVITY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388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SPDG Annual Performance Report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1054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accent2"/>
                </a:solidFill>
              </a:rPr>
              <a:t>Submitted annually to OSEP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accent2"/>
                </a:solidFill>
              </a:rPr>
              <a:t>Three main program measures: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accent2"/>
                </a:solidFill>
              </a:rPr>
              <a:t>Program measure 1: </a:t>
            </a:r>
            <a:r>
              <a:rPr lang="en-US" sz="2400" dirty="0" smtClean="0">
                <a:solidFill>
                  <a:schemeClr val="accent2"/>
                </a:solidFill>
              </a:rPr>
              <a:t>Projects use evidence-based professional development practices to support the attainment of identified competencies.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accent2"/>
                </a:solidFill>
              </a:rPr>
              <a:t>Program measure 2: </a:t>
            </a:r>
            <a:r>
              <a:rPr lang="en-US" sz="2400" dirty="0" smtClean="0">
                <a:solidFill>
                  <a:schemeClr val="accent2"/>
                </a:solidFill>
              </a:rPr>
              <a:t>Participants in SPDG professional development demonstrate improvement in implementation of SPDG-supported practices over time.</a:t>
            </a:r>
            <a:endParaRPr lang="en-US" sz="2400" dirty="0">
              <a:solidFill>
                <a:schemeClr val="accent2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accent2"/>
                </a:solidFill>
              </a:rPr>
              <a:t>Program measure 3: </a:t>
            </a:r>
            <a:r>
              <a:rPr lang="en-US" sz="2400" dirty="0" smtClean="0">
                <a:solidFill>
                  <a:schemeClr val="accent2"/>
                </a:solidFill>
              </a:rPr>
              <a:t>Projects use SPDG professional development funds to provide follow-up activities designed to sustain the use of SPDG-supported practices.</a:t>
            </a:r>
          </a:p>
          <a:p>
            <a:pPr lvl="1"/>
            <a:endParaRPr lang="en-US" sz="28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922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Evaluation Overview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 smtClean="0">
                <a:solidFill>
                  <a:schemeClr val="accent2"/>
                </a:solidFill>
              </a:rPr>
              <a:t>Evaluation data collected for many purposes:</a:t>
            </a:r>
            <a:br>
              <a:rPr lang="en-US" sz="2600" dirty="0" smtClean="0">
                <a:solidFill>
                  <a:schemeClr val="accent2"/>
                </a:solidFill>
              </a:rPr>
            </a:br>
            <a:endParaRPr lang="en-US" sz="2600" dirty="0">
              <a:solidFill>
                <a:schemeClr val="accent2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2"/>
                </a:solidFill>
              </a:rPr>
              <a:t>Reporting to OSEP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2"/>
                </a:solidFill>
              </a:rPr>
              <a:t>Continuous improvement for schools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2"/>
                </a:solidFill>
              </a:rPr>
              <a:t>Continuous improvement for RPDC providers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2"/>
                </a:solidFill>
              </a:rPr>
              <a:t>Reporting to DESE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2"/>
                </a:solidFill>
              </a:rPr>
              <a:t>Monitoring implementation compliance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6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accent1"/>
                </a:solidFill>
              </a:rPr>
              <a:t>SPDG Annual Performance Report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943600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US" sz="1800" b="1" dirty="0" smtClean="0">
                <a:solidFill>
                  <a:schemeClr val="accent2"/>
                </a:solidFill>
              </a:rPr>
              <a:t>Program measure 1: </a:t>
            </a:r>
            <a:r>
              <a:rPr lang="en-US" sz="1800" dirty="0">
                <a:solidFill>
                  <a:schemeClr val="accent2"/>
                </a:solidFill>
              </a:rPr>
              <a:t>Projects use evidence-based professional development practices to support the attainment of identified </a:t>
            </a:r>
            <a:r>
              <a:rPr lang="en-US" sz="1800" dirty="0" smtClean="0">
                <a:solidFill>
                  <a:schemeClr val="accent2"/>
                </a:solidFill>
              </a:rPr>
              <a:t>competencies.</a:t>
            </a:r>
          </a:p>
          <a:p>
            <a:pPr marL="0" lvl="1" indent="0">
              <a:buNone/>
            </a:pPr>
            <a:endParaRPr lang="en-US" sz="1800" dirty="0" smtClean="0">
              <a:solidFill>
                <a:schemeClr val="accent2"/>
              </a:solidFill>
            </a:endParaRPr>
          </a:p>
          <a:p>
            <a:pPr marL="342900" lvl="1" indent="-342900">
              <a:buFontTx/>
              <a:buChar char="-"/>
            </a:pPr>
            <a:r>
              <a:rPr lang="en-US" sz="2400" i="1" dirty="0" smtClean="0">
                <a:solidFill>
                  <a:schemeClr val="accent2"/>
                </a:solidFill>
              </a:rPr>
              <a:t>High-Quality Professional Development Checklist</a:t>
            </a:r>
            <a:endParaRPr lang="en-US" sz="24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825313"/>
              </p:ext>
            </p:extLst>
          </p:nvPr>
        </p:nvGraphicFramePr>
        <p:xfrm>
          <a:off x="228599" y="2590800"/>
          <a:ext cx="8686801" cy="3502700"/>
        </p:xfrm>
        <a:graphic>
          <a:graphicData uri="http://schemas.openxmlformats.org/drawingml/2006/table">
            <a:tbl>
              <a:tblPr/>
              <a:tblGrid>
                <a:gridCol w="1878227"/>
                <a:gridCol w="774968"/>
                <a:gridCol w="752087"/>
                <a:gridCol w="742470"/>
                <a:gridCol w="860854"/>
                <a:gridCol w="782595"/>
                <a:gridCol w="626076"/>
                <a:gridCol w="673827"/>
                <a:gridCol w="704335"/>
                <a:gridCol w="891362"/>
              </a:tblGrid>
              <a:tr h="1778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Subject</a:t>
                      </a: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CEC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Avg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% Indicators met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CEC7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Percent of trainings missing one or fewer indicator for each domain:</a:t>
                      </a: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CE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found to be HQ</a:t>
                      </a: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CEC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submitted checklists</a:t>
                      </a: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CEC7"/>
                    </a:solidFill>
                  </a:tcPr>
                </a:tc>
              </a:tr>
              <a:tr h="364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Prepar-ation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CE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Intro-duction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CE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Demon-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CE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Engage-ment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CE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Evalu-ation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CE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Mastery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CEC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78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Assessment Capable Learners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95.8%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100.0%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100.0%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100.0%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100.0%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91.7%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91.7%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91.7%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78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Collaborative Work Overview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100.0%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100.0%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100.0%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100.0%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100.0%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100.0%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100.0%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100.0%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2"/>
                    </a:solidFill>
                  </a:tcPr>
                </a:tc>
              </a:tr>
              <a:tr h="1778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Common Formative Assessment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96.4%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100.0%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100.0%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100.0%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100.0%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100.0%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100.0%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100.0%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78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Data-Based Decision Making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96.6%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100.0%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100.0%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100.0%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100.0%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100.0%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100.0%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100.0%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2"/>
                    </a:solidFill>
                  </a:tcPr>
                </a:tc>
              </a:tr>
              <a:tr h="1778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Feedback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94.7%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100.0%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100.0%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100.0%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100.0%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83.3%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91.7%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83.3%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78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Reciprocal Teaching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97.5%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100.0%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100.0%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100.0%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100.0%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100.0%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100.0%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100.0%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2"/>
                    </a:solidFill>
                  </a:tcPr>
                </a:tc>
              </a:tr>
              <a:tr h="1778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Spaced v. Massed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98.5%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100.0%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100.0%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100.0%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100.0%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100.0%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100.0%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100.0%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78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Overall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CE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97.1%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CE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100.0%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CE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100.0%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CE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100.0%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CE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100.0%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CE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96.4%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CE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97.6%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CE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96.4%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CE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CEC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03895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accent1"/>
                </a:solidFill>
              </a:rPr>
              <a:t>SPDG Annual Performance Report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943600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US" sz="1800" b="1" dirty="0" smtClean="0">
                <a:solidFill>
                  <a:schemeClr val="accent2"/>
                </a:solidFill>
              </a:rPr>
              <a:t>Program measure 1: </a:t>
            </a:r>
            <a:r>
              <a:rPr lang="en-US" sz="1800" dirty="0">
                <a:solidFill>
                  <a:schemeClr val="accent2"/>
                </a:solidFill>
              </a:rPr>
              <a:t>Projects use evidence-based professional development practices to support the attainment of identified </a:t>
            </a:r>
            <a:r>
              <a:rPr lang="en-US" sz="1800" dirty="0" smtClean="0">
                <a:solidFill>
                  <a:schemeClr val="accent2"/>
                </a:solidFill>
              </a:rPr>
              <a:t>competencies.</a:t>
            </a:r>
            <a:endParaRPr lang="en-US" sz="2400" dirty="0" smtClean="0">
              <a:solidFill>
                <a:schemeClr val="accent2"/>
              </a:solidFill>
            </a:endParaRPr>
          </a:p>
          <a:p>
            <a:pPr marL="342900" lvl="1" indent="-342900">
              <a:buFontTx/>
              <a:buChar char="-"/>
            </a:pPr>
            <a:r>
              <a:rPr lang="en-US" sz="2400" dirty="0" smtClean="0">
                <a:solidFill>
                  <a:schemeClr val="accent2"/>
                </a:solidFill>
              </a:rPr>
              <a:t>Pre/post-tests 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8250754"/>
              </p:ext>
            </p:extLst>
          </p:nvPr>
        </p:nvGraphicFramePr>
        <p:xfrm>
          <a:off x="1562100" y="1828800"/>
          <a:ext cx="6019800" cy="4920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23420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1"/>
                </a:solidFill>
              </a:rPr>
              <a:t>SPDG </a:t>
            </a:r>
            <a:r>
              <a:rPr lang="en-US" sz="3200" dirty="0" smtClean="0">
                <a:solidFill>
                  <a:schemeClr val="accent1"/>
                </a:solidFill>
              </a:rPr>
              <a:t>Annual Performance Report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943600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US" sz="1800" b="1" dirty="0" smtClean="0">
                <a:solidFill>
                  <a:schemeClr val="accent2"/>
                </a:solidFill>
              </a:rPr>
              <a:t>Program measure 1: </a:t>
            </a:r>
            <a:r>
              <a:rPr lang="en-US" sz="1800" dirty="0">
                <a:solidFill>
                  <a:schemeClr val="accent2"/>
                </a:solidFill>
              </a:rPr>
              <a:t>Projects use evidence-based professional development practices to support the attainment of identified </a:t>
            </a:r>
            <a:r>
              <a:rPr lang="en-US" sz="1800" dirty="0" smtClean="0">
                <a:solidFill>
                  <a:schemeClr val="accent2"/>
                </a:solidFill>
              </a:rPr>
              <a:t>competencies.</a:t>
            </a:r>
            <a:endParaRPr lang="en-US" sz="2400" dirty="0" smtClean="0">
              <a:solidFill>
                <a:schemeClr val="accent2"/>
              </a:solidFill>
            </a:endParaRPr>
          </a:p>
          <a:p>
            <a:pPr marL="342900" lvl="1" indent="-342900">
              <a:buFontTx/>
              <a:buChar char="-"/>
            </a:pPr>
            <a:r>
              <a:rPr lang="en-US" sz="2400" dirty="0" smtClean="0">
                <a:solidFill>
                  <a:schemeClr val="accent2"/>
                </a:solidFill>
              </a:rPr>
              <a:t>Pre/post-tests 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177255661"/>
              </p:ext>
            </p:extLst>
          </p:nvPr>
        </p:nvGraphicFramePr>
        <p:xfrm>
          <a:off x="1600200" y="2133600"/>
          <a:ext cx="5943600" cy="406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04611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1"/>
                </a:solidFill>
              </a:rPr>
              <a:t>SPDG </a:t>
            </a:r>
            <a:r>
              <a:rPr lang="en-US" sz="3200" dirty="0" smtClean="0">
                <a:solidFill>
                  <a:schemeClr val="accent1"/>
                </a:solidFill>
              </a:rPr>
              <a:t>Annual Performance Report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943600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US" sz="1800" b="1" dirty="0" smtClean="0">
                <a:solidFill>
                  <a:schemeClr val="accent2"/>
                </a:solidFill>
              </a:rPr>
              <a:t>Program measure 1: </a:t>
            </a:r>
            <a:r>
              <a:rPr lang="en-US" sz="1800" dirty="0">
                <a:solidFill>
                  <a:schemeClr val="accent2"/>
                </a:solidFill>
              </a:rPr>
              <a:t>Projects use evidence-based professional development practices to support the attainment of identified </a:t>
            </a:r>
            <a:r>
              <a:rPr lang="en-US" sz="1800" dirty="0" smtClean="0">
                <a:solidFill>
                  <a:schemeClr val="accent2"/>
                </a:solidFill>
              </a:rPr>
              <a:t>competencies.</a:t>
            </a:r>
          </a:p>
          <a:p>
            <a:pPr marL="342900" lvl="1" indent="-342900">
              <a:buFontTx/>
              <a:buChar char="-"/>
            </a:pPr>
            <a:r>
              <a:rPr lang="en-US" sz="2400" dirty="0" smtClean="0">
                <a:solidFill>
                  <a:schemeClr val="accent2"/>
                </a:solidFill>
              </a:rPr>
              <a:t>Satisfaction surveys</a:t>
            </a:r>
            <a:endParaRPr lang="en-US" sz="2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0008157"/>
              </p:ext>
            </p:extLst>
          </p:nvPr>
        </p:nvGraphicFramePr>
        <p:xfrm>
          <a:off x="1619250" y="1981201"/>
          <a:ext cx="59055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13878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1"/>
                </a:solidFill>
              </a:rPr>
              <a:t>SPDG </a:t>
            </a:r>
            <a:r>
              <a:rPr lang="en-US" sz="3200" dirty="0" smtClean="0">
                <a:solidFill>
                  <a:schemeClr val="accent1"/>
                </a:solidFill>
              </a:rPr>
              <a:t>Annual Performance Report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943600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US" sz="1800" b="1" dirty="0" smtClean="0">
                <a:solidFill>
                  <a:schemeClr val="accent2"/>
                </a:solidFill>
              </a:rPr>
              <a:t>Program measure 1: </a:t>
            </a:r>
            <a:r>
              <a:rPr lang="en-US" sz="1800" dirty="0">
                <a:solidFill>
                  <a:schemeClr val="accent2"/>
                </a:solidFill>
              </a:rPr>
              <a:t>Projects use evidence-based professional development practices to support the attainment of identified </a:t>
            </a:r>
            <a:r>
              <a:rPr lang="en-US" sz="1800" dirty="0" smtClean="0">
                <a:solidFill>
                  <a:schemeClr val="accent2"/>
                </a:solidFill>
              </a:rPr>
              <a:t>competencies.</a:t>
            </a:r>
            <a:endParaRPr lang="en-US" sz="2400" dirty="0" smtClean="0">
              <a:solidFill>
                <a:schemeClr val="accent2"/>
              </a:solidFill>
            </a:endParaRPr>
          </a:p>
          <a:p>
            <a:pPr marL="342900" lvl="1" indent="-342900">
              <a:buFontTx/>
              <a:buChar char="-"/>
            </a:pPr>
            <a:r>
              <a:rPr lang="en-US" sz="2400" dirty="0" smtClean="0">
                <a:solidFill>
                  <a:schemeClr val="accent2"/>
                </a:solidFill>
              </a:rPr>
              <a:t>Collaboration Survey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244687182"/>
              </p:ext>
            </p:extLst>
          </p:nvPr>
        </p:nvGraphicFramePr>
        <p:xfrm>
          <a:off x="685800" y="1981200"/>
          <a:ext cx="77724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85241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1"/>
                </a:solidFill>
              </a:rPr>
              <a:t>SPDG </a:t>
            </a:r>
            <a:r>
              <a:rPr lang="en-US" sz="3200" dirty="0" smtClean="0">
                <a:solidFill>
                  <a:schemeClr val="accent1"/>
                </a:solidFill>
              </a:rPr>
              <a:t>Annual Performance Report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943600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US" sz="1800" b="1" dirty="0" smtClean="0">
                <a:solidFill>
                  <a:schemeClr val="accent2"/>
                </a:solidFill>
              </a:rPr>
              <a:t>Program measure 1: </a:t>
            </a:r>
            <a:r>
              <a:rPr lang="en-US" sz="1800" dirty="0">
                <a:solidFill>
                  <a:schemeClr val="accent2"/>
                </a:solidFill>
              </a:rPr>
              <a:t>Projects use evidence-based professional development practices to support the attainment of identified </a:t>
            </a:r>
            <a:r>
              <a:rPr lang="en-US" sz="1800" dirty="0" smtClean="0">
                <a:solidFill>
                  <a:schemeClr val="accent2"/>
                </a:solidFill>
              </a:rPr>
              <a:t>competencies.</a:t>
            </a:r>
            <a:endParaRPr lang="en-US" sz="2400" dirty="0" smtClean="0">
              <a:solidFill>
                <a:schemeClr val="accent2"/>
              </a:solidFill>
            </a:endParaRPr>
          </a:p>
          <a:p>
            <a:pPr marL="342900" lvl="1" indent="-342900">
              <a:buFontTx/>
              <a:buChar char="-"/>
            </a:pPr>
            <a:r>
              <a:rPr lang="en-US" sz="2400" dirty="0" smtClean="0">
                <a:solidFill>
                  <a:schemeClr val="accent2"/>
                </a:solidFill>
              </a:rPr>
              <a:t>Collaboration Survey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642948763"/>
              </p:ext>
            </p:extLst>
          </p:nvPr>
        </p:nvGraphicFramePr>
        <p:xfrm>
          <a:off x="990600" y="1981200"/>
          <a:ext cx="7162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46467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1"/>
                </a:solidFill>
              </a:rPr>
              <a:t>SPDG </a:t>
            </a:r>
            <a:r>
              <a:rPr lang="en-US" sz="3200" dirty="0" smtClean="0">
                <a:solidFill>
                  <a:schemeClr val="accent1"/>
                </a:solidFill>
              </a:rPr>
              <a:t>Annual Performance Report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943600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US" sz="1800" b="1" dirty="0" smtClean="0">
                <a:solidFill>
                  <a:schemeClr val="accent2"/>
                </a:solidFill>
              </a:rPr>
              <a:t>Program measure 1: </a:t>
            </a:r>
            <a:r>
              <a:rPr lang="en-US" sz="1800" dirty="0">
                <a:solidFill>
                  <a:schemeClr val="accent2"/>
                </a:solidFill>
              </a:rPr>
              <a:t>Projects use evidence-based professional development practices to support the attainment of identified </a:t>
            </a:r>
            <a:r>
              <a:rPr lang="en-US" sz="1800" dirty="0" smtClean="0">
                <a:solidFill>
                  <a:schemeClr val="accent2"/>
                </a:solidFill>
              </a:rPr>
              <a:t>competencies.</a:t>
            </a:r>
            <a:endParaRPr lang="en-US" sz="2400" dirty="0" smtClean="0">
              <a:solidFill>
                <a:schemeClr val="accent2"/>
              </a:solidFill>
            </a:endParaRPr>
          </a:p>
          <a:p>
            <a:pPr marL="342900" lvl="1" indent="-342900">
              <a:buFontTx/>
              <a:buChar char="-"/>
            </a:pPr>
            <a:r>
              <a:rPr lang="en-US" sz="2400" dirty="0" smtClean="0">
                <a:solidFill>
                  <a:schemeClr val="accent2"/>
                </a:solidFill>
              </a:rPr>
              <a:t>Collaboration Survey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367921486"/>
              </p:ext>
            </p:extLst>
          </p:nvPr>
        </p:nvGraphicFramePr>
        <p:xfrm>
          <a:off x="1943100" y="1905000"/>
          <a:ext cx="5257800" cy="473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59377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1"/>
                </a:solidFill>
              </a:rPr>
              <a:t>SPDG </a:t>
            </a:r>
            <a:r>
              <a:rPr lang="en-US" sz="3200" dirty="0" smtClean="0">
                <a:solidFill>
                  <a:schemeClr val="accent1"/>
                </a:solidFill>
              </a:rPr>
              <a:t>Annual Performance Report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943600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US" sz="1800" b="1" dirty="0" smtClean="0">
                <a:solidFill>
                  <a:schemeClr val="accent2"/>
                </a:solidFill>
              </a:rPr>
              <a:t>Program measure 2: </a:t>
            </a:r>
            <a:r>
              <a:rPr lang="en-US" sz="1800" dirty="0" smtClean="0">
                <a:solidFill>
                  <a:schemeClr val="accent2"/>
                </a:solidFill>
              </a:rPr>
              <a:t>Participants in SPDG professional development demonstrate improvement in implementation of SPDG-supported practices over time.</a:t>
            </a:r>
          </a:p>
          <a:p>
            <a:pPr marL="342900" lvl="1" indent="-342900">
              <a:buFontTx/>
              <a:buChar char="-"/>
            </a:pPr>
            <a:r>
              <a:rPr lang="en-US" sz="2400" dirty="0" smtClean="0">
                <a:solidFill>
                  <a:schemeClr val="accent2"/>
                </a:solidFill>
              </a:rPr>
              <a:t>School Implementation Scale</a:t>
            </a:r>
          </a:p>
          <a:p>
            <a:pPr marL="342900" lvl="1" indent="-342900">
              <a:buFontTx/>
              <a:buChar char="-"/>
            </a:pPr>
            <a:r>
              <a:rPr lang="en-US" sz="2400" dirty="0" smtClean="0">
                <a:solidFill>
                  <a:schemeClr val="accent2"/>
                </a:solidFill>
              </a:rPr>
              <a:t>Team Functioning Survey</a:t>
            </a:r>
          </a:p>
          <a:p>
            <a:pPr marL="342900" lvl="1" indent="-342900">
              <a:buFontTx/>
              <a:buChar char="-"/>
            </a:pPr>
            <a:r>
              <a:rPr lang="en-US" sz="2400" dirty="0" smtClean="0">
                <a:solidFill>
                  <a:schemeClr val="accent2"/>
                </a:solidFill>
              </a:rPr>
              <a:t>Student data</a:t>
            </a:r>
          </a:p>
          <a:p>
            <a:pPr marL="742950" lvl="2" indent="-342900">
              <a:buFontTx/>
              <a:buChar char="-"/>
            </a:pPr>
            <a:r>
              <a:rPr lang="en-US" sz="2000" dirty="0" smtClean="0">
                <a:solidFill>
                  <a:schemeClr val="accent2"/>
                </a:solidFill>
              </a:rPr>
              <a:t>Attendance</a:t>
            </a:r>
          </a:p>
          <a:p>
            <a:pPr marL="742950" lvl="2" indent="-342900">
              <a:buFontTx/>
              <a:buChar char="-"/>
            </a:pPr>
            <a:r>
              <a:rPr lang="en-US" sz="2000" dirty="0" smtClean="0">
                <a:solidFill>
                  <a:schemeClr val="accent2"/>
                </a:solidFill>
              </a:rPr>
              <a:t>State assessment proficiency rates</a:t>
            </a:r>
          </a:p>
          <a:p>
            <a:pPr marL="742950" lvl="2" indent="-342900">
              <a:buFontTx/>
              <a:buChar char="-"/>
            </a:pPr>
            <a:r>
              <a:rPr lang="en-US" sz="2000" dirty="0" smtClean="0">
                <a:solidFill>
                  <a:schemeClr val="accent2"/>
                </a:solidFill>
              </a:rPr>
              <a:t>Inclusion data</a:t>
            </a:r>
          </a:p>
          <a:p>
            <a:pPr marL="742950" lvl="2" indent="-342900">
              <a:buFontTx/>
              <a:buChar char="-"/>
            </a:pPr>
            <a:r>
              <a:rPr lang="en-US" sz="2000" dirty="0" smtClean="0">
                <a:solidFill>
                  <a:schemeClr val="accent2"/>
                </a:solidFill>
              </a:rPr>
              <a:t>Discipline data</a:t>
            </a:r>
            <a:endParaRPr lang="en-US" sz="2400" dirty="0" smtClean="0">
              <a:solidFill>
                <a:schemeClr val="accent2"/>
              </a:solidFill>
            </a:endParaRPr>
          </a:p>
          <a:p>
            <a:pPr marL="342900" lvl="1" indent="-342900">
              <a:buFontTx/>
              <a:buChar char="-"/>
            </a:pPr>
            <a:r>
              <a:rPr lang="en-US" sz="2400" dirty="0" smtClean="0">
                <a:solidFill>
                  <a:schemeClr val="accent2"/>
                </a:solidFill>
              </a:rPr>
              <a:t>Response rate data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538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1"/>
                </a:solidFill>
              </a:rPr>
              <a:t>SPDG </a:t>
            </a:r>
            <a:r>
              <a:rPr lang="en-US" sz="3200" dirty="0" smtClean="0">
                <a:solidFill>
                  <a:schemeClr val="accent1"/>
                </a:solidFill>
              </a:rPr>
              <a:t>Annual Performance Report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1524000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US" sz="1800" b="1" dirty="0" smtClean="0">
                <a:solidFill>
                  <a:schemeClr val="accent2"/>
                </a:solidFill>
              </a:rPr>
              <a:t>Program measure 2: </a:t>
            </a:r>
            <a:r>
              <a:rPr lang="en-US" sz="1800" dirty="0" smtClean="0">
                <a:solidFill>
                  <a:schemeClr val="accent2"/>
                </a:solidFill>
              </a:rPr>
              <a:t>Participants in SPDG professional development demonstrate improvement in implementation of SPDG-supported practices over time.</a:t>
            </a:r>
          </a:p>
          <a:p>
            <a:pPr marL="342900" lvl="1" indent="-342900">
              <a:buFontTx/>
              <a:buChar char="-"/>
            </a:pPr>
            <a:r>
              <a:rPr lang="en-US" sz="2400" dirty="0" smtClean="0">
                <a:solidFill>
                  <a:schemeClr val="accent2"/>
                </a:solidFill>
              </a:rPr>
              <a:t>Student data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771796"/>
              </p:ext>
            </p:extLst>
          </p:nvPr>
        </p:nvGraphicFramePr>
        <p:xfrm>
          <a:off x="457200" y="2133600"/>
          <a:ext cx="8229600" cy="1371600"/>
        </p:xfrm>
        <a:graphic>
          <a:graphicData uri="http://schemas.openxmlformats.org/drawingml/2006/table">
            <a:tbl>
              <a:tblPr/>
              <a:tblGrid>
                <a:gridCol w="3048000"/>
                <a:gridCol w="762000"/>
                <a:gridCol w="685800"/>
                <a:gridCol w="685800"/>
                <a:gridCol w="685800"/>
                <a:gridCol w="762000"/>
                <a:gridCol w="838200"/>
                <a:gridCol w="762000"/>
              </a:tblGrid>
              <a:tr h="1378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2.g.  Performance Measure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b="1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Measure Type</a:t>
                      </a:r>
                      <a:endParaRPr lang="en-US" sz="140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b="1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Quantitative Data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7878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The attendance rate for students with IEPs in buildings participating in SPDG professional development will increase.</a:t>
                      </a:r>
                    </a:p>
                  </a:txBody>
                  <a:tcPr marL="62045" marR="62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b="1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PROJ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b="1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Target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b="1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Actual Performance Data</a:t>
                      </a:r>
                      <a:endParaRPr lang="en-US" sz="140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57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b="1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Raw Number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b="1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Ratio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b="1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en-US" sz="140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b="1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Raw Number</a:t>
                      </a:r>
                      <a:endParaRPr lang="en-US" sz="140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b="1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Ratio</a:t>
                      </a:r>
                      <a:endParaRPr lang="en-US" sz="140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b="1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en-US" sz="140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1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b="1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b="1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89/100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93.93%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93.93/100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93.93%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545682"/>
              </p:ext>
            </p:extLst>
          </p:nvPr>
        </p:nvGraphicFramePr>
        <p:xfrm>
          <a:off x="457200" y="3581400"/>
          <a:ext cx="8229600" cy="1447800"/>
        </p:xfrm>
        <a:graphic>
          <a:graphicData uri="http://schemas.openxmlformats.org/drawingml/2006/table">
            <a:tbl>
              <a:tblPr/>
              <a:tblGrid>
                <a:gridCol w="3048000"/>
                <a:gridCol w="762000"/>
                <a:gridCol w="685800"/>
                <a:gridCol w="685800"/>
                <a:gridCol w="685800"/>
                <a:gridCol w="762000"/>
                <a:gridCol w="838200"/>
                <a:gridCol w="762000"/>
              </a:tblGrid>
              <a:tr h="1378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dirty="0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2.i.  </a:t>
                      </a:r>
                      <a:r>
                        <a:rPr lang="en-US" sz="1050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Performance Measure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b="1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Measure Type</a:t>
                      </a:r>
                      <a:endParaRPr lang="en-US" sz="140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b="1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Quantitative Data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7878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The percentage of students with IEPs in Collaborative Work buildings who meet or exceed proficiency on state assessments in Communication Arts will increase.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b="1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PROJ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b="1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Target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b="1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Actual Performance Data</a:t>
                      </a:r>
                      <a:endParaRPr lang="en-US" sz="140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57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b="1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Raw Number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b="1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Ratio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b="1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en-US" sz="140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b="1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Raw Number</a:t>
                      </a:r>
                      <a:endParaRPr lang="en-US" sz="140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b="1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Ratio</a:t>
                      </a:r>
                      <a:endParaRPr lang="en-US" sz="140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b="1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en-US" sz="140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7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b="1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b="1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dirty="0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58/100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dirty="0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24.76%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dirty="0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24.76/100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dirty="0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24.76%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222378"/>
              </p:ext>
            </p:extLst>
          </p:nvPr>
        </p:nvGraphicFramePr>
        <p:xfrm>
          <a:off x="457200" y="5105400"/>
          <a:ext cx="8229600" cy="1447800"/>
        </p:xfrm>
        <a:graphic>
          <a:graphicData uri="http://schemas.openxmlformats.org/drawingml/2006/table">
            <a:tbl>
              <a:tblPr/>
              <a:tblGrid>
                <a:gridCol w="3048000"/>
                <a:gridCol w="762000"/>
                <a:gridCol w="685800"/>
                <a:gridCol w="685800"/>
                <a:gridCol w="685800"/>
                <a:gridCol w="762000"/>
                <a:gridCol w="838200"/>
                <a:gridCol w="762000"/>
              </a:tblGrid>
              <a:tr h="1378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dirty="0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2.m.  </a:t>
                      </a:r>
                      <a:r>
                        <a:rPr lang="en-US" sz="1050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Performance Measure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b="1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Measure Type</a:t>
                      </a:r>
                      <a:endParaRPr lang="en-US" sz="140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b="1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Quantitative Data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7878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The percentage of students with IEPs within Collaborative Work buildings who were in the regular education classroom greater than 79% of the school day will increase. 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b="1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PROJ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b="1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Target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b="1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Actual Performance Data</a:t>
                      </a:r>
                      <a:endParaRPr lang="en-US" sz="140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57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b="1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Raw Number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b="1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Ratio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b="1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en-US" sz="140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b="1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Raw Number</a:t>
                      </a:r>
                      <a:endParaRPr lang="en-US" sz="140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b="1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Ratio</a:t>
                      </a:r>
                      <a:endParaRPr lang="en-US" sz="140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b="1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en-US" sz="140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7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b="1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b="1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dirty="0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60/100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dirty="0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64.7%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dirty="0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64.7/100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dirty="0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64.7%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79303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1"/>
                </a:solidFill>
              </a:rPr>
              <a:t>SPDG </a:t>
            </a:r>
            <a:r>
              <a:rPr lang="en-US" sz="3200" dirty="0" smtClean="0">
                <a:solidFill>
                  <a:schemeClr val="accent1"/>
                </a:solidFill>
              </a:rPr>
              <a:t>Annual Performance Report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1524000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US" sz="1800" b="1" dirty="0" smtClean="0">
                <a:solidFill>
                  <a:schemeClr val="accent2"/>
                </a:solidFill>
              </a:rPr>
              <a:t>Program measure 2: </a:t>
            </a:r>
            <a:r>
              <a:rPr lang="en-US" sz="1800" dirty="0" smtClean="0">
                <a:solidFill>
                  <a:schemeClr val="accent2"/>
                </a:solidFill>
              </a:rPr>
              <a:t>Participants in SPDG professional development demonstrate improvement in implementation of SPDG-supported practices over time.</a:t>
            </a:r>
          </a:p>
          <a:p>
            <a:pPr marL="342900" lvl="1" indent="-342900">
              <a:buFontTx/>
              <a:buChar char="-"/>
            </a:pPr>
            <a:r>
              <a:rPr lang="en-US" sz="2400" dirty="0" smtClean="0">
                <a:solidFill>
                  <a:schemeClr val="accent2"/>
                </a:solidFill>
              </a:rPr>
              <a:t>Response rate data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039367"/>
              </p:ext>
            </p:extLst>
          </p:nvPr>
        </p:nvGraphicFramePr>
        <p:xfrm>
          <a:off x="457200" y="2438400"/>
          <a:ext cx="8229600" cy="1447800"/>
        </p:xfrm>
        <a:graphic>
          <a:graphicData uri="http://schemas.openxmlformats.org/drawingml/2006/table">
            <a:tbl>
              <a:tblPr/>
              <a:tblGrid>
                <a:gridCol w="3048000"/>
                <a:gridCol w="762000"/>
                <a:gridCol w="685800"/>
                <a:gridCol w="685800"/>
                <a:gridCol w="685800"/>
                <a:gridCol w="762000"/>
                <a:gridCol w="838200"/>
                <a:gridCol w="762000"/>
              </a:tblGrid>
              <a:tr h="1378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dirty="0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2.n.  </a:t>
                      </a:r>
                      <a:r>
                        <a:rPr lang="en-US" sz="1050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Performance Measure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b="1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Measure Type</a:t>
                      </a:r>
                      <a:endParaRPr lang="en-US" sz="140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b="1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Quantitative Data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7878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All (100%) Collaborative Work buildings are represented by respondents on the </a:t>
                      </a:r>
                      <a:r>
                        <a:rPr lang="en-US" sz="1400" i="1" dirty="0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School Implementation Scale</a:t>
                      </a:r>
                      <a:r>
                        <a:rPr lang="en-US" sz="1400" dirty="0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b="1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PROJ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b="1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Target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b="1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Actual Performance Data</a:t>
                      </a:r>
                      <a:endParaRPr lang="en-US" sz="140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57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b="1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Raw Number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b="1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Ratio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b="1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en-US" sz="140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b="1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Raw Number</a:t>
                      </a:r>
                      <a:endParaRPr lang="en-US" sz="140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b="1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Ratio</a:t>
                      </a:r>
                      <a:endParaRPr lang="en-US" sz="140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b="1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en-US" sz="140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7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b="1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b="1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dirty="0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100/100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dirty="0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61.4%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dirty="0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221/360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dirty="0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61.4%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633230"/>
              </p:ext>
            </p:extLst>
          </p:nvPr>
        </p:nvGraphicFramePr>
        <p:xfrm>
          <a:off x="457200" y="4343400"/>
          <a:ext cx="8229600" cy="1447800"/>
        </p:xfrm>
        <a:graphic>
          <a:graphicData uri="http://schemas.openxmlformats.org/drawingml/2006/table">
            <a:tbl>
              <a:tblPr/>
              <a:tblGrid>
                <a:gridCol w="3048000"/>
                <a:gridCol w="762000"/>
                <a:gridCol w="685800"/>
                <a:gridCol w="685800"/>
                <a:gridCol w="685800"/>
                <a:gridCol w="762000"/>
                <a:gridCol w="838200"/>
                <a:gridCol w="762000"/>
              </a:tblGrid>
              <a:tr h="1378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dirty="0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2.r.  </a:t>
                      </a:r>
                      <a:r>
                        <a:rPr lang="en-US" sz="1050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Performance Measure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b="1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Measure Type</a:t>
                      </a:r>
                      <a:endParaRPr lang="en-US" sz="140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b="1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Quantitative Data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7878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All (100%) Collaborative Work buildings are represented by respondents on the </a:t>
                      </a:r>
                      <a:r>
                        <a:rPr lang="en-US" sz="1400" i="1" dirty="0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Team Functioning Survey</a:t>
                      </a:r>
                      <a:r>
                        <a:rPr lang="en-US" sz="1400" dirty="0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b="1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PROJ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b="1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Target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b="1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Actual Performance Data</a:t>
                      </a:r>
                      <a:endParaRPr lang="en-US" sz="140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57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b="1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Raw Number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b="1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Ratio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b="1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b="1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Raw Number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b="1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Ratio</a:t>
                      </a:r>
                      <a:endParaRPr lang="en-US" sz="140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b="1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en-US" sz="140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7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b="1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b="1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dirty="0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100/100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dirty="0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60.0%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dirty="0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216/360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050" dirty="0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</a:rPr>
                        <a:t>60.0%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45" marR="62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1115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School Implementation Scale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accent2"/>
                </a:solidFill>
              </a:rPr>
              <a:t>42-item online survey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accent2"/>
                </a:solidFill>
              </a:rPr>
              <a:t>Assesses implementation in five domains: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accent2"/>
                </a:solidFill>
              </a:rPr>
              <a:t>Leadership &amp; Empowering Culture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accent2"/>
                </a:solidFill>
              </a:rPr>
              <a:t>Evidence-Based Instruction, Assessment, &amp; Curriculum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accent2"/>
                </a:solidFill>
              </a:rPr>
              <a:t>Ongoing Professional Development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accent2"/>
                </a:solidFill>
              </a:rPr>
              <a:t>Collaborative Data Teaming Processes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8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SPDG Evidence-Based Professional Development Components Rubric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4999"/>
            <a:ext cx="8610600" cy="480853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accent2"/>
                </a:solidFill>
              </a:rPr>
              <a:t>Management team rates the project’s performance annually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accent2"/>
                </a:solidFill>
              </a:rPr>
              <a:t>Results are reported to OSEP in the APR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accent2"/>
                </a:solidFill>
              </a:rPr>
              <a:t>Domains: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2"/>
                </a:solidFill>
              </a:rPr>
              <a:t>Selection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2"/>
                </a:solidFill>
              </a:rPr>
              <a:t>Training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2"/>
                </a:solidFill>
              </a:rPr>
              <a:t>Coaching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2"/>
                </a:solidFill>
              </a:rPr>
              <a:t>Performance Assessment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2"/>
                </a:solidFill>
              </a:rPr>
              <a:t>Facilitative Administrative Support/Systems Intervention</a:t>
            </a:r>
          </a:p>
          <a:p>
            <a:pPr lvl="1"/>
            <a:endParaRPr lang="en-US" sz="28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6854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accent1"/>
                </a:solidFill>
              </a:rPr>
              <a:t>SPDG Evidence-Based Professional Development 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Components Rubric</a:t>
            </a:r>
            <a:endParaRPr lang="en-US" sz="2800" dirty="0">
              <a:solidFill>
                <a:schemeClr val="accent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747607"/>
              </p:ext>
            </p:extLst>
          </p:nvPr>
        </p:nvGraphicFramePr>
        <p:xfrm>
          <a:off x="152400" y="1143000"/>
          <a:ext cx="8839200" cy="5516880"/>
        </p:xfrm>
        <a:graphic>
          <a:graphicData uri="http://schemas.openxmlformats.org/drawingml/2006/table">
            <a:tbl>
              <a:tblPr/>
              <a:tblGrid>
                <a:gridCol w="685800"/>
                <a:gridCol w="762001"/>
                <a:gridCol w="1828799"/>
                <a:gridCol w="1905000"/>
                <a:gridCol w="1828800"/>
                <a:gridCol w="1828800"/>
              </a:tblGrid>
              <a:tr h="283669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accent2"/>
                          </a:solidFill>
                          <a:effectLst/>
                          <a:latin typeface="Calisto MT"/>
                          <a:ea typeface="Times New Roman"/>
                          <a:cs typeface="Arial"/>
                        </a:rPr>
                        <a:t>Prof Dev Domain</a:t>
                      </a:r>
                      <a:endParaRPr lang="en-US" sz="1000" dirty="0">
                        <a:solidFill>
                          <a:schemeClr val="accent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64" marR="10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accent2"/>
                          </a:solidFill>
                          <a:effectLst/>
                          <a:latin typeface="Calisto MT"/>
                          <a:ea typeface="Times New Roman"/>
                          <a:cs typeface="Arial"/>
                        </a:rPr>
                        <a:t>Specification</a:t>
                      </a:r>
                      <a:endParaRPr lang="en-US" sz="1000" dirty="0">
                        <a:solidFill>
                          <a:schemeClr val="accent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64" marR="10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accent2"/>
                          </a:solidFill>
                          <a:effectLst/>
                          <a:latin typeface="Calisto MT"/>
                          <a:ea typeface="Times New Roman"/>
                          <a:cs typeface="Arial"/>
                        </a:rPr>
                        <a:t>Exemplar Description (=</a:t>
                      </a:r>
                      <a:r>
                        <a:rPr lang="en-US" sz="1000" b="1" dirty="0">
                          <a:solidFill>
                            <a:schemeClr val="accent2"/>
                          </a:solidFill>
                          <a:effectLst/>
                          <a:latin typeface="Calisto MT"/>
                          <a:ea typeface="Times New Roman"/>
                          <a:cs typeface="Arial"/>
                        </a:rPr>
                        <a:t>4)</a:t>
                      </a:r>
                      <a:endParaRPr lang="en-US" sz="1000" dirty="0">
                        <a:solidFill>
                          <a:schemeClr val="accent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64" marR="10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accent2"/>
                          </a:solidFill>
                          <a:effectLst/>
                          <a:latin typeface="Calisto MT"/>
                          <a:ea typeface="Times New Roman"/>
                          <a:cs typeface="Arial"/>
                        </a:rPr>
                        <a:t>Good Description (=</a:t>
                      </a:r>
                      <a:r>
                        <a:rPr lang="en-US" sz="1000" b="1" dirty="0">
                          <a:solidFill>
                            <a:schemeClr val="accent2"/>
                          </a:solidFill>
                          <a:effectLst/>
                          <a:latin typeface="Calisto MT"/>
                          <a:ea typeface="Times New Roman"/>
                          <a:cs typeface="Arial"/>
                        </a:rPr>
                        <a:t>3)</a:t>
                      </a:r>
                      <a:endParaRPr lang="en-US" sz="1000" dirty="0">
                        <a:solidFill>
                          <a:schemeClr val="accent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64" marR="10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accent2"/>
                          </a:solidFill>
                          <a:effectLst/>
                          <a:latin typeface="Calisto MT"/>
                          <a:ea typeface="Times New Roman"/>
                          <a:cs typeface="Arial"/>
                        </a:rPr>
                        <a:t>Barely Adequate </a:t>
                      </a:r>
                      <a:r>
                        <a:rPr lang="en-US" sz="1000" b="1" dirty="0" smtClean="0">
                          <a:solidFill>
                            <a:schemeClr val="accent2"/>
                          </a:solidFill>
                          <a:effectLst/>
                          <a:latin typeface="Calisto MT"/>
                          <a:ea typeface="Times New Roman"/>
                          <a:cs typeface="Arial"/>
                        </a:rPr>
                        <a:t>Description (=</a:t>
                      </a:r>
                      <a:r>
                        <a:rPr lang="en-US" sz="1000" b="1" dirty="0">
                          <a:solidFill>
                            <a:schemeClr val="accent2"/>
                          </a:solidFill>
                          <a:effectLst/>
                          <a:latin typeface="Calisto MT"/>
                          <a:ea typeface="Times New Roman"/>
                          <a:cs typeface="Arial"/>
                        </a:rPr>
                        <a:t>2)</a:t>
                      </a:r>
                      <a:endParaRPr lang="en-US" sz="1000" dirty="0">
                        <a:solidFill>
                          <a:schemeClr val="accent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64" marR="10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accent2"/>
                          </a:solidFill>
                          <a:effectLst/>
                          <a:latin typeface="Calisto MT"/>
                          <a:ea typeface="Times New Roman"/>
                          <a:cs typeface="Arial"/>
                        </a:rPr>
                        <a:t>Inadequate </a:t>
                      </a:r>
                      <a:r>
                        <a:rPr lang="en-US" sz="1000" b="1" dirty="0" smtClean="0">
                          <a:solidFill>
                            <a:schemeClr val="accent2"/>
                          </a:solidFill>
                          <a:effectLst/>
                          <a:latin typeface="Calisto MT"/>
                          <a:ea typeface="Times New Roman"/>
                          <a:cs typeface="Arial"/>
                        </a:rPr>
                        <a:t>Description</a:t>
                      </a:r>
                      <a:r>
                        <a:rPr lang="en-US" sz="1000" b="1" baseline="0" dirty="0" smtClean="0">
                          <a:solidFill>
                            <a:schemeClr val="accent2"/>
                          </a:solidFill>
                          <a:effectLst/>
                          <a:latin typeface="Calisto M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chemeClr val="accent2"/>
                          </a:solidFill>
                          <a:effectLst/>
                          <a:latin typeface="Calisto MT"/>
                          <a:ea typeface="Times New Roman"/>
                          <a:cs typeface="Arial"/>
                        </a:rPr>
                        <a:t>(=</a:t>
                      </a:r>
                      <a:r>
                        <a:rPr lang="en-US" sz="1000" b="1" dirty="0">
                          <a:solidFill>
                            <a:schemeClr val="accent2"/>
                          </a:solidFill>
                          <a:effectLst/>
                          <a:latin typeface="Calisto MT"/>
                          <a:ea typeface="Times New Roman"/>
                          <a:cs typeface="Arial"/>
                        </a:rPr>
                        <a:t>1)</a:t>
                      </a:r>
                      <a:endParaRPr lang="en-US" sz="1000" dirty="0">
                        <a:solidFill>
                          <a:schemeClr val="accent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64" marR="10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14635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chemeClr val="accent2"/>
                          </a:solidFill>
                          <a:effectLst/>
                          <a:latin typeface="Calisto MT"/>
                          <a:ea typeface="Times New Roman"/>
                          <a:cs typeface="Times New Roman"/>
                        </a:rPr>
                        <a:t>B(3) Training</a:t>
                      </a:r>
                      <a:endParaRPr lang="en-US" sz="950" dirty="0">
                        <a:solidFill>
                          <a:schemeClr val="accent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chemeClr val="accent2"/>
                          </a:solidFill>
                          <a:effectLst/>
                          <a:latin typeface="Calisto M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50" dirty="0">
                        <a:solidFill>
                          <a:schemeClr val="accent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b="0" dirty="0">
                          <a:solidFill>
                            <a:schemeClr val="accent2"/>
                          </a:solidFill>
                          <a:effectLst/>
                          <a:latin typeface="Calisto MT"/>
                          <a:ea typeface="Times New Roman"/>
                          <a:cs typeface="Times New Roman"/>
                        </a:rPr>
                        <a:t>Designed with relevance and application practice incorporated</a:t>
                      </a:r>
                      <a:endParaRPr lang="en-US" sz="950" b="0" dirty="0">
                        <a:solidFill>
                          <a:schemeClr val="accent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1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chemeClr val="accent2"/>
                          </a:solidFill>
                          <a:effectLst/>
                          <a:latin typeface="Calisto MT"/>
                          <a:ea typeface="Times New Roman"/>
                          <a:cs typeface="Times New Roman"/>
                        </a:rPr>
                        <a:t>Describes how training is skill-based</a:t>
                      </a:r>
                      <a:endParaRPr lang="en-US" sz="950" dirty="0">
                        <a:solidFill>
                          <a:schemeClr val="accent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90805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chemeClr val="accent2"/>
                          </a:solidFill>
                          <a:effectLst/>
                          <a:latin typeface="Calisto M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50" dirty="0">
                        <a:solidFill>
                          <a:schemeClr val="accent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90805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chemeClr val="accent2"/>
                          </a:solidFill>
                          <a:effectLst/>
                          <a:latin typeface="Calisto MT"/>
                          <a:ea typeface="Times New Roman"/>
                          <a:cs typeface="Times New Roman"/>
                        </a:rPr>
                        <a:t>Participant behavior rehearsals to criterion with an expert observing</a:t>
                      </a:r>
                      <a:endParaRPr lang="en-US" sz="950" dirty="0">
                        <a:solidFill>
                          <a:schemeClr val="accent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90805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chemeClr val="accent2"/>
                          </a:solidFill>
                          <a:effectLst/>
                          <a:latin typeface="Calisto M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50" dirty="0">
                        <a:solidFill>
                          <a:schemeClr val="accent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1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32410" algn="l"/>
                        </a:tabLst>
                      </a:pPr>
                      <a:r>
                        <a:rPr lang="en-US" sz="950" dirty="0" smtClean="0">
                          <a:solidFill>
                            <a:schemeClr val="accent2"/>
                          </a:solidFill>
                          <a:effectLst/>
                          <a:highlight>
                            <a:srgbClr val="FFFF00"/>
                          </a:highlight>
                          <a:latin typeface="Calisto MT"/>
                          <a:ea typeface="Times New Roman"/>
                          <a:cs typeface="Times New Roman"/>
                        </a:rPr>
                        <a:t>90</a:t>
                      </a:r>
                      <a:r>
                        <a:rPr lang="en-US" sz="950" dirty="0">
                          <a:solidFill>
                            <a:schemeClr val="accent2"/>
                          </a:solidFill>
                          <a:effectLst/>
                          <a:highlight>
                            <a:srgbClr val="FFFF00"/>
                          </a:highlight>
                          <a:latin typeface="Calisto MT"/>
                          <a:ea typeface="Times New Roman"/>
                          <a:cs typeface="Times New Roman"/>
                        </a:rPr>
                        <a:t>% of training meets the criteria for behavior rehearsals and reflection as observed by an outside evaluator or as reported by participants in training evaluation. </a:t>
                      </a:r>
                      <a:endParaRPr lang="en-US" sz="950" dirty="0">
                        <a:solidFill>
                          <a:schemeClr val="accent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228600" marR="0" lvl="0" indent="-2286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32410" algn="l"/>
                        </a:tabLst>
                      </a:pPr>
                      <a:r>
                        <a:rPr lang="en-US" sz="950" dirty="0" smtClean="0">
                          <a:solidFill>
                            <a:schemeClr val="accent2"/>
                          </a:solidFill>
                          <a:effectLst/>
                          <a:highlight>
                            <a:srgbClr val="FFFF00"/>
                          </a:highlight>
                          <a:latin typeface="Calisto MT"/>
                          <a:ea typeface="Times New Roman"/>
                          <a:cs typeface="Times New Roman"/>
                        </a:rPr>
                        <a:t>90</a:t>
                      </a:r>
                      <a:r>
                        <a:rPr lang="en-US" sz="950" dirty="0">
                          <a:solidFill>
                            <a:schemeClr val="accent2"/>
                          </a:solidFill>
                          <a:effectLst/>
                          <a:highlight>
                            <a:srgbClr val="FFFF00"/>
                          </a:highlight>
                          <a:latin typeface="Calisto MT"/>
                          <a:ea typeface="Times New Roman"/>
                          <a:cs typeface="Times New Roman"/>
                        </a:rPr>
                        <a:t>% of the training provides opportunities to plan for initial and continued implementation as observed by an outside evaluator or as reported by participants in training evaluation. </a:t>
                      </a:r>
                      <a:endParaRPr lang="en-US" sz="950" dirty="0">
                        <a:solidFill>
                          <a:schemeClr val="accent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228600" marR="0" lvl="0" indent="-2286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32410" algn="l"/>
                        </a:tabLst>
                      </a:pPr>
                      <a:r>
                        <a:rPr lang="en-US" sz="950" dirty="0" smtClean="0">
                          <a:solidFill>
                            <a:schemeClr val="accent2"/>
                          </a:solidFill>
                          <a:effectLst/>
                          <a:latin typeface="Calisto MT"/>
                          <a:ea typeface="Times New Roman"/>
                          <a:cs typeface="Times New Roman"/>
                        </a:rPr>
                        <a:t>80</a:t>
                      </a:r>
                      <a:r>
                        <a:rPr lang="en-US" sz="950" dirty="0">
                          <a:solidFill>
                            <a:schemeClr val="accent2"/>
                          </a:solidFill>
                          <a:effectLst/>
                          <a:latin typeface="Calisto MT"/>
                          <a:ea typeface="Times New Roman"/>
                          <a:cs typeface="Times New Roman"/>
                        </a:rPr>
                        <a:t>% of participants track and report the use of new skills as monitored through fidelity measures built into the training packages. </a:t>
                      </a:r>
                      <a:endParaRPr lang="en-US" sz="950" dirty="0">
                        <a:solidFill>
                          <a:schemeClr val="accent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228600" marR="0" lvl="0" indent="-2286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32410" algn="l"/>
                        </a:tabLst>
                      </a:pPr>
                      <a:r>
                        <a:rPr lang="en-US" sz="950" dirty="0" smtClean="0">
                          <a:solidFill>
                            <a:schemeClr val="accent2"/>
                          </a:solidFill>
                          <a:effectLst/>
                          <a:latin typeface="Calisto MT"/>
                          <a:ea typeface="Times New Roman"/>
                          <a:cs typeface="Times New Roman"/>
                        </a:rPr>
                        <a:t>Of </a:t>
                      </a:r>
                      <a:r>
                        <a:rPr lang="en-US" sz="950" dirty="0">
                          <a:solidFill>
                            <a:schemeClr val="accent2"/>
                          </a:solidFill>
                          <a:effectLst/>
                          <a:latin typeface="Calisto MT"/>
                          <a:ea typeface="Times New Roman"/>
                          <a:cs typeface="Times New Roman"/>
                        </a:rPr>
                        <a:t>the 80% of participants tracking and reporting the use of new skills, 90% receive coaching and feedback.</a:t>
                      </a:r>
                      <a:endParaRPr lang="en-US" sz="950" dirty="0">
                        <a:solidFill>
                          <a:schemeClr val="accent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228600" marR="0" lvl="0" indent="-2286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32410" algn="l"/>
                        </a:tabLst>
                      </a:pPr>
                      <a:r>
                        <a:rPr lang="en-US" sz="950" dirty="0" smtClean="0">
                          <a:solidFill>
                            <a:schemeClr val="accent2"/>
                          </a:solidFill>
                          <a:effectLst/>
                          <a:latin typeface="Calisto MT"/>
                          <a:ea typeface="Times New Roman"/>
                          <a:cs typeface="Times New Roman"/>
                        </a:rPr>
                        <a:t>100</a:t>
                      </a:r>
                      <a:r>
                        <a:rPr lang="en-US" sz="950" dirty="0">
                          <a:solidFill>
                            <a:schemeClr val="accent2"/>
                          </a:solidFill>
                          <a:effectLst/>
                          <a:latin typeface="Calisto MT"/>
                          <a:ea typeface="Times New Roman"/>
                          <a:cs typeface="Times New Roman"/>
                        </a:rPr>
                        <a:t>% of participating buildings submit a Common formative assessment developed by the collaborative data teams monthly to the SPDG data portal.</a:t>
                      </a:r>
                      <a:endParaRPr lang="en-US" sz="950" dirty="0">
                        <a:solidFill>
                          <a:schemeClr val="accent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228600" marR="0" lvl="0" indent="-2286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32410" algn="l"/>
                        </a:tabLst>
                      </a:pPr>
                      <a:r>
                        <a:rPr lang="en-US" sz="950" dirty="0" smtClean="0">
                          <a:solidFill>
                            <a:schemeClr val="accent2"/>
                          </a:solidFill>
                          <a:effectLst/>
                          <a:latin typeface="Calisto MT"/>
                          <a:ea typeface="Times New Roman"/>
                          <a:cs typeface="Times New Roman"/>
                        </a:rPr>
                        <a:t>100</a:t>
                      </a:r>
                      <a:r>
                        <a:rPr lang="en-US" sz="950" dirty="0">
                          <a:solidFill>
                            <a:schemeClr val="accent2"/>
                          </a:solidFill>
                          <a:effectLst/>
                          <a:latin typeface="Calisto MT"/>
                          <a:ea typeface="Times New Roman"/>
                          <a:cs typeface="Times New Roman"/>
                        </a:rPr>
                        <a:t>% of the submitted </a:t>
                      </a:r>
                      <a:r>
                        <a:rPr lang="en-US" sz="950" dirty="0" smtClean="0">
                          <a:solidFill>
                            <a:schemeClr val="accent2"/>
                          </a:solidFill>
                          <a:effectLst/>
                          <a:latin typeface="Calisto MT"/>
                          <a:ea typeface="Times New Roman"/>
                          <a:cs typeface="Times New Roman"/>
                        </a:rPr>
                        <a:t>Common </a:t>
                      </a:r>
                      <a:r>
                        <a:rPr lang="en-US" sz="950" dirty="0">
                          <a:solidFill>
                            <a:schemeClr val="accent2"/>
                          </a:solidFill>
                          <a:effectLst/>
                          <a:latin typeface="Calisto MT"/>
                          <a:ea typeface="Times New Roman"/>
                          <a:cs typeface="Times New Roman"/>
                        </a:rPr>
                        <a:t>Formative Assessments are vetted by the RPDC consultants and posted to the public access area of the SPDG data portal.</a:t>
                      </a:r>
                      <a:endParaRPr lang="en-US" sz="950" dirty="0">
                        <a:solidFill>
                          <a:schemeClr val="accent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1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32410" algn="l"/>
                        </a:tabLst>
                      </a:pPr>
                      <a:r>
                        <a:rPr lang="en-US" sz="950" dirty="0">
                          <a:solidFill>
                            <a:schemeClr val="accent2"/>
                          </a:solidFill>
                          <a:effectLst/>
                          <a:latin typeface="Calisto MT"/>
                          <a:ea typeface="Times New Roman"/>
                          <a:cs typeface="Times New Roman"/>
                        </a:rPr>
                        <a:t>80% of the training meets the criteria for behavior rehearsals and reflection as observed by an outside evaluator or as reported by participants in training evaluation. </a:t>
                      </a:r>
                      <a:endParaRPr lang="en-US" sz="950" dirty="0">
                        <a:solidFill>
                          <a:schemeClr val="accent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228600" marR="0" lvl="0" indent="-2286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32410" algn="l"/>
                        </a:tabLst>
                      </a:pPr>
                      <a:r>
                        <a:rPr lang="en-US" sz="950" dirty="0">
                          <a:solidFill>
                            <a:schemeClr val="accent2"/>
                          </a:solidFill>
                          <a:effectLst/>
                          <a:latin typeface="Calisto MT"/>
                          <a:ea typeface="Times New Roman"/>
                          <a:cs typeface="Times New Roman"/>
                        </a:rPr>
                        <a:t>80% of the training provides opportunities to plan for initial and continued implementation as observed by an outside evaluator or as reported by participants in training evaluation. </a:t>
                      </a:r>
                      <a:endParaRPr lang="en-US" sz="950" dirty="0">
                        <a:solidFill>
                          <a:schemeClr val="accent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228600" marR="0" lvl="0" indent="-2286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32410" algn="l"/>
                        </a:tabLst>
                      </a:pPr>
                      <a:r>
                        <a:rPr lang="en-US" sz="950" dirty="0">
                          <a:solidFill>
                            <a:schemeClr val="accent2"/>
                          </a:solidFill>
                          <a:effectLst/>
                          <a:latin typeface="Calisto MT"/>
                          <a:ea typeface="Times New Roman"/>
                          <a:cs typeface="Times New Roman"/>
                        </a:rPr>
                        <a:t>70% of participants track and report the use of new skills as monitored through fidelity measures built into the training packages. </a:t>
                      </a:r>
                      <a:endParaRPr lang="en-US" sz="950" dirty="0">
                        <a:solidFill>
                          <a:schemeClr val="accent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228600" marR="0" lvl="0" indent="-2286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32410" algn="l"/>
                        </a:tabLst>
                      </a:pPr>
                      <a:r>
                        <a:rPr lang="en-US" sz="950" dirty="0">
                          <a:solidFill>
                            <a:schemeClr val="accent2"/>
                          </a:solidFill>
                          <a:effectLst/>
                          <a:latin typeface="Calisto MT"/>
                          <a:ea typeface="Times New Roman"/>
                          <a:cs typeface="Times New Roman"/>
                        </a:rPr>
                        <a:t>Of the 70% of participants tracking and reporting the use of new skills, 80% receive coaching and feedback.</a:t>
                      </a:r>
                      <a:endParaRPr lang="en-US" sz="950" dirty="0">
                        <a:solidFill>
                          <a:schemeClr val="accent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228600" marR="0" lvl="0" indent="-2286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32410" algn="l"/>
                        </a:tabLst>
                      </a:pPr>
                      <a:r>
                        <a:rPr lang="en-US" sz="950" dirty="0">
                          <a:solidFill>
                            <a:schemeClr val="accent2"/>
                          </a:solidFill>
                          <a:effectLst/>
                          <a:latin typeface="Calisto MT"/>
                          <a:ea typeface="Times New Roman"/>
                          <a:cs typeface="Times New Roman"/>
                        </a:rPr>
                        <a:t>90% of participating buildings submit a Common formative assessment developed by the collaborative data teams monthly to the SPDG data portal.</a:t>
                      </a:r>
                      <a:endParaRPr lang="en-US" sz="950" dirty="0">
                        <a:solidFill>
                          <a:schemeClr val="accent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228600" marR="0" lvl="0" indent="-2286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32410" algn="l"/>
                        </a:tabLst>
                      </a:pPr>
                      <a:r>
                        <a:rPr lang="en-US" sz="950" dirty="0">
                          <a:solidFill>
                            <a:schemeClr val="accent2"/>
                          </a:solidFill>
                          <a:effectLst/>
                          <a:latin typeface="Calisto MT"/>
                          <a:ea typeface="Times New Roman"/>
                          <a:cs typeface="Times New Roman"/>
                        </a:rPr>
                        <a:t>90% of the submitted Common Formative Assessments are vetted by the RPDC consultants and posted to the public access area of the SPDG data portal.</a:t>
                      </a:r>
                      <a:endParaRPr lang="en-US" sz="950" dirty="0">
                        <a:solidFill>
                          <a:schemeClr val="accent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1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32410" algn="l"/>
                        </a:tabLst>
                      </a:pPr>
                      <a:r>
                        <a:rPr lang="en-US" sz="950" dirty="0">
                          <a:solidFill>
                            <a:schemeClr val="accent2"/>
                          </a:solidFill>
                          <a:effectLst/>
                          <a:latin typeface="Calisto MT"/>
                          <a:ea typeface="Times New Roman"/>
                          <a:cs typeface="Times New Roman"/>
                        </a:rPr>
                        <a:t>60% training meets the criteria for behavior rehearsals and reflection as observed by an outside evaluator or as reported by participants in training evaluation. </a:t>
                      </a:r>
                      <a:endParaRPr lang="en-US" sz="950" dirty="0">
                        <a:solidFill>
                          <a:schemeClr val="accent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228600" marR="0" lvl="0" indent="-2286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32410" algn="l"/>
                        </a:tabLst>
                      </a:pPr>
                      <a:r>
                        <a:rPr lang="en-US" sz="950" dirty="0">
                          <a:solidFill>
                            <a:schemeClr val="accent2"/>
                          </a:solidFill>
                          <a:effectLst/>
                          <a:latin typeface="Calisto MT"/>
                          <a:ea typeface="Times New Roman"/>
                          <a:cs typeface="Times New Roman"/>
                        </a:rPr>
                        <a:t>60% of the training provides opportunities to plan for initial and continued implementation as observed by an outside evaluator or as reported by participants in training evaluation. </a:t>
                      </a:r>
                      <a:endParaRPr lang="en-US" sz="950" dirty="0">
                        <a:solidFill>
                          <a:schemeClr val="accent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228600" marR="0" lvl="0" indent="-2286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32410" algn="l"/>
                        </a:tabLst>
                      </a:pPr>
                      <a:r>
                        <a:rPr lang="en-US" sz="950" dirty="0">
                          <a:solidFill>
                            <a:schemeClr val="accent2"/>
                          </a:solidFill>
                          <a:effectLst/>
                          <a:latin typeface="Calisto MT"/>
                          <a:ea typeface="Times New Roman"/>
                          <a:cs typeface="Times New Roman"/>
                        </a:rPr>
                        <a:t>50% of participants track and report the use of new skills as monitored through fidelity measures built into the training packages. </a:t>
                      </a:r>
                      <a:endParaRPr lang="en-US" sz="950" dirty="0">
                        <a:solidFill>
                          <a:schemeClr val="accent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228600" marR="0" lvl="0" indent="-2286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32410" algn="l"/>
                        </a:tabLst>
                      </a:pPr>
                      <a:r>
                        <a:rPr lang="en-US" sz="950" dirty="0">
                          <a:solidFill>
                            <a:schemeClr val="accent2"/>
                          </a:solidFill>
                          <a:effectLst/>
                          <a:latin typeface="Calisto MT"/>
                          <a:ea typeface="Times New Roman"/>
                          <a:cs typeface="Times New Roman"/>
                        </a:rPr>
                        <a:t>Of the 50% of participants tracking and reporting the use of new skills, 70% receive coaching and feedback.</a:t>
                      </a:r>
                      <a:endParaRPr lang="en-US" sz="950" dirty="0">
                        <a:solidFill>
                          <a:schemeClr val="accent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228600" marR="0" lvl="0" indent="-2286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32410" algn="l"/>
                        </a:tabLst>
                      </a:pPr>
                      <a:r>
                        <a:rPr lang="en-US" sz="950" dirty="0">
                          <a:solidFill>
                            <a:schemeClr val="accent2"/>
                          </a:solidFill>
                          <a:effectLst/>
                          <a:latin typeface="Calisto MT"/>
                          <a:ea typeface="Times New Roman"/>
                          <a:cs typeface="Times New Roman"/>
                        </a:rPr>
                        <a:t>80% of participating buildings submit a Common formative assessment developed by the collaborative data teams monthly to the SPDG data portal.</a:t>
                      </a:r>
                      <a:endParaRPr lang="en-US" sz="950" dirty="0">
                        <a:solidFill>
                          <a:schemeClr val="accent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228600" marR="0" lvl="0" indent="-2286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32410" algn="l"/>
                        </a:tabLst>
                      </a:pPr>
                      <a:r>
                        <a:rPr lang="en-US" sz="950" dirty="0">
                          <a:solidFill>
                            <a:schemeClr val="accent2"/>
                          </a:solidFill>
                          <a:effectLst/>
                          <a:latin typeface="Calisto MT"/>
                          <a:ea typeface="Times New Roman"/>
                          <a:cs typeface="Times New Roman"/>
                        </a:rPr>
                        <a:t>80% of the submitted Common Formative Assessments are vetted by the RPDC consultants and posted to the public access area of the SPDG data portal.</a:t>
                      </a:r>
                      <a:endParaRPr lang="en-US" sz="950" dirty="0">
                        <a:solidFill>
                          <a:schemeClr val="accent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1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15265" algn="l"/>
                        </a:tabLst>
                      </a:pPr>
                      <a:r>
                        <a:rPr lang="en-US" sz="950" dirty="0">
                          <a:solidFill>
                            <a:schemeClr val="accent2"/>
                          </a:solidFill>
                          <a:effectLst/>
                          <a:latin typeface="Calisto MT"/>
                          <a:ea typeface="Times New Roman"/>
                          <a:cs typeface="Times New Roman"/>
                        </a:rPr>
                        <a:t>Less than 60% of training meets the criteria for behavior rehearsals and reflection as observed by an outside evaluator or as reported by participants in training evaluation. </a:t>
                      </a:r>
                      <a:endParaRPr lang="en-US" sz="950" dirty="0">
                        <a:solidFill>
                          <a:schemeClr val="accent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228600" marR="0" lvl="0" indent="-2286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15265" algn="l"/>
                        </a:tabLst>
                      </a:pPr>
                      <a:r>
                        <a:rPr lang="en-US" sz="950" dirty="0">
                          <a:solidFill>
                            <a:schemeClr val="accent2"/>
                          </a:solidFill>
                          <a:effectLst/>
                          <a:latin typeface="Calisto MT"/>
                          <a:ea typeface="Times New Roman"/>
                          <a:cs typeface="Times New Roman"/>
                        </a:rPr>
                        <a:t>Less than 60% of the training provides opportunities to plan for initial and continued implementation as observed by an outside evaluator or as reported by </a:t>
                      </a:r>
                      <a:r>
                        <a:rPr lang="en-US" sz="950" dirty="0" smtClean="0">
                          <a:solidFill>
                            <a:schemeClr val="accent2"/>
                          </a:solidFill>
                          <a:effectLst/>
                          <a:latin typeface="Calisto MT"/>
                          <a:ea typeface="Times New Roman"/>
                          <a:cs typeface="Times New Roman"/>
                        </a:rPr>
                        <a:t>participants </a:t>
                      </a:r>
                      <a:r>
                        <a:rPr lang="en-US" sz="950" dirty="0">
                          <a:solidFill>
                            <a:schemeClr val="accent2"/>
                          </a:solidFill>
                          <a:effectLst/>
                          <a:latin typeface="Calisto MT"/>
                          <a:ea typeface="Times New Roman"/>
                          <a:cs typeface="Times New Roman"/>
                        </a:rPr>
                        <a:t>in training evaluation. </a:t>
                      </a:r>
                      <a:endParaRPr lang="en-US" sz="950" dirty="0">
                        <a:solidFill>
                          <a:schemeClr val="accent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228600" marR="0" lvl="0" indent="-2286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15265" algn="l"/>
                        </a:tabLst>
                      </a:pPr>
                      <a:r>
                        <a:rPr lang="en-US" sz="950" dirty="0">
                          <a:solidFill>
                            <a:schemeClr val="accent2"/>
                          </a:solidFill>
                          <a:effectLst/>
                          <a:highlight>
                            <a:srgbClr val="FFFF00"/>
                          </a:highlight>
                          <a:latin typeface="Calisto MT"/>
                          <a:ea typeface="Times New Roman"/>
                          <a:cs typeface="Times New Roman"/>
                        </a:rPr>
                        <a:t>Less than 50% of participants track and report the use of new skills as monitored through fidelity measures built into the training packages. </a:t>
                      </a:r>
                      <a:endParaRPr lang="en-US" sz="950" dirty="0">
                        <a:solidFill>
                          <a:schemeClr val="accent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228600" marR="0" lvl="0" indent="-2286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15265" algn="l"/>
                        </a:tabLst>
                      </a:pPr>
                      <a:r>
                        <a:rPr lang="en-US" sz="950" dirty="0">
                          <a:solidFill>
                            <a:schemeClr val="accent2"/>
                          </a:solidFill>
                          <a:effectLst/>
                          <a:highlight>
                            <a:srgbClr val="FFFF00"/>
                          </a:highlight>
                          <a:latin typeface="Calisto MT"/>
                          <a:ea typeface="Times New Roman"/>
                          <a:cs typeface="Times New Roman"/>
                        </a:rPr>
                        <a:t>Of the participants tracking and reporting the use of new skills, less than 70% receive coaching and feedback.</a:t>
                      </a:r>
                      <a:endParaRPr lang="en-US" sz="950" dirty="0">
                        <a:solidFill>
                          <a:schemeClr val="accent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228600" marR="0" lvl="0" indent="-2286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15265" algn="l"/>
                        </a:tabLst>
                      </a:pPr>
                      <a:r>
                        <a:rPr lang="en-US" sz="950" dirty="0">
                          <a:solidFill>
                            <a:schemeClr val="accent2"/>
                          </a:solidFill>
                          <a:effectLst/>
                          <a:highlight>
                            <a:srgbClr val="FFFF00"/>
                          </a:highlight>
                          <a:latin typeface="Calisto MT"/>
                          <a:ea typeface="Times New Roman"/>
                          <a:cs typeface="Times New Roman"/>
                        </a:rPr>
                        <a:t>Less than 80% of participating buildings submit a Common formative assessment developed by the collaborative data teams monthly to the SPDG data portal.</a:t>
                      </a:r>
                      <a:endParaRPr lang="en-US" sz="950" dirty="0">
                        <a:solidFill>
                          <a:schemeClr val="accent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228600" marR="0" lvl="0" indent="-2286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15265" algn="l"/>
                        </a:tabLst>
                      </a:pPr>
                      <a:r>
                        <a:rPr lang="en-US" sz="950" dirty="0">
                          <a:solidFill>
                            <a:schemeClr val="accent2"/>
                          </a:solidFill>
                          <a:effectLst/>
                          <a:highlight>
                            <a:srgbClr val="FFFF00"/>
                          </a:highlight>
                          <a:latin typeface="Calisto MT"/>
                          <a:ea typeface="Times New Roman"/>
                          <a:cs typeface="Times New Roman"/>
                        </a:rPr>
                        <a:t>Less than 80% of the submitted Common Formative Assessments are vetted by the RPDC consultants and posted to the public access area of the SPDG data portal.</a:t>
                      </a:r>
                      <a:endParaRPr lang="en-US" sz="950" dirty="0">
                        <a:solidFill>
                          <a:schemeClr val="accent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1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36762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2590800"/>
            <a:ext cx="8686800" cy="4114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b="1" dirty="0" smtClean="0">
                <a:solidFill>
                  <a:schemeClr val="accent2"/>
                </a:solidFill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27599006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610600" cy="6019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Review Collaboration Survey results </a:t>
            </a:r>
          </a:p>
          <a:p>
            <a:pPr marL="0" indent="0" algn="ctr">
              <a:buNone/>
            </a:pPr>
            <a:endParaRPr lang="en-US" sz="2800" b="1" dirty="0" smtClean="0">
              <a:solidFill>
                <a:schemeClr val="accent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2"/>
                </a:solidFill>
              </a:rPr>
              <a:t>What results did you expect to see? Does the data match your expectations? How does it differ?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2"/>
                </a:solidFill>
              </a:rPr>
              <a:t>Which entities does your RPDC do a good job of collaborating with?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2"/>
                </a:solidFill>
              </a:rPr>
              <a:t>Which entities could your RPDC do a better job of collaborating with?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2"/>
                </a:solidFill>
              </a:rPr>
              <a:t>What are some of the barriers you encounter when collaborating with these entities? How could those barriers be overcome?</a:t>
            </a:r>
          </a:p>
          <a:p>
            <a:pPr lvl="1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" y="4992469"/>
            <a:ext cx="83058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/>
              <a:t>Blog post: </a:t>
            </a:r>
            <a:r>
              <a:rPr lang="en-US" dirty="0" smtClean="0"/>
              <a:t>List two entities you would like to improve collaboration with and explain how you plan to accomplish this.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7285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610600" cy="6019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Review Quarterly Reports </a:t>
            </a:r>
            <a:r>
              <a:rPr lang="en-US" sz="2800" dirty="0" smtClean="0">
                <a:solidFill>
                  <a:schemeClr val="accent2"/>
                </a:solidFill>
              </a:rPr>
              <a:t/>
            </a:r>
            <a:br>
              <a:rPr lang="en-US" sz="2800" dirty="0" smtClean="0">
                <a:solidFill>
                  <a:schemeClr val="accent2"/>
                </a:solidFill>
              </a:rPr>
            </a:br>
            <a:r>
              <a:rPr lang="en-US" sz="2800" dirty="0" smtClean="0">
                <a:solidFill>
                  <a:schemeClr val="accent2"/>
                </a:solidFill>
              </a:rPr>
              <a:t>(pre/post-test results &amp; satisfaction survey results)</a:t>
            </a:r>
          </a:p>
          <a:p>
            <a:pPr marL="0" indent="0" algn="ctr">
              <a:buNone/>
            </a:pPr>
            <a:endParaRPr lang="en-US" sz="1400" dirty="0" smtClean="0">
              <a:solidFill>
                <a:schemeClr val="accent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2"/>
                </a:solidFill>
              </a:rPr>
              <a:t>What results did you expect to see? Does the data match your expectations? How does it differ?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2"/>
                </a:solidFill>
              </a:rPr>
              <a:t>What do the pre/post-test results tell you about what content areas need to be re-taught?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2"/>
                </a:solidFill>
              </a:rPr>
              <a:t>What do the pre/post-test results tell you about how consistently the pre- and post-tests are administered? How could you improve distribution of these tests?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2"/>
                </a:solidFill>
              </a:rPr>
              <a:t>What do the satisfaction survey results tell you about the efficacy of content delivery? How could content delivery be improved?</a:t>
            </a:r>
          </a:p>
          <a:p>
            <a:pPr lvl="1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" y="5483665"/>
            <a:ext cx="830580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/>
              <a:t>Blog post: </a:t>
            </a:r>
            <a:r>
              <a:rPr lang="en-US" dirty="0" smtClean="0"/>
              <a:t>Describe your plan for improving administration of pre/post-tests.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1725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www.researchcollaboration.org/theme/Kurc/img/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5" y="704849"/>
            <a:ext cx="264795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1967" y="4648201"/>
            <a:ext cx="4217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Pattie Noonan</a:t>
            </a:r>
          </a:p>
          <a:p>
            <a:pPr algn="ctr"/>
            <a:r>
              <a:rPr lang="en-US" sz="2400" dirty="0" smtClean="0">
                <a:solidFill>
                  <a:schemeClr val="bg2"/>
                </a:solidFill>
                <a:hlinkClick r:id="rId3"/>
              </a:rPr>
              <a:t>pnoonan@ku.edu</a:t>
            </a:r>
            <a:endParaRPr lang="en-US" sz="2400" dirty="0" smtClean="0">
              <a:solidFill>
                <a:schemeClr val="bg2"/>
              </a:solidFill>
            </a:endParaRPr>
          </a:p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4648200"/>
            <a:ext cx="4217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Jennifer Brussow</a:t>
            </a:r>
          </a:p>
          <a:p>
            <a:pPr algn="ctr"/>
            <a:r>
              <a:rPr lang="en-US" sz="2400" dirty="0" smtClean="0">
                <a:solidFill>
                  <a:schemeClr val="bg2"/>
                </a:solidFill>
                <a:hlinkClick r:id="rId4"/>
              </a:rPr>
              <a:t>jbrussow@ku.edu</a:t>
            </a:r>
            <a:endParaRPr lang="en-US" sz="2400" dirty="0" smtClean="0">
              <a:solidFill>
                <a:schemeClr val="bg2"/>
              </a:solidFill>
            </a:endParaRPr>
          </a:p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4100" y="3349585"/>
            <a:ext cx="44958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000" b="1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Research Collaboration</a:t>
            </a:r>
            <a:endParaRPr lang="en-US" sz="4000" b="1" spc="150" dirty="0">
              <a:ln w="11430"/>
              <a:solidFill>
                <a:schemeClr val="accent2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http://webmedia.ku.edu/images/logos/cntrreslear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107" y="6172200"/>
            <a:ext cx="2109787" cy="58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95600" y="54864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/>
                </a:solidFill>
              </a:rPr>
              <a:t>(785) 864-0517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9307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15000"/>
            <a:ext cx="9144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610600" cy="533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Blog about your data findings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100" y="1378803"/>
            <a:ext cx="830580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Blog post: </a:t>
            </a:r>
            <a:r>
              <a:rPr lang="en-US" sz="2400" dirty="0" smtClean="0"/>
              <a:t>Based on your results from the </a:t>
            </a:r>
            <a:r>
              <a:rPr lang="en-US" sz="2400" i="1" dirty="0" smtClean="0"/>
              <a:t>School Implementation Scale</a:t>
            </a:r>
            <a:r>
              <a:rPr lang="en-US" sz="2400" dirty="0" smtClean="0"/>
              <a:t>, list three action items you might suggest to schools in your region.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19100" y="2750403"/>
            <a:ext cx="830580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Blog post: </a:t>
            </a:r>
            <a:r>
              <a:rPr lang="en-US" sz="2400" dirty="0" smtClean="0"/>
              <a:t>Based on your results from the </a:t>
            </a:r>
            <a:r>
              <a:rPr lang="en-US" sz="2400" i="1" dirty="0" smtClean="0"/>
              <a:t>Team Functioning Survey, </a:t>
            </a:r>
            <a:r>
              <a:rPr lang="en-US" sz="2400" dirty="0" smtClean="0"/>
              <a:t>list three steps you can take to help building-level teams improve their team functioning.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19100" y="4122003"/>
            <a:ext cx="830580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Blog post: </a:t>
            </a:r>
            <a:r>
              <a:rPr lang="en-US" sz="2400" dirty="0" smtClean="0"/>
              <a:t>Based on your results from the Collaboration Survey, list two entities you would like to improve collaboration with and explain how you plan to accomplish this.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19100" y="5417403"/>
            <a:ext cx="83058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Blog post: </a:t>
            </a:r>
            <a:r>
              <a:rPr lang="en-US" sz="2400" dirty="0" smtClean="0"/>
              <a:t>Based on your results from the quarterly reports, describe your plan for improving administration of pre/post-tests.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0167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School Implementation Scale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accent2"/>
                </a:solidFill>
              </a:rPr>
              <a:t>31 items on a Likert Scale:</a:t>
            </a:r>
          </a:p>
          <a:p>
            <a:endParaRPr lang="en-US" sz="2600" dirty="0">
              <a:solidFill>
                <a:schemeClr val="accent2"/>
              </a:solidFill>
            </a:endParaRPr>
          </a:p>
          <a:p>
            <a:endParaRPr lang="en-US" sz="2600" dirty="0" smtClean="0">
              <a:solidFill>
                <a:schemeClr val="accent2"/>
              </a:solidFill>
            </a:endParaRPr>
          </a:p>
          <a:p>
            <a:endParaRPr lang="en-US" sz="2600" dirty="0">
              <a:solidFill>
                <a:schemeClr val="accent2"/>
              </a:solidFill>
            </a:endParaRPr>
          </a:p>
          <a:p>
            <a:endParaRPr lang="en-US" sz="2600" dirty="0" smtClean="0">
              <a:solidFill>
                <a:schemeClr val="accent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accent2"/>
                </a:solidFill>
              </a:rPr>
              <a:t>Six Yes/No Items relating to Collaborative Data Teams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917567"/>
              </p:ext>
            </p:extLst>
          </p:nvPr>
        </p:nvGraphicFramePr>
        <p:xfrm>
          <a:off x="952500" y="2590800"/>
          <a:ext cx="7239000" cy="10109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19300"/>
                <a:gridCol w="609600"/>
                <a:gridCol w="2057400"/>
                <a:gridCol w="533400"/>
                <a:gridCol w="20193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Not at all true of me now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Somewhat true of me now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Very true</a:t>
                      </a:r>
                      <a:r>
                        <a:rPr lang="en-US" b="1" baseline="0" dirty="0" smtClean="0"/>
                        <a:t> of me now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7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6096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accent1"/>
                </a:solidFill>
              </a:rPr>
              <a:t>School Implementation Scale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609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chemeClr val="accent2"/>
                </a:solidFill>
              </a:rPr>
              <a:t>3,126 respondents </a:t>
            </a:r>
            <a:r>
              <a:rPr lang="en-US" sz="2600" dirty="0" smtClean="0">
                <a:solidFill>
                  <a:schemeClr val="accent2"/>
                </a:solidFill>
              </a:rPr>
              <a:t>in </a:t>
            </a:r>
            <a:r>
              <a:rPr lang="en-US" sz="2600" b="1" dirty="0" smtClean="0">
                <a:solidFill>
                  <a:schemeClr val="accent2"/>
                </a:solidFill>
              </a:rPr>
              <a:t>206 schools </a:t>
            </a:r>
          </a:p>
          <a:p>
            <a:endParaRPr lang="en-US" sz="2600" b="1" dirty="0">
              <a:solidFill>
                <a:schemeClr val="accent2"/>
              </a:solidFill>
            </a:endParaRPr>
          </a:p>
          <a:p>
            <a:endParaRPr lang="en-US" sz="2600" b="1" dirty="0" smtClean="0">
              <a:solidFill>
                <a:schemeClr val="accent2"/>
              </a:solidFill>
            </a:endParaRPr>
          </a:p>
          <a:p>
            <a:endParaRPr lang="en-US" sz="2600" b="1" dirty="0">
              <a:solidFill>
                <a:schemeClr val="accent2"/>
              </a:solidFill>
            </a:endParaRPr>
          </a:p>
          <a:p>
            <a:endParaRPr lang="en-US" sz="2600" b="1" dirty="0" smtClean="0">
              <a:solidFill>
                <a:schemeClr val="accent2"/>
              </a:solidFill>
            </a:endParaRPr>
          </a:p>
          <a:p>
            <a:endParaRPr lang="en-US" sz="2600" b="1" dirty="0">
              <a:solidFill>
                <a:schemeClr val="accent2"/>
              </a:solidFill>
            </a:endParaRPr>
          </a:p>
          <a:p>
            <a:endParaRPr lang="en-US" sz="2600" b="1" dirty="0" smtClean="0">
              <a:solidFill>
                <a:schemeClr val="accent2"/>
              </a:solidFill>
            </a:endParaRPr>
          </a:p>
          <a:p>
            <a:endParaRPr lang="en-US" sz="2600" b="1" dirty="0" smtClean="0">
              <a:solidFill>
                <a:schemeClr val="accent2"/>
              </a:solidFill>
            </a:endParaRPr>
          </a:p>
          <a:p>
            <a:endParaRPr lang="en-US" sz="2600" b="1" dirty="0" smtClean="0">
              <a:solidFill>
                <a:schemeClr val="accent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accent2"/>
                </a:solidFill>
              </a:rPr>
              <a:t>Comparisons with 2013 data based on 2,487 responses from that year</a:t>
            </a:r>
          </a:p>
          <a:p>
            <a:endParaRPr lang="en-US" sz="2600" b="1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036681933"/>
              </p:ext>
            </p:extLst>
          </p:nvPr>
        </p:nvGraphicFramePr>
        <p:xfrm>
          <a:off x="1752600" y="1904999"/>
          <a:ext cx="5638800" cy="3200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3145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accent1"/>
                </a:solidFill>
              </a:rPr>
              <a:t>School Implementation Scale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Average percent of respondents who answered “Agree” or “Strongly Agree” on items in each domain.</a:t>
            </a:r>
            <a:endParaRPr lang="en-US" sz="2000" b="1" dirty="0">
              <a:solidFill>
                <a:schemeClr val="accent2"/>
              </a:solidFill>
            </a:endParaRPr>
          </a:p>
          <a:p>
            <a:endParaRPr lang="en-US" sz="2000" b="1" dirty="0" smtClean="0">
              <a:solidFill>
                <a:schemeClr val="accent2"/>
              </a:solidFill>
            </a:endParaRPr>
          </a:p>
          <a:p>
            <a:endParaRPr lang="en-US" sz="2000" b="1" dirty="0">
              <a:solidFill>
                <a:schemeClr val="accent2"/>
              </a:solidFill>
            </a:endParaRPr>
          </a:p>
          <a:p>
            <a:endParaRPr lang="en-US" sz="2000" b="1" dirty="0" smtClean="0">
              <a:solidFill>
                <a:schemeClr val="accent2"/>
              </a:solidFill>
            </a:endParaRPr>
          </a:p>
          <a:p>
            <a:endParaRPr lang="en-US" sz="2000" b="1" dirty="0">
              <a:solidFill>
                <a:schemeClr val="accent2"/>
              </a:solidFill>
            </a:endParaRPr>
          </a:p>
          <a:p>
            <a:endParaRPr lang="en-US" sz="2000" b="1" dirty="0" smtClean="0">
              <a:solidFill>
                <a:schemeClr val="accent2"/>
              </a:solidFill>
            </a:endParaRPr>
          </a:p>
          <a:p>
            <a:endParaRPr lang="en-US" sz="2000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chemeClr val="accent2"/>
              </a:solidFill>
            </a:endParaRPr>
          </a:p>
          <a:p>
            <a:endParaRPr lang="en-US" sz="2000" b="1" dirty="0" smtClean="0">
              <a:solidFill>
                <a:schemeClr val="accent2"/>
              </a:solidFill>
            </a:endParaRPr>
          </a:p>
          <a:p>
            <a:endParaRPr lang="en-US" sz="2000" b="1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5613347"/>
              </p:ext>
            </p:extLst>
          </p:nvPr>
        </p:nvGraphicFramePr>
        <p:xfrm>
          <a:off x="457200" y="16002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8823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accent1"/>
                </a:solidFill>
              </a:rPr>
              <a:t>School Implementation Scale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684911772"/>
              </p:ext>
            </p:extLst>
          </p:nvPr>
        </p:nvGraphicFramePr>
        <p:xfrm>
          <a:off x="1409700" y="805070"/>
          <a:ext cx="63246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1298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accent1"/>
                </a:solidFill>
              </a:rPr>
              <a:t>School Implementation Scale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943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STRONG: </a:t>
            </a:r>
            <a:r>
              <a:rPr lang="en-US" sz="2400" dirty="0" smtClean="0">
                <a:solidFill>
                  <a:schemeClr val="accent2"/>
                </a:solidFill>
              </a:rPr>
              <a:t>Administrator commitment (Item 1)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WEAK:</a:t>
            </a:r>
            <a:r>
              <a:rPr lang="en-US" sz="2400" dirty="0" smtClean="0">
                <a:solidFill>
                  <a:schemeClr val="accent2"/>
                </a:solidFill>
              </a:rPr>
              <a:t> Time needed to analyze data and problem-solve(Item 17)</a:t>
            </a:r>
            <a:endParaRPr lang="en-US" sz="2400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ACTION ITEM: </a:t>
            </a:r>
            <a:r>
              <a:rPr lang="en-US" sz="2400" dirty="0" smtClean="0">
                <a:solidFill>
                  <a:schemeClr val="accent2"/>
                </a:solidFill>
              </a:rPr>
              <a:t>Work with administrators to increase meeting time allocated to data teams.</a:t>
            </a:r>
          </a:p>
          <a:p>
            <a:pPr marL="0" indent="0">
              <a:buNone/>
            </a:pPr>
            <a:endParaRPr lang="en-US" sz="12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STRONG: </a:t>
            </a:r>
            <a:r>
              <a:rPr lang="en-US" sz="2400" dirty="0" smtClean="0">
                <a:solidFill>
                  <a:schemeClr val="accent2"/>
                </a:solidFill>
              </a:rPr>
              <a:t>Administrator commitment (Item 1)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WEAK:</a:t>
            </a:r>
            <a:r>
              <a:rPr lang="en-US" sz="2400" dirty="0" smtClean="0">
                <a:solidFill>
                  <a:schemeClr val="accent2"/>
                </a:solidFill>
              </a:rPr>
              <a:t> Technology and resources needed for effective instruction (Item 28)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ACTION ITEM:</a:t>
            </a:r>
            <a:r>
              <a:rPr lang="en-US" sz="2400" dirty="0" smtClean="0">
                <a:solidFill>
                  <a:schemeClr val="accent2"/>
                </a:solidFill>
              </a:rPr>
              <a:t> Work with administrators to obtain new technology and make resources available to instructional staff. 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ACTION ITEM: </a:t>
            </a:r>
            <a:r>
              <a:rPr lang="en-US" sz="2400" dirty="0" smtClean="0">
                <a:solidFill>
                  <a:schemeClr val="accent2"/>
                </a:solidFill>
              </a:rPr>
              <a:t>Provide training to help instructional staff identify and effectively utilize existing technology/resources.</a:t>
            </a:r>
            <a:endParaRPr lang="en-US" sz="24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4293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true"/>
  <p:tag name="__PE_ORIG_SIZE" val="496.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SPDG redone">
  <a:themeElements>
    <a:clrScheme name="spdg w/sand">
      <a:dk1>
        <a:sysClr val="windowText" lastClr="000000"/>
      </a:dk1>
      <a:lt1>
        <a:sysClr val="window" lastClr="FFFFFF"/>
      </a:lt1>
      <a:dk2>
        <a:srgbClr val="F2EDE2"/>
      </a:dk2>
      <a:lt2>
        <a:srgbClr val="DFD4BB"/>
      </a:lt2>
      <a:accent1>
        <a:srgbClr val="5CA3D8"/>
      </a:accent1>
      <a:accent2>
        <a:srgbClr val="0D4170"/>
      </a:accent2>
      <a:accent3>
        <a:srgbClr val="95261F"/>
      </a:accent3>
      <a:accent4>
        <a:srgbClr val="1C75BB"/>
      </a:accent4>
      <a:accent5>
        <a:srgbClr val="E6B925"/>
      </a:accent5>
      <a:accent6>
        <a:srgbClr val="43953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9762</TotalTime>
  <Words>2853</Words>
  <Application>Microsoft Office PowerPoint</Application>
  <PresentationFormat>On-screen Show (4:3)</PresentationFormat>
  <Paragraphs>491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Arial</vt:lpstr>
      <vt:lpstr>Arial Narrow</vt:lpstr>
      <vt:lpstr>Calibri</vt:lpstr>
      <vt:lpstr>Calisto MT</vt:lpstr>
      <vt:lpstr>Times New Roman</vt:lpstr>
      <vt:lpstr>Trebuchet MS</vt:lpstr>
      <vt:lpstr>Tw Cen MT</vt:lpstr>
      <vt:lpstr>Verdana</vt:lpstr>
      <vt:lpstr>Wingdings</vt:lpstr>
      <vt:lpstr>SPDG redone</vt:lpstr>
      <vt:lpstr>MO SPDG Data Report</vt:lpstr>
      <vt:lpstr>PowerPoint Presentation</vt:lpstr>
      <vt:lpstr>Evaluation Overview</vt:lpstr>
      <vt:lpstr>School Implementation Scale</vt:lpstr>
      <vt:lpstr>School Implementation Scale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Team Functioning Survey</vt:lpstr>
      <vt:lpstr>Team Functioning Survey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SPDG Annual Performance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SPDG Evidence-Based Professional Development Components Rubric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Brussow</dc:creator>
  <cp:lastModifiedBy>Lindsay, Stefanie</cp:lastModifiedBy>
  <cp:revision>55</cp:revision>
  <dcterms:created xsi:type="dcterms:W3CDTF">2014-05-09T15:19:05Z</dcterms:created>
  <dcterms:modified xsi:type="dcterms:W3CDTF">2014-06-02T17:51:56Z</dcterms:modified>
</cp:coreProperties>
</file>