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1.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tags/tag2.xml" ContentType="application/vnd.openxmlformats-officedocument.presentationml.tags+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tags/tag3.xml" ContentType="application/vnd.openxmlformats-officedocument.presentationml.tags+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tags/tag4.xml" ContentType="application/vnd.openxmlformats-officedocument.presentationml.tags+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2"/>
  </p:notesMasterIdLst>
  <p:sldIdLst>
    <p:sldId id="321" r:id="rId2"/>
    <p:sldId id="365" r:id="rId3"/>
    <p:sldId id="364" r:id="rId4"/>
    <p:sldId id="344" r:id="rId5"/>
    <p:sldId id="345" r:id="rId6"/>
    <p:sldId id="347" r:id="rId7"/>
    <p:sldId id="359" r:id="rId8"/>
    <p:sldId id="334" r:id="rId9"/>
    <p:sldId id="342" r:id="rId10"/>
    <p:sldId id="335" r:id="rId11"/>
    <p:sldId id="256" r:id="rId12"/>
    <p:sldId id="285" r:id="rId13"/>
    <p:sldId id="286" r:id="rId14"/>
    <p:sldId id="305" r:id="rId15"/>
    <p:sldId id="336" r:id="rId16"/>
    <p:sldId id="337" r:id="rId17"/>
    <p:sldId id="292" r:id="rId18"/>
    <p:sldId id="317" r:id="rId19"/>
    <p:sldId id="306" r:id="rId20"/>
    <p:sldId id="362" r:id="rId21"/>
    <p:sldId id="329" r:id="rId22"/>
    <p:sldId id="297" r:id="rId23"/>
    <p:sldId id="309" r:id="rId24"/>
    <p:sldId id="313" r:id="rId25"/>
    <p:sldId id="318" r:id="rId26"/>
    <p:sldId id="300" r:id="rId27"/>
    <p:sldId id="330" r:id="rId28"/>
    <p:sldId id="298" r:id="rId29"/>
    <p:sldId id="310" r:id="rId30"/>
    <p:sldId id="314" r:id="rId31"/>
    <p:sldId id="319" r:id="rId32"/>
    <p:sldId id="307" r:id="rId33"/>
    <p:sldId id="333" r:id="rId34"/>
    <p:sldId id="331" r:id="rId35"/>
    <p:sldId id="293" r:id="rId36"/>
    <p:sldId id="311" r:id="rId37"/>
    <p:sldId id="315" r:id="rId38"/>
    <p:sldId id="320" r:id="rId39"/>
    <p:sldId id="308" r:id="rId40"/>
    <p:sldId id="332" r:id="rId41"/>
    <p:sldId id="299" r:id="rId42"/>
    <p:sldId id="312" r:id="rId43"/>
    <p:sldId id="316" r:id="rId44"/>
    <p:sldId id="339" r:id="rId45"/>
    <p:sldId id="340" r:id="rId46"/>
    <p:sldId id="323" r:id="rId47"/>
    <p:sldId id="343" r:id="rId48"/>
    <p:sldId id="327" r:id="rId49"/>
    <p:sldId id="348" r:id="rId50"/>
    <p:sldId id="350" r:id="rId51"/>
    <p:sldId id="354" r:id="rId52"/>
    <p:sldId id="361" r:id="rId53"/>
    <p:sldId id="351" r:id="rId54"/>
    <p:sldId id="352" r:id="rId55"/>
    <p:sldId id="353" r:id="rId56"/>
    <p:sldId id="356" r:id="rId57"/>
    <p:sldId id="360" r:id="rId58"/>
    <p:sldId id="367" r:id="rId59"/>
    <p:sldId id="366" r:id="rId60"/>
    <p:sldId id="324" r:id="rId6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4D20631-2E6B-40FF-AD7D-E16067EAA678}">
          <p14:sldIdLst>
            <p14:sldId id="321"/>
            <p14:sldId id="365"/>
            <p14:sldId id="364"/>
            <p14:sldId id="344"/>
            <p14:sldId id="345"/>
            <p14:sldId id="347"/>
            <p14:sldId id="359"/>
            <p14:sldId id="334"/>
            <p14:sldId id="342"/>
          </p14:sldIdLst>
        </p14:section>
        <p14:section name="Effective teaching and learning practices" id="{DBC389F8-203A-4486-B569-F247DB155FEB}">
          <p14:sldIdLst>
            <p14:sldId id="335"/>
            <p14:sldId id="256"/>
            <p14:sldId id="285"/>
            <p14:sldId id="286"/>
            <p14:sldId id="305"/>
            <p14:sldId id="336"/>
            <p14:sldId id="337"/>
            <p14:sldId id="292"/>
          </p14:sldIdLst>
        </p14:section>
        <p14:section name="Assessment-Capable Learners" id="{2E6819AA-C3F1-413E-AF8D-E6B3A9760B0C}">
          <p14:sldIdLst>
            <p14:sldId id="317"/>
            <p14:sldId id="306"/>
            <p14:sldId id="362"/>
            <p14:sldId id="329"/>
            <p14:sldId id="297"/>
            <p14:sldId id="309"/>
            <p14:sldId id="313"/>
          </p14:sldIdLst>
        </p14:section>
        <p14:section name="Reciprocal Teaching" id="{791A330B-F5EF-4F8E-80F9-3669361DC5D5}">
          <p14:sldIdLst>
            <p14:sldId id="318"/>
            <p14:sldId id="300"/>
            <p14:sldId id="330"/>
            <p14:sldId id="298"/>
            <p14:sldId id="310"/>
            <p14:sldId id="314"/>
          </p14:sldIdLst>
        </p14:section>
        <p14:section name="Feedback" id="{D8C93FF3-700E-4DB1-873D-1BB9FA8A40BA}">
          <p14:sldIdLst>
            <p14:sldId id="319"/>
            <p14:sldId id="307"/>
            <p14:sldId id="333"/>
            <p14:sldId id="331"/>
            <p14:sldId id="293"/>
            <p14:sldId id="311"/>
            <p14:sldId id="315"/>
          </p14:sldIdLst>
        </p14:section>
        <p14:section name="Spaced vs. Massed Practice" id="{DF9D7C1D-BE20-46BB-A58B-FF3369B733FC}">
          <p14:sldIdLst>
            <p14:sldId id="320"/>
            <p14:sldId id="308"/>
            <p14:sldId id="332"/>
            <p14:sldId id="299"/>
            <p14:sldId id="312"/>
            <p14:sldId id="316"/>
            <p14:sldId id="339"/>
          </p14:sldIdLst>
        </p14:section>
        <p14:section name="Classroom and Building Implementation" id="{4AAD7443-28A2-41FA-9502-CE1AF581B2D4}">
          <p14:sldIdLst>
            <p14:sldId id="340"/>
            <p14:sldId id="323"/>
            <p14:sldId id="343"/>
            <p14:sldId id="327"/>
            <p14:sldId id="348"/>
            <p14:sldId id="350"/>
          </p14:sldIdLst>
        </p14:section>
        <p14:section name="Fidelity" id="{F42ACF88-D03B-4470-B495-CB214A358343}">
          <p14:sldIdLst>
            <p14:sldId id="354"/>
            <p14:sldId id="361"/>
            <p14:sldId id="351"/>
            <p14:sldId id="352"/>
            <p14:sldId id="353"/>
            <p14:sldId id="356"/>
            <p14:sldId id="360"/>
            <p14:sldId id="367"/>
            <p14:sldId id="366"/>
            <p14:sldId id="32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a:srgbClr val="FF0066"/>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46" autoAdjust="0"/>
    <p:restoredTop sz="76985" autoAdjust="0"/>
  </p:normalViewPr>
  <p:slideViewPr>
    <p:cSldViewPr>
      <p:cViewPr varScale="1">
        <p:scale>
          <a:sx n="98" d="100"/>
          <a:sy n="98" d="100"/>
        </p:scale>
        <p:origin x="888" y="90"/>
      </p:cViewPr>
      <p:guideLst>
        <p:guide orient="horz" pos="2160"/>
        <p:guide pos="2880"/>
      </p:guideLst>
    </p:cSldViewPr>
  </p:slideViewPr>
  <p:notesTextViewPr>
    <p:cViewPr>
      <p:scale>
        <a:sx n="1" d="1"/>
        <a:sy n="1" d="1"/>
      </p:scale>
      <p:origin x="0" y="0"/>
    </p:cViewPr>
  </p:notesTextViewPr>
  <p:sorterViewPr>
    <p:cViewPr>
      <p:scale>
        <a:sx n="170" d="100"/>
        <a:sy n="170" d="100"/>
      </p:scale>
      <p:origin x="0" y="12372"/>
    </p:cViewPr>
  </p:sorterViewPr>
  <p:notesViewPr>
    <p:cSldViewPr>
      <p:cViewPr>
        <p:scale>
          <a:sx n="60" d="100"/>
          <a:sy n="60" d="100"/>
        </p:scale>
        <p:origin x="-1680"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FF12E4C-D1CF-4E16-A709-9C3CBF7219B1}" type="datetimeFigureOut">
              <a:rPr lang="en-US" smtClean="0"/>
              <a:t>7/16/2015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C25DA50-E0B2-4484-B77E-D52A4342F3E6}" type="slidenum">
              <a:rPr lang="en-US" smtClean="0"/>
              <a:t>‹#›</a:t>
            </a:fld>
            <a:endParaRPr lang="en-US"/>
          </a:p>
        </p:txBody>
      </p:sp>
    </p:spTree>
    <p:extLst>
      <p:ext uri="{BB962C8B-B14F-4D97-AF65-F5344CB8AC3E}">
        <p14:creationId xmlns:p14="http://schemas.microsoft.com/office/powerpoint/2010/main" val="1377899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earch.proquest.com/docview/63115714?accountid=14556"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p21.org/"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dese.mo.gov/eq/Standards.htm" TargetMode="External"/><Relationship Id="rId2" Type="http://schemas.openxmlformats.org/officeDocument/2006/relationships/slide" Target="../slides/slide24.xml"/><Relationship Id="rId1" Type="http://schemas.openxmlformats.org/officeDocument/2006/relationships/notesMaster" Target="../notesMasters/notesMaster1.xml"/><Relationship Id="rId4" Type="http://schemas.openxmlformats.org/officeDocument/2006/relationships/hyperlink" Target="http://www.p21.org/" TargetMode="Externa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www.ncrel.org/"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dese.mo.gov/eq/Standards.htm" TargetMode="External"/><Relationship Id="rId2" Type="http://schemas.openxmlformats.org/officeDocument/2006/relationships/slide" Target="../slides/slide30.xml"/><Relationship Id="rId1" Type="http://schemas.openxmlformats.org/officeDocument/2006/relationships/notesMaster" Target="../notesMasters/notesMaster1.xml"/><Relationship Id="rId4" Type="http://schemas.openxmlformats.org/officeDocument/2006/relationships/hyperlink" Target="http://www.p21.org/" TargetMode="Externa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dese.mo.gov/eq/Standards.htm" TargetMode="External"/><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3" Type="http://schemas.openxmlformats.org/officeDocument/2006/relationships/hyperlink" Target="http://www.sciencedirect.com/science/article/pii/S2211368112000915" TargetMode="External"/><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3" Type="http://schemas.openxmlformats.org/officeDocument/2006/relationships/hyperlink" Target="http://dese.mo.gov/eq/Standards.htm" TargetMode="External"/><Relationship Id="rId2" Type="http://schemas.openxmlformats.org/officeDocument/2006/relationships/slide" Target="../slides/slide43.xml"/><Relationship Id="rId1" Type="http://schemas.openxmlformats.org/officeDocument/2006/relationships/notesMaster" Target="../notesMasters/notesMaster1.xml"/><Relationship Id="rId4" Type="http://schemas.openxmlformats.org/officeDocument/2006/relationships/hyperlink" Target="http://www.p21.org/" TargetMode="Externa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3" Type="http://schemas.openxmlformats.org/officeDocument/2006/relationships/hyperlink" Target="http://www.centerii.org/handbook/Resources/5_G_Monitoring_Fidelity.pdf" TargetMode="External"/><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3" Type="http://schemas.openxmlformats.org/officeDocument/2006/relationships/hyperlink" Target="http://www.centerii.org/handbook/Resources/5_G_Monitoring_Fidelity.pdf" TargetMode="External"/><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is</a:t>
            </a:r>
            <a:r>
              <a:rPr lang="en-US" baseline="0" dirty="0" smtClean="0"/>
              <a:t> designed to provide a broad overview of Effective Teaching/Learning Practice and four in particular that </a:t>
            </a:r>
            <a:r>
              <a:rPr lang="en-US" dirty="0"/>
              <a:t>have been proven to have a high affect size on student outcomes.  More in-depth training on these four practices is available through your RPDC.</a:t>
            </a:r>
          </a:p>
        </p:txBody>
      </p:sp>
      <p:sp>
        <p:nvSpPr>
          <p:cNvPr id="4" name="Slide Number Placeholder 3"/>
          <p:cNvSpPr>
            <a:spLocks noGrp="1"/>
          </p:cNvSpPr>
          <p:nvPr>
            <p:ph type="sldNum" sz="quarter" idx="10"/>
          </p:nvPr>
        </p:nvSpPr>
        <p:spPr/>
        <p:txBody>
          <a:bodyPr/>
          <a:lstStyle/>
          <a:p>
            <a:fld id="{8C25DA50-E0B2-4484-B77E-D52A4342F3E6}" type="slidenum">
              <a:rPr lang="en-US" smtClean="0"/>
              <a:t>1</a:t>
            </a:fld>
            <a:endParaRPr lang="en-US" dirty="0"/>
          </a:p>
        </p:txBody>
      </p:sp>
    </p:spTree>
    <p:extLst>
      <p:ext uri="{BB962C8B-B14F-4D97-AF65-F5344CB8AC3E}">
        <p14:creationId xmlns:p14="http://schemas.microsoft.com/office/powerpoint/2010/main" val="1989147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and the next two relay multiple benefits</a:t>
            </a:r>
            <a:r>
              <a:rPr lang="en-US" baseline="0" dirty="0" smtClean="0"/>
              <a:t> of using Effective Teaching/Learning Practices.  Participants are asked to list three on their guided notes.  </a:t>
            </a:r>
          </a:p>
          <a:p>
            <a:endParaRPr lang="en-US" baseline="0" dirty="0" smtClean="0"/>
          </a:p>
          <a:p>
            <a:r>
              <a:rPr lang="en-US" baseline="0" dirty="0" smtClean="0"/>
              <a:t>Three benefits on this slide are:</a:t>
            </a:r>
          </a:p>
          <a:p>
            <a:pPr marL="232943" indent="-232943">
              <a:buFont typeface="+mj-lt"/>
              <a:buAutoNum type="arabicPeriod"/>
            </a:pPr>
            <a:r>
              <a:rPr lang="en-US" baseline="0" dirty="0" smtClean="0"/>
              <a:t>Enhance students’ information processing</a:t>
            </a:r>
          </a:p>
          <a:p>
            <a:pPr marL="232943" indent="-232943">
              <a:buFont typeface="+mj-lt"/>
              <a:buAutoNum type="arabicPeriod"/>
            </a:pPr>
            <a:r>
              <a:rPr lang="en-US" baseline="0" dirty="0" smtClean="0"/>
              <a:t>Enhance students’ motivation for learning</a:t>
            </a:r>
          </a:p>
          <a:p>
            <a:pPr marL="232943" indent="-232943">
              <a:buFont typeface="+mj-lt"/>
              <a:buAutoNum type="arabicPeriod"/>
            </a:pPr>
            <a:r>
              <a:rPr lang="en-US" baseline="0" dirty="0" smtClean="0"/>
              <a:t>Enhance students’ cognitive development</a:t>
            </a:r>
          </a:p>
          <a:p>
            <a:pPr marL="232943" indent="-232943">
              <a:buFont typeface="+mj-lt"/>
              <a:buAutoNum type="arabicPeriod"/>
            </a:pPr>
            <a:endParaRPr lang="en-US" baseline="0" dirty="0"/>
          </a:p>
          <a:p>
            <a:pPr marL="232943" indent="-232943">
              <a:buFont typeface="+mj-lt"/>
              <a:buAutoNum type="arabicPeriod"/>
            </a:pPr>
            <a:endParaRPr lang="en-US" baseline="0" dirty="0"/>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effectLst/>
                <a:latin typeface="+mn-lt"/>
                <a:ea typeface="+mn-ea"/>
                <a:cs typeface="+mn-cs"/>
              </a:rPr>
              <a:t>Ames, C., &amp; Archer, J. (1988).  Achievement goals in the classroom:  Students’ learning and motivation processes.  </a:t>
            </a:r>
            <a:r>
              <a:rPr lang="en-US" sz="1200" i="1" kern="1200" dirty="0" smtClean="0">
                <a:solidFill>
                  <a:schemeClr val="tx1"/>
                </a:solidFill>
                <a:effectLst/>
                <a:latin typeface="+mn-lt"/>
                <a:ea typeface="+mn-ea"/>
                <a:cs typeface="+mn-cs"/>
              </a:rPr>
              <a:t>Journal of Educational Psychology, 80</a:t>
            </a:r>
            <a:r>
              <a:rPr lang="en-US" sz="1200" kern="1200" dirty="0" smtClean="0">
                <a:solidFill>
                  <a:schemeClr val="tx1"/>
                </a:solidFill>
                <a:effectLst/>
                <a:latin typeface="+mn-lt"/>
                <a:ea typeface="+mn-ea"/>
                <a:cs typeface="+mn-cs"/>
              </a:rPr>
              <a:t>(3), 260-267.  Retrieved on June 17, 2013, from </a:t>
            </a:r>
            <a:r>
              <a:rPr lang="en-US" sz="1200" u="sng" kern="1200" dirty="0" smtClean="0">
                <a:solidFill>
                  <a:schemeClr val="tx1"/>
                </a:solidFill>
                <a:effectLst/>
                <a:latin typeface="+mn-lt"/>
                <a:ea typeface="+mn-ea"/>
                <a:cs typeface="+mn-cs"/>
                <a:hlinkClick r:id="rId3"/>
              </a:rPr>
              <a:t>http://search.proquest.com/docview/63115714?accountid=14556</a:t>
            </a:r>
            <a:endParaRPr lang="en-US" sz="1200" kern="1200" dirty="0" smtClean="0">
              <a:solidFill>
                <a:schemeClr val="tx1"/>
              </a:solidFill>
              <a:effectLst/>
              <a:latin typeface="+mn-lt"/>
              <a:ea typeface="+mn-ea"/>
              <a:cs typeface="+mn-cs"/>
            </a:endParaRPr>
          </a:p>
          <a:p>
            <a:pPr marL="0" indent="0">
              <a:buFont typeface="+mj-lt"/>
              <a:buNone/>
            </a:pPr>
            <a:endParaRPr lang="en-US" baseline="0" dirty="0" smtClean="0"/>
          </a:p>
        </p:txBody>
      </p:sp>
      <p:sp>
        <p:nvSpPr>
          <p:cNvPr id="4" name="Slide Number Placeholder 3"/>
          <p:cNvSpPr>
            <a:spLocks noGrp="1"/>
          </p:cNvSpPr>
          <p:nvPr>
            <p:ph type="sldNum" sz="quarter" idx="10"/>
          </p:nvPr>
        </p:nvSpPr>
        <p:spPr/>
        <p:txBody>
          <a:bodyPr/>
          <a:lstStyle/>
          <a:p>
            <a:fld id="{8C25DA50-E0B2-4484-B77E-D52A4342F3E6}" type="slidenum">
              <a:rPr lang="en-US" smtClean="0"/>
              <a:t>12</a:t>
            </a:fld>
            <a:endParaRPr lang="en-US"/>
          </a:p>
        </p:txBody>
      </p:sp>
    </p:spTree>
    <p:extLst>
      <p:ext uri="{BB962C8B-B14F-4D97-AF65-F5344CB8AC3E}">
        <p14:creationId xmlns:p14="http://schemas.microsoft.com/office/powerpoint/2010/main" val="3380384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28600" y="4415790"/>
            <a:ext cx="6400800" cy="4423410"/>
          </a:xfrm>
        </p:spPr>
        <p:txBody>
          <a:bodyPr/>
          <a:lstStyle/>
          <a:p>
            <a:pPr defTabSz="931774">
              <a:defRPr/>
            </a:pPr>
            <a:r>
              <a:rPr lang="en-US" dirty="0" smtClean="0"/>
              <a:t>Mercer</a:t>
            </a:r>
            <a:r>
              <a:rPr lang="en-US" baseline="0" dirty="0" smtClean="0"/>
              <a:t> and Mercer highlight that Effective Teaching/Learning Practices are part of an instructional environment that help students to master their learning and become problem-solvers.  These skills form the foundation for success in school.</a:t>
            </a:r>
          </a:p>
          <a:p>
            <a:pPr defTabSz="931774">
              <a:defRPr/>
            </a:pPr>
            <a:endParaRPr lang="en-US" sz="700" dirty="0"/>
          </a:p>
          <a:p>
            <a:pPr defTabSz="931774">
              <a:defRPr/>
            </a:pPr>
            <a:r>
              <a:rPr lang="en-US" dirty="0"/>
              <a:t>Expanded school demands could include:</a:t>
            </a:r>
          </a:p>
          <a:p>
            <a:endParaRPr lang="en-US" sz="800" dirty="0"/>
          </a:p>
          <a:p>
            <a:pPr fontAlgn="base"/>
            <a:r>
              <a:rPr lang="en-US" sz="1000" b="1" dirty="0"/>
              <a:t>Ways of thinking.</a:t>
            </a:r>
            <a:r>
              <a:rPr lang="en-US" sz="1000" dirty="0"/>
              <a:t> Creativity, critical thinking, problem-solving, decision-making and learning</a:t>
            </a:r>
          </a:p>
          <a:p>
            <a:pPr fontAlgn="base"/>
            <a:r>
              <a:rPr lang="en-US" sz="1000" b="1" dirty="0"/>
              <a:t>Ways of working.</a:t>
            </a:r>
            <a:r>
              <a:rPr lang="en-US" sz="1000" dirty="0"/>
              <a:t> Communication and collaboration</a:t>
            </a:r>
          </a:p>
          <a:p>
            <a:pPr fontAlgn="base"/>
            <a:r>
              <a:rPr lang="en-US" sz="1000" b="1" dirty="0"/>
              <a:t>Tools for working</a:t>
            </a:r>
            <a:r>
              <a:rPr lang="en-US" sz="1000" dirty="0"/>
              <a:t>. Information and communications technology (ICT) and information literacy</a:t>
            </a:r>
          </a:p>
          <a:p>
            <a:pPr fontAlgn="base"/>
            <a:r>
              <a:rPr lang="en-US" sz="1000" b="1" dirty="0"/>
              <a:t>Skills for living in the world.</a:t>
            </a:r>
            <a:r>
              <a:rPr lang="en-US" sz="1000" dirty="0"/>
              <a:t> Citizenship, life and career, and personal and social responsibility</a:t>
            </a:r>
          </a:p>
          <a:p>
            <a:pPr fontAlgn="base"/>
            <a:endParaRPr lang="en-US" sz="800" dirty="0"/>
          </a:p>
          <a:p>
            <a:pPr fontAlgn="base"/>
            <a:r>
              <a:rPr lang="en-US" sz="1000" b="1" dirty="0"/>
              <a:t>Collaborative problem-solving. </a:t>
            </a:r>
            <a:r>
              <a:rPr lang="en-US" sz="1000" dirty="0"/>
              <a:t>Working together to solve a common challenge, which involves the contribution and exchange of ideas, knowledge or resources to achieve the goal.</a:t>
            </a:r>
          </a:p>
          <a:p>
            <a:pPr fontAlgn="base"/>
            <a:r>
              <a:rPr lang="en-US" sz="1000" b="1" dirty="0"/>
              <a:t>ICT (Information and Communication Technology) literacy — learning in digital networks.</a:t>
            </a:r>
            <a:r>
              <a:rPr lang="en-US" sz="1000" dirty="0"/>
              <a:t> Learning through digital means, such as social networking, ICT literacy, technological awareness and simulation. Each of these elements enables individuals to function in social networks and contribute to the development of social and intellectual </a:t>
            </a:r>
            <a:r>
              <a:rPr lang="en-US" sz="1000" dirty="0" smtClean="0"/>
              <a:t>capital</a:t>
            </a:r>
          </a:p>
          <a:p>
            <a:pPr fontAlgn="base"/>
            <a:endParaRPr lang="en-US" sz="1050" dirty="0" smtClean="0"/>
          </a:p>
          <a:p>
            <a:pPr lvl="1" fontAlgn="base"/>
            <a:r>
              <a:rPr lang="en-US" sz="1000" baseline="0" dirty="0" smtClean="0"/>
              <a:t>--Partnership for 21</a:t>
            </a:r>
            <a:r>
              <a:rPr lang="en-US" sz="1000" baseline="30000" dirty="0" smtClean="0"/>
              <a:t>st</a:t>
            </a:r>
            <a:r>
              <a:rPr lang="en-US" sz="1000" baseline="0" dirty="0" smtClean="0"/>
              <a:t> Century Skills</a:t>
            </a:r>
          </a:p>
          <a:p>
            <a:pPr lvl="1" fontAlgn="base"/>
            <a:r>
              <a:rPr lang="en-US" sz="1000" b="0" i="0" kern="1200" dirty="0" smtClean="0">
                <a:solidFill>
                  <a:schemeClr val="tx1"/>
                </a:solidFill>
                <a:effectLst/>
              </a:rPr>
              <a:t>   1 MASSACHUSETTS AVENUE NW, SUITE 700  WASHINGTON, DC 20001   (202) 312-6429</a:t>
            </a:r>
          </a:p>
          <a:p>
            <a:pPr lvl="1" fontAlgn="base"/>
            <a:r>
              <a:rPr lang="en-US" sz="1000" dirty="0" smtClean="0">
                <a:hlinkClick r:id="rId3"/>
              </a:rPr>
              <a:t>    http://www.p21.org</a:t>
            </a:r>
            <a:endParaRPr lang="en-US" sz="1000" b="0" baseline="0" dirty="0" smtClean="0"/>
          </a:p>
          <a:p>
            <a:pPr defTabSz="931774">
              <a:defRPr/>
            </a:pPr>
            <a:endParaRPr lang="en-US" baseline="0" dirty="0" smtClean="0"/>
          </a:p>
          <a:p>
            <a:pPr defTabSz="931774">
              <a:defRPr/>
            </a:pPr>
            <a:r>
              <a:rPr lang="en-US" baseline="0" dirty="0" smtClean="0"/>
              <a:t>Possible additional guided notes answers on this slide:</a:t>
            </a:r>
          </a:p>
          <a:p>
            <a:pPr marL="232943" indent="-232943">
              <a:buFont typeface="+mj-lt"/>
              <a:buAutoNum type="arabicPeriod"/>
            </a:pPr>
            <a:r>
              <a:rPr lang="en-US" dirty="0"/>
              <a:t>Assist students to master their learning </a:t>
            </a:r>
          </a:p>
          <a:p>
            <a:pPr marL="232943" indent="-232943">
              <a:buFont typeface="+mj-lt"/>
              <a:buAutoNum type="arabicPeriod"/>
            </a:pPr>
            <a:r>
              <a:rPr lang="en-US" dirty="0"/>
              <a:t>Assist students to do problem-solving</a:t>
            </a:r>
          </a:p>
          <a:p>
            <a:pPr marL="232943" indent="-232943">
              <a:buFont typeface="+mj-lt"/>
              <a:buAutoNum type="arabicPeriod"/>
            </a:pPr>
            <a:r>
              <a:rPr lang="en-US" dirty="0"/>
              <a:t>Important for early school success</a:t>
            </a:r>
          </a:p>
          <a:p>
            <a:pPr marL="232943" indent="-232943">
              <a:buFont typeface="+mj-lt"/>
              <a:buAutoNum type="arabicPeriod"/>
            </a:pPr>
            <a:r>
              <a:rPr lang="en-US" dirty="0"/>
              <a:t>Provide  a basis for expanded school </a:t>
            </a:r>
            <a:r>
              <a:rPr lang="en-US" dirty="0" smtClean="0"/>
              <a:t>demands</a:t>
            </a:r>
          </a:p>
          <a:p>
            <a:pPr marL="232943" indent="-232943">
              <a:buFont typeface="+mj-lt"/>
              <a:buAutoNum type="arabicPeriod"/>
            </a:pPr>
            <a:endParaRPr lang="en-US" dirty="0" smtClean="0"/>
          </a:p>
          <a:p>
            <a:pPr marL="0" indent="0">
              <a:buFont typeface="+mj-lt"/>
              <a:buNone/>
            </a:pPr>
            <a:r>
              <a:rPr lang="en-US" sz="1200" kern="1200" dirty="0" smtClean="0">
                <a:solidFill>
                  <a:schemeClr val="tx1"/>
                </a:solidFill>
                <a:effectLst/>
                <a:latin typeface="+mn-lt"/>
                <a:ea typeface="+mn-ea"/>
                <a:cs typeface="+mn-cs"/>
              </a:rPr>
              <a:t>Mercer, C. D., &amp; Mercer, A. R. (1998). </a:t>
            </a:r>
            <a:r>
              <a:rPr lang="en-US" sz="1200" i="1" kern="1200" dirty="0" smtClean="0">
                <a:solidFill>
                  <a:schemeClr val="tx1"/>
                </a:solidFill>
                <a:effectLst/>
                <a:latin typeface="+mn-lt"/>
                <a:ea typeface="+mn-ea"/>
                <a:cs typeface="+mn-cs"/>
              </a:rPr>
              <a:t>Teaching students with learning problems</a:t>
            </a:r>
            <a:r>
              <a:rPr lang="en-US" sz="1200" kern="1200" dirty="0" smtClean="0">
                <a:solidFill>
                  <a:schemeClr val="tx1"/>
                </a:solidFill>
                <a:effectLst/>
                <a:latin typeface="+mn-lt"/>
                <a:ea typeface="+mn-ea"/>
                <a:cs typeface="+mn-cs"/>
              </a:rPr>
              <a:t> (5</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ed.).  Upper Saddle River, NJ:  Prentice-Hall Inc.</a:t>
            </a:r>
            <a:endParaRPr lang="en-US" dirty="0" smtClean="0"/>
          </a:p>
          <a:p>
            <a:pPr marL="232943" indent="-232943">
              <a:buFont typeface="+mj-lt"/>
              <a:buAutoNum type="arabicPeriod"/>
            </a:pPr>
            <a:endParaRPr lang="en-US" dirty="0"/>
          </a:p>
          <a:p>
            <a:pPr defTabSz="931774">
              <a:defRPr/>
            </a:pPr>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13</a:t>
            </a:fld>
            <a:endParaRPr lang="en-US"/>
          </a:p>
        </p:txBody>
      </p:sp>
    </p:spTree>
    <p:extLst>
      <p:ext uri="{BB962C8B-B14F-4D97-AF65-F5344CB8AC3E}">
        <p14:creationId xmlns:p14="http://schemas.microsoft.com/office/powerpoint/2010/main" val="27859187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Hattie argues that “when teaching and learning are visible, there is a greater</a:t>
            </a:r>
            <a:r>
              <a:rPr lang="en-US" baseline="0" dirty="0" smtClean="0"/>
              <a:t> likelihood of students reaching higher levels of achievement” (</a:t>
            </a:r>
            <a:r>
              <a:rPr lang="en-US" u="sng" baseline="0" dirty="0" smtClean="0"/>
              <a:t>Visible Learning for Teachers</a:t>
            </a:r>
            <a:r>
              <a:rPr lang="en-US" u="none" baseline="0" dirty="0" smtClean="0"/>
              <a:t>, </a:t>
            </a:r>
            <a:r>
              <a:rPr lang="en-US" baseline="0" dirty="0" smtClean="0"/>
              <a:t>p. 18).  In order to accomplish visible teaching and learning, teachers need to know (and effectively use with fidelity) a range of learning strategies.  These learning strategies benefit students by building their surface knowledge, deep knowledge and understanding, and conceptual understanding.</a:t>
            </a:r>
          </a:p>
          <a:p>
            <a:endParaRPr lang="en-US" baseline="0" dirty="0" smtClean="0"/>
          </a:p>
          <a:p>
            <a:r>
              <a:rPr lang="en-US" baseline="0" dirty="0" smtClean="0"/>
              <a:t>Possible additional guided notes answer on this slide:</a:t>
            </a:r>
          </a:p>
          <a:p>
            <a:pPr marL="232943" indent="-232943">
              <a:buFont typeface="+mj-lt"/>
              <a:buAutoNum type="arabicPeriod"/>
            </a:pPr>
            <a:r>
              <a:rPr lang="en-US" baseline="0" dirty="0" smtClean="0"/>
              <a:t>Build students’ surface knowledge, deep knowledge and understanding, and conceptual understanding</a:t>
            </a:r>
          </a:p>
          <a:p>
            <a:pPr marL="232943" indent="-232943">
              <a:buFont typeface="+mj-lt"/>
              <a:buAutoNum type="arabicPeriod"/>
            </a:pPr>
            <a:endParaRPr lang="en-US" baseline="0" dirty="0" smtClean="0"/>
          </a:p>
          <a:p>
            <a:pPr marL="232943" indent="-232943">
              <a:buFont typeface="+mj-lt"/>
              <a:buAutoNum type="arabicPeriod"/>
            </a:pPr>
            <a:endParaRPr lang="en-US" baseline="0" dirty="0" smtClean="0"/>
          </a:p>
          <a:p>
            <a:pPr marL="0" indent="0">
              <a:buFont typeface="+mj-lt"/>
              <a:buNone/>
            </a:pPr>
            <a:r>
              <a:rPr lang="en-US" sz="1200" kern="1200" dirty="0" smtClean="0">
                <a:solidFill>
                  <a:schemeClr val="tx1"/>
                </a:solidFill>
                <a:effectLst/>
                <a:latin typeface="+mn-lt"/>
                <a:ea typeface="+mn-ea"/>
                <a:cs typeface="+mn-cs"/>
              </a:rPr>
              <a:t>Hattie, J.  (2012). </a:t>
            </a:r>
            <a:r>
              <a:rPr lang="en-US" sz="1200" i="1" kern="1200" dirty="0" smtClean="0">
                <a:solidFill>
                  <a:schemeClr val="tx1"/>
                </a:solidFill>
                <a:effectLst/>
                <a:latin typeface="+mn-lt"/>
                <a:ea typeface="+mn-ea"/>
                <a:cs typeface="+mn-cs"/>
              </a:rPr>
              <a:t>Visible learning for teachers:  Maximizing impact on learning</a:t>
            </a:r>
            <a:r>
              <a:rPr lang="en-US" sz="1200" kern="1200" dirty="0" smtClean="0">
                <a:solidFill>
                  <a:schemeClr val="tx1"/>
                </a:solidFill>
                <a:effectLst/>
                <a:latin typeface="+mn-lt"/>
                <a:ea typeface="+mn-ea"/>
                <a:cs typeface="+mn-cs"/>
              </a:rPr>
              <a:t>.  London, UK:  </a:t>
            </a:r>
            <a:r>
              <a:rPr lang="en-US" sz="1200" kern="1200" dirty="0" err="1" smtClean="0">
                <a:solidFill>
                  <a:schemeClr val="tx1"/>
                </a:solidFill>
                <a:effectLst/>
                <a:latin typeface="+mn-lt"/>
                <a:ea typeface="+mn-ea"/>
                <a:cs typeface="+mn-cs"/>
              </a:rPr>
              <a:t>Routledge</a:t>
            </a:r>
            <a:r>
              <a:rPr lang="en-US" sz="1200" kern="1200" dirty="0" smtClean="0">
                <a:solidFill>
                  <a:schemeClr val="tx1"/>
                </a:solidFill>
                <a:effectLst/>
                <a:latin typeface="+mn-lt"/>
                <a:ea typeface="+mn-ea"/>
                <a:cs typeface="+mn-cs"/>
              </a:rPr>
              <a:t>.</a:t>
            </a:r>
            <a:endParaRPr lang="en-US" baseline="0" dirty="0" smtClean="0"/>
          </a:p>
        </p:txBody>
      </p:sp>
      <p:sp>
        <p:nvSpPr>
          <p:cNvPr id="4" name="Slide Number Placeholder 3"/>
          <p:cNvSpPr>
            <a:spLocks noGrp="1"/>
          </p:cNvSpPr>
          <p:nvPr>
            <p:ph type="sldNum" sz="quarter" idx="10"/>
          </p:nvPr>
        </p:nvSpPr>
        <p:spPr/>
        <p:txBody>
          <a:bodyPr/>
          <a:lstStyle/>
          <a:p>
            <a:fld id="{8C25DA50-E0B2-4484-B77E-D52A4342F3E6}" type="slidenum">
              <a:rPr lang="en-US" smtClean="0"/>
              <a:t>14</a:t>
            </a:fld>
            <a:endParaRPr lang="en-US"/>
          </a:p>
        </p:txBody>
      </p:sp>
    </p:spTree>
    <p:extLst>
      <p:ext uri="{BB962C8B-B14F-4D97-AF65-F5344CB8AC3E}">
        <p14:creationId xmlns:p14="http://schemas.microsoft.com/office/powerpoint/2010/main" val="17711060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Allow</a:t>
            </a:r>
            <a:r>
              <a:rPr lang="en-US" baseline="0" dirty="0" smtClean="0"/>
              <a:t> participants time to review their first page of guided notes and develop a one minute summary.  Then provide time for participants to pair up and share.</a:t>
            </a:r>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15</a:t>
            </a:fld>
            <a:endParaRPr lang="en-US"/>
          </a:p>
        </p:txBody>
      </p:sp>
    </p:spTree>
    <p:extLst>
      <p:ext uri="{BB962C8B-B14F-4D97-AF65-F5344CB8AC3E}">
        <p14:creationId xmlns:p14="http://schemas.microsoft.com/office/powerpoint/2010/main" val="39063701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are going to talk about the four Effective Teaching/Learning Practices that have been selected to </a:t>
            </a:r>
            <a:r>
              <a:rPr lang="en-US" dirty="0" smtClean="0"/>
              <a:t>begin the collaborative work.  Training/supports will be provided for others as the initiative evolves.</a:t>
            </a:r>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16</a:t>
            </a:fld>
            <a:endParaRPr lang="en-US"/>
          </a:p>
        </p:txBody>
      </p:sp>
    </p:spTree>
    <p:extLst>
      <p:ext uri="{BB962C8B-B14F-4D97-AF65-F5344CB8AC3E}">
        <p14:creationId xmlns:p14="http://schemas.microsoft.com/office/powerpoint/2010/main" val="1377923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each practice</a:t>
            </a:r>
            <a:r>
              <a:rPr lang="en-US" baseline="0" dirty="0" smtClean="0"/>
              <a:t> is presented, participants will fill in the definition (in their own words), benefit (in their own words),  and effect size on table in the guided notes.  They will also circle the Missouri Teacher Standards that align with that practice.</a:t>
            </a:r>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17</a:t>
            </a:fld>
            <a:endParaRPr lang="en-US"/>
          </a:p>
        </p:txBody>
      </p:sp>
    </p:spTree>
    <p:extLst>
      <p:ext uri="{BB962C8B-B14F-4D97-AF65-F5344CB8AC3E}">
        <p14:creationId xmlns:p14="http://schemas.microsoft.com/office/powerpoint/2010/main" val="13394277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18</a:t>
            </a:fld>
            <a:endParaRPr lang="en-US"/>
          </a:p>
        </p:txBody>
      </p:sp>
    </p:spTree>
    <p:extLst>
      <p:ext uri="{BB962C8B-B14F-4D97-AF65-F5344CB8AC3E}">
        <p14:creationId xmlns:p14="http://schemas.microsoft.com/office/powerpoint/2010/main" val="32902824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Self-Reported Grades involves students’ estimates of their own performance; students typically are accurate in</a:t>
            </a:r>
            <a:r>
              <a:rPr lang="en-US" baseline="0" dirty="0" smtClean="0"/>
              <a:t> understanding their achievement levels and chances of success.  </a:t>
            </a:r>
          </a:p>
          <a:p>
            <a:endParaRPr lang="en-US" baseline="0" dirty="0" smtClean="0"/>
          </a:p>
          <a:p>
            <a:endParaRPr lang="en-US" baseline="0" dirty="0" smtClean="0"/>
          </a:p>
          <a:p>
            <a:r>
              <a:rPr lang="en-US" sz="1200" kern="1200" dirty="0" smtClean="0">
                <a:solidFill>
                  <a:schemeClr val="tx1"/>
                </a:solidFill>
                <a:effectLst/>
                <a:latin typeface="+mn-lt"/>
                <a:ea typeface="+mn-ea"/>
                <a:cs typeface="+mn-cs"/>
              </a:rPr>
              <a:t>Moss, C. &amp; </a:t>
            </a:r>
            <a:r>
              <a:rPr lang="en-US" sz="1200" kern="1200" dirty="0" err="1" smtClean="0">
                <a:solidFill>
                  <a:schemeClr val="tx1"/>
                </a:solidFill>
                <a:effectLst/>
                <a:latin typeface="+mn-lt"/>
                <a:ea typeface="+mn-ea"/>
                <a:cs typeface="+mn-cs"/>
              </a:rPr>
              <a:t>Brookhart</a:t>
            </a:r>
            <a:r>
              <a:rPr lang="en-US" sz="1200" kern="1200" dirty="0" smtClean="0">
                <a:solidFill>
                  <a:schemeClr val="tx1"/>
                </a:solidFill>
                <a:effectLst/>
                <a:latin typeface="+mn-lt"/>
                <a:ea typeface="+mn-ea"/>
                <a:cs typeface="+mn-cs"/>
              </a:rPr>
              <a:t>, S. (2012).  </a:t>
            </a:r>
            <a:r>
              <a:rPr lang="en-US" sz="1200" i="1" kern="1200" dirty="0" smtClean="0">
                <a:solidFill>
                  <a:schemeClr val="tx1"/>
                </a:solidFill>
                <a:effectLst/>
                <a:latin typeface="+mn-lt"/>
                <a:ea typeface="+mn-ea"/>
                <a:cs typeface="+mn-cs"/>
              </a:rPr>
              <a:t>Learning targets:  Helping students aim for understanding in today's lesson.  </a:t>
            </a:r>
            <a:r>
              <a:rPr lang="en-US" sz="1200" kern="1200" dirty="0" smtClean="0">
                <a:solidFill>
                  <a:schemeClr val="tx1"/>
                </a:solidFill>
                <a:effectLst/>
                <a:latin typeface="+mn-lt"/>
                <a:ea typeface="+mn-ea"/>
                <a:cs typeface="+mn-cs"/>
              </a:rPr>
              <a:t>Alexandria, VA:  ASCD.</a:t>
            </a:r>
          </a:p>
          <a:p>
            <a:r>
              <a:rPr lang="en-US" sz="1200" kern="1200" dirty="0" smtClean="0">
                <a:solidFill>
                  <a:schemeClr val="tx1"/>
                </a:solidFill>
                <a:effectLst/>
                <a:latin typeface="+mn-lt"/>
                <a:ea typeface="+mn-ea"/>
                <a:cs typeface="+mn-cs"/>
              </a:rPr>
              <a:t> </a:t>
            </a:r>
          </a:p>
          <a:p>
            <a:r>
              <a:rPr lang="en-US" sz="1200" kern="1200" dirty="0" err="1" smtClean="0">
                <a:solidFill>
                  <a:schemeClr val="tx1"/>
                </a:solidFill>
                <a:effectLst/>
                <a:latin typeface="+mn-lt"/>
                <a:ea typeface="+mn-ea"/>
                <a:cs typeface="+mn-cs"/>
              </a:rPr>
              <a:t>Chappuis</a:t>
            </a:r>
            <a:r>
              <a:rPr lang="en-US" sz="1200" kern="1200" dirty="0" smtClean="0">
                <a:solidFill>
                  <a:schemeClr val="tx1"/>
                </a:solidFill>
                <a:effectLst/>
                <a:latin typeface="+mn-lt"/>
                <a:ea typeface="+mn-ea"/>
                <a:cs typeface="+mn-cs"/>
              </a:rPr>
              <a:t>, J. (2009).  </a:t>
            </a:r>
            <a:r>
              <a:rPr lang="en-US" sz="1200" i="1" kern="1200" dirty="0" smtClean="0">
                <a:solidFill>
                  <a:schemeClr val="tx1"/>
                </a:solidFill>
                <a:effectLst/>
                <a:latin typeface="+mn-lt"/>
                <a:ea typeface="+mn-ea"/>
                <a:cs typeface="+mn-cs"/>
              </a:rPr>
              <a:t>Seven strategies of assessment for learning</a:t>
            </a:r>
            <a:r>
              <a:rPr lang="en-US" sz="1200" kern="1200" dirty="0" smtClean="0">
                <a:solidFill>
                  <a:schemeClr val="tx1"/>
                </a:solidFill>
                <a:effectLst/>
                <a:latin typeface="+mn-lt"/>
                <a:ea typeface="+mn-ea"/>
                <a:cs typeface="+mn-cs"/>
              </a:rPr>
              <a:t>. Boston, MA:  </a:t>
            </a:r>
            <a:r>
              <a:rPr lang="en-US" sz="1200" kern="1200" dirty="0" err="1" smtClean="0">
                <a:solidFill>
                  <a:schemeClr val="tx1"/>
                </a:solidFill>
                <a:effectLst/>
                <a:latin typeface="+mn-lt"/>
                <a:ea typeface="+mn-ea"/>
                <a:cs typeface="+mn-cs"/>
              </a:rPr>
              <a:t>Allyn</a:t>
            </a:r>
            <a:r>
              <a:rPr lang="en-US" sz="1200" kern="1200" dirty="0" smtClean="0">
                <a:solidFill>
                  <a:schemeClr val="tx1"/>
                </a:solidFill>
                <a:effectLst/>
                <a:latin typeface="+mn-lt"/>
                <a:ea typeface="+mn-ea"/>
                <a:cs typeface="+mn-cs"/>
              </a:rPr>
              <a:t> &amp; Bacon.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Hattie, J.  (2012). </a:t>
            </a:r>
            <a:r>
              <a:rPr lang="en-US" sz="1200" i="1" kern="1200" dirty="0" smtClean="0">
                <a:solidFill>
                  <a:schemeClr val="tx1"/>
                </a:solidFill>
                <a:effectLst/>
                <a:latin typeface="+mn-lt"/>
                <a:ea typeface="+mn-ea"/>
                <a:cs typeface="+mn-cs"/>
              </a:rPr>
              <a:t>Visible learning for teachers:  Maximizing impact on learning</a:t>
            </a:r>
            <a:r>
              <a:rPr lang="en-US" sz="1200" kern="1200" dirty="0" smtClean="0">
                <a:solidFill>
                  <a:schemeClr val="tx1"/>
                </a:solidFill>
                <a:effectLst/>
                <a:latin typeface="+mn-lt"/>
                <a:ea typeface="+mn-ea"/>
                <a:cs typeface="+mn-cs"/>
              </a:rPr>
              <a:t>.  London, UK:  </a:t>
            </a:r>
            <a:r>
              <a:rPr lang="en-US" sz="1200" kern="1200" dirty="0" err="1" smtClean="0">
                <a:solidFill>
                  <a:schemeClr val="tx1"/>
                </a:solidFill>
                <a:effectLst/>
                <a:latin typeface="+mn-lt"/>
                <a:ea typeface="+mn-ea"/>
                <a:cs typeface="+mn-cs"/>
              </a:rPr>
              <a:t>Routledge</a:t>
            </a:r>
            <a:r>
              <a:rPr lang="en-US" sz="1200" kern="1200" dirty="0" smtClean="0">
                <a:solidFill>
                  <a:schemeClr val="tx1"/>
                </a:solidFill>
                <a:effectLst/>
                <a:latin typeface="+mn-lt"/>
                <a:ea typeface="+mn-ea"/>
                <a:cs typeface="+mn-cs"/>
              </a:rPr>
              <a:t>.</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Atkin</a:t>
            </a:r>
            <a:r>
              <a:rPr lang="en-US" sz="1200" kern="1200" dirty="0" smtClean="0">
                <a:solidFill>
                  <a:schemeClr val="tx1"/>
                </a:solidFill>
                <a:effectLst/>
                <a:latin typeface="+mn-lt"/>
                <a:ea typeface="+mn-ea"/>
                <a:cs typeface="+mn-cs"/>
              </a:rPr>
              <a:t>, J. M., Black, P., &amp; Coffey, J.  (2001). </a:t>
            </a:r>
            <a:r>
              <a:rPr lang="en-US" sz="1200" i="1" kern="1200" dirty="0" smtClean="0">
                <a:solidFill>
                  <a:schemeClr val="tx1"/>
                </a:solidFill>
                <a:effectLst/>
                <a:latin typeface="+mn-lt"/>
                <a:ea typeface="+mn-ea"/>
                <a:cs typeface="+mn-cs"/>
              </a:rPr>
              <a:t>Classroom assessment and the National Science Education Standards</a:t>
            </a:r>
            <a:r>
              <a:rPr lang="en-US" sz="1200" kern="1200" dirty="0" smtClean="0">
                <a:solidFill>
                  <a:schemeClr val="tx1"/>
                </a:solidFill>
                <a:effectLst/>
                <a:latin typeface="+mn-lt"/>
                <a:ea typeface="+mn-ea"/>
                <a:cs typeface="+mn-cs"/>
              </a:rPr>
              <a:t>. Washington, DC:  National Academy Press.</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8C25DA50-E0B2-4484-B77E-D52A4342F3E6}" type="slidenum">
              <a:rPr lang="en-US" smtClean="0"/>
              <a:t>19</a:t>
            </a:fld>
            <a:endParaRPr lang="en-US"/>
          </a:p>
        </p:txBody>
      </p:sp>
    </p:spTree>
    <p:extLst>
      <p:ext uri="{BB962C8B-B14F-4D97-AF65-F5344CB8AC3E}">
        <p14:creationId xmlns:p14="http://schemas.microsoft.com/office/powerpoint/2010/main" val="9735818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Hattie (</a:t>
            </a:r>
            <a:r>
              <a:rPr lang="en-US" b="0" u="sng" baseline="0" dirty="0" smtClean="0"/>
              <a:t>Visible Learning</a:t>
            </a:r>
            <a:r>
              <a:rPr lang="en-US" baseline="0" dirty="0" smtClean="0"/>
              <a:t>, p. 31) relates a caution:  “Students are very adept at knowing how to rate their performance.  If these ratings are too low, then such expectations of performance can set limits of what students see as attainable.  Hence, there is power in teachers setting more challenging goals, engaging students in the learning towards these goals, and giving students the confidence to set and attain their goals.  A student’s own predictions of their performance should not be the barriers to exceeding them, as they are for too m</a:t>
            </a:r>
          </a:p>
          <a:p>
            <a:endParaRPr lang="en-US" baseline="0" dirty="0" smtClean="0"/>
          </a:p>
          <a:p>
            <a:r>
              <a:rPr lang="en-US" sz="1200" kern="1200" dirty="0" smtClean="0">
                <a:solidFill>
                  <a:schemeClr val="tx1"/>
                </a:solidFill>
                <a:effectLst/>
                <a:latin typeface="+mn-lt"/>
                <a:ea typeface="+mn-ea"/>
                <a:cs typeface="+mn-cs"/>
              </a:rPr>
              <a:t>Moss, C. &amp; </a:t>
            </a:r>
            <a:r>
              <a:rPr lang="en-US" sz="1200" kern="1200" dirty="0" err="1" smtClean="0">
                <a:solidFill>
                  <a:schemeClr val="tx1"/>
                </a:solidFill>
                <a:effectLst/>
                <a:latin typeface="+mn-lt"/>
                <a:ea typeface="+mn-ea"/>
                <a:cs typeface="+mn-cs"/>
              </a:rPr>
              <a:t>Brookhart</a:t>
            </a:r>
            <a:r>
              <a:rPr lang="en-US" sz="1200" kern="1200" dirty="0" smtClean="0">
                <a:solidFill>
                  <a:schemeClr val="tx1"/>
                </a:solidFill>
                <a:effectLst/>
                <a:latin typeface="+mn-lt"/>
                <a:ea typeface="+mn-ea"/>
                <a:cs typeface="+mn-cs"/>
              </a:rPr>
              <a:t>, S. (2012).  </a:t>
            </a:r>
            <a:r>
              <a:rPr lang="en-US" sz="1200" i="1" kern="1200" dirty="0" smtClean="0">
                <a:solidFill>
                  <a:schemeClr val="tx1"/>
                </a:solidFill>
                <a:effectLst/>
                <a:latin typeface="+mn-lt"/>
                <a:ea typeface="+mn-ea"/>
                <a:cs typeface="+mn-cs"/>
              </a:rPr>
              <a:t>Learning targets:  Helping students aim for understanding in today's lesson.  </a:t>
            </a:r>
            <a:r>
              <a:rPr lang="en-US" sz="1200" kern="1200" dirty="0" smtClean="0">
                <a:solidFill>
                  <a:schemeClr val="tx1"/>
                </a:solidFill>
                <a:effectLst/>
                <a:latin typeface="+mn-lt"/>
                <a:ea typeface="+mn-ea"/>
                <a:cs typeface="+mn-cs"/>
              </a:rPr>
              <a:t>Alexandria, VA:  ASCD.</a:t>
            </a:r>
          </a:p>
          <a:p>
            <a:r>
              <a:rPr lang="en-US" sz="1200" kern="1200" dirty="0" smtClean="0">
                <a:solidFill>
                  <a:schemeClr val="tx1"/>
                </a:solidFill>
                <a:effectLst/>
                <a:latin typeface="+mn-lt"/>
                <a:ea typeface="+mn-ea"/>
                <a:cs typeface="+mn-cs"/>
              </a:rPr>
              <a:t> </a:t>
            </a:r>
          </a:p>
          <a:p>
            <a:r>
              <a:rPr lang="en-US" sz="1200" kern="1200" dirty="0" err="1" smtClean="0">
                <a:solidFill>
                  <a:schemeClr val="tx1"/>
                </a:solidFill>
                <a:effectLst/>
                <a:latin typeface="+mn-lt"/>
                <a:ea typeface="+mn-ea"/>
                <a:cs typeface="+mn-cs"/>
              </a:rPr>
              <a:t>Chappuis</a:t>
            </a:r>
            <a:r>
              <a:rPr lang="en-US" sz="1200" kern="1200" dirty="0" smtClean="0">
                <a:solidFill>
                  <a:schemeClr val="tx1"/>
                </a:solidFill>
                <a:effectLst/>
                <a:latin typeface="+mn-lt"/>
                <a:ea typeface="+mn-ea"/>
                <a:cs typeface="+mn-cs"/>
              </a:rPr>
              <a:t>, J. (2009).  </a:t>
            </a:r>
            <a:r>
              <a:rPr lang="en-US" sz="1200" i="1" kern="1200" dirty="0" smtClean="0">
                <a:solidFill>
                  <a:schemeClr val="tx1"/>
                </a:solidFill>
                <a:effectLst/>
                <a:latin typeface="+mn-lt"/>
                <a:ea typeface="+mn-ea"/>
                <a:cs typeface="+mn-cs"/>
              </a:rPr>
              <a:t>Seven strategies of assessment for learning</a:t>
            </a:r>
            <a:r>
              <a:rPr lang="en-US" sz="1200" kern="1200" dirty="0" smtClean="0">
                <a:solidFill>
                  <a:schemeClr val="tx1"/>
                </a:solidFill>
                <a:effectLst/>
                <a:latin typeface="+mn-lt"/>
                <a:ea typeface="+mn-ea"/>
                <a:cs typeface="+mn-cs"/>
              </a:rPr>
              <a:t>. Boston, MA:  </a:t>
            </a:r>
            <a:r>
              <a:rPr lang="en-US" sz="1200" kern="1200" dirty="0" err="1" smtClean="0">
                <a:solidFill>
                  <a:schemeClr val="tx1"/>
                </a:solidFill>
                <a:effectLst/>
                <a:latin typeface="+mn-lt"/>
                <a:ea typeface="+mn-ea"/>
                <a:cs typeface="+mn-cs"/>
              </a:rPr>
              <a:t>Allyn</a:t>
            </a:r>
            <a:r>
              <a:rPr lang="en-US" sz="1200" kern="1200" dirty="0" smtClean="0">
                <a:solidFill>
                  <a:schemeClr val="tx1"/>
                </a:solidFill>
                <a:effectLst/>
                <a:latin typeface="+mn-lt"/>
                <a:ea typeface="+mn-ea"/>
                <a:cs typeface="+mn-cs"/>
              </a:rPr>
              <a:t> &amp; Bacon.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Hattie, J.  (2012). </a:t>
            </a:r>
            <a:r>
              <a:rPr lang="en-US" sz="1200" i="1" kern="1200" dirty="0" smtClean="0">
                <a:solidFill>
                  <a:schemeClr val="tx1"/>
                </a:solidFill>
                <a:effectLst/>
                <a:latin typeface="+mn-lt"/>
                <a:ea typeface="+mn-ea"/>
                <a:cs typeface="+mn-cs"/>
              </a:rPr>
              <a:t>Visible learning for teachers:  Maximizing impact on learning</a:t>
            </a:r>
            <a:r>
              <a:rPr lang="en-US" sz="1200" kern="1200" dirty="0" smtClean="0">
                <a:solidFill>
                  <a:schemeClr val="tx1"/>
                </a:solidFill>
                <a:effectLst/>
                <a:latin typeface="+mn-lt"/>
                <a:ea typeface="+mn-ea"/>
                <a:cs typeface="+mn-cs"/>
              </a:rPr>
              <a:t>.  London, UK:  </a:t>
            </a:r>
            <a:r>
              <a:rPr lang="en-US" sz="1200" kern="1200" dirty="0" err="1" smtClean="0">
                <a:solidFill>
                  <a:schemeClr val="tx1"/>
                </a:solidFill>
                <a:effectLst/>
                <a:latin typeface="+mn-lt"/>
                <a:ea typeface="+mn-ea"/>
                <a:cs typeface="+mn-cs"/>
              </a:rPr>
              <a:t>Routledge</a:t>
            </a:r>
            <a:r>
              <a:rPr lang="en-US" sz="1200" kern="1200" dirty="0" smtClean="0">
                <a:solidFill>
                  <a:schemeClr val="tx1"/>
                </a:solidFill>
                <a:effectLst/>
                <a:latin typeface="+mn-lt"/>
                <a:ea typeface="+mn-ea"/>
                <a:cs typeface="+mn-cs"/>
              </a:rPr>
              <a:t>.</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Atkin</a:t>
            </a:r>
            <a:r>
              <a:rPr lang="en-US" sz="1200" kern="1200" dirty="0" smtClean="0">
                <a:solidFill>
                  <a:schemeClr val="tx1"/>
                </a:solidFill>
                <a:effectLst/>
                <a:latin typeface="+mn-lt"/>
                <a:ea typeface="+mn-ea"/>
                <a:cs typeface="+mn-cs"/>
              </a:rPr>
              <a:t>, J. M., Black, P., &amp; Coffey, J.  (2001). </a:t>
            </a:r>
            <a:r>
              <a:rPr lang="en-US" sz="1200" i="1" kern="1200" dirty="0" smtClean="0">
                <a:solidFill>
                  <a:schemeClr val="tx1"/>
                </a:solidFill>
                <a:effectLst/>
                <a:latin typeface="+mn-lt"/>
                <a:ea typeface="+mn-ea"/>
                <a:cs typeface="+mn-cs"/>
              </a:rPr>
              <a:t>Classroom assessment and the National Science Education Standards</a:t>
            </a:r>
            <a:r>
              <a:rPr lang="en-US" sz="1200" kern="1200" dirty="0" smtClean="0">
                <a:solidFill>
                  <a:schemeClr val="tx1"/>
                </a:solidFill>
                <a:effectLst/>
                <a:latin typeface="+mn-lt"/>
                <a:ea typeface="+mn-ea"/>
                <a:cs typeface="+mn-cs"/>
              </a:rPr>
              <a:t>. Washington, DC:  National Academy Press.</a:t>
            </a:r>
          </a:p>
          <a:p>
            <a:r>
              <a:rPr lang="en-US" baseline="0" dirty="0" smtClean="0"/>
              <a:t>any students.”  </a:t>
            </a:r>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20</a:t>
            </a:fld>
            <a:endParaRPr lang="en-US"/>
          </a:p>
        </p:txBody>
      </p:sp>
    </p:spTree>
    <p:extLst>
      <p:ext uri="{BB962C8B-B14F-4D97-AF65-F5344CB8AC3E}">
        <p14:creationId xmlns:p14="http://schemas.microsoft.com/office/powerpoint/2010/main" val="9735818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benefit of Self-Reported Grades is the efficiency of obtaining information about student achievement.</a:t>
            </a:r>
            <a:r>
              <a:rPr lang="en-US" baseline="0" dirty="0" smtClean="0"/>
              <a:t>  Hattie (</a:t>
            </a:r>
            <a:r>
              <a:rPr lang="en-US" b="0" u="sng" baseline="0" dirty="0" smtClean="0"/>
              <a:t>Visible Learning</a:t>
            </a:r>
            <a:r>
              <a:rPr lang="en-US" baseline="0" dirty="0" smtClean="0"/>
              <a:t>, p. 44) states that this “should question the necessity of so many tests when students appear to already have much of the information the tests supposedly provide.”</a:t>
            </a:r>
          </a:p>
          <a:p>
            <a:endParaRPr lang="en-US" baseline="0" dirty="0" smtClean="0"/>
          </a:p>
          <a:p>
            <a:endParaRPr lang="en-US" baseline="0" dirty="0" smtClean="0"/>
          </a:p>
          <a:p>
            <a:r>
              <a:rPr lang="en-US" sz="1200" kern="1200" dirty="0" err="1" smtClean="0">
                <a:solidFill>
                  <a:schemeClr val="tx1"/>
                </a:solidFill>
                <a:effectLst/>
                <a:latin typeface="+mn-lt"/>
                <a:ea typeface="+mn-ea"/>
                <a:cs typeface="+mn-cs"/>
              </a:rPr>
              <a:t>Marzano</a:t>
            </a:r>
            <a:r>
              <a:rPr lang="en-US" sz="1200" kern="1200" dirty="0" smtClean="0">
                <a:solidFill>
                  <a:schemeClr val="tx1"/>
                </a:solidFill>
                <a:effectLst/>
                <a:latin typeface="+mn-lt"/>
                <a:ea typeface="+mn-ea"/>
                <a:cs typeface="+mn-cs"/>
              </a:rPr>
              <a:t>, R. J.  (2009). Designing and teaching learning goals and objectives.  Bloomington, IN:  </a:t>
            </a:r>
            <a:r>
              <a:rPr lang="en-US" sz="1200" b="1" i="1" kern="1200" dirty="0" err="1" smtClean="0">
                <a:solidFill>
                  <a:schemeClr val="tx1"/>
                </a:solidFill>
                <a:effectLst/>
                <a:latin typeface="+mn-lt"/>
                <a:ea typeface="+mn-ea"/>
                <a:cs typeface="+mn-cs"/>
              </a:rPr>
              <a:t>Marzano</a:t>
            </a:r>
            <a:r>
              <a:rPr lang="en-US" sz="1200" kern="1200" dirty="0" smtClean="0">
                <a:solidFill>
                  <a:schemeClr val="tx1"/>
                </a:solidFill>
                <a:effectLst/>
                <a:latin typeface="+mn-lt"/>
                <a:ea typeface="+mn-ea"/>
                <a:cs typeface="+mn-cs"/>
              </a:rPr>
              <a:t> Research Laboratory, Powered by Solution Tree Press.</a:t>
            </a:r>
          </a:p>
          <a:p>
            <a:r>
              <a:rPr lang="en-US" sz="1200" kern="1200" dirty="0" smtClean="0">
                <a:solidFill>
                  <a:schemeClr val="tx1"/>
                </a:solidFill>
                <a:effectLst/>
                <a:latin typeface="+mn-lt"/>
                <a:ea typeface="+mn-ea"/>
                <a:cs typeface="+mn-cs"/>
              </a:rPr>
              <a:t> </a:t>
            </a:r>
          </a:p>
          <a:p>
            <a:r>
              <a:rPr lang="en-US" sz="1200" kern="1200" dirty="0" err="1" smtClean="0">
                <a:solidFill>
                  <a:schemeClr val="tx1"/>
                </a:solidFill>
                <a:effectLst/>
                <a:latin typeface="+mn-lt"/>
                <a:ea typeface="+mn-ea"/>
                <a:cs typeface="+mn-cs"/>
              </a:rPr>
              <a:t>Marzano</a:t>
            </a:r>
            <a:r>
              <a:rPr lang="en-US" sz="1200" kern="1200" dirty="0" smtClean="0">
                <a:solidFill>
                  <a:schemeClr val="tx1"/>
                </a:solidFill>
                <a:effectLst/>
                <a:latin typeface="+mn-lt"/>
                <a:ea typeface="+mn-ea"/>
                <a:cs typeface="+mn-cs"/>
              </a:rPr>
              <a:t>, R. J.  (2009). Setting the record straight on “high-yield” strategies.  </a:t>
            </a:r>
            <a:r>
              <a:rPr lang="en-US" sz="1200" i="1" kern="1200" dirty="0" smtClean="0">
                <a:solidFill>
                  <a:schemeClr val="tx1"/>
                </a:solidFill>
                <a:effectLst/>
                <a:latin typeface="+mn-lt"/>
                <a:ea typeface="+mn-ea"/>
                <a:cs typeface="+mn-cs"/>
              </a:rPr>
              <a:t>Phi Delta </a:t>
            </a:r>
            <a:r>
              <a:rPr lang="en-US" sz="1200" i="1" kern="1200" dirty="0" err="1" smtClean="0">
                <a:solidFill>
                  <a:schemeClr val="tx1"/>
                </a:solidFill>
                <a:effectLst/>
                <a:latin typeface="+mn-lt"/>
                <a:ea typeface="+mn-ea"/>
                <a:cs typeface="+mn-cs"/>
              </a:rPr>
              <a:t>Kappan</a:t>
            </a:r>
            <a:r>
              <a:rPr lang="en-US" sz="1200" i="1" kern="1200" dirty="0" smtClean="0">
                <a:solidFill>
                  <a:schemeClr val="tx1"/>
                </a:solidFill>
                <a:effectLst/>
                <a:latin typeface="+mn-lt"/>
                <a:ea typeface="+mn-ea"/>
                <a:cs typeface="+mn-cs"/>
              </a:rPr>
              <a:t>, 91</a:t>
            </a:r>
            <a:r>
              <a:rPr lang="en-US" sz="1200" kern="1200" dirty="0" smtClean="0">
                <a:solidFill>
                  <a:schemeClr val="tx1"/>
                </a:solidFill>
                <a:effectLst/>
                <a:latin typeface="+mn-lt"/>
                <a:ea typeface="+mn-ea"/>
                <a:cs typeface="+mn-cs"/>
              </a:rPr>
              <a:t>(1), 30-37.</a:t>
            </a:r>
          </a:p>
          <a:p>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21</a:t>
            </a:fld>
            <a:endParaRPr lang="en-US"/>
          </a:p>
        </p:txBody>
      </p:sp>
    </p:spTree>
    <p:extLst>
      <p:ext uri="{BB962C8B-B14F-4D97-AF65-F5344CB8AC3E}">
        <p14:creationId xmlns:p14="http://schemas.microsoft.com/office/powerpoint/2010/main" val="2137324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In addition to the guided notes, the handout also contains:</a:t>
            </a:r>
          </a:p>
          <a:p>
            <a:pPr marL="800100" lvl="1" indent="-342900">
              <a:buFont typeface="Arial" pitchFamily="34" charset="0"/>
              <a:buChar char="•"/>
            </a:pPr>
            <a:r>
              <a:rPr lang="en-US" sz="1000" dirty="0" smtClean="0"/>
              <a:t>Definitions of Effective Teaching and Learning Practices, Reciprocal Teaching, Assessment Capable Learners (Self-Reported Grades), Feedback, and Spaced vs. Massed Practice.</a:t>
            </a:r>
          </a:p>
          <a:p>
            <a:pPr marL="800100" lvl="1" indent="-342900">
              <a:buFont typeface="Arial" pitchFamily="34" charset="0"/>
              <a:buChar char="•"/>
            </a:pPr>
            <a:r>
              <a:rPr lang="en-US" sz="1000" dirty="0" smtClean="0"/>
              <a:t>Pre/Post Assessment for the overview</a:t>
            </a:r>
          </a:p>
          <a:p>
            <a:pPr marL="800100" lvl="1" indent="-342900">
              <a:buFont typeface="Arial" pitchFamily="34" charset="0"/>
              <a:buChar char="•"/>
            </a:pPr>
            <a:endParaRPr lang="en-US" sz="1000" dirty="0" smtClean="0"/>
          </a:p>
          <a:p>
            <a:pPr marL="0" lvl="0" indent="0">
              <a:buFont typeface="Arial" pitchFamily="34" charset="0"/>
              <a:buNone/>
            </a:pPr>
            <a:r>
              <a:rPr lang="en-US" sz="1000" dirty="0" smtClean="0"/>
              <a:t>The</a:t>
            </a:r>
            <a:r>
              <a:rPr lang="en-US" sz="1000" baseline="0" dirty="0" smtClean="0"/>
              <a:t> Guided Notes icon on a slide indicates that there is information presented that relates to the Guided Notes.  The icon will always be in the upper right-hand corner of the slide.</a:t>
            </a:r>
            <a:endParaRPr lang="en-US" sz="1000" dirty="0" smtClean="0"/>
          </a:p>
          <a:p>
            <a:pPr marL="800100" lvl="1" indent="-342900">
              <a:buFont typeface="Arial" pitchFamily="34" charset="0"/>
              <a:buChar char="•"/>
            </a:pPr>
            <a:endParaRPr lang="en-US" sz="1000" dirty="0" smtClean="0"/>
          </a:p>
          <a:p>
            <a:pPr marL="342900" lvl="0" indent="-342900">
              <a:buFont typeface="Arial" pitchFamily="34" charset="0"/>
              <a:buChar char="•"/>
            </a:pPr>
            <a:endParaRPr lang="en-US" sz="1000" dirty="0" smtClean="0"/>
          </a:p>
          <a:p>
            <a:endParaRPr lang="en-US" sz="1000" dirty="0"/>
          </a:p>
        </p:txBody>
      </p:sp>
      <p:sp>
        <p:nvSpPr>
          <p:cNvPr id="4" name="Slide Number Placeholder 3"/>
          <p:cNvSpPr>
            <a:spLocks noGrp="1"/>
          </p:cNvSpPr>
          <p:nvPr>
            <p:ph type="sldNum" sz="quarter" idx="10"/>
          </p:nvPr>
        </p:nvSpPr>
        <p:spPr/>
        <p:txBody>
          <a:bodyPr/>
          <a:lstStyle/>
          <a:p>
            <a:fld id="{8C25DA50-E0B2-4484-B77E-D52A4342F3E6}" type="slidenum">
              <a:rPr lang="en-US" smtClean="0"/>
              <a:t>4</a:t>
            </a:fld>
            <a:endParaRPr lang="en-US"/>
          </a:p>
        </p:txBody>
      </p:sp>
    </p:spTree>
    <p:extLst>
      <p:ext uri="{BB962C8B-B14F-4D97-AF65-F5344CB8AC3E}">
        <p14:creationId xmlns:p14="http://schemas.microsoft.com/office/powerpoint/2010/main" val="30661537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a:p>
            <a:r>
              <a:rPr lang="en-US" b="0" dirty="0" smtClean="0"/>
              <a:t>Of</a:t>
            </a:r>
            <a:r>
              <a:rPr lang="en-US" b="0" baseline="0" dirty="0" smtClean="0"/>
              <a:t> the 138 influences studied by Hattie, Self-Reported Grades ranked first in its impact on student achievement with an effect size of 1.44.  </a:t>
            </a:r>
          </a:p>
          <a:p>
            <a:endParaRPr lang="en-US" b="0" baseline="0" dirty="0" smtClean="0"/>
          </a:p>
          <a:p>
            <a:r>
              <a:rPr lang="en-US" b="0" baseline="0" dirty="0" smtClean="0"/>
              <a:t>In his meta-analyses, the average effect size was d=0.40.  According to Hattie (</a:t>
            </a:r>
            <a:r>
              <a:rPr lang="en-US" b="0" u="sng" baseline="0" dirty="0" smtClean="0"/>
              <a:t>Visible Learning</a:t>
            </a:r>
            <a:r>
              <a:rPr lang="en-US" b="0" baseline="0" dirty="0" smtClean="0"/>
              <a:t>, p. 16), “This average summarizes the typical effect of all possible influences in education and should be used as the benchmark to judge effects in education.”  On Hattie’s barometer, this is labeled as the “Zone of Desired Effects”.</a:t>
            </a:r>
          </a:p>
          <a:p>
            <a:endParaRPr lang="en-US" b="0" baseline="0" dirty="0" smtClean="0"/>
          </a:p>
          <a:p>
            <a:r>
              <a:rPr lang="en-US" b="0" baseline="0" dirty="0" smtClean="0"/>
              <a:t>“The typical effects from teachers are between d=0.15 and d=0.40 . . . . Any influences in this zone are similar to what teachers can accomplish in a typical year of schooling.”  (</a:t>
            </a:r>
            <a:r>
              <a:rPr lang="en-US" b="0" u="sng" baseline="0" dirty="0" smtClean="0"/>
              <a:t>Visible Learning</a:t>
            </a:r>
            <a:r>
              <a:rPr lang="en-US" b="0" baseline="0" dirty="0" smtClean="0"/>
              <a:t>, p. 20)</a:t>
            </a:r>
          </a:p>
          <a:p>
            <a:endParaRPr lang="en-US" b="0" baseline="0" dirty="0" smtClean="0"/>
          </a:p>
          <a:p>
            <a:r>
              <a:rPr lang="en-US" b="0" baseline="0" dirty="0" smtClean="0"/>
              <a:t>“The zone between d=0.0 and d=0.15 is what students could probably achieve if there was no schooling.”  (</a:t>
            </a:r>
            <a:r>
              <a:rPr lang="en-US" b="0" u="sng" baseline="0" dirty="0" smtClean="0"/>
              <a:t>Visible Learning</a:t>
            </a:r>
            <a:r>
              <a:rPr lang="en-US" b="0" baseline="0" dirty="0" smtClean="0"/>
              <a:t>, p. 20)</a:t>
            </a:r>
          </a:p>
          <a:p>
            <a:endParaRPr lang="en-US" b="0" baseline="0" dirty="0" smtClean="0"/>
          </a:p>
          <a:p>
            <a:r>
              <a:rPr lang="en-US" b="0" baseline="0" dirty="0" smtClean="0"/>
              <a:t>“The final category includes the reverse effects – those that decrease achievement.” (</a:t>
            </a:r>
            <a:r>
              <a:rPr lang="en-US" b="0" u="sng" baseline="0" dirty="0" smtClean="0"/>
              <a:t>Visible Learning</a:t>
            </a:r>
            <a:r>
              <a:rPr lang="en-US" b="0" baseline="0" dirty="0" smtClean="0"/>
              <a:t>,. P. 20)</a:t>
            </a:r>
          </a:p>
          <a:p>
            <a:endParaRPr lang="en-US" b="0" baseline="0" dirty="0" smtClean="0"/>
          </a:p>
          <a:p>
            <a:r>
              <a:rPr lang="en-US" sz="1200" kern="1200" dirty="0" smtClean="0">
                <a:solidFill>
                  <a:schemeClr val="tx1"/>
                </a:solidFill>
                <a:effectLst/>
                <a:latin typeface="+mn-lt"/>
                <a:ea typeface="+mn-ea"/>
                <a:cs typeface="+mn-cs"/>
              </a:rPr>
              <a:t>Hattie, J. (Ed.).  (2009).  </a:t>
            </a:r>
            <a:r>
              <a:rPr lang="en-US" sz="1200" i="1" kern="1200" dirty="0" smtClean="0">
                <a:solidFill>
                  <a:schemeClr val="tx1"/>
                </a:solidFill>
                <a:effectLst/>
                <a:latin typeface="+mn-lt"/>
                <a:ea typeface="+mn-ea"/>
                <a:cs typeface="+mn-cs"/>
              </a:rPr>
              <a:t>Visible learning:  A synthesis of over 800 meta-analyses relating to achievement</a:t>
            </a:r>
            <a:r>
              <a:rPr lang="en-US" sz="1200" kern="1200" dirty="0" smtClean="0">
                <a:solidFill>
                  <a:schemeClr val="tx1"/>
                </a:solidFill>
                <a:effectLst/>
                <a:latin typeface="+mn-lt"/>
                <a:ea typeface="+mn-ea"/>
                <a:cs typeface="+mn-cs"/>
              </a:rPr>
              <a:t>.  London, UK:  </a:t>
            </a:r>
            <a:r>
              <a:rPr lang="en-US" sz="1200" kern="1200" dirty="0" err="1" smtClean="0">
                <a:solidFill>
                  <a:schemeClr val="tx1"/>
                </a:solidFill>
                <a:effectLst/>
                <a:latin typeface="+mn-lt"/>
                <a:ea typeface="+mn-ea"/>
                <a:cs typeface="+mn-cs"/>
              </a:rPr>
              <a:t>Routledge</a:t>
            </a:r>
            <a:r>
              <a:rPr lang="en-US" sz="1200" kern="1200" dirty="0" smtClean="0">
                <a:solidFill>
                  <a:schemeClr val="tx1"/>
                </a:solidFill>
                <a:effectLst/>
                <a:latin typeface="+mn-lt"/>
                <a:ea typeface="+mn-ea"/>
                <a:cs typeface="+mn-cs"/>
              </a:rPr>
              <a:t>.</a:t>
            </a:r>
            <a:endParaRPr lang="en-US" b="0" dirty="0"/>
          </a:p>
        </p:txBody>
      </p:sp>
      <p:sp>
        <p:nvSpPr>
          <p:cNvPr id="4" name="Slide Number Placeholder 3"/>
          <p:cNvSpPr>
            <a:spLocks noGrp="1"/>
          </p:cNvSpPr>
          <p:nvPr>
            <p:ph type="sldNum" sz="quarter" idx="10"/>
          </p:nvPr>
        </p:nvSpPr>
        <p:spPr/>
        <p:txBody>
          <a:bodyPr/>
          <a:lstStyle/>
          <a:p>
            <a:fld id="{8C25DA50-E0B2-4484-B77E-D52A4342F3E6}" type="slidenum">
              <a:rPr lang="en-US" smtClean="0"/>
              <a:t>22</a:t>
            </a:fld>
            <a:endParaRPr lang="en-US"/>
          </a:p>
        </p:txBody>
      </p:sp>
    </p:spTree>
    <p:extLst>
      <p:ext uri="{BB962C8B-B14F-4D97-AF65-F5344CB8AC3E}">
        <p14:creationId xmlns:p14="http://schemas.microsoft.com/office/powerpoint/2010/main" val="21521688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Self-Reported Grades aligns with these Missouri Teacher Standards and Quality Indicators.  A brief description of these standards and indicators are on the next slide. </a:t>
            </a:r>
          </a:p>
          <a:p>
            <a:endParaRPr lang="en-US" dirty="0" smtClean="0"/>
          </a:p>
          <a:p>
            <a:r>
              <a:rPr lang="en-US" dirty="0" smtClean="0"/>
              <a:t>As you continue your work with the Missouri Teacher Standards and Quality Indicators, you might discover additional alignments.</a:t>
            </a:r>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23</a:t>
            </a:fld>
            <a:endParaRPr lang="en-US"/>
          </a:p>
        </p:txBody>
      </p:sp>
    </p:spTree>
    <p:extLst>
      <p:ext uri="{BB962C8B-B14F-4D97-AF65-F5344CB8AC3E}">
        <p14:creationId xmlns:p14="http://schemas.microsoft.com/office/powerpoint/2010/main" val="38342611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Tools for working</a:t>
            </a:r>
            <a:r>
              <a:rPr lang="en-US" dirty="0"/>
              <a:t>. Information and communications technology (ICT) and information literacy  (See slide 11 for additional information)</a:t>
            </a:r>
          </a:p>
          <a:p>
            <a:r>
              <a:rPr lang="en-US" dirty="0"/>
              <a:t>    --used for teacher driven distributive practice over time in all subject areas</a:t>
            </a:r>
          </a:p>
          <a:p>
            <a:r>
              <a:rPr lang="en-US" dirty="0"/>
              <a:t>    --use teacher developed/web based programming to Self-Report Grades.</a:t>
            </a:r>
          </a:p>
          <a:p>
            <a:endParaRPr lang="en-US" dirty="0"/>
          </a:p>
          <a:p>
            <a:r>
              <a:rPr lang="en-US" u="sng" dirty="0"/>
              <a:t>More detailed information about the Missouri Teacher Standards can be found at</a:t>
            </a:r>
            <a:r>
              <a:rPr lang="en-US" dirty="0"/>
              <a:t>:</a:t>
            </a:r>
          </a:p>
          <a:p>
            <a:endParaRPr lang="en-US" dirty="0"/>
          </a:p>
          <a:p>
            <a:r>
              <a:rPr lang="en-US" dirty="0"/>
              <a:t>http://dese.mo.gov/eq/documents/TeacherStandards.pdf </a:t>
            </a:r>
          </a:p>
          <a:p>
            <a:endParaRPr lang="en-US" dirty="0"/>
          </a:p>
          <a:p>
            <a:r>
              <a:rPr lang="en-US" dirty="0">
                <a:hlinkClick r:id="rId3"/>
              </a:rPr>
              <a:t>http://</a:t>
            </a:r>
            <a:r>
              <a:rPr lang="en-US" dirty="0" smtClean="0">
                <a:hlinkClick r:id="rId3"/>
              </a:rPr>
              <a:t>dese.mo.gov/eq/Standards.htm</a:t>
            </a:r>
            <a:endParaRPr lang="en-US" dirty="0" smtClean="0"/>
          </a:p>
          <a:p>
            <a:endParaRPr lang="en-US" dirty="0"/>
          </a:p>
          <a:p>
            <a:r>
              <a:rPr lang="en-US" dirty="0" smtClean="0"/>
              <a:t>Partnership </a:t>
            </a:r>
            <a:r>
              <a:rPr lang="en-US" dirty="0"/>
              <a:t>for 21st Century Skills</a:t>
            </a:r>
          </a:p>
          <a:p>
            <a:r>
              <a:rPr lang="en-US" dirty="0"/>
              <a:t>1 MASSACHUSETTS AVENUE NW, SUITE 700  WASHINGTON, DC 20001   (202) 312-6429</a:t>
            </a:r>
          </a:p>
          <a:p>
            <a:r>
              <a:rPr lang="en-US" dirty="0">
                <a:hlinkClick r:id="rId4"/>
              </a:rPr>
              <a:t>http://www.p21.org</a:t>
            </a:r>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24</a:t>
            </a:fld>
            <a:endParaRPr lang="en-US"/>
          </a:p>
        </p:txBody>
      </p:sp>
    </p:spTree>
    <p:extLst>
      <p:ext uri="{BB962C8B-B14F-4D97-AF65-F5344CB8AC3E}">
        <p14:creationId xmlns:p14="http://schemas.microsoft.com/office/powerpoint/2010/main" val="35270064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25DA50-E0B2-4484-B77E-D52A4342F3E6}" type="slidenum">
              <a:rPr lang="en-US" smtClean="0"/>
              <a:t>25</a:t>
            </a:fld>
            <a:endParaRPr lang="en-US"/>
          </a:p>
        </p:txBody>
      </p:sp>
    </p:spTree>
    <p:extLst>
      <p:ext uri="{BB962C8B-B14F-4D97-AF65-F5344CB8AC3E}">
        <p14:creationId xmlns:p14="http://schemas.microsoft.com/office/powerpoint/2010/main" val="19761744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solidFill>
                  <a:prstClr val="black"/>
                </a:solidFill>
              </a:rPr>
              <a:t>Hattie (</a:t>
            </a:r>
            <a:r>
              <a:rPr lang="en-US" u="sng" dirty="0">
                <a:solidFill>
                  <a:prstClr val="black"/>
                </a:solidFill>
              </a:rPr>
              <a:t>Visible Learning</a:t>
            </a:r>
            <a:r>
              <a:rPr lang="en-US" dirty="0">
                <a:solidFill>
                  <a:prstClr val="black"/>
                </a:solidFill>
              </a:rPr>
              <a:t>, p. 204) states that the aim is to “help students actively bring meaning to the written word, and assist them to learn to monitor their own learning and thinking.”  Effects were greater when there was explicit teaching of the cognitive strategies before beginning the reciprocal teaching dialogue.</a:t>
            </a:r>
          </a:p>
          <a:p>
            <a:endParaRPr lang="en-US" dirty="0" smtClean="0"/>
          </a:p>
          <a:p>
            <a:r>
              <a:rPr lang="en-US" dirty="0" smtClean="0"/>
              <a:t>Example:  Cognitive strategies that are introduced, modeled and monitored by the teacher for the students, according to </a:t>
            </a:r>
            <a:r>
              <a:rPr lang="en-US" dirty="0" err="1" smtClean="0"/>
              <a:t>Palinscar</a:t>
            </a:r>
            <a:r>
              <a:rPr lang="en-US" dirty="0" smtClean="0"/>
              <a:t> and Brown (1986) could be:  To begin with, students </a:t>
            </a:r>
            <a:r>
              <a:rPr lang="en-US" b="1" u="sng" dirty="0" smtClean="0"/>
              <a:t>make predictions</a:t>
            </a:r>
            <a:r>
              <a:rPr lang="en-US" dirty="0" smtClean="0"/>
              <a:t> and hypothesize what the author will discuss next in the text.  This leads to </a:t>
            </a:r>
            <a:r>
              <a:rPr lang="en-US" b="1" u="sng" dirty="0" smtClean="0"/>
              <a:t>question generating</a:t>
            </a:r>
            <a:r>
              <a:rPr lang="en-US" dirty="0" smtClean="0"/>
              <a:t>, which gives the students the opportunity to evaluate the components of a good question, then phrase their own question, and finally engage in self-testing using questions.  </a:t>
            </a:r>
            <a:r>
              <a:rPr lang="en-US" b="1" u="sng" dirty="0" smtClean="0"/>
              <a:t>Summarizing</a:t>
            </a:r>
            <a:r>
              <a:rPr lang="en-US" dirty="0" smtClean="0"/>
              <a:t> integrates the information present in the text from passage to passage.  Lastly is </a:t>
            </a:r>
            <a:r>
              <a:rPr lang="en-US" b="1" u="sng" dirty="0" smtClean="0"/>
              <a:t>clarifying</a:t>
            </a:r>
            <a:r>
              <a:rPr lang="en-US" dirty="0" smtClean="0"/>
              <a:t>, which helps them to reflect back on what was read and look for any difficulties that will interfere with comprehension. The students take turns being the teacher while the teacher becomes the student.  </a:t>
            </a:r>
            <a:r>
              <a:rPr lang="en-US" dirty="0">
                <a:hlinkClick r:id="rId3"/>
              </a:rPr>
              <a:t>http://www.ncrel.org</a:t>
            </a:r>
            <a:endParaRPr lang="en-US" dirty="0" smtClean="0"/>
          </a:p>
          <a:p>
            <a:endParaRPr lang="en-US" baseline="0" dirty="0" smtClean="0"/>
          </a:p>
          <a:p>
            <a:r>
              <a:rPr lang="en-US" baseline="0" dirty="0" smtClean="0"/>
              <a:t>Hattie states that “the explicit teaching of cognitive strategies and deliberative practice with content when using these strategies makes a major difference.”</a:t>
            </a:r>
          </a:p>
          <a:p>
            <a:endParaRPr lang="en-US" baseline="0" dirty="0" smtClean="0"/>
          </a:p>
          <a:p>
            <a:r>
              <a:rPr lang="en-US" sz="1200" kern="1200" dirty="0" smtClean="0">
                <a:solidFill>
                  <a:schemeClr val="tx1"/>
                </a:solidFill>
                <a:effectLst/>
                <a:latin typeface="+mn-lt"/>
                <a:ea typeface="+mn-ea"/>
                <a:cs typeface="+mn-cs"/>
              </a:rPr>
              <a:t>Hattie, J. (Ed.).  (2009).  </a:t>
            </a:r>
            <a:r>
              <a:rPr lang="en-US" sz="1200" i="1" kern="1200" dirty="0" smtClean="0">
                <a:solidFill>
                  <a:schemeClr val="tx1"/>
                </a:solidFill>
                <a:effectLst/>
                <a:latin typeface="+mn-lt"/>
                <a:ea typeface="+mn-ea"/>
                <a:cs typeface="+mn-cs"/>
              </a:rPr>
              <a:t>Visible learning:  A synthesis of over 800 meta-analyses relating to achievement</a:t>
            </a:r>
            <a:r>
              <a:rPr lang="en-US" sz="1200" kern="1200" dirty="0" smtClean="0">
                <a:solidFill>
                  <a:schemeClr val="tx1"/>
                </a:solidFill>
                <a:effectLst/>
                <a:latin typeface="+mn-lt"/>
                <a:ea typeface="+mn-ea"/>
                <a:cs typeface="+mn-cs"/>
              </a:rPr>
              <a:t>.  London, UK:  </a:t>
            </a:r>
            <a:r>
              <a:rPr lang="en-US" sz="1200" kern="1200" dirty="0" err="1" smtClean="0">
                <a:solidFill>
                  <a:schemeClr val="tx1"/>
                </a:solidFill>
                <a:effectLst/>
                <a:latin typeface="+mn-lt"/>
                <a:ea typeface="+mn-ea"/>
                <a:cs typeface="+mn-cs"/>
              </a:rPr>
              <a:t>Routledge</a:t>
            </a:r>
            <a:r>
              <a:rPr lang="en-US" sz="120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26</a:t>
            </a:fld>
            <a:endParaRPr lang="en-US"/>
          </a:p>
        </p:txBody>
      </p:sp>
    </p:spTree>
    <p:extLst>
      <p:ext uri="{BB962C8B-B14F-4D97-AF65-F5344CB8AC3E}">
        <p14:creationId xmlns:p14="http://schemas.microsoft.com/office/powerpoint/2010/main" val="20278807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Reciprocal</a:t>
            </a:r>
            <a:r>
              <a:rPr lang="en-US" baseline="0" dirty="0" smtClean="0"/>
              <a:t> Teaching is an instructional process to teach students cognitive strategies and was initially designed to increase reading comprehension.  </a:t>
            </a:r>
          </a:p>
          <a:p>
            <a:endParaRPr lang="en-US" baseline="0" dirty="0" smtClean="0"/>
          </a:p>
          <a:p>
            <a:r>
              <a:rPr lang="en-US" sz="1200" dirty="0" smtClean="0"/>
              <a:t>These four strategies are involved in Reciprocal</a:t>
            </a:r>
            <a:r>
              <a:rPr lang="en-US" sz="1200" baseline="0" dirty="0" smtClean="0"/>
              <a:t> Teaching</a:t>
            </a:r>
            <a:r>
              <a:rPr lang="en-US" sz="1200" dirty="0" smtClean="0"/>
              <a:t> in ongoing dialogues between a dialogue leader and the remaining students of the learning group.</a:t>
            </a:r>
          </a:p>
          <a:p>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Sporer</a:t>
            </a:r>
            <a:r>
              <a:rPr lang="en-US" sz="1200" kern="1200" dirty="0" smtClean="0">
                <a:solidFill>
                  <a:schemeClr val="tx1"/>
                </a:solidFill>
                <a:effectLst/>
                <a:latin typeface="+mn-lt"/>
                <a:ea typeface="+mn-ea"/>
                <a:cs typeface="+mn-cs"/>
              </a:rPr>
              <a:t>, N., </a:t>
            </a:r>
            <a:r>
              <a:rPr lang="en-US" sz="1200" kern="1200" dirty="0" err="1" smtClean="0">
                <a:solidFill>
                  <a:schemeClr val="tx1"/>
                </a:solidFill>
                <a:effectLst/>
                <a:latin typeface="+mn-lt"/>
                <a:ea typeface="+mn-ea"/>
                <a:cs typeface="+mn-cs"/>
              </a:rPr>
              <a:t>Brunstein</a:t>
            </a:r>
            <a:r>
              <a:rPr lang="en-US" sz="1200" kern="1200" dirty="0" smtClean="0">
                <a:solidFill>
                  <a:schemeClr val="tx1"/>
                </a:solidFill>
                <a:effectLst/>
                <a:latin typeface="+mn-lt"/>
                <a:ea typeface="+mn-ea"/>
                <a:cs typeface="+mn-cs"/>
              </a:rPr>
              <a:t>, J.C., &amp; </a:t>
            </a:r>
            <a:r>
              <a:rPr lang="en-US" sz="1200" kern="1200" dirty="0" err="1" smtClean="0">
                <a:solidFill>
                  <a:schemeClr val="tx1"/>
                </a:solidFill>
                <a:effectLst/>
                <a:latin typeface="+mn-lt"/>
                <a:ea typeface="+mn-ea"/>
                <a:cs typeface="+mn-cs"/>
              </a:rPr>
              <a:t>Kieschke</a:t>
            </a:r>
            <a:r>
              <a:rPr lang="en-US" sz="1200" kern="1200" dirty="0" smtClean="0">
                <a:solidFill>
                  <a:schemeClr val="tx1"/>
                </a:solidFill>
                <a:effectLst/>
                <a:latin typeface="+mn-lt"/>
                <a:ea typeface="+mn-ea"/>
                <a:cs typeface="+mn-cs"/>
              </a:rPr>
              <a:t>, U.  (2009). Improving students' reading comprehension skills:  Effects of strategy instruction and reciprocal teaching.  </a:t>
            </a:r>
            <a:r>
              <a:rPr lang="en-US" sz="1200" i="1" kern="1200" dirty="0" smtClean="0">
                <a:solidFill>
                  <a:schemeClr val="tx1"/>
                </a:solidFill>
                <a:effectLst/>
                <a:latin typeface="+mn-lt"/>
                <a:ea typeface="+mn-ea"/>
                <a:cs typeface="+mn-cs"/>
              </a:rPr>
              <a:t>Learning and Instruction, 19</a:t>
            </a:r>
            <a:r>
              <a:rPr lang="en-US" sz="1200" kern="1200" dirty="0" smtClean="0">
                <a:solidFill>
                  <a:schemeClr val="tx1"/>
                </a:solidFill>
                <a:effectLst/>
                <a:latin typeface="+mn-lt"/>
                <a:ea typeface="+mn-ea"/>
                <a:cs typeface="+mn-cs"/>
              </a:rPr>
              <a:t>(3), 272-286.</a:t>
            </a:r>
          </a:p>
          <a:p>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27</a:t>
            </a:fld>
            <a:endParaRPr lang="en-US"/>
          </a:p>
        </p:txBody>
      </p:sp>
    </p:spTree>
    <p:extLst>
      <p:ext uri="{BB962C8B-B14F-4D97-AF65-F5344CB8AC3E}">
        <p14:creationId xmlns:p14="http://schemas.microsoft.com/office/powerpoint/2010/main" val="33164091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b="0" dirty="0" smtClean="0"/>
              <a:t>Of</a:t>
            </a:r>
            <a:r>
              <a:rPr lang="en-US" b="0" baseline="0" dirty="0" smtClean="0"/>
              <a:t> the 138 influences studied by Hattie, Reciprocal Teaching ranked ninth in its impact on student achievement with an effect size of 0.74.  </a:t>
            </a:r>
          </a:p>
          <a:p>
            <a:endParaRPr lang="en-US" b="0" baseline="0" dirty="0" smtClean="0"/>
          </a:p>
          <a:p>
            <a:r>
              <a:rPr lang="en-US" sz="1200" kern="1200" dirty="0" smtClean="0">
                <a:solidFill>
                  <a:schemeClr val="tx1"/>
                </a:solidFill>
                <a:effectLst/>
                <a:latin typeface="+mn-lt"/>
                <a:ea typeface="+mn-ea"/>
                <a:cs typeface="+mn-cs"/>
              </a:rPr>
              <a:t>Hattie, J. (Ed.).  (2009). </a:t>
            </a:r>
            <a:r>
              <a:rPr lang="en-US" sz="1200" i="1" kern="1200" dirty="0" smtClean="0">
                <a:solidFill>
                  <a:schemeClr val="tx1"/>
                </a:solidFill>
                <a:effectLst/>
                <a:latin typeface="+mn-lt"/>
                <a:ea typeface="+mn-ea"/>
                <a:cs typeface="+mn-cs"/>
              </a:rPr>
              <a:t>Visible learning:  A synthesis of over 800 meta-analyses relating to achievement</a:t>
            </a:r>
            <a:r>
              <a:rPr lang="en-US" sz="1200" kern="1200" dirty="0" smtClean="0">
                <a:solidFill>
                  <a:schemeClr val="tx1"/>
                </a:solidFill>
                <a:effectLst/>
                <a:latin typeface="+mn-lt"/>
                <a:ea typeface="+mn-ea"/>
                <a:cs typeface="+mn-cs"/>
              </a:rPr>
              <a:t>.  London, UK:  </a:t>
            </a:r>
            <a:r>
              <a:rPr lang="en-US" sz="1200" kern="1200" dirty="0" err="1" smtClean="0">
                <a:solidFill>
                  <a:schemeClr val="tx1"/>
                </a:solidFill>
                <a:effectLst/>
                <a:latin typeface="+mn-lt"/>
                <a:ea typeface="+mn-ea"/>
                <a:cs typeface="+mn-cs"/>
              </a:rPr>
              <a:t>Routledge</a:t>
            </a:r>
            <a:r>
              <a:rPr lang="en-US" sz="120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28</a:t>
            </a:fld>
            <a:endParaRPr lang="en-US"/>
          </a:p>
        </p:txBody>
      </p:sp>
    </p:spTree>
    <p:extLst>
      <p:ext uri="{BB962C8B-B14F-4D97-AF65-F5344CB8AC3E}">
        <p14:creationId xmlns:p14="http://schemas.microsoft.com/office/powerpoint/2010/main" val="2555126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Reciprocal Teaching aligns with these Missouri Teacher Standards and Quality Indicators.  A brief description of these standards and indicators are on the next slide. </a:t>
            </a:r>
          </a:p>
          <a:p>
            <a:pPr defTabSz="931774">
              <a:defRPr/>
            </a:pPr>
            <a:endParaRPr lang="en-US" dirty="0" smtClean="0"/>
          </a:p>
          <a:p>
            <a:pPr defTabSz="931774">
              <a:defRPr/>
            </a:pPr>
            <a:r>
              <a:rPr lang="en-US" dirty="0" smtClean="0"/>
              <a:t>As you continue your work with the Missouri Teacher Standards and Quality Indicators, you might discover additional alignments.</a:t>
            </a:r>
          </a:p>
          <a:p>
            <a:pPr defTabSz="931774">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29</a:t>
            </a:fld>
            <a:endParaRPr lang="en-US"/>
          </a:p>
        </p:txBody>
      </p:sp>
    </p:spTree>
    <p:extLst>
      <p:ext uri="{BB962C8B-B14F-4D97-AF65-F5344CB8AC3E}">
        <p14:creationId xmlns:p14="http://schemas.microsoft.com/office/powerpoint/2010/main" val="42873690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4800" y="4415790"/>
            <a:ext cx="6400800" cy="4347210"/>
          </a:xfrm>
        </p:spPr>
        <p:txBody>
          <a:bodyPr/>
          <a:lstStyle/>
          <a:p>
            <a:r>
              <a:rPr lang="en-US" dirty="0"/>
              <a:t>Example:   </a:t>
            </a:r>
          </a:p>
          <a:p>
            <a:r>
              <a:rPr lang="en-US" dirty="0"/>
              <a:t> </a:t>
            </a:r>
          </a:p>
          <a:p>
            <a:r>
              <a:rPr lang="en-US" dirty="0"/>
              <a:t>Standard 6.4:  Technology and Media Communication Tools could be met by incorporating Reciprocal </a:t>
            </a:r>
            <a:r>
              <a:rPr lang="en-US" dirty="0" smtClean="0"/>
              <a:t>Teaching </a:t>
            </a:r>
            <a:r>
              <a:rPr lang="en-US" dirty="0"/>
              <a:t>and technology.</a:t>
            </a:r>
          </a:p>
          <a:p>
            <a:endParaRPr lang="en-US" dirty="0"/>
          </a:p>
          <a:p>
            <a:r>
              <a:rPr lang="en-US" dirty="0"/>
              <a:t>Reciprocal </a:t>
            </a:r>
            <a:r>
              <a:rPr lang="en-US" dirty="0" smtClean="0"/>
              <a:t>Teaching </a:t>
            </a:r>
            <a:r>
              <a:rPr lang="en-US" dirty="0"/>
              <a:t>involves four strategies that guide the discussion: predicting, question generating, summarizing and clarifying.</a:t>
            </a:r>
          </a:p>
          <a:p>
            <a:endParaRPr lang="en-US" dirty="0"/>
          </a:p>
          <a:p>
            <a:r>
              <a:rPr lang="en-US" dirty="0"/>
              <a:t>The content focus of this process could be derived from technology and also involve participants from locations worldwide.  Also, use of Skype and other similar forms of technology could be a way to involve schools/classes from around the world in this process.</a:t>
            </a:r>
          </a:p>
          <a:p>
            <a:endParaRPr lang="en-US" dirty="0"/>
          </a:p>
          <a:p>
            <a:r>
              <a:rPr lang="en-US" dirty="0"/>
              <a:t>Each of these standards will be discussed in a more detailed manner in the modules to follow</a:t>
            </a:r>
            <a:r>
              <a:rPr lang="en-US" dirty="0" smtClean="0"/>
              <a:t>.</a:t>
            </a:r>
            <a:endParaRPr lang="en-US" dirty="0"/>
          </a:p>
          <a:p>
            <a:endParaRPr lang="en-US" dirty="0"/>
          </a:p>
          <a:p>
            <a:r>
              <a:rPr lang="en-US" u="sng" dirty="0"/>
              <a:t>More detailed information about the Missouri Teacher Standards can be found at</a:t>
            </a:r>
            <a:r>
              <a:rPr lang="en-US" dirty="0"/>
              <a:t>:</a:t>
            </a:r>
          </a:p>
          <a:p>
            <a:endParaRPr lang="en-US" dirty="0"/>
          </a:p>
          <a:p>
            <a:r>
              <a:rPr lang="en-US" dirty="0"/>
              <a:t>http://dese.mo.gov/eq/documents/TeacherStandards.pdf </a:t>
            </a:r>
          </a:p>
          <a:p>
            <a:endParaRPr lang="en-US" dirty="0"/>
          </a:p>
          <a:p>
            <a:r>
              <a:rPr lang="en-US" dirty="0">
                <a:hlinkClick r:id="rId3"/>
              </a:rPr>
              <a:t>http://</a:t>
            </a:r>
            <a:r>
              <a:rPr lang="en-US" dirty="0" smtClean="0">
                <a:hlinkClick r:id="rId3"/>
              </a:rPr>
              <a:t>dese.mo.gov/eq/Standards.htm</a:t>
            </a:r>
            <a:endParaRPr lang="en-US" dirty="0" smtClean="0"/>
          </a:p>
          <a:p>
            <a:endParaRPr lang="en-US" dirty="0" smtClean="0"/>
          </a:p>
          <a:p>
            <a:r>
              <a:rPr lang="en-US" dirty="0"/>
              <a:t>Partnership for 21st Century Skills</a:t>
            </a:r>
          </a:p>
          <a:p>
            <a:r>
              <a:rPr lang="en-US" dirty="0"/>
              <a:t>1 MASSACHUSETTS AVENUE NW, SUITE 700  WASHINGTON, DC 20001   (202) 312-6429</a:t>
            </a:r>
          </a:p>
          <a:p>
            <a:r>
              <a:rPr lang="en-US" dirty="0">
                <a:hlinkClick r:id="rId4"/>
              </a:rPr>
              <a:t>http://www.p21.org</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30</a:t>
            </a:fld>
            <a:endParaRPr lang="en-US"/>
          </a:p>
        </p:txBody>
      </p:sp>
    </p:spTree>
    <p:extLst>
      <p:ext uri="{BB962C8B-B14F-4D97-AF65-F5344CB8AC3E}">
        <p14:creationId xmlns:p14="http://schemas.microsoft.com/office/powerpoint/2010/main" val="12337904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25DA50-E0B2-4484-B77E-D52A4342F3E6}" type="slidenum">
              <a:rPr lang="en-US" smtClean="0"/>
              <a:t>31</a:t>
            </a:fld>
            <a:endParaRPr lang="en-US"/>
          </a:p>
        </p:txBody>
      </p:sp>
    </p:spTree>
    <p:extLst>
      <p:ext uri="{BB962C8B-B14F-4D97-AF65-F5344CB8AC3E}">
        <p14:creationId xmlns:p14="http://schemas.microsoft.com/office/powerpoint/2010/main" val="1282621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5</a:t>
            </a:fld>
            <a:endParaRPr lang="en-US"/>
          </a:p>
        </p:txBody>
      </p:sp>
    </p:spTree>
    <p:extLst>
      <p:ext uri="{BB962C8B-B14F-4D97-AF65-F5344CB8AC3E}">
        <p14:creationId xmlns:p14="http://schemas.microsoft.com/office/powerpoint/2010/main" val="17756151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“To be effective, feedback needs to be clear, purposeful, meaningful and compatible with students’ prior knowledge, and to provide logical connections” (</a:t>
            </a:r>
            <a:r>
              <a:rPr lang="en-US" b="0" u="sng" baseline="0" dirty="0" smtClean="0"/>
              <a:t>Visible Learning</a:t>
            </a:r>
            <a:r>
              <a:rPr lang="en-US" baseline="0" dirty="0" smtClean="0"/>
              <a:t>, p. 177-178)</a:t>
            </a:r>
          </a:p>
          <a:p>
            <a:endParaRPr lang="en-US" baseline="0" dirty="0" smtClean="0"/>
          </a:p>
          <a:p>
            <a:r>
              <a:rPr lang="en-US" sz="1200" kern="1200" dirty="0" smtClean="0">
                <a:solidFill>
                  <a:schemeClr val="tx1"/>
                </a:solidFill>
                <a:effectLst/>
                <a:latin typeface="+mn-lt"/>
                <a:ea typeface="+mn-ea"/>
                <a:cs typeface="+mn-cs"/>
              </a:rPr>
              <a:t>Hattie, J. (Ed.).  (2009). </a:t>
            </a:r>
            <a:r>
              <a:rPr lang="en-US" sz="1200" i="1" kern="1200" dirty="0" smtClean="0">
                <a:solidFill>
                  <a:schemeClr val="tx1"/>
                </a:solidFill>
                <a:effectLst/>
                <a:latin typeface="+mn-lt"/>
                <a:ea typeface="+mn-ea"/>
                <a:cs typeface="+mn-cs"/>
              </a:rPr>
              <a:t>Visible learning:  A synthesis of over 800 meta-analyses relating to achievement</a:t>
            </a:r>
            <a:r>
              <a:rPr lang="en-US" sz="1200" kern="1200" dirty="0" smtClean="0">
                <a:solidFill>
                  <a:schemeClr val="tx1"/>
                </a:solidFill>
                <a:effectLst/>
                <a:latin typeface="+mn-lt"/>
                <a:ea typeface="+mn-ea"/>
                <a:cs typeface="+mn-cs"/>
              </a:rPr>
              <a:t>.  London, UK:  </a:t>
            </a:r>
            <a:r>
              <a:rPr lang="en-US" sz="1200" kern="1200" dirty="0" err="1" smtClean="0">
                <a:solidFill>
                  <a:schemeClr val="tx1"/>
                </a:solidFill>
                <a:effectLst/>
                <a:latin typeface="+mn-lt"/>
                <a:ea typeface="+mn-ea"/>
                <a:cs typeface="+mn-cs"/>
              </a:rPr>
              <a:t>Routledge</a:t>
            </a:r>
            <a:r>
              <a:rPr lang="en-US" sz="1200" kern="1200" dirty="0" smtClean="0">
                <a:solidFill>
                  <a:schemeClr val="tx1"/>
                </a:solidFill>
                <a:effectLst/>
                <a:latin typeface="+mn-lt"/>
                <a:ea typeface="+mn-ea"/>
                <a:cs typeface="+mn-cs"/>
              </a:rPr>
              <a:t>.</a:t>
            </a:r>
            <a:endParaRPr lang="en-US" baseline="0" dirty="0" smtClean="0"/>
          </a:p>
        </p:txBody>
      </p:sp>
      <p:sp>
        <p:nvSpPr>
          <p:cNvPr id="4" name="Slide Number Placeholder 3"/>
          <p:cNvSpPr>
            <a:spLocks noGrp="1"/>
          </p:cNvSpPr>
          <p:nvPr>
            <p:ph type="sldNum" sz="quarter" idx="10"/>
          </p:nvPr>
        </p:nvSpPr>
        <p:spPr/>
        <p:txBody>
          <a:bodyPr/>
          <a:lstStyle/>
          <a:p>
            <a:fld id="{8C25DA50-E0B2-4484-B77E-D52A4342F3E6}" type="slidenum">
              <a:rPr lang="en-US" smtClean="0"/>
              <a:t>32</a:t>
            </a:fld>
            <a:endParaRPr lang="en-US"/>
          </a:p>
        </p:txBody>
      </p:sp>
    </p:spTree>
    <p:extLst>
      <p:ext uri="{BB962C8B-B14F-4D97-AF65-F5344CB8AC3E}">
        <p14:creationId xmlns:p14="http://schemas.microsoft.com/office/powerpoint/2010/main" val="27387717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Hattie (</a:t>
            </a:r>
            <a:r>
              <a:rPr lang="en-US" b="0" u="sng" baseline="0" dirty="0" smtClean="0"/>
              <a:t>Visible Learning</a:t>
            </a:r>
            <a:r>
              <a:rPr lang="en-US" dirty="0" smtClean="0"/>
              <a:t>, p. 177) cites three major feedback</a:t>
            </a:r>
            <a:r>
              <a:rPr lang="en-US" baseline="0" dirty="0" smtClean="0"/>
              <a:t> questions:</a:t>
            </a:r>
          </a:p>
          <a:p>
            <a:endParaRPr lang="en-US" baseline="0" dirty="0" smtClean="0"/>
          </a:p>
          <a:p>
            <a:r>
              <a:rPr lang="en-US" baseline="0" dirty="0" smtClean="0"/>
              <a:t>Where am I going? (learning intentions/goals/success criteria)</a:t>
            </a:r>
          </a:p>
          <a:p>
            <a:r>
              <a:rPr lang="en-US" baseline="0" dirty="0" smtClean="0"/>
              <a:t>How am I going? (self-assessment and self-evaluation)</a:t>
            </a:r>
          </a:p>
          <a:p>
            <a:r>
              <a:rPr lang="en-US" baseline="0" dirty="0" smtClean="0"/>
              <a:t>Where to next? (progression, new goals)</a:t>
            </a:r>
          </a:p>
          <a:p>
            <a:endParaRPr lang="en-US" baseline="0" dirty="0" smtClean="0"/>
          </a:p>
          <a:p>
            <a:r>
              <a:rPr lang="en-US" baseline="0" dirty="0" smtClean="0"/>
              <a:t>“An ideal learning environment or experience is when both teachers and students seek answers to each of these questions.”</a:t>
            </a:r>
          </a:p>
          <a:p>
            <a:endParaRPr lang="en-US" baseline="0" dirty="0" smtClean="0"/>
          </a:p>
          <a:p>
            <a:r>
              <a:rPr lang="en-US" sz="1200" kern="1200" dirty="0" smtClean="0">
                <a:solidFill>
                  <a:schemeClr val="tx1"/>
                </a:solidFill>
                <a:effectLst/>
                <a:latin typeface="+mn-lt"/>
                <a:ea typeface="+mn-ea"/>
                <a:cs typeface="+mn-cs"/>
              </a:rPr>
              <a:t>Feedback Definition (continued)</a:t>
            </a:r>
          </a:p>
          <a:p>
            <a:r>
              <a:rPr lang="en-US" sz="1200" kern="1200" dirty="0" smtClean="0">
                <a:solidFill>
                  <a:schemeClr val="tx1"/>
                </a:solidFill>
                <a:effectLst/>
                <a:latin typeface="+mn-lt"/>
                <a:ea typeface="+mn-ea"/>
                <a:cs typeface="+mn-cs"/>
              </a:rPr>
              <a:t>Hattie, J. (Ed.).  (2009). </a:t>
            </a:r>
            <a:r>
              <a:rPr lang="en-US" sz="1200" i="1" kern="1200" dirty="0" smtClean="0">
                <a:solidFill>
                  <a:schemeClr val="tx1"/>
                </a:solidFill>
                <a:effectLst/>
                <a:latin typeface="+mn-lt"/>
                <a:ea typeface="+mn-ea"/>
                <a:cs typeface="+mn-cs"/>
              </a:rPr>
              <a:t>Visible learning:  A synthesis of over 800 meta-analyses relating to achievement</a:t>
            </a:r>
            <a:r>
              <a:rPr lang="en-US" sz="1200" kern="1200" dirty="0" smtClean="0">
                <a:solidFill>
                  <a:schemeClr val="tx1"/>
                </a:solidFill>
                <a:effectLst/>
                <a:latin typeface="+mn-lt"/>
                <a:ea typeface="+mn-ea"/>
                <a:cs typeface="+mn-cs"/>
              </a:rPr>
              <a:t>.  London, UK:  </a:t>
            </a:r>
            <a:r>
              <a:rPr lang="en-US" sz="1200" kern="1200" dirty="0" err="1" smtClean="0">
                <a:solidFill>
                  <a:schemeClr val="tx1"/>
                </a:solidFill>
                <a:effectLst/>
                <a:latin typeface="+mn-lt"/>
                <a:ea typeface="+mn-ea"/>
                <a:cs typeface="+mn-cs"/>
              </a:rPr>
              <a:t>Routledge</a:t>
            </a:r>
            <a:r>
              <a:rPr lang="en-US" sz="1200" kern="1200" dirty="0" smtClean="0">
                <a:solidFill>
                  <a:schemeClr val="tx1"/>
                </a:solidFill>
                <a:effectLst/>
                <a:latin typeface="+mn-lt"/>
                <a:ea typeface="+mn-ea"/>
                <a:cs typeface="+mn-cs"/>
              </a:rPr>
              <a: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33</a:t>
            </a:fld>
            <a:endParaRPr lang="en-US"/>
          </a:p>
        </p:txBody>
      </p:sp>
    </p:spTree>
    <p:extLst>
      <p:ext uri="{BB962C8B-B14F-4D97-AF65-F5344CB8AC3E}">
        <p14:creationId xmlns:p14="http://schemas.microsoft.com/office/powerpoint/2010/main" val="25039873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Feedback</a:t>
            </a:r>
            <a:r>
              <a:rPr lang="en-US" baseline="0" dirty="0" smtClean="0"/>
              <a:t> assists students with understanding their current level of performance and how it relates to their desired goal.</a:t>
            </a:r>
          </a:p>
          <a:p>
            <a:endParaRPr lang="en-US" baseline="0" dirty="0" smtClean="0"/>
          </a:p>
          <a:p>
            <a:r>
              <a:rPr lang="en-US" sz="1200" dirty="0" err="1" smtClean="0"/>
              <a:t>Voerman</a:t>
            </a:r>
            <a:r>
              <a:rPr lang="en-US" sz="1200" dirty="0" smtClean="0"/>
              <a:t>, Meijer, </a:t>
            </a:r>
            <a:r>
              <a:rPr lang="en-US" sz="1200" dirty="0" err="1" smtClean="0"/>
              <a:t>Korthagen</a:t>
            </a:r>
            <a:r>
              <a:rPr lang="en-US" sz="1200" dirty="0" smtClean="0"/>
              <a:t>, &amp; Simons</a:t>
            </a:r>
            <a:r>
              <a:rPr lang="en-US" sz="1200" baseline="0" dirty="0" smtClean="0"/>
              <a:t> define feedback </a:t>
            </a:r>
            <a:r>
              <a:rPr lang="en-US" sz="1200" dirty="0" smtClean="0"/>
              <a:t>as information provided by the teacher concerning the performance or understanding of the student, with reference to a goal and aimed at improving learning</a:t>
            </a:r>
          </a:p>
          <a:p>
            <a:endParaRPr lang="en-US" sz="1200" dirty="0" smtClean="0"/>
          </a:p>
          <a:p>
            <a:r>
              <a:rPr lang="en-US" sz="1200" kern="1200" dirty="0" err="1" smtClean="0">
                <a:solidFill>
                  <a:schemeClr val="tx1"/>
                </a:solidFill>
                <a:effectLst/>
                <a:latin typeface="+mn-lt"/>
                <a:ea typeface="+mn-ea"/>
                <a:cs typeface="+mn-cs"/>
              </a:rPr>
              <a:t>Voerman</a:t>
            </a:r>
            <a:r>
              <a:rPr lang="en-US" sz="1200" kern="1200" dirty="0" smtClean="0">
                <a:solidFill>
                  <a:schemeClr val="tx1"/>
                </a:solidFill>
                <a:effectLst/>
                <a:latin typeface="+mn-lt"/>
                <a:ea typeface="+mn-ea"/>
                <a:cs typeface="+mn-cs"/>
              </a:rPr>
              <a:t>, A., </a:t>
            </a:r>
            <a:r>
              <a:rPr lang="en-US" sz="1200" kern="1200" dirty="0" err="1" smtClean="0">
                <a:solidFill>
                  <a:schemeClr val="tx1"/>
                </a:solidFill>
                <a:effectLst/>
                <a:latin typeface="+mn-lt"/>
                <a:ea typeface="+mn-ea"/>
                <a:cs typeface="+mn-cs"/>
              </a:rPr>
              <a:t>Korthagen</a:t>
            </a:r>
            <a:r>
              <a:rPr lang="en-US" sz="1200" kern="1200" dirty="0" smtClean="0">
                <a:solidFill>
                  <a:schemeClr val="tx1"/>
                </a:solidFill>
                <a:effectLst/>
                <a:latin typeface="+mn-lt"/>
                <a:ea typeface="+mn-ea"/>
                <a:cs typeface="+mn-cs"/>
              </a:rPr>
              <a:t>, F., Meijer, P.C., &amp; Simons, R.J.  (2012). </a:t>
            </a:r>
            <a:r>
              <a:rPr lang="en-US" sz="1200" i="1" kern="1200" dirty="0" smtClean="0">
                <a:solidFill>
                  <a:schemeClr val="tx1"/>
                </a:solidFill>
                <a:effectLst/>
                <a:latin typeface="+mn-lt"/>
                <a:ea typeface="+mn-ea"/>
                <a:cs typeface="+mn-cs"/>
              </a:rPr>
              <a:t>An analysis and reframing of the theory and practice of feedback in education. </a:t>
            </a:r>
            <a:r>
              <a:rPr lang="en-US" sz="1200" kern="1200" dirty="0" smtClean="0">
                <a:solidFill>
                  <a:schemeClr val="tx1"/>
                </a:solidFill>
                <a:effectLst/>
                <a:latin typeface="+mn-lt"/>
                <a:ea typeface="+mn-ea"/>
                <a:cs typeface="+mn-cs"/>
              </a:rPr>
              <a:t> Paper presented at the EARLI –SIG 1 Conference, Brussels, Belgium.</a:t>
            </a:r>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34</a:t>
            </a:fld>
            <a:endParaRPr lang="en-US"/>
          </a:p>
        </p:txBody>
      </p:sp>
    </p:spTree>
    <p:extLst>
      <p:ext uri="{BB962C8B-B14F-4D97-AF65-F5344CB8AC3E}">
        <p14:creationId xmlns:p14="http://schemas.microsoft.com/office/powerpoint/2010/main" val="70293516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b="0" dirty="0" smtClean="0"/>
              <a:t>Of</a:t>
            </a:r>
            <a:r>
              <a:rPr lang="en-US" b="0" baseline="0" dirty="0" smtClean="0"/>
              <a:t> the 138 influences studied by Hattie, Feedback ranked tenth in its impact on student achievement with an effect size of 0.73.  </a:t>
            </a:r>
          </a:p>
          <a:p>
            <a:endParaRPr lang="en-US" b="0" baseline="0" dirty="0" smtClean="0"/>
          </a:p>
          <a:p>
            <a:r>
              <a:rPr lang="en-US" sz="1200" kern="1200" dirty="0" smtClean="0">
                <a:solidFill>
                  <a:schemeClr val="tx1"/>
                </a:solidFill>
                <a:effectLst/>
                <a:latin typeface="+mn-lt"/>
                <a:ea typeface="+mn-ea"/>
                <a:cs typeface="+mn-cs"/>
              </a:rPr>
              <a:t>Hattie, J. (Ed.).  (2009). </a:t>
            </a:r>
            <a:r>
              <a:rPr lang="en-US" sz="1200" i="1" kern="1200" dirty="0" smtClean="0">
                <a:solidFill>
                  <a:schemeClr val="tx1"/>
                </a:solidFill>
                <a:effectLst/>
                <a:latin typeface="+mn-lt"/>
                <a:ea typeface="+mn-ea"/>
                <a:cs typeface="+mn-cs"/>
              </a:rPr>
              <a:t>Visible learning:  A synthesis of over 800 meta-analyses relating to achievement</a:t>
            </a:r>
            <a:r>
              <a:rPr lang="en-US" sz="1200" kern="1200" dirty="0" smtClean="0">
                <a:solidFill>
                  <a:schemeClr val="tx1"/>
                </a:solidFill>
                <a:effectLst/>
                <a:latin typeface="+mn-lt"/>
                <a:ea typeface="+mn-ea"/>
                <a:cs typeface="+mn-cs"/>
              </a:rPr>
              <a:t>.  London, UK:  </a:t>
            </a:r>
            <a:r>
              <a:rPr lang="en-US" sz="1200" kern="1200" dirty="0" err="1" smtClean="0">
                <a:solidFill>
                  <a:schemeClr val="tx1"/>
                </a:solidFill>
                <a:effectLst/>
                <a:latin typeface="+mn-lt"/>
                <a:ea typeface="+mn-ea"/>
                <a:cs typeface="+mn-cs"/>
              </a:rPr>
              <a:t>Routledge</a:t>
            </a:r>
            <a:r>
              <a:rPr lang="en-US" sz="120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35</a:t>
            </a:fld>
            <a:endParaRPr lang="en-US"/>
          </a:p>
        </p:txBody>
      </p:sp>
    </p:spTree>
    <p:extLst>
      <p:ext uri="{BB962C8B-B14F-4D97-AF65-F5344CB8AC3E}">
        <p14:creationId xmlns:p14="http://schemas.microsoft.com/office/powerpoint/2010/main" val="62547869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Feedback aligns with these Missouri Teacher Standards and Quality Indicators.  A brief description of these standards and indicators are on the next slide. </a:t>
            </a:r>
          </a:p>
          <a:p>
            <a:endParaRPr lang="en-US" dirty="0" smtClean="0"/>
          </a:p>
          <a:p>
            <a:pPr defTabSz="931774">
              <a:defRPr/>
            </a:pPr>
            <a:r>
              <a:rPr lang="en-US" dirty="0" smtClean="0"/>
              <a:t>As you continue your work with the Missouri Teacher Standards and Quality Indicators, you might discover additional alignments.</a:t>
            </a:r>
          </a:p>
          <a:p>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36</a:t>
            </a:fld>
            <a:endParaRPr lang="en-US"/>
          </a:p>
        </p:txBody>
      </p:sp>
    </p:spTree>
    <p:extLst>
      <p:ext uri="{BB962C8B-B14F-4D97-AF65-F5344CB8AC3E}">
        <p14:creationId xmlns:p14="http://schemas.microsoft.com/office/powerpoint/2010/main" val="9675377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standards form not only the </a:t>
            </a:r>
            <a:r>
              <a:rPr lang="en-US" dirty="0" smtClean="0"/>
              <a:t>basis for </a:t>
            </a:r>
            <a:r>
              <a:rPr lang="en-US" dirty="0"/>
              <a:t>assessment of Missouri’s teachers, but, more importantly, form the basis for how our students need to have their learning structured.</a:t>
            </a:r>
          </a:p>
          <a:p>
            <a:endParaRPr lang="en-US" u="sng" dirty="0"/>
          </a:p>
          <a:p>
            <a:endParaRPr lang="en-US" u="sng" dirty="0"/>
          </a:p>
          <a:p>
            <a:r>
              <a:rPr lang="en-US" u="sng" dirty="0"/>
              <a:t>More detailed information about the Missouri Teacher Standards can be found at</a:t>
            </a:r>
            <a:r>
              <a:rPr lang="en-US" dirty="0"/>
              <a:t>:</a:t>
            </a:r>
          </a:p>
          <a:p>
            <a:endParaRPr lang="en-US" dirty="0"/>
          </a:p>
          <a:p>
            <a:r>
              <a:rPr lang="en-US" dirty="0"/>
              <a:t>http://dese.mo.gov/eq/documents/TeacherStandards.pdf </a:t>
            </a:r>
          </a:p>
          <a:p>
            <a:endParaRPr lang="en-US" dirty="0"/>
          </a:p>
          <a:p>
            <a:r>
              <a:rPr lang="en-US" dirty="0">
                <a:hlinkClick r:id="rId3"/>
              </a:rPr>
              <a:t>http://dese.mo.gov/eq/Standards.htm</a:t>
            </a:r>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37</a:t>
            </a:fld>
            <a:endParaRPr lang="en-US"/>
          </a:p>
        </p:txBody>
      </p:sp>
    </p:spTree>
    <p:extLst>
      <p:ext uri="{BB962C8B-B14F-4D97-AF65-F5344CB8AC3E}">
        <p14:creationId xmlns:p14="http://schemas.microsoft.com/office/powerpoint/2010/main" val="42056730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25DA50-E0B2-4484-B77E-D52A4342F3E6}" type="slidenum">
              <a:rPr lang="en-US" smtClean="0"/>
              <a:t>38</a:t>
            </a:fld>
            <a:endParaRPr lang="en-US"/>
          </a:p>
        </p:txBody>
      </p:sp>
    </p:spTree>
    <p:extLst>
      <p:ext uri="{BB962C8B-B14F-4D97-AF65-F5344CB8AC3E}">
        <p14:creationId xmlns:p14="http://schemas.microsoft.com/office/powerpoint/2010/main" val="63653130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the frequency of different opportunities rather than merely spending “more” time on task that makes the difference to</a:t>
            </a:r>
            <a:r>
              <a:rPr lang="en-US" baseline="0" dirty="0" smtClean="0"/>
              <a:t> learning. . . . . . . Deliberative practice increases opportunities to not only enhance mastery but also fluency . . .”  (</a:t>
            </a:r>
            <a:r>
              <a:rPr lang="en-US" u="sng" baseline="0" dirty="0" smtClean="0"/>
              <a:t>Visible Learning</a:t>
            </a:r>
            <a:r>
              <a:rPr lang="en-US" baseline="0" dirty="0" smtClean="0"/>
              <a:t>, p. 185)</a:t>
            </a:r>
          </a:p>
          <a:p>
            <a:endParaRPr lang="en-US" baseline="0" dirty="0" smtClean="0"/>
          </a:p>
          <a:p>
            <a:r>
              <a:rPr lang="en-US" sz="1200" kern="1200" dirty="0" smtClean="0">
                <a:solidFill>
                  <a:schemeClr val="tx1"/>
                </a:solidFill>
                <a:effectLst/>
                <a:latin typeface="+mn-lt"/>
                <a:ea typeface="+mn-ea"/>
                <a:cs typeface="+mn-cs"/>
              </a:rPr>
              <a:t>Adapted from J. Donovan &amp; D. </a:t>
            </a:r>
            <a:r>
              <a:rPr lang="en-US" sz="1200" kern="1200" dirty="0" err="1" smtClean="0">
                <a:solidFill>
                  <a:schemeClr val="tx1"/>
                </a:solidFill>
                <a:effectLst/>
                <a:latin typeface="+mn-lt"/>
                <a:ea typeface="+mn-ea"/>
                <a:cs typeface="+mn-cs"/>
              </a:rPr>
              <a:t>Radosevich</a:t>
            </a:r>
            <a:r>
              <a:rPr lang="en-US" sz="1200" kern="1200" dirty="0" smtClean="0">
                <a:solidFill>
                  <a:schemeClr val="tx1"/>
                </a:solidFill>
                <a:effectLst/>
                <a:latin typeface="+mn-lt"/>
                <a:ea typeface="+mn-ea"/>
                <a:cs typeface="+mn-cs"/>
              </a:rPr>
              <a:t> (1999) (see below).</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Donovan, J. J., &amp; </a:t>
            </a:r>
            <a:r>
              <a:rPr lang="en-US" sz="1200" kern="1200" dirty="0" err="1" smtClean="0">
                <a:solidFill>
                  <a:schemeClr val="tx1"/>
                </a:solidFill>
                <a:effectLst/>
                <a:latin typeface="+mn-lt"/>
                <a:ea typeface="+mn-ea"/>
                <a:cs typeface="+mn-cs"/>
              </a:rPr>
              <a:t>Radosevich</a:t>
            </a:r>
            <a:r>
              <a:rPr lang="en-US" sz="1200" kern="1200" dirty="0" smtClean="0">
                <a:solidFill>
                  <a:schemeClr val="tx1"/>
                </a:solidFill>
                <a:effectLst/>
                <a:latin typeface="+mn-lt"/>
                <a:ea typeface="+mn-ea"/>
                <a:cs typeface="+mn-cs"/>
              </a:rPr>
              <a:t>, D. J.  (1999). A meta-analytic review of the distribution of practice effect:  Now you see it, now you don’t.  </a:t>
            </a:r>
            <a:r>
              <a:rPr lang="en-US" sz="1200" i="1" kern="1200" dirty="0" smtClean="0">
                <a:solidFill>
                  <a:schemeClr val="tx1"/>
                </a:solidFill>
                <a:effectLst/>
                <a:latin typeface="+mn-lt"/>
                <a:ea typeface="+mn-ea"/>
                <a:cs typeface="+mn-cs"/>
              </a:rPr>
              <a:t>Journal of Applied Psychology, 84</a:t>
            </a:r>
            <a:r>
              <a:rPr lang="en-US" sz="1200" kern="1200" dirty="0" smtClean="0">
                <a:solidFill>
                  <a:schemeClr val="tx1"/>
                </a:solidFill>
                <a:effectLst/>
                <a:latin typeface="+mn-lt"/>
                <a:ea typeface="+mn-ea"/>
                <a:cs typeface="+mn-cs"/>
              </a:rPr>
              <a:t>(5), 795-805.</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Hattie, J. (Ed.).  (2009). </a:t>
            </a:r>
            <a:r>
              <a:rPr lang="en-US" sz="1200" i="1" kern="1200" dirty="0" smtClean="0">
                <a:solidFill>
                  <a:schemeClr val="tx1"/>
                </a:solidFill>
                <a:effectLst/>
                <a:latin typeface="+mn-lt"/>
                <a:ea typeface="+mn-ea"/>
                <a:cs typeface="+mn-cs"/>
              </a:rPr>
              <a:t>Visible learning:  A synthesis of over 800 meta-analyses relating to achievement</a:t>
            </a:r>
            <a:r>
              <a:rPr lang="en-US" sz="1200" kern="1200" dirty="0" smtClean="0">
                <a:solidFill>
                  <a:schemeClr val="tx1"/>
                </a:solidFill>
                <a:effectLst/>
                <a:latin typeface="+mn-lt"/>
                <a:ea typeface="+mn-ea"/>
                <a:cs typeface="+mn-cs"/>
              </a:rPr>
              <a:t>.  London, UK:  </a:t>
            </a:r>
            <a:r>
              <a:rPr lang="en-US" sz="1200" kern="1200" dirty="0" err="1" smtClean="0">
                <a:solidFill>
                  <a:schemeClr val="tx1"/>
                </a:solidFill>
                <a:effectLst/>
                <a:latin typeface="+mn-lt"/>
                <a:ea typeface="+mn-ea"/>
                <a:cs typeface="+mn-cs"/>
              </a:rPr>
              <a:t>Routledge</a:t>
            </a:r>
            <a:r>
              <a:rPr lang="en-US" sz="120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39</a:t>
            </a:fld>
            <a:endParaRPr lang="en-US"/>
          </a:p>
        </p:txBody>
      </p:sp>
    </p:spTree>
    <p:extLst>
      <p:ext uri="{BB962C8B-B14F-4D97-AF65-F5344CB8AC3E}">
        <p14:creationId xmlns:p14="http://schemas.microsoft.com/office/powerpoint/2010/main" val="30137668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Spaced practice</a:t>
            </a:r>
            <a:r>
              <a:rPr lang="en-US" baseline="0" dirty="0" smtClean="0"/>
              <a:t> leads to greater retention of the information.  </a:t>
            </a:r>
          </a:p>
          <a:p>
            <a:endParaRPr lang="en-US" baseline="0" dirty="0" smtClean="0"/>
          </a:p>
          <a:p>
            <a:r>
              <a:rPr lang="en-US" sz="1200" kern="1200" dirty="0" err="1" smtClean="0">
                <a:solidFill>
                  <a:schemeClr val="tx1"/>
                </a:solidFill>
                <a:effectLst/>
                <a:latin typeface="+mn-lt"/>
                <a:ea typeface="+mn-ea"/>
                <a:cs typeface="+mn-cs"/>
              </a:rPr>
              <a:t>Roediger</a:t>
            </a:r>
            <a:r>
              <a:rPr lang="en-US" sz="1200" kern="1200" dirty="0" smtClean="0">
                <a:solidFill>
                  <a:schemeClr val="tx1"/>
                </a:solidFill>
                <a:effectLst/>
                <a:latin typeface="+mn-lt"/>
                <a:ea typeface="+mn-ea"/>
                <a:cs typeface="+mn-cs"/>
              </a:rPr>
              <a:t>, H. L. III, &amp; </a:t>
            </a:r>
            <a:r>
              <a:rPr lang="en-US" sz="1200" kern="1200" dirty="0" err="1" smtClean="0">
                <a:solidFill>
                  <a:schemeClr val="tx1"/>
                </a:solidFill>
                <a:effectLst/>
                <a:latin typeface="+mn-lt"/>
                <a:ea typeface="+mn-ea"/>
                <a:cs typeface="+mn-cs"/>
              </a:rPr>
              <a:t>Pyc</a:t>
            </a:r>
            <a:r>
              <a:rPr lang="en-US" sz="1200" kern="1200" dirty="0" smtClean="0">
                <a:solidFill>
                  <a:schemeClr val="tx1"/>
                </a:solidFill>
                <a:effectLst/>
                <a:latin typeface="+mn-lt"/>
                <a:ea typeface="+mn-ea"/>
                <a:cs typeface="+mn-cs"/>
              </a:rPr>
              <a:t>, M. A. (2012).</a:t>
            </a:r>
            <a:r>
              <a:rPr lang="en-US" sz="1200" u="sng" kern="1200" dirty="0" smtClean="0">
                <a:solidFill>
                  <a:schemeClr val="tx1"/>
                </a:solidFill>
                <a:effectLst/>
                <a:latin typeface="+mn-lt"/>
                <a:ea typeface="+mn-ea"/>
                <a:cs typeface="+mn-cs"/>
                <a:hlinkClick r:id="rId3"/>
              </a:rPr>
              <a:t> I</a:t>
            </a:r>
            <a:r>
              <a:rPr lang="en-US" sz="1200" u="none" strike="noStrike" kern="1200" dirty="0" smtClean="0">
                <a:solidFill>
                  <a:schemeClr val="tx1"/>
                </a:solidFill>
                <a:effectLst/>
                <a:latin typeface="+mn-lt"/>
                <a:ea typeface="+mn-ea"/>
                <a:cs typeface="+mn-cs"/>
                <a:hlinkClick r:id="rId3"/>
              </a:rPr>
              <a:t>nexpensive techniques to improve education:  Applying Cognitive Psychology to enhance educational practice. </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Journal of Applied Research in Memory and Cognition,</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1</a:t>
            </a:r>
            <a:r>
              <a:rPr lang="en-US" sz="1200" kern="1200" dirty="0" smtClean="0">
                <a:solidFill>
                  <a:schemeClr val="tx1"/>
                </a:solidFill>
                <a:effectLst/>
                <a:latin typeface="+mn-lt"/>
                <a:ea typeface="+mn-ea"/>
                <a:cs typeface="+mn-cs"/>
              </a:rPr>
              <a:t>(4), 242-248.</a:t>
            </a:r>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40</a:t>
            </a:fld>
            <a:endParaRPr lang="en-US"/>
          </a:p>
        </p:txBody>
      </p:sp>
    </p:spTree>
    <p:extLst>
      <p:ext uri="{BB962C8B-B14F-4D97-AF65-F5344CB8AC3E}">
        <p14:creationId xmlns:p14="http://schemas.microsoft.com/office/powerpoint/2010/main" val="12818314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b="0" dirty="0" smtClean="0"/>
              <a:t>Of</a:t>
            </a:r>
            <a:r>
              <a:rPr lang="en-US" b="0" baseline="0" dirty="0" smtClean="0"/>
              <a:t> the 138 influences studied by Hattie, Spaced vs. Massed Practice ranked twelfth in its impact on student achievement with an effect size of 0.71.  </a:t>
            </a:r>
          </a:p>
          <a:p>
            <a:endParaRPr lang="en-US" b="0" baseline="0" dirty="0" smtClean="0"/>
          </a:p>
          <a:p>
            <a:r>
              <a:rPr lang="en-US" sz="1200" kern="1200" dirty="0" smtClean="0">
                <a:solidFill>
                  <a:schemeClr val="tx1"/>
                </a:solidFill>
                <a:effectLst/>
                <a:latin typeface="+mn-lt"/>
                <a:ea typeface="+mn-ea"/>
                <a:cs typeface="+mn-cs"/>
              </a:rPr>
              <a:t>Hattie, J. (Ed.).  (2009). </a:t>
            </a:r>
            <a:r>
              <a:rPr lang="en-US" sz="1200" i="1" kern="1200" dirty="0" smtClean="0">
                <a:solidFill>
                  <a:schemeClr val="tx1"/>
                </a:solidFill>
                <a:effectLst/>
                <a:latin typeface="+mn-lt"/>
                <a:ea typeface="+mn-ea"/>
                <a:cs typeface="+mn-cs"/>
              </a:rPr>
              <a:t>Visible learning:  A synthesis of over 800 meta-analyses relating to achievement</a:t>
            </a:r>
            <a:r>
              <a:rPr lang="en-US" sz="1200" kern="1200" dirty="0" smtClean="0">
                <a:solidFill>
                  <a:schemeClr val="tx1"/>
                </a:solidFill>
                <a:effectLst/>
                <a:latin typeface="+mn-lt"/>
                <a:ea typeface="+mn-ea"/>
                <a:cs typeface="+mn-cs"/>
              </a:rPr>
              <a:t>.  London, UK:  </a:t>
            </a:r>
            <a:r>
              <a:rPr lang="en-US" sz="1200" kern="1200" dirty="0" err="1" smtClean="0">
                <a:solidFill>
                  <a:schemeClr val="tx1"/>
                </a:solidFill>
                <a:effectLst/>
                <a:latin typeface="+mn-lt"/>
                <a:ea typeface="+mn-ea"/>
                <a:cs typeface="+mn-cs"/>
              </a:rPr>
              <a:t>Routledge</a:t>
            </a:r>
            <a:r>
              <a:rPr lang="en-US" sz="1200" kern="1200" dirty="0" smtClean="0">
                <a:solidFill>
                  <a:schemeClr val="tx1"/>
                </a:solidFill>
                <a:effectLst/>
                <a:latin typeface="+mn-lt"/>
                <a:ea typeface="+mn-ea"/>
                <a:cs typeface="+mn-cs"/>
              </a:rPr>
              <a:t>.</a:t>
            </a:r>
            <a:endParaRPr lang="en-US" b="0" baseline="0" dirty="0" smtClean="0"/>
          </a:p>
          <a:p>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41</a:t>
            </a:fld>
            <a:endParaRPr lang="en-US"/>
          </a:p>
        </p:txBody>
      </p:sp>
    </p:spTree>
    <p:extLst>
      <p:ext uri="{BB962C8B-B14F-4D97-AF65-F5344CB8AC3E}">
        <p14:creationId xmlns:p14="http://schemas.microsoft.com/office/powerpoint/2010/main" val="4132797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smtClean="0"/>
              <a:t>These are suggested building norms; presenters may choose to individualize with others.</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57066" indent="-291179" eaLnBrk="0" hangingPunct="0">
              <a:defRPr>
                <a:solidFill>
                  <a:schemeClr val="tx1"/>
                </a:solidFill>
                <a:latin typeface="Arial" panose="020B0604020202020204" pitchFamily="34" charset="0"/>
                <a:cs typeface="Arial" panose="020B0604020202020204" pitchFamily="34" charset="0"/>
              </a:defRPr>
            </a:lvl2pPr>
            <a:lvl3pPr marL="1164717" indent="-232943" eaLnBrk="0" hangingPunct="0">
              <a:defRPr>
                <a:solidFill>
                  <a:schemeClr val="tx1"/>
                </a:solidFill>
                <a:latin typeface="Arial" panose="020B0604020202020204" pitchFamily="34" charset="0"/>
                <a:cs typeface="Arial" panose="020B0604020202020204" pitchFamily="34" charset="0"/>
              </a:defRPr>
            </a:lvl3pPr>
            <a:lvl4pPr marL="1630604" indent="-232943" eaLnBrk="0" hangingPunct="0">
              <a:defRPr>
                <a:solidFill>
                  <a:schemeClr val="tx1"/>
                </a:solidFill>
                <a:latin typeface="Arial" panose="020B0604020202020204" pitchFamily="34" charset="0"/>
                <a:cs typeface="Arial" panose="020B0604020202020204" pitchFamily="34" charset="0"/>
              </a:defRPr>
            </a:lvl4pPr>
            <a:lvl5pPr marL="2096491" indent="-232943" eaLnBrk="0" hangingPunct="0">
              <a:defRPr>
                <a:solidFill>
                  <a:schemeClr val="tx1"/>
                </a:solidFill>
                <a:latin typeface="Arial" panose="020B0604020202020204" pitchFamily="34" charset="0"/>
                <a:cs typeface="Arial" panose="020B0604020202020204" pitchFamily="34" charset="0"/>
              </a:defRPr>
            </a:lvl5pPr>
            <a:lvl6pPr marL="2562377" indent="-232943" defTabSz="46588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defTabSz="46588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defTabSz="46588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defTabSz="46588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010D49E-3F3A-4898-89D7-CFF810473561}" type="slidenum">
              <a:rPr lang="en-US">
                <a:latin typeface="Calibri" panose="020F0502020204030204" pitchFamily="34" charset="0"/>
              </a:rPr>
              <a:pPr eaLnBrk="1" hangingPunct="1"/>
              <a:t>6</a:t>
            </a:fld>
            <a:endParaRPr lang="en-US">
              <a:latin typeface="Calibri" panose="020F0502020204030204" pitchFamily="34" charset="0"/>
            </a:endParaRPr>
          </a:p>
        </p:txBody>
      </p:sp>
    </p:spTree>
    <p:extLst>
      <p:ext uri="{BB962C8B-B14F-4D97-AF65-F5344CB8AC3E}">
        <p14:creationId xmlns:p14="http://schemas.microsoft.com/office/powerpoint/2010/main" val="322706028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Spaced vs.</a:t>
            </a:r>
            <a:r>
              <a:rPr lang="en-US" baseline="0" dirty="0" smtClean="0"/>
              <a:t> Massed Practice </a:t>
            </a:r>
            <a:r>
              <a:rPr lang="en-US" dirty="0" smtClean="0"/>
              <a:t>aligns with these Missouri Teacher Standards and Quality Indicators.  A brief description of these standards and indicators are on the next slide. </a:t>
            </a:r>
          </a:p>
          <a:p>
            <a:pPr defTabSz="931774">
              <a:defRPr/>
            </a:pPr>
            <a:endParaRPr lang="en-US" dirty="0" smtClean="0"/>
          </a:p>
          <a:p>
            <a:pPr defTabSz="931774">
              <a:defRPr/>
            </a:pPr>
            <a:r>
              <a:rPr lang="en-US" dirty="0" smtClean="0"/>
              <a:t>As you continue your work with the Missouri Teacher Standards and Quality Indicators, you might discover additional alignments.</a:t>
            </a:r>
          </a:p>
          <a:p>
            <a:pPr defTabSz="931774">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42</a:t>
            </a:fld>
            <a:endParaRPr lang="en-US"/>
          </a:p>
        </p:txBody>
      </p:sp>
    </p:spTree>
    <p:extLst>
      <p:ext uri="{BB962C8B-B14F-4D97-AF65-F5344CB8AC3E}">
        <p14:creationId xmlns:p14="http://schemas.microsoft.com/office/powerpoint/2010/main" val="33653847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Tools for working</a:t>
            </a:r>
            <a:r>
              <a:rPr lang="en-US" dirty="0"/>
              <a:t>. Information and communications technology (ICT) and information literacy  (See slide 11 for additional information)</a:t>
            </a:r>
          </a:p>
          <a:p>
            <a:r>
              <a:rPr lang="en-US" dirty="0"/>
              <a:t>     --used for teacher driven distributive practice over time in all subject areas</a:t>
            </a:r>
          </a:p>
          <a:p>
            <a:r>
              <a:rPr lang="en-US" dirty="0"/>
              <a:t>     --use teacher developed/web based programming </a:t>
            </a:r>
          </a:p>
          <a:p>
            <a:endParaRPr lang="en-US" dirty="0"/>
          </a:p>
          <a:p>
            <a:r>
              <a:rPr lang="en-US" dirty="0"/>
              <a:t>Standard 6.4:  Technology and media communication tools</a:t>
            </a:r>
          </a:p>
          <a:p>
            <a:endParaRPr lang="en-US" dirty="0"/>
          </a:p>
          <a:p>
            <a:r>
              <a:rPr lang="en-US" dirty="0"/>
              <a:t>Hattie supports this standard “…that computers are used effectively (a) when there is a diversity of teaching strategies…(c) when there are multiple opportunities for learning (e.g., deliberative practice, increasing time on task)…and (e) when peer learning is optimized…(</a:t>
            </a:r>
            <a:r>
              <a:rPr lang="en-US" u="sng" dirty="0"/>
              <a:t>Visible Learning</a:t>
            </a:r>
            <a:r>
              <a:rPr lang="en-US" dirty="0"/>
              <a:t>, p. 185)</a:t>
            </a:r>
          </a:p>
          <a:p>
            <a:endParaRPr lang="en-US" u="sng" dirty="0"/>
          </a:p>
          <a:p>
            <a:endParaRPr lang="en-US" u="sng" dirty="0"/>
          </a:p>
          <a:p>
            <a:r>
              <a:rPr lang="en-US" u="sng" dirty="0"/>
              <a:t>More detailed information about the Missouri Teacher Standards can be found at</a:t>
            </a:r>
            <a:r>
              <a:rPr lang="en-US" dirty="0"/>
              <a:t>:</a:t>
            </a:r>
          </a:p>
          <a:p>
            <a:endParaRPr lang="en-US" dirty="0"/>
          </a:p>
          <a:p>
            <a:r>
              <a:rPr lang="en-US" dirty="0"/>
              <a:t>http://dese.mo.gov/eq/documents/TeacherStandards.pdf </a:t>
            </a:r>
          </a:p>
          <a:p>
            <a:endParaRPr lang="en-US" dirty="0"/>
          </a:p>
          <a:p>
            <a:r>
              <a:rPr lang="en-US" dirty="0">
                <a:hlinkClick r:id="rId3"/>
              </a:rPr>
              <a:t>http://</a:t>
            </a:r>
            <a:r>
              <a:rPr lang="en-US" dirty="0" smtClean="0">
                <a:hlinkClick r:id="rId3"/>
              </a:rPr>
              <a:t>dese.mo.gov/eq/Standards.htm</a:t>
            </a:r>
            <a:endParaRPr lang="en-US" dirty="0" smtClean="0"/>
          </a:p>
          <a:p>
            <a:endParaRPr lang="en-US" dirty="0"/>
          </a:p>
          <a:p>
            <a:r>
              <a:rPr lang="en-US" dirty="0"/>
              <a:t>Partnership for 21st Century Skills</a:t>
            </a:r>
          </a:p>
          <a:p>
            <a:r>
              <a:rPr lang="en-US" dirty="0"/>
              <a:t>1 MASSACHUSETTS AVENUE NW, SUITE 700  WASHINGTON, DC 20001   (202) 312-6429</a:t>
            </a:r>
          </a:p>
          <a:p>
            <a:r>
              <a:rPr lang="en-US" dirty="0">
                <a:hlinkClick r:id="rId4"/>
              </a:rPr>
              <a:t>http://www.p21.org</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43</a:t>
            </a:fld>
            <a:endParaRPr lang="en-US"/>
          </a:p>
        </p:txBody>
      </p:sp>
    </p:spTree>
    <p:extLst>
      <p:ext uri="{BB962C8B-B14F-4D97-AF65-F5344CB8AC3E}">
        <p14:creationId xmlns:p14="http://schemas.microsoft.com/office/powerpoint/2010/main" val="123546439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will appear one at a time on the screen.  Answers:</a:t>
            </a:r>
          </a:p>
          <a:p>
            <a:endParaRPr lang="en-US" baseline="0" dirty="0" smtClean="0"/>
          </a:p>
          <a:p>
            <a:r>
              <a:rPr lang="en-US" baseline="0" dirty="0" smtClean="0"/>
              <a:t>Spaced vs. Massed Practice</a:t>
            </a:r>
          </a:p>
          <a:p>
            <a:r>
              <a:rPr lang="en-US" baseline="0" dirty="0" smtClean="0"/>
              <a:t>Reciprocal Teaching</a:t>
            </a:r>
          </a:p>
          <a:p>
            <a:r>
              <a:rPr lang="en-US" baseline="0" dirty="0" smtClean="0"/>
              <a:t>Self-Reported Grades</a:t>
            </a:r>
          </a:p>
          <a:p>
            <a:r>
              <a:rPr lang="en-US" baseline="0" dirty="0" smtClean="0"/>
              <a:t>Feedback</a:t>
            </a:r>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44</a:t>
            </a:fld>
            <a:endParaRPr lang="en-US"/>
          </a:p>
        </p:txBody>
      </p:sp>
    </p:spTree>
    <p:extLst>
      <p:ext uri="{BB962C8B-B14F-4D97-AF65-F5344CB8AC3E}">
        <p14:creationId xmlns:p14="http://schemas.microsoft.com/office/powerpoint/2010/main" val="163279485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that we have briefly described the four Effective Teaching/Learning Practices, let’s find out how they will be implemented at the building, data team, and classroom levels.</a:t>
            </a:r>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45</a:t>
            </a:fld>
            <a:endParaRPr lang="en-US"/>
          </a:p>
        </p:txBody>
      </p:sp>
    </p:spTree>
    <p:extLst>
      <p:ext uri="{BB962C8B-B14F-4D97-AF65-F5344CB8AC3E}">
        <p14:creationId xmlns:p14="http://schemas.microsoft.com/office/powerpoint/2010/main" val="13779235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25DA50-E0B2-4484-B77E-D52A4342F3E6}" type="slidenum">
              <a:rPr lang="en-US" smtClean="0"/>
              <a:t>46</a:t>
            </a:fld>
            <a:endParaRPr lang="en-US"/>
          </a:p>
        </p:txBody>
      </p:sp>
    </p:spTree>
    <p:extLst>
      <p:ext uri="{BB962C8B-B14F-4D97-AF65-F5344CB8AC3E}">
        <p14:creationId xmlns:p14="http://schemas.microsoft.com/office/powerpoint/2010/main" val="262107683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aseline="0" dirty="0" smtClean="0"/>
              <a:t>Hattie (</a:t>
            </a:r>
            <a:r>
              <a:rPr lang="en-US" u="sng" baseline="0" dirty="0" smtClean="0"/>
              <a:t>Visible Learning</a:t>
            </a:r>
            <a:r>
              <a:rPr lang="en-US" u="none" baseline="0" dirty="0" smtClean="0"/>
              <a:t>, </a:t>
            </a:r>
            <a:r>
              <a:rPr lang="en-US" baseline="0" dirty="0" smtClean="0"/>
              <a:t>p. 25) goes on to state that “what is most important is that teaching is visible to the student, and that the learning is visible to the teacher.  The more the student becomes the teacher and the more the teacher becomes the learner, then the more successful are the outcomes.”</a:t>
            </a:r>
          </a:p>
          <a:p>
            <a:pPr defTabSz="931774">
              <a:defRPr/>
            </a:pPr>
            <a:endParaRPr lang="en-US" baseline="0" dirty="0" smtClean="0"/>
          </a:p>
          <a:p>
            <a:pPr defTabSz="931774">
              <a:defRPr/>
            </a:pPr>
            <a:r>
              <a:rPr lang="en-US" baseline="0" dirty="0" smtClean="0"/>
              <a:t>Teachers will accomplish the ideals by working in collaborative data teams and using data for strategy selection, progress monitoring, and data-based decision making. </a:t>
            </a:r>
          </a:p>
          <a:p>
            <a:pPr defTabSz="931774">
              <a:defRPr/>
            </a:pPr>
            <a:endParaRPr lang="en-US" baseline="0" dirty="0" smtClean="0"/>
          </a:p>
          <a:p>
            <a:pPr defTabSz="931774">
              <a:defRPr/>
            </a:pPr>
            <a:r>
              <a:rPr lang="en-US" sz="1200" kern="1200" dirty="0" smtClean="0">
                <a:solidFill>
                  <a:schemeClr val="tx1"/>
                </a:solidFill>
                <a:effectLst/>
                <a:latin typeface="+mn-lt"/>
                <a:ea typeface="+mn-ea"/>
                <a:cs typeface="+mn-cs"/>
              </a:rPr>
              <a:t>Hattie, J. (Ed.).  (2009). </a:t>
            </a:r>
            <a:r>
              <a:rPr lang="en-US" sz="1200" i="1" kern="1200" dirty="0" smtClean="0">
                <a:solidFill>
                  <a:schemeClr val="tx1"/>
                </a:solidFill>
                <a:effectLst/>
                <a:latin typeface="+mn-lt"/>
                <a:ea typeface="+mn-ea"/>
                <a:cs typeface="+mn-cs"/>
              </a:rPr>
              <a:t>Visible learning:  A synthesis of over 800 meta-analyses relating to achievement</a:t>
            </a:r>
            <a:r>
              <a:rPr lang="en-US" sz="1200" kern="1200" dirty="0" smtClean="0">
                <a:solidFill>
                  <a:schemeClr val="tx1"/>
                </a:solidFill>
                <a:effectLst/>
                <a:latin typeface="+mn-lt"/>
                <a:ea typeface="+mn-ea"/>
                <a:cs typeface="+mn-cs"/>
              </a:rPr>
              <a:t>.  London, UK:  </a:t>
            </a:r>
            <a:r>
              <a:rPr lang="en-US" sz="1200" kern="1200" dirty="0" err="1" smtClean="0">
                <a:solidFill>
                  <a:schemeClr val="tx1"/>
                </a:solidFill>
                <a:effectLst/>
                <a:latin typeface="+mn-lt"/>
                <a:ea typeface="+mn-ea"/>
                <a:cs typeface="+mn-cs"/>
              </a:rPr>
              <a:t>Routledge</a:t>
            </a:r>
            <a:r>
              <a:rPr lang="en-US" sz="1200" kern="1200" dirty="0" smtClean="0">
                <a:solidFill>
                  <a:schemeClr val="tx1"/>
                </a:solidFill>
                <a:effectLst/>
                <a:latin typeface="+mn-lt"/>
                <a:ea typeface="+mn-ea"/>
                <a:cs typeface="+mn-cs"/>
              </a:rPr>
              <a:t>.</a:t>
            </a:r>
            <a:endParaRPr lang="en-US" baseline="0" dirty="0" smtClean="0"/>
          </a:p>
          <a:p>
            <a:pPr defTabSz="931774">
              <a:defRPr/>
            </a:pPr>
            <a:endParaRPr lang="en-US" baseline="0" dirty="0" smtClean="0"/>
          </a:p>
          <a:p>
            <a:pPr defTabSz="931774">
              <a:defRPr/>
            </a:pPr>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47</a:t>
            </a:fld>
            <a:endParaRPr lang="en-US"/>
          </a:p>
        </p:txBody>
      </p:sp>
    </p:spTree>
    <p:extLst>
      <p:ext uri="{BB962C8B-B14F-4D97-AF65-F5344CB8AC3E}">
        <p14:creationId xmlns:p14="http://schemas.microsoft.com/office/powerpoint/2010/main" val="311337455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a:p>
            <a:r>
              <a:rPr lang="en-US" dirty="0" smtClean="0"/>
              <a:t>You</a:t>
            </a:r>
            <a:r>
              <a:rPr lang="en-US" baseline="0" dirty="0" smtClean="0"/>
              <a:t> will be asked </a:t>
            </a:r>
            <a:r>
              <a:rPr lang="en-US" dirty="0" smtClean="0"/>
              <a:t>to </a:t>
            </a:r>
            <a:r>
              <a:rPr lang="en-US" dirty="0"/>
              <a:t>report on one content area </a:t>
            </a:r>
            <a:r>
              <a:rPr lang="en-US" dirty="0" smtClean="0"/>
              <a:t>(English Language </a:t>
            </a:r>
            <a:r>
              <a:rPr lang="en-US" dirty="0"/>
              <a:t>A</a:t>
            </a:r>
            <a:r>
              <a:rPr lang="en-US" dirty="0" smtClean="0"/>
              <a:t>rts </a:t>
            </a:r>
            <a:r>
              <a:rPr lang="en-US" dirty="0"/>
              <a:t>or </a:t>
            </a:r>
            <a:r>
              <a:rPr lang="en-US" dirty="0" smtClean="0"/>
              <a:t>Mathematics</a:t>
            </a:r>
            <a:r>
              <a:rPr lang="en-US" dirty="0"/>
              <a:t>), but the </a:t>
            </a:r>
            <a:r>
              <a:rPr lang="en-US" dirty="0" smtClean="0"/>
              <a:t>Effective Teaching/Learning Practice </a:t>
            </a:r>
            <a:r>
              <a:rPr lang="en-US" dirty="0"/>
              <a:t>can be applied to all content areas and grade levels.  In fact, the more frequently the practices are used, the higher the level of implementation and the more likely results will improve across the content areas—including art, music and physical education.</a:t>
            </a:r>
          </a:p>
          <a:p>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48</a:t>
            </a:fld>
            <a:endParaRPr lang="en-US"/>
          </a:p>
        </p:txBody>
      </p:sp>
    </p:spTree>
    <p:extLst>
      <p:ext uri="{BB962C8B-B14F-4D97-AF65-F5344CB8AC3E}">
        <p14:creationId xmlns:p14="http://schemas.microsoft.com/office/powerpoint/2010/main" val="50743497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smtClean="0"/>
              <a:t>When implementing an effective practice in the classroom, these are the steps that teachers will take.  </a:t>
            </a:r>
          </a:p>
          <a:p>
            <a:endParaRPr lang="en-US" dirty="0" smtClean="0"/>
          </a:p>
          <a:p>
            <a:pPr marL="232943" indent="-232943">
              <a:buFont typeface="+mj-lt"/>
              <a:buAutoNum type="arabicPeriod"/>
            </a:pPr>
            <a:r>
              <a:rPr lang="en-US" dirty="0" smtClean="0"/>
              <a:t>Using student </a:t>
            </a:r>
            <a:r>
              <a:rPr lang="en-US" baseline="0" dirty="0" smtClean="0"/>
              <a:t>and classroom data, the teacher will select one of the practices that meets the needs of his/her students.</a:t>
            </a:r>
          </a:p>
          <a:p>
            <a:pPr marL="232943" indent="-232943">
              <a:buFont typeface="+mj-lt"/>
              <a:buAutoNum type="arabicPeriod"/>
            </a:pPr>
            <a:r>
              <a:rPr lang="en-US" baseline="0" dirty="0" smtClean="0"/>
              <a:t>The teacher will receive training on the selected practice that will include a demonstration of proficiency.</a:t>
            </a:r>
          </a:p>
          <a:p>
            <a:pPr marL="232943" indent="-232943">
              <a:buFont typeface="+mj-lt"/>
              <a:buAutoNum type="arabicPeriod"/>
            </a:pPr>
            <a:r>
              <a:rPr lang="en-US" baseline="0" dirty="0" smtClean="0"/>
              <a:t>The practice will be implemented in the classroom and monitored for fidelity.</a:t>
            </a:r>
          </a:p>
          <a:p>
            <a:pPr marL="232943" indent="-232943">
              <a:buFont typeface="+mj-lt"/>
              <a:buAutoNum type="arabicPeriod"/>
            </a:pPr>
            <a:r>
              <a:rPr lang="en-US" baseline="0" dirty="0" smtClean="0"/>
              <a:t>The teacher will monitor data to make instructional changes as appropriate.</a:t>
            </a:r>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49</a:t>
            </a:fld>
            <a:endParaRPr lang="en-US"/>
          </a:p>
        </p:txBody>
      </p:sp>
    </p:spTree>
    <p:extLst>
      <p:ext uri="{BB962C8B-B14F-4D97-AF65-F5344CB8AC3E}">
        <p14:creationId xmlns:p14="http://schemas.microsoft.com/office/powerpoint/2010/main" val="357229247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 participants time to reflect</a:t>
            </a:r>
            <a:r>
              <a:rPr lang="en-US" baseline="0" dirty="0" smtClean="0"/>
              <a:t> and share.</a:t>
            </a:r>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50</a:t>
            </a:fld>
            <a:endParaRPr lang="en-US"/>
          </a:p>
        </p:txBody>
      </p:sp>
    </p:spTree>
    <p:extLst>
      <p:ext uri="{BB962C8B-B14F-4D97-AF65-F5344CB8AC3E}">
        <p14:creationId xmlns:p14="http://schemas.microsoft.com/office/powerpoint/2010/main" val="404816211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Planning</a:t>
            </a:r>
            <a:r>
              <a:rPr lang="en-US" baseline="0" dirty="0" smtClean="0"/>
              <a:t> for fidelity of implementation needs to occur from the very beginning of your Effective Teaching/Learning Practices development.  This section will provide a brief synopsis of steps to consider.</a:t>
            </a:r>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51</a:t>
            </a:fld>
            <a:endParaRPr lang="en-US"/>
          </a:p>
        </p:txBody>
      </p:sp>
    </p:spTree>
    <p:extLst>
      <p:ext uri="{BB962C8B-B14F-4D97-AF65-F5344CB8AC3E}">
        <p14:creationId xmlns:p14="http://schemas.microsoft.com/office/powerpoint/2010/main" val="137792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 participants time to complete the pre-assessment.</a:t>
            </a:r>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7</a:t>
            </a:fld>
            <a:endParaRPr lang="en-US"/>
          </a:p>
        </p:txBody>
      </p:sp>
    </p:spTree>
    <p:extLst>
      <p:ext uri="{BB962C8B-B14F-4D97-AF65-F5344CB8AC3E}">
        <p14:creationId xmlns:p14="http://schemas.microsoft.com/office/powerpoint/2010/main" val="27201359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25DA50-E0B2-4484-B77E-D52A4342F3E6}" type="slidenum">
              <a:rPr lang="en-US" smtClean="0"/>
              <a:t>52</a:t>
            </a:fld>
            <a:endParaRPr lang="en-US"/>
          </a:p>
        </p:txBody>
      </p:sp>
    </p:spTree>
    <p:extLst>
      <p:ext uri="{BB962C8B-B14F-4D97-AF65-F5344CB8AC3E}">
        <p14:creationId xmlns:p14="http://schemas.microsoft.com/office/powerpoint/2010/main" val="262107683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you are starting to plan for the </a:t>
            </a:r>
            <a:r>
              <a:rPr lang="en-US" dirty="0" smtClean="0"/>
              <a:t>Effective Teaching/Learning Practices </a:t>
            </a:r>
            <a:r>
              <a:rPr lang="en-US" dirty="0"/>
              <a:t>in your school, consider from the outset how you will monitor fidelity of implementation.  By carefully monitoring fidelity of implementation, “implementation and fidelity drift” will be avoided</a:t>
            </a:r>
            <a:r>
              <a:rPr lang="en-US" dirty="0" smtClean="0"/>
              <a:t>.</a:t>
            </a:r>
          </a:p>
          <a:p>
            <a:endParaRPr lang="en-US" dirty="0" smtClean="0"/>
          </a:p>
          <a:p>
            <a:r>
              <a:rPr lang="en-US" sz="1200" kern="1200" dirty="0" err="1" smtClean="0">
                <a:solidFill>
                  <a:schemeClr val="tx1"/>
                </a:solidFill>
                <a:effectLst/>
                <a:latin typeface="+mn-lt"/>
                <a:ea typeface="+mn-ea"/>
                <a:cs typeface="+mn-cs"/>
              </a:rPr>
              <a:t>Blase</a:t>
            </a:r>
            <a:r>
              <a:rPr lang="en-US" sz="1200" kern="1200" dirty="0" smtClean="0">
                <a:solidFill>
                  <a:schemeClr val="tx1"/>
                </a:solidFill>
                <a:effectLst/>
                <a:latin typeface="+mn-lt"/>
                <a:ea typeface="+mn-ea"/>
                <a:cs typeface="+mn-cs"/>
              </a:rPr>
              <a:t>, K. A., </a:t>
            </a:r>
            <a:r>
              <a:rPr lang="en-US" sz="1200" kern="1200" dirty="0" err="1" smtClean="0">
                <a:solidFill>
                  <a:schemeClr val="tx1"/>
                </a:solidFill>
                <a:effectLst/>
                <a:latin typeface="+mn-lt"/>
                <a:ea typeface="+mn-ea"/>
                <a:cs typeface="+mn-cs"/>
              </a:rPr>
              <a:t>Fixsen</a:t>
            </a:r>
            <a:r>
              <a:rPr lang="en-US" sz="1200" kern="1200" dirty="0" smtClean="0">
                <a:solidFill>
                  <a:schemeClr val="tx1"/>
                </a:solidFill>
                <a:effectLst/>
                <a:latin typeface="+mn-lt"/>
                <a:ea typeface="+mn-ea"/>
                <a:cs typeface="+mn-cs"/>
              </a:rPr>
              <a:t>, D. L., </a:t>
            </a:r>
            <a:r>
              <a:rPr lang="en-US" sz="1200" kern="1200" dirty="0" err="1" smtClean="0">
                <a:solidFill>
                  <a:schemeClr val="tx1"/>
                </a:solidFill>
                <a:effectLst/>
                <a:latin typeface="+mn-lt"/>
                <a:ea typeface="+mn-ea"/>
                <a:cs typeface="+mn-cs"/>
              </a:rPr>
              <a:t>Naoom</a:t>
            </a:r>
            <a:r>
              <a:rPr lang="en-US" sz="1200" kern="1200" dirty="0" smtClean="0">
                <a:solidFill>
                  <a:schemeClr val="tx1"/>
                </a:solidFill>
                <a:effectLst/>
                <a:latin typeface="+mn-lt"/>
                <a:ea typeface="+mn-ea"/>
                <a:cs typeface="+mn-cs"/>
              </a:rPr>
              <a:t>, S. F., &amp; Wallace, F.  (2005).</a:t>
            </a:r>
            <a:r>
              <a:rPr lang="en-US" sz="1200" i="1" kern="1200" dirty="0" smtClean="0">
                <a:solidFill>
                  <a:schemeClr val="tx1"/>
                </a:solidFill>
                <a:effectLst/>
                <a:latin typeface="+mn-lt"/>
                <a:ea typeface="+mn-ea"/>
                <a:cs typeface="+mn-cs"/>
              </a:rPr>
              <a:t> Operationalizing implementation:  Strategies and methods. </a:t>
            </a:r>
            <a:r>
              <a:rPr lang="en-US" sz="1200" kern="1200" dirty="0" smtClean="0">
                <a:solidFill>
                  <a:schemeClr val="tx1"/>
                </a:solidFill>
                <a:effectLst/>
                <a:latin typeface="+mn-lt"/>
                <a:ea typeface="+mn-ea"/>
                <a:cs typeface="+mn-cs"/>
              </a:rPr>
              <a:t>Tampa, FL:  University of South Florida, Louis de la Parte Florida Mental Health Institute.</a:t>
            </a:r>
          </a:p>
          <a:p>
            <a:r>
              <a:rPr lang="en-US" sz="1200" kern="1200" dirty="0" smtClean="0">
                <a:solidFill>
                  <a:schemeClr val="tx1"/>
                </a:solidFill>
                <a:effectLst/>
                <a:latin typeface="+mn-lt"/>
                <a:ea typeface="+mn-ea"/>
                <a:cs typeface="+mn-cs"/>
              </a:rPr>
              <a:t> </a:t>
            </a:r>
          </a:p>
          <a:p>
            <a:r>
              <a:rPr lang="en-US" sz="1200" kern="1200" dirty="0" err="1" smtClean="0">
                <a:solidFill>
                  <a:schemeClr val="tx1"/>
                </a:solidFill>
                <a:effectLst/>
                <a:latin typeface="+mn-lt"/>
                <a:ea typeface="+mn-ea"/>
                <a:cs typeface="+mn-cs"/>
              </a:rPr>
              <a:t>Blase</a:t>
            </a:r>
            <a:r>
              <a:rPr lang="en-US" sz="1200" kern="1200" dirty="0" smtClean="0">
                <a:solidFill>
                  <a:schemeClr val="tx1"/>
                </a:solidFill>
                <a:effectLst/>
                <a:latin typeface="+mn-lt"/>
                <a:ea typeface="+mn-ea"/>
                <a:cs typeface="+mn-cs"/>
              </a:rPr>
              <a:t>, K. A., &amp; </a:t>
            </a:r>
            <a:r>
              <a:rPr lang="en-US" sz="1200" kern="1200" dirty="0" err="1" smtClean="0">
                <a:solidFill>
                  <a:schemeClr val="tx1"/>
                </a:solidFill>
                <a:effectLst/>
                <a:latin typeface="+mn-lt"/>
                <a:ea typeface="+mn-ea"/>
                <a:cs typeface="+mn-cs"/>
              </a:rPr>
              <a:t>Fixsen</a:t>
            </a:r>
            <a:r>
              <a:rPr lang="en-US" sz="1200" kern="1200" dirty="0" smtClean="0">
                <a:solidFill>
                  <a:schemeClr val="tx1"/>
                </a:solidFill>
                <a:effectLst/>
                <a:latin typeface="+mn-lt"/>
                <a:ea typeface="+mn-ea"/>
                <a:cs typeface="+mn-cs"/>
              </a:rPr>
              <a:t>, D. L.  (2005, Summer). The National Implementation Research Network: Improving the science and practice of implementation.  </a:t>
            </a:r>
            <a:r>
              <a:rPr lang="en-US" sz="1200" i="1" kern="1200" dirty="0" smtClean="0">
                <a:solidFill>
                  <a:schemeClr val="tx1"/>
                </a:solidFill>
                <a:effectLst/>
                <a:latin typeface="+mn-lt"/>
                <a:ea typeface="+mn-ea"/>
                <a:cs typeface="+mn-cs"/>
              </a:rPr>
              <a:t>American Psychological Association</a:t>
            </a:r>
            <a:r>
              <a:rPr lang="en-US" sz="1200" kern="1200" dirty="0" smtClean="0">
                <a:solidFill>
                  <a:schemeClr val="tx1"/>
                </a:solidFill>
                <a:effectLst/>
                <a:latin typeface="+mn-lt"/>
                <a:ea typeface="+mn-ea"/>
                <a:cs typeface="+mn-cs"/>
              </a:rPr>
              <a:t>, CYF News, pp. 8-12.</a:t>
            </a:r>
          </a:p>
          <a:p>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53</a:t>
            </a:fld>
            <a:endParaRPr lang="en-US"/>
          </a:p>
        </p:txBody>
      </p:sp>
    </p:spTree>
    <p:extLst>
      <p:ext uri="{BB962C8B-B14F-4D97-AF65-F5344CB8AC3E}">
        <p14:creationId xmlns:p14="http://schemas.microsoft.com/office/powerpoint/2010/main" val="239195944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t>
            </a:r>
            <a:r>
              <a:rPr lang="en-US" dirty="0"/>
              <a:t>Fidelity of implementation means adherence to both the proper execution of the specific practices and the effective coordination of all the practices as they are intended to be combined. A program or practice with demonstrated effectiveness in some schools can be ineffective elsewhere if the way it is being implemented takes it far away from its original (evidence-based) design.” </a:t>
            </a:r>
          </a:p>
          <a:p>
            <a:pPr defTabSz="931774">
              <a:defRPr/>
            </a:pPr>
            <a:endParaRPr lang="en-US" dirty="0"/>
          </a:p>
          <a:p>
            <a:pPr defTabSz="931774">
              <a:defRPr/>
            </a:pPr>
            <a:r>
              <a:rPr lang="en-US" dirty="0"/>
              <a:t>“</a:t>
            </a:r>
            <a:r>
              <a:rPr lang="en-US" i="1" dirty="0"/>
              <a:t>Monitoring Fidelity of Implementation, Center on Innovation and Improvement,” </a:t>
            </a:r>
            <a:r>
              <a:rPr lang="en-US" i="1" dirty="0" err="1"/>
              <a:t>n.d.</a:t>
            </a:r>
            <a:r>
              <a:rPr lang="en-US" dirty="0"/>
              <a:t> </a:t>
            </a:r>
            <a:endParaRPr lang="en-US" dirty="0" smtClean="0"/>
          </a:p>
          <a:p>
            <a:pPr defTabSz="931774">
              <a:defRPr/>
            </a:pPr>
            <a:endParaRPr lang="en-US" dirty="0" smtClean="0"/>
          </a:p>
          <a:p>
            <a:pPr defTabSz="931774">
              <a:defRPr/>
            </a:pPr>
            <a:r>
              <a:rPr lang="en-US" dirty="0" smtClean="0"/>
              <a:t>Discuss ways you can help and support</a:t>
            </a:r>
            <a:r>
              <a:rPr lang="en-US" baseline="0" dirty="0" smtClean="0"/>
              <a:t> one another in learning practices to become a proficient user of the selected teaching/learning practices</a:t>
            </a:r>
            <a:endParaRPr lang="en-US" dirty="0"/>
          </a:p>
          <a:p>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Monitoring Fidelity of Implementation (</a:t>
            </a:r>
            <a:r>
              <a:rPr lang="en-US" sz="1200" kern="1200" dirty="0" err="1"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Center on Innovation and Improvement.  Retrieved on June 17, 2013, from </a:t>
            </a:r>
            <a:r>
              <a:rPr lang="en-US" sz="1200" u="sng" kern="1200" dirty="0" smtClean="0">
                <a:solidFill>
                  <a:schemeClr val="tx1"/>
                </a:solidFill>
                <a:effectLst/>
                <a:latin typeface="+mn-lt"/>
                <a:ea typeface="+mn-ea"/>
                <a:cs typeface="+mn-cs"/>
                <a:hlinkClick r:id="rId3"/>
              </a:rPr>
              <a:t>http://www.centerii.org/handbook/Resources/5_G_Monitoring_Fidelity.pdf</a:t>
            </a:r>
            <a:r>
              <a:rPr lang="en-US" sz="120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54</a:t>
            </a:fld>
            <a:endParaRPr lang="en-US"/>
          </a:p>
        </p:txBody>
      </p:sp>
    </p:spTree>
    <p:extLst>
      <p:ext uri="{BB962C8B-B14F-4D97-AF65-F5344CB8AC3E}">
        <p14:creationId xmlns:p14="http://schemas.microsoft.com/office/powerpoint/2010/main" val="42116225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Does the principal of your building currently conduct</a:t>
            </a:r>
            <a:r>
              <a:rPr lang="en-US" baseline="0" dirty="0" smtClean="0"/>
              <a:t> regular walk-throughs and provide feedback to teachers based upon those walk-throughs?  Could the fidelity monitoring of effective practices be incorporated into that practice?  Could peer observations be used to assist with monitoring fidelity?  </a:t>
            </a:r>
          </a:p>
          <a:p>
            <a:endParaRPr lang="en-US" baseline="0" dirty="0" smtClean="0"/>
          </a:p>
          <a:p>
            <a:r>
              <a:rPr lang="en-US" baseline="0" dirty="0" smtClean="0"/>
              <a:t>In your building, who (or what teams) might be responsible for analyzing the fidelity data and making recommendations based upon that data?</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Monitoring Fidelity of Implementation (</a:t>
            </a:r>
            <a:r>
              <a:rPr lang="en-US" sz="1200" kern="1200" dirty="0" err="1"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Center on Innovation and Improvement.  Retrieved on June 17, 2013, from </a:t>
            </a:r>
            <a:r>
              <a:rPr lang="en-US" sz="1200" u="sng" kern="1200" dirty="0" smtClean="0">
                <a:solidFill>
                  <a:schemeClr val="tx1"/>
                </a:solidFill>
                <a:effectLst/>
                <a:latin typeface="+mn-lt"/>
                <a:ea typeface="+mn-ea"/>
                <a:cs typeface="+mn-cs"/>
                <a:hlinkClick r:id="rId3"/>
              </a:rPr>
              <a:t>http://www.centerii.org/handbook/Resources/5_G_Monitoring_Fidelity.pdf</a:t>
            </a:r>
            <a:r>
              <a:rPr lang="en-US" sz="120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55</a:t>
            </a:fld>
            <a:endParaRPr lang="en-US"/>
          </a:p>
        </p:txBody>
      </p:sp>
    </p:spTree>
    <p:extLst>
      <p:ext uri="{BB962C8B-B14F-4D97-AF65-F5344CB8AC3E}">
        <p14:creationId xmlns:p14="http://schemas.microsoft.com/office/powerpoint/2010/main" val="376032851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 participants time to reflect</a:t>
            </a:r>
            <a:r>
              <a:rPr lang="en-US" baseline="0" dirty="0" smtClean="0"/>
              <a:t> and share.</a:t>
            </a:r>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56</a:t>
            </a:fld>
            <a:endParaRPr lang="en-US"/>
          </a:p>
        </p:txBody>
      </p:sp>
    </p:spTree>
    <p:extLst>
      <p:ext uri="{BB962C8B-B14F-4D97-AF65-F5344CB8AC3E}">
        <p14:creationId xmlns:p14="http://schemas.microsoft.com/office/powerpoint/2010/main" val="163279485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 participants time to complete any changes they wish to make,</a:t>
            </a:r>
            <a:r>
              <a:rPr lang="en-US" baseline="0" dirty="0" smtClean="0"/>
              <a:t> then review the answers from the answer key (pages 5-7 of “Guided Notes with definitions and </a:t>
            </a:r>
            <a:r>
              <a:rPr lang="en-US" baseline="0" dirty="0" err="1" smtClean="0"/>
              <a:t>prepost</a:t>
            </a:r>
            <a:r>
              <a:rPr lang="en-US" baseline="0" dirty="0" smtClean="0"/>
              <a:t> Effective Teaching Learning Practices Overview 06042013”)</a:t>
            </a:r>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57</a:t>
            </a:fld>
            <a:endParaRPr lang="en-US" dirty="0"/>
          </a:p>
        </p:txBody>
      </p:sp>
    </p:spTree>
    <p:extLst>
      <p:ext uri="{BB962C8B-B14F-4D97-AF65-F5344CB8AC3E}">
        <p14:creationId xmlns:p14="http://schemas.microsoft.com/office/powerpoint/2010/main" val="27201359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Review the practice profile for Effective Teaching/</a:t>
            </a:r>
            <a:r>
              <a:rPr lang="en-US" baseline="0" dirty="0" smtClean="0"/>
              <a:t> Learning Practices.  You may want to review the practice profiles for the other specific practices too.</a:t>
            </a:r>
            <a:endParaRPr lang="en-US" dirty="0"/>
          </a:p>
        </p:txBody>
      </p:sp>
      <p:sp>
        <p:nvSpPr>
          <p:cNvPr id="4" name="Slide Number Placeholder 3"/>
          <p:cNvSpPr>
            <a:spLocks noGrp="1"/>
          </p:cNvSpPr>
          <p:nvPr>
            <p:ph type="sldNum" sz="quarter" idx="10"/>
          </p:nvPr>
        </p:nvSpPr>
        <p:spPr/>
        <p:txBody>
          <a:bodyPr/>
          <a:lstStyle/>
          <a:p>
            <a:fld id="{7DBCE8C7-69BA-4ED6-B5AC-B6B8CF909519}" type="slidenum">
              <a:rPr lang="en-US" smtClean="0"/>
              <a:pPr/>
              <a:t>58</a:t>
            </a:fld>
            <a:endParaRPr lang="en-US"/>
          </a:p>
        </p:txBody>
      </p:sp>
    </p:spTree>
    <p:extLst>
      <p:ext uri="{BB962C8B-B14F-4D97-AF65-F5344CB8AC3E}">
        <p14:creationId xmlns:p14="http://schemas.microsoft.com/office/powerpoint/2010/main" val="72401096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Complete the Next Steps template.  Example</a:t>
            </a:r>
            <a:r>
              <a:rPr lang="en-US" baseline="0" dirty="0" smtClean="0"/>
              <a:t> is included in the learning package materials.</a:t>
            </a:r>
            <a:endParaRPr lang="en-US" dirty="0"/>
          </a:p>
        </p:txBody>
      </p:sp>
      <p:sp>
        <p:nvSpPr>
          <p:cNvPr id="4" name="Slide Number Placeholder 3"/>
          <p:cNvSpPr>
            <a:spLocks noGrp="1"/>
          </p:cNvSpPr>
          <p:nvPr>
            <p:ph type="sldNum" sz="quarter" idx="10"/>
          </p:nvPr>
        </p:nvSpPr>
        <p:spPr/>
        <p:txBody>
          <a:bodyPr/>
          <a:lstStyle/>
          <a:p>
            <a:fld id="{7DBCE8C7-69BA-4ED6-B5AC-B6B8CF909519}" type="slidenum">
              <a:rPr lang="en-US" smtClean="0"/>
              <a:pPr/>
              <a:t>59</a:t>
            </a:fld>
            <a:endParaRPr lang="en-US"/>
          </a:p>
        </p:txBody>
      </p:sp>
    </p:spTree>
    <p:extLst>
      <p:ext uri="{BB962C8B-B14F-4D97-AF65-F5344CB8AC3E}">
        <p14:creationId xmlns:p14="http://schemas.microsoft.com/office/powerpoint/2010/main" val="68123480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60</a:t>
            </a:fld>
            <a:endParaRPr lang="en-US"/>
          </a:p>
        </p:txBody>
      </p:sp>
    </p:spTree>
    <p:extLst>
      <p:ext uri="{BB962C8B-B14F-4D97-AF65-F5344CB8AC3E}">
        <p14:creationId xmlns:p14="http://schemas.microsoft.com/office/powerpoint/2010/main" val="3669919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overview is designed to address these five outcomes.  After learning the definition of Effective Teaching/Learning Practice and the rationale for implementing such practices, four selected practices will be described.  Information will be provided about how each of the four practices aligns with the Missouri Teacher Standards as well as a model that describes how schools, data teams, and teachers can implement the practices.  The last outcome will provide information about how schools can ensure fidelity of implementation.</a:t>
            </a:r>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8</a:t>
            </a:fld>
            <a:endParaRPr lang="en-US"/>
          </a:p>
        </p:txBody>
      </p:sp>
    </p:spTree>
    <p:extLst>
      <p:ext uri="{BB962C8B-B14F-4D97-AF65-F5344CB8AC3E}">
        <p14:creationId xmlns:p14="http://schemas.microsoft.com/office/powerpoint/2010/main" val="428404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Guided Notes are pages 1-4 of the handout (which was used earlier for the pre-assessment). Give participants a few minutes to review the guided notes section.  Whenever they see the note-taking icon, there is information on that slide that will assist them in completing their guided notes.</a:t>
            </a:r>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9</a:t>
            </a:fld>
            <a:endParaRPr lang="en-US"/>
          </a:p>
        </p:txBody>
      </p:sp>
    </p:spTree>
    <p:extLst>
      <p:ext uri="{BB962C8B-B14F-4D97-AF65-F5344CB8AC3E}">
        <p14:creationId xmlns:p14="http://schemas.microsoft.com/office/powerpoint/2010/main" val="272013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are Effective Teaching/Learning Practices and why should teachers use them?</a:t>
            </a:r>
          </a:p>
          <a:p>
            <a:endParaRPr lang="en-US" dirty="0" smtClean="0"/>
          </a:p>
          <a:p>
            <a:r>
              <a:rPr lang="en-US" dirty="0" smtClean="0"/>
              <a:t>Tell participants that the definitions of</a:t>
            </a:r>
            <a:r>
              <a:rPr lang="en-US" baseline="0" dirty="0" smtClean="0"/>
              <a:t> effective instructional practice and the four practices described in this overview are on page 7 of their handout.</a:t>
            </a:r>
            <a:endParaRPr lang="en-US" dirty="0"/>
          </a:p>
        </p:txBody>
      </p:sp>
      <p:sp>
        <p:nvSpPr>
          <p:cNvPr id="4" name="Slide Number Placeholder 3"/>
          <p:cNvSpPr>
            <a:spLocks noGrp="1"/>
          </p:cNvSpPr>
          <p:nvPr>
            <p:ph type="sldNum" sz="quarter" idx="10"/>
          </p:nvPr>
        </p:nvSpPr>
        <p:spPr/>
        <p:txBody>
          <a:bodyPr/>
          <a:lstStyle/>
          <a:p>
            <a:fld id="{8C25DA50-E0B2-4484-B77E-D52A4342F3E6}" type="slidenum">
              <a:rPr lang="en-US" smtClean="0"/>
              <a:t>10</a:t>
            </a:fld>
            <a:endParaRPr lang="en-US"/>
          </a:p>
        </p:txBody>
      </p:sp>
    </p:spTree>
    <p:extLst>
      <p:ext uri="{BB962C8B-B14F-4D97-AF65-F5344CB8AC3E}">
        <p14:creationId xmlns:p14="http://schemas.microsoft.com/office/powerpoint/2010/main" val="4592208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Key words in this definition are highlighted.  Practices must</a:t>
            </a:r>
            <a:r>
              <a:rPr lang="en-US" baseline="0" dirty="0" smtClean="0"/>
              <a:t> be evidence-based and implemented with fidelity.  Data is used to monitor student results and inform decision-making.   Effective Teaching/Learning Practices are not tied to any specific content and when implemented with fidelity, increases the likelihood of positive results for every student.</a:t>
            </a:r>
          </a:p>
          <a:p>
            <a:endParaRPr lang="en-US" baseline="0" dirty="0" smtClean="0"/>
          </a:p>
          <a:p>
            <a:r>
              <a:rPr lang="en-US" baseline="0" dirty="0" smtClean="0"/>
              <a:t>This definition is included in the guided notes with blanks for participants to fill-in.</a:t>
            </a:r>
          </a:p>
          <a:p>
            <a:endParaRPr lang="en-US" baseline="0" dirty="0" smtClean="0"/>
          </a:p>
          <a:p>
            <a:r>
              <a:rPr lang="en-US" baseline="0" dirty="0" smtClean="0"/>
              <a:t>Ask participants to apply this definition to an effective instructional practice currently implemented at their school.  Does this practice align with all components of this definition</a:t>
            </a:r>
            <a:r>
              <a:rPr lang="en-US" i="1" baseline="0" dirty="0" smtClean="0"/>
              <a:t>?</a:t>
            </a:r>
          </a:p>
          <a:p>
            <a:endParaRPr lang="en-US" i="1" baseline="0" dirty="0" smtClean="0"/>
          </a:p>
          <a:p>
            <a:r>
              <a:rPr lang="en-US" sz="1100" kern="1200" dirty="0" smtClean="0">
                <a:solidFill>
                  <a:schemeClr val="tx1"/>
                </a:solidFill>
                <a:effectLst/>
                <a:latin typeface="+mn-lt"/>
                <a:ea typeface="+mn-ea"/>
                <a:cs typeface="+mn-cs"/>
              </a:rPr>
              <a:t>Hattie, J.  (2012). </a:t>
            </a:r>
            <a:r>
              <a:rPr lang="en-US" sz="1100" i="1" kern="1200" dirty="0" smtClean="0">
                <a:solidFill>
                  <a:schemeClr val="tx1"/>
                </a:solidFill>
                <a:effectLst/>
                <a:latin typeface="+mn-lt"/>
                <a:ea typeface="+mn-ea"/>
                <a:cs typeface="+mn-cs"/>
              </a:rPr>
              <a:t>Visible learning for teachers:  Maximizing impact on learning</a:t>
            </a:r>
            <a:r>
              <a:rPr lang="en-US" sz="1100" kern="1200" dirty="0" smtClean="0">
                <a:solidFill>
                  <a:schemeClr val="tx1"/>
                </a:solidFill>
                <a:effectLst/>
                <a:latin typeface="+mn-lt"/>
                <a:ea typeface="+mn-ea"/>
                <a:cs typeface="+mn-cs"/>
              </a:rPr>
              <a:t>.  London, UK:  </a:t>
            </a:r>
            <a:r>
              <a:rPr lang="en-US" sz="1100" kern="1200" dirty="0" err="1" smtClean="0">
                <a:solidFill>
                  <a:schemeClr val="tx1"/>
                </a:solidFill>
                <a:effectLst/>
                <a:latin typeface="+mn-lt"/>
                <a:ea typeface="+mn-ea"/>
                <a:cs typeface="+mn-cs"/>
              </a:rPr>
              <a:t>Routledge</a:t>
            </a:r>
            <a:r>
              <a:rPr lang="en-US" sz="1100" kern="1200" dirty="0" smtClean="0">
                <a:solidFill>
                  <a:schemeClr val="tx1"/>
                </a:solidFill>
                <a:effectLst/>
                <a:latin typeface="+mn-lt"/>
                <a:ea typeface="+mn-ea"/>
                <a:cs typeface="+mn-cs"/>
              </a:rPr>
              <a:t>.</a:t>
            </a:r>
          </a:p>
          <a:p>
            <a:r>
              <a:rPr lang="en-US" sz="1100" kern="1200" dirty="0" smtClean="0">
                <a:solidFill>
                  <a:schemeClr val="tx1"/>
                </a:solidFill>
                <a:effectLst/>
                <a:latin typeface="+mn-lt"/>
                <a:ea typeface="+mn-ea"/>
                <a:cs typeface="+mn-cs"/>
              </a:rPr>
              <a:t> </a:t>
            </a:r>
          </a:p>
          <a:p>
            <a:r>
              <a:rPr lang="en-US" sz="1100" kern="1200" dirty="0" smtClean="0">
                <a:solidFill>
                  <a:schemeClr val="tx1"/>
                </a:solidFill>
                <a:effectLst/>
                <a:latin typeface="+mn-lt"/>
                <a:ea typeface="+mn-ea"/>
                <a:cs typeface="+mn-cs"/>
              </a:rPr>
              <a:t>Herman, J. L., </a:t>
            </a:r>
            <a:r>
              <a:rPr lang="en-US" sz="1100" kern="1200" dirty="0" err="1" smtClean="0">
                <a:solidFill>
                  <a:schemeClr val="tx1"/>
                </a:solidFill>
                <a:effectLst/>
                <a:latin typeface="+mn-lt"/>
                <a:ea typeface="+mn-ea"/>
                <a:cs typeface="+mn-cs"/>
              </a:rPr>
              <a:t>Osmundson</a:t>
            </a:r>
            <a:r>
              <a:rPr lang="en-US" sz="1100" kern="1200" dirty="0" smtClean="0">
                <a:solidFill>
                  <a:schemeClr val="tx1"/>
                </a:solidFill>
                <a:effectLst/>
                <a:latin typeface="+mn-lt"/>
                <a:ea typeface="+mn-ea"/>
                <a:cs typeface="+mn-cs"/>
              </a:rPr>
              <a:t>, E., &amp; </a:t>
            </a:r>
            <a:r>
              <a:rPr lang="en-US" sz="1100" kern="1200" dirty="0" err="1" smtClean="0">
                <a:solidFill>
                  <a:schemeClr val="tx1"/>
                </a:solidFill>
                <a:effectLst/>
                <a:latin typeface="+mn-lt"/>
                <a:ea typeface="+mn-ea"/>
                <a:cs typeface="+mn-cs"/>
              </a:rPr>
              <a:t>Dietel</a:t>
            </a:r>
            <a:r>
              <a:rPr lang="en-US" sz="1100" kern="1200" dirty="0" smtClean="0">
                <a:solidFill>
                  <a:schemeClr val="tx1"/>
                </a:solidFill>
                <a:effectLst/>
                <a:latin typeface="+mn-lt"/>
                <a:ea typeface="+mn-ea"/>
                <a:cs typeface="+mn-cs"/>
              </a:rPr>
              <a:t>, R.  (2010). </a:t>
            </a:r>
            <a:r>
              <a:rPr lang="en-US" sz="1100" i="1" kern="1200" dirty="0" smtClean="0">
                <a:solidFill>
                  <a:schemeClr val="tx1"/>
                </a:solidFill>
                <a:effectLst/>
                <a:latin typeface="+mn-lt"/>
                <a:ea typeface="+mn-ea"/>
                <a:cs typeface="+mn-cs"/>
              </a:rPr>
              <a:t>Benchmark assessments for improved learning </a:t>
            </a:r>
            <a:r>
              <a:rPr lang="en-US" sz="1100" kern="1200" dirty="0" smtClean="0">
                <a:solidFill>
                  <a:schemeClr val="tx1"/>
                </a:solidFill>
                <a:effectLst/>
                <a:latin typeface="+mn-lt"/>
                <a:ea typeface="+mn-ea"/>
                <a:cs typeface="+mn-cs"/>
              </a:rPr>
              <a:t>(AACC Report).</a:t>
            </a:r>
          </a:p>
          <a:p>
            <a:r>
              <a:rPr lang="en-US" sz="1100" kern="1200" dirty="0" smtClean="0">
                <a:solidFill>
                  <a:schemeClr val="tx1"/>
                </a:solidFill>
                <a:effectLst/>
                <a:latin typeface="+mn-lt"/>
                <a:ea typeface="+mn-ea"/>
                <a:cs typeface="+mn-cs"/>
              </a:rPr>
              <a:t>Los Angeles, CA: University of California.</a:t>
            </a:r>
          </a:p>
          <a:p>
            <a:endParaRPr lang="en-US" i="1" dirty="0"/>
          </a:p>
        </p:txBody>
      </p:sp>
      <p:sp>
        <p:nvSpPr>
          <p:cNvPr id="4" name="Slide Number Placeholder 3"/>
          <p:cNvSpPr>
            <a:spLocks noGrp="1"/>
          </p:cNvSpPr>
          <p:nvPr>
            <p:ph type="sldNum" sz="quarter" idx="10"/>
          </p:nvPr>
        </p:nvSpPr>
        <p:spPr/>
        <p:txBody>
          <a:bodyPr/>
          <a:lstStyle/>
          <a:p>
            <a:fld id="{8C25DA50-E0B2-4484-B77E-D52A4342F3E6}" type="slidenum">
              <a:rPr lang="en-US" smtClean="0"/>
              <a:t>11</a:t>
            </a:fld>
            <a:endParaRPr lang="en-US"/>
          </a:p>
        </p:txBody>
      </p:sp>
    </p:spTree>
    <p:extLst>
      <p:ext uri="{BB962C8B-B14F-4D97-AF65-F5344CB8AC3E}">
        <p14:creationId xmlns:p14="http://schemas.microsoft.com/office/powerpoint/2010/main" val="10388434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32099" name="Picture 3" descr="C:\Users\dayad\Desktop\Arden backup\dayad\Desktop\MIM\Logos and Swag\10 by 2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48725" y="6173131"/>
            <a:ext cx="672053" cy="59436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0"/>
            <a:ext cx="9144000" cy="6080844"/>
          </a:xfrm>
          <a:prstGeom prst="rect">
            <a:avLst/>
          </a:prstGeom>
          <a:solidFill>
            <a:srgbClr val="2540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TextBox 4"/>
          <p:cNvSpPr txBox="1"/>
          <p:nvPr/>
        </p:nvSpPr>
        <p:spPr>
          <a:xfrm>
            <a:off x="2819400" y="6150114"/>
            <a:ext cx="3124200" cy="707886"/>
          </a:xfrm>
          <a:prstGeom prst="rect">
            <a:avLst/>
          </a:prstGeom>
          <a:noFill/>
        </p:spPr>
        <p:txBody>
          <a:bodyPr wrap="square">
            <a:spAutoFit/>
          </a:bodyPr>
          <a:lstStyle/>
          <a:p>
            <a:pPr algn="just" fontAlgn="auto">
              <a:spcBef>
                <a:spcPts val="0"/>
              </a:spcBef>
              <a:spcAft>
                <a:spcPts val="0"/>
              </a:spcAft>
              <a:defRPr/>
            </a:pPr>
            <a:r>
              <a:rPr lang="en-US" sz="800" i="1" dirty="0" smtClean="0">
                <a:latin typeface="Tw Cen MT" pitchFamily="34" charset="0"/>
                <a:cs typeface="+mn-cs"/>
              </a:rPr>
              <a:t>The contents of this presentation were developed under a grant from the US Department of Education to the Missouri Department of Elementary and Secondary Education (#H323A120018).  However, these contents do not necessarily represent the policy of the US Department of Education, and you should not assume endorsement by the Federal Government. </a:t>
            </a:r>
            <a:endParaRPr lang="en-US" sz="800" i="1" dirty="0">
              <a:latin typeface="Tw Cen MT" pitchFamily="34" charset="0"/>
              <a:cs typeface="+mn-cs"/>
            </a:endParaRPr>
          </a:p>
        </p:txBody>
      </p:sp>
      <p:pic>
        <p:nvPicPr>
          <p:cNvPr id="6" name="Picture 2" descr="http://tadnet.org/uploads/Image/Ideas_logofinalJ.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75169" y="6173131"/>
            <a:ext cx="714736" cy="594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420731"/>
            <a:ext cx="7772400" cy="1470025"/>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217448"/>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32098" name="Picture 2" descr="http://dese.mo.gov/comm/images/DESE-colo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6172200"/>
            <a:ext cx="1656172" cy="596222"/>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0" y="152400"/>
            <a:ext cx="9144000" cy="369888"/>
          </a:xfrm>
          <a:prstGeom prst="rect">
            <a:avLst/>
          </a:prstGeom>
          <a:noFill/>
        </p:spPr>
        <p:txBody>
          <a:bodyPr>
            <a:spAutoFit/>
          </a:bodyPr>
          <a:lstStyle/>
          <a:p>
            <a:pPr algn="ctr" fontAlgn="auto">
              <a:spcBef>
                <a:spcPts val="0"/>
              </a:spcBef>
              <a:spcAft>
                <a:spcPts val="0"/>
              </a:spcAft>
              <a:defRPr/>
            </a:pPr>
            <a:r>
              <a:rPr lang="en-US" b="1" i="1" spc="600" dirty="0">
                <a:solidFill>
                  <a:schemeClr val="bg1"/>
                </a:solidFill>
                <a:latin typeface="Arial Narrow" pitchFamily="34" charset="0"/>
                <a:ea typeface="Verdana" pitchFamily="34" charset="0"/>
                <a:cs typeface="Verdana" pitchFamily="34" charset="0"/>
              </a:rPr>
              <a:t>Professional Development to Practice</a:t>
            </a:r>
          </a:p>
        </p:txBody>
      </p:sp>
      <p:sp>
        <p:nvSpPr>
          <p:cNvPr id="19" name="Rectangle 18"/>
          <p:cNvSpPr/>
          <p:nvPr/>
        </p:nvSpPr>
        <p:spPr>
          <a:xfrm>
            <a:off x="1447800" y="473075"/>
            <a:ext cx="7696200" cy="139700"/>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Rectangle 19"/>
          <p:cNvSpPr/>
          <p:nvPr/>
        </p:nvSpPr>
        <p:spPr>
          <a:xfrm>
            <a:off x="0" y="473075"/>
            <a:ext cx="1447800" cy="1397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7988523" y="152400"/>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2371182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828803"/>
            <a:ext cx="8229600" cy="4038598"/>
          </a:xfrm>
        </p:spPr>
        <p:txBody>
          <a:bodyPr vert="eaVert"/>
          <a:lstStyle>
            <a:lvl2pPr marL="742950" indent="-285750">
              <a:defRPr lang="en-US" sz="2800" kern="1200" dirty="0" smtClean="0">
                <a:solidFill>
                  <a:schemeClr val="tx1"/>
                </a:solidFill>
                <a:latin typeface="Tw Cen MT" pitchFamily="34" charset="0"/>
                <a:ea typeface="+mn-ea"/>
                <a:cs typeface="+mn-cs"/>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30168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1"/>
            <a:ext cx="20574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599"/>
            <a:ext cx="6019800" cy="5257801"/>
          </a:xfrm>
        </p:spPr>
        <p:txBody>
          <a:bodyPr vert="eaVert"/>
          <a:lstStyle>
            <a:lvl2pPr marL="742950" indent="-285750">
              <a:defRPr lang="en-US" sz="2800" kern="1200" dirty="0" smtClean="0">
                <a:solidFill>
                  <a:schemeClr val="tx1"/>
                </a:solidFill>
                <a:latin typeface="Tw Cen MT" pitchFamily="34" charset="0"/>
                <a:ea typeface="+mn-ea"/>
                <a:cs typeface="+mn-cs"/>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46336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5" name="Straight Connector 4"/>
          <p:cNvCxnSpPr/>
          <p:nvPr/>
        </p:nvCxnSpPr>
        <p:spPr>
          <a:xfrm>
            <a:off x="0" y="6019800"/>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828803"/>
            <a:ext cx="8229600" cy="3962397"/>
          </a:xfrm>
        </p:spPr>
        <p:txBody>
          <a:bodyPr/>
          <a:lstStyle>
            <a:lvl2pPr>
              <a:buClr>
                <a:schemeClr val="accent3"/>
              </a:buClr>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78285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TextBox 3"/>
          <p:cNvSpPr txBox="1"/>
          <p:nvPr/>
        </p:nvSpPr>
        <p:spPr>
          <a:xfrm>
            <a:off x="3962400" y="6119813"/>
            <a:ext cx="4343400" cy="738187"/>
          </a:xfrm>
          <a:prstGeom prst="rect">
            <a:avLst/>
          </a:prstGeom>
          <a:noFill/>
        </p:spPr>
        <p:txBody>
          <a:bodyPr>
            <a:spAutoFit/>
          </a:bodyPr>
          <a:lstStyle/>
          <a:p>
            <a:pPr algn="just" fontAlgn="auto">
              <a:spcBef>
                <a:spcPts val="0"/>
              </a:spcBef>
              <a:spcAft>
                <a:spcPts val="0"/>
              </a:spcAft>
              <a:defRPr/>
            </a:pPr>
            <a:r>
              <a:rPr lang="en-US" sz="1050" i="1" dirty="0">
                <a:latin typeface="Tw Cen MT" pitchFamily="34" charset="0"/>
                <a:cs typeface="+mn-cs"/>
              </a:rPr>
              <a:t>The contents of this  presentation were developed under a grant from the US Department of Education,   #H323A120018.  However, these contents do not necessarily represent the policy of the US Department of Education, and you should not assume endorsement by the Federal Government. </a:t>
            </a:r>
          </a:p>
        </p:txBody>
      </p:sp>
      <p:pic>
        <p:nvPicPr>
          <p:cNvPr id="5" name="Picture 2" descr="http://tadnet.org/uploads/Image/Ideas_logofinalJ.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89950" y="6313488"/>
            <a:ext cx="654050"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4249389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190997"/>
          </a:xfrm>
        </p:spPr>
        <p:txBody>
          <a:bodyPr/>
          <a:lstStyle>
            <a:lvl1pPr>
              <a:defRPr sz="2800"/>
            </a:lvl1pPr>
            <a:lvl2pPr marL="742950" indent="-285750">
              <a:defRPr lang="en-US" sz="2400" kern="1200" dirty="0" smtClean="0">
                <a:solidFill>
                  <a:schemeClr val="tx1"/>
                </a:solidFill>
                <a:latin typeface="Tw Cen MT" pitchFamily="34" charset="0"/>
                <a:ea typeface="+mn-ea"/>
                <a:cs typeface="+mn-cs"/>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3"/>
            <a:ext cx="4038600" cy="4190997"/>
          </a:xfrm>
        </p:spPr>
        <p:txBody>
          <a:bodyPr/>
          <a:lstStyle>
            <a:lvl1pPr>
              <a:defRPr sz="2800"/>
            </a:lvl1pPr>
            <a:lvl2pPr marL="742950" indent="-285750">
              <a:defRPr lang="en-US" sz="2400" kern="1200" dirty="0" smtClean="0">
                <a:solidFill>
                  <a:schemeClr val="tx1"/>
                </a:solidFill>
                <a:latin typeface="Tw Cen MT" pitchFamily="34" charset="0"/>
                <a:ea typeface="+mn-ea"/>
                <a:cs typeface="+mn-cs"/>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591730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2190"/>
            <a:ext cx="8229600" cy="92181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616325"/>
          </a:xfrm>
        </p:spPr>
        <p:txBody>
          <a:bodyPr/>
          <a:lstStyle>
            <a:lvl1pPr>
              <a:defRPr sz="2400"/>
            </a:lvl1pPr>
            <a:lvl2pPr marL="742950" indent="-285750">
              <a:defRPr lang="en-US" sz="2000" kern="1200" dirty="0" smtClean="0">
                <a:solidFill>
                  <a:schemeClr val="tx1"/>
                </a:solidFill>
                <a:latin typeface="Tw Cen MT" pitchFamily="34" charset="0"/>
                <a:ea typeface="+mn-ea"/>
                <a:cs typeface="+mn-cs"/>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616325"/>
          </a:xfrm>
        </p:spPr>
        <p:txBody>
          <a:bodyPr/>
          <a:lstStyle>
            <a:lvl1pPr>
              <a:defRPr sz="2400"/>
            </a:lvl1pPr>
            <a:lvl2pPr marL="742950" indent="-285750">
              <a:defRPr lang="en-US" sz="2000" kern="1200" dirty="0" smtClean="0">
                <a:solidFill>
                  <a:schemeClr val="tx1"/>
                </a:solidFill>
                <a:latin typeface="Tw Cen MT" pitchFamily="34" charset="0"/>
                <a:ea typeface="+mn-ea"/>
                <a:cs typeface="+mn-cs"/>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02046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655638"/>
            <a:ext cx="8229600" cy="1096962"/>
          </a:xfrm>
        </p:spPr>
        <p:txBody>
          <a:bodyPr/>
          <a:lstStyle/>
          <a:p>
            <a:r>
              <a:rPr lang="en-US" smtClean="0"/>
              <a:t>Click to edit Master title style</a:t>
            </a:r>
            <a:endParaRPr lang="en-US"/>
          </a:p>
        </p:txBody>
      </p:sp>
    </p:spTree>
    <p:extLst>
      <p:ext uri="{BB962C8B-B14F-4D97-AF65-F5344CB8AC3E}">
        <p14:creationId xmlns:p14="http://schemas.microsoft.com/office/powerpoint/2010/main" val="840118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1974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685800"/>
            <a:ext cx="3008313" cy="7493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1" y="685799"/>
            <a:ext cx="5111751" cy="5105401"/>
          </a:xfrm>
        </p:spPr>
        <p:txBody>
          <a:bodyPr/>
          <a:lstStyle>
            <a:lvl1pPr>
              <a:defRPr sz="3200"/>
            </a:lvl1pPr>
            <a:lvl2pPr marL="742950" indent="-285750">
              <a:defRPr lang="en-US" sz="2800" kern="1200" dirty="0" smtClean="0">
                <a:solidFill>
                  <a:schemeClr val="tx1"/>
                </a:solidFill>
                <a:latin typeface="Tw Cen MT" pitchFamily="34" charset="0"/>
                <a:ea typeface="+mn-ea"/>
                <a:cs typeface="+mn-cs"/>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2" y="1435103"/>
            <a:ext cx="3008313" cy="43560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97688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85799"/>
            <a:ext cx="5486400" cy="40417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9"/>
            <a:ext cx="5486400" cy="5000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69661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601663"/>
            <a:ext cx="8229600" cy="109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457200" y="1828800"/>
            <a:ext cx="82296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9" name="TextBox 18"/>
          <p:cNvSpPr txBox="1"/>
          <p:nvPr/>
        </p:nvSpPr>
        <p:spPr>
          <a:xfrm>
            <a:off x="0" y="152400"/>
            <a:ext cx="9144000" cy="369888"/>
          </a:xfrm>
          <a:prstGeom prst="rect">
            <a:avLst/>
          </a:prstGeom>
          <a:noFill/>
        </p:spPr>
        <p:txBody>
          <a:bodyPr>
            <a:spAutoFit/>
          </a:bodyPr>
          <a:lstStyle/>
          <a:p>
            <a:pPr algn="ctr" fontAlgn="auto">
              <a:spcBef>
                <a:spcPts val="0"/>
              </a:spcBef>
              <a:spcAft>
                <a:spcPts val="0"/>
              </a:spcAft>
              <a:defRPr/>
            </a:pPr>
            <a:r>
              <a:rPr lang="en-US" b="1" i="1" spc="600" dirty="0">
                <a:solidFill>
                  <a:schemeClr val="accent3"/>
                </a:solidFill>
                <a:latin typeface="Arial Narrow" pitchFamily="34" charset="0"/>
                <a:ea typeface="Verdana" pitchFamily="34" charset="0"/>
                <a:cs typeface="Verdana" pitchFamily="34" charset="0"/>
              </a:rPr>
              <a:t>Professional Development to Practice</a:t>
            </a:r>
          </a:p>
        </p:txBody>
      </p:sp>
      <p:sp>
        <p:nvSpPr>
          <p:cNvPr id="20" name="Rectangle 19"/>
          <p:cNvSpPr/>
          <p:nvPr/>
        </p:nvSpPr>
        <p:spPr>
          <a:xfrm>
            <a:off x="0" y="473075"/>
            <a:ext cx="1447800" cy="1397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Rectangle 20"/>
          <p:cNvSpPr/>
          <p:nvPr/>
        </p:nvSpPr>
        <p:spPr>
          <a:xfrm>
            <a:off x="1447800" y="473075"/>
            <a:ext cx="7696200" cy="139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7" name="Picture 18" descr="X:\IHD General Shared\DESE Projects\SPDG\EduSAIL Website\Images\Logos\SAIL logo\header.png"/>
          <p:cNvPicPr>
            <a:picLocks noChangeAspect="1" noChangeArrowheads="1"/>
          </p:cNvPicPr>
          <p:nvPr/>
        </p:nvPicPr>
        <p:blipFill>
          <a:blip r:embed="rId13">
            <a:extLst>
              <a:ext uri="{28A0092B-C50C-407E-A947-70E740481C1C}">
                <a14:useLocalDpi xmlns:a14="http://schemas.microsoft.com/office/drawing/2010/main" val="0"/>
              </a:ext>
            </a:extLst>
          </a:blip>
          <a:srcRect t="31007" r="34380"/>
          <a:stretch>
            <a:fillRect/>
          </a:stretch>
        </p:blipFill>
        <p:spPr bwMode="auto">
          <a:xfrm>
            <a:off x="54227" y="6080844"/>
            <a:ext cx="2841373" cy="74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p:nvCxnSpPr>
        <p:spPr>
          <a:xfrm>
            <a:off x="0" y="6019800"/>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400" kern="1200">
          <a:solidFill>
            <a:schemeClr val="accent2"/>
          </a:solidFill>
          <a:latin typeface="Tw Cen MT" pitchFamily="34" charset="0"/>
          <a:ea typeface="+mj-ea"/>
          <a:cs typeface="+mj-cs"/>
        </a:defRPr>
      </a:lvl1pPr>
      <a:lvl2pPr algn="ctr" rtl="0" eaLnBrk="1" fontAlgn="base" hangingPunct="1">
        <a:spcBef>
          <a:spcPct val="0"/>
        </a:spcBef>
        <a:spcAft>
          <a:spcPct val="0"/>
        </a:spcAft>
        <a:defRPr sz="4400">
          <a:solidFill>
            <a:schemeClr val="tx2"/>
          </a:solidFill>
          <a:latin typeface="Tw Cen MT" pitchFamily="34" charset="0"/>
        </a:defRPr>
      </a:lvl2pPr>
      <a:lvl3pPr algn="ctr" rtl="0" eaLnBrk="1" fontAlgn="base" hangingPunct="1">
        <a:spcBef>
          <a:spcPct val="0"/>
        </a:spcBef>
        <a:spcAft>
          <a:spcPct val="0"/>
        </a:spcAft>
        <a:defRPr sz="4400">
          <a:solidFill>
            <a:schemeClr val="tx2"/>
          </a:solidFill>
          <a:latin typeface="Tw Cen MT" pitchFamily="34" charset="0"/>
        </a:defRPr>
      </a:lvl3pPr>
      <a:lvl4pPr algn="ctr" rtl="0" eaLnBrk="1" fontAlgn="base" hangingPunct="1">
        <a:spcBef>
          <a:spcPct val="0"/>
        </a:spcBef>
        <a:spcAft>
          <a:spcPct val="0"/>
        </a:spcAft>
        <a:defRPr sz="4400">
          <a:solidFill>
            <a:schemeClr val="tx2"/>
          </a:solidFill>
          <a:latin typeface="Tw Cen MT" pitchFamily="34" charset="0"/>
        </a:defRPr>
      </a:lvl4pPr>
      <a:lvl5pPr algn="ctr" rtl="0" eaLnBrk="1" fontAlgn="base" hangingPunct="1">
        <a:spcBef>
          <a:spcPct val="0"/>
        </a:spcBef>
        <a:spcAft>
          <a:spcPct val="0"/>
        </a:spcAft>
        <a:defRPr sz="4400">
          <a:solidFill>
            <a:schemeClr val="tx2"/>
          </a:solidFill>
          <a:latin typeface="Tw Cen MT" pitchFamily="34" charset="0"/>
        </a:defRPr>
      </a:lvl5pPr>
      <a:lvl6pPr marL="457200" algn="ctr" rtl="0" eaLnBrk="1" fontAlgn="base" hangingPunct="1">
        <a:spcBef>
          <a:spcPct val="0"/>
        </a:spcBef>
        <a:spcAft>
          <a:spcPct val="0"/>
        </a:spcAft>
        <a:defRPr sz="4400">
          <a:solidFill>
            <a:schemeClr val="tx2"/>
          </a:solidFill>
          <a:latin typeface="Tw Cen MT" pitchFamily="34" charset="0"/>
        </a:defRPr>
      </a:lvl6pPr>
      <a:lvl7pPr marL="914400" algn="ctr" rtl="0" eaLnBrk="1" fontAlgn="base" hangingPunct="1">
        <a:spcBef>
          <a:spcPct val="0"/>
        </a:spcBef>
        <a:spcAft>
          <a:spcPct val="0"/>
        </a:spcAft>
        <a:defRPr sz="4400">
          <a:solidFill>
            <a:schemeClr val="tx2"/>
          </a:solidFill>
          <a:latin typeface="Tw Cen MT" pitchFamily="34" charset="0"/>
        </a:defRPr>
      </a:lvl7pPr>
      <a:lvl8pPr marL="1371600" algn="ctr" rtl="0" eaLnBrk="1" fontAlgn="base" hangingPunct="1">
        <a:spcBef>
          <a:spcPct val="0"/>
        </a:spcBef>
        <a:spcAft>
          <a:spcPct val="0"/>
        </a:spcAft>
        <a:defRPr sz="4400">
          <a:solidFill>
            <a:schemeClr val="tx2"/>
          </a:solidFill>
          <a:latin typeface="Tw Cen MT" pitchFamily="34" charset="0"/>
        </a:defRPr>
      </a:lvl8pPr>
      <a:lvl9pPr marL="1828800" algn="ctr" rtl="0" eaLnBrk="1" fontAlgn="base" hangingPunct="1">
        <a:spcBef>
          <a:spcPct val="0"/>
        </a:spcBef>
        <a:spcAft>
          <a:spcPct val="0"/>
        </a:spcAft>
        <a:defRPr sz="4400">
          <a:solidFill>
            <a:schemeClr val="tx2"/>
          </a:solidFill>
          <a:latin typeface="Tw Cen MT" pitchFamily="34" charset="0"/>
        </a:defRPr>
      </a:lvl9pPr>
    </p:titleStyle>
    <p:bodyStyle>
      <a:lvl1pPr marL="342900" indent="-342900" algn="l" rtl="0" eaLnBrk="1" fontAlgn="base" hangingPunct="1">
        <a:spcBef>
          <a:spcPct val="20000"/>
        </a:spcBef>
        <a:spcAft>
          <a:spcPct val="0"/>
        </a:spcAft>
        <a:buClr>
          <a:schemeClr val="accent2"/>
        </a:buClr>
        <a:buFont typeface="Wingdings" pitchFamily="2" charset="2"/>
        <a:buChar char="q"/>
        <a:defRPr sz="3200" kern="1200">
          <a:solidFill>
            <a:schemeClr val="tx1"/>
          </a:solidFill>
          <a:latin typeface="Tw Cen MT" pitchFamily="34" charset="0"/>
          <a:ea typeface="+mn-ea"/>
          <a:cs typeface="+mn-cs"/>
        </a:defRPr>
      </a:lvl1pPr>
      <a:lvl2pPr marL="742950" indent="-285750" algn="l" rtl="0" eaLnBrk="1" fontAlgn="base" hangingPunct="1">
        <a:spcBef>
          <a:spcPct val="20000"/>
        </a:spcBef>
        <a:spcAft>
          <a:spcPct val="0"/>
        </a:spcAft>
        <a:buClr>
          <a:schemeClr val="accent2"/>
        </a:buClr>
        <a:buFont typeface="Wingdings" pitchFamily="2" charset="2"/>
        <a:buChar char="q"/>
        <a:defRPr sz="2800" kern="1200">
          <a:solidFill>
            <a:schemeClr val="tx1"/>
          </a:solidFill>
          <a:latin typeface="Tw Cen MT" pitchFamily="34" charset="0"/>
          <a:ea typeface="+mn-ea"/>
          <a:cs typeface="+mn-cs"/>
        </a:defRPr>
      </a:lvl2pPr>
      <a:lvl3pPr marL="1143000" indent="-228600" algn="l" rtl="0" eaLnBrk="1" fontAlgn="base" hangingPunct="1">
        <a:spcBef>
          <a:spcPct val="20000"/>
        </a:spcBef>
        <a:spcAft>
          <a:spcPct val="0"/>
        </a:spcAft>
        <a:buClr>
          <a:schemeClr val="accent2"/>
        </a:buClr>
        <a:buFont typeface="Wingdings" pitchFamily="2" charset="2"/>
        <a:buChar char="q"/>
        <a:defRPr sz="2400" kern="1200">
          <a:solidFill>
            <a:schemeClr val="tx1"/>
          </a:solidFill>
          <a:latin typeface="Tw Cen MT" pitchFamily="34" charset="0"/>
          <a:ea typeface="+mn-ea"/>
          <a:cs typeface="+mn-cs"/>
        </a:defRPr>
      </a:lvl3pPr>
      <a:lvl4pPr marL="1600200" indent="-228600" algn="l" rtl="0" eaLnBrk="1" fontAlgn="base" hangingPunct="1">
        <a:spcBef>
          <a:spcPct val="20000"/>
        </a:spcBef>
        <a:spcAft>
          <a:spcPct val="0"/>
        </a:spcAft>
        <a:buClr>
          <a:schemeClr val="accent2"/>
        </a:buClr>
        <a:buFont typeface="Wingdings" pitchFamily="2" charset="2"/>
        <a:buChar char="q"/>
        <a:defRPr sz="2000" kern="1200">
          <a:solidFill>
            <a:schemeClr val="tx1"/>
          </a:solidFill>
          <a:latin typeface="Tw Cen MT" pitchFamily="34" charset="0"/>
          <a:ea typeface="+mn-ea"/>
          <a:cs typeface="+mn-cs"/>
        </a:defRPr>
      </a:lvl4pPr>
      <a:lvl5pPr marL="2057400" indent="-228600" algn="l" rtl="0" eaLnBrk="1" fontAlgn="base" hangingPunct="1">
        <a:spcBef>
          <a:spcPct val="20000"/>
        </a:spcBef>
        <a:spcAft>
          <a:spcPct val="0"/>
        </a:spcAft>
        <a:buClr>
          <a:schemeClr val="accent2"/>
        </a:buClr>
        <a:buFont typeface="Wingdings" pitchFamily="2" charset="2"/>
        <a:buChar char="q"/>
        <a:defRPr sz="2000" kern="1200">
          <a:solidFill>
            <a:schemeClr val="tx1"/>
          </a:solidFill>
          <a:latin typeface="Tw Cen M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creativecommons.org/licenses/by-nc-nd/4.0/" TargetMode="External"/><Relationship Id="rId4" Type="http://schemas.openxmlformats.org/officeDocument/2006/relationships/image" Target="../media/image7.im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6.xml"/><Relationship Id="rId1" Type="http://schemas.openxmlformats.org/officeDocument/2006/relationships/tags" Target="../tags/tag1.xml"/><Relationship Id="rId5" Type="http://schemas.openxmlformats.org/officeDocument/2006/relationships/image" Target="../media/image12.png"/><Relationship Id="rId4" Type="http://schemas.openxmlformats.org/officeDocument/2006/relationships/image" Target="../media/image10.png"/></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6.xml"/><Relationship Id="rId1" Type="http://schemas.openxmlformats.org/officeDocument/2006/relationships/tags" Target="../tags/tag2.xml"/><Relationship Id="rId5" Type="http://schemas.openxmlformats.org/officeDocument/2006/relationships/image" Target="../media/image12.png"/><Relationship Id="rId4" Type="http://schemas.openxmlformats.org/officeDocument/2006/relationships/image" Target="../media/image10.png"/></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6.xml"/><Relationship Id="rId1" Type="http://schemas.openxmlformats.org/officeDocument/2006/relationships/tags" Target="../tags/tag3.xml"/><Relationship Id="rId5" Type="http://schemas.openxmlformats.org/officeDocument/2006/relationships/image" Target="../media/image10.png"/><Relationship Id="rId4" Type="http://schemas.openxmlformats.org/officeDocument/2006/relationships/image" Target="../media/image12.png"/></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6.xml"/><Relationship Id="rId1" Type="http://schemas.openxmlformats.org/officeDocument/2006/relationships/tags" Target="../tags/tag4.xml"/><Relationship Id="rId5" Type="http://schemas.openxmlformats.org/officeDocument/2006/relationships/image" Target="../media/image12.png"/><Relationship Id="rId4" Type="http://schemas.openxmlformats.org/officeDocument/2006/relationships/image" Target="../media/image10.png"/></Relationships>
</file>

<file path=ppt/slides/_rels/slide4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search.proquest.com/docview/63115714?accountid=14556" TargetMode="External"/><Relationship Id="rId2" Type="http://schemas.openxmlformats.org/officeDocument/2006/relationships/notesSlide" Target="../notesSlides/notesSlide58.xml"/><Relationship Id="rId1" Type="http://schemas.openxmlformats.org/officeDocument/2006/relationships/slideLayout" Target="../slideLayouts/slideLayout2.xml"/><Relationship Id="rId6" Type="http://schemas.openxmlformats.org/officeDocument/2006/relationships/hyperlink" Target="http://www.p21.org/" TargetMode="External"/><Relationship Id="rId5" Type="http://schemas.openxmlformats.org/officeDocument/2006/relationships/hyperlink" Target="http://www.centerii.org/handbook/Resources/5_G_Monitoring_Fidelity.pdf" TargetMode="External"/><Relationship Id="rId4" Type="http://schemas.openxmlformats.org/officeDocument/2006/relationships/hyperlink" Target="http://visiblelearningplus.co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Effective Teaching/Learning Practices</a:t>
            </a:r>
            <a:endParaRPr lang="en-US" dirty="0"/>
          </a:p>
        </p:txBody>
      </p:sp>
      <p:sp>
        <p:nvSpPr>
          <p:cNvPr id="5" name="Subtitle 4"/>
          <p:cNvSpPr>
            <a:spLocks noGrp="1"/>
          </p:cNvSpPr>
          <p:nvPr>
            <p:ph type="subTitle" idx="1"/>
          </p:nvPr>
        </p:nvSpPr>
        <p:spPr/>
        <p:txBody>
          <a:bodyPr/>
          <a:lstStyle/>
          <a:p>
            <a:r>
              <a:rPr lang="en-US" dirty="0" smtClean="0"/>
              <a:t>An Overview</a:t>
            </a:r>
          </a:p>
        </p:txBody>
      </p:sp>
      <p:pic>
        <p:nvPicPr>
          <p:cNvPr id="6" name="Picture 20" descr="C:\Users\dayad\Desktop\moedusail graphics\icons not buttons\effective instructio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31775" y="204850"/>
            <a:ext cx="1151859" cy="822960"/>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 8"/>
          <p:cNvGrpSpPr/>
          <p:nvPr/>
        </p:nvGrpSpPr>
        <p:grpSpPr>
          <a:xfrm>
            <a:off x="435864" y="5715000"/>
            <a:ext cx="8272272" cy="283464"/>
            <a:chOff x="304800" y="4623084"/>
            <a:chExt cx="8272272" cy="283464"/>
          </a:xfrm>
        </p:grpSpPr>
        <p:pic>
          <p:nvPicPr>
            <p:cNvPr id="7" name="Picture 6"/>
            <p:cNvPicPr>
              <a:picLocks/>
            </p:cNvPicPr>
            <p:nvPr/>
          </p:nvPicPr>
          <p:blipFill>
            <a:blip r:embed="rId4">
              <a:extLst>
                <a:ext uri="{28A0092B-C50C-407E-A947-70E740481C1C}">
                  <a14:useLocalDpi xmlns:a14="http://schemas.microsoft.com/office/drawing/2010/main" val="0"/>
                </a:ext>
              </a:extLst>
            </a:blip>
            <a:stretch>
              <a:fillRect/>
            </a:stretch>
          </p:blipFill>
          <p:spPr>
            <a:xfrm>
              <a:off x="304800" y="4623084"/>
              <a:ext cx="804672" cy="283464"/>
            </a:xfrm>
            <a:prstGeom prst="rect">
              <a:avLst/>
            </a:prstGeom>
          </p:spPr>
        </p:pic>
        <p:sp>
          <p:nvSpPr>
            <p:cNvPr id="8" name="TextBox 7"/>
            <p:cNvSpPr txBox="1"/>
            <p:nvPr/>
          </p:nvSpPr>
          <p:spPr>
            <a:xfrm>
              <a:off x="1109472" y="4626317"/>
              <a:ext cx="7467600" cy="276999"/>
            </a:xfrm>
            <a:prstGeom prst="rect">
              <a:avLst/>
            </a:prstGeom>
            <a:noFill/>
          </p:spPr>
          <p:txBody>
            <a:bodyPr vert="horz" wrap="square" rtlCol="0">
              <a:spAutoFit/>
            </a:bodyPr>
            <a:lstStyle/>
            <a:p>
              <a:r>
                <a:rPr lang="en-US" sz="1200" dirty="0" smtClean="0">
                  <a:solidFill>
                    <a:schemeClr val="bg1"/>
                  </a:solidFill>
                </a:rPr>
                <a:t>This work is licensed under a </a:t>
              </a:r>
              <a:r>
                <a:rPr lang="en-US" sz="1200" dirty="0" smtClean="0">
                  <a:solidFill>
                    <a:schemeClr val="bg1"/>
                  </a:solidFill>
                  <a:hlinkClick r:id="rId5"/>
                </a:rPr>
                <a:t>Creative Commons Attribution-</a:t>
              </a:r>
              <a:r>
                <a:rPr lang="en-US" sz="1200" dirty="0" err="1" smtClean="0">
                  <a:solidFill>
                    <a:schemeClr val="bg1"/>
                  </a:solidFill>
                  <a:hlinkClick r:id="rId5"/>
                </a:rPr>
                <a:t>NonCommercial</a:t>
              </a:r>
              <a:r>
                <a:rPr lang="en-US" sz="1200" dirty="0" smtClean="0">
                  <a:solidFill>
                    <a:schemeClr val="bg1"/>
                  </a:solidFill>
                  <a:hlinkClick r:id="rId5"/>
                </a:rPr>
                <a:t>-</a:t>
              </a:r>
              <a:r>
                <a:rPr lang="en-US" sz="1200" dirty="0" err="1" smtClean="0">
                  <a:solidFill>
                    <a:schemeClr val="bg1"/>
                  </a:solidFill>
                  <a:hlinkClick r:id="rId5"/>
                </a:rPr>
                <a:t>NoDerivatives</a:t>
              </a:r>
              <a:r>
                <a:rPr lang="en-US" sz="1200" dirty="0" smtClean="0">
                  <a:solidFill>
                    <a:schemeClr val="bg1"/>
                  </a:solidFill>
                  <a:hlinkClick r:id="rId5"/>
                </a:rPr>
                <a:t> 4.0 International License</a:t>
              </a:r>
              <a:r>
                <a:rPr lang="en-US" sz="1200" dirty="0" smtClean="0">
                  <a:solidFill>
                    <a:schemeClr val="bg1"/>
                  </a:solidFill>
                </a:rPr>
                <a:t>.</a:t>
              </a:r>
              <a:endParaRPr lang="en-US" sz="1200" dirty="0">
                <a:solidFill>
                  <a:schemeClr val="bg1"/>
                </a:solidFill>
              </a:endParaRPr>
            </a:p>
          </p:txBody>
        </p:sp>
      </p:grpSp>
    </p:spTree>
    <p:extLst>
      <p:ext uri="{BB962C8B-B14F-4D97-AF65-F5344CB8AC3E}">
        <p14:creationId xmlns:p14="http://schemas.microsoft.com/office/powerpoint/2010/main" val="2937751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96962"/>
          </a:xfrm>
        </p:spPr>
        <p:txBody>
          <a:bodyPr>
            <a:normAutofit/>
          </a:bodyPr>
          <a:lstStyle/>
          <a:p>
            <a:r>
              <a:rPr lang="en-US" dirty="0" smtClean="0"/>
              <a:t>Today’s Outcomes</a:t>
            </a:r>
            <a:endParaRPr lang="en-US" dirty="0"/>
          </a:p>
        </p:txBody>
      </p:sp>
      <p:sp>
        <p:nvSpPr>
          <p:cNvPr id="3" name="Content Placeholder 2"/>
          <p:cNvSpPr>
            <a:spLocks noGrp="1"/>
          </p:cNvSpPr>
          <p:nvPr>
            <p:ph idx="1"/>
          </p:nvPr>
        </p:nvSpPr>
        <p:spPr>
          <a:xfrm>
            <a:off x="457200" y="1219200"/>
            <a:ext cx="8229600" cy="4953000"/>
          </a:xfrm>
        </p:spPr>
        <p:txBody>
          <a:bodyPr>
            <a:normAutofit lnSpcReduction="10000"/>
          </a:bodyPr>
          <a:lstStyle/>
          <a:p>
            <a:r>
              <a:rPr lang="en-US" dirty="0" smtClean="0"/>
              <a:t>By the end of the Effective Teaching/Learning Practices Overview, you will be able to:</a:t>
            </a:r>
          </a:p>
          <a:p>
            <a:pPr lvl="1">
              <a:buClr>
                <a:schemeClr val="accent2"/>
              </a:buClr>
            </a:pPr>
            <a:r>
              <a:rPr lang="en-US" sz="2600" b="1" dirty="0" smtClean="0"/>
              <a:t>Define an effective teaching/learning practice and rationale for utilizing effective practices.</a:t>
            </a:r>
          </a:p>
          <a:p>
            <a:pPr lvl="1">
              <a:buClr>
                <a:schemeClr val="accent2"/>
              </a:buClr>
            </a:pPr>
            <a:r>
              <a:rPr lang="en-US" sz="2600" dirty="0" smtClean="0"/>
              <a:t>Describe the four Effective Teaching/Learning Practices and benefits of each.</a:t>
            </a:r>
          </a:p>
          <a:p>
            <a:pPr lvl="1">
              <a:buClr>
                <a:schemeClr val="accent2"/>
              </a:buClr>
            </a:pPr>
            <a:r>
              <a:rPr lang="en-US" sz="2600" dirty="0" smtClean="0"/>
              <a:t>Understand that each practice aligns with the Missouri Teacher Standards.</a:t>
            </a:r>
          </a:p>
          <a:p>
            <a:pPr lvl="1">
              <a:buClr>
                <a:schemeClr val="accent2"/>
              </a:buClr>
            </a:pPr>
            <a:r>
              <a:rPr lang="en-US" sz="2600" dirty="0"/>
              <a:t>Explain how the effective practices will be implemented at the building, data team, and classroom </a:t>
            </a:r>
            <a:r>
              <a:rPr lang="en-US" sz="2600" dirty="0" smtClean="0"/>
              <a:t>levels.</a:t>
            </a:r>
          </a:p>
          <a:p>
            <a:pPr lvl="1">
              <a:buClr>
                <a:schemeClr val="accent2"/>
              </a:buClr>
            </a:pPr>
            <a:r>
              <a:rPr lang="en-US" sz="2600" dirty="0" smtClean="0"/>
              <a:t>Plan key steps to avoid implementation and fidelity drift.</a:t>
            </a:r>
          </a:p>
          <a:p>
            <a:pPr lvl="1"/>
            <a:endParaRPr lang="en-US" dirty="0"/>
          </a:p>
        </p:txBody>
      </p:sp>
    </p:spTree>
    <p:extLst>
      <p:ext uri="{BB962C8B-B14F-4D97-AF65-F5344CB8AC3E}">
        <p14:creationId xmlns:p14="http://schemas.microsoft.com/office/powerpoint/2010/main" val="2908859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838201"/>
            <a:ext cx="8229600" cy="1485900"/>
          </a:xfrm>
        </p:spPr>
        <p:txBody>
          <a:bodyPr>
            <a:normAutofit/>
          </a:bodyPr>
          <a:lstStyle/>
          <a:p>
            <a:pPr lvl="0"/>
            <a:r>
              <a:rPr lang="en-US" dirty="0" smtClean="0"/>
              <a:t>Definition of Effective </a:t>
            </a:r>
            <a:br>
              <a:rPr lang="en-US" dirty="0" smtClean="0"/>
            </a:br>
            <a:r>
              <a:rPr lang="en-US" dirty="0" smtClean="0"/>
              <a:t>Teaching/Learning  Practices</a:t>
            </a:r>
            <a:endParaRPr lang="en-US" dirty="0"/>
          </a:p>
        </p:txBody>
      </p:sp>
      <p:sp>
        <p:nvSpPr>
          <p:cNvPr id="5" name="Content Placeholder 4"/>
          <p:cNvSpPr>
            <a:spLocks noGrp="1"/>
          </p:cNvSpPr>
          <p:nvPr>
            <p:ph idx="1"/>
          </p:nvPr>
        </p:nvSpPr>
        <p:spPr>
          <a:xfrm>
            <a:off x="457200" y="2438400"/>
            <a:ext cx="8229600" cy="4221163"/>
          </a:xfrm>
        </p:spPr>
        <p:txBody>
          <a:bodyPr/>
          <a:lstStyle/>
          <a:p>
            <a:pPr marL="0" indent="0">
              <a:buNone/>
            </a:pPr>
            <a:r>
              <a:rPr lang="en-US" dirty="0" smtClean="0"/>
              <a:t>Effective Teaching/Learning Practices at the classroom level are </a:t>
            </a:r>
            <a:r>
              <a:rPr lang="en-US" b="1" dirty="0" smtClean="0">
                <a:solidFill>
                  <a:schemeClr val="accent3"/>
                </a:solidFill>
              </a:rPr>
              <a:t>evidence-based</a:t>
            </a:r>
            <a:r>
              <a:rPr lang="en-US" b="1" dirty="0" smtClean="0">
                <a:solidFill>
                  <a:srgbClr val="00B050"/>
                </a:solidFill>
              </a:rPr>
              <a:t> </a:t>
            </a:r>
            <a:r>
              <a:rPr lang="en-US" dirty="0" smtClean="0"/>
              <a:t>effective methods that are </a:t>
            </a:r>
            <a:r>
              <a:rPr lang="en-US" b="1" dirty="0">
                <a:solidFill>
                  <a:schemeClr val="accent3"/>
                </a:solidFill>
              </a:rPr>
              <a:t>not content related </a:t>
            </a:r>
            <a:r>
              <a:rPr lang="en-US" dirty="0" smtClean="0"/>
              <a:t>and when </a:t>
            </a:r>
            <a:r>
              <a:rPr lang="en-US" b="1" dirty="0">
                <a:solidFill>
                  <a:schemeClr val="accent3"/>
                </a:solidFill>
              </a:rPr>
              <a:t>implemented with fidelity</a:t>
            </a:r>
            <a:r>
              <a:rPr lang="en-US" dirty="0" smtClean="0">
                <a:solidFill>
                  <a:schemeClr val="accent3"/>
                </a:solidFill>
              </a:rPr>
              <a:t> </a:t>
            </a:r>
            <a:r>
              <a:rPr lang="en-US" dirty="0" smtClean="0"/>
              <a:t>and </a:t>
            </a:r>
            <a:r>
              <a:rPr lang="en-US" b="1" dirty="0">
                <a:solidFill>
                  <a:schemeClr val="accent3"/>
                </a:solidFill>
              </a:rPr>
              <a:t>informed through data</a:t>
            </a:r>
            <a:r>
              <a:rPr lang="en-US" b="1" dirty="0">
                <a:solidFill>
                  <a:srgbClr val="00B050"/>
                </a:solidFill>
              </a:rPr>
              <a:t> </a:t>
            </a:r>
            <a:r>
              <a:rPr lang="en-US" dirty="0" smtClean="0"/>
              <a:t>can produce </a:t>
            </a:r>
            <a:r>
              <a:rPr lang="en-US" b="1" dirty="0">
                <a:solidFill>
                  <a:schemeClr val="accent3"/>
                </a:solidFill>
              </a:rPr>
              <a:t>positive, sustained results</a:t>
            </a:r>
            <a:r>
              <a:rPr lang="en-US" b="1" dirty="0">
                <a:solidFill>
                  <a:srgbClr val="00B050"/>
                </a:solidFill>
              </a:rPr>
              <a:t> </a:t>
            </a:r>
            <a:r>
              <a:rPr lang="en-US" dirty="0" smtClean="0"/>
              <a:t>for </a:t>
            </a:r>
            <a:r>
              <a:rPr lang="en-US" b="1" dirty="0">
                <a:solidFill>
                  <a:schemeClr val="accent2"/>
                </a:solidFill>
              </a:rPr>
              <a:t>every student.</a:t>
            </a:r>
          </a:p>
        </p:txBody>
      </p:sp>
      <p:grpSp>
        <p:nvGrpSpPr>
          <p:cNvPr id="6" name="Group 5"/>
          <p:cNvGrpSpPr/>
          <p:nvPr/>
        </p:nvGrpSpPr>
        <p:grpSpPr>
          <a:xfrm>
            <a:off x="7772400" y="152400"/>
            <a:ext cx="1151858" cy="914400"/>
            <a:chOff x="4916556" y="743396"/>
            <a:chExt cx="1151858" cy="914400"/>
          </a:xfrm>
        </p:grpSpPr>
        <p:sp>
          <p:nvSpPr>
            <p:cNvPr id="7" name="Rectangle 6"/>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 name="Picture 31" descr="C:\Users\dayad\Desktop\moedusail graphics\icons not buttons\guided not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583903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85800"/>
            <a:ext cx="8001000" cy="1143000"/>
          </a:xfrm>
        </p:spPr>
        <p:txBody>
          <a:bodyPr>
            <a:normAutofit fontScale="90000"/>
          </a:bodyPr>
          <a:lstStyle/>
          <a:p>
            <a:r>
              <a:rPr lang="en-US" dirty="0" smtClean="0"/>
              <a:t>Why Use Effective Teaching/</a:t>
            </a:r>
            <a:br>
              <a:rPr lang="en-US" dirty="0" smtClean="0"/>
            </a:br>
            <a:r>
              <a:rPr lang="en-US" dirty="0" smtClean="0"/>
              <a:t>Learning Practices?</a:t>
            </a:r>
            <a:endParaRPr lang="en-US" dirty="0"/>
          </a:p>
        </p:txBody>
      </p:sp>
      <p:sp>
        <p:nvSpPr>
          <p:cNvPr id="3" name="Content Placeholder 2"/>
          <p:cNvSpPr>
            <a:spLocks noGrp="1"/>
          </p:cNvSpPr>
          <p:nvPr>
            <p:ph idx="1"/>
          </p:nvPr>
        </p:nvSpPr>
        <p:spPr>
          <a:xfrm>
            <a:off x="457200" y="1905000"/>
            <a:ext cx="8229600" cy="4525963"/>
          </a:xfrm>
        </p:spPr>
        <p:txBody>
          <a:bodyPr/>
          <a:lstStyle/>
          <a:p>
            <a:pPr marL="0" indent="0">
              <a:buNone/>
            </a:pPr>
            <a:r>
              <a:rPr lang="en-US" dirty="0" smtClean="0"/>
              <a:t>Research shows that the ways in which teachers promote ways of thinking through teaching practices can </a:t>
            </a:r>
            <a:r>
              <a:rPr lang="en-US" b="1" dirty="0" smtClean="0">
                <a:solidFill>
                  <a:schemeClr val="accent3"/>
                </a:solidFill>
              </a:rPr>
              <a:t>enhance students’ information processing, motivation for learning, and cognitive development. </a:t>
            </a:r>
          </a:p>
          <a:p>
            <a:pPr marL="0" indent="0">
              <a:buNone/>
            </a:pPr>
            <a:endParaRPr lang="en-US" dirty="0"/>
          </a:p>
          <a:p>
            <a:pPr marL="0" indent="0">
              <a:buNone/>
            </a:pPr>
            <a:endParaRPr lang="en-US" sz="2400" dirty="0" smtClean="0"/>
          </a:p>
          <a:p>
            <a:pPr marL="0" indent="0" algn="r">
              <a:buNone/>
            </a:pPr>
            <a:r>
              <a:rPr lang="en-US" dirty="0" smtClean="0"/>
              <a:t>Ames &amp; Archer (1988)</a:t>
            </a:r>
            <a:endParaRPr lang="en-US" dirty="0"/>
          </a:p>
        </p:txBody>
      </p:sp>
      <p:grpSp>
        <p:nvGrpSpPr>
          <p:cNvPr id="6" name="Group 5"/>
          <p:cNvGrpSpPr/>
          <p:nvPr/>
        </p:nvGrpSpPr>
        <p:grpSpPr>
          <a:xfrm>
            <a:off x="7772400" y="152400"/>
            <a:ext cx="1151858" cy="914400"/>
            <a:chOff x="4916556" y="743396"/>
            <a:chExt cx="1151858" cy="914400"/>
          </a:xfrm>
        </p:grpSpPr>
        <p:sp>
          <p:nvSpPr>
            <p:cNvPr id="7" name="Rectangle 6"/>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 name="Picture 31" descr="C:\Users\dayad\Desktop\moedusail graphics\icons not buttons\guided not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2437990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0494"/>
            <a:ext cx="8229600" cy="1158306"/>
          </a:xfrm>
        </p:spPr>
        <p:txBody>
          <a:bodyPr>
            <a:normAutofit fontScale="90000"/>
          </a:bodyPr>
          <a:lstStyle/>
          <a:p>
            <a:r>
              <a:rPr lang="en-US" dirty="0" smtClean="0"/>
              <a:t>Why Use Effective Teaching/</a:t>
            </a:r>
            <a:br>
              <a:rPr lang="en-US" dirty="0" smtClean="0"/>
            </a:br>
            <a:r>
              <a:rPr lang="en-US" dirty="0" smtClean="0"/>
              <a:t>Learning Practices?</a:t>
            </a:r>
            <a:endParaRPr lang="en-US" dirty="0"/>
          </a:p>
        </p:txBody>
      </p:sp>
      <p:sp>
        <p:nvSpPr>
          <p:cNvPr id="3" name="Content Placeholder 2"/>
          <p:cNvSpPr>
            <a:spLocks noGrp="1"/>
          </p:cNvSpPr>
          <p:nvPr>
            <p:ph idx="1"/>
          </p:nvPr>
        </p:nvSpPr>
        <p:spPr>
          <a:xfrm>
            <a:off x="457200" y="1828800"/>
            <a:ext cx="8229600" cy="4525963"/>
          </a:xfrm>
        </p:spPr>
        <p:txBody>
          <a:bodyPr>
            <a:normAutofit fontScale="92500" lnSpcReduction="20000"/>
          </a:bodyPr>
          <a:lstStyle/>
          <a:p>
            <a:pPr marL="0" indent="0">
              <a:buNone/>
            </a:pPr>
            <a:r>
              <a:rPr lang="en-US" sz="3500" dirty="0" smtClean="0"/>
              <a:t>“Helping teachers create an instructional environment that effectively assists students to master their learning and do problem solving is important for early school successes and provides a basis for expanded school demands” (p. 528). </a:t>
            </a:r>
            <a:r>
              <a:rPr lang="en-US" sz="3500" b="1" dirty="0" smtClean="0">
                <a:solidFill>
                  <a:schemeClr val="accent3"/>
                </a:solidFill>
              </a:rPr>
              <a:t>For teachers and educators, creating an academic environment based on learning practices is crucial to students’ learning. </a:t>
            </a:r>
          </a:p>
          <a:p>
            <a:pPr marL="0" indent="0">
              <a:buNone/>
            </a:pPr>
            <a:r>
              <a:rPr lang="en-US" dirty="0" smtClean="0"/>
              <a:t> </a:t>
            </a:r>
          </a:p>
          <a:p>
            <a:pPr marL="0" indent="0" algn="r">
              <a:buNone/>
            </a:pPr>
            <a:r>
              <a:rPr lang="en-US" sz="3000" dirty="0"/>
              <a:t>Mercer &amp;</a:t>
            </a:r>
            <a:r>
              <a:rPr lang="en-US" sz="3000" dirty="0" smtClean="0"/>
              <a:t> </a:t>
            </a:r>
            <a:r>
              <a:rPr lang="en-US" sz="3000" dirty="0"/>
              <a:t>Mercer (1998)</a:t>
            </a:r>
          </a:p>
        </p:txBody>
      </p:sp>
      <p:grpSp>
        <p:nvGrpSpPr>
          <p:cNvPr id="5" name="Group 4"/>
          <p:cNvGrpSpPr/>
          <p:nvPr/>
        </p:nvGrpSpPr>
        <p:grpSpPr>
          <a:xfrm>
            <a:off x="7772400" y="152400"/>
            <a:ext cx="1151858" cy="914400"/>
            <a:chOff x="4916556" y="743396"/>
            <a:chExt cx="1151858" cy="914400"/>
          </a:xfrm>
        </p:grpSpPr>
        <p:sp>
          <p:nvSpPr>
            <p:cNvPr id="6" name="Rectangle 5"/>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 name="Picture 31" descr="C:\Users\dayad\Desktop\moedusail graphics\icons not buttons\guided not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7927909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229600" cy="1143000"/>
          </a:xfrm>
        </p:spPr>
        <p:txBody>
          <a:bodyPr>
            <a:noAutofit/>
          </a:bodyPr>
          <a:lstStyle/>
          <a:p>
            <a:r>
              <a:rPr lang="en-US" dirty="0" smtClean="0"/>
              <a:t>Why Use Effective Teaching/Learning Practices?</a:t>
            </a:r>
            <a:endParaRPr lang="en-US" dirty="0"/>
          </a:p>
        </p:txBody>
      </p:sp>
      <p:sp>
        <p:nvSpPr>
          <p:cNvPr id="3" name="Content Placeholder 2"/>
          <p:cNvSpPr>
            <a:spLocks noGrp="1"/>
          </p:cNvSpPr>
          <p:nvPr>
            <p:ph idx="1"/>
          </p:nvPr>
        </p:nvSpPr>
        <p:spPr>
          <a:xfrm>
            <a:off x="457200" y="2103437"/>
            <a:ext cx="8229600" cy="3916363"/>
          </a:xfrm>
        </p:spPr>
        <p:txBody>
          <a:bodyPr>
            <a:normAutofit lnSpcReduction="10000"/>
          </a:bodyPr>
          <a:lstStyle/>
          <a:p>
            <a:pPr marL="0" indent="0">
              <a:buNone/>
            </a:pPr>
            <a:r>
              <a:rPr lang="en-US" dirty="0" smtClean="0"/>
              <a:t>“To make teaching and learning visible requires an accomplished ‘teacher as evaluator and activator’, who knows </a:t>
            </a:r>
            <a:r>
              <a:rPr lang="en-US" b="1" dirty="0" smtClean="0">
                <a:solidFill>
                  <a:schemeClr val="accent3"/>
                </a:solidFill>
              </a:rPr>
              <a:t>a range of learning strategies</a:t>
            </a:r>
            <a:r>
              <a:rPr lang="en-US" dirty="0" smtClean="0">
                <a:solidFill>
                  <a:schemeClr val="accent3"/>
                </a:solidFill>
              </a:rPr>
              <a:t> </a:t>
            </a:r>
            <a:r>
              <a:rPr lang="en-US" b="1" dirty="0" smtClean="0">
                <a:solidFill>
                  <a:schemeClr val="accent3"/>
                </a:solidFill>
              </a:rPr>
              <a:t>to build the students’ surface knowledge, deep knowledge and understanding, and conceptual understanding”</a:t>
            </a:r>
            <a:r>
              <a:rPr lang="en-US" dirty="0" smtClean="0">
                <a:solidFill>
                  <a:schemeClr val="accent3"/>
                </a:solidFill>
              </a:rPr>
              <a:t> </a:t>
            </a:r>
            <a:r>
              <a:rPr lang="en-US" dirty="0" smtClean="0"/>
              <a:t>(p. </a:t>
            </a:r>
            <a:r>
              <a:rPr lang="en-US" smtClean="0"/>
              <a:t>18)</a:t>
            </a:r>
            <a:endParaRPr lang="en-US" b="1" dirty="0" smtClean="0">
              <a:solidFill>
                <a:srgbClr val="00B050"/>
              </a:solidFill>
            </a:endParaRPr>
          </a:p>
          <a:p>
            <a:pPr marL="0" indent="0" algn="r">
              <a:buNone/>
            </a:pPr>
            <a:r>
              <a:rPr lang="en-US" sz="2400" dirty="0" smtClean="0"/>
              <a:t>Hattie (2012)</a:t>
            </a:r>
            <a:endParaRPr lang="en-US" sz="2400" dirty="0"/>
          </a:p>
        </p:txBody>
      </p:sp>
      <p:grpSp>
        <p:nvGrpSpPr>
          <p:cNvPr id="6" name="Group 5"/>
          <p:cNvGrpSpPr/>
          <p:nvPr/>
        </p:nvGrpSpPr>
        <p:grpSpPr>
          <a:xfrm>
            <a:off x="7772400" y="152400"/>
            <a:ext cx="1151858" cy="914400"/>
            <a:chOff x="4916556" y="743396"/>
            <a:chExt cx="1151858" cy="914400"/>
          </a:xfrm>
        </p:grpSpPr>
        <p:sp>
          <p:nvSpPr>
            <p:cNvPr id="7" name="Rectangle 6"/>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 name="Picture 31" descr="C:\Users\dayad\Desktop\moedusail graphics\icons not buttons\guided not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4353171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Your Own Words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A colleague stops you in the hallway tomorrow morning and asks you what you learned today.  You have one minute before going to bus duty.  </a:t>
            </a:r>
          </a:p>
          <a:p>
            <a:r>
              <a:rPr lang="en-US" dirty="0" smtClean="0"/>
              <a:t>In your own words, develop a definition of an effective teaching/learning practice and rationale for using effective practices that you can share in less than a minute.</a:t>
            </a:r>
          </a:p>
          <a:p>
            <a:r>
              <a:rPr lang="en-US" dirty="0" smtClean="0"/>
              <a:t>Share your definition and rationale with a partner.</a:t>
            </a:r>
            <a:endParaRPr lang="en-US" dirty="0"/>
          </a:p>
        </p:txBody>
      </p:sp>
      <p:grpSp>
        <p:nvGrpSpPr>
          <p:cNvPr id="5" name="Group 4"/>
          <p:cNvGrpSpPr/>
          <p:nvPr/>
        </p:nvGrpSpPr>
        <p:grpSpPr>
          <a:xfrm>
            <a:off x="7772400" y="152400"/>
            <a:ext cx="1151858" cy="914400"/>
            <a:chOff x="4916556" y="743396"/>
            <a:chExt cx="1151858" cy="914400"/>
          </a:xfrm>
        </p:grpSpPr>
        <p:sp>
          <p:nvSpPr>
            <p:cNvPr id="7" name="Rectangle 6"/>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 name="Picture 31" descr="C:\Users\dayad\Desktop\moedusail graphics\icons not buttons\guided not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9" name="Group 8"/>
          <p:cNvGrpSpPr/>
          <p:nvPr/>
        </p:nvGrpSpPr>
        <p:grpSpPr>
          <a:xfrm>
            <a:off x="7795375" y="1143000"/>
            <a:ext cx="1151858" cy="914400"/>
            <a:chOff x="4867942" y="3758980"/>
            <a:chExt cx="1151858" cy="914400"/>
          </a:xfrm>
        </p:grpSpPr>
        <p:sp>
          <p:nvSpPr>
            <p:cNvPr id="10" name="Rectangle 9"/>
            <p:cNvSpPr/>
            <p:nvPr/>
          </p:nvSpPr>
          <p:spPr>
            <a:xfrm>
              <a:off x="4986596" y="3758980"/>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1" name="Picture 29" descr="C:\Users\dayad\Desktop\moedusail graphics\icons not buttons\reflection.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67942" y="3804700"/>
              <a:ext cx="1151858" cy="8229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099537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Today’s Outcomes</a:t>
            </a:r>
            <a:endParaRPr lang="en-US" dirty="0"/>
          </a:p>
        </p:txBody>
      </p:sp>
      <p:sp>
        <p:nvSpPr>
          <p:cNvPr id="3" name="Content Placeholder 2"/>
          <p:cNvSpPr>
            <a:spLocks noGrp="1"/>
          </p:cNvSpPr>
          <p:nvPr>
            <p:ph idx="1"/>
          </p:nvPr>
        </p:nvSpPr>
        <p:spPr>
          <a:xfrm>
            <a:off x="457200" y="1447800"/>
            <a:ext cx="8229600" cy="4953000"/>
          </a:xfrm>
        </p:spPr>
        <p:txBody>
          <a:bodyPr>
            <a:normAutofit/>
          </a:bodyPr>
          <a:lstStyle/>
          <a:p>
            <a:r>
              <a:rPr lang="en-US" sz="2400" dirty="0" smtClean="0"/>
              <a:t>By the end of the Effective Teaching/Learning Practices Overview, you will be able to:</a:t>
            </a:r>
          </a:p>
          <a:p>
            <a:pPr lvl="1">
              <a:buClr>
                <a:schemeClr val="accent2"/>
              </a:buClr>
              <a:buFont typeface="Wingdings" pitchFamily="2" charset="2"/>
              <a:buChar char="ü"/>
            </a:pPr>
            <a:r>
              <a:rPr lang="en-US" sz="2400" dirty="0"/>
              <a:t>Define an effective </a:t>
            </a:r>
            <a:r>
              <a:rPr lang="en-US" sz="2400" dirty="0" smtClean="0"/>
              <a:t> teaching/learning practice </a:t>
            </a:r>
            <a:r>
              <a:rPr lang="en-US" sz="2400" dirty="0"/>
              <a:t>and </a:t>
            </a:r>
            <a:r>
              <a:rPr lang="en-US" sz="2400" dirty="0" smtClean="0"/>
              <a:t>rationale </a:t>
            </a:r>
            <a:r>
              <a:rPr lang="en-US" sz="2400" dirty="0"/>
              <a:t>for utilizing effective </a:t>
            </a:r>
            <a:r>
              <a:rPr lang="en-US" sz="2400" dirty="0" smtClean="0"/>
              <a:t>practices.</a:t>
            </a:r>
            <a:endParaRPr lang="en-US" sz="2400" dirty="0"/>
          </a:p>
          <a:p>
            <a:pPr lvl="1">
              <a:buClr>
                <a:schemeClr val="accent2"/>
              </a:buClr>
              <a:buFont typeface="Wingdings" pitchFamily="2" charset="2"/>
              <a:buChar char="Ø"/>
            </a:pPr>
            <a:r>
              <a:rPr lang="en-US" sz="2400" b="1" dirty="0" smtClean="0"/>
              <a:t>Describe the four Effective Teaching/Learning Practices and benefits of each.</a:t>
            </a:r>
          </a:p>
          <a:p>
            <a:pPr lvl="1">
              <a:buClr>
                <a:schemeClr val="accent2"/>
              </a:buClr>
              <a:buFont typeface="Wingdings" pitchFamily="2" charset="2"/>
              <a:buChar char="Ø"/>
            </a:pPr>
            <a:r>
              <a:rPr lang="en-US" sz="2400" b="1" dirty="0" smtClean="0"/>
              <a:t>Understand that each practice aligns with the Missouri Teacher Standards.</a:t>
            </a:r>
          </a:p>
          <a:p>
            <a:pPr lvl="1">
              <a:buClr>
                <a:schemeClr val="accent2"/>
              </a:buClr>
            </a:pPr>
            <a:r>
              <a:rPr lang="en-US" sz="2400" dirty="0"/>
              <a:t>Explain how the effective practices will be implemented at the building, data team, and classroom </a:t>
            </a:r>
            <a:r>
              <a:rPr lang="en-US" sz="2400" dirty="0" smtClean="0"/>
              <a:t>levels.</a:t>
            </a:r>
            <a:endParaRPr lang="en-US" sz="2400" dirty="0"/>
          </a:p>
          <a:p>
            <a:pPr lvl="1">
              <a:buClr>
                <a:schemeClr val="accent2"/>
              </a:buClr>
            </a:pPr>
            <a:r>
              <a:rPr lang="en-US" sz="2400" dirty="0"/>
              <a:t>Plan key steps to avoid implementation and fidelity </a:t>
            </a:r>
            <a:r>
              <a:rPr lang="en-US" sz="2400" dirty="0" smtClean="0"/>
              <a:t>drift.</a:t>
            </a:r>
            <a:endParaRPr lang="en-US" sz="2400" dirty="0"/>
          </a:p>
          <a:p>
            <a:pPr lvl="1"/>
            <a:endParaRPr lang="en-US" sz="2400" dirty="0"/>
          </a:p>
        </p:txBody>
      </p:sp>
    </p:spTree>
    <p:extLst>
      <p:ext uri="{BB962C8B-B14F-4D97-AF65-F5344CB8AC3E}">
        <p14:creationId xmlns:p14="http://schemas.microsoft.com/office/powerpoint/2010/main" val="39947332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7700"/>
            <a:ext cx="8229600" cy="1096962"/>
          </a:xfrm>
        </p:spPr>
        <p:txBody>
          <a:bodyPr>
            <a:noAutofit/>
          </a:bodyPr>
          <a:lstStyle/>
          <a:p>
            <a:r>
              <a:rPr lang="en-US" dirty="0" smtClean="0"/>
              <a:t>Which Four Effective Teaching/Learning Practices?</a:t>
            </a:r>
            <a:endParaRPr lang="en-US" dirty="0"/>
          </a:p>
        </p:txBody>
      </p:sp>
      <p:sp>
        <p:nvSpPr>
          <p:cNvPr id="3" name="Content Placeholder 2"/>
          <p:cNvSpPr>
            <a:spLocks noGrp="1"/>
          </p:cNvSpPr>
          <p:nvPr>
            <p:ph idx="1"/>
          </p:nvPr>
        </p:nvSpPr>
        <p:spPr>
          <a:xfrm>
            <a:off x="228600" y="1798637"/>
            <a:ext cx="8610600" cy="4525963"/>
          </a:xfrm>
        </p:spPr>
        <p:txBody>
          <a:bodyPr>
            <a:normAutofit/>
          </a:bodyPr>
          <a:lstStyle/>
          <a:p>
            <a:pPr marL="0" indent="0">
              <a:buNone/>
            </a:pPr>
            <a:r>
              <a:rPr lang="en-US" dirty="0" smtClean="0"/>
              <a:t>The four Effective Teaching/Learning Practices for which we have materials and supports are highlighted.</a:t>
            </a:r>
          </a:p>
          <a:p>
            <a:pPr marL="0" indent="0" algn="ctr">
              <a:buNone/>
            </a:pPr>
            <a:endParaRPr lang="en-US" sz="3000" dirty="0" smtClean="0"/>
          </a:p>
          <a:p>
            <a:pPr marL="0" indent="0" algn="ctr">
              <a:buNone/>
            </a:pPr>
            <a:r>
              <a:rPr lang="en-US" sz="3000" dirty="0" smtClean="0"/>
              <a:t>Assessment-Capable Learners (Self-Reported Grades)</a:t>
            </a:r>
            <a:endParaRPr lang="en-US" sz="3000" dirty="0"/>
          </a:p>
          <a:p>
            <a:pPr marL="0" indent="0" algn="ctr">
              <a:buNone/>
            </a:pPr>
            <a:r>
              <a:rPr lang="en-US" sz="3000" dirty="0"/>
              <a:t>Reciprocal Teaching</a:t>
            </a:r>
          </a:p>
          <a:p>
            <a:pPr marL="0" indent="0" algn="ctr">
              <a:buNone/>
            </a:pPr>
            <a:r>
              <a:rPr lang="en-US" sz="3000" dirty="0" smtClean="0"/>
              <a:t>Feedback</a:t>
            </a:r>
            <a:endParaRPr lang="en-US" sz="3000" dirty="0"/>
          </a:p>
          <a:p>
            <a:pPr marL="0" indent="0" algn="ctr">
              <a:buNone/>
            </a:pPr>
            <a:r>
              <a:rPr lang="en-US" sz="3000" dirty="0" smtClean="0"/>
              <a:t>Spaced vs. </a:t>
            </a:r>
            <a:r>
              <a:rPr lang="en-US" sz="3000" dirty="0"/>
              <a:t>Massed Practice</a:t>
            </a:r>
          </a:p>
          <a:p>
            <a:pPr marL="0" indent="0" algn="ctr">
              <a:buNone/>
            </a:pPr>
            <a:endParaRPr lang="en-US" dirty="0"/>
          </a:p>
        </p:txBody>
      </p:sp>
    </p:spTree>
    <p:extLst>
      <p:ext uri="{BB962C8B-B14F-4D97-AF65-F5344CB8AC3E}">
        <p14:creationId xmlns:p14="http://schemas.microsoft.com/office/powerpoint/2010/main" val="9836136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Assessment-Capable Learners (Self-Reported Grades)</a:t>
            </a:r>
            <a:endParaRPr lang="en-US" dirty="0"/>
          </a:p>
        </p:txBody>
      </p:sp>
      <p:sp>
        <p:nvSpPr>
          <p:cNvPr id="5" name="Subtitle 4"/>
          <p:cNvSpPr>
            <a:spLocks noGrp="1"/>
          </p:cNvSpPr>
          <p:nvPr>
            <p:ph type="subTitle" idx="1"/>
          </p:nvPr>
        </p:nvSpPr>
        <p:spPr>
          <a:xfrm>
            <a:off x="1143000" y="3886200"/>
            <a:ext cx="6858000" cy="2057400"/>
          </a:xfrm>
        </p:spPr>
        <p:txBody>
          <a:bodyPr>
            <a:normAutofit fontScale="92500" lnSpcReduction="10000"/>
          </a:bodyPr>
          <a:lstStyle/>
          <a:p>
            <a:r>
              <a:rPr lang="en-US" dirty="0" smtClean="0"/>
              <a:t>Definition</a:t>
            </a:r>
          </a:p>
          <a:p>
            <a:r>
              <a:rPr lang="en-US" dirty="0" smtClean="0"/>
              <a:t>Benefits</a:t>
            </a:r>
          </a:p>
          <a:p>
            <a:r>
              <a:rPr lang="en-US" dirty="0" smtClean="0"/>
              <a:t>Hattie Barometer</a:t>
            </a:r>
          </a:p>
          <a:p>
            <a:r>
              <a:rPr lang="en-US" dirty="0" smtClean="0"/>
              <a:t>Alignment to Missouri Teacher Standards</a:t>
            </a:r>
            <a:endParaRPr lang="en-US" dirty="0"/>
          </a:p>
        </p:txBody>
      </p:sp>
      <p:pic>
        <p:nvPicPr>
          <p:cNvPr id="6" name="Picture 20" descr="C:\Users\dayad\Desktop\moedusail graphics\icons not buttons\effective instructio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08025" y="204850"/>
            <a:ext cx="1151859"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62422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Assessment-Capable Learners </a:t>
            </a:r>
            <a:br>
              <a:rPr lang="en-US" dirty="0" smtClean="0"/>
            </a:br>
            <a:r>
              <a:rPr lang="en-US" dirty="0" smtClean="0"/>
              <a:t>(Self-Reported Grades) Definition</a:t>
            </a:r>
            <a:endParaRPr lang="en-US" dirty="0"/>
          </a:p>
        </p:txBody>
      </p:sp>
      <p:sp>
        <p:nvSpPr>
          <p:cNvPr id="3" name="Content Placeholder 2"/>
          <p:cNvSpPr>
            <a:spLocks noGrp="1"/>
          </p:cNvSpPr>
          <p:nvPr>
            <p:ph idx="1"/>
          </p:nvPr>
        </p:nvSpPr>
        <p:spPr>
          <a:xfrm>
            <a:off x="228600" y="1600200"/>
            <a:ext cx="8763000" cy="5105400"/>
          </a:xfrm>
        </p:spPr>
        <p:txBody>
          <a:bodyPr>
            <a:normAutofit/>
          </a:bodyPr>
          <a:lstStyle/>
          <a:p>
            <a:pPr marL="0" indent="0">
              <a:buNone/>
            </a:pPr>
            <a:r>
              <a:rPr lang="en-US" sz="3500" dirty="0" smtClean="0"/>
              <a:t>Assessment-Capable Learners (Self-Reported Grades) is an effective teaching/learning practice and is defined as </a:t>
            </a:r>
            <a:r>
              <a:rPr lang="en-US" sz="3500" i="1" dirty="0">
                <a:solidFill>
                  <a:schemeClr val="accent3"/>
                </a:solidFill>
              </a:rPr>
              <a:t>students </a:t>
            </a:r>
            <a:r>
              <a:rPr lang="en-US" sz="3500" i="1" dirty="0" smtClean="0">
                <a:solidFill>
                  <a:schemeClr val="accent3"/>
                </a:solidFill>
              </a:rPr>
              <a:t>regulating </a:t>
            </a:r>
            <a:r>
              <a:rPr lang="en-US" sz="3500" i="1" dirty="0">
                <a:solidFill>
                  <a:schemeClr val="accent3"/>
                </a:solidFill>
              </a:rPr>
              <a:t>and </a:t>
            </a:r>
            <a:r>
              <a:rPr lang="en-US" sz="3500" i="1" dirty="0" smtClean="0">
                <a:solidFill>
                  <a:schemeClr val="accent3"/>
                </a:solidFill>
              </a:rPr>
              <a:t>facilitating </a:t>
            </a:r>
            <a:r>
              <a:rPr lang="en-US" sz="3500" i="1" dirty="0">
                <a:solidFill>
                  <a:schemeClr val="accent3"/>
                </a:solidFill>
              </a:rPr>
              <a:t>their own learning</a:t>
            </a:r>
            <a:r>
              <a:rPr lang="en-US" sz="3500" b="1" i="1" dirty="0">
                <a:solidFill>
                  <a:schemeClr val="accent3"/>
                </a:solidFill>
              </a:rPr>
              <a:t> </a:t>
            </a:r>
            <a:r>
              <a:rPr lang="en-US" sz="3500" i="1" dirty="0"/>
              <a:t>by accurately and appropriately answering the following questions:  1)</a:t>
            </a:r>
            <a:r>
              <a:rPr lang="en-US" sz="3500" i="1" dirty="0">
                <a:solidFill>
                  <a:schemeClr val="accent3"/>
                </a:solidFill>
              </a:rPr>
              <a:t> </a:t>
            </a:r>
            <a:r>
              <a:rPr lang="en-US" sz="3500" b="1" i="1" dirty="0">
                <a:solidFill>
                  <a:schemeClr val="accent3"/>
                </a:solidFill>
              </a:rPr>
              <a:t>Where am I going</a:t>
            </a:r>
            <a:r>
              <a:rPr lang="en-US" sz="3500" b="1" i="1" dirty="0" smtClean="0">
                <a:solidFill>
                  <a:schemeClr val="accent3"/>
                </a:solidFill>
              </a:rPr>
              <a:t>?</a:t>
            </a:r>
            <a:r>
              <a:rPr lang="en-US" sz="3500" i="1" dirty="0" smtClean="0"/>
              <a:t>;</a:t>
            </a:r>
            <a:r>
              <a:rPr lang="en-US" sz="3500" i="1" dirty="0" smtClean="0">
                <a:solidFill>
                  <a:schemeClr val="accent3"/>
                </a:solidFill>
              </a:rPr>
              <a:t> </a:t>
            </a:r>
            <a:r>
              <a:rPr lang="en-US" sz="3500" i="1" dirty="0"/>
              <a:t>2) </a:t>
            </a:r>
            <a:r>
              <a:rPr lang="en-US" sz="3500" b="1" i="1" dirty="0">
                <a:solidFill>
                  <a:schemeClr val="accent3"/>
                </a:solidFill>
              </a:rPr>
              <a:t>Where am I now</a:t>
            </a:r>
            <a:r>
              <a:rPr lang="en-US" sz="3500" b="1" i="1" dirty="0" smtClean="0">
                <a:solidFill>
                  <a:schemeClr val="accent3"/>
                </a:solidFill>
              </a:rPr>
              <a:t>?</a:t>
            </a:r>
            <a:r>
              <a:rPr lang="en-US" sz="3500" i="1" dirty="0" smtClean="0"/>
              <a:t>;</a:t>
            </a:r>
            <a:r>
              <a:rPr lang="en-US" sz="3500" i="1" dirty="0" smtClean="0">
                <a:solidFill>
                  <a:schemeClr val="accent3"/>
                </a:solidFill>
              </a:rPr>
              <a:t> </a:t>
            </a:r>
            <a:r>
              <a:rPr lang="en-US" sz="3500" i="1" dirty="0"/>
              <a:t>3) </a:t>
            </a:r>
            <a:r>
              <a:rPr lang="en-US" sz="3500" b="1" i="1" dirty="0">
                <a:solidFill>
                  <a:schemeClr val="accent3"/>
                </a:solidFill>
              </a:rPr>
              <a:t>How do I close the gap</a:t>
            </a:r>
            <a:r>
              <a:rPr lang="en-US" sz="3500" b="1" i="1" dirty="0" smtClean="0">
                <a:solidFill>
                  <a:schemeClr val="accent3"/>
                </a:solidFill>
              </a:rPr>
              <a:t>?</a:t>
            </a:r>
            <a:r>
              <a:rPr lang="en-US" sz="3500" i="1" dirty="0" smtClean="0"/>
              <a:t>.</a:t>
            </a:r>
            <a:r>
              <a:rPr lang="en-US" sz="3500" i="1" dirty="0" smtClean="0">
                <a:solidFill>
                  <a:schemeClr val="accent3"/>
                </a:solidFill>
              </a:rPr>
              <a:t>  </a:t>
            </a:r>
            <a:endParaRPr lang="en-US" sz="3500" i="1" dirty="0">
              <a:solidFill>
                <a:schemeClr val="accent3"/>
              </a:solidFill>
            </a:endParaRPr>
          </a:p>
          <a:p>
            <a:pPr marL="0" indent="0" algn="r">
              <a:buNone/>
            </a:pPr>
            <a:r>
              <a:rPr lang="en-US" sz="2000" dirty="0" smtClean="0"/>
              <a:t>Adapted </a:t>
            </a:r>
            <a:r>
              <a:rPr lang="en-US" sz="2000" dirty="0"/>
              <a:t>from S. </a:t>
            </a:r>
            <a:r>
              <a:rPr lang="en-US" sz="2000" dirty="0" err="1"/>
              <a:t>Brookhart</a:t>
            </a:r>
            <a:r>
              <a:rPr lang="en-US" sz="2000" dirty="0"/>
              <a:t>, (2012);  J. </a:t>
            </a:r>
            <a:r>
              <a:rPr lang="en-US" sz="2000" dirty="0" err="1"/>
              <a:t>Chappuis</a:t>
            </a:r>
            <a:r>
              <a:rPr lang="en-US" sz="2000" dirty="0"/>
              <a:t> (2009); J. Hattie (2012), and J. </a:t>
            </a:r>
            <a:r>
              <a:rPr lang="en-US" sz="2000" dirty="0" err="1"/>
              <a:t>Atkin</a:t>
            </a:r>
            <a:r>
              <a:rPr lang="en-US" sz="2000" dirty="0"/>
              <a:t>, P. Black, &amp;J. Coffey, (2001).</a:t>
            </a:r>
          </a:p>
          <a:p>
            <a:pPr marL="0" indent="0">
              <a:buNone/>
            </a:pPr>
            <a:endParaRPr lang="en-US" sz="2600" dirty="0"/>
          </a:p>
          <a:p>
            <a:pPr marL="0" indent="0">
              <a:buNone/>
            </a:pPr>
            <a:endParaRPr lang="en-US" sz="2800" dirty="0"/>
          </a:p>
        </p:txBody>
      </p:sp>
      <p:grpSp>
        <p:nvGrpSpPr>
          <p:cNvPr id="5" name="Group 4"/>
          <p:cNvGrpSpPr/>
          <p:nvPr/>
        </p:nvGrpSpPr>
        <p:grpSpPr>
          <a:xfrm>
            <a:off x="7772400" y="152400"/>
            <a:ext cx="1151858" cy="914400"/>
            <a:chOff x="4916556" y="743396"/>
            <a:chExt cx="1151858" cy="914400"/>
          </a:xfrm>
        </p:grpSpPr>
        <p:sp>
          <p:nvSpPr>
            <p:cNvPr id="7" name="Rectangle 6"/>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 name="Picture 31" descr="C:\Users\dayad\Desktop\moedusail graphics\icons not buttons\guided not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27528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1516" r="-1516"/>
          <a:stretch/>
        </p:blipFill>
        <p:spPr>
          <a:xfrm>
            <a:off x="0" y="0"/>
            <a:ext cx="9144000" cy="6858000"/>
          </a:xfrm>
          <a:prstGeom prst="rect">
            <a:avLst/>
          </a:prstGeom>
          <a:solidFill>
            <a:schemeClr val="bg1"/>
          </a:solidFill>
        </p:spPr>
      </p:pic>
    </p:spTree>
    <p:extLst>
      <p:ext uri="{BB962C8B-B14F-4D97-AF65-F5344CB8AC3E}">
        <p14:creationId xmlns:p14="http://schemas.microsoft.com/office/powerpoint/2010/main" val="19183478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1143000"/>
          </a:xfrm>
        </p:spPr>
        <p:txBody>
          <a:bodyPr>
            <a:normAutofit fontScale="90000"/>
          </a:bodyPr>
          <a:lstStyle/>
          <a:p>
            <a:r>
              <a:rPr lang="en-US" dirty="0" smtClean="0"/>
              <a:t>Assessment-Capable Learners </a:t>
            </a:r>
            <a:br>
              <a:rPr lang="en-US" dirty="0" smtClean="0"/>
            </a:br>
            <a:r>
              <a:rPr lang="en-US" dirty="0" smtClean="0"/>
              <a:t>(Self-Reported Grades) Definition (cont.)</a:t>
            </a:r>
            <a:endParaRPr lang="en-US" dirty="0"/>
          </a:p>
        </p:txBody>
      </p:sp>
      <p:sp>
        <p:nvSpPr>
          <p:cNvPr id="3" name="Content Placeholder 2"/>
          <p:cNvSpPr>
            <a:spLocks noGrp="1"/>
          </p:cNvSpPr>
          <p:nvPr>
            <p:ph idx="1"/>
          </p:nvPr>
        </p:nvSpPr>
        <p:spPr>
          <a:xfrm>
            <a:off x="152400" y="1752600"/>
            <a:ext cx="8763000" cy="5105400"/>
          </a:xfrm>
        </p:spPr>
        <p:txBody>
          <a:bodyPr>
            <a:normAutofit/>
          </a:bodyPr>
          <a:lstStyle/>
          <a:p>
            <a:pPr marL="0" indent="0">
              <a:buNone/>
            </a:pPr>
            <a:r>
              <a:rPr lang="en-US" i="1" dirty="0" smtClean="0"/>
              <a:t>Students  have </a:t>
            </a:r>
            <a:r>
              <a:rPr lang="en-US" i="1" dirty="0"/>
              <a:t>a clear understanding of the learning target; know where they are relative to mastery of the target based on descriptive feedback; set and monitor their own achievement goals; and know how they can </a:t>
            </a:r>
            <a:r>
              <a:rPr lang="en-US" i="1" dirty="0" smtClean="0"/>
              <a:t>revise </a:t>
            </a:r>
            <a:r>
              <a:rPr lang="en-US" i="1" dirty="0"/>
              <a:t>or refine their performance to achieve that target</a:t>
            </a:r>
            <a:r>
              <a:rPr lang="en-US" i="1" dirty="0" smtClean="0"/>
              <a:t>.</a:t>
            </a:r>
          </a:p>
          <a:p>
            <a:pPr marL="0" indent="0">
              <a:buNone/>
            </a:pPr>
            <a:endParaRPr lang="en-US" sz="2600" i="1" dirty="0" smtClean="0"/>
          </a:p>
          <a:p>
            <a:pPr marL="0" indent="0" algn="r">
              <a:buNone/>
            </a:pPr>
            <a:r>
              <a:rPr lang="en-US" sz="2000" dirty="0" smtClean="0"/>
              <a:t>Adapted </a:t>
            </a:r>
            <a:r>
              <a:rPr lang="en-US" sz="2000" dirty="0"/>
              <a:t>from S. </a:t>
            </a:r>
            <a:r>
              <a:rPr lang="en-US" sz="2000" dirty="0" err="1"/>
              <a:t>Brookhart</a:t>
            </a:r>
            <a:r>
              <a:rPr lang="en-US" sz="2000" dirty="0"/>
              <a:t>, (2012);  J. </a:t>
            </a:r>
            <a:r>
              <a:rPr lang="en-US" sz="2000" dirty="0" err="1"/>
              <a:t>Chappuis</a:t>
            </a:r>
            <a:r>
              <a:rPr lang="en-US" sz="2000" dirty="0"/>
              <a:t> (2009); J. Hattie (2012), and J. </a:t>
            </a:r>
            <a:r>
              <a:rPr lang="en-US" sz="2000" dirty="0" err="1"/>
              <a:t>Atkin</a:t>
            </a:r>
            <a:r>
              <a:rPr lang="en-US" sz="2000" dirty="0"/>
              <a:t>, P. Black, &amp;J. Coffey, (2001).</a:t>
            </a:r>
          </a:p>
          <a:p>
            <a:pPr marL="0" indent="0">
              <a:buNone/>
            </a:pPr>
            <a:endParaRPr lang="en-US" sz="2600" dirty="0"/>
          </a:p>
          <a:p>
            <a:pPr marL="0" indent="0">
              <a:buNone/>
            </a:pPr>
            <a:endParaRPr lang="en-US" sz="2800" dirty="0"/>
          </a:p>
        </p:txBody>
      </p:sp>
      <p:grpSp>
        <p:nvGrpSpPr>
          <p:cNvPr id="5" name="Group 4"/>
          <p:cNvGrpSpPr/>
          <p:nvPr/>
        </p:nvGrpSpPr>
        <p:grpSpPr>
          <a:xfrm>
            <a:off x="7772400" y="152400"/>
            <a:ext cx="1151858" cy="914400"/>
            <a:chOff x="4916556" y="743396"/>
            <a:chExt cx="1151858" cy="914400"/>
          </a:xfrm>
        </p:grpSpPr>
        <p:sp>
          <p:nvSpPr>
            <p:cNvPr id="7" name="Rectangle 6"/>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 name="Picture 31" descr="C:\Users\dayad\Desktop\moedusail graphics\icons not buttons\guided not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4212889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Assessment-Capable Learners </a:t>
            </a:r>
            <a:br>
              <a:rPr lang="en-US" dirty="0" smtClean="0"/>
            </a:br>
            <a:r>
              <a:rPr lang="en-US" dirty="0" smtClean="0"/>
              <a:t>(Self-Reported Grades) Benefits</a:t>
            </a:r>
            <a:endParaRPr lang="en-US" dirty="0"/>
          </a:p>
        </p:txBody>
      </p:sp>
      <p:sp>
        <p:nvSpPr>
          <p:cNvPr id="3" name="Content Placeholder 2"/>
          <p:cNvSpPr>
            <a:spLocks noGrp="1"/>
          </p:cNvSpPr>
          <p:nvPr>
            <p:ph idx="1"/>
          </p:nvPr>
        </p:nvSpPr>
        <p:spPr>
          <a:xfrm>
            <a:off x="228600" y="1648968"/>
            <a:ext cx="8763000" cy="5361432"/>
          </a:xfrm>
        </p:spPr>
        <p:txBody>
          <a:bodyPr>
            <a:normAutofit/>
          </a:bodyPr>
          <a:lstStyle/>
          <a:p>
            <a:pPr marL="0" indent="0">
              <a:buNone/>
            </a:pPr>
            <a:r>
              <a:rPr lang="en-US" sz="2800" dirty="0"/>
              <a:t>A very efficient way to estimate students' knowledge gain is simply to ask students to rate how much they have learned in a given lesson or a set of </a:t>
            </a:r>
            <a:r>
              <a:rPr lang="en-US" sz="2800" dirty="0" smtClean="0"/>
              <a:t>lessons .  . . . . </a:t>
            </a:r>
          </a:p>
          <a:p>
            <a:pPr marL="0" indent="0">
              <a:buNone/>
            </a:pPr>
            <a:endParaRPr lang="en-US" sz="1800" dirty="0" smtClean="0"/>
          </a:p>
          <a:p>
            <a:pPr marL="0" indent="0">
              <a:buNone/>
            </a:pPr>
            <a:r>
              <a:rPr lang="en-US" sz="2800" b="1" dirty="0" smtClean="0">
                <a:solidFill>
                  <a:schemeClr val="accent3"/>
                </a:solidFill>
              </a:rPr>
              <a:t>Student </a:t>
            </a:r>
            <a:r>
              <a:rPr lang="en-US" sz="2800" b="1" dirty="0">
                <a:solidFill>
                  <a:schemeClr val="accent3"/>
                </a:solidFill>
              </a:rPr>
              <a:t>self-reports on their learning is an easy and apparently legitimate way to obtain information </a:t>
            </a:r>
            <a:r>
              <a:rPr lang="en-US" sz="2800" dirty="0"/>
              <a:t>in the course of walkthroughs or instructional rounds </a:t>
            </a:r>
            <a:r>
              <a:rPr lang="en-US" sz="2800" b="1" dirty="0">
                <a:solidFill>
                  <a:schemeClr val="accent3"/>
                </a:solidFill>
              </a:rPr>
              <a:t>regarding student achievement</a:t>
            </a:r>
            <a:r>
              <a:rPr lang="en-US" sz="2800" dirty="0"/>
              <a:t> within the context of a specific lesson or set </a:t>
            </a:r>
            <a:r>
              <a:rPr lang="en-US" sz="2800" dirty="0" smtClean="0"/>
              <a:t>of </a:t>
            </a:r>
            <a:r>
              <a:rPr lang="en-US" sz="2800" dirty="0"/>
              <a:t>lessons</a:t>
            </a:r>
            <a:r>
              <a:rPr lang="en-US" sz="2800" dirty="0" smtClean="0"/>
              <a:t>.”</a:t>
            </a:r>
          </a:p>
          <a:p>
            <a:pPr marL="0" indent="0" algn="r">
              <a:buNone/>
            </a:pPr>
            <a:r>
              <a:rPr lang="en-US" sz="2000" dirty="0" err="1" smtClean="0"/>
              <a:t>Marzano</a:t>
            </a:r>
            <a:r>
              <a:rPr lang="en-US" sz="2000" dirty="0"/>
              <a:t>, R. J. (2009</a:t>
            </a:r>
            <a:r>
              <a:rPr lang="en-US" sz="2000" dirty="0" smtClean="0"/>
              <a:t>)</a:t>
            </a:r>
            <a:endParaRPr lang="en-US" sz="2000" dirty="0"/>
          </a:p>
        </p:txBody>
      </p:sp>
      <p:grpSp>
        <p:nvGrpSpPr>
          <p:cNvPr id="6" name="Group 5"/>
          <p:cNvGrpSpPr/>
          <p:nvPr/>
        </p:nvGrpSpPr>
        <p:grpSpPr>
          <a:xfrm>
            <a:off x="7772400" y="152400"/>
            <a:ext cx="1151858" cy="914400"/>
            <a:chOff x="4916556" y="743396"/>
            <a:chExt cx="1151858" cy="914400"/>
          </a:xfrm>
        </p:grpSpPr>
        <p:sp>
          <p:nvSpPr>
            <p:cNvPr id="7" name="Rectangle 6"/>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 name="Picture 31" descr="C:\Users\dayad\Desktop\moedusail graphics\icons not buttons\guided not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46104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0" y="0"/>
            <a:ext cx="9144001" cy="1180980"/>
          </a:xfrm>
          <a:solidFill>
            <a:schemeClr val="bg1"/>
          </a:solidFill>
        </p:spPr>
        <p:txBody>
          <a:bodyPr anchor="t">
            <a:normAutofit fontScale="90000"/>
          </a:bodyPr>
          <a:lstStyle/>
          <a:p>
            <a:r>
              <a:rPr lang="en-US" sz="3600" dirty="0" smtClean="0"/>
              <a:t>Assessment-Capable Learners</a:t>
            </a:r>
            <a:br>
              <a:rPr lang="en-US" sz="3600" dirty="0" smtClean="0"/>
            </a:br>
            <a:r>
              <a:rPr lang="en-US" sz="3600" dirty="0" smtClean="0"/>
              <a:t>(Self-Reported Grades)</a:t>
            </a:r>
            <a:br>
              <a:rPr lang="en-US" sz="3600" dirty="0" smtClean="0"/>
            </a:br>
            <a:r>
              <a:rPr lang="en-US" sz="3100" dirty="0"/>
              <a:t>6 meta-analyses, 209 studies, Rank 1</a:t>
            </a:r>
            <a:r>
              <a:rPr lang="en-US" sz="3100" baseline="30000" dirty="0"/>
              <a:t>st</a:t>
            </a:r>
            <a:r>
              <a:rPr lang="en-US" sz="3100" dirty="0"/>
              <a:t> </a:t>
            </a:r>
            <a:br>
              <a:rPr lang="en-US" sz="3100" dirty="0"/>
            </a:br>
            <a:endParaRPr lang="en-US" sz="3100" dirty="0"/>
          </a:p>
        </p:txBody>
      </p:sp>
      <p:grpSp>
        <p:nvGrpSpPr>
          <p:cNvPr id="39" name="Group 38"/>
          <p:cNvGrpSpPr/>
          <p:nvPr/>
        </p:nvGrpSpPr>
        <p:grpSpPr>
          <a:xfrm>
            <a:off x="7772400" y="152400"/>
            <a:ext cx="1151858" cy="914400"/>
            <a:chOff x="4916556" y="743396"/>
            <a:chExt cx="1151858" cy="914400"/>
          </a:xfrm>
        </p:grpSpPr>
        <p:sp>
          <p:nvSpPr>
            <p:cNvPr id="40" name="Rectangle 39"/>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41" name="Picture 31" descr="C:\Users\dayad\Desktop\moedusail graphics\icons not buttons\guided notes.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pic>
        <p:nvPicPr>
          <p:cNvPr id="43"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289" y="1516946"/>
            <a:ext cx="7450874" cy="3891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4" name="Straight Arrow Connector 43"/>
          <p:cNvCxnSpPr/>
          <p:nvPr/>
        </p:nvCxnSpPr>
        <p:spPr>
          <a:xfrm>
            <a:off x="3815889" y="4960811"/>
            <a:ext cx="2676647" cy="1057274"/>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961148" y="6048792"/>
            <a:ext cx="5185074" cy="523220"/>
          </a:xfrm>
          <a:prstGeom prst="rect">
            <a:avLst/>
          </a:prstGeom>
          <a:noFill/>
        </p:spPr>
        <p:txBody>
          <a:bodyPr wrap="none" rtlCol="0">
            <a:spAutoFit/>
          </a:bodyPr>
          <a:lstStyle/>
          <a:p>
            <a:pPr algn="ctr"/>
            <a:r>
              <a:rPr lang="en-US" sz="1400" dirty="0">
                <a:solidFill>
                  <a:prstClr val="black"/>
                </a:solidFill>
              </a:rPr>
              <a:t>Hattie, J. (2009). </a:t>
            </a:r>
            <a:r>
              <a:rPr lang="en-US" sz="1400" i="1" dirty="0">
                <a:solidFill>
                  <a:prstClr val="black"/>
                </a:solidFill>
              </a:rPr>
              <a:t>Visible Learning. </a:t>
            </a:r>
            <a:r>
              <a:rPr lang="en-US" sz="1400" dirty="0">
                <a:solidFill>
                  <a:prstClr val="black"/>
                </a:solidFill>
              </a:rPr>
              <a:t>New York: </a:t>
            </a:r>
            <a:r>
              <a:rPr lang="en-US" sz="1400" dirty="0" err="1">
                <a:solidFill>
                  <a:prstClr val="black"/>
                </a:solidFill>
              </a:rPr>
              <a:t>Routledge</a:t>
            </a:r>
            <a:endParaRPr lang="en-US" sz="1400" dirty="0">
              <a:solidFill>
                <a:prstClr val="black"/>
              </a:solidFill>
            </a:endParaRPr>
          </a:p>
          <a:p>
            <a:pPr algn="ctr"/>
            <a:r>
              <a:rPr lang="en-US" sz="1400" dirty="0">
                <a:solidFill>
                  <a:prstClr val="black"/>
                </a:solidFill>
              </a:rPr>
              <a:t>Hattie, J. (2012). </a:t>
            </a:r>
            <a:r>
              <a:rPr lang="en-US" sz="1400" i="1" dirty="0">
                <a:solidFill>
                  <a:prstClr val="black"/>
                </a:solidFill>
              </a:rPr>
              <a:t>Visible Learning for </a:t>
            </a:r>
            <a:r>
              <a:rPr lang="en-US" sz="1400" i="1" dirty="0" err="1">
                <a:solidFill>
                  <a:prstClr val="black"/>
                </a:solidFill>
              </a:rPr>
              <a:t>Teaachers</a:t>
            </a:r>
            <a:r>
              <a:rPr lang="en-US" sz="1400" i="1" dirty="0">
                <a:solidFill>
                  <a:prstClr val="black"/>
                </a:solidFill>
              </a:rPr>
              <a:t>.</a:t>
            </a:r>
            <a:r>
              <a:rPr lang="en-US" sz="1400" dirty="0">
                <a:solidFill>
                  <a:prstClr val="black"/>
                </a:solidFill>
              </a:rPr>
              <a:t> New York: </a:t>
            </a:r>
            <a:r>
              <a:rPr lang="en-US" sz="1400" dirty="0" err="1">
                <a:solidFill>
                  <a:prstClr val="black"/>
                </a:solidFill>
              </a:rPr>
              <a:t>Routledge</a:t>
            </a:r>
            <a:endParaRPr lang="en-US" sz="1400" dirty="0">
              <a:solidFill>
                <a:prstClr val="black"/>
              </a:solidFill>
            </a:endParaRPr>
          </a:p>
        </p:txBody>
      </p:sp>
      <p:sp>
        <p:nvSpPr>
          <p:cNvPr id="46" name="Rectangle 45"/>
          <p:cNvSpPr/>
          <p:nvPr/>
        </p:nvSpPr>
        <p:spPr>
          <a:xfrm>
            <a:off x="4349289" y="1516946"/>
            <a:ext cx="4572000" cy="954107"/>
          </a:xfrm>
          <a:prstGeom prst="rect">
            <a:avLst/>
          </a:prstGeom>
        </p:spPr>
        <p:txBody>
          <a:bodyPr>
            <a:spAutoFit/>
          </a:bodyPr>
          <a:lstStyle/>
          <a:p>
            <a:pPr algn="ctr"/>
            <a:r>
              <a:rPr lang="en-US" sz="2800" dirty="0">
                <a:latin typeface="Tw Cen MT" pitchFamily="34" charset="0"/>
              </a:rPr>
              <a:t> (Self-Reported Grades)</a:t>
            </a:r>
            <a:br>
              <a:rPr lang="en-US" sz="2800" dirty="0">
                <a:latin typeface="Tw Cen MT" pitchFamily="34" charset="0"/>
              </a:rPr>
            </a:br>
            <a:r>
              <a:rPr lang="en-US" sz="2800" dirty="0" smtClean="0">
                <a:latin typeface="Tw Cen MT" pitchFamily="34" charset="0"/>
              </a:rPr>
              <a:t>(</a:t>
            </a:r>
            <a:r>
              <a:rPr lang="en-US" sz="2800" dirty="0">
                <a:latin typeface="Tw Cen MT" pitchFamily="34" charset="0"/>
              </a:rPr>
              <a:t>1.44 effect size)</a:t>
            </a:r>
          </a:p>
        </p:txBody>
      </p:sp>
    </p:spTree>
    <p:custDataLst>
      <p:tags r:id="rId1"/>
    </p:custDataLst>
    <p:extLst>
      <p:ext uri="{BB962C8B-B14F-4D97-AF65-F5344CB8AC3E}">
        <p14:creationId xmlns:p14="http://schemas.microsoft.com/office/powerpoint/2010/main" val="39825127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686800" cy="1676400"/>
          </a:xfrm>
        </p:spPr>
        <p:txBody>
          <a:bodyPr>
            <a:noAutofit/>
          </a:bodyPr>
          <a:lstStyle/>
          <a:p>
            <a:r>
              <a:rPr lang="en-US" sz="3600" dirty="0" smtClean="0"/>
              <a:t>Assessment-Capable Learners </a:t>
            </a:r>
            <a:br>
              <a:rPr lang="en-US" sz="3600" dirty="0" smtClean="0"/>
            </a:br>
            <a:r>
              <a:rPr lang="en-US" sz="3600" dirty="0" smtClean="0"/>
              <a:t>(Self-Reported Grades) and </a:t>
            </a:r>
            <a:br>
              <a:rPr lang="en-US" sz="3600" dirty="0" smtClean="0"/>
            </a:br>
            <a:r>
              <a:rPr lang="en-US" sz="3600" dirty="0" smtClean="0"/>
              <a:t>Missouri Teacher Standards</a:t>
            </a:r>
            <a:endParaRPr lang="en-US" sz="3600" dirty="0"/>
          </a:p>
        </p:txBody>
      </p:sp>
      <p:sp>
        <p:nvSpPr>
          <p:cNvPr id="3" name="Content Placeholder 2"/>
          <p:cNvSpPr>
            <a:spLocks noGrp="1"/>
          </p:cNvSpPr>
          <p:nvPr>
            <p:ph idx="1"/>
          </p:nvPr>
        </p:nvSpPr>
        <p:spPr>
          <a:xfrm>
            <a:off x="457200" y="2286000"/>
            <a:ext cx="8229600" cy="3581400"/>
          </a:xfrm>
        </p:spPr>
        <p:txBody>
          <a:bodyPr>
            <a:normAutofit/>
          </a:bodyPr>
          <a:lstStyle/>
          <a:p>
            <a:pPr marL="0" indent="0">
              <a:buNone/>
            </a:pPr>
            <a:r>
              <a:rPr lang="en-US" dirty="0" smtClean="0"/>
              <a:t>Assessment-Capable Learners (Self-Reported Grades) aligns with the following Missouri Teacher Standards:</a:t>
            </a:r>
          </a:p>
          <a:p>
            <a:pPr marL="0" indent="0" algn="ctr">
              <a:buNone/>
            </a:pPr>
            <a:r>
              <a:rPr lang="en-US" dirty="0" smtClean="0"/>
              <a:t>Standard 2, Quality Indicator 2</a:t>
            </a:r>
          </a:p>
          <a:p>
            <a:pPr marL="0" indent="0" algn="ctr">
              <a:buNone/>
            </a:pPr>
            <a:r>
              <a:rPr lang="en-US" dirty="0"/>
              <a:t>Standard 6, Quality Indicator 4</a:t>
            </a:r>
          </a:p>
          <a:p>
            <a:pPr marL="0" indent="0" algn="ctr">
              <a:buNone/>
            </a:pPr>
            <a:r>
              <a:rPr lang="en-US" dirty="0" smtClean="0"/>
              <a:t>Standard 7, </a:t>
            </a:r>
            <a:r>
              <a:rPr lang="en-US" dirty="0"/>
              <a:t>Quality </a:t>
            </a:r>
            <a:r>
              <a:rPr lang="en-US" dirty="0" smtClean="0"/>
              <a:t>Indicators 2 &amp; 3</a:t>
            </a:r>
          </a:p>
        </p:txBody>
      </p:sp>
      <p:grpSp>
        <p:nvGrpSpPr>
          <p:cNvPr id="11" name="Group 10"/>
          <p:cNvGrpSpPr/>
          <p:nvPr/>
        </p:nvGrpSpPr>
        <p:grpSpPr>
          <a:xfrm>
            <a:off x="7772400" y="152400"/>
            <a:ext cx="1151858" cy="914400"/>
            <a:chOff x="4916556" y="743396"/>
            <a:chExt cx="1151858" cy="914400"/>
          </a:xfrm>
        </p:grpSpPr>
        <p:sp>
          <p:nvSpPr>
            <p:cNvPr id="12" name="Rectangle 11"/>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3" name="Picture 31" descr="C:\Users\dayad\Desktop\moedusail graphics\icons not buttons\guided not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7724725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762000"/>
            <a:ext cx="8229600" cy="1143000"/>
          </a:xfrm>
        </p:spPr>
        <p:txBody>
          <a:bodyPr>
            <a:noAutofit/>
          </a:bodyPr>
          <a:lstStyle/>
          <a:p>
            <a:r>
              <a:rPr lang="en-US" sz="3600" dirty="0" smtClean="0"/>
              <a:t>Assessment-Capable Learners </a:t>
            </a:r>
            <a:br>
              <a:rPr lang="en-US" sz="3600" dirty="0" smtClean="0"/>
            </a:br>
            <a:r>
              <a:rPr lang="en-US" sz="3600" dirty="0" smtClean="0"/>
              <a:t>(Self-Reported Grades) </a:t>
            </a:r>
            <a:r>
              <a:rPr lang="en-US" sz="3600" dirty="0"/>
              <a:t>and </a:t>
            </a:r>
            <a:r>
              <a:rPr lang="en-US" sz="3600" dirty="0" smtClean="0"/>
              <a:t/>
            </a:r>
            <a:br>
              <a:rPr lang="en-US" sz="3600" dirty="0" smtClean="0"/>
            </a:br>
            <a:r>
              <a:rPr lang="en-US" sz="3600" dirty="0" smtClean="0"/>
              <a:t>Missouri </a:t>
            </a:r>
            <a:r>
              <a:rPr lang="en-US" sz="3600" dirty="0"/>
              <a:t>Teacher Standards</a:t>
            </a:r>
          </a:p>
        </p:txBody>
      </p:sp>
      <p:sp>
        <p:nvSpPr>
          <p:cNvPr id="3" name="Content Placeholder 2"/>
          <p:cNvSpPr>
            <a:spLocks noGrp="1"/>
          </p:cNvSpPr>
          <p:nvPr>
            <p:ph idx="1"/>
          </p:nvPr>
        </p:nvSpPr>
        <p:spPr>
          <a:xfrm>
            <a:off x="457200" y="2332037"/>
            <a:ext cx="8229600" cy="4525963"/>
          </a:xfrm>
        </p:spPr>
        <p:txBody>
          <a:bodyPr>
            <a:normAutofit/>
          </a:bodyPr>
          <a:lstStyle/>
          <a:p>
            <a:pPr marL="0" indent="0">
              <a:buNone/>
            </a:pPr>
            <a:r>
              <a:rPr lang="en-US" sz="2800" b="1" dirty="0" smtClean="0"/>
              <a:t>Standard </a:t>
            </a:r>
            <a:r>
              <a:rPr lang="en-US" sz="2800" b="1" dirty="0"/>
              <a:t>2:</a:t>
            </a:r>
            <a:r>
              <a:rPr lang="en-US" sz="2800" dirty="0"/>
              <a:t> Student Learning, Growth and </a:t>
            </a:r>
            <a:r>
              <a:rPr lang="en-US" sz="2800" dirty="0" smtClean="0"/>
              <a:t>Development</a:t>
            </a:r>
          </a:p>
          <a:p>
            <a:pPr marL="457200" lvl="1" indent="0">
              <a:buNone/>
            </a:pPr>
            <a:r>
              <a:rPr lang="en-US" sz="2600" dirty="0" smtClean="0">
                <a:solidFill>
                  <a:srgbClr val="0070C0"/>
                </a:solidFill>
              </a:rPr>
              <a:t>2.2:  Student Goals</a:t>
            </a:r>
          </a:p>
          <a:p>
            <a:pPr marL="0" indent="0">
              <a:buNone/>
            </a:pPr>
            <a:r>
              <a:rPr lang="en-US" sz="2800" b="1" dirty="0"/>
              <a:t>Standard 6:  </a:t>
            </a:r>
            <a:r>
              <a:rPr lang="en-US" sz="2800" dirty="0"/>
              <a:t>Effective Communication </a:t>
            </a:r>
          </a:p>
          <a:p>
            <a:pPr marL="457200" lvl="1" indent="0">
              <a:buNone/>
            </a:pPr>
            <a:r>
              <a:rPr lang="en-US" sz="2600" dirty="0">
                <a:solidFill>
                  <a:srgbClr val="0070C0"/>
                </a:solidFill>
              </a:rPr>
              <a:t>6.4:  Technology and media communication tools</a:t>
            </a:r>
          </a:p>
          <a:p>
            <a:pPr marL="0" indent="0">
              <a:buNone/>
            </a:pPr>
            <a:r>
              <a:rPr lang="en-US" sz="2800" b="1" dirty="0" smtClean="0"/>
              <a:t>Standard </a:t>
            </a:r>
            <a:r>
              <a:rPr lang="en-US" sz="2800" b="1" dirty="0"/>
              <a:t>7:  </a:t>
            </a:r>
            <a:r>
              <a:rPr lang="en-US" sz="2800" dirty="0"/>
              <a:t>Student Assessment and Data Analysis </a:t>
            </a:r>
          </a:p>
          <a:p>
            <a:pPr marL="457200" lvl="1" indent="0">
              <a:buNone/>
            </a:pPr>
            <a:r>
              <a:rPr lang="en-US" sz="2600" dirty="0">
                <a:solidFill>
                  <a:srgbClr val="0070C0"/>
                </a:solidFill>
              </a:rPr>
              <a:t>7.2:  Assessment data to improve learning</a:t>
            </a:r>
          </a:p>
          <a:p>
            <a:pPr marL="457200" lvl="1" indent="0">
              <a:buNone/>
            </a:pPr>
            <a:r>
              <a:rPr lang="en-US" sz="2600" dirty="0">
                <a:solidFill>
                  <a:srgbClr val="0070C0"/>
                </a:solidFill>
              </a:rPr>
              <a:t>7.3:  Student-led assessment strategies</a:t>
            </a:r>
          </a:p>
          <a:p>
            <a:endParaRPr lang="en-US" sz="2800" dirty="0">
              <a:solidFill>
                <a:srgbClr val="0070C0"/>
              </a:solidFill>
            </a:endParaRPr>
          </a:p>
        </p:txBody>
      </p:sp>
      <p:grpSp>
        <p:nvGrpSpPr>
          <p:cNvPr id="6" name="Group 5"/>
          <p:cNvGrpSpPr/>
          <p:nvPr/>
        </p:nvGrpSpPr>
        <p:grpSpPr>
          <a:xfrm>
            <a:off x="7772400" y="152400"/>
            <a:ext cx="1151858" cy="914400"/>
            <a:chOff x="4916556" y="743396"/>
            <a:chExt cx="1151858" cy="914400"/>
          </a:xfrm>
        </p:grpSpPr>
        <p:sp>
          <p:nvSpPr>
            <p:cNvPr id="7" name="Rectangle 6"/>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 name="Picture 31" descr="C:\Users\dayad\Desktop\moedusail graphics\icons not buttons\guided not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7148063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Reciprocal Teaching</a:t>
            </a:r>
            <a:endParaRPr lang="en-US" dirty="0"/>
          </a:p>
        </p:txBody>
      </p:sp>
      <p:sp>
        <p:nvSpPr>
          <p:cNvPr id="5" name="Subtitle 4"/>
          <p:cNvSpPr>
            <a:spLocks noGrp="1"/>
          </p:cNvSpPr>
          <p:nvPr>
            <p:ph type="subTitle" idx="1"/>
          </p:nvPr>
        </p:nvSpPr>
        <p:spPr>
          <a:xfrm>
            <a:off x="1143000" y="3886200"/>
            <a:ext cx="6858000" cy="1752600"/>
          </a:xfrm>
        </p:spPr>
        <p:txBody>
          <a:bodyPr>
            <a:normAutofit fontScale="85000" lnSpcReduction="20000"/>
          </a:bodyPr>
          <a:lstStyle/>
          <a:p>
            <a:r>
              <a:rPr lang="en-US" dirty="0" smtClean="0"/>
              <a:t>Definition</a:t>
            </a:r>
          </a:p>
          <a:p>
            <a:r>
              <a:rPr lang="en-US" dirty="0" smtClean="0"/>
              <a:t>Benefits</a:t>
            </a:r>
          </a:p>
          <a:p>
            <a:r>
              <a:rPr lang="en-US" dirty="0" smtClean="0"/>
              <a:t>Hattie Barometer</a:t>
            </a:r>
          </a:p>
          <a:p>
            <a:r>
              <a:rPr lang="en-US" dirty="0" smtClean="0"/>
              <a:t>Alignment to Missouri Teacher Standards</a:t>
            </a:r>
            <a:endParaRPr lang="en-US" dirty="0"/>
          </a:p>
        </p:txBody>
      </p:sp>
      <p:pic>
        <p:nvPicPr>
          <p:cNvPr id="6" name="Picture 20" descr="C:\Users\dayad\Desktop\moedusail graphics\icons not buttons\effective instructio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9900" y="204850"/>
            <a:ext cx="1151859"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19309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lstStyle/>
          <a:p>
            <a:r>
              <a:rPr lang="en-US" dirty="0" smtClean="0"/>
              <a:t>Reciprocal Teaching Definition</a:t>
            </a:r>
            <a:endParaRPr lang="en-US" dirty="0"/>
          </a:p>
        </p:txBody>
      </p:sp>
      <p:sp>
        <p:nvSpPr>
          <p:cNvPr id="3" name="Content Placeholder 2"/>
          <p:cNvSpPr>
            <a:spLocks noGrp="1"/>
          </p:cNvSpPr>
          <p:nvPr>
            <p:ph idx="1"/>
          </p:nvPr>
        </p:nvSpPr>
        <p:spPr>
          <a:xfrm>
            <a:off x="363071" y="1905000"/>
            <a:ext cx="8610600" cy="3352800"/>
          </a:xfrm>
        </p:spPr>
        <p:txBody>
          <a:bodyPr>
            <a:noAutofit/>
          </a:bodyPr>
          <a:lstStyle/>
          <a:p>
            <a:pPr marL="0" indent="0">
              <a:buNone/>
            </a:pPr>
            <a:r>
              <a:rPr lang="en-US" sz="3600" dirty="0" smtClean="0"/>
              <a:t>Reciprocal Teaching is an effective teaching/learning practice and is defined as </a:t>
            </a:r>
            <a:r>
              <a:rPr lang="en-US" sz="3600" i="1" dirty="0" smtClean="0"/>
              <a:t>students </a:t>
            </a:r>
            <a:r>
              <a:rPr lang="en-US" sz="3600" b="1" i="1" dirty="0" smtClean="0">
                <a:solidFill>
                  <a:schemeClr val="accent3"/>
                </a:solidFill>
              </a:rPr>
              <a:t>summarizing, questioning, clarifying, and predicting</a:t>
            </a:r>
            <a:r>
              <a:rPr lang="en-US" sz="3600" i="1" dirty="0" smtClean="0"/>
              <a:t>; they </a:t>
            </a:r>
            <a:r>
              <a:rPr lang="en-US" sz="3600" b="1" i="1" dirty="0" smtClean="0">
                <a:solidFill>
                  <a:schemeClr val="accent3"/>
                </a:solidFill>
              </a:rPr>
              <a:t>take turns being the teacher.</a:t>
            </a:r>
            <a:endParaRPr lang="en-US" sz="3600" b="1" i="1" dirty="0">
              <a:solidFill>
                <a:schemeClr val="accent3"/>
              </a:solidFill>
            </a:endParaRPr>
          </a:p>
        </p:txBody>
      </p:sp>
      <p:grpSp>
        <p:nvGrpSpPr>
          <p:cNvPr id="6" name="Group 5"/>
          <p:cNvGrpSpPr/>
          <p:nvPr/>
        </p:nvGrpSpPr>
        <p:grpSpPr>
          <a:xfrm>
            <a:off x="7772400" y="152400"/>
            <a:ext cx="1151858" cy="914400"/>
            <a:chOff x="4916556" y="743396"/>
            <a:chExt cx="1151858" cy="914400"/>
          </a:xfrm>
        </p:grpSpPr>
        <p:sp>
          <p:nvSpPr>
            <p:cNvPr id="7" name="Rectangle 6"/>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 name="Picture 31" descr="C:\Users\dayad\Desktop\moedusail graphics\icons not buttons\guided not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2038161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lstStyle/>
          <a:p>
            <a:r>
              <a:rPr lang="en-US" dirty="0" smtClean="0"/>
              <a:t>Reciprocal Teaching Benefit</a:t>
            </a:r>
            <a:endParaRPr lang="en-US" dirty="0"/>
          </a:p>
        </p:txBody>
      </p:sp>
      <p:sp>
        <p:nvSpPr>
          <p:cNvPr id="3" name="Content Placeholder 2"/>
          <p:cNvSpPr>
            <a:spLocks noGrp="1"/>
          </p:cNvSpPr>
          <p:nvPr>
            <p:ph idx="1"/>
          </p:nvPr>
        </p:nvSpPr>
        <p:spPr>
          <a:xfrm>
            <a:off x="152400" y="1143000"/>
            <a:ext cx="8839200" cy="5410200"/>
          </a:xfrm>
        </p:spPr>
        <p:txBody>
          <a:bodyPr>
            <a:noAutofit/>
          </a:bodyPr>
          <a:lstStyle/>
          <a:p>
            <a:pPr marL="0" indent="0">
              <a:buNone/>
            </a:pPr>
            <a:r>
              <a:rPr lang="en-US" sz="2800" dirty="0"/>
              <a:t>“Reciprocal teaching (RT) is an instructional procedure developed by </a:t>
            </a:r>
            <a:r>
              <a:rPr lang="en-US" sz="2800" dirty="0" err="1"/>
              <a:t>Palincsar</a:t>
            </a:r>
            <a:r>
              <a:rPr lang="en-US" sz="2800" dirty="0"/>
              <a:t> and Brown (1984) to </a:t>
            </a:r>
            <a:r>
              <a:rPr lang="en-US" sz="2800" b="1" dirty="0">
                <a:solidFill>
                  <a:schemeClr val="accent3"/>
                </a:solidFill>
              </a:rPr>
              <a:t>improve students’ text comprehension skills through </a:t>
            </a:r>
            <a:r>
              <a:rPr lang="en-US" sz="2800" b="1" dirty="0" err="1">
                <a:solidFill>
                  <a:schemeClr val="accent3"/>
                </a:solidFill>
              </a:rPr>
              <a:t>scaffolded</a:t>
            </a:r>
            <a:r>
              <a:rPr lang="en-US" sz="2800" b="1" dirty="0">
                <a:solidFill>
                  <a:schemeClr val="accent3"/>
                </a:solidFill>
              </a:rPr>
              <a:t> instruction of four comprehension-fostering and comprehension-monitoring strategies</a:t>
            </a:r>
            <a:r>
              <a:rPr lang="en-US" sz="2800" b="1" dirty="0">
                <a:solidFill>
                  <a:srgbClr val="00B050"/>
                </a:solidFill>
              </a:rPr>
              <a:t> </a:t>
            </a:r>
            <a:r>
              <a:rPr lang="en-US" sz="2800" dirty="0"/>
              <a:t>(</a:t>
            </a:r>
            <a:r>
              <a:rPr lang="en-US" sz="2800" dirty="0" err="1"/>
              <a:t>Palincsar</a:t>
            </a:r>
            <a:r>
              <a:rPr lang="en-US" sz="2800" dirty="0"/>
              <a:t> &amp; Brown, 1984; </a:t>
            </a:r>
            <a:r>
              <a:rPr lang="en-US" sz="2800" dirty="0" err="1"/>
              <a:t>Palincsar</a:t>
            </a:r>
            <a:r>
              <a:rPr lang="en-US" sz="2800" dirty="0"/>
              <a:t>, David, &amp; Brown, 1989; </a:t>
            </a:r>
            <a:r>
              <a:rPr lang="en-US" sz="2800" dirty="0" err="1"/>
              <a:t>Rosenshine</a:t>
            </a:r>
            <a:r>
              <a:rPr lang="en-US" sz="2800" dirty="0"/>
              <a:t> &amp; Meister, 1994), that is, (a) </a:t>
            </a:r>
            <a:r>
              <a:rPr lang="en-US" sz="2800" b="1" dirty="0">
                <a:solidFill>
                  <a:schemeClr val="accent4"/>
                </a:solidFill>
              </a:rPr>
              <a:t>generating one’s own questions, </a:t>
            </a:r>
            <a:r>
              <a:rPr lang="en-US" sz="2800" dirty="0"/>
              <a:t>(b) </a:t>
            </a:r>
            <a:r>
              <a:rPr lang="en-US" sz="2800" b="1" dirty="0">
                <a:solidFill>
                  <a:schemeClr val="accent5"/>
                </a:solidFill>
              </a:rPr>
              <a:t>summarizing parts of the text,</a:t>
            </a:r>
            <a:r>
              <a:rPr lang="en-US" sz="2800" dirty="0">
                <a:solidFill>
                  <a:schemeClr val="accent5"/>
                </a:solidFill>
              </a:rPr>
              <a:t> </a:t>
            </a:r>
            <a:r>
              <a:rPr lang="en-US" sz="2800" dirty="0"/>
              <a:t>(c) </a:t>
            </a:r>
            <a:r>
              <a:rPr lang="en-US" sz="2800" b="1" dirty="0">
                <a:solidFill>
                  <a:schemeClr val="accent6"/>
                </a:solidFill>
              </a:rPr>
              <a:t>clarifying word meanings and confusing text passages,</a:t>
            </a:r>
            <a:r>
              <a:rPr lang="en-US" sz="2800" dirty="0">
                <a:solidFill>
                  <a:schemeClr val="accent6"/>
                </a:solidFill>
              </a:rPr>
              <a:t> </a:t>
            </a:r>
            <a:r>
              <a:rPr lang="en-US" sz="2800" dirty="0"/>
              <a:t>and (d) </a:t>
            </a:r>
            <a:r>
              <a:rPr lang="en-US" sz="2800" b="1" dirty="0">
                <a:solidFill>
                  <a:schemeClr val="tx2">
                    <a:lumMod val="50000"/>
                  </a:schemeClr>
                </a:solidFill>
              </a:rPr>
              <a:t>predicting what might come next in the text</a:t>
            </a:r>
            <a:r>
              <a:rPr lang="en-US" sz="2800" b="1" dirty="0" smtClean="0">
                <a:solidFill>
                  <a:schemeClr val="tx2">
                    <a:lumMod val="50000"/>
                  </a:schemeClr>
                </a:solidFill>
              </a:rPr>
              <a:t>.</a:t>
            </a:r>
            <a:r>
              <a:rPr lang="en-US" sz="2800" dirty="0" smtClean="0">
                <a:solidFill>
                  <a:schemeClr val="tx2">
                    <a:lumMod val="50000"/>
                  </a:schemeClr>
                </a:solidFill>
              </a:rPr>
              <a:t>”</a:t>
            </a:r>
          </a:p>
          <a:p>
            <a:pPr marL="0" indent="0">
              <a:buNone/>
            </a:pPr>
            <a:endParaRPr lang="en-US" sz="2400" dirty="0"/>
          </a:p>
          <a:p>
            <a:pPr marL="0" indent="0" algn="r">
              <a:buNone/>
            </a:pPr>
            <a:r>
              <a:rPr lang="en-US" sz="2400" dirty="0" err="1"/>
              <a:t>Spörer</a:t>
            </a:r>
            <a:r>
              <a:rPr lang="en-US" sz="2400" dirty="0"/>
              <a:t>, N., </a:t>
            </a:r>
            <a:r>
              <a:rPr lang="en-US" sz="2400" dirty="0" err="1"/>
              <a:t>Brunstein</a:t>
            </a:r>
            <a:r>
              <a:rPr lang="en-US" sz="2400" dirty="0"/>
              <a:t>, J. C., &amp; </a:t>
            </a:r>
            <a:r>
              <a:rPr lang="en-US" sz="2400" dirty="0" err="1"/>
              <a:t>Kieschke</a:t>
            </a:r>
            <a:r>
              <a:rPr lang="en-US" sz="2400" dirty="0"/>
              <a:t>, </a:t>
            </a:r>
            <a:r>
              <a:rPr lang="en-US" sz="2400" dirty="0" smtClean="0"/>
              <a:t>U. </a:t>
            </a:r>
            <a:r>
              <a:rPr lang="en-US" sz="2400" dirty="0"/>
              <a:t>(2009</a:t>
            </a:r>
            <a:r>
              <a:rPr lang="en-US" sz="2400" dirty="0" smtClean="0"/>
              <a:t>)</a:t>
            </a:r>
            <a:endParaRPr lang="en-US" sz="2400" dirty="0"/>
          </a:p>
        </p:txBody>
      </p:sp>
      <p:grpSp>
        <p:nvGrpSpPr>
          <p:cNvPr id="5" name="Group 4"/>
          <p:cNvGrpSpPr/>
          <p:nvPr/>
        </p:nvGrpSpPr>
        <p:grpSpPr>
          <a:xfrm>
            <a:off x="7772400" y="152400"/>
            <a:ext cx="1151858" cy="914400"/>
            <a:chOff x="4916556" y="743396"/>
            <a:chExt cx="1151858" cy="914400"/>
          </a:xfrm>
        </p:grpSpPr>
        <p:sp>
          <p:nvSpPr>
            <p:cNvPr id="7" name="Rectangle 6"/>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 name="Picture 31" descr="C:\Users\dayad\Desktop\moedusail graphics\icons not buttons\guided not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800558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0" y="0"/>
            <a:ext cx="9144000" cy="1066800"/>
          </a:xfrm>
          <a:solidFill>
            <a:schemeClr val="bg1"/>
          </a:solidFill>
        </p:spPr>
        <p:txBody>
          <a:bodyPr anchor="t">
            <a:normAutofit fontScale="90000"/>
          </a:bodyPr>
          <a:lstStyle/>
          <a:p>
            <a:r>
              <a:rPr lang="en-US" dirty="0"/>
              <a:t>Reciprocal </a:t>
            </a:r>
            <a:r>
              <a:rPr lang="en-US" dirty="0" smtClean="0"/>
              <a:t>Teaching</a:t>
            </a:r>
            <a:br>
              <a:rPr lang="en-US" dirty="0" smtClean="0"/>
            </a:br>
            <a:r>
              <a:rPr lang="en-US" sz="3600" dirty="0"/>
              <a:t>2 meta-analyses, 38 studies, Rank 9th</a:t>
            </a:r>
            <a:r>
              <a:rPr lang="en-US" dirty="0"/>
              <a:t/>
            </a:r>
            <a:br>
              <a:rPr lang="en-US" dirty="0"/>
            </a:br>
            <a:endParaRPr lang="en-US" dirty="0"/>
          </a:p>
        </p:txBody>
      </p:sp>
      <p:grpSp>
        <p:nvGrpSpPr>
          <p:cNvPr id="39" name="Group 38"/>
          <p:cNvGrpSpPr/>
          <p:nvPr/>
        </p:nvGrpSpPr>
        <p:grpSpPr>
          <a:xfrm>
            <a:off x="7772400" y="152400"/>
            <a:ext cx="1151858" cy="914400"/>
            <a:chOff x="4916556" y="743396"/>
            <a:chExt cx="1151858" cy="914400"/>
          </a:xfrm>
        </p:grpSpPr>
        <p:sp>
          <p:nvSpPr>
            <p:cNvPr id="40" name="Rectangle 39"/>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41" name="Picture 31" descr="C:\Users\dayad\Desktop\moedusail graphics\icons not buttons\guided notes.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5" name="Group 14"/>
          <p:cNvGrpSpPr/>
          <p:nvPr/>
        </p:nvGrpSpPr>
        <p:grpSpPr>
          <a:xfrm>
            <a:off x="33646" y="1381635"/>
            <a:ext cx="8890612" cy="4643505"/>
            <a:chOff x="33647" y="2133600"/>
            <a:chExt cx="7450874" cy="3891539"/>
          </a:xfrm>
        </p:grpSpPr>
        <p:pic>
          <p:nvPicPr>
            <p:cNvPr id="4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647" y="2133600"/>
              <a:ext cx="7450874" cy="3891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3" name="Straight Arrow Connector 42"/>
            <p:cNvCxnSpPr/>
            <p:nvPr/>
          </p:nvCxnSpPr>
          <p:spPr>
            <a:xfrm flipV="1">
              <a:off x="3691247" y="4155570"/>
              <a:ext cx="2255003" cy="1421895"/>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44" name="Rectangle 43"/>
          <p:cNvSpPr/>
          <p:nvPr/>
        </p:nvSpPr>
        <p:spPr>
          <a:xfrm>
            <a:off x="4724400" y="1447800"/>
            <a:ext cx="4572000" cy="523220"/>
          </a:xfrm>
          <a:prstGeom prst="rect">
            <a:avLst/>
          </a:prstGeom>
        </p:spPr>
        <p:txBody>
          <a:bodyPr>
            <a:spAutoFit/>
          </a:bodyPr>
          <a:lstStyle/>
          <a:p>
            <a:pPr algn="ctr"/>
            <a:r>
              <a:rPr lang="en-US" sz="2800" dirty="0">
                <a:latin typeface="Tw Cen MT" pitchFamily="34" charset="0"/>
              </a:rPr>
              <a:t> </a:t>
            </a:r>
            <a:r>
              <a:rPr lang="en-US" sz="2800" dirty="0" smtClean="0">
                <a:latin typeface="Tw Cen MT" pitchFamily="34" charset="0"/>
              </a:rPr>
              <a:t>.74 </a:t>
            </a:r>
            <a:r>
              <a:rPr lang="en-US" sz="2800" dirty="0">
                <a:latin typeface="Tw Cen MT" pitchFamily="34" charset="0"/>
              </a:rPr>
              <a:t>effect </a:t>
            </a:r>
            <a:r>
              <a:rPr lang="en-US" sz="2800" dirty="0" smtClean="0">
                <a:latin typeface="Tw Cen MT" pitchFamily="34" charset="0"/>
              </a:rPr>
              <a:t>size</a:t>
            </a:r>
            <a:endParaRPr lang="en-US" sz="2800" dirty="0">
              <a:latin typeface="Tw Cen MT" pitchFamily="34" charset="0"/>
            </a:endParaRPr>
          </a:p>
        </p:txBody>
      </p:sp>
    </p:spTree>
    <p:custDataLst>
      <p:tags r:id="rId1"/>
    </p:custDataLst>
    <p:extLst>
      <p:ext uri="{BB962C8B-B14F-4D97-AF65-F5344CB8AC3E}">
        <p14:creationId xmlns:p14="http://schemas.microsoft.com/office/powerpoint/2010/main" val="39825127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93737"/>
            <a:ext cx="8305800" cy="1181100"/>
          </a:xfrm>
        </p:spPr>
        <p:txBody>
          <a:bodyPr>
            <a:normAutofit fontScale="90000"/>
          </a:bodyPr>
          <a:lstStyle/>
          <a:p>
            <a:r>
              <a:rPr lang="en-US" dirty="0" smtClean="0"/>
              <a:t>Reciprocal Teaching and </a:t>
            </a:r>
            <a:br>
              <a:rPr lang="en-US" dirty="0" smtClean="0"/>
            </a:br>
            <a:r>
              <a:rPr lang="en-US" dirty="0" smtClean="0"/>
              <a:t>Missouri Teacher Standards</a:t>
            </a:r>
            <a:endParaRPr lang="en-US" dirty="0"/>
          </a:p>
        </p:txBody>
      </p:sp>
      <p:sp>
        <p:nvSpPr>
          <p:cNvPr id="3" name="Content Placeholder 2"/>
          <p:cNvSpPr>
            <a:spLocks noGrp="1"/>
          </p:cNvSpPr>
          <p:nvPr>
            <p:ph idx="1"/>
          </p:nvPr>
        </p:nvSpPr>
        <p:spPr>
          <a:xfrm>
            <a:off x="457200" y="1874837"/>
            <a:ext cx="8229600" cy="4525963"/>
          </a:xfrm>
        </p:spPr>
        <p:txBody>
          <a:bodyPr>
            <a:normAutofit/>
          </a:bodyPr>
          <a:lstStyle/>
          <a:p>
            <a:pPr marL="0" indent="0">
              <a:buNone/>
            </a:pPr>
            <a:r>
              <a:rPr lang="en-US" dirty="0" smtClean="0"/>
              <a:t>Reciprocal Teaching aligns with the following Missouri Teacher Standards:</a:t>
            </a:r>
          </a:p>
          <a:p>
            <a:pPr marL="0" indent="0">
              <a:buNone/>
            </a:pPr>
            <a:endParaRPr lang="en-US" sz="1800" dirty="0"/>
          </a:p>
          <a:p>
            <a:pPr marL="0" indent="0" algn="ctr">
              <a:buNone/>
            </a:pPr>
            <a:r>
              <a:rPr lang="en-US" dirty="0" smtClean="0"/>
              <a:t>Standard 1, </a:t>
            </a:r>
            <a:r>
              <a:rPr lang="en-US" dirty="0"/>
              <a:t>Quality </a:t>
            </a:r>
            <a:r>
              <a:rPr lang="en-US" dirty="0" smtClean="0"/>
              <a:t>Indicators 1 &amp; 4</a:t>
            </a:r>
          </a:p>
          <a:p>
            <a:pPr marL="0" indent="0" algn="ctr">
              <a:buNone/>
            </a:pPr>
            <a:r>
              <a:rPr lang="en-US" dirty="0" smtClean="0"/>
              <a:t>Standard 4, </a:t>
            </a:r>
            <a:r>
              <a:rPr lang="en-US" dirty="0"/>
              <a:t>Quality Indicator </a:t>
            </a:r>
            <a:r>
              <a:rPr lang="en-US" dirty="0" smtClean="0"/>
              <a:t>3</a:t>
            </a:r>
          </a:p>
          <a:p>
            <a:pPr marL="0" indent="0" algn="ctr">
              <a:buNone/>
            </a:pPr>
            <a:r>
              <a:rPr lang="en-US" dirty="0" smtClean="0"/>
              <a:t>Standard 6, </a:t>
            </a:r>
            <a:r>
              <a:rPr lang="en-US" dirty="0"/>
              <a:t>Quality </a:t>
            </a:r>
            <a:r>
              <a:rPr lang="en-US" dirty="0" smtClean="0"/>
              <a:t>Indicators 3 &amp; 4</a:t>
            </a:r>
          </a:p>
          <a:p>
            <a:pPr marL="0" indent="0" algn="ctr">
              <a:buNone/>
            </a:pPr>
            <a:r>
              <a:rPr lang="en-US" dirty="0" smtClean="0"/>
              <a:t>Standard 7, </a:t>
            </a:r>
            <a:r>
              <a:rPr lang="en-US" dirty="0"/>
              <a:t>Quality </a:t>
            </a:r>
            <a:r>
              <a:rPr lang="en-US" dirty="0" smtClean="0"/>
              <a:t>Indicator</a:t>
            </a:r>
            <a:r>
              <a:rPr lang="en-US" dirty="0"/>
              <a:t> </a:t>
            </a:r>
            <a:r>
              <a:rPr lang="en-US" dirty="0" smtClean="0"/>
              <a:t>3</a:t>
            </a:r>
            <a:endParaRPr lang="en-US" dirty="0"/>
          </a:p>
        </p:txBody>
      </p:sp>
      <p:grpSp>
        <p:nvGrpSpPr>
          <p:cNvPr id="6" name="Group 5"/>
          <p:cNvGrpSpPr/>
          <p:nvPr/>
        </p:nvGrpSpPr>
        <p:grpSpPr>
          <a:xfrm>
            <a:off x="7772400" y="152400"/>
            <a:ext cx="1151858" cy="914400"/>
            <a:chOff x="4916556" y="743396"/>
            <a:chExt cx="1151858" cy="914400"/>
          </a:xfrm>
        </p:grpSpPr>
        <p:sp>
          <p:nvSpPr>
            <p:cNvPr id="7" name="Rectangle 6"/>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 name="Picture 31" descr="C:\Users\dayad\Desktop\moedusail graphics\icons not buttons\guided not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211018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Straight Arrow Connector 34"/>
          <p:cNvCxnSpPr>
            <a:stCxn id="18" idx="1"/>
            <a:endCxn id="36" idx="3"/>
          </p:cNvCxnSpPr>
          <p:nvPr/>
        </p:nvCxnSpPr>
        <p:spPr>
          <a:xfrm flipH="1">
            <a:off x="1905000" y="1850831"/>
            <a:ext cx="2104384" cy="1387669"/>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381000" y="1828800"/>
            <a:ext cx="1524000" cy="28194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smtClean="0"/>
              <a:t>Overview and Purpose of Effective/ Learning Practices</a:t>
            </a:r>
            <a:endParaRPr lang="en-US" dirty="0"/>
          </a:p>
        </p:txBody>
      </p:sp>
      <p:grpSp>
        <p:nvGrpSpPr>
          <p:cNvPr id="14" name="Group 13"/>
          <p:cNvGrpSpPr/>
          <p:nvPr/>
        </p:nvGrpSpPr>
        <p:grpSpPr>
          <a:xfrm>
            <a:off x="3469229" y="658000"/>
            <a:ext cx="2855367" cy="4776281"/>
            <a:chOff x="5826238" y="1676400"/>
            <a:chExt cx="2098562" cy="3510343"/>
          </a:xfrm>
        </p:grpSpPr>
        <p:sp>
          <p:nvSpPr>
            <p:cNvPr id="16" name="Down Arrow 15"/>
            <p:cNvSpPr/>
            <p:nvPr/>
          </p:nvSpPr>
          <p:spPr>
            <a:xfrm flipH="1">
              <a:off x="6868520" y="2368874"/>
              <a:ext cx="62290" cy="1305778"/>
            </a:xfrm>
            <a:prstGeom prst="downArrow">
              <a:avLst/>
            </a:prstGeom>
            <a:solidFill>
              <a:schemeClr val="accent1">
                <a:lumMod val="75000"/>
              </a:schemeClr>
            </a:solidFill>
            <a:ln w="25400" cap="flat" cmpd="sng" algn="ctr">
              <a:solidFill>
                <a:schemeClr val="accent1">
                  <a:lumMod val="75000"/>
                </a:schemeClr>
              </a:solidFill>
              <a:prstDash val="solid"/>
            </a:ln>
            <a:effectLst/>
          </p:spPr>
          <p:txBody>
            <a:bodyPr rot="0" spcFirstLastPara="0" vert="horz" wrap="square" lIns="91407" tIns="45704" rIns="91407" bIns="45704" numCol="1" spcCol="0" rtlCol="0" fromWordArt="0" anchor="ctr" anchorCtr="0" forceAA="0" compatLnSpc="1">
              <a:prstTxWarp prst="textNoShape">
                <a:avLst/>
              </a:prstTxWarp>
              <a:noAutofit/>
            </a:bodyPr>
            <a:lstStyle/>
            <a:p>
              <a:endParaRPr lang="en-US">
                <a:solidFill>
                  <a:schemeClr val="bg1"/>
                </a:solidFill>
              </a:endParaRPr>
            </a:p>
          </p:txBody>
        </p:sp>
        <p:sp>
          <p:nvSpPr>
            <p:cNvPr id="18" name="Text Box 2"/>
            <p:cNvSpPr txBox="1">
              <a:spLocks noChangeArrowheads="1"/>
            </p:cNvSpPr>
            <p:nvPr/>
          </p:nvSpPr>
          <p:spPr bwMode="auto">
            <a:xfrm>
              <a:off x="6223227" y="2324475"/>
              <a:ext cx="1353312" cy="457200"/>
            </a:xfrm>
            <a:prstGeom prst="rect">
              <a:avLst/>
            </a:prstGeom>
            <a:solidFill>
              <a:schemeClr val="accent2"/>
            </a:solidFill>
            <a:ln w="9525">
              <a:noFill/>
              <a:miter lim="800000"/>
              <a:headEnd/>
              <a:tailEnd/>
            </a:ln>
          </p:spPr>
          <p:txBody>
            <a:bodyPr rot="0" vert="horz" wrap="square" lIns="91407" tIns="45704" rIns="91407" bIns="45704" anchor="t" anchorCtr="0">
              <a:noAutofit/>
            </a:bodyPr>
            <a:lstStyle/>
            <a:p>
              <a:pPr algn="ctr">
                <a:lnSpc>
                  <a:spcPct val="115000"/>
                </a:lnSpc>
                <a:spcAft>
                  <a:spcPts val="696"/>
                </a:spcAft>
              </a:pPr>
              <a:r>
                <a:rPr lang="en-US" sz="1400" dirty="0" smtClean="0">
                  <a:solidFill>
                    <a:schemeClr val="bg1"/>
                  </a:solidFill>
                  <a:latin typeface="Calibri"/>
                  <a:ea typeface="Calibri"/>
                  <a:cs typeface="Times New Roman"/>
                </a:rPr>
                <a:t>Overview </a:t>
              </a:r>
              <a:r>
                <a:rPr lang="en-US" sz="1400" dirty="0">
                  <a:solidFill>
                    <a:schemeClr val="bg1"/>
                  </a:solidFill>
                  <a:latin typeface="Calibri"/>
                  <a:ea typeface="Calibri"/>
                  <a:cs typeface="Times New Roman"/>
                </a:rPr>
                <a:t>and Purpose of EP</a:t>
              </a:r>
            </a:p>
          </p:txBody>
        </p:sp>
        <p:sp>
          <p:nvSpPr>
            <p:cNvPr id="19" name="Text Box 2"/>
            <p:cNvSpPr txBox="1">
              <a:spLocks noChangeArrowheads="1"/>
            </p:cNvSpPr>
            <p:nvPr/>
          </p:nvSpPr>
          <p:spPr bwMode="auto">
            <a:xfrm>
              <a:off x="6026921" y="1752600"/>
              <a:ext cx="1745925" cy="484632"/>
            </a:xfrm>
            <a:prstGeom prst="rect">
              <a:avLst/>
            </a:prstGeom>
            <a:solidFill>
              <a:schemeClr val="bg2"/>
            </a:solidFill>
            <a:ln w="9525">
              <a:noFill/>
              <a:miter lim="800000"/>
              <a:headEnd/>
              <a:tailEnd/>
            </a:ln>
          </p:spPr>
          <p:txBody>
            <a:bodyPr rot="0" vert="horz" wrap="square" lIns="91407" tIns="45704" rIns="91407" bIns="45704" anchor="t" anchorCtr="0">
              <a:noAutofit/>
            </a:bodyPr>
            <a:lstStyle/>
            <a:p>
              <a:pPr marL="119063" algn="ctr">
                <a:lnSpc>
                  <a:spcPct val="115000"/>
                </a:lnSpc>
                <a:spcAft>
                  <a:spcPts val="696"/>
                </a:spcAft>
              </a:pPr>
              <a:r>
                <a:rPr lang="en-US" sz="1400" dirty="0">
                  <a:latin typeface="Calibri"/>
                  <a:ea typeface="Calibri"/>
                  <a:cs typeface="Times New Roman"/>
                </a:rPr>
                <a:t>Effective </a:t>
              </a:r>
              <a:r>
                <a:rPr lang="en-US" sz="1400" dirty="0" smtClean="0">
                  <a:latin typeface="Calibri"/>
                  <a:ea typeface="Calibri"/>
                  <a:cs typeface="Times New Roman"/>
                </a:rPr>
                <a:t>Teaching/ Learning </a:t>
              </a:r>
              <a:r>
                <a:rPr lang="en-US" sz="1400" dirty="0">
                  <a:latin typeface="Calibri"/>
                  <a:ea typeface="Calibri"/>
                  <a:cs typeface="Times New Roman"/>
                </a:rPr>
                <a:t>Practices (EP)</a:t>
              </a:r>
            </a:p>
          </p:txBody>
        </p:sp>
        <p:grpSp>
          <p:nvGrpSpPr>
            <p:cNvPr id="20" name="Group 19"/>
            <p:cNvGrpSpPr/>
            <p:nvPr/>
          </p:nvGrpSpPr>
          <p:grpSpPr>
            <a:xfrm>
              <a:off x="5899027" y="3740478"/>
              <a:ext cx="2025773" cy="1446265"/>
              <a:chOff x="5734597" y="3855544"/>
              <a:chExt cx="2025773" cy="1446265"/>
            </a:xfrm>
          </p:grpSpPr>
          <p:grpSp>
            <p:nvGrpSpPr>
              <p:cNvPr id="37" name="Group 36"/>
              <p:cNvGrpSpPr/>
              <p:nvPr/>
            </p:nvGrpSpPr>
            <p:grpSpPr>
              <a:xfrm>
                <a:off x="5877469" y="3969089"/>
                <a:ext cx="1742531" cy="1219190"/>
                <a:chOff x="9072271" y="6192574"/>
                <a:chExt cx="2473011" cy="1046612"/>
              </a:xfrm>
              <a:solidFill>
                <a:schemeClr val="accent2"/>
              </a:solidFill>
            </p:grpSpPr>
            <p:sp>
              <p:nvSpPr>
                <p:cNvPr id="40" name="Text Box 2"/>
                <p:cNvSpPr txBox="1">
                  <a:spLocks noChangeArrowheads="1"/>
                </p:cNvSpPr>
                <p:nvPr/>
              </p:nvSpPr>
              <p:spPr bwMode="auto">
                <a:xfrm>
                  <a:off x="10368871" y="6192574"/>
                  <a:ext cx="1167950" cy="549476"/>
                </a:xfrm>
                <a:prstGeom prst="rect">
                  <a:avLst/>
                </a:prstGeom>
                <a:grpFill/>
                <a:ln w="9525">
                  <a:noFill/>
                  <a:miter lim="800000"/>
                  <a:headEnd/>
                  <a:tailEnd/>
                </a:ln>
              </p:spPr>
              <p:txBody>
                <a:bodyPr rot="0" vert="horz" wrap="square" lIns="91407" tIns="45704" rIns="91407" bIns="45704" anchor="t" anchorCtr="0">
                  <a:noAutofit/>
                </a:bodyPr>
                <a:lstStyle/>
                <a:p>
                  <a:pPr algn="ctr">
                    <a:lnSpc>
                      <a:spcPct val="115000"/>
                    </a:lnSpc>
                    <a:spcAft>
                      <a:spcPts val="696"/>
                    </a:spcAft>
                  </a:pPr>
                  <a:r>
                    <a:rPr lang="en-US" sz="1200" dirty="0">
                      <a:solidFill>
                        <a:schemeClr val="bg1"/>
                      </a:solidFill>
                      <a:latin typeface="+mj-lt"/>
                      <a:ea typeface="Calibri"/>
                      <a:cs typeface="Times New Roman"/>
                    </a:rPr>
                    <a:t>Spaced versus Massed </a:t>
                  </a:r>
                </a:p>
              </p:txBody>
            </p:sp>
            <p:sp>
              <p:nvSpPr>
                <p:cNvPr id="41" name="Text Box 2"/>
                <p:cNvSpPr txBox="1">
                  <a:spLocks noChangeArrowheads="1"/>
                </p:cNvSpPr>
                <p:nvPr/>
              </p:nvSpPr>
              <p:spPr bwMode="auto">
                <a:xfrm>
                  <a:off x="10377332" y="6846703"/>
                  <a:ext cx="1167950" cy="392483"/>
                </a:xfrm>
                <a:prstGeom prst="rect">
                  <a:avLst/>
                </a:prstGeom>
                <a:grpFill/>
                <a:ln w="9525">
                  <a:noFill/>
                  <a:miter lim="800000"/>
                  <a:headEnd/>
                  <a:tailEnd/>
                </a:ln>
              </p:spPr>
              <p:txBody>
                <a:bodyPr rot="0" vert="horz" wrap="square" lIns="91407" tIns="45704" rIns="91407" bIns="45704" anchor="t" anchorCtr="0">
                  <a:noAutofit/>
                </a:bodyPr>
                <a:lstStyle/>
                <a:p>
                  <a:pPr algn="ctr">
                    <a:lnSpc>
                      <a:spcPct val="115000"/>
                    </a:lnSpc>
                    <a:spcAft>
                      <a:spcPts val="696"/>
                    </a:spcAft>
                  </a:pPr>
                  <a:r>
                    <a:rPr lang="en-US" sz="1200" dirty="0" smtClean="0">
                      <a:solidFill>
                        <a:schemeClr val="bg1"/>
                      </a:solidFill>
                      <a:latin typeface="+mj-lt"/>
                      <a:ea typeface="Calibri"/>
                      <a:cs typeface="Times New Roman"/>
                    </a:rPr>
                    <a:t>Feedback</a:t>
                  </a:r>
                  <a:endParaRPr lang="en-US" sz="1200" dirty="0">
                    <a:solidFill>
                      <a:schemeClr val="bg1"/>
                    </a:solidFill>
                    <a:latin typeface="+mj-lt"/>
                    <a:ea typeface="Calibri"/>
                    <a:cs typeface="Times New Roman"/>
                  </a:endParaRPr>
                </a:p>
              </p:txBody>
            </p:sp>
            <p:sp>
              <p:nvSpPr>
                <p:cNvPr id="42" name="Text Box 2"/>
                <p:cNvSpPr txBox="1">
                  <a:spLocks noChangeArrowheads="1"/>
                </p:cNvSpPr>
                <p:nvPr/>
              </p:nvSpPr>
              <p:spPr bwMode="auto">
                <a:xfrm>
                  <a:off x="9077467" y="6192575"/>
                  <a:ext cx="1167950" cy="549476"/>
                </a:xfrm>
                <a:prstGeom prst="rect">
                  <a:avLst/>
                </a:prstGeom>
                <a:grpFill/>
                <a:ln w="9525">
                  <a:noFill/>
                  <a:miter lim="800000"/>
                  <a:headEnd/>
                  <a:tailEnd/>
                </a:ln>
              </p:spPr>
              <p:txBody>
                <a:bodyPr rot="0" vert="horz" wrap="square" lIns="91407" tIns="45704" rIns="91407" bIns="45704" anchor="t" anchorCtr="0">
                  <a:noAutofit/>
                </a:bodyPr>
                <a:lstStyle/>
                <a:p>
                  <a:pPr algn="ctr">
                    <a:lnSpc>
                      <a:spcPct val="115000"/>
                    </a:lnSpc>
                    <a:spcAft>
                      <a:spcPts val="696"/>
                    </a:spcAft>
                  </a:pPr>
                  <a:r>
                    <a:rPr lang="en-US" sz="1200" dirty="0">
                      <a:solidFill>
                        <a:schemeClr val="bg1"/>
                      </a:solidFill>
                      <a:latin typeface="+mj-lt"/>
                      <a:ea typeface="Calibri"/>
                      <a:cs typeface="Times New Roman"/>
                    </a:rPr>
                    <a:t>Assessment Capable </a:t>
                  </a:r>
                  <a:r>
                    <a:rPr lang="en-US" sz="1200" dirty="0" smtClean="0">
                      <a:solidFill>
                        <a:schemeClr val="bg1"/>
                      </a:solidFill>
                      <a:latin typeface="+mj-lt"/>
                      <a:ea typeface="Calibri"/>
                      <a:cs typeface="Times New Roman"/>
                    </a:rPr>
                    <a:t>Learners</a:t>
                  </a:r>
                  <a:endParaRPr lang="en-US" sz="1200" dirty="0">
                    <a:solidFill>
                      <a:schemeClr val="bg1"/>
                    </a:solidFill>
                    <a:latin typeface="+mj-lt"/>
                    <a:ea typeface="Calibri"/>
                    <a:cs typeface="Times New Roman"/>
                  </a:endParaRPr>
                </a:p>
              </p:txBody>
            </p:sp>
            <p:sp>
              <p:nvSpPr>
                <p:cNvPr id="43" name="Text Box 2"/>
                <p:cNvSpPr txBox="1">
                  <a:spLocks noChangeArrowheads="1"/>
                </p:cNvSpPr>
                <p:nvPr/>
              </p:nvSpPr>
              <p:spPr bwMode="auto">
                <a:xfrm>
                  <a:off x="9072271" y="6846703"/>
                  <a:ext cx="1167950" cy="392483"/>
                </a:xfrm>
                <a:prstGeom prst="rect">
                  <a:avLst/>
                </a:prstGeom>
                <a:grpFill/>
                <a:ln w="9525">
                  <a:noFill/>
                  <a:miter lim="800000"/>
                  <a:headEnd/>
                  <a:tailEnd/>
                </a:ln>
              </p:spPr>
              <p:txBody>
                <a:bodyPr rot="0" vert="horz" wrap="square" lIns="91407" tIns="45704" rIns="91407" bIns="45704" anchor="t" anchorCtr="0">
                  <a:noAutofit/>
                </a:bodyPr>
                <a:lstStyle/>
                <a:p>
                  <a:pPr algn="ctr">
                    <a:lnSpc>
                      <a:spcPct val="115000"/>
                    </a:lnSpc>
                    <a:spcAft>
                      <a:spcPts val="696"/>
                    </a:spcAft>
                  </a:pPr>
                  <a:r>
                    <a:rPr lang="en-US" sz="1200" dirty="0">
                      <a:solidFill>
                        <a:schemeClr val="bg1"/>
                      </a:solidFill>
                      <a:latin typeface="+mj-lt"/>
                      <a:ea typeface="Calibri"/>
                      <a:cs typeface="Times New Roman"/>
                    </a:rPr>
                    <a:t>Reciprocal </a:t>
                  </a:r>
                  <a:r>
                    <a:rPr lang="en-US" sz="1200" dirty="0" smtClean="0">
                      <a:solidFill>
                        <a:schemeClr val="bg1"/>
                      </a:solidFill>
                      <a:latin typeface="+mj-lt"/>
                      <a:ea typeface="Calibri"/>
                      <a:cs typeface="Times New Roman"/>
                    </a:rPr>
                    <a:t>Teaching</a:t>
                  </a:r>
                  <a:endParaRPr lang="en-US" sz="1200" dirty="0">
                    <a:solidFill>
                      <a:schemeClr val="bg1"/>
                    </a:solidFill>
                    <a:latin typeface="+mj-lt"/>
                    <a:ea typeface="Calibri"/>
                    <a:cs typeface="Times New Roman"/>
                  </a:endParaRPr>
                </a:p>
                <a:p>
                  <a:pPr algn="ctr">
                    <a:lnSpc>
                      <a:spcPct val="115000"/>
                    </a:lnSpc>
                    <a:spcAft>
                      <a:spcPts val="696"/>
                    </a:spcAft>
                  </a:pPr>
                  <a:endParaRPr lang="en-US" sz="1200" dirty="0">
                    <a:solidFill>
                      <a:schemeClr val="bg1"/>
                    </a:solidFill>
                    <a:latin typeface="+mj-lt"/>
                    <a:ea typeface="Calibri"/>
                    <a:cs typeface="Times New Roman"/>
                  </a:endParaRPr>
                </a:p>
              </p:txBody>
            </p:sp>
          </p:grpSp>
          <p:sp>
            <p:nvSpPr>
              <p:cNvPr id="38" name="Left Bracket 37"/>
              <p:cNvSpPr/>
              <p:nvPr/>
            </p:nvSpPr>
            <p:spPr>
              <a:xfrm rot="5400000">
                <a:off x="6603113" y="3028391"/>
                <a:ext cx="265934" cy="1920240"/>
              </a:xfrm>
              <a:prstGeom prst="leftBracket">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07" tIns="45704" rIns="91407" bIns="45704" numCol="1" spcCol="0" rtlCol="0" fromWordArt="0" anchor="ctr" anchorCtr="0" forceAA="0" compatLnSpc="1">
                <a:prstTxWarp prst="textNoShape">
                  <a:avLst/>
                </a:prstTxWarp>
                <a:noAutofit/>
              </a:bodyPr>
              <a:lstStyle/>
              <a:p>
                <a:endParaRPr lang="en-US">
                  <a:solidFill>
                    <a:schemeClr val="bg1"/>
                  </a:solidFill>
                </a:endParaRPr>
              </a:p>
            </p:txBody>
          </p:sp>
          <p:sp>
            <p:nvSpPr>
              <p:cNvPr id="39" name="Left Bracket 38"/>
              <p:cNvSpPr/>
              <p:nvPr/>
            </p:nvSpPr>
            <p:spPr>
              <a:xfrm rot="16200000" flipV="1">
                <a:off x="6614517" y="4155955"/>
                <a:ext cx="265934" cy="2025773"/>
              </a:xfrm>
              <a:prstGeom prst="leftBracket">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07" tIns="45704" rIns="91407" bIns="45704" numCol="1" spcCol="0" rtlCol="0" fromWordArt="0" anchor="ctr" anchorCtr="0" forceAA="0" compatLnSpc="1">
                <a:prstTxWarp prst="textNoShape">
                  <a:avLst/>
                </a:prstTxWarp>
                <a:noAutofit/>
              </a:bodyPr>
              <a:lstStyle/>
              <a:p>
                <a:endParaRPr lang="en-US">
                  <a:solidFill>
                    <a:schemeClr val="bg1"/>
                  </a:solidFill>
                </a:endParaRPr>
              </a:p>
            </p:txBody>
          </p:sp>
        </p:grpSp>
        <p:grpSp>
          <p:nvGrpSpPr>
            <p:cNvPr id="21" name="Group 20"/>
            <p:cNvGrpSpPr/>
            <p:nvPr/>
          </p:nvGrpSpPr>
          <p:grpSpPr>
            <a:xfrm>
              <a:off x="5826238" y="1676400"/>
              <a:ext cx="362458" cy="375276"/>
              <a:chOff x="15668933" y="2699509"/>
              <a:chExt cx="560164" cy="485651"/>
            </a:xfrm>
          </p:grpSpPr>
          <p:sp>
            <p:nvSpPr>
              <p:cNvPr id="23" name="Rounded Rectangle 22"/>
              <p:cNvSpPr/>
              <p:nvPr/>
            </p:nvSpPr>
            <p:spPr>
              <a:xfrm>
                <a:off x="15744438" y="2699509"/>
                <a:ext cx="484632" cy="485651"/>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0" descr="C:\Users\dayad\Desktop\moedusail graphics\icons not buttons\effective instructio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668933" y="2743599"/>
                <a:ext cx="560164" cy="400215"/>
              </a:xfrm>
              <a:prstGeom prst="rect">
                <a:avLst/>
              </a:prstGeom>
              <a:noFill/>
              <a:extLst>
                <a:ext uri="{909E8E84-426E-40DD-AFC4-6F175D3DCCD1}">
                  <a14:hiddenFill xmlns:a14="http://schemas.microsoft.com/office/drawing/2010/main">
                    <a:solidFill>
                      <a:srgbClr val="FFFFFF"/>
                    </a:solidFill>
                  </a14:hiddenFill>
                </a:ext>
              </a:extLst>
            </p:spPr>
          </p:pic>
        </p:grpSp>
      </p:grpSp>
    </p:spTree>
    <p:extLst>
      <p:ext uri="{BB962C8B-B14F-4D97-AF65-F5344CB8AC3E}">
        <p14:creationId xmlns:p14="http://schemas.microsoft.com/office/powerpoint/2010/main" val="1945677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Reciprocal Teaching and </a:t>
            </a:r>
            <a:r>
              <a:rPr lang="en-US" dirty="0" smtClean="0"/>
              <a:t/>
            </a:r>
            <a:br>
              <a:rPr lang="en-US" dirty="0" smtClean="0"/>
            </a:br>
            <a:r>
              <a:rPr lang="en-US" dirty="0" smtClean="0"/>
              <a:t>Missouri </a:t>
            </a:r>
            <a:r>
              <a:rPr lang="en-US" dirty="0"/>
              <a:t>Teacher Standards</a:t>
            </a:r>
          </a:p>
        </p:txBody>
      </p:sp>
      <p:sp>
        <p:nvSpPr>
          <p:cNvPr id="3" name="Content Placeholder 2"/>
          <p:cNvSpPr>
            <a:spLocks noGrp="1"/>
          </p:cNvSpPr>
          <p:nvPr>
            <p:ph idx="1"/>
          </p:nvPr>
        </p:nvSpPr>
        <p:spPr>
          <a:xfrm>
            <a:off x="304800" y="1828800"/>
            <a:ext cx="8534400" cy="4525963"/>
          </a:xfrm>
        </p:spPr>
        <p:txBody>
          <a:bodyPr>
            <a:normAutofit fontScale="77500" lnSpcReduction="20000"/>
          </a:bodyPr>
          <a:lstStyle/>
          <a:p>
            <a:pPr marL="0" indent="0">
              <a:buNone/>
            </a:pPr>
            <a:r>
              <a:rPr lang="en-US" sz="3600" b="1" dirty="0"/>
              <a:t>Standard 1: </a:t>
            </a:r>
            <a:r>
              <a:rPr lang="en-US" sz="3600" dirty="0"/>
              <a:t>Content </a:t>
            </a:r>
            <a:r>
              <a:rPr lang="en-US" sz="3600" dirty="0" smtClean="0"/>
              <a:t>knowledge aligned </a:t>
            </a:r>
            <a:r>
              <a:rPr lang="en-US" sz="3600" dirty="0"/>
              <a:t>with appropriate instruction</a:t>
            </a:r>
            <a:r>
              <a:rPr lang="en-US" sz="3600" dirty="0" smtClean="0"/>
              <a:t>.</a:t>
            </a:r>
          </a:p>
          <a:p>
            <a:pPr marL="457200" lvl="1" indent="0">
              <a:buNone/>
            </a:pPr>
            <a:r>
              <a:rPr lang="en-US" sz="3100" dirty="0" smtClean="0">
                <a:solidFill>
                  <a:schemeClr val="accent4"/>
                </a:solidFill>
              </a:rPr>
              <a:t>1.1:  Content knowledge and academic language</a:t>
            </a:r>
          </a:p>
          <a:p>
            <a:pPr marL="457200" lvl="1" indent="0">
              <a:buNone/>
            </a:pPr>
            <a:r>
              <a:rPr lang="en-US" sz="3100" dirty="0" smtClean="0">
                <a:solidFill>
                  <a:schemeClr val="accent4"/>
                </a:solidFill>
              </a:rPr>
              <a:t>1.4:  Interdisciplinary instruction</a:t>
            </a:r>
          </a:p>
          <a:p>
            <a:pPr marL="0" indent="0">
              <a:buNone/>
            </a:pPr>
            <a:r>
              <a:rPr lang="en-US" sz="3600" b="1" dirty="0"/>
              <a:t>Standard 4:</a:t>
            </a:r>
            <a:r>
              <a:rPr lang="en-US" sz="3600" dirty="0"/>
              <a:t>  </a:t>
            </a:r>
            <a:r>
              <a:rPr lang="en-US" sz="3600" dirty="0" smtClean="0"/>
              <a:t>Teaching for Critical </a:t>
            </a:r>
            <a:r>
              <a:rPr lang="en-US" sz="3600" dirty="0"/>
              <a:t>Thinking</a:t>
            </a:r>
          </a:p>
          <a:p>
            <a:pPr marL="457200" lvl="1" indent="0">
              <a:buNone/>
            </a:pPr>
            <a:r>
              <a:rPr lang="en-US" sz="3100" dirty="0">
                <a:solidFill>
                  <a:srgbClr val="0070C0"/>
                </a:solidFill>
              </a:rPr>
              <a:t>4.3:   Cooperative, small group and independent learning </a:t>
            </a:r>
          </a:p>
          <a:p>
            <a:pPr marL="0" indent="0">
              <a:buNone/>
            </a:pPr>
            <a:r>
              <a:rPr lang="en-US" sz="3600" b="1" dirty="0"/>
              <a:t>Standard 6:  </a:t>
            </a:r>
            <a:r>
              <a:rPr lang="en-US" sz="3600" dirty="0"/>
              <a:t>Effective Communication </a:t>
            </a:r>
          </a:p>
          <a:p>
            <a:pPr marL="457200" lvl="1" indent="0">
              <a:buNone/>
            </a:pPr>
            <a:r>
              <a:rPr lang="en-US" sz="3100" dirty="0">
                <a:solidFill>
                  <a:srgbClr val="0070C0"/>
                </a:solidFill>
              </a:rPr>
              <a:t>6.3:  Learner expression in speaking, writing and other media</a:t>
            </a:r>
          </a:p>
          <a:p>
            <a:pPr marL="457200" lvl="1" indent="0">
              <a:buNone/>
            </a:pPr>
            <a:r>
              <a:rPr lang="en-US" sz="3100" dirty="0">
                <a:solidFill>
                  <a:srgbClr val="0070C0"/>
                </a:solidFill>
              </a:rPr>
              <a:t>6.4:  Technology and media communication tools</a:t>
            </a:r>
          </a:p>
          <a:p>
            <a:pPr marL="0" indent="0">
              <a:buNone/>
            </a:pPr>
            <a:r>
              <a:rPr lang="en-US" sz="3600" b="1" dirty="0"/>
              <a:t>Standard 7:  </a:t>
            </a:r>
            <a:r>
              <a:rPr lang="en-US" sz="3600" dirty="0"/>
              <a:t>Student Assessment and Data Analysis </a:t>
            </a:r>
          </a:p>
          <a:p>
            <a:pPr marL="457200" lvl="1" indent="0">
              <a:buNone/>
            </a:pPr>
            <a:r>
              <a:rPr lang="en-US" sz="3100" dirty="0">
                <a:solidFill>
                  <a:srgbClr val="0070C0"/>
                </a:solidFill>
              </a:rPr>
              <a:t>7.3  Student-led assessment strategies</a:t>
            </a:r>
          </a:p>
          <a:p>
            <a:pPr lvl="1">
              <a:buFont typeface="Wingdings" pitchFamily="2" charset="2"/>
              <a:buChar char="Ø"/>
            </a:pPr>
            <a:endParaRPr lang="en-US" sz="3100" dirty="0"/>
          </a:p>
          <a:p>
            <a:endParaRPr lang="en-US" dirty="0"/>
          </a:p>
        </p:txBody>
      </p:sp>
      <p:grpSp>
        <p:nvGrpSpPr>
          <p:cNvPr id="6" name="Group 5"/>
          <p:cNvGrpSpPr/>
          <p:nvPr/>
        </p:nvGrpSpPr>
        <p:grpSpPr>
          <a:xfrm>
            <a:off x="7772400" y="152400"/>
            <a:ext cx="1151858" cy="914400"/>
            <a:chOff x="4916556" y="743396"/>
            <a:chExt cx="1151858" cy="914400"/>
          </a:xfrm>
        </p:grpSpPr>
        <p:sp>
          <p:nvSpPr>
            <p:cNvPr id="7" name="Rectangle 6"/>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 name="Picture 31" descr="C:\Users\dayad\Desktop\moedusail graphics\icons not buttons\guided not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8311879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Feedback</a:t>
            </a:r>
            <a:endParaRPr lang="en-US" dirty="0"/>
          </a:p>
        </p:txBody>
      </p:sp>
      <p:sp>
        <p:nvSpPr>
          <p:cNvPr id="5" name="Subtitle 4"/>
          <p:cNvSpPr>
            <a:spLocks noGrp="1"/>
          </p:cNvSpPr>
          <p:nvPr>
            <p:ph type="subTitle" idx="1"/>
          </p:nvPr>
        </p:nvSpPr>
        <p:spPr>
          <a:xfrm>
            <a:off x="1143000" y="3886200"/>
            <a:ext cx="6858000" cy="1752600"/>
          </a:xfrm>
        </p:spPr>
        <p:txBody>
          <a:bodyPr>
            <a:normAutofit fontScale="85000" lnSpcReduction="20000"/>
          </a:bodyPr>
          <a:lstStyle/>
          <a:p>
            <a:r>
              <a:rPr lang="en-US" dirty="0" smtClean="0"/>
              <a:t>Definition</a:t>
            </a:r>
          </a:p>
          <a:p>
            <a:r>
              <a:rPr lang="en-US" dirty="0" smtClean="0"/>
              <a:t>Benefits</a:t>
            </a:r>
          </a:p>
          <a:p>
            <a:r>
              <a:rPr lang="en-US" dirty="0" smtClean="0"/>
              <a:t>Hattie Barometer</a:t>
            </a:r>
          </a:p>
          <a:p>
            <a:r>
              <a:rPr lang="en-US" dirty="0" smtClean="0"/>
              <a:t>Alignment to Missouri Teacher Standards</a:t>
            </a:r>
            <a:endParaRPr lang="en-US" dirty="0"/>
          </a:p>
        </p:txBody>
      </p:sp>
      <p:pic>
        <p:nvPicPr>
          <p:cNvPr id="6" name="Picture 20" descr="C:\Users\dayad\Desktop\moedusail graphics\icons not buttons\effective instructio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31775" y="204850"/>
            <a:ext cx="1151859"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19309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Definition</a:t>
            </a:r>
            <a:endParaRPr lang="en-US" dirty="0"/>
          </a:p>
        </p:txBody>
      </p:sp>
      <p:sp>
        <p:nvSpPr>
          <p:cNvPr id="3" name="Content Placeholder 2"/>
          <p:cNvSpPr>
            <a:spLocks noGrp="1"/>
          </p:cNvSpPr>
          <p:nvPr>
            <p:ph idx="1"/>
          </p:nvPr>
        </p:nvSpPr>
        <p:spPr>
          <a:xfrm>
            <a:off x="268224" y="1371600"/>
            <a:ext cx="8839200" cy="5257800"/>
          </a:xfrm>
        </p:spPr>
        <p:txBody>
          <a:bodyPr>
            <a:normAutofit/>
          </a:bodyPr>
          <a:lstStyle/>
          <a:p>
            <a:pPr marL="0" indent="0">
              <a:buNone/>
            </a:pPr>
            <a:r>
              <a:rPr lang="en-US" sz="3100" dirty="0" smtClean="0"/>
              <a:t>Feedback is </a:t>
            </a:r>
            <a:r>
              <a:rPr lang="en-US" sz="3100" dirty="0"/>
              <a:t>an effective </a:t>
            </a:r>
            <a:r>
              <a:rPr lang="en-US" sz="3100" dirty="0" smtClean="0"/>
              <a:t>teaching/learning practice and is </a:t>
            </a:r>
            <a:r>
              <a:rPr lang="en-US" sz="3100" dirty="0"/>
              <a:t>defined </a:t>
            </a:r>
            <a:r>
              <a:rPr lang="en-US" sz="3100" dirty="0" smtClean="0"/>
              <a:t>as </a:t>
            </a:r>
            <a:r>
              <a:rPr lang="en-US" sz="3100" i="1" dirty="0" smtClean="0"/>
              <a:t>an integral </a:t>
            </a:r>
            <a:r>
              <a:rPr lang="en-US" sz="3100" i="1" dirty="0"/>
              <a:t>aspect of instruction and learning </a:t>
            </a:r>
            <a:r>
              <a:rPr lang="en-US" sz="3100" b="1" i="1" dirty="0">
                <a:solidFill>
                  <a:schemeClr val="accent3"/>
                </a:solidFill>
              </a:rPr>
              <a:t>utilizing information provided by an agent </a:t>
            </a:r>
            <a:r>
              <a:rPr lang="en-US" sz="3100" i="1" dirty="0" smtClean="0"/>
              <a:t>(e.g. teacher, </a:t>
            </a:r>
            <a:r>
              <a:rPr lang="en-US" sz="3100" i="1" dirty="0"/>
              <a:t>peer, book, parent, self/experience, computer) </a:t>
            </a:r>
            <a:r>
              <a:rPr lang="en-US" sz="3100" b="1" i="1" dirty="0">
                <a:solidFill>
                  <a:schemeClr val="accent3"/>
                </a:solidFill>
              </a:rPr>
              <a:t>regarding aspects of one’s performance or understanding. </a:t>
            </a:r>
            <a:endParaRPr lang="en-US" sz="3100" b="1" i="1" dirty="0" smtClean="0">
              <a:solidFill>
                <a:schemeClr val="accent3"/>
              </a:solidFill>
            </a:endParaRPr>
          </a:p>
          <a:p>
            <a:pPr marL="0" indent="0">
              <a:buNone/>
            </a:pPr>
            <a:endParaRPr lang="en-US" sz="3100" b="1" i="1" dirty="0" smtClean="0">
              <a:solidFill>
                <a:schemeClr val="accent3"/>
              </a:solidFill>
            </a:endParaRPr>
          </a:p>
          <a:p>
            <a:pPr marL="0" indent="0">
              <a:buNone/>
            </a:pPr>
            <a:r>
              <a:rPr lang="en-US" sz="3100" i="1" dirty="0" smtClean="0"/>
              <a:t>The </a:t>
            </a:r>
            <a:r>
              <a:rPr lang="en-US" sz="3100" i="1" dirty="0"/>
              <a:t>main purpose of feedback is to </a:t>
            </a:r>
            <a:r>
              <a:rPr lang="en-US" sz="3100" b="1" i="1" dirty="0">
                <a:solidFill>
                  <a:schemeClr val="accent3"/>
                </a:solidFill>
              </a:rPr>
              <a:t>reduce discrepancies between current understanding </a:t>
            </a:r>
            <a:r>
              <a:rPr lang="en-US" sz="3100" i="1" dirty="0"/>
              <a:t>or performance </a:t>
            </a:r>
            <a:r>
              <a:rPr lang="en-US" sz="3100" b="1" i="1" dirty="0">
                <a:solidFill>
                  <a:schemeClr val="accent3"/>
                </a:solidFill>
              </a:rPr>
              <a:t>and</a:t>
            </a:r>
            <a:r>
              <a:rPr lang="en-US" sz="3100" b="1" i="1" dirty="0" smtClean="0">
                <a:solidFill>
                  <a:srgbClr val="00B050"/>
                </a:solidFill>
              </a:rPr>
              <a:t> </a:t>
            </a:r>
            <a:r>
              <a:rPr lang="en-US" sz="3100" b="1" i="1" dirty="0">
                <a:solidFill>
                  <a:schemeClr val="accent3"/>
                </a:solidFill>
              </a:rPr>
              <a:t>some desired level </a:t>
            </a:r>
            <a:r>
              <a:rPr lang="en-US" sz="3100" i="1" dirty="0"/>
              <a:t>of performance or </a:t>
            </a:r>
            <a:r>
              <a:rPr lang="en-US" sz="3100" i="1" dirty="0" smtClean="0"/>
              <a:t>goal. </a:t>
            </a:r>
            <a:endParaRPr lang="en-US" sz="3100" dirty="0"/>
          </a:p>
        </p:txBody>
      </p:sp>
      <p:grpSp>
        <p:nvGrpSpPr>
          <p:cNvPr id="5" name="Group 4"/>
          <p:cNvGrpSpPr/>
          <p:nvPr/>
        </p:nvGrpSpPr>
        <p:grpSpPr>
          <a:xfrm>
            <a:off x="7772400" y="152400"/>
            <a:ext cx="1151858" cy="914400"/>
            <a:chOff x="4916556" y="743396"/>
            <a:chExt cx="1151858" cy="914400"/>
          </a:xfrm>
        </p:grpSpPr>
        <p:sp>
          <p:nvSpPr>
            <p:cNvPr id="7" name="Rectangle 6"/>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 name="Picture 31" descr="C:\Users\dayad\Desktop\moedusail graphics\icons not buttons\guided not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21124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1447800"/>
            <a:ext cx="8153400" cy="4602163"/>
          </a:xfrm>
        </p:spPr>
        <p:txBody>
          <a:bodyPr>
            <a:normAutofit fontScale="92500" lnSpcReduction="10000"/>
          </a:bodyPr>
          <a:lstStyle/>
          <a:p>
            <a:r>
              <a:rPr lang="en-US" b="1" i="1" dirty="0" smtClean="0">
                <a:solidFill>
                  <a:schemeClr val="accent3"/>
                </a:solidFill>
              </a:rPr>
              <a:t>Feedback includes </a:t>
            </a:r>
            <a:r>
              <a:rPr lang="en-US" b="1" i="1" dirty="0">
                <a:solidFill>
                  <a:schemeClr val="accent3"/>
                </a:solidFill>
              </a:rPr>
              <a:t>feedback </a:t>
            </a:r>
            <a:r>
              <a:rPr lang="en-US" b="1" i="1" dirty="0" smtClean="0">
                <a:solidFill>
                  <a:schemeClr val="accent3"/>
                </a:solidFill>
              </a:rPr>
              <a:t>to students </a:t>
            </a:r>
            <a:r>
              <a:rPr lang="en-US" b="1" i="1" dirty="0">
                <a:solidFill>
                  <a:schemeClr val="accent3"/>
                </a:solidFill>
              </a:rPr>
              <a:t>as well as FROM students </a:t>
            </a:r>
            <a:r>
              <a:rPr lang="en-US" i="1" dirty="0"/>
              <a:t>in terms of what students know, what they understand, and when they have misconceptions.  </a:t>
            </a:r>
            <a:endParaRPr lang="en-US" i="1" dirty="0" smtClean="0"/>
          </a:p>
          <a:p>
            <a:r>
              <a:rPr lang="en-US" i="1" dirty="0" smtClean="0"/>
              <a:t>Feedback is essential to Visible Learning which, according </a:t>
            </a:r>
            <a:r>
              <a:rPr lang="en-US" i="1" dirty="0"/>
              <a:t>to </a:t>
            </a:r>
            <a:r>
              <a:rPr lang="en-US" i="1" dirty="0" smtClean="0"/>
              <a:t>Hattie, occurs </a:t>
            </a:r>
            <a:r>
              <a:rPr lang="en-US" i="1" dirty="0"/>
              <a:t>“When teachers SEE learning through the eyes of the student AND when students SEE themselves as their own teachers</a:t>
            </a:r>
            <a:r>
              <a:rPr lang="en-US" i="1" dirty="0" smtClean="0"/>
              <a:t>.”</a:t>
            </a:r>
          </a:p>
          <a:p>
            <a:pPr marL="0" indent="0" algn="r">
              <a:buNone/>
            </a:pPr>
            <a:endParaRPr lang="en-US" i="1" dirty="0" smtClean="0"/>
          </a:p>
          <a:p>
            <a:pPr marL="0" indent="0" algn="r">
              <a:buNone/>
            </a:pPr>
            <a:r>
              <a:rPr lang="en-US" sz="3000" i="1" dirty="0" smtClean="0"/>
              <a:t>visiblelearningplus.com</a:t>
            </a:r>
            <a:endParaRPr lang="en-US" sz="3000" i="1" dirty="0"/>
          </a:p>
          <a:p>
            <a:endParaRPr lang="en-US" dirty="0"/>
          </a:p>
        </p:txBody>
      </p:sp>
      <p:grpSp>
        <p:nvGrpSpPr>
          <p:cNvPr id="4" name="Group 3"/>
          <p:cNvGrpSpPr/>
          <p:nvPr/>
        </p:nvGrpSpPr>
        <p:grpSpPr>
          <a:xfrm>
            <a:off x="7772400" y="152400"/>
            <a:ext cx="1151858" cy="914400"/>
            <a:chOff x="4916556" y="743396"/>
            <a:chExt cx="1151858" cy="914400"/>
          </a:xfrm>
        </p:grpSpPr>
        <p:sp>
          <p:nvSpPr>
            <p:cNvPr id="6" name="Rectangle 5"/>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 name="Picture 31" descr="C:\Users\dayad\Desktop\moedusail graphics\icons not buttons\guided not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0797441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Benefit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 . . </a:t>
            </a:r>
            <a:r>
              <a:rPr lang="en-US" dirty="0"/>
              <a:t>the main purpose of feedback to be to </a:t>
            </a:r>
            <a:r>
              <a:rPr lang="en-US" b="1" dirty="0">
                <a:solidFill>
                  <a:schemeClr val="accent3"/>
                </a:solidFill>
              </a:rPr>
              <a:t>reduce discrepancies between current understanding or performance and some desired level of performance or </a:t>
            </a:r>
            <a:r>
              <a:rPr lang="en-US" b="1" dirty="0" smtClean="0">
                <a:solidFill>
                  <a:schemeClr val="accent3"/>
                </a:solidFill>
              </a:rPr>
              <a:t>goal</a:t>
            </a:r>
            <a:r>
              <a:rPr lang="en-US" dirty="0" smtClean="0"/>
              <a:t>.”</a:t>
            </a:r>
          </a:p>
          <a:p>
            <a:pPr marL="0" indent="0">
              <a:buNone/>
            </a:pPr>
            <a:endParaRPr lang="en-US" sz="2800" dirty="0" smtClean="0"/>
          </a:p>
          <a:p>
            <a:pPr marL="0" indent="0">
              <a:buNone/>
            </a:pPr>
            <a:endParaRPr lang="en-US" sz="2800" dirty="0"/>
          </a:p>
          <a:p>
            <a:pPr marL="0" indent="0">
              <a:buNone/>
            </a:pPr>
            <a:endParaRPr lang="en-US" sz="2800" dirty="0" smtClean="0"/>
          </a:p>
          <a:p>
            <a:pPr marL="0" indent="0" algn="r">
              <a:buNone/>
            </a:pPr>
            <a:r>
              <a:rPr lang="en-US" sz="2200" dirty="0" err="1" smtClean="0"/>
              <a:t>Voerman</a:t>
            </a:r>
            <a:r>
              <a:rPr lang="en-US" sz="2200" dirty="0"/>
              <a:t>, L., Meijer, P. C., </a:t>
            </a:r>
            <a:r>
              <a:rPr lang="en-US" sz="2200" dirty="0" err="1"/>
              <a:t>Korthagen</a:t>
            </a:r>
            <a:r>
              <a:rPr lang="en-US" sz="2200" dirty="0"/>
              <a:t>, F. A., &amp; Simons, R. J. (2012</a:t>
            </a:r>
            <a:r>
              <a:rPr lang="en-US" sz="2200" dirty="0" smtClean="0"/>
              <a:t>)</a:t>
            </a:r>
            <a:endParaRPr lang="en-US" sz="2200" dirty="0"/>
          </a:p>
          <a:p>
            <a:pPr marL="0" indent="0">
              <a:buNone/>
            </a:pPr>
            <a:endParaRPr lang="en-US" sz="2600" dirty="0"/>
          </a:p>
        </p:txBody>
      </p:sp>
      <p:grpSp>
        <p:nvGrpSpPr>
          <p:cNvPr id="6" name="Group 5"/>
          <p:cNvGrpSpPr/>
          <p:nvPr/>
        </p:nvGrpSpPr>
        <p:grpSpPr>
          <a:xfrm>
            <a:off x="7772400" y="152400"/>
            <a:ext cx="1151858" cy="914400"/>
            <a:chOff x="4916556" y="743396"/>
            <a:chExt cx="1151858" cy="914400"/>
          </a:xfrm>
        </p:grpSpPr>
        <p:sp>
          <p:nvSpPr>
            <p:cNvPr id="7" name="Rectangle 6"/>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 name="Picture 31" descr="C:\Users\dayad\Desktop\moedusail graphics\icons not buttons\guided not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3538108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oup 41"/>
          <p:cNvGrpSpPr/>
          <p:nvPr/>
        </p:nvGrpSpPr>
        <p:grpSpPr>
          <a:xfrm>
            <a:off x="33646" y="1452495"/>
            <a:ext cx="8890612" cy="4643505"/>
            <a:chOff x="33647" y="2133600"/>
            <a:chExt cx="7450874" cy="3891539"/>
          </a:xfrm>
        </p:grpSpPr>
        <p:pic>
          <p:nvPicPr>
            <p:cNvPr id="4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47" y="2133600"/>
              <a:ext cx="7450874" cy="3891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4" name="Straight Arrow Connector 43"/>
            <p:cNvCxnSpPr/>
            <p:nvPr/>
          </p:nvCxnSpPr>
          <p:spPr>
            <a:xfrm flipV="1">
              <a:off x="3691247" y="4155570"/>
              <a:ext cx="2255003" cy="1421895"/>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9" name="Title 8"/>
          <p:cNvSpPr>
            <a:spLocks noGrp="1"/>
          </p:cNvSpPr>
          <p:nvPr>
            <p:ph type="title"/>
          </p:nvPr>
        </p:nvSpPr>
        <p:spPr>
          <a:xfrm>
            <a:off x="0" y="-29415"/>
            <a:ext cx="9179859" cy="1096962"/>
          </a:xfrm>
          <a:solidFill>
            <a:schemeClr val="bg1"/>
          </a:solidFill>
        </p:spPr>
        <p:txBody>
          <a:bodyPr anchor="t">
            <a:normAutofit fontScale="90000"/>
          </a:bodyPr>
          <a:lstStyle/>
          <a:p>
            <a:r>
              <a:rPr lang="en-US" dirty="0" smtClean="0"/>
              <a:t>Feedback</a:t>
            </a:r>
            <a:br>
              <a:rPr lang="en-US" dirty="0" smtClean="0"/>
            </a:br>
            <a:r>
              <a:rPr lang="en-US" sz="3600" dirty="0"/>
              <a:t>23 meta-analyses, 1287 studies, </a:t>
            </a:r>
            <a:r>
              <a:rPr lang="en-US" sz="3600" dirty="0" smtClean="0"/>
              <a:t/>
            </a:r>
            <a:br>
              <a:rPr lang="en-US" sz="3600" dirty="0" smtClean="0"/>
            </a:br>
            <a:r>
              <a:rPr lang="en-US" sz="3600" dirty="0" smtClean="0"/>
              <a:t>Rank </a:t>
            </a:r>
            <a:r>
              <a:rPr lang="en-US" sz="3600" dirty="0"/>
              <a:t>10th </a:t>
            </a:r>
            <a:br>
              <a:rPr lang="en-US" sz="3600" dirty="0"/>
            </a:br>
            <a:endParaRPr lang="en-US" sz="3600" dirty="0"/>
          </a:p>
        </p:txBody>
      </p:sp>
      <p:grpSp>
        <p:nvGrpSpPr>
          <p:cNvPr id="39" name="Group 38"/>
          <p:cNvGrpSpPr/>
          <p:nvPr/>
        </p:nvGrpSpPr>
        <p:grpSpPr>
          <a:xfrm>
            <a:off x="7772400" y="152400"/>
            <a:ext cx="1151858" cy="914400"/>
            <a:chOff x="4916556" y="743396"/>
            <a:chExt cx="1151858" cy="914400"/>
          </a:xfrm>
        </p:grpSpPr>
        <p:sp>
          <p:nvSpPr>
            <p:cNvPr id="40" name="Rectangle 39"/>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41" name="Picture 31" descr="C:\Users\dayad\Desktop\moedusail graphics\icons not buttons\guided notes.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sp>
        <p:nvSpPr>
          <p:cNvPr id="45" name="Rectangle 44"/>
          <p:cNvSpPr/>
          <p:nvPr/>
        </p:nvSpPr>
        <p:spPr>
          <a:xfrm>
            <a:off x="4724400" y="1484293"/>
            <a:ext cx="4572000" cy="523220"/>
          </a:xfrm>
          <a:prstGeom prst="rect">
            <a:avLst/>
          </a:prstGeom>
        </p:spPr>
        <p:txBody>
          <a:bodyPr>
            <a:spAutoFit/>
          </a:bodyPr>
          <a:lstStyle/>
          <a:p>
            <a:pPr algn="ctr"/>
            <a:r>
              <a:rPr lang="en-US" sz="2800" dirty="0">
                <a:latin typeface="Tw Cen MT" pitchFamily="34" charset="0"/>
              </a:rPr>
              <a:t> </a:t>
            </a:r>
            <a:r>
              <a:rPr lang="en-US" sz="2800" dirty="0" smtClean="0">
                <a:latin typeface="Tw Cen MT" pitchFamily="34" charset="0"/>
              </a:rPr>
              <a:t>.73 </a:t>
            </a:r>
            <a:r>
              <a:rPr lang="en-US" sz="2800" dirty="0">
                <a:latin typeface="Tw Cen MT" pitchFamily="34" charset="0"/>
              </a:rPr>
              <a:t>effect </a:t>
            </a:r>
            <a:r>
              <a:rPr lang="en-US" sz="2800" dirty="0" smtClean="0">
                <a:latin typeface="Tw Cen MT" pitchFamily="34" charset="0"/>
              </a:rPr>
              <a:t>size</a:t>
            </a:r>
            <a:endParaRPr lang="en-US" sz="2800" dirty="0">
              <a:latin typeface="Tw Cen MT" pitchFamily="34" charset="0"/>
            </a:endParaRPr>
          </a:p>
        </p:txBody>
      </p:sp>
    </p:spTree>
    <p:custDataLst>
      <p:tags r:id="rId1"/>
    </p:custDataLst>
    <p:extLst>
      <p:ext uri="{BB962C8B-B14F-4D97-AF65-F5344CB8AC3E}">
        <p14:creationId xmlns:p14="http://schemas.microsoft.com/office/powerpoint/2010/main" val="11920641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Feedback and </a:t>
            </a:r>
            <a:br>
              <a:rPr lang="en-US" dirty="0" smtClean="0"/>
            </a:br>
            <a:r>
              <a:rPr lang="en-US" dirty="0" smtClean="0"/>
              <a:t>Missouri Teacher Standards</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pPr marL="0" indent="0">
              <a:buNone/>
            </a:pPr>
            <a:r>
              <a:rPr lang="en-US" dirty="0" smtClean="0"/>
              <a:t>Feedback aligns with the following Missouri Teacher Standards:</a:t>
            </a:r>
          </a:p>
          <a:p>
            <a:pPr marL="0" indent="0">
              <a:buNone/>
            </a:pPr>
            <a:endParaRPr lang="en-US" dirty="0"/>
          </a:p>
          <a:p>
            <a:pPr marL="0" indent="0" algn="ctr">
              <a:buNone/>
            </a:pPr>
            <a:r>
              <a:rPr lang="en-US" dirty="0" smtClean="0"/>
              <a:t>Standard  1, </a:t>
            </a:r>
            <a:r>
              <a:rPr lang="en-US" dirty="0"/>
              <a:t>Quality Indicator </a:t>
            </a:r>
            <a:r>
              <a:rPr lang="en-US" dirty="0" smtClean="0"/>
              <a:t>2</a:t>
            </a:r>
          </a:p>
          <a:p>
            <a:pPr marL="0" indent="0" algn="ctr">
              <a:buNone/>
            </a:pPr>
            <a:r>
              <a:rPr lang="en-US" dirty="0" smtClean="0"/>
              <a:t>Standard 2, </a:t>
            </a:r>
            <a:r>
              <a:rPr lang="en-US" dirty="0"/>
              <a:t>Quality </a:t>
            </a:r>
            <a:r>
              <a:rPr lang="en-US" dirty="0" smtClean="0"/>
              <a:t>Indicators 2 &amp; 5</a:t>
            </a:r>
          </a:p>
          <a:p>
            <a:pPr marL="0" indent="0" algn="ctr">
              <a:buNone/>
            </a:pPr>
            <a:r>
              <a:rPr lang="en-US" dirty="0" smtClean="0"/>
              <a:t>Standard 6, </a:t>
            </a:r>
            <a:r>
              <a:rPr lang="en-US" dirty="0"/>
              <a:t>Quality </a:t>
            </a:r>
            <a:r>
              <a:rPr lang="en-US" dirty="0" smtClean="0"/>
              <a:t>Indicators 2 &amp; 4</a:t>
            </a:r>
          </a:p>
          <a:p>
            <a:pPr marL="0" indent="0" algn="ctr">
              <a:buNone/>
            </a:pPr>
            <a:r>
              <a:rPr lang="en-US" dirty="0" smtClean="0"/>
              <a:t>Standard 7, </a:t>
            </a:r>
            <a:r>
              <a:rPr lang="en-US" dirty="0"/>
              <a:t>Quality </a:t>
            </a:r>
            <a:r>
              <a:rPr lang="en-US" dirty="0" smtClean="0"/>
              <a:t>Indicators 1, 2, 3, 4, &amp; 5</a:t>
            </a:r>
          </a:p>
          <a:p>
            <a:pPr marL="0" indent="0" algn="ctr">
              <a:buNone/>
            </a:pPr>
            <a:endParaRPr lang="en-US" dirty="0">
              <a:solidFill>
                <a:srgbClr val="FF0000"/>
              </a:solidFill>
            </a:endParaRPr>
          </a:p>
        </p:txBody>
      </p:sp>
      <p:grpSp>
        <p:nvGrpSpPr>
          <p:cNvPr id="6" name="Group 5"/>
          <p:cNvGrpSpPr/>
          <p:nvPr/>
        </p:nvGrpSpPr>
        <p:grpSpPr>
          <a:xfrm>
            <a:off x="7772400" y="152400"/>
            <a:ext cx="1151858" cy="914400"/>
            <a:chOff x="4916556" y="743396"/>
            <a:chExt cx="1151858" cy="914400"/>
          </a:xfrm>
        </p:grpSpPr>
        <p:sp>
          <p:nvSpPr>
            <p:cNvPr id="7" name="Rectangle 6"/>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 name="Picture 31" descr="C:\Users\dayad\Desktop\moedusail graphics\icons not buttons\guided not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6779753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96962"/>
          </a:xfrm>
        </p:spPr>
        <p:txBody>
          <a:bodyPr>
            <a:normAutofit fontScale="90000"/>
          </a:bodyPr>
          <a:lstStyle/>
          <a:p>
            <a:r>
              <a:rPr lang="en-US" dirty="0"/>
              <a:t>Feedback and </a:t>
            </a:r>
            <a:r>
              <a:rPr lang="en-US" dirty="0" smtClean="0"/>
              <a:t/>
            </a:r>
            <a:br>
              <a:rPr lang="en-US" dirty="0" smtClean="0"/>
            </a:br>
            <a:r>
              <a:rPr lang="en-US" dirty="0" smtClean="0"/>
              <a:t>Missouri </a:t>
            </a:r>
            <a:r>
              <a:rPr lang="en-US" dirty="0"/>
              <a:t>Teacher Standards</a:t>
            </a:r>
          </a:p>
        </p:txBody>
      </p:sp>
      <p:sp>
        <p:nvSpPr>
          <p:cNvPr id="3" name="Content Placeholder 2"/>
          <p:cNvSpPr>
            <a:spLocks noGrp="1"/>
          </p:cNvSpPr>
          <p:nvPr>
            <p:ph idx="1"/>
          </p:nvPr>
        </p:nvSpPr>
        <p:spPr>
          <a:xfrm>
            <a:off x="304800" y="1828800"/>
            <a:ext cx="8686800" cy="5410200"/>
          </a:xfrm>
        </p:spPr>
        <p:txBody>
          <a:bodyPr>
            <a:normAutofit fontScale="55000" lnSpcReduction="20000"/>
          </a:bodyPr>
          <a:lstStyle/>
          <a:p>
            <a:pPr marL="0" indent="0">
              <a:buNone/>
            </a:pPr>
            <a:r>
              <a:rPr lang="en-US" sz="4000" b="1" dirty="0"/>
              <a:t>Standard 1: </a:t>
            </a:r>
            <a:r>
              <a:rPr lang="en-US" sz="4000" dirty="0"/>
              <a:t>Content </a:t>
            </a:r>
            <a:r>
              <a:rPr lang="en-US" sz="4000" dirty="0" smtClean="0"/>
              <a:t>knowledge aligned </a:t>
            </a:r>
            <a:r>
              <a:rPr lang="en-US" sz="4000" dirty="0"/>
              <a:t>with appropriate instruction</a:t>
            </a:r>
            <a:r>
              <a:rPr lang="en-US" sz="4000" dirty="0" smtClean="0"/>
              <a:t>.</a:t>
            </a:r>
          </a:p>
          <a:p>
            <a:pPr marL="457200" lvl="1" indent="0">
              <a:buNone/>
            </a:pPr>
            <a:r>
              <a:rPr lang="en-US" sz="3500" dirty="0">
                <a:solidFill>
                  <a:srgbClr val="0070C0"/>
                </a:solidFill>
              </a:rPr>
              <a:t>1.2:  Student engagement in subject matter</a:t>
            </a:r>
          </a:p>
          <a:p>
            <a:pPr marL="0" indent="0">
              <a:buNone/>
            </a:pPr>
            <a:r>
              <a:rPr lang="en-US" sz="4000" b="1" dirty="0"/>
              <a:t>Standard 2: </a:t>
            </a:r>
            <a:r>
              <a:rPr lang="en-US" sz="4000" dirty="0"/>
              <a:t>Student Learning, Growth and Development</a:t>
            </a:r>
          </a:p>
          <a:p>
            <a:pPr marL="457200" lvl="1" indent="0">
              <a:buNone/>
            </a:pPr>
            <a:r>
              <a:rPr lang="en-US" sz="3500" dirty="0">
                <a:solidFill>
                  <a:srgbClr val="0070C0"/>
                </a:solidFill>
              </a:rPr>
              <a:t>2.2:  Student goals</a:t>
            </a:r>
          </a:p>
          <a:p>
            <a:pPr marL="457200" lvl="1" indent="0">
              <a:buNone/>
            </a:pPr>
            <a:r>
              <a:rPr lang="en-US" sz="3500" dirty="0">
                <a:solidFill>
                  <a:srgbClr val="0070C0"/>
                </a:solidFill>
              </a:rPr>
              <a:t>2.5:  Prior experiences, learning styles, multiple intelligences, strengths and needs</a:t>
            </a:r>
          </a:p>
          <a:p>
            <a:pPr marL="0" indent="0">
              <a:buNone/>
            </a:pPr>
            <a:r>
              <a:rPr lang="en-US" sz="4000" b="1" dirty="0"/>
              <a:t>Standard 6:  </a:t>
            </a:r>
            <a:r>
              <a:rPr lang="en-US" sz="4000" dirty="0"/>
              <a:t>Effective Communication</a:t>
            </a:r>
          </a:p>
          <a:p>
            <a:pPr marL="457200" lvl="1" indent="0">
              <a:buNone/>
            </a:pPr>
            <a:r>
              <a:rPr lang="en-US" sz="3500" dirty="0">
                <a:solidFill>
                  <a:srgbClr val="0070C0"/>
                </a:solidFill>
              </a:rPr>
              <a:t>6.2:  Sensitivity to culture, gender, intellectual and physical differences</a:t>
            </a:r>
          </a:p>
          <a:p>
            <a:pPr marL="457200" lvl="1" indent="0">
              <a:buNone/>
            </a:pPr>
            <a:r>
              <a:rPr lang="en-US" sz="3500" dirty="0">
                <a:solidFill>
                  <a:srgbClr val="0070C0"/>
                </a:solidFill>
              </a:rPr>
              <a:t>6.4:  Technology and media communication tools</a:t>
            </a:r>
          </a:p>
          <a:p>
            <a:pPr marL="0" indent="0">
              <a:buNone/>
            </a:pPr>
            <a:r>
              <a:rPr lang="en-US" sz="4000" b="1" dirty="0" smtClean="0"/>
              <a:t>Standard </a:t>
            </a:r>
            <a:r>
              <a:rPr lang="en-US" sz="4000" b="1" dirty="0"/>
              <a:t>7:  </a:t>
            </a:r>
            <a:r>
              <a:rPr lang="en-US" sz="4000" dirty="0"/>
              <a:t>Student Assessment and Data Analysis </a:t>
            </a:r>
          </a:p>
          <a:p>
            <a:pPr marL="457200" lvl="1" indent="0">
              <a:buNone/>
            </a:pPr>
            <a:r>
              <a:rPr lang="en-US" sz="3500" dirty="0">
                <a:solidFill>
                  <a:srgbClr val="0070C0"/>
                </a:solidFill>
              </a:rPr>
              <a:t>7.1:  Effective use of assessments</a:t>
            </a:r>
          </a:p>
          <a:p>
            <a:pPr marL="457200" lvl="1" indent="0">
              <a:buNone/>
            </a:pPr>
            <a:r>
              <a:rPr lang="en-US" sz="3500" dirty="0">
                <a:solidFill>
                  <a:srgbClr val="0070C0"/>
                </a:solidFill>
              </a:rPr>
              <a:t>7.2:  Assessment data to improve learning</a:t>
            </a:r>
          </a:p>
          <a:p>
            <a:pPr marL="457200" lvl="1" indent="0">
              <a:buNone/>
            </a:pPr>
            <a:r>
              <a:rPr lang="en-US" sz="3500" dirty="0">
                <a:solidFill>
                  <a:srgbClr val="0070C0"/>
                </a:solidFill>
              </a:rPr>
              <a:t>7.3:  Student-led assessment strategies</a:t>
            </a:r>
          </a:p>
          <a:p>
            <a:pPr marL="457200" lvl="1" indent="0">
              <a:buNone/>
            </a:pPr>
            <a:r>
              <a:rPr lang="en-US" sz="3500" dirty="0">
                <a:solidFill>
                  <a:srgbClr val="0070C0"/>
                </a:solidFill>
              </a:rPr>
              <a:t>7.4:  Effect of instruction on individual/class learning</a:t>
            </a:r>
          </a:p>
          <a:p>
            <a:pPr marL="457200" lvl="1" indent="0">
              <a:buNone/>
            </a:pPr>
            <a:r>
              <a:rPr lang="en-US" sz="3500" dirty="0">
                <a:solidFill>
                  <a:srgbClr val="0070C0"/>
                </a:solidFill>
              </a:rPr>
              <a:t>7.5:  Communication of student progress and maintaining records</a:t>
            </a:r>
          </a:p>
          <a:p>
            <a:endParaRPr lang="en-US" dirty="0"/>
          </a:p>
        </p:txBody>
      </p:sp>
      <p:grpSp>
        <p:nvGrpSpPr>
          <p:cNvPr id="6" name="Group 5"/>
          <p:cNvGrpSpPr/>
          <p:nvPr/>
        </p:nvGrpSpPr>
        <p:grpSpPr>
          <a:xfrm>
            <a:off x="7772400" y="152400"/>
            <a:ext cx="1151858" cy="914400"/>
            <a:chOff x="4916556" y="743396"/>
            <a:chExt cx="1151858" cy="914400"/>
          </a:xfrm>
        </p:grpSpPr>
        <p:sp>
          <p:nvSpPr>
            <p:cNvPr id="7" name="Rectangle 6"/>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 name="Picture 31" descr="C:\Users\dayad\Desktop\moedusail graphics\icons not buttons\guided not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3505573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Spaced vs. Massed Practice</a:t>
            </a:r>
            <a:endParaRPr lang="en-US" dirty="0"/>
          </a:p>
        </p:txBody>
      </p:sp>
      <p:sp>
        <p:nvSpPr>
          <p:cNvPr id="5" name="Subtitle 4"/>
          <p:cNvSpPr>
            <a:spLocks noGrp="1"/>
          </p:cNvSpPr>
          <p:nvPr>
            <p:ph type="subTitle" idx="1"/>
          </p:nvPr>
        </p:nvSpPr>
        <p:spPr>
          <a:xfrm>
            <a:off x="1143000" y="3886200"/>
            <a:ext cx="6858000" cy="1752600"/>
          </a:xfrm>
        </p:spPr>
        <p:txBody>
          <a:bodyPr>
            <a:normAutofit fontScale="85000" lnSpcReduction="20000"/>
          </a:bodyPr>
          <a:lstStyle/>
          <a:p>
            <a:r>
              <a:rPr lang="en-US" dirty="0" smtClean="0"/>
              <a:t>Definition</a:t>
            </a:r>
          </a:p>
          <a:p>
            <a:r>
              <a:rPr lang="en-US" dirty="0" smtClean="0"/>
              <a:t>Description/Rationale</a:t>
            </a:r>
          </a:p>
          <a:p>
            <a:r>
              <a:rPr lang="en-US" dirty="0" smtClean="0"/>
              <a:t>Hattie Barometer</a:t>
            </a:r>
          </a:p>
          <a:p>
            <a:r>
              <a:rPr lang="en-US" dirty="0" smtClean="0"/>
              <a:t>Alignment to Missouri Teacher Standards</a:t>
            </a:r>
            <a:endParaRPr lang="en-US" dirty="0"/>
          </a:p>
        </p:txBody>
      </p:sp>
      <p:pic>
        <p:nvPicPr>
          <p:cNvPr id="6" name="Picture 20" descr="C:\Users\dayad\Desktop\moedusail graphics\icons not buttons\effective instructio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31775" y="204850"/>
            <a:ext cx="1151859"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19309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Spaced vs. Massed Practice </a:t>
            </a:r>
            <a:br>
              <a:rPr lang="en-US" dirty="0" smtClean="0"/>
            </a:br>
            <a:r>
              <a:rPr lang="en-US" dirty="0" smtClean="0"/>
              <a:t>Definition</a:t>
            </a:r>
            <a:endParaRPr lang="en-US" dirty="0"/>
          </a:p>
        </p:txBody>
      </p:sp>
      <p:sp>
        <p:nvSpPr>
          <p:cNvPr id="3" name="Content Placeholder 2"/>
          <p:cNvSpPr>
            <a:spLocks noGrp="1"/>
          </p:cNvSpPr>
          <p:nvPr>
            <p:ph idx="1"/>
          </p:nvPr>
        </p:nvSpPr>
        <p:spPr>
          <a:xfrm>
            <a:off x="228600" y="1828800"/>
            <a:ext cx="8686800" cy="4038600"/>
          </a:xfrm>
        </p:spPr>
        <p:txBody>
          <a:bodyPr>
            <a:normAutofit/>
          </a:bodyPr>
          <a:lstStyle/>
          <a:p>
            <a:pPr marL="0" indent="0">
              <a:buNone/>
            </a:pPr>
            <a:r>
              <a:rPr lang="en-US" dirty="0" smtClean="0"/>
              <a:t>Spaced vs. Massed Practice is </a:t>
            </a:r>
            <a:r>
              <a:rPr lang="en-US" dirty="0"/>
              <a:t>an effective </a:t>
            </a:r>
            <a:r>
              <a:rPr lang="en-US" dirty="0" smtClean="0"/>
              <a:t>teaching/learning </a:t>
            </a:r>
            <a:r>
              <a:rPr lang="en-US" dirty="0"/>
              <a:t>practice </a:t>
            </a:r>
            <a:r>
              <a:rPr lang="en-US" dirty="0" smtClean="0"/>
              <a:t>and is </a:t>
            </a:r>
            <a:r>
              <a:rPr lang="en-US" dirty="0"/>
              <a:t>defined </a:t>
            </a:r>
            <a:r>
              <a:rPr lang="en-US" dirty="0" smtClean="0"/>
              <a:t>as </a:t>
            </a:r>
            <a:r>
              <a:rPr lang="en-US" b="1" i="1" dirty="0">
                <a:solidFill>
                  <a:schemeClr val="accent3"/>
                </a:solidFill>
              </a:rPr>
              <a:t>spaced</a:t>
            </a:r>
            <a:r>
              <a:rPr lang="en-US" b="1" i="1" dirty="0" smtClean="0">
                <a:solidFill>
                  <a:srgbClr val="00B050"/>
                </a:solidFill>
              </a:rPr>
              <a:t> </a:t>
            </a:r>
            <a:r>
              <a:rPr lang="en-US" b="1" i="1" dirty="0" smtClean="0">
                <a:solidFill>
                  <a:schemeClr val="accent3"/>
                </a:solidFill>
              </a:rPr>
              <a:t>practice</a:t>
            </a:r>
            <a:r>
              <a:rPr lang="en-US" b="1" i="1" dirty="0" smtClean="0">
                <a:solidFill>
                  <a:srgbClr val="00B050"/>
                </a:solidFill>
              </a:rPr>
              <a:t> </a:t>
            </a:r>
            <a:r>
              <a:rPr lang="en-US" i="1" dirty="0" smtClean="0"/>
              <a:t>being those conditions in which individuals are given </a:t>
            </a:r>
            <a:r>
              <a:rPr lang="en-US" b="1" i="1" dirty="0">
                <a:solidFill>
                  <a:schemeClr val="accent3"/>
                </a:solidFill>
              </a:rPr>
              <a:t>rest intervals within the practice session </a:t>
            </a:r>
            <a:r>
              <a:rPr lang="en-US" i="1" dirty="0" smtClean="0"/>
              <a:t>and </a:t>
            </a:r>
            <a:r>
              <a:rPr lang="en-US" b="1" i="1" dirty="0">
                <a:solidFill>
                  <a:schemeClr val="accent3"/>
                </a:solidFill>
              </a:rPr>
              <a:t>massed</a:t>
            </a:r>
            <a:r>
              <a:rPr lang="en-US" b="1" i="1" dirty="0">
                <a:solidFill>
                  <a:srgbClr val="00B050"/>
                </a:solidFill>
              </a:rPr>
              <a:t> </a:t>
            </a:r>
            <a:r>
              <a:rPr lang="en-US" b="1" i="1" dirty="0">
                <a:solidFill>
                  <a:schemeClr val="accent3"/>
                </a:solidFill>
              </a:rPr>
              <a:t>practice</a:t>
            </a:r>
            <a:r>
              <a:rPr lang="en-US" b="1" i="1" dirty="0">
                <a:solidFill>
                  <a:srgbClr val="00B050"/>
                </a:solidFill>
              </a:rPr>
              <a:t> </a:t>
            </a:r>
            <a:r>
              <a:rPr lang="en-US" i="1" dirty="0" smtClean="0"/>
              <a:t>being those conditions in which individuals </a:t>
            </a:r>
            <a:r>
              <a:rPr lang="en-US" b="1" i="1" dirty="0">
                <a:solidFill>
                  <a:schemeClr val="accent3"/>
                </a:solidFill>
              </a:rPr>
              <a:t>practice a task continuously without rest.</a:t>
            </a:r>
          </a:p>
          <a:p>
            <a:pPr marL="0" indent="0">
              <a:buNone/>
            </a:pPr>
            <a:endParaRPr lang="en-US" sz="2800" i="1" dirty="0"/>
          </a:p>
          <a:p>
            <a:pPr marL="0" indent="0" algn="r">
              <a:buNone/>
            </a:pPr>
            <a:r>
              <a:rPr lang="en-US" sz="2000" dirty="0"/>
              <a:t>Adapted </a:t>
            </a:r>
            <a:r>
              <a:rPr lang="en-US" sz="2000" dirty="0" smtClean="0"/>
              <a:t>from J. Donovan &amp; D. </a:t>
            </a:r>
            <a:r>
              <a:rPr lang="en-US" sz="2000" dirty="0" err="1" smtClean="0"/>
              <a:t>Radosevich</a:t>
            </a:r>
            <a:r>
              <a:rPr lang="en-US" sz="2000" dirty="0" smtClean="0"/>
              <a:t> (1999).</a:t>
            </a:r>
            <a:endParaRPr lang="en-US" sz="2000" dirty="0"/>
          </a:p>
          <a:p>
            <a:pPr marL="0" indent="0">
              <a:buNone/>
            </a:pPr>
            <a:endParaRPr lang="en-US" sz="2000" dirty="0"/>
          </a:p>
        </p:txBody>
      </p:sp>
      <p:grpSp>
        <p:nvGrpSpPr>
          <p:cNvPr id="6" name="Group 5"/>
          <p:cNvGrpSpPr/>
          <p:nvPr/>
        </p:nvGrpSpPr>
        <p:grpSpPr>
          <a:xfrm>
            <a:off x="7772400" y="152400"/>
            <a:ext cx="1151858" cy="914400"/>
            <a:chOff x="4916556" y="743396"/>
            <a:chExt cx="1151858" cy="914400"/>
          </a:xfrm>
        </p:grpSpPr>
        <p:sp>
          <p:nvSpPr>
            <p:cNvPr id="7" name="Rectangle 6"/>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 name="Picture 31" descr="C:\Users\dayad\Desktop\moedusail graphics\icons not buttons\guided not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07158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96962"/>
          </a:xfrm>
        </p:spPr>
        <p:txBody>
          <a:bodyPr>
            <a:normAutofit/>
          </a:bodyPr>
          <a:lstStyle/>
          <a:p>
            <a:r>
              <a:rPr lang="en-US" dirty="0" smtClean="0"/>
              <a:t>Notes to Presenter</a:t>
            </a:r>
            <a:endParaRPr lang="en-US" dirty="0"/>
          </a:p>
        </p:txBody>
      </p:sp>
      <p:sp>
        <p:nvSpPr>
          <p:cNvPr id="3" name="Content Placeholder 2"/>
          <p:cNvSpPr>
            <a:spLocks noGrp="1"/>
          </p:cNvSpPr>
          <p:nvPr>
            <p:ph idx="1"/>
          </p:nvPr>
        </p:nvSpPr>
        <p:spPr>
          <a:xfrm>
            <a:off x="228600" y="1143000"/>
            <a:ext cx="8686800" cy="5562600"/>
          </a:xfrm>
        </p:spPr>
        <p:txBody>
          <a:bodyPr>
            <a:noAutofit/>
          </a:bodyPr>
          <a:lstStyle/>
          <a:p>
            <a:r>
              <a:rPr lang="en-US" sz="2000" dirty="0" smtClean="0"/>
              <a:t>There is one handout that accompanies this overview </a:t>
            </a:r>
            <a:r>
              <a:rPr lang="en-US" sz="2000" dirty="0"/>
              <a:t> </a:t>
            </a:r>
            <a:r>
              <a:rPr lang="en-US" sz="2000" dirty="0" smtClean="0"/>
              <a:t>- “Final Revised Guided </a:t>
            </a:r>
            <a:r>
              <a:rPr lang="en-US" sz="2000" dirty="0"/>
              <a:t>Notes with definitions and </a:t>
            </a:r>
            <a:r>
              <a:rPr lang="en-US" sz="2000" dirty="0" smtClean="0"/>
              <a:t>pre/post </a:t>
            </a:r>
            <a:r>
              <a:rPr lang="en-US" sz="2000" dirty="0"/>
              <a:t>Effective Teaching Learning Practices Overview 06042013”.  </a:t>
            </a:r>
            <a:r>
              <a:rPr lang="en-US" sz="2000" dirty="0" smtClean="0"/>
              <a:t>This handout is used with # 5, 7, 9-13, 17-22, 24-28, 30-35, 37-41, 46, 47, 52, 53, 55</a:t>
            </a:r>
          </a:p>
          <a:p>
            <a:r>
              <a:rPr lang="en-US" sz="2000" dirty="0" smtClean="0"/>
              <a:t>This icon on a slide indicates there is information for the Guided Notes.</a:t>
            </a:r>
          </a:p>
          <a:p>
            <a:pPr marL="0" indent="0">
              <a:buNone/>
            </a:pPr>
            <a:endParaRPr lang="en-US" sz="2000" dirty="0" smtClean="0"/>
          </a:p>
          <a:p>
            <a:pPr marL="0" indent="0">
              <a:buNone/>
            </a:pPr>
            <a:endParaRPr lang="en-US" sz="2000" dirty="0" smtClean="0"/>
          </a:p>
          <a:p>
            <a:pPr marL="0" indent="0">
              <a:buNone/>
            </a:pPr>
            <a:endParaRPr lang="en-US" sz="2000" dirty="0"/>
          </a:p>
          <a:p>
            <a:pPr marL="0" indent="0">
              <a:buNone/>
            </a:pPr>
            <a:endParaRPr lang="en-US" sz="2000" dirty="0" smtClean="0"/>
          </a:p>
          <a:p>
            <a:r>
              <a:rPr lang="en-US" sz="2000" dirty="0" smtClean="0"/>
              <a:t>The </a:t>
            </a:r>
            <a:r>
              <a:rPr lang="en-US" sz="2000" dirty="0"/>
              <a:t>“Answer Key Guided Notes and </a:t>
            </a:r>
            <a:r>
              <a:rPr lang="en-US" sz="2000" dirty="0" smtClean="0"/>
              <a:t>pre/post </a:t>
            </a:r>
            <a:r>
              <a:rPr lang="en-US" sz="2000" dirty="0"/>
              <a:t>Effective Teaching Learning Practices Overview 06042013” </a:t>
            </a:r>
            <a:r>
              <a:rPr lang="en-US" sz="2000" dirty="0" smtClean="0"/>
              <a:t>provides the answer keys for the Guided Notes and the Pre/Post Assessment.</a:t>
            </a:r>
          </a:p>
          <a:p>
            <a:r>
              <a:rPr lang="en-US" sz="2000" dirty="0" smtClean="0"/>
              <a:t>There are placeholder slides for  you to insert introductions and norms with the content/format of your choosing.</a:t>
            </a:r>
          </a:p>
          <a:p>
            <a:endParaRPr lang="en-US" sz="2000" dirty="0" smtClean="0"/>
          </a:p>
        </p:txBody>
      </p:sp>
      <p:grpSp>
        <p:nvGrpSpPr>
          <p:cNvPr id="5" name="Group 4"/>
          <p:cNvGrpSpPr/>
          <p:nvPr/>
        </p:nvGrpSpPr>
        <p:grpSpPr>
          <a:xfrm>
            <a:off x="2438400" y="3048000"/>
            <a:ext cx="1371600" cy="1088842"/>
            <a:chOff x="4916556" y="743396"/>
            <a:chExt cx="1151858" cy="914400"/>
          </a:xfrm>
        </p:grpSpPr>
        <p:sp>
          <p:nvSpPr>
            <p:cNvPr id="6" name="Rectangle 5"/>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 name="Picture 31" descr="C:\Users\dayad\Desktop\moedusail graphics\icons not buttons\guided not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8725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Spaced vs. Massed Practice </a:t>
            </a:r>
            <a:br>
              <a:rPr lang="en-US" dirty="0" smtClean="0"/>
            </a:br>
            <a:r>
              <a:rPr lang="en-US" dirty="0" smtClean="0"/>
              <a:t>Benefit</a:t>
            </a:r>
            <a:endParaRPr lang="en-US" dirty="0"/>
          </a:p>
        </p:txBody>
      </p:sp>
      <p:sp>
        <p:nvSpPr>
          <p:cNvPr id="3" name="Content Placeholder 2"/>
          <p:cNvSpPr>
            <a:spLocks noGrp="1"/>
          </p:cNvSpPr>
          <p:nvPr>
            <p:ph idx="1"/>
          </p:nvPr>
        </p:nvSpPr>
        <p:spPr>
          <a:xfrm>
            <a:off x="228600" y="1600200"/>
            <a:ext cx="8686800" cy="5257800"/>
          </a:xfrm>
        </p:spPr>
        <p:txBody>
          <a:bodyPr>
            <a:normAutofit/>
          </a:bodyPr>
          <a:lstStyle/>
          <a:p>
            <a:pPr marL="0" indent="0">
              <a:buNone/>
            </a:pPr>
            <a:r>
              <a:rPr lang="en-US" sz="2800" dirty="0"/>
              <a:t>“Repetition of information improves learning and memory. No surprise there. However, how information is repeated determines the amount of improvement. If information is repeated back to back (massed or blocked presentation), it is often learned quickly but not very securely (i.e., the knowledge fades fast). </a:t>
            </a:r>
            <a:endParaRPr lang="en-US" sz="2800" dirty="0" smtClean="0"/>
          </a:p>
          <a:p>
            <a:pPr marL="0" indent="0">
              <a:buNone/>
            </a:pPr>
            <a:endParaRPr lang="en-US" sz="2000" dirty="0" smtClean="0"/>
          </a:p>
          <a:p>
            <a:pPr marL="0" indent="0">
              <a:buNone/>
            </a:pPr>
            <a:r>
              <a:rPr lang="en-US" sz="2800" b="1" dirty="0" smtClean="0">
                <a:solidFill>
                  <a:schemeClr val="accent3"/>
                </a:solidFill>
              </a:rPr>
              <a:t>If </a:t>
            </a:r>
            <a:r>
              <a:rPr lang="en-US" sz="2800" b="1" dirty="0">
                <a:solidFill>
                  <a:schemeClr val="accent3"/>
                </a:solidFill>
              </a:rPr>
              <a:t>information is repeated in a distributed fashion or spaced over time, it is learned more slowly but is retained for much longer. </a:t>
            </a:r>
            <a:endParaRPr lang="en-US" sz="2800" dirty="0">
              <a:solidFill>
                <a:schemeClr val="accent3"/>
              </a:solidFill>
            </a:endParaRPr>
          </a:p>
          <a:p>
            <a:pPr marL="0" indent="0" algn="r">
              <a:buNone/>
            </a:pPr>
            <a:r>
              <a:rPr lang="en-US" sz="2400" dirty="0" err="1"/>
              <a:t>Roediger</a:t>
            </a:r>
            <a:r>
              <a:rPr lang="en-US" sz="2400" dirty="0"/>
              <a:t> III, H. L., &amp; </a:t>
            </a:r>
            <a:r>
              <a:rPr lang="en-US" sz="2400" dirty="0" err="1"/>
              <a:t>Pyc</a:t>
            </a:r>
            <a:r>
              <a:rPr lang="en-US" sz="2400" dirty="0"/>
              <a:t>, M. A. (2012</a:t>
            </a:r>
            <a:r>
              <a:rPr lang="en-US" sz="2400" dirty="0" smtClean="0"/>
              <a:t>)</a:t>
            </a:r>
            <a:endParaRPr lang="en-US" sz="2400" dirty="0"/>
          </a:p>
        </p:txBody>
      </p:sp>
      <p:grpSp>
        <p:nvGrpSpPr>
          <p:cNvPr id="6" name="Group 5"/>
          <p:cNvGrpSpPr/>
          <p:nvPr/>
        </p:nvGrpSpPr>
        <p:grpSpPr>
          <a:xfrm>
            <a:off x="7772400" y="152400"/>
            <a:ext cx="1151858" cy="914400"/>
            <a:chOff x="4916556" y="743396"/>
            <a:chExt cx="1151858" cy="914400"/>
          </a:xfrm>
        </p:grpSpPr>
        <p:sp>
          <p:nvSpPr>
            <p:cNvPr id="7" name="Rectangle 6"/>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 name="Picture 31" descr="C:\Users\dayad\Desktop\moedusail graphics\icons not buttons\guided not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131302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6755" y="0"/>
            <a:ext cx="9180756" cy="1096962"/>
          </a:xfrm>
          <a:solidFill>
            <a:schemeClr val="bg1"/>
          </a:solidFill>
        </p:spPr>
        <p:txBody>
          <a:bodyPr anchor="t">
            <a:normAutofit fontScale="90000"/>
          </a:bodyPr>
          <a:lstStyle/>
          <a:p>
            <a:r>
              <a:rPr lang="en-US" dirty="0"/>
              <a:t>Spaced vs. Massed </a:t>
            </a:r>
            <a:r>
              <a:rPr lang="en-US" dirty="0" smtClean="0"/>
              <a:t>Practice</a:t>
            </a:r>
            <a:br>
              <a:rPr lang="en-US" dirty="0" smtClean="0"/>
            </a:br>
            <a:r>
              <a:rPr lang="en-US" sz="3600" dirty="0"/>
              <a:t>2 meta-analyses, 63 studies, Rank 12th </a:t>
            </a:r>
            <a:r>
              <a:rPr lang="en-US" dirty="0"/>
              <a:t/>
            </a:r>
            <a:br>
              <a:rPr lang="en-US" dirty="0"/>
            </a:br>
            <a:endParaRPr lang="en-US" dirty="0"/>
          </a:p>
        </p:txBody>
      </p:sp>
      <p:grpSp>
        <p:nvGrpSpPr>
          <p:cNvPr id="39" name="Group 38"/>
          <p:cNvGrpSpPr/>
          <p:nvPr/>
        </p:nvGrpSpPr>
        <p:grpSpPr>
          <a:xfrm>
            <a:off x="7772400" y="152400"/>
            <a:ext cx="1151858" cy="914400"/>
            <a:chOff x="4916556" y="743396"/>
            <a:chExt cx="1151858" cy="914400"/>
          </a:xfrm>
        </p:grpSpPr>
        <p:sp>
          <p:nvSpPr>
            <p:cNvPr id="40" name="Rectangle 39"/>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41" name="Picture 31" descr="C:\Users\dayad\Desktop\moedusail graphics\icons not buttons\guided notes.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2" name="Group 41"/>
          <p:cNvGrpSpPr/>
          <p:nvPr/>
        </p:nvGrpSpPr>
        <p:grpSpPr>
          <a:xfrm>
            <a:off x="33646" y="1452495"/>
            <a:ext cx="8890612" cy="4643505"/>
            <a:chOff x="33647" y="2133600"/>
            <a:chExt cx="7450874" cy="3891539"/>
          </a:xfrm>
        </p:grpSpPr>
        <p:pic>
          <p:nvPicPr>
            <p:cNvPr id="43"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647" y="2133600"/>
              <a:ext cx="7450874" cy="3891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4" name="Straight Arrow Connector 43"/>
            <p:cNvCxnSpPr/>
            <p:nvPr/>
          </p:nvCxnSpPr>
          <p:spPr>
            <a:xfrm flipV="1">
              <a:off x="3691247" y="3981612"/>
              <a:ext cx="2061624" cy="1595854"/>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45" name="Rectangle 44"/>
          <p:cNvSpPr/>
          <p:nvPr/>
        </p:nvSpPr>
        <p:spPr>
          <a:xfrm>
            <a:off x="4724400" y="1295400"/>
            <a:ext cx="4572000" cy="523220"/>
          </a:xfrm>
          <a:prstGeom prst="rect">
            <a:avLst/>
          </a:prstGeom>
        </p:spPr>
        <p:txBody>
          <a:bodyPr>
            <a:spAutoFit/>
          </a:bodyPr>
          <a:lstStyle/>
          <a:p>
            <a:pPr algn="ctr"/>
            <a:r>
              <a:rPr lang="en-US" sz="2800" dirty="0" smtClean="0">
                <a:latin typeface="Tw Cen MT" pitchFamily="34" charset="0"/>
              </a:rPr>
              <a:t>.71 </a:t>
            </a:r>
            <a:r>
              <a:rPr lang="en-US" sz="2800" dirty="0">
                <a:latin typeface="Tw Cen MT" pitchFamily="34" charset="0"/>
              </a:rPr>
              <a:t>effect </a:t>
            </a:r>
            <a:r>
              <a:rPr lang="en-US" sz="2800" dirty="0" smtClean="0">
                <a:latin typeface="Tw Cen MT" pitchFamily="34" charset="0"/>
              </a:rPr>
              <a:t>size</a:t>
            </a:r>
            <a:endParaRPr lang="en-US" sz="2800" dirty="0">
              <a:latin typeface="Tw Cen MT" pitchFamily="34" charset="0"/>
            </a:endParaRPr>
          </a:p>
        </p:txBody>
      </p:sp>
    </p:spTree>
    <p:custDataLst>
      <p:tags r:id="rId1"/>
    </p:custDataLst>
    <p:extLst>
      <p:ext uri="{BB962C8B-B14F-4D97-AF65-F5344CB8AC3E}">
        <p14:creationId xmlns:p14="http://schemas.microsoft.com/office/powerpoint/2010/main" val="398251274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Spaced vs. Massed Practice </a:t>
            </a:r>
            <a:br>
              <a:rPr lang="en-US" dirty="0" smtClean="0"/>
            </a:br>
            <a:r>
              <a:rPr lang="en-US" dirty="0" smtClean="0"/>
              <a:t>and Missouri Teacher Standards</a:t>
            </a:r>
            <a:endParaRPr lang="en-US" dirty="0"/>
          </a:p>
        </p:txBody>
      </p:sp>
      <p:sp>
        <p:nvSpPr>
          <p:cNvPr id="3" name="Content Placeholder 2"/>
          <p:cNvSpPr>
            <a:spLocks noGrp="1"/>
          </p:cNvSpPr>
          <p:nvPr>
            <p:ph idx="1"/>
          </p:nvPr>
        </p:nvSpPr>
        <p:spPr>
          <a:xfrm>
            <a:off x="457200" y="1752600"/>
            <a:ext cx="8229600" cy="4525963"/>
          </a:xfrm>
        </p:spPr>
        <p:txBody>
          <a:bodyPr/>
          <a:lstStyle/>
          <a:p>
            <a:pPr marL="0" indent="0">
              <a:buNone/>
            </a:pPr>
            <a:r>
              <a:rPr lang="en-US" dirty="0" smtClean="0"/>
              <a:t>Spaced vs. Massed Practice aligns with the following Missouri Teacher Standards:</a:t>
            </a:r>
          </a:p>
          <a:p>
            <a:pPr marL="0" indent="0">
              <a:buNone/>
            </a:pPr>
            <a:endParaRPr lang="en-US" dirty="0"/>
          </a:p>
          <a:p>
            <a:pPr marL="0" indent="0" algn="ctr">
              <a:buNone/>
            </a:pPr>
            <a:r>
              <a:rPr lang="en-US" dirty="0" smtClean="0"/>
              <a:t>Standard 1, </a:t>
            </a:r>
            <a:r>
              <a:rPr lang="en-US" dirty="0"/>
              <a:t>Quality Indicator </a:t>
            </a:r>
            <a:r>
              <a:rPr lang="en-US" dirty="0" smtClean="0"/>
              <a:t>2</a:t>
            </a:r>
          </a:p>
          <a:p>
            <a:pPr marL="0" indent="0" algn="ctr">
              <a:buNone/>
            </a:pPr>
            <a:r>
              <a:rPr lang="en-US" dirty="0" smtClean="0"/>
              <a:t>Standard  2, </a:t>
            </a:r>
            <a:r>
              <a:rPr lang="en-US" dirty="0"/>
              <a:t>Quality Indicator </a:t>
            </a:r>
            <a:r>
              <a:rPr lang="en-US" dirty="0" smtClean="0"/>
              <a:t>3</a:t>
            </a:r>
          </a:p>
          <a:p>
            <a:pPr marL="0" indent="0" algn="ctr">
              <a:buNone/>
            </a:pPr>
            <a:r>
              <a:rPr lang="en-US" dirty="0"/>
              <a:t>Standard 6, Quality Indicator 4</a:t>
            </a:r>
          </a:p>
          <a:p>
            <a:pPr marL="0" indent="0" algn="ctr">
              <a:buNone/>
            </a:pPr>
            <a:endParaRPr lang="en-US" dirty="0" smtClean="0"/>
          </a:p>
        </p:txBody>
      </p:sp>
      <p:grpSp>
        <p:nvGrpSpPr>
          <p:cNvPr id="6" name="Group 5"/>
          <p:cNvGrpSpPr/>
          <p:nvPr/>
        </p:nvGrpSpPr>
        <p:grpSpPr>
          <a:xfrm>
            <a:off x="7772400" y="152400"/>
            <a:ext cx="1151858" cy="914400"/>
            <a:chOff x="4916556" y="743396"/>
            <a:chExt cx="1151858" cy="914400"/>
          </a:xfrm>
        </p:grpSpPr>
        <p:sp>
          <p:nvSpPr>
            <p:cNvPr id="7" name="Rectangle 6"/>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 name="Picture 31" descr="C:\Users\dayad\Desktop\moedusail graphics\icons not buttons\guided not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6779753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Spaced vs. Massed Practice and Missouri Teacher Standards</a:t>
            </a:r>
          </a:p>
        </p:txBody>
      </p:sp>
      <p:sp>
        <p:nvSpPr>
          <p:cNvPr id="3" name="Content Placeholder 2"/>
          <p:cNvSpPr>
            <a:spLocks noGrp="1"/>
          </p:cNvSpPr>
          <p:nvPr>
            <p:ph idx="1"/>
          </p:nvPr>
        </p:nvSpPr>
        <p:spPr>
          <a:xfrm>
            <a:off x="457200" y="1828800"/>
            <a:ext cx="8229600" cy="4525963"/>
          </a:xfrm>
        </p:spPr>
        <p:txBody>
          <a:bodyPr>
            <a:normAutofit/>
          </a:bodyPr>
          <a:lstStyle/>
          <a:p>
            <a:pPr marL="0" indent="0">
              <a:buNone/>
            </a:pPr>
            <a:r>
              <a:rPr lang="en-US" b="1" dirty="0"/>
              <a:t>Standard 1: </a:t>
            </a:r>
            <a:r>
              <a:rPr lang="en-US" dirty="0"/>
              <a:t>Content </a:t>
            </a:r>
            <a:r>
              <a:rPr lang="en-US" dirty="0" smtClean="0"/>
              <a:t>knowledge </a:t>
            </a:r>
            <a:r>
              <a:rPr lang="en-US" dirty="0"/>
              <a:t>aligned with appropriate instruction</a:t>
            </a:r>
            <a:r>
              <a:rPr lang="en-US" dirty="0" smtClean="0"/>
              <a:t>.</a:t>
            </a:r>
          </a:p>
          <a:p>
            <a:pPr marL="457200" lvl="1" indent="0">
              <a:buNone/>
            </a:pPr>
            <a:r>
              <a:rPr lang="en-US" dirty="0" smtClean="0">
                <a:solidFill>
                  <a:srgbClr val="0070C0"/>
                </a:solidFill>
              </a:rPr>
              <a:t>1.2:  Student engagement in subject matter</a:t>
            </a:r>
          </a:p>
          <a:p>
            <a:pPr marL="0" indent="0">
              <a:buNone/>
            </a:pPr>
            <a:r>
              <a:rPr lang="en-US" b="1" dirty="0" smtClean="0"/>
              <a:t>Standard </a:t>
            </a:r>
            <a:r>
              <a:rPr lang="en-US" b="1" dirty="0"/>
              <a:t>2: </a:t>
            </a:r>
            <a:r>
              <a:rPr lang="en-US" dirty="0"/>
              <a:t>Student Learning, Growth and </a:t>
            </a:r>
            <a:r>
              <a:rPr lang="en-US" dirty="0" smtClean="0"/>
              <a:t>Development</a:t>
            </a:r>
          </a:p>
          <a:p>
            <a:pPr marL="457200" lvl="1" indent="0">
              <a:buNone/>
            </a:pPr>
            <a:r>
              <a:rPr lang="en-US" dirty="0" smtClean="0">
                <a:solidFill>
                  <a:srgbClr val="0070C0"/>
                </a:solidFill>
              </a:rPr>
              <a:t>2.3:  Theory of learning</a:t>
            </a:r>
          </a:p>
          <a:p>
            <a:pPr marL="0" indent="0">
              <a:buNone/>
            </a:pPr>
            <a:r>
              <a:rPr lang="en-US" b="1" dirty="0"/>
              <a:t>Standard 6:  </a:t>
            </a:r>
            <a:r>
              <a:rPr lang="en-US" dirty="0"/>
              <a:t>Effective Communication </a:t>
            </a:r>
          </a:p>
          <a:p>
            <a:pPr marL="457200" lvl="1" indent="0">
              <a:buNone/>
            </a:pPr>
            <a:r>
              <a:rPr lang="en-US" dirty="0">
                <a:solidFill>
                  <a:srgbClr val="0070C0"/>
                </a:solidFill>
              </a:rPr>
              <a:t>6.4:  Technology and media communication tools</a:t>
            </a:r>
          </a:p>
          <a:p>
            <a:pPr marL="457200" lvl="1" indent="0">
              <a:buNone/>
            </a:pPr>
            <a:endParaRPr lang="en-US" dirty="0">
              <a:solidFill>
                <a:srgbClr val="0070C0"/>
              </a:solidFill>
            </a:endParaRPr>
          </a:p>
          <a:p>
            <a:pPr marL="0" indent="0">
              <a:buNone/>
            </a:pPr>
            <a:endParaRPr lang="en-US" dirty="0"/>
          </a:p>
        </p:txBody>
      </p:sp>
      <p:grpSp>
        <p:nvGrpSpPr>
          <p:cNvPr id="6" name="Group 5"/>
          <p:cNvGrpSpPr/>
          <p:nvPr/>
        </p:nvGrpSpPr>
        <p:grpSpPr>
          <a:xfrm>
            <a:off x="7772400" y="152400"/>
            <a:ext cx="1151858" cy="914400"/>
            <a:chOff x="4916556" y="743396"/>
            <a:chExt cx="1151858" cy="914400"/>
          </a:xfrm>
        </p:grpSpPr>
        <p:sp>
          <p:nvSpPr>
            <p:cNvPr id="7" name="Rectangle 6"/>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 name="Picture 31" descr="C:\Users\dayad\Desktop\moedusail graphics\icons not buttons\guided not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3505573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Which Practice?</a:t>
            </a:r>
            <a:endParaRPr lang="en-US" dirty="0"/>
          </a:p>
        </p:txBody>
      </p:sp>
      <p:sp>
        <p:nvSpPr>
          <p:cNvPr id="3" name="Content Placeholder 2"/>
          <p:cNvSpPr>
            <a:spLocks noGrp="1"/>
          </p:cNvSpPr>
          <p:nvPr>
            <p:ph idx="1"/>
          </p:nvPr>
        </p:nvSpPr>
        <p:spPr>
          <a:xfrm>
            <a:off x="381000" y="1552763"/>
            <a:ext cx="8229600" cy="4815741"/>
          </a:xfrm>
        </p:spPr>
        <p:txBody>
          <a:bodyPr>
            <a:normAutofit fontScale="85000" lnSpcReduction="10000"/>
          </a:bodyPr>
          <a:lstStyle/>
          <a:p>
            <a:pPr marL="514350" indent="-457200">
              <a:buFont typeface="Wingdings" pitchFamily="2" charset="2"/>
              <a:buChar char="ü"/>
            </a:pPr>
            <a:r>
              <a:rPr lang="en-US" dirty="0" smtClean="0"/>
              <a:t>This practice has an effect size of 0.71 and refers to how a teacher schedules practice of new learning for maximum retention.</a:t>
            </a:r>
          </a:p>
          <a:p>
            <a:pPr marL="514350" indent="-457200">
              <a:buFont typeface="Wingdings" pitchFamily="2" charset="2"/>
              <a:buChar char="ü"/>
            </a:pPr>
            <a:r>
              <a:rPr lang="en-US" dirty="0" smtClean="0"/>
              <a:t>In this practice, student comprehension is increased through summarizing, questioning, clarifying, and predicting.  The students take turns being the teacher.</a:t>
            </a:r>
          </a:p>
          <a:p>
            <a:pPr marL="514350" indent="-457200">
              <a:buFont typeface="Wingdings" pitchFamily="2" charset="2"/>
              <a:buChar char="ü"/>
            </a:pPr>
            <a:r>
              <a:rPr lang="en-US" dirty="0" smtClean="0"/>
              <a:t>This practice is literally “off the scale” with effect size; students regulate and facilitate their own learning.</a:t>
            </a:r>
          </a:p>
          <a:p>
            <a:pPr marL="514350" indent="-457200">
              <a:buFont typeface="Wingdings" pitchFamily="2" charset="2"/>
              <a:buChar char="ü"/>
            </a:pPr>
            <a:r>
              <a:rPr lang="en-US" dirty="0" smtClean="0"/>
              <a:t>This practice helps students understand their current performance in relationship to a desired level of performance</a:t>
            </a:r>
            <a:r>
              <a:rPr lang="en-US" dirty="0"/>
              <a:t>.</a:t>
            </a:r>
            <a:endParaRPr lang="en-US" dirty="0" smtClean="0"/>
          </a:p>
          <a:p>
            <a:pPr marL="0" indent="0">
              <a:buNone/>
            </a:pPr>
            <a:endParaRPr lang="en-US" sz="3600" dirty="0" smtClean="0"/>
          </a:p>
        </p:txBody>
      </p:sp>
    </p:spTree>
    <p:extLst>
      <p:ext uri="{BB962C8B-B14F-4D97-AF65-F5344CB8AC3E}">
        <p14:creationId xmlns:p14="http://schemas.microsoft.com/office/powerpoint/2010/main" val="686763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96962"/>
          </a:xfrm>
        </p:spPr>
        <p:txBody>
          <a:bodyPr>
            <a:normAutofit/>
          </a:bodyPr>
          <a:lstStyle/>
          <a:p>
            <a:r>
              <a:rPr lang="en-US" dirty="0" smtClean="0"/>
              <a:t>Today’s Outcomes</a:t>
            </a:r>
            <a:endParaRPr lang="en-US" dirty="0"/>
          </a:p>
        </p:txBody>
      </p:sp>
      <p:sp>
        <p:nvSpPr>
          <p:cNvPr id="3" name="Content Placeholder 2"/>
          <p:cNvSpPr>
            <a:spLocks noGrp="1"/>
          </p:cNvSpPr>
          <p:nvPr>
            <p:ph idx="1"/>
          </p:nvPr>
        </p:nvSpPr>
        <p:spPr>
          <a:xfrm>
            <a:off x="457200" y="1066800"/>
            <a:ext cx="8229600" cy="5181600"/>
          </a:xfrm>
        </p:spPr>
        <p:txBody>
          <a:bodyPr>
            <a:normAutofit fontScale="92500"/>
          </a:bodyPr>
          <a:lstStyle/>
          <a:p>
            <a:r>
              <a:rPr lang="en-US" sz="3000" dirty="0" smtClean="0"/>
              <a:t>By the end of the Effective Teaching/Learning Practice Overview, you will be able to:</a:t>
            </a:r>
          </a:p>
          <a:p>
            <a:pPr lvl="1">
              <a:buClr>
                <a:schemeClr val="accent2"/>
              </a:buClr>
              <a:buFont typeface="Wingdings" pitchFamily="2" charset="2"/>
              <a:buChar char="ü"/>
            </a:pPr>
            <a:r>
              <a:rPr lang="en-US" sz="2700" dirty="0"/>
              <a:t>Define an effective </a:t>
            </a:r>
            <a:r>
              <a:rPr lang="en-US" sz="2700" dirty="0" smtClean="0"/>
              <a:t>teaching/learning practice </a:t>
            </a:r>
            <a:r>
              <a:rPr lang="en-US" sz="2700" dirty="0"/>
              <a:t>and </a:t>
            </a:r>
            <a:r>
              <a:rPr lang="en-US" sz="2700" dirty="0" smtClean="0"/>
              <a:t>rationale </a:t>
            </a:r>
            <a:r>
              <a:rPr lang="en-US" sz="2700" dirty="0"/>
              <a:t>for utilizing effective </a:t>
            </a:r>
            <a:r>
              <a:rPr lang="en-US" sz="2700" dirty="0" smtClean="0"/>
              <a:t>practices.</a:t>
            </a:r>
            <a:endParaRPr lang="en-US" sz="2700" dirty="0"/>
          </a:p>
          <a:p>
            <a:pPr lvl="1">
              <a:buClr>
                <a:schemeClr val="accent2"/>
              </a:buClr>
              <a:buFont typeface="Wingdings" pitchFamily="2" charset="2"/>
              <a:buChar char="ü"/>
            </a:pPr>
            <a:r>
              <a:rPr lang="en-US" sz="2700" dirty="0"/>
              <a:t>Describe the four </a:t>
            </a:r>
            <a:r>
              <a:rPr lang="en-US" sz="2700" dirty="0" smtClean="0"/>
              <a:t>Effective Teaching/Learning Practices and benefits </a:t>
            </a:r>
            <a:r>
              <a:rPr lang="en-US" sz="2700" dirty="0"/>
              <a:t>of </a:t>
            </a:r>
            <a:r>
              <a:rPr lang="en-US" sz="2700" dirty="0" smtClean="0"/>
              <a:t>each.</a:t>
            </a:r>
            <a:endParaRPr lang="en-US" sz="2700" dirty="0"/>
          </a:p>
          <a:p>
            <a:pPr lvl="1">
              <a:buClr>
                <a:schemeClr val="accent2"/>
              </a:buClr>
              <a:buFont typeface="Wingdings" pitchFamily="2" charset="2"/>
              <a:buChar char="ü"/>
            </a:pPr>
            <a:r>
              <a:rPr lang="en-US" sz="2700" dirty="0"/>
              <a:t>Understand </a:t>
            </a:r>
            <a:r>
              <a:rPr lang="en-US" sz="2700" dirty="0" smtClean="0"/>
              <a:t>that each </a:t>
            </a:r>
            <a:r>
              <a:rPr lang="en-US" sz="2700" dirty="0"/>
              <a:t>practice aligns with the Missouri Teacher </a:t>
            </a:r>
            <a:r>
              <a:rPr lang="en-US" sz="2700" dirty="0" smtClean="0"/>
              <a:t>Standards.</a:t>
            </a:r>
            <a:endParaRPr lang="en-US" sz="2700" dirty="0"/>
          </a:p>
          <a:p>
            <a:pPr lvl="1">
              <a:lnSpc>
                <a:spcPct val="90000"/>
              </a:lnSpc>
              <a:buClr>
                <a:schemeClr val="accent2"/>
              </a:buClr>
              <a:buFont typeface="Wingdings" pitchFamily="2" charset="2"/>
              <a:buChar char="Ø"/>
            </a:pPr>
            <a:r>
              <a:rPr lang="en-US" sz="2700" b="1" dirty="0"/>
              <a:t>Explain how the effective practices will be implemented at the building, data team, and classroom </a:t>
            </a:r>
            <a:r>
              <a:rPr lang="en-US" sz="2700" b="1" dirty="0" smtClean="0"/>
              <a:t>levels.</a:t>
            </a:r>
            <a:endParaRPr lang="en-US" sz="2700" b="1" dirty="0"/>
          </a:p>
          <a:p>
            <a:pPr lvl="1">
              <a:buClr>
                <a:schemeClr val="accent2"/>
              </a:buClr>
            </a:pPr>
            <a:r>
              <a:rPr lang="en-US" sz="2700" dirty="0"/>
              <a:t>Plan key steps to avoid implementation and fidelity </a:t>
            </a:r>
            <a:r>
              <a:rPr lang="en-US" sz="2700" dirty="0" smtClean="0"/>
              <a:t>drift.</a:t>
            </a:r>
            <a:endParaRPr lang="en-US" sz="2700" dirty="0"/>
          </a:p>
        </p:txBody>
      </p:sp>
    </p:spTree>
    <p:extLst>
      <p:ext uri="{BB962C8B-B14F-4D97-AF65-F5344CB8AC3E}">
        <p14:creationId xmlns:p14="http://schemas.microsoft.com/office/powerpoint/2010/main" val="13259287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Effective Teaching/Learning Practice</a:t>
            </a:r>
            <a:endParaRPr lang="en-US" dirty="0"/>
          </a:p>
        </p:txBody>
      </p:sp>
      <p:sp>
        <p:nvSpPr>
          <p:cNvPr id="5" name="Subtitle 4"/>
          <p:cNvSpPr>
            <a:spLocks noGrp="1"/>
          </p:cNvSpPr>
          <p:nvPr>
            <p:ph type="subTitle" idx="1"/>
          </p:nvPr>
        </p:nvSpPr>
        <p:spPr/>
        <p:txBody>
          <a:bodyPr/>
          <a:lstStyle/>
          <a:p>
            <a:r>
              <a:rPr lang="en-US" dirty="0" smtClean="0"/>
              <a:t>Building, Data Team, and Classroom Implementation</a:t>
            </a:r>
            <a:endParaRPr lang="en-US" dirty="0"/>
          </a:p>
        </p:txBody>
      </p:sp>
      <p:pic>
        <p:nvPicPr>
          <p:cNvPr id="6" name="Picture 20" descr="C:\Users\dayad\Desktop\moedusail graphics\icons not buttons\effective instructio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31775" y="204850"/>
            <a:ext cx="1151859"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106324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066800"/>
            <a:ext cx="7924800" cy="5029200"/>
          </a:xfrm>
        </p:spPr>
        <p:txBody>
          <a:bodyPr>
            <a:normAutofit lnSpcReduction="10000"/>
          </a:bodyPr>
          <a:lstStyle/>
          <a:p>
            <a:pPr marL="0" indent="0">
              <a:buNone/>
            </a:pPr>
            <a:r>
              <a:rPr lang="en-US" sz="3600" i="1" dirty="0" smtClean="0"/>
              <a:t>“The teacher must know when learning is correct or incorrect; learn when to experiment and learn from the experience; learn to monitor, seek and give feedback; and know to try alternative learning strategies when others do not work” (p. 25).  </a:t>
            </a:r>
          </a:p>
          <a:p>
            <a:pPr marL="0" indent="0">
              <a:buNone/>
            </a:pPr>
            <a:endParaRPr lang="en-US" i="1" dirty="0"/>
          </a:p>
          <a:p>
            <a:pPr marL="0" indent="0" algn="r">
              <a:buNone/>
            </a:pPr>
            <a:r>
              <a:rPr lang="en-US" dirty="0"/>
              <a:t>Hattie (</a:t>
            </a:r>
            <a:r>
              <a:rPr lang="en-US" dirty="0" smtClean="0"/>
              <a:t>2009)</a:t>
            </a:r>
            <a:endParaRPr lang="en-US" dirty="0"/>
          </a:p>
          <a:p>
            <a:pPr marL="0" indent="0">
              <a:buNone/>
            </a:pPr>
            <a:endParaRPr lang="en-US" i="1" dirty="0"/>
          </a:p>
        </p:txBody>
      </p:sp>
    </p:spTree>
    <p:extLst>
      <p:ext uri="{BB962C8B-B14F-4D97-AF65-F5344CB8AC3E}">
        <p14:creationId xmlns:p14="http://schemas.microsoft.com/office/powerpoint/2010/main" val="149628152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305800" cy="1143000"/>
          </a:xfrm>
        </p:spPr>
        <p:txBody>
          <a:bodyPr>
            <a:noAutofit/>
          </a:bodyPr>
          <a:lstStyle/>
          <a:p>
            <a:r>
              <a:rPr lang="en-US" dirty="0" smtClean="0"/>
              <a:t>Each Grade Level Team or </a:t>
            </a:r>
            <a:br>
              <a:rPr lang="en-US" dirty="0" smtClean="0"/>
            </a:br>
            <a:r>
              <a:rPr lang="en-US" dirty="0" smtClean="0"/>
              <a:t>Teacher Will:</a:t>
            </a:r>
            <a:endParaRPr lang="en-US" dirty="0"/>
          </a:p>
        </p:txBody>
      </p:sp>
      <p:sp>
        <p:nvSpPr>
          <p:cNvPr id="3" name="Content Placeholder 2"/>
          <p:cNvSpPr>
            <a:spLocks noGrp="1"/>
          </p:cNvSpPr>
          <p:nvPr>
            <p:ph idx="1"/>
          </p:nvPr>
        </p:nvSpPr>
        <p:spPr>
          <a:xfrm>
            <a:off x="381000" y="2286003"/>
            <a:ext cx="8229600" cy="3962397"/>
          </a:xfrm>
        </p:spPr>
        <p:txBody>
          <a:bodyPr/>
          <a:lstStyle/>
          <a:p>
            <a:r>
              <a:rPr lang="en-US" dirty="0"/>
              <a:t>I</a:t>
            </a:r>
            <a:r>
              <a:rPr lang="en-US" dirty="0" smtClean="0"/>
              <a:t>dentify </a:t>
            </a:r>
            <a:r>
              <a:rPr lang="en-US" dirty="0"/>
              <a:t>a content area of English Language Arts or </a:t>
            </a:r>
            <a:r>
              <a:rPr lang="en-US" dirty="0" smtClean="0"/>
              <a:t>Mathematics </a:t>
            </a:r>
            <a:r>
              <a:rPr lang="en-US" dirty="0"/>
              <a:t>to focus their attention and to report </a:t>
            </a:r>
            <a:r>
              <a:rPr lang="en-US" dirty="0" smtClean="0"/>
              <a:t>progress.</a:t>
            </a:r>
            <a:endParaRPr lang="en-US" dirty="0"/>
          </a:p>
          <a:p>
            <a:r>
              <a:rPr lang="en-US" dirty="0"/>
              <a:t>S</a:t>
            </a:r>
            <a:r>
              <a:rPr lang="en-US" dirty="0" smtClean="0"/>
              <a:t>elect one or two Effective Teaching/Learning Practice(s) </a:t>
            </a:r>
            <a:r>
              <a:rPr lang="en-US" dirty="0"/>
              <a:t>for the year that all teachers will agree to </a:t>
            </a:r>
            <a:r>
              <a:rPr lang="en-US" dirty="0" smtClean="0"/>
              <a:t>start using.</a:t>
            </a:r>
            <a:endParaRPr lang="en-US" dirty="0"/>
          </a:p>
          <a:p>
            <a:endParaRPr lang="en-US" dirty="0"/>
          </a:p>
        </p:txBody>
      </p:sp>
      <p:grpSp>
        <p:nvGrpSpPr>
          <p:cNvPr id="6" name="Group 5"/>
          <p:cNvGrpSpPr/>
          <p:nvPr/>
        </p:nvGrpSpPr>
        <p:grpSpPr>
          <a:xfrm>
            <a:off x="7772400" y="152400"/>
            <a:ext cx="1151858" cy="914400"/>
            <a:chOff x="4916556" y="743396"/>
            <a:chExt cx="1151858" cy="914400"/>
          </a:xfrm>
        </p:grpSpPr>
        <p:sp>
          <p:nvSpPr>
            <p:cNvPr id="7" name="Rectangle 6"/>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 name="Picture 31" descr="C:\Users\dayad\Desktop\moedusail graphics\icons not buttons\guided not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63468435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28" y="342900"/>
            <a:ext cx="8991600" cy="1143000"/>
          </a:xfrm>
        </p:spPr>
        <p:txBody>
          <a:bodyPr>
            <a:noAutofit/>
          </a:bodyPr>
          <a:lstStyle/>
          <a:p>
            <a:r>
              <a:rPr lang="en-US" dirty="0" smtClean="0"/>
              <a:t>The Teacher Will:</a:t>
            </a:r>
            <a:endParaRPr lang="en-US" dirty="0"/>
          </a:p>
        </p:txBody>
      </p:sp>
      <p:sp>
        <p:nvSpPr>
          <p:cNvPr id="3" name="Content Placeholder 2"/>
          <p:cNvSpPr>
            <a:spLocks noGrp="1"/>
          </p:cNvSpPr>
          <p:nvPr>
            <p:ph idx="1"/>
          </p:nvPr>
        </p:nvSpPr>
        <p:spPr>
          <a:xfrm>
            <a:off x="435428" y="1341437"/>
            <a:ext cx="8229600" cy="4525963"/>
          </a:xfrm>
        </p:spPr>
        <p:txBody>
          <a:bodyPr>
            <a:normAutofit fontScale="92500" lnSpcReduction="10000"/>
          </a:bodyPr>
          <a:lstStyle/>
          <a:p>
            <a:pPr lvl="0">
              <a:buFont typeface="Wingdings" pitchFamily="2" charset="2"/>
              <a:buChar char="ü"/>
            </a:pPr>
            <a:r>
              <a:rPr lang="en-US" dirty="0" smtClean="0"/>
              <a:t>Select </a:t>
            </a:r>
            <a:r>
              <a:rPr lang="en-US" dirty="0"/>
              <a:t>the appropriate </a:t>
            </a:r>
            <a:r>
              <a:rPr lang="en-US" dirty="0" smtClean="0"/>
              <a:t>teaching/learning </a:t>
            </a:r>
            <a:r>
              <a:rPr lang="en-US" dirty="0"/>
              <a:t>practice that meets the instructional needs of all students in his/her classroom based on data.</a:t>
            </a:r>
          </a:p>
          <a:p>
            <a:pPr lvl="0">
              <a:buFont typeface="Wingdings" pitchFamily="2" charset="2"/>
              <a:buChar char="ü"/>
            </a:pPr>
            <a:r>
              <a:rPr lang="en-US" dirty="0" smtClean="0"/>
              <a:t>Demonstrate </a:t>
            </a:r>
            <a:r>
              <a:rPr lang="en-US" dirty="0"/>
              <a:t>proficiency (knowledge and skills) to implement the selected </a:t>
            </a:r>
            <a:r>
              <a:rPr lang="en-US" dirty="0" smtClean="0"/>
              <a:t> teaching/learning practice.</a:t>
            </a:r>
            <a:endParaRPr lang="en-US" dirty="0"/>
          </a:p>
          <a:p>
            <a:pPr lvl="0">
              <a:buFont typeface="Wingdings" pitchFamily="2" charset="2"/>
              <a:buChar char="ü"/>
            </a:pPr>
            <a:r>
              <a:rPr lang="en-US" dirty="0" smtClean="0"/>
              <a:t>Implement the selected teaching/learning practice </a:t>
            </a:r>
            <a:r>
              <a:rPr lang="en-US" dirty="0"/>
              <a:t>with fidelity.</a:t>
            </a:r>
          </a:p>
          <a:p>
            <a:pPr lvl="0">
              <a:buFont typeface="Wingdings" pitchFamily="2" charset="2"/>
              <a:buChar char="ü"/>
            </a:pPr>
            <a:r>
              <a:rPr lang="en-US" dirty="0" smtClean="0"/>
              <a:t>Monitor </a:t>
            </a:r>
            <a:r>
              <a:rPr lang="en-US" dirty="0"/>
              <a:t>learning and make changes to </a:t>
            </a:r>
            <a:r>
              <a:rPr lang="en-US" dirty="0" smtClean="0"/>
              <a:t>the teaching/learning practice as </a:t>
            </a:r>
            <a:r>
              <a:rPr lang="en-US" dirty="0"/>
              <a:t>needed.</a:t>
            </a:r>
          </a:p>
          <a:p>
            <a:endParaRPr lang="en-US" dirty="0"/>
          </a:p>
        </p:txBody>
      </p:sp>
      <p:grpSp>
        <p:nvGrpSpPr>
          <p:cNvPr id="6" name="Group 5"/>
          <p:cNvGrpSpPr/>
          <p:nvPr/>
        </p:nvGrpSpPr>
        <p:grpSpPr>
          <a:xfrm>
            <a:off x="7772400" y="152400"/>
            <a:ext cx="1151858" cy="914400"/>
            <a:chOff x="4916556" y="743396"/>
            <a:chExt cx="1151858" cy="914400"/>
          </a:xfrm>
        </p:grpSpPr>
        <p:sp>
          <p:nvSpPr>
            <p:cNvPr id="7" name="Rectangle 6"/>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 name="Picture 31" descr="C:\Users\dayad\Desktop\moedusail graphics\icons not buttons\guided not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15191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lstStyle/>
          <a:p>
            <a:r>
              <a:rPr lang="en-US" dirty="0" smtClean="0"/>
              <a:t>This slide is a place holder for the presenter to insert how to introduce himself/herself and to find out who the audience members are.  This can also serve as a time for table-mates or shoulder-mates to introduce themselves if they don’t already know each other.</a:t>
            </a:r>
            <a:endParaRPr lang="en-US" dirty="0"/>
          </a:p>
        </p:txBody>
      </p:sp>
    </p:spTree>
    <p:extLst>
      <p:ext uri="{BB962C8B-B14F-4D97-AF65-F5344CB8AC3E}">
        <p14:creationId xmlns:p14="http://schemas.microsoft.com/office/powerpoint/2010/main" val="1949063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96962"/>
          </a:xfrm>
        </p:spPr>
        <p:txBody>
          <a:bodyPr>
            <a:normAutofit/>
          </a:bodyPr>
          <a:lstStyle/>
          <a:p>
            <a:r>
              <a:rPr lang="en-US" dirty="0" smtClean="0"/>
              <a:t> Teacher/Classroom Level</a:t>
            </a:r>
            <a:endParaRPr lang="en-US" dirty="0"/>
          </a:p>
        </p:txBody>
      </p:sp>
      <p:sp>
        <p:nvSpPr>
          <p:cNvPr id="3" name="Content Placeholder 2"/>
          <p:cNvSpPr>
            <a:spLocks noGrp="1"/>
          </p:cNvSpPr>
          <p:nvPr>
            <p:ph idx="1"/>
          </p:nvPr>
        </p:nvSpPr>
        <p:spPr>
          <a:xfrm>
            <a:off x="381000" y="1371600"/>
            <a:ext cx="8229600" cy="4815741"/>
          </a:xfrm>
        </p:spPr>
        <p:txBody>
          <a:bodyPr>
            <a:normAutofit/>
          </a:bodyPr>
          <a:lstStyle/>
          <a:p>
            <a:r>
              <a:rPr lang="en-US" sz="3600" dirty="0" smtClean="0"/>
              <a:t>What data will teachers use to select the instructional practice for their classrooms? </a:t>
            </a:r>
          </a:p>
          <a:p>
            <a:r>
              <a:rPr lang="en-US" sz="3600" dirty="0" smtClean="0"/>
              <a:t>How will you know:</a:t>
            </a:r>
          </a:p>
          <a:p>
            <a:pPr lvl="1"/>
            <a:r>
              <a:rPr lang="en-US" dirty="0" smtClean="0"/>
              <a:t>that teachers have proficiency in the instructional practice?</a:t>
            </a:r>
          </a:p>
          <a:p>
            <a:pPr lvl="1"/>
            <a:r>
              <a:rPr lang="en-US" dirty="0" smtClean="0"/>
              <a:t>that the instructional practice is implemented with fidelity? </a:t>
            </a:r>
          </a:p>
          <a:p>
            <a:pPr lvl="1"/>
            <a:r>
              <a:rPr lang="en-US" dirty="0" smtClean="0"/>
              <a:t>that appropriate changes are made based on data?</a:t>
            </a:r>
          </a:p>
          <a:p>
            <a:pPr lvl="1"/>
            <a:endParaRPr lang="en-US" dirty="0"/>
          </a:p>
          <a:p>
            <a:endParaRPr lang="en-US" sz="3600" dirty="0" smtClean="0"/>
          </a:p>
          <a:p>
            <a:endParaRPr lang="en-US" sz="3600" dirty="0" smtClean="0"/>
          </a:p>
          <a:p>
            <a:endParaRPr lang="en-US" dirty="0" smtClean="0"/>
          </a:p>
        </p:txBody>
      </p:sp>
    </p:spTree>
    <p:extLst>
      <p:ext uri="{BB962C8B-B14F-4D97-AF65-F5344CB8AC3E}">
        <p14:creationId xmlns:p14="http://schemas.microsoft.com/office/powerpoint/2010/main" val="114580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96962"/>
          </a:xfrm>
        </p:spPr>
        <p:txBody>
          <a:bodyPr>
            <a:normAutofit/>
          </a:bodyPr>
          <a:lstStyle/>
          <a:p>
            <a:r>
              <a:rPr lang="en-US" dirty="0" smtClean="0"/>
              <a:t>Today’s Outcomes</a:t>
            </a:r>
            <a:endParaRPr lang="en-US" dirty="0"/>
          </a:p>
        </p:txBody>
      </p:sp>
      <p:sp>
        <p:nvSpPr>
          <p:cNvPr id="3" name="Content Placeholder 2"/>
          <p:cNvSpPr>
            <a:spLocks noGrp="1"/>
          </p:cNvSpPr>
          <p:nvPr>
            <p:ph idx="1"/>
          </p:nvPr>
        </p:nvSpPr>
        <p:spPr>
          <a:xfrm>
            <a:off x="457200" y="1066800"/>
            <a:ext cx="8229600" cy="5181600"/>
          </a:xfrm>
        </p:spPr>
        <p:txBody>
          <a:bodyPr>
            <a:normAutofit fontScale="92500"/>
          </a:bodyPr>
          <a:lstStyle/>
          <a:p>
            <a:r>
              <a:rPr lang="en-US" sz="3000" dirty="0" smtClean="0"/>
              <a:t>By the end of the Effective Teaching/Learning Practices Overview, you will be able to:</a:t>
            </a:r>
          </a:p>
          <a:p>
            <a:pPr lvl="1">
              <a:buClr>
                <a:schemeClr val="accent2"/>
              </a:buClr>
              <a:buFont typeface="Wingdings" pitchFamily="2" charset="2"/>
              <a:buChar char="ü"/>
            </a:pPr>
            <a:r>
              <a:rPr lang="en-US" sz="2700" dirty="0"/>
              <a:t>Define an effective </a:t>
            </a:r>
            <a:r>
              <a:rPr lang="en-US" sz="2700" dirty="0" smtClean="0"/>
              <a:t>teaching/learning practice </a:t>
            </a:r>
            <a:r>
              <a:rPr lang="en-US" sz="2700" dirty="0"/>
              <a:t>and </a:t>
            </a:r>
            <a:r>
              <a:rPr lang="en-US" sz="2700" dirty="0" smtClean="0"/>
              <a:t>rationale </a:t>
            </a:r>
            <a:r>
              <a:rPr lang="en-US" sz="2700" dirty="0"/>
              <a:t>for utilizing effective </a:t>
            </a:r>
            <a:r>
              <a:rPr lang="en-US" sz="2700" dirty="0" smtClean="0"/>
              <a:t>practices.</a:t>
            </a:r>
            <a:endParaRPr lang="en-US" sz="2700" dirty="0"/>
          </a:p>
          <a:p>
            <a:pPr lvl="1">
              <a:buClr>
                <a:schemeClr val="accent2"/>
              </a:buClr>
              <a:buFont typeface="Wingdings" pitchFamily="2" charset="2"/>
              <a:buChar char="ü"/>
            </a:pPr>
            <a:r>
              <a:rPr lang="en-US" sz="2700" dirty="0"/>
              <a:t>Describe the four </a:t>
            </a:r>
            <a:r>
              <a:rPr lang="en-US" sz="2700" dirty="0" smtClean="0"/>
              <a:t>Effective Teaching/Learning Practices </a:t>
            </a:r>
            <a:r>
              <a:rPr lang="en-US" sz="2700" dirty="0"/>
              <a:t>and </a:t>
            </a:r>
            <a:r>
              <a:rPr lang="en-US" sz="2700" dirty="0" smtClean="0"/>
              <a:t>benefits </a:t>
            </a:r>
            <a:r>
              <a:rPr lang="en-US" sz="2700" dirty="0"/>
              <a:t>of </a:t>
            </a:r>
            <a:r>
              <a:rPr lang="en-US" sz="2700" dirty="0" smtClean="0"/>
              <a:t>each.</a:t>
            </a:r>
            <a:endParaRPr lang="en-US" sz="2700" dirty="0"/>
          </a:p>
          <a:p>
            <a:pPr lvl="1">
              <a:buClr>
                <a:schemeClr val="accent2"/>
              </a:buClr>
              <a:buFont typeface="Wingdings" pitchFamily="2" charset="2"/>
              <a:buChar char="ü"/>
            </a:pPr>
            <a:r>
              <a:rPr lang="en-US" sz="2700" dirty="0"/>
              <a:t>Understand </a:t>
            </a:r>
            <a:r>
              <a:rPr lang="en-US" sz="2700" dirty="0" smtClean="0"/>
              <a:t>that each </a:t>
            </a:r>
            <a:r>
              <a:rPr lang="en-US" sz="2700" dirty="0"/>
              <a:t>practice aligns with the Missouri Teacher </a:t>
            </a:r>
            <a:r>
              <a:rPr lang="en-US" sz="2700" dirty="0" smtClean="0"/>
              <a:t>Standards.</a:t>
            </a:r>
            <a:endParaRPr lang="en-US" sz="2700" dirty="0"/>
          </a:p>
          <a:p>
            <a:pPr lvl="1">
              <a:lnSpc>
                <a:spcPct val="90000"/>
              </a:lnSpc>
              <a:buClr>
                <a:schemeClr val="accent2"/>
              </a:buClr>
              <a:buFont typeface="Wingdings" pitchFamily="2" charset="2"/>
              <a:buChar char="ü"/>
            </a:pPr>
            <a:r>
              <a:rPr lang="en-US" sz="2700" dirty="0"/>
              <a:t>Explain how the effective practices will be implemented at the building, data team, and classroom </a:t>
            </a:r>
            <a:r>
              <a:rPr lang="en-US" sz="2700" dirty="0" smtClean="0"/>
              <a:t>levels.</a:t>
            </a:r>
            <a:endParaRPr lang="en-US" sz="2700" dirty="0"/>
          </a:p>
          <a:p>
            <a:pPr lvl="1">
              <a:lnSpc>
                <a:spcPct val="90000"/>
              </a:lnSpc>
              <a:buClr>
                <a:schemeClr val="accent2"/>
              </a:buClr>
              <a:buFont typeface="Wingdings" pitchFamily="2" charset="2"/>
              <a:buChar char="Ø"/>
            </a:pPr>
            <a:r>
              <a:rPr lang="en-US" sz="2700" b="1" dirty="0"/>
              <a:t>Plan key steps to avoid implementation and fidelity </a:t>
            </a:r>
            <a:r>
              <a:rPr lang="en-US" sz="2700" b="1" dirty="0" smtClean="0"/>
              <a:t>drift.</a:t>
            </a:r>
            <a:endParaRPr lang="en-US" sz="2700" b="1" dirty="0"/>
          </a:p>
        </p:txBody>
      </p:sp>
    </p:spTree>
    <p:extLst>
      <p:ext uri="{BB962C8B-B14F-4D97-AF65-F5344CB8AC3E}">
        <p14:creationId xmlns:p14="http://schemas.microsoft.com/office/powerpoint/2010/main" val="55508788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Effective Teaching/Learning Practices</a:t>
            </a:r>
            <a:endParaRPr lang="en-US" dirty="0"/>
          </a:p>
        </p:txBody>
      </p:sp>
      <p:sp>
        <p:nvSpPr>
          <p:cNvPr id="5" name="Subtitle 4"/>
          <p:cNvSpPr>
            <a:spLocks noGrp="1"/>
          </p:cNvSpPr>
          <p:nvPr>
            <p:ph type="subTitle" idx="1"/>
          </p:nvPr>
        </p:nvSpPr>
        <p:spPr/>
        <p:txBody>
          <a:bodyPr/>
          <a:lstStyle/>
          <a:p>
            <a:r>
              <a:rPr lang="en-US" dirty="0" smtClean="0"/>
              <a:t>Avoiding Implementation and Fidelity Drift</a:t>
            </a:r>
            <a:endParaRPr lang="en-US" dirty="0"/>
          </a:p>
        </p:txBody>
      </p:sp>
      <p:pic>
        <p:nvPicPr>
          <p:cNvPr id="6" name="Picture 20" descr="C:\Users\dayad\Desktop\moedusail graphics\icons not buttons\effective instructio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9900" y="204850"/>
            <a:ext cx="1151859"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184671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endParaRPr lang="en-US" dirty="0"/>
          </a:p>
          <a:p>
            <a:pPr marL="0" indent="0">
              <a:buNone/>
            </a:pPr>
            <a:r>
              <a:rPr lang="en-US" sz="4000" i="1" dirty="0" smtClean="0"/>
              <a:t>Only </a:t>
            </a:r>
            <a:r>
              <a:rPr lang="en-US" sz="4000" i="1" dirty="0"/>
              <a:t>when effective practices are fully implemented should we expect positive outcomes. </a:t>
            </a:r>
            <a:r>
              <a:rPr lang="en-US" sz="4000" i="1" dirty="0" smtClean="0"/>
              <a:t> </a:t>
            </a:r>
            <a:r>
              <a:rPr lang="en-US" sz="4000" b="1" i="1" dirty="0" smtClean="0">
                <a:solidFill>
                  <a:schemeClr val="accent3"/>
                </a:solidFill>
              </a:rPr>
              <a:t>Implementation matters.</a:t>
            </a:r>
          </a:p>
          <a:p>
            <a:pPr marL="0" indent="0">
              <a:buNone/>
            </a:pPr>
            <a:endParaRPr lang="en-US" dirty="0"/>
          </a:p>
          <a:p>
            <a:pPr marL="0" indent="0">
              <a:buNone/>
            </a:pPr>
            <a:endParaRPr lang="en-US" dirty="0" smtClean="0"/>
          </a:p>
          <a:p>
            <a:pPr marL="0" indent="0">
              <a:buNone/>
            </a:pPr>
            <a:endParaRPr lang="en-US" dirty="0"/>
          </a:p>
          <a:p>
            <a:pPr marL="0" indent="0" algn="r">
              <a:buNone/>
            </a:pPr>
            <a:r>
              <a:rPr lang="en-US" sz="2800" dirty="0" err="1" smtClean="0"/>
              <a:t>Blase</a:t>
            </a:r>
            <a:r>
              <a:rPr lang="en-US" sz="2800" dirty="0" smtClean="0"/>
              <a:t> </a:t>
            </a:r>
            <a:r>
              <a:rPr lang="en-US" sz="2800" dirty="0"/>
              <a:t>&amp; </a:t>
            </a:r>
            <a:r>
              <a:rPr lang="en-US" sz="2800" dirty="0" err="1"/>
              <a:t>Fixsen</a:t>
            </a:r>
            <a:r>
              <a:rPr lang="en-US" sz="2800" dirty="0"/>
              <a:t>, 2005, p. </a:t>
            </a:r>
            <a:r>
              <a:rPr lang="en-US" sz="2800" dirty="0" smtClean="0"/>
              <a:t>10</a:t>
            </a:r>
            <a:endParaRPr lang="en-US" sz="2800" dirty="0"/>
          </a:p>
        </p:txBody>
      </p:sp>
    </p:spTree>
    <p:extLst>
      <p:ext uri="{BB962C8B-B14F-4D97-AF65-F5344CB8AC3E}">
        <p14:creationId xmlns:p14="http://schemas.microsoft.com/office/powerpoint/2010/main" val="313322123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Steps to Ensuring Fidelity of Implementation</a:t>
            </a:r>
            <a:endParaRPr lang="en-US" dirty="0"/>
          </a:p>
        </p:txBody>
      </p:sp>
      <p:sp>
        <p:nvSpPr>
          <p:cNvPr id="3" name="Content Placeholder 2"/>
          <p:cNvSpPr>
            <a:spLocks noGrp="1"/>
          </p:cNvSpPr>
          <p:nvPr>
            <p:ph idx="1"/>
          </p:nvPr>
        </p:nvSpPr>
        <p:spPr>
          <a:xfrm>
            <a:off x="228600" y="1828800"/>
            <a:ext cx="8610600" cy="5029200"/>
          </a:xfrm>
        </p:spPr>
        <p:txBody>
          <a:bodyPr>
            <a:noAutofit/>
          </a:bodyPr>
          <a:lstStyle/>
          <a:p>
            <a:r>
              <a:rPr lang="en-US" sz="2700" dirty="0"/>
              <a:t>Consider possible </a:t>
            </a:r>
            <a:r>
              <a:rPr lang="en-US" sz="2700" dirty="0" smtClean="0"/>
              <a:t>implementation difficulties and </a:t>
            </a:r>
            <a:r>
              <a:rPr lang="en-US" sz="2700" dirty="0"/>
              <a:t>be ready to address </a:t>
            </a:r>
            <a:r>
              <a:rPr lang="en-US" sz="2700" dirty="0" smtClean="0"/>
              <a:t>them. </a:t>
            </a:r>
            <a:endParaRPr lang="en-US" sz="2700" dirty="0"/>
          </a:p>
          <a:p>
            <a:r>
              <a:rPr lang="en-US" sz="2700" dirty="0" smtClean="0"/>
              <a:t>Provide </a:t>
            </a:r>
            <a:r>
              <a:rPr lang="en-US" sz="2700" dirty="0"/>
              <a:t>comprehensive training and support materials </a:t>
            </a:r>
            <a:r>
              <a:rPr lang="en-US" sz="2700" dirty="0" smtClean="0"/>
              <a:t>for </a:t>
            </a:r>
            <a:r>
              <a:rPr lang="en-US" sz="2700" dirty="0"/>
              <a:t>staff with opportunities for </a:t>
            </a:r>
            <a:r>
              <a:rPr lang="en-US" sz="2700" dirty="0" smtClean="0"/>
              <a:t>practice </a:t>
            </a:r>
            <a:r>
              <a:rPr lang="en-US" sz="2700" dirty="0"/>
              <a:t>and corrective feedback included in the training plan. </a:t>
            </a:r>
          </a:p>
          <a:p>
            <a:r>
              <a:rPr lang="en-US" sz="2700" dirty="0"/>
              <a:t>Develop “calibration checks” for teachers to use to monitor their own implementation (Gunn, </a:t>
            </a:r>
            <a:r>
              <a:rPr lang="en-US" sz="2700" dirty="0" err="1"/>
              <a:t>n.d.</a:t>
            </a:r>
            <a:r>
              <a:rPr lang="en-US" sz="2700" dirty="0"/>
              <a:t>, online). </a:t>
            </a:r>
            <a:endParaRPr lang="en-US" sz="2700" dirty="0" smtClean="0"/>
          </a:p>
          <a:p>
            <a:endParaRPr lang="en-US" sz="2700" dirty="0" smtClean="0"/>
          </a:p>
          <a:p>
            <a:pPr marL="0" indent="0" algn="r">
              <a:buNone/>
            </a:pPr>
            <a:r>
              <a:rPr lang="en-US" sz="1400" dirty="0" smtClean="0"/>
              <a:t>Adapted from “</a:t>
            </a:r>
            <a:r>
              <a:rPr lang="en-US" sz="1400" i="1" dirty="0" smtClean="0"/>
              <a:t>Monitoring Fidelity of Implementation, Center on Innovation and Improvement,” </a:t>
            </a:r>
            <a:r>
              <a:rPr lang="en-US" sz="1400" i="1" dirty="0" err="1" smtClean="0"/>
              <a:t>n.d.</a:t>
            </a:r>
            <a:r>
              <a:rPr lang="en-US" sz="1400" dirty="0" smtClean="0"/>
              <a:t> </a:t>
            </a:r>
            <a:endParaRPr lang="en-US" sz="1400" dirty="0"/>
          </a:p>
        </p:txBody>
      </p:sp>
      <p:grpSp>
        <p:nvGrpSpPr>
          <p:cNvPr id="6" name="Group 5"/>
          <p:cNvGrpSpPr/>
          <p:nvPr/>
        </p:nvGrpSpPr>
        <p:grpSpPr>
          <a:xfrm>
            <a:off x="7772400" y="152400"/>
            <a:ext cx="1151858" cy="914400"/>
            <a:chOff x="4916556" y="743396"/>
            <a:chExt cx="1151858" cy="914400"/>
          </a:xfrm>
        </p:grpSpPr>
        <p:sp>
          <p:nvSpPr>
            <p:cNvPr id="7" name="Rectangle 6"/>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 name="Picture 31" descr="C:\Users\dayad\Desktop\moedusail graphics\icons not buttons\guided not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073793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Steps to Ensuring Fidelity of </a:t>
            </a:r>
            <a:r>
              <a:rPr lang="en-US" dirty="0" smtClean="0"/>
              <a:t>Implementation (continued)</a:t>
            </a:r>
            <a:endParaRPr lang="en-US" dirty="0"/>
          </a:p>
        </p:txBody>
      </p:sp>
      <p:sp>
        <p:nvSpPr>
          <p:cNvPr id="3" name="Content Placeholder 2"/>
          <p:cNvSpPr>
            <a:spLocks noGrp="1"/>
          </p:cNvSpPr>
          <p:nvPr>
            <p:ph idx="1"/>
          </p:nvPr>
        </p:nvSpPr>
        <p:spPr>
          <a:xfrm>
            <a:off x="228600" y="1752600"/>
            <a:ext cx="8817428" cy="4800600"/>
          </a:xfrm>
        </p:spPr>
        <p:txBody>
          <a:bodyPr>
            <a:normAutofit fontScale="47500" lnSpcReduction="20000"/>
          </a:bodyPr>
          <a:lstStyle/>
          <a:p>
            <a:r>
              <a:rPr lang="en-US" sz="5800" dirty="0"/>
              <a:t>Include principals in training with emphasis on what the program looks like in practice so </a:t>
            </a:r>
            <a:r>
              <a:rPr lang="en-US" sz="5800" dirty="0" smtClean="0"/>
              <a:t>they can </a:t>
            </a:r>
            <a:r>
              <a:rPr lang="en-US" sz="5800" dirty="0"/>
              <a:t>provide effective </a:t>
            </a:r>
            <a:r>
              <a:rPr lang="en-US" sz="5800" dirty="0" smtClean="0"/>
              <a:t>and ongoing monitoring </a:t>
            </a:r>
            <a:r>
              <a:rPr lang="en-US" sz="5800" dirty="0"/>
              <a:t>and </a:t>
            </a:r>
            <a:r>
              <a:rPr lang="en-US" sz="5800" dirty="0" smtClean="0"/>
              <a:t>feedback.</a:t>
            </a:r>
          </a:p>
          <a:p>
            <a:endParaRPr lang="en-US" sz="4200" dirty="0"/>
          </a:p>
          <a:p>
            <a:r>
              <a:rPr lang="en-US" sz="5800" dirty="0"/>
              <a:t>Develop a plan for monitoring implementation </a:t>
            </a:r>
            <a:r>
              <a:rPr lang="en-US" sz="5800" dirty="0" smtClean="0"/>
              <a:t>that </a:t>
            </a:r>
            <a:r>
              <a:rPr lang="en-US" sz="5800" dirty="0"/>
              <a:t>includes data collection, observation of the program as implemented, analysis of the data, and planning for ways to address off-target implementation or “poor-fidelity drift</a:t>
            </a:r>
            <a:r>
              <a:rPr lang="en-US" sz="5800" dirty="0" smtClean="0"/>
              <a:t>.”</a:t>
            </a:r>
          </a:p>
          <a:p>
            <a:pPr marL="0" indent="0">
              <a:buNone/>
            </a:pPr>
            <a:endParaRPr lang="en-US" sz="4200" dirty="0"/>
          </a:p>
          <a:p>
            <a:r>
              <a:rPr lang="en-US" sz="5800" dirty="0"/>
              <a:t>Use the </a:t>
            </a:r>
            <a:r>
              <a:rPr lang="en-US" sz="5800" dirty="0" smtClean="0"/>
              <a:t>fidelity data to </a:t>
            </a:r>
            <a:r>
              <a:rPr lang="en-US" sz="5800" dirty="0"/>
              <a:t>identify possible reasons for programs not performing as expected. </a:t>
            </a:r>
            <a:endParaRPr lang="en-US" dirty="0"/>
          </a:p>
          <a:p>
            <a:pPr marL="0" indent="0" algn="r">
              <a:buNone/>
            </a:pPr>
            <a:endParaRPr lang="en-US" sz="2600" dirty="0" smtClean="0"/>
          </a:p>
          <a:p>
            <a:pPr marL="0" indent="0" algn="r">
              <a:buNone/>
            </a:pPr>
            <a:r>
              <a:rPr lang="en-US" sz="2600" dirty="0" smtClean="0"/>
              <a:t>Adapted </a:t>
            </a:r>
            <a:r>
              <a:rPr lang="en-US" sz="2600" dirty="0"/>
              <a:t>from </a:t>
            </a:r>
            <a:r>
              <a:rPr lang="en-US" sz="2600" dirty="0" smtClean="0"/>
              <a:t>“</a:t>
            </a:r>
            <a:r>
              <a:rPr lang="en-US" sz="2600" i="1" dirty="0" smtClean="0"/>
              <a:t>Monitoring </a:t>
            </a:r>
            <a:r>
              <a:rPr lang="en-US" sz="2600" i="1" dirty="0"/>
              <a:t>Fidelity of Implementation, Center on Innovation and </a:t>
            </a:r>
            <a:r>
              <a:rPr lang="en-US" sz="2600" i="1" dirty="0" smtClean="0"/>
              <a:t>Improvement,” </a:t>
            </a:r>
            <a:r>
              <a:rPr lang="en-US" sz="2600" i="1" dirty="0" err="1" smtClean="0"/>
              <a:t>n.d.</a:t>
            </a:r>
            <a:r>
              <a:rPr lang="en-US" sz="2600" dirty="0" smtClean="0"/>
              <a:t> </a:t>
            </a:r>
            <a:endParaRPr lang="en-US" sz="2600" dirty="0"/>
          </a:p>
          <a:p>
            <a:pPr marL="0" indent="0">
              <a:buNone/>
            </a:pPr>
            <a:endParaRPr lang="en-US" dirty="0"/>
          </a:p>
        </p:txBody>
      </p:sp>
      <p:grpSp>
        <p:nvGrpSpPr>
          <p:cNvPr id="6" name="Group 5"/>
          <p:cNvGrpSpPr/>
          <p:nvPr/>
        </p:nvGrpSpPr>
        <p:grpSpPr>
          <a:xfrm>
            <a:off x="7772400" y="152400"/>
            <a:ext cx="1151858" cy="914400"/>
            <a:chOff x="4916556" y="743396"/>
            <a:chExt cx="1151858" cy="914400"/>
          </a:xfrm>
        </p:grpSpPr>
        <p:sp>
          <p:nvSpPr>
            <p:cNvPr id="7" name="Rectangle 6"/>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 name="Picture 31" descr="C:\Users\dayad\Desktop\moedusail graphics\icons not buttons\guided not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355999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a:t>
            </a:r>
            <a:endParaRPr lang="en-US" dirty="0"/>
          </a:p>
        </p:txBody>
      </p:sp>
      <p:sp>
        <p:nvSpPr>
          <p:cNvPr id="3" name="Content Placeholder 2"/>
          <p:cNvSpPr>
            <a:spLocks noGrp="1"/>
          </p:cNvSpPr>
          <p:nvPr>
            <p:ph idx="1"/>
          </p:nvPr>
        </p:nvSpPr>
        <p:spPr/>
        <p:txBody>
          <a:bodyPr>
            <a:normAutofit fontScale="92500" lnSpcReduction="20000"/>
          </a:bodyPr>
          <a:lstStyle/>
          <a:p>
            <a:r>
              <a:rPr lang="en-US" sz="3600" dirty="0" smtClean="0"/>
              <a:t>Think of a recent practice or program that your school has implemented.</a:t>
            </a:r>
          </a:p>
          <a:p>
            <a:pPr lvl="1"/>
            <a:r>
              <a:rPr lang="en-US" dirty="0" smtClean="0"/>
              <a:t>Which steps to ensure fidelity of implementation were followed?  </a:t>
            </a:r>
          </a:p>
          <a:p>
            <a:pPr lvl="1"/>
            <a:r>
              <a:rPr lang="en-US" dirty="0" smtClean="0"/>
              <a:t>Was the practice or program implemented with fidelity?  How do you know?</a:t>
            </a:r>
          </a:p>
          <a:p>
            <a:pPr lvl="1"/>
            <a:r>
              <a:rPr lang="en-US" dirty="0" smtClean="0"/>
              <a:t>Based upon this experience, what would you recommend your school do/not do to ensure implementation fidelity of the Effective Teaching/Learning Practice?</a:t>
            </a:r>
          </a:p>
        </p:txBody>
      </p:sp>
      <p:grpSp>
        <p:nvGrpSpPr>
          <p:cNvPr id="4" name="Group 3"/>
          <p:cNvGrpSpPr/>
          <p:nvPr/>
        </p:nvGrpSpPr>
        <p:grpSpPr>
          <a:xfrm>
            <a:off x="7795375" y="228600"/>
            <a:ext cx="1151858" cy="914400"/>
            <a:chOff x="4867942" y="3758980"/>
            <a:chExt cx="1151858" cy="914400"/>
          </a:xfrm>
        </p:grpSpPr>
        <p:sp>
          <p:nvSpPr>
            <p:cNvPr id="5" name="Rectangle 4"/>
            <p:cNvSpPr/>
            <p:nvPr/>
          </p:nvSpPr>
          <p:spPr>
            <a:xfrm>
              <a:off x="4986596" y="3758980"/>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 name="Picture 29" descr="C:\Users\dayad\Desktop\moedusail graphics\icons not buttons\reflectio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7942" y="3804700"/>
              <a:ext cx="1151858" cy="8229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01949874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Post Assessment</a:t>
            </a:r>
            <a:endParaRPr lang="en-US" dirty="0"/>
          </a:p>
        </p:txBody>
      </p:sp>
      <p:sp>
        <p:nvSpPr>
          <p:cNvPr id="3" name="Content Placeholder 2"/>
          <p:cNvSpPr>
            <a:spLocks noGrp="1"/>
          </p:cNvSpPr>
          <p:nvPr>
            <p:ph idx="1"/>
          </p:nvPr>
        </p:nvSpPr>
        <p:spPr>
          <a:xfrm>
            <a:off x="356616" y="1893125"/>
            <a:ext cx="8229600" cy="4658706"/>
          </a:xfrm>
        </p:spPr>
        <p:txBody>
          <a:bodyPr/>
          <a:lstStyle/>
          <a:p>
            <a:r>
              <a:rPr lang="en-US" dirty="0" smtClean="0"/>
              <a:t>Turn to pages 5 and 6 of your handout and review your answers on the pre-assessment.  As a result of this overview, are there any answers you need to change?</a:t>
            </a:r>
            <a:endParaRPr lang="en-US" dirty="0"/>
          </a:p>
        </p:txBody>
      </p:sp>
      <p:sp>
        <p:nvSpPr>
          <p:cNvPr id="6" name="TextBox 5"/>
          <p:cNvSpPr txBox="1"/>
          <p:nvPr/>
        </p:nvSpPr>
        <p:spPr>
          <a:xfrm>
            <a:off x="1208532" y="5144869"/>
            <a:ext cx="7630668" cy="646331"/>
          </a:xfrm>
          <a:prstGeom prst="rect">
            <a:avLst/>
          </a:prstGeom>
          <a:noFill/>
        </p:spPr>
        <p:txBody>
          <a:bodyPr wrap="square" rtlCol="0">
            <a:spAutoFit/>
          </a:bodyPr>
          <a:lstStyle/>
          <a:p>
            <a:r>
              <a:rPr lang="en-US" dirty="0"/>
              <a:t>Handout: </a:t>
            </a:r>
            <a:r>
              <a:rPr lang="en-US" dirty="0" smtClean="0"/>
              <a:t>FINAL Revised Guided </a:t>
            </a:r>
            <a:r>
              <a:rPr lang="en-US" dirty="0"/>
              <a:t>Notes with definitions and </a:t>
            </a:r>
            <a:r>
              <a:rPr lang="en-US" dirty="0" err="1"/>
              <a:t>prepost</a:t>
            </a:r>
            <a:r>
              <a:rPr lang="en-US" dirty="0"/>
              <a:t> Effective Teaching Learning Practices Overview 06042013</a:t>
            </a:r>
          </a:p>
        </p:txBody>
      </p:sp>
      <p:grpSp>
        <p:nvGrpSpPr>
          <p:cNvPr id="7" name="Group 6"/>
          <p:cNvGrpSpPr/>
          <p:nvPr/>
        </p:nvGrpSpPr>
        <p:grpSpPr>
          <a:xfrm>
            <a:off x="7772400" y="152400"/>
            <a:ext cx="1151858" cy="914400"/>
            <a:chOff x="4916556" y="743396"/>
            <a:chExt cx="1151858" cy="914400"/>
          </a:xfrm>
        </p:grpSpPr>
        <p:sp>
          <p:nvSpPr>
            <p:cNvPr id="10" name="Rectangle 9"/>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1" name="Picture 31" descr="C:\Users\dayad\Desktop\moedusail graphics\icons not buttons\guided not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TextBox 11"/>
          <p:cNvSpPr txBox="1"/>
          <p:nvPr/>
        </p:nvSpPr>
        <p:spPr>
          <a:xfrm>
            <a:off x="893036" y="5083314"/>
            <a:ext cx="478564" cy="707886"/>
          </a:xfrm>
          <a:prstGeom prst="rect">
            <a:avLst/>
          </a:prstGeom>
          <a:noFill/>
        </p:spPr>
        <p:txBody>
          <a:bodyPr wrap="square" rtlCol="0">
            <a:spAutoFit/>
          </a:bodyPr>
          <a:lstStyle/>
          <a:p>
            <a:r>
              <a:rPr lang="en-US" sz="4000" dirty="0" smtClean="0">
                <a:solidFill>
                  <a:schemeClr val="accent3"/>
                </a:solidFill>
              </a:rPr>
              <a:t>*</a:t>
            </a:r>
            <a:endParaRPr lang="en-US" dirty="0">
              <a:solidFill>
                <a:schemeClr val="accent3"/>
              </a:solidFill>
            </a:endParaRPr>
          </a:p>
        </p:txBody>
      </p:sp>
    </p:spTree>
    <p:extLst>
      <p:ext uri="{BB962C8B-B14F-4D97-AF65-F5344CB8AC3E}">
        <p14:creationId xmlns:p14="http://schemas.microsoft.com/office/powerpoint/2010/main" val="170137095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990600"/>
            <a:ext cx="8229600" cy="6858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r>
              <a:rPr lang="en-US" sz="4000" dirty="0" smtClean="0"/>
              <a:t>Practice Profile</a:t>
            </a:r>
            <a:endParaRPr lang="en-US" sz="4000"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9200" y="2060964"/>
            <a:ext cx="6405563" cy="379373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841112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Action=Results</a:t>
            </a:r>
            <a:endParaRPr lang="en-US" dirty="0"/>
          </a:p>
        </p:txBody>
      </p:sp>
      <p:pic>
        <p:nvPicPr>
          <p:cNvPr id="4098" name="Picture 2"/>
          <p:cNvPicPr>
            <a:picLocks noChangeAspect="1" noChangeArrowheads="1"/>
          </p:cNvPicPr>
          <p:nvPr/>
        </p:nvPicPr>
        <p:blipFill>
          <a:blip r:embed="rId3" cstate="print"/>
          <a:srcRect/>
          <a:stretch>
            <a:fillRect/>
          </a:stretch>
        </p:blipFill>
        <p:spPr bwMode="auto">
          <a:xfrm>
            <a:off x="1676400" y="1676400"/>
            <a:ext cx="5985783" cy="4038600"/>
          </a:xfrm>
          <a:prstGeom prst="rect">
            <a:avLst/>
          </a:prstGeom>
          <a:noFill/>
          <a:ln w="9525">
            <a:solidFill>
              <a:schemeClr val="tx1"/>
            </a:solidFill>
            <a:miter lim="800000"/>
            <a:headEnd/>
            <a:tailEnd/>
          </a:ln>
          <a:effectLst/>
        </p:spPr>
      </p:pic>
      <p:sp>
        <p:nvSpPr>
          <p:cNvPr id="5" name="TextBox 4"/>
          <p:cNvSpPr txBox="1"/>
          <p:nvPr/>
        </p:nvSpPr>
        <p:spPr>
          <a:xfrm>
            <a:off x="685800" y="4495800"/>
            <a:ext cx="8077200" cy="584775"/>
          </a:xfrm>
          <a:prstGeom prst="rect">
            <a:avLst/>
          </a:prstGeom>
          <a:solidFill>
            <a:schemeClr val="accent1">
              <a:lumMod val="20000"/>
              <a:lumOff val="80000"/>
            </a:schemeClr>
          </a:solidFill>
        </p:spPr>
        <p:txBody>
          <a:bodyPr wrap="square" rtlCol="0">
            <a:spAutoFit/>
          </a:bodyPr>
          <a:lstStyle/>
          <a:p>
            <a:r>
              <a:rPr lang="en-US" sz="3200" dirty="0" smtClean="0"/>
              <a:t>What steps will you take to start implementing?</a:t>
            </a:r>
            <a:endParaRPr lang="en-US" sz="3200" dirty="0"/>
          </a:p>
        </p:txBody>
      </p:sp>
    </p:spTree>
    <p:extLst>
      <p:ext uri="{BB962C8B-B14F-4D97-AF65-F5344CB8AC3E}">
        <p14:creationId xmlns:p14="http://schemas.microsoft.com/office/powerpoint/2010/main" val="16060359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dirty="0" smtClean="0"/>
              <a:t>Norms</a:t>
            </a:r>
          </a:p>
        </p:txBody>
      </p:sp>
      <p:sp>
        <p:nvSpPr>
          <p:cNvPr id="16387" name="Content Placeholder 2"/>
          <p:cNvSpPr>
            <a:spLocks noGrp="1"/>
          </p:cNvSpPr>
          <p:nvPr>
            <p:ph idx="1"/>
          </p:nvPr>
        </p:nvSpPr>
        <p:spPr>
          <a:xfrm>
            <a:off x="533400" y="1570038"/>
            <a:ext cx="8229600" cy="4525962"/>
          </a:xfrm>
        </p:spPr>
        <p:txBody>
          <a:bodyPr/>
          <a:lstStyle/>
          <a:p>
            <a:pPr eaLnBrk="1" hangingPunct="1">
              <a:buFont typeface="Arial" panose="020B0604020202020204" pitchFamily="34" charset="0"/>
              <a:buNone/>
            </a:pPr>
            <a:r>
              <a:rPr lang="en-US" sz="2600" dirty="0" smtClean="0"/>
              <a:t>Be Respectful</a:t>
            </a:r>
          </a:p>
          <a:p>
            <a:pPr eaLnBrk="1" hangingPunct="1"/>
            <a:r>
              <a:rPr lang="en-US" sz="2200" dirty="0" smtClean="0"/>
              <a:t>Be an active listener—open to new ideas</a:t>
            </a:r>
          </a:p>
          <a:p>
            <a:pPr eaLnBrk="1" hangingPunct="1"/>
            <a:r>
              <a:rPr lang="en-US" sz="2200" dirty="0" smtClean="0"/>
              <a:t>Use notes for side bar conversations</a:t>
            </a:r>
          </a:p>
          <a:p>
            <a:pPr eaLnBrk="1" hangingPunct="1">
              <a:buFont typeface="Arial" panose="020B0604020202020204" pitchFamily="34" charset="0"/>
              <a:buNone/>
            </a:pPr>
            <a:r>
              <a:rPr lang="en-US" sz="2600" dirty="0" smtClean="0"/>
              <a:t>Be Responsible</a:t>
            </a:r>
          </a:p>
          <a:p>
            <a:r>
              <a:rPr lang="en-US" sz="2200" dirty="0"/>
              <a:t>Be on time for sessions</a:t>
            </a:r>
          </a:p>
          <a:p>
            <a:r>
              <a:rPr lang="en-US" sz="2200" dirty="0"/>
              <a:t>Silence cell phones—reply appropriately</a:t>
            </a:r>
          </a:p>
          <a:p>
            <a:pPr eaLnBrk="1" hangingPunct="1">
              <a:buFont typeface="Arial" panose="020B0604020202020204" pitchFamily="34" charset="0"/>
              <a:buNone/>
            </a:pPr>
            <a:r>
              <a:rPr lang="en-US" sz="2600" dirty="0" smtClean="0"/>
              <a:t>Be</a:t>
            </a:r>
            <a:r>
              <a:rPr lang="en-US" sz="3600" dirty="0" smtClean="0"/>
              <a:t> </a:t>
            </a:r>
            <a:r>
              <a:rPr lang="en-US" sz="2600" dirty="0" smtClean="0"/>
              <a:t>a Problem Solver</a:t>
            </a:r>
          </a:p>
          <a:p>
            <a:r>
              <a:rPr lang="en-US" sz="2200" dirty="0"/>
              <a:t>Ask questions as needed to clarify concepts or directions</a:t>
            </a:r>
          </a:p>
          <a:p>
            <a:pPr eaLnBrk="1" hangingPunct="1"/>
            <a:endParaRPr lang="en-US" dirty="0" smtClean="0"/>
          </a:p>
        </p:txBody>
      </p:sp>
    </p:spTree>
    <p:extLst>
      <p:ext uri="{BB962C8B-B14F-4D97-AF65-F5344CB8AC3E}">
        <p14:creationId xmlns:p14="http://schemas.microsoft.com/office/powerpoint/2010/main" val="34214529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15962"/>
          </a:xfrm>
        </p:spPr>
        <p:txBody>
          <a:bodyPr>
            <a:normAutofit fontScale="90000"/>
          </a:bodyPr>
          <a:lstStyle/>
          <a:p>
            <a:r>
              <a:rPr lang="en-US" sz="4900" dirty="0" smtClean="0"/>
              <a:t>References</a:t>
            </a:r>
            <a:endParaRPr lang="en-US" dirty="0"/>
          </a:p>
        </p:txBody>
      </p:sp>
      <p:sp>
        <p:nvSpPr>
          <p:cNvPr id="3" name="Content Placeholder 2"/>
          <p:cNvSpPr>
            <a:spLocks noGrp="1"/>
          </p:cNvSpPr>
          <p:nvPr>
            <p:ph idx="1"/>
          </p:nvPr>
        </p:nvSpPr>
        <p:spPr>
          <a:xfrm>
            <a:off x="195618" y="1066800"/>
            <a:ext cx="8915400" cy="5257800"/>
          </a:xfrm>
        </p:spPr>
        <p:txBody>
          <a:bodyPr>
            <a:noAutofit/>
          </a:bodyPr>
          <a:lstStyle/>
          <a:p>
            <a:pPr marL="0" indent="0">
              <a:spcBef>
                <a:spcPts val="600"/>
              </a:spcBef>
              <a:buNone/>
            </a:pPr>
            <a:r>
              <a:rPr lang="en-US" sz="1000" dirty="0"/>
              <a:t>Ames, C., &amp; Archer, J. (1988). Achievement goals in the classroom: Students’ learning strategies and motivation processes.  Journal of Educational Psychology. 80(3), 260-267. Retrieved from </a:t>
            </a:r>
            <a:r>
              <a:rPr lang="en-US" sz="1000" dirty="0">
                <a:hlinkClick r:id="rId3"/>
              </a:rPr>
              <a:t>http://</a:t>
            </a:r>
            <a:r>
              <a:rPr lang="en-US" sz="1000" dirty="0" smtClean="0">
                <a:hlinkClick r:id="rId3"/>
              </a:rPr>
              <a:t>search.proquest.com/docview/63115714?accountid=14556</a:t>
            </a:r>
            <a:endParaRPr lang="en-US" sz="1000" dirty="0" smtClean="0"/>
          </a:p>
          <a:p>
            <a:pPr marL="0" indent="0">
              <a:spcBef>
                <a:spcPts val="600"/>
              </a:spcBef>
              <a:buNone/>
            </a:pPr>
            <a:r>
              <a:rPr lang="en-US" sz="1000" dirty="0" err="1" smtClean="0"/>
              <a:t>Blase</a:t>
            </a:r>
            <a:r>
              <a:rPr lang="en-US" sz="1000" dirty="0"/>
              <a:t>, K. A., &amp; </a:t>
            </a:r>
            <a:r>
              <a:rPr lang="en-US" sz="1000" dirty="0" err="1"/>
              <a:t>Fixsen</a:t>
            </a:r>
            <a:r>
              <a:rPr lang="en-US" sz="1000" dirty="0"/>
              <a:t>, D. L. (2005, Summer). The National Implementation Research Network: Improving the science and practice of implementation. CYF News, pp. 8-12. </a:t>
            </a:r>
          </a:p>
          <a:p>
            <a:pPr marL="0" indent="0">
              <a:spcBef>
                <a:spcPts val="600"/>
              </a:spcBef>
              <a:buNone/>
            </a:pPr>
            <a:r>
              <a:rPr lang="en-US" sz="1000" dirty="0" smtClean="0"/>
              <a:t>Donovan, J.J., &amp; </a:t>
            </a:r>
            <a:r>
              <a:rPr lang="en-US" sz="1000" dirty="0" err="1" smtClean="0"/>
              <a:t>Radosevich</a:t>
            </a:r>
            <a:r>
              <a:rPr lang="en-US" sz="1000" dirty="0" smtClean="0"/>
              <a:t>, D.J. (1999).  A meta-analytic review of the distribution of practice effect: Now you see it, now you don’t.  </a:t>
            </a:r>
            <a:r>
              <a:rPr lang="en-US" sz="1000" i="1" dirty="0" smtClean="0"/>
              <a:t>Journal of Applied Psychology, 84 </a:t>
            </a:r>
            <a:r>
              <a:rPr lang="en-US" sz="1000" dirty="0" smtClean="0"/>
              <a:t>(5), 795-805.</a:t>
            </a:r>
          </a:p>
          <a:p>
            <a:pPr marL="0" indent="0">
              <a:spcBef>
                <a:spcPts val="600"/>
              </a:spcBef>
              <a:buNone/>
            </a:pPr>
            <a:r>
              <a:rPr lang="en-US" sz="1000" dirty="0" smtClean="0"/>
              <a:t>Gunn</a:t>
            </a:r>
            <a:r>
              <a:rPr lang="en-US" sz="1000" dirty="0"/>
              <a:t>, B. (</a:t>
            </a:r>
            <a:r>
              <a:rPr lang="en-US" sz="1000" dirty="0" err="1"/>
              <a:t>n.d.</a:t>
            </a:r>
            <a:r>
              <a:rPr lang="en-US" sz="1000" dirty="0"/>
              <a:t>). Fidelity of implementation: Developing structures for improving the implementation of core, supplemental, and intervention programs. Retrieved from </a:t>
            </a:r>
            <a:r>
              <a:rPr lang="en-US" sz="1000" u="sng" dirty="0">
                <a:solidFill>
                  <a:srgbClr val="0033CC"/>
                </a:solidFill>
              </a:rPr>
              <a:t>http://74.125.95.132/search?q=cache:9_DqqvdTjYEJ:www.nevadareading. org/</a:t>
            </a:r>
            <a:r>
              <a:rPr lang="en-US" sz="1000" u="sng" dirty="0" err="1">
                <a:solidFill>
                  <a:srgbClr val="0033CC"/>
                </a:solidFill>
              </a:rPr>
              <a:t>resourcecenter</a:t>
            </a:r>
            <a:r>
              <a:rPr lang="en-US" sz="1000" u="sng" dirty="0">
                <a:solidFill>
                  <a:srgbClr val="0033CC"/>
                </a:solidFill>
              </a:rPr>
              <a:t>/</a:t>
            </a:r>
            <a:r>
              <a:rPr lang="en-US" sz="1000" u="sng" dirty="0" err="1">
                <a:solidFill>
                  <a:srgbClr val="0033CC"/>
                </a:solidFill>
              </a:rPr>
              <a:t>readingprograms.attachment</a:t>
            </a:r>
            <a:r>
              <a:rPr lang="en-US" sz="1000" u="sng" dirty="0">
                <a:solidFill>
                  <a:srgbClr val="0033CC"/>
                </a:solidFill>
              </a:rPr>
              <a:t>/300169/Program_Implementation_Fidelity-Developing_Structures.ppt+ </a:t>
            </a:r>
            <a:r>
              <a:rPr lang="en-US" sz="1000" u="sng" dirty="0" err="1">
                <a:solidFill>
                  <a:srgbClr val="0033CC"/>
                </a:solidFill>
              </a:rPr>
              <a:t>fidelity+of+implementation</a:t>
            </a:r>
            <a:r>
              <a:rPr lang="en-US" sz="1000" u="sng" dirty="0">
                <a:solidFill>
                  <a:srgbClr val="0033CC"/>
                </a:solidFill>
              </a:rPr>
              <a:t>:+developing+structures+for+improving+the+implementation+of+core,+supplemental,+and+in </a:t>
            </a:r>
            <a:r>
              <a:rPr lang="en-US" sz="1000" u="sng" dirty="0" err="1">
                <a:solidFill>
                  <a:srgbClr val="0033CC"/>
                </a:solidFill>
              </a:rPr>
              <a:t>tervention+programs&amp;cd</a:t>
            </a:r>
            <a:r>
              <a:rPr lang="en-US" sz="1000" u="sng" dirty="0">
                <a:solidFill>
                  <a:srgbClr val="0033CC"/>
                </a:solidFill>
              </a:rPr>
              <a:t>=1&amp;hl=</a:t>
            </a:r>
            <a:r>
              <a:rPr lang="en-US" sz="1000" u="sng" dirty="0" err="1">
                <a:solidFill>
                  <a:srgbClr val="0033CC"/>
                </a:solidFill>
              </a:rPr>
              <a:t>en&amp;ct</a:t>
            </a:r>
            <a:r>
              <a:rPr lang="en-US" sz="1000" u="sng" dirty="0">
                <a:solidFill>
                  <a:srgbClr val="0033CC"/>
                </a:solidFill>
              </a:rPr>
              <a:t>=</a:t>
            </a:r>
            <a:r>
              <a:rPr lang="en-US" sz="1000" u="sng" dirty="0" err="1">
                <a:solidFill>
                  <a:srgbClr val="0033CC"/>
                </a:solidFill>
              </a:rPr>
              <a:t>clnk&amp;gl</a:t>
            </a:r>
            <a:r>
              <a:rPr lang="en-US" sz="1000" u="sng" dirty="0">
                <a:solidFill>
                  <a:srgbClr val="0033CC"/>
                </a:solidFill>
              </a:rPr>
              <a:t>=us </a:t>
            </a:r>
            <a:endParaRPr lang="en-US" sz="1000" u="sng" dirty="0" smtClean="0">
              <a:solidFill>
                <a:srgbClr val="0033CC"/>
              </a:solidFill>
            </a:endParaRPr>
          </a:p>
          <a:p>
            <a:pPr marL="0" indent="0">
              <a:spcBef>
                <a:spcPts val="600"/>
              </a:spcBef>
              <a:buNone/>
            </a:pPr>
            <a:r>
              <a:rPr lang="en-US" sz="1000" dirty="0" smtClean="0"/>
              <a:t>Hattie, J. (2009). Visible learning: A synthesis of over 800 meta-analyses relating to achievement</a:t>
            </a:r>
            <a:r>
              <a:rPr lang="en-US" sz="1000" dirty="0"/>
              <a:t>. New York, NY: </a:t>
            </a:r>
            <a:r>
              <a:rPr lang="en-US" sz="1000" dirty="0" err="1"/>
              <a:t>Routledge</a:t>
            </a:r>
            <a:r>
              <a:rPr lang="en-US" sz="1000" dirty="0"/>
              <a:t>.</a:t>
            </a:r>
          </a:p>
          <a:p>
            <a:pPr marL="0" indent="0">
              <a:spcBef>
                <a:spcPts val="600"/>
              </a:spcBef>
              <a:buNone/>
            </a:pPr>
            <a:r>
              <a:rPr lang="en-US" sz="1000" dirty="0" smtClean="0"/>
              <a:t>Hattie, J. (2012). Visible learning for teachers: Maximizing impact on learning.  New York, NY: </a:t>
            </a:r>
            <a:r>
              <a:rPr lang="en-US" sz="1000" dirty="0" err="1" smtClean="0"/>
              <a:t>Routledge</a:t>
            </a:r>
            <a:r>
              <a:rPr lang="en-US" sz="1000" dirty="0" smtClean="0"/>
              <a:t>.</a:t>
            </a:r>
          </a:p>
          <a:p>
            <a:pPr marL="0" indent="0">
              <a:spcBef>
                <a:spcPts val="600"/>
              </a:spcBef>
              <a:buNone/>
            </a:pPr>
            <a:r>
              <a:rPr lang="en-US" sz="1000" dirty="0" smtClean="0">
                <a:hlinkClick r:id="rId4"/>
              </a:rPr>
              <a:t>http</a:t>
            </a:r>
            <a:r>
              <a:rPr lang="en-US" sz="1000" dirty="0">
                <a:hlinkClick r:id="rId4"/>
              </a:rPr>
              <a:t>://visiblelearningplus.com</a:t>
            </a:r>
            <a:r>
              <a:rPr lang="en-US" sz="1000" dirty="0" smtClean="0">
                <a:hlinkClick r:id="rId4"/>
              </a:rPr>
              <a:t>/</a:t>
            </a:r>
            <a:r>
              <a:rPr lang="en-US" sz="1000" dirty="0" smtClean="0"/>
              <a:t> retrieved Feb. 5, 2013.</a:t>
            </a:r>
          </a:p>
          <a:p>
            <a:pPr marL="0" indent="0">
              <a:spcBef>
                <a:spcPts val="600"/>
              </a:spcBef>
              <a:buNone/>
            </a:pPr>
            <a:r>
              <a:rPr lang="en-US" sz="1000" dirty="0" err="1" smtClean="0"/>
              <a:t>Marzano</a:t>
            </a:r>
            <a:r>
              <a:rPr lang="en-US" sz="1000" dirty="0"/>
              <a:t>, R. J. (2009). Setting the record straight on “high-yield” strategies. </a:t>
            </a:r>
            <a:r>
              <a:rPr lang="en-US" sz="1000" i="1" dirty="0"/>
              <a:t>Phi Delta </a:t>
            </a:r>
            <a:r>
              <a:rPr lang="en-US" sz="1000" i="1" dirty="0" err="1"/>
              <a:t>Kappan</a:t>
            </a:r>
            <a:r>
              <a:rPr lang="en-US" sz="1000" i="1" dirty="0"/>
              <a:t>, 91</a:t>
            </a:r>
            <a:r>
              <a:rPr lang="en-US" sz="1000" dirty="0"/>
              <a:t>(1), 30-37.</a:t>
            </a:r>
          </a:p>
          <a:p>
            <a:pPr marL="0" indent="0">
              <a:spcBef>
                <a:spcPts val="600"/>
              </a:spcBef>
              <a:buNone/>
            </a:pPr>
            <a:r>
              <a:rPr lang="en-US" sz="1000" dirty="0" smtClean="0"/>
              <a:t>Mercer</a:t>
            </a:r>
            <a:r>
              <a:rPr lang="en-US" sz="1000" dirty="0"/>
              <a:t>, C.D., &amp; Mercer, A.R. (1998).  Teaching Students with Learning Problems. 5</a:t>
            </a:r>
            <a:r>
              <a:rPr lang="en-US" sz="1000" baseline="30000" dirty="0"/>
              <a:t>th</a:t>
            </a:r>
            <a:r>
              <a:rPr lang="en-US" sz="1000" dirty="0"/>
              <a:t> edition.  Upper Saddle Valley, NJ: Prentice Hall, Inc</a:t>
            </a:r>
            <a:r>
              <a:rPr lang="en-US" sz="1000" dirty="0" smtClean="0"/>
              <a:t>.</a:t>
            </a:r>
          </a:p>
          <a:p>
            <a:pPr marL="0" indent="0">
              <a:spcBef>
                <a:spcPts val="600"/>
              </a:spcBef>
              <a:buNone/>
            </a:pPr>
            <a:r>
              <a:rPr lang="en-US" sz="1000" dirty="0" smtClean="0"/>
              <a:t>Monitoring </a:t>
            </a:r>
            <a:r>
              <a:rPr lang="en-US" sz="1000" dirty="0"/>
              <a:t>Fidelity of Implementation - Center on Innovation and Improvement, (</a:t>
            </a:r>
            <a:r>
              <a:rPr lang="en-US" sz="1000" dirty="0" err="1"/>
              <a:t>n.d.</a:t>
            </a:r>
            <a:r>
              <a:rPr lang="en-US" sz="1000" dirty="0"/>
              <a:t>). Retrieved from  </a:t>
            </a:r>
            <a:r>
              <a:rPr lang="en-US" sz="1000" dirty="0">
                <a:hlinkClick r:id="rId5"/>
              </a:rPr>
              <a:t>http://www.centerii.org/handbook/Resources/5_G_Monitoring_Fidelity.pdf</a:t>
            </a:r>
            <a:endParaRPr lang="en-US" sz="1000" dirty="0"/>
          </a:p>
          <a:p>
            <a:pPr marL="0" indent="0">
              <a:spcBef>
                <a:spcPts val="600"/>
              </a:spcBef>
              <a:buNone/>
            </a:pPr>
            <a:r>
              <a:rPr lang="en-US" sz="1000" dirty="0" smtClean="0"/>
              <a:t>Partnership </a:t>
            </a:r>
            <a:r>
              <a:rPr lang="en-US" sz="1000" dirty="0"/>
              <a:t>for 21st Century Skills</a:t>
            </a:r>
          </a:p>
          <a:p>
            <a:pPr marL="0" indent="0">
              <a:spcBef>
                <a:spcPts val="600"/>
              </a:spcBef>
              <a:buNone/>
            </a:pPr>
            <a:r>
              <a:rPr lang="en-US" sz="1000" dirty="0"/>
              <a:t>1 MASSACHUSETTS AVENUE NW, SUITE 700  WASHINGTON, DC 20001   (202) 312-6429</a:t>
            </a:r>
          </a:p>
          <a:p>
            <a:pPr marL="0" indent="0">
              <a:spcBef>
                <a:spcPts val="600"/>
              </a:spcBef>
              <a:buNone/>
            </a:pPr>
            <a:r>
              <a:rPr lang="en-US" sz="1000" dirty="0">
                <a:hlinkClick r:id="rId6"/>
              </a:rPr>
              <a:t>http://www.p21.org</a:t>
            </a:r>
            <a:endParaRPr lang="en-US" sz="1000" dirty="0"/>
          </a:p>
          <a:p>
            <a:pPr marL="0" indent="0">
              <a:spcBef>
                <a:spcPts val="600"/>
              </a:spcBef>
              <a:buNone/>
            </a:pPr>
            <a:r>
              <a:rPr lang="en-US" sz="1000" dirty="0" err="1" smtClean="0"/>
              <a:t>Roediger</a:t>
            </a:r>
            <a:r>
              <a:rPr lang="en-US" sz="1000" dirty="0" smtClean="0"/>
              <a:t> </a:t>
            </a:r>
            <a:r>
              <a:rPr lang="en-US" sz="1000" dirty="0"/>
              <a:t>III, H. L., &amp; </a:t>
            </a:r>
            <a:r>
              <a:rPr lang="en-US" sz="1000" dirty="0" err="1"/>
              <a:t>Pyc</a:t>
            </a:r>
            <a:r>
              <a:rPr lang="en-US" sz="1000" dirty="0"/>
              <a:t>, M. A. (2012). Inexpensive techniques to improve education: Applying cognitive psychology to enhance educational practice. </a:t>
            </a:r>
            <a:r>
              <a:rPr lang="en-US" sz="1000" i="1" dirty="0"/>
              <a:t>Journal of Applied Research in Memory and Cognition</a:t>
            </a:r>
            <a:r>
              <a:rPr lang="en-US" sz="1000" dirty="0"/>
              <a:t>, </a:t>
            </a:r>
            <a:r>
              <a:rPr lang="en-US" sz="1000" i="1" dirty="0"/>
              <a:t>1</a:t>
            </a:r>
            <a:r>
              <a:rPr lang="en-US" sz="1000" dirty="0"/>
              <a:t>(4), 242-248.</a:t>
            </a:r>
          </a:p>
          <a:p>
            <a:pPr marL="0" indent="0">
              <a:spcBef>
                <a:spcPts val="600"/>
              </a:spcBef>
              <a:buNone/>
            </a:pPr>
            <a:r>
              <a:rPr lang="en-US" sz="1000" dirty="0" err="1" smtClean="0"/>
              <a:t>Spörer</a:t>
            </a:r>
            <a:r>
              <a:rPr lang="en-US" sz="1000" dirty="0"/>
              <a:t>, N., </a:t>
            </a:r>
            <a:r>
              <a:rPr lang="en-US" sz="1000" dirty="0" err="1"/>
              <a:t>Brunstein</a:t>
            </a:r>
            <a:r>
              <a:rPr lang="en-US" sz="1000" dirty="0"/>
              <a:t>, J. C., &amp; </a:t>
            </a:r>
            <a:r>
              <a:rPr lang="en-US" sz="1000" dirty="0" err="1"/>
              <a:t>Kieschke</a:t>
            </a:r>
            <a:r>
              <a:rPr lang="en-US" sz="1000" dirty="0"/>
              <a:t>, U. (2009). Improving students' reading comprehension skills: Effects of strategy instruction and reciprocal teaching. </a:t>
            </a:r>
            <a:r>
              <a:rPr lang="en-US" sz="1000" i="1" dirty="0"/>
              <a:t>Learning and Instruction, 19</a:t>
            </a:r>
            <a:r>
              <a:rPr lang="en-US" sz="1000" dirty="0"/>
              <a:t>(3), 272-286</a:t>
            </a:r>
            <a:r>
              <a:rPr lang="en-US" sz="1000" dirty="0" smtClean="0"/>
              <a:t>.</a:t>
            </a:r>
          </a:p>
          <a:p>
            <a:pPr marL="0" indent="0">
              <a:spcBef>
                <a:spcPts val="600"/>
              </a:spcBef>
              <a:buNone/>
            </a:pPr>
            <a:r>
              <a:rPr lang="en-US" sz="1000" dirty="0" err="1" smtClean="0"/>
              <a:t>Voerman</a:t>
            </a:r>
            <a:r>
              <a:rPr lang="en-US" sz="1000" dirty="0"/>
              <a:t>, L., Meijer, P. C., </a:t>
            </a:r>
            <a:r>
              <a:rPr lang="en-US" sz="1000" dirty="0" err="1"/>
              <a:t>Korthagen</a:t>
            </a:r>
            <a:r>
              <a:rPr lang="en-US" sz="1000" dirty="0"/>
              <a:t>, F. A., &amp; Simons, R. J. (2012). Types and frequencies of feedback interventions in classroom interaction in secondary education. </a:t>
            </a:r>
            <a:r>
              <a:rPr lang="en-US" sz="1000" i="1" dirty="0"/>
              <a:t>Teaching and Teacher </a:t>
            </a:r>
            <a:r>
              <a:rPr lang="en-US" sz="1000" i="1" dirty="0" smtClean="0"/>
              <a:t>Education</a:t>
            </a:r>
          </a:p>
          <a:p>
            <a:pPr marL="0" indent="0">
              <a:buNone/>
            </a:pPr>
            <a:endParaRPr lang="en-US" sz="900" i="1" dirty="0"/>
          </a:p>
          <a:p>
            <a:pPr marL="0" indent="0">
              <a:buNone/>
            </a:pPr>
            <a:endParaRPr lang="en-US" sz="900" dirty="0"/>
          </a:p>
          <a:p>
            <a:pPr marL="0" indent="0">
              <a:buNone/>
            </a:pPr>
            <a:endParaRPr lang="en-US" sz="900" dirty="0" smtClean="0"/>
          </a:p>
          <a:p>
            <a:pPr marL="0" indent="0">
              <a:buNone/>
            </a:pPr>
            <a:endParaRPr lang="en-US" sz="900" dirty="0"/>
          </a:p>
          <a:p>
            <a:pPr marL="0" indent="0">
              <a:buNone/>
            </a:pPr>
            <a:endParaRPr lang="en-US" sz="900" dirty="0"/>
          </a:p>
          <a:p>
            <a:pPr marL="0" indent="0">
              <a:buNone/>
            </a:pPr>
            <a:endParaRPr lang="en-US" sz="900" dirty="0"/>
          </a:p>
        </p:txBody>
      </p:sp>
    </p:spTree>
    <p:extLst>
      <p:ext uri="{BB962C8B-B14F-4D97-AF65-F5344CB8AC3E}">
        <p14:creationId xmlns:p14="http://schemas.microsoft.com/office/powerpoint/2010/main" val="403557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Pre-Assessment</a:t>
            </a:r>
            <a:endParaRPr lang="en-US" dirty="0"/>
          </a:p>
        </p:txBody>
      </p:sp>
      <p:sp>
        <p:nvSpPr>
          <p:cNvPr id="3" name="Content Placeholder 2"/>
          <p:cNvSpPr>
            <a:spLocks noGrp="1"/>
          </p:cNvSpPr>
          <p:nvPr>
            <p:ph idx="1"/>
          </p:nvPr>
        </p:nvSpPr>
        <p:spPr>
          <a:xfrm>
            <a:off x="356616" y="1893125"/>
            <a:ext cx="8229600" cy="3992563"/>
          </a:xfrm>
        </p:spPr>
        <p:txBody>
          <a:bodyPr/>
          <a:lstStyle/>
          <a:p>
            <a:r>
              <a:rPr lang="en-US" dirty="0" smtClean="0"/>
              <a:t>Turn to pages 5 and 6 of your handout and complete the pre-assessment.</a:t>
            </a:r>
            <a:endParaRPr lang="en-US" dirty="0"/>
          </a:p>
        </p:txBody>
      </p:sp>
      <p:sp>
        <p:nvSpPr>
          <p:cNvPr id="6" name="TextBox 5"/>
          <p:cNvSpPr txBox="1"/>
          <p:nvPr/>
        </p:nvSpPr>
        <p:spPr>
          <a:xfrm>
            <a:off x="1143000" y="5226942"/>
            <a:ext cx="7630668" cy="646331"/>
          </a:xfrm>
          <a:prstGeom prst="rect">
            <a:avLst/>
          </a:prstGeom>
          <a:noFill/>
        </p:spPr>
        <p:txBody>
          <a:bodyPr wrap="square" rtlCol="0">
            <a:spAutoFit/>
          </a:bodyPr>
          <a:lstStyle/>
          <a:p>
            <a:r>
              <a:rPr lang="en-US" dirty="0"/>
              <a:t>Handout: </a:t>
            </a:r>
            <a:r>
              <a:rPr lang="en-US" dirty="0" smtClean="0"/>
              <a:t> FINAL Revised Guided </a:t>
            </a:r>
            <a:r>
              <a:rPr lang="en-US" dirty="0"/>
              <a:t>Notes with definitions and </a:t>
            </a:r>
            <a:r>
              <a:rPr lang="en-US" dirty="0" smtClean="0"/>
              <a:t>pre</a:t>
            </a:r>
            <a:r>
              <a:rPr lang="en-US" dirty="0" smtClean="0">
                <a:solidFill>
                  <a:srgbClr val="00B050"/>
                </a:solidFill>
              </a:rPr>
              <a:t>/</a:t>
            </a:r>
            <a:r>
              <a:rPr lang="en-US" dirty="0" smtClean="0"/>
              <a:t>post Effective Teaching/Learning Practices </a:t>
            </a:r>
            <a:r>
              <a:rPr lang="en-US" dirty="0"/>
              <a:t>Overview </a:t>
            </a:r>
            <a:r>
              <a:rPr lang="en-US" dirty="0" smtClean="0"/>
              <a:t>06032013</a:t>
            </a:r>
            <a:endParaRPr lang="en-US" dirty="0"/>
          </a:p>
        </p:txBody>
      </p:sp>
      <p:grpSp>
        <p:nvGrpSpPr>
          <p:cNvPr id="7" name="Group 6"/>
          <p:cNvGrpSpPr/>
          <p:nvPr/>
        </p:nvGrpSpPr>
        <p:grpSpPr>
          <a:xfrm>
            <a:off x="7772400" y="152400"/>
            <a:ext cx="1151858" cy="914400"/>
            <a:chOff x="4916556" y="743396"/>
            <a:chExt cx="1151858" cy="914400"/>
          </a:xfrm>
        </p:grpSpPr>
        <p:sp>
          <p:nvSpPr>
            <p:cNvPr id="9" name="Rectangle 8"/>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 name="Picture 31" descr="C:\Users\dayad\Desktop\moedusail graphics\icons not buttons\guided not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sp>
        <p:nvSpPr>
          <p:cNvPr id="11" name="TextBox 10"/>
          <p:cNvSpPr txBox="1"/>
          <p:nvPr/>
        </p:nvSpPr>
        <p:spPr>
          <a:xfrm>
            <a:off x="838200" y="5159514"/>
            <a:ext cx="478564" cy="707886"/>
          </a:xfrm>
          <a:prstGeom prst="rect">
            <a:avLst/>
          </a:prstGeom>
          <a:noFill/>
        </p:spPr>
        <p:txBody>
          <a:bodyPr wrap="square" rtlCol="0">
            <a:spAutoFit/>
          </a:bodyPr>
          <a:lstStyle/>
          <a:p>
            <a:r>
              <a:rPr lang="en-US" sz="4000" dirty="0" smtClean="0">
                <a:solidFill>
                  <a:schemeClr val="accent3"/>
                </a:solidFill>
              </a:rPr>
              <a:t>*</a:t>
            </a:r>
            <a:endParaRPr lang="en-US" dirty="0">
              <a:solidFill>
                <a:schemeClr val="accent3"/>
              </a:solidFill>
            </a:endParaRPr>
          </a:p>
        </p:txBody>
      </p:sp>
    </p:spTree>
    <p:extLst>
      <p:ext uri="{BB962C8B-B14F-4D97-AF65-F5344CB8AC3E}">
        <p14:creationId xmlns:p14="http://schemas.microsoft.com/office/powerpoint/2010/main" val="794394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Today’s Outcomes</a:t>
            </a:r>
            <a:endParaRPr lang="en-US" dirty="0"/>
          </a:p>
        </p:txBody>
      </p:sp>
      <p:sp>
        <p:nvSpPr>
          <p:cNvPr id="3" name="Content Placeholder 2"/>
          <p:cNvSpPr>
            <a:spLocks noGrp="1"/>
          </p:cNvSpPr>
          <p:nvPr>
            <p:ph idx="1"/>
          </p:nvPr>
        </p:nvSpPr>
        <p:spPr>
          <a:xfrm>
            <a:off x="304800" y="1600200"/>
            <a:ext cx="8534400" cy="4800600"/>
          </a:xfrm>
        </p:spPr>
        <p:txBody>
          <a:bodyPr>
            <a:normAutofit fontScale="92500" lnSpcReduction="20000"/>
          </a:bodyPr>
          <a:lstStyle/>
          <a:p>
            <a:r>
              <a:rPr lang="en-US" sz="3000" dirty="0" smtClean="0"/>
              <a:t>By the end of the Effective Teaching/Learning Practices Overview, you will be able to:</a:t>
            </a:r>
          </a:p>
          <a:p>
            <a:pPr lvl="1">
              <a:buFont typeface="Wingdings" pitchFamily="2" charset="2"/>
              <a:buChar char="Ø"/>
            </a:pPr>
            <a:r>
              <a:rPr lang="en-US" dirty="0" smtClean="0"/>
              <a:t>Define an effective teaching/learning practice and rationale for utilizing effective practices.</a:t>
            </a:r>
          </a:p>
          <a:p>
            <a:pPr lvl="1"/>
            <a:r>
              <a:rPr lang="en-US" dirty="0" smtClean="0"/>
              <a:t>Describe four Effective Teaching/Learning Practices and benefits of each.</a:t>
            </a:r>
          </a:p>
          <a:p>
            <a:pPr lvl="1"/>
            <a:r>
              <a:rPr lang="en-US" dirty="0" smtClean="0"/>
              <a:t>Understand that each practice aligns with the Missouri Teacher Standards.</a:t>
            </a:r>
          </a:p>
          <a:p>
            <a:pPr lvl="1"/>
            <a:r>
              <a:rPr lang="en-US" dirty="0" smtClean="0"/>
              <a:t>Explain how the Effective Teaching/Learning Practices will be implemented at the building, data team, and classroom levels.</a:t>
            </a:r>
          </a:p>
          <a:p>
            <a:pPr lvl="1"/>
            <a:r>
              <a:rPr lang="en-US" dirty="0" smtClean="0"/>
              <a:t>Plan key steps to avoid implementation and fidelity drift.</a:t>
            </a:r>
          </a:p>
          <a:p>
            <a:pPr lvl="1"/>
            <a:endParaRPr lang="en-US" dirty="0"/>
          </a:p>
        </p:txBody>
      </p:sp>
    </p:spTree>
    <p:extLst>
      <p:ext uri="{BB962C8B-B14F-4D97-AF65-F5344CB8AC3E}">
        <p14:creationId xmlns:p14="http://schemas.microsoft.com/office/powerpoint/2010/main" val="11943263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Guided Notes</a:t>
            </a:r>
            <a:endParaRPr lang="en-US" dirty="0"/>
          </a:p>
        </p:txBody>
      </p:sp>
      <p:sp>
        <p:nvSpPr>
          <p:cNvPr id="3" name="Content Placeholder 2"/>
          <p:cNvSpPr>
            <a:spLocks noGrp="1"/>
          </p:cNvSpPr>
          <p:nvPr>
            <p:ph idx="1"/>
          </p:nvPr>
        </p:nvSpPr>
        <p:spPr>
          <a:xfrm>
            <a:off x="356616" y="1893125"/>
            <a:ext cx="8229600" cy="4525963"/>
          </a:xfrm>
        </p:spPr>
        <p:txBody>
          <a:bodyPr/>
          <a:lstStyle/>
          <a:p>
            <a:r>
              <a:rPr lang="en-US" dirty="0" smtClean="0"/>
              <a:t>Guided notes are provided to assist with your note taking throughout this presentation.</a:t>
            </a:r>
          </a:p>
          <a:p>
            <a:r>
              <a:rPr lang="en-US" dirty="0" smtClean="0"/>
              <a:t>This icon in the upper right corner of a slide is a prompt that there is information for your guided notes  </a:t>
            </a:r>
            <a:endParaRPr lang="en-US" dirty="0"/>
          </a:p>
        </p:txBody>
      </p:sp>
      <p:sp>
        <p:nvSpPr>
          <p:cNvPr id="6" name="TextBox 5"/>
          <p:cNvSpPr txBox="1"/>
          <p:nvPr/>
        </p:nvSpPr>
        <p:spPr>
          <a:xfrm>
            <a:off x="1245348" y="5150664"/>
            <a:ext cx="7630668" cy="646331"/>
          </a:xfrm>
          <a:prstGeom prst="rect">
            <a:avLst/>
          </a:prstGeom>
          <a:noFill/>
        </p:spPr>
        <p:txBody>
          <a:bodyPr wrap="square" rtlCol="0">
            <a:spAutoFit/>
          </a:bodyPr>
          <a:lstStyle/>
          <a:p>
            <a:r>
              <a:rPr lang="en-US" dirty="0">
                <a:latin typeface="Tw Cen MT" pitchFamily="34" charset="0"/>
              </a:rPr>
              <a:t>Handout: </a:t>
            </a:r>
            <a:r>
              <a:rPr lang="en-US" dirty="0" smtClean="0">
                <a:latin typeface="Tw Cen MT" pitchFamily="34" charset="0"/>
              </a:rPr>
              <a:t> </a:t>
            </a:r>
            <a:r>
              <a:rPr lang="en-US" dirty="0">
                <a:latin typeface="Tw Cen MT" pitchFamily="34" charset="0"/>
              </a:rPr>
              <a:t>FINAL Revised Guided Notes with definitions and </a:t>
            </a:r>
            <a:r>
              <a:rPr lang="en-US" dirty="0" smtClean="0">
                <a:latin typeface="Tw Cen MT" pitchFamily="34" charset="0"/>
              </a:rPr>
              <a:t>pre/post Effective Teaching/Learning Practices </a:t>
            </a:r>
            <a:r>
              <a:rPr lang="en-US" dirty="0">
                <a:latin typeface="Tw Cen MT" pitchFamily="34" charset="0"/>
              </a:rPr>
              <a:t>Overview </a:t>
            </a:r>
            <a:r>
              <a:rPr lang="en-US" dirty="0" smtClean="0">
                <a:latin typeface="Tw Cen MT" pitchFamily="34" charset="0"/>
              </a:rPr>
              <a:t>06032013</a:t>
            </a:r>
            <a:endParaRPr lang="en-US" dirty="0">
              <a:latin typeface="Tw Cen MT" pitchFamily="34" charset="0"/>
            </a:endParaRPr>
          </a:p>
        </p:txBody>
      </p:sp>
      <p:grpSp>
        <p:nvGrpSpPr>
          <p:cNvPr id="9" name="Group 8"/>
          <p:cNvGrpSpPr/>
          <p:nvPr/>
        </p:nvGrpSpPr>
        <p:grpSpPr>
          <a:xfrm>
            <a:off x="7772400" y="152400"/>
            <a:ext cx="1151858" cy="914400"/>
            <a:chOff x="4916556" y="743396"/>
            <a:chExt cx="1151858" cy="914400"/>
          </a:xfrm>
        </p:grpSpPr>
        <p:sp>
          <p:nvSpPr>
            <p:cNvPr id="10" name="Rectangle 9"/>
            <p:cNvSpPr/>
            <p:nvPr/>
          </p:nvSpPr>
          <p:spPr>
            <a:xfrm>
              <a:off x="5058260" y="743396"/>
              <a:ext cx="9144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1" name="Picture 31" descr="C:\Users\dayad\Desktop\moedusail graphics\icons not buttons\guided not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6556" y="790492"/>
              <a:ext cx="1151858" cy="822960"/>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TextBox 11"/>
          <p:cNvSpPr txBox="1"/>
          <p:nvPr/>
        </p:nvSpPr>
        <p:spPr>
          <a:xfrm>
            <a:off x="838200" y="5159514"/>
            <a:ext cx="478564" cy="707886"/>
          </a:xfrm>
          <a:prstGeom prst="rect">
            <a:avLst/>
          </a:prstGeom>
          <a:noFill/>
        </p:spPr>
        <p:txBody>
          <a:bodyPr wrap="square" rtlCol="0">
            <a:spAutoFit/>
          </a:bodyPr>
          <a:lstStyle/>
          <a:p>
            <a:r>
              <a:rPr lang="en-US" sz="4000" dirty="0" smtClean="0">
                <a:solidFill>
                  <a:schemeClr val="accent3"/>
                </a:solidFill>
              </a:rPr>
              <a:t>*</a:t>
            </a:r>
            <a:endParaRPr lang="en-US" dirty="0">
              <a:solidFill>
                <a:schemeClr val="accent3"/>
              </a:solidFill>
            </a:endParaRPr>
          </a:p>
        </p:txBody>
      </p:sp>
    </p:spTree>
    <p:extLst>
      <p:ext uri="{BB962C8B-B14F-4D97-AF65-F5344CB8AC3E}">
        <p14:creationId xmlns:p14="http://schemas.microsoft.com/office/powerpoint/2010/main" val="169932607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v3ASljdLbkcj3Dc0tQ89FP"/>
</p:tagLst>
</file>

<file path=ppt/tags/tag2.xml><?xml version="1.0" encoding="utf-8"?>
<p:tagLst xmlns:a="http://schemas.openxmlformats.org/drawingml/2006/main" xmlns:r="http://schemas.openxmlformats.org/officeDocument/2006/relationships" xmlns:p="http://schemas.openxmlformats.org/presentationml/2006/main">
  <p:tag name="DVSECTIONID" val="v3ASljdLbkcj3Dc0tQ89FP"/>
</p:tagLst>
</file>

<file path=ppt/tags/tag3.xml><?xml version="1.0" encoding="utf-8"?>
<p:tagLst xmlns:a="http://schemas.openxmlformats.org/drawingml/2006/main" xmlns:r="http://schemas.openxmlformats.org/officeDocument/2006/relationships" xmlns:p="http://schemas.openxmlformats.org/presentationml/2006/main">
  <p:tag name="DVSECTIONID" val="v3ASljdLbkcj3Dc0tQ89FP"/>
</p:tagLst>
</file>

<file path=ppt/tags/tag4.xml><?xml version="1.0" encoding="utf-8"?>
<p:tagLst xmlns:a="http://schemas.openxmlformats.org/drawingml/2006/main" xmlns:r="http://schemas.openxmlformats.org/officeDocument/2006/relationships" xmlns:p="http://schemas.openxmlformats.org/presentationml/2006/main">
  <p:tag name="DVSECTIONID" val="v3ASljdLbkcj3Dc0tQ89FP"/>
</p:tagLst>
</file>

<file path=ppt/theme/theme1.xml><?xml version="1.0" encoding="utf-8"?>
<a:theme xmlns:a="http://schemas.openxmlformats.org/drawingml/2006/main" name="sPD">
  <a:themeElements>
    <a:clrScheme name="Custom 26">
      <a:dk1>
        <a:sysClr val="windowText" lastClr="000000"/>
      </a:dk1>
      <a:lt1>
        <a:sysClr val="window" lastClr="FFFFFF"/>
      </a:lt1>
      <a:dk2>
        <a:srgbClr val="F2EDE2"/>
      </a:dk2>
      <a:lt2>
        <a:srgbClr val="DFD4BB"/>
      </a:lt2>
      <a:accent1>
        <a:srgbClr val="5CA3D8"/>
      </a:accent1>
      <a:accent2>
        <a:srgbClr val="0D4170"/>
      </a:accent2>
      <a:accent3>
        <a:srgbClr val="95261F"/>
      </a:accent3>
      <a:accent4>
        <a:srgbClr val="1C75BB"/>
      </a:accent4>
      <a:accent5>
        <a:srgbClr val="E6B925"/>
      </a:accent5>
      <a:accent6>
        <a:srgbClr val="439539"/>
      </a:accent6>
      <a:hlink>
        <a:srgbClr val="A5A5A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sPD</Template>
  <TotalTime>3521</TotalTime>
  <Words>6787</Words>
  <Application>Microsoft Office PowerPoint</Application>
  <PresentationFormat>On-screen Show (4:3)</PresentationFormat>
  <Paragraphs>649</Paragraphs>
  <Slides>60</Slides>
  <Notes>58</Notes>
  <HiddenSlides>2</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60</vt:i4>
      </vt:variant>
    </vt:vector>
  </HeadingPairs>
  <TitlesOfParts>
    <vt:vector size="68" baseType="lpstr">
      <vt:lpstr>Arial</vt:lpstr>
      <vt:lpstr>Arial Narrow</vt:lpstr>
      <vt:lpstr>Calibri</vt:lpstr>
      <vt:lpstr>Times New Roman</vt:lpstr>
      <vt:lpstr>Tw Cen MT</vt:lpstr>
      <vt:lpstr>Verdana</vt:lpstr>
      <vt:lpstr>Wingdings</vt:lpstr>
      <vt:lpstr>sPD</vt:lpstr>
      <vt:lpstr>Effective Teaching/Learning Practices</vt:lpstr>
      <vt:lpstr>PowerPoint Presentation</vt:lpstr>
      <vt:lpstr>PowerPoint Presentation</vt:lpstr>
      <vt:lpstr>Notes to Presenter</vt:lpstr>
      <vt:lpstr>Introductions</vt:lpstr>
      <vt:lpstr>Norms</vt:lpstr>
      <vt:lpstr>Pre-Assessment</vt:lpstr>
      <vt:lpstr>Today’s Outcomes</vt:lpstr>
      <vt:lpstr>Guided Notes</vt:lpstr>
      <vt:lpstr>Today’s Outcomes</vt:lpstr>
      <vt:lpstr>Definition of Effective  Teaching/Learning  Practices</vt:lpstr>
      <vt:lpstr>Why Use Effective Teaching/ Learning Practices?</vt:lpstr>
      <vt:lpstr>Why Use Effective Teaching/ Learning Practices?</vt:lpstr>
      <vt:lpstr>Why Use Effective Teaching/Learning Practices?</vt:lpstr>
      <vt:lpstr>In Your Own Words</vt:lpstr>
      <vt:lpstr>Today’s Outcomes</vt:lpstr>
      <vt:lpstr>Which Four Effective Teaching/Learning Practices?</vt:lpstr>
      <vt:lpstr>Assessment-Capable Learners (Self-Reported Grades)</vt:lpstr>
      <vt:lpstr>Assessment-Capable Learners  (Self-Reported Grades) Definition</vt:lpstr>
      <vt:lpstr>Assessment-Capable Learners  (Self-Reported Grades) Definition (cont.)</vt:lpstr>
      <vt:lpstr>Assessment-Capable Learners  (Self-Reported Grades) Benefits</vt:lpstr>
      <vt:lpstr>Assessment-Capable Learners (Self-Reported Grades) 6 meta-analyses, 209 studies, Rank 1st  </vt:lpstr>
      <vt:lpstr>Assessment-Capable Learners  (Self-Reported Grades) and  Missouri Teacher Standards</vt:lpstr>
      <vt:lpstr>Assessment-Capable Learners  (Self-Reported Grades) and  Missouri Teacher Standards</vt:lpstr>
      <vt:lpstr>Reciprocal Teaching</vt:lpstr>
      <vt:lpstr>Reciprocal Teaching Definition</vt:lpstr>
      <vt:lpstr>Reciprocal Teaching Benefit</vt:lpstr>
      <vt:lpstr>Reciprocal Teaching 2 meta-analyses, 38 studies, Rank 9th </vt:lpstr>
      <vt:lpstr>Reciprocal Teaching and  Missouri Teacher Standards</vt:lpstr>
      <vt:lpstr>Reciprocal Teaching and  Missouri Teacher Standards</vt:lpstr>
      <vt:lpstr>Feedback</vt:lpstr>
      <vt:lpstr>Feedback Definition</vt:lpstr>
      <vt:lpstr>PowerPoint Presentation</vt:lpstr>
      <vt:lpstr>Feedback Benefit</vt:lpstr>
      <vt:lpstr>Feedback 23 meta-analyses, 1287 studies,  Rank 10th  </vt:lpstr>
      <vt:lpstr>Feedback and  Missouri Teacher Standards</vt:lpstr>
      <vt:lpstr>Feedback and  Missouri Teacher Standards</vt:lpstr>
      <vt:lpstr>Spaced vs. Massed Practice</vt:lpstr>
      <vt:lpstr>Spaced vs. Massed Practice  Definition</vt:lpstr>
      <vt:lpstr>Spaced vs. Massed Practice  Benefit</vt:lpstr>
      <vt:lpstr>Spaced vs. Massed Practice 2 meta-analyses, 63 studies, Rank 12th  </vt:lpstr>
      <vt:lpstr>Spaced vs. Massed Practice  and Missouri Teacher Standards</vt:lpstr>
      <vt:lpstr>Spaced vs. Massed Practice and Missouri Teacher Standards</vt:lpstr>
      <vt:lpstr>Which Practice?</vt:lpstr>
      <vt:lpstr>Today’s Outcomes</vt:lpstr>
      <vt:lpstr>Effective Teaching/Learning Practice</vt:lpstr>
      <vt:lpstr>PowerPoint Presentation</vt:lpstr>
      <vt:lpstr>Each Grade Level Team or  Teacher Will:</vt:lpstr>
      <vt:lpstr>The Teacher Will:</vt:lpstr>
      <vt:lpstr> Teacher/Classroom Level</vt:lpstr>
      <vt:lpstr>Today’s Outcomes</vt:lpstr>
      <vt:lpstr>Effective Teaching/Learning Practices</vt:lpstr>
      <vt:lpstr>PowerPoint Presentation</vt:lpstr>
      <vt:lpstr>Steps to Ensuring Fidelity of Implementation</vt:lpstr>
      <vt:lpstr>Steps to Ensuring Fidelity of Implementation (continued)</vt:lpstr>
      <vt:lpstr>Reflect</vt:lpstr>
      <vt:lpstr>Post Assessment</vt:lpstr>
      <vt:lpstr>Practice Profile</vt:lpstr>
      <vt:lpstr>Next Steps:  Action=Results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and evidence-based instructional practice?</dc:title>
  <dc:creator>Feeley, Diane J.</dc:creator>
  <cp:lastModifiedBy>Day, Arden D.</cp:lastModifiedBy>
  <cp:revision>313</cp:revision>
  <cp:lastPrinted>2013-05-06T18:39:39Z</cp:lastPrinted>
  <dcterms:created xsi:type="dcterms:W3CDTF">2013-01-22T21:30:59Z</dcterms:created>
  <dcterms:modified xsi:type="dcterms:W3CDTF">2015-07-16T17:12:02Z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iveCommonsLicenseID">
    <vt:lpwstr>standard&amp;commercial=n&amp;derivatives=n&amp;jurisdiction=</vt:lpwstr>
  </property>
  <property fmtid="{D5CDD505-2E9C-101B-9397-08002B2CF9AE}" pid="3" name="CreativeCommonsLicenseURL">
    <vt:lpwstr>http://creativecommons.org/licenses/by-nc-nd/4.0/</vt:lpwstr>
  </property>
  <property fmtid="{D5CDD505-2E9C-101B-9397-08002B2CF9AE}" pid="4" name="CreativeCommonsLicenseXml">
    <vt:lpwstr>&lt;?xml version="1.0" encoding="utf-8"?&gt;&lt;result&gt;&lt;license-uri&gt;http://creativecommons.org/licenses/by-nc-nd/4.0/&lt;/license-uri&gt;&lt;license-name&gt;Attribution-NonCommercial-NoDerivatives 4.0 International&lt;/license-name&gt;&lt;deprecated&gt;false&lt;/deprecated&gt;&lt;rdf&gt;&lt;rdf:RDF xml</vt:lpwstr>
  </property>
</Properties>
</file>