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img"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259" r:id="rId2"/>
    <p:sldId id="256" r:id="rId3"/>
    <p:sldId id="261" r:id="rId4"/>
    <p:sldId id="352" r:id="rId5"/>
    <p:sldId id="258" r:id="rId6"/>
    <p:sldId id="260" r:id="rId7"/>
    <p:sldId id="263" r:id="rId8"/>
    <p:sldId id="262" r:id="rId9"/>
    <p:sldId id="264" r:id="rId10"/>
    <p:sldId id="265" r:id="rId11"/>
    <p:sldId id="269" r:id="rId12"/>
    <p:sldId id="271" r:id="rId13"/>
    <p:sldId id="274" r:id="rId14"/>
    <p:sldId id="266" r:id="rId15"/>
    <p:sldId id="268" r:id="rId16"/>
    <p:sldId id="270" r:id="rId17"/>
    <p:sldId id="273" r:id="rId18"/>
    <p:sldId id="279" r:id="rId19"/>
    <p:sldId id="281" r:id="rId20"/>
    <p:sldId id="275" r:id="rId21"/>
    <p:sldId id="353" r:id="rId22"/>
    <p:sldId id="354" r:id="rId23"/>
    <p:sldId id="336" r:id="rId24"/>
    <p:sldId id="337" r:id="rId25"/>
    <p:sldId id="335" r:id="rId26"/>
    <p:sldId id="278" r:id="rId27"/>
    <p:sldId id="333" r:id="rId28"/>
    <p:sldId id="292" r:id="rId29"/>
    <p:sldId id="288" r:id="rId30"/>
    <p:sldId id="287" r:id="rId31"/>
    <p:sldId id="293" r:id="rId32"/>
    <p:sldId id="294" r:id="rId33"/>
    <p:sldId id="295" r:id="rId34"/>
    <p:sldId id="289" r:id="rId35"/>
    <p:sldId id="283" r:id="rId36"/>
    <p:sldId id="298" r:id="rId37"/>
    <p:sldId id="290" r:id="rId38"/>
    <p:sldId id="346" r:id="rId39"/>
    <p:sldId id="299" r:id="rId40"/>
    <p:sldId id="291" r:id="rId41"/>
    <p:sldId id="345" r:id="rId42"/>
    <p:sldId id="315" r:id="rId43"/>
    <p:sldId id="300" r:id="rId44"/>
    <p:sldId id="301" r:id="rId45"/>
    <p:sldId id="302" r:id="rId46"/>
    <p:sldId id="303" r:id="rId47"/>
    <p:sldId id="304" r:id="rId48"/>
    <p:sldId id="348" r:id="rId49"/>
    <p:sldId id="316" r:id="rId50"/>
    <p:sldId id="305" r:id="rId51"/>
    <p:sldId id="306" r:id="rId52"/>
    <p:sldId id="307" r:id="rId53"/>
    <p:sldId id="308" r:id="rId54"/>
    <p:sldId id="309" r:id="rId55"/>
    <p:sldId id="317" r:id="rId56"/>
    <p:sldId id="311" r:id="rId57"/>
    <p:sldId id="318" r:id="rId58"/>
    <p:sldId id="349" r:id="rId59"/>
    <p:sldId id="323" r:id="rId60"/>
    <p:sldId id="321" r:id="rId61"/>
    <p:sldId id="322" r:id="rId62"/>
    <p:sldId id="334" r:id="rId63"/>
    <p:sldId id="319" r:id="rId64"/>
    <p:sldId id="324" r:id="rId65"/>
    <p:sldId id="326" r:id="rId66"/>
    <p:sldId id="328" r:id="rId67"/>
    <p:sldId id="331" r:id="rId68"/>
    <p:sldId id="332" r:id="rId69"/>
    <p:sldId id="330" r:id="rId70"/>
    <p:sldId id="338" r:id="rId71"/>
    <p:sldId id="350" r:id="rId72"/>
    <p:sldId id="351" r:id="rId73"/>
  </p:sldIdLst>
  <p:sldSz cx="12192000" cy="6858000"/>
  <p:notesSz cx="6900863" cy="9291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ider, Karrie A." initials="SKA" lastIdx="8" clrIdx="0">
    <p:extLst/>
  </p:cmAuthor>
  <p:cmAuthor id="2" name="Cook, Dawn" initials="d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2CA6"/>
    <a:srgbClr val="005EB4"/>
    <a:srgbClr val="993366"/>
    <a:srgbClr val="B02EB0"/>
    <a:srgbClr val="B135A2"/>
    <a:srgbClr val="B02E82"/>
    <a:srgbClr val="8F2569"/>
    <a:srgbClr val="FF66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9" autoAdjust="0"/>
    <p:restoredTop sz="74684" autoAdjust="0"/>
  </p:normalViewPr>
  <p:slideViewPr>
    <p:cSldViewPr snapToGrid="0">
      <p:cViewPr varScale="1">
        <p:scale>
          <a:sx n="83" d="100"/>
          <a:sy n="83" d="100"/>
        </p:scale>
        <p:origin x="1578" y="90"/>
      </p:cViewPr>
      <p:guideLst>
        <p:guide orient="horz" pos="2160"/>
        <p:guide pos="3840"/>
      </p:guideLst>
    </p:cSldViewPr>
  </p:slideViewPr>
  <p:notesTextViewPr>
    <p:cViewPr>
      <p:scale>
        <a:sx n="1" d="1"/>
        <a:sy n="1" d="1"/>
      </p:scale>
      <p:origin x="0" y="0"/>
    </p:cViewPr>
  </p:notesTextViewPr>
  <p:sorterViewPr>
    <p:cViewPr>
      <p:scale>
        <a:sx n="100" d="100"/>
        <a:sy n="100" d="100"/>
      </p:scale>
      <p:origin x="0" y="-128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90374" cy="466196"/>
          </a:xfrm>
          <a:prstGeom prst="rect">
            <a:avLst/>
          </a:prstGeom>
        </p:spPr>
        <p:txBody>
          <a:bodyPr vert="horz" lIns="93215" tIns="46607" rIns="93215" bIns="46607" rtlCol="0"/>
          <a:lstStyle>
            <a:lvl1pPr algn="l">
              <a:defRPr sz="1200"/>
            </a:lvl1pPr>
          </a:lstStyle>
          <a:p>
            <a:endParaRPr lang="en-US" dirty="0"/>
          </a:p>
        </p:txBody>
      </p:sp>
      <p:sp>
        <p:nvSpPr>
          <p:cNvPr id="3" name="Date Placeholder 2"/>
          <p:cNvSpPr>
            <a:spLocks noGrp="1"/>
          </p:cNvSpPr>
          <p:nvPr>
            <p:ph type="dt" sz="quarter" idx="1"/>
          </p:nvPr>
        </p:nvSpPr>
        <p:spPr>
          <a:xfrm>
            <a:off x="3908892" y="1"/>
            <a:ext cx="2990374" cy="466196"/>
          </a:xfrm>
          <a:prstGeom prst="rect">
            <a:avLst/>
          </a:prstGeom>
        </p:spPr>
        <p:txBody>
          <a:bodyPr vert="horz" lIns="93215" tIns="46607" rIns="93215" bIns="46607" rtlCol="0"/>
          <a:lstStyle>
            <a:lvl1pPr algn="r">
              <a:defRPr sz="1200"/>
            </a:lvl1pPr>
          </a:lstStyle>
          <a:p>
            <a:fld id="{2B2E167C-A181-4ECE-9682-FB363AF9029F}" type="datetimeFigureOut">
              <a:rPr lang="en-US" smtClean="0"/>
              <a:t>10/15/2015</a:t>
            </a:fld>
            <a:endParaRPr lang="en-US" dirty="0"/>
          </a:p>
        </p:txBody>
      </p:sp>
      <p:sp>
        <p:nvSpPr>
          <p:cNvPr id="4" name="Footer Placeholder 3"/>
          <p:cNvSpPr>
            <a:spLocks noGrp="1"/>
          </p:cNvSpPr>
          <p:nvPr>
            <p:ph type="ftr" sz="quarter" idx="2"/>
          </p:nvPr>
        </p:nvSpPr>
        <p:spPr>
          <a:xfrm>
            <a:off x="1" y="8825448"/>
            <a:ext cx="2990374" cy="466195"/>
          </a:xfrm>
          <a:prstGeom prst="rect">
            <a:avLst/>
          </a:prstGeom>
        </p:spPr>
        <p:txBody>
          <a:bodyPr vert="horz" lIns="93215" tIns="46607" rIns="93215" bIns="466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8892" y="8825448"/>
            <a:ext cx="2990374" cy="466195"/>
          </a:xfrm>
          <a:prstGeom prst="rect">
            <a:avLst/>
          </a:prstGeom>
        </p:spPr>
        <p:txBody>
          <a:bodyPr vert="horz" lIns="93215" tIns="46607" rIns="93215" bIns="46607" rtlCol="0" anchor="b"/>
          <a:lstStyle>
            <a:lvl1pPr algn="r">
              <a:defRPr sz="1200"/>
            </a:lvl1pPr>
          </a:lstStyle>
          <a:p>
            <a:fld id="{8564A408-C511-4CB1-9E1A-CB4725DCEDF2}" type="slidenum">
              <a:rPr lang="en-US" smtClean="0"/>
              <a:t>‹#›</a:t>
            </a:fld>
            <a:endParaRPr lang="en-US" dirty="0"/>
          </a:p>
        </p:txBody>
      </p:sp>
    </p:spTree>
    <p:extLst>
      <p:ext uri="{BB962C8B-B14F-4D97-AF65-F5344CB8AC3E}">
        <p14:creationId xmlns:p14="http://schemas.microsoft.com/office/powerpoint/2010/main" val="42665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90374" cy="466196"/>
          </a:xfrm>
          <a:prstGeom prst="rect">
            <a:avLst/>
          </a:prstGeom>
        </p:spPr>
        <p:txBody>
          <a:bodyPr vert="horz" lIns="93213" tIns="46606" rIns="93213" bIns="46606" rtlCol="0"/>
          <a:lstStyle>
            <a:lvl1pPr algn="l">
              <a:defRPr sz="1200"/>
            </a:lvl1pPr>
          </a:lstStyle>
          <a:p>
            <a:endParaRPr lang="en-US" dirty="0"/>
          </a:p>
        </p:txBody>
      </p:sp>
      <p:sp>
        <p:nvSpPr>
          <p:cNvPr id="3" name="Date Placeholder 2"/>
          <p:cNvSpPr>
            <a:spLocks noGrp="1"/>
          </p:cNvSpPr>
          <p:nvPr>
            <p:ph type="dt" idx="1"/>
          </p:nvPr>
        </p:nvSpPr>
        <p:spPr>
          <a:xfrm>
            <a:off x="3908893" y="1"/>
            <a:ext cx="2990374" cy="466196"/>
          </a:xfrm>
          <a:prstGeom prst="rect">
            <a:avLst/>
          </a:prstGeom>
        </p:spPr>
        <p:txBody>
          <a:bodyPr vert="horz" lIns="93213" tIns="46606" rIns="93213" bIns="46606" rtlCol="0"/>
          <a:lstStyle>
            <a:lvl1pPr algn="r">
              <a:defRPr sz="1200"/>
            </a:lvl1pPr>
          </a:lstStyle>
          <a:p>
            <a:fld id="{64FB3FCD-01B5-4FCC-94E0-E5E8CB87276E}" type="datetimeFigureOut">
              <a:rPr lang="en-US" smtClean="0"/>
              <a:t>10/15/2015</a:t>
            </a:fld>
            <a:endParaRPr lang="en-US" dirty="0"/>
          </a:p>
        </p:txBody>
      </p:sp>
      <p:sp>
        <p:nvSpPr>
          <p:cNvPr id="4" name="Slide Image Placeholder 3"/>
          <p:cNvSpPr>
            <a:spLocks noGrp="1" noRot="1" noChangeAspect="1"/>
          </p:cNvSpPr>
          <p:nvPr>
            <p:ph type="sldImg" idx="2"/>
          </p:nvPr>
        </p:nvSpPr>
        <p:spPr>
          <a:xfrm>
            <a:off x="663575" y="1162050"/>
            <a:ext cx="5573713" cy="3135313"/>
          </a:xfrm>
          <a:prstGeom prst="rect">
            <a:avLst/>
          </a:prstGeom>
          <a:noFill/>
          <a:ln w="12700">
            <a:solidFill>
              <a:prstClr val="black"/>
            </a:solidFill>
          </a:ln>
        </p:spPr>
        <p:txBody>
          <a:bodyPr vert="horz" lIns="93213" tIns="46606" rIns="93213" bIns="46606" rtlCol="0" anchor="ctr"/>
          <a:lstStyle/>
          <a:p>
            <a:endParaRPr lang="en-US" dirty="0"/>
          </a:p>
        </p:txBody>
      </p:sp>
      <p:sp>
        <p:nvSpPr>
          <p:cNvPr id="5" name="Notes Placeholder 4"/>
          <p:cNvSpPr>
            <a:spLocks noGrp="1"/>
          </p:cNvSpPr>
          <p:nvPr>
            <p:ph type="body" sz="quarter" idx="3"/>
          </p:nvPr>
        </p:nvSpPr>
        <p:spPr>
          <a:xfrm>
            <a:off x="690087" y="4471603"/>
            <a:ext cx="5520690" cy="3658582"/>
          </a:xfrm>
          <a:prstGeom prst="rect">
            <a:avLst/>
          </a:prstGeom>
        </p:spPr>
        <p:txBody>
          <a:bodyPr vert="horz" lIns="93213" tIns="46606" rIns="93213" bIns="466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5449"/>
            <a:ext cx="2990374" cy="466195"/>
          </a:xfrm>
          <a:prstGeom prst="rect">
            <a:avLst/>
          </a:prstGeom>
        </p:spPr>
        <p:txBody>
          <a:bodyPr vert="horz" lIns="93213" tIns="46606" rIns="93213" bIns="466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8893" y="8825449"/>
            <a:ext cx="2990374" cy="466195"/>
          </a:xfrm>
          <a:prstGeom prst="rect">
            <a:avLst/>
          </a:prstGeom>
        </p:spPr>
        <p:txBody>
          <a:bodyPr vert="horz" lIns="93213" tIns="46606" rIns="93213" bIns="46606" rtlCol="0" anchor="b"/>
          <a:lstStyle>
            <a:lvl1pPr algn="r">
              <a:defRPr sz="1200"/>
            </a:lvl1pPr>
          </a:lstStyle>
          <a:p>
            <a:fld id="{CD827DFB-7249-4730-B9E9-C72162C72FCA}" type="slidenum">
              <a:rPr lang="en-US" smtClean="0"/>
              <a:t>‹#›</a:t>
            </a:fld>
            <a:endParaRPr lang="en-US" dirty="0"/>
          </a:p>
        </p:txBody>
      </p:sp>
    </p:spTree>
    <p:extLst>
      <p:ext uri="{BB962C8B-B14F-4D97-AF65-F5344CB8AC3E}">
        <p14:creationId xmlns:p14="http://schemas.microsoft.com/office/powerpoint/2010/main" val="337163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ccessproject.colostate.edu/udl/modules/udl_introduction/udl_concise_intro.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udlcenter.org/aboutudl/whatisud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udlcenter.org/aboutudl/expertlearner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udlcenter.org/glossaries/glossary_eng#barri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eadingrockets.org/article/universal-design-learning-meeting-needs-all-student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udlcenter.org/aboutudl/udlguideline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udlcenter.org/aboutudl/udlcurriculum" TargetMode="External"/><Relationship Id="rId7" Type="http://schemas.openxmlformats.org/officeDocument/2006/relationships/hyperlink" Target="http://www.udlcenter.org/aboutudl/expertlearners"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www.udlcenter.org/glossaries/glossary_eng#scaffold" TargetMode="External"/><Relationship Id="rId5" Type="http://schemas.openxmlformats.org/officeDocument/2006/relationships/hyperlink" Target="http://www.udlcenter.org/glossaries/glossary_eng#supports" TargetMode="External"/><Relationship Id="rId4" Type="http://schemas.openxmlformats.org/officeDocument/2006/relationships/hyperlink" Target="http://www.udlcenter.org/aboutudl/whatisudl/3principles"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dirty="0" smtClean="0">
                <a:solidFill>
                  <a:prstClr val="black"/>
                </a:solidFill>
              </a:rPr>
              <a:t>HIDE SLIDE DURING PRESENTATION</a:t>
            </a:r>
          </a:p>
          <a:p>
            <a:pPr defTabSz="932126">
              <a:defRPr/>
            </a:pPr>
            <a:endParaRPr lang="en-US" dirty="0" smtClean="0">
              <a:solidFill>
                <a:prstClr val="black"/>
              </a:solidFill>
            </a:endParaRPr>
          </a:p>
          <a:p>
            <a:pPr defTabSz="932126">
              <a:defRPr/>
            </a:pPr>
            <a:r>
              <a:rPr lang="en-US" dirty="0" smtClean="0">
                <a:solidFill>
                  <a:prstClr val="black"/>
                </a:solidFill>
              </a:rPr>
              <a:t>To </a:t>
            </a:r>
            <a:r>
              <a:rPr lang="en-US" u="sng" dirty="0">
                <a:solidFill>
                  <a:prstClr val="black"/>
                </a:solidFill>
              </a:rPr>
              <a:t>DO</a:t>
            </a:r>
            <a:r>
              <a:rPr lang="en-US" dirty="0">
                <a:solidFill>
                  <a:prstClr val="black"/>
                </a:solidFill>
              </a:rPr>
              <a:t>:  </a:t>
            </a:r>
            <a:endParaRPr lang="en-US" dirty="0" smtClean="0">
              <a:solidFill>
                <a:prstClr val="black"/>
              </a:solidFill>
            </a:endParaRPr>
          </a:p>
          <a:p>
            <a:pPr defTabSz="932126">
              <a:defRPr/>
            </a:pPr>
            <a:r>
              <a:rPr lang="en-US" sz="2000" b="1" dirty="0">
                <a:solidFill>
                  <a:schemeClr val="accent3"/>
                </a:solidFill>
              </a:rPr>
              <a:t>Review the presentation and slides 65-71 for presenter’s notes and materials to prepare for the day of the </a:t>
            </a:r>
            <a:r>
              <a:rPr lang="en-US" sz="2000" b="1" dirty="0" smtClean="0">
                <a:solidFill>
                  <a:schemeClr val="accent3"/>
                </a:solidFill>
              </a:rPr>
              <a:t>presentation. Read</a:t>
            </a:r>
            <a:r>
              <a:rPr lang="en-US" sz="2000" b="1" baseline="0" dirty="0" smtClean="0">
                <a:solidFill>
                  <a:schemeClr val="accent3"/>
                </a:solidFill>
              </a:rPr>
              <a:t> the UDL Guidelines Version 2.0 that can be downloaded from http://www.udlcenter.org/aboutudl/udlguidelines/downloads</a:t>
            </a:r>
          </a:p>
          <a:p>
            <a:pPr defTabSz="932126">
              <a:defRPr/>
            </a:pPr>
            <a:endParaRPr lang="en-US" dirty="0" smtClean="0">
              <a:solidFill>
                <a:prstClr val="black"/>
              </a:solidFill>
            </a:endParaRPr>
          </a:p>
          <a:p>
            <a:pPr defTabSz="932126">
              <a:defRPr/>
            </a:pPr>
            <a:r>
              <a:rPr lang="en-US" dirty="0" smtClean="0">
                <a:solidFill>
                  <a:prstClr val="black"/>
                </a:solidFill>
              </a:rPr>
              <a:t>Two </a:t>
            </a:r>
            <a:r>
              <a:rPr lang="en-US" dirty="0">
                <a:solidFill>
                  <a:prstClr val="black"/>
                </a:solidFill>
              </a:rPr>
              <a:t>to three weeks prior to the workshop, send an email to the participants containing this </a:t>
            </a:r>
            <a:r>
              <a:rPr lang="en-US" dirty="0" smtClean="0">
                <a:solidFill>
                  <a:prstClr val="black"/>
                </a:solidFill>
              </a:rPr>
              <a:t>information</a:t>
            </a:r>
            <a:r>
              <a:rPr lang="en-US" baseline="0" dirty="0" smtClean="0">
                <a:solidFill>
                  <a:prstClr val="black"/>
                </a:solidFill>
              </a:rPr>
              <a:t> (there is a presenter initial letter template that you can use if you prefer): </a:t>
            </a:r>
            <a:endParaRPr lang="en-US" dirty="0">
              <a:solidFill>
                <a:prstClr val="black"/>
              </a:solidFill>
            </a:endParaRPr>
          </a:p>
          <a:p>
            <a:pPr marL="171227" indent="-171227" defTabSz="932126">
              <a:buFont typeface="Arial" panose="020B0604020202020204" pitchFamily="34" charset="0"/>
              <a:buChar char="•"/>
              <a:defRPr/>
            </a:pPr>
            <a:r>
              <a:rPr lang="en-US" dirty="0">
                <a:solidFill>
                  <a:prstClr val="black"/>
                </a:solidFill>
              </a:rPr>
              <a:t>Welcome from the presenter,</a:t>
            </a:r>
          </a:p>
          <a:p>
            <a:pPr marL="171227" indent="-171227" defTabSz="932126">
              <a:buFont typeface="Arial" panose="020B0604020202020204" pitchFamily="34" charset="0"/>
              <a:buChar char="•"/>
              <a:defRPr/>
            </a:pPr>
            <a:r>
              <a:rPr lang="en-US" dirty="0">
                <a:solidFill>
                  <a:prstClr val="black"/>
                </a:solidFill>
              </a:rPr>
              <a:t>Title of the workshop,</a:t>
            </a:r>
          </a:p>
          <a:p>
            <a:pPr marL="171227" indent="-171227" defTabSz="932126">
              <a:buFont typeface="Arial" panose="020B0604020202020204" pitchFamily="34" charset="0"/>
              <a:buChar char="•"/>
              <a:defRPr/>
            </a:pPr>
            <a:r>
              <a:rPr lang="en-US" dirty="0">
                <a:solidFill>
                  <a:prstClr val="black"/>
                </a:solidFill>
              </a:rPr>
              <a:t>Learning objectives from slide </a:t>
            </a:r>
            <a:r>
              <a:rPr lang="en-US" dirty="0" smtClean="0">
                <a:solidFill>
                  <a:prstClr val="black"/>
                </a:solidFill>
              </a:rPr>
              <a:t>7,</a:t>
            </a:r>
            <a:endParaRPr lang="en-US" dirty="0">
              <a:solidFill>
                <a:prstClr val="black"/>
              </a:solidFill>
            </a:endParaRPr>
          </a:p>
          <a:p>
            <a:pPr marL="171227" indent="-171227" defTabSz="932126">
              <a:buFont typeface="Arial" panose="020B0604020202020204" pitchFamily="34" charset="0"/>
              <a:buChar char="•"/>
              <a:defRPr/>
            </a:pPr>
            <a:r>
              <a:rPr lang="en-US" dirty="0">
                <a:solidFill>
                  <a:prstClr val="black"/>
                </a:solidFill>
              </a:rPr>
              <a:t>Pre-workshop activities found on </a:t>
            </a:r>
            <a:r>
              <a:rPr lang="en-US" dirty="0" smtClean="0">
                <a:solidFill>
                  <a:prstClr val="black"/>
                </a:solidFill>
              </a:rPr>
              <a:t>this slide</a:t>
            </a:r>
            <a:endParaRPr lang="en-US" dirty="0">
              <a:solidFill>
                <a:prstClr val="black"/>
              </a:solidFill>
            </a:endParaRPr>
          </a:p>
          <a:p>
            <a:pPr marL="171227" indent="-171227" defTabSz="932126">
              <a:buFont typeface="Arial" panose="020B0604020202020204" pitchFamily="34" charset="0"/>
              <a:buChar char="•"/>
              <a:defRPr/>
            </a:pPr>
            <a:r>
              <a:rPr lang="en-US" b="1" dirty="0">
                <a:solidFill>
                  <a:prstClr val="black"/>
                </a:solidFill>
              </a:rPr>
              <a:t>Hide this slide the day of presentation</a:t>
            </a:r>
          </a:p>
          <a:p>
            <a:pPr marL="171227" indent="-171227" defTabSz="932126">
              <a:buFont typeface="Arial" panose="020B0604020202020204" pitchFamily="34" charset="0"/>
              <a:buChar char="•"/>
              <a:defRPr/>
            </a:pPr>
            <a:endParaRPr lang="en-US" dirty="0">
              <a:solidFill>
                <a:prstClr val="black"/>
              </a:solidFill>
            </a:endParaRPr>
          </a:p>
          <a:p>
            <a:pPr marL="171227" indent="-171227" defTabSz="932126">
              <a:buFont typeface="Arial" panose="020B0604020202020204" pitchFamily="34" charset="0"/>
              <a:buChar char="•"/>
              <a:defRPr/>
            </a:pPr>
            <a:endParaRPr lang="en-US" dirty="0">
              <a:solidFill>
                <a:prstClr val="black"/>
              </a:solidFill>
            </a:endParaRPr>
          </a:p>
          <a:p>
            <a:pPr marL="171227" indent="-171227" defTabSz="932126">
              <a:buFont typeface="Arial" panose="020B0604020202020204" pitchFamily="34" charset="0"/>
              <a:buChar char="•"/>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CD827DFB-7249-4730-B9E9-C72162C72FCA}" type="slidenum">
              <a:rPr lang="en-US" smtClean="0"/>
              <a:t>1</a:t>
            </a:fld>
            <a:endParaRPr lang="en-US" dirty="0"/>
          </a:p>
        </p:txBody>
      </p:sp>
    </p:spTree>
    <p:extLst>
      <p:ext uri="{BB962C8B-B14F-4D97-AF65-F5344CB8AC3E}">
        <p14:creationId xmlns:p14="http://schemas.microsoft.com/office/powerpoint/2010/main" val="1915238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DO</a:t>
            </a:r>
            <a:r>
              <a:rPr lang="en-US" dirty="0" smtClean="0"/>
              <a:t>: Have a piece of chart paper labeled </a:t>
            </a:r>
            <a:r>
              <a:rPr lang="en-US" b="1" u="sng" dirty="0" smtClean="0"/>
              <a:t>“Pre-Reading Reflection</a:t>
            </a:r>
            <a:r>
              <a:rPr lang="en-US" b="1" u="sng" baseline="0" dirty="0" smtClean="0"/>
              <a:t> Questions”.  </a:t>
            </a:r>
            <a:r>
              <a:rPr lang="en-US" b="0" u="none" baseline="0" dirty="0" smtClean="0"/>
              <a:t>Need Post-It Notes. </a:t>
            </a:r>
            <a:endParaRPr lang="en-US" dirty="0" smtClean="0"/>
          </a:p>
          <a:p>
            <a:pPr defTabSz="932126">
              <a:defRPr/>
            </a:pPr>
            <a:endParaRPr lang="en-US" b="1" dirty="0" smtClean="0"/>
          </a:p>
          <a:p>
            <a:pPr defTabSz="932126">
              <a:defRPr/>
            </a:pPr>
            <a:r>
              <a:rPr lang="en-US" b="1" dirty="0" smtClean="0"/>
              <a:t>To SAY</a:t>
            </a:r>
            <a:r>
              <a:rPr lang="en-US" dirty="0" smtClean="0"/>
              <a:t>:</a:t>
            </a:r>
            <a:r>
              <a:rPr lang="en-US" baseline="0" dirty="0" smtClean="0"/>
              <a:t> As a part of the pre-training exercises you were asked to </a:t>
            </a:r>
            <a:r>
              <a:rPr lang="en-US" dirty="0" smtClean="0"/>
              <a:t>bring one question or idea about UDL to the training session. Please write your question on a Post-it</a:t>
            </a:r>
            <a:r>
              <a:rPr lang="en-US" baseline="0" dirty="0" smtClean="0"/>
              <a:t> Note.  Read your question as you place it on the “Pre-Reading Reflection Questions” chart.</a:t>
            </a:r>
            <a:endParaRPr lang="en-US" dirty="0" smtClean="0"/>
          </a:p>
          <a:p>
            <a:pPr defTabSz="932155">
              <a:defRPr/>
            </a:pPr>
            <a:endParaRPr lang="en-US" b="0" u="none" baseline="0" dirty="0" smtClean="0"/>
          </a:p>
          <a:p>
            <a:pPr defTabSz="932155">
              <a:defRPr/>
            </a:pPr>
            <a:endParaRPr lang="en-US" b="0" u="none" baseline="0" dirty="0" smtClean="0"/>
          </a:p>
          <a:p>
            <a:pPr defTabSz="932155">
              <a:defRPr/>
            </a:pPr>
            <a:r>
              <a:rPr lang="en-US" b="0" u="none" baseline="0" dirty="0" smtClean="0"/>
              <a:t>(5 minutes)</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10</a:t>
            </a:fld>
            <a:endParaRPr lang="en-US" dirty="0"/>
          </a:p>
        </p:txBody>
      </p:sp>
    </p:spTree>
    <p:extLst>
      <p:ext uri="{BB962C8B-B14F-4D97-AF65-F5344CB8AC3E}">
        <p14:creationId xmlns:p14="http://schemas.microsoft.com/office/powerpoint/2010/main" val="177812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b="1" dirty="0">
                <a:solidFill>
                  <a:prstClr val="black"/>
                </a:solidFill>
              </a:rPr>
              <a:t>KNOW</a:t>
            </a:r>
            <a:r>
              <a:rPr lang="en-US" dirty="0">
                <a:solidFill>
                  <a:prstClr val="black"/>
                </a:solidFill>
              </a:rPr>
              <a:t>:  </a:t>
            </a:r>
            <a:r>
              <a:rPr lang="en-US" dirty="0" smtClean="0"/>
              <a:t>This section</a:t>
            </a:r>
            <a:r>
              <a:rPr lang="en-US" baseline="0" dirty="0" smtClean="0"/>
              <a:t> should take approximately 35 minutes.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11</a:t>
            </a:fld>
            <a:endParaRPr lang="en-US" dirty="0"/>
          </a:p>
        </p:txBody>
      </p:sp>
    </p:spTree>
    <p:extLst>
      <p:ext uri="{BB962C8B-B14F-4D97-AF65-F5344CB8AC3E}">
        <p14:creationId xmlns:p14="http://schemas.microsoft.com/office/powerpoint/2010/main" val="331583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dirty="0" smtClean="0"/>
              <a:t>:</a:t>
            </a:r>
            <a:r>
              <a:rPr lang="en-US" baseline="0" dirty="0" smtClean="0"/>
              <a:t>  As we begin thinking about Universal Design for Learning today, we want to start by thinking critically about teaching and recognize that the work we do is intended to meet the needs of all learners, but ask does it?</a:t>
            </a:r>
          </a:p>
          <a:p>
            <a:r>
              <a:rPr lang="en-US" baseline="0" dirty="0" smtClean="0"/>
              <a:t>Take 2 minutes to talk with your table about this idea: How is education, as we practice it today, accommodating or not accommodating to every student?  </a:t>
            </a:r>
          </a:p>
          <a:p>
            <a:endParaRPr lang="en-US" baseline="0" dirty="0" smtClean="0"/>
          </a:p>
          <a:p>
            <a:r>
              <a:rPr lang="en-US" b="1" baseline="0" dirty="0" smtClean="0"/>
              <a:t>After 2 minutes say: </a:t>
            </a:r>
            <a:r>
              <a:rPr lang="en-US" baseline="0" dirty="0" smtClean="0"/>
              <a:t>As we learn about the origins of UDL, a key factor to keep in mind is that Universal Design for Learning removes barriers to learning for everyone. </a:t>
            </a:r>
          </a:p>
          <a:p>
            <a:pPr defTabSz="911643"/>
            <a:endParaRPr lang="en-US" baseline="0" dirty="0" smtClean="0"/>
          </a:p>
          <a:p>
            <a:pPr defTabSz="911643"/>
            <a:r>
              <a:rPr lang="en-US" baseline="0" dirty="0" smtClean="0"/>
              <a:t>(3 minutes total)</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12</a:t>
            </a:fld>
            <a:endParaRPr lang="en-US" dirty="0"/>
          </a:p>
        </p:txBody>
      </p:sp>
    </p:spTree>
    <p:extLst>
      <p:ext uri="{BB962C8B-B14F-4D97-AF65-F5344CB8AC3E}">
        <p14:creationId xmlns:p14="http://schemas.microsoft.com/office/powerpoint/2010/main" val="237336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SAY:  Here</a:t>
            </a:r>
            <a:r>
              <a:rPr lang="en-US" baseline="0" dirty="0" smtClean="0"/>
              <a:t> is a quote from 2011.  (Pause for participants to read)  Note that again it says, “All”.</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13</a:t>
            </a:fld>
            <a:endParaRPr lang="en-US" dirty="0"/>
          </a:p>
        </p:txBody>
      </p:sp>
    </p:spTree>
    <p:extLst>
      <p:ext uri="{BB962C8B-B14F-4D97-AF65-F5344CB8AC3E}">
        <p14:creationId xmlns:p14="http://schemas.microsoft.com/office/powerpoint/2010/main" val="126663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baseline="0" dirty="0" smtClean="0"/>
              <a:t>TO SAY</a:t>
            </a:r>
            <a:r>
              <a:rPr lang="en-US" baseline="0" dirty="0" smtClean="0"/>
              <a:t>: </a:t>
            </a:r>
          </a:p>
          <a:p>
            <a:pPr defTabSz="932126">
              <a:defRPr/>
            </a:pPr>
            <a:r>
              <a:rPr lang="en-US" baseline="0" dirty="0" smtClean="0"/>
              <a:t>David Rose, Director at the National Center for Applied Special Technology (CAST) which houses the Universal Design for Learning Center, is the leading researcher in developing this framework. We are going to view a short two minute video about how UDL began. As you watch, jot down notes about what you hear. After the video concludes, you will have the opportunity to share with your observations with your table partners.  </a:t>
            </a:r>
          </a:p>
          <a:p>
            <a:pPr defTabSz="932126">
              <a:defRPr/>
            </a:pPr>
            <a:endParaRPr lang="en-US" b="1" dirty="0" smtClean="0"/>
          </a:p>
          <a:p>
            <a:pPr defTabSz="932126">
              <a:defRPr/>
            </a:pPr>
            <a:r>
              <a:rPr lang="en-US" b="1" dirty="0" smtClean="0"/>
              <a:t>TO DO</a:t>
            </a:r>
            <a:r>
              <a:rPr lang="en-US" dirty="0" smtClean="0"/>
              <a:t>:  </a:t>
            </a:r>
          </a:p>
          <a:p>
            <a:pPr marL="174775" indent="-174775" defTabSz="932126">
              <a:buFont typeface="Arial" panose="020B0604020202020204" pitchFamily="34" charset="0"/>
              <a:buChar char="•"/>
              <a:defRPr/>
            </a:pPr>
            <a:r>
              <a:rPr lang="en-US" dirty="0" smtClean="0"/>
              <a:t>Click</a:t>
            </a:r>
            <a:r>
              <a:rPr lang="en-US" baseline="0" dirty="0" smtClean="0"/>
              <a:t> on the text “Watch Videos About UDL: Introduction to UDL” This is a hyperlink. If the link does not work, the web address is located in the citation at the right of the slide. </a:t>
            </a:r>
          </a:p>
          <a:p>
            <a:pPr defTabSz="932126">
              <a:defRPr/>
            </a:pPr>
            <a:r>
              <a:rPr lang="en-US" dirty="0" smtClean="0"/>
              <a:t>Show this 2-minute video.</a:t>
            </a:r>
            <a:r>
              <a:rPr lang="en-US" baseline="0" dirty="0" smtClean="0"/>
              <a:t>  </a:t>
            </a:r>
          </a:p>
          <a:p>
            <a:pPr defTabSz="932126">
              <a:defRPr/>
            </a:pPr>
            <a:endParaRPr lang="en-US" baseline="0" dirty="0" smtClean="0"/>
          </a:p>
          <a:p>
            <a:pPr defTabSz="932126">
              <a:defRPr/>
            </a:pPr>
            <a:endParaRPr lang="en-US" baseline="0" dirty="0" smtClean="0"/>
          </a:p>
          <a:p>
            <a:pPr defTabSz="932126">
              <a:defRPr/>
            </a:pPr>
            <a:r>
              <a:rPr lang="en-US" b="1" baseline="0" dirty="0" smtClean="0"/>
              <a:t>After the video: </a:t>
            </a:r>
            <a:r>
              <a:rPr lang="en-US" baseline="0" dirty="0" smtClean="0"/>
              <a:t>Allow 3 minutes for the discussion. Take two or three share-outs from the group.</a:t>
            </a:r>
          </a:p>
          <a:p>
            <a:pPr defTabSz="932126">
              <a:defRPr/>
            </a:pPr>
            <a:endParaRPr lang="en-US" baseline="0" dirty="0" smtClean="0"/>
          </a:p>
          <a:p>
            <a:pPr defTabSz="932126">
              <a:defRPr/>
            </a:pPr>
            <a:r>
              <a:rPr lang="en-US" baseline="0" dirty="0" smtClean="0"/>
              <a:t> (8 min. total for video and discussion)</a:t>
            </a:r>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14</a:t>
            </a:fld>
            <a:endParaRPr lang="en-US" dirty="0"/>
          </a:p>
        </p:txBody>
      </p:sp>
    </p:spTree>
    <p:extLst>
      <p:ext uri="{BB962C8B-B14F-4D97-AF65-F5344CB8AC3E}">
        <p14:creationId xmlns:p14="http://schemas.microsoft.com/office/powerpoint/2010/main" val="186271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55"/>
            <a:r>
              <a:rPr lang="en-US" b="1" dirty="0" smtClean="0"/>
              <a:t>TO SAY</a:t>
            </a:r>
            <a:r>
              <a:rPr lang="en-US" dirty="0" smtClean="0"/>
              <a:t>: </a:t>
            </a:r>
            <a:r>
              <a:rPr lang="en-US" b="0" dirty="0" smtClean="0"/>
              <a:t>UDL came from the architectural concept of Universal Design.  The Universal Design tenants were expanded to apply</a:t>
            </a:r>
            <a:r>
              <a:rPr lang="en-US" b="0" baseline="0" dirty="0" smtClean="0"/>
              <a:t> to education.  </a:t>
            </a:r>
            <a:r>
              <a:rPr lang="en-US" i="1" baseline="0" dirty="0" smtClean="0"/>
              <a:t>Share information on slide.</a:t>
            </a:r>
            <a:endParaRPr lang="en-US" i="1" dirty="0" smtClean="0"/>
          </a:p>
          <a:p>
            <a:endParaRPr lang="en-US" b="1" dirty="0" smtClean="0"/>
          </a:p>
          <a:p>
            <a:endParaRPr lang="en-US" b="1" dirty="0" smtClean="0"/>
          </a:p>
          <a:p>
            <a:r>
              <a:rPr lang="en-US" b="1" dirty="0" smtClean="0"/>
              <a:t>TO KNOW:</a:t>
            </a:r>
            <a:r>
              <a:rPr lang="en-US" b="1" baseline="0" dirty="0" smtClean="0"/>
              <a:t>  </a:t>
            </a:r>
          </a:p>
          <a:p>
            <a:pPr defTabSz="932155"/>
            <a:r>
              <a:rPr lang="en-US" baseline="0" dirty="0" smtClean="0"/>
              <a:t>For more background information refer to “Universal Design for Learning, a Concise Introduction” reprinted from </a:t>
            </a:r>
            <a:r>
              <a:rPr lang="en-US" dirty="0" smtClean="0"/>
              <a:t>ACCESS Project, Colorado State University</a:t>
            </a:r>
            <a:r>
              <a:rPr lang="en-US" baseline="0" dirty="0" smtClean="0"/>
              <a:t> (2011).</a:t>
            </a:r>
            <a:r>
              <a:rPr lang="en-US" dirty="0">
                <a:solidFill>
                  <a:prstClr val="black"/>
                </a:solidFill>
                <a:latin typeface="Tw Cen MT" pitchFamily="34" charset="0"/>
                <a:hlinkClick r:id="rId3"/>
              </a:rPr>
              <a:t> http://accessproject.colostate.edu/udl/modules/udl_introduction/udl_concise_intro.pdf</a:t>
            </a:r>
            <a:endParaRPr lang="en-US" dirty="0">
              <a:solidFill>
                <a:prstClr val="black"/>
              </a:solidFill>
              <a:latin typeface="Tw Cen MT" pitchFamily="34" charset="0"/>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D827DFB-7249-4730-B9E9-C72162C72FCA}" type="slidenum">
              <a:rPr lang="en-US" smtClean="0"/>
              <a:t>15</a:t>
            </a:fld>
            <a:endParaRPr lang="en-US" dirty="0"/>
          </a:p>
        </p:txBody>
      </p:sp>
    </p:spTree>
    <p:extLst>
      <p:ext uri="{BB962C8B-B14F-4D97-AF65-F5344CB8AC3E}">
        <p14:creationId xmlns:p14="http://schemas.microsoft.com/office/powerpoint/2010/main" val="381278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  </a:t>
            </a:r>
          </a:p>
          <a:p>
            <a:r>
              <a:rPr lang="en-US" dirty="0" smtClean="0"/>
              <a:t>Architecture learned that it is easier and less costly to start with universal design, rather than retrofitting buildings.  </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16</a:t>
            </a:fld>
            <a:endParaRPr lang="en-US" dirty="0"/>
          </a:p>
        </p:txBody>
      </p:sp>
    </p:spTree>
    <p:extLst>
      <p:ext uri="{BB962C8B-B14F-4D97-AF65-F5344CB8AC3E}">
        <p14:creationId xmlns:p14="http://schemas.microsoft.com/office/powerpoint/2010/main" val="1410240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dirty="0" smtClean="0"/>
              <a:t>:  This quote is from the Higher</a:t>
            </a:r>
            <a:r>
              <a:rPr lang="en-US" baseline="0" dirty="0" smtClean="0"/>
              <a:t> Education Opportunity Act of 2008.  Let me call your attention to the first part that says that  UDL is a </a:t>
            </a:r>
            <a:r>
              <a:rPr lang="en-US" b="1" baseline="0" dirty="0" smtClean="0"/>
              <a:t>scientifically valid framework</a:t>
            </a:r>
            <a:r>
              <a:rPr lang="en-US" b="0" baseline="0" dirty="0" smtClean="0"/>
              <a:t> .  That means that it has been proven to work and the word framework means everything you do is built on this model.   Not only do we want to recognize that UDL reduces barriers and provides appropriate accommodations, but also stress that as seen in part (D) UDL maintains high achievement expectations for ALL students.</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17</a:t>
            </a:fld>
            <a:endParaRPr lang="en-US" dirty="0"/>
          </a:p>
        </p:txBody>
      </p:sp>
    </p:spTree>
    <p:extLst>
      <p:ext uri="{BB962C8B-B14F-4D97-AF65-F5344CB8AC3E}">
        <p14:creationId xmlns:p14="http://schemas.microsoft.com/office/powerpoint/2010/main" val="387827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Do: (3-4 minutes)</a:t>
            </a:r>
          </a:p>
          <a:p>
            <a:pPr defTabSz="932155"/>
            <a:r>
              <a:rPr lang="en-US" b="0" baseline="0" dirty="0" smtClean="0"/>
              <a:t>as an alternative to showing the slide, you can click on the link on the slide to open the webpage prior to the presentation </a:t>
            </a:r>
            <a:r>
              <a:rPr lang="en-US" dirty="0">
                <a:latin typeface="Tw Cen MT" panose="020B0602020104020603" pitchFamily="34" charset="0"/>
                <a:hlinkClick r:id="rId3"/>
              </a:rPr>
              <a:t>http://www.udlcenter.org/aboutudl/whatisudl</a:t>
            </a:r>
            <a:endParaRPr lang="en-US" dirty="0">
              <a:latin typeface="Tw Cen MT" panose="020B0602020104020603" pitchFamily="34" charset="0"/>
            </a:endParaRPr>
          </a:p>
          <a:p>
            <a:endParaRPr lang="en-US" b="1" dirty="0" smtClean="0"/>
          </a:p>
          <a:p>
            <a:r>
              <a:rPr lang="en-US" b="1" dirty="0" smtClean="0"/>
              <a:t>To SAY:  </a:t>
            </a:r>
          </a:p>
          <a:p>
            <a:r>
              <a:rPr lang="en-US" dirty="0" smtClean="0"/>
              <a:t>Universal Design</a:t>
            </a:r>
            <a:r>
              <a:rPr lang="en-US" baseline="0" dirty="0" smtClean="0"/>
              <a:t> for Learning</a:t>
            </a:r>
            <a:r>
              <a:rPr lang="en-US" dirty="0" smtClean="0"/>
              <a:t> created its framework based on knowledge from neuroscience,</a:t>
            </a:r>
            <a:r>
              <a:rPr lang="en-US" baseline="0" dirty="0" smtClean="0"/>
              <a:t> which is that </a:t>
            </a:r>
            <a:r>
              <a:rPr lang="en-US" dirty="0" smtClean="0"/>
              <a:t>th</a:t>
            </a:r>
            <a:r>
              <a:rPr lang="en-US" baseline="0" dirty="0" smtClean="0"/>
              <a:t>e </a:t>
            </a:r>
            <a:r>
              <a:rPr lang="en-US" dirty="0" smtClean="0"/>
              <a:t>three primary brain</a:t>
            </a:r>
            <a:r>
              <a:rPr lang="en-US" baseline="0" dirty="0" smtClean="0"/>
              <a:t> </a:t>
            </a:r>
            <a:r>
              <a:rPr lang="en-US" dirty="0" smtClean="0"/>
              <a:t>networks</a:t>
            </a:r>
            <a:r>
              <a:rPr lang="en-US" baseline="0" dirty="0" smtClean="0"/>
              <a:t> direct an individual’s learning:</a:t>
            </a:r>
            <a:endParaRPr lang="en-US" dirty="0" smtClean="0"/>
          </a:p>
          <a:p>
            <a:pPr marL="174775" indent="-174775">
              <a:buFont typeface="Arial" panose="020B0604020202020204" pitchFamily="34" charset="0"/>
              <a:buChar char="•"/>
            </a:pPr>
            <a:r>
              <a:rPr lang="en-US" dirty="0" smtClean="0"/>
              <a:t>The first, the recognition network, is responsible</a:t>
            </a:r>
            <a:r>
              <a:rPr lang="en-US" baseline="0" dirty="0" smtClean="0"/>
              <a:t> for</a:t>
            </a:r>
            <a:r>
              <a:rPr lang="en-US" dirty="0" smtClean="0"/>
              <a:t> the “what” of learning.  This network gathers facts and categorizes what we see, hear and read.  When you identify letters</a:t>
            </a:r>
            <a:r>
              <a:rPr lang="en-US" baseline="0" dirty="0" smtClean="0"/>
              <a:t> and words, you are using your recognition network. </a:t>
            </a:r>
          </a:p>
          <a:p>
            <a:pPr marL="174775" indent="-174775">
              <a:buFont typeface="Arial" panose="020B0604020202020204" pitchFamily="34" charset="0"/>
              <a:buChar char="•"/>
            </a:pPr>
            <a:r>
              <a:rPr lang="en-US" dirty="0" smtClean="0"/>
              <a:t>The second, the strategic network, is responsible</a:t>
            </a:r>
            <a:r>
              <a:rPr lang="en-US" baseline="0" dirty="0" smtClean="0"/>
              <a:t> for </a:t>
            </a:r>
            <a:r>
              <a:rPr lang="en-US" dirty="0" smtClean="0"/>
              <a:t>the “how” of learning.  This network organizes</a:t>
            </a:r>
            <a:r>
              <a:rPr lang="en-US" baseline="0" dirty="0" smtClean="0"/>
              <a:t> and expresses ideas.  When you write an essay or solve math problems, you are using the strategic network</a:t>
            </a:r>
          </a:p>
          <a:p>
            <a:pPr marL="174775" indent="-174775">
              <a:buFont typeface="Arial" panose="020B0604020202020204" pitchFamily="34" charset="0"/>
              <a:buChar char="•"/>
            </a:pPr>
            <a:r>
              <a:rPr lang="en-US" baseline="0" dirty="0" smtClean="0"/>
              <a:t>The third, the affective network, is responsible for the “why” of learning.</a:t>
            </a:r>
            <a:r>
              <a:rPr lang="en-US" dirty="0" smtClean="0"/>
              <a:t> This</a:t>
            </a:r>
            <a:r>
              <a:rPr lang="en-US" baseline="0" dirty="0" smtClean="0"/>
              <a:t> network controls engagement and motivation.</a:t>
            </a:r>
          </a:p>
          <a:p>
            <a:pPr marL="174780" indent="-174780">
              <a:buFont typeface="Arial" panose="020B0604020202020204" pitchFamily="34" charset="0"/>
              <a:buChar char="•"/>
            </a:pPr>
            <a:r>
              <a:rPr lang="en-US" baseline="0" dirty="0" smtClean="0"/>
              <a:t>All networks are active in the learning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18</a:t>
            </a:fld>
            <a:endParaRPr lang="en-US" dirty="0"/>
          </a:p>
        </p:txBody>
      </p:sp>
    </p:spTree>
    <p:extLst>
      <p:ext uri="{BB962C8B-B14F-4D97-AF65-F5344CB8AC3E}">
        <p14:creationId xmlns:p14="http://schemas.microsoft.com/office/powerpoint/2010/main" val="3287730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To</a:t>
            </a:r>
            <a:r>
              <a:rPr lang="en-US" b="1" baseline="0" dirty="0" smtClean="0"/>
              <a:t> Say</a:t>
            </a:r>
            <a:r>
              <a:rPr lang="en-US" baseline="0" dirty="0" smtClean="0"/>
              <a:t>: </a:t>
            </a:r>
          </a:p>
          <a:p>
            <a:r>
              <a:rPr lang="en-US" dirty="0"/>
              <a:t>When you take in information or view an object for example your recognition network rapidly identifies objects and discerns the overall context. Your strategic network determines how you examine the image and what information you will gain from it. Your affective network determines how long and how carefully you look. </a:t>
            </a:r>
          </a:p>
          <a:p>
            <a:endParaRPr lang="en-US" baseline="0" dirty="0" smtClean="0"/>
          </a:p>
        </p:txBody>
      </p:sp>
      <p:sp>
        <p:nvSpPr>
          <p:cNvPr id="4" name="Slide Number Placeholder 3"/>
          <p:cNvSpPr>
            <a:spLocks noGrp="1"/>
          </p:cNvSpPr>
          <p:nvPr>
            <p:ph type="sldNum" sz="quarter" idx="10"/>
          </p:nvPr>
        </p:nvSpPr>
        <p:spPr/>
        <p:txBody>
          <a:bodyPr/>
          <a:lstStyle/>
          <a:p>
            <a:fld id="{CD827DFB-7249-4730-B9E9-C72162C72FCA}" type="slidenum">
              <a:rPr lang="en-US" smtClean="0"/>
              <a:t>19</a:t>
            </a:fld>
            <a:endParaRPr lang="en-US" dirty="0"/>
          </a:p>
        </p:txBody>
      </p:sp>
    </p:spTree>
    <p:extLst>
      <p:ext uri="{BB962C8B-B14F-4D97-AF65-F5344CB8AC3E}">
        <p14:creationId xmlns:p14="http://schemas.microsoft.com/office/powerpoint/2010/main" val="134093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slide</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a:t>
            </a:fld>
            <a:endParaRPr lang="en-US" dirty="0"/>
          </a:p>
        </p:txBody>
      </p:sp>
    </p:spTree>
    <p:extLst>
      <p:ext uri="{BB962C8B-B14F-4D97-AF65-F5344CB8AC3E}">
        <p14:creationId xmlns:p14="http://schemas.microsoft.com/office/powerpoint/2010/main" val="2337592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32126">
              <a:defRPr/>
            </a:pPr>
            <a:r>
              <a:rPr lang="en-US" b="1" u="sng" dirty="0" smtClean="0"/>
              <a:t>To SAY</a:t>
            </a:r>
            <a:r>
              <a:rPr lang="en-US" b="1" dirty="0" smtClean="0"/>
              <a:t>:  </a:t>
            </a:r>
          </a:p>
          <a:p>
            <a:pPr defTabSz="932126">
              <a:defRPr/>
            </a:pPr>
            <a:r>
              <a:rPr lang="en-US" dirty="0" smtClean="0"/>
              <a:t>The purpose of UDL curricula is not simply to help students master a specific body of knowledge or a specific set of skills, but to help them master learning itself—in short, to become </a:t>
            </a:r>
            <a:r>
              <a:rPr lang="en-US" dirty="0" smtClean="0">
                <a:hlinkClick r:id="rId3"/>
              </a:rPr>
              <a:t>expert learners</a:t>
            </a:r>
            <a:r>
              <a:rPr lang="en-US" dirty="0" smtClean="0"/>
              <a:t>. Expert learners have developed three broad characteristics. They are:  a) strategic, skillful and goal directed; b) knowledgeable, and c) purposeful and motivated to learn more. Designing curricula using UDL allows teachers to remove potential </a:t>
            </a:r>
            <a:r>
              <a:rPr lang="en-US" dirty="0" smtClean="0">
                <a:hlinkClick r:id="rId4"/>
              </a:rPr>
              <a:t>barriers</a:t>
            </a:r>
            <a:r>
              <a:rPr lang="en-US" dirty="0" smtClean="0"/>
              <a:t> that could prevent learners from meeting this important goal.</a:t>
            </a:r>
          </a:p>
          <a:p>
            <a:r>
              <a:rPr lang="en-US" dirty="0" smtClean="0"/>
              <a:t>“The purpose of UDL implementation is to create expert learners — learners who can assess their own learning needs, monitor their own progress, and regulate and sustain their interest, effort, and persistence during a learning task. Many students learn within traditional classrooms with a traditional curriculum. However, most need supports and/or scaffolds to become expert learners.”</a:t>
            </a:r>
          </a:p>
          <a:p>
            <a:r>
              <a:rPr lang="en-US" dirty="0" smtClean="0"/>
              <a:t>In</a:t>
            </a:r>
            <a:r>
              <a:rPr lang="en-US" baseline="0" dirty="0" smtClean="0"/>
              <a:t> UDL terms they refer to this kind of learner as an expert learner.</a:t>
            </a:r>
          </a:p>
          <a:p>
            <a:r>
              <a:rPr lang="en-US" baseline="0" dirty="0" smtClean="0"/>
              <a:t> You might know of researcher, John Hattie who refers to this kind of learner as an “Assessment Capable Learner” which he defines as  learners knowing what is expected of them and knowing what they need to do to demonstrate that learning.  Hattie found that developing Assessment Capable Learners had the highest effect size on student learning.  Expert learners or Assessment Capable Learners both talk about teaching students to learn.  UDL reduces barriers that might impede learning.  </a:t>
            </a:r>
          </a:p>
          <a:p>
            <a:endParaRPr lang="en-US" b="1" u="sng" dirty="0" smtClean="0"/>
          </a:p>
          <a:p>
            <a:pPr defTabSz="932126">
              <a:defRPr/>
            </a:pPr>
            <a:endParaRPr lang="en-US" dirty="0" smtClean="0"/>
          </a:p>
          <a:p>
            <a:pPr defTabSz="932126">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20</a:t>
            </a:fld>
            <a:endParaRPr lang="en-US" dirty="0"/>
          </a:p>
        </p:txBody>
      </p:sp>
    </p:spTree>
    <p:extLst>
      <p:ext uri="{BB962C8B-B14F-4D97-AF65-F5344CB8AC3E}">
        <p14:creationId xmlns:p14="http://schemas.microsoft.com/office/powerpoint/2010/main" val="1956443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To Say:</a:t>
            </a:r>
          </a:p>
          <a:p>
            <a:endParaRPr lang="en-US" dirty="0" smtClean="0"/>
          </a:p>
          <a:p>
            <a:r>
              <a:rPr lang="en-US" dirty="0" smtClean="0"/>
              <a:t>For</a:t>
            </a:r>
            <a:r>
              <a:rPr lang="en-US" baseline="0" dirty="0" smtClean="0"/>
              <a:t> our understanding of the development of the UDL concept we want to be sure to see the transformation from brain research to conceptual framework, to the goals of UDL and then ultimately what UDL means for learners.</a:t>
            </a:r>
          </a:p>
          <a:p>
            <a:endParaRPr lang="en-US" baseline="0" dirty="0" smtClean="0"/>
          </a:p>
          <a:p>
            <a:r>
              <a:rPr lang="en-US" baseline="0" dirty="0" smtClean="0"/>
              <a:t>The Brain Networks –Recognition, Strategic and Affective represent students’ pathways to learning. Essentially students are asking “What am I learning?”, “How will I learn it?” and Why am I learning this?” . These networks informed the development of the guiding principles: Multiple means of representation, Multiple means of action and expression and Multiple Means of Engagements. These Guiding Principles direct teachers planning for methods, materials, goals and assessment of teaching and learning processes. Teachers using UDL ask themselves as they are planning for instruction and assessment—in what ways does this information need to be presented to the learners in my classroom; in what ways do I need to support the action and expression of students as they learn, and in what ways do I need to provide clear, concrete connections for learning this material so students will be engaged and capable learners?</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21</a:t>
            </a:fld>
            <a:endParaRPr lang="en-US" dirty="0"/>
          </a:p>
        </p:txBody>
      </p:sp>
    </p:spTree>
    <p:extLst>
      <p:ext uri="{BB962C8B-B14F-4D97-AF65-F5344CB8AC3E}">
        <p14:creationId xmlns:p14="http://schemas.microsoft.com/office/powerpoint/2010/main" val="873433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TO DO</a:t>
            </a:r>
            <a:r>
              <a:rPr lang="en-US" b="1" dirty="0" smtClean="0"/>
              <a:t>:  ACTIVITY: (8</a:t>
            </a:r>
            <a:r>
              <a:rPr lang="en-US" b="1" baseline="0" dirty="0" smtClean="0"/>
              <a:t> minutes for this slide activity)</a:t>
            </a:r>
            <a:endParaRPr lang="en-US" b="1" dirty="0" smtClean="0"/>
          </a:p>
          <a:p>
            <a:r>
              <a:rPr lang="en-US" dirty="0" smtClean="0"/>
              <a:t>This activity will use </a:t>
            </a:r>
            <a:r>
              <a:rPr lang="en-US" baseline="0" dirty="0" smtClean="0"/>
              <a:t>the presenter handout, “The Goal of Universal Design for Learning Activity” . Each table will need a complete set of characteristics and the framework template. For each table set, cut apart the characteristics into sentences strips and place them in an envelope.  Each group will read the characteristics of the goal components (sentence strips) and place the characteristics on the framework template under the goal component they describe.  When participants are done sorting, display the next three slides (you will have to hide them if you copy for participants).</a:t>
            </a:r>
          </a:p>
          <a:p>
            <a:endParaRPr lang="en-US" b="1" baseline="0" dirty="0" smtClean="0"/>
          </a:p>
          <a:p>
            <a:r>
              <a:rPr lang="en-US" b="1" baseline="0" dirty="0" smtClean="0"/>
              <a:t>TO KNOW</a:t>
            </a:r>
            <a:r>
              <a:rPr lang="en-US" baseline="0" dirty="0" smtClean="0"/>
              <a:t>:  Here are the correct answers found on the next three slides:</a:t>
            </a:r>
          </a:p>
          <a:p>
            <a:r>
              <a:rPr lang="en-US" baseline="0" dirty="0" smtClean="0"/>
              <a:t>Expert learners are:</a:t>
            </a:r>
          </a:p>
          <a:p>
            <a:r>
              <a:rPr lang="en-US" b="1" u="sng" baseline="0" dirty="0" smtClean="0"/>
              <a:t>Resourceful &amp; Knowledgeable </a:t>
            </a:r>
            <a:r>
              <a:rPr lang="en-US" baseline="0" dirty="0" smtClean="0"/>
              <a:t>which means:</a:t>
            </a:r>
          </a:p>
          <a:p>
            <a:pPr>
              <a:buFont typeface="Arial"/>
              <a:buChar char="•"/>
            </a:pPr>
            <a:r>
              <a:rPr lang="en-US" dirty="0" smtClean="0">
                <a:effectLst/>
              </a:rPr>
              <a:t>Bring considerable prior knowledge to new learning</a:t>
            </a:r>
          </a:p>
          <a:p>
            <a:pPr>
              <a:buFont typeface="Arial"/>
              <a:buChar char="•"/>
            </a:pPr>
            <a:r>
              <a:rPr lang="en-US" dirty="0" smtClean="0">
                <a:effectLst/>
              </a:rPr>
              <a:t>Activate that prior knowledge to identify, organize, prioritize, and assimilate new information</a:t>
            </a:r>
          </a:p>
          <a:p>
            <a:pPr>
              <a:buFont typeface="Arial"/>
              <a:buChar char="•"/>
            </a:pPr>
            <a:r>
              <a:rPr lang="en-US" dirty="0" smtClean="0">
                <a:effectLst/>
              </a:rPr>
              <a:t>Recognize the tools and resources that would help them find, structure, and remember new information</a:t>
            </a:r>
          </a:p>
          <a:p>
            <a:pPr>
              <a:buFont typeface="Arial"/>
              <a:buChar char="•"/>
            </a:pPr>
            <a:r>
              <a:rPr lang="en-US" dirty="0" smtClean="0">
                <a:effectLst/>
              </a:rPr>
              <a:t>Know how to transform new information into meaningful and useable knowledge</a:t>
            </a:r>
          </a:p>
          <a:p>
            <a:endParaRPr lang="en-US" baseline="0" dirty="0" smtClean="0"/>
          </a:p>
          <a:p>
            <a:pPr>
              <a:buFont typeface="Arial"/>
              <a:buChar char="•"/>
            </a:pPr>
            <a:endParaRPr lang="en-US" dirty="0" smtClean="0">
              <a:effectLst/>
            </a:endParaRPr>
          </a:p>
          <a:p>
            <a:pPr>
              <a:buFont typeface="Arial"/>
              <a:buNone/>
            </a:pPr>
            <a:r>
              <a:rPr lang="en-US" b="1" u="sng" dirty="0" smtClean="0">
                <a:effectLst/>
              </a:rPr>
              <a:t>Strategic &amp; Goal-Directed </a:t>
            </a:r>
            <a:r>
              <a:rPr lang="en-US" dirty="0" smtClean="0">
                <a:effectLst/>
              </a:rPr>
              <a:t>which means</a:t>
            </a:r>
          </a:p>
          <a:p>
            <a:pPr>
              <a:buFont typeface="Arial"/>
              <a:buChar char="•"/>
            </a:pPr>
            <a:r>
              <a:rPr lang="en-US" dirty="0" smtClean="0">
                <a:effectLst/>
              </a:rPr>
              <a:t>Formulate plans for learning</a:t>
            </a:r>
          </a:p>
          <a:p>
            <a:pPr>
              <a:buFont typeface="Arial"/>
              <a:buChar char="•"/>
            </a:pPr>
            <a:r>
              <a:rPr lang="en-US" dirty="0" smtClean="0">
                <a:effectLst/>
              </a:rPr>
              <a:t>Devise effective strategies and tactics to optimize learning</a:t>
            </a:r>
          </a:p>
          <a:p>
            <a:pPr>
              <a:buFont typeface="Arial"/>
              <a:buChar char="•"/>
            </a:pPr>
            <a:r>
              <a:rPr lang="en-US" dirty="0" smtClean="0">
                <a:effectLst/>
              </a:rPr>
              <a:t>Organize resources and tools to facilitate learning</a:t>
            </a:r>
          </a:p>
          <a:p>
            <a:pPr>
              <a:buFont typeface="Arial"/>
              <a:buChar char="•"/>
            </a:pPr>
            <a:r>
              <a:rPr lang="en-US" dirty="0" smtClean="0">
                <a:effectLst/>
              </a:rPr>
              <a:t>Monitor their progress</a:t>
            </a:r>
          </a:p>
          <a:p>
            <a:pPr>
              <a:buFont typeface="Arial"/>
              <a:buChar char="•"/>
            </a:pPr>
            <a:r>
              <a:rPr lang="en-US" dirty="0" smtClean="0">
                <a:effectLst/>
              </a:rPr>
              <a:t>Recognize their own strengths and weaknesses as learners</a:t>
            </a:r>
          </a:p>
          <a:p>
            <a:pPr>
              <a:buFont typeface="Arial"/>
              <a:buChar char="•"/>
            </a:pPr>
            <a:r>
              <a:rPr lang="en-US" dirty="0" smtClean="0">
                <a:effectLst/>
              </a:rPr>
              <a:t>Abandon plans and strategies that are ineffective</a:t>
            </a:r>
          </a:p>
          <a:p>
            <a:pPr>
              <a:buFont typeface="Arial"/>
              <a:buChar char="•"/>
            </a:pPr>
            <a:endParaRPr lang="en-US" dirty="0" smtClean="0">
              <a:effectLst/>
            </a:endParaRPr>
          </a:p>
          <a:p>
            <a:r>
              <a:rPr lang="en-US" b="1" u="sng" baseline="0" dirty="0" smtClean="0"/>
              <a:t>Purposeful &amp; Motivated </a:t>
            </a:r>
            <a:r>
              <a:rPr lang="en-US" baseline="0" dirty="0" smtClean="0"/>
              <a:t>which means:</a:t>
            </a:r>
          </a:p>
          <a:p>
            <a:pPr>
              <a:buFont typeface="Arial"/>
              <a:buChar char="•"/>
            </a:pPr>
            <a:r>
              <a:rPr lang="en-US" dirty="0" smtClean="0">
                <a:effectLst/>
              </a:rPr>
              <a:t>Are eager for new learning and are motivated by the mastery of learning itself</a:t>
            </a:r>
          </a:p>
          <a:p>
            <a:pPr>
              <a:buFont typeface="Arial"/>
              <a:buChar char="•"/>
            </a:pPr>
            <a:r>
              <a:rPr lang="en-US" dirty="0" smtClean="0">
                <a:effectLst/>
              </a:rPr>
              <a:t>Are goal-directed in their learning</a:t>
            </a:r>
          </a:p>
          <a:p>
            <a:pPr>
              <a:buFont typeface="Arial"/>
              <a:buChar char="•"/>
            </a:pPr>
            <a:r>
              <a:rPr lang="en-US" dirty="0" smtClean="0">
                <a:effectLst/>
              </a:rPr>
              <a:t>Know how to set challenging learning goals for themselves</a:t>
            </a:r>
          </a:p>
          <a:p>
            <a:pPr>
              <a:buFont typeface="Arial"/>
              <a:buChar char="•"/>
            </a:pPr>
            <a:r>
              <a:rPr lang="en-US" dirty="0" smtClean="0">
                <a:effectLst/>
              </a:rPr>
              <a:t>Know how to sustain the effort and resilience that reaching those goals will require</a:t>
            </a:r>
          </a:p>
          <a:p>
            <a:pPr>
              <a:buFont typeface="Arial"/>
              <a:buChar char="•"/>
            </a:pPr>
            <a:r>
              <a:rPr lang="en-US" dirty="0" smtClean="0">
                <a:effectLst/>
              </a:rPr>
              <a:t>Monitor and regulate emotional reactions that would be impediments or distractions to their successful learning</a:t>
            </a:r>
          </a:p>
          <a:p>
            <a:pPr>
              <a:buFont typeface="Arial"/>
              <a:buChar char="•"/>
            </a:pPr>
            <a:endParaRPr lang="en-US" dirty="0" smtClean="0">
              <a:effectLst/>
            </a:endParaRPr>
          </a:p>
          <a:p>
            <a:pPr>
              <a:buFont typeface="Arial"/>
              <a:buNone/>
            </a:pPr>
            <a:endParaRPr lang="en-US" dirty="0" smtClean="0">
              <a:effectLst/>
            </a:endParaRPr>
          </a:p>
          <a:p>
            <a:r>
              <a:rPr lang="en-US" b="1" u="sng" baseline="0" dirty="0" smtClean="0"/>
              <a:t>BACKGROUND KNOWLEDGE</a:t>
            </a:r>
            <a:r>
              <a:rPr lang="en-US" b="1" baseline="0" dirty="0" smtClean="0"/>
              <a:t>:</a:t>
            </a:r>
          </a:p>
          <a:p>
            <a:r>
              <a:rPr lang="en-US" dirty="0" smtClean="0"/>
              <a:t>“ The UDL framework values diversity through proactive design of an inclusive curriculum, thereby eliminating or reducing barriers to academic success. Initially proposed as a means for including students with disabilities in the general-education classroom, it is now better understood as a general-education initiative that improves outcomes for all learners.”</a:t>
            </a:r>
          </a:p>
          <a:p>
            <a:pPr defTabSz="932126">
              <a:defRPr/>
            </a:pPr>
            <a:r>
              <a:rPr lang="en-US" dirty="0" smtClean="0">
                <a:hlinkClick r:id="rId3"/>
              </a:rPr>
              <a:t>http://www.readingrockets.org/article/universal-design-learning-meeting-needs-all-students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22</a:t>
            </a:fld>
            <a:endParaRPr lang="en-US" dirty="0"/>
          </a:p>
        </p:txBody>
      </p:sp>
    </p:spTree>
    <p:extLst>
      <p:ext uri="{BB962C8B-B14F-4D97-AF65-F5344CB8AC3E}">
        <p14:creationId xmlns:p14="http://schemas.microsoft.com/office/powerpoint/2010/main" val="1444039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slide after activity for table group self-check (1 minute)</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23</a:t>
            </a:fld>
            <a:endParaRPr lang="en-US" dirty="0"/>
          </a:p>
        </p:txBody>
      </p:sp>
    </p:spTree>
    <p:extLst>
      <p:ext uri="{BB962C8B-B14F-4D97-AF65-F5344CB8AC3E}">
        <p14:creationId xmlns:p14="http://schemas.microsoft.com/office/powerpoint/2010/main" val="3277190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55"/>
            <a:r>
              <a:rPr lang="en-US" b="1" dirty="0" smtClean="0"/>
              <a:t>TO DO</a:t>
            </a:r>
            <a:r>
              <a:rPr lang="en-US" dirty="0" smtClean="0"/>
              <a:t>: Show slide after activity for table group self-check (1 minute)</a:t>
            </a:r>
          </a:p>
          <a:p>
            <a:pPr defTabSz="932155"/>
            <a:endParaRPr lang="en-US" baseline="0" dirty="0" smtClean="0"/>
          </a:p>
          <a:p>
            <a:pPr defTabSz="932155"/>
            <a:r>
              <a:rPr lang="en-US" b="1" baseline="0" dirty="0" smtClean="0"/>
              <a:t>TO SAY: </a:t>
            </a:r>
            <a:r>
              <a:rPr lang="en-US" baseline="0" dirty="0" smtClean="0"/>
              <a:t>Take two minutes to debrief with your group about any questions or comments on your task. (any conflicts? Matched up well?)</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24</a:t>
            </a:fld>
            <a:endParaRPr lang="en-US" dirty="0"/>
          </a:p>
        </p:txBody>
      </p:sp>
    </p:spTree>
    <p:extLst>
      <p:ext uri="{BB962C8B-B14F-4D97-AF65-F5344CB8AC3E}">
        <p14:creationId xmlns:p14="http://schemas.microsoft.com/office/powerpoint/2010/main" val="1227693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DO</a:t>
            </a:r>
            <a:r>
              <a:rPr lang="en-US" dirty="0" smtClean="0"/>
              <a:t>: Show slide after activity for table group self-check (1 minute)</a:t>
            </a:r>
          </a:p>
          <a:p>
            <a:endParaRPr lang="en-US" dirty="0" smtClean="0"/>
          </a:p>
          <a:p>
            <a:endParaRPr lang="en-US" dirty="0" smtClean="0"/>
          </a:p>
          <a:p>
            <a:endParaRPr lang="en-US" dirty="0" smtClean="0"/>
          </a:p>
          <a:p>
            <a:pPr defTabSz="932155"/>
            <a:r>
              <a:rPr lang="en-US" b="1" baseline="0" dirty="0" smtClean="0"/>
              <a:t>TO SAY: </a:t>
            </a:r>
            <a:r>
              <a:rPr lang="en-US" baseline="0" dirty="0" smtClean="0"/>
              <a:t>Now that we have viewed each UDL goal component do a self-check of the match up between goal component and goal characteristic. </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25</a:t>
            </a:fld>
            <a:endParaRPr lang="en-US" dirty="0"/>
          </a:p>
        </p:txBody>
      </p:sp>
    </p:spTree>
    <p:extLst>
      <p:ext uri="{BB962C8B-B14F-4D97-AF65-F5344CB8AC3E}">
        <p14:creationId xmlns:p14="http://schemas.microsoft.com/office/powerpoint/2010/main" val="4151290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(2 minutes)</a:t>
            </a:r>
          </a:p>
          <a:p>
            <a:r>
              <a:rPr lang="en-US" b="1" u="sng" baseline="0" dirty="0" smtClean="0"/>
              <a:t>TO SAY:   </a:t>
            </a:r>
          </a:p>
          <a:p>
            <a:pPr defTabSz="932155"/>
            <a:r>
              <a:rPr lang="en-US" b="0" dirty="0" smtClean="0"/>
              <a:t>With UDL, we</a:t>
            </a:r>
            <a:r>
              <a:rPr lang="en-US" b="0" baseline="0" dirty="0" smtClean="0"/>
              <a:t> increase learning by reflecting the three primary brain networks in the teaching and learning processes—such as in planning goals, methods, materials and assessments within curriculum design.</a:t>
            </a:r>
          </a:p>
          <a:p>
            <a:pPr defTabSz="932155"/>
            <a:r>
              <a:rPr lang="en-US" dirty="0" smtClean="0"/>
              <a:t>Because individuals bring a wide variety of skills, needs, and interests to learning, </a:t>
            </a:r>
            <a:r>
              <a:rPr lang="en-US" b="0" baseline="0" dirty="0" smtClean="0"/>
              <a:t>UDL provides important opportunities for teachers and students to have choices.</a:t>
            </a:r>
            <a:endParaRPr lang="en-US" b="0" dirty="0" smtClean="0"/>
          </a:p>
          <a:p>
            <a:endParaRPr lang="en-US" dirty="0" smtClean="0"/>
          </a:p>
          <a:p>
            <a:r>
              <a:rPr lang="en-US" dirty="0" smtClean="0"/>
              <a:t>UDL</a:t>
            </a:r>
          </a:p>
          <a:p>
            <a:pPr marL="640835" lvl="1" indent="-174775">
              <a:buFont typeface="Arial" panose="020B0604020202020204" pitchFamily="34" charset="0"/>
              <a:buChar char="•"/>
            </a:pPr>
            <a:r>
              <a:rPr lang="en-US" dirty="0" smtClean="0"/>
              <a:t>Reduces barriers</a:t>
            </a:r>
          </a:p>
          <a:p>
            <a:pPr marL="640835" lvl="1" indent="-174775">
              <a:buFont typeface="Arial" panose="020B0604020202020204" pitchFamily="34" charset="0"/>
              <a:buChar char="•"/>
            </a:pPr>
            <a:r>
              <a:rPr lang="en-US" dirty="0" smtClean="0"/>
              <a:t>Provides</a:t>
            </a:r>
            <a:r>
              <a:rPr lang="en-US" baseline="0" dirty="0" smtClean="0"/>
              <a:t> a f</a:t>
            </a:r>
            <a:r>
              <a:rPr lang="en-US" dirty="0" smtClean="0"/>
              <a:t>lexible blueprint and approach to meet the</a:t>
            </a:r>
            <a:r>
              <a:rPr lang="en-US" baseline="0" dirty="0" smtClean="0"/>
              <a:t> </a:t>
            </a:r>
            <a:r>
              <a:rPr lang="en-US" dirty="0" smtClean="0"/>
              <a:t>needs of all learners</a:t>
            </a:r>
          </a:p>
          <a:p>
            <a:pPr marL="640835" lvl="1" indent="-174775">
              <a:buFont typeface="Arial" panose="020B0604020202020204" pitchFamily="34" charset="0"/>
              <a:buChar char="•"/>
            </a:pPr>
            <a:r>
              <a:rPr lang="en-US" dirty="0" smtClean="0"/>
              <a:t>Involves Multi-sensory processes within instructional planning, materials, methods and assessments</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26</a:t>
            </a:fld>
            <a:endParaRPr lang="en-US" dirty="0"/>
          </a:p>
        </p:txBody>
      </p:sp>
    </p:spTree>
    <p:extLst>
      <p:ext uri="{BB962C8B-B14F-4D97-AF65-F5344CB8AC3E}">
        <p14:creationId xmlns:p14="http://schemas.microsoft.com/office/powerpoint/2010/main" val="3645650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dirty="0" smtClean="0"/>
              <a:t>:  Throughout today’s module we will have Reflection Checkpoints </a:t>
            </a:r>
            <a:r>
              <a:rPr lang="en-US" baseline="0" dirty="0" smtClean="0"/>
              <a:t>in order to give you time to self-reflect and self-assess your progress with the UDL topic. A handout called the Universal Design for Learning Reflection Placemat is provided for you to record key points, reflections or questions you have. The placemat is organized so that as you begin your journey with UDL you can record along the path of UDL origins, UDL Principles and UDL Implementation. At the end you will be able to note your action steps for after the training. Take a few minutes now to think about the UDL Origins and make your reflections. </a:t>
            </a:r>
          </a:p>
          <a:p>
            <a:endParaRPr lang="en-US" baseline="0" dirty="0" smtClean="0"/>
          </a:p>
          <a:p>
            <a:r>
              <a:rPr lang="en-US" baseline="0" dirty="0" smtClean="0"/>
              <a:t>4 min</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27</a:t>
            </a:fld>
            <a:endParaRPr lang="en-US" dirty="0"/>
          </a:p>
        </p:txBody>
      </p:sp>
    </p:spTree>
    <p:extLst>
      <p:ext uri="{BB962C8B-B14F-4D97-AF65-F5344CB8AC3E}">
        <p14:creationId xmlns:p14="http://schemas.microsoft.com/office/powerpoint/2010/main" val="1261237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dirty="0" smtClean="0"/>
              <a:t> </a:t>
            </a:r>
            <a:r>
              <a:rPr lang="en-US" b="1" dirty="0">
                <a:solidFill>
                  <a:prstClr val="black"/>
                </a:solidFill>
              </a:rPr>
              <a:t>KNOW</a:t>
            </a:r>
            <a:r>
              <a:rPr lang="en-US" dirty="0">
                <a:solidFill>
                  <a:prstClr val="black"/>
                </a:solidFill>
              </a:rPr>
              <a:t>:  </a:t>
            </a:r>
            <a:r>
              <a:rPr lang="en-US" dirty="0" smtClean="0"/>
              <a:t>This section</a:t>
            </a:r>
            <a:r>
              <a:rPr lang="en-US" baseline="0" dirty="0" smtClean="0"/>
              <a:t> should take approximately 50 minutes.</a:t>
            </a:r>
            <a:endParaRPr lang="en-US" dirty="0" smtClean="0"/>
          </a:p>
          <a:p>
            <a:endParaRPr lang="en-US" dirty="0" smtClean="0"/>
          </a:p>
          <a:p>
            <a:r>
              <a:rPr lang="en-US" b="1" dirty="0" smtClean="0"/>
              <a:t>TO DO:</a:t>
            </a:r>
            <a:r>
              <a:rPr lang="en-US" dirty="0" smtClean="0"/>
              <a:t> At</a:t>
            </a:r>
            <a:r>
              <a:rPr lang="en-US" baseline="0" dirty="0" smtClean="0"/>
              <a:t> this slide, you will show a 6 minute video from National Center on UDL as Director David Rose explains how UDL helps meet the challenging issues that teachers have today—which is meeting the variable needs of the children in their classrooms. He discusses how UDL provides solutions for teachers to create success for all children. </a:t>
            </a:r>
            <a:endParaRPr lang="en-US" dirty="0" smtClean="0"/>
          </a:p>
          <a:p>
            <a:endParaRPr lang="en-US" dirty="0" smtClean="0"/>
          </a:p>
          <a:p>
            <a:r>
              <a:rPr lang="en-US" dirty="0" smtClean="0"/>
              <a:t>A hyperlink is embedded</a:t>
            </a:r>
            <a:r>
              <a:rPr lang="en-US" baseline="0" dirty="0" smtClean="0"/>
              <a:t> in the citation for the video</a:t>
            </a:r>
          </a:p>
          <a:p>
            <a:endParaRPr lang="en-US" baseline="0" dirty="0" smtClean="0"/>
          </a:p>
          <a:p>
            <a:r>
              <a:rPr lang="en-US" dirty="0" smtClean="0"/>
              <a:t>https://www.youtube.com/watch?v=pGLTJw0GSxk</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28</a:t>
            </a:fld>
            <a:endParaRPr lang="en-US" dirty="0"/>
          </a:p>
        </p:txBody>
      </p:sp>
    </p:spTree>
    <p:extLst>
      <p:ext uri="{BB962C8B-B14F-4D97-AF65-F5344CB8AC3E}">
        <p14:creationId xmlns:p14="http://schemas.microsoft.com/office/powerpoint/2010/main" val="4137896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SAY:  </a:t>
            </a:r>
          </a:p>
          <a:p>
            <a:pPr defTabSz="932126">
              <a:defRPr/>
            </a:pPr>
            <a:r>
              <a:rPr lang="en-US" dirty="0" smtClean="0"/>
              <a:t>The UDL Guidelines should be carefully selected and applied to the curriculum as appropriate. The UDL Guidelines are not meant to be a “prescription”, but rather as a set of strategies that can be employed to overcome the barriers inherent in most existing curricula. They may serve as the basis for building in the options and the flexibility that are necessary to maximize learning opportunities. In many cases, educators may find that they are already incorporating many of these guidelines into their practice. </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29</a:t>
            </a:fld>
            <a:endParaRPr lang="en-US" dirty="0"/>
          </a:p>
        </p:txBody>
      </p:sp>
    </p:spTree>
    <p:extLst>
      <p:ext uri="{BB962C8B-B14F-4D97-AF65-F5344CB8AC3E}">
        <p14:creationId xmlns:p14="http://schemas.microsoft.com/office/powerpoint/2010/main" val="434185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a:t>
            </a:r>
            <a:r>
              <a:rPr lang="en-US" b="1" baseline="0" dirty="0" smtClean="0"/>
              <a:t> DO: </a:t>
            </a:r>
            <a:r>
              <a:rPr lang="en-US" b="0" baseline="0" dirty="0" smtClean="0"/>
              <a:t>Go over the information on the slide</a:t>
            </a:r>
          </a:p>
        </p:txBody>
      </p:sp>
      <p:sp>
        <p:nvSpPr>
          <p:cNvPr id="4" name="Slide Number Placeholder 3"/>
          <p:cNvSpPr>
            <a:spLocks noGrp="1"/>
          </p:cNvSpPr>
          <p:nvPr>
            <p:ph type="sldNum" sz="quarter" idx="10"/>
          </p:nvPr>
        </p:nvSpPr>
        <p:spPr/>
        <p:txBody>
          <a:bodyPr/>
          <a:lstStyle/>
          <a:p>
            <a:fld id="{CD827DFB-7249-4730-B9E9-C72162C72FCA}" type="slidenum">
              <a:rPr lang="en-US" smtClean="0"/>
              <a:t>3</a:t>
            </a:fld>
            <a:endParaRPr lang="en-US" dirty="0"/>
          </a:p>
        </p:txBody>
      </p:sp>
    </p:spTree>
    <p:extLst>
      <p:ext uri="{BB962C8B-B14F-4D97-AF65-F5344CB8AC3E}">
        <p14:creationId xmlns:p14="http://schemas.microsoft.com/office/powerpoint/2010/main" val="2025241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T0 SAY</a:t>
            </a:r>
            <a:r>
              <a:rPr lang="en-US" dirty="0" smtClean="0"/>
              <a:t>:</a:t>
            </a:r>
            <a:r>
              <a:rPr lang="en-US" baseline="0" dirty="0" smtClean="0"/>
              <a:t> The Universal Design for learning Guidelines are organized under three guiding principles that emerged from the three primary brain networks. </a:t>
            </a:r>
          </a:p>
          <a:p>
            <a:r>
              <a:rPr lang="en-US" baseline="0" dirty="0" smtClean="0"/>
              <a:t>	Principle I. Provide Multiple Means of Representation</a:t>
            </a:r>
          </a:p>
          <a:p>
            <a:r>
              <a:rPr lang="en-US" baseline="0" dirty="0" smtClean="0"/>
              <a:t>	Principle II. Provide Multiple Means of Action and Expression</a:t>
            </a:r>
          </a:p>
          <a:p>
            <a:r>
              <a:rPr lang="en-US" baseline="0" dirty="0" smtClean="0"/>
              <a:t>	Principle III. Provide Multiple Means of Engagement </a:t>
            </a:r>
          </a:p>
          <a:p>
            <a:endParaRPr lang="en-US" baseline="0" dirty="0" smtClean="0"/>
          </a:p>
          <a:p>
            <a:r>
              <a:rPr lang="en-US" baseline="0" dirty="0" smtClean="0"/>
              <a:t>We will look at a four minute video where David Rose introduces the organization of the guidelines and emphasizes how the guidelines enable teachers to provide children with opportunities for deepened levels of independence in learning. </a:t>
            </a:r>
          </a:p>
          <a:p>
            <a:endParaRPr lang="en-US" b="1" baseline="0" dirty="0" smtClean="0"/>
          </a:p>
          <a:p>
            <a:r>
              <a:rPr lang="en-US" b="1" baseline="0" dirty="0" smtClean="0"/>
              <a:t>TO DO: </a:t>
            </a:r>
            <a:r>
              <a:rPr lang="en-US" baseline="0" dirty="0" smtClean="0"/>
              <a:t>Click on the title “how are the Universal Design for learning Guidelines organized?” which is a hyperlink to the webpage where the video is located. (same link as listed on the source)  Show video </a:t>
            </a:r>
          </a:p>
          <a:p>
            <a:endParaRPr lang="en-US" baseline="0" dirty="0" smtClean="0"/>
          </a:p>
          <a:p>
            <a:r>
              <a:rPr lang="en-US" baseline="0" dirty="0" smtClean="0"/>
              <a:t>(This slide 5 min)</a:t>
            </a:r>
          </a:p>
          <a:p>
            <a:endParaRPr lang="en-US" baseline="0" dirty="0" smtClean="0"/>
          </a:p>
          <a:p>
            <a:r>
              <a:rPr lang="en-US" baseline="0" dirty="0" smtClean="0"/>
              <a:t>This Graphic Organizer with the UDL Guidelines can be downloaded from http://</a:t>
            </a:r>
            <a:r>
              <a:rPr lang="en-US" baseline="0" smtClean="0"/>
              <a:t>www.udlcenter.org/aboutudl/udlguidelines/downloads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30</a:t>
            </a:fld>
            <a:endParaRPr lang="en-US" dirty="0"/>
          </a:p>
        </p:txBody>
      </p:sp>
    </p:spTree>
    <p:extLst>
      <p:ext uri="{BB962C8B-B14F-4D97-AF65-F5344CB8AC3E}">
        <p14:creationId xmlns:p14="http://schemas.microsoft.com/office/powerpoint/2010/main" val="692094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527">
              <a:defRPr/>
            </a:pPr>
            <a:r>
              <a:rPr lang="en-US" b="1" dirty="0" smtClean="0"/>
              <a:t>TO</a:t>
            </a:r>
            <a:r>
              <a:rPr lang="en-US" b="1" baseline="0" dirty="0" smtClean="0"/>
              <a:t> DO</a:t>
            </a:r>
            <a:r>
              <a:rPr lang="en-US" dirty="0" smtClean="0"/>
              <a:t>:  Go to : </a:t>
            </a:r>
            <a:r>
              <a:rPr lang="en-US" u="sng" dirty="0" smtClean="0">
                <a:hlinkClick r:id="rId3"/>
              </a:rPr>
              <a:t>http://www.udlcenter.org/aboutudl/udlguidelines</a:t>
            </a:r>
            <a:r>
              <a:rPr lang="en-US" u="sng" dirty="0" smtClean="0"/>
              <a:t> </a:t>
            </a:r>
            <a:r>
              <a:rPr lang="en-US" u="none" baseline="0" dirty="0" smtClean="0"/>
              <a:t> which is hyperlinked on the slide.  You will lead the participants  through the Guidelines as described on the next slides.</a:t>
            </a:r>
          </a:p>
          <a:p>
            <a:pPr defTabSz="921527">
              <a:defRPr/>
            </a:pPr>
            <a:endParaRPr lang="en-US" u="none" baseline="0" dirty="0" smtClean="0"/>
          </a:p>
          <a:p>
            <a:pPr defTabSz="921527">
              <a:defRPr/>
            </a:pPr>
            <a:r>
              <a:rPr lang="en-US" b="1" u="none" baseline="0" dirty="0" smtClean="0"/>
              <a:t>TO SAY</a:t>
            </a:r>
            <a:r>
              <a:rPr lang="en-US" u="none" baseline="0" dirty="0" smtClean="0"/>
              <a:t>: As we saw on the video, the UDL Guidelines are organized according to three principles, and deepen vertically.  We are going to look at the 3 Guiding  Principles.</a:t>
            </a:r>
            <a:endParaRPr lang="en-US" dirty="0" smtClean="0"/>
          </a:p>
        </p:txBody>
      </p:sp>
      <p:sp>
        <p:nvSpPr>
          <p:cNvPr id="4" name="Slide Number Placeholder 3"/>
          <p:cNvSpPr>
            <a:spLocks noGrp="1"/>
          </p:cNvSpPr>
          <p:nvPr>
            <p:ph type="sldNum" sz="quarter" idx="10"/>
          </p:nvPr>
        </p:nvSpPr>
        <p:spPr/>
        <p:txBody>
          <a:bodyPr/>
          <a:lstStyle/>
          <a:p>
            <a:fld id="{CD827DFB-7249-4730-B9E9-C72162C72FCA}" type="slidenum">
              <a:rPr lang="en-US" smtClean="0"/>
              <a:t>31</a:t>
            </a:fld>
            <a:endParaRPr lang="en-US" dirty="0"/>
          </a:p>
        </p:txBody>
      </p:sp>
    </p:spTree>
    <p:extLst>
      <p:ext uri="{BB962C8B-B14F-4D97-AF65-F5344CB8AC3E}">
        <p14:creationId xmlns:p14="http://schemas.microsoft.com/office/powerpoint/2010/main" val="4196050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DO:  </a:t>
            </a:r>
            <a:r>
              <a:rPr lang="en-US" dirty="0" smtClean="0"/>
              <a:t>If technology allows, use the link in</a:t>
            </a:r>
            <a:r>
              <a:rPr lang="en-US" baseline="0" dirty="0" smtClean="0"/>
              <a:t> the resource to access the webpage where the Guideline is located. Practice in advance  clicking on a principle, then a guideline, then a checkpoint.  Look at the examples and resources provided.  This will help you to </a:t>
            </a:r>
            <a:r>
              <a:rPr lang="en-US" dirty="0" smtClean="0"/>
              <a:t>be prepared to make this a live demonstration. </a:t>
            </a:r>
          </a:p>
          <a:p>
            <a:endParaRPr lang="en-US" dirty="0" smtClean="0"/>
          </a:p>
          <a:p>
            <a:r>
              <a:rPr lang="en-US" dirty="0" smtClean="0"/>
              <a:t>Demonstrate</a:t>
            </a:r>
            <a:r>
              <a:rPr lang="en-US" baseline="0" dirty="0" smtClean="0"/>
              <a:t> </a:t>
            </a:r>
            <a:r>
              <a:rPr lang="en-US" dirty="0" smtClean="0"/>
              <a:t>how the</a:t>
            </a:r>
            <a:r>
              <a:rPr lang="en-US" baseline="0" dirty="0" smtClean="0"/>
              <a:t> principles, guidelines, and checkpoints are set-up and how to access the resources associated with each. </a:t>
            </a:r>
            <a:r>
              <a:rPr lang="en-US" b="1" i="0" u="sng" baseline="0" dirty="0" smtClean="0"/>
              <a:t>If technology is not available, provide one copy of the printable handout of the principles, guidelines and checkpoints http://www.udlcenter.org/sites/udlcenter.org/files/updateguidelines2_0.pdf </a:t>
            </a:r>
            <a:r>
              <a:rPr lang="en-US" b="0" baseline="0" dirty="0" smtClean="0"/>
              <a:t>and </a:t>
            </a:r>
            <a:r>
              <a:rPr lang="en-US" b="1" u="sng" baseline="0" dirty="0" smtClean="0"/>
              <a:t>one copy of the educator’s worksheet http://www.udlcenter.org/aboutudl/udlguidelines/downloads (and click on “Get an Educator’s Worksheet for the UDL Guidelines)</a:t>
            </a:r>
          </a:p>
          <a:p>
            <a:endParaRPr lang="en-US" b="0" baseline="0" dirty="0" smtClean="0"/>
          </a:p>
          <a:p>
            <a:r>
              <a:rPr lang="en-US" b="1" baseline="0" dirty="0" smtClean="0"/>
              <a:t>Allow 10 minutes for the entire examination of the UDL principles, guidelines, and checkpoints and resources from this slide to slide 33</a:t>
            </a:r>
            <a:r>
              <a:rPr lang="en-US" b="0" baseline="0" dirty="0" smtClean="0"/>
              <a:t>. </a:t>
            </a:r>
            <a:r>
              <a:rPr lang="en-US" baseline="0" dirty="0" smtClean="0"/>
              <a:t>At this time you are showing the participants how the system works.  They will get an opportunity to explore the resources on their own in the next section.</a:t>
            </a:r>
          </a:p>
          <a:p>
            <a:endParaRPr lang="en-US" b="1" baseline="0" dirty="0" smtClean="0"/>
          </a:p>
          <a:p>
            <a:endParaRPr lang="en-US" b="1" baseline="0" dirty="0" smtClean="0"/>
          </a:p>
          <a:p>
            <a:r>
              <a:rPr lang="en-US" b="1" baseline="0" dirty="0" smtClean="0"/>
              <a:t>TO SAY:  </a:t>
            </a:r>
            <a:r>
              <a:rPr lang="en-US" b="0" baseline="0" dirty="0" smtClean="0"/>
              <a:t>Each principle has three guidelines.  Each guideline has several checkpoints.  There are examples of resources given for each checkpoint.  Together, let’s step through Principle I. Now take time to look with your table or a partner at Principle II and III. </a:t>
            </a:r>
            <a:endParaRPr lang="en-US" b="1" dirty="0"/>
          </a:p>
        </p:txBody>
      </p:sp>
      <p:sp>
        <p:nvSpPr>
          <p:cNvPr id="4" name="Slide Number Placeholder 3"/>
          <p:cNvSpPr>
            <a:spLocks noGrp="1"/>
          </p:cNvSpPr>
          <p:nvPr>
            <p:ph type="sldNum" sz="quarter" idx="10"/>
          </p:nvPr>
        </p:nvSpPr>
        <p:spPr/>
        <p:txBody>
          <a:bodyPr/>
          <a:lstStyle/>
          <a:p>
            <a:fld id="{CD827DFB-7249-4730-B9E9-C72162C72FCA}" type="slidenum">
              <a:rPr lang="en-US" smtClean="0"/>
              <a:t>32</a:t>
            </a:fld>
            <a:endParaRPr lang="en-US" dirty="0"/>
          </a:p>
        </p:txBody>
      </p:sp>
    </p:spTree>
    <p:extLst>
      <p:ext uri="{BB962C8B-B14F-4D97-AF65-F5344CB8AC3E}">
        <p14:creationId xmlns:p14="http://schemas.microsoft.com/office/powerpoint/2010/main" val="3592970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IMPORTANT—THIS SLIDE MAY BE HIDDEN</a:t>
            </a:r>
            <a:r>
              <a:rPr lang="en-US" b="1" baseline="0" dirty="0" smtClean="0"/>
              <a:t> IF YOU ARE DEMONSTRATING THIS NAVIGATION FROM SLIDE 29</a:t>
            </a:r>
          </a:p>
          <a:p>
            <a:endParaRPr lang="en-US" b="1" baseline="0" dirty="0" smtClean="0"/>
          </a:p>
          <a:p>
            <a:r>
              <a:rPr lang="en-US" b="1" dirty="0" smtClean="0"/>
              <a:t>TO DO:  </a:t>
            </a:r>
            <a:r>
              <a:rPr lang="en-US" dirty="0" smtClean="0"/>
              <a:t>This slide</a:t>
            </a:r>
            <a:r>
              <a:rPr lang="en-US" baseline="0" dirty="0" smtClean="0"/>
              <a:t> and the following slide could be viewed as a continuation of your demonstration if you are not able to have participants independently navigate.</a:t>
            </a:r>
          </a:p>
          <a:p>
            <a:pPr marL="174775" indent="-174775">
              <a:buFont typeface="Arial" panose="020B0604020202020204" pitchFamily="34" charset="0"/>
              <a:buChar char="•"/>
            </a:pPr>
            <a:r>
              <a:rPr lang="en-US" dirty="0" smtClean="0"/>
              <a:t>Be sure to know how to show participants how they can  find many</a:t>
            </a:r>
            <a:r>
              <a:rPr lang="en-US" baseline="0" dirty="0" smtClean="0"/>
              <a:t> more resources for each checkpoint. </a:t>
            </a:r>
          </a:p>
          <a:p>
            <a:pPr marL="174775" indent="-174775">
              <a:buFont typeface="Arial" panose="020B0604020202020204" pitchFamily="34" charset="0"/>
              <a:buChar char="•"/>
            </a:pPr>
            <a:r>
              <a:rPr lang="en-US" baseline="0" dirty="0" smtClean="0"/>
              <a:t>Click on the first arrow to get the information on the next slide.</a:t>
            </a:r>
            <a:endParaRPr lang="en-US" dirty="0" smtClean="0"/>
          </a:p>
          <a:p>
            <a:endParaRPr lang="en-US" dirty="0" smtClean="0"/>
          </a:p>
          <a:p>
            <a:r>
              <a:rPr lang="en-US" dirty="0" smtClean="0"/>
              <a:t>http://www.udlcenter.org/aboutudl/udlguidelines/principle1</a:t>
            </a:r>
          </a:p>
          <a:p>
            <a:endParaRPr lang="en-US" dirty="0" smtClean="0"/>
          </a:p>
          <a:p>
            <a:r>
              <a:rPr lang="en-US" b="1" dirty="0" smtClean="0"/>
              <a:t>TO SAY</a:t>
            </a:r>
            <a:r>
              <a:rPr lang="en-US" dirty="0" smtClean="0"/>
              <a:t>:  Here is the first Principle :</a:t>
            </a:r>
            <a:r>
              <a:rPr lang="en-US" baseline="0" dirty="0" smtClean="0"/>
              <a:t>  Provide multiple means of representation.  Under Principle I we have three guidelines, the first of which is perception.  Under perception there are three checkpoints.  Checkpoint 1.1 is, “Offer ways of customizing the display of information.  Let’s click on that link.</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33</a:t>
            </a:fld>
            <a:endParaRPr lang="en-US" dirty="0"/>
          </a:p>
        </p:txBody>
      </p:sp>
    </p:spTree>
    <p:extLst>
      <p:ext uri="{BB962C8B-B14F-4D97-AF65-F5344CB8AC3E}">
        <p14:creationId xmlns:p14="http://schemas.microsoft.com/office/powerpoint/2010/main" val="2294940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643"/>
            <a:r>
              <a:rPr lang="en-US" b="1" dirty="0" smtClean="0"/>
              <a:t>IMPORTANT—THIS SLIDE MAY BE HIDDEN</a:t>
            </a:r>
            <a:r>
              <a:rPr lang="en-US" b="1" baseline="0" dirty="0" smtClean="0"/>
              <a:t> IF YOU ARE DEMONSTRATING THIS NAVIGATION FROM SLIDE 29</a:t>
            </a:r>
          </a:p>
          <a:p>
            <a:endParaRPr lang="en-US" dirty="0" smtClean="0"/>
          </a:p>
          <a:p>
            <a:r>
              <a:rPr lang="en-US" dirty="0" smtClean="0"/>
              <a:t>To </a:t>
            </a:r>
            <a:r>
              <a:rPr lang="en-US" b="1" dirty="0" smtClean="0"/>
              <a:t>KNOW</a:t>
            </a:r>
            <a:r>
              <a:rPr lang="en-US" dirty="0" smtClean="0"/>
              <a:t> and </a:t>
            </a:r>
            <a:r>
              <a:rPr lang="en-US" b="1" dirty="0" smtClean="0"/>
              <a:t>DO</a:t>
            </a:r>
            <a:r>
              <a:rPr lang="en-US" dirty="0" smtClean="0"/>
              <a:t>:  If you do the live demonstration described on last slide, you would skip this slide.</a:t>
            </a:r>
          </a:p>
          <a:p>
            <a:r>
              <a:rPr lang="en-US" dirty="0" smtClean="0"/>
              <a:t>Otherwise,</a:t>
            </a:r>
            <a:r>
              <a:rPr lang="en-US" baseline="0" dirty="0" smtClean="0"/>
              <a:t> </a:t>
            </a:r>
            <a:r>
              <a:rPr lang="en-US" dirty="0" smtClean="0"/>
              <a:t>This is the expanded view of</a:t>
            </a:r>
            <a:r>
              <a:rPr lang="en-US" baseline="0" dirty="0" smtClean="0"/>
              <a:t> Checkpoint 1.1.  More specific examples are within the checkpoint 1.1 View examples and resources link.  This is the same format for all-different information, same format.  </a:t>
            </a:r>
          </a:p>
          <a:p>
            <a:endParaRPr lang="en-US" b="1" baseline="0" dirty="0" smtClean="0"/>
          </a:p>
          <a:p>
            <a:r>
              <a:rPr lang="en-US" b="1" baseline="0" dirty="0" smtClean="0"/>
              <a:t>TO SAY</a:t>
            </a:r>
            <a:r>
              <a:rPr lang="en-US" baseline="0" dirty="0" smtClean="0"/>
              <a:t>:  Here are suggestions for ways to “offer ways of customizing the display of information.”  We can find examples and resources which we will give you time to explore in the next section.</a:t>
            </a:r>
          </a:p>
        </p:txBody>
      </p:sp>
      <p:sp>
        <p:nvSpPr>
          <p:cNvPr id="4" name="Slide Number Placeholder 3"/>
          <p:cNvSpPr>
            <a:spLocks noGrp="1"/>
          </p:cNvSpPr>
          <p:nvPr>
            <p:ph type="sldNum" sz="quarter" idx="10"/>
          </p:nvPr>
        </p:nvSpPr>
        <p:spPr/>
        <p:txBody>
          <a:bodyPr/>
          <a:lstStyle/>
          <a:p>
            <a:fld id="{CD827DFB-7249-4730-B9E9-C72162C72FCA}" type="slidenum">
              <a:rPr lang="en-US" smtClean="0"/>
              <a:t>34</a:t>
            </a:fld>
            <a:endParaRPr lang="en-US" dirty="0"/>
          </a:p>
        </p:txBody>
      </p:sp>
    </p:spTree>
    <p:extLst>
      <p:ext uri="{BB962C8B-B14F-4D97-AF65-F5344CB8AC3E}">
        <p14:creationId xmlns:p14="http://schemas.microsoft.com/office/powerpoint/2010/main" val="3542847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IMPORTANT—THIS SLIDE MAY BE HIDDEN</a:t>
            </a:r>
            <a:r>
              <a:rPr lang="en-US" b="1" baseline="0" dirty="0" smtClean="0"/>
              <a:t> IF YOU ARE DEMONSTRATING THIS NAVIGATION FROM SLIDE 29</a:t>
            </a:r>
          </a:p>
          <a:p>
            <a:pPr defTabSz="932126">
              <a:defRPr/>
            </a:pPr>
            <a:r>
              <a:rPr lang="en-US" b="0" baseline="0" dirty="0" smtClean="0"/>
              <a:t>P</a:t>
            </a:r>
            <a:r>
              <a:rPr lang="en-US" dirty="0" smtClean="0"/>
              <a:t>rinciple II:</a:t>
            </a:r>
            <a:r>
              <a:rPr lang="en-US" baseline="0" dirty="0" smtClean="0"/>
              <a:t>  Provide Multiple Means of Action and Expression</a:t>
            </a:r>
            <a:endParaRPr lang="en-US" dirty="0" smtClean="0"/>
          </a:p>
          <a:p>
            <a:endParaRPr lang="en-US" dirty="0" smtClean="0"/>
          </a:p>
          <a:p>
            <a:pPr defTabSz="932126">
              <a:defRPr/>
            </a:pPr>
            <a:r>
              <a:rPr lang="en-US" b="1" dirty="0" smtClean="0"/>
              <a:t>To DO: </a:t>
            </a:r>
            <a:r>
              <a:rPr lang="en-US" b="0" dirty="0" smtClean="0"/>
              <a:t>Continue</a:t>
            </a:r>
            <a:r>
              <a:rPr lang="en-US" b="0" baseline="0" dirty="0" smtClean="0"/>
              <a:t> with </a:t>
            </a:r>
            <a:r>
              <a:rPr lang="en-US" dirty="0" smtClean="0"/>
              <a:t> a live demonstration</a:t>
            </a:r>
            <a:r>
              <a:rPr lang="en-US" baseline="0" dirty="0" smtClean="0"/>
              <a:t> by clicking on the links as you point them out like you did for Principle I. </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35</a:t>
            </a:fld>
            <a:endParaRPr lang="en-US" dirty="0"/>
          </a:p>
        </p:txBody>
      </p:sp>
    </p:spTree>
    <p:extLst>
      <p:ext uri="{BB962C8B-B14F-4D97-AF65-F5344CB8AC3E}">
        <p14:creationId xmlns:p14="http://schemas.microsoft.com/office/powerpoint/2010/main" val="1410224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IMPORTANT—THIS SLIDE MAY BE HIDDEN</a:t>
            </a:r>
            <a:r>
              <a:rPr lang="en-US" b="1" baseline="0" dirty="0" smtClean="0"/>
              <a:t> IF YOU ARE DEMONSTRATING THIS NAVIGATION FROM SLIDE 29</a:t>
            </a:r>
          </a:p>
          <a:p>
            <a:pPr defTabSz="932126">
              <a:defRPr/>
            </a:pPr>
            <a:r>
              <a:rPr lang="en-US" b="1" dirty="0" smtClean="0"/>
              <a:t>To DO:  </a:t>
            </a:r>
            <a:r>
              <a:rPr lang="en-US" dirty="0" smtClean="0"/>
              <a:t>Repeat your live demonstration</a:t>
            </a:r>
            <a:r>
              <a:rPr lang="en-US" baseline="0" dirty="0" smtClean="0"/>
              <a:t> by clicking on the links as you point them out for Principle III </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36</a:t>
            </a:fld>
            <a:endParaRPr lang="en-US" dirty="0"/>
          </a:p>
        </p:txBody>
      </p:sp>
    </p:spTree>
    <p:extLst>
      <p:ext uri="{BB962C8B-B14F-4D97-AF65-F5344CB8AC3E}">
        <p14:creationId xmlns:p14="http://schemas.microsoft.com/office/powerpoint/2010/main" val="1248866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SAY:   </a:t>
            </a:r>
            <a:r>
              <a:rPr lang="en-US" dirty="0" smtClean="0"/>
              <a:t>This is an example of various forms of representation-Braille,</a:t>
            </a:r>
            <a:r>
              <a:rPr lang="en-US" baseline="0" dirty="0" smtClean="0"/>
              <a:t> text highlighted as it is read by the computer, simplified text.  Each of these provides access to the same text in a form appropriate for the needs of certain, individual students.</a:t>
            </a:r>
            <a:endParaRPr lang="en-US" dirty="0" smtClean="0"/>
          </a:p>
          <a:p>
            <a:endParaRPr lang="en-US" dirty="0" smtClean="0"/>
          </a:p>
          <a:p>
            <a:r>
              <a:rPr lang="en-US" dirty="0" smtClean="0"/>
              <a:t>1 minute</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37</a:t>
            </a:fld>
            <a:endParaRPr lang="en-US" dirty="0"/>
          </a:p>
        </p:txBody>
      </p:sp>
    </p:spTree>
    <p:extLst>
      <p:ext uri="{BB962C8B-B14F-4D97-AF65-F5344CB8AC3E}">
        <p14:creationId xmlns:p14="http://schemas.microsoft.com/office/powerpoint/2010/main" val="3194834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SAY: </a:t>
            </a:r>
            <a:r>
              <a:rPr lang="en-US" dirty="0" smtClean="0"/>
              <a:t>Expression could include: drawing,</a:t>
            </a:r>
            <a:r>
              <a:rPr lang="en-US" baseline="0" dirty="0" smtClean="0"/>
              <a:t> sculpting, using technology, writing, painting, dramatization, talking, rapping, or writing/playing music</a:t>
            </a:r>
            <a:endParaRPr lang="en-US" dirty="0" smtClean="0"/>
          </a:p>
          <a:p>
            <a:pPr defTabSz="932126">
              <a:defRPr/>
            </a:pPr>
            <a:endParaRPr lang="en-US" dirty="0" smtClean="0"/>
          </a:p>
          <a:p>
            <a:pPr defTabSz="932126">
              <a:defRPr/>
            </a:pPr>
            <a:r>
              <a:rPr lang="en-US" dirty="0" smtClean="0"/>
              <a:t>1</a:t>
            </a:r>
            <a:r>
              <a:rPr lang="en-US" baseline="0" dirty="0" smtClean="0"/>
              <a:t> minute</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38</a:t>
            </a:fld>
            <a:endParaRPr lang="en-US" dirty="0"/>
          </a:p>
        </p:txBody>
      </p:sp>
    </p:spTree>
    <p:extLst>
      <p:ext uri="{BB962C8B-B14F-4D97-AF65-F5344CB8AC3E}">
        <p14:creationId xmlns:p14="http://schemas.microsoft.com/office/powerpoint/2010/main" val="1201245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TO</a:t>
            </a:r>
            <a:r>
              <a:rPr lang="en-US" baseline="0" dirty="0" smtClean="0"/>
              <a:t> SAY:  When students are engaged, that will influence their choices, help them filter out the unimportant and focus toward challenging, enjoyable activities. </a:t>
            </a:r>
          </a:p>
          <a:p>
            <a:pPr>
              <a:buFontTx/>
              <a:buNone/>
            </a:pPr>
            <a:endParaRPr lang="en-US" baseline="0" dirty="0" smtClean="0"/>
          </a:p>
          <a:p>
            <a:pPr>
              <a:buFontTx/>
              <a:buNone/>
            </a:pPr>
            <a:r>
              <a:rPr lang="en-US" baseline="0" dirty="0" smtClean="0"/>
              <a:t>Let’s view an example of each principle in action as </a:t>
            </a:r>
            <a:r>
              <a:rPr lang="en-US" dirty="0" smtClean="0"/>
              <a:t>Geometry </a:t>
            </a:r>
            <a:r>
              <a:rPr lang="en-US" dirty="0"/>
              <a:t>students at Mountlake Terrace High School </a:t>
            </a:r>
            <a:r>
              <a:rPr lang="en-US" dirty="0" smtClean="0"/>
              <a:t>engage in a powerful</a:t>
            </a:r>
            <a:r>
              <a:rPr lang="en-US" baseline="0" dirty="0" smtClean="0"/>
              <a:t> learning </a:t>
            </a:r>
            <a:r>
              <a:rPr lang="en-US" dirty="0" smtClean="0"/>
              <a:t>project,</a:t>
            </a:r>
            <a:r>
              <a:rPr lang="en-US" baseline="0" dirty="0" smtClean="0"/>
              <a:t> that involves real-life problems, application of multiple ways to express and represent ideas, and the involvement of real-life experts—all a recipe for challenge and exciting motivation. </a:t>
            </a:r>
          </a:p>
          <a:p>
            <a:pPr>
              <a:buFontTx/>
              <a:buNone/>
            </a:pPr>
            <a:endParaRPr lang="en-US" baseline="0" dirty="0" smtClean="0"/>
          </a:p>
          <a:p>
            <a:pPr>
              <a:buFontTx/>
              <a:buNone/>
            </a:pPr>
            <a:endParaRPr lang="en-US" baseline="0" dirty="0" smtClean="0"/>
          </a:p>
          <a:p>
            <a:pPr>
              <a:buFontTx/>
              <a:buNone/>
            </a:pPr>
            <a:r>
              <a:rPr lang="en-US" baseline="0" dirty="0" smtClean="0"/>
              <a:t>TO DO: click on hyperlink in the slide or http://www.edutopia.org/mountlake-terrace-geometry-real-world-video</a:t>
            </a:r>
          </a:p>
          <a:p>
            <a:pPr>
              <a:buFontTx/>
              <a:buNone/>
            </a:pPr>
            <a:r>
              <a:rPr lang="en-US" b="1" baseline="0" dirty="0" smtClean="0"/>
              <a:t>Play video to 3:16</a:t>
            </a:r>
            <a:endParaRPr lang="en-US" b="1" dirty="0" smtClean="0"/>
          </a:p>
          <a:p>
            <a:pPr>
              <a:buFontTx/>
              <a:buNone/>
            </a:pPr>
            <a:endParaRPr lang="en-US" dirty="0"/>
          </a:p>
          <a:p>
            <a:pPr>
              <a:buFontTx/>
              <a:buNone/>
            </a:pPr>
            <a:r>
              <a:rPr lang="en-US" dirty="0"/>
              <a:t>BACKGROUND:  To find out more about the Mountlake Terrace High School project  go to:  http://www.edutopia.org/mountlake-terrace-geometry-real-world-video</a:t>
            </a:r>
          </a:p>
          <a:p>
            <a:pPr>
              <a:buFontTx/>
              <a:buNone/>
            </a:pPr>
            <a:endParaRPr lang="en-US" dirty="0"/>
          </a:p>
          <a:p>
            <a:pPr>
              <a:buFontTx/>
              <a:buNone/>
            </a:pPr>
            <a:r>
              <a:rPr lang="en-US" baseline="0" dirty="0" smtClean="0"/>
              <a:t>  </a:t>
            </a:r>
          </a:p>
          <a:p>
            <a:pPr>
              <a:buFontTx/>
              <a:buNone/>
            </a:pPr>
            <a:r>
              <a:rPr lang="en-US" baseline="0" dirty="0" smtClean="0"/>
              <a:t>4 minutes total</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39</a:t>
            </a:fld>
            <a:endParaRPr lang="en-US" dirty="0"/>
          </a:p>
        </p:txBody>
      </p:sp>
    </p:spTree>
    <p:extLst>
      <p:ext uri="{BB962C8B-B14F-4D97-AF65-F5344CB8AC3E}">
        <p14:creationId xmlns:p14="http://schemas.microsoft.com/office/powerpoint/2010/main" val="348073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4</a:t>
            </a:fld>
            <a:endParaRPr lang="en-US" dirty="0"/>
          </a:p>
        </p:txBody>
      </p:sp>
    </p:spTree>
    <p:extLst>
      <p:ext uri="{BB962C8B-B14F-4D97-AF65-F5344CB8AC3E}">
        <p14:creationId xmlns:p14="http://schemas.microsoft.com/office/powerpoint/2010/main" val="752866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dirty="0" smtClean="0"/>
              <a:t>:  Now, let’s take a moment to reflect on</a:t>
            </a:r>
            <a:r>
              <a:rPr lang="en-US" baseline="0" dirty="0" smtClean="0"/>
              <a:t> the guiding principles and their foundation in how the brain works. </a:t>
            </a:r>
          </a:p>
          <a:p>
            <a:endParaRPr lang="en-US" baseline="0" dirty="0" smtClean="0"/>
          </a:p>
          <a:p>
            <a:r>
              <a:rPr lang="en-US" dirty="0" smtClean="0"/>
              <a:t>To reduce barriers of learning, it is important to ensure that key information</a:t>
            </a:r>
            <a:r>
              <a:rPr lang="en-US" baseline="0" dirty="0" smtClean="0"/>
              <a:t> is equally perceptible to all learners, that students have opportunities to express and demonstrate their learning, and that students are </a:t>
            </a:r>
            <a:r>
              <a:rPr lang="en-US" dirty="0" smtClean="0"/>
              <a:t>provided with </a:t>
            </a:r>
            <a:r>
              <a:rPr lang="en-US" baseline="0" dirty="0" smtClean="0"/>
              <a:t>multiple options</a:t>
            </a:r>
            <a:r>
              <a:rPr lang="en-US" dirty="0" smtClean="0"/>
              <a:t> to</a:t>
            </a:r>
            <a:r>
              <a:rPr lang="en-US" baseline="0" dirty="0" smtClean="0"/>
              <a:t> be engaged and motivated to stay engaged in learning activities.</a:t>
            </a:r>
          </a:p>
          <a:p>
            <a:endParaRPr lang="en-US" baseline="0" dirty="0" smtClean="0"/>
          </a:p>
          <a:p>
            <a:r>
              <a:rPr lang="en-US" baseline="0" dirty="0" smtClean="0"/>
              <a:t>Take a few minutes to consider possibilities for each question that represents UDL principles in action. Then, you will have time to discuss at your table. </a:t>
            </a:r>
          </a:p>
          <a:p>
            <a:endParaRPr lang="en-US" b="1" baseline="0" dirty="0" smtClean="0"/>
          </a:p>
          <a:p>
            <a:r>
              <a:rPr lang="en-US" b="1" baseline="0" dirty="0" smtClean="0"/>
              <a:t>TO DO:  </a:t>
            </a:r>
            <a:r>
              <a:rPr lang="en-US" baseline="0" dirty="0" smtClean="0"/>
              <a:t>Allow time for a group or table discussion to respond to the question. May take one to two shout-outs for each question after table discussion. </a:t>
            </a:r>
          </a:p>
          <a:p>
            <a:endParaRPr lang="en-US" baseline="0" dirty="0" smtClean="0"/>
          </a:p>
          <a:p>
            <a:r>
              <a:rPr lang="en-US" baseline="0" dirty="0" smtClean="0"/>
              <a:t>10 minutes total</a:t>
            </a:r>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40</a:t>
            </a:fld>
            <a:endParaRPr lang="en-US" dirty="0"/>
          </a:p>
        </p:txBody>
      </p:sp>
    </p:spTree>
    <p:extLst>
      <p:ext uri="{BB962C8B-B14F-4D97-AF65-F5344CB8AC3E}">
        <p14:creationId xmlns:p14="http://schemas.microsoft.com/office/powerpoint/2010/main" val="11801081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dirty="0" smtClean="0"/>
              <a:t>:  Record on your reflection</a:t>
            </a:r>
            <a:r>
              <a:rPr lang="en-US" baseline="0" dirty="0" smtClean="0"/>
              <a:t> sheet key points and questions regarding UDL Principles. When you and your </a:t>
            </a:r>
            <a:r>
              <a:rPr lang="en-US" dirty="0" smtClean="0"/>
              <a:t>shoulder</a:t>
            </a:r>
            <a:r>
              <a:rPr lang="en-US" baseline="0" dirty="0" smtClean="0"/>
              <a:t> partner are ready, share your reflections </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41</a:t>
            </a:fld>
            <a:endParaRPr lang="en-US" dirty="0"/>
          </a:p>
        </p:txBody>
      </p:sp>
    </p:spTree>
    <p:extLst>
      <p:ext uri="{BB962C8B-B14F-4D97-AF65-F5344CB8AC3E}">
        <p14:creationId xmlns:p14="http://schemas.microsoft.com/office/powerpoint/2010/main" val="3553131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b="1" dirty="0">
                <a:solidFill>
                  <a:prstClr val="black"/>
                </a:solidFill>
              </a:rPr>
              <a:t>KNOW</a:t>
            </a:r>
            <a:r>
              <a:rPr lang="en-US" dirty="0">
                <a:solidFill>
                  <a:prstClr val="black"/>
                </a:solidFill>
              </a:rPr>
              <a:t>:  </a:t>
            </a:r>
            <a:r>
              <a:rPr lang="en-US" dirty="0" smtClean="0"/>
              <a:t>This section</a:t>
            </a:r>
            <a:r>
              <a:rPr lang="en-US" baseline="0" dirty="0" smtClean="0"/>
              <a:t> should take approximately 65 minutes.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42</a:t>
            </a:fld>
            <a:endParaRPr lang="en-US" dirty="0"/>
          </a:p>
        </p:txBody>
      </p:sp>
    </p:spTree>
    <p:extLst>
      <p:ext uri="{BB962C8B-B14F-4D97-AF65-F5344CB8AC3E}">
        <p14:creationId xmlns:p14="http://schemas.microsoft.com/office/powerpoint/2010/main" val="2758876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endParaRPr lang="en-US" dirty="0" smtClean="0"/>
          </a:p>
          <a:p>
            <a:pPr defTabSz="932126">
              <a:defRPr/>
            </a:pPr>
            <a:r>
              <a:rPr lang="en-US" b="1" dirty="0" smtClean="0"/>
              <a:t>To SAY:  </a:t>
            </a:r>
            <a:r>
              <a:rPr lang="en-US" b="0" dirty="0" smtClean="0"/>
              <a:t>We have spent</a:t>
            </a:r>
            <a:r>
              <a:rPr lang="en-US" b="0" baseline="0" dirty="0" smtClean="0"/>
              <a:t> the last portion of our session developing an understanding about the </a:t>
            </a:r>
            <a:r>
              <a:rPr lang="en-US" dirty="0" smtClean="0"/>
              <a:t>three guiding principles of</a:t>
            </a:r>
            <a:r>
              <a:rPr lang="en-US" baseline="0" dirty="0" smtClean="0"/>
              <a:t> the </a:t>
            </a:r>
            <a:r>
              <a:rPr lang="en-US" dirty="0" smtClean="0"/>
              <a:t>UDL framework.</a:t>
            </a:r>
          </a:p>
          <a:p>
            <a:r>
              <a:rPr lang="en-US" dirty="0" smtClean="0"/>
              <a:t>The three principles emphasize the idea of flexibility</a:t>
            </a:r>
            <a:r>
              <a:rPr lang="en-US" baseline="0" dirty="0" smtClean="0"/>
              <a:t> in the multiple methods for representing, expressing and engaging students and their ideas in the classroom.</a:t>
            </a:r>
            <a:r>
              <a:rPr lang="en-US" dirty="0" smtClean="0"/>
              <a:t> Now</a:t>
            </a:r>
            <a:r>
              <a:rPr lang="en-US" baseline="0" dirty="0" smtClean="0"/>
              <a:t> you are going to be able to explore these guidelines further and consider more ways that you can apply the principles to your classroom </a:t>
            </a:r>
            <a:endParaRPr lang="en-US" dirty="0" smtClean="0"/>
          </a:p>
          <a:p>
            <a:endParaRPr lang="en-US" dirty="0" smtClean="0"/>
          </a:p>
          <a:p>
            <a:r>
              <a:rPr lang="en-US" dirty="0" smtClean="0"/>
              <a:t>1 min.</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43</a:t>
            </a:fld>
            <a:endParaRPr lang="en-US" dirty="0"/>
          </a:p>
        </p:txBody>
      </p:sp>
    </p:spTree>
    <p:extLst>
      <p:ext uri="{BB962C8B-B14F-4D97-AF65-F5344CB8AC3E}">
        <p14:creationId xmlns:p14="http://schemas.microsoft.com/office/powerpoint/2010/main" val="2716554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DO</a:t>
            </a:r>
            <a:r>
              <a:rPr lang="en-US" dirty="0" smtClean="0"/>
              <a:t>:  </a:t>
            </a:r>
          </a:p>
          <a:p>
            <a:r>
              <a:rPr lang="en-US" dirty="0" smtClean="0"/>
              <a:t>Use: http://www.udlcenter.org/aboutudl/udlguidelines</a:t>
            </a:r>
            <a:r>
              <a:rPr lang="en-US" baseline="0" dirty="0" smtClean="0"/>
              <a:t> and </a:t>
            </a:r>
            <a:r>
              <a:rPr lang="en-US" b="1" baseline="0" dirty="0" smtClean="0"/>
              <a:t>handout </a:t>
            </a:r>
            <a:r>
              <a:rPr lang="en-US" b="1" dirty="0" smtClean="0"/>
              <a:t>“UDL Principles, Guidelines, Checkpoints in the Classroom” </a:t>
            </a:r>
            <a:r>
              <a:rPr lang="en-US" dirty="0" smtClean="0"/>
              <a:t>to model</a:t>
            </a:r>
            <a:r>
              <a:rPr lang="en-US" baseline="0" dirty="0" smtClean="0"/>
              <a:t> how to find the guidelines, checkpoints and resources.  Follow the steps on the slide to complete one example together.</a:t>
            </a:r>
          </a:p>
          <a:p>
            <a:endParaRPr lang="en-US" baseline="0" dirty="0" smtClean="0"/>
          </a:p>
          <a:p>
            <a:r>
              <a:rPr lang="en-US" baseline="0" dirty="0" smtClean="0"/>
              <a:t>When technology does not allow have copies of full text version of the guidelines: http://www.udlcenter.org/aboutudl/udlguidelines/downloads</a:t>
            </a:r>
          </a:p>
          <a:p>
            <a:endParaRPr lang="en-US" baseline="0" dirty="0" smtClean="0"/>
          </a:p>
          <a:p>
            <a:endParaRPr lang="en-US" baseline="0" dirty="0" smtClean="0"/>
          </a:p>
          <a:p>
            <a:r>
              <a:rPr lang="en-US" dirty="0" smtClean="0"/>
              <a:t>Divide group into thirds.  One third will do Principle 1, one third will do Principle 2, and the</a:t>
            </a:r>
            <a:r>
              <a:rPr lang="en-US" baseline="0" dirty="0" smtClean="0"/>
              <a:t> final third will do Principle 3.    Participants will use </a:t>
            </a:r>
            <a:r>
              <a:rPr lang="en-US" dirty="0" smtClean="0"/>
              <a:t>“UDL Principles, Guidelines, Checkpoints in the Classroom” worksheet for note taking.  </a:t>
            </a:r>
            <a:r>
              <a:rPr lang="en-US" b="1" baseline="0" dirty="0" smtClean="0"/>
              <a:t>Allow 20 minutes for participants to explore </a:t>
            </a:r>
            <a:r>
              <a:rPr lang="en-US" baseline="0" dirty="0" smtClean="0"/>
              <a:t>the links.  Provide additional time to share their ideas with the whole group (your choice).  Participants should add information that is shared to their worksheet.  </a:t>
            </a:r>
            <a:r>
              <a:rPr lang="en-US" b="1" baseline="0" dirty="0" smtClean="0"/>
              <a:t>Add 10 minutes for sharing.</a:t>
            </a:r>
            <a:endParaRPr lang="en-US" dirty="0" smtClean="0"/>
          </a:p>
          <a:p>
            <a:endParaRPr lang="en-US" dirty="0" smtClean="0"/>
          </a:p>
          <a:p>
            <a:r>
              <a:rPr lang="en-US" b="1" dirty="0" smtClean="0"/>
              <a:t>TO SAY:  </a:t>
            </a:r>
            <a:r>
              <a:rPr lang="en-US" b="0" dirty="0" smtClean="0"/>
              <a:t>We are going to divide the group into three parts.  One third will do Principle 1, one third will do Principle 2, and the final third will do Principle 3. </a:t>
            </a:r>
            <a:r>
              <a:rPr lang="en-US" baseline="0" dirty="0" smtClean="0"/>
              <a:t>You will use </a:t>
            </a:r>
            <a:r>
              <a:rPr lang="en-US" dirty="0" smtClean="0"/>
              <a:t>“UDL Principles, Guidelines, Checkpoints in the Classroom” worksheet for note taking.  </a:t>
            </a:r>
            <a:r>
              <a:rPr lang="en-US" b="0" baseline="0" dirty="0" smtClean="0"/>
              <a:t>You will have time to explore </a:t>
            </a:r>
            <a:r>
              <a:rPr lang="en-US" baseline="0" dirty="0" smtClean="0"/>
              <a:t>the links. Be prepared to share what you’ve found with the group. </a:t>
            </a:r>
          </a:p>
          <a:p>
            <a:r>
              <a:rPr lang="en-US" baseline="0" dirty="0" smtClean="0"/>
              <a:t>As we share, feel free to add information that is shared by others to your worksheet</a:t>
            </a:r>
          </a:p>
          <a:p>
            <a:endParaRPr lang="en-US" b="1" baseline="0" dirty="0" smtClean="0"/>
          </a:p>
          <a:p>
            <a:r>
              <a:rPr lang="en-US" b="0" baseline="0" dirty="0" smtClean="0"/>
              <a:t>30 minutes total</a:t>
            </a:r>
            <a:endParaRPr lang="en-US" b="0" dirty="0"/>
          </a:p>
        </p:txBody>
      </p:sp>
      <p:sp>
        <p:nvSpPr>
          <p:cNvPr id="4" name="Slide Number Placeholder 3"/>
          <p:cNvSpPr>
            <a:spLocks noGrp="1"/>
          </p:cNvSpPr>
          <p:nvPr>
            <p:ph type="sldNum" sz="quarter" idx="10"/>
          </p:nvPr>
        </p:nvSpPr>
        <p:spPr/>
        <p:txBody>
          <a:bodyPr/>
          <a:lstStyle/>
          <a:p>
            <a:fld id="{CD827DFB-7249-4730-B9E9-C72162C72FCA}" type="slidenum">
              <a:rPr lang="en-US" smtClean="0"/>
              <a:t>44</a:t>
            </a:fld>
            <a:endParaRPr lang="en-US" dirty="0"/>
          </a:p>
        </p:txBody>
      </p:sp>
    </p:spTree>
    <p:extLst>
      <p:ext uri="{BB962C8B-B14F-4D97-AF65-F5344CB8AC3E}">
        <p14:creationId xmlns:p14="http://schemas.microsoft.com/office/powerpoint/2010/main" val="1661890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KNOW: </a:t>
            </a:r>
          </a:p>
          <a:p>
            <a:r>
              <a:rPr lang="en-US" dirty="0" smtClean="0"/>
              <a:t>Each video is approximately 10 minutes long. Look at them</a:t>
            </a:r>
            <a:r>
              <a:rPr lang="en-US" baseline="0" dirty="0" smtClean="0"/>
              <a:t> ahead of time so you have a short introduction for each. You will select one that best fits your group. </a:t>
            </a:r>
            <a:endParaRPr lang="en-US" dirty="0" smtClean="0"/>
          </a:p>
          <a:p>
            <a:endParaRPr lang="en-US" b="1" dirty="0" smtClean="0"/>
          </a:p>
          <a:p>
            <a:r>
              <a:rPr lang="en-US" b="1" dirty="0" smtClean="0"/>
              <a:t>TO</a:t>
            </a:r>
            <a:r>
              <a:rPr lang="en-US" b="1" baseline="0" dirty="0" smtClean="0"/>
              <a:t> </a:t>
            </a:r>
            <a:r>
              <a:rPr lang="en-US" b="1" dirty="0" smtClean="0"/>
              <a:t>DO:  </a:t>
            </a:r>
          </a:p>
          <a:p>
            <a:r>
              <a:rPr lang="en-US" dirty="0" smtClean="0"/>
              <a:t>Choose to show the one(s) that is/are most</a:t>
            </a:r>
            <a:r>
              <a:rPr lang="en-US" baseline="0" dirty="0" smtClean="0"/>
              <a:t> appropriate for your audience and download it.  Check your link</a:t>
            </a:r>
            <a:r>
              <a:rPr lang="en-US" b="1" baseline="0" dirty="0" smtClean="0"/>
              <a:t>.  Duplicate the template for each participant </a:t>
            </a:r>
            <a:r>
              <a:rPr lang="en-US" baseline="0" dirty="0" smtClean="0"/>
              <a:t>: “Educator’s Worksheet for UDL Guidelines” from http://www.udlcenter.org/aboutudl/udlguidelines/downloads</a:t>
            </a:r>
            <a:r>
              <a:rPr lang="en-US" dirty="0" smtClean="0"/>
              <a:t>.  </a:t>
            </a:r>
            <a:endParaRPr lang="en-US" baseline="0" dirty="0" smtClean="0"/>
          </a:p>
          <a:p>
            <a:endParaRPr lang="en-US" b="1" baseline="0" dirty="0" smtClean="0"/>
          </a:p>
          <a:p>
            <a:r>
              <a:rPr lang="en-US" b="1" baseline="0" dirty="0" smtClean="0"/>
              <a:t>TO SAY:  </a:t>
            </a:r>
          </a:p>
          <a:p>
            <a:r>
              <a:rPr lang="en-US" baseline="0" dirty="0" smtClean="0"/>
              <a:t>What does Universal Design for Learning look like in the classroom?  Let’s look at an example of UDL in a classroom.  Because of time constraints, we are only going to watch one but you have the links to look at later.  You should take notes about what you see on the Educator’s Worksheet for UDL Guidelines.”</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45</a:t>
            </a:fld>
            <a:endParaRPr lang="en-US" dirty="0"/>
          </a:p>
        </p:txBody>
      </p:sp>
    </p:spTree>
    <p:extLst>
      <p:ext uri="{BB962C8B-B14F-4D97-AF65-F5344CB8AC3E}">
        <p14:creationId xmlns:p14="http://schemas.microsoft.com/office/powerpoint/2010/main" val="3825809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Carousal</a:t>
            </a:r>
            <a:r>
              <a:rPr lang="en-US" baseline="0" dirty="0" smtClean="0"/>
              <a:t> activity (</a:t>
            </a:r>
            <a:r>
              <a:rPr lang="en-US" b="1" baseline="0" dirty="0" smtClean="0"/>
              <a:t>15 minutes)</a:t>
            </a:r>
            <a:r>
              <a:rPr lang="en-US" dirty="0" smtClean="0"/>
              <a:t>	</a:t>
            </a:r>
          </a:p>
          <a:p>
            <a:pPr marL="233031" indent="-233031">
              <a:buAutoNum type="alphaUcPeriod"/>
            </a:pPr>
            <a:r>
              <a:rPr lang="en-US" dirty="0" smtClean="0"/>
              <a:t>Post</a:t>
            </a:r>
            <a:r>
              <a:rPr lang="en-US" baseline="0" dirty="0" smtClean="0"/>
              <a:t> 4 pieces of chart paper</a:t>
            </a:r>
          </a:p>
          <a:p>
            <a:pPr marL="699094" lvl="1" indent="-233031">
              <a:buFont typeface="+mj-lt"/>
              <a:buAutoNum type="arabicPeriod"/>
            </a:pPr>
            <a:r>
              <a:rPr lang="en-US" baseline="0" dirty="0" smtClean="0"/>
              <a:t>Benefits to teachers who apply UDL principles.</a:t>
            </a:r>
          </a:p>
          <a:p>
            <a:pPr marL="699094" lvl="1" indent="-233031">
              <a:buAutoNum type="arabicPeriod"/>
            </a:pPr>
            <a:r>
              <a:rPr lang="en-US" baseline="0" dirty="0" smtClean="0"/>
              <a:t>Benefits to ALL students when UDL principles are applied.</a:t>
            </a:r>
          </a:p>
          <a:p>
            <a:pPr marL="699094" lvl="1" indent="-233031">
              <a:buAutoNum type="arabicPeriod"/>
            </a:pPr>
            <a:r>
              <a:rPr lang="en-US" baseline="0" dirty="0" smtClean="0"/>
              <a:t>Benefits to Students with Disabilities when UDL principles are applied.</a:t>
            </a:r>
          </a:p>
          <a:p>
            <a:pPr marL="699094" lvl="1" indent="-233031">
              <a:buAutoNum type="arabicPeriod"/>
            </a:pPr>
            <a:r>
              <a:rPr lang="en-US" baseline="0" dirty="0" smtClean="0"/>
              <a:t>Challenges or Roadblocks to Applying UDL principles</a:t>
            </a:r>
          </a:p>
          <a:p>
            <a:endParaRPr lang="en-US" baseline="0" dirty="0" smtClean="0"/>
          </a:p>
          <a:p>
            <a:pPr marL="233031" indent="-233031">
              <a:buAutoNum type="alphaUcPeriod"/>
            </a:pPr>
            <a:r>
              <a:rPr lang="en-US" baseline="0" dirty="0" smtClean="0"/>
              <a:t>Divide participants in four groups</a:t>
            </a:r>
          </a:p>
          <a:p>
            <a:pPr marL="233031" indent="-233031">
              <a:buAutoNum type="alphaUcPeriod" startAt="3"/>
            </a:pPr>
            <a:r>
              <a:rPr lang="en-US" baseline="0" dirty="0" smtClean="0"/>
              <a:t>Each group goes to one paper and writes their responses on that piece</a:t>
            </a:r>
          </a:p>
          <a:p>
            <a:pPr marL="233031" indent="-233031">
              <a:buAutoNum type="alphaUcPeriod" startAt="3"/>
            </a:pPr>
            <a:r>
              <a:rPr lang="en-US" baseline="0" dirty="0" smtClean="0"/>
              <a:t>After 2 minutes, the groups rotate to the next piece of paper, read what is on the paper and add any additional thoughts </a:t>
            </a:r>
          </a:p>
          <a:p>
            <a:pPr marL="233031" indent="-233031">
              <a:buAutoNum type="alphaUcPeriod" startAt="3"/>
            </a:pPr>
            <a:r>
              <a:rPr lang="en-US" baseline="0" dirty="0" smtClean="0"/>
              <a:t>Continue in this fashion until everyone has an opportunity to write on every paper.</a:t>
            </a:r>
          </a:p>
          <a:p>
            <a:pPr marL="233031" indent="-233031">
              <a:buAutoNum type="alphaUcPeriod" startAt="3"/>
            </a:pPr>
            <a:r>
              <a:rPr lang="en-US" baseline="0" dirty="0" smtClean="0"/>
              <a:t>One person in each group reports out on the paper where they ended or take one last walk around. (4 minutes)</a:t>
            </a:r>
          </a:p>
          <a:p>
            <a:pPr marL="699094" lvl="1" indent="-233031">
              <a:buAutoNum type="arabicPeriod"/>
            </a:pPr>
            <a:endParaRPr lang="en-US" baseline="0" dirty="0" smtClean="0"/>
          </a:p>
          <a:p>
            <a:pPr marL="233031" indent="-233031">
              <a:buAutoNum type="alphaUcPeriod"/>
            </a:pPr>
            <a:endParaRPr lang="en-US" baseline="0" dirty="0" smtClean="0"/>
          </a:p>
          <a:p>
            <a:pPr marL="699094" lvl="1" indent="-233031">
              <a:buAutoNum type="arabicPeriod"/>
            </a:pPr>
            <a:endParaRPr lang="en-US" baseline="0" dirty="0" smtClean="0"/>
          </a:p>
          <a:p>
            <a:endParaRPr lang="en-US" baseline="0"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46</a:t>
            </a:fld>
            <a:endParaRPr lang="en-US" dirty="0"/>
          </a:p>
        </p:txBody>
      </p:sp>
    </p:spTree>
    <p:extLst>
      <p:ext uri="{BB962C8B-B14F-4D97-AF65-F5344CB8AC3E}">
        <p14:creationId xmlns:p14="http://schemas.microsoft.com/office/powerpoint/2010/main" val="3400958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DO</a:t>
            </a:r>
            <a:r>
              <a:rPr lang="en-US" dirty="0" smtClean="0"/>
              <a:t>:  Connect these implications to those participants suggested</a:t>
            </a:r>
            <a:r>
              <a:rPr lang="en-US" baseline="0" dirty="0" smtClean="0"/>
              <a:t> or just mention the ones not suggested by the participants.</a:t>
            </a:r>
            <a:endParaRPr lang="en-US" dirty="0" smtClean="0"/>
          </a:p>
          <a:p>
            <a:endParaRPr lang="en-US" dirty="0" smtClean="0"/>
          </a:p>
          <a:p>
            <a:r>
              <a:rPr lang="en-US" b="1" dirty="0" smtClean="0"/>
              <a:t>TO SAY</a:t>
            </a:r>
            <a:r>
              <a:rPr lang="en-US" dirty="0" smtClean="0"/>
              <a:t>: Did we hear all of these things from the group when they shared out?  Did we hear some other ideas that are not listed?  </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47</a:t>
            </a:fld>
            <a:endParaRPr lang="en-US" dirty="0"/>
          </a:p>
        </p:txBody>
      </p:sp>
    </p:spTree>
    <p:extLst>
      <p:ext uri="{BB962C8B-B14F-4D97-AF65-F5344CB8AC3E}">
        <p14:creationId xmlns:p14="http://schemas.microsoft.com/office/powerpoint/2010/main" val="1498118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dirty="0" smtClean="0"/>
              <a:t>:  Record on your reflection</a:t>
            </a:r>
            <a:r>
              <a:rPr lang="en-US" baseline="0" dirty="0" smtClean="0"/>
              <a:t> sheet key points and questions regarding UDL Principles. When you and your </a:t>
            </a:r>
            <a:r>
              <a:rPr lang="en-US" dirty="0" smtClean="0"/>
              <a:t>shoulder</a:t>
            </a:r>
            <a:r>
              <a:rPr lang="en-US" baseline="0" dirty="0" smtClean="0"/>
              <a:t> partner are ready, share your thoughts on the relationship between the three brain networks and good lesson design. We will take four minutes for this checkpoint. Go now. </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48</a:t>
            </a:fld>
            <a:endParaRPr lang="en-US" dirty="0"/>
          </a:p>
        </p:txBody>
      </p:sp>
    </p:spTree>
    <p:extLst>
      <p:ext uri="{BB962C8B-B14F-4D97-AF65-F5344CB8AC3E}">
        <p14:creationId xmlns:p14="http://schemas.microsoft.com/office/powerpoint/2010/main" val="10820337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b="1" dirty="0">
                <a:solidFill>
                  <a:prstClr val="black"/>
                </a:solidFill>
              </a:rPr>
              <a:t>KNOW</a:t>
            </a:r>
            <a:r>
              <a:rPr lang="en-US" dirty="0">
                <a:solidFill>
                  <a:prstClr val="black"/>
                </a:solidFill>
              </a:rPr>
              <a:t>:  </a:t>
            </a:r>
            <a:r>
              <a:rPr lang="en-US" dirty="0" smtClean="0"/>
              <a:t>This section</a:t>
            </a:r>
            <a:r>
              <a:rPr lang="en-US" baseline="0" dirty="0" smtClean="0"/>
              <a:t> should take approximately 10 minutes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49</a:t>
            </a:fld>
            <a:endParaRPr lang="en-US" dirty="0"/>
          </a:p>
        </p:txBody>
      </p:sp>
    </p:spTree>
    <p:extLst>
      <p:ext uri="{BB962C8B-B14F-4D97-AF65-F5344CB8AC3E}">
        <p14:creationId xmlns:p14="http://schemas.microsoft.com/office/powerpoint/2010/main" val="236199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0" dirty="0" smtClean="0">
                <a:solidFill>
                  <a:prstClr val="black"/>
                </a:solidFill>
              </a:rPr>
              <a:t>(5</a:t>
            </a:r>
            <a:r>
              <a:rPr lang="en-US" b="0" baseline="0" dirty="0" smtClean="0">
                <a:solidFill>
                  <a:prstClr val="black"/>
                </a:solidFill>
              </a:rPr>
              <a:t> </a:t>
            </a:r>
            <a:r>
              <a:rPr lang="en-US" b="0" dirty="0" smtClean="0">
                <a:solidFill>
                  <a:prstClr val="black"/>
                </a:solidFill>
              </a:rPr>
              <a:t>minutes)</a:t>
            </a:r>
          </a:p>
          <a:p>
            <a:pPr defTabSz="932126">
              <a:defRPr/>
            </a:pPr>
            <a:r>
              <a:rPr lang="en-US" b="1" dirty="0" smtClean="0">
                <a:solidFill>
                  <a:prstClr val="black"/>
                </a:solidFill>
              </a:rPr>
              <a:t>To </a:t>
            </a:r>
            <a:r>
              <a:rPr lang="en-US" b="1" dirty="0">
                <a:solidFill>
                  <a:prstClr val="black"/>
                </a:solidFill>
              </a:rPr>
              <a:t>DO:  </a:t>
            </a:r>
          </a:p>
          <a:p>
            <a:pPr defTabSz="932126">
              <a:defRPr/>
            </a:pPr>
            <a:r>
              <a:rPr lang="en-US" u="sng" dirty="0">
                <a:solidFill>
                  <a:prstClr val="black"/>
                </a:solidFill>
              </a:rPr>
              <a:t>Welcome participants</a:t>
            </a:r>
            <a:r>
              <a:rPr lang="en-US" dirty="0">
                <a:solidFill>
                  <a:prstClr val="black"/>
                </a:solidFill>
              </a:rPr>
              <a:t>.</a:t>
            </a:r>
          </a:p>
          <a:p>
            <a:pPr defTabSz="932126">
              <a:defRPr/>
            </a:pPr>
            <a:r>
              <a:rPr lang="en-US" u="sng" dirty="0">
                <a:solidFill>
                  <a:prstClr val="black"/>
                </a:solidFill>
              </a:rPr>
              <a:t>Conduct Introductions:   </a:t>
            </a:r>
          </a:p>
          <a:p>
            <a:pPr marL="174775" indent="-174775" defTabSz="932126">
              <a:buFont typeface="Arial" panose="020B0604020202020204" pitchFamily="34" charset="0"/>
              <a:buChar char="•"/>
              <a:defRPr/>
            </a:pPr>
            <a:r>
              <a:rPr lang="en-US" dirty="0">
                <a:solidFill>
                  <a:prstClr val="black"/>
                </a:solidFill>
              </a:rPr>
              <a:t>Introductions can be </a:t>
            </a:r>
            <a:r>
              <a:rPr lang="en-US" dirty="0">
                <a:solidFill>
                  <a:srgbClr val="FF0000"/>
                </a:solidFill>
              </a:rPr>
              <a:t>presenter choice.  Use your preference.  Each person could introduce themselves or they can interview and introduce another person</a:t>
            </a:r>
            <a:r>
              <a:rPr lang="en-US" dirty="0" smtClean="0">
                <a:solidFill>
                  <a:srgbClr val="FF0000"/>
                </a:solidFill>
              </a:rPr>
              <a:t>. Time should be considered in this</a:t>
            </a:r>
            <a:r>
              <a:rPr lang="en-US" baseline="0" dirty="0" smtClean="0">
                <a:solidFill>
                  <a:srgbClr val="FF0000"/>
                </a:solidFill>
              </a:rPr>
              <a:t> choice.</a:t>
            </a:r>
            <a:endParaRPr lang="en-US" dirty="0">
              <a:solidFill>
                <a:srgbClr val="FF0000"/>
              </a:solidFill>
            </a:endParaRPr>
          </a:p>
          <a:p>
            <a:pPr defTabSz="932126">
              <a:defRPr/>
            </a:pPr>
            <a:r>
              <a:rPr lang="en-US" u="sng" dirty="0">
                <a:solidFill>
                  <a:prstClr val="black"/>
                </a:solidFill>
              </a:rPr>
              <a:t>Review Housekeeping Items</a:t>
            </a:r>
            <a:r>
              <a:rPr lang="en-US" dirty="0">
                <a:solidFill>
                  <a:prstClr val="black"/>
                </a:solidFill>
              </a:rPr>
              <a:t>:  Share information such as location of restrooms, approximate break times, lunch arrangements if applicable, etc. </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a:t>
            </a:fld>
            <a:endParaRPr lang="en-US" dirty="0"/>
          </a:p>
        </p:txBody>
      </p:sp>
    </p:spTree>
    <p:extLst>
      <p:ext uri="{BB962C8B-B14F-4D97-AF65-F5344CB8AC3E}">
        <p14:creationId xmlns:p14="http://schemas.microsoft.com/office/powerpoint/2010/main" val="3474664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a:t>
            </a:r>
            <a:r>
              <a:rPr lang="en-US" b="1" baseline="0" dirty="0" smtClean="0"/>
              <a:t> SAY: </a:t>
            </a:r>
          </a:p>
          <a:p>
            <a:pPr defTabSz="932126">
              <a:defRPr/>
            </a:pPr>
            <a:endParaRPr lang="en-US" dirty="0"/>
          </a:p>
          <a:p>
            <a:pPr defTabSz="932126">
              <a:defRPr/>
            </a:pPr>
            <a:r>
              <a:rPr lang="en-US" dirty="0"/>
              <a:t>UDL supports teachers in meeting the challenge of teaching a diverse group of learners by providing flexible instructional materials, techniques, and strategies that help teachers differentiate instruction to meet these varied needs by:</a:t>
            </a:r>
          </a:p>
          <a:p>
            <a:pPr defTabSz="932126">
              <a:defRPr/>
            </a:pPr>
            <a:endParaRPr lang="en-US" b="1" baseline="0" dirty="0" smtClean="0"/>
          </a:p>
          <a:p>
            <a:pPr defTabSz="932126">
              <a:defRPr/>
            </a:pPr>
            <a:r>
              <a:rPr lang="en-US" b="0" baseline="0" dirty="0" smtClean="0"/>
              <a:t>UDL shares commonalities with Differentiated Instruction. </a:t>
            </a:r>
            <a:r>
              <a:rPr lang="en-US" dirty="0" smtClean="0"/>
              <a:t>One</a:t>
            </a:r>
            <a:r>
              <a:rPr lang="en-US" baseline="0" dirty="0" smtClean="0"/>
              <a:t> way they are alike is that they both offer choice to students.  One way they are different is that UDL is on-going, it is the way the classroom operates.  Differentiated instruction might be on a lesson by lesson basis. Goals of each are similar in that each recognizes there are multiple ways to learn, and multiple ways to express learning. </a:t>
            </a:r>
          </a:p>
          <a:p>
            <a:pPr defTabSz="932126">
              <a:defRPr/>
            </a:pPr>
            <a:endParaRPr lang="en-US" baseline="0" dirty="0" smtClean="0"/>
          </a:p>
          <a:p>
            <a:pPr defTabSz="932126">
              <a:defRPr/>
            </a:pPr>
            <a:r>
              <a:rPr lang="en-US" baseline="0" dirty="0" smtClean="0"/>
              <a:t>One unique feature of UDL is that </a:t>
            </a:r>
            <a:r>
              <a:rPr lang="en-US" dirty="0"/>
              <a:t>A universally designed curriculum is designed from the outset to meet the needs of the greatest number of users, making costly, time-consuming, and after-the-fact changes to curriculum unnecessary.</a:t>
            </a:r>
          </a:p>
          <a:p>
            <a:pPr defTabSz="932126">
              <a:defRPr/>
            </a:pP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50</a:t>
            </a:fld>
            <a:endParaRPr lang="en-US" dirty="0"/>
          </a:p>
        </p:txBody>
      </p:sp>
    </p:spTree>
    <p:extLst>
      <p:ext uri="{BB962C8B-B14F-4D97-AF65-F5344CB8AC3E}">
        <p14:creationId xmlns:p14="http://schemas.microsoft.com/office/powerpoint/2010/main" val="14169456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SAY:  </a:t>
            </a:r>
            <a:r>
              <a:rPr lang="en-US" dirty="0" smtClean="0"/>
              <a:t>By implementing UDL the curriculum supports ALL learners,</a:t>
            </a:r>
            <a:r>
              <a:rPr lang="en-US" baseline="0" dirty="0" smtClean="0"/>
              <a:t> and supports goals and objectives of meeting the MO Learning standards at the same time</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51</a:t>
            </a:fld>
            <a:endParaRPr lang="en-US" dirty="0"/>
          </a:p>
        </p:txBody>
      </p:sp>
    </p:spTree>
    <p:extLst>
      <p:ext uri="{BB962C8B-B14F-4D97-AF65-F5344CB8AC3E}">
        <p14:creationId xmlns:p14="http://schemas.microsoft.com/office/powerpoint/2010/main" val="1615050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T0</a:t>
            </a:r>
            <a:r>
              <a:rPr lang="en-US" b="1" baseline="0" dirty="0" smtClean="0"/>
              <a:t> SAY: </a:t>
            </a:r>
          </a:p>
          <a:p>
            <a:r>
              <a:rPr lang="en-US" baseline="0" dirty="0" smtClean="0"/>
              <a:t>UDL helps all learners to meet the Missouri Learning Standards and compliments our professional growth towards applying the Missouri Teacher Standards. Several standards .  (Individual standard is listed after the bullet points)</a:t>
            </a:r>
          </a:p>
          <a:p>
            <a:endParaRPr lang="en-US" b="1" baseline="0" dirty="0" smtClean="0"/>
          </a:p>
          <a:p>
            <a:r>
              <a:rPr lang="en-US" b="1" baseline="0" dirty="0" smtClean="0"/>
              <a:t>TO DO</a:t>
            </a:r>
            <a:r>
              <a:rPr lang="en-US" baseline="0" dirty="0" smtClean="0"/>
              <a:t>:  </a:t>
            </a:r>
          </a:p>
          <a:p>
            <a:r>
              <a:rPr lang="en-US" baseline="0" dirty="0" smtClean="0"/>
              <a:t>Read the underlined words and make connections to previous learning.</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52</a:t>
            </a:fld>
            <a:endParaRPr lang="en-US" dirty="0"/>
          </a:p>
        </p:txBody>
      </p:sp>
    </p:spTree>
    <p:extLst>
      <p:ext uri="{BB962C8B-B14F-4D97-AF65-F5344CB8AC3E}">
        <p14:creationId xmlns:p14="http://schemas.microsoft.com/office/powerpoint/2010/main" val="40532791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SAY:  One size fits all curriculum doesn’t work  in today’s classroom.  Curriculum should be designed from the start to address individual differences.</a:t>
            </a:r>
          </a:p>
          <a:p>
            <a:endParaRPr lang="en-US" dirty="0"/>
          </a:p>
          <a:p>
            <a:r>
              <a:rPr lang="en-US" dirty="0"/>
              <a:t>TO KNOW:  The usual process for making existing curricula more accessible is adaptation of curricula so that they are more accessible to all learners. Often, teachers themselves are forced to make difficult attempts at adapting inflexible “one-size-fits-all” curricular elements that were not designed to meet the variability of individual learners. The term Universal Design for Learning is often mistakenly applied to such after-the-fact adaptations.</a:t>
            </a:r>
          </a:p>
          <a:p>
            <a:r>
              <a:rPr lang="en-US" dirty="0"/>
              <a:t>However, Universal Design for Learning refers to a process by which a curriculum (i.e., goals, methods, materials, and assessments) is intentionally and systematically designed from the beginning to address individual differences. With curricula that are designed with the principles of UDL, the difficulties and expenses of subsequent “retrofitting” and adaptation of “disabled” curricula can be reduced or eliminated–and a better learning environment can be implemented.</a:t>
            </a:r>
          </a:p>
          <a:p>
            <a:r>
              <a:rPr lang="en-US" dirty="0"/>
              <a:t>The challenge is not to modify or adapt curricula for a special few, but to do so </a:t>
            </a:r>
            <a:r>
              <a:rPr lang="en-US" i="1" dirty="0"/>
              <a:t>effectively and from the start.</a:t>
            </a:r>
            <a:r>
              <a:rPr lang="en-US" dirty="0"/>
              <a:t> Considerable research already exists that identifies the effective evidence-based practices for learners presently “in the margins”. Unfortunately, these best practices have not been available to all learners, and typically are offered only after learners have already failed in mainstream curricula. They are often then provided in separate remedial or special placements where ties to the general curriculum and its high standards have been severed entirely. A UDL curriculum provides the means to repair those severed ties, and promote the inclusion of all learners.</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53</a:t>
            </a:fld>
            <a:endParaRPr lang="en-US" dirty="0"/>
          </a:p>
        </p:txBody>
      </p:sp>
    </p:spTree>
    <p:extLst>
      <p:ext uri="{BB962C8B-B14F-4D97-AF65-F5344CB8AC3E}">
        <p14:creationId xmlns:p14="http://schemas.microsoft.com/office/powerpoint/2010/main" val="3975196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Technology makes it easier to implement UDL.  We are not always talking about high-tech technology.  Technology can be as low-tech as a pencil. Lack of technology doesn’t mean you can’t use UDL.  Effective teachers can be resourceful in designing flexible learning environments to meet the needs of ALL learners.</a:t>
            </a:r>
          </a:p>
          <a:p>
            <a:endParaRPr lang="en-US" dirty="0"/>
          </a:p>
          <a:p>
            <a:r>
              <a:rPr lang="en-US" b="1" dirty="0"/>
              <a:t>TO KNOW:  </a:t>
            </a:r>
            <a:r>
              <a:rPr lang="en-US" dirty="0"/>
              <a:t>Dedicated educators always find ways to design </a:t>
            </a:r>
            <a:r>
              <a:rPr lang="en-US" dirty="0">
                <a:hlinkClick r:id="rId3"/>
              </a:rPr>
              <a:t>curricula</a:t>
            </a:r>
            <a:r>
              <a:rPr lang="en-US" dirty="0"/>
              <a:t> that meets the needs of all learners, whether they are using technology or not. However, powerful digital technologies applied using </a:t>
            </a:r>
            <a:r>
              <a:rPr lang="en-US" dirty="0">
                <a:hlinkClick r:id="rId4"/>
              </a:rPr>
              <a:t>UDL principles</a:t>
            </a:r>
            <a:r>
              <a:rPr lang="en-US" dirty="0"/>
              <a:t> enable easier and more effective customization of curricula for learners. Advances in technology and the learning sciences have made “on-the-fly” individualization of curricula possible in practical, cost-effective ways, and many of these technologies have built in </a:t>
            </a:r>
            <a:r>
              <a:rPr lang="en-US" dirty="0">
                <a:hlinkClick r:id="rId5"/>
              </a:rPr>
              <a:t>supports</a:t>
            </a:r>
            <a:r>
              <a:rPr lang="en-US" dirty="0"/>
              <a:t>, </a:t>
            </a:r>
            <a:r>
              <a:rPr lang="en-US" dirty="0">
                <a:hlinkClick r:id="rId6"/>
              </a:rPr>
              <a:t>scaffolds</a:t>
            </a:r>
            <a:r>
              <a:rPr lang="en-US" dirty="0"/>
              <a:t>, and challenges to help learners understand, navigate, and engage with the learning environment.</a:t>
            </a:r>
          </a:p>
          <a:p>
            <a:r>
              <a:rPr lang="en-US" dirty="0"/>
              <a:t>Learning and demonstrating effective uses of technology is itself an important instructional outcome. Technology has permeated all aspects of our economy and culture. Every learner now in school needs a range of literacies that are much broader and more inclusive of our changing culture. Further an understanding of these technologies leads to a greater understanding of the possible non-tech options that can be utilized.</a:t>
            </a:r>
          </a:p>
          <a:p>
            <a:r>
              <a:rPr lang="en-US" dirty="0"/>
              <a:t>However, it is important to note that these technologies should not be considered to be the only way to implement UDL. Effective teachers should be creative and resourceful in designing flexible learning environments that address the variability of learners using a range of high-tech and low-tech solutions. The goal of UDL is to create environments in which everyone will have the opportunity to become </a:t>
            </a:r>
            <a:r>
              <a:rPr lang="en-US" dirty="0">
                <a:hlinkClick r:id="rId7"/>
              </a:rPr>
              <a:t>expert learners</a:t>
            </a:r>
            <a:r>
              <a:rPr lang="en-US" dirty="0"/>
              <a:t>, and the means to get there, be it tech or non-tech, should be flexible.</a:t>
            </a:r>
          </a:p>
          <a:p>
            <a:r>
              <a:rPr lang="en-US" dirty="0"/>
              <a:t>It is also important to point out that simply using technology in the classroom should not be considered implementation of UDL. Using technology does not necessarily enhance learning, and many technologies have the same accessibility problems that non-tech options might have. Technology needs to be carefully planned into the curriculum as a way to achieve the goals.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54</a:t>
            </a:fld>
            <a:endParaRPr lang="en-US" dirty="0"/>
          </a:p>
        </p:txBody>
      </p:sp>
    </p:spTree>
    <p:extLst>
      <p:ext uri="{BB962C8B-B14F-4D97-AF65-F5344CB8AC3E}">
        <p14:creationId xmlns:p14="http://schemas.microsoft.com/office/powerpoint/2010/main" val="32883096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dirty="0" smtClean="0"/>
              <a:t> </a:t>
            </a:r>
            <a:r>
              <a:rPr lang="en-US" b="1" dirty="0">
                <a:solidFill>
                  <a:prstClr val="black"/>
                </a:solidFill>
              </a:rPr>
              <a:t>KNOW</a:t>
            </a:r>
            <a:r>
              <a:rPr lang="en-US" dirty="0">
                <a:solidFill>
                  <a:prstClr val="black"/>
                </a:solidFill>
              </a:rPr>
              <a:t>:  </a:t>
            </a:r>
            <a:r>
              <a:rPr lang="en-US" dirty="0" smtClean="0"/>
              <a:t>This section</a:t>
            </a:r>
            <a:r>
              <a:rPr lang="en-US" baseline="0" dirty="0" smtClean="0"/>
              <a:t> should take approximately 33</a:t>
            </a:r>
            <a:r>
              <a:rPr lang="en-US" b="1" baseline="0" dirty="0" smtClean="0"/>
              <a:t> minutes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55</a:t>
            </a:fld>
            <a:endParaRPr lang="en-US" dirty="0"/>
          </a:p>
        </p:txBody>
      </p:sp>
    </p:spTree>
    <p:extLst>
      <p:ext uri="{BB962C8B-B14F-4D97-AF65-F5344CB8AC3E}">
        <p14:creationId xmlns:p14="http://schemas.microsoft.com/office/powerpoint/2010/main" val="1092020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dirty="0" smtClean="0"/>
              <a:t>This link</a:t>
            </a:r>
            <a:r>
              <a:rPr lang="en-US" baseline="0" dirty="0" smtClean="0"/>
              <a:t> contains a video with corresponding slides that walks through the steps for implementation.  Included are examples of school leaders discussing their personal experience and endorsement for each step.  Call attention to the UDL features of this link (audio, visual graphics and visual print). </a:t>
            </a:r>
          </a:p>
          <a:p>
            <a:pPr defTabSz="932126">
              <a:defRPr/>
            </a:pPr>
            <a:r>
              <a:rPr lang="en-US" b="1" u="sng" baseline="0" dirty="0" smtClean="0"/>
              <a:t>TO SAY:  </a:t>
            </a:r>
            <a:r>
              <a:rPr lang="en-US" baseline="0" dirty="0" smtClean="0"/>
              <a:t> In a few minutes you will be making a plan for implementing UDL in your school.  To give you some examples, we will watch  a video describing how different school leaders implemented UDL at their school.  As you watch think about what you can learn from their experiences.  </a:t>
            </a:r>
          </a:p>
          <a:p>
            <a:pPr defTabSz="932126">
              <a:defRPr/>
            </a:pPr>
            <a:endParaRPr lang="en-US" baseline="0" dirty="0" smtClean="0"/>
          </a:p>
          <a:p>
            <a:pPr defTabSz="932126">
              <a:defRPr/>
            </a:pPr>
            <a:r>
              <a:rPr lang="en-US" baseline="0" dirty="0" smtClean="0"/>
              <a:t>(</a:t>
            </a:r>
            <a:r>
              <a:rPr lang="en-US" b="1" baseline="0" dirty="0" smtClean="0"/>
              <a:t>ALLOW 18 minutes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56</a:t>
            </a:fld>
            <a:endParaRPr lang="en-US" dirty="0"/>
          </a:p>
        </p:txBody>
      </p:sp>
    </p:spTree>
    <p:extLst>
      <p:ext uri="{BB962C8B-B14F-4D97-AF65-F5344CB8AC3E}">
        <p14:creationId xmlns:p14="http://schemas.microsoft.com/office/powerpoint/2010/main" val="19010438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DO</a:t>
            </a:r>
            <a:r>
              <a:rPr lang="en-US" dirty="0" smtClean="0"/>
              <a:t>:  School</a:t>
            </a:r>
            <a:r>
              <a:rPr lang="en-US" baseline="0" dirty="0" smtClean="0"/>
              <a:t> teams should complete the template, </a:t>
            </a:r>
            <a:r>
              <a:rPr lang="en-US" b="1" baseline="0" dirty="0" smtClean="0"/>
              <a:t>“Implementing UDL at my school</a:t>
            </a:r>
            <a:r>
              <a:rPr lang="en-US" baseline="0" dirty="0" smtClean="0"/>
              <a:t>” (</a:t>
            </a:r>
            <a:r>
              <a:rPr lang="en-US" b="1" baseline="0" dirty="0" smtClean="0"/>
              <a:t>ALLOW  10 minutes</a:t>
            </a:r>
            <a:r>
              <a:rPr lang="en-US" baseline="0" dirty="0" smtClean="0"/>
              <a:t>)</a:t>
            </a:r>
          </a:p>
          <a:p>
            <a:r>
              <a:rPr lang="en-US" b="1" baseline="0" dirty="0" smtClean="0"/>
              <a:t>TO SAY</a:t>
            </a:r>
            <a:r>
              <a:rPr lang="en-US" baseline="0" dirty="0" smtClean="0"/>
              <a:t>: Now  that you have information about UDL and how  a school can implement it, we are going to give you a chance to begin to make plans for your school.  Use the template, “Implementing UDL at my school?  You won’t have time to write a complete plan today but you will have time to make a start.</a:t>
            </a:r>
          </a:p>
          <a:p>
            <a:r>
              <a:rPr lang="en-US" b="1" baseline="0" dirty="0" smtClean="0"/>
              <a:t>Share out: have groups share out </a:t>
            </a:r>
            <a:r>
              <a:rPr lang="en-US" baseline="0" dirty="0" smtClean="0"/>
              <a:t>as conclusion:  Be sure that there is adequate time for sharing out after these are completed.   (</a:t>
            </a:r>
            <a:r>
              <a:rPr lang="en-US" b="1" baseline="0" dirty="0" smtClean="0"/>
              <a:t>ALLOW 5 minutes for sharing</a:t>
            </a:r>
            <a:r>
              <a:rPr lang="en-US" baseline="0" dirty="0" smtClean="0"/>
              <a:t>) If individual teachers have them share with partners and then each table share out one or two ideas at the end of sharing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57</a:t>
            </a:fld>
            <a:endParaRPr lang="en-US" dirty="0"/>
          </a:p>
        </p:txBody>
      </p:sp>
    </p:spTree>
    <p:extLst>
      <p:ext uri="{BB962C8B-B14F-4D97-AF65-F5344CB8AC3E}">
        <p14:creationId xmlns:p14="http://schemas.microsoft.com/office/powerpoint/2010/main" val="13366107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dirty="0" smtClean="0"/>
              <a:t>:  Record on your reflection</a:t>
            </a:r>
            <a:r>
              <a:rPr lang="en-US" baseline="0" dirty="0" smtClean="0"/>
              <a:t> sheet key points and questions regarding UDL Principles. When you and your </a:t>
            </a:r>
            <a:r>
              <a:rPr lang="en-US" dirty="0" smtClean="0"/>
              <a:t>shoulder</a:t>
            </a:r>
            <a:r>
              <a:rPr lang="en-US" baseline="0" dirty="0" smtClean="0"/>
              <a:t> partner are ready, share your reflections. </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58</a:t>
            </a:fld>
            <a:endParaRPr lang="en-US" dirty="0"/>
          </a:p>
        </p:txBody>
      </p:sp>
    </p:spTree>
    <p:extLst>
      <p:ext uri="{BB962C8B-B14F-4D97-AF65-F5344CB8AC3E}">
        <p14:creationId xmlns:p14="http://schemas.microsoft.com/office/powerpoint/2010/main" val="23487055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b="1" dirty="0">
                <a:solidFill>
                  <a:prstClr val="black"/>
                </a:solidFill>
              </a:rPr>
              <a:t>KNOW</a:t>
            </a:r>
            <a:r>
              <a:rPr lang="en-US" dirty="0">
                <a:solidFill>
                  <a:prstClr val="black"/>
                </a:solidFill>
              </a:rPr>
              <a:t>:  </a:t>
            </a:r>
            <a:r>
              <a:rPr lang="en-US" dirty="0" smtClean="0"/>
              <a:t>This section</a:t>
            </a:r>
            <a:r>
              <a:rPr lang="en-US" baseline="0" dirty="0" smtClean="0"/>
              <a:t> should take approximately 15 minutes.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59</a:t>
            </a:fld>
            <a:endParaRPr lang="en-US" dirty="0"/>
          </a:p>
        </p:txBody>
      </p:sp>
    </p:spTree>
    <p:extLst>
      <p:ext uri="{BB962C8B-B14F-4D97-AF65-F5344CB8AC3E}">
        <p14:creationId xmlns:p14="http://schemas.microsoft.com/office/powerpoint/2010/main" val="369724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a:t>
            </a:r>
            <a:r>
              <a:rPr lang="en-US" b="1" u="none" dirty="0" smtClean="0"/>
              <a:t>DO</a:t>
            </a:r>
            <a:r>
              <a:rPr lang="en-US" dirty="0" smtClean="0"/>
              <a:t>:  Go over the suggested norms.  The</a:t>
            </a:r>
            <a:r>
              <a:rPr lang="en-US" baseline="0" dirty="0" smtClean="0"/>
              <a:t> content of this slide</a:t>
            </a:r>
            <a:r>
              <a:rPr lang="en-US" dirty="0" smtClean="0"/>
              <a:t> is  flexible .  If you would prefer a different set of norms, you may use them.</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6</a:t>
            </a:fld>
            <a:endParaRPr lang="en-US" dirty="0"/>
          </a:p>
        </p:txBody>
      </p:sp>
    </p:spTree>
    <p:extLst>
      <p:ext uri="{BB962C8B-B14F-4D97-AF65-F5344CB8AC3E}">
        <p14:creationId xmlns:p14="http://schemas.microsoft.com/office/powerpoint/2010/main" val="8673447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DO</a:t>
            </a:r>
            <a:r>
              <a:rPr lang="en-US" dirty="0" smtClean="0"/>
              <a:t>:  Refer to the chart, “Pre-Reading Reflection</a:t>
            </a:r>
            <a:r>
              <a:rPr lang="en-US" baseline="0" dirty="0" smtClean="0"/>
              <a:t> Questions” </a:t>
            </a:r>
            <a:r>
              <a:rPr lang="en-US" dirty="0" smtClean="0"/>
              <a:t>created at the beginning of the day (see slide 10) to answer any</a:t>
            </a:r>
            <a:r>
              <a:rPr lang="en-US" baseline="0" dirty="0" smtClean="0"/>
              <a:t> questions that were not addressed in the training. </a:t>
            </a:r>
          </a:p>
          <a:p>
            <a:pPr defTabSz="932126">
              <a:defRPr/>
            </a:pPr>
            <a:r>
              <a:rPr lang="en-US" b="1" baseline="0" dirty="0" smtClean="0"/>
              <a:t>To SAY</a:t>
            </a:r>
            <a:r>
              <a:rPr lang="en-US" baseline="0" dirty="0" smtClean="0"/>
              <a:t>:  Turn to someone at your table and discuss the 3-2-1 points  </a:t>
            </a:r>
          </a:p>
          <a:p>
            <a:pPr defTabSz="932126">
              <a:defRPr/>
            </a:pPr>
            <a:r>
              <a:rPr lang="en-US" b="1" baseline="0" dirty="0" smtClean="0"/>
              <a:t>(ALLOW 4 minutes)</a:t>
            </a:r>
          </a:p>
          <a:p>
            <a:pPr defTabSz="932126">
              <a:defRPr/>
            </a:pPr>
            <a:endParaRPr lang="en-US" b="1" baseline="0" dirty="0" smtClean="0"/>
          </a:p>
          <a:p>
            <a:pPr defTabSz="93212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60</a:t>
            </a:fld>
            <a:endParaRPr lang="en-US" dirty="0"/>
          </a:p>
        </p:txBody>
      </p:sp>
    </p:spTree>
    <p:extLst>
      <p:ext uri="{BB962C8B-B14F-4D97-AF65-F5344CB8AC3E}">
        <p14:creationId xmlns:p14="http://schemas.microsoft.com/office/powerpoint/2010/main" val="22478194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DO</a:t>
            </a:r>
            <a:r>
              <a:rPr lang="en-US" dirty="0" smtClean="0"/>
              <a:t>:  Do in the same manner as the pre-test.  Go</a:t>
            </a:r>
            <a:r>
              <a:rPr lang="en-US" baseline="0" dirty="0" smtClean="0"/>
              <a:t> over the correct answers shown on the next slide.  You will have to unhide the slide to present.  (ALLOW 5 minutes)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D827DFB-7249-4730-B9E9-C72162C72FCA}" type="slidenum">
              <a:rPr lang="en-US" smtClean="0"/>
              <a:t>61</a:t>
            </a:fld>
            <a:endParaRPr lang="en-US" dirty="0"/>
          </a:p>
        </p:txBody>
      </p:sp>
    </p:spTree>
    <p:extLst>
      <p:ext uri="{BB962C8B-B14F-4D97-AF65-F5344CB8AC3E}">
        <p14:creationId xmlns:p14="http://schemas.microsoft.com/office/powerpoint/2010/main" val="23451461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slide</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62</a:t>
            </a:fld>
            <a:endParaRPr lang="en-US" dirty="0"/>
          </a:p>
        </p:txBody>
      </p:sp>
    </p:spTree>
    <p:extLst>
      <p:ext uri="{BB962C8B-B14F-4D97-AF65-F5344CB8AC3E}">
        <p14:creationId xmlns:p14="http://schemas.microsoft.com/office/powerpoint/2010/main" val="14614072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DO</a:t>
            </a:r>
            <a:r>
              <a:rPr lang="en-US" dirty="0" smtClean="0"/>
              <a:t>: Presenter should add their own contact information</a:t>
            </a:r>
          </a:p>
          <a:p>
            <a:endParaRPr lang="en-US" dirty="0" smtClean="0"/>
          </a:p>
        </p:txBody>
      </p:sp>
      <p:sp>
        <p:nvSpPr>
          <p:cNvPr id="4" name="Slide Number Placeholder 3"/>
          <p:cNvSpPr>
            <a:spLocks noGrp="1"/>
          </p:cNvSpPr>
          <p:nvPr>
            <p:ph type="sldNum" sz="quarter" idx="10"/>
          </p:nvPr>
        </p:nvSpPr>
        <p:spPr/>
        <p:txBody>
          <a:bodyPr/>
          <a:lstStyle/>
          <a:p>
            <a:fld id="{CD827DFB-7249-4730-B9E9-C72162C72FCA}" type="slidenum">
              <a:rPr lang="en-US" smtClean="0"/>
              <a:t>63</a:t>
            </a:fld>
            <a:endParaRPr lang="en-US" dirty="0"/>
          </a:p>
        </p:txBody>
      </p:sp>
    </p:spTree>
    <p:extLst>
      <p:ext uri="{BB962C8B-B14F-4D97-AF65-F5344CB8AC3E}">
        <p14:creationId xmlns:p14="http://schemas.microsoft.com/office/powerpoint/2010/main" val="15661205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resources</a:t>
            </a:r>
            <a:r>
              <a:rPr lang="en-US" baseline="0" dirty="0" smtClean="0"/>
              <a:t> will be on a handout that should be distributed to all participants </a:t>
            </a:r>
          </a:p>
          <a:p>
            <a:r>
              <a:rPr lang="en-US" baseline="0" dirty="0" smtClean="0"/>
              <a:t>It would be very beneficial to open the resource page up and open the hyperlink of two or three different resources. There are some very good resources that participants may not take the time to investigate otherwise. </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64</a:t>
            </a:fld>
            <a:endParaRPr lang="en-US" dirty="0"/>
          </a:p>
        </p:txBody>
      </p:sp>
    </p:spTree>
    <p:extLst>
      <p:ext uri="{BB962C8B-B14F-4D97-AF65-F5344CB8AC3E}">
        <p14:creationId xmlns:p14="http://schemas.microsoft.com/office/powerpoint/2010/main" val="15815814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65</a:t>
            </a:fld>
            <a:endParaRPr lang="en-US" dirty="0"/>
          </a:p>
        </p:txBody>
      </p:sp>
    </p:spTree>
    <p:extLst>
      <p:ext uri="{BB962C8B-B14F-4D97-AF65-F5344CB8AC3E}">
        <p14:creationId xmlns:p14="http://schemas.microsoft.com/office/powerpoint/2010/main" val="15877661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66</a:t>
            </a:fld>
            <a:endParaRPr lang="en-US" dirty="0"/>
          </a:p>
        </p:txBody>
      </p:sp>
    </p:spTree>
    <p:extLst>
      <p:ext uri="{BB962C8B-B14F-4D97-AF65-F5344CB8AC3E}">
        <p14:creationId xmlns:p14="http://schemas.microsoft.com/office/powerpoint/2010/main" val="42426183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a:t>
            </a:r>
            <a:r>
              <a:rPr lang="en-US" baseline="0" dirty="0" smtClean="0"/>
              <a:t> slide during presentation</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67</a:t>
            </a:fld>
            <a:endParaRPr lang="en-US" dirty="0"/>
          </a:p>
        </p:txBody>
      </p:sp>
    </p:spTree>
    <p:extLst>
      <p:ext uri="{BB962C8B-B14F-4D97-AF65-F5344CB8AC3E}">
        <p14:creationId xmlns:p14="http://schemas.microsoft.com/office/powerpoint/2010/main" val="7106624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a:t>
            </a:r>
            <a:r>
              <a:rPr lang="en-US" baseline="0" dirty="0" smtClean="0"/>
              <a:t> slide during presentation</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68</a:t>
            </a:fld>
            <a:endParaRPr lang="en-US" dirty="0"/>
          </a:p>
        </p:txBody>
      </p:sp>
    </p:spTree>
    <p:extLst>
      <p:ext uri="{BB962C8B-B14F-4D97-AF65-F5344CB8AC3E}">
        <p14:creationId xmlns:p14="http://schemas.microsoft.com/office/powerpoint/2010/main" val="42556549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a:t>
            </a:r>
            <a:r>
              <a:rPr lang="en-US" baseline="0" dirty="0" smtClean="0"/>
              <a:t> slide during presentation</a:t>
            </a:r>
          </a:p>
          <a:p>
            <a:endParaRPr lang="en-US" baseline="0" dirty="0" smtClean="0"/>
          </a:p>
          <a:p>
            <a:r>
              <a:rPr lang="en-US" b="1" dirty="0" smtClean="0"/>
              <a:t>TO</a:t>
            </a:r>
            <a:r>
              <a:rPr lang="en-US" b="1" baseline="0" dirty="0" smtClean="0"/>
              <a:t> KNOW</a:t>
            </a:r>
            <a:r>
              <a:rPr lang="en-US" baseline="0" dirty="0" smtClean="0"/>
              <a:t>:  Slide 74 and 75  is what it would take to cover all the information in one day.</a:t>
            </a:r>
          </a:p>
          <a:p>
            <a:endParaRPr lang="en-US" baseline="0" dirty="0" smtClean="0"/>
          </a:p>
          <a:p>
            <a:r>
              <a:rPr lang="en-US" baseline="0" dirty="0" smtClean="0"/>
              <a:t>With modified openings and closings, the presentation could be divided into two half-day presentations:</a:t>
            </a:r>
          </a:p>
          <a:p>
            <a:r>
              <a:rPr lang="en-US" baseline="0" dirty="0" smtClean="0"/>
              <a:t>Day 1:  Origins of UDL and UDL Principles</a:t>
            </a:r>
          </a:p>
          <a:p>
            <a:r>
              <a:rPr lang="en-US" baseline="0" dirty="0" smtClean="0"/>
              <a:t>Day 2:  UDL Implementation, Connections to Other Frameworks, and Implementation Planning.</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69</a:t>
            </a:fld>
            <a:endParaRPr lang="en-US" dirty="0"/>
          </a:p>
        </p:txBody>
      </p:sp>
    </p:spTree>
    <p:extLst>
      <p:ext uri="{BB962C8B-B14F-4D97-AF65-F5344CB8AC3E}">
        <p14:creationId xmlns:p14="http://schemas.microsoft.com/office/powerpoint/2010/main" val="157649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b="1" dirty="0" smtClean="0"/>
              <a:t>TO DO: </a:t>
            </a:r>
            <a:r>
              <a:rPr lang="en-US" dirty="0" smtClean="0"/>
              <a:t>Give the Glossary of Terms for UDL handout to the participants.</a:t>
            </a:r>
            <a:r>
              <a:rPr lang="en-US" baseline="0" dirty="0" smtClean="0"/>
              <a:t> </a:t>
            </a:r>
            <a:endParaRPr lang="en-US" dirty="0" smtClean="0"/>
          </a:p>
          <a:p>
            <a:pPr defTabSz="932126">
              <a:defRPr/>
            </a:pPr>
            <a:endParaRPr lang="en-US" b="1" dirty="0" smtClean="0"/>
          </a:p>
          <a:p>
            <a:pPr defTabSz="932126">
              <a:defRPr/>
            </a:pPr>
            <a:r>
              <a:rPr lang="en-US" b="1" dirty="0" smtClean="0"/>
              <a:t>TO SAY</a:t>
            </a:r>
            <a:r>
              <a:rPr lang="en-US" dirty="0" smtClean="0"/>
              <a:t>:</a:t>
            </a:r>
            <a:r>
              <a:rPr lang="en-US" baseline="0" dirty="0" smtClean="0"/>
              <a:t> </a:t>
            </a:r>
            <a:r>
              <a:rPr lang="en-US" dirty="0" smtClean="0"/>
              <a:t>The purpose of this workshop</a:t>
            </a:r>
            <a:r>
              <a:rPr lang="en-US" baseline="0" dirty="0" smtClean="0"/>
              <a:t> is to help you develop background knowledge of the UDL framework develop an understanding of how to implement UDL principles in to your classroom. The following UDL Glossary of Terms will be a helpful reference throughout the session for defining key terms associated with UDL.</a:t>
            </a:r>
            <a:endParaRPr lang="en-US" dirty="0" smtClean="0"/>
          </a:p>
          <a:p>
            <a:pPr defTabSz="932126">
              <a:defRPr/>
            </a:pPr>
            <a:endParaRPr lang="en-US" dirty="0" smtClean="0"/>
          </a:p>
        </p:txBody>
      </p:sp>
      <p:sp>
        <p:nvSpPr>
          <p:cNvPr id="4" name="Slide Number Placeholder 3"/>
          <p:cNvSpPr>
            <a:spLocks noGrp="1"/>
          </p:cNvSpPr>
          <p:nvPr>
            <p:ph type="sldNum" sz="quarter" idx="10"/>
          </p:nvPr>
        </p:nvSpPr>
        <p:spPr/>
        <p:txBody>
          <a:bodyPr/>
          <a:lstStyle/>
          <a:p>
            <a:fld id="{CD827DFB-7249-4730-B9E9-C72162C72FCA}" type="slidenum">
              <a:rPr lang="en-US" smtClean="0"/>
              <a:t>7</a:t>
            </a:fld>
            <a:endParaRPr lang="en-US" dirty="0"/>
          </a:p>
        </p:txBody>
      </p:sp>
    </p:spTree>
    <p:extLst>
      <p:ext uri="{BB962C8B-B14F-4D97-AF65-F5344CB8AC3E}">
        <p14:creationId xmlns:p14="http://schemas.microsoft.com/office/powerpoint/2010/main" val="22447279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 slide during</a:t>
            </a:r>
            <a:r>
              <a:rPr lang="en-US" baseline="0" dirty="0" smtClean="0"/>
              <a:t> presentation</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70</a:t>
            </a:fld>
            <a:endParaRPr lang="en-US" dirty="0"/>
          </a:p>
        </p:txBody>
      </p:sp>
    </p:spTree>
    <p:extLst>
      <p:ext uri="{BB962C8B-B14F-4D97-AF65-F5344CB8AC3E}">
        <p14:creationId xmlns:p14="http://schemas.microsoft.com/office/powerpoint/2010/main" val="17182058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 slide during presentation</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71</a:t>
            </a:fld>
            <a:endParaRPr lang="en-US" dirty="0"/>
          </a:p>
        </p:txBody>
      </p:sp>
    </p:spTree>
    <p:extLst>
      <p:ext uri="{BB962C8B-B14F-4D97-AF65-F5344CB8AC3E}">
        <p14:creationId xmlns:p14="http://schemas.microsoft.com/office/powerpoint/2010/main" val="24227955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 slide during </a:t>
            </a:r>
            <a:r>
              <a:rPr lang="en-US" dirty="0" err="1" smtClean="0"/>
              <a:t>presenation</a:t>
            </a:r>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72</a:t>
            </a:fld>
            <a:endParaRPr lang="en-US" dirty="0"/>
          </a:p>
        </p:txBody>
      </p:sp>
    </p:spTree>
    <p:extLst>
      <p:ext uri="{BB962C8B-B14F-4D97-AF65-F5344CB8AC3E}">
        <p14:creationId xmlns:p14="http://schemas.microsoft.com/office/powerpoint/2010/main" val="12026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a:t>
            </a:r>
            <a:r>
              <a:rPr lang="en-US" dirty="0" smtClean="0"/>
              <a:t>:  This slide lists the Essential Questions we will be addressing in today’s workshop.  (Then</a:t>
            </a:r>
            <a:r>
              <a:rPr lang="en-US" baseline="0" dirty="0" smtClean="0"/>
              <a:t> read the questions/ or pause for participants to read them)</a:t>
            </a:r>
            <a:endParaRPr lang="en-US" dirty="0" smtClean="0"/>
          </a:p>
        </p:txBody>
      </p:sp>
      <p:sp>
        <p:nvSpPr>
          <p:cNvPr id="4" name="Slide Number Placeholder 3"/>
          <p:cNvSpPr>
            <a:spLocks noGrp="1"/>
          </p:cNvSpPr>
          <p:nvPr>
            <p:ph type="sldNum" sz="quarter" idx="10"/>
          </p:nvPr>
        </p:nvSpPr>
        <p:spPr/>
        <p:txBody>
          <a:bodyPr/>
          <a:lstStyle/>
          <a:p>
            <a:fld id="{CD827DFB-7249-4730-B9E9-C72162C72FCA}" type="slidenum">
              <a:rPr lang="en-US" smtClean="0"/>
              <a:t>8</a:t>
            </a:fld>
            <a:endParaRPr lang="en-US" dirty="0"/>
          </a:p>
        </p:txBody>
      </p:sp>
    </p:spTree>
    <p:extLst>
      <p:ext uri="{BB962C8B-B14F-4D97-AF65-F5344CB8AC3E}">
        <p14:creationId xmlns:p14="http://schemas.microsoft.com/office/powerpoint/2010/main" val="3329340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126">
              <a:defRPr/>
            </a:pPr>
            <a:r>
              <a:rPr lang="en-US" dirty="0" smtClean="0"/>
              <a:t>To</a:t>
            </a:r>
            <a:r>
              <a:rPr lang="en-US" baseline="0" dirty="0" smtClean="0"/>
              <a:t> DO: </a:t>
            </a:r>
            <a:r>
              <a:rPr lang="en-US" dirty="0" smtClean="0"/>
              <a:t>Give the pre-assessment at this point.  A</a:t>
            </a:r>
            <a:r>
              <a:rPr lang="en-US" baseline="0" dirty="0" smtClean="0"/>
              <a:t> copy of the pre-test/post-test and answer key are in the presenter resources and on slide 67.  (4 minutes)</a:t>
            </a:r>
          </a:p>
          <a:p>
            <a:pPr defTabSz="932126">
              <a:defRPr/>
            </a:pPr>
            <a:endParaRPr lang="en-US" baseline="0" dirty="0" smtClean="0"/>
          </a:p>
          <a:p>
            <a:pPr defTabSz="932126">
              <a:defRPr/>
            </a:pPr>
            <a:r>
              <a:rPr lang="en-US" dirty="0" smtClean="0"/>
              <a:t>This can be given as a paper-pencil test or have participants use Socrative (www.socrative.com) to complete the pre-assessment. Socrative is a free website, or a free app for tablets. Participants will click “Sign in as student” and enter the room number provided by the presenter. Before training, the presenter must set up his or her own Socrative account, which is free, and enter the assessment in the “create assessment” section. This will give the presenter a “room number” to give to participants. Simply select “Start quiz” and “student paced” for participants to quickly complete the pre-assessment.   </a:t>
            </a:r>
          </a:p>
          <a:p>
            <a:endParaRPr lang="en-US" dirty="0"/>
          </a:p>
        </p:txBody>
      </p:sp>
      <p:sp>
        <p:nvSpPr>
          <p:cNvPr id="4" name="Slide Number Placeholder 3"/>
          <p:cNvSpPr>
            <a:spLocks noGrp="1"/>
          </p:cNvSpPr>
          <p:nvPr>
            <p:ph type="sldNum" sz="quarter" idx="10"/>
          </p:nvPr>
        </p:nvSpPr>
        <p:spPr/>
        <p:txBody>
          <a:bodyPr/>
          <a:lstStyle/>
          <a:p>
            <a:fld id="{CD827DFB-7249-4730-B9E9-C72162C72FCA}" type="slidenum">
              <a:rPr lang="en-US" smtClean="0"/>
              <a:t>9</a:t>
            </a:fld>
            <a:endParaRPr lang="en-US" dirty="0"/>
          </a:p>
        </p:txBody>
      </p:sp>
    </p:spTree>
    <p:extLst>
      <p:ext uri="{BB962C8B-B14F-4D97-AF65-F5344CB8AC3E}">
        <p14:creationId xmlns:p14="http://schemas.microsoft.com/office/powerpoint/2010/main" val="3938121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Users\dayad\Desktop\Arden backup\dayad\Desktop\MIM\Logos and Swag\10 by 20.jpg"/>
          <p:cNvPicPr>
            <a:picLocks noChangeAspect="1" noChangeArrowheads="1"/>
          </p:cNvPicPr>
          <p:nvPr/>
        </p:nvPicPr>
        <p:blipFill>
          <a:blip r:embed="rId2" cstate="print"/>
          <a:srcRect/>
          <a:stretch>
            <a:fillRect/>
          </a:stretch>
        </p:blipFill>
        <p:spPr bwMode="auto">
          <a:xfrm>
            <a:off x="10198101" y="6173789"/>
            <a:ext cx="895351" cy="593725"/>
          </a:xfrm>
          <a:prstGeom prst="rect">
            <a:avLst/>
          </a:prstGeom>
          <a:noFill/>
          <a:ln w="9525">
            <a:noFill/>
            <a:miter lim="800000"/>
            <a:headEnd/>
            <a:tailEnd/>
          </a:ln>
        </p:spPr>
      </p:pic>
      <p:sp>
        <p:nvSpPr>
          <p:cNvPr id="5" name="Rectangle 4"/>
          <p:cNvSpPr/>
          <p:nvPr/>
        </p:nvSpPr>
        <p:spPr>
          <a:xfrm>
            <a:off x="0" y="1"/>
            <a:ext cx="12192000" cy="6080125"/>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TextBox 5"/>
          <p:cNvSpPr txBox="1">
            <a:spLocks noChangeArrowheads="1"/>
          </p:cNvSpPr>
          <p:nvPr/>
        </p:nvSpPr>
        <p:spPr bwMode="auto">
          <a:xfrm>
            <a:off x="3759200" y="6149976"/>
            <a:ext cx="4165600" cy="584775"/>
          </a:xfrm>
          <a:prstGeom prst="rect">
            <a:avLst/>
          </a:prstGeom>
          <a:noFill/>
          <a:ln w="9525">
            <a:noFill/>
            <a:miter lim="800000"/>
            <a:headEnd/>
            <a:tailEnd/>
          </a:ln>
        </p:spPr>
        <p:txBody>
          <a:bodyPr>
            <a:spAutoFit/>
          </a:bodyPr>
          <a:lstStyle/>
          <a:p>
            <a:pPr algn="just">
              <a:defRPr/>
            </a:pPr>
            <a:r>
              <a:rPr lang="en-US" sz="800" i="1" dirty="0">
                <a:latin typeface="Tw Cen MT" pitchFamily="34" charset="0"/>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7" name="Picture 2" descr="http://tadnet.org/uploads/Image/Ideas_logofinalJ.jpg"/>
          <p:cNvPicPr>
            <a:picLocks noChangeAspect="1" noChangeArrowheads="1"/>
          </p:cNvPicPr>
          <p:nvPr/>
        </p:nvPicPr>
        <p:blipFill>
          <a:blip r:embed="rId3" cstate="print"/>
          <a:srcRect/>
          <a:stretch>
            <a:fillRect/>
          </a:stretch>
        </p:blipFill>
        <p:spPr bwMode="auto">
          <a:xfrm>
            <a:off x="11167534" y="6173789"/>
            <a:ext cx="952500" cy="593725"/>
          </a:xfrm>
          <a:prstGeom prst="rect">
            <a:avLst/>
          </a:prstGeom>
          <a:noFill/>
          <a:ln w="9525">
            <a:noFill/>
            <a:miter lim="800000"/>
            <a:headEnd/>
            <a:tailEnd/>
          </a:ln>
        </p:spPr>
      </p:pic>
      <p:pic>
        <p:nvPicPr>
          <p:cNvPr id="11" name="Picture 2" descr="http://dese.mo.gov/comm/images/DESE-color.png"/>
          <p:cNvPicPr>
            <a:picLocks noChangeAspect="1" noChangeArrowheads="1"/>
          </p:cNvPicPr>
          <p:nvPr/>
        </p:nvPicPr>
        <p:blipFill>
          <a:blip r:embed="rId4" cstate="print"/>
          <a:srcRect/>
          <a:stretch>
            <a:fillRect/>
          </a:stretch>
        </p:blipFill>
        <p:spPr bwMode="auto">
          <a:xfrm>
            <a:off x="7924801" y="6172200"/>
            <a:ext cx="2207684" cy="596900"/>
          </a:xfrm>
          <a:prstGeom prst="rect">
            <a:avLst/>
          </a:prstGeom>
          <a:noFill/>
          <a:ln w="9525">
            <a:noFill/>
            <a:miter lim="800000"/>
            <a:headEnd/>
            <a:tailEnd/>
          </a:ln>
        </p:spPr>
      </p:pic>
      <p:sp>
        <p:nvSpPr>
          <p:cNvPr id="12" name="TextBox 11"/>
          <p:cNvSpPr txBox="1"/>
          <p:nvPr/>
        </p:nvSpPr>
        <p:spPr>
          <a:xfrm>
            <a:off x="0" y="152400"/>
            <a:ext cx="12192000" cy="369888"/>
          </a:xfrm>
          <a:prstGeom prst="rect">
            <a:avLst/>
          </a:prstGeom>
          <a:noFill/>
        </p:spPr>
        <p:txBody>
          <a:bodyPr>
            <a:spAutoFit/>
          </a:bodyPr>
          <a:lstStyle/>
          <a:p>
            <a:pPr algn="ctr" fontAlgn="auto">
              <a:spcBef>
                <a:spcPts val="0"/>
              </a:spcBef>
              <a:spcAft>
                <a:spcPts val="0"/>
              </a:spcAft>
              <a:defRPr/>
            </a:pPr>
            <a:r>
              <a:rPr lang="en-US" sz="1800"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3" name="Rectangle 12"/>
          <p:cNvSpPr/>
          <p:nvPr/>
        </p:nvSpPr>
        <p:spPr>
          <a:xfrm>
            <a:off x="1930400" y="473075"/>
            <a:ext cx="102616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Rectangle 13"/>
          <p:cNvSpPr/>
          <p:nvPr/>
        </p:nvSpPr>
        <p:spPr>
          <a:xfrm>
            <a:off x="0" y="473075"/>
            <a:ext cx="19304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Rectangle 14"/>
          <p:cNvSpPr/>
          <p:nvPr/>
        </p:nvSpPr>
        <p:spPr>
          <a:xfrm>
            <a:off x="10651067" y="152400"/>
            <a:ext cx="12192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914400" y="1420732"/>
            <a:ext cx="103632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217448"/>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34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828803"/>
            <a:ext cx="109728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159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1"/>
            <a:ext cx="2743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634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6019800"/>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828804"/>
            <a:ext cx="10972800" cy="3962397"/>
          </a:xfrm>
        </p:spPr>
        <p:txBody>
          <a:bodyPr/>
          <a:lstStyle>
            <a:lvl2pPr>
              <a:buClr>
                <a:schemeClr val="accent3"/>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829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5283200" y="6119814"/>
            <a:ext cx="5791200" cy="577081"/>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srcRect/>
          <a:stretch>
            <a:fillRect/>
          </a:stretch>
        </p:blipFill>
        <p:spPr bwMode="auto">
          <a:xfrm>
            <a:off x="11319933" y="6313488"/>
            <a:ext cx="872067" cy="544512"/>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5114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3"/>
            <a:ext cx="53848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658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2190"/>
            <a:ext cx="10972800" cy="92181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6"/>
            <a:ext cx="5386917"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6"/>
            <a:ext cx="5389033"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006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55638"/>
            <a:ext cx="10972800" cy="1096962"/>
          </a:xfrm>
        </p:spPr>
        <p:txBody>
          <a:bodyPr/>
          <a:lstStyle/>
          <a:p>
            <a:r>
              <a:rPr lang="en-US" smtClean="0"/>
              <a:t>Click to edit Master title style</a:t>
            </a:r>
            <a:endParaRPr lang="en-US"/>
          </a:p>
        </p:txBody>
      </p:sp>
    </p:spTree>
    <p:extLst>
      <p:ext uri="{BB962C8B-B14F-4D97-AF65-F5344CB8AC3E}">
        <p14:creationId xmlns:p14="http://schemas.microsoft.com/office/powerpoint/2010/main" val="177460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00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685800"/>
            <a:ext cx="4011084" cy="7493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5" y="685800"/>
            <a:ext cx="6815668"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435103"/>
            <a:ext cx="4011084"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00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85800"/>
            <a:ext cx="73152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40"/>
            <a:ext cx="73152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904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601663"/>
            <a:ext cx="109728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828801"/>
            <a:ext cx="109728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TextBox 18"/>
          <p:cNvSpPr txBox="1"/>
          <p:nvPr/>
        </p:nvSpPr>
        <p:spPr>
          <a:xfrm>
            <a:off x="0" y="152400"/>
            <a:ext cx="12192000" cy="369888"/>
          </a:xfrm>
          <a:prstGeom prst="rect">
            <a:avLst/>
          </a:prstGeom>
          <a:noFill/>
        </p:spPr>
        <p:txBody>
          <a:bodyPr>
            <a:spAutoFit/>
          </a:bodyPr>
          <a:lstStyle/>
          <a:p>
            <a:pPr algn="ctr" fontAlgn="auto">
              <a:spcBef>
                <a:spcPts val="0"/>
              </a:spcBef>
              <a:spcAft>
                <a:spcPts val="0"/>
              </a:spcAft>
              <a:defRPr/>
            </a:pPr>
            <a:r>
              <a:rPr lang="en-US" sz="1800"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9304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1" name="Rectangle 20"/>
          <p:cNvSpPr/>
          <p:nvPr/>
        </p:nvSpPr>
        <p:spPr>
          <a:xfrm>
            <a:off x="1930400" y="473075"/>
            <a:ext cx="102616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1031" name="Picture 18" descr="X:\IHD General Shared\DESE Projects\SPDG\EduSAIL Website\Images\Logos\SAIL logo\header.png"/>
          <p:cNvPicPr>
            <a:picLocks noChangeAspect="1" noChangeArrowheads="1"/>
          </p:cNvPicPr>
          <p:nvPr/>
        </p:nvPicPr>
        <p:blipFill>
          <a:blip r:embed="rId13" cstate="print"/>
          <a:srcRect t="31007" r="34380"/>
          <a:stretch>
            <a:fillRect/>
          </a:stretch>
        </p:blipFill>
        <p:spPr bwMode="auto">
          <a:xfrm>
            <a:off x="71968" y="6080126"/>
            <a:ext cx="3788833" cy="747713"/>
          </a:xfrm>
          <a:prstGeom prst="rect">
            <a:avLst/>
          </a:prstGeom>
          <a:noFill/>
          <a:ln w="9525">
            <a:noFill/>
            <a:miter lim="800000"/>
            <a:headEnd/>
            <a:tailEnd/>
          </a:ln>
        </p:spPr>
      </p:pic>
      <p:cxnSp>
        <p:nvCxnSpPr>
          <p:cNvPr id="8" name="Straight Connector 7"/>
          <p:cNvCxnSpPr/>
          <p:nvPr/>
        </p:nvCxnSpPr>
        <p:spPr>
          <a:xfrm>
            <a:off x="0" y="6019800"/>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041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accent2"/>
          </a:solidFill>
          <a:latin typeface="Tw Cen MT" pitchFamily="34" charset="0"/>
        </a:defRPr>
      </a:lvl2pPr>
      <a:lvl3pPr algn="ctr" rtl="0" eaLnBrk="1" fontAlgn="base" hangingPunct="1">
        <a:spcBef>
          <a:spcPct val="0"/>
        </a:spcBef>
        <a:spcAft>
          <a:spcPct val="0"/>
        </a:spcAft>
        <a:defRPr sz="4400">
          <a:solidFill>
            <a:schemeClr val="accent2"/>
          </a:solidFill>
          <a:latin typeface="Tw Cen MT" pitchFamily="34" charset="0"/>
        </a:defRPr>
      </a:lvl3pPr>
      <a:lvl4pPr algn="ctr" rtl="0" eaLnBrk="1" fontAlgn="base" hangingPunct="1">
        <a:spcBef>
          <a:spcPct val="0"/>
        </a:spcBef>
        <a:spcAft>
          <a:spcPct val="0"/>
        </a:spcAft>
        <a:defRPr sz="4400">
          <a:solidFill>
            <a:schemeClr val="accent2"/>
          </a:solidFill>
          <a:latin typeface="Tw Cen MT" pitchFamily="34" charset="0"/>
        </a:defRPr>
      </a:lvl4pPr>
      <a:lvl5pPr algn="ctr" rtl="0" eaLnBrk="1" fontAlgn="base" hangingPunct="1">
        <a:spcBef>
          <a:spcPct val="0"/>
        </a:spcBef>
        <a:spcAft>
          <a:spcPct val="0"/>
        </a:spcAft>
        <a:defRPr sz="4400">
          <a:solidFill>
            <a:schemeClr val="accent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dlcenter.org/aboutudl/whatisudl/conceptofud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udlcenter.org/sites/udlcenter.org/files/UDL_UD_BRIEF.pd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readingrockets.org/article/universal-design-learning-meeting-needs-all-studen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dlcenter.org/resource_library/videos/udlcenter/udl#video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accessproject.colostate.edu/udl/modules/udl_introduction/udl_concise_intro.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udlcenter.org/aboutudl/whatisudl" TargetMode="External"/><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im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creativecommons.org/licenses/by-nc-nd/4.0/"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udlcenter.org/aboutudl/take_a_tour_udl" TargetMode="External"/><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2.png"/><Relationship Id="rId5" Type="http://schemas.microsoft.com/office/2007/relationships/hdphoto" Target="../media/hdphoto2.wdp"/><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youtube.com/watch?v=pGLTJw0GSxk"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udlcenter.org/aboutudl/udlguidelines/aboutrepresenta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udlcenter.org/aboutudl/udlguidelines" TargetMode="Externa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hyperlink" Target="http://www.udlcenter.org/aboutudl/udlguidelin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udlcenter.org/aboutudl/udlguidelin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udlcenter.org/aboutudl/udlguidelines/principle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udlcenter.org/aboutudl/udlguidelines/principle2"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hyperlink" Target="http://www.udlcenter.org/aboutudl/udlguidelines/principle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10" Type="http://schemas.openxmlformats.org/officeDocument/2006/relationships/image" Target="../media/image51.jpg"/><Relationship Id="rId4" Type="http://schemas.openxmlformats.org/officeDocument/2006/relationships/image" Target="../media/image45.jpg"/><Relationship Id="rId9" Type="http://schemas.openxmlformats.org/officeDocument/2006/relationships/image" Target="../media/image50.jpg"/></Relationships>
</file>

<file path=ppt/slides/_rels/slide39.xml.rels><?xml version="1.0" encoding="UTF-8" standalone="yes"?>
<Relationships xmlns="http://schemas.openxmlformats.org/package/2006/relationships"><Relationship Id="rId3" Type="http://schemas.openxmlformats.org/officeDocument/2006/relationships/hyperlink" Target="http://www.edutopia.org/mountlake-terrace-geometry-real-world-video"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udlcenter.org/aboutudl/udlguideline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KuTJJQWnMaQ&amp;index=15&amp;list=UUk-BxeAygzqGabYBs1TPIHQ"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www.udlcenter.org/resource_library/videos/udlcenter/guidelines#video4" TargetMode="External"/><Relationship Id="rId4" Type="http://schemas.openxmlformats.org/officeDocument/2006/relationships/hyperlink" Target="http://www.udlcenter.org/resource_library/videos/udlcenter/guidelines#video3"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udlcenter.org/aboutudl/udlcurriculum/addressdisabledcurricula"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udlcenter.org/aboutudl/udltechnolog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udlseries.udlcenter.org/presentations/udl_implementation.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8" Type="http://schemas.openxmlformats.org/officeDocument/2006/relationships/hyperlink" Target="http://udlselfcheck.cast.org/" TargetMode="External"/><Relationship Id="rId3" Type="http://schemas.openxmlformats.org/officeDocument/2006/relationships/hyperlink" Target="http://www.cast.org/" TargetMode="External"/><Relationship Id="rId7" Type="http://schemas.openxmlformats.org/officeDocument/2006/relationships/hyperlink" Target="http://www.udlcenter.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www.udltechtoolkit.wikispaces.com/" TargetMode="External"/><Relationship Id="rId5" Type="http://schemas.openxmlformats.org/officeDocument/2006/relationships/hyperlink" Target="http://www.udlcenter.org/sites/udlcenter.org/files/updateguidelines2_0.pdf" TargetMode="External"/><Relationship Id="rId4" Type="http://schemas.openxmlformats.org/officeDocument/2006/relationships/hyperlink" Target="http://lessonbuilder.cast.or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trackstar.4teachers.org/" TargetMode="External"/><Relationship Id="rId7" Type="http://schemas.openxmlformats.org/officeDocument/2006/relationships/hyperlink" Target="http://www.marcopolosearch.org/teacher/teacher_index.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www.internet4classrooms.com/" TargetMode="External"/><Relationship Id="rId5" Type="http://schemas.openxmlformats.org/officeDocument/2006/relationships/hyperlink" Target="http://www.4teachers.org/" TargetMode="External"/><Relationship Id="rId4" Type="http://schemas.openxmlformats.org/officeDocument/2006/relationships/hyperlink" Target="http://42explore.com/"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iris.peabody.vanderbilt.edu/module/ud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ectacenter.org/topics/atech/udl.asp" TargetMode="External"/><Relationship Id="rId5" Type="http://schemas.openxmlformats.org/officeDocument/2006/relationships/hyperlink" Target="http://www.asha.org/" TargetMode="External"/><Relationship Id="rId4" Type="http://schemas.openxmlformats.org/officeDocument/2006/relationships/hyperlink" Target="http://www.accessproject.colostate.edu/udl/"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udlcenter.org/aboutudl/udlguidelines/downloads"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accessproject.colostate.edu/udl/modules/udl_introduction/udl_concise_intro.pdf"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607" y="1377108"/>
            <a:ext cx="8361803" cy="429658"/>
          </a:xfrm>
          <a:prstGeom prst="rect">
            <a:avLst/>
          </a:prstGeom>
          <a:solidFill>
            <a:srgbClr val="FFFF00"/>
          </a:solidFill>
        </p:spPr>
        <p:txBody>
          <a:bodyPr wrap="square" rtlCol="0">
            <a:spAutoFit/>
          </a:bodyPr>
          <a:lstStyle/>
          <a:p>
            <a:endParaRPr lang="en-US" dirty="0"/>
          </a:p>
        </p:txBody>
      </p:sp>
      <p:sp>
        <p:nvSpPr>
          <p:cNvPr id="3" name="TextBox 2"/>
          <p:cNvSpPr txBox="1"/>
          <p:nvPr/>
        </p:nvSpPr>
        <p:spPr>
          <a:xfrm>
            <a:off x="314793" y="651629"/>
            <a:ext cx="10947373" cy="5478423"/>
          </a:xfrm>
          <a:prstGeom prst="rect">
            <a:avLst/>
          </a:prstGeom>
          <a:noFill/>
        </p:spPr>
        <p:txBody>
          <a:bodyPr wrap="square" rtlCol="0">
            <a:spAutoFit/>
          </a:bodyPr>
          <a:lstStyle/>
          <a:p>
            <a:r>
              <a:rPr lang="en-US" sz="4400" b="1" dirty="0">
                <a:ln w="22225">
                  <a:solidFill>
                    <a:schemeClr val="accent2"/>
                  </a:solidFill>
                  <a:prstDash val="solid"/>
                </a:ln>
                <a:solidFill>
                  <a:schemeClr val="accent2">
                    <a:lumMod val="40000"/>
                    <a:lumOff val="60000"/>
                  </a:schemeClr>
                </a:solidFill>
              </a:rPr>
              <a:t>For Presenter only</a:t>
            </a:r>
          </a:p>
          <a:p>
            <a:r>
              <a:rPr lang="en-US" sz="2400" b="1" dirty="0" smtClean="0"/>
              <a:t>**See Presenter Notes on Slides 65-71 for handouts, pacing, etc. </a:t>
            </a:r>
            <a:endParaRPr lang="en-US" sz="2400" b="1" dirty="0"/>
          </a:p>
          <a:p>
            <a:r>
              <a:rPr lang="en-US" sz="2400" b="1" u="sng" dirty="0" smtClean="0"/>
              <a:t>Preparation Activity for Participants</a:t>
            </a:r>
          </a:p>
          <a:p>
            <a:r>
              <a:rPr lang="en-US" sz="2400" dirty="0" smtClean="0"/>
              <a:t>Pre-training Exercises</a:t>
            </a:r>
            <a:r>
              <a:rPr lang="en-US" dirty="0" smtClean="0"/>
              <a:t>: </a:t>
            </a:r>
          </a:p>
          <a:p>
            <a:pPr lvl="1"/>
            <a:r>
              <a:rPr lang="en-US" dirty="0" smtClean="0"/>
              <a:t>Participants should be instructed to review the following online article and video at the National Center on Universal Design for Learning: </a:t>
            </a:r>
          </a:p>
          <a:p>
            <a:pPr marL="285750" lvl="1" indent="-285750">
              <a:buFont typeface="Arial" panose="020B0604020202020204" pitchFamily="34" charset="0"/>
              <a:buChar char="•"/>
            </a:pPr>
            <a:r>
              <a:rPr lang="en-US" b="1" dirty="0" smtClean="0"/>
              <a:t>Articles for Pre-Reading</a:t>
            </a:r>
            <a:r>
              <a:rPr lang="en-US" i="1" dirty="0" smtClean="0"/>
              <a:t>: </a:t>
            </a:r>
            <a:r>
              <a:rPr lang="en-US" sz="1600" i="1" dirty="0" smtClean="0"/>
              <a:t>(1) The Concept of UDL &amp; (2) </a:t>
            </a:r>
            <a:r>
              <a:rPr lang="en-US" sz="1600" i="1" dirty="0" smtClean="0">
                <a:solidFill>
                  <a:schemeClr val="accent3"/>
                </a:solidFill>
              </a:rPr>
              <a:t>UDL </a:t>
            </a:r>
            <a:r>
              <a:rPr lang="en-US" sz="1600" i="1" dirty="0">
                <a:solidFill>
                  <a:schemeClr val="accent3"/>
                </a:solidFill>
              </a:rPr>
              <a:t>Intersections: Universal Design for Learning and Universal Design</a:t>
            </a:r>
            <a:endParaRPr lang="en-US" sz="1600" dirty="0"/>
          </a:p>
          <a:p>
            <a:pPr lvl="1"/>
            <a:r>
              <a:rPr lang="en-US" dirty="0" smtClean="0"/>
              <a:t>(1) Retrieved </a:t>
            </a:r>
            <a:r>
              <a:rPr lang="en-US" dirty="0"/>
              <a:t>from </a:t>
            </a:r>
            <a:r>
              <a:rPr lang="en-US" dirty="0">
                <a:hlinkClick r:id="rId3"/>
              </a:rPr>
              <a:t>http://</a:t>
            </a:r>
            <a:r>
              <a:rPr lang="en-US" dirty="0" smtClean="0">
                <a:hlinkClick r:id="rId3"/>
              </a:rPr>
              <a:t>www.udlcenter.org/aboutudl/whatisudl/conceptofudl</a:t>
            </a:r>
            <a:endParaRPr lang="en-US" dirty="0" smtClean="0"/>
          </a:p>
          <a:p>
            <a:pPr lvl="1"/>
            <a:r>
              <a:rPr lang="en-US" dirty="0" smtClean="0"/>
              <a:t>(2) Retrieved </a:t>
            </a:r>
            <a:r>
              <a:rPr lang="en-US" dirty="0"/>
              <a:t>from </a:t>
            </a:r>
            <a:r>
              <a:rPr lang="en-US" dirty="0">
                <a:hlinkClick r:id="rId4"/>
              </a:rPr>
              <a:t>http://</a:t>
            </a:r>
            <a:r>
              <a:rPr lang="en-US" dirty="0" smtClean="0">
                <a:hlinkClick r:id="rId4"/>
              </a:rPr>
              <a:t>www.udlcenter.org/sites/udlcenter.org/files/UDL_UD_BRIEF.pdf</a:t>
            </a:r>
            <a:endParaRPr lang="en-US" dirty="0" smtClean="0"/>
          </a:p>
          <a:p>
            <a:pPr lvl="1"/>
            <a:endParaRPr lang="en-US" dirty="0" smtClean="0"/>
          </a:p>
          <a:p>
            <a:pPr marL="285750" indent="-285750">
              <a:buFont typeface="Arial" panose="020B0604020202020204" pitchFamily="34" charset="0"/>
              <a:buChar char="•"/>
            </a:pPr>
            <a:r>
              <a:rPr lang="en-US" b="1" dirty="0" smtClean="0"/>
              <a:t>Video for Previewing</a:t>
            </a:r>
            <a:r>
              <a:rPr lang="en-US" dirty="0" smtClean="0"/>
              <a:t>: </a:t>
            </a:r>
            <a:r>
              <a:rPr lang="en-US" i="1" dirty="0" smtClean="0"/>
              <a:t>UDL </a:t>
            </a:r>
            <a:r>
              <a:rPr lang="en-US" i="1" dirty="0"/>
              <a:t>at a </a:t>
            </a:r>
            <a:r>
              <a:rPr lang="en-US" i="1" dirty="0" smtClean="0"/>
              <a:t>Glance </a:t>
            </a:r>
            <a:r>
              <a:rPr lang="en-US" dirty="0" smtClean="0"/>
              <a:t>from </a:t>
            </a:r>
            <a:r>
              <a:rPr lang="en-US" dirty="0"/>
              <a:t>the National Center on Universal Design for Learning. Retrieved from </a:t>
            </a:r>
            <a:r>
              <a:rPr lang="en-US" dirty="0" smtClean="0">
                <a:hlinkClick r:id="rId3"/>
              </a:rPr>
              <a:t>http</a:t>
            </a:r>
            <a:r>
              <a:rPr lang="en-US" dirty="0">
                <a:hlinkClick r:id="rId3"/>
              </a:rPr>
              <a:t>://</a:t>
            </a:r>
            <a:r>
              <a:rPr lang="en-US" dirty="0" smtClean="0">
                <a:hlinkClick r:id="rId3"/>
              </a:rPr>
              <a:t>www.udlcenter.org/aboutudl/whatisudl/conceptofudl</a:t>
            </a:r>
            <a:endParaRPr lang="en-US" dirty="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Reflection Assignment</a:t>
            </a:r>
            <a:r>
              <a:rPr lang="en-US" dirty="0" smtClean="0"/>
              <a:t>: Instruct participants that they should bring one question or idea about UDL to the training session. </a:t>
            </a:r>
          </a:p>
          <a:p>
            <a:pPr algn="r"/>
            <a:r>
              <a:rPr lang="en-US" dirty="0" smtClean="0"/>
              <a:t>Text from: </a:t>
            </a:r>
            <a:r>
              <a:rPr lang="en-US" dirty="0"/>
              <a:t>CAST. (2012). </a:t>
            </a:r>
            <a:r>
              <a:rPr lang="en-US" i="1" dirty="0"/>
              <a:t>The concept of UDL</a:t>
            </a:r>
            <a:r>
              <a:rPr lang="en-US" dirty="0"/>
              <a:t>. Wakefield, MA: </a:t>
            </a:r>
            <a:r>
              <a:rPr lang="en-US" dirty="0" smtClean="0"/>
              <a:t>Author.</a:t>
            </a:r>
          </a:p>
          <a:p>
            <a:pPr algn="r"/>
            <a:r>
              <a:rPr lang="en-US" dirty="0" smtClean="0"/>
              <a:t>Video from: CAST. (2012). </a:t>
            </a:r>
            <a:r>
              <a:rPr lang="en-US" i="1" dirty="0" smtClean="0"/>
              <a:t>UDL at a glance</a:t>
            </a:r>
            <a:r>
              <a:rPr lang="en-US" dirty="0" smtClean="0"/>
              <a:t> [online video] </a:t>
            </a:r>
            <a:r>
              <a:rPr lang="en-US" dirty="0"/>
              <a:t>Wakefield, MA: </a:t>
            </a:r>
            <a:r>
              <a:rPr lang="en-US" dirty="0" smtClean="0"/>
              <a:t>Author.</a:t>
            </a:r>
            <a:endParaRPr lang="en-US" dirty="0"/>
          </a:p>
        </p:txBody>
      </p:sp>
    </p:spTree>
    <p:extLst>
      <p:ext uri="{BB962C8B-B14F-4D97-AF65-F5344CB8AC3E}">
        <p14:creationId xmlns:p14="http://schemas.microsoft.com/office/powerpoint/2010/main" val="800334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Pre-Reading Reflection Questions</a:t>
            </a:r>
            <a:endParaRPr lang="en-US" dirty="0"/>
          </a:p>
        </p:txBody>
      </p:sp>
      <p:sp>
        <p:nvSpPr>
          <p:cNvPr id="3" name="Content Placeholder 2"/>
          <p:cNvSpPr>
            <a:spLocks noGrp="1"/>
          </p:cNvSpPr>
          <p:nvPr>
            <p:ph idx="1"/>
          </p:nvPr>
        </p:nvSpPr>
        <p:spPr/>
        <p:txBody>
          <a:bodyPr/>
          <a:lstStyle/>
          <a:p>
            <a:r>
              <a:rPr lang="en-US" dirty="0"/>
              <a:t>Write your questions on a sticky note.</a:t>
            </a:r>
          </a:p>
          <a:p>
            <a:r>
              <a:rPr lang="en-US" dirty="0"/>
              <a:t>Read it to the group.</a:t>
            </a:r>
          </a:p>
          <a:p>
            <a:r>
              <a:rPr lang="en-US" dirty="0"/>
              <a:t>Place your sticky note on the Pre-Reading Reflection Questions chart.</a:t>
            </a:r>
          </a:p>
          <a:p>
            <a:endParaRPr lang="en-US" dirty="0"/>
          </a:p>
        </p:txBody>
      </p:sp>
    </p:spTree>
    <p:extLst>
      <p:ext uri="{BB962C8B-B14F-4D97-AF65-F5344CB8AC3E}">
        <p14:creationId xmlns:p14="http://schemas.microsoft.com/office/powerpoint/2010/main" val="502847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321" y="2290162"/>
            <a:ext cx="10363200" cy="1470025"/>
          </a:xfrm>
        </p:spPr>
        <p:txBody>
          <a:bodyPr/>
          <a:lstStyle/>
          <a:p>
            <a:r>
              <a:rPr lang="en-US" sz="4800" b="1" dirty="0" smtClean="0">
                <a:latin typeface="Calibri"/>
              </a:rPr>
              <a:t>UDL ORIGINS</a:t>
            </a:r>
            <a:endParaRPr lang="en-US" sz="4800" dirty="0"/>
          </a:p>
        </p:txBody>
      </p:sp>
    </p:spTree>
    <p:extLst>
      <p:ext uri="{BB962C8B-B14F-4D97-AF65-F5344CB8AC3E}">
        <p14:creationId xmlns:p14="http://schemas.microsoft.com/office/powerpoint/2010/main" val="3189103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98" y="1698622"/>
            <a:ext cx="4826834" cy="3402767"/>
          </a:xfrm>
        </p:spPr>
        <p:txBody>
          <a:bodyPr/>
          <a:lstStyle/>
          <a:p>
            <a:r>
              <a:rPr lang="en-US" dirty="0"/>
              <a:t>We say we’re educating everyone, but are we?</a:t>
            </a:r>
          </a:p>
        </p:txBody>
      </p:sp>
      <p:sp>
        <p:nvSpPr>
          <p:cNvPr id="6" name="Rectangle 5"/>
          <p:cNvSpPr/>
          <p:nvPr/>
        </p:nvSpPr>
        <p:spPr>
          <a:xfrm>
            <a:off x="5971784" y="5774084"/>
            <a:ext cx="6096000" cy="276999"/>
          </a:xfrm>
          <a:prstGeom prst="rect">
            <a:avLst/>
          </a:prstGeom>
        </p:spPr>
        <p:txBody>
          <a:bodyPr>
            <a:spAutoFit/>
          </a:bodyPr>
          <a:lstStyle/>
          <a:p>
            <a:r>
              <a:rPr lang="en-US" sz="1200" dirty="0"/>
              <a:t>Image by UAA: http://www.uaa.alaska.edu/accessibility/topic/architecture.cfm </a:t>
            </a:r>
          </a:p>
        </p:txBody>
      </p:sp>
      <p:pic>
        <p:nvPicPr>
          <p:cNvPr id="8" name="Content Placeholder 7"/>
          <p:cNvPicPr>
            <a:picLocks noGrp="1" noChangeAspect="1"/>
          </p:cNvPicPr>
          <p:nvPr>
            <p:ph idx="1"/>
          </p:nvPr>
        </p:nvPicPr>
        <p:blipFill>
          <a:blip r:embed="rId3"/>
          <a:stretch>
            <a:fillRect/>
          </a:stretch>
        </p:blipFill>
        <p:spPr>
          <a:xfrm>
            <a:off x="6360986" y="1144995"/>
            <a:ext cx="4265795" cy="4510020"/>
          </a:xfrm>
          <a:prstGeom prst="rect">
            <a:avLst/>
          </a:prstGeom>
          <a:ln w="76200">
            <a:solidFill>
              <a:schemeClr val="accent3"/>
            </a:solidFill>
          </a:ln>
        </p:spPr>
      </p:pic>
    </p:spTree>
    <p:extLst>
      <p:ext uri="{BB962C8B-B14F-4D97-AF65-F5344CB8AC3E}">
        <p14:creationId xmlns:p14="http://schemas.microsoft.com/office/powerpoint/2010/main" val="1218038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of UDL</a:t>
            </a:r>
            <a:endParaRPr lang="en-US" dirty="0"/>
          </a:p>
        </p:txBody>
      </p:sp>
      <p:sp>
        <p:nvSpPr>
          <p:cNvPr id="3" name="Content Placeholder 2"/>
          <p:cNvSpPr>
            <a:spLocks noGrp="1"/>
          </p:cNvSpPr>
          <p:nvPr>
            <p:ph idx="1"/>
          </p:nvPr>
        </p:nvSpPr>
        <p:spPr>
          <a:xfrm>
            <a:off x="1407694" y="1867067"/>
            <a:ext cx="9194887" cy="3299798"/>
          </a:xfrm>
        </p:spPr>
        <p:txBody>
          <a:bodyPr/>
          <a:lstStyle/>
          <a:p>
            <a:pPr marL="0" indent="0" algn="ctr">
              <a:buNone/>
            </a:pPr>
            <a:r>
              <a:rPr lang="en-US" dirty="0">
                <a:solidFill>
                  <a:schemeClr val="accent3"/>
                </a:solidFill>
              </a:rPr>
              <a:t>“Universal Design for Learning (UDL) provides the opportunity for all students to access, participate in, and progress in the general-education curriculum by reducing barriers to instruction</a:t>
            </a:r>
            <a:r>
              <a:rPr lang="en-US" dirty="0" smtClean="0">
                <a:solidFill>
                  <a:schemeClr val="accent3"/>
                </a:solidFill>
              </a:rPr>
              <a:t>.” </a:t>
            </a:r>
          </a:p>
          <a:p>
            <a:pPr marL="0" indent="0" algn="ctr">
              <a:buNone/>
            </a:pPr>
            <a:r>
              <a:rPr lang="en-US" dirty="0" smtClean="0"/>
              <a:t>~Ralabate (2011)</a:t>
            </a:r>
            <a:endParaRPr lang="en-US" dirty="0"/>
          </a:p>
        </p:txBody>
      </p:sp>
      <p:sp>
        <p:nvSpPr>
          <p:cNvPr id="4" name="Rectangle 3"/>
          <p:cNvSpPr/>
          <p:nvPr/>
        </p:nvSpPr>
        <p:spPr>
          <a:xfrm>
            <a:off x="329783" y="4998423"/>
            <a:ext cx="11632368" cy="1200329"/>
          </a:xfrm>
          <a:prstGeom prst="rect">
            <a:avLst/>
          </a:prstGeom>
        </p:spPr>
        <p:txBody>
          <a:bodyPr wrap="square">
            <a:spAutoFit/>
          </a:bodyPr>
          <a:lstStyle/>
          <a:p>
            <a:endParaRPr lang="en-US" dirty="0" smtClean="0"/>
          </a:p>
          <a:p>
            <a:r>
              <a:rPr lang="en-US" i="1" dirty="0" smtClean="0"/>
              <a:t>Ralabate</a:t>
            </a:r>
            <a:r>
              <a:rPr lang="en-US" i="1" dirty="0"/>
              <a:t>, P. K. (</a:t>
            </a:r>
            <a:r>
              <a:rPr lang="en-US" i="1" dirty="0" smtClean="0"/>
              <a:t>2011). </a:t>
            </a:r>
            <a:r>
              <a:rPr lang="en-US" i="1" dirty="0"/>
              <a:t>Universal Design for Learning: Meeting the Needs of All Students. </a:t>
            </a:r>
            <a:r>
              <a:rPr lang="en-US" dirty="0"/>
              <a:t>The ASHA Leader</a:t>
            </a:r>
            <a:r>
              <a:rPr lang="en-US" i="1" dirty="0" smtClean="0"/>
              <a:t>. </a:t>
            </a:r>
            <a:r>
              <a:rPr lang="en-US" dirty="0" smtClean="0"/>
              <a:t>Retrieved from </a:t>
            </a:r>
            <a:endParaRPr lang="en-US" dirty="0" smtClean="0">
              <a:hlinkClick r:id="rId3"/>
            </a:endParaRPr>
          </a:p>
          <a:p>
            <a:r>
              <a:rPr lang="en-US" dirty="0" smtClean="0">
                <a:hlinkClick r:id="rId3"/>
              </a:rPr>
              <a:t> http</a:t>
            </a:r>
            <a:r>
              <a:rPr lang="en-US" dirty="0">
                <a:hlinkClick r:id="rId3"/>
              </a:rPr>
              <a:t>://</a:t>
            </a:r>
            <a:r>
              <a:rPr lang="en-US" dirty="0" smtClean="0">
                <a:hlinkClick r:id="rId3"/>
              </a:rPr>
              <a:t>www.readingrockets.org/article/universal-design-learning-meeting-needs-all-students</a:t>
            </a:r>
            <a:endParaRPr lang="en-US" dirty="0" smtClean="0"/>
          </a:p>
          <a:p>
            <a:endParaRPr lang="en-US" dirty="0"/>
          </a:p>
        </p:txBody>
      </p:sp>
    </p:spTree>
    <p:extLst>
      <p:ext uri="{BB962C8B-B14F-4D97-AF65-F5344CB8AC3E}">
        <p14:creationId xmlns:p14="http://schemas.microsoft.com/office/powerpoint/2010/main" val="674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UDL</a:t>
            </a:r>
            <a:endParaRPr lang="en-US" dirty="0"/>
          </a:p>
        </p:txBody>
      </p:sp>
      <p:sp>
        <p:nvSpPr>
          <p:cNvPr id="3" name="Content Placeholder 2"/>
          <p:cNvSpPr>
            <a:spLocks noGrp="1"/>
          </p:cNvSpPr>
          <p:nvPr>
            <p:ph idx="1"/>
          </p:nvPr>
        </p:nvSpPr>
        <p:spPr/>
        <p:txBody>
          <a:bodyPr/>
          <a:lstStyle/>
          <a:p>
            <a:pPr lvl="1"/>
            <a:r>
              <a:rPr lang="en-US" sz="3600" dirty="0" smtClean="0">
                <a:hlinkClick r:id="rId3"/>
              </a:rPr>
              <a:t>Watch ‘Videos About UDL: Introduction to UDL</a:t>
            </a:r>
            <a:r>
              <a:rPr lang="en-US" sz="3600" dirty="0" smtClean="0"/>
              <a:t>’</a:t>
            </a:r>
          </a:p>
          <a:p>
            <a:pPr marL="914400" lvl="2" indent="0">
              <a:buNone/>
            </a:pPr>
            <a:endParaRPr lang="en-US" sz="3600" dirty="0" smtClean="0"/>
          </a:p>
          <a:p>
            <a:pPr marL="914400" lvl="2" indent="0">
              <a:buNone/>
            </a:pPr>
            <a:r>
              <a:rPr lang="en-US" sz="3600" dirty="0" smtClean="0"/>
              <a:t>David Rose, </a:t>
            </a:r>
            <a:r>
              <a:rPr lang="en-US" sz="3600" dirty="0"/>
              <a:t>Center </a:t>
            </a:r>
            <a:r>
              <a:rPr lang="en-US" sz="3600" dirty="0" smtClean="0"/>
              <a:t>for Applied Special Technology Director, explains the development of UDL</a:t>
            </a:r>
            <a:endParaRPr lang="en-US" sz="3600" dirty="0"/>
          </a:p>
          <a:p>
            <a:pPr marL="0" indent="0">
              <a:buNone/>
            </a:pPr>
            <a:endParaRPr lang="en-US" dirty="0" smtClean="0"/>
          </a:p>
          <a:p>
            <a:pPr marL="0" indent="0">
              <a:buNone/>
            </a:pPr>
            <a:endParaRPr lang="en-US" dirty="0"/>
          </a:p>
        </p:txBody>
      </p:sp>
      <p:sp>
        <p:nvSpPr>
          <p:cNvPr id="4" name="Rectangle 3"/>
          <p:cNvSpPr/>
          <p:nvPr/>
        </p:nvSpPr>
        <p:spPr>
          <a:xfrm>
            <a:off x="3117953" y="5148430"/>
            <a:ext cx="8799227" cy="923330"/>
          </a:xfrm>
          <a:prstGeom prst="rect">
            <a:avLst/>
          </a:prstGeom>
        </p:spPr>
        <p:txBody>
          <a:bodyPr wrap="square">
            <a:spAutoFit/>
          </a:bodyPr>
          <a:lstStyle/>
          <a:p>
            <a:r>
              <a:rPr lang="en-US" dirty="0"/>
              <a:t>Video from: CAST. (</a:t>
            </a:r>
            <a:r>
              <a:rPr lang="en-US" dirty="0" smtClean="0"/>
              <a:t>2015). </a:t>
            </a:r>
            <a:r>
              <a:rPr lang="en-US" i="1" dirty="0" smtClean="0"/>
              <a:t>Introduction to UDL </a:t>
            </a:r>
            <a:r>
              <a:rPr lang="en-US" dirty="0" smtClean="0"/>
              <a:t>[online </a:t>
            </a:r>
            <a:r>
              <a:rPr lang="en-US" dirty="0"/>
              <a:t>video] Wakefield, MA: </a:t>
            </a:r>
            <a:r>
              <a:rPr lang="en-US" dirty="0" smtClean="0"/>
              <a:t>Author. Retrieved </a:t>
            </a:r>
            <a:r>
              <a:rPr lang="en-US" dirty="0"/>
              <a:t>from </a:t>
            </a:r>
            <a:r>
              <a:rPr lang="en-US" dirty="0" smtClean="0">
                <a:hlinkClick r:id="rId3"/>
              </a:rPr>
              <a:t>http</a:t>
            </a:r>
            <a:r>
              <a:rPr lang="en-US" dirty="0">
                <a:hlinkClick r:id="rId3"/>
              </a:rPr>
              <a:t>://</a:t>
            </a:r>
            <a:r>
              <a:rPr lang="en-US" dirty="0" smtClean="0">
                <a:hlinkClick r:id="rId3"/>
              </a:rPr>
              <a:t>www.udlcenter.org/resource_library/videos/udlcenter/udl#video2</a:t>
            </a:r>
            <a:endParaRPr lang="en-US" dirty="0" smtClean="0"/>
          </a:p>
          <a:p>
            <a:endParaRPr lang="en-US" dirty="0"/>
          </a:p>
        </p:txBody>
      </p:sp>
    </p:spTree>
    <p:extLst>
      <p:ext uri="{BB962C8B-B14F-4D97-AF65-F5344CB8AC3E}">
        <p14:creationId xmlns:p14="http://schemas.microsoft.com/office/powerpoint/2010/main" val="1337247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Universal Design for Learning?</a:t>
            </a:r>
            <a:endParaRPr lang="en-US" dirty="0"/>
          </a:p>
        </p:txBody>
      </p:sp>
      <p:sp>
        <p:nvSpPr>
          <p:cNvPr id="3" name="Content Placeholder 2"/>
          <p:cNvSpPr>
            <a:spLocks noGrp="1"/>
          </p:cNvSpPr>
          <p:nvPr>
            <p:ph idx="1"/>
          </p:nvPr>
        </p:nvSpPr>
        <p:spPr>
          <a:xfrm>
            <a:off x="764813" y="1761807"/>
            <a:ext cx="5847348" cy="3703554"/>
          </a:xfrm>
        </p:spPr>
        <p:txBody>
          <a:bodyPr/>
          <a:lstStyle/>
          <a:p>
            <a:pPr marL="228600" indent="-228600"/>
            <a:r>
              <a:rPr lang="en-US" dirty="0" smtClean="0">
                <a:solidFill>
                  <a:srgbClr val="000000"/>
                </a:solidFill>
              </a:rPr>
              <a:t>Not </a:t>
            </a:r>
            <a:r>
              <a:rPr lang="en-US" dirty="0">
                <a:solidFill>
                  <a:srgbClr val="000000"/>
                </a:solidFill>
              </a:rPr>
              <a:t>one size fits all – but </a:t>
            </a:r>
            <a:r>
              <a:rPr lang="en-US" i="1" dirty="0">
                <a:solidFill>
                  <a:srgbClr val="000000"/>
                </a:solidFill>
              </a:rPr>
              <a:t>alternatives for everyone</a:t>
            </a:r>
            <a:r>
              <a:rPr lang="en-US" dirty="0">
                <a:solidFill>
                  <a:srgbClr val="000000"/>
                </a:solidFill>
              </a:rPr>
              <a:t>.</a:t>
            </a:r>
          </a:p>
          <a:p>
            <a:pPr marL="0" indent="0" algn="ctr">
              <a:buNone/>
            </a:pPr>
            <a:endParaRPr lang="en-US" sz="1000" dirty="0">
              <a:solidFill>
                <a:srgbClr val="000000"/>
              </a:solidFill>
            </a:endParaRPr>
          </a:p>
          <a:p>
            <a:pPr marL="228600" indent="-228600"/>
            <a:r>
              <a:rPr lang="en-US" dirty="0">
                <a:solidFill>
                  <a:srgbClr val="000000"/>
                </a:solidFill>
              </a:rPr>
              <a:t>Not added on later – but </a:t>
            </a:r>
            <a:r>
              <a:rPr lang="en-US" i="1" dirty="0">
                <a:solidFill>
                  <a:srgbClr val="000000"/>
                </a:solidFill>
              </a:rPr>
              <a:t>designed from the beginning</a:t>
            </a:r>
            <a:r>
              <a:rPr lang="en-US" dirty="0">
                <a:solidFill>
                  <a:srgbClr val="000000"/>
                </a:solidFill>
              </a:rPr>
              <a:t>.</a:t>
            </a:r>
          </a:p>
          <a:p>
            <a:pPr marL="228600" indent="-228600" algn="ctr"/>
            <a:endParaRPr lang="en-US" sz="1000" dirty="0">
              <a:solidFill>
                <a:srgbClr val="000000"/>
              </a:solidFill>
            </a:endParaRPr>
          </a:p>
          <a:p>
            <a:pPr marL="228600" indent="-228600"/>
            <a:r>
              <a:rPr lang="en-US" dirty="0">
                <a:solidFill>
                  <a:srgbClr val="000000"/>
                </a:solidFill>
              </a:rPr>
              <a:t>Not access for some – but </a:t>
            </a:r>
            <a:r>
              <a:rPr lang="en-US" i="1" dirty="0">
                <a:solidFill>
                  <a:srgbClr val="000000"/>
                </a:solidFill>
              </a:rPr>
              <a:t>access for </a:t>
            </a:r>
            <a:r>
              <a:rPr lang="en-US" i="1" dirty="0" smtClean="0">
                <a:solidFill>
                  <a:srgbClr val="000000"/>
                </a:solidFill>
              </a:rPr>
              <a:t>everyone.</a:t>
            </a:r>
          </a:p>
          <a:p>
            <a:pPr marL="0" indent="0">
              <a:buNone/>
            </a:pPr>
            <a:endParaRPr lang="en-US" sz="800" i="1" dirty="0" smtClean="0">
              <a:solidFill>
                <a:srgbClr val="000000"/>
              </a:solidFill>
            </a:endParaRPr>
          </a:p>
          <a:p>
            <a:pPr marL="0" indent="0">
              <a:buNone/>
            </a:pPr>
            <a:endParaRPr lang="en-US" sz="800" i="1" dirty="0" smtClean="0">
              <a:solidFill>
                <a:srgbClr val="000000"/>
              </a:solidFill>
            </a:endParaRPr>
          </a:p>
          <a:p>
            <a:pPr marL="0" indent="0">
              <a:buNone/>
            </a:pPr>
            <a:endParaRPr lang="en-US" dirty="0"/>
          </a:p>
        </p:txBody>
      </p:sp>
      <p:grpSp>
        <p:nvGrpSpPr>
          <p:cNvPr id="8" name="Group 7"/>
          <p:cNvGrpSpPr/>
          <p:nvPr/>
        </p:nvGrpSpPr>
        <p:grpSpPr>
          <a:xfrm>
            <a:off x="7066547" y="2212992"/>
            <a:ext cx="4515853" cy="2801184"/>
            <a:chOff x="280737" y="1698625"/>
            <a:chExt cx="4105380" cy="2357939"/>
          </a:xfrm>
        </p:grpSpPr>
        <p:pic>
          <p:nvPicPr>
            <p:cNvPr id="5" name="Picture 4"/>
            <p:cNvPicPr>
              <a:picLocks noChangeAspect="1"/>
            </p:cNvPicPr>
            <p:nvPr/>
          </p:nvPicPr>
          <p:blipFill>
            <a:blip r:embed="rId3">
              <a:clrChange>
                <a:clrFrom>
                  <a:srgbClr val="EEF3FA"/>
                </a:clrFrom>
                <a:clrTo>
                  <a:srgbClr val="EEF3FA">
                    <a:alpha val="0"/>
                  </a:srgbClr>
                </a:clrTo>
              </a:clrChange>
            </a:blip>
            <a:stretch>
              <a:fillRect/>
            </a:stretch>
          </p:blipFill>
          <p:spPr>
            <a:xfrm>
              <a:off x="280737" y="1698625"/>
              <a:ext cx="4105380" cy="2357939"/>
            </a:xfrm>
            <a:prstGeom prst="rect">
              <a:avLst/>
            </a:prstGeom>
          </p:spPr>
        </p:pic>
        <p:sp>
          <p:nvSpPr>
            <p:cNvPr id="7" name="TextBox 6"/>
            <p:cNvSpPr txBox="1"/>
            <p:nvPr/>
          </p:nvSpPr>
          <p:spPr>
            <a:xfrm>
              <a:off x="1117296" y="3081275"/>
              <a:ext cx="2237874" cy="906764"/>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100000" b="100000"/>
              </a:path>
              <a:tileRect t="-100000" r="-100000"/>
            </a:gradFill>
          </p:spPr>
          <p:txBody>
            <a:bodyPr wrap="square" rtlCol="0">
              <a:spAutoFit/>
            </a:bodyPr>
            <a:lstStyle/>
            <a:p>
              <a:pPr algn="ctr"/>
              <a:endParaRPr lang="en-US" sz="800" dirty="0" smtClean="0">
                <a:solidFill>
                  <a:schemeClr val="bg1"/>
                </a:solidFill>
                <a:latin typeface="Tw Cen MT" panose="020B0602020104020603" pitchFamily="34" charset="0"/>
              </a:endParaRPr>
            </a:p>
            <a:p>
              <a:pPr algn="ctr"/>
              <a:r>
                <a:rPr lang="en-US" sz="2400" dirty="0" smtClean="0">
                  <a:solidFill>
                    <a:schemeClr val="bg1"/>
                  </a:solidFill>
                  <a:latin typeface="Tw Cen MT" panose="020B0602020104020603" pitchFamily="34" charset="0"/>
                </a:rPr>
                <a:t>Universal Design for Learning</a:t>
              </a:r>
            </a:p>
            <a:p>
              <a:pPr algn="ctr"/>
              <a:endParaRPr lang="en-US" sz="800" dirty="0">
                <a:solidFill>
                  <a:schemeClr val="bg1"/>
                </a:solidFill>
                <a:latin typeface="Tw Cen MT" panose="020B0602020104020603" pitchFamily="34" charset="0"/>
              </a:endParaRPr>
            </a:p>
          </p:txBody>
        </p:sp>
      </p:grpSp>
      <p:sp>
        <p:nvSpPr>
          <p:cNvPr id="9" name="TextBox 8"/>
          <p:cNvSpPr txBox="1"/>
          <p:nvPr/>
        </p:nvSpPr>
        <p:spPr>
          <a:xfrm>
            <a:off x="5366084" y="5928578"/>
            <a:ext cx="6697579" cy="830997"/>
          </a:xfrm>
          <a:prstGeom prst="rect">
            <a:avLst/>
          </a:prstGeom>
          <a:noFill/>
        </p:spPr>
        <p:txBody>
          <a:bodyPr wrap="square" rtlCol="0">
            <a:spAutoFit/>
          </a:bodyPr>
          <a:lstStyle/>
          <a:p>
            <a:pPr lvl="0" fontAlgn="base">
              <a:spcBef>
                <a:spcPct val="20000"/>
              </a:spcBef>
              <a:spcAft>
                <a:spcPct val="0"/>
              </a:spcAft>
              <a:buClr>
                <a:srgbClr val="0D4170"/>
              </a:buClr>
            </a:pPr>
            <a:r>
              <a:rPr lang="en-US" sz="1600" dirty="0">
                <a:solidFill>
                  <a:prstClr val="black"/>
                </a:solidFill>
                <a:latin typeface="Tw Cen MT" pitchFamily="34" charset="0"/>
              </a:rPr>
              <a:t>ACCESS Project (2011). </a:t>
            </a:r>
            <a:r>
              <a:rPr lang="en-US" sz="1600" i="1" dirty="0">
                <a:solidFill>
                  <a:prstClr val="black"/>
                </a:solidFill>
                <a:latin typeface="Tw Cen MT" pitchFamily="34" charset="0"/>
              </a:rPr>
              <a:t>UDL: A concise introduction</a:t>
            </a:r>
            <a:r>
              <a:rPr lang="en-US" sz="1600" dirty="0">
                <a:solidFill>
                  <a:prstClr val="black"/>
                </a:solidFill>
                <a:latin typeface="Tw Cen MT" pitchFamily="34" charset="0"/>
              </a:rPr>
              <a:t>. Retrieved from:  </a:t>
            </a:r>
            <a:r>
              <a:rPr lang="en-US" sz="1600" dirty="0">
                <a:solidFill>
                  <a:prstClr val="black"/>
                </a:solidFill>
                <a:latin typeface="Tw Cen MT" pitchFamily="34" charset="0"/>
                <a:hlinkClick r:id="rId4"/>
              </a:rPr>
              <a:t>http://accessproject.colostate.edu/udl/modules/udl_introduction/udl_concise_intro.pdf</a:t>
            </a:r>
            <a:endParaRPr lang="en-US" sz="1600" dirty="0">
              <a:solidFill>
                <a:prstClr val="black"/>
              </a:solidFill>
              <a:latin typeface="Tw Cen MT" pitchFamily="34" charset="0"/>
            </a:endParaRPr>
          </a:p>
        </p:txBody>
      </p:sp>
    </p:spTree>
    <p:extLst>
      <p:ext uri="{BB962C8B-B14F-4D97-AF65-F5344CB8AC3E}">
        <p14:creationId xmlns:p14="http://schemas.microsoft.com/office/powerpoint/2010/main" val="1064018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a:t>
            </a:r>
            <a:endParaRPr lang="en-US" dirty="0"/>
          </a:p>
        </p:txBody>
      </p:sp>
      <p:pic>
        <p:nvPicPr>
          <p:cNvPr id="4" name="Picture 2" descr="http://www.globalmwe.com/data/images1/ramps005.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64" b="3398"/>
          <a:stretch/>
        </p:blipFill>
        <p:spPr bwMode="auto">
          <a:xfrm>
            <a:off x="1669454" y="3100183"/>
            <a:ext cx="4132247" cy="27122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69454" y="5760536"/>
            <a:ext cx="1881477" cy="276999"/>
          </a:xfrm>
          <a:prstGeom prst="rect">
            <a:avLst/>
          </a:prstGeom>
          <a:noFill/>
        </p:spPr>
        <p:txBody>
          <a:bodyPr wrap="none" rtlCol="0">
            <a:spAutoFit/>
          </a:bodyPr>
          <a:lstStyle/>
          <a:p>
            <a:r>
              <a:rPr lang="en-US" sz="1200" dirty="0" smtClean="0"/>
              <a:t>Photo:  VisualLightBox.com</a:t>
            </a:r>
          </a:p>
        </p:txBody>
      </p:sp>
      <p:pic>
        <p:nvPicPr>
          <p:cNvPr id="6" name="Picture 4" descr="http://www.rootsweb.ancestry.com/~mijackgs/images/pictu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99105"/>
            <a:ext cx="5034918" cy="25758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0" y="5622037"/>
            <a:ext cx="2489849" cy="276999"/>
          </a:xfrm>
          <a:prstGeom prst="rect">
            <a:avLst/>
          </a:prstGeom>
          <a:noFill/>
        </p:spPr>
        <p:txBody>
          <a:bodyPr wrap="none" rtlCol="0">
            <a:spAutoFit/>
          </a:bodyPr>
          <a:lstStyle/>
          <a:p>
            <a:r>
              <a:rPr lang="en-US" sz="1200" dirty="0" smtClean="0"/>
              <a:t>Photo:  www.rootsweb.ancestry.com</a:t>
            </a:r>
            <a:endParaRPr lang="en-US" sz="1200" dirty="0"/>
          </a:p>
        </p:txBody>
      </p:sp>
      <p:sp>
        <p:nvSpPr>
          <p:cNvPr id="9" name="Rectangle 5"/>
          <p:cNvSpPr txBox="1">
            <a:spLocks noChangeArrowheads="1"/>
          </p:cNvSpPr>
          <p:nvPr/>
        </p:nvSpPr>
        <p:spPr bwMode="auto">
          <a:xfrm>
            <a:off x="603115" y="1539137"/>
            <a:ext cx="10972800" cy="16129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3"/>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spcBef>
                <a:spcPct val="50000"/>
              </a:spcBef>
              <a:buFont typeface="Wingdings" pitchFamily="2" charset="2"/>
              <a:buNone/>
            </a:pPr>
            <a:r>
              <a:rPr lang="en-US" dirty="0" smtClean="0">
                <a:solidFill>
                  <a:schemeClr val="tx2">
                    <a:lumMod val="75000"/>
                  </a:schemeClr>
                </a:solidFill>
              </a:rPr>
              <a:t> </a:t>
            </a:r>
            <a:r>
              <a:rPr lang="en-US" dirty="0" smtClean="0"/>
              <a:t>It is always better to build in flexibility from the beginning, rather than try to add it on later.</a:t>
            </a:r>
          </a:p>
          <a:p>
            <a:pPr marL="0" indent="0">
              <a:lnSpc>
                <a:spcPct val="90000"/>
              </a:lnSpc>
              <a:buNone/>
            </a:pPr>
            <a:endParaRPr lang="en-US" sz="2800" dirty="0">
              <a:solidFill>
                <a:schemeClr val="accent1"/>
              </a:solidFill>
            </a:endParaRPr>
          </a:p>
        </p:txBody>
      </p:sp>
    </p:spTree>
    <p:extLst>
      <p:ext uri="{BB962C8B-B14F-4D97-AF65-F5344CB8AC3E}">
        <p14:creationId xmlns:p14="http://schemas.microsoft.com/office/powerpoint/2010/main" val="1828963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1662"/>
            <a:ext cx="10972800" cy="1124267"/>
          </a:xfrm>
        </p:spPr>
        <p:txBody>
          <a:bodyPr/>
          <a:lstStyle/>
          <a:p>
            <a:r>
              <a:rPr lang="en-US" dirty="0" smtClean="0"/>
              <a:t>Higher </a:t>
            </a:r>
            <a:r>
              <a:rPr lang="en-US" dirty="0"/>
              <a:t>Education Opportunity Act of </a:t>
            </a:r>
            <a:r>
              <a:rPr lang="en-US" dirty="0" smtClean="0"/>
              <a:t>2008</a:t>
            </a:r>
            <a:endParaRPr lang="en-US" dirty="0"/>
          </a:p>
        </p:txBody>
      </p:sp>
      <p:sp>
        <p:nvSpPr>
          <p:cNvPr id="3" name="Content Placeholder 2"/>
          <p:cNvSpPr>
            <a:spLocks noGrp="1"/>
          </p:cNvSpPr>
          <p:nvPr>
            <p:ph idx="1"/>
          </p:nvPr>
        </p:nvSpPr>
        <p:spPr>
          <a:xfrm>
            <a:off x="609600" y="1564105"/>
            <a:ext cx="10972800" cy="4312039"/>
          </a:xfrm>
        </p:spPr>
        <p:txBody>
          <a:bodyPr/>
          <a:lstStyle/>
          <a:p>
            <a:pPr marL="0" indent="0">
              <a:buNone/>
            </a:pPr>
            <a:r>
              <a:rPr lang="en-US" sz="2500" dirty="0" smtClean="0">
                <a:solidFill>
                  <a:schemeClr val="accent3"/>
                </a:solidFill>
              </a:rPr>
              <a:t>Universal Design for Learning </a:t>
            </a:r>
            <a:r>
              <a:rPr lang="en-US" sz="2500" dirty="0" smtClean="0"/>
              <a:t>refers to </a:t>
            </a:r>
            <a:r>
              <a:rPr lang="en-US" sz="2500" dirty="0"/>
              <a:t>a scientifically valid framework for guiding educational </a:t>
            </a:r>
            <a:r>
              <a:rPr lang="en-US" sz="2500" dirty="0" smtClean="0"/>
              <a:t>practice </a:t>
            </a:r>
            <a:r>
              <a:rPr lang="en-US" sz="2500" dirty="0"/>
              <a:t>that:</a:t>
            </a:r>
          </a:p>
          <a:p>
            <a:pPr marL="0" indent="0">
              <a:buNone/>
            </a:pPr>
            <a:r>
              <a:rPr lang="en-US" sz="2000" dirty="0"/>
              <a:t>	</a:t>
            </a:r>
            <a:r>
              <a:rPr lang="en-US" sz="2500" dirty="0"/>
              <a:t>(</a:t>
            </a:r>
            <a:r>
              <a:rPr lang="en-US" sz="2400" dirty="0"/>
              <a:t>A) </a:t>
            </a:r>
            <a:r>
              <a:rPr lang="en-US" sz="2400" dirty="0" smtClean="0"/>
              <a:t>Provides flexibility in the ways</a:t>
            </a:r>
            <a:endParaRPr lang="en-US" sz="2400" dirty="0"/>
          </a:p>
          <a:p>
            <a:pPr lvl="3">
              <a:buFont typeface="Courier New" panose="02070309020205020404" pitchFamily="49" charset="0"/>
              <a:buChar char="o"/>
            </a:pPr>
            <a:r>
              <a:rPr lang="en-US" dirty="0" smtClean="0"/>
              <a:t>information </a:t>
            </a:r>
            <a:r>
              <a:rPr lang="en-US" dirty="0"/>
              <a:t>is </a:t>
            </a:r>
            <a:r>
              <a:rPr lang="en-US" dirty="0" smtClean="0"/>
              <a:t>presented</a:t>
            </a:r>
          </a:p>
          <a:p>
            <a:pPr lvl="3">
              <a:buFont typeface="Courier New" panose="02070309020205020404" pitchFamily="49" charset="0"/>
              <a:buChar char="o"/>
            </a:pPr>
            <a:r>
              <a:rPr lang="en-US" dirty="0" smtClean="0"/>
              <a:t>students </a:t>
            </a:r>
            <a:r>
              <a:rPr lang="en-US" dirty="0"/>
              <a:t>respond or demonstrate knowledge and skills, and </a:t>
            </a:r>
          </a:p>
          <a:p>
            <a:pPr lvl="3">
              <a:buFont typeface="Courier New" panose="02070309020205020404" pitchFamily="49" charset="0"/>
              <a:buChar char="o"/>
            </a:pPr>
            <a:r>
              <a:rPr lang="en-US" dirty="0" smtClean="0"/>
              <a:t>students </a:t>
            </a:r>
            <a:r>
              <a:rPr lang="en-US" dirty="0"/>
              <a:t>are </a:t>
            </a:r>
            <a:r>
              <a:rPr lang="en-US" dirty="0" smtClean="0"/>
              <a:t>engaged</a:t>
            </a:r>
            <a:endParaRPr lang="en-US" dirty="0"/>
          </a:p>
          <a:p>
            <a:pPr marL="0" indent="0">
              <a:buNone/>
            </a:pPr>
            <a:r>
              <a:rPr lang="en-US" sz="2000" dirty="0"/>
              <a:t>	</a:t>
            </a:r>
            <a:r>
              <a:rPr lang="en-US" sz="2400" dirty="0"/>
              <a:t>(B) </a:t>
            </a:r>
            <a:r>
              <a:rPr lang="en-US" sz="2400" dirty="0" smtClean="0"/>
              <a:t>Reduces </a:t>
            </a:r>
            <a:r>
              <a:rPr lang="en-US" sz="2400" dirty="0"/>
              <a:t>barriers in </a:t>
            </a:r>
            <a:r>
              <a:rPr lang="en-US" sz="2400" dirty="0" smtClean="0"/>
              <a:t>instruction</a:t>
            </a:r>
            <a:endParaRPr lang="en-US" sz="2400" dirty="0"/>
          </a:p>
          <a:p>
            <a:pPr marL="0" indent="0">
              <a:buNone/>
            </a:pPr>
            <a:r>
              <a:rPr lang="en-US" sz="2000" dirty="0"/>
              <a:t>	</a:t>
            </a:r>
            <a:r>
              <a:rPr lang="en-US" sz="2400" dirty="0"/>
              <a:t>(</a:t>
            </a:r>
            <a:r>
              <a:rPr lang="en-US" sz="2400" dirty="0" smtClean="0"/>
              <a:t>C) Provides </a:t>
            </a:r>
            <a:r>
              <a:rPr lang="en-US" sz="2400" dirty="0"/>
              <a:t>appropriate accommodations, supports, and </a:t>
            </a:r>
            <a:r>
              <a:rPr lang="en-US" sz="2400" dirty="0" smtClean="0"/>
              <a:t>challenges</a:t>
            </a:r>
            <a:endParaRPr lang="en-US" sz="2400" dirty="0"/>
          </a:p>
          <a:p>
            <a:pPr marL="0" indent="0">
              <a:spcBef>
                <a:spcPts val="0"/>
              </a:spcBef>
              <a:buNone/>
            </a:pPr>
            <a:r>
              <a:rPr lang="en-US" sz="2000" dirty="0"/>
              <a:t>	</a:t>
            </a:r>
            <a:r>
              <a:rPr lang="en-US" sz="2400" dirty="0"/>
              <a:t>(D) M</a:t>
            </a:r>
            <a:r>
              <a:rPr lang="en-US" sz="2400" dirty="0" smtClean="0"/>
              <a:t>aintains </a:t>
            </a:r>
            <a:r>
              <a:rPr lang="en-US" sz="2400" dirty="0"/>
              <a:t>high achievement expectations for all </a:t>
            </a:r>
            <a:r>
              <a:rPr lang="en-US" sz="2400" dirty="0" smtClean="0"/>
              <a:t>students, including </a:t>
            </a:r>
            <a:r>
              <a:rPr lang="en-US" sz="2400" dirty="0"/>
              <a:t>students </a:t>
            </a:r>
            <a:r>
              <a:rPr lang="en-US" sz="2400" dirty="0" smtClean="0"/>
              <a:t> </a:t>
            </a:r>
          </a:p>
          <a:p>
            <a:pPr marL="0" indent="0">
              <a:spcBef>
                <a:spcPts val="0"/>
              </a:spcBef>
              <a:buNone/>
            </a:pPr>
            <a:r>
              <a:rPr lang="en-US" sz="2400" dirty="0"/>
              <a:t> </a:t>
            </a:r>
            <a:r>
              <a:rPr lang="en-US" sz="2400" dirty="0" smtClean="0"/>
              <a:t>               with disabilities and students </a:t>
            </a:r>
            <a:r>
              <a:rPr lang="en-US" sz="2400" dirty="0"/>
              <a:t>who are </a:t>
            </a:r>
            <a:r>
              <a:rPr lang="en-US" sz="2400" dirty="0" smtClean="0"/>
              <a:t>limited English </a:t>
            </a:r>
            <a:r>
              <a:rPr lang="en-US" sz="2400" dirty="0"/>
              <a:t>proficient</a:t>
            </a:r>
          </a:p>
          <a:p>
            <a:endParaRPr lang="en-US" dirty="0"/>
          </a:p>
        </p:txBody>
      </p:sp>
      <p:cxnSp>
        <p:nvCxnSpPr>
          <p:cNvPr id="5" name="Straight Connector 4"/>
          <p:cNvCxnSpPr/>
          <p:nvPr/>
        </p:nvCxnSpPr>
        <p:spPr>
          <a:xfrm>
            <a:off x="609600" y="1540043"/>
            <a:ext cx="10579768" cy="240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491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59052" y="6318926"/>
            <a:ext cx="4932948" cy="800219"/>
          </a:xfrm>
          <a:prstGeom prst="rect">
            <a:avLst/>
          </a:prstGeom>
          <a:noFill/>
        </p:spPr>
        <p:txBody>
          <a:bodyPr wrap="square" rtlCol="0">
            <a:spAutoFit/>
          </a:bodyPr>
          <a:lstStyle/>
          <a:p>
            <a:pPr algn="just"/>
            <a:r>
              <a:rPr lang="en-US" sz="1400" dirty="0">
                <a:latin typeface="Tw Cen MT" panose="020B0602020104020603" pitchFamily="34" charset="0"/>
              </a:rPr>
              <a:t>CAST (</a:t>
            </a:r>
            <a:r>
              <a:rPr lang="en-US" sz="1400" dirty="0" smtClean="0">
                <a:latin typeface="Tw Cen MT" panose="020B0602020104020603" pitchFamily="34" charset="0"/>
              </a:rPr>
              <a:t>2014).</a:t>
            </a:r>
            <a:r>
              <a:rPr lang="en-US" sz="1400" dirty="0">
                <a:latin typeface="Tw Cen MT" panose="020B0602020104020603" pitchFamily="34" charset="0"/>
              </a:rPr>
              <a:t> </a:t>
            </a:r>
            <a:r>
              <a:rPr lang="en-US" sz="1400" i="1" dirty="0" smtClean="0">
                <a:latin typeface="Tw Cen MT" panose="020B0602020104020603" pitchFamily="34" charset="0"/>
              </a:rPr>
              <a:t>Universal design for learning.</a:t>
            </a:r>
            <a:r>
              <a:rPr lang="en-US" sz="1400" i="1" dirty="0">
                <a:latin typeface="Tw Cen MT" panose="020B0602020104020603" pitchFamily="34" charset="0"/>
              </a:rPr>
              <a:t> </a:t>
            </a:r>
            <a:r>
              <a:rPr lang="en-US" sz="1400" dirty="0">
                <a:latin typeface="Tw Cen MT" panose="020B0602020104020603" pitchFamily="34" charset="0"/>
              </a:rPr>
              <a:t>Wakefield, MA: </a:t>
            </a:r>
            <a:r>
              <a:rPr lang="en-US" sz="1400" dirty="0" smtClean="0">
                <a:latin typeface="Tw Cen MT" panose="020B0602020104020603" pitchFamily="34" charset="0"/>
              </a:rPr>
              <a:t>Author</a:t>
            </a:r>
          </a:p>
          <a:p>
            <a:pPr algn="just"/>
            <a:r>
              <a:rPr lang="en-US" sz="1400" dirty="0" smtClean="0">
                <a:latin typeface="Tw Cen MT" panose="020B0602020104020603" pitchFamily="34" charset="0"/>
              </a:rPr>
              <a:t>Retrieved from</a:t>
            </a:r>
            <a:r>
              <a:rPr lang="en-US" sz="1400" dirty="0">
                <a:latin typeface="Tw Cen MT" panose="020B0602020104020603" pitchFamily="34" charset="0"/>
              </a:rPr>
              <a:t>:  </a:t>
            </a:r>
            <a:r>
              <a:rPr lang="en-US" sz="1400" dirty="0">
                <a:latin typeface="Tw Cen MT" panose="020B0602020104020603" pitchFamily="34" charset="0"/>
                <a:hlinkClick r:id="rId3"/>
              </a:rPr>
              <a:t>http://</a:t>
            </a:r>
            <a:r>
              <a:rPr lang="en-US" sz="1400" dirty="0" smtClean="0">
                <a:latin typeface="Tw Cen MT" panose="020B0602020104020603" pitchFamily="34" charset="0"/>
                <a:hlinkClick r:id="rId3"/>
              </a:rPr>
              <a:t>www.udlcenter.org/aboutudl/whatisudl</a:t>
            </a:r>
            <a:endParaRPr lang="en-US" sz="1400" dirty="0" smtClean="0">
              <a:latin typeface="Tw Cen MT" panose="020B0602020104020603" pitchFamily="34" charset="0"/>
            </a:endParaRPr>
          </a:p>
          <a:p>
            <a:pPr algn="just"/>
            <a:endParaRPr lang="en-US" dirty="0">
              <a:latin typeface="Tw Cen MT" panose="020B0602020104020603" pitchFamily="34" charset="0"/>
            </a:endParaRPr>
          </a:p>
        </p:txBody>
      </p:sp>
      <p:sp>
        <p:nvSpPr>
          <p:cNvPr id="4" name="Title 1"/>
          <p:cNvSpPr>
            <a:spLocks noGrp="1"/>
          </p:cNvSpPr>
          <p:nvPr>
            <p:ph type="title"/>
          </p:nvPr>
        </p:nvSpPr>
        <p:spPr>
          <a:xfrm>
            <a:off x="609600" y="601663"/>
            <a:ext cx="10972800" cy="1096962"/>
          </a:xfrm>
        </p:spPr>
        <p:txBody>
          <a:bodyPr/>
          <a:lstStyle/>
          <a:p>
            <a:r>
              <a:rPr lang="en-US" dirty="0" smtClean="0"/>
              <a:t>Three Brain Networks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95505761"/>
              </p:ext>
            </p:extLst>
          </p:nvPr>
        </p:nvGraphicFramePr>
        <p:xfrm>
          <a:off x="672662" y="1455392"/>
          <a:ext cx="10846676" cy="4585047"/>
        </p:xfrm>
        <a:graphic>
          <a:graphicData uri="http://schemas.openxmlformats.org/drawingml/2006/table">
            <a:tbl>
              <a:tblPr firstRow="1" bandRow="1">
                <a:tableStyleId>{5C22544A-7EE6-4342-B048-85BDC9FD1C3A}</a:tableStyleId>
              </a:tblPr>
              <a:tblGrid>
                <a:gridCol w="2490952"/>
                <a:gridCol w="2701159"/>
                <a:gridCol w="3121572"/>
                <a:gridCol w="2532993"/>
              </a:tblGrid>
              <a:tr h="858309">
                <a:tc gridSpan="2">
                  <a:txBody>
                    <a:bodyPr/>
                    <a:lstStyle/>
                    <a:p>
                      <a:pPr algn="ctr"/>
                      <a:r>
                        <a:rPr lang="en-US" sz="2600" dirty="0" smtClean="0">
                          <a:latin typeface="Tw Cen MT" panose="020B0602020104020603" pitchFamily="34" charset="0"/>
                        </a:rPr>
                        <a:t>Brain Network</a:t>
                      </a:r>
                      <a:endParaRPr lang="en-US" sz="2600" dirty="0">
                        <a:latin typeface="Tw Cen MT" panose="020B0602020104020603" pitchFamily="34" charset="0"/>
                      </a:endParaRPr>
                    </a:p>
                  </a:txBody>
                  <a:tcPr/>
                </a:tc>
                <a:tc hMerge="1">
                  <a:txBody>
                    <a:bodyPr/>
                    <a:lstStyle/>
                    <a:p>
                      <a:endParaRPr lang="en-US" dirty="0">
                        <a:latin typeface="Tw Cen MT" panose="020B0602020104020603" pitchFamily="34" charset="0"/>
                      </a:endParaRPr>
                    </a:p>
                  </a:txBody>
                  <a:tcPr/>
                </a:tc>
                <a:tc>
                  <a:txBody>
                    <a:bodyPr/>
                    <a:lstStyle/>
                    <a:p>
                      <a:pPr algn="ctr"/>
                      <a:r>
                        <a:rPr lang="en-US" sz="2600" dirty="0" smtClean="0">
                          <a:latin typeface="Tw Cen MT" panose="020B0602020104020603" pitchFamily="34" charset="0"/>
                        </a:rPr>
                        <a:t>Examples</a:t>
                      </a:r>
                      <a:endParaRPr lang="en-US" sz="2600" dirty="0">
                        <a:latin typeface="Tw Cen MT" panose="020B0602020104020603" pitchFamily="34" charset="0"/>
                      </a:endParaRPr>
                    </a:p>
                  </a:txBody>
                  <a:tcPr/>
                </a:tc>
                <a:tc>
                  <a:txBody>
                    <a:bodyPr/>
                    <a:lstStyle/>
                    <a:p>
                      <a:pPr algn="ctr"/>
                      <a:r>
                        <a:rPr lang="en-US" sz="2600" dirty="0" smtClean="0">
                          <a:latin typeface="Tw Cen MT" panose="020B0602020104020603" pitchFamily="34" charset="0"/>
                        </a:rPr>
                        <a:t>Implications</a:t>
                      </a:r>
                      <a:r>
                        <a:rPr lang="en-US" sz="2600" baseline="0" dirty="0" smtClean="0">
                          <a:latin typeface="Tw Cen MT" panose="020B0602020104020603" pitchFamily="34" charset="0"/>
                        </a:rPr>
                        <a:t>      for Teaching</a:t>
                      </a:r>
                      <a:endParaRPr lang="en-US" sz="2600" dirty="0">
                        <a:latin typeface="Tw Cen MT" panose="020B0602020104020603" pitchFamily="34" charset="0"/>
                      </a:endParaRPr>
                    </a:p>
                  </a:txBody>
                  <a:tcPr/>
                </a:tc>
              </a:tr>
              <a:tr h="1022033">
                <a:tc>
                  <a:txBody>
                    <a:bodyPr/>
                    <a:lstStyle/>
                    <a:p>
                      <a:r>
                        <a:rPr lang="en-US" sz="2400" dirty="0" smtClean="0">
                          <a:latin typeface="Tw Cen MT" panose="020B0602020104020603" pitchFamily="34" charset="0"/>
                        </a:rPr>
                        <a:t>Recognition</a:t>
                      </a:r>
                      <a:r>
                        <a:rPr lang="en-US" sz="2400" baseline="0" dirty="0" smtClean="0">
                          <a:latin typeface="Tw Cen MT" panose="020B0602020104020603" pitchFamily="34" charset="0"/>
                        </a:rPr>
                        <a:t> Network</a:t>
                      </a:r>
                      <a:endParaRPr lang="en-US" sz="2400" dirty="0">
                        <a:latin typeface="Tw Cen MT" panose="020B06020201040206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w Cen MT" panose="020B0602020104020603" pitchFamily="34" charset="0"/>
                        </a:rPr>
                        <a:t>How information we see</a:t>
                      </a:r>
                      <a:r>
                        <a:rPr lang="en-US" sz="1800" baseline="0" dirty="0" smtClean="0">
                          <a:latin typeface="Tw Cen MT" panose="020B0602020104020603" pitchFamily="34" charset="0"/>
                        </a:rPr>
                        <a:t>, hear, and read is gathered and categorized</a:t>
                      </a:r>
                      <a:endParaRPr lang="en-US" dirty="0">
                        <a:latin typeface="Tw Cen MT" panose="020B0602020104020603" pitchFamily="34" charset="0"/>
                      </a:endParaRPr>
                    </a:p>
                  </a:txBody>
                  <a:tcPr/>
                </a:tc>
                <a:tc>
                  <a:txBody>
                    <a:bodyPr/>
                    <a:lstStyle/>
                    <a:p>
                      <a:r>
                        <a:rPr lang="en-US" b="1" i="1" u="sng" dirty="0" smtClean="0">
                          <a:latin typeface="Tw Cen MT" panose="020B0602020104020603" pitchFamily="34" charset="0"/>
                        </a:rPr>
                        <a:t>Recognition Tasks: </a:t>
                      </a:r>
                      <a:r>
                        <a:rPr lang="en-US" dirty="0" smtClean="0">
                          <a:latin typeface="Tw Cen MT" panose="020B0602020104020603" pitchFamily="34" charset="0"/>
                        </a:rPr>
                        <a:t>Identifying</a:t>
                      </a:r>
                      <a:r>
                        <a:rPr lang="en-US" baseline="0" dirty="0" smtClean="0">
                          <a:latin typeface="Tw Cen MT" panose="020B0602020104020603" pitchFamily="34" charset="0"/>
                        </a:rPr>
                        <a:t> letters, words or an author’s style </a:t>
                      </a:r>
                      <a:endParaRPr lang="en-US" dirty="0">
                        <a:latin typeface="Tw Cen MT" panose="020B0602020104020603" pitchFamily="34" charset="0"/>
                      </a:endParaRPr>
                    </a:p>
                  </a:txBody>
                  <a:tcPr/>
                </a:tc>
                <a:tc>
                  <a:txBody>
                    <a:bodyPr/>
                    <a:lstStyle/>
                    <a:p>
                      <a:r>
                        <a:rPr lang="en-US" dirty="0" smtClean="0">
                          <a:latin typeface="Tw Cen MT" panose="020B0602020104020603" pitchFamily="34" charset="0"/>
                        </a:rPr>
                        <a:t>Present information</a:t>
                      </a:r>
                      <a:r>
                        <a:rPr lang="en-US" baseline="0" dirty="0" smtClean="0">
                          <a:latin typeface="Tw Cen MT" panose="020B0602020104020603" pitchFamily="34" charset="0"/>
                        </a:rPr>
                        <a:t> and content in multiple ways</a:t>
                      </a:r>
                      <a:endParaRPr lang="en-US" dirty="0">
                        <a:latin typeface="Tw Cen MT" panose="020B0602020104020603" pitchFamily="34" charset="0"/>
                      </a:endParaRPr>
                    </a:p>
                  </a:txBody>
                  <a:tcPr/>
                </a:tc>
              </a:tr>
              <a:tr h="1154277">
                <a:tc>
                  <a:txBody>
                    <a:bodyPr/>
                    <a:lstStyle/>
                    <a:p>
                      <a:r>
                        <a:rPr lang="en-US" sz="2400" dirty="0" smtClean="0">
                          <a:latin typeface="Tw Cen MT" panose="020B0602020104020603" pitchFamily="34" charset="0"/>
                        </a:rPr>
                        <a:t>Strategic Network</a:t>
                      </a:r>
                      <a:endParaRPr lang="en-US" sz="2400" dirty="0">
                        <a:latin typeface="Tw Cen MT" panose="020B0602020104020603" pitchFamily="34" charset="0"/>
                      </a:endParaRPr>
                    </a:p>
                  </a:txBody>
                  <a:tcPr/>
                </a:tc>
                <a:tc>
                  <a:txBody>
                    <a:bodyPr/>
                    <a:lstStyle/>
                    <a:p>
                      <a:r>
                        <a:rPr lang="en-US" dirty="0" smtClean="0">
                          <a:latin typeface="Tw Cen MT" panose="020B0602020104020603" pitchFamily="34" charset="0"/>
                        </a:rPr>
                        <a:t>How our ideas are organized and expressed</a:t>
                      </a:r>
                      <a:endParaRPr lang="en-US" dirty="0">
                        <a:latin typeface="Tw Cen MT" panose="020B0602020104020603" pitchFamily="34" charset="0"/>
                      </a:endParaRPr>
                    </a:p>
                  </a:txBody>
                  <a:tcPr/>
                </a:tc>
                <a:tc>
                  <a:txBody>
                    <a:bodyPr/>
                    <a:lstStyle/>
                    <a:p>
                      <a:r>
                        <a:rPr lang="en-US" b="1" i="1" u="sng" dirty="0" smtClean="0">
                          <a:latin typeface="Tw Cen MT" panose="020B0602020104020603" pitchFamily="34" charset="0"/>
                        </a:rPr>
                        <a:t>Strategic</a:t>
                      </a:r>
                      <a:r>
                        <a:rPr lang="en-US" b="1" i="1" u="sng" baseline="0" dirty="0" smtClean="0">
                          <a:latin typeface="Tw Cen MT" panose="020B0602020104020603" pitchFamily="34" charset="0"/>
                        </a:rPr>
                        <a:t> Tasks: </a:t>
                      </a:r>
                    </a:p>
                    <a:p>
                      <a:r>
                        <a:rPr lang="en-US" baseline="0" dirty="0" smtClean="0">
                          <a:latin typeface="Tw Cen MT" panose="020B0602020104020603" pitchFamily="34" charset="0"/>
                        </a:rPr>
                        <a:t>Writing an essay, solving a math problem, acting out a story sequence</a:t>
                      </a:r>
                      <a:endParaRPr lang="en-US" dirty="0">
                        <a:latin typeface="Tw Cen MT" panose="020B0602020104020603" pitchFamily="34" charset="0"/>
                      </a:endParaRPr>
                    </a:p>
                  </a:txBody>
                  <a:tcPr/>
                </a:tc>
                <a:tc>
                  <a:txBody>
                    <a:bodyPr/>
                    <a:lstStyle/>
                    <a:p>
                      <a:r>
                        <a:rPr lang="en-US" dirty="0" smtClean="0">
                          <a:latin typeface="Tw Cen MT" panose="020B0602020104020603" pitchFamily="34" charset="0"/>
                        </a:rPr>
                        <a:t>Differentiate the ways that students can express what they know</a:t>
                      </a:r>
                      <a:endParaRPr lang="en-US" dirty="0">
                        <a:latin typeface="Tw Cen MT" panose="020B0602020104020603" pitchFamily="34" charset="0"/>
                      </a:endParaRPr>
                    </a:p>
                  </a:txBody>
                  <a:tcPr/>
                </a:tc>
              </a:tr>
              <a:tr h="1490374">
                <a:tc>
                  <a:txBody>
                    <a:bodyPr/>
                    <a:lstStyle/>
                    <a:p>
                      <a:r>
                        <a:rPr lang="en-US" sz="2400" dirty="0" smtClean="0">
                          <a:latin typeface="Tw Cen MT" panose="020B0602020104020603" pitchFamily="34" charset="0"/>
                        </a:rPr>
                        <a:t>Affective Network</a:t>
                      </a:r>
                      <a:endParaRPr lang="en-US" sz="2400" dirty="0">
                        <a:latin typeface="Tw Cen MT" panose="020B0602020104020603" pitchFamily="34" charset="0"/>
                      </a:endParaRPr>
                    </a:p>
                  </a:txBody>
                  <a:tcPr/>
                </a:tc>
                <a:tc>
                  <a:txBody>
                    <a:bodyPr/>
                    <a:lstStyle/>
                    <a:p>
                      <a:r>
                        <a:rPr lang="en-US" dirty="0" smtClean="0">
                          <a:latin typeface="Tw Cen MT" panose="020B0602020104020603" pitchFamily="34" charset="0"/>
                        </a:rPr>
                        <a:t>How learners are engaged and sta</a:t>
                      </a:r>
                      <a:r>
                        <a:rPr lang="en-US" baseline="0" dirty="0" smtClean="0">
                          <a:latin typeface="Tw Cen MT" panose="020B0602020104020603" pitchFamily="34" charset="0"/>
                        </a:rPr>
                        <a:t>y actively involved, challenged, interested or excited in learning tasks</a:t>
                      </a:r>
                      <a:endParaRPr lang="en-US" dirty="0">
                        <a:latin typeface="Tw Cen MT" panose="020B0602020104020603" pitchFamily="34" charset="0"/>
                      </a:endParaRPr>
                    </a:p>
                  </a:txBody>
                  <a:tcPr/>
                </a:tc>
                <a:tc>
                  <a:txBody>
                    <a:bodyPr/>
                    <a:lstStyle/>
                    <a:p>
                      <a:r>
                        <a:rPr lang="en-US" b="1" i="1" u="sng" dirty="0" smtClean="0">
                          <a:latin typeface="Tw Cen MT" panose="020B0602020104020603" pitchFamily="34" charset="0"/>
                        </a:rPr>
                        <a:t>Affective</a:t>
                      </a:r>
                      <a:r>
                        <a:rPr lang="en-US" b="1" i="1" u="sng" baseline="0" dirty="0" smtClean="0">
                          <a:latin typeface="Tw Cen MT" panose="020B0602020104020603" pitchFamily="34" charset="0"/>
                        </a:rPr>
                        <a:t> Tasks</a:t>
                      </a:r>
                      <a:r>
                        <a:rPr lang="en-US" baseline="0" dirty="0" smtClean="0">
                          <a:latin typeface="Tw Cen MT" panose="020B0602020104020603" pitchFamily="34" charset="0"/>
                        </a:rPr>
                        <a:t>: </a:t>
                      </a:r>
                    </a:p>
                    <a:p>
                      <a:r>
                        <a:rPr lang="en-US" baseline="0" dirty="0" smtClean="0">
                          <a:latin typeface="Tw Cen MT" panose="020B0602020104020603" pitchFamily="34" charset="0"/>
                        </a:rPr>
                        <a:t>Using a rubric, planning learning goals, using a graphic organizer for note-taking </a:t>
                      </a:r>
                      <a:endParaRPr lang="en-US" dirty="0">
                        <a:latin typeface="Tw Cen MT" panose="020B0602020104020603" pitchFamily="34" charset="0"/>
                      </a:endParaRPr>
                    </a:p>
                  </a:txBody>
                  <a:tcPr/>
                </a:tc>
                <a:tc>
                  <a:txBody>
                    <a:bodyPr/>
                    <a:lstStyle/>
                    <a:p>
                      <a:r>
                        <a:rPr lang="en-US" dirty="0" smtClean="0">
                          <a:latin typeface="Tw Cen MT" panose="020B0602020104020603" pitchFamily="34" charset="0"/>
                        </a:rPr>
                        <a:t>Stimulate interest and motivation for learning</a:t>
                      </a:r>
                      <a:r>
                        <a:rPr lang="en-US" baseline="0" dirty="0" smtClean="0">
                          <a:latin typeface="Tw Cen MT" panose="020B0602020104020603" pitchFamily="34" charset="0"/>
                        </a:rPr>
                        <a:t> through multiple ways</a:t>
                      </a:r>
                      <a:endParaRPr lang="en-US" dirty="0">
                        <a:latin typeface="Tw Cen MT" panose="020B0602020104020603" pitchFamily="34" charset="0"/>
                      </a:endParaRPr>
                    </a:p>
                  </a:txBody>
                  <a:tcPr/>
                </a:tc>
              </a:tr>
            </a:tbl>
          </a:graphicData>
        </a:graphic>
      </p:graphicFrame>
      <p:pic>
        <p:nvPicPr>
          <p:cNvPr id="8" name="Picture 7"/>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2097661" y="2476184"/>
            <a:ext cx="1092048" cy="894761"/>
          </a:xfrm>
          <a:prstGeom prst="rect">
            <a:avLst/>
          </a:prstGeom>
        </p:spPr>
      </p:pic>
      <p:pic>
        <p:nvPicPr>
          <p:cNvPr id="9" name="Picture 8"/>
          <p:cNvPicPr>
            <a:picLocks noChangeAspect="1"/>
          </p:cNvPicPr>
          <p:nvPr/>
        </p:nvPicPr>
        <p:blipFill>
          <a:blip r:embed="rId6"/>
          <a:stretch>
            <a:fillRect/>
          </a:stretch>
        </p:blipFill>
        <p:spPr>
          <a:xfrm>
            <a:off x="2189381" y="3748131"/>
            <a:ext cx="863961" cy="800745"/>
          </a:xfrm>
          <a:prstGeom prst="rect">
            <a:avLst/>
          </a:prstGeom>
        </p:spPr>
      </p:pic>
      <p:pic>
        <p:nvPicPr>
          <p:cNvPr id="10" name="Picture 9"/>
          <p:cNvPicPr/>
          <p:nvPr/>
        </p:nvPicPr>
        <p:blipFill>
          <a:blip r:embed="rId7">
            <a:extLst>
              <a:ext uri="{BEBA8EAE-BF5A-486C-A8C5-ECC9F3942E4B}">
                <a14:imgProps xmlns:a14="http://schemas.microsoft.com/office/drawing/2010/main">
                  <a14:imgLayer r:embed="rId8">
                    <a14:imgEffect>
                      <a14:backgroundRemoval t="1399" b="99301" l="0" r="98817"/>
                    </a14:imgEffect>
                  </a14:imgLayer>
                </a14:imgProps>
              </a:ext>
            </a:extLst>
          </a:blip>
          <a:stretch>
            <a:fillRect/>
          </a:stretch>
        </p:blipFill>
        <p:spPr>
          <a:xfrm>
            <a:off x="2053015" y="5043266"/>
            <a:ext cx="1136694" cy="793215"/>
          </a:xfrm>
          <a:prstGeom prst="rect">
            <a:avLst/>
          </a:prstGeom>
        </p:spPr>
      </p:pic>
    </p:spTree>
    <p:extLst>
      <p:ext uri="{BB962C8B-B14F-4D97-AF65-F5344CB8AC3E}">
        <p14:creationId xmlns:p14="http://schemas.microsoft.com/office/powerpoint/2010/main" val="3085373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99393" y="927556"/>
            <a:ext cx="11316461" cy="869714"/>
          </a:xfrm>
        </p:spPr>
        <p:txBody>
          <a:bodyPr>
            <a:normAutofit/>
          </a:bodyPr>
          <a:lstStyle/>
          <a:p>
            <a:pPr algn="ctr">
              <a:buNone/>
            </a:pPr>
            <a:r>
              <a:rPr lang="en-US" sz="4400" dirty="0" smtClean="0">
                <a:solidFill>
                  <a:schemeClr val="accent2"/>
                </a:solidFill>
              </a:rPr>
              <a:t>Students </a:t>
            </a:r>
            <a:r>
              <a:rPr lang="en-US" sz="4400" dirty="0">
                <a:solidFill>
                  <a:schemeClr val="accent2"/>
                </a:solidFill>
              </a:rPr>
              <a:t>use all three </a:t>
            </a:r>
            <a:r>
              <a:rPr lang="en-US" sz="4400" dirty="0" smtClean="0">
                <a:solidFill>
                  <a:schemeClr val="accent2"/>
                </a:solidFill>
              </a:rPr>
              <a:t>brain </a:t>
            </a:r>
            <a:r>
              <a:rPr lang="en-US" sz="4400" dirty="0">
                <a:solidFill>
                  <a:schemeClr val="accent2"/>
                </a:solidFill>
              </a:rPr>
              <a:t>networks </a:t>
            </a:r>
            <a:r>
              <a:rPr lang="en-US" sz="4400" dirty="0" smtClean="0">
                <a:solidFill>
                  <a:schemeClr val="accent2"/>
                </a:solidFill>
              </a:rPr>
              <a:t>to learn.</a:t>
            </a:r>
            <a:endParaRPr lang="en-US" sz="3000" dirty="0" smtClean="0">
              <a:solidFill>
                <a:schemeClr val="accent2"/>
              </a:solidFill>
            </a:endParaRPr>
          </a:p>
        </p:txBody>
      </p:sp>
      <p:pic>
        <p:nvPicPr>
          <p:cNvPr id="5" name="Picture 4"/>
          <p:cNvPicPr>
            <a:picLocks noChangeAspect="1"/>
          </p:cNvPicPr>
          <p:nvPr/>
        </p:nvPicPr>
        <p:blipFill>
          <a:blip r:embed="rId3"/>
          <a:stretch>
            <a:fillRect/>
          </a:stretch>
        </p:blipFill>
        <p:spPr>
          <a:xfrm>
            <a:off x="2334125" y="3680982"/>
            <a:ext cx="7865746" cy="2234730"/>
          </a:xfrm>
          <a:prstGeom prst="rect">
            <a:avLst/>
          </a:prstGeom>
        </p:spPr>
      </p:pic>
      <p:sp>
        <p:nvSpPr>
          <p:cNvPr id="9" name="TextBox 8"/>
          <p:cNvSpPr txBox="1"/>
          <p:nvPr/>
        </p:nvSpPr>
        <p:spPr>
          <a:xfrm>
            <a:off x="1747135" y="5546380"/>
            <a:ext cx="9039727" cy="738664"/>
          </a:xfrm>
          <a:prstGeom prst="rect">
            <a:avLst/>
          </a:prstGeom>
          <a:noFill/>
        </p:spPr>
        <p:txBody>
          <a:bodyPr wrap="square" rtlCol="0">
            <a:spAutoFit/>
          </a:bodyPr>
          <a:lstStyle/>
          <a:p>
            <a:r>
              <a:rPr lang="en-US" sz="2400" dirty="0" smtClean="0">
                <a:latin typeface="Tw Cen MT" panose="020B0602020104020603" pitchFamily="34" charset="0"/>
              </a:rPr>
              <a:t>Recognition Network        Strategic </a:t>
            </a:r>
            <a:r>
              <a:rPr lang="en-US" sz="2400" dirty="0">
                <a:latin typeface="Tw Cen MT" panose="020B0602020104020603" pitchFamily="34" charset="0"/>
              </a:rPr>
              <a:t>Network</a:t>
            </a:r>
            <a:r>
              <a:rPr lang="en-US" sz="2400" dirty="0" smtClean="0">
                <a:latin typeface="Tw Cen MT" panose="020B0602020104020603" pitchFamily="34" charset="0"/>
              </a:rPr>
              <a:t>          Affective Network</a:t>
            </a:r>
            <a:r>
              <a:rPr lang="en-US" sz="2400" dirty="0" smtClean="0"/>
              <a:t>                                           </a:t>
            </a:r>
            <a:r>
              <a:rPr lang="en-US" dirty="0" smtClean="0"/>
              <a:t>	</a:t>
            </a:r>
            <a:endParaRPr lang="en-US" dirty="0"/>
          </a:p>
        </p:txBody>
      </p:sp>
      <p:sp>
        <p:nvSpPr>
          <p:cNvPr id="10" name="Rectangular Callout 9"/>
          <p:cNvSpPr/>
          <p:nvPr/>
        </p:nvSpPr>
        <p:spPr>
          <a:xfrm>
            <a:off x="609595" y="2364492"/>
            <a:ext cx="2266503" cy="1387599"/>
          </a:xfrm>
          <a:prstGeom prst="wedgeRectCallout">
            <a:avLst>
              <a:gd name="adj1" fmla="val 32164"/>
              <a:gd name="adj2" fmla="val 66744"/>
            </a:avLst>
          </a:prstGeom>
          <a:solidFill>
            <a:srgbClr val="B13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w Cen MT" panose="020B0602020104020603" pitchFamily="34" charset="0"/>
              </a:rPr>
              <a:t>Identifies objects and discerns the overall context</a:t>
            </a:r>
            <a:endParaRPr lang="en-US" sz="2400" dirty="0">
              <a:latin typeface="Tw Cen MT" panose="020B0602020104020603" pitchFamily="34" charset="0"/>
            </a:endParaRPr>
          </a:p>
        </p:txBody>
      </p:sp>
      <p:sp>
        <p:nvSpPr>
          <p:cNvPr id="11" name="Rectangular Callout 10"/>
          <p:cNvSpPr/>
          <p:nvPr/>
        </p:nvSpPr>
        <p:spPr>
          <a:xfrm>
            <a:off x="4932948" y="2296349"/>
            <a:ext cx="2346708" cy="1387599"/>
          </a:xfrm>
          <a:prstGeom prst="wedgeRectCallout">
            <a:avLst>
              <a:gd name="adj1" fmla="val -14272"/>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w Cen MT" panose="020B0602020104020603" pitchFamily="34" charset="0"/>
              </a:rPr>
              <a:t>Determines how you analyze and express information</a:t>
            </a:r>
            <a:endParaRPr lang="en-US" sz="2400" dirty="0">
              <a:latin typeface="Tw Cen MT" panose="020B0602020104020603" pitchFamily="34" charset="0"/>
            </a:endParaRPr>
          </a:p>
        </p:txBody>
      </p:sp>
      <p:sp>
        <p:nvSpPr>
          <p:cNvPr id="12" name="Rectangular Callout 11"/>
          <p:cNvSpPr/>
          <p:nvPr/>
        </p:nvSpPr>
        <p:spPr>
          <a:xfrm>
            <a:off x="9336506" y="2293383"/>
            <a:ext cx="2379348" cy="1387599"/>
          </a:xfrm>
          <a:prstGeom prst="wedgeRectCallout">
            <a:avLst>
              <a:gd name="adj1" fmla="val -30030"/>
              <a:gd name="adj2" fmla="val 6750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w Cen MT" panose="020B0602020104020603" pitchFamily="34" charset="0"/>
              </a:rPr>
              <a:t>Influences how long you engage with the information</a:t>
            </a:r>
            <a:endParaRPr lang="en-US" sz="2400" dirty="0">
              <a:latin typeface="Tw Cen MT" panose="020B0602020104020603" pitchFamily="34" charset="0"/>
            </a:endParaRPr>
          </a:p>
        </p:txBody>
      </p:sp>
    </p:spTree>
    <p:extLst>
      <p:ext uri="{BB962C8B-B14F-4D97-AF65-F5344CB8AC3E}">
        <p14:creationId xmlns:p14="http://schemas.microsoft.com/office/powerpoint/2010/main" val="74051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390" y="2395093"/>
            <a:ext cx="10363200" cy="1470025"/>
          </a:xfrm>
        </p:spPr>
        <p:txBody>
          <a:bodyPr/>
          <a:lstStyle/>
          <a:p>
            <a:r>
              <a:rPr lang="en-US" b="1" dirty="0" smtClean="0"/>
              <a:t>Universal </a:t>
            </a:r>
            <a:r>
              <a:rPr lang="en-US" b="1" dirty="0"/>
              <a:t>Design for Learning </a:t>
            </a:r>
            <a:r>
              <a:rPr lang="en-US" b="1" dirty="0" smtClean="0"/>
              <a:t/>
            </a:r>
            <a:br>
              <a:rPr lang="en-US" b="1" dirty="0" smtClean="0"/>
            </a:br>
            <a:r>
              <a:rPr lang="en-US" b="1" dirty="0" smtClean="0"/>
              <a:t>for </a:t>
            </a:r>
            <a:r>
              <a:rPr lang="en-US" b="1" dirty="0"/>
              <a:t>ALL Students</a:t>
            </a:r>
            <a:endParaRPr lang="en-US" dirty="0"/>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085417" y="5787661"/>
            <a:ext cx="804672" cy="283464"/>
          </a:xfrm>
          <a:prstGeom prst="rect">
            <a:avLst/>
          </a:prstGeom>
        </p:spPr>
      </p:pic>
      <p:sp>
        <p:nvSpPr>
          <p:cNvPr id="4" name="TextBox 3"/>
          <p:cNvSpPr txBox="1"/>
          <p:nvPr/>
        </p:nvSpPr>
        <p:spPr>
          <a:xfrm>
            <a:off x="1890089" y="5760116"/>
            <a:ext cx="12192000" cy="338554"/>
          </a:xfrm>
          <a:prstGeom prst="rect">
            <a:avLst/>
          </a:prstGeom>
          <a:noFill/>
        </p:spPr>
        <p:txBody>
          <a:bodyPr vert="horz" rtlCol="0">
            <a:spAutoFit/>
          </a:bodyPr>
          <a:lstStyle/>
          <a:p>
            <a:r>
              <a:rPr lang="en-US" sz="1600" dirty="0" smtClean="0">
                <a:solidFill>
                  <a:schemeClr val="bg1"/>
                </a:solidFill>
              </a:rPr>
              <a:t>This work is licensed under a </a:t>
            </a:r>
            <a:r>
              <a:rPr lang="en-US" sz="1600" dirty="0" smtClean="0">
                <a:hlinkClick r:id="rId4"/>
              </a:rPr>
              <a:t>Creative Commons Attribution-</a:t>
            </a:r>
            <a:r>
              <a:rPr lang="en-US" sz="1600" dirty="0" err="1" smtClean="0">
                <a:hlinkClick r:id="rId4"/>
              </a:rPr>
              <a:t>NonCommercial</a:t>
            </a:r>
            <a:r>
              <a:rPr lang="en-US" sz="1600" dirty="0" smtClean="0">
                <a:hlinkClick r:id="rId4"/>
              </a:rPr>
              <a:t>-</a:t>
            </a:r>
            <a:r>
              <a:rPr lang="en-US" sz="1600" dirty="0" err="1" smtClean="0">
                <a:hlinkClick r:id="rId4"/>
              </a:rPr>
              <a:t>NoDerivatives</a:t>
            </a:r>
            <a:r>
              <a:rPr lang="en-US" sz="1600" dirty="0" smtClean="0">
                <a:hlinkClick r:id="rId4"/>
              </a:rPr>
              <a:t> 4.0 International License</a:t>
            </a:r>
            <a:r>
              <a:rPr lang="en-US" sz="1600" dirty="0" smtClean="0"/>
              <a:t>.</a:t>
            </a:r>
            <a:endParaRPr lang="en-US" sz="1600" dirty="0"/>
          </a:p>
        </p:txBody>
      </p:sp>
    </p:spTree>
    <p:extLst>
      <p:ext uri="{BB962C8B-B14F-4D97-AF65-F5344CB8AC3E}">
        <p14:creationId xmlns:p14="http://schemas.microsoft.com/office/powerpoint/2010/main" val="1899833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goal of UDL?</a:t>
            </a:r>
            <a:endParaRPr lang="en-US" dirty="0"/>
          </a:p>
        </p:txBody>
      </p:sp>
      <p:sp>
        <p:nvSpPr>
          <p:cNvPr id="6" name="Rectangle 1"/>
          <p:cNvSpPr>
            <a:spLocks noChangeArrowheads="1"/>
          </p:cNvSpPr>
          <p:nvPr/>
        </p:nvSpPr>
        <p:spPr bwMode="auto">
          <a:xfrm>
            <a:off x="1689480" y="1828804"/>
            <a:ext cx="88130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altLang="en-US" sz="3200" i="1" dirty="0" smtClean="0">
                <a:solidFill>
                  <a:prstClr val="black"/>
                </a:solidFill>
                <a:latin typeface="Tw Cen MT" panose="020B0602020104020603" pitchFamily="34" charset="0"/>
                <a:cs typeface="Arial" charset="0"/>
              </a:rPr>
              <a:t>The goal of UDL is to develop expert learners who are:</a:t>
            </a:r>
          </a:p>
        </p:txBody>
      </p:sp>
      <p:sp>
        <p:nvSpPr>
          <p:cNvPr id="8" name="TextBox 7"/>
          <p:cNvSpPr txBox="1"/>
          <p:nvPr/>
        </p:nvSpPr>
        <p:spPr>
          <a:xfrm>
            <a:off x="4187465" y="6150114"/>
            <a:ext cx="7820921"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Tw Cen MT" panose="020B0602020104020603" pitchFamily="34" charset="0"/>
              </a:rPr>
              <a:t>Source:  CAST.</a:t>
            </a:r>
            <a:r>
              <a:rPr kumimoji="0" lang="en-US" sz="2000" b="0" i="0" u="none" strike="noStrike" kern="0" cap="none" spc="0" normalizeH="0" noProof="0" dirty="0" smtClean="0">
                <a:ln>
                  <a:noFill/>
                </a:ln>
                <a:solidFill>
                  <a:prstClr val="black"/>
                </a:solidFill>
                <a:effectLst/>
                <a:uLnTx/>
                <a:uFillTx/>
                <a:latin typeface="Tw Cen MT" panose="020B0602020104020603" pitchFamily="34" charset="0"/>
              </a:rPr>
              <a:t> (2015). </a:t>
            </a:r>
            <a:r>
              <a:rPr kumimoji="0" lang="en-US" sz="2000" b="0" i="0" u="none" strike="noStrike" kern="0" cap="none" spc="0" normalizeH="0" baseline="0" noProof="0" dirty="0" smtClean="0">
                <a:ln>
                  <a:noFill/>
                </a:ln>
                <a:solidFill>
                  <a:prstClr val="black"/>
                </a:solidFill>
                <a:effectLst/>
                <a:uLnTx/>
                <a:uFillTx/>
                <a:latin typeface="Tw Cen MT" panose="020B0602020104020603" pitchFamily="34" charset="0"/>
              </a:rPr>
              <a:t>Background</a:t>
            </a:r>
            <a:r>
              <a:rPr kumimoji="0" lang="en-US" sz="2000" b="0" i="0" u="none" strike="noStrike" kern="0" cap="none" spc="0" normalizeH="0" noProof="0" dirty="0" smtClean="0">
                <a:ln>
                  <a:noFill/>
                </a:ln>
                <a:solidFill>
                  <a:prstClr val="black"/>
                </a:solidFill>
                <a:effectLst/>
                <a:uLnTx/>
                <a:uFillTx/>
                <a:latin typeface="Tw Cen MT" panose="020B0602020104020603" pitchFamily="34" charset="0"/>
              </a:rPr>
              <a:t> information about UDL. </a:t>
            </a:r>
            <a:r>
              <a:rPr kumimoji="0" lang="en-US" sz="2000" b="0" i="1" u="none" strike="noStrike" kern="0" cap="none" spc="0" normalizeH="0" baseline="0" noProof="0" dirty="0" smtClean="0">
                <a:ln>
                  <a:noFill/>
                </a:ln>
                <a:solidFill>
                  <a:prstClr val="black"/>
                </a:solidFill>
                <a:effectLst/>
                <a:uLnTx/>
                <a:uFillTx/>
                <a:latin typeface="Tw Cen MT" panose="020B0602020104020603" pitchFamily="34" charset="0"/>
              </a:rPr>
              <a:t>Retrieved from:  </a:t>
            </a:r>
            <a:r>
              <a:rPr kumimoji="0" lang="en-US" sz="2000" b="0" i="1" u="none" strike="noStrike" kern="0" cap="none" spc="0" normalizeH="0" baseline="0" noProof="0" dirty="0" smtClean="0">
                <a:ln>
                  <a:noFill/>
                </a:ln>
                <a:solidFill>
                  <a:prstClr val="black"/>
                </a:solidFill>
                <a:effectLst/>
                <a:uLnTx/>
                <a:uFillTx/>
                <a:latin typeface="Tw Cen MT" panose="020B0602020104020603" pitchFamily="34" charset="0"/>
                <a:hlinkClick r:id="rId3"/>
              </a:rPr>
              <a:t>http://www.udlcenter.org/aboutudl/take_a_tour_udl</a:t>
            </a:r>
            <a:endParaRPr kumimoji="0" lang="en-US" sz="2000" b="0" i="1" u="none" strike="noStrike" kern="0" cap="none" spc="0" normalizeH="0" baseline="0" noProof="0" dirty="0" smtClean="0">
              <a:ln>
                <a:noFill/>
              </a:ln>
              <a:solidFill>
                <a:prstClr val="black"/>
              </a:solidFill>
              <a:effectLst/>
              <a:uLnTx/>
              <a:uFillTx/>
              <a:latin typeface="Tw Cen MT" panose="020B0602020104020603" pitchFamily="34" charset="0"/>
            </a:endParaRPr>
          </a:p>
        </p:txBody>
      </p:sp>
      <p:pic>
        <p:nvPicPr>
          <p:cNvPr id="9" name="Picture 8"/>
          <p:cNvPicPr/>
          <p:nvPr/>
        </p:nvPicPr>
        <p:blipFill>
          <a:blip r:embed="rId4">
            <a:extLst>
              <a:ext uri="{BEBA8EAE-BF5A-486C-A8C5-ECC9F3942E4B}">
                <a14:imgProps xmlns:a14="http://schemas.microsoft.com/office/drawing/2010/main">
                  <a14:imgLayer r:embed="rId5">
                    <a14:imgEffect>
                      <a14:backgroundRemoval t="1399" b="99301" l="0" r="98817"/>
                    </a14:imgEffect>
                  </a14:imgLayer>
                </a14:imgProps>
              </a:ext>
            </a:extLst>
          </a:blip>
          <a:stretch>
            <a:fillRect/>
          </a:stretch>
        </p:blipFill>
        <p:spPr>
          <a:xfrm>
            <a:off x="7899802" y="4305026"/>
            <a:ext cx="1136694" cy="793215"/>
          </a:xfrm>
          <a:prstGeom prst="rect">
            <a:avLst/>
          </a:prstGeom>
        </p:spPr>
      </p:pic>
      <p:pic>
        <p:nvPicPr>
          <p:cNvPr id="10" name="Picture 9"/>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2831816" y="4281000"/>
            <a:ext cx="1092048" cy="894761"/>
          </a:xfrm>
          <a:prstGeom prst="rect">
            <a:avLst/>
          </a:prstGeom>
        </p:spPr>
      </p:pic>
      <p:pic>
        <p:nvPicPr>
          <p:cNvPr id="12" name="Picture 11"/>
          <p:cNvPicPr>
            <a:picLocks noChangeAspect="1"/>
          </p:cNvPicPr>
          <p:nvPr/>
        </p:nvPicPr>
        <p:blipFill>
          <a:blip r:embed="rId8"/>
          <a:stretch>
            <a:fillRect/>
          </a:stretch>
        </p:blipFill>
        <p:spPr>
          <a:xfrm>
            <a:off x="5479852" y="4348270"/>
            <a:ext cx="863961" cy="800745"/>
          </a:xfrm>
          <a:prstGeom prst="rect">
            <a:avLst/>
          </a:prstGeom>
        </p:spPr>
      </p:pic>
      <p:pic>
        <p:nvPicPr>
          <p:cNvPr id="4" name="Content Placeholder 3"/>
          <p:cNvPicPr>
            <a:picLocks noGrp="1" noChangeAspect="1"/>
          </p:cNvPicPr>
          <p:nvPr>
            <p:ph idx="1"/>
          </p:nvPr>
        </p:nvPicPr>
        <p:blipFill>
          <a:blip r:embed="rId9"/>
          <a:stretch>
            <a:fillRect/>
          </a:stretch>
        </p:blipFill>
        <p:spPr>
          <a:xfrm>
            <a:off x="2209406" y="2750498"/>
            <a:ext cx="2451210" cy="1397419"/>
          </a:xfrm>
          <a:prstGeom prst="rect">
            <a:avLst/>
          </a:prstGeom>
        </p:spPr>
      </p:pic>
      <p:pic>
        <p:nvPicPr>
          <p:cNvPr id="5" name="Picture 4"/>
          <p:cNvPicPr>
            <a:picLocks noChangeAspect="1"/>
          </p:cNvPicPr>
          <p:nvPr/>
        </p:nvPicPr>
        <p:blipFill>
          <a:blip r:embed="rId10"/>
          <a:stretch>
            <a:fillRect/>
          </a:stretch>
        </p:blipFill>
        <p:spPr>
          <a:xfrm>
            <a:off x="7467968" y="2750390"/>
            <a:ext cx="2341251" cy="1430124"/>
          </a:xfrm>
          <a:prstGeom prst="rect">
            <a:avLst/>
          </a:prstGeom>
        </p:spPr>
      </p:pic>
      <p:pic>
        <p:nvPicPr>
          <p:cNvPr id="7" name="Picture 6"/>
          <p:cNvPicPr>
            <a:picLocks noChangeAspect="1"/>
          </p:cNvPicPr>
          <p:nvPr/>
        </p:nvPicPr>
        <p:blipFill>
          <a:blip r:embed="rId11"/>
          <a:stretch>
            <a:fillRect/>
          </a:stretch>
        </p:blipFill>
        <p:spPr>
          <a:xfrm>
            <a:off x="4967943" y="2750498"/>
            <a:ext cx="2192698" cy="1397419"/>
          </a:xfrm>
          <a:prstGeom prst="rect">
            <a:avLst/>
          </a:prstGeom>
        </p:spPr>
      </p:pic>
    </p:spTree>
    <p:extLst>
      <p:ext uri="{BB962C8B-B14F-4D97-AF65-F5344CB8AC3E}">
        <p14:creationId xmlns:p14="http://schemas.microsoft.com/office/powerpoint/2010/main" val="3706488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Framework: Putting it All Together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1070726"/>
              </p:ext>
            </p:extLst>
          </p:nvPr>
        </p:nvGraphicFramePr>
        <p:xfrm>
          <a:off x="609600" y="1580452"/>
          <a:ext cx="11250707" cy="4511462"/>
        </p:xfrm>
        <a:graphic>
          <a:graphicData uri="http://schemas.openxmlformats.org/drawingml/2006/table">
            <a:tbl>
              <a:tblPr firstRow="1" bandRow="1">
                <a:tableStyleId>{21E4AEA4-8DFA-4A89-87EB-49C32662AFE0}</a:tableStyleId>
              </a:tblPr>
              <a:tblGrid>
                <a:gridCol w="3469342"/>
                <a:gridCol w="2626658"/>
                <a:gridCol w="2995448"/>
                <a:gridCol w="2159259"/>
              </a:tblGrid>
              <a:tr h="799687">
                <a:tc>
                  <a:txBody>
                    <a:bodyPr/>
                    <a:lstStyle/>
                    <a:p>
                      <a:pPr algn="ctr"/>
                      <a:r>
                        <a:rPr lang="en-US" sz="2400" dirty="0" smtClean="0"/>
                        <a:t>Brain</a:t>
                      </a:r>
                      <a:r>
                        <a:rPr lang="en-US" sz="2400" baseline="0" dirty="0" smtClean="0"/>
                        <a:t> Networks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UDL Goals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Guiding Principles</a:t>
                      </a:r>
                    </a:p>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smtClean="0"/>
                        <a:t>Outcome</a:t>
                      </a:r>
                      <a:r>
                        <a:rPr lang="en-US" sz="2400" baseline="0" dirty="0" smtClean="0"/>
                        <a:t>s for Learners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155104">
                <a:tc>
                  <a:txBody>
                    <a:bodyPr/>
                    <a:lstStyle/>
                    <a:p>
                      <a:r>
                        <a:rPr lang="en-US" sz="2400" dirty="0" smtClean="0"/>
                        <a:t>Recognition Network</a:t>
                      </a:r>
                    </a:p>
                    <a:p>
                      <a:pPr marL="342900" lvl="0" indent="-342900">
                        <a:buFont typeface="Arial" panose="020B0604020202020204" pitchFamily="34" charset="0"/>
                        <a:buChar char="•"/>
                      </a:pPr>
                      <a:r>
                        <a:rPr lang="en-US" sz="2400" dirty="0" smtClean="0"/>
                        <a:t>The what of learning</a:t>
                      </a:r>
                      <a:r>
                        <a:rPr lang="en-US" sz="2400" i="1" dirty="0" smtClean="0"/>
                        <a:t> What am I learning?</a:t>
                      </a:r>
                      <a:endParaRPr lang="en-US" sz="2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Resourceful and Knowledgeable</a:t>
                      </a:r>
                      <a:r>
                        <a:rPr lang="en-US" sz="2400" baseline="0" dirty="0" smtClean="0">
                          <a:solidFill>
                            <a:schemeClr val="bg1"/>
                          </a:solidFill>
                        </a:rPr>
                        <a:t> Learners</a:t>
                      </a:r>
                      <a:endParaRPr lang="en-US" sz="24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2C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Multiple Means of </a:t>
                      </a:r>
                      <a:r>
                        <a:rPr lang="en-US" sz="2400" b="1" i="1" dirty="0" smtClean="0"/>
                        <a:t>Representation</a:t>
                      </a:r>
                    </a:p>
                    <a:p>
                      <a:pPr algn="ct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400" dirty="0" smtClean="0"/>
                        <a:t>Comprehension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5104">
                <a:tc>
                  <a:txBody>
                    <a:bodyPr/>
                    <a:lstStyle/>
                    <a:p>
                      <a:r>
                        <a:rPr lang="en-US" sz="2400" dirty="0" smtClean="0"/>
                        <a:t>Strategic</a:t>
                      </a:r>
                      <a:r>
                        <a:rPr lang="en-US" sz="2400" baseline="0" dirty="0" smtClean="0"/>
                        <a:t> Network</a:t>
                      </a:r>
                    </a:p>
                    <a:p>
                      <a:pPr marL="285750" indent="-285750">
                        <a:buFont typeface="Arial" panose="020B0604020202020204" pitchFamily="34" charset="0"/>
                        <a:buChar char="•"/>
                      </a:pPr>
                      <a:r>
                        <a:rPr lang="en-US" sz="2400" baseline="0" dirty="0" smtClean="0"/>
                        <a:t>The how of learning   </a:t>
                      </a:r>
                      <a:r>
                        <a:rPr lang="en-US" sz="2400" i="1" baseline="0" dirty="0" smtClean="0"/>
                        <a:t>How will I learn it?</a:t>
                      </a:r>
                      <a:endParaRPr lang="en-US" sz="2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bg1"/>
                          </a:solidFill>
                        </a:rPr>
                        <a:t>Strategic and Goal Directed Learners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Multiple Means</a:t>
                      </a:r>
                      <a:r>
                        <a:rPr lang="en-US" sz="2400" baseline="0" dirty="0" smtClean="0"/>
                        <a:t> of</a:t>
                      </a: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dirty="0" smtClean="0"/>
                        <a:t>Action and Expression</a:t>
                      </a:r>
                      <a:endParaRPr lang="en-US" sz="2400"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t>Executive</a:t>
                      </a:r>
                      <a:r>
                        <a:rPr lang="en-US" sz="2400" baseline="0" dirty="0" smtClean="0"/>
                        <a:t> Function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11062">
                <a:tc>
                  <a:txBody>
                    <a:bodyPr/>
                    <a:lstStyle/>
                    <a:p>
                      <a:r>
                        <a:rPr lang="en-US" sz="2400" dirty="0" smtClean="0"/>
                        <a:t>Affective Network</a:t>
                      </a:r>
                    </a:p>
                    <a:p>
                      <a:pPr marL="285750" indent="-285750">
                        <a:buFont typeface="Arial" panose="020B0604020202020204" pitchFamily="34" charset="0"/>
                        <a:buChar char="•"/>
                      </a:pPr>
                      <a:r>
                        <a:rPr lang="en-US" sz="2400" dirty="0" smtClean="0"/>
                        <a:t>The why of learning</a:t>
                      </a:r>
                      <a:endParaRPr lang="en-US" sz="1000" dirty="0" smtClean="0"/>
                    </a:p>
                    <a:p>
                      <a:pPr marL="0" indent="0">
                        <a:buFont typeface="Arial" panose="020B0604020202020204" pitchFamily="34" charset="0"/>
                        <a:buNone/>
                      </a:pPr>
                      <a:r>
                        <a:rPr lang="en-US" sz="2400" dirty="0" smtClean="0"/>
                        <a:t>    </a:t>
                      </a:r>
                      <a:r>
                        <a:rPr lang="en-US" sz="2400" i="1" dirty="0" smtClean="0"/>
                        <a:t>Why</a:t>
                      </a:r>
                      <a:r>
                        <a:rPr lang="en-US" sz="2400" i="1" baseline="0" dirty="0" smtClean="0"/>
                        <a:t> am I learning this?</a:t>
                      </a:r>
                      <a:endParaRPr lang="en-US" sz="2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Purposeful and Motivated Learners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Multiple Means of </a:t>
                      </a:r>
                      <a:r>
                        <a:rPr lang="en-US" sz="2400" b="1" i="1" dirty="0" smtClean="0"/>
                        <a:t>Engagement</a:t>
                      </a:r>
                      <a:endParaRPr lang="en-US" sz="2400"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t>Self-Regulation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0381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Goal Activity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856" y="1766978"/>
            <a:ext cx="1871317" cy="1865222"/>
          </a:xfrm>
          <a:prstGeom prst="rect">
            <a:avLst/>
          </a:prstGeom>
        </p:spPr>
      </p:pic>
      <p:pic>
        <p:nvPicPr>
          <p:cNvPr id="6" name="Picture 5"/>
          <p:cNvPicPr>
            <a:picLocks noChangeAspect="1"/>
          </p:cNvPicPr>
          <p:nvPr/>
        </p:nvPicPr>
        <p:blipFill>
          <a:blip r:embed="rId4"/>
          <a:stretch>
            <a:fillRect/>
          </a:stretch>
        </p:blipFill>
        <p:spPr>
          <a:xfrm>
            <a:off x="7592717" y="4006968"/>
            <a:ext cx="3070663" cy="20509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5889" y="3094391"/>
            <a:ext cx="1292685" cy="1277912"/>
          </a:xfrm>
          <a:prstGeom prst="rect">
            <a:avLst/>
          </a:prstGeom>
        </p:spPr>
      </p:pic>
      <p:pic>
        <p:nvPicPr>
          <p:cNvPr id="9" name="Picture 8"/>
          <p:cNvPicPr>
            <a:picLocks noChangeAspect="1"/>
          </p:cNvPicPr>
          <p:nvPr/>
        </p:nvPicPr>
        <p:blipFill>
          <a:blip r:embed="rId6"/>
          <a:stretch>
            <a:fillRect/>
          </a:stretch>
        </p:blipFill>
        <p:spPr>
          <a:xfrm>
            <a:off x="2243302" y="1766978"/>
            <a:ext cx="2324100" cy="3838575"/>
          </a:xfrm>
          <a:prstGeom prst="rect">
            <a:avLst/>
          </a:prstGeom>
        </p:spPr>
      </p:pic>
    </p:spTree>
    <p:extLst>
      <p:ext uri="{BB962C8B-B14F-4D97-AF65-F5344CB8AC3E}">
        <p14:creationId xmlns:p14="http://schemas.microsoft.com/office/powerpoint/2010/main" val="1320422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42"/>
            <a:ext cx="10972800" cy="1096962"/>
          </a:xfrm>
          <a:solidFill>
            <a:srgbClr val="A62CA6"/>
          </a:solidFill>
        </p:spPr>
        <p:txBody>
          <a:bodyPr/>
          <a:lstStyle/>
          <a:p>
            <a:r>
              <a:rPr lang="en-US" sz="4800" dirty="0" smtClean="0">
                <a:solidFill>
                  <a:schemeClr val="bg1"/>
                </a:solidFill>
              </a:rPr>
              <a:t>Resourceful and Knowledgeable</a:t>
            </a:r>
            <a:endParaRPr lang="en-US" sz="4800" dirty="0">
              <a:solidFill>
                <a:schemeClr val="bg1"/>
              </a:solidFill>
            </a:endParaRPr>
          </a:p>
        </p:txBody>
      </p:sp>
      <p:sp>
        <p:nvSpPr>
          <p:cNvPr id="3" name="Content Placeholder 2"/>
          <p:cNvSpPr>
            <a:spLocks noGrp="1"/>
          </p:cNvSpPr>
          <p:nvPr>
            <p:ph idx="1"/>
          </p:nvPr>
        </p:nvSpPr>
        <p:spPr/>
        <p:txBody>
          <a:bodyPr/>
          <a:lstStyle/>
          <a:p>
            <a:r>
              <a:rPr lang="en-US" dirty="0" smtClean="0"/>
              <a:t>Bring considerable prior knowledge to new learning</a:t>
            </a:r>
          </a:p>
          <a:p>
            <a:r>
              <a:rPr lang="en-US" dirty="0" smtClean="0"/>
              <a:t>Activate that prior knowledge to identify, organize, prioritize, and assimilate new information</a:t>
            </a:r>
          </a:p>
          <a:p>
            <a:r>
              <a:rPr lang="en-US" dirty="0" smtClean="0"/>
              <a:t>Recognize the tools and resources that would help them find, structure, and remember new information</a:t>
            </a:r>
          </a:p>
          <a:p>
            <a:r>
              <a:rPr lang="en-US" dirty="0" smtClean="0"/>
              <a:t>Know how to transform new information into meaningful and useable knowledge</a:t>
            </a:r>
            <a:endParaRPr lang="en-US" dirty="0"/>
          </a:p>
        </p:txBody>
      </p:sp>
      <p:pic>
        <p:nvPicPr>
          <p:cNvPr id="5" name="Picture 4"/>
          <p:cNvPicPr>
            <a:picLocks noChangeAspect="1"/>
          </p:cNvPicPr>
          <p:nvPr/>
        </p:nvPicPr>
        <p:blipFill>
          <a:blip r:embed="rId3"/>
          <a:stretch>
            <a:fillRect/>
          </a:stretch>
        </p:blipFill>
        <p:spPr>
          <a:xfrm>
            <a:off x="10491121" y="832228"/>
            <a:ext cx="1091279" cy="896190"/>
          </a:xfrm>
          <a:prstGeom prst="rect">
            <a:avLst/>
          </a:prstGeom>
        </p:spPr>
      </p:pic>
      <p:sp>
        <p:nvSpPr>
          <p:cNvPr id="4" name="Rectangle 3"/>
          <p:cNvSpPr/>
          <p:nvPr/>
        </p:nvSpPr>
        <p:spPr>
          <a:xfrm>
            <a:off x="609600" y="5606535"/>
            <a:ext cx="4997715" cy="369332"/>
          </a:xfrm>
          <a:prstGeom prst="rect">
            <a:avLst/>
          </a:prstGeom>
        </p:spPr>
        <p:txBody>
          <a:bodyPr wrap="none">
            <a:spAutoFit/>
          </a:bodyPr>
          <a:lstStyle/>
          <a:p>
            <a:r>
              <a:rPr lang="en-US" dirty="0"/>
              <a:t>http://www.udlcenter.org/aboutudl/expertlearners</a:t>
            </a:r>
          </a:p>
        </p:txBody>
      </p:sp>
    </p:spTree>
    <p:extLst>
      <p:ext uri="{BB962C8B-B14F-4D97-AF65-F5344CB8AC3E}">
        <p14:creationId xmlns:p14="http://schemas.microsoft.com/office/powerpoint/2010/main" val="103002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89" y="697831"/>
            <a:ext cx="10972800" cy="1045791"/>
          </a:xfrm>
          <a:solidFill>
            <a:schemeClr val="accent1">
              <a:lumMod val="75000"/>
            </a:schemeClr>
          </a:solidFill>
        </p:spPr>
        <p:txBody>
          <a:bodyPr/>
          <a:lstStyle/>
          <a:p>
            <a:r>
              <a:rPr lang="en-US" sz="4800" dirty="0" smtClean="0">
                <a:solidFill>
                  <a:schemeClr val="bg1"/>
                </a:solidFill>
              </a:rPr>
              <a:t>Strategic and Goal-Directed</a:t>
            </a:r>
            <a:endParaRPr lang="en-US" sz="4800" dirty="0">
              <a:solidFill>
                <a:schemeClr val="bg1"/>
              </a:solidFill>
            </a:endParaRPr>
          </a:p>
        </p:txBody>
      </p:sp>
      <p:sp>
        <p:nvSpPr>
          <p:cNvPr id="3" name="Content Placeholder 2"/>
          <p:cNvSpPr>
            <a:spLocks noGrp="1"/>
          </p:cNvSpPr>
          <p:nvPr>
            <p:ph idx="1"/>
          </p:nvPr>
        </p:nvSpPr>
        <p:spPr/>
        <p:txBody>
          <a:bodyPr/>
          <a:lstStyle/>
          <a:p>
            <a:r>
              <a:rPr lang="en-US" dirty="0" smtClean="0"/>
              <a:t>Formulate plans for learning</a:t>
            </a:r>
          </a:p>
          <a:p>
            <a:r>
              <a:rPr lang="en-US" dirty="0" smtClean="0"/>
              <a:t>Devise effective strategies and tactics to optimize learning</a:t>
            </a:r>
          </a:p>
          <a:p>
            <a:r>
              <a:rPr lang="en-US" dirty="0" smtClean="0"/>
              <a:t>Organize resources and tools to facilitate learning</a:t>
            </a:r>
          </a:p>
          <a:p>
            <a:r>
              <a:rPr lang="en-US" dirty="0" smtClean="0"/>
              <a:t>Monitor their progress</a:t>
            </a:r>
          </a:p>
          <a:p>
            <a:r>
              <a:rPr lang="en-US" dirty="0" smtClean="0"/>
              <a:t>Recognize their own strengths and weaknesses as learners</a:t>
            </a:r>
          </a:p>
          <a:p>
            <a:r>
              <a:rPr lang="en-US" dirty="0" smtClean="0"/>
              <a:t>Abandon plans and strategies that are ineffective.</a:t>
            </a:r>
            <a:endParaRPr lang="en-US" dirty="0"/>
          </a:p>
        </p:txBody>
      </p:sp>
      <p:pic>
        <p:nvPicPr>
          <p:cNvPr id="5" name="Picture 4"/>
          <p:cNvPicPr>
            <a:picLocks noChangeAspect="1"/>
          </p:cNvPicPr>
          <p:nvPr/>
        </p:nvPicPr>
        <p:blipFill>
          <a:blip r:embed="rId3"/>
          <a:stretch>
            <a:fillRect/>
          </a:stretch>
        </p:blipFill>
        <p:spPr>
          <a:xfrm>
            <a:off x="10643576" y="820353"/>
            <a:ext cx="914199" cy="800745"/>
          </a:xfrm>
          <a:prstGeom prst="rect">
            <a:avLst/>
          </a:prstGeom>
        </p:spPr>
      </p:pic>
      <p:sp>
        <p:nvSpPr>
          <p:cNvPr id="4" name="Rectangle 3"/>
          <p:cNvSpPr/>
          <p:nvPr/>
        </p:nvSpPr>
        <p:spPr>
          <a:xfrm>
            <a:off x="605589" y="5606535"/>
            <a:ext cx="4997715" cy="369332"/>
          </a:xfrm>
          <a:prstGeom prst="rect">
            <a:avLst/>
          </a:prstGeom>
        </p:spPr>
        <p:txBody>
          <a:bodyPr wrap="none">
            <a:spAutoFit/>
          </a:bodyPr>
          <a:lstStyle/>
          <a:p>
            <a:r>
              <a:rPr lang="en-US" dirty="0"/>
              <a:t>http://www.udlcenter.org/aboutudl/expertlearners</a:t>
            </a:r>
          </a:p>
        </p:txBody>
      </p:sp>
    </p:spTree>
    <p:extLst>
      <p:ext uri="{BB962C8B-B14F-4D97-AF65-F5344CB8AC3E}">
        <p14:creationId xmlns:p14="http://schemas.microsoft.com/office/powerpoint/2010/main" val="175683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42"/>
            <a:ext cx="10972800" cy="1096962"/>
          </a:xfrm>
          <a:solidFill>
            <a:srgbClr val="00B050"/>
          </a:solidFill>
        </p:spPr>
        <p:txBody>
          <a:bodyPr/>
          <a:lstStyle/>
          <a:p>
            <a:r>
              <a:rPr lang="en-US" sz="4800" dirty="0" smtClean="0">
                <a:solidFill>
                  <a:schemeClr val="bg1"/>
                </a:solidFill>
              </a:rPr>
              <a:t>Purposeful and Motivated Learners</a:t>
            </a:r>
            <a:endParaRPr lang="en-US" sz="4800" dirty="0">
              <a:solidFill>
                <a:schemeClr val="bg1"/>
              </a:solidFill>
            </a:endParaRPr>
          </a:p>
        </p:txBody>
      </p:sp>
      <p:sp>
        <p:nvSpPr>
          <p:cNvPr id="3" name="Content Placeholder 2"/>
          <p:cNvSpPr>
            <a:spLocks noGrp="1"/>
          </p:cNvSpPr>
          <p:nvPr>
            <p:ph idx="1"/>
          </p:nvPr>
        </p:nvSpPr>
        <p:spPr/>
        <p:txBody>
          <a:bodyPr/>
          <a:lstStyle/>
          <a:p>
            <a:r>
              <a:rPr lang="en-US" sz="2800" dirty="0" smtClean="0"/>
              <a:t>Are eager for new learning and are motivated by the mastery of learning itself</a:t>
            </a:r>
          </a:p>
          <a:p>
            <a:r>
              <a:rPr lang="en-US" sz="2800" dirty="0" smtClean="0"/>
              <a:t>Are goal-directed in their learning</a:t>
            </a:r>
          </a:p>
          <a:p>
            <a:r>
              <a:rPr lang="en-US" sz="2800" dirty="0" smtClean="0"/>
              <a:t>Know how to set challenging learning goals for themselves</a:t>
            </a:r>
          </a:p>
          <a:p>
            <a:r>
              <a:rPr lang="en-US" sz="2800" dirty="0" smtClean="0"/>
              <a:t>Know how to sustain the effort and resilience that reaching those goals will require</a:t>
            </a:r>
          </a:p>
          <a:p>
            <a:r>
              <a:rPr lang="en-US" sz="2800" dirty="0" smtClean="0"/>
              <a:t>Monitor and regulate emotional reactions that would be impediments or distractions to their successful learning.</a:t>
            </a:r>
            <a:endParaRPr lang="en-US" sz="2800" dirty="0"/>
          </a:p>
        </p:txBody>
      </p:sp>
      <p:pic>
        <p:nvPicPr>
          <p:cNvPr id="4" name="Picture 3"/>
          <p:cNvPicPr>
            <a:picLocks noChangeAspect="1"/>
          </p:cNvPicPr>
          <p:nvPr/>
        </p:nvPicPr>
        <p:blipFill>
          <a:blip r:embed="rId3"/>
          <a:stretch>
            <a:fillRect/>
          </a:stretch>
        </p:blipFill>
        <p:spPr>
          <a:xfrm>
            <a:off x="10442349" y="884049"/>
            <a:ext cx="1140051" cy="792549"/>
          </a:xfrm>
          <a:prstGeom prst="rect">
            <a:avLst/>
          </a:prstGeom>
        </p:spPr>
      </p:pic>
      <p:sp>
        <p:nvSpPr>
          <p:cNvPr id="5" name="Rectangle 4"/>
          <p:cNvSpPr/>
          <p:nvPr/>
        </p:nvSpPr>
        <p:spPr>
          <a:xfrm>
            <a:off x="509078" y="5606535"/>
            <a:ext cx="4997715" cy="369332"/>
          </a:xfrm>
          <a:prstGeom prst="rect">
            <a:avLst/>
          </a:prstGeom>
        </p:spPr>
        <p:txBody>
          <a:bodyPr wrap="none">
            <a:spAutoFit/>
          </a:bodyPr>
          <a:lstStyle/>
          <a:p>
            <a:r>
              <a:rPr lang="en-US" dirty="0"/>
              <a:t>http://www.udlcenter.org/aboutudl/expertlearners</a:t>
            </a:r>
          </a:p>
        </p:txBody>
      </p:sp>
    </p:spTree>
    <p:extLst>
      <p:ext uri="{BB962C8B-B14F-4D97-AF65-F5344CB8AC3E}">
        <p14:creationId xmlns:p14="http://schemas.microsoft.com/office/powerpoint/2010/main" val="83698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UDL important?</a:t>
            </a:r>
            <a:endParaRPr lang="en-US" dirty="0"/>
          </a:p>
        </p:txBody>
      </p:sp>
      <p:sp>
        <p:nvSpPr>
          <p:cNvPr id="3" name="Content Placeholder 2"/>
          <p:cNvSpPr>
            <a:spLocks noGrp="1"/>
          </p:cNvSpPr>
          <p:nvPr>
            <p:ph idx="1"/>
          </p:nvPr>
        </p:nvSpPr>
        <p:spPr>
          <a:xfrm>
            <a:off x="4812632" y="1828804"/>
            <a:ext cx="6769768" cy="3962397"/>
          </a:xfrm>
        </p:spPr>
        <p:txBody>
          <a:bodyPr/>
          <a:lstStyle/>
          <a:p>
            <a:pPr marL="0" indent="0">
              <a:buNone/>
            </a:pPr>
            <a:r>
              <a:rPr lang="en-US" dirty="0" smtClean="0"/>
              <a:t>“UDL </a:t>
            </a:r>
            <a:r>
              <a:rPr lang="en-US" dirty="0"/>
              <a:t>provides a blueprint for creating instructional goals, methods, materials, and assessments that work for </a:t>
            </a:r>
            <a:r>
              <a:rPr lang="en-US" dirty="0" smtClean="0"/>
              <a:t>everyone not </a:t>
            </a:r>
            <a:r>
              <a:rPr lang="en-US" dirty="0"/>
              <a:t>a single, one-size-fits-all </a:t>
            </a:r>
            <a:r>
              <a:rPr lang="en-US" dirty="0" smtClean="0"/>
              <a:t>solution, </a:t>
            </a:r>
            <a:r>
              <a:rPr lang="en-US" dirty="0"/>
              <a:t>but rather flexible approaches that can be customized and adjusted for individual needs</a:t>
            </a:r>
            <a:r>
              <a:rPr lang="en-US" dirty="0" smtClean="0"/>
              <a:t>.”                         ~</a:t>
            </a:r>
            <a:r>
              <a:rPr lang="en-US" dirty="0"/>
              <a:t>CAST (2015)                                                             </a:t>
            </a:r>
            <a:endParaRPr lang="en-US" dirty="0" smtClean="0"/>
          </a:p>
        </p:txBody>
      </p:sp>
      <p:pic>
        <p:nvPicPr>
          <p:cNvPr id="4" name="Picture 3"/>
          <p:cNvPicPr>
            <a:picLocks noChangeAspect="1"/>
          </p:cNvPicPr>
          <p:nvPr/>
        </p:nvPicPr>
        <p:blipFill>
          <a:blip r:embed="rId3"/>
          <a:stretch>
            <a:fillRect/>
          </a:stretch>
        </p:blipFill>
        <p:spPr>
          <a:xfrm>
            <a:off x="867473" y="1949364"/>
            <a:ext cx="2743438" cy="2743438"/>
          </a:xfrm>
          <a:prstGeom prst="rect">
            <a:avLst/>
          </a:prstGeom>
        </p:spPr>
      </p:pic>
      <p:sp>
        <p:nvSpPr>
          <p:cNvPr id="5" name="Rectangle 4"/>
          <p:cNvSpPr/>
          <p:nvPr/>
        </p:nvSpPr>
        <p:spPr>
          <a:xfrm>
            <a:off x="609600" y="4692802"/>
            <a:ext cx="3165743" cy="830997"/>
          </a:xfrm>
          <a:prstGeom prst="rect">
            <a:avLst/>
          </a:prstGeom>
        </p:spPr>
        <p:txBody>
          <a:bodyPr wrap="square">
            <a:spAutoFit/>
          </a:bodyPr>
          <a:lstStyle/>
          <a:p>
            <a:pPr algn="ctr"/>
            <a:r>
              <a:rPr lang="en-US" sz="2400" i="1" dirty="0">
                <a:solidFill>
                  <a:schemeClr val="accent3"/>
                </a:solidFill>
              </a:rPr>
              <a:t>No single pathway works for every student</a:t>
            </a:r>
            <a:endParaRPr lang="en-US" sz="2400" dirty="0">
              <a:solidFill>
                <a:schemeClr val="accent3"/>
              </a:solidFill>
            </a:endParaRPr>
          </a:p>
        </p:txBody>
      </p:sp>
    </p:spTree>
    <p:extLst>
      <p:ext uri="{BB962C8B-B14F-4D97-AF65-F5344CB8AC3E}">
        <p14:creationId xmlns:p14="http://schemas.microsoft.com/office/powerpoint/2010/main" val="1676232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Self-Reflection</a:t>
            </a:r>
            <a:endParaRPr lang="en-US" dirty="0"/>
          </a:p>
        </p:txBody>
      </p:sp>
      <p:sp>
        <p:nvSpPr>
          <p:cNvPr id="3" name="Content Placeholder 2"/>
          <p:cNvSpPr>
            <a:spLocks noGrp="1"/>
          </p:cNvSpPr>
          <p:nvPr>
            <p:ph idx="1"/>
          </p:nvPr>
        </p:nvSpPr>
        <p:spPr>
          <a:xfrm>
            <a:off x="2322094" y="2535077"/>
            <a:ext cx="4946932" cy="2578343"/>
          </a:xfrm>
        </p:spPr>
        <p:txBody>
          <a:bodyPr/>
          <a:lstStyle/>
          <a:p>
            <a:pPr marL="0" indent="0" algn="ctr">
              <a:buNone/>
            </a:pPr>
            <a:r>
              <a:rPr lang="en-US" dirty="0" smtClean="0"/>
              <a:t> </a:t>
            </a:r>
          </a:p>
          <a:p>
            <a:pPr marL="0" indent="0" algn="ctr">
              <a:buNone/>
            </a:pPr>
            <a:endParaRPr lang="en-US" sz="800" dirty="0" smtClean="0"/>
          </a:p>
          <a:p>
            <a:pPr marL="0" indent="0">
              <a:buNone/>
            </a:pPr>
            <a:r>
              <a:rPr lang="en-US" sz="6600" dirty="0"/>
              <a:t>	</a:t>
            </a:r>
          </a:p>
        </p:txBody>
      </p:sp>
      <p:pic>
        <p:nvPicPr>
          <p:cNvPr id="4" name="Picture 3"/>
          <p:cNvPicPr>
            <a:picLocks noChangeAspect="1"/>
          </p:cNvPicPr>
          <p:nvPr/>
        </p:nvPicPr>
        <p:blipFill>
          <a:blip r:embed="rId3"/>
          <a:stretch>
            <a:fillRect/>
          </a:stretch>
        </p:blipFill>
        <p:spPr>
          <a:xfrm>
            <a:off x="4987296" y="1930235"/>
            <a:ext cx="1505843" cy="35542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3409" y="3482141"/>
            <a:ext cx="342792" cy="450464"/>
          </a:xfrm>
          <a:prstGeom prst="rect">
            <a:avLst/>
          </a:prstGeom>
        </p:spPr>
      </p:pic>
      <p:pic>
        <p:nvPicPr>
          <p:cNvPr id="6" name="Picture 5"/>
          <p:cNvPicPr>
            <a:picLocks noChangeAspect="1"/>
          </p:cNvPicPr>
          <p:nvPr/>
        </p:nvPicPr>
        <p:blipFill>
          <a:blip r:embed="rId5"/>
          <a:stretch>
            <a:fillRect/>
          </a:stretch>
        </p:blipFill>
        <p:spPr>
          <a:xfrm rot="20744859">
            <a:off x="3736346" y="3050728"/>
            <a:ext cx="1498766" cy="862826"/>
          </a:xfrm>
          <a:prstGeom prst="rect">
            <a:avLst/>
          </a:prstGeom>
        </p:spPr>
      </p:pic>
    </p:spTree>
    <p:extLst>
      <p:ext uri="{BB962C8B-B14F-4D97-AF65-F5344CB8AC3E}">
        <p14:creationId xmlns:p14="http://schemas.microsoft.com/office/powerpoint/2010/main" val="2349245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321" y="2290162"/>
            <a:ext cx="10363200" cy="1470025"/>
          </a:xfrm>
        </p:spPr>
        <p:txBody>
          <a:bodyPr/>
          <a:lstStyle/>
          <a:p>
            <a:r>
              <a:rPr lang="en-US" sz="4800" b="1" dirty="0" smtClean="0">
                <a:latin typeface="Calibri"/>
              </a:rPr>
              <a:t>UDL PRINCIPLES</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573" y="3899338"/>
            <a:ext cx="2652654" cy="1613557"/>
          </a:xfrm>
          <a:prstGeom prst="rect">
            <a:avLst/>
          </a:prstGeom>
        </p:spPr>
      </p:pic>
      <p:sp>
        <p:nvSpPr>
          <p:cNvPr id="4" name="TextBox 3"/>
          <p:cNvSpPr txBox="1"/>
          <p:nvPr/>
        </p:nvSpPr>
        <p:spPr>
          <a:xfrm>
            <a:off x="6035883" y="4035972"/>
            <a:ext cx="3773213" cy="1754326"/>
          </a:xfrm>
          <a:prstGeom prst="rect">
            <a:avLst/>
          </a:prstGeom>
          <a:noFill/>
        </p:spPr>
        <p:txBody>
          <a:bodyPr wrap="square" rtlCol="0">
            <a:spAutoFit/>
          </a:bodyPr>
          <a:lstStyle/>
          <a:p>
            <a:r>
              <a:rPr lang="en-US" dirty="0" smtClean="0">
                <a:solidFill>
                  <a:schemeClr val="bg1"/>
                </a:solidFill>
              </a:rPr>
              <a:t>National Center on Universal Design for Learning. (2010). </a:t>
            </a:r>
            <a:r>
              <a:rPr lang="en-US" dirty="0">
                <a:solidFill>
                  <a:schemeClr val="bg1"/>
                </a:solidFill>
              </a:rPr>
              <a:t>UDL Principles and Practice. </a:t>
            </a:r>
            <a:r>
              <a:rPr lang="en-US" dirty="0" smtClean="0">
                <a:solidFill>
                  <a:schemeClr val="bg1"/>
                </a:solidFill>
              </a:rPr>
              <a:t>Retrieved from </a:t>
            </a:r>
            <a:r>
              <a:rPr lang="en-US" dirty="0">
                <a:solidFill>
                  <a:schemeClr val="bg1"/>
                </a:solidFill>
                <a:hlinkClick r:id="rId4"/>
              </a:rPr>
              <a:t>https://www.youtube.com/watch?v=pGLTJw0GSxk</a:t>
            </a:r>
            <a:endParaRPr lang="en-US" dirty="0">
              <a:solidFill>
                <a:schemeClr val="bg1"/>
              </a:solidFill>
            </a:endParaRPr>
          </a:p>
          <a:p>
            <a:endParaRPr lang="en-US" dirty="0"/>
          </a:p>
        </p:txBody>
      </p:sp>
    </p:spTree>
    <p:extLst>
      <p:ext uri="{BB962C8B-B14F-4D97-AF65-F5344CB8AC3E}">
        <p14:creationId xmlns:p14="http://schemas.microsoft.com/office/powerpoint/2010/main" val="171941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UDL Guidelines</a:t>
            </a:r>
            <a:endParaRPr lang="en-US" dirty="0"/>
          </a:p>
        </p:txBody>
      </p:sp>
      <p:sp>
        <p:nvSpPr>
          <p:cNvPr id="3" name="Content Placeholder 2"/>
          <p:cNvSpPr>
            <a:spLocks noGrp="1"/>
          </p:cNvSpPr>
          <p:nvPr>
            <p:ph idx="1"/>
          </p:nvPr>
        </p:nvSpPr>
        <p:spPr/>
        <p:txBody>
          <a:bodyPr/>
          <a:lstStyle/>
          <a:p>
            <a:pPr marL="0" indent="0">
              <a:buNone/>
            </a:pPr>
            <a:r>
              <a:rPr lang="en-US" dirty="0"/>
              <a:t>The Guidelines should be:</a:t>
            </a:r>
          </a:p>
          <a:p>
            <a:r>
              <a:rPr lang="en-US" dirty="0"/>
              <a:t>Applied to all aspects of the </a:t>
            </a:r>
            <a:r>
              <a:rPr lang="en-US" dirty="0" smtClean="0"/>
              <a:t>curriculum</a:t>
            </a:r>
            <a:endParaRPr lang="en-US" dirty="0"/>
          </a:p>
          <a:p>
            <a:r>
              <a:rPr lang="en-US" dirty="0"/>
              <a:t>Used with ALL </a:t>
            </a:r>
            <a:r>
              <a:rPr lang="en-US" dirty="0" smtClean="0"/>
              <a:t>students—not </a:t>
            </a:r>
            <a:r>
              <a:rPr lang="en-US" dirty="0"/>
              <a:t>just a </a:t>
            </a:r>
            <a:r>
              <a:rPr lang="en-US" dirty="0" smtClean="0"/>
              <a:t>few</a:t>
            </a:r>
            <a:endParaRPr lang="en-US" dirty="0"/>
          </a:p>
          <a:p>
            <a:r>
              <a:rPr lang="en-US" dirty="0" smtClean="0"/>
              <a:t>Used </a:t>
            </a:r>
            <a:r>
              <a:rPr lang="en-US" dirty="0"/>
              <a:t>to evaluate and plan goals, methods, materials, and assessments</a:t>
            </a:r>
          </a:p>
          <a:p>
            <a:r>
              <a:rPr lang="en-US" dirty="0" smtClean="0"/>
              <a:t>Used </a:t>
            </a:r>
            <a:r>
              <a:rPr lang="en-US" dirty="0"/>
              <a:t>to create a fully accessible learning environment for </a:t>
            </a:r>
            <a:r>
              <a:rPr lang="en-US" dirty="0" smtClean="0"/>
              <a:t>all</a:t>
            </a:r>
            <a:endParaRPr lang="en-US" dirty="0"/>
          </a:p>
          <a:p>
            <a:pPr marL="0" indent="0">
              <a:buNone/>
            </a:pPr>
            <a:endParaRPr lang="en-US" dirty="0"/>
          </a:p>
        </p:txBody>
      </p:sp>
    </p:spTree>
    <p:extLst>
      <p:ext uri="{BB962C8B-B14F-4D97-AF65-F5344CB8AC3E}">
        <p14:creationId xmlns:p14="http://schemas.microsoft.com/office/powerpoint/2010/main" val="1117023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1663"/>
            <a:ext cx="10972800" cy="882363"/>
          </a:xfrm>
        </p:spPr>
        <p:txBody>
          <a:bodyPr/>
          <a:lstStyle/>
          <a:p>
            <a:r>
              <a:rPr lang="en-US" sz="4800" dirty="0" smtClean="0"/>
              <a:t>Session-at-a-Glance</a:t>
            </a:r>
            <a:endParaRPr lang="en-US" sz="4800" dirty="0"/>
          </a:p>
        </p:txBody>
      </p:sp>
      <p:sp>
        <p:nvSpPr>
          <p:cNvPr id="3" name="Content Placeholder 2"/>
          <p:cNvSpPr>
            <a:spLocks noGrp="1"/>
          </p:cNvSpPr>
          <p:nvPr>
            <p:ph idx="1"/>
          </p:nvPr>
        </p:nvSpPr>
        <p:spPr>
          <a:xfrm>
            <a:off x="609600" y="1484026"/>
            <a:ext cx="10972800" cy="4307176"/>
          </a:xfrm>
        </p:spPr>
        <p:txBody>
          <a:bodyPr/>
          <a:lstStyle/>
          <a:p>
            <a:r>
              <a:rPr lang="en-US" dirty="0" smtClean="0"/>
              <a:t>Opening Activities: 20 minutes</a:t>
            </a:r>
          </a:p>
          <a:p>
            <a:r>
              <a:rPr lang="en-US" dirty="0" smtClean="0"/>
              <a:t>Origins </a:t>
            </a:r>
            <a:r>
              <a:rPr lang="en-US" dirty="0"/>
              <a:t>of </a:t>
            </a:r>
            <a:r>
              <a:rPr lang="en-US" dirty="0" smtClean="0"/>
              <a:t>UDL:  75 minutes</a:t>
            </a:r>
            <a:endParaRPr lang="en-US" dirty="0"/>
          </a:p>
          <a:p>
            <a:r>
              <a:rPr lang="en-US" dirty="0"/>
              <a:t>UDL </a:t>
            </a:r>
            <a:r>
              <a:rPr lang="en-US" dirty="0" smtClean="0"/>
              <a:t>Principles: 50 minutes</a:t>
            </a:r>
            <a:endParaRPr lang="en-US" dirty="0"/>
          </a:p>
          <a:p>
            <a:r>
              <a:rPr lang="en-US" dirty="0"/>
              <a:t>UDL </a:t>
            </a:r>
            <a:r>
              <a:rPr lang="en-US" dirty="0" smtClean="0"/>
              <a:t>Implementation:  70 minutes</a:t>
            </a:r>
            <a:endParaRPr lang="en-US" dirty="0"/>
          </a:p>
          <a:p>
            <a:r>
              <a:rPr lang="en-US" dirty="0"/>
              <a:t>Connection to other F</a:t>
            </a:r>
            <a:r>
              <a:rPr lang="en-US" dirty="0" smtClean="0"/>
              <a:t>rameworks:  15 minutes</a:t>
            </a:r>
            <a:endParaRPr lang="en-US" dirty="0"/>
          </a:p>
          <a:p>
            <a:r>
              <a:rPr lang="en-US" dirty="0" smtClean="0"/>
              <a:t>Implementation Planning: 40 minutes</a:t>
            </a:r>
            <a:endParaRPr lang="en-US" dirty="0"/>
          </a:p>
          <a:p>
            <a:r>
              <a:rPr lang="en-US" dirty="0" smtClean="0"/>
              <a:t>Closing:  15 minutes</a:t>
            </a:r>
            <a:endParaRPr lang="en-US" dirty="0"/>
          </a:p>
        </p:txBody>
      </p:sp>
    </p:spTree>
    <p:extLst>
      <p:ext uri="{BB962C8B-B14F-4D97-AF65-F5344CB8AC3E}">
        <p14:creationId xmlns:p14="http://schemas.microsoft.com/office/powerpoint/2010/main" val="3320305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92117" y="922513"/>
            <a:ext cx="7563431" cy="4994887"/>
          </a:xfrm>
          <a:prstGeom prst="rect">
            <a:avLst/>
          </a:prstGeom>
        </p:spPr>
      </p:pic>
      <p:sp>
        <p:nvSpPr>
          <p:cNvPr id="8" name="Content Placeholder 2"/>
          <p:cNvSpPr>
            <a:spLocks noGrp="1"/>
          </p:cNvSpPr>
          <p:nvPr>
            <p:ph idx="1"/>
          </p:nvPr>
        </p:nvSpPr>
        <p:spPr>
          <a:xfrm>
            <a:off x="479686" y="1939219"/>
            <a:ext cx="3717560" cy="3172427"/>
          </a:xfrm>
        </p:spPr>
        <p:txBody>
          <a:bodyPr/>
          <a:lstStyle/>
          <a:p>
            <a:pPr marL="0" indent="0" algn="ctr">
              <a:buNone/>
            </a:pPr>
            <a:r>
              <a:rPr lang="en-US" sz="3800" dirty="0" smtClean="0">
                <a:hlinkClick r:id="rId4"/>
              </a:rPr>
              <a:t>How are the </a:t>
            </a:r>
            <a:r>
              <a:rPr lang="en-US" sz="3800" dirty="0" smtClean="0">
                <a:solidFill>
                  <a:schemeClr val="accent3"/>
                </a:solidFill>
                <a:hlinkClick r:id="rId4"/>
              </a:rPr>
              <a:t>Universal Design for Learning Guidelines </a:t>
            </a:r>
            <a:r>
              <a:rPr lang="en-US" sz="3800" dirty="0" smtClean="0">
                <a:hlinkClick r:id="rId4"/>
              </a:rPr>
              <a:t>organized? </a:t>
            </a:r>
            <a:endParaRPr lang="en-US" sz="3800" dirty="0"/>
          </a:p>
        </p:txBody>
      </p:sp>
      <p:sp>
        <p:nvSpPr>
          <p:cNvPr id="9" name="Rectangle 8"/>
          <p:cNvSpPr/>
          <p:nvPr/>
        </p:nvSpPr>
        <p:spPr>
          <a:xfrm>
            <a:off x="4532026" y="6103868"/>
            <a:ext cx="7659974" cy="923330"/>
          </a:xfrm>
          <a:prstGeom prst="rect">
            <a:avLst/>
          </a:prstGeom>
        </p:spPr>
        <p:txBody>
          <a:bodyPr wrap="square">
            <a:spAutoFit/>
          </a:bodyPr>
          <a:lstStyle/>
          <a:p>
            <a:r>
              <a:rPr lang="en-US" dirty="0" smtClean="0"/>
              <a:t>Source: CAST. (2013). How are the guidelines organized? [video]. Retrieved from (</a:t>
            </a:r>
            <a:r>
              <a:rPr lang="en-US" dirty="0" smtClean="0">
                <a:hlinkClick r:id="rId4"/>
              </a:rPr>
              <a:t>http</a:t>
            </a:r>
            <a:r>
              <a:rPr lang="en-US" dirty="0">
                <a:hlinkClick r:id="rId4"/>
              </a:rPr>
              <a:t>://</a:t>
            </a:r>
            <a:r>
              <a:rPr lang="en-US" dirty="0" smtClean="0">
                <a:hlinkClick r:id="rId4"/>
              </a:rPr>
              <a:t>www.udlcenter.org/aboutudl/udlguidelines/aboutrepresentation</a:t>
            </a:r>
            <a:endParaRPr lang="en-US" dirty="0" smtClean="0"/>
          </a:p>
          <a:p>
            <a:endParaRPr lang="en-US" dirty="0"/>
          </a:p>
        </p:txBody>
      </p:sp>
    </p:spTree>
    <p:extLst>
      <p:ext uri="{BB962C8B-B14F-4D97-AF65-F5344CB8AC3E}">
        <p14:creationId xmlns:p14="http://schemas.microsoft.com/office/powerpoint/2010/main" val="314196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do it?</a:t>
            </a:r>
            <a:endParaRPr lang="en-US" dirty="0"/>
          </a:p>
        </p:txBody>
      </p:sp>
      <p:pic>
        <p:nvPicPr>
          <p:cNvPr id="4" name="Picture 2" descr="screen shot of UDL Center home pag ebanner"/>
          <p:cNvPicPr>
            <a:picLocks noGrp="1" noChangeAspect="1" noChangeArrowheads="1"/>
          </p:cNvPicPr>
          <p:nvPr>
            <p:ph idx="1"/>
          </p:nvPr>
        </p:nvPicPr>
        <p:blipFill>
          <a:blip r:embed="rId3" cstate="screen"/>
          <a:srcRect/>
          <a:stretch>
            <a:fillRect/>
          </a:stretch>
        </p:blipFill>
        <p:spPr bwMode="auto">
          <a:xfrm>
            <a:off x="1500187" y="1522516"/>
            <a:ext cx="9191625" cy="1666875"/>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5" name="Picture 3" descr="Scren shot of UDL Guidelines 3 principles"/>
          <p:cNvPicPr>
            <a:picLocks noChangeAspect="1" noChangeArrowheads="1"/>
          </p:cNvPicPr>
          <p:nvPr/>
        </p:nvPicPr>
        <p:blipFill>
          <a:blip r:embed="rId4" cstate="screen"/>
          <a:srcRect/>
          <a:stretch>
            <a:fillRect/>
          </a:stretch>
        </p:blipFill>
        <p:spPr bwMode="auto">
          <a:xfrm>
            <a:off x="1523999" y="3311578"/>
            <a:ext cx="9144000" cy="2039007"/>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3417970" y="5373747"/>
            <a:ext cx="4884286" cy="646331"/>
          </a:xfrm>
          <a:prstGeom prst="rect">
            <a:avLst/>
          </a:prstGeom>
          <a:noFill/>
        </p:spPr>
        <p:txBody>
          <a:bodyPr wrap="none" rtlCol="0">
            <a:spAutoFit/>
          </a:bodyPr>
          <a:lstStyle/>
          <a:p>
            <a:r>
              <a:rPr lang="en-US" dirty="0" smtClean="0"/>
              <a:t>CAST (Retrieved from:</a:t>
            </a:r>
          </a:p>
          <a:p>
            <a:r>
              <a:rPr lang="en-US" u="sng" dirty="0">
                <a:hlinkClick r:id="rId5"/>
              </a:rPr>
              <a:t>http://www.udlcenter.org/aboutudl/udlguidelines</a:t>
            </a:r>
            <a:endParaRPr lang="en-US" dirty="0"/>
          </a:p>
        </p:txBody>
      </p:sp>
    </p:spTree>
    <p:extLst>
      <p:ext uri="{BB962C8B-B14F-4D97-AF65-F5344CB8AC3E}">
        <p14:creationId xmlns:p14="http://schemas.microsoft.com/office/powerpoint/2010/main" val="1726431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6201" y="6211669"/>
            <a:ext cx="8305800" cy="615553"/>
          </a:xfrm>
          <a:prstGeom prst="rect">
            <a:avLst/>
          </a:prstGeom>
        </p:spPr>
        <p:txBody>
          <a:bodyPr wrap="square">
            <a:spAutoFit/>
          </a:bodyPr>
          <a:lstStyle/>
          <a:p>
            <a:r>
              <a:rPr lang="en-US" sz="1700" dirty="0" smtClean="0">
                <a:latin typeface="Tw Cen MT" panose="020B0602020104020603" pitchFamily="34" charset="0"/>
              </a:rPr>
              <a:t>CAST. (2014). Three primary principles guide UDL—and provide structure for the Guidelines. Wakefield, MA: Author. Retrieved from: </a:t>
            </a:r>
            <a:r>
              <a:rPr lang="en-US" sz="1700" u="sng" dirty="0" smtClean="0">
                <a:latin typeface="Tw Cen MT" panose="020B0602020104020603" pitchFamily="34" charset="0"/>
                <a:hlinkClick r:id="rId3"/>
              </a:rPr>
              <a:t>http</a:t>
            </a:r>
            <a:r>
              <a:rPr lang="en-US" sz="1700" u="sng" dirty="0">
                <a:latin typeface="Tw Cen MT" panose="020B0602020104020603" pitchFamily="34" charset="0"/>
                <a:hlinkClick r:id="rId3"/>
              </a:rPr>
              <a:t>://www.udlcenter.org/aboutudl/udlguidelines</a:t>
            </a:r>
            <a:endParaRPr lang="en-US" sz="1700" dirty="0">
              <a:latin typeface="Tw Cen MT" panose="020B0602020104020603" pitchFamily="34" charset="0"/>
            </a:endParaRPr>
          </a:p>
        </p:txBody>
      </p:sp>
      <p:pic>
        <p:nvPicPr>
          <p:cNvPr id="7" name="Content Placeholder 6"/>
          <p:cNvPicPr>
            <a:picLocks noGrp="1" noChangeAspect="1"/>
          </p:cNvPicPr>
          <p:nvPr>
            <p:ph idx="1"/>
          </p:nvPr>
        </p:nvPicPr>
        <p:blipFill>
          <a:blip r:embed="rId4"/>
          <a:stretch>
            <a:fillRect/>
          </a:stretch>
        </p:blipFill>
        <p:spPr>
          <a:xfrm>
            <a:off x="1557258" y="678426"/>
            <a:ext cx="8900136" cy="5242955"/>
          </a:xfrm>
          <a:prstGeom prst="rect">
            <a:avLst/>
          </a:prstGeom>
        </p:spPr>
      </p:pic>
    </p:spTree>
    <p:extLst>
      <p:ext uri="{BB962C8B-B14F-4D97-AF65-F5344CB8AC3E}">
        <p14:creationId xmlns:p14="http://schemas.microsoft.com/office/powerpoint/2010/main" val="4133968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06052" y="1267275"/>
            <a:ext cx="7779896" cy="4363966"/>
          </a:xfrm>
          <a:prstGeom prst="rect">
            <a:avLst/>
          </a:prstGeom>
        </p:spPr>
      </p:pic>
      <p:sp>
        <p:nvSpPr>
          <p:cNvPr id="5" name="Rectangle 4"/>
          <p:cNvSpPr/>
          <p:nvPr/>
        </p:nvSpPr>
        <p:spPr>
          <a:xfrm>
            <a:off x="4199022" y="6106035"/>
            <a:ext cx="8137357" cy="646331"/>
          </a:xfrm>
          <a:prstGeom prst="rect">
            <a:avLst/>
          </a:prstGeom>
        </p:spPr>
        <p:txBody>
          <a:bodyPr wrap="square">
            <a:spAutoFit/>
          </a:bodyPr>
          <a:lstStyle/>
          <a:p>
            <a:r>
              <a:rPr lang="en-US" dirty="0" smtClean="0">
                <a:latin typeface="Tw Cen MT" panose="020B0602020104020603" pitchFamily="34" charset="0"/>
              </a:rPr>
              <a:t>CAST. (2011). Universal design for learning guidelines-version 2.0. Wakefield, MA: Author. Retrieved from: </a:t>
            </a:r>
            <a:r>
              <a:rPr lang="en-US" u="sng" dirty="0" smtClean="0">
                <a:latin typeface="Tw Cen MT" panose="020B0602020104020603" pitchFamily="34" charset="0"/>
                <a:hlinkClick r:id="rId4"/>
              </a:rPr>
              <a:t>http</a:t>
            </a:r>
            <a:r>
              <a:rPr lang="en-US" u="sng" dirty="0">
                <a:latin typeface="Tw Cen MT" panose="020B0602020104020603" pitchFamily="34" charset="0"/>
                <a:hlinkClick r:id="rId4"/>
              </a:rPr>
              <a:t>://www.udlcenter.org/aboutudl/udlguidelines</a:t>
            </a:r>
            <a:endParaRPr lang="en-US" dirty="0">
              <a:latin typeface="Tw Cen MT" panose="020B0602020104020603" pitchFamily="34" charset="0"/>
            </a:endParaRPr>
          </a:p>
        </p:txBody>
      </p:sp>
      <p:sp>
        <p:nvSpPr>
          <p:cNvPr id="6" name="Title 1"/>
          <p:cNvSpPr>
            <a:spLocks noGrp="1"/>
          </p:cNvSpPr>
          <p:nvPr>
            <p:ph type="title"/>
          </p:nvPr>
        </p:nvSpPr>
        <p:spPr>
          <a:xfrm>
            <a:off x="609600" y="469315"/>
            <a:ext cx="10972800" cy="1096962"/>
          </a:xfrm>
        </p:spPr>
        <p:txBody>
          <a:bodyPr/>
          <a:lstStyle/>
          <a:p>
            <a:r>
              <a:rPr lang="en-US" dirty="0" smtClean="0"/>
              <a:t>UDL Guidelines: Principle I</a:t>
            </a:r>
            <a:endParaRPr lang="en-US" dirty="0"/>
          </a:p>
        </p:txBody>
      </p:sp>
    </p:spTree>
    <p:extLst>
      <p:ext uri="{BB962C8B-B14F-4D97-AF65-F5344CB8AC3E}">
        <p14:creationId xmlns:p14="http://schemas.microsoft.com/office/powerpoint/2010/main" val="973879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464696" y="764796"/>
            <a:ext cx="7617365" cy="4865983"/>
          </a:xfrm>
          <a:prstGeom prst="rect">
            <a:avLst/>
          </a:prstGeom>
        </p:spPr>
      </p:pic>
      <p:sp>
        <p:nvSpPr>
          <p:cNvPr id="8" name="Rectangle 7"/>
          <p:cNvSpPr/>
          <p:nvPr/>
        </p:nvSpPr>
        <p:spPr>
          <a:xfrm>
            <a:off x="3874168" y="5934670"/>
            <a:ext cx="8690811" cy="923330"/>
          </a:xfrm>
          <a:prstGeom prst="rect">
            <a:avLst/>
          </a:prstGeom>
        </p:spPr>
        <p:txBody>
          <a:bodyPr wrap="square">
            <a:spAutoFit/>
          </a:bodyPr>
          <a:lstStyle/>
          <a:p>
            <a:r>
              <a:rPr lang="en-US" dirty="0" smtClean="0">
                <a:latin typeface="Tw Cen MT" panose="020B0602020104020603" pitchFamily="34" charset="0"/>
              </a:rPr>
              <a:t>CAST. (2011). Universal design for learning guidelines-version 2.0. Wakefield, MA: Author. </a:t>
            </a:r>
          </a:p>
          <a:p>
            <a:r>
              <a:rPr lang="en-US" dirty="0" smtClean="0">
                <a:latin typeface="Tw Cen MT" panose="020B0602020104020603" pitchFamily="34" charset="0"/>
              </a:rPr>
              <a:t>Retrieved from: </a:t>
            </a:r>
            <a:r>
              <a:rPr lang="en-US" u="sng" dirty="0" smtClean="0">
                <a:latin typeface="Tw Cen MT" panose="020B0602020104020603" pitchFamily="34" charset="0"/>
                <a:hlinkClick r:id="rId4"/>
              </a:rPr>
              <a:t>http</a:t>
            </a:r>
            <a:r>
              <a:rPr lang="en-US" u="sng" dirty="0">
                <a:latin typeface="Tw Cen MT" panose="020B0602020104020603" pitchFamily="34" charset="0"/>
                <a:hlinkClick r:id="rId4"/>
              </a:rPr>
              <a:t>://</a:t>
            </a:r>
            <a:r>
              <a:rPr lang="en-US" u="sng" dirty="0" smtClean="0">
                <a:latin typeface="Tw Cen MT" panose="020B0602020104020603" pitchFamily="34" charset="0"/>
                <a:hlinkClick r:id="rId4"/>
              </a:rPr>
              <a:t>www.udlcenter.org/aboutudl/udlguidelines/principle1</a:t>
            </a:r>
            <a:endParaRPr lang="en-US" u="sng" dirty="0" smtClean="0">
              <a:latin typeface="Tw Cen MT" panose="020B0602020104020603" pitchFamily="34" charset="0"/>
            </a:endParaRPr>
          </a:p>
          <a:p>
            <a:endParaRPr lang="en-US" dirty="0"/>
          </a:p>
        </p:txBody>
      </p:sp>
    </p:spTree>
    <p:extLst>
      <p:ext uri="{BB962C8B-B14F-4D97-AF65-F5344CB8AC3E}">
        <p14:creationId xmlns:p14="http://schemas.microsoft.com/office/powerpoint/2010/main" val="361442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Guidelines: Principle II</a:t>
            </a:r>
            <a:endParaRPr lang="en-US" dirty="0"/>
          </a:p>
        </p:txBody>
      </p:sp>
      <p:sp>
        <p:nvSpPr>
          <p:cNvPr id="8" name="TextBox 7"/>
          <p:cNvSpPr txBox="1"/>
          <p:nvPr/>
        </p:nvSpPr>
        <p:spPr>
          <a:xfrm>
            <a:off x="609600" y="5116513"/>
            <a:ext cx="11261557" cy="1354217"/>
          </a:xfrm>
          <a:prstGeom prst="rect">
            <a:avLst/>
          </a:prstGeom>
          <a:noFill/>
        </p:spPr>
        <p:txBody>
          <a:bodyPr wrap="square" rtlCol="0">
            <a:spAutoFit/>
          </a:bodyPr>
          <a:lstStyle/>
          <a:p>
            <a:r>
              <a:rPr lang="en-US" sz="2000" dirty="0" smtClean="0">
                <a:latin typeface="Tw Cen MT" panose="020B0602020104020603" pitchFamily="34" charset="0"/>
              </a:rPr>
              <a:t>CAST. (2011).</a:t>
            </a:r>
            <a:r>
              <a:rPr lang="en-US" sz="2000" dirty="0">
                <a:latin typeface="Tw Cen MT" panose="020B0602020104020603" pitchFamily="34" charset="0"/>
              </a:rPr>
              <a:t> </a:t>
            </a:r>
            <a:r>
              <a:rPr lang="en-US" sz="2000" i="1" dirty="0" smtClean="0">
                <a:latin typeface="Tw Cen MT" panose="020B0602020104020603" pitchFamily="34" charset="0"/>
              </a:rPr>
              <a:t>Universal </a:t>
            </a:r>
            <a:r>
              <a:rPr lang="en-US" sz="2000" i="1" dirty="0">
                <a:latin typeface="Tw Cen MT" panose="020B0602020104020603" pitchFamily="34" charset="0"/>
              </a:rPr>
              <a:t>Design for Learning Guidelines version 2.0.</a:t>
            </a:r>
            <a:r>
              <a:rPr lang="en-US" sz="2000" dirty="0">
                <a:latin typeface="Tw Cen MT" panose="020B0602020104020603" pitchFamily="34" charset="0"/>
              </a:rPr>
              <a:t> Wakefield, MA: </a:t>
            </a:r>
            <a:r>
              <a:rPr lang="en-US" sz="2000" dirty="0" smtClean="0">
                <a:latin typeface="Tw Cen MT" panose="020B0602020104020603" pitchFamily="34" charset="0"/>
              </a:rPr>
              <a:t>Author. Retrieved from: </a:t>
            </a:r>
            <a:r>
              <a:rPr lang="en-US" sz="2000" dirty="0" smtClean="0">
                <a:latin typeface="Tw Cen MT" panose="020B0602020104020603" pitchFamily="34" charset="0"/>
                <a:hlinkClick r:id="rId3"/>
              </a:rPr>
              <a:t>http</a:t>
            </a:r>
            <a:r>
              <a:rPr lang="en-US" sz="2000" dirty="0">
                <a:latin typeface="Tw Cen MT" panose="020B0602020104020603" pitchFamily="34" charset="0"/>
                <a:hlinkClick r:id="rId3"/>
              </a:rPr>
              <a:t>://</a:t>
            </a:r>
            <a:r>
              <a:rPr lang="en-US" sz="2000" dirty="0" smtClean="0">
                <a:latin typeface="Tw Cen MT" panose="020B0602020104020603" pitchFamily="34" charset="0"/>
                <a:hlinkClick r:id="rId3"/>
              </a:rPr>
              <a:t>www.udlcenter.org/aboutudl/udlguidelines/principle2</a:t>
            </a:r>
            <a:endParaRPr lang="en-US" sz="2000" dirty="0" smtClean="0">
              <a:latin typeface="Tw Cen MT" panose="020B0602020104020603" pitchFamily="34" charset="0"/>
            </a:endParaRPr>
          </a:p>
          <a:p>
            <a:endParaRPr lang="en-US" sz="2400" dirty="0">
              <a:latin typeface="Tw Cen MT" panose="020B0602020104020603" pitchFamily="34" charset="0"/>
            </a:endParaRPr>
          </a:p>
          <a:p>
            <a:endParaRPr lang="en-US" dirty="0"/>
          </a:p>
        </p:txBody>
      </p:sp>
      <p:pic>
        <p:nvPicPr>
          <p:cNvPr id="4" name="Content Placeholder 3"/>
          <p:cNvPicPr>
            <a:picLocks noGrp="1" noChangeAspect="1"/>
          </p:cNvPicPr>
          <p:nvPr>
            <p:ph idx="1"/>
          </p:nvPr>
        </p:nvPicPr>
        <p:blipFill>
          <a:blip r:embed="rId4"/>
          <a:stretch>
            <a:fillRect/>
          </a:stretch>
        </p:blipFill>
        <p:spPr>
          <a:xfrm>
            <a:off x="3934325" y="1865645"/>
            <a:ext cx="4202404" cy="2834640"/>
          </a:xfrm>
          <a:prstGeom prst="rect">
            <a:avLst/>
          </a:prstGeom>
        </p:spPr>
      </p:pic>
    </p:spTree>
    <p:extLst>
      <p:ext uri="{BB962C8B-B14F-4D97-AF65-F5344CB8AC3E}">
        <p14:creationId xmlns:p14="http://schemas.microsoft.com/office/powerpoint/2010/main" val="1057932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UDL Guidelines: Principle III</a:t>
            </a:r>
            <a:endParaRPr lang="en-US" dirty="0"/>
          </a:p>
        </p:txBody>
      </p:sp>
      <p:sp>
        <p:nvSpPr>
          <p:cNvPr id="7" name="TextBox 6"/>
          <p:cNvSpPr txBox="1"/>
          <p:nvPr/>
        </p:nvSpPr>
        <p:spPr>
          <a:xfrm>
            <a:off x="609600" y="5130249"/>
            <a:ext cx="11073063" cy="707886"/>
          </a:xfrm>
          <a:prstGeom prst="rect">
            <a:avLst/>
          </a:prstGeom>
          <a:noFill/>
        </p:spPr>
        <p:txBody>
          <a:bodyPr wrap="square" rtlCol="0">
            <a:spAutoFit/>
          </a:bodyPr>
          <a:lstStyle/>
          <a:p>
            <a:r>
              <a:rPr lang="en-US" sz="2000" dirty="0" smtClean="0">
                <a:latin typeface="Tw Cen MT" panose="020B0602020104020603" pitchFamily="34" charset="0"/>
              </a:rPr>
              <a:t>CAST. (2011</a:t>
            </a:r>
            <a:r>
              <a:rPr lang="en-US" sz="2000" dirty="0">
                <a:latin typeface="Tw Cen MT" panose="020B0602020104020603" pitchFamily="34" charset="0"/>
              </a:rPr>
              <a:t>). </a:t>
            </a:r>
            <a:r>
              <a:rPr lang="en-US" sz="2000" i="1" dirty="0" smtClean="0">
                <a:latin typeface="Tw Cen MT" panose="020B0602020104020603" pitchFamily="34" charset="0"/>
              </a:rPr>
              <a:t>Universal </a:t>
            </a:r>
            <a:r>
              <a:rPr lang="en-US" sz="2000" i="1" dirty="0">
                <a:latin typeface="Tw Cen MT" panose="020B0602020104020603" pitchFamily="34" charset="0"/>
              </a:rPr>
              <a:t>Design for Learning Guidelines version 2.0.</a:t>
            </a:r>
            <a:r>
              <a:rPr lang="en-US" sz="2000" dirty="0">
                <a:latin typeface="Tw Cen MT" panose="020B0602020104020603" pitchFamily="34" charset="0"/>
              </a:rPr>
              <a:t> Wakefield, MA: Author. </a:t>
            </a:r>
            <a:r>
              <a:rPr lang="en-US" sz="2000" dirty="0" smtClean="0">
                <a:latin typeface="Tw Cen MT" panose="020B0602020104020603" pitchFamily="34" charset="0"/>
              </a:rPr>
              <a:t>Retrieved from: </a:t>
            </a:r>
            <a:r>
              <a:rPr lang="en-US" sz="2000" dirty="0" smtClean="0">
                <a:latin typeface="Tw Cen MT" panose="020B0602020104020603" pitchFamily="34" charset="0"/>
                <a:hlinkClick r:id="rId3"/>
              </a:rPr>
              <a:t>http</a:t>
            </a:r>
            <a:r>
              <a:rPr lang="en-US" sz="2000" dirty="0">
                <a:latin typeface="Tw Cen MT" panose="020B0602020104020603" pitchFamily="34" charset="0"/>
                <a:hlinkClick r:id="rId3"/>
              </a:rPr>
              <a:t>://</a:t>
            </a:r>
            <a:r>
              <a:rPr lang="en-US" sz="2000" dirty="0" smtClean="0">
                <a:latin typeface="Tw Cen MT" panose="020B0602020104020603" pitchFamily="34" charset="0"/>
                <a:hlinkClick r:id="rId3"/>
              </a:rPr>
              <a:t>www.udlcenter.org/aboutudl/udlguidelines/principle3</a:t>
            </a:r>
            <a:endParaRPr lang="en-US" sz="2000" dirty="0" smtClean="0">
              <a:latin typeface="Tw Cen MT" panose="020B0602020104020603" pitchFamily="34" charset="0"/>
            </a:endParaRPr>
          </a:p>
        </p:txBody>
      </p:sp>
      <p:pic>
        <p:nvPicPr>
          <p:cNvPr id="4" name="Content Placeholder 3"/>
          <p:cNvPicPr>
            <a:picLocks noGrp="1" noChangeAspect="1"/>
          </p:cNvPicPr>
          <p:nvPr>
            <p:ph idx="1"/>
          </p:nvPr>
        </p:nvPicPr>
        <p:blipFill>
          <a:blip r:embed="rId4"/>
          <a:stretch>
            <a:fillRect/>
          </a:stretch>
        </p:blipFill>
        <p:spPr>
          <a:xfrm>
            <a:off x="3951808" y="1997117"/>
            <a:ext cx="4388645" cy="2834640"/>
          </a:xfrm>
          <a:prstGeom prst="rect">
            <a:avLst/>
          </a:prstGeom>
        </p:spPr>
      </p:pic>
    </p:spTree>
    <p:extLst>
      <p:ext uri="{BB962C8B-B14F-4D97-AF65-F5344CB8AC3E}">
        <p14:creationId xmlns:p14="http://schemas.microsoft.com/office/powerpoint/2010/main" val="3353626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Multiple Means of Representation</a:t>
            </a:r>
            <a:endParaRPr lang="en-US" dirty="0">
              <a:solidFill>
                <a:schemeClr val="accent3"/>
              </a:solidFill>
            </a:endParaRPr>
          </a:p>
        </p:txBody>
      </p:sp>
      <p:grpSp>
        <p:nvGrpSpPr>
          <p:cNvPr id="4" name="Group 3"/>
          <p:cNvGrpSpPr>
            <a:grpSpLocks/>
          </p:cNvGrpSpPr>
          <p:nvPr/>
        </p:nvGrpSpPr>
        <p:grpSpPr bwMode="auto">
          <a:xfrm>
            <a:off x="1968500" y="1864549"/>
            <a:ext cx="8255000" cy="4438643"/>
            <a:chOff x="353" y="1070"/>
            <a:chExt cx="5200" cy="2796"/>
          </a:xfrm>
        </p:grpSpPr>
        <p:grpSp>
          <p:nvGrpSpPr>
            <p:cNvPr id="5" name="Group 4"/>
            <p:cNvGrpSpPr>
              <a:grpSpLocks/>
            </p:cNvGrpSpPr>
            <p:nvPr/>
          </p:nvGrpSpPr>
          <p:grpSpPr bwMode="auto">
            <a:xfrm>
              <a:off x="2625" y="1667"/>
              <a:ext cx="2928" cy="2199"/>
              <a:chOff x="2689" y="1611"/>
              <a:chExt cx="2928" cy="2199"/>
            </a:xfrm>
          </p:grpSpPr>
          <p:grpSp>
            <p:nvGrpSpPr>
              <p:cNvPr id="11" name="Group 10"/>
              <p:cNvGrpSpPr>
                <a:grpSpLocks/>
              </p:cNvGrpSpPr>
              <p:nvPr/>
            </p:nvGrpSpPr>
            <p:grpSpPr bwMode="auto">
              <a:xfrm>
                <a:off x="2689" y="1611"/>
                <a:ext cx="2928" cy="2199"/>
                <a:chOff x="2689" y="1611"/>
                <a:chExt cx="2928" cy="2199"/>
              </a:xfrm>
            </p:grpSpPr>
            <p:pic>
              <p:nvPicPr>
                <p:cNvPr id="13" name="Picture 5" descr="ereader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9" y="1611"/>
                  <a:ext cx="2928" cy="21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6"/>
                <p:cNvSpPr txBox="1">
                  <a:spLocks noChangeArrowheads="1"/>
                </p:cNvSpPr>
                <p:nvPr/>
              </p:nvSpPr>
              <p:spPr bwMode="auto">
                <a:xfrm>
                  <a:off x="2777" y="2282"/>
                  <a:ext cx="2721" cy="1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20000"/>
                    </a:spcBef>
                    <a:spcAft>
                      <a:spcPct val="75000"/>
                    </a:spcAft>
                  </a:pPr>
                  <a:r>
                    <a:rPr lang="en-US" sz="1000" dirty="0">
                      <a:latin typeface="Tahoma" charset="0"/>
                      <a:cs typeface="Arial" charset="0"/>
                    </a:rPr>
                    <a:t>IT 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 in short, the period was so far like the present period, that some of its noisiest authorities insisted on its being received, for good or for evil, in the superlative degree of comparison only. </a:t>
                  </a:r>
                </a:p>
                <a:p>
                  <a:pPr algn="l">
                    <a:spcBef>
                      <a:spcPct val="20000"/>
                    </a:spcBef>
                    <a:spcAft>
                      <a:spcPct val="75000"/>
                    </a:spcAft>
                  </a:pPr>
                  <a:r>
                    <a:rPr lang="en-US" sz="1000" dirty="0">
                      <a:latin typeface="Tahoma" charset="0"/>
                      <a:cs typeface="Arial" charset="0"/>
                    </a:rPr>
                    <a:t>There were a king with a large jaw and a queen with a plain face, on the throne of England; there were a king with a large jaw and a queen with a fair face, on the throne of France. In both countries it was clearer than crystal to the lords of the State preserves of loaves and fishes, that things in general were settled for ever. </a:t>
                  </a:r>
                </a:p>
              </p:txBody>
            </p:sp>
          </p:grpSp>
          <p:pic>
            <p:nvPicPr>
              <p:cNvPr id="12" name="Picture 7" descr="Image of text reading softw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 y="2307"/>
                <a:ext cx="1827" cy="11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6" name="Group 8"/>
            <p:cNvGrpSpPr>
              <a:grpSpLocks/>
            </p:cNvGrpSpPr>
            <p:nvPr/>
          </p:nvGrpSpPr>
          <p:grpSpPr bwMode="auto">
            <a:xfrm>
              <a:off x="353" y="1208"/>
              <a:ext cx="1944" cy="1748"/>
              <a:chOff x="417" y="1152"/>
              <a:chExt cx="1944" cy="1748"/>
            </a:xfrm>
          </p:grpSpPr>
          <p:pic>
            <p:nvPicPr>
              <p:cNvPr id="9" name="Picture 8" descr="ereader and avat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 y="1152"/>
                <a:ext cx="1944" cy="17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
              <p:cNvSpPr txBox="1">
                <a:spLocks noChangeArrowheads="1"/>
              </p:cNvSpPr>
              <p:nvPr/>
            </p:nvSpPr>
            <p:spPr bwMode="auto">
              <a:xfrm>
                <a:off x="482" y="1578"/>
                <a:ext cx="931" cy="125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20000"/>
                  </a:spcBef>
                  <a:spcAft>
                    <a:spcPct val="75000"/>
                  </a:spcAft>
                </a:pPr>
                <a:r>
                  <a:rPr lang="en-US" sz="900" dirty="0">
                    <a:solidFill>
                      <a:srgbClr val="000000"/>
                    </a:solidFill>
                    <a:latin typeface="Tahoma" charset="0"/>
                    <a:cs typeface="Arial" charset="0"/>
                  </a:rPr>
                  <a:t>IT WAS the best of times, it was the worst of times, it was the age of wisdom, it was the age of foolishness, it was the epoch of belief, it was the epoch of incredulity, it was the season of Light, it was the season of Darkness, it was the spring of hope, it was the winter of despair, </a:t>
                </a:r>
              </a:p>
              <a:p>
                <a:pPr algn="l">
                  <a:spcBef>
                    <a:spcPct val="20000"/>
                  </a:spcBef>
                  <a:spcAft>
                    <a:spcPct val="75000"/>
                  </a:spcAft>
                </a:pPr>
                <a:endParaRPr lang="en-US" sz="900" dirty="0">
                  <a:solidFill>
                    <a:srgbClr val="000000"/>
                  </a:solidFill>
                  <a:latin typeface="Tahoma" charset="0"/>
                  <a:cs typeface="Arial" charset="0"/>
                </a:endParaRPr>
              </a:p>
            </p:txBody>
          </p:sp>
        </p:grpSp>
        <p:sp>
          <p:nvSpPr>
            <p:cNvPr id="7" name="Text Box 11"/>
            <p:cNvSpPr txBox="1">
              <a:spLocks noChangeArrowheads="1"/>
            </p:cNvSpPr>
            <p:nvPr/>
          </p:nvSpPr>
          <p:spPr bwMode="auto">
            <a:xfrm>
              <a:off x="2416" y="1070"/>
              <a:ext cx="2645" cy="872"/>
            </a:xfrm>
            <a:prstGeom prst="rect">
              <a:avLst/>
            </a:prstGeom>
            <a:solidFill>
              <a:schemeClr val="accent1"/>
            </a:solidFill>
            <a:ln w="25400">
              <a:solidFill>
                <a:schemeClr val="accent1"/>
              </a:solidFill>
              <a:miter lim="800000"/>
              <a:headEnd/>
              <a:tailEnd/>
            </a:ln>
            <a:effectLst>
              <a:outerShdw blurRad="63500" dist="107763" dir="2700000" algn="ctr" rotWithShape="0">
                <a:schemeClr val="bg2">
                  <a:alpha val="50000"/>
                </a:schemeClr>
              </a:outerShdw>
            </a:effectLst>
          </p:spPr>
          <p:txBody>
            <a:bodyPr wrap="square">
              <a:spAutoFit/>
            </a:bodyPr>
            <a:lstStyle/>
            <a:p>
              <a:pPr eaLnBrk="0" hangingPunct="0"/>
              <a:r>
                <a:rPr lang="en-US" sz="2400" b="1" dirty="0">
                  <a:solidFill>
                    <a:srgbClr val="000000"/>
                  </a:solidFill>
                  <a:latin typeface="Times" charset="0"/>
                  <a:cs typeface="Arial" charset="0"/>
                </a:rPr>
                <a:t>Tale of Two Cities</a:t>
              </a:r>
              <a:endParaRPr lang="en-US" sz="2000" dirty="0">
                <a:solidFill>
                  <a:srgbClr val="000000"/>
                </a:solidFill>
                <a:latin typeface="Times" charset="0"/>
                <a:cs typeface="Arial" charset="0"/>
              </a:endParaRPr>
            </a:p>
            <a:p>
              <a:pPr algn="l" eaLnBrk="0" hangingPunct="0"/>
              <a:r>
                <a:rPr lang="en-US" sz="2000" i="1" dirty="0">
                  <a:solidFill>
                    <a:srgbClr val="000000"/>
                  </a:solidFill>
                  <a:latin typeface="Times" charset="0"/>
                  <a:cs typeface="Arial" charset="0"/>
                </a:rPr>
                <a:t>…It was the best of times, it was the worst of times, it was the age of wisdom, it was the age of </a:t>
              </a:r>
              <a:r>
                <a:rPr lang="en-US" sz="2000" i="1" dirty="0" smtClean="0">
                  <a:solidFill>
                    <a:srgbClr val="000000"/>
                  </a:solidFill>
                  <a:latin typeface="Times" charset="0"/>
                  <a:cs typeface="Arial" charset="0"/>
                </a:rPr>
                <a:t>foolishness,</a:t>
              </a:r>
              <a:endParaRPr lang="en-US" sz="2000" i="1" dirty="0">
                <a:solidFill>
                  <a:srgbClr val="000000"/>
                </a:solidFill>
                <a:latin typeface="Times" charset="0"/>
                <a:cs typeface="Arial" charset="0"/>
              </a:endParaRPr>
            </a:p>
          </p:txBody>
        </p:sp>
        <p:pic>
          <p:nvPicPr>
            <p:cNvPr id="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 y="2897"/>
              <a:ext cx="1954" cy="75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2700000" algn="ctr" rotWithShape="0">
                      <a:srgbClr val="000000">
                        <a:alpha val="50000"/>
                      </a:srgbClr>
                    </a:outerShdw>
                  </a:effectLst>
                </a14:hiddenEffects>
              </a:ext>
            </a:extLst>
          </p:spPr>
        </p:pic>
      </p:grpSp>
    </p:spTree>
    <p:extLst>
      <p:ext uri="{BB962C8B-B14F-4D97-AF65-F5344CB8AC3E}">
        <p14:creationId xmlns:p14="http://schemas.microsoft.com/office/powerpoint/2010/main" val="1427240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Multiple Means of Expression</a:t>
            </a:r>
            <a:endParaRPr lang="en-US" dirty="0">
              <a:solidFill>
                <a:schemeClr val="accent3"/>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873" y="4207317"/>
            <a:ext cx="2483104" cy="165378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7200" y="3512111"/>
            <a:ext cx="2012672" cy="2483104"/>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7153" y="1601756"/>
            <a:ext cx="3213794" cy="214671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6768" y="1698625"/>
            <a:ext cx="2483104" cy="1663486"/>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0696" y="1482910"/>
            <a:ext cx="1663486" cy="248310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9782" y="4304313"/>
            <a:ext cx="2483104" cy="1556790"/>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3696" y="1605656"/>
            <a:ext cx="2483104" cy="1648936"/>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8069" y="3512111"/>
            <a:ext cx="1653786" cy="2483104"/>
          </a:xfrm>
          <a:prstGeom prst="rect">
            <a:avLst/>
          </a:prstGeom>
        </p:spPr>
      </p:pic>
    </p:spTree>
    <p:extLst>
      <p:ext uri="{BB962C8B-B14F-4D97-AF65-F5344CB8AC3E}">
        <p14:creationId xmlns:p14="http://schemas.microsoft.com/office/powerpoint/2010/main" val="2963141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Multiple Means of Engagement</a:t>
            </a:r>
            <a:endParaRPr lang="en-US" dirty="0">
              <a:solidFill>
                <a:schemeClr val="accent3"/>
              </a:solidFill>
            </a:endParaRPr>
          </a:p>
        </p:txBody>
      </p:sp>
      <p:sp>
        <p:nvSpPr>
          <p:cNvPr id="3" name="Content Placeholder 2"/>
          <p:cNvSpPr>
            <a:spLocks noGrp="1"/>
          </p:cNvSpPr>
          <p:nvPr>
            <p:ph idx="1"/>
          </p:nvPr>
        </p:nvSpPr>
        <p:spPr>
          <a:xfrm>
            <a:off x="1284790" y="1851948"/>
            <a:ext cx="9468091" cy="4340507"/>
          </a:xfrm>
        </p:spPr>
        <p:txBody>
          <a:bodyPr/>
          <a:lstStyle/>
          <a:p>
            <a:r>
              <a:rPr lang="en-US" sz="3600" dirty="0" smtClean="0"/>
              <a:t>Influences choices</a:t>
            </a:r>
          </a:p>
          <a:p>
            <a:r>
              <a:rPr lang="en-US" sz="3600" dirty="0" smtClean="0"/>
              <a:t>Filters out the unimportant</a:t>
            </a:r>
          </a:p>
          <a:p>
            <a:r>
              <a:rPr lang="en-US" sz="3600" dirty="0" smtClean="0"/>
              <a:t>Focuses towards challenging and enjoyable activities </a:t>
            </a:r>
            <a:endParaRPr lang="en-US" sz="3600" dirty="0"/>
          </a:p>
        </p:txBody>
      </p:sp>
      <p:sp>
        <p:nvSpPr>
          <p:cNvPr id="5" name="Rectangle 4"/>
          <p:cNvSpPr/>
          <p:nvPr/>
        </p:nvSpPr>
        <p:spPr>
          <a:xfrm>
            <a:off x="2970835" y="4668418"/>
            <a:ext cx="6096000" cy="830997"/>
          </a:xfrm>
          <a:prstGeom prst="rect">
            <a:avLst/>
          </a:prstGeom>
        </p:spPr>
        <p:txBody>
          <a:bodyPr>
            <a:spAutoFit/>
          </a:bodyPr>
          <a:lstStyle/>
          <a:p>
            <a:r>
              <a:rPr lang="en-US" sz="2400" dirty="0" smtClean="0">
                <a:hlinkClick r:id="rId3"/>
              </a:rPr>
              <a:t>Example of Multiple Means of Expression, Representation and Engagement</a:t>
            </a:r>
            <a:endParaRPr lang="en-US" sz="2400" dirty="0"/>
          </a:p>
        </p:txBody>
      </p:sp>
    </p:spTree>
    <p:extLst>
      <p:ext uri="{BB962C8B-B14F-4D97-AF65-F5344CB8AC3E}">
        <p14:creationId xmlns:p14="http://schemas.microsoft.com/office/powerpoint/2010/main" val="294541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Acknowledgments</a:t>
            </a:r>
            <a:endParaRPr lang="en-US" dirty="0"/>
          </a:p>
        </p:txBody>
      </p:sp>
      <p:sp>
        <p:nvSpPr>
          <p:cNvPr id="3" name="Content Placeholder 2"/>
          <p:cNvSpPr>
            <a:spLocks noGrp="1"/>
          </p:cNvSpPr>
          <p:nvPr>
            <p:ph idx="1"/>
          </p:nvPr>
        </p:nvSpPr>
        <p:spPr/>
        <p:txBody>
          <a:bodyPr/>
          <a:lstStyle/>
          <a:p>
            <a:pPr marL="0" indent="0">
              <a:spcBef>
                <a:spcPts val="0"/>
              </a:spcBef>
              <a:buNone/>
            </a:pPr>
            <a:r>
              <a:rPr lang="en-US" altLang="en-US" sz="2800" i="1" dirty="0"/>
              <a:t>Special thanks to all contributors to the </a:t>
            </a:r>
            <a:r>
              <a:rPr lang="en-US" altLang="en-US" sz="2800" i="1" dirty="0" smtClean="0"/>
              <a:t>development </a:t>
            </a:r>
            <a:r>
              <a:rPr lang="en-US" altLang="en-US" sz="2800" i="1" dirty="0"/>
              <a:t>of this module. </a:t>
            </a:r>
          </a:p>
          <a:p>
            <a:pPr marL="0" indent="0" algn="ctr">
              <a:spcBef>
                <a:spcPct val="0"/>
              </a:spcBef>
              <a:buNone/>
            </a:pPr>
            <a:endParaRPr lang="en-US" altLang="en-US" sz="2800" dirty="0"/>
          </a:p>
          <a:p>
            <a:pPr marL="0" indent="0">
              <a:spcBef>
                <a:spcPct val="0"/>
              </a:spcBef>
              <a:buNone/>
            </a:pPr>
            <a:r>
              <a:rPr lang="en-US" altLang="en-US" sz="2400" dirty="0"/>
              <a:t>Winona Anderson, Ph.D., South-Central RPDC</a:t>
            </a:r>
          </a:p>
          <a:p>
            <a:pPr marL="0" indent="0">
              <a:spcBef>
                <a:spcPct val="0"/>
              </a:spcBef>
              <a:buNone/>
            </a:pPr>
            <a:r>
              <a:rPr lang="en-US" altLang="en-US" sz="2400" dirty="0"/>
              <a:t>Susan Borgmeyer, UMKC RPDC</a:t>
            </a:r>
          </a:p>
          <a:p>
            <a:pPr marL="0" indent="0">
              <a:spcBef>
                <a:spcPct val="0"/>
              </a:spcBef>
              <a:buNone/>
            </a:pPr>
            <a:r>
              <a:rPr lang="en-US" altLang="en-US" sz="2400" dirty="0" smtClean="0"/>
              <a:t>Dawn </a:t>
            </a:r>
            <a:r>
              <a:rPr lang="en-US" altLang="en-US" sz="2400" dirty="0"/>
              <a:t>Cook, formerly of Heart of Missouri RPDC</a:t>
            </a:r>
          </a:p>
          <a:p>
            <a:pPr marL="0" indent="0">
              <a:spcBef>
                <a:spcPct val="0"/>
              </a:spcBef>
              <a:buNone/>
            </a:pPr>
            <a:r>
              <a:rPr lang="en-US" altLang="en-US" sz="2400" dirty="0" smtClean="0"/>
              <a:t>Mary </a:t>
            </a:r>
            <a:r>
              <a:rPr lang="en-US" altLang="en-US" sz="2400" dirty="0"/>
              <a:t>McConnell, Ph.D., UMKC RPDC</a:t>
            </a:r>
          </a:p>
          <a:p>
            <a:pPr marL="0" indent="0">
              <a:spcBef>
                <a:spcPct val="0"/>
              </a:spcBef>
              <a:buNone/>
            </a:pPr>
            <a:r>
              <a:rPr lang="en-US" altLang="en-US" sz="2400" dirty="0" smtClean="0"/>
              <a:t>Pam </a:t>
            </a:r>
            <a:r>
              <a:rPr lang="en-US" altLang="en-US" sz="2400" dirty="0"/>
              <a:t>Williams, DESE </a:t>
            </a:r>
          </a:p>
        </p:txBody>
      </p:sp>
      <p:grpSp>
        <p:nvGrpSpPr>
          <p:cNvPr id="4" name="Group 3"/>
          <p:cNvGrpSpPr/>
          <p:nvPr/>
        </p:nvGrpSpPr>
        <p:grpSpPr>
          <a:xfrm>
            <a:off x="7810500" y="2779717"/>
            <a:ext cx="3124200" cy="2060569"/>
            <a:chOff x="6172200" y="835031"/>
            <a:chExt cx="3200400" cy="198753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835031"/>
              <a:ext cx="3200400" cy="1987538"/>
            </a:xfrm>
            <a:prstGeom prst="rect">
              <a:avLst/>
            </a:prstGeom>
          </p:spPr>
        </p:pic>
        <p:sp>
          <p:nvSpPr>
            <p:cNvPr id="6" name="TextBox 5"/>
            <p:cNvSpPr txBox="1"/>
            <p:nvPr/>
          </p:nvSpPr>
          <p:spPr>
            <a:xfrm>
              <a:off x="6746810" y="2102498"/>
              <a:ext cx="2057400" cy="430887"/>
            </a:xfrm>
            <a:prstGeom prst="rect">
              <a:avLst/>
            </a:prstGeom>
            <a:noFill/>
            <a:ln>
              <a:noFill/>
            </a:ln>
          </p:spPr>
          <p:txBody>
            <a:bodyPr wrap="square" rtlCol="0">
              <a:spAutoFit/>
            </a:bodyPr>
            <a:lstStyle/>
            <a:p>
              <a:pPr algn="ctr"/>
              <a:r>
                <a:rPr lang="en-US" sz="2200" dirty="0" smtClean="0">
                  <a:latin typeface="Segoe Script" panose="020B0504020000000003" pitchFamily="34" charset="0"/>
                </a:rPr>
                <a:t>Thank you!</a:t>
              </a:r>
              <a:endParaRPr lang="en-US" sz="2200" dirty="0">
                <a:latin typeface="Segoe Script" panose="020B0504020000000003" pitchFamily="34" charset="0"/>
              </a:endParaRPr>
            </a:p>
          </p:txBody>
        </p:sp>
      </p:grpSp>
    </p:spTree>
    <p:extLst>
      <p:ext uri="{BB962C8B-B14F-4D97-AF65-F5344CB8AC3E}">
        <p14:creationId xmlns:p14="http://schemas.microsoft.com/office/powerpoint/2010/main" val="1761289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Guiding Principles</a:t>
            </a:r>
            <a:endParaRPr lang="en-US" dirty="0"/>
          </a:p>
        </p:txBody>
      </p:sp>
      <p:sp>
        <p:nvSpPr>
          <p:cNvPr id="3" name="Content Placeholder 2"/>
          <p:cNvSpPr>
            <a:spLocks noGrp="1"/>
          </p:cNvSpPr>
          <p:nvPr>
            <p:ph idx="1"/>
          </p:nvPr>
        </p:nvSpPr>
        <p:spPr>
          <a:xfrm>
            <a:off x="1134318" y="1698624"/>
            <a:ext cx="10567685" cy="4368205"/>
          </a:xfrm>
        </p:spPr>
        <p:txBody>
          <a:bodyPr/>
          <a:lstStyle/>
          <a:p>
            <a:pPr marL="0" indent="0">
              <a:spcBef>
                <a:spcPts val="0"/>
              </a:spcBef>
              <a:buClr>
                <a:srgbClr val="8F2569"/>
              </a:buClr>
              <a:buNone/>
            </a:pPr>
            <a:r>
              <a:rPr lang="en-US" sz="3600" dirty="0"/>
              <a:t>Perception and access to the instructional </a:t>
            </a:r>
            <a:r>
              <a:rPr lang="en-US" sz="3600" dirty="0" smtClean="0"/>
              <a:t>material</a:t>
            </a:r>
          </a:p>
          <a:p>
            <a:pPr marL="400050" lvl="1" indent="0">
              <a:spcBef>
                <a:spcPts val="0"/>
              </a:spcBef>
              <a:buClr>
                <a:srgbClr val="8F2569"/>
              </a:buClr>
              <a:buNone/>
            </a:pPr>
            <a:r>
              <a:rPr lang="en-US" i="1" dirty="0" smtClean="0">
                <a:solidFill>
                  <a:srgbClr val="8F2569"/>
                </a:solidFill>
              </a:rPr>
              <a:t>What are different ways information </a:t>
            </a:r>
            <a:r>
              <a:rPr lang="en-US" i="1" dirty="0">
                <a:solidFill>
                  <a:srgbClr val="8F2569"/>
                </a:solidFill>
              </a:rPr>
              <a:t>and content </a:t>
            </a:r>
            <a:r>
              <a:rPr lang="en-US" i="1" dirty="0" smtClean="0">
                <a:solidFill>
                  <a:srgbClr val="8F2569"/>
                </a:solidFill>
              </a:rPr>
              <a:t>can be presented?</a:t>
            </a:r>
          </a:p>
          <a:p>
            <a:pPr marL="400050" lvl="1" indent="0">
              <a:spcBef>
                <a:spcPts val="0"/>
              </a:spcBef>
              <a:buClr>
                <a:srgbClr val="8F2569"/>
              </a:buClr>
              <a:buNone/>
            </a:pPr>
            <a:endParaRPr lang="en-US" i="1" dirty="0" smtClean="0">
              <a:solidFill>
                <a:srgbClr val="8F2569"/>
              </a:solidFill>
            </a:endParaRPr>
          </a:p>
          <a:p>
            <a:pPr marL="0" indent="0">
              <a:spcBef>
                <a:spcPts val="0"/>
              </a:spcBef>
              <a:buClr>
                <a:srgbClr val="8F2569"/>
              </a:buClr>
              <a:buNone/>
            </a:pPr>
            <a:r>
              <a:rPr lang="en-US" sz="3600" dirty="0" smtClean="0">
                <a:solidFill>
                  <a:prstClr val="black"/>
                </a:solidFill>
              </a:rPr>
              <a:t>Expression </a:t>
            </a:r>
            <a:r>
              <a:rPr lang="en-US" sz="3600" dirty="0">
                <a:solidFill>
                  <a:prstClr val="black"/>
                </a:solidFill>
              </a:rPr>
              <a:t>and action in learning. </a:t>
            </a:r>
            <a:endParaRPr lang="en-US" sz="3600" i="1" dirty="0" smtClean="0">
              <a:solidFill>
                <a:srgbClr val="005EB4"/>
              </a:solidFill>
            </a:endParaRPr>
          </a:p>
          <a:p>
            <a:pPr marL="400050" lvl="1" indent="0">
              <a:spcBef>
                <a:spcPts val="0"/>
              </a:spcBef>
              <a:buClr>
                <a:srgbClr val="8F2569"/>
              </a:buClr>
              <a:buNone/>
            </a:pPr>
            <a:r>
              <a:rPr lang="en-US" sz="2800" i="1" dirty="0" smtClean="0">
                <a:solidFill>
                  <a:srgbClr val="005EB4"/>
                </a:solidFill>
              </a:rPr>
              <a:t>What </a:t>
            </a:r>
            <a:r>
              <a:rPr lang="en-US" sz="2800" i="1" dirty="0">
                <a:solidFill>
                  <a:srgbClr val="005EB4"/>
                </a:solidFill>
              </a:rPr>
              <a:t>are some ways to vary how </a:t>
            </a:r>
            <a:r>
              <a:rPr lang="en-US" sz="2800" i="1" dirty="0" smtClean="0">
                <a:solidFill>
                  <a:srgbClr val="005EB4"/>
                </a:solidFill>
              </a:rPr>
              <a:t>students </a:t>
            </a:r>
            <a:r>
              <a:rPr lang="en-US" sz="2800" i="1" dirty="0">
                <a:solidFill>
                  <a:srgbClr val="005EB4"/>
                </a:solidFill>
              </a:rPr>
              <a:t>express what they know</a:t>
            </a:r>
            <a:r>
              <a:rPr lang="en-US" sz="2800" i="1" dirty="0" smtClean="0">
                <a:solidFill>
                  <a:srgbClr val="005EB4"/>
                </a:solidFill>
              </a:rPr>
              <a:t>?</a:t>
            </a:r>
          </a:p>
          <a:p>
            <a:pPr marL="400050" lvl="1" indent="0">
              <a:spcBef>
                <a:spcPts val="0"/>
              </a:spcBef>
              <a:buClr>
                <a:srgbClr val="8F2569"/>
              </a:buClr>
              <a:buNone/>
            </a:pPr>
            <a:endParaRPr lang="en-US" sz="2800" i="1" dirty="0">
              <a:solidFill>
                <a:srgbClr val="005EB4"/>
              </a:solidFill>
            </a:endParaRPr>
          </a:p>
          <a:p>
            <a:pPr marL="0" indent="0">
              <a:spcBef>
                <a:spcPts val="0"/>
              </a:spcBef>
              <a:buClr>
                <a:schemeClr val="accent6">
                  <a:lumMod val="75000"/>
                </a:schemeClr>
              </a:buClr>
              <a:buNone/>
            </a:pPr>
            <a:r>
              <a:rPr lang="en-US" sz="3600" dirty="0"/>
              <a:t>Engagement in the learning tasks. </a:t>
            </a:r>
            <a:endParaRPr lang="en-US" sz="3600" dirty="0" smtClean="0"/>
          </a:p>
          <a:p>
            <a:pPr marL="400050" lvl="1" indent="0">
              <a:spcBef>
                <a:spcPts val="0"/>
              </a:spcBef>
              <a:buClr>
                <a:schemeClr val="accent6">
                  <a:lumMod val="75000"/>
                </a:schemeClr>
              </a:buClr>
              <a:buNone/>
            </a:pPr>
            <a:r>
              <a:rPr lang="en-US" i="1" dirty="0" smtClean="0">
                <a:solidFill>
                  <a:schemeClr val="accent6">
                    <a:lumMod val="75000"/>
                  </a:schemeClr>
                </a:solidFill>
              </a:rPr>
              <a:t>What </a:t>
            </a:r>
            <a:r>
              <a:rPr lang="en-US" i="1" dirty="0">
                <a:solidFill>
                  <a:schemeClr val="accent6">
                    <a:lumMod val="75000"/>
                  </a:schemeClr>
                </a:solidFill>
              </a:rPr>
              <a:t>are some ways to stimulate interest and motivation for learning?</a:t>
            </a:r>
          </a:p>
          <a:p>
            <a:pPr marL="457200" lvl="1" indent="0" algn="ctr">
              <a:buNone/>
            </a:pPr>
            <a:endParaRPr lang="en-US" sz="3200" i="1" dirty="0">
              <a:solidFill>
                <a:srgbClr val="8F2569"/>
              </a:solidFill>
            </a:endParaRPr>
          </a:p>
          <a:p>
            <a:pPr marL="0" indent="0">
              <a:buNone/>
            </a:pPr>
            <a:endParaRPr lang="en-US" dirty="0"/>
          </a:p>
        </p:txBody>
      </p:sp>
      <p:sp>
        <p:nvSpPr>
          <p:cNvPr id="6" name="Rectangle 5"/>
          <p:cNvSpPr/>
          <p:nvPr/>
        </p:nvSpPr>
        <p:spPr>
          <a:xfrm>
            <a:off x="6573321" y="6213134"/>
            <a:ext cx="3809633" cy="323165"/>
          </a:xfrm>
          <a:prstGeom prst="rect">
            <a:avLst/>
          </a:prstGeom>
        </p:spPr>
        <p:txBody>
          <a:bodyPr wrap="none">
            <a:spAutoFit/>
          </a:bodyPr>
          <a:lstStyle/>
          <a:p>
            <a:r>
              <a:rPr lang="en-US" sz="1500" dirty="0"/>
              <a:t>http://www.udlcenter.org/aboutudl/whatisudl</a:t>
            </a:r>
          </a:p>
        </p:txBody>
      </p:sp>
      <p:pic>
        <p:nvPicPr>
          <p:cNvPr id="7" name="Picture 6"/>
          <p:cNvPicPr>
            <a:picLocks noChangeAspect="1"/>
          </p:cNvPicPr>
          <p:nvPr/>
        </p:nvPicPr>
        <p:blipFill rotWithShape="1">
          <a:blip r:embed="rId3"/>
          <a:srcRect l="3349" t="16342" r="22451" b="41724"/>
          <a:stretch/>
        </p:blipFill>
        <p:spPr>
          <a:xfrm>
            <a:off x="299145" y="1872242"/>
            <a:ext cx="835173" cy="755210"/>
          </a:xfrm>
          <a:prstGeom prst="rect">
            <a:avLst/>
          </a:prstGeom>
        </p:spPr>
      </p:pic>
      <p:pic>
        <p:nvPicPr>
          <p:cNvPr id="8" name="Picture 7"/>
          <p:cNvPicPr>
            <a:picLocks noChangeAspect="1"/>
          </p:cNvPicPr>
          <p:nvPr/>
        </p:nvPicPr>
        <p:blipFill rotWithShape="1">
          <a:blip r:embed="rId4"/>
          <a:srcRect l="-382" t="15333" r="24570" b="40936"/>
          <a:stretch/>
        </p:blipFill>
        <p:spPr>
          <a:xfrm>
            <a:off x="299145" y="4560426"/>
            <a:ext cx="926351" cy="856526"/>
          </a:xfrm>
          <a:prstGeom prst="rect">
            <a:avLst/>
          </a:prstGeom>
        </p:spPr>
      </p:pic>
      <p:pic>
        <p:nvPicPr>
          <p:cNvPr id="9" name="Picture 8"/>
          <p:cNvPicPr>
            <a:picLocks noChangeAspect="1"/>
          </p:cNvPicPr>
          <p:nvPr/>
        </p:nvPicPr>
        <p:blipFill rotWithShape="1">
          <a:blip r:embed="rId5"/>
          <a:srcRect l="2294" t="14301" r="22365" b="41591"/>
          <a:stretch/>
        </p:blipFill>
        <p:spPr>
          <a:xfrm>
            <a:off x="299145" y="3211797"/>
            <a:ext cx="863443" cy="799007"/>
          </a:xfrm>
          <a:prstGeom prst="rect">
            <a:avLst/>
          </a:prstGeom>
        </p:spPr>
      </p:pic>
    </p:spTree>
    <p:extLst>
      <p:ext uri="{BB962C8B-B14F-4D97-AF65-F5344CB8AC3E}">
        <p14:creationId xmlns:p14="http://schemas.microsoft.com/office/powerpoint/2010/main" val="3828903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Self-Reflection</a:t>
            </a:r>
            <a:endParaRPr lang="en-US" dirty="0"/>
          </a:p>
        </p:txBody>
      </p:sp>
      <p:sp>
        <p:nvSpPr>
          <p:cNvPr id="3" name="Content Placeholder 2"/>
          <p:cNvSpPr>
            <a:spLocks noGrp="1"/>
          </p:cNvSpPr>
          <p:nvPr>
            <p:ph idx="1"/>
          </p:nvPr>
        </p:nvSpPr>
        <p:spPr>
          <a:xfrm>
            <a:off x="2042414" y="2342573"/>
            <a:ext cx="7439527" cy="2557288"/>
          </a:xfrm>
        </p:spPr>
        <p:txBody>
          <a:bodyPr/>
          <a:lstStyle/>
          <a:p>
            <a:pPr marL="0" indent="0">
              <a:buNone/>
            </a:pPr>
            <a:r>
              <a:rPr lang="en-US" sz="6600" dirty="0"/>
              <a:t>	</a:t>
            </a:r>
          </a:p>
        </p:txBody>
      </p:sp>
      <p:pic>
        <p:nvPicPr>
          <p:cNvPr id="4" name="Picture 3"/>
          <p:cNvPicPr>
            <a:picLocks noChangeAspect="1"/>
          </p:cNvPicPr>
          <p:nvPr/>
        </p:nvPicPr>
        <p:blipFill>
          <a:blip r:embed="rId3"/>
          <a:stretch>
            <a:fillRect/>
          </a:stretch>
        </p:blipFill>
        <p:spPr>
          <a:xfrm>
            <a:off x="5343078" y="1966697"/>
            <a:ext cx="1505843" cy="3554276"/>
          </a:xfrm>
          <a:prstGeom prst="rect">
            <a:avLst/>
          </a:prstGeom>
        </p:spPr>
      </p:pic>
      <p:pic>
        <p:nvPicPr>
          <p:cNvPr id="5" name="Picture 4"/>
          <p:cNvPicPr>
            <a:picLocks noChangeAspect="1"/>
          </p:cNvPicPr>
          <p:nvPr/>
        </p:nvPicPr>
        <p:blipFill>
          <a:blip r:embed="rId4"/>
          <a:stretch>
            <a:fillRect/>
          </a:stretch>
        </p:blipFill>
        <p:spPr>
          <a:xfrm rot="20744859">
            <a:off x="3574365" y="3189804"/>
            <a:ext cx="1498766" cy="8628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6681" y="3479867"/>
            <a:ext cx="342792" cy="450464"/>
          </a:xfrm>
          <a:prstGeom prst="rect">
            <a:avLst/>
          </a:prstGeom>
        </p:spPr>
      </p:pic>
    </p:spTree>
    <p:extLst>
      <p:ext uri="{BB962C8B-B14F-4D97-AF65-F5344CB8AC3E}">
        <p14:creationId xmlns:p14="http://schemas.microsoft.com/office/powerpoint/2010/main" val="254651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321" y="2290162"/>
            <a:ext cx="10363200" cy="1470025"/>
          </a:xfrm>
        </p:spPr>
        <p:txBody>
          <a:bodyPr/>
          <a:lstStyle/>
          <a:p>
            <a:r>
              <a:rPr lang="en-US" b="1" dirty="0" smtClean="0">
                <a:latin typeface="Calibri"/>
              </a:rPr>
              <a:t>UDL IMPLEMENTATION</a:t>
            </a:r>
            <a:endParaRPr lang="en-US" dirty="0"/>
          </a:p>
        </p:txBody>
      </p:sp>
    </p:spTree>
    <p:extLst>
      <p:ext uri="{BB962C8B-B14F-4D97-AF65-F5344CB8AC3E}">
        <p14:creationId xmlns:p14="http://schemas.microsoft.com/office/powerpoint/2010/main" val="3437558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477005"/>
            <a:ext cx="11977141" cy="1096962"/>
          </a:xfrm>
        </p:spPr>
        <p:txBody>
          <a:bodyPr/>
          <a:lstStyle/>
          <a:p>
            <a:r>
              <a:rPr lang="en-US" dirty="0" smtClean="0"/>
              <a:t>Universal </a:t>
            </a:r>
            <a:r>
              <a:rPr lang="en-US" dirty="0"/>
              <a:t>Design for Learning </a:t>
            </a:r>
            <a:r>
              <a:rPr lang="en-US" dirty="0" smtClean="0"/>
              <a:t>Guiding Principles</a:t>
            </a:r>
            <a:endParaRPr lang="en-US" dirty="0"/>
          </a:p>
        </p:txBody>
      </p:sp>
      <p:sp>
        <p:nvSpPr>
          <p:cNvPr id="3" name="Content Placeholder 2"/>
          <p:cNvSpPr>
            <a:spLocks noGrp="1"/>
          </p:cNvSpPr>
          <p:nvPr>
            <p:ph idx="1"/>
          </p:nvPr>
        </p:nvSpPr>
        <p:spPr>
          <a:xfrm>
            <a:off x="1376817" y="1573967"/>
            <a:ext cx="9433367" cy="4676362"/>
          </a:xfrm>
        </p:spPr>
        <p:txBody>
          <a:bodyPr/>
          <a:lstStyle/>
          <a:p>
            <a:pPr>
              <a:buClr>
                <a:srgbClr val="993366"/>
              </a:buClr>
            </a:pPr>
            <a:r>
              <a:rPr lang="en-US" dirty="0">
                <a:solidFill>
                  <a:srgbClr val="993366"/>
                </a:solidFill>
              </a:rPr>
              <a:t>Principle </a:t>
            </a:r>
            <a:r>
              <a:rPr lang="en-US" dirty="0" smtClean="0">
                <a:solidFill>
                  <a:srgbClr val="993366"/>
                </a:solidFill>
              </a:rPr>
              <a:t>I:</a:t>
            </a:r>
            <a:endParaRPr lang="en-US" dirty="0">
              <a:solidFill>
                <a:srgbClr val="993366"/>
              </a:solidFill>
            </a:endParaRPr>
          </a:p>
          <a:p>
            <a:pPr lvl="1">
              <a:buNone/>
            </a:pPr>
            <a:r>
              <a:rPr lang="en-US" dirty="0">
                <a:solidFill>
                  <a:srgbClr val="993366"/>
                </a:solidFill>
              </a:rPr>
              <a:t>	</a:t>
            </a:r>
            <a:r>
              <a:rPr lang="en-US" sz="2600" dirty="0">
                <a:solidFill>
                  <a:srgbClr val="993366"/>
                </a:solidFill>
              </a:rPr>
              <a:t>To support recognition learning, provide multiple </a:t>
            </a:r>
            <a:r>
              <a:rPr lang="en-US" sz="2600" u="sng" dirty="0">
                <a:solidFill>
                  <a:srgbClr val="993366"/>
                </a:solidFill>
              </a:rPr>
              <a:t>flexible methods </a:t>
            </a:r>
            <a:r>
              <a:rPr lang="en-US" sz="2600" dirty="0">
                <a:solidFill>
                  <a:srgbClr val="993366"/>
                </a:solidFill>
              </a:rPr>
              <a:t>of </a:t>
            </a:r>
            <a:r>
              <a:rPr lang="en-US" sz="2600" b="1" i="1" dirty="0">
                <a:solidFill>
                  <a:srgbClr val="993366"/>
                </a:solidFill>
              </a:rPr>
              <a:t>presentation/representation</a:t>
            </a:r>
          </a:p>
          <a:p>
            <a:r>
              <a:rPr lang="en-US" dirty="0">
                <a:solidFill>
                  <a:schemeClr val="accent4"/>
                </a:solidFill>
              </a:rPr>
              <a:t>Principle </a:t>
            </a:r>
            <a:r>
              <a:rPr lang="en-US" dirty="0" smtClean="0">
                <a:solidFill>
                  <a:schemeClr val="accent4"/>
                </a:solidFill>
              </a:rPr>
              <a:t>II:</a:t>
            </a:r>
            <a:endParaRPr lang="en-US" dirty="0">
              <a:solidFill>
                <a:schemeClr val="accent4"/>
              </a:solidFill>
            </a:endParaRPr>
          </a:p>
          <a:p>
            <a:pPr lvl="1">
              <a:buNone/>
            </a:pPr>
            <a:r>
              <a:rPr lang="en-US" dirty="0"/>
              <a:t>	</a:t>
            </a:r>
            <a:r>
              <a:rPr lang="en-US" sz="2600" dirty="0">
                <a:solidFill>
                  <a:schemeClr val="accent4"/>
                </a:solidFill>
              </a:rPr>
              <a:t>To support strategic learning, provide </a:t>
            </a:r>
            <a:r>
              <a:rPr lang="en-US" sz="2600" b="1" dirty="0">
                <a:solidFill>
                  <a:schemeClr val="accent4"/>
                </a:solidFill>
              </a:rPr>
              <a:t>multiple</a:t>
            </a:r>
            <a:r>
              <a:rPr lang="en-US" sz="2600" dirty="0">
                <a:solidFill>
                  <a:schemeClr val="accent4"/>
                </a:solidFill>
              </a:rPr>
              <a:t> </a:t>
            </a:r>
            <a:r>
              <a:rPr lang="en-US" sz="2600" u="sng" dirty="0">
                <a:solidFill>
                  <a:schemeClr val="accent4"/>
                </a:solidFill>
              </a:rPr>
              <a:t>flexible methods </a:t>
            </a:r>
            <a:r>
              <a:rPr lang="en-US" sz="2600" dirty="0">
                <a:solidFill>
                  <a:schemeClr val="accent4"/>
                </a:solidFill>
              </a:rPr>
              <a:t>of </a:t>
            </a:r>
            <a:r>
              <a:rPr lang="en-US" sz="2600" dirty="0" smtClean="0">
                <a:solidFill>
                  <a:schemeClr val="accent4"/>
                </a:solidFill>
              </a:rPr>
              <a:t>action and </a:t>
            </a:r>
            <a:r>
              <a:rPr lang="en-US" sz="2600" b="1" i="1" dirty="0" smtClean="0">
                <a:solidFill>
                  <a:schemeClr val="accent4"/>
                </a:solidFill>
              </a:rPr>
              <a:t>expression</a:t>
            </a:r>
            <a:r>
              <a:rPr lang="en-US" sz="2600" i="1" dirty="0" smtClean="0">
                <a:solidFill>
                  <a:schemeClr val="accent4"/>
                </a:solidFill>
              </a:rPr>
              <a:t> </a:t>
            </a:r>
          </a:p>
          <a:p>
            <a:pPr>
              <a:buClr>
                <a:schemeClr val="accent6"/>
              </a:buClr>
            </a:pPr>
            <a:r>
              <a:rPr lang="en-US" dirty="0" smtClean="0">
                <a:solidFill>
                  <a:schemeClr val="accent6"/>
                </a:solidFill>
              </a:rPr>
              <a:t>Principle III:</a:t>
            </a:r>
          </a:p>
          <a:p>
            <a:pPr lvl="1">
              <a:buNone/>
            </a:pPr>
            <a:r>
              <a:rPr lang="en-US" dirty="0">
                <a:solidFill>
                  <a:schemeClr val="accent6"/>
                </a:solidFill>
              </a:rPr>
              <a:t>	</a:t>
            </a:r>
            <a:r>
              <a:rPr lang="en-US" sz="2600" dirty="0">
                <a:solidFill>
                  <a:schemeClr val="accent6"/>
                </a:solidFill>
              </a:rPr>
              <a:t>To support affective learning, provide</a:t>
            </a:r>
            <a:r>
              <a:rPr lang="en-US" sz="2600" b="1" dirty="0">
                <a:solidFill>
                  <a:schemeClr val="accent6"/>
                </a:solidFill>
              </a:rPr>
              <a:t> multiple</a:t>
            </a:r>
            <a:r>
              <a:rPr lang="en-US" sz="2600" dirty="0">
                <a:solidFill>
                  <a:schemeClr val="accent6"/>
                </a:solidFill>
              </a:rPr>
              <a:t>, </a:t>
            </a:r>
            <a:r>
              <a:rPr lang="en-US" sz="2600" u="sng" dirty="0">
                <a:solidFill>
                  <a:schemeClr val="accent6"/>
                </a:solidFill>
              </a:rPr>
              <a:t>flexible options </a:t>
            </a:r>
            <a:r>
              <a:rPr lang="en-US" sz="2600" dirty="0">
                <a:solidFill>
                  <a:schemeClr val="accent6"/>
                </a:solidFill>
              </a:rPr>
              <a:t>for </a:t>
            </a:r>
            <a:r>
              <a:rPr lang="en-US" sz="2600" b="1" i="1" dirty="0">
                <a:solidFill>
                  <a:schemeClr val="accent6"/>
                </a:solidFill>
              </a:rPr>
              <a:t>engagement</a:t>
            </a:r>
            <a:r>
              <a:rPr lang="en-US" sz="2600" b="1" dirty="0">
                <a:solidFill>
                  <a:schemeClr val="accent6"/>
                </a:solidFill>
              </a:rPr>
              <a:t> </a:t>
            </a:r>
            <a:endParaRPr lang="en-US" sz="2600" dirty="0">
              <a:solidFill>
                <a:schemeClr val="accent6"/>
              </a:solidFill>
            </a:endParaRPr>
          </a:p>
          <a:p>
            <a:endParaRPr lang="en-US" dirty="0"/>
          </a:p>
        </p:txBody>
      </p:sp>
    </p:spTree>
    <p:extLst>
      <p:ext uri="{BB962C8B-B14F-4D97-AF65-F5344CB8AC3E}">
        <p14:creationId xmlns:p14="http://schemas.microsoft.com/office/powerpoint/2010/main" val="2497222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Activity</a:t>
            </a:r>
            <a:endParaRPr lang="en-US" dirty="0"/>
          </a:p>
        </p:txBody>
      </p:sp>
      <p:sp>
        <p:nvSpPr>
          <p:cNvPr id="3" name="Content Placeholder 2"/>
          <p:cNvSpPr>
            <a:spLocks noGrp="1"/>
          </p:cNvSpPr>
          <p:nvPr>
            <p:ph idx="1"/>
          </p:nvPr>
        </p:nvSpPr>
        <p:spPr>
          <a:xfrm>
            <a:off x="609600" y="1588957"/>
            <a:ext cx="10972800" cy="3842480"/>
          </a:xfrm>
        </p:spPr>
        <p:txBody>
          <a:bodyPr/>
          <a:lstStyle/>
          <a:p>
            <a:pPr marL="514350" indent="-514350">
              <a:buFont typeface="+mj-lt"/>
              <a:buAutoNum type="arabicPeriod"/>
            </a:pPr>
            <a:r>
              <a:rPr lang="en-US" sz="2800" dirty="0" smtClean="0"/>
              <a:t>Go to: </a:t>
            </a:r>
            <a:r>
              <a:rPr lang="en-US" sz="2800" dirty="0" smtClean="0">
                <a:hlinkClick r:id="rId3"/>
              </a:rPr>
              <a:t>http://www.udlcenter.org/aboutudl/udlguidelines</a:t>
            </a:r>
            <a:endParaRPr lang="en-US" sz="2800" dirty="0" smtClean="0"/>
          </a:p>
          <a:p>
            <a:pPr marL="0" indent="0">
              <a:buNone/>
            </a:pPr>
            <a:r>
              <a:rPr lang="en-US" sz="2800" dirty="0" smtClean="0">
                <a:solidFill>
                  <a:schemeClr val="accent2"/>
                </a:solidFill>
              </a:rPr>
              <a:t>2</a:t>
            </a:r>
            <a:r>
              <a:rPr lang="en-US" sz="2800" dirty="0" smtClean="0"/>
              <a:t>.  Look at specific examples for each checkpoint.</a:t>
            </a:r>
          </a:p>
          <a:p>
            <a:pPr marL="0" indent="0">
              <a:buNone/>
            </a:pPr>
            <a:r>
              <a:rPr lang="en-US" sz="2800" dirty="0" smtClean="0">
                <a:solidFill>
                  <a:schemeClr val="accent2"/>
                </a:solidFill>
              </a:rPr>
              <a:t>3</a:t>
            </a:r>
            <a:r>
              <a:rPr lang="en-US" sz="2800" dirty="0" smtClean="0"/>
              <a:t>.  Choose 2 or 3 that you would like to explore.</a:t>
            </a:r>
          </a:p>
          <a:p>
            <a:pPr marL="0" indent="0">
              <a:buNone/>
            </a:pPr>
            <a:r>
              <a:rPr lang="en-US" sz="2800" dirty="0" smtClean="0">
                <a:solidFill>
                  <a:schemeClr val="accent2"/>
                </a:solidFill>
              </a:rPr>
              <a:t>4</a:t>
            </a:r>
            <a:r>
              <a:rPr lang="en-US" sz="2800" dirty="0" smtClean="0"/>
              <a:t>.  Click on the “view examples and resources” link.</a:t>
            </a:r>
          </a:p>
          <a:p>
            <a:pPr marL="514350" indent="-514350">
              <a:buAutoNum type="arabicPeriod" startAt="5"/>
            </a:pPr>
            <a:r>
              <a:rPr lang="en-US" sz="2800" dirty="0" smtClean="0"/>
              <a:t>Choose 2 of the resources that you can implement in an upcoming lesson that you will be teaching.</a:t>
            </a:r>
          </a:p>
          <a:p>
            <a:pPr marL="514350" indent="-514350">
              <a:buAutoNum type="arabicPeriod" startAt="5"/>
            </a:pPr>
            <a:r>
              <a:rPr lang="en-US" sz="2800" dirty="0" smtClean="0"/>
              <a:t>Use “UDL Principles, Guidelines, Checkpoints in the Classroom” to record your findings.</a:t>
            </a:r>
          </a:p>
          <a:p>
            <a:pPr marL="0" indent="0">
              <a:buNone/>
            </a:pPr>
            <a:r>
              <a:rPr lang="en-US" sz="2800" dirty="0" smtClean="0">
                <a:solidFill>
                  <a:schemeClr val="accent2"/>
                </a:solidFill>
              </a:rPr>
              <a:t>7</a:t>
            </a:r>
            <a:r>
              <a:rPr lang="en-US" sz="2800" dirty="0" smtClean="0"/>
              <a:t>.   Be ready to share.</a:t>
            </a:r>
          </a:p>
          <a:p>
            <a:endParaRPr lang="en-US" dirty="0"/>
          </a:p>
        </p:txBody>
      </p:sp>
    </p:spTree>
    <p:extLst>
      <p:ext uri="{BB962C8B-B14F-4D97-AF65-F5344CB8AC3E}">
        <p14:creationId xmlns:p14="http://schemas.microsoft.com/office/powerpoint/2010/main" val="41008168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Implementation Examples</a:t>
            </a:r>
            <a:endParaRPr lang="en-US" dirty="0"/>
          </a:p>
        </p:txBody>
      </p:sp>
      <p:sp>
        <p:nvSpPr>
          <p:cNvPr id="4" name="Content Placeholder 2"/>
          <p:cNvSpPr>
            <a:spLocks noGrp="1"/>
          </p:cNvSpPr>
          <p:nvPr>
            <p:ph idx="1"/>
          </p:nvPr>
        </p:nvSpPr>
        <p:spPr/>
        <p:txBody>
          <a:bodyPr>
            <a:normAutofit fontScale="77500" lnSpcReduction="20000"/>
          </a:bodyPr>
          <a:lstStyle/>
          <a:p>
            <a:r>
              <a:rPr lang="en-US" dirty="0" smtClean="0"/>
              <a:t>Gr 1 math</a:t>
            </a:r>
          </a:p>
          <a:p>
            <a:pPr marL="0" indent="0">
              <a:buNone/>
            </a:pPr>
            <a:r>
              <a:rPr lang="en-US" dirty="0">
                <a:hlinkClick r:id="rId3"/>
              </a:rPr>
              <a:t>https://www.youtube.com/watch?v=KuTJJQWnMaQ&amp;index=15&amp;list=UUk-BxeAygzqGabYBs1TPIHQ</a:t>
            </a:r>
            <a:endParaRPr lang="en-US" dirty="0"/>
          </a:p>
          <a:p>
            <a:pPr marL="0" indent="0">
              <a:buNone/>
            </a:pPr>
            <a:endParaRPr lang="en-US" dirty="0" smtClean="0"/>
          </a:p>
          <a:p>
            <a:r>
              <a:rPr lang="en-US" dirty="0" smtClean="0"/>
              <a:t>Gr 5 ELA</a:t>
            </a:r>
          </a:p>
          <a:p>
            <a:pPr marL="0" indent="0">
              <a:buNone/>
            </a:pPr>
            <a:r>
              <a:rPr lang="en-US" dirty="0">
                <a:hlinkClick r:id="rId4"/>
              </a:rPr>
              <a:t>http://</a:t>
            </a:r>
            <a:r>
              <a:rPr lang="en-US" dirty="0" smtClean="0">
                <a:hlinkClick r:id="rId4"/>
              </a:rPr>
              <a:t>www.udlcenter.org/resource_library/videos/udlcenter/guidelines#video3</a:t>
            </a:r>
            <a:endParaRPr lang="en-US" dirty="0" smtClean="0"/>
          </a:p>
          <a:p>
            <a:pPr marL="0" indent="0">
              <a:buNone/>
            </a:pPr>
            <a:endParaRPr lang="en-US" dirty="0" smtClean="0"/>
          </a:p>
          <a:p>
            <a:r>
              <a:rPr lang="en-US" dirty="0" smtClean="0"/>
              <a:t>Gr 6 Science</a:t>
            </a:r>
          </a:p>
          <a:p>
            <a:pPr marL="0" indent="0">
              <a:buNone/>
            </a:pPr>
            <a:r>
              <a:rPr lang="en-US" dirty="0">
                <a:hlinkClick r:id="rId5"/>
              </a:rPr>
              <a:t>http://</a:t>
            </a:r>
            <a:r>
              <a:rPr lang="en-US" dirty="0" smtClean="0">
                <a:hlinkClick r:id="rId5"/>
              </a:rPr>
              <a:t>www.udlcenter.org/resource_library/videos/udlcenter/guidelines#video4</a:t>
            </a:r>
            <a:endParaRPr lang="en-US" dirty="0" smtClean="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95897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Challenges: Carousel Activity</a:t>
            </a:r>
            <a:endParaRPr lang="en-US" dirty="0"/>
          </a:p>
        </p:txBody>
      </p:sp>
      <p:sp>
        <p:nvSpPr>
          <p:cNvPr id="3" name="Content Placeholder 2"/>
          <p:cNvSpPr>
            <a:spLocks noGrp="1"/>
          </p:cNvSpPr>
          <p:nvPr>
            <p:ph idx="1"/>
          </p:nvPr>
        </p:nvSpPr>
        <p:spPr/>
        <p:txBody>
          <a:bodyPr/>
          <a:lstStyle/>
          <a:p>
            <a:r>
              <a:rPr lang="en-US" dirty="0"/>
              <a:t>Count off into 4 groups</a:t>
            </a:r>
          </a:p>
          <a:p>
            <a:r>
              <a:rPr lang="en-US" dirty="0"/>
              <a:t>Each group take a marker and go to one of the charts posted on the wall.</a:t>
            </a:r>
          </a:p>
          <a:p>
            <a:r>
              <a:rPr lang="en-US" dirty="0"/>
              <a:t>Read the prompt on the paper and write your responses.</a:t>
            </a:r>
          </a:p>
          <a:p>
            <a:r>
              <a:rPr lang="en-US" dirty="0"/>
              <a:t>When the signal is given, rotate to the next paper.  Read what the last group wrote and add your ideas.</a:t>
            </a:r>
          </a:p>
          <a:p>
            <a:r>
              <a:rPr lang="en-US" dirty="0"/>
              <a:t>Repeat until </a:t>
            </a:r>
            <a:r>
              <a:rPr lang="en-US" dirty="0" smtClean="0"/>
              <a:t>you have recorded at each prompt (chart). </a:t>
            </a:r>
            <a:endParaRPr lang="en-US" dirty="0"/>
          </a:p>
        </p:txBody>
      </p:sp>
    </p:spTree>
    <p:extLst>
      <p:ext uri="{BB962C8B-B14F-4D97-AF65-F5344CB8AC3E}">
        <p14:creationId xmlns:p14="http://schemas.microsoft.com/office/powerpoint/2010/main" val="16871829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UDL</a:t>
            </a:r>
            <a:endParaRPr lang="en-US" dirty="0"/>
          </a:p>
        </p:txBody>
      </p:sp>
      <p:sp>
        <p:nvSpPr>
          <p:cNvPr id="4" name="Content Placeholder 2"/>
          <p:cNvSpPr>
            <a:spLocks noGrp="1"/>
          </p:cNvSpPr>
          <p:nvPr>
            <p:ph idx="1"/>
          </p:nvPr>
        </p:nvSpPr>
        <p:spPr>
          <a:xfrm>
            <a:off x="609600" y="1828804"/>
            <a:ext cx="11069256" cy="3680745"/>
          </a:xfrm>
        </p:spPr>
        <p:txBody>
          <a:bodyPr>
            <a:normAutofit fontScale="92500" lnSpcReduction="10000"/>
          </a:bodyPr>
          <a:lstStyle/>
          <a:p>
            <a:r>
              <a:rPr lang="en-US" dirty="0" smtClean="0"/>
              <a:t>UDL environments support the needs of ALL students</a:t>
            </a:r>
          </a:p>
          <a:p>
            <a:pPr lvl="1"/>
            <a:r>
              <a:rPr lang="en-US" dirty="0" smtClean="0"/>
              <a:t>English Language Learners, Students with Special Needs, Gifted and Talented learners, and the “average” student</a:t>
            </a:r>
          </a:p>
          <a:p>
            <a:r>
              <a:rPr lang="en-US" dirty="0" smtClean="0"/>
              <a:t>Supports are readily available in the methods, materials, goals and assessments</a:t>
            </a:r>
          </a:p>
          <a:p>
            <a:r>
              <a:rPr lang="en-US" dirty="0" smtClean="0"/>
              <a:t>Teachers consider ways to support purposeful, resourceful and motivated learners</a:t>
            </a:r>
          </a:p>
          <a:p>
            <a:r>
              <a:rPr lang="en-US" dirty="0" smtClean="0"/>
              <a:t>Barriers to learning are removed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434" y="4941593"/>
            <a:ext cx="4222851" cy="1790015"/>
          </a:xfrm>
          <a:prstGeom prst="rect">
            <a:avLst/>
          </a:prstGeom>
        </p:spPr>
      </p:pic>
    </p:spTree>
    <p:extLst>
      <p:ext uri="{BB962C8B-B14F-4D97-AF65-F5344CB8AC3E}">
        <p14:creationId xmlns:p14="http://schemas.microsoft.com/office/powerpoint/2010/main" val="19104723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Self-Reflection</a:t>
            </a:r>
            <a:endParaRPr lang="en-US" dirty="0"/>
          </a:p>
        </p:txBody>
      </p:sp>
      <p:sp>
        <p:nvSpPr>
          <p:cNvPr id="3" name="Content Placeholder 2"/>
          <p:cNvSpPr>
            <a:spLocks noGrp="1"/>
          </p:cNvSpPr>
          <p:nvPr>
            <p:ph idx="1"/>
          </p:nvPr>
        </p:nvSpPr>
        <p:spPr>
          <a:xfrm>
            <a:off x="2042414" y="2145544"/>
            <a:ext cx="7439527" cy="2557288"/>
          </a:xfrm>
        </p:spPr>
        <p:txBody>
          <a:bodyPr/>
          <a:lstStyle/>
          <a:p>
            <a:pPr marL="0" indent="0">
              <a:buNone/>
            </a:pPr>
            <a:r>
              <a:rPr lang="en-US" sz="6600" dirty="0"/>
              <a:t>	</a:t>
            </a:r>
          </a:p>
        </p:txBody>
      </p:sp>
      <p:pic>
        <p:nvPicPr>
          <p:cNvPr id="4" name="Picture 3"/>
          <p:cNvPicPr>
            <a:picLocks noChangeAspect="1"/>
          </p:cNvPicPr>
          <p:nvPr/>
        </p:nvPicPr>
        <p:blipFill>
          <a:blip r:embed="rId3"/>
          <a:stretch>
            <a:fillRect/>
          </a:stretch>
        </p:blipFill>
        <p:spPr>
          <a:xfrm>
            <a:off x="9481941" y="1956187"/>
            <a:ext cx="1505843" cy="3554276"/>
          </a:xfrm>
          <a:prstGeom prst="rect">
            <a:avLst/>
          </a:prstGeom>
        </p:spPr>
      </p:pic>
      <p:pic>
        <p:nvPicPr>
          <p:cNvPr id="5" name="Picture 4"/>
          <p:cNvPicPr>
            <a:picLocks noChangeAspect="1"/>
          </p:cNvPicPr>
          <p:nvPr/>
        </p:nvPicPr>
        <p:blipFill>
          <a:blip r:embed="rId4"/>
          <a:stretch>
            <a:fillRect/>
          </a:stretch>
        </p:blipFill>
        <p:spPr>
          <a:xfrm rot="20744859">
            <a:off x="7985298" y="2992775"/>
            <a:ext cx="1498766" cy="8628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2070" y="3634304"/>
            <a:ext cx="342792" cy="450464"/>
          </a:xfrm>
          <a:prstGeom prst="rect">
            <a:avLst/>
          </a:prstGeom>
        </p:spPr>
      </p:pic>
      <p:sp>
        <p:nvSpPr>
          <p:cNvPr id="8" name="Rectangle 7"/>
          <p:cNvSpPr/>
          <p:nvPr/>
        </p:nvSpPr>
        <p:spPr>
          <a:xfrm>
            <a:off x="1806152" y="2885579"/>
            <a:ext cx="6096000" cy="1569660"/>
          </a:xfrm>
          <a:prstGeom prst="rect">
            <a:avLst/>
          </a:prstGeom>
        </p:spPr>
        <p:txBody>
          <a:bodyPr>
            <a:spAutoFit/>
          </a:bodyPr>
          <a:lstStyle/>
          <a:p>
            <a:pPr marL="342900" lvl="0" indent="-342900" algn="ctr" fontAlgn="base">
              <a:spcAft>
                <a:spcPct val="0"/>
              </a:spcAft>
              <a:buClr>
                <a:srgbClr val="0D4170"/>
              </a:buClr>
              <a:buFont typeface="Wingdings" panose="05000000000000000000" pitchFamily="2" charset="2"/>
              <a:buChar char="ü"/>
            </a:pPr>
            <a:r>
              <a:rPr lang="en-US" sz="3200" dirty="0" smtClean="0">
                <a:solidFill>
                  <a:schemeClr val="accent3"/>
                </a:solidFill>
                <a:latin typeface="Tw Cen MT" pitchFamily="34" charset="0"/>
              </a:rPr>
              <a:t>What do you want to remember about implementation of UDL in your classroom?</a:t>
            </a:r>
            <a:endParaRPr lang="en-US" sz="3200" dirty="0">
              <a:solidFill>
                <a:schemeClr val="accent3"/>
              </a:solidFill>
              <a:latin typeface="Tw Cen MT" pitchFamily="34" charset="0"/>
            </a:endParaRPr>
          </a:p>
        </p:txBody>
      </p:sp>
    </p:spTree>
    <p:extLst>
      <p:ext uri="{BB962C8B-B14F-4D97-AF65-F5344CB8AC3E}">
        <p14:creationId xmlns:p14="http://schemas.microsoft.com/office/powerpoint/2010/main" val="1896795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321" y="2290162"/>
            <a:ext cx="10363200" cy="1470025"/>
          </a:xfrm>
        </p:spPr>
        <p:txBody>
          <a:bodyPr/>
          <a:lstStyle/>
          <a:p>
            <a:r>
              <a:rPr lang="en-US" b="1" dirty="0" smtClean="0">
                <a:latin typeface="Calibri"/>
              </a:rPr>
              <a:t>CONNECTION TO OTHER FRAMEWORKS</a:t>
            </a:r>
            <a:endParaRPr lang="en-US" dirty="0"/>
          </a:p>
        </p:txBody>
      </p:sp>
    </p:spTree>
    <p:extLst>
      <p:ext uri="{BB962C8B-B14F-4D97-AF65-F5344CB8AC3E}">
        <p14:creationId xmlns:p14="http://schemas.microsoft.com/office/powerpoint/2010/main" val="1192534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sp>
        <p:nvSpPr>
          <p:cNvPr id="3" name="Content Placeholder 2"/>
          <p:cNvSpPr>
            <a:spLocks noGrp="1"/>
          </p:cNvSpPr>
          <p:nvPr>
            <p:ph idx="1"/>
          </p:nvPr>
        </p:nvSpPr>
        <p:spPr/>
        <p:txBody>
          <a:bodyPr/>
          <a:lstStyle/>
          <a:p>
            <a:pPr algn="ctr"/>
            <a:r>
              <a:rPr lang="en-US" dirty="0" smtClean="0"/>
              <a:t>Welcome</a:t>
            </a:r>
          </a:p>
          <a:p>
            <a:pPr algn="ctr"/>
            <a:r>
              <a:rPr lang="en-US" dirty="0" smtClean="0"/>
              <a:t>Introductions</a:t>
            </a:r>
          </a:p>
          <a:p>
            <a:pPr algn="ctr"/>
            <a:r>
              <a:rPr lang="en-US" dirty="0" smtClean="0"/>
              <a:t>Housekeeping</a:t>
            </a:r>
            <a:endParaRPr lang="en-US" dirty="0"/>
          </a:p>
        </p:txBody>
      </p:sp>
      <p:pic>
        <p:nvPicPr>
          <p:cNvPr id="4" name="Picture 3"/>
          <p:cNvPicPr>
            <a:picLocks noChangeAspect="1"/>
          </p:cNvPicPr>
          <p:nvPr/>
        </p:nvPicPr>
        <p:blipFill>
          <a:blip r:embed="rId3">
            <a:clrChange>
              <a:clrFrom>
                <a:srgbClr val="EEF3FA"/>
              </a:clrFrom>
              <a:clrTo>
                <a:srgbClr val="EEF3FA">
                  <a:alpha val="0"/>
                </a:srgbClr>
              </a:clrTo>
            </a:clrChange>
          </a:blip>
          <a:stretch>
            <a:fillRect/>
          </a:stretch>
        </p:blipFill>
        <p:spPr>
          <a:xfrm>
            <a:off x="3163628" y="3400820"/>
            <a:ext cx="6149891" cy="2520560"/>
          </a:xfrm>
          <a:prstGeom prst="rect">
            <a:avLst/>
          </a:prstGeom>
        </p:spPr>
      </p:pic>
    </p:spTree>
    <p:extLst>
      <p:ext uri="{BB962C8B-B14F-4D97-AF65-F5344CB8AC3E}">
        <p14:creationId xmlns:p14="http://schemas.microsoft.com/office/powerpoint/2010/main" val="3972386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&amp; Differentiated Instruction</a:t>
            </a:r>
            <a:endParaRPr lang="en-US" dirty="0"/>
          </a:p>
        </p:txBody>
      </p:sp>
      <p:sp>
        <p:nvSpPr>
          <p:cNvPr id="4" name="Content Placeholder 2"/>
          <p:cNvSpPr>
            <a:spLocks noGrp="1"/>
          </p:cNvSpPr>
          <p:nvPr>
            <p:ph idx="1"/>
          </p:nvPr>
        </p:nvSpPr>
        <p:spPr>
          <a:xfrm>
            <a:off x="1022684" y="1843003"/>
            <a:ext cx="10359190" cy="3763712"/>
          </a:xfrm>
        </p:spPr>
        <p:txBody>
          <a:bodyPr>
            <a:normAutofit fontScale="85000" lnSpcReduction="20000"/>
          </a:bodyPr>
          <a:lstStyle/>
          <a:p>
            <a:pPr marL="0" indent="0">
              <a:buNone/>
            </a:pPr>
            <a:r>
              <a:rPr lang="en-US" sz="4200" dirty="0" smtClean="0"/>
              <a:t>Both support learners by…</a:t>
            </a:r>
          </a:p>
          <a:p>
            <a:r>
              <a:rPr lang="en-US" sz="4200" dirty="0" smtClean="0"/>
              <a:t>Presenting </a:t>
            </a:r>
            <a:r>
              <a:rPr lang="en-US" sz="4200" dirty="0"/>
              <a:t>information and content in different </a:t>
            </a:r>
            <a:r>
              <a:rPr lang="en-US" sz="4200" dirty="0" smtClean="0"/>
              <a:t>ways…</a:t>
            </a:r>
            <a:r>
              <a:rPr lang="en-US" sz="4200" b="1" i="1" dirty="0" smtClean="0">
                <a:solidFill>
                  <a:srgbClr val="A62CA6"/>
                </a:solidFill>
              </a:rPr>
              <a:t>the </a:t>
            </a:r>
            <a:r>
              <a:rPr lang="en-US" sz="4200" b="1" i="1" dirty="0">
                <a:solidFill>
                  <a:srgbClr val="A62CA6"/>
                </a:solidFill>
              </a:rPr>
              <a:t>"what" of </a:t>
            </a:r>
            <a:r>
              <a:rPr lang="en-US" sz="4200" b="1" i="1" dirty="0" smtClean="0">
                <a:solidFill>
                  <a:srgbClr val="A62CA6"/>
                </a:solidFill>
              </a:rPr>
              <a:t>learning</a:t>
            </a:r>
            <a:endParaRPr lang="en-US" sz="4200" dirty="0"/>
          </a:p>
          <a:p>
            <a:r>
              <a:rPr lang="en-US" sz="4200" dirty="0"/>
              <a:t>Differentiating the ways that students can express what they </a:t>
            </a:r>
            <a:r>
              <a:rPr lang="en-US" sz="4200" dirty="0" smtClean="0"/>
              <a:t>know…</a:t>
            </a:r>
            <a:r>
              <a:rPr lang="en-US" sz="4200" b="1" i="1" dirty="0" smtClean="0">
                <a:solidFill>
                  <a:srgbClr val="0070C0"/>
                </a:solidFill>
              </a:rPr>
              <a:t>the </a:t>
            </a:r>
            <a:r>
              <a:rPr lang="en-US" sz="4200" b="1" i="1" dirty="0">
                <a:solidFill>
                  <a:srgbClr val="0070C0"/>
                </a:solidFill>
              </a:rPr>
              <a:t>"how" of </a:t>
            </a:r>
            <a:r>
              <a:rPr lang="en-US" sz="4200" b="1" i="1" dirty="0" smtClean="0">
                <a:solidFill>
                  <a:srgbClr val="0070C0"/>
                </a:solidFill>
              </a:rPr>
              <a:t>learning</a:t>
            </a:r>
            <a:endParaRPr lang="en-US" sz="4200" dirty="0"/>
          </a:p>
          <a:p>
            <a:r>
              <a:rPr lang="en-US" sz="4200" dirty="0"/>
              <a:t>Stimulating interest and motivation for </a:t>
            </a:r>
            <a:r>
              <a:rPr lang="en-US" sz="4200" dirty="0" smtClean="0"/>
              <a:t>learning…</a:t>
            </a:r>
            <a:r>
              <a:rPr lang="en-US" sz="4200" b="1" i="1" dirty="0" smtClean="0">
                <a:solidFill>
                  <a:srgbClr val="00B050"/>
                </a:solidFill>
              </a:rPr>
              <a:t>the </a:t>
            </a:r>
            <a:r>
              <a:rPr lang="en-US" sz="4200" b="1" i="1" dirty="0">
                <a:solidFill>
                  <a:srgbClr val="00B050"/>
                </a:solidFill>
              </a:rPr>
              <a:t>"why" of </a:t>
            </a:r>
            <a:r>
              <a:rPr lang="en-US" sz="4200" b="1" i="1" dirty="0" smtClean="0">
                <a:solidFill>
                  <a:srgbClr val="00B050"/>
                </a:solidFill>
              </a:rPr>
              <a:t>learning</a:t>
            </a:r>
            <a:endParaRPr lang="en-US" sz="4200" dirty="0" smtClean="0"/>
          </a:p>
          <a:p>
            <a:pPr marL="0" indent="0">
              <a:buNone/>
            </a:pPr>
            <a:endParaRPr lang="en-US" sz="5100" dirty="0"/>
          </a:p>
        </p:txBody>
      </p:sp>
      <p:sp>
        <p:nvSpPr>
          <p:cNvPr id="3" name="TextBox 2"/>
          <p:cNvSpPr txBox="1"/>
          <p:nvPr/>
        </p:nvSpPr>
        <p:spPr>
          <a:xfrm>
            <a:off x="4343399" y="6039852"/>
            <a:ext cx="7375358" cy="646331"/>
          </a:xfrm>
          <a:prstGeom prst="rect">
            <a:avLst/>
          </a:prstGeom>
          <a:noFill/>
        </p:spPr>
        <p:txBody>
          <a:bodyPr wrap="square" rtlCol="0">
            <a:spAutoFit/>
          </a:bodyPr>
          <a:lstStyle/>
          <a:p>
            <a:pPr lvl="0" fontAlgn="base">
              <a:spcBef>
                <a:spcPct val="20000"/>
              </a:spcBef>
              <a:spcAft>
                <a:spcPct val="0"/>
              </a:spcAft>
              <a:buClr>
                <a:srgbClr val="0D4170"/>
              </a:buClr>
            </a:pPr>
            <a:r>
              <a:rPr lang="en-US" dirty="0">
                <a:solidFill>
                  <a:prstClr val="black"/>
                </a:solidFill>
                <a:latin typeface="Tw Cen MT" pitchFamily="34" charset="0"/>
              </a:rPr>
              <a:t>Source:  CAST. (2007). </a:t>
            </a:r>
            <a:r>
              <a:rPr lang="en-US" i="1" dirty="0">
                <a:solidFill>
                  <a:prstClr val="black"/>
                </a:solidFill>
                <a:latin typeface="Tw Cen MT" pitchFamily="34" charset="0"/>
              </a:rPr>
              <a:t>Universal design for learning: Questions and answers. </a:t>
            </a:r>
            <a:r>
              <a:rPr lang="en-US" dirty="0">
                <a:solidFill>
                  <a:prstClr val="black"/>
                </a:solidFill>
                <a:latin typeface="Tw Cen MT" pitchFamily="34" charset="0"/>
              </a:rPr>
              <a:t>Wakefield, MA: Author</a:t>
            </a:r>
            <a:r>
              <a:rPr lang="en-US" sz="1500" i="1" dirty="0">
                <a:solidFill>
                  <a:prstClr val="black"/>
                </a:solidFill>
                <a:latin typeface="Tw Cen MT" pitchFamily="34" charset="0"/>
              </a:rPr>
              <a:t>. </a:t>
            </a:r>
            <a:endParaRPr lang="en-US" sz="1500" dirty="0">
              <a:solidFill>
                <a:prstClr val="black"/>
              </a:solidFill>
              <a:latin typeface="Tw Cen MT" pitchFamily="34" charset="0"/>
            </a:endParaRPr>
          </a:p>
        </p:txBody>
      </p:sp>
    </p:spTree>
    <p:extLst>
      <p:ext uri="{BB962C8B-B14F-4D97-AF65-F5344CB8AC3E}">
        <p14:creationId xmlns:p14="http://schemas.microsoft.com/office/powerpoint/2010/main" val="1509988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663"/>
            <a:ext cx="12192000" cy="1077235"/>
          </a:xfrm>
        </p:spPr>
        <p:txBody>
          <a:bodyPr/>
          <a:lstStyle/>
          <a:p>
            <a:r>
              <a:rPr lang="en-US" dirty="0" smtClean="0"/>
              <a:t>UDL &amp; Missouri Learning Standards </a:t>
            </a:r>
            <a:r>
              <a:rPr lang="en-US" dirty="0" smtClean="0">
                <a:solidFill>
                  <a:schemeClr val="bg1"/>
                </a:solidFill>
              </a:rPr>
              <a:t> </a:t>
            </a:r>
            <a:endParaRPr lang="en-US" dirty="0"/>
          </a:p>
        </p:txBody>
      </p:sp>
      <p:sp>
        <p:nvSpPr>
          <p:cNvPr id="3" name="Content Placeholder 2"/>
          <p:cNvSpPr>
            <a:spLocks noGrp="1"/>
          </p:cNvSpPr>
          <p:nvPr>
            <p:ph idx="1"/>
          </p:nvPr>
        </p:nvSpPr>
        <p:spPr>
          <a:xfrm>
            <a:off x="1921042" y="1678898"/>
            <a:ext cx="8349916" cy="3879690"/>
          </a:xfrm>
        </p:spPr>
        <p:txBody>
          <a:bodyPr/>
          <a:lstStyle/>
          <a:p>
            <a:pPr>
              <a:buFont typeface="Wingdings" pitchFamily="2" charset="2"/>
              <a:buChar char="Ø"/>
            </a:pPr>
            <a:r>
              <a:rPr lang="en-US" dirty="0" smtClean="0"/>
              <a:t>Not to </a:t>
            </a:r>
            <a:r>
              <a:rPr lang="en-US" dirty="0"/>
              <a:t>“fix” the child who has a problem </a:t>
            </a:r>
          </a:p>
          <a:p>
            <a:pPr marL="0" indent="0">
              <a:buNone/>
            </a:pPr>
            <a:endParaRPr lang="en-US" sz="1000" i="1" dirty="0"/>
          </a:p>
          <a:p>
            <a:pPr marL="0" indent="0">
              <a:buNone/>
            </a:pPr>
            <a:r>
              <a:rPr lang="en-US" sz="4800" i="1" dirty="0"/>
              <a:t>                  </a:t>
            </a:r>
            <a:r>
              <a:rPr lang="en-US" sz="4800" b="1" i="1" dirty="0">
                <a:solidFill>
                  <a:schemeClr val="accent2"/>
                </a:solidFill>
              </a:rPr>
              <a:t>INSTEAD</a:t>
            </a:r>
          </a:p>
          <a:p>
            <a:pPr marL="0" indent="0">
              <a:buNone/>
            </a:pPr>
            <a:endParaRPr lang="en-US" sz="1000" dirty="0"/>
          </a:p>
          <a:p>
            <a:pPr>
              <a:buFont typeface="Wingdings" pitchFamily="2" charset="2"/>
              <a:buChar char="Ø"/>
            </a:pPr>
            <a:r>
              <a:rPr lang="en-US" dirty="0"/>
              <a:t>“Fix” the curriculum so that it can meet </a:t>
            </a:r>
            <a:r>
              <a:rPr lang="en-US" dirty="0" smtClean="0"/>
              <a:t>the needs of diverse learners and support achievement of </a:t>
            </a:r>
            <a:r>
              <a:rPr lang="en-US" dirty="0"/>
              <a:t>the Missouri Learning Standards  </a:t>
            </a:r>
          </a:p>
          <a:p>
            <a:endParaRPr lang="en-US" dirty="0"/>
          </a:p>
        </p:txBody>
      </p:sp>
    </p:spTree>
    <p:extLst>
      <p:ext uri="{BB962C8B-B14F-4D97-AF65-F5344CB8AC3E}">
        <p14:creationId xmlns:p14="http://schemas.microsoft.com/office/powerpoint/2010/main" val="3845266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663"/>
            <a:ext cx="12192000" cy="1096962"/>
          </a:xfrm>
        </p:spPr>
        <p:txBody>
          <a:bodyPr/>
          <a:lstStyle/>
          <a:p>
            <a:r>
              <a:rPr lang="en-US" dirty="0" smtClean="0"/>
              <a:t>UDL &amp; Missouri </a:t>
            </a:r>
            <a:r>
              <a:rPr lang="en-US" dirty="0"/>
              <a:t>Teacher Standards</a:t>
            </a:r>
          </a:p>
        </p:txBody>
      </p:sp>
      <p:sp>
        <p:nvSpPr>
          <p:cNvPr id="4" name="Content Placeholder 3"/>
          <p:cNvSpPr>
            <a:spLocks noGrp="1"/>
          </p:cNvSpPr>
          <p:nvPr>
            <p:ph idx="1"/>
          </p:nvPr>
        </p:nvSpPr>
        <p:spPr>
          <a:xfrm>
            <a:off x="988594" y="2093494"/>
            <a:ext cx="10393280" cy="3982453"/>
          </a:xfrm>
        </p:spPr>
        <p:txBody>
          <a:bodyPr/>
          <a:lstStyle/>
          <a:p>
            <a:pPr marL="0" indent="0">
              <a:buNone/>
            </a:pPr>
            <a:r>
              <a:rPr lang="en-US" sz="2800" dirty="0" smtClean="0"/>
              <a:t>Through focus on:</a:t>
            </a:r>
          </a:p>
          <a:p>
            <a:r>
              <a:rPr lang="en-US" sz="2800" dirty="0" smtClean="0"/>
              <a:t> student </a:t>
            </a:r>
            <a:r>
              <a:rPr lang="en-US" sz="2800" b="1" dirty="0" smtClean="0">
                <a:solidFill>
                  <a:srgbClr val="00B050"/>
                </a:solidFill>
              </a:rPr>
              <a:t>engagement</a:t>
            </a:r>
            <a:r>
              <a:rPr lang="en-US" sz="2800" dirty="0" smtClean="0"/>
              <a:t>, problem solving and critical thinking (1.2; 4.1)</a:t>
            </a:r>
          </a:p>
          <a:p>
            <a:r>
              <a:rPr lang="en-US" sz="2800" dirty="0" smtClean="0"/>
              <a:t> </a:t>
            </a:r>
            <a:r>
              <a:rPr lang="en-US" sz="2800" b="1" dirty="0" smtClean="0">
                <a:solidFill>
                  <a:srgbClr val="00B0F0"/>
                </a:solidFill>
              </a:rPr>
              <a:t>differentiated</a:t>
            </a:r>
            <a:r>
              <a:rPr lang="en-US" sz="2800" dirty="0" smtClean="0"/>
              <a:t> lesson design &amp; instructional strategies (2.4; 3.3)</a:t>
            </a:r>
          </a:p>
          <a:p>
            <a:r>
              <a:rPr lang="en-US" sz="2800" dirty="0" smtClean="0"/>
              <a:t> diverse learner needs &amp; </a:t>
            </a:r>
            <a:r>
              <a:rPr lang="en-US" sz="2800" dirty="0"/>
              <a:t>sensitivity to cultural, gender, </a:t>
            </a:r>
            <a:r>
              <a:rPr lang="en-US" sz="2800" dirty="0" smtClean="0"/>
              <a:t> </a:t>
            </a:r>
          </a:p>
          <a:p>
            <a:pPr marL="0" indent="0">
              <a:buNone/>
            </a:pPr>
            <a:r>
              <a:rPr lang="en-US" sz="2800" dirty="0"/>
              <a:t> </a:t>
            </a:r>
            <a:r>
              <a:rPr lang="en-US" sz="2800" dirty="0" smtClean="0"/>
              <a:t>    intellectual differences (3.2; 6.2)</a:t>
            </a:r>
          </a:p>
          <a:p>
            <a:r>
              <a:rPr lang="en-US" sz="2800" dirty="0" smtClean="0"/>
              <a:t> appropriate use of instructional materials (4.2)</a:t>
            </a:r>
          </a:p>
          <a:p>
            <a:r>
              <a:rPr lang="en-US" sz="2800" dirty="0"/>
              <a:t> </a:t>
            </a:r>
            <a:r>
              <a:rPr lang="en-US" sz="2800" dirty="0" smtClean="0"/>
              <a:t>supporting learners’ </a:t>
            </a:r>
            <a:r>
              <a:rPr lang="en-US" sz="2800" b="1" dirty="0" smtClean="0">
                <a:solidFill>
                  <a:srgbClr val="B02EB0"/>
                </a:solidFill>
              </a:rPr>
              <a:t>expression</a:t>
            </a:r>
            <a:r>
              <a:rPr lang="en-US" sz="2800" dirty="0" smtClean="0"/>
              <a:t> (6.3)</a:t>
            </a:r>
          </a:p>
          <a:p>
            <a:pPr marL="0" indent="0">
              <a:buNone/>
            </a:pPr>
            <a:r>
              <a:rPr lang="en-US" dirty="0" smtClean="0"/>
              <a:t>	</a:t>
            </a:r>
          </a:p>
          <a:p>
            <a:pPr marL="0" indent="0">
              <a:buNone/>
            </a:pPr>
            <a:r>
              <a:rPr lang="en-US" dirty="0"/>
              <a:t>	</a:t>
            </a:r>
            <a:endParaRPr lang="en-US" dirty="0" smtClean="0"/>
          </a:p>
        </p:txBody>
      </p:sp>
    </p:spTree>
    <p:extLst>
      <p:ext uri="{BB962C8B-B14F-4D97-AF65-F5344CB8AC3E}">
        <p14:creationId xmlns:p14="http://schemas.microsoft.com/office/powerpoint/2010/main" val="34726209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UDL and Curriculum Development</a:t>
            </a:r>
          </a:p>
        </p:txBody>
      </p:sp>
      <p:sp>
        <p:nvSpPr>
          <p:cNvPr id="3" name="Content Placeholder 2"/>
          <p:cNvSpPr>
            <a:spLocks noGrp="1"/>
          </p:cNvSpPr>
          <p:nvPr>
            <p:ph idx="1"/>
          </p:nvPr>
        </p:nvSpPr>
        <p:spPr/>
        <p:txBody>
          <a:bodyPr/>
          <a:lstStyle/>
          <a:p>
            <a:r>
              <a:rPr lang="en-US" dirty="0" smtClean="0"/>
              <a:t>The UDL framework views </a:t>
            </a:r>
            <a:r>
              <a:rPr lang="en-US" dirty="0"/>
              <a:t>curriculum </a:t>
            </a:r>
            <a:r>
              <a:rPr lang="en-US" dirty="0" smtClean="0"/>
              <a:t>as goals</a:t>
            </a:r>
            <a:r>
              <a:rPr lang="en-US" dirty="0"/>
              <a:t>, methods, materials and </a:t>
            </a:r>
            <a:r>
              <a:rPr lang="en-US" dirty="0" smtClean="0"/>
              <a:t>assessments. In UDL, curriculum is </a:t>
            </a:r>
            <a:r>
              <a:rPr lang="en-US" dirty="0"/>
              <a:t>intentionally and systematically designed </a:t>
            </a:r>
            <a:r>
              <a:rPr lang="en-US" u="sng" dirty="0"/>
              <a:t>from the start </a:t>
            </a:r>
            <a:r>
              <a:rPr lang="en-US" dirty="0"/>
              <a:t>to address individual differences</a:t>
            </a:r>
            <a:r>
              <a:rPr lang="en-US" dirty="0" smtClean="0"/>
              <a:t>. </a:t>
            </a:r>
            <a:endParaRPr lang="en-US" dirty="0"/>
          </a:p>
          <a:p>
            <a:r>
              <a:rPr lang="en-US" dirty="0"/>
              <a:t>It uses best practices for ALL in the </a:t>
            </a:r>
            <a:r>
              <a:rPr lang="en-US" u="sng" dirty="0"/>
              <a:t>initial</a:t>
            </a:r>
            <a:r>
              <a:rPr lang="en-US" dirty="0"/>
              <a:t> design rather than offering them after learners have failed (retrofitting).</a:t>
            </a:r>
          </a:p>
          <a:p>
            <a:pPr marL="0" indent="0">
              <a:buNone/>
            </a:pPr>
            <a:endParaRPr lang="en-US" dirty="0"/>
          </a:p>
        </p:txBody>
      </p:sp>
      <p:sp>
        <p:nvSpPr>
          <p:cNvPr id="4" name="Rectangle 3"/>
          <p:cNvSpPr/>
          <p:nvPr/>
        </p:nvSpPr>
        <p:spPr>
          <a:xfrm>
            <a:off x="4169923" y="4880839"/>
            <a:ext cx="8022077" cy="1200329"/>
          </a:xfrm>
          <a:prstGeom prst="rect">
            <a:avLst/>
          </a:prstGeom>
        </p:spPr>
        <p:txBody>
          <a:bodyPr wrap="square">
            <a:spAutoFit/>
          </a:bodyPr>
          <a:lstStyle/>
          <a:p>
            <a:r>
              <a:rPr lang="en-US" dirty="0" smtClean="0"/>
              <a:t>National Center on Universal Design for Learning. (2011).  </a:t>
            </a:r>
          </a:p>
          <a:p>
            <a:r>
              <a:rPr lang="en-US" i="1" dirty="0" smtClean="0"/>
              <a:t>How </a:t>
            </a:r>
            <a:r>
              <a:rPr lang="en-US" i="1" dirty="0"/>
              <a:t>Does UDL Address Curricular Disabilities? </a:t>
            </a:r>
            <a:r>
              <a:rPr lang="en-US" dirty="0" smtClean="0"/>
              <a:t>Wakefield, MA:  CAST</a:t>
            </a:r>
            <a:r>
              <a:rPr lang="en-US" i="1" dirty="0" smtClean="0"/>
              <a:t>. Retrieved from </a:t>
            </a:r>
            <a:r>
              <a:rPr lang="en-US" dirty="0" smtClean="0">
                <a:hlinkClick r:id="rId3"/>
              </a:rPr>
              <a:t>http</a:t>
            </a:r>
            <a:r>
              <a:rPr lang="en-US" dirty="0">
                <a:hlinkClick r:id="rId3"/>
              </a:rPr>
              <a:t>://</a:t>
            </a:r>
            <a:r>
              <a:rPr lang="en-US" dirty="0" smtClean="0">
                <a:hlinkClick r:id="rId3"/>
              </a:rPr>
              <a:t>www.udlcenter.org/aboutudl/udlcurriculum/addressdisabledcurricula</a:t>
            </a:r>
            <a:endParaRPr lang="en-US" dirty="0" smtClean="0"/>
          </a:p>
          <a:p>
            <a:endParaRPr lang="en-US" dirty="0"/>
          </a:p>
        </p:txBody>
      </p:sp>
    </p:spTree>
    <p:extLst>
      <p:ext uri="{BB962C8B-B14F-4D97-AF65-F5344CB8AC3E}">
        <p14:creationId xmlns:p14="http://schemas.microsoft.com/office/powerpoint/2010/main" val="153813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role does technology play in UDL?</a:t>
            </a:r>
            <a:endParaRPr lang="en-US" dirty="0"/>
          </a:p>
        </p:txBody>
      </p:sp>
      <p:sp>
        <p:nvSpPr>
          <p:cNvPr id="3" name="Content Placeholder 2"/>
          <p:cNvSpPr>
            <a:spLocks noGrp="1"/>
          </p:cNvSpPr>
          <p:nvPr>
            <p:ph idx="1"/>
          </p:nvPr>
        </p:nvSpPr>
        <p:spPr>
          <a:xfrm>
            <a:off x="609600" y="1941694"/>
            <a:ext cx="10972800" cy="3962397"/>
          </a:xfrm>
        </p:spPr>
        <p:txBody>
          <a:bodyPr/>
          <a:lstStyle/>
          <a:p>
            <a:r>
              <a:rPr lang="en-US" dirty="0"/>
              <a:t>You can implement UDL without technology.</a:t>
            </a:r>
          </a:p>
          <a:p>
            <a:r>
              <a:rPr lang="en-US" dirty="0"/>
              <a:t>You can have technology and not be implementing UDL.</a:t>
            </a:r>
          </a:p>
          <a:p>
            <a:r>
              <a:rPr lang="en-US" dirty="0"/>
              <a:t>Technology applied using UDL principles </a:t>
            </a:r>
            <a:r>
              <a:rPr lang="en-US" u="sng" dirty="0"/>
              <a:t>makes it easier</a:t>
            </a:r>
            <a:r>
              <a:rPr lang="en-US" dirty="0"/>
              <a:t> and more effective to customize the curriculum for all learners.</a:t>
            </a:r>
          </a:p>
          <a:p>
            <a:r>
              <a:rPr lang="en-US" dirty="0" smtClean="0"/>
              <a:t>For more on technology visit: </a:t>
            </a:r>
            <a:r>
              <a:rPr lang="en-US" sz="2400" dirty="0" smtClean="0">
                <a:hlinkClick r:id="rId3"/>
              </a:rPr>
              <a:t>http</a:t>
            </a:r>
            <a:r>
              <a:rPr lang="en-US" sz="2400" dirty="0">
                <a:hlinkClick r:id="rId3"/>
              </a:rPr>
              <a:t>://</a:t>
            </a:r>
            <a:r>
              <a:rPr lang="en-US" sz="2400" dirty="0" smtClean="0">
                <a:hlinkClick r:id="rId3"/>
              </a:rPr>
              <a:t>www.udlcenter.org/aboutudl/udltechnology</a:t>
            </a:r>
            <a:endParaRPr lang="en-US" sz="2400" dirty="0" smtClean="0"/>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1889" y="4406077"/>
            <a:ext cx="3669479" cy="2232072"/>
          </a:xfrm>
          <a:prstGeom prst="rect">
            <a:avLst/>
          </a:prstGeom>
        </p:spPr>
      </p:pic>
    </p:spTree>
    <p:extLst>
      <p:ext uri="{BB962C8B-B14F-4D97-AF65-F5344CB8AC3E}">
        <p14:creationId xmlns:p14="http://schemas.microsoft.com/office/powerpoint/2010/main" val="2166787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589" y="2192886"/>
            <a:ext cx="10363200" cy="1470025"/>
          </a:xfrm>
        </p:spPr>
        <p:txBody>
          <a:bodyPr/>
          <a:lstStyle/>
          <a:p>
            <a:r>
              <a:rPr lang="en-US" b="1" dirty="0" smtClean="0"/>
              <a:t>IMPLEMENTATION</a:t>
            </a:r>
            <a:br>
              <a:rPr lang="en-US" b="1" dirty="0" smtClean="0"/>
            </a:br>
            <a:r>
              <a:rPr lang="en-US" b="1" dirty="0" smtClean="0"/>
              <a:t>PLANNING</a:t>
            </a:r>
            <a:endParaRPr lang="en-US" dirty="0"/>
          </a:p>
        </p:txBody>
      </p:sp>
    </p:spTree>
    <p:extLst>
      <p:ext uri="{BB962C8B-B14F-4D97-AF65-F5344CB8AC3E}">
        <p14:creationId xmlns:p14="http://schemas.microsoft.com/office/powerpoint/2010/main" val="8827543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UDL Implementation: A Process of Change</a:t>
            </a:r>
          </a:p>
        </p:txBody>
      </p:sp>
      <p:sp>
        <p:nvSpPr>
          <p:cNvPr id="3" name="Content Placeholder 2"/>
          <p:cNvSpPr>
            <a:spLocks noGrp="1"/>
          </p:cNvSpPr>
          <p:nvPr>
            <p:ph idx="1"/>
          </p:nvPr>
        </p:nvSpPr>
        <p:spPr>
          <a:xfrm>
            <a:off x="1219200" y="2550695"/>
            <a:ext cx="9946105" cy="3110327"/>
          </a:xfrm>
        </p:spPr>
        <p:txBody>
          <a:bodyPr/>
          <a:lstStyle/>
          <a:p>
            <a:pPr marL="0" indent="0">
              <a:buNone/>
            </a:pPr>
            <a:r>
              <a:rPr lang="en-US" dirty="0">
                <a:hlinkClick r:id="rId3"/>
              </a:rPr>
              <a:t>http://udlseries.udlcenter.org/presentations/udl_implementation.html</a:t>
            </a:r>
            <a:endParaRPr lang="en-US" dirty="0"/>
          </a:p>
          <a:p>
            <a:pPr marL="0" indent="0">
              <a:buNone/>
            </a:pPr>
            <a:endParaRPr lang="en-US" dirty="0"/>
          </a:p>
          <a:p>
            <a:pPr marL="0" indent="0">
              <a:buNone/>
            </a:pPr>
            <a:endParaRPr lang="en-US" dirty="0"/>
          </a:p>
          <a:p>
            <a:pPr marL="0" indent="0">
              <a:buNone/>
            </a:pPr>
            <a:r>
              <a:rPr lang="en-US" dirty="0"/>
              <a:t>This is a link to a video presentation of the steps schools have gone through in order to fully implement UDL.</a:t>
            </a:r>
          </a:p>
          <a:p>
            <a:endParaRPr lang="en-US" dirty="0"/>
          </a:p>
        </p:txBody>
      </p:sp>
    </p:spTree>
    <p:extLst>
      <p:ext uri="{BB962C8B-B14F-4D97-AF65-F5344CB8AC3E}">
        <p14:creationId xmlns:p14="http://schemas.microsoft.com/office/powerpoint/2010/main" val="29666129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UDL</a:t>
            </a:r>
            <a:endParaRPr lang="en-US" dirty="0"/>
          </a:p>
        </p:txBody>
      </p:sp>
      <p:sp>
        <p:nvSpPr>
          <p:cNvPr id="3" name="Content Placeholder 2"/>
          <p:cNvSpPr>
            <a:spLocks noGrp="1"/>
          </p:cNvSpPr>
          <p:nvPr>
            <p:ph idx="1"/>
          </p:nvPr>
        </p:nvSpPr>
        <p:spPr/>
        <p:txBody>
          <a:bodyPr/>
          <a:lstStyle/>
          <a:p>
            <a:r>
              <a:rPr lang="en-US" dirty="0" smtClean="0"/>
              <a:t>If attending as </a:t>
            </a:r>
            <a:r>
              <a:rPr lang="en-US" dirty="0"/>
              <a:t>a school team complete the </a:t>
            </a:r>
            <a:r>
              <a:rPr lang="en-US" dirty="0" smtClean="0"/>
              <a:t>template: “Implementing </a:t>
            </a:r>
            <a:r>
              <a:rPr lang="en-US" dirty="0"/>
              <a:t>UDL at my school</a:t>
            </a:r>
            <a:r>
              <a:rPr lang="en-US" dirty="0" smtClean="0"/>
              <a:t>”</a:t>
            </a:r>
          </a:p>
          <a:p>
            <a:r>
              <a:rPr lang="en-US" dirty="0" smtClean="0"/>
              <a:t>If attending as an individual teacher, complete the template: “Implementing UDL in my classroom”</a:t>
            </a:r>
            <a:endParaRPr lang="en-US" dirty="0"/>
          </a:p>
          <a:p>
            <a:r>
              <a:rPr lang="en-US" dirty="0" smtClean="0"/>
              <a:t>Share out </a:t>
            </a:r>
            <a:endParaRPr lang="en-US" dirty="0"/>
          </a:p>
          <a:p>
            <a:pPr marL="0" indent="0">
              <a:buNone/>
            </a:pPr>
            <a:endParaRPr lang="en-US" dirty="0"/>
          </a:p>
        </p:txBody>
      </p:sp>
    </p:spTree>
    <p:extLst>
      <p:ext uri="{BB962C8B-B14F-4D97-AF65-F5344CB8AC3E}">
        <p14:creationId xmlns:p14="http://schemas.microsoft.com/office/powerpoint/2010/main" val="40523371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Self-Reflection</a:t>
            </a:r>
            <a:endParaRPr lang="en-US" dirty="0"/>
          </a:p>
        </p:txBody>
      </p:sp>
      <p:sp>
        <p:nvSpPr>
          <p:cNvPr id="3" name="Content Placeholder 2"/>
          <p:cNvSpPr>
            <a:spLocks noGrp="1"/>
          </p:cNvSpPr>
          <p:nvPr>
            <p:ph idx="1"/>
          </p:nvPr>
        </p:nvSpPr>
        <p:spPr>
          <a:xfrm>
            <a:off x="2042414" y="2342573"/>
            <a:ext cx="7439527" cy="2557288"/>
          </a:xfrm>
        </p:spPr>
        <p:txBody>
          <a:bodyPr/>
          <a:lstStyle/>
          <a:p>
            <a:pPr marL="0" indent="0">
              <a:buNone/>
            </a:pPr>
            <a:r>
              <a:rPr lang="en-US" sz="6600" dirty="0"/>
              <a:t>	</a:t>
            </a:r>
          </a:p>
        </p:txBody>
      </p:sp>
      <p:pic>
        <p:nvPicPr>
          <p:cNvPr id="5" name="Picture 4"/>
          <p:cNvPicPr>
            <a:picLocks noChangeAspect="1"/>
          </p:cNvPicPr>
          <p:nvPr/>
        </p:nvPicPr>
        <p:blipFill>
          <a:blip r:embed="rId3"/>
          <a:stretch>
            <a:fillRect/>
          </a:stretch>
        </p:blipFill>
        <p:spPr>
          <a:xfrm rot="20744859">
            <a:off x="7985298" y="2992775"/>
            <a:ext cx="1498766" cy="862826"/>
          </a:xfrm>
          <a:prstGeom prst="rect">
            <a:avLst/>
          </a:prstGeom>
        </p:spPr>
      </p:pic>
      <p:grpSp>
        <p:nvGrpSpPr>
          <p:cNvPr id="7" name="Group 6"/>
          <p:cNvGrpSpPr/>
          <p:nvPr/>
        </p:nvGrpSpPr>
        <p:grpSpPr>
          <a:xfrm>
            <a:off x="9481941" y="1956187"/>
            <a:ext cx="1505843" cy="3554276"/>
            <a:chOff x="9481941" y="1956187"/>
            <a:chExt cx="1505843" cy="3554276"/>
          </a:xfrm>
        </p:grpSpPr>
        <p:pic>
          <p:nvPicPr>
            <p:cNvPr id="4" name="Picture 3"/>
            <p:cNvPicPr>
              <a:picLocks noChangeAspect="1"/>
            </p:cNvPicPr>
            <p:nvPr/>
          </p:nvPicPr>
          <p:blipFill>
            <a:blip r:embed="rId4"/>
            <a:stretch>
              <a:fillRect/>
            </a:stretch>
          </p:blipFill>
          <p:spPr>
            <a:xfrm>
              <a:off x="9481941" y="1956187"/>
              <a:ext cx="1505843" cy="355427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2070" y="3634304"/>
              <a:ext cx="342792" cy="450464"/>
            </a:xfrm>
            <a:prstGeom prst="rect">
              <a:avLst/>
            </a:prstGeom>
          </p:spPr>
        </p:pic>
      </p:grpSp>
      <p:sp>
        <p:nvSpPr>
          <p:cNvPr id="8" name="Rectangle 7"/>
          <p:cNvSpPr/>
          <p:nvPr/>
        </p:nvSpPr>
        <p:spPr>
          <a:xfrm>
            <a:off x="1418897" y="2948495"/>
            <a:ext cx="6399069" cy="1077218"/>
          </a:xfrm>
          <a:prstGeom prst="rect">
            <a:avLst/>
          </a:prstGeom>
        </p:spPr>
        <p:txBody>
          <a:bodyPr wrap="square">
            <a:spAutoFit/>
          </a:bodyPr>
          <a:lstStyle/>
          <a:p>
            <a:pPr marL="342900" lvl="0" indent="-342900" algn="ctr" fontAlgn="base">
              <a:spcAft>
                <a:spcPct val="0"/>
              </a:spcAft>
              <a:buClr>
                <a:srgbClr val="0D4170"/>
              </a:buClr>
              <a:buFont typeface="Wingdings" panose="05000000000000000000" pitchFamily="2" charset="2"/>
              <a:buChar char="ü"/>
            </a:pPr>
            <a:r>
              <a:rPr lang="en-US" sz="3200" dirty="0" smtClean="0">
                <a:solidFill>
                  <a:schemeClr val="accent3"/>
                </a:solidFill>
                <a:latin typeface="Tw Cen MT" pitchFamily="34" charset="0"/>
              </a:rPr>
              <a:t>What do I want to remember about implementing UDL principles? </a:t>
            </a:r>
            <a:endParaRPr lang="en-US" sz="3200" dirty="0">
              <a:solidFill>
                <a:schemeClr val="accent3"/>
              </a:solidFill>
              <a:latin typeface="Tw Cen MT" pitchFamily="34" charset="0"/>
            </a:endParaRPr>
          </a:p>
        </p:txBody>
      </p:sp>
    </p:spTree>
    <p:extLst>
      <p:ext uri="{BB962C8B-B14F-4D97-AF65-F5344CB8AC3E}">
        <p14:creationId xmlns:p14="http://schemas.microsoft.com/office/powerpoint/2010/main" val="4213355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321" y="2290162"/>
            <a:ext cx="10363200" cy="1470025"/>
          </a:xfrm>
        </p:spPr>
        <p:txBody>
          <a:bodyPr/>
          <a:lstStyle/>
          <a:p>
            <a:r>
              <a:rPr lang="en-US" b="1" dirty="0" smtClean="0"/>
              <a:t>CLOSING</a:t>
            </a:r>
            <a:endParaRPr lang="en-US" dirty="0"/>
          </a:p>
        </p:txBody>
      </p:sp>
    </p:spTree>
    <p:extLst>
      <p:ext uri="{BB962C8B-B14F-4D97-AF65-F5344CB8AC3E}">
        <p14:creationId xmlns:p14="http://schemas.microsoft.com/office/powerpoint/2010/main" val="2885812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1663"/>
            <a:ext cx="10972800" cy="942324"/>
          </a:xfrm>
        </p:spPr>
        <p:txBody>
          <a:bodyPr/>
          <a:lstStyle/>
          <a:p>
            <a:r>
              <a:rPr lang="en-US" sz="4800" dirty="0" smtClean="0"/>
              <a:t>Norms</a:t>
            </a:r>
            <a:endParaRPr lang="en-US" sz="4800" dirty="0"/>
          </a:p>
        </p:txBody>
      </p:sp>
      <p:sp>
        <p:nvSpPr>
          <p:cNvPr id="3" name="Content Placeholder 2"/>
          <p:cNvSpPr>
            <a:spLocks noGrp="1"/>
          </p:cNvSpPr>
          <p:nvPr>
            <p:ph idx="1"/>
          </p:nvPr>
        </p:nvSpPr>
        <p:spPr>
          <a:xfrm>
            <a:off x="609600" y="1543987"/>
            <a:ext cx="10972800" cy="4117035"/>
          </a:xfrm>
        </p:spPr>
        <p:txBody>
          <a:bodyPr/>
          <a:lstStyle/>
          <a:p>
            <a:r>
              <a:rPr lang="en-US" dirty="0"/>
              <a:t>Be present</a:t>
            </a:r>
          </a:p>
          <a:p>
            <a:pPr lvl="1"/>
            <a:r>
              <a:rPr lang="en-US" dirty="0"/>
              <a:t>Turn cell phones to silent </a:t>
            </a:r>
          </a:p>
          <a:p>
            <a:pPr lvl="1"/>
            <a:r>
              <a:rPr lang="en-US" dirty="0"/>
              <a:t>Minimize sidebar conversations</a:t>
            </a:r>
          </a:p>
          <a:p>
            <a:pPr lvl="1"/>
            <a:r>
              <a:rPr lang="en-US" dirty="0"/>
              <a:t>Use technology for workshop learning purposes</a:t>
            </a:r>
          </a:p>
          <a:p>
            <a:r>
              <a:rPr lang="en-US" dirty="0"/>
              <a:t>Ask questions</a:t>
            </a:r>
          </a:p>
          <a:p>
            <a:r>
              <a:rPr lang="en-US" dirty="0"/>
              <a:t>Take care of your personal needs with minimal distraction</a:t>
            </a:r>
          </a:p>
          <a:p>
            <a:r>
              <a:rPr lang="en-US" dirty="0"/>
              <a:t>Have open hearts &amp; open minds</a:t>
            </a:r>
          </a:p>
          <a:p>
            <a:r>
              <a:rPr lang="en-US" dirty="0"/>
              <a:t>Have fun!</a:t>
            </a:r>
          </a:p>
          <a:p>
            <a:endParaRPr lang="en-US" dirty="0"/>
          </a:p>
        </p:txBody>
      </p:sp>
    </p:spTree>
    <p:extLst>
      <p:ext uri="{BB962C8B-B14F-4D97-AF65-F5344CB8AC3E}">
        <p14:creationId xmlns:p14="http://schemas.microsoft.com/office/powerpoint/2010/main" val="25671441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Self-Reflection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Was your question from the Pre-Reading question answered?</a:t>
            </a:r>
          </a:p>
          <a:p>
            <a:pPr>
              <a:buFont typeface="Wingdings" panose="05000000000000000000" pitchFamily="2" charset="2"/>
              <a:buChar char="Ø"/>
            </a:pPr>
            <a:r>
              <a:rPr lang="en-US" dirty="0" smtClean="0"/>
              <a:t>3-2-1 Reflection:</a:t>
            </a:r>
          </a:p>
          <a:p>
            <a:pPr marL="0" indent="0">
              <a:buNone/>
            </a:pPr>
            <a:r>
              <a:rPr lang="en-US" dirty="0"/>
              <a:t>	</a:t>
            </a:r>
            <a:r>
              <a:rPr lang="en-US" dirty="0" smtClean="0"/>
              <a:t>3 new things you learned about UDL today</a:t>
            </a:r>
          </a:p>
          <a:p>
            <a:pPr marL="0" indent="0">
              <a:buNone/>
            </a:pPr>
            <a:r>
              <a:rPr lang="en-US" dirty="0" smtClean="0"/>
              <a:t>	2 things about UDL you want to remember</a:t>
            </a:r>
          </a:p>
          <a:p>
            <a:pPr marL="0" indent="0">
              <a:buNone/>
            </a:pPr>
            <a:r>
              <a:rPr lang="en-US" dirty="0" smtClean="0"/>
              <a:t>	1 UDL idea you want to try right away</a:t>
            </a:r>
          </a:p>
          <a:p>
            <a:pPr>
              <a:buFont typeface="Wingdings" panose="05000000000000000000" pitchFamily="2" charset="2"/>
              <a:buChar char="Ø"/>
            </a:pPr>
            <a:r>
              <a:rPr lang="en-US" dirty="0"/>
              <a:t>Turn to a </a:t>
            </a:r>
            <a:r>
              <a:rPr lang="en-US" dirty="0" smtClean="0"/>
              <a:t>table partner </a:t>
            </a:r>
            <a:r>
              <a:rPr lang="en-US" dirty="0"/>
              <a:t>and </a:t>
            </a:r>
            <a:r>
              <a:rPr lang="en-US" dirty="0" smtClean="0"/>
              <a:t>share</a:t>
            </a:r>
            <a:endParaRPr lang="en-US" dirty="0"/>
          </a:p>
          <a:p>
            <a:pPr marL="0" indent="0">
              <a:buNone/>
            </a:pPr>
            <a:endParaRPr lang="en-US" dirty="0"/>
          </a:p>
        </p:txBody>
      </p:sp>
      <p:grpSp>
        <p:nvGrpSpPr>
          <p:cNvPr id="4" name="Group 3"/>
          <p:cNvGrpSpPr/>
          <p:nvPr/>
        </p:nvGrpSpPr>
        <p:grpSpPr>
          <a:xfrm>
            <a:off x="10076557" y="2367104"/>
            <a:ext cx="1505843" cy="3554276"/>
            <a:chOff x="9481941" y="1956187"/>
            <a:chExt cx="1505843" cy="3554276"/>
          </a:xfrm>
        </p:grpSpPr>
        <p:pic>
          <p:nvPicPr>
            <p:cNvPr id="5" name="Picture 4"/>
            <p:cNvPicPr>
              <a:picLocks noChangeAspect="1"/>
            </p:cNvPicPr>
            <p:nvPr/>
          </p:nvPicPr>
          <p:blipFill>
            <a:blip r:embed="rId3"/>
            <a:stretch>
              <a:fillRect/>
            </a:stretch>
          </p:blipFill>
          <p:spPr>
            <a:xfrm>
              <a:off x="9481941" y="1956187"/>
              <a:ext cx="1505843" cy="35542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2070" y="3634304"/>
              <a:ext cx="342792" cy="450464"/>
            </a:xfrm>
            <a:prstGeom prst="rect">
              <a:avLst/>
            </a:prstGeom>
          </p:spPr>
        </p:pic>
      </p:grpSp>
    </p:spTree>
    <p:extLst>
      <p:ext uri="{BB962C8B-B14F-4D97-AF65-F5344CB8AC3E}">
        <p14:creationId xmlns:p14="http://schemas.microsoft.com/office/powerpoint/2010/main" val="39468125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Post-Assessment</a:t>
            </a:r>
            <a:endParaRPr lang="en-US" dirty="0"/>
          </a:p>
        </p:txBody>
      </p:sp>
      <p:sp>
        <p:nvSpPr>
          <p:cNvPr id="3" name="Content Placeholder 2"/>
          <p:cNvSpPr>
            <a:spLocks noGrp="1"/>
          </p:cNvSpPr>
          <p:nvPr>
            <p:ph idx="1"/>
          </p:nvPr>
        </p:nvSpPr>
        <p:spPr/>
        <p:txBody>
          <a:bodyPr/>
          <a:lstStyle/>
          <a:p>
            <a:r>
              <a:rPr lang="en-US" dirty="0"/>
              <a:t>Take a moment to take a post-assessment</a:t>
            </a:r>
          </a:p>
        </p:txBody>
      </p:sp>
    </p:spTree>
    <p:extLst>
      <p:ext uri="{BB962C8B-B14F-4D97-AF65-F5344CB8AC3E}">
        <p14:creationId xmlns:p14="http://schemas.microsoft.com/office/powerpoint/2010/main" val="13102602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Post-Test Answers</a:t>
            </a:r>
            <a:endParaRPr lang="en-US" dirty="0"/>
          </a:p>
        </p:txBody>
      </p:sp>
      <p:sp>
        <p:nvSpPr>
          <p:cNvPr id="3" name="Content Placeholder 2"/>
          <p:cNvSpPr>
            <a:spLocks noGrp="1"/>
          </p:cNvSpPr>
          <p:nvPr>
            <p:ph idx="1"/>
          </p:nvPr>
        </p:nvSpPr>
        <p:spPr/>
        <p:txBody>
          <a:bodyPr/>
          <a:lstStyle/>
          <a:p>
            <a:pPr marL="0" lvl="1" indent="0">
              <a:buClr>
                <a:schemeClr val="accent2"/>
              </a:buClr>
              <a:buNone/>
            </a:pPr>
            <a:r>
              <a:rPr lang="en-US" sz="2600" dirty="0" smtClean="0">
                <a:solidFill>
                  <a:schemeClr val="accent3"/>
                </a:solidFill>
              </a:rPr>
              <a:t>1. b) A </a:t>
            </a:r>
            <a:r>
              <a:rPr lang="en-US" sz="2600" dirty="0">
                <a:solidFill>
                  <a:schemeClr val="accent3"/>
                </a:solidFill>
              </a:rPr>
              <a:t>scientific framework that guides teaching practices so that ALL students can learn</a:t>
            </a:r>
          </a:p>
          <a:p>
            <a:pPr marL="0" lvl="1" indent="0">
              <a:buClr>
                <a:schemeClr val="accent2"/>
              </a:buClr>
              <a:buNone/>
            </a:pPr>
            <a:r>
              <a:rPr lang="en-US" sz="2600" dirty="0" smtClean="0">
                <a:solidFill>
                  <a:schemeClr val="accent2"/>
                </a:solidFill>
              </a:rPr>
              <a:t>2. a)</a:t>
            </a:r>
            <a:r>
              <a:rPr lang="en-US" sz="2600" dirty="0">
                <a:solidFill>
                  <a:schemeClr val="accent2"/>
                </a:solidFill>
              </a:rPr>
              <a:t> Multiple means of representation, action and expression, and engagement</a:t>
            </a:r>
          </a:p>
          <a:p>
            <a:pPr marL="0" lvl="1" indent="0">
              <a:buClr>
                <a:schemeClr val="accent2"/>
              </a:buClr>
              <a:buNone/>
            </a:pPr>
            <a:r>
              <a:rPr lang="en-US" sz="2600" dirty="0" smtClean="0">
                <a:solidFill>
                  <a:schemeClr val="accent3"/>
                </a:solidFill>
              </a:rPr>
              <a:t>3. b)</a:t>
            </a:r>
            <a:r>
              <a:rPr lang="en-US" sz="2600" dirty="0">
                <a:solidFill>
                  <a:schemeClr val="accent3"/>
                </a:solidFill>
              </a:rPr>
              <a:t> Three brain networks from neuroscience research</a:t>
            </a:r>
          </a:p>
          <a:p>
            <a:pPr marL="0" lvl="1" indent="0">
              <a:buClr>
                <a:schemeClr val="accent2"/>
              </a:buClr>
              <a:buNone/>
            </a:pPr>
            <a:r>
              <a:rPr lang="en-US" sz="2600" dirty="0" smtClean="0">
                <a:solidFill>
                  <a:schemeClr val="accent2"/>
                </a:solidFill>
              </a:rPr>
              <a:t>4. d)</a:t>
            </a:r>
            <a:r>
              <a:rPr lang="en-US" sz="2600" dirty="0">
                <a:solidFill>
                  <a:schemeClr val="accent2"/>
                </a:solidFill>
              </a:rPr>
              <a:t> UDL minimizes barriers and maximizes learning for all students, so that students are resourceful and knowledgeable, goal-oriented, and purposeful, motivated learners. </a:t>
            </a:r>
            <a:endParaRPr lang="en-US" sz="2600" dirty="0" smtClean="0">
              <a:solidFill>
                <a:schemeClr val="accent2"/>
              </a:solidFill>
            </a:endParaRPr>
          </a:p>
          <a:p>
            <a:pPr marL="0" lvl="1" indent="0">
              <a:buClr>
                <a:schemeClr val="accent2"/>
              </a:buClr>
              <a:buNone/>
            </a:pPr>
            <a:r>
              <a:rPr lang="en-US" sz="2600" dirty="0" smtClean="0">
                <a:solidFill>
                  <a:schemeClr val="accent3"/>
                </a:solidFill>
              </a:rPr>
              <a:t>5. c) </a:t>
            </a:r>
            <a:r>
              <a:rPr lang="en-US" sz="2600" dirty="0">
                <a:solidFill>
                  <a:schemeClr val="accent3"/>
                </a:solidFill>
              </a:rPr>
              <a:t>Providing students with a choice on demonstrating the current English Language Arts learning target</a:t>
            </a:r>
          </a:p>
          <a:p>
            <a:pPr marL="0" indent="0">
              <a:buNone/>
            </a:pPr>
            <a:endParaRPr lang="en-US" sz="3600" dirty="0"/>
          </a:p>
        </p:txBody>
      </p:sp>
    </p:spTree>
    <p:extLst>
      <p:ext uri="{BB962C8B-B14F-4D97-AF65-F5344CB8AC3E}">
        <p14:creationId xmlns:p14="http://schemas.microsoft.com/office/powerpoint/2010/main" val="347119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Coaching Contact</a:t>
            </a:r>
            <a:endParaRPr lang="en-US" dirty="0"/>
          </a:p>
        </p:txBody>
      </p:sp>
      <p:sp>
        <p:nvSpPr>
          <p:cNvPr id="3" name="Content Placeholder 2"/>
          <p:cNvSpPr>
            <a:spLocks noGrp="1"/>
          </p:cNvSpPr>
          <p:nvPr>
            <p:ph idx="1"/>
          </p:nvPr>
        </p:nvSpPr>
        <p:spPr>
          <a:xfrm>
            <a:off x="995422" y="1828805"/>
            <a:ext cx="10586977" cy="3900664"/>
          </a:xfrm>
        </p:spPr>
        <p:txBody>
          <a:bodyPr/>
          <a:lstStyle/>
          <a:p>
            <a:r>
              <a:rPr lang="en-US" dirty="0" smtClean="0"/>
              <a:t>For </a:t>
            </a:r>
            <a:r>
              <a:rPr lang="en-US" dirty="0"/>
              <a:t>further coaching contact:</a:t>
            </a:r>
          </a:p>
          <a:p>
            <a:pPr marL="0" indent="0">
              <a:buNone/>
            </a:pPr>
            <a:endParaRPr lang="en-US" dirty="0"/>
          </a:p>
        </p:txBody>
      </p:sp>
      <p:grpSp>
        <p:nvGrpSpPr>
          <p:cNvPr id="5" name="Group 4"/>
          <p:cNvGrpSpPr/>
          <p:nvPr/>
        </p:nvGrpSpPr>
        <p:grpSpPr>
          <a:xfrm>
            <a:off x="10076557" y="2367104"/>
            <a:ext cx="1505843" cy="3554276"/>
            <a:chOff x="9481941" y="1956187"/>
            <a:chExt cx="1505843" cy="3554276"/>
          </a:xfrm>
        </p:grpSpPr>
        <p:pic>
          <p:nvPicPr>
            <p:cNvPr id="6" name="Picture 5"/>
            <p:cNvPicPr>
              <a:picLocks noChangeAspect="1"/>
            </p:cNvPicPr>
            <p:nvPr/>
          </p:nvPicPr>
          <p:blipFill>
            <a:blip r:embed="rId3"/>
            <a:stretch>
              <a:fillRect/>
            </a:stretch>
          </p:blipFill>
          <p:spPr>
            <a:xfrm>
              <a:off x="9481941" y="1956187"/>
              <a:ext cx="1505843" cy="35542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2070" y="3634304"/>
              <a:ext cx="342792" cy="450464"/>
            </a:xfrm>
            <a:prstGeom prst="rect">
              <a:avLst/>
            </a:prstGeom>
          </p:spPr>
        </p:pic>
      </p:grpSp>
    </p:spTree>
    <p:extLst>
      <p:ext uri="{BB962C8B-B14F-4D97-AF65-F5344CB8AC3E}">
        <p14:creationId xmlns:p14="http://schemas.microsoft.com/office/powerpoint/2010/main" val="17881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Resources</a:t>
            </a:r>
            <a:endParaRPr lang="en-US" dirty="0"/>
          </a:p>
        </p:txBody>
      </p:sp>
      <p:sp>
        <p:nvSpPr>
          <p:cNvPr id="3" name="Content Placeholder 2"/>
          <p:cNvSpPr>
            <a:spLocks noGrp="1"/>
          </p:cNvSpPr>
          <p:nvPr>
            <p:ph idx="1"/>
          </p:nvPr>
        </p:nvSpPr>
        <p:spPr>
          <a:xfrm>
            <a:off x="609600" y="1698625"/>
            <a:ext cx="10972800" cy="4092576"/>
          </a:xfrm>
        </p:spPr>
        <p:txBody>
          <a:bodyPr/>
          <a:lstStyle/>
          <a:p>
            <a:pPr marL="0" indent="0">
              <a:buNone/>
            </a:pPr>
            <a:r>
              <a:rPr lang="en-US" u="sng" dirty="0"/>
              <a:t>Center for Applied Special Technology (CAST)</a:t>
            </a:r>
          </a:p>
          <a:p>
            <a:pPr lvl="1"/>
            <a:r>
              <a:rPr lang="en-US" sz="2100" dirty="0">
                <a:hlinkClick r:id="rId3"/>
              </a:rPr>
              <a:t>www.cast.org</a:t>
            </a:r>
            <a:endParaRPr lang="en-US" sz="2100" dirty="0"/>
          </a:p>
          <a:p>
            <a:pPr lvl="1"/>
            <a:r>
              <a:rPr lang="en-US" sz="2100" dirty="0">
                <a:hlinkClick r:id="rId4"/>
              </a:rPr>
              <a:t>http://lessonbuilder.cast.org</a:t>
            </a:r>
            <a:endParaRPr lang="en-US" sz="2100" dirty="0"/>
          </a:p>
          <a:p>
            <a:pPr marL="0" indent="0">
              <a:buNone/>
            </a:pPr>
            <a:r>
              <a:rPr lang="en-US" sz="2500" u="sng" dirty="0"/>
              <a:t>National Center on Universal Design for Learning</a:t>
            </a:r>
          </a:p>
          <a:p>
            <a:pPr lvl="1"/>
            <a:r>
              <a:rPr lang="en-US" sz="2100" dirty="0"/>
              <a:t>Fidelity Checklist for UDL Implementation:</a:t>
            </a:r>
          </a:p>
          <a:p>
            <a:pPr lvl="2"/>
            <a:r>
              <a:rPr lang="en-US" sz="1700" dirty="0" smtClean="0">
                <a:hlinkClick r:id="rId5"/>
              </a:rPr>
              <a:t>http</a:t>
            </a:r>
            <a:r>
              <a:rPr lang="en-US" sz="1700" dirty="0">
                <a:hlinkClick r:id="rId5"/>
              </a:rPr>
              <a:t>://www.udlcenter.org/sites/udlcenter.org/files/updateguidelines2_0.pdf</a:t>
            </a:r>
            <a:endParaRPr lang="en-US" sz="1700" dirty="0"/>
          </a:p>
          <a:p>
            <a:pPr lvl="1"/>
            <a:r>
              <a:rPr lang="en-US" sz="2100" dirty="0">
                <a:hlinkClick r:id="rId6"/>
              </a:rPr>
              <a:t>www.udltechtoolkit.wikispaces.com</a:t>
            </a:r>
            <a:endParaRPr lang="en-US" sz="2100" dirty="0"/>
          </a:p>
          <a:p>
            <a:pPr lvl="1"/>
            <a:r>
              <a:rPr lang="en-US" sz="2100" dirty="0">
                <a:hlinkClick r:id="rId7"/>
              </a:rPr>
              <a:t>www.udlcenter.org</a:t>
            </a:r>
            <a:endParaRPr lang="en-US" sz="2100" dirty="0"/>
          </a:p>
          <a:p>
            <a:pPr lvl="1"/>
            <a:r>
              <a:rPr lang="en-US" sz="2100" dirty="0">
                <a:hlinkClick r:id="rId8"/>
              </a:rPr>
              <a:t>http://udlselfcheck.cast.org</a:t>
            </a:r>
            <a:endParaRPr lang="en-US" sz="2100" dirty="0"/>
          </a:p>
        </p:txBody>
      </p:sp>
    </p:spTree>
    <p:extLst>
      <p:ext uri="{BB962C8B-B14F-4D97-AF65-F5344CB8AC3E}">
        <p14:creationId xmlns:p14="http://schemas.microsoft.com/office/powerpoint/2010/main" val="22155372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Resources</a:t>
            </a:r>
            <a:endParaRPr lang="en-US" dirty="0"/>
          </a:p>
        </p:txBody>
      </p:sp>
      <p:sp>
        <p:nvSpPr>
          <p:cNvPr id="3" name="Content Placeholder 2"/>
          <p:cNvSpPr>
            <a:spLocks noGrp="1"/>
          </p:cNvSpPr>
          <p:nvPr>
            <p:ph idx="1"/>
          </p:nvPr>
        </p:nvSpPr>
        <p:spPr/>
        <p:txBody>
          <a:bodyPr/>
          <a:lstStyle/>
          <a:p>
            <a:pPr marL="0" indent="0">
              <a:buNone/>
            </a:pPr>
            <a:r>
              <a:rPr lang="en-US" dirty="0"/>
              <a:t>Other Resources:</a:t>
            </a:r>
          </a:p>
          <a:p>
            <a:pPr lvl="1"/>
            <a:r>
              <a:rPr lang="en-US" dirty="0">
                <a:hlinkClick r:id="rId3"/>
              </a:rPr>
              <a:t>http://trackstar.4teachers.org/</a:t>
            </a:r>
            <a:endParaRPr lang="en-US" dirty="0"/>
          </a:p>
          <a:p>
            <a:pPr lvl="1"/>
            <a:r>
              <a:rPr lang="en-US" dirty="0">
                <a:hlinkClick r:id="rId4"/>
              </a:rPr>
              <a:t>http://42explore.com/</a:t>
            </a:r>
            <a:endParaRPr lang="en-US" dirty="0"/>
          </a:p>
          <a:p>
            <a:pPr lvl="1"/>
            <a:r>
              <a:rPr lang="en-US" dirty="0">
                <a:hlinkClick r:id="rId5"/>
              </a:rPr>
              <a:t>http://www.4teachers.org/</a:t>
            </a:r>
            <a:endParaRPr lang="en-US" dirty="0"/>
          </a:p>
          <a:p>
            <a:pPr lvl="1"/>
            <a:r>
              <a:rPr lang="en-US" dirty="0">
                <a:hlinkClick r:id="rId6"/>
              </a:rPr>
              <a:t>www.internet4classrooms.com/</a:t>
            </a:r>
            <a:endParaRPr lang="en-US" dirty="0"/>
          </a:p>
          <a:p>
            <a:pPr lvl="1"/>
            <a:r>
              <a:rPr lang="en-US" dirty="0">
                <a:hlinkClick r:id="rId7"/>
              </a:rPr>
              <a:t>http://www.marcopolosearch.org/teacher/teacher_index.html</a:t>
            </a:r>
            <a:endParaRPr lang="en-US" dirty="0"/>
          </a:p>
          <a:p>
            <a:endParaRPr lang="en-US" dirty="0"/>
          </a:p>
        </p:txBody>
      </p:sp>
    </p:spTree>
    <p:extLst>
      <p:ext uri="{BB962C8B-B14F-4D97-AF65-F5344CB8AC3E}">
        <p14:creationId xmlns:p14="http://schemas.microsoft.com/office/powerpoint/2010/main" val="40578102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Resources</a:t>
            </a:r>
            <a:endParaRPr lang="en-US" dirty="0"/>
          </a:p>
        </p:txBody>
      </p:sp>
      <p:sp>
        <p:nvSpPr>
          <p:cNvPr id="3" name="Content Placeholder 2"/>
          <p:cNvSpPr>
            <a:spLocks noGrp="1"/>
          </p:cNvSpPr>
          <p:nvPr>
            <p:ph idx="1"/>
          </p:nvPr>
        </p:nvSpPr>
        <p:spPr/>
        <p:txBody>
          <a:bodyPr/>
          <a:lstStyle/>
          <a:p>
            <a:pPr marL="0" indent="0">
              <a:buNone/>
            </a:pPr>
            <a:r>
              <a:rPr lang="en-US" dirty="0"/>
              <a:t>Other Resources:  </a:t>
            </a:r>
          </a:p>
          <a:p>
            <a:pPr marL="0" indent="0">
              <a:buNone/>
            </a:pPr>
            <a:r>
              <a:rPr lang="en-US" dirty="0"/>
              <a:t>The Iris Center </a:t>
            </a:r>
            <a:r>
              <a:rPr lang="en-US" dirty="0">
                <a:hlinkClick r:id="rId3"/>
              </a:rPr>
              <a:t>www.iris.peabody.vanderbilt.edu/module/udl/</a:t>
            </a:r>
            <a:endParaRPr lang="en-US" dirty="0"/>
          </a:p>
          <a:p>
            <a:pPr marL="0" indent="0">
              <a:buNone/>
            </a:pPr>
            <a:r>
              <a:rPr lang="en-US" dirty="0" smtClean="0"/>
              <a:t>Project </a:t>
            </a:r>
            <a:r>
              <a:rPr lang="en-US" dirty="0"/>
              <a:t>Access </a:t>
            </a:r>
            <a:r>
              <a:rPr lang="en-US" dirty="0">
                <a:hlinkClick r:id="rId4"/>
              </a:rPr>
              <a:t>www.accessproject.colostate.edu/udl/</a:t>
            </a:r>
            <a:endParaRPr lang="en-US" dirty="0"/>
          </a:p>
          <a:p>
            <a:pPr marL="0" indent="0">
              <a:buNone/>
            </a:pPr>
            <a:r>
              <a:rPr lang="en-US" i="1" dirty="0" smtClean="0"/>
              <a:t>Universal </a:t>
            </a:r>
            <a:r>
              <a:rPr lang="en-US" i="1" dirty="0"/>
              <a:t>Design for Learning:  Meeting the Needs of All Students.  August 30, 2011.  </a:t>
            </a:r>
            <a:r>
              <a:rPr lang="en-US" dirty="0">
                <a:hlinkClick r:id="rId5"/>
              </a:rPr>
              <a:t>www.asha.org</a:t>
            </a:r>
            <a:endParaRPr lang="en-US" dirty="0"/>
          </a:p>
          <a:p>
            <a:pPr marL="0" indent="0">
              <a:buNone/>
            </a:pPr>
            <a:r>
              <a:rPr lang="en-US" i="1" dirty="0" smtClean="0"/>
              <a:t>UDL </a:t>
            </a:r>
            <a:r>
              <a:rPr lang="en-US" i="1" dirty="0"/>
              <a:t>in Early Childhood.   </a:t>
            </a:r>
            <a:r>
              <a:rPr lang="en-US" i="1" dirty="0">
                <a:hlinkClick r:id="rId6"/>
              </a:rPr>
              <a:t>www.</a:t>
            </a:r>
            <a:r>
              <a:rPr lang="en-US" dirty="0">
                <a:hlinkClick r:id="rId6"/>
              </a:rPr>
              <a:t>ectacenter.org/topics/atech/udl.asp</a:t>
            </a:r>
            <a:endParaRPr lang="en-US" dirty="0"/>
          </a:p>
          <a:p>
            <a:endParaRPr lang="en-US" dirty="0"/>
          </a:p>
        </p:txBody>
      </p:sp>
    </p:spTree>
    <p:extLst>
      <p:ext uri="{BB962C8B-B14F-4D97-AF65-F5344CB8AC3E}">
        <p14:creationId xmlns:p14="http://schemas.microsoft.com/office/powerpoint/2010/main" val="30371992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77249"/>
            <a:ext cx="12016902" cy="4431983"/>
          </a:xfrm>
          <a:prstGeom prst="rect">
            <a:avLst/>
          </a:prstGeom>
        </p:spPr>
        <p:txBody>
          <a:bodyPr wrap="square">
            <a:spAutoFit/>
          </a:bodyPr>
          <a:lstStyle/>
          <a:p>
            <a:r>
              <a:rPr lang="en-US" sz="2400" b="1" u="sng" dirty="0"/>
              <a:t>Handouts</a:t>
            </a:r>
            <a:r>
              <a:rPr lang="en-US" sz="2400" u="sng" dirty="0"/>
              <a:t> </a:t>
            </a:r>
            <a:r>
              <a:rPr lang="en-US" sz="2400" dirty="0"/>
              <a:t>put into a handout packet or handed out as needed</a:t>
            </a:r>
          </a:p>
          <a:p>
            <a:pPr marL="285750" indent="-285750">
              <a:buFont typeface="Arial" panose="020B0604020202020204" pitchFamily="34" charset="0"/>
              <a:buChar char="•"/>
            </a:pPr>
            <a:r>
              <a:rPr lang="en-US" sz="2000" b="1" dirty="0" smtClean="0"/>
              <a:t>Slide 6</a:t>
            </a:r>
            <a:r>
              <a:rPr lang="en-US" sz="2000" dirty="0" smtClean="0"/>
              <a:t>:  Glossary </a:t>
            </a:r>
            <a:r>
              <a:rPr lang="en-US" sz="2000" dirty="0"/>
              <a:t>of Terms </a:t>
            </a:r>
            <a:endParaRPr lang="en-US" sz="2000" dirty="0" smtClean="0"/>
          </a:p>
          <a:p>
            <a:pPr marL="285750" indent="-285750">
              <a:buFont typeface="Arial" panose="020B0604020202020204" pitchFamily="34" charset="0"/>
              <a:buChar char="•"/>
            </a:pPr>
            <a:r>
              <a:rPr lang="en-US" sz="2000" b="1" dirty="0" smtClean="0"/>
              <a:t>Slide 8</a:t>
            </a:r>
            <a:r>
              <a:rPr lang="en-US" sz="2000" dirty="0" smtClean="0"/>
              <a:t>:  Pre-test </a:t>
            </a:r>
          </a:p>
          <a:p>
            <a:pPr marL="285750" indent="-285750">
              <a:buFont typeface="Arial" panose="020B0604020202020204" pitchFamily="34" charset="0"/>
              <a:buChar char="•"/>
            </a:pPr>
            <a:r>
              <a:rPr lang="en-US" sz="2000" b="1" dirty="0" smtClean="0"/>
              <a:t>Slide 41:  </a:t>
            </a:r>
            <a:r>
              <a:rPr lang="en-US" sz="2000" dirty="0"/>
              <a:t>Template , “UDL Principles, Guidelines, Checkpoints in the </a:t>
            </a:r>
            <a:r>
              <a:rPr lang="en-US" sz="2000" dirty="0" smtClean="0"/>
              <a:t>Classroom”</a:t>
            </a:r>
          </a:p>
          <a:p>
            <a:pPr marL="285750" indent="-285750">
              <a:buFont typeface="Arial" panose="020B0604020202020204" pitchFamily="34" charset="0"/>
              <a:buChar char="•"/>
            </a:pPr>
            <a:r>
              <a:rPr lang="en-US" sz="2000" b="1" dirty="0" smtClean="0"/>
              <a:t>Slide 29 &amp; 42</a:t>
            </a:r>
            <a:r>
              <a:rPr lang="en-US" sz="2000" dirty="0" smtClean="0"/>
              <a:t>:  Retrieve directly from the site for use in the training.  “Educator’s Worksheet for UDL Guidelines.” from the National Center for Applied Science Technology/CAST </a:t>
            </a:r>
            <a:r>
              <a:rPr lang="en-US" sz="2000" dirty="0"/>
              <a:t>website </a:t>
            </a:r>
            <a:r>
              <a:rPr lang="en-US" sz="2000" dirty="0">
                <a:hlinkClick r:id="rId3"/>
              </a:rPr>
              <a:t>http://</a:t>
            </a:r>
            <a:r>
              <a:rPr lang="en-US" sz="2000" dirty="0" smtClean="0">
                <a:hlinkClick r:id="rId3"/>
              </a:rPr>
              <a:t>www.udlcenter.org/aboutudl/udlguidelines/downloads</a:t>
            </a:r>
            <a:endParaRPr lang="en-US" sz="2000" dirty="0" smtClean="0"/>
          </a:p>
          <a:p>
            <a:pPr marL="285750" indent="-285750">
              <a:buFont typeface="Arial" panose="020B0604020202020204" pitchFamily="34" charset="0"/>
              <a:buChar char="•"/>
            </a:pPr>
            <a:r>
              <a:rPr lang="en-US" sz="2000" b="1" dirty="0" smtClean="0"/>
              <a:t>Slide 30</a:t>
            </a:r>
            <a:r>
              <a:rPr lang="en-US" sz="2000" dirty="0" smtClean="0"/>
              <a:t>: Retrieve “Graphic Organizer of the UDL Guidelines” directly from the website for use in the training</a:t>
            </a:r>
            <a:r>
              <a:rPr lang="en-US" sz="2000" dirty="0"/>
              <a:t>: </a:t>
            </a:r>
            <a:r>
              <a:rPr lang="en-US" sz="2000" dirty="0">
                <a:hlinkClick r:id="rId3"/>
              </a:rPr>
              <a:t>http://</a:t>
            </a:r>
            <a:r>
              <a:rPr lang="en-US" sz="2000" dirty="0" smtClean="0">
                <a:hlinkClick r:id="rId3"/>
              </a:rPr>
              <a:t>www.udlcenter.org/aboutudl/udlguidelines/downloads</a:t>
            </a:r>
            <a:endParaRPr lang="en-US" sz="2000" dirty="0" smtClean="0"/>
          </a:p>
          <a:p>
            <a:pPr marL="285750" indent="-285750">
              <a:buFont typeface="Arial" panose="020B0604020202020204" pitchFamily="34" charset="0"/>
              <a:buChar char="•"/>
            </a:pPr>
            <a:r>
              <a:rPr lang="en-US" sz="2000" b="1" dirty="0" smtClean="0"/>
              <a:t>Slides 24, 38, 45, 55</a:t>
            </a:r>
            <a:r>
              <a:rPr lang="en-US" sz="2000" dirty="0" smtClean="0"/>
              <a:t>: UDL Reflection Sheet</a:t>
            </a:r>
          </a:p>
          <a:p>
            <a:pPr marL="285750" indent="-285750">
              <a:buFont typeface="Arial" panose="020B0604020202020204" pitchFamily="34" charset="0"/>
              <a:buChar char="•"/>
            </a:pPr>
            <a:r>
              <a:rPr lang="en-US" sz="2000" b="1" dirty="0" smtClean="0"/>
              <a:t>Slide 54:  </a:t>
            </a:r>
            <a:r>
              <a:rPr lang="en-US" sz="2000" dirty="0"/>
              <a:t>Template , “Implementing UDL at my </a:t>
            </a:r>
            <a:r>
              <a:rPr lang="en-US" sz="2000" dirty="0" smtClean="0"/>
              <a:t>School” or “Implementing UDL in my classroom” </a:t>
            </a:r>
            <a:endParaRPr lang="en-US" sz="2000" b="1" dirty="0"/>
          </a:p>
          <a:p>
            <a:pPr marL="285750" indent="-285750">
              <a:buFont typeface="Arial" panose="020B0604020202020204" pitchFamily="34" charset="0"/>
              <a:buChar char="•"/>
            </a:pPr>
            <a:r>
              <a:rPr lang="en-US" sz="2000" b="1" dirty="0"/>
              <a:t>Slide </a:t>
            </a:r>
            <a:r>
              <a:rPr lang="en-US" sz="2000" b="1" dirty="0" smtClean="0"/>
              <a:t>58</a:t>
            </a:r>
            <a:r>
              <a:rPr lang="en-US" sz="2000" dirty="0" smtClean="0"/>
              <a:t>:  </a:t>
            </a:r>
            <a:r>
              <a:rPr lang="en-US" sz="2000" dirty="0"/>
              <a:t>Post-test </a:t>
            </a:r>
            <a:endParaRPr lang="en-US" sz="2000" dirty="0" smtClean="0"/>
          </a:p>
          <a:p>
            <a:pPr marL="285750" indent="-285750">
              <a:buFont typeface="Arial" panose="020B0604020202020204" pitchFamily="34" charset="0"/>
              <a:buChar char="•"/>
            </a:pPr>
            <a:r>
              <a:rPr lang="en-US" sz="2000" dirty="0" smtClean="0"/>
              <a:t>Slide 61-63: UDL Resources Handout</a:t>
            </a:r>
            <a:endParaRPr lang="en-US" sz="2000" dirty="0"/>
          </a:p>
          <a:p>
            <a:r>
              <a:rPr lang="en-US" dirty="0" smtClean="0"/>
              <a:t>(continued)</a:t>
            </a:r>
            <a:endParaRPr lang="en-US" dirty="0"/>
          </a:p>
        </p:txBody>
      </p:sp>
      <p:sp>
        <p:nvSpPr>
          <p:cNvPr id="3" name="Rectangle 2"/>
          <p:cNvSpPr/>
          <p:nvPr/>
        </p:nvSpPr>
        <p:spPr>
          <a:xfrm>
            <a:off x="1028819" y="553919"/>
            <a:ext cx="5440272"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For Presenter only</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7855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049" y="598410"/>
            <a:ext cx="8928214" cy="923330"/>
          </a:xfrm>
          <a:prstGeom prst="rect">
            <a:avLst/>
          </a:prstGeom>
        </p:spPr>
        <p:txBody>
          <a:bodyPr wrap="none">
            <a:spAutoFit/>
          </a:bodyPr>
          <a:lstStyle/>
          <a:p>
            <a:pPr algn="ctr"/>
            <a:r>
              <a:rPr lang="en-US" sz="5400" b="1" dirty="0">
                <a:ln w="22225">
                  <a:solidFill>
                    <a:schemeClr val="accent2"/>
                  </a:solidFill>
                  <a:prstDash val="solid"/>
                </a:ln>
                <a:solidFill>
                  <a:schemeClr val="accent2">
                    <a:lumMod val="40000"/>
                    <a:lumOff val="60000"/>
                  </a:schemeClr>
                </a:solidFill>
              </a:rPr>
              <a:t>For Presenter </a:t>
            </a:r>
            <a:r>
              <a:rPr lang="en-US" sz="5400" b="1" dirty="0" smtClean="0">
                <a:ln w="22225">
                  <a:solidFill>
                    <a:schemeClr val="accent2"/>
                  </a:solidFill>
                  <a:prstDash val="solid"/>
                </a:ln>
                <a:solidFill>
                  <a:schemeClr val="accent2">
                    <a:lumMod val="40000"/>
                    <a:lumOff val="60000"/>
                  </a:schemeClr>
                </a:solidFill>
              </a:rPr>
              <a:t>only (continued)</a:t>
            </a:r>
            <a:endParaRPr lang="en-US" sz="5400" b="1" dirty="0">
              <a:ln w="22225">
                <a:solidFill>
                  <a:schemeClr val="accent2"/>
                </a:solidFill>
                <a:prstDash val="solid"/>
              </a:ln>
              <a:solidFill>
                <a:schemeClr val="accent2">
                  <a:lumMod val="40000"/>
                  <a:lumOff val="60000"/>
                </a:schemeClr>
              </a:solidFill>
            </a:endParaRPr>
          </a:p>
        </p:txBody>
      </p:sp>
      <p:sp>
        <p:nvSpPr>
          <p:cNvPr id="3" name="Rectangle 2"/>
          <p:cNvSpPr/>
          <p:nvPr/>
        </p:nvSpPr>
        <p:spPr>
          <a:xfrm>
            <a:off x="-1" y="1368332"/>
            <a:ext cx="11984477" cy="4401205"/>
          </a:xfrm>
          <a:prstGeom prst="rect">
            <a:avLst/>
          </a:prstGeom>
        </p:spPr>
        <p:txBody>
          <a:bodyPr wrap="square">
            <a:spAutoFit/>
          </a:bodyPr>
          <a:lstStyle/>
          <a:p>
            <a:r>
              <a:rPr lang="en-US" sz="2000" b="1" u="sng" dirty="0"/>
              <a:t>For Presenter’s background</a:t>
            </a:r>
          </a:p>
          <a:p>
            <a:r>
              <a:rPr lang="en-US" sz="2000" b="1" dirty="0"/>
              <a:t>Slide </a:t>
            </a:r>
            <a:r>
              <a:rPr lang="en-US" sz="2000" b="1" dirty="0" smtClean="0"/>
              <a:t>14 </a:t>
            </a:r>
            <a:r>
              <a:rPr lang="en-US" sz="2000" dirty="0"/>
              <a:t>:  Retrieve directly from the  Access Project cite: ”Universal Design for Learning, a Concise Introduction” </a:t>
            </a:r>
            <a:r>
              <a:rPr lang="en-US" sz="2000" dirty="0">
                <a:hlinkClick r:id="rId3"/>
              </a:rPr>
              <a:t>http://accessproject.colostate.edu/udl/modules/udl_introduction/udl_concise_intro.pdf</a:t>
            </a:r>
            <a:endParaRPr lang="en-US" sz="2000" b="1" u="sng" dirty="0" smtClean="0"/>
          </a:p>
          <a:p>
            <a:endParaRPr lang="en-US" sz="2000" b="1" u="sng" dirty="0" smtClean="0"/>
          </a:p>
          <a:p>
            <a:r>
              <a:rPr lang="en-US" sz="2000" b="1" u="sng" dirty="0" smtClean="0"/>
              <a:t>PREPARE</a:t>
            </a:r>
            <a:r>
              <a:rPr lang="en-US" sz="2000" u="sng" dirty="0" smtClean="0"/>
              <a:t> </a:t>
            </a:r>
            <a:r>
              <a:rPr lang="en-US" sz="2000" dirty="0" smtClean="0"/>
              <a:t>activity :</a:t>
            </a:r>
          </a:p>
          <a:p>
            <a:r>
              <a:rPr lang="en-US" sz="2000" b="1" dirty="0" smtClean="0"/>
              <a:t>Slide 17-20: </a:t>
            </a:r>
            <a:r>
              <a:rPr lang="en-US" sz="2000" dirty="0" smtClean="0"/>
              <a:t>Matching Activity “The Goal of UDL”  one per table.  Some materials need to be cut apart. </a:t>
            </a:r>
            <a:r>
              <a:rPr lang="en-US" sz="2000" dirty="0"/>
              <a:t> </a:t>
            </a:r>
            <a:endParaRPr lang="en-US" sz="2000" dirty="0" smtClean="0"/>
          </a:p>
          <a:p>
            <a:endParaRPr lang="en-US" sz="2000" b="1" u="sng" dirty="0" smtClean="0"/>
          </a:p>
          <a:p>
            <a:r>
              <a:rPr lang="en-US" sz="2000" b="1" u="sng" dirty="0" smtClean="0"/>
              <a:t>Label Chart </a:t>
            </a:r>
            <a:r>
              <a:rPr lang="en-US" sz="2000" b="1" u="sng" dirty="0"/>
              <a:t>paper </a:t>
            </a:r>
            <a:r>
              <a:rPr lang="en-US" sz="2000" dirty="0" smtClean="0"/>
              <a:t>:</a:t>
            </a:r>
            <a:endParaRPr lang="en-US" sz="2000" dirty="0"/>
          </a:p>
          <a:p>
            <a:pPr marL="285750" lvl="1" indent="-285750">
              <a:buFont typeface="Arial" panose="020B0604020202020204" pitchFamily="34" charset="0"/>
              <a:buChar char="•"/>
            </a:pPr>
            <a:r>
              <a:rPr lang="en-US" sz="2000" b="1" dirty="0" smtClean="0"/>
              <a:t>Slide </a:t>
            </a:r>
            <a:r>
              <a:rPr lang="en-US" sz="2000" b="1" dirty="0"/>
              <a:t>9</a:t>
            </a:r>
            <a:r>
              <a:rPr lang="en-US" sz="2000" b="1" dirty="0" smtClean="0"/>
              <a:t>:  </a:t>
            </a:r>
            <a:r>
              <a:rPr lang="en-US" sz="2000" dirty="0" smtClean="0"/>
              <a:t>“Pre-Reading </a:t>
            </a:r>
            <a:r>
              <a:rPr lang="en-US" sz="2000" dirty="0"/>
              <a:t>Reflection Questions</a:t>
            </a:r>
            <a:r>
              <a:rPr lang="en-US" sz="2000" dirty="0" smtClean="0"/>
              <a:t>”</a:t>
            </a:r>
            <a:r>
              <a:rPr lang="en-US" sz="2000" b="1" dirty="0"/>
              <a:t> </a:t>
            </a:r>
            <a:r>
              <a:rPr lang="en-US" sz="2000" b="1" dirty="0" smtClean="0"/>
              <a:t> and need </a:t>
            </a:r>
            <a:r>
              <a:rPr lang="en-US" sz="2000" b="1" u="sng" dirty="0" smtClean="0"/>
              <a:t>Post-it notes</a:t>
            </a:r>
            <a:endParaRPr lang="en-US" sz="2000" dirty="0" smtClean="0"/>
          </a:p>
          <a:p>
            <a:pPr marL="285750" indent="-285750">
              <a:buFont typeface="Arial" panose="020B0604020202020204" pitchFamily="34" charset="0"/>
              <a:buChar char="•"/>
            </a:pPr>
            <a:r>
              <a:rPr lang="en-US" sz="2000" b="1" dirty="0" smtClean="0"/>
              <a:t>Slide 43</a:t>
            </a:r>
            <a:r>
              <a:rPr lang="en-US" sz="2000" dirty="0" smtClean="0"/>
              <a:t>: 4 charts with the following titles</a:t>
            </a:r>
            <a:endParaRPr lang="en-US" sz="2000" dirty="0"/>
          </a:p>
          <a:p>
            <a:pPr marL="742950" lvl="1" indent="-285750">
              <a:buFont typeface="Arial" panose="020B0604020202020204" pitchFamily="34" charset="0"/>
              <a:buChar char="•"/>
            </a:pPr>
            <a:r>
              <a:rPr lang="en-US" sz="2000" dirty="0"/>
              <a:t>1.  Benefits to teachers who apply UDL principles</a:t>
            </a:r>
          </a:p>
          <a:p>
            <a:pPr marL="742950" lvl="1" indent="-285750">
              <a:buFont typeface="Arial" panose="020B0604020202020204" pitchFamily="34" charset="0"/>
              <a:buChar char="•"/>
            </a:pPr>
            <a:r>
              <a:rPr lang="en-US" sz="2000" dirty="0"/>
              <a:t>2.  Benefits to ALL students when UDL principles are applied.</a:t>
            </a:r>
          </a:p>
          <a:p>
            <a:pPr marL="742950" lvl="1" indent="-285750">
              <a:buFont typeface="Arial" panose="020B0604020202020204" pitchFamily="34" charset="0"/>
              <a:buChar char="•"/>
            </a:pPr>
            <a:r>
              <a:rPr lang="en-US" sz="2000" dirty="0"/>
              <a:t>3.  Benefits to students with Disabilities when UDL principles are applied</a:t>
            </a:r>
          </a:p>
          <a:p>
            <a:pPr marL="742950" lvl="1" indent="-285750">
              <a:buFont typeface="Arial" panose="020B0604020202020204" pitchFamily="34" charset="0"/>
              <a:buChar char="•"/>
            </a:pPr>
            <a:r>
              <a:rPr lang="en-US" sz="2000" dirty="0"/>
              <a:t>4.  Challenges  or Roadblocks to Applying UDL </a:t>
            </a:r>
            <a:r>
              <a:rPr lang="en-US" sz="2000" dirty="0" smtClean="0"/>
              <a:t>principles</a:t>
            </a:r>
          </a:p>
        </p:txBody>
      </p:sp>
    </p:spTree>
    <p:extLst>
      <p:ext uri="{BB962C8B-B14F-4D97-AF65-F5344CB8AC3E}">
        <p14:creationId xmlns:p14="http://schemas.microsoft.com/office/powerpoint/2010/main" val="27344394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42465522"/>
              </p:ext>
            </p:extLst>
          </p:nvPr>
        </p:nvGraphicFramePr>
        <p:xfrm>
          <a:off x="462708" y="209320"/>
          <a:ext cx="11578726" cy="6404983"/>
        </p:xfrm>
        <a:graphic>
          <a:graphicData uri="http://schemas.openxmlformats.org/drawingml/2006/table">
            <a:tbl>
              <a:tblPr firstRow="1" bandRow="1">
                <a:tableStyleId>{5C22544A-7EE6-4342-B048-85BDC9FD1C3A}</a:tableStyleId>
              </a:tblPr>
              <a:tblGrid>
                <a:gridCol w="2837326"/>
                <a:gridCol w="1126692"/>
                <a:gridCol w="1109467"/>
                <a:gridCol w="6505241"/>
              </a:tblGrid>
              <a:tr h="381042">
                <a:tc>
                  <a:txBody>
                    <a:bodyPr/>
                    <a:lstStyle/>
                    <a:p>
                      <a:r>
                        <a:rPr lang="en-US" sz="2000" dirty="0" smtClean="0">
                          <a:solidFill>
                            <a:schemeClr val="tx1"/>
                          </a:solidFill>
                        </a:rPr>
                        <a:t>Section</a:t>
                      </a:r>
                      <a:endParaRPr lang="en-US" sz="2000" dirty="0">
                        <a:solidFill>
                          <a:schemeClr val="tx1"/>
                        </a:solidFill>
                      </a:endParaRPr>
                    </a:p>
                  </a:txBody>
                  <a:tcPr/>
                </a:tc>
                <a:tc>
                  <a:txBody>
                    <a:bodyPr/>
                    <a:lstStyle/>
                    <a:p>
                      <a:r>
                        <a:rPr lang="en-US" sz="2000" dirty="0" smtClean="0">
                          <a:solidFill>
                            <a:schemeClr val="tx1"/>
                          </a:solidFill>
                        </a:rPr>
                        <a:t>Time</a:t>
                      </a:r>
                      <a:endParaRPr lang="en-US" sz="2000" dirty="0">
                        <a:solidFill>
                          <a:schemeClr val="tx1"/>
                        </a:solidFill>
                      </a:endParaRPr>
                    </a:p>
                  </a:txBody>
                  <a:tcPr/>
                </a:tc>
                <a:tc>
                  <a:txBody>
                    <a:bodyPr/>
                    <a:lstStyle/>
                    <a:p>
                      <a:r>
                        <a:rPr lang="en-US" sz="2000" dirty="0" smtClean="0">
                          <a:solidFill>
                            <a:schemeClr val="tx1"/>
                          </a:solidFill>
                        </a:rPr>
                        <a:t>Slides</a:t>
                      </a:r>
                      <a:endParaRPr lang="en-US" sz="2000" dirty="0">
                        <a:solidFill>
                          <a:schemeClr val="tx1"/>
                        </a:solidFill>
                      </a:endParaRPr>
                    </a:p>
                  </a:txBody>
                  <a:tcPr/>
                </a:tc>
                <a:tc>
                  <a:txBody>
                    <a:bodyPr/>
                    <a:lstStyle/>
                    <a:p>
                      <a:r>
                        <a:rPr lang="en-US" sz="2000" dirty="0" smtClean="0">
                          <a:solidFill>
                            <a:schemeClr val="tx1"/>
                          </a:solidFill>
                        </a:rPr>
                        <a:t>For Presenter Use:  Materials Needed</a:t>
                      </a:r>
                      <a:endParaRPr lang="en-US" sz="2000" dirty="0">
                        <a:solidFill>
                          <a:schemeClr val="tx1"/>
                        </a:solidFill>
                      </a:endParaRPr>
                    </a:p>
                  </a:txBody>
                  <a:tcPr/>
                </a:tc>
              </a:tr>
              <a:tr h="1494858">
                <a:tc>
                  <a:txBody>
                    <a:bodyPr/>
                    <a:lstStyle/>
                    <a:p>
                      <a:r>
                        <a:rPr lang="en-US" sz="1400" b="1" dirty="0" smtClean="0">
                          <a:solidFill>
                            <a:schemeClr val="tx1"/>
                          </a:solidFill>
                        </a:rPr>
                        <a:t>OPENING ACTIVITIES</a:t>
                      </a:r>
                      <a:endParaRPr lang="en-US" sz="1400" b="1" baseline="0" dirty="0" smtClean="0">
                        <a:solidFill>
                          <a:schemeClr val="tx1"/>
                        </a:solidFill>
                      </a:endParaRPr>
                    </a:p>
                    <a:p>
                      <a:r>
                        <a:rPr lang="en-US" sz="1400" b="0" baseline="0" dirty="0" smtClean="0">
                          <a:solidFill>
                            <a:schemeClr val="tx1"/>
                          </a:solidFill>
                        </a:rPr>
                        <a:t>Welcome, Intro, ... </a:t>
                      </a:r>
                    </a:p>
                    <a:p>
                      <a:r>
                        <a:rPr lang="en-US" sz="1400" b="0" baseline="0" dirty="0" smtClean="0">
                          <a:solidFill>
                            <a:schemeClr val="tx1"/>
                          </a:solidFill>
                        </a:rPr>
                        <a:t>Norms, At-a-Glance, Obj., ... </a:t>
                      </a:r>
                    </a:p>
                    <a:p>
                      <a:r>
                        <a:rPr lang="en-US" sz="1400" b="0" baseline="0" dirty="0" smtClean="0">
                          <a:solidFill>
                            <a:schemeClr val="tx1"/>
                          </a:solidFill>
                        </a:rPr>
                        <a:t>Pre-Assessment</a:t>
                      </a:r>
                    </a:p>
                    <a:p>
                      <a:r>
                        <a:rPr lang="en-US" sz="1400" b="0" baseline="0" dirty="0" smtClean="0">
                          <a:solidFill>
                            <a:schemeClr val="tx1"/>
                          </a:solidFill>
                        </a:rPr>
                        <a:t>Pre-Reading Reflection       </a:t>
                      </a:r>
                      <a:r>
                        <a:rPr lang="en-US" sz="1400" b="1" baseline="0" dirty="0" smtClean="0">
                          <a:solidFill>
                            <a:schemeClr val="tx1"/>
                          </a:solidFill>
                        </a:rPr>
                        <a:t>        </a:t>
                      </a:r>
                      <a:r>
                        <a:rPr lang="en-US" sz="1400" dirty="0" smtClean="0">
                          <a:solidFill>
                            <a:schemeClr val="tx1"/>
                          </a:solidFill>
                        </a:rPr>
                        <a:t>      </a:t>
                      </a:r>
                      <a:endParaRPr lang="en-US" sz="1400" dirty="0">
                        <a:solidFill>
                          <a:schemeClr val="tx1"/>
                        </a:solidFill>
                      </a:endParaRPr>
                    </a:p>
                  </a:txBody>
                  <a:tcPr/>
                </a:tc>
                <a:tc>
                  <a:txBody>
                    <a:bodyPr/>
                    <a:lstStyle/>
                    <a:p>
                      <a:r>
                        <a:rPr lang="en-US" sz="1400" b="1" dirty="0" smtClean="0">
                          <a:solidFill>
                            <a:schemeClr val="tx1"/>
                          </a:solidFill>
                        </a:rPr>
                        <a:t>20 min</a:t>
                      </a:r>
                    </a:p>
                    <a:p>
                      <a:r>
                        <a:rPr lang="en-US" sz="1400" b="0" dirty="0" smtClean="0">
                          <a:solidFill>
                            <a:schemeClr val="tx1"/>
                          </a:solidFill>
                        </a:rPr>
                        <a:t>5 min</a:t>
                      </a:r>
                    </a:p>
                    <a:p>
                      <a:r>
                        <a:rPr lang="en-US" sz="1400" b="0" dirty="0" smtClean="0">
                          <a:solidFill>
                            <a:schemeClr val="tx1"/>
                          </a:solidFill>
                        </a:rPr>
                        <a:t> 4 min</a:t>
                      </a:r>
                    </a:p>
                    <a:p>
                      <a:r>
                        <a:rPr lang="en-US" sz="1400" dirty="0" smtClean="0">
                          <a:solidFill>
                            <a:schemeClr val="tx1"/>
                          </a:solidFill>
                        </a:rPr>
                        <a:t> 5</a:t>
                      </a:r>
                      <a:r>
                        <a:rPr lang="en-US" sz="1400" baseline="0" dirty="0" smtClean="0">
                          <a:solidFill>
                            <a:schemeClr val="tx1"/>
                          </a:solidFill>
                        </a:rPr>
                        <a:t> min</a:t>
                      </a:r>
                      <a:r>
                        <a:rPr lang="en-US" sz="1400" dirty="0" smtClean="0">
                          <a:solidFill>
                            <a:schemeClr val="tx1"/>
                          </a:solidFill>
                        </a:rPr>
                        <a:t>         </a:t>
                      </a:r>
                    </a:p>
                    <a:p>
                      <a:r>
                        <a:rPr lang="en-US" sz="1400" dirty="0" smtClean="0">
                          <a:solidFill>
                            <a:schemeClr val="tx1"/>
                          </a:solidFill>
                        </a:rPr>
                        <a:t> 5 min</a:t>
                      </a:r>
                      <a:endParaRPr lang="en-US" sz="1400" dirty="0">
                        <a:solidFill>
                          <a:schemeClr val="tx1"/>
                        </a:solidFill>
                      </a:endParaRPr>
                    </a:p>
                  </a:txBody>
                  <a:tcPr/>
                </a:tc>
                <a:tc>
                  <a:txBody>
                    <a:bodyPr/>
                    <a:lstStyle/>
                    <a:p>
                      <a:r>
                        <a:rPr lang="en-US" sz="1400" b="1" dirty="0" smtClean="0">
                          <a:solidFill>
                            <a:schemeClr val="tx1"/>
                          </a:solidFill>
                        </a:rPr>
                        <a:t>2-10</a:t>
                      </a:r>
                    </a:p>
                    <a:p>
                      <a:r>
                        <a:rPr lang="en-US" sz="1400" b="0" dirty="0" smtClean="0">
                          <a:solidFill>
                            <a:schemeClr val="tx1"/>
                          </a:solidFill>
                        </a:rPr>
                        <a:t>5</a:t>
                      </a:r>
                    </a:p>
                    <a:p>
                      <a:r>
                        <a:rPr lang="en-US" sz="1400" b="0" dirty="0" smtClean="0">
                          <a:solidFill>
                            <a:schemeClr val="tx1"/>
                          </a:solidFill>
                        </a:rPr>
                        <a:t>6-8</a:t>
                      </a:r>
                    </a:p>
                    <a:p>
                      <a:r>
                        <a:rPr lang="en-US" sz="1400" b="0" dirty="0" smtClean="0">
                          <a:solidFill>
                            <a:schemeClr val="tx1"/>
                          </a:solidFill>
                        </a:rPr>
                        <a:t>9</a:t>
                      </a:r>
                    </a:p>
                    <a:p>
                      <a:r>
                        <a:rPr lang="en-US" sz="1400" b="0" dirty="0" smtClean="0">
                          <a:solidFill>
                            <a:schemeClr val="tx1"/>
                          </a:solidFill>
                        </a:rPr>
                        <a:t>10</a:t>
                      </a:r>
                      <a:endParaRPr lang="en-US" sz="1400" b="0" dirty="0">
                        <a:solidFill>
                          <a:schemeClr val="tx1"/>
                        </a:solidFill>
                      </a:endParaRPr>
                    </a:p>
                  </a:txBody>
                  <a:tcPr/>
                </a:tc>
                <a:tc>
                  <a:txBody>
                    <a:bodyPr/>
                    <a:lstStyle/>
                    <a:p>
                      <a:endParaRPr lang="en-US" sz="1400" dirty="0" smtClean="0">
                        <a:solidFill>
                          <a:schemeClr val="tx1"/>
                        </a:solidFill>
                      </a:endParaRPr>
                    </a:p>
                    <a:p>
                      <a:endParaRPr lang="en-US" sz="1400" dirty="0" smtClean="0">
                        <a:solidFill>
                          <a:schemeClr val="tx1"/>
                        </a:solidFill>
                      </a:endParaRPr>
                    </a:p>
                    <a:p>
                      <a:r>
                        <a:rPr lang="en-US" sz="1400" dirty="0" smtClean="0">
                          <a:solidFill>
                            <a:schemeClr val="tx1"/>
                          </a:solidFill>
                        </a:rPr>
                        <a:t>HO:</a:t>
                      </a:r>
                      <a:r>
                        <a:rPr lang="en-US" sz="1400" baseline="0" dirty="0" smtClean="0">
                          <a:solidFill>
                            <a:schemeClr val="tx1"/>
                          </a:solidFill>
                        </a:rPr>
                        <a:t>  Glossary of Terms</a:t>
                      </a:r>
                    </a:p>
                    <a:p>
                      <a:r>
                        <a:rPr lang="en-US" sz="1400" baseline="0" dirty="0" smtClean="0">
                          <a:solidFill>
                            <a:schemeClr val="tx1"/>
                          </a:solidFill>
                        </a:rPr>
                        <a:t>HO:  Pre-Test</a:t>
                      </a:r>
                    </a:p>
                    <a:p>
                      <a:r>
                        <a:rPr lang="en-US" sz="1400" baseline="0" dirty="0" smtClean="0">
                          <a:solidFill>
                            <a:schemeClr val="tx1"/>
                          </a:solidFill>
                        </a:rPr>
                        <a:t>Chart paper entitled, “Pre-reading Reflection Questions”</a:t>
                      </a:r>
                    </a:p>
                    <a:p>
                      <a:r>
                        <a:rPr lang="en-US" sz="1400" baseline="0" dirty="0" smtClean="0">
                          <a:solidFill>
                            <a:schemeClr val="tx1"/>
                          </a:solidFill>
                        </a:rPr>
                        <a:t>Post-it notes</a:t>
                      </a:r>
                      <a:endParaRPr lang="en-US" sz="1400" dirty="0">
                        <a:solidFill>
                          <a:schemeClr val="tx1"/>
                        </a:solidFill>
                      </a:endParaRPr>
                    </a:p>
                  </a:txBody>
                  <a:tcPr/>
                </a:tc>
              </a:tr>
              <a:tr h="1025883">
                <a:tc>
                  <a:txBody>
                    <a:bodyPr/>
                    <a:lstStyle/>
                    <a:p>
                      <a:r>
                        <a:rPr lang="en-US" sz="1400" b="1" dirty="0" smtClean="0">
                          <a:solidFill>
                            <a:schemeClr val="tx1"/>
                          </a:solidFill>
                        </a:rPr>
                        <a:t>ORIGINS OF  UDL</a:t>
                      </a:r>
                    </a:p>
                    <a:p>
                      <a:r>
                        <a:rPr lang="en-US" sz="1400" b="0" dirty="0" smtClean="0">
                          <a:solidFill>
                            <a:schemeClr val="tx1"/>
                          </a:solidFill>
                        </a:rPr>
                        <a:t>Video &amp; discussion</a:t>
                      </a:r>
                    </a:p>
                    <a:p>
                      <a:r>
                        <a:rPr lang="en-US" sz="1400" b="0" dirty="0" smtClean="0">
                          <a:solidFill>
                            <a:schemeClr val="tx1"/>
                          </a:solidFill>
                        </a:rPr>
                        <a:t>Sorting Activity</a:t>
                      </a:r>
                    </a:p>
                    <a:p>
                      <a:r>
                        <a:rPr lang="en-US" sz="1400" b="0" dirty="0" smtClean="0">
                          <a:solidFill>
                            <a:schemeClr val="tx1"/>
                          </a:solidFill>
                        </a:rPr>
                        <a:t>Self-Reflection</a:t>
                      </a:r>
                    </a:p>
                  </a:txBody>
                  <a:tcPr/>
                </a:tc>
                <a:tc>
                  <a:txBody>
                    <a:bodyPr/>
                    <a:lstStyle/>
                    <a:p>
                      <a:r>
                        <a:rPr lang="en-US" sz="1400" b="1" dirty="0" smtClean="0">
                          <a:solidFill>
                            <a:schemeClr val="tx1"/>
                          </a:solidFill>
                        </a:rPr>
                        <a:t>35 min</a:t>
                      </a:r>
                    </a:p>
                    <a:p>
                      <a:r>
                        <a:rPr lang="en-US" sz="1400" b="0" dirty="0" smtClean="0">
                          <a:solidFill>
                            <a:schemeClr val="tx1"/>
                          </a:solidFill>
                        </a:rPr>
                        <a:t>8 min</a:t>
                      </a:r>
                    </a:p>
                    <a:p>
                      <a:r>
                        <a:rPr lang="en-US" sz="1400" b="0" dirty="0" smtClean="0">
                          <a:solidFill>
                            <a:schemeClr val="tx1"/>
                          </a:solidFill>
                        </a:rPr>
                        <a:t>15 min</a:t>
                      </a:r>
                    </a:p>
                    <a:p>
                      <a:r>
                        <a:rPr lang="en-US" sz="1400" b="0" dirty="0" smtClean="0">
                          <a:solidFill>
                            <a:schemeClr val="tx1"/>
                          </a:solidFill>
                        </a:rPr>
                        <a:t>4</a:t>
                      </a:r>
                    </a:p>
                  </a:txBody>
                  <a:tcPr/>
                </a:tc>
                <a:tc>
                  <a:txBody>
                    <a:bodyPr/>
                    <a:lstStyle/>
                    <a:p>
                      <a:r>
                        <a:rPr lang="en-US" sz="1400" b="1" dirty="0" smtClean="0">
                          <a:solidFill>
                            <a:schemeClr val="tx1"/>
                          </a:solidFill>
                        </a:rPr>
                        <a:t>11-24</a:t>
                      </a:r>
                    </a:p>
                    <a:p>
                      <a:r>
                        <a:rPr lang="en-US" sz="1400" dirty="0" smtClean="0">
                          <a:solidFill>
                            <a:schemeClr val="tx1"/>
                          </a:solidFill>
                        </a:rPr>
                        <a:t>14</a:t>
                      </a:r>
                    </a:p>
                    <a:p>
                      <a:r>
                        <a:rPr lang="en-US" sz="1400" dirty="0" smtClean="0">
                          <a:solidFill>
                            <a:schemeClr val="tx1"/>
                          </a:solidFill>
                        </a:rPr>
                        <a:t>18-21</a:t>
                      </a:r>
                    </a:p>
                    <a:p>
                      <a:r>
                        <a:rPr lang="en-US" sz="1400" dirty="0" smtClean="0">
                          <a:solidFill>
                            <a:schemeClr val="tx1"/>
                          </a:solidFill>
                        </a:rPr>
                        <a:t>25</a:t>
                      </a:r>
                    </a:p>
                  </a:txBody>
                  <a:tcPr/>
                </a:tc>
                <a:tc>
                  <a:txBody>
                    <a:bodyPr/>
                    <a:lstStyle/>
                    <a:p>
                      <a:endParaRPr lang="en-US" sz="1400" dirty="0" smtClean="0">
                        <a:solidFill>
                          <a:schemeClr val="tx1"/>
                        </a:solidFill>
                      </a:endParaRPr>
                    </a:p>
                    <a:p>
                      <a:r>
                        <a:rPr lang="en-US" sz="1400" dirty="0" smtClean="0">
                          <a:solidFill>
                            <a:schemeClr val="tx1"/>
                          </a:solidFill>
                        </a:rPr>
                        <a:t>Check hyperlink to video on slide</a:t>
                      </a:r>
                    </a:p>
                    <a:p>
                      <a:r>
                        <a:rPr lang="en-US" sz="1400" dirty="0" smtClean="0">
                          <a:solidFill>
                            <a:schemeClr val="tx1"/>
                          </a:solidFill>
                        </a:rPr>
                        <a:t>Activity:</a:t>
                      </a:r>
                      <a:r>
                        <a:rPr lang="en-US" sz="1400" baseline="0" dirty="0" smtClean="0">
                          <a:solidFill>
                            <a:schemeClr val="tx1"/>
                          </a:solidFill>
                        </a:rPr>
                        <a:t>  The Goal of UDL:  NEEDS PREPARATION</a:t>
                      </a:r>
                    </a:p>
                    <a:p>
                      <a:r>
                        <a:rPr lang="en-US" sz="1400" baseline="0" dirty="0" smtClean="0">
                          <a:solidFill>
                            <a:schemeClr val="tx1"/>
                          </a:solidFill>
                        </a:rPr>
                        <a:t>HO: UDL Reflection Sheet</a:t>
                      </a:r>
                    </a:p>
                  </a:txBody>
                  <a:tcPr/>
                </a:tc>
              </a:tr>
              <a:tr h="1494858">
                <a:tc>
                  <a:txBody>
                    <a:bodyPr/>
                    <a:lstStyle/>
                    <a:p>
                      <a:r>
                        <a:rPr lang="en-US" sz="1400" b="1" dirty="0" smtClean="0">
                          <a:solidFill>
                            <a:schemeClr val="tx1"/>
                          </a:solidFill>
                        </a:rPr>
                        <a:t>UDL PRINCIPLES</a:t>
                      </a:r>
                    </a:p>
                    <a:p>
                      <a:r>
                        <a:rPr lang="en-US" sz="1400" b="0" dirty="0" smtClean="0">
                          <a:solidFill>
                            <a:schemeClr val="tx1"/>
                          </a:solidFill>
                        </a:rPr>
                        <a:t>Video (6 min)</a:t>
                      </a:r>
                    </a:p>
                    <a:p>
                      <a:r>
                        <a:rPr lang="en-US" sz="1400" b="0" dirty="0" smtClean="0">
                          <a:solidFill>
                            <a:schemeClr val="tx1"/>
                          </a:solidFill>
                        </a:rPr>
                        <a:t>Video (2</a:t>
                      </a:r>
                      <a:r>
                        <a:rPr lang="en-US" sz="1400" b="0" baseline="0" dirty="0" smtClean="0">
                          <a:solidFill>
                            <a:schemeClr val="tx1"/>
                          </a:solidFill>
                        </a:rPr>
                        <a:t> min)</a:t>
                      </a:r>
                      <a:endParaRPr lang="en-US" sz="1400" b="0" dirty="0" smtClean="0">
                        <a:solidFill>
                          <a:schemeClr val="tx1"/>
                        </a:solidFill>
                      </a:endParaRPr>
                    </a:p>
                    <a:p>
                      <a:r>
                        <a:rPr lang="en-US" sz="1400" b="0" dirty="0" smtClean="0">
                          <a:solidFill>
                            <a:schemeClr val="tx1"/>
                          </a:solidFill>
                        </a:rPr>
                        <a:t>Electronic tour of guidelines</a:t>
                      </a:r>
                    </a:p>
                    <a:p>
                      <a:r>
                        <a:rPr lang="en-US" sz="1400" b="0" dirty="0" smtClean="0">
                          <a:solidFill>
                            <a:schemeClr val="tx1"/>
                          </a:solidFill>
                        </a:rPr>
                        <a:t>Table discussions</a:t>
                      </a:r>
                    </a:p>
                    <a:p>
                      <a:r>
                        <a:rPr lang="en-US" sz="1400" b="0" dirty="0" smtClean="0">
                          <a:solidFill>
                            <a:schemeClr val="tx1"/>
                          </a:solidFill>
                        </a:rPr>
                        <a:t>Self-Reflection</a:t>
                      </a:r>
                      <a:endParaRPr lang="en-US" sz="1400" b="0" dirty="0">
                        <a:solidFill>
                          <a:schemeClr val="tx1"/>
                        </a:solidFill>
                      </a:endParaRPr>
                    </a:p>
                  </a:txBody>
                  <a:tcPr/>
                </a:tc>
                <a:tc>
                  <a:txBody>
                    <a:bodyPr/>
                    <a:lstStyle/>
                    <a:p>
                      <a:r>
                        <a:rPr lang="en-US" sz="1400" b="1" dirty="0" smtClean="0">
                          <a:solidFill>
                            <a:schemeClr val="tx1"/>
                          </a:solidFill>
                        </a:rPr>
                        <a:t>30 min</a:t>
                      </a:r>
                    </a:p>
                    <a:p>
                      <a:r>
                        <a:rPr lang="en-US" sz="1400" b="0" dirty="0" smtClean="0">
                          <a:solidFill>
                            <a:schemeClr val="tx1"/>
                          </a:solidFill>
                        </a:rPr>
                        <a:t> 5 min</a:t>
                      </a:r>
                    </a:p>
                    <a:p>
                      <a:r>
                        <a:rPr lang="en-US" sz="1400" b="0" dirty="0" smtClean="0">
                          <a:solidFill>
                            <a:schemeClr val="tx1"/>
                          </a:solidFill>
                        </a:rPr>
                        <a:t>2 min</a:t>
                      </a:r>
                    </a:p>
                    <a:p>
                      <a:r>
                        <a:rPr lang="en-US" sz="1400" b="0" dirty="0" smtClean="0">
                          <a:solidFill>
                            <a:schemeClr val="tx1"/>
                          </a:solidFill>
                        </a:rPr>
                        <a:t>10 min</a:t>
                      </a:r>
                    </a:p>
                    <a:p>
                      <a:r>
                        <a:rPr lang="en-US" sz="1400" b="0" dirty="0" smtClean="0">
                          <a:solidFill>
                            <a:schemeClr val="tx1"/>
                          </a:solidFill>
                        </a:rPr>
                        <a:t>10 min</a:t>
                      </a:r>
                    </a:p>
                    <a:p>
                      <a:r>
                        <a:rPr lang="en-US" sz="1400" b="0" dirty="0" smtClean="0">
                          <a:solidFill>
                            <a:schemeClr val="tx1"/>
                          </a:solidFill>
                        </a:rPr>
                        <a:t>4 min</a:t>
                      </a:r>
                      <a:endParaRPr lang="en-US" sz="1400" b="0" dirty="0">
                        <a:solidFill>
                          <a:schemeClr val="tx1"/>
                        </a:solidFill>
                      </a:endParaRPr>
                    </a:p>
                  </a:txBody>
                  <a:tcPr/>
                </a:tc>
                <a:tc>
                  <a:txBody>
                    <a:bodyPr/>
                    <a:lstStyle/>
                    <a:p>
                      <a:r>
                        <a:rPr lang="en-US" sz="1400" b="1" dirty="0" smtClean="0">
                          <a:solidFill>
                            <a:schemeClr val="tx1"/>
                          </a:solidFill>
                        </a:rPr>
                        <a:t>26-39</a:t>
                      </a:r>
                    </a:p>
                    <a:p>
                      <a:r>
                        <a:rPr lang="en-US" sz="1400" b="0" dirty="0" smtClean="0">
                          <a:solidFill>
                            <a:schemeClr val="tx1"/>
                          </a:solidFill>
                        </a:rPr>
                        <a:t>26</a:t>
                      </a:r>
                    </a:p>
                    <a:p>
                      <a:r>
                        <a:rPr lang="en-US" sz="1400" b="0" dirty="0" smtClean="0">
                          <a:solidFill>
                            <a:schemeClr val="tx1"/>
                          </a:solidFill>
                        </a:rPr>
                        <a:t>28</a:t>
                      </a:r>
                    </a:p>
                    <a:p>
                      <a:r>
                        <a:rPr lang="en-US" sz="1400" b="0" dirty="0" smtClean="0">
                          <a:solidFill>
                            <a:schemeClr val="tx1"/>
                          </a:solidFill>
                        </a:rPr>
                        <a:t>29-34</a:t>
                      </a:r>
                    </a:p>
                    <a:p>
                      <a:r>
                        <a:rPr lang="en-US" sz="1400" b="0" dirty="0" smtClean="0">
                          <a:solidFill>
                            <a:schemeClr val="tx1"/>
                          </a:solidFill>
                        </a:rPr>
                        <a:t>38</a:t>
                      </a:r>
                    </a:p>
                    <a:p>
                      <a:r>
                        <a:rPr lang="en-US" sz="1400" b="0" dirty="0" smtClean="0">
                          <a:solidFill>
                            <a:schemeClr val="tx1"/>
                          </a:solidFill>
                        </a:rPr>
                        <a:t>39</a:t>
                      </a:r>
                      <a:endParaRPr lang="en-US" sz="1400" b="0" dirty="0">
                        <a:solidFill>
                          <a:schemeClr val="tx1"/>
                        </a:solidFill>
                      </a:endParaRPr>
                    </a:p>
                  </a:txBody>
                  <a:tcPr/>
                </a:tc>
                <a:tc>
                  <a:txBody>
                    <a:bodyPr/>
                    <a:lstStyle/>
                    <a:p>
                      <a:endParaRPr lang="en-US" sz="1400" dirty="0">
                        <a:solidFill>
                          <a:schemeClr val="tx1"/>
                        </a:solidFill>
                      </a:endParaRPr>
                    </a:p>
                    <a:p>
                      <a:r>
                        <a:rPr lang="en-US" sz="1400" dirty="0" smtClean="0">
                          <a:solidFill>
                            <a:schemeClr val="tx1"/>
                          </a:solidFill>
                        </a:rPr>
                        <a:t>Check hyperlink</a:t>
                      </a:r>
                      <a:r>
                        <a:rPr lang="en-US" sz="1400" baseline="0" dirty="0" smtClean="0">
                          <a:solidFill>
                            <a:schemeClr val="tx1"/>
                          </a:solidFill>
                        </a:rPr>
                        <a:t> to video given on slide (in title)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Check hyperlink</a:t>
                      </a:r>
                      <a:r>
                        <a:rPr lang="en-US" sz="1400" baseline="0" dirty="0" smtClean="0">
                          <a:solidFill>
                            <a:schemeClr val="tx1"/>
                          </a:solidFill>
                        </a:rPr>
                        <a:t> to video given on slide (on left side title)</a:t>
                      </a:r>
                      <a:endParaRPr lang="en-US"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HO: UDL Reflection Sheet</a:t>
                      </a:r>
                      <a:endParaRPr lang="en-US" sz="1400" dirty="0">
                        <a:solidFill>
                          <a:schemeClr val="tx1"/>
                        </a:solidFill>
                      </a:endParaRPr>
                    </a:p>
                  </a:txBody>
                  <a:tcPr/>
                </a:tc>
              </a:tr>
              <a:tr h="1993144">
                <a:tc>
                  <a:txBody>
                    <a:bodyPr/>
                    <a:lstStyle/>
                    <a:p>
                      <a:r>
                        <a:rPr lang="en-US" sz="1400" b="1" dirty="0" smtClean="0">
                          <a:solidFill>
                            <a:schemeClr val="tx1"/>
                          </a:solidFill>
                        </a:rPr>
                        <a:t>UDL IMPLEMENTATION</a:t>
                      </a:r>
                    </a:p>
                    <a:p>
                      <a:r>
                        <a:rPr lang="en-US" sz="1400" b="0" dirty="0" smtClean="0">
                          <a:solidFill>
                            <a:schemeClr val="tx1"/>
                          </a:solidFill>
                        </a:rPr>
                        <a:t>Application Activity</a:t>
                      </a:r>
                    </a:p>
                    <a:p>
                      <a:r>
                        <a:rPr lang="en-US" sz="1400" b="0" dirty="0" smtClean="0">
                          <a:solidFill>
                            <a:schemeClr val="tx1"/>
                          </a:solidFill>
                        </a:rPr>
                        <a:t>Video</a:t>
                      </a:r>
                    </a:p>
                    <a:p>
                      <a:r>
                        <a:rPr lang="en-US" sz="1400" b="0" dirty="0" smtClean="0">
                          <a:solidFill>
                            <a:schemeClr val="tx1"/>
                          </a:solidFill>
                        </a:rPr>
                        <a:t>Carousel Activity</a:t>
                      </a:r>
                    </a:p>
                    <a:p>
                      <a:r>
                        <a:rPr lang="en-US" sz="1400" b="0" dirty="0" smtClean="0">
                          <a:solidFill>
                            <a:schemeClr val="tx1"/>
                          </a:solidFill>
                        </a:rPr>
                        <a:t>Self-Reflection</a:t>
                      </a:r>
                      <a:endParaRPr lang="en-US" sz="1400" b="0" dirty="0">
                        <a:solidFill>
                          <a:schemeClr val="tx1"/>
                        </a:solidFill>
                      </a:endParaRPr>
                    </a:p>
                  </a:txBody>
                  <a:tcPr/>
                </a:tc>
                <a:tc>
                  <a:txBody>
                    <a:bodyPr/>
                    <a:lstStyle/>
                    <a:p>
                      <a:r>
                        <a:rPr lang="en-US" sz="1400" b="1" dirty="0" smtClean="0">
                          <a:solidFill>
                            <a:schemeClr val="tx1"/>
                          </a:solidFill>
                        </a:rPr>
                        <a:t>65 min</a:t>
                      </a:r>
                    </a:p>
                    <a:p>
                      <a:r>
                        <a:rPr lang="en-US" sz="1400" b="0" dirty="0" smtClean="0">
                          <a:solidFill>
                            <a:schemeClr val="tx1"/>
                          </a:solidFill>
                        </a:rPr>
                        <a:t>30 min</a:t>
                      </a:r>
                    </a:p>
                    <a:p>
                      <a:r>
                        <a:rPr lang="en-US" sz="1400" b="0" dirty="0" smtClean="0">
                          <a:solidFill>
                            <a:schemeClr val="tx1"/>
                          </a:solidFill>
                        </a:rPr>
                        <a:t>10 min</a:t>
                      </a:r>
                    </a:p>
                    <a:p>
                      <a:r>
                        <a:rPr lang="en-US" sz="1400" b="0" dirty="0" smtClean="0">
                          <a:solidFill>
                            <a:schemeClr val="tx1"/>
                          </a:solidFill>
                        </a:rPr>
                        <a:t>15</a:t>
                      </a:r>
                      <a:r>
                        <a:rPr lang="en-US" sz="1400" b="0" baseline="0" dirty="0" smtClean="0">
                          <a:solidFill>
                            <a:schemeClr val="tx1"/>
                          </a:solidFill>
                        </a:rPr>
                        <a:t> </a:t>
                      </a:r>
                      <a:r>
                        <a:rPr lang="en-US" sz="1400" b="0" dirty="0" smtClean="0">
                          <a:solidFill>
                            <a:schemeClr val="tx1"/>
                          </a:solidFill>
                        </a:rPr>
                        <a:t>min</a:t>
                      </a:r>
                      <a:endParaRPr lang="en-US" sz="1400" b="0" dirty="0">
                        <a:solidFill>
                          <a:schemeClr val="tx1"/>
                        </a:solidFill>
                      </a:endParaRPr>
                    </a:p>
                  </a:txBody>
                  <a:tcPr/>
                </a:tc>
                <a:tc>
                  <a:txBody>
                    <a:bodyPr/>
                    <a:lstStyle/>
                    <a:p>
                      <a:r>
                        <a:rPr lang="en-US" sz="1400" b="1" dirty="0" smtClean="0">
                          <a:solidFill>
                            <a:schemeClr val="tx1"/>
                          </a:solidFill>
                        </a:rPr>
                        <a:t>40-46</a:t>
                      </a:r>
                    </a:p>
                    <a:p>
                      <a:r>
                        <a:rPr lang="en-US" sz="1400" b="0" dirty="0" smtClean="0">
                          <a:solidFill>
                            <a:schemeClr val="tx1"/>
                          </a:solidFill>
                        </a:rPr>
                        <a:t>42</a:t>
                      </a:r>
                    </a:p>
                    <a:p>
                      <a:r>
                        <a:rPr lang="en-US" sz="1400" b="0" dirty="0" smtClean="0">
                          <a:solidFill>
                            <a:schemeClr val="tx1"/>
                          </a:solidFill>
                        </a:rPr>
                        <a:t>43</a:t>
                      </a:r>
                    </a:p>
                    <a:p>
                      <a:r>
                        <a:rPr lang="en-US" sz="1400" b="0" dirty="0" smtClean="0">
                          <a:solidFill>
                            <a:schemeClr val="tx1"/>
                          </a:solidFill>
                        </a:rPr>
                        <a:t>44</a:t>
                      </a:r>
                    </a:p>
                    <a:p>
                      <a:r>
                        <a:rPr lang="en-US" sz="1400" b="0" dirty="0" smtClean="0">
                          <a:solidFill>
                            <a:schemeClr val="tx1"/>
                          </a:solidFill>
                        </a:rPr>
                        <a:t>46</a:t>
                      </a:r>
                      <a:endParaRPr lang="en-US" sz="1400" b="0" dirty="0">
                        <a:solidFill>
                          <a:schemeClr val="tx1"/>
                        </a:solidFill>
                      </a:endParaRPr>
                    </a:p>
                  </a:txBody>
                  <a:tcPr/>
                </a:tc>
                <a:tc>
                  <a:txBody>
                    <a:bodyPr/>
                    <a:lstStyle/>
                    <a:p>
                      <a:endParaRPr lang="en-US" sz="1400" dirty="0" smtClean="0">
                        <a:solidFill>
                          <a:schemeClr val="tx1"/>
                        </a:solidFill>
                      </a:endParaRPr>
                    </a:p>
                    <a:p>
                      <a:r>
                        <a:rPr lang="en-US" sz="1400" dirty="0" smtClean="0">
                          <a:solidFill>
                            <a:schemeClr val="tx1"/>
                          </a:solidFill>
                        </a:rPr>
                        <a:t>HO:  Template:</a:t>
                      </a:r>
                      <a:r>
                        <a:rPr lang="en-US" sz="1400" baseline="0" dirty="0" smtClean="0">
                          <a:solidFill>
                            <a:schemeClr val="tx1"/>
                          </a:solidFill>
                        </a:rPr>
                        <a:t>  UDL Principles, Guidelines, checkpoints in the Classroom</a:t>
                      </a:r>
                    </a:p>
                    <a:p>
                      <a:r>
                        <a:rPr lang="en-US" sz="1400" baseline="0" dirty="0" smtClean="0">
                          <a:solidFill>
                            <a:schemeClr val="tx1"/>
                          </a:solidFill>
                        </a:rPr>
                        <a:t>HO:  Educator’s worksheet for UDL Guidelines  Retrieve from UDL Center</a:t>
                      </a:r>
                    </a:p>
                    <a:p>
                      <a:r>
                        <a:rPr lang="en-US" sz="1400" baseline="0" dirty="0" smtClean="0">
                          <a:solidFill>
                            <a:schemeClr val="tx1"/>
                          </a:solidFill>
                        </a:rPr>
                        <a:t>4 pieces of chart paper with the following titles:</a:t>
                      </a:r>
                    </a:p>
                    <a:p>
                      <a:r>
                        <a:rPr lang="en-US" sz="1400" baseline="0" dirty="0" smtClean="0">
                          <a:solidFill>
                            <a:schemeClr val="tx1"/>
                          </a:solidFill>
                        </a:rPr>
                        <a:t>    1.  Benefits to teachers who apply UDL principles</a:t>
                      </a:r>
                    </a:p>
                    <a:p>
                      <a:r>
                        <a:rPr lang="en-US" sz="1400" baseline="0" dirty="0" smtClean="0">
                          <a:solidFill>
                            <a:schemeClr val="tx1"/>
                          </a:solidFill>
                        </a:rPr>
                        <a:t>    2.  Benefits to ALL students when UDL principles are applied</a:t>
                      </a:r>
                    </a:p>
                    <a:p>
                      <a:r>
                        <a:rPr lang="en-US" sz="1400" baseline="0" dirty="0" smtClean="0">
                          <a:solidFill>
                            <a:schemeClr val="tx1"/>
                          </a:solidFill>
                        </a:rPr>
                        <a:t>    3.  Benefits to Students with Disabilities when UDL principles are applied</a:t>
                      </a:r>
                    </a:p>
                    <a:p>
                      <a:r>
                        <a:rPr lang="en-US" sz="1400" baseline="0" dirty="0" smtClean="0">
                          <a:solidFill>
                            <a:schemeClr val="tx1"/>
                          </a:solidFill>
                        </a:rPr>
                        <a:t>    4.  Challenges or Roadblocks to Applying UDL principles</a:t>
                      </a:r>
                      <a:endParaRPr lang="en-US" sz="1400" dirty="0" smtClean="0">
                        <a:solidFill>
                          <a:schemeClr val="tx1"/>
                        </a:solidFill>
                      </a:endParaRPr>
                    </a:p>
                  </a:txBody>
                  <a:tcPr/>
                </a:tc>
              </a:tr>
            </a:tbl>
          </a:graphicData>
        </a:graphic>
      </p:graphicFrame>
    </p:spTree>
    <p:extLst>
      <p:ext uri="{BB962C8B-B14F-4D97-AF65-F5344CB8AC3E}">
        <p14:creationId xmlns:p14="http://schemas.microsoft.com/office/powerpoint/2010/main" val="268024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Learning Objectives</a:t>
            </a:r>
            <a:endParaRPr lang="en-US" sz="4800" dirty="0"/>
          </a:p>
        </p:txBody>
      </p:sp>
      <p:sp>
        <p:nvSpPr>
          <p:cNvPr id="3" name="Content Placeholder 2"/>
          <p:cNvSpPr>
            <a:spLocks noGrp="1"/>
          </p:cNvSpPr>
          <p:nvPr>
            <p:ph idx="1"/>
          </p:nvPr>
        </p:nvSpPr>
        <p:spPr>
          <a:xfrm>
            <a:off x="609600" y="1828804"/>
            <a:ext cx="9390927" cy="3962397"/>
          </a:xfrm>
        </p:spPr>
        <p:txBody>
          <a:bodyPr/>
          <a:lstStyle/>
          <a:p>
            <a:pPr marL="0" indent="0">
              <a:buNone/>
            </a:pPr>
            <a:r>
              <a:rPr lang="en-US" dirty="0"/>
              <a:t>As a result of today’s learning you </a:t>
            </a:r>
            <a:r>
              <a:rPr lang="en-US" dirty="0" smtClean="0"/>
              <a:t>will be able to……</a:t>
            </a:r>
          </a:p>
          <a:p>
            <a:pPr marL="0" indent="0">
              <a:buNone/>
            </a:pPr>
            <a:endParaRPr lang="en-US" sz="1000" dirty="0"/>
          </a:p>
          <a:p>
            <a:r>
              <a:rPr lang="en-US" dirty="0" smtClean="0"/>
              <a:t>Identify the origin and principles of the </a:t>
            </a:r>
            <a:r>
              <a:rPr lang="en-US" dirty="0"/>
              <a:t>UDL </a:t>
            </a:r>
            <a:r>
              <a:rPr lang="en-US" dirty="0" smtClean="0"/>
              <a:t>framework</a:t>
            </a:r>
            <a:endParaRPr lang="en-US" dirty="0"/>
          </a:p>
          <a:p>
            <a:r>
              <a:rPr lang="en-US" dirty="0"/>
              <a:t>A</a:t>
            </a:r>
            <a:r>
              <a:rPr lang="en-US" dirty="0" smtClean="0"/>
              <a:t>pply </a:t>
            </a:r>
            <a:r>
              <a:rPr lang="en-US" dirty="0"/>
              <a:t>UDL </a:t>
            </a:r>
            <a:r>
              <a:rPr lang="en-US" dirty="0" smtClean="0"/>
              <a:t>to </a:t>
            </a:r>
            <a:r>
              <a:rPr lang="en-US" dirty="0"/>
              <a:t>your instructional </a:t>
            </a:r>
            <a:r>
              <a:rPr lang="en-US" dirty="0" smtClean="0"/>
              <a:t>practices </a:t>
            </a:r>
          </a:p>
          <a:p>
            <a:r>
              <a:rPr lang="en-US" dirty="0" smtClean="0"/>
              <a:t>Make connections </a:t>
            </a:r>
            <a:r>
              <a:rPr lang="en-US" dirty="0"/>
              <a:t>between UDL </a:t>
            </a:r>
            <a:r>
              <a:rPr lang="en-US" dirty="0" smtClean="0"/>
              <a:t>and…</a:t>
            </a:r>
          </a:p>
          <a:p>
            <a:pPr marL="457200" lvl="1" indent="0">
              <a:buNone/>
            </a:pPr>
            <a:r>
              <a:rPr lang="en-US" dirty="0" smtClean="0">
                <a:sym typeface="Wingdings" panose="05000000000000000000" pitchFamily="2" charset="2"/>
              </a:rPr>
              <a:t></a:t>
            </a:r>
            <a:r>
              <a:rPr lang="en-US" dirty="0" smtClean="0"/>
              <a:t>Universal Design</a:t>
            </a:r>
            <a:r>
              <a:rPr lang="en-US" dirty="0"/>
              <a:t> </a:t>
            </a:r>
            <a:r>
              <a:rPr lang="en-US" dirty="0" smtClean="0">
                <a:sym typeface="Wingdings" panose="05000000000000000000" pitchFamily="2" charset="2"/>
              </a:rPr>
              <a:t></a:t>
            </a:r>
            <a:r>
              <a:rPr lang="en-US" dirty="0" smtClean="0"/>
              <a:t>Differentiated Instruction                     </a:t>
            </a:r>
            <a:r>
              <a:rPr lang="en-US" dirty="0" smtClean="0">
                <a:sym typeface="Wingdings" panose="05000000000000000000" pitchFamily="2" charset="2"/>
              </a:rPr>
              <a:t></a:t>
            </a:r>
            <a:r>
              <a:rPr lang="en-US" dirty="0" smtClean="0"/>
              <a:t>MO Learning Standards &amp; </a:t>
            </a:r>
            <a:r>
              <a:rPr lang="en-US" dirty="0" smtClean="0">
                <a:sym typeface="Wingdings" panose="05000000000000000000" pitchFamily="2" charset="2"/>
              </a:rPr>
              <a:t></a:t>
            </a:r>
            <a:r>
              <a:rPr lang="en-US" dirty="0" smtClean="0"/>
              <a:t>MO Teacher Standards</a:t>
            </a:r>
            <a:endParaRPr lang="en-US" dirty="0"/>
          </a:p>
        </p:txBody>
      </p:sp>
      <p:pic>
        <p:nvPicPr>
          <p:cNvPr id="4" name="Picture 3"/>
          <p:cNvPicPr>
            <a:picLocks noChangeAspect="1"/>
          </p:cNvPicPr>
          <p:nvPr/>
        </p:nvPicPr>
        <p:blipFill>
          <a:blip r:embed="rId3"/>
          <a:stretch>
            <a:fillRect/>
          </a:stretch>
        </p:blipFill>
        <p:spPr>
          <a:xfrm>
            <a:off x="10456499" y="1828804"/>
            <a:ext cx="1505843" cy="3554276"/>
          </a:xfrm>
          <a:prstGeom prst="rect">
            <a:avLst/>
          </a:prstGeom>
        </p:spPr>
      </p:pic>
      <p:pic>
        <p:nvPicPr>
          <p:cNvPr id="5" name="Picture 4"/>
          <p:cNvPicPr>
            <a:picLocks noChangeAspect="1"/>
          </p:cNvPicPr>
          <p:nvPr/>
        </p:nvPicPr>
        <p:blipFill rotWithShape="1">
          <a:blip r:embed="rId4"/>
          <a:srcRect b="11313"/>
          <a:stretch/>
        </p:blipFill>
        <p:spPr>
          <a:xfrm rot="835824">
            <a:off x="9870890" y="3528101"/>
            <a:ext cx="820052" cy="10372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6628" y="3444643"/>
            <a:ext cx="342792" cy="450464"/>
          </a:xfrm>
          <a:prstGeom prst="rect">
            <a:avLst/>
          </a:prstGeom>
        </p:spPr>
      </p:pic>
    </p:spTree>
    <p:extLst>
      <p:ext uri="{BB962C8B-B14F-4D97-AF65-F5344CB8AC3E}">
        <p14:creationId xmlns:p14="http://schemas.microsoft.com/office/powerpoint/2010/main" val="1182613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05296601"/>
              </p:ext>
            </p:extLst>
          </p:nvPr>
        </p:nvGraphicFramePr>
        <p:xfrm>
          <a:off x="429658" y="969484"/>
          <a:ext cx="11762343" cy="4252510"/>
        </p:xfrm>
        <a:graphic>
          <a:graphicData uri="http://schemas.openxmlformats.org/drawingml/2006/table">
            <a:tbl>
              <a:tblPr firstRow="1" bandRow="1">
                <a:tableStyleId>{5C22544A-7EE6-4342-B048-85BDC9FD1C3A}</a:tableStyleId>
              </a:tblPr>
              <a:tblGrid>
                <a:gridCol w="2946842"/>
                <a:gridCol w="1013563"/>
                <a:gridCol w="1144952"/>
                <a:gridCol w="6656986"/>
              </a:tblGrid>
              <a:tr h="415507">
                <a:tc>
                  <a:txBody>
                    <a:bodyPr/>
                    <a:lstStyle/>
                    <a:p>
                      <a:r>
                        <a:rPr lang="en-US" sz="2000" dirty="0" smtClean="0">
                          <a:solidFill>
                            <a:schemeClr val="tx1"/>
                          </a:solidFill>
                        </a:rPr>
                        <a:t>Section</a:t>
                      </a:r>
                      <a:endParaRPr lang="en-US" sz="2000" dirty="0">
                        <a:solidFill>
                          <a:schemeClr val="tx1"/>
                        </a:solidFill>
                      </a:endParaRPr>
                    </a:p>
                  </a:txBody>
                  <a:tcPr/>
                </a:tc>
                <a:tc>
                  <a:txBody>
                    <a:bodyPr/>
                    <a:lstStyle/>
                    <a:p>
                      <a:r>
                        <a:rPr lang="en-US" sz="2000" dirty="0" smtClean="0">
                          <a:solidFill>
                            <a:schemeClr val="tx1"/>
                          </a:solidFill>
                        </a:rPr>
                        <a:t>Time</a:t>
                      </a:r>
                      <a:endParaRPr lang="en-US" sz="2000" dirty="0">
                        <a:solidFill>
                          <a:schemeClr val="tx1"/>
                        </a:solidFill>
                      </a:endParaRPr>
                    </a:p>
                  </a:txBody>
                  <a:tcPr/>
                </a:tc>
                <a:tc>
                  <a:txBody>
                    <a:bodyPr/>
                    <a:lstStyle/>
                    <a:p>
                      <a:r>
                        <a:rPr lang="en-US" sz="2000" dirty="0" smtClean="0">
                          <a:solidFill>
                            <a:schemeClr val="tx1"/>
                          </a:solidFill>
                        </a:rPr>
                        <a:t>Slides</a:t>
                      </a:r>
                      <a:endParaRPr lang="en-US" sz="2000" dirty="0">
                        <a:solidFill>
                          <a:schemeClr val="tx1"/>
                        </a:solidFill>
                      </a:endParaRPr>
                    </a:p>
                  </a:txBody>
                  <a:tcPr/>
                </a:tc>
                <a:tc>
                  <a:txBody>
                    <a:bodyPr/>
                    <a:lstStyle/>
                    <a:p>
                      <a:r>
                        <a:rPr lang="en-US" sz="2000" dirty="0" smtClean="0">
                          <a:solidFill>
                            <a:schemeClr val="tx1"/>
                          </a:solidFill>
                        </a:rPr>
                        <a:t>For Presenter Use:  Materials Needed</a:t>
                      </a:r>
                      <a:endParaRPr lang="en-US" sz="2000" dirty="0">
                        <a:solidFill>
                          <a:schemeClr val="tx1"/>
                        </a:solidFill>
                      </a:endParaRPr>
                    </a:p>
                  </a:txBody>
                  <a:tcPr/>
                </a:tc>
              </a:tr>
              <a:tr h="716766">
                <a:tc>
                  <a:txBody>
                    <a:bodyPr/>
                    <a:lstStyle/>
                    <a:p>
                      <a:r>
                        <a:rPr lang="en-US" sz="1400" b="1" dirty="0" smtClean="0">
                          <a:solidFill>
                            <a:schemeClr val="tx1"/>
                          </a:solidFill>
                        </a:rPr>
                        <a:t>CONNECTION TO OTHER FRAMEWORKS</a:t>
                      </a:r>
                      <a:endParaRPr lang="en-US" sz="1400" b="1" dirty="0">
                        <a:solidFill>
                          <a:schemeClr val="tx1"/>
                        </a:solidFill>
                      </a:endParaRPr>
                    </a:p>
                  </a:txBody>
                  <a:tcPr/>
                </a:tc>
                <a:tc>
                  <a:txBody>
                    <a:bodyPr/>
                    <a:lstStyle/>
                    <a:p>
                      <a:r>
                        <a:rPr lang="en-US" sz="1400" b="1" dirty="0" smtClean="0">
                          <a:solidFill>
                            <a:schemeClr val="tx1"/>
                          </a:solidFill>
                        </a:rPr>
                        <a:t>8</a:t>
                      </a:r>
                      <a:r>
                        <a:rPr lang="en-US" sz="1400" b="1" baseline="0" dirty="0" smtClean="0">
                          <a:solidFill>
                            <a:schemeClr val="tx1"/>
                          </a:solidFill>
                        </a:rPr>
                        <a:t> </a:t>
                      </a:r>
                      <a:r>
                        <a:rPr lang="en-US" sz="1400" b="1" dirty="0" smtClean="0">
                          <a:solidFill>
                            <a:schemeClr val="tx1"/>
                          </a:solidFill>
                        </a:rPr>
                        <a:t>min</a:t>
                      </a:r>
                      <a:endParaRPr lang="en-US" sz="1400" b="1" dirty="0">
                        <a:solidFill>
                          <a:schemeClr val="tx1"/>
                        </a:solidFill>
                      </a:endParaRPr>
                    </a:p>
                  </a:txBody>
                  <a:tcPr/>
                </a:tc>
                <a:tc>
                  <a:txBody>
                    <a:bodyPr/>
                    <a:lstStyle/>
                    <a:p>
                      <a:r>
                        <a:rPr lang="en-US" sz="1400" b="1" dirty="0" smtClean="0">
                          <a:solidFill>
                            <a:schemeClr val="tx1"/>
                          </a:solidFill>
                        </a:rPr>
                        <a:t>47-52</a:t>
                      </a:r>
                      <a:endParaRPr lang="en-US" sz="1400" b="1" dirty="0">
                        <a:solidFill>
                          <a:schemeClr val="tx1"/>
                        </a:solidFill>
                      </a:endParaRPr>
                    </a:p>
                  </a:txBody>
                  <a:tcPr/>
                </a:tc>
                <a:tc>
                  <a:txBody>
                    <a:bodyPr/>
                    <a:lstStyle/>
                    <a:p>
                      <a:endParaRPr lang="en-US" sz="1400" dirty="0">
                        <a:solidFill>
                          <a:schemeClr val="tx1"/>
                        </a:solidFill>
                      </a:endParaRPr>
                    </a:p>
                  </a:txBody>
                  <a:tcPr/>
                </a:tc>
              </a:tr>
              <a:tr h="1214559">
                <a:tc>
                  <a:txBody>
                    <a:bodyPr/>
                    <a:lstStyle/>
                    <a:p>
                      <a:r>
                        <a:rPr lang="en-US" sz="1400" b="1" dirty="0" smtClean="0">
                          <a:solidFill>
                            <a:schemeClr val="tx1"/>
                          </a:solidFill>
                        </a:rPr>
                        <a:t>IMPLEMENTATION PLANNING</a:t>
                      </a:r>
                    </a:p>
                    <a:p>
                      <a:r>
                        <a:rPr lang="en-US" sz="1400" b="0" dirty="0" smtClean="0">
                          <a:solidFill>
                            <a:schemeClr val="tx1"/>
                          </a:solidFill>
                        </a:rPr>
                        <a:t>Video</a:t>
                      </a:r>
                    </a:p>
                    <a:p>
                      <a:r>
                        <a:rPr lang="en-US" sz="1400" b="0" dirty="0" smtClean="0">
                          <a:solidFill>
                            <a:schemeClr val="tx1"/>
                          </a:solidFill>
                        </a:rPr>
                        <a:t>Make</a:t>
                      </a:r>
                      <a:r>
                        <a:rPr lang="en-US" sz="1400" b="0" baseline="0" dirty="0" smtClean="0">
                          <a:solidFill>
                            <a:schemeClr val="tx1"/>
                          </a:solidFill>
                        </a:rPr>
                        <a:t> a plan</a:t>
                      </a:r>
                    </a:p>
                    <a:p>
                      <a:r>
                        <a:rPr lang="en-US" sz="1400" b="0" baseline="0" dirty="0" smtClean="0">
                          <a:solidFill>
                            <a:schemeClr val="tx1"/>
                          </a:solidFill>
                        </a:rPr>
                        <a:t>Checkpoint</a:t>
                      </a:r>
                    </a:p>
                  </a:txBody>
                  <a:tcPr/>
                </a:tc>
                <a:tc>
                  <a:txBody>
                    <a:bodyPr/>
                    <a:lstStyle/>
                    <a:p>
                      <a:r>
                        <a:rPr lang="en-US" sz="1400" b="1" dirty="0" smtClean="0">
                          <a:solidFill>
                            <a:schemeClr val="tx1"/>
                          </a:solidFill>
                        </a:rPr>
                        <a:t>40 min</a:t>
                      </a:r>
                    </a:p>
                    <a:p>
                      <a:r>
                        <a:rPr lang="en-US" sz="1400" b="0" dirty="0" smtClean="0">
                          <a:solidFill>
                            <a:schemeClr val="tx1"/>
                          </a:solidFill>
                        </a:rPr>
                        <a:t>18 min</a:t>
                      </a:r>
                    </a:p>
                    <a:p>
                      <a:r>
                        <a:rPr lang="en-US" sz="1400" b="0" dirty="0" smtClean="0">
                          <a:solidFill>
                            <a:schemeClr val="tx1"/>
                          </a:solidFill>
                        </a:rPr>
                        <a:t>15 min</a:t>
                      </a:r>
                    </a:p>
                    <a:p>
                      <a:r>
                        <a:rPr lang="en-US" sz="1400" b="0" baseline="0" dirty="0" smtClean="0">
                          <a:solidFill>
                            <a:schemeClr val="tx1"/>
                          </a:solidFill>
                        </a:rPr>
                        <a:t>  4</a:t>
                      </a:r>
                      <a:r>
                        <a:rPr lang="en-US" sz="1400" b="0" dirty="0" smtClean="0">
                          <a:solidFill>
                            <a:schemeClr val="tx1"/>
                          </a:solidFill>
                        </a:rPr>
                        <a:t> min</a:t>
                      </a:r>
                      <a:endParaRPr lang="en-US" sz="1400" b="0" dirty="0">
                        <a:solidFill>
                          <a:schemeClr val="tx1"/>
                        </a:solidFill>
                      </a:endParaRPr>
                    </a:p>
                  </a:txBody>
                  <a:tcPr/>
                </a:tc>
                <a:tc>
                  <a:txBody>
                    <a:bodyPr/>
                    <a:lstStyle/>
                    <a:p>
                      <a:r>
                        <a:rPr lang="en-US" sz="1400" b="1" dirty="0" smtClean="0">
                          <a:solidFill>
                            <a:schemeClr val="tx1"/>
                          </a:solidFill>
                        </a:rPr>
                        <a:t>53-56</a:t>
                      </a:r>
                    </a:p>
                    <a:p>
                      <a:r>
                        <a:rPr lang="en-US" sz="1400" b="0" dirty="0" smtClean="0">
                          <a:solidFill>
                            <a:schemeClr val="tx1"/>
                          </a:solidFill>
                        </a:rPr>
                        <a:t>54</a:t>
                      </a:r>
                    </a:p>
                    <a:p>
                      <a:r>
                        <a:rPr lang="en-US" sz="1400" b="0" dirty="0" smtClean="0">
                          <a:solidFill>
                            <a:schemeClr val="tx1"/>
                          </a:solidFill>
                        </a:rPr>
                        <a:t>55</a:t>
                      </a:r>
                    </a:p>
                    <a:p>
                      <a:r>
                        <a:rPr lang="en-US" sz="1400" b="0" dirty="0" smtClean="0">
                          <a:solidFill>
                            <a:schemeClr val="tx1"/>
                          </a:solidFill>
                        </a:rPr>
                        <a:t>56</a:t>
                      </a:r>
                      <a:endParaRPr lang="en-US" sz="1400" b="0" dirty="0">
                        <a:solidFill>
                          <a:schemeClr val="tx1"/>
                        </a:solidFill>
                      </a:endParaRPr>
                    </a:p>
                  </a:txBody>
                  <a:tcPr/>
                </a:tc>
                <a:tc>
                  <a:txBody>
                    <a:bodyPr/>
                    <a:lstStyle/>
                    <a:p>
                      <a:endParaRPr lang="en-US" sz="1400" baseline="0" dirty="0" smtClean="0">
                        <a:solidFill>
                          <a:schemeClr val="tx1"/>
                        </a:solidFill>
                      </a:endParaRPr>
                    </a:p>
                    <a:p>
                      <a:endParaRPr lang="en-US"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HO:  Template:  Implementing UDL at my School/Implementing UDL in my classroom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HO: UDL Reflection Sheet</a:t>
                      </a:r>
                    </a:p>
                    <a:p>
                      <a:endParaRPr lang="en-US" sz="1400" baseline="0" dirty="0" smtClean="0">
                        <a:solidFill>
                          <a:schemeClr val="tx1"/>
                        </a:solidFill>
                      </a:endParaRPr>
                    </a:p>
                  </a:txBody>
                  <a:tcPr/>
                </a:tc>
              </a:tr>
              <a:tr h="1214559">
                <a:tc>
                  <a:txBody>
                    <a:bodyPr/>
                    <a:lstStyle/>
                    <a:p>
                      <a:r>
                        <a:rPr lang="en-US" sz="1400" b="1" dirty="0" smtClean="0">
                          <a:solidFill>
                            <a:schemeClr val="tx1"/>
                          </a:solidFill>
                        </a:rPr>
                        <a:t>CLOSING</a:t>
                      </a:r>
                    </a:p>
                    <a:p>
                      <a:r>
                        <a:rPr lang="en-US" sz="1400" b="0" dirty="0" smtClean="0">
                          <a:solidFill>
                            <a:schemeClr val="tx1"/>
                          </a:solidFill>
                        </a:rPr>
                        <a:t>Reflection</a:t>
                      </a:r>
                    </a:p>
                    <a:p>
                      <a:r>
                        <a:rPr lang="en-US" sz="1400" b="0" dirty="0" smtClean="0">
                          <a:solidFill>
                            <a:schemeClr val="tx1"/>
                          </a:solidFill>
                        </a:rPr>
                        <a:t>Post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Recommended Resources</a:t>
                      </a:r>
                    </a:p>
                  </a:txBody>
                  <a:tcPr/>
                </a:tc>
                <a:tc>
                  <a:txBody>
                    <a:bodyPr/>
                    <a:lstStyle/>
                    <a:p>
                      <a:r>
                        <a:rPr lang="en-US" sz="1400" b="1" dirty="0" smtClean="0">
                          <a:solidFill>
                            <a:schemeClr val="tx1"/>
                          </a:solidFill>
                        </a:rPr>
                        <a:t>15 min</a:t>
                      </a:r>
                    </a:p>
                    <a:p>
                      <a:r>
                        <a:rPr lang="en-US" sz="1400" b="0" baseline="0" dirty="0" smtClean="0">
                          <a:solidFill>
                            <a:schemeClr val="tx1"/>
                          </a:solidFill>
                        </a:rPr>
                        <a:t>  4</a:t>
                      </a:r>
                      <a:r>
                        <a:rPr lang="en-US" sz="1400" b="0" dirty="0" smtClean="0">
                          <a:solidFill>
                            <a:schemeClr val="tx1"/>
                          </a:solidFill>
                        </a:rPr>
                        <a:t> min</a:t>
                      </a:r>
                    </a:p>
                    <a:p>
                      <a:r>
                        <a:rPr lang="en-US" sz="1400" b="0" dirty="0" smtClean="0">
                          <a:solidFill>
                            <a:schemeClr val="tx1"/>
                          </a:solidFill>
                        </a:rPr>
                        <a:t>  3 min</a:t>
                      </a:r>
                    </a:p>
                    <a:p>
                      <a:r>
                        <a:rPr lang="en-US" sz="1400" b="0" dirty="0" smtClean="0">
                          <a:solidFill>
                            <a:schemeClr val="tx1"/>
                          </a:solidFill>
                        </a:rPr>
                        <a:t>  2 min</a:t>
                      </a:r>
                    </a:p>
                    <a:p>
                      <a:endParaRPr lang="en-US" sz="1400" b="0" dirty="0">
                        <a:solidFill>
                          <a:schemeClr val="tx1"/>
                        </a:solidFill>
                      </a:endParaRPr>
                    </a:p>
                  </a:txBody>
                  <a:tcPr/>
                </a:tc>
                <a:tc>
                  <a:txBody>
                    <a:bodyPr/>
                    <a:lstStyle/>
                    <a:p>
                      <a:r>
                        <a:rPr lang="en-US" sz="1400" b="1" dirty="0" smtClean="0">
                          <a:solidFill>
                            <a:schemeClr val="tx1"/>
                          </a:solidFill>
                        </a:rPr>
                        <a:t>57-64</a:t>
                      </a:r>
                    </a:p>
                    <a:p>
                      <a:r>
                        <a:rPr lang="en-US" sz="1400" b="0" dirty="0" smtClean="0">
                          <a:solidFill>
                            <a:schemeClr val="tx1"/>
                          </a:solidFill>
                        </a:rPr>
                        <a:t>58</a:t>
                      </a:r>
                    </a:p>
                    <a:p>
                      <a:r>
                        <a:rPr lang="en-US" sz="1400" b="0" dirty="0" smtClean="0">
                          <a:solidFill>
                            <a:schemeClr val="tx1"/>
                          </a:solidFill>
                        </a:rPr>
                        <a:t>59</a:t>
                      </a:r>
                    </a:p>
                    <a:p>
                      <a:r>
                        <a:rPr lang="en-US" sz="1400" b="0" dirty="0" smtClean="0">
                          <a:solidFill>
                            <a:schemeClr val="tx1"/>
                          </a:solidFill>
                        </a:rPr>
                        <a:t>62-64</a:t>
                      </a:r>
                    </a:p>
                    <a:p>
                      <a:endParaRPr lang="en-US" sz="1400" b="0" dirty="0">
                        <a:solidFill>
                          <a:schemeClr val="tx1"/>
                        </a:solidFill>
                      </a:endParaRPr>
                    </a:p>
                  </a:txBody>
                  <a:tcPr/>
                </a:tc>
                <a:tc>
                  <a:txBody>
                    <a:bodyPr/>
                    <a:lstStyle/>
                    <a:p>
                      <a:endParaRPr lang="en-US" sz="1400" dirty="0" smtClean="0">
                        <a:solidFill>
                          <a:schemeClr val="tx1"/>
                        </a:solidFill>
                      </a:endParaRPr>
                    </a:p>
                    <a:p>
                      <a:endParaRPr lang="en-US" sz="1400" dirty="0" smtClean="0">
                        <a:solidFill>
                          <a:schemeClr val="tx1"/>
                        </a:solidFill>
                      </a:endParaRPr>
                    </a:p>
                    <a:p>
                      <a:r>
                        <a:rPr lang="en-US" sz="1400" dirty="0" smtClean="0">
                          <a:solidFill>
                            <a:schemeClr val="tx1"/>
                          </a:solidFill>
                        </a:rPr>
                        <a:t>HO:  Post-Assessment</a:t>
                      </a:r>
                    </a:p>
                    <a:p>
                      <a:r>
                        <a:rPr lang="en-US" sz="1400" dirty="0" smtClean="0">
                          <a:solidFill>
                            <a:schemeClr val="tx1"/>
                          </a:solidFill>
                        </a:rPr>
                        <a:t>HO: Recommended Resources</a:t>
                      </a:r>
                    </a:p>
                  </a:txBody>
                  <a:tcPr/>
                </a:tc>
              </a:tr>
              <a:tr h="691119">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
        <p:nvSpPr>
          <p:cNvPr id="2" name="TextBox 1"/>
          <p:cNvSpPr txBox="1"/>
          <p:nvPr/>
        </p:nvSpPr>
        <p:spPr>
          <a:xfrm>
            <a:off x="429658" y="600152"/>
            <a:ext cx="3536415" cy="369332"/>
          </a:xfrm>
          <a:prstGeom prst="rect">
            <a:avLst/>
          </a:prstGeom>
          <a:noFill/>
        </p:spPr>
        <p:txBody>
          <a:bodyPr wrap="square" rtlCol="0">
            <a:spAutoFit/>
          </a:bodyPr>
          <a:lstStyle/>
          <a:p>
            <a:r>
              <a:rPr lang="en-US" i="1" dirty="0" smtClean="0"/>
              <a:t>Continued</a:t>
            </a:r>
            <a:endParaRPr lang="en-US" i="1" dirty="0"/>
          </a:p>
        </p:txBody>
      </p:sp>
    </p:spTree>
    <p:extLst>
      <p:ext uri="{BB962C8B-B14F-4D97-AF65-F5344CB8AC3E}">
        <p14:creationId xmlns:p14="http://schemas.microsoft.com/office/powerpoint/2010/main" val="450265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740" y="1326778"/>
            <a:ext cx="11458938" cy="3231654"/>
          </a:xfrm>
          <a:prstGeom prst="rect">
            <a:avLst/>
          </a:prstGeom>
          <a:noFill/>
        </p:spPr>
        <p:txBody>
          <a:bodyPr wrap="square" rtlCol="0">
            <a:spAutoFit/>
          </a:bodyPr>
          <a:lstStyle/>
          <a:p>
            <a:r>
              <a:rPr lang="en-US" sz="2400" b="1" dirty="0" smtClean="0"/>
              <a:t>Suggestions for Presentation</a:t>
            </a:r>
          </a:p>
          <a:p>
            <a:r>
              <a:rPr lang="en-US" dirty="0" smtClean="0"/>
              <a:t>Entire Package is currently 3 hours and 40 minutes</a:t>
            </a:r>
          </a:p>
          <a:p>
            <a:r>
              <a:rPr lang="en-US" dirty="0" smtClean="0"/>
              <a:t> </a:t>
            </a:r>
          </a:p>
          <a:p>
            <a:r>
              <a:rPr lang="en-US" dirty="0" smtClean="0"/>
              <a:t>For a 1 hour 45 minute</a:t>
            </a:r>
          </a:p>
          <a:p>
            <a:r>
              <a:rPr lang="en-US" dirty="0" smtClean="0"/>
              <a:t>UDL Origins</a:t>
            </a:r>
          </a:p>
          <a:p>
            <a:r>
              <a:rPr lang="en-US" dirty="0" smtClean="0"/>
              <a:t>UDL Principles</a:t>
            </a:r>
          </a:p>
          <a:p>
            <a:r>
              <a:rPr lang="en-US" dirty="0" smtClean="0"/>
              <a:t>UDL Implementation</a:t>
            </a:r>
          </a:p>
          <a:p>
            <a:r>
              <a:rPr lang="en-US" dirty="0" smtClean="0"/>
              <a:t>Evaluation</a:t>
            </a:r>
          </a:p>
          <a:p>
            <a:endParaRPr lang="en-US" dirty="0"/>
          </a:p>
          <a:p>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1386265"/>
              </p:ext>
            </p:extLst>
          </p:nvPr>
        </p:nvGraphicFramePr>
        <p:xfrm>
          <a:off x="3252485" y="2111608"/>
          <a:ext cx="8623139" cy="4238654"/>
        </p:xfrm>
        <a:graphic>
          <a:graphicData uri="http://schemas.openxmlformats.org/drawingml/2006/table">
            <a:tbl>
              <a:tblPr firstRow="1" bandRow="1">
                <a:tableStyleId>{5C22544A-7EE6-4342-B048-85BDC9FD1C3A}</a:tableStyleId>
              </a:tblPr>
              <a:tblGrid>
                <a:gridCol w="2113071"/>
                <a:gridCol w="839091"/>
                <a:gridCol w="826265"/>
                <a:gridCol w="4844712"/>
              </a:tblGrid>
              <a:tr h="1153464">
                <a:tc>
                  <a:txBody>
                    <a:bodyPr/>
                    <a:lstStyle/>
                    <a:p>
                      <a:r>
                        <a:rPr lang="en-US" sz="1200" b="1" dirty="0" smtClean="0">
                          <a:solidFill>
                            <a:schemeClr val="tx1"/>
                          </a:solidFill>
                        </a:rPr>
                        <a:t>OPENING ACTIVITIES</a:t>
                      </a:r>
                      <a:endParaRPr lang="en-US" sz="1200" b="1" baseline="0" dirty="0" smtClean="0">
                        <a:solidFill>
                          <a:schemeClr val="tx1"/>
                        </a:solidFill>
                      </a:endParaRPr>
                    </a:p>
                    <a:p>
                      <a:r>
                        <a:rPr lang="en-US" sz="1200" b="0" baseline="0" dirty="0" smtClean="0">
                          <a:solidFill>
                            <a:schemeClr val="tx1"/>
                          </a:solidFill>
                        </a:rPr>
                        <a:t>Welcome, Intro, ... </a:t>
                      </a:r>
                    </a:p>
                    <a:p>
                      <a:r>
                        <a:rPr lang="en-US" sz="1200" b="0" baseline="0" dirty="0" smtClean="0">
                          <a:solidFill>
                            <a:schemeClr val="tx1"/>
                          </a:solidFill>
                        </a:rPr>
                        <a:t>Norms, At-a-Glance, Obj., ... </a:t>
                      </a:r>
                    </a:p>
                    <a:p>
                      <a:r>
                        <a:rPr lang="en-US" sz="1200" b="0" baseline="0" dirty="0" smtClean="0">
                          <a:solidFill>
                            <a:schemeClr val="tx1"/>
                          </a:solidFill>
                        </a:rPr>
                        <a:t>Pre-Assessment</a:t>
                      </a:r>
                    </a:p>
                    <a:p>
                      <a:r>
                        <a:rPr lang="en-US" sz="1200" b="0" baseline="0" dirty="0" smtClean="0">
                          <a:solidFill>
                            <a:schemeClr val="tx1"/>
                          </a:solidFill>
                        </a:rPr>
                        <a:t>Pre-Reading Reflection       </a:t>
                      </a:r>
                      <a:r>
                        <a:rPr lang="en-US" sz="1200" b="1" baseline="0" dirty="0" smtClean="0">
                          <a:solidFill>
                            <a:schemeClr val="tx1"/>
                          </a:solidFill>
                        </a:rPr>
                        <a:t>        </a:t>
                      </a:r>
                      <a:r>
                        <a:rPr lang="en-US" sz="1200" dirty="0" smtClean="0">
                          <a:solidFill>
                            <a:schemeClr val="tx1"/>
                          </a:solidFill>
                        </a:rPr>
                        <a:t>      </a:t>
                      </a:r>
                      <a:endParaRPr lang="en-US" sz="1200" dirty="0">
                        <a:solidFill>
                          <a:schemeClr val="tx1"/>
                        </a:solidFill>
                      </a:endParaRPr>
                    </a:p>
                  </a:txBody>
                  <a:tcPr/>
                </a:tc>
                <a:tc>
                  <a:txBody>
                    <a:bodyPr/>
                    <a:lstStyle/>
                    <a:p>
                      <a:r>
                        <a:rPr lang="en-US" sz="1200" b="1" dirty="0" smtClean="0">
                          <a:solidFill>
                            <a:schemeClr val="tx1"/>
                          </a:solidFill>
                        </a:rPr>
                        <a:t>18 min</a:t>
                      </a:r>
                    </a:p>
                    <a:p>
                      <a:r>
                        <a:rPr lang="en-US" sz="1200" b="0" dirty="0" smtClean="0">
                          <a:solidFill>
                            <a:schemeClr val="tx1"/>
                          </a:solidFill>
                        </a:rPr>
                        <a:t>5 min</a:t>
                      </a:r>
                    </a:p>
                    <a:p>
                      <a:r>
                        <a:rPr lang="en-US" sz="1200" b="0" dirty="0" smtClean="0">
                          <a:solidFill>
                            <a:schemeClr val="tx1"/>
                          </a:solidFill>
                        </a:rPr>
                        <a:t> 4 min</a:t>
                      </a:r>
                    </a:p>
                    <a:p>
                      <a:r>
                        <a:rPr lang="en-US" sz="1200" dirty="0" smtClean="0">
                          <a:solidFill>
                            <a:schemeClr val="tx1"/>
                          </a:solidFill>
                        </a:rPr>
                        <a:t> 4</a:t>
                      </a:r>
                      <a:r>
                        <a:rPr lang="en-US" sz="1200" baseline="0" dirty="0" smtClean="0">
                          <a:solidFill>
                            <a:schemeClr val="tx1"/>
                          </a:solidFill>
                        </a:rPr>
                        <a:t> min</a:t>
                      </a:r>
                      <a:r>
                        <a:rPr lang="en-US" sz="1200" dirty="0" smtClean="0">
                          <a:solidFill>
                            <a:schemeClr val="tx1"/>
                          </a:solidFill>
                        </a:rPr>
                        <a:t>         </a:t>
                      </a:r>
                    </a:p>
                    <a:p>
                      <a:r>
                        <a:rPr lang="en-US" sz="1200" dirty="0" smtClean="0">
                          <a:solidFill>
                            <a:schemeClr val="tx1"/>
                          </a:solidFill>
                        </a:rPr>
                        <a:t> 5 min</a:t>
                      </a:r>
                      <a:endParaRPr lang="en-US" sz="1200" dirty="0">
                        <a:solidFill>
                          <a:schemeClr val="tx1"/>
                        </a:solidFill>
                      </a:endParaRPr>
                    </a:p>
                  </a:txBody>
                  <a:tcPr/>
                </a:tc>
                <a:tc>
                  <a:txBody>
                    <a:bodyPr/>
                    <a:lstStyle/>
                    <a:p>
                      <a:r>
                        <a:rPr lang="en-US" sz="1200" b="1" dirty="0" smtClean="0">
                          <a:solidFill>
                            <a:schemeClr val="tx1"/>
                          </a:solidFill>
                        </a:rPr>
                        <a:t>2-9</a:t>
                      </a:r>
                    </a:p>
                    <a:p>
                      <a:r>
                        <a:rPr lang="en-US" sz="1200" b="0" dirty="0" smtClean="0">
                          <a:solidFill>
                            <a:schemeClr val="tx1"/>
                          </a:solidFill>
                        </a:rPr>
                        <a:t>4</a:t>
                      </a:r>
                    </a:p>
                    <a:p>
                      <a:r>
                        <a:rPr lang="en-US" sz="1200" b="0" dirty="0" smtClean="0">
                          <a:solidFill>
                            <a:schemeClr val="tx1"/>
                          </a:solidFill>
                        </a:rPr>
                        <a:t>5-7</a:t>
                      </a:r>
                    </a:p>
                    <a:p>
                      <a:r>
                        <a:rPr lang="en-US" sz="1200" b="0" dirty="0" smtClean="0">
                          <a:solidFill>
                            <a:schemeClr val="tx1"/>
                          </a:solidFill>
                        </a:rPr>
                        <a:t>8</a:t>
                      </a:r>
                    </a:p>
                    <a:p>
                      <a:r>
                        <a:rPr lang="en-US" sz="1200" b="0" dirty="0" smtClean="0">
                          <a:solidFill>
                            <a:schemeClr val="tx1"/>
                          </a:solidFill>
                        </a:rPr>
                        <a:t>9</a:t>
                      </a:r>
                      <a:endParaRPr lang="en-US" sz="1200" b="0" dirty="0">
                        <a:solidFill>
                          <a:schemeClr val="tx1"/>
                        </a:solidFill>
                      </a:endParaRPr>
                    </a:p>
                  </a:txBody>
                  <a:tcPr/>
                </a:tc>
                <a:tc>
                  <a:txBody>
                    <a:bodyPr/>
                    <a:lstStyle/>
                    <a:p>
                      <a:endParaRPr lang="en-US" sz="1200" dirty="0" smtClean="0">
                        <a:solidFill>
                          <a:schemeClr val="tx1"/>
                        </a:solidFill>
                      </a:endParaRPr>
                    </a:p>
                    <a:p>
                      <a:endParaRPr lang="en-US" sz="1200" dirty="0" smtClean="0">
                        <a:solidFill>
                          <a:schemeClr val="tx1"/>
                        </a:solidFill>
                      </a:endParaRPr>
                    </a:p>
                    <a:p>
                      <a:r>
                        <a:rPr lang="en-US" sz="1200" dirty="0" smtClean="0">
                          <a:solidFill>
                            <a:schemeClr val="tx1"/>
                          </a:solidFill>
                        </a:rPr>
                        <a:t>HO:</a:t>
                      </a:r>
                      <a:r>
                        <a:rPr lang="en-US" sz="1200" baseline="0" dirty="0" smtClean="0">
                          <a:solidFill>
                            <a:schemeClr val="tx1"/>
                          </a:solidFill>
                        </a:rPr>
                        <a:t>  Glossary of Terms</a:t>
                      </a:r>
                    </a:p>
                    <a:p>
                      <a:r>
                        <a:rPr lang="en-US" sz="1200" baseline="0" dirty="0" smtClean="0">
                          <a:solidFill>
                            <a:schemeClr val="tx1"/>
                          </a:solidFill>
                        </a:rPr>
                        <a:t>HO:  Pre-Test</a:t>
                      </a:r>
                    </a:p>
                    <a:p>
                      <a:r>
                        <a:rPr lang="en-US" sz="1200" baseline="0" dirty="0" smtClean="0">
                          <a:solidFill>
                            <a:schemeClr val="tx1"/>
                          </a:solidFill>
                        </a:rPr>
                        <a:t>Chart paper entitled, “Pre-reading Reflection Questions”</a:t>
                      </a:r>
                    </a:p>
                    <a:p>
                      <a:r>
                        <a:rPr lang="en-US" sz="1200" baseline="0" dirty="0" smtClean="0">
                          <a:solidFill>
                            <a:schemeClr val="tx1"/>
                          </a:solidFill>
                        </a:rPr>
                        <a:t>Post-it notes</a:t>
                      </a:r>
                      <a:endParaRPr lang="en-US" sz="1200" dirty="0">
                        <a:solidFill>
                          <a:schemeClr val="tx1"/>
                        </a:solidFill>
                      </a:endParaRPr>
                    </a:p>
                  </a:txBody>
                  <a:tcPr/>
                </a:tc>
              </a:tr>
              <a:tr h="798552">
                <a:tc>
                  <a:txBody>
                    <a:bodyPr/>
                    <a:lstStyle/>
                    <a:p>
                      <a:r>
                        <a:rPr lang="en-US" sz="1200" b="1" dirty="0" smtClean="0">
                          <a:solidFill>
                            <a:schemeClr val="tx1"/>
                          </a:solidFill>
                        </a:rPr>
                        <a:t>ORIGINS OF  UDL</a:t>
                      </a:r>
                    </a:p>
                    <a:p>
                      <a:r>
                        <a:rPr lang="en-US" sz="1200" b="0" dirty="0" smtClean="0">
                          <a:solidFill>
                            <a:schemeClr val="tx1"/>
                          </a:solidFill>
                        </a:rPr>
                        <a:t>Video &amp; discussion</a:t>
                      </a:r>
                    </a:p>
                    <a:p>
                      <a:r>
                        <a:rPr lang="en-US" sz="1200" b="0" dirty="0" smtClean="0">
                          <a:solidFill>
                            <a:schemeClr val="tx1"/>
                          </a:solidFill>
                        </a:rPr>
                        <a:t>Goals of UDL</a:t>
                      </a:r>
                    </a:p>
                    <a:p>
                      <a:r>
                        <a:rPr lang="en-US" sz="1200" b="0" dirty="0" smtClean="0">
                          <a:solidFill>
                            <a:schemeClr val="tx1"/>
                          </a:solidFill>
                        </a:rPr>
                        <a:t>Checkpoint</a:t>
                      </a:r>
                    </a:p>
                  </a:txBody>
                  <a:tcPr/>
                </a:tc>
                <a:tc>
                  <a:txBody>
                    <a:bodyPr/>
                    <a:lstStyle/>
                    <a:p>
                      <a:r>
                        <a:rPr lang="en-US" sz="1200" b="1" dirty="0" smtClean="0">
                          <a:solidFill>
                            <a:schemeClr val="tx1"/>
                          </a:solidFill>
                        </a:rPr>
                        <a:t>16 min</a:t>
                      </a:r>
                    </a:p>
                    <a:p>
                      <a:r>
                        <a:rPr lang="en-US" sz="1200" b="0" dirty="0" smtClean="0">
                          <a:solidFill>
                            <a:schemeClr val="tx1"/>
                          </a:solidFill>
                        </a:rPr>
                        <a:t>8 min</a:t>
                      </a:r>
                    </a:p>
                    <a:p>
                      <a:r>
                        <a:rPr lang="en-US" sz="1200" b="0" dirty="0" smtClean="0">
                          <a:solidFill>
                            <a:schemeClr val="tx1"/>
                          </a:solidFill>
                        </a:rPr>
                        <a:t>5 min</a:t>
                      </a:r>
                    </a:p>
                    <a:p>
                      <a:r>
                        <a:rPr lang="en-US" sz="1200" b="0" dirty="0" smtClean="0">
                          <a:solidFill>
                            <a:schemeClr val="tx1"/>
                          </a:solidFill>
                        </a:rPr>
                        <a:t>3</a:t>
                      </a:r>
                    </a:p>
                  </a:txBody>
                  <a:tcPr/>
                </a:tc>
                <a:tc>
                  <a:txBody>
                    <a:bodyPr/>
                    <a:lstStyle/>
                    <a:p>
                      <a:r>
                        <a:rPr lang="en-US" sz="1200" b="1" dirty="0" smtClean="0">
                          <a:solidFill>
                            <a:schemeClr val="tx1"/>
                          </a:solidFill>
                        </a:rPr>
                        <a:t>11-24</a:t>
                      </a:r>
                    </a:p>
                    <a:p>
                      <a:r>
                        <a:rPr lang="en-US" sz="1200" dirty="0" smtClean="0">
                          <a:solidFill>
                            <a:schemeClr val="tx1"/>
                          </a:solidFill>
                        </a:rPr>
                        <a:t>13</a:t>
                      </a:r>
                    </a:p>
                    <a:p>
                      <a:r>
                        <a:rPr lang="en-US" sz="1200" dirty="0" smtClean="0">
                          <a:solidFill>
                            <a:schemeClr val="tx1"/>
                          </a:solidFill>
                        </a:rPr>
                        <a:t>17-20</a:t>
                      </a:r>
                    </a:p>
                    <a:p>
                      <a:r>
                        <a:rPr lang="en-US" sz="1200" dirty="0" smtClean="0">
                          <a:solidFill>
                            <a:schemeClr val="tx1"/>
                          </a:solidFill>
                        </a:rPr>
                        <a:t>24</a:t>
                      </a:r>
                    </a:p>
                  </a:txBody>
                  <a:tcPr/>
                </a:tc>
                <a:tc>
                  <a:txBody>
                    <a:bodyPr/>
                    <a:lstStyle/>
                    <a:p>
                      <a:endParaRPr lang="en-US" sz="1200" dirty="0" smtClean="0">
                        <a:solidFill>
                          <a:schemeClr val="tx1"/>
                        </a:solidFill>
                      </a:endParaRPr>
                    </a:p>
                    <a:p>
                      <a:r>
                        <a:rPr lang="en-US" sz="1200" dirty="0" smtClean="0">
                          <a:solidFill>
                            <a:schemeClr val="tx1"/>
                          </a:solidFill>
                        </a:rPr>
                        <a:t>Check hyperlink to video on slide</a:t>
                      </a:r>
                    </a:p>
                    <a:p>
                      <a:r>
                        <a:rPr lang="en-US" sz="1200" baseline="0" dirty="0" smtClean="0">
                          <a:solidFill>
                            <a:schemeClr val="tx1"/>
                          </a:solidFill>
                        </a:rPr>
                        <a:t>HO: UDL Reflection Sheet</a:t>
                      </a:r>
                    </a:p>
                  </a:txBody>
                  <a:tcPr/>
                </a:tc>
              </a:tr>
              <a:tr h="1153464">
                <a:tc>
                  <a:txBody>
                    <a:bodyPr/>
                    <a:lstStyle/>
                    <a:p>
                      <a:r>
                        <a:rPr lang="en-US" sz="1200" b="1" dirty="0" smtClean="0">
                          <a:solidFill>
                            <a:schemeClr val="tx1"/>
                          </a:solidFill>
                        </a:rPr>
                        <a:t>UDL PRINCIPLES</a:t>
                      </a:r>
                    </a:p>
                    <a:p>
                      <a:r>
                        <a:rPr lang="en-US" sz="1200" b="0" dirty="0" smtClean="0">
                          <a:solidFill>
                            <a:schemeClr val="tx1"/>
                          </a:solidFill>
                        </a:rPr>
                        <a:t>Video (6 min)</a:t>
                      </a:r>
                    </a:p>
                    <a:p>
                      <a:r>
                        <a:rPr lang="en-US" sz="1200" b="0" dirty="0" smtClean="0">
                          <a:solidFill>
                            <a:schemeClr val="tx1"/>
                          </a:solidFill>
                        </a:rPr>
                        <a:t>Video (2</a:t>
                      </a:r>
                      <a:r>
                        <a:rPr lang="en-US" sz="1200" b="0" baseline="0" dirty="0" smtClean="0">
                          <a:solidFill>
                            <a:schemeClr val="tx1"/>
                          </a:solidFill>
                        </a:rPr>
                        <a:t> min)</a:t>
                      </a:r>
                      <a:endParaRPr lang="en-US" sz="1200" b="0" dirty="0" smtClean="0">
                        <a:solidFill>
                          <a:schemeClr val="tx1"/>
                        </a:solidFill>
                      </a:endParaRPr>
                    </a:p>
                    <a:p>
                      <a:r>
                        <a:rPr lang="en-US" sz="1200" b="0" dirty="0" smtClean="0">
                          <a:solidFill>
                            <a:schemeClr val="tx1"/>
                          </a:solidFill>
                        </a:rPr>
                        <a:t>Electronic tour of guidelines</a:t>
                      </a:r>
                    </a:p>
                    <a:p>
                      <a:r>
                        <a:rPr lang="en-US" sz="1200" b="0" dirty="0" smtClean="0">
                          <a:solidFill>
                            <a:schemeClr val="tx1"/>
                          </a:solidFill>
                        </a:rPr>
                        <a:t>Table discussions</a:t>
                      </a:r>
                    </a:p>
                    <a:p>
                      <a:r>
                        <a:rPr lang="en-US" sz="1200" b="0" dirty="0" smtClean="0">
                          <a:solidFill>
                            <a:schemeClr val="tx1"/>
                          </a:solidFill>
                        </a:rPr>
                        <a:t>Checkpoint</a:t>
                      </a:r>
                      <a:endParaRPr lang="en-US" sz="1200" b="0" dirty="0">
                        <a:solidFill>
                          <a:schemeClr val="tx1"/>
                        </a:solidFill>
                      </a:endParaRPr>
                    </a:p>
                  </a:txBody>
                  <a:tcPr/>
                </a:tc>
                <a:tc>
                  <a:txBody>
                    <a:bodyPr/>
                    <a:lstStyle/>
                    <a:p>
                      <a:r>
                        <a:rPr lang="en-US" sz="1200" b="1" dirty="0" smtClean="0">
                          <a:solidFill>
                            <a:schemeClr val="tx1"/>
                          </a:solidFill>
                        </a:rPr>
                        <a:t>31 min</a:t>
                      </a:r>
                    </a:p>
                    <a:p>
                      <a:r>
                        <a:rPr lang="en-US" sz="1200" b="0" dirty="0" smtClean="0">
                          <a:solidFill>
                            <a:schemeClr val="tx1"/>
                          </a:solidFill>
                        </a:rPr>
                        <a:t> 6 min</a:t>
                      </a:r>
                    </a:p>
                    <a:p>
                      <a:r>
                        <a:rPr lang="en-US" sz="1200" b="0" dirty="0" smtClean="0">
                          <a:solidFill>
                            <a:schemeClr val="tx1"/>
                          </a:solidFill>
                        </a:rPr>
                        <a:t>2 min</a:t>
                      </a:r>
                    </a:p>
                    <a:p>
                      <a:r>
                        <a:rPr lang="en-US" sz="1200" b="0" dirty="0" smtClean="0">
                          <a:solidFill>
                            <a:schemeClr val="tx1"/>
                          </a:solidFill>
                        </a:rPr>
                        <a:t>10 min</a:t>
                      </a:r>
                    </a:p>
                    <a:p>
                      <a:r>
                        <a:rPr lang="en-US" sz="1200" b="0" dirty="0" smtClean="0">
                          <a:solidFill>
                            <a:schemeClr val="tx1"/>
                          </a:solidFill>
                        </a:rPr>
                        <a:t>10 min</a:t>
                      </a:r>
                    </a:p>
                    <a:p>
                      <a:r>
                        <a:rPr lang="en-US" sz="1200" b="0" dirty="0" smtClean="0">
                          <a:solidFill>
                            <a:schemeClr val="tx1"/>
                          </a:solidFill>
                        </a:rPr>
                        <a:t>3 min</a:t>
                      </a:r>
                      <a:endParaRPr lang="en-US" sz="1200" b="0" dirty="0">
                        <a:solidFill>
                          <a:schemeClr val="tx1"/>
                        </a:solidFill>
                      </a:endParaRPr>
                    </a:p>
                  </a:txBody>
                  <a:tcPr/>
                </a:tc>
                <a:tc>
                  <a:txBody>
                    <a:bodyPr/>
                    <a:lstStyle/>
                    <a:p>
                      <a:endParaRPr lang="en-US" sz="1200" b="1" dirty="0" smtClean="0">
                        <a:solidFill>
                          <a:schemeClr val="tx1"/>
                        </a:solidFill>
                      </a:endParaRPr>
                    </a:p>
                    <a:p>
                      <a:r>
                        <a:rPr lang="en-US" sz="1200" b="0" dirty="0" smtClean="0">
                          <a:solidFill>
                            <a:schemeClr val="tx1"/>
                          </a:solidFill>
                        </a:rPr>
                        <a:t>25</a:t>
                      </a:r>
                    </a:p>
                    <a:p>
                      <a:r>
                        <a:rPr lang="en-US" sz="1200" b="0" dirty="0" smtClean="0">
                          <a:solidFill>
                            <a:schemeClr val="tx1"/>
                          </a:solidFill>
                        </a:rPr>
                        <a:t>27</a:t>
                      </a:r>
                    </a:p>
                    <a:p>
                      <a:r>
                        <a:rPr lang="en-US" sz="1200" b="0" dirty="0" smtClean="0">
                          <a:solidFill>
                            <a:schemeClr val="tx1"/>
                          </a:solidFill>
                        </a:rPr>
                        <a:t>29-33</a:t>
                      </a:r>
                    </a:p>
                    <a:p>
                      <a:r>
                        <a:rPr lang="en-US" sz="1200" b="0" dirty="0" smtClean="0">
                          <a:solidFill>
                            <a:schemeClr val="tx1"/>
                          </a:solidFill>
                        </a:rPr>
                        <a:t>37</a:t>
                      </a:r>
                    </a:p>
                    <a:p>
                      <a:r>
                        <a:rPr lang="en-US" sz="1200" b="0" dirty="0" smtClean="0">
                          <a:solidFill>
                            <a:schemeClr val="tx1"/>
                          </a:solidFill>
                        </a:rPr>
                        <a:t>38</a:t>
                      </a:r>
                      <a:endParaRPr lang="en-US" sz="1200" b="0" dirty="0">
                        <a:solidFill>
                          <a:schemeClr val="tx1"/>
                        </a:solidFill>
                      </a:endParaRPr>
                    </a:p>
                  </a:txBody>
                  <a:tcPr/>
                </a:tc>
                <a:tc>
                  <a:txBody>
                    <a:bodyPr/>
                    <a:lstStyle/>
                    <a:p>
                      <a:endParaRPr lang="en-US" sz="1200" dirty="0">
                        <a:solidFill>
                          <a:schemeClr val="tx1"/>
                        </a:solidFill>
                      </a:endParaRPr>
                    </a:p>
                    <a:p>
                      <a:r>
                        <a:rPr lang="en-US" sz="1200" dirty="0" smtClean="0">
                          <a:solidFill>
                            <a:schemeClr val="tx1"/>
                          </a:solidFill>
                        </a:rPr>
                        <a:t>Check hyperlink</a:t>
                      </a:r>
                      <a:r>
                        <a:rPr lang="en-US" sz="1200" baseline="0" dirty="0" smtClean="0">
                          <a:solidFill>
                            <a:schemeClr val="tx1"/>
                          </a:solidFill>
                        </a:rPr>
                        <a:t> to video given on slide (in title)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Check hyperlink</a:t>
                      </a:r>
                      <a:r>
                        <a:rPr lang="en-US" sz="1200" baseline="0" dirty="0" smtClean="0">
                          <a:solidFill>
                            <a:schemeClr val="tx1"/>
                          </a:solidFill>
                        </a:rPr>
                        <a:t> to video given on slide (on left side title)</a:t>
                      </a: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HO: UDL Reflection Sheet</a:t>
                      </a:r>
                      <a:endParaRPr lang="en-US" sz="1200" dirty="0">
                        <a:solidFill>
                          <a:schemeClr val="tx1"/>
                        </a:solidFill>
                      </a:endParaRPr>
                    </a:p>
                  </a:txBody>
                  <a:tcPr/>
                </a:tc>
              </a:tr>
              <a:tr h="1038254">
                <a:tc>
                  <a:txBody>
                    <a:bodyPr/>
                    <a:lstStyle/>
                    <a:p>
                      <a:r>
                        <a:rPr lang="en-US" sz="1200" b="1" dirty="0" smtClean="0">
                          <a:solidFill>
                            <a:schemeClr val="tx1"/>
                          </a:solidFill>
                        </a:rPr>
                        <a:t>UDL IMPLEMENTATION</a:t>
                      </a:r>
                    </a:p>
                    <a:p>
                      <a:r>
                        <a:rPr lang="en-US" sz="1200" b="0" dirty="0" smtClean="0">
                          <a:solidFill>
                            <a:schemeClr val="tx1"/>
                          </a:solidFill>
                        </a:rPr>
                        <a:t>Application Activity</a:t>
                      </a:r>
                    </a:p>
                    <a:p>
                      <a:r>
                        <a:rPr lang="en-US" sz="1200" b="0" dirty="0" smtClean="0">
                          <a:solidFill>
                            <a:schemeClr val="tx1"/>
                          </a:solidFill>
                        </a:rPr>
                        <a:t>Video</a:t>
                      </a:r>
                    </a:p>
                    <a:p>
                      <a:r>
                        <a:rPr lang="en-US" sz="1200" b="0" dirty="0" smtClean="0">
                          <a:solidFill>
                            <a:schemeClr val="tx1"/>
                          </a:solidFill>
                        </a:rPr>
                        <a:t>ADJUSTED Carousel Activity</a:t>
                      </a:r>
                    </a:p>
                    <a:p>
                      <a:r>
                        <a:rPr lang="en-US" sz="1200" b="0" dirty="0" smtClean="0">
                          <a:solidFill>
                            <a:schemeClr val="tx1"/>
                          </a:solidFill>
                        </a:rPr>
                        <a:t>Closing and Evaluation</a:t>
                      </a:r>
                      <a:endParaRPr lang="en-US" sz="1200" b="0" dirty="0">
                        <a:solidFill>
                          <a:schemeClr val="tx1"/>
                        </a:solidFill>
                      </a:endParaRPr>
                    </a:p>
                  </a:txBody>
                  <a:tcPr/>
                </a:tc>
                <a:tc>
                  <a:txBody>
                    <a:bodyPr/>
                    <a:lstStyle/>
                    <a:p>
                      <a:r>
                        <a:rPr lang="en-US" sz="1200" b="1" dirty="0" smtClean="0">
                          <a:solidFill>
                            <a:schemeClr val="tx1"/>
                          </a:solidFill>
                        </a:rPr>
                        <a:t>40 min</a:t>
                      </a:r>
                    </a:p>
                    <a:p>
                      <a:r>
                        <a:rPr lang="en-US" sz="1200" b="0" dirty="0" smtClean="0">
                          <a:solidFill>
                            <a:schemeClr val="tx1"/>
                          </a:solidFill>
                        </a:rPr>
                        <a:t>15 min</a:t>
                      </a:r>
                    </a:p>
                    <a:p>
                      <a:r>
                        <a:rPr lang="en-US" sz="1200" b="0" dirty="0" smtClean="0">
                          <a:solidFill>
                            <a:schemeClr val="tx1"/>
                          </a:solidFill>
                        </a:rPr>
                        <a:t>10 min</a:t>
                      </a:r>
                    </a:p>
                    <a:p>
                      <a:r>
                        <a:rPr lang="en-US" sz="1200" b="0" dirty="0" smtClean="0">
                          <a:solidFill>
                            <a:schemeClr val="tx1"/>
                          </a:solidFill>
                        </a:rPr>
                        <a:t>10</a:t>
                      </a:r>
                      <a:r>
                        <a:rPr lang="en-US" sz="1200" b="0" baseline="0" dirty="0" smtClean="0">
                          <a:solidFill>
                            <a:schemeClr val="tx1"/>
                          </a:solidFill>
                        </a:rPr>
                        <a:t> </a:t>
                      </a:r>
                      <a:r>
                        <a:rPr lang="en-US" sz="1200" b="0" dirty="0" smtClean="0">
                          <a:solidFill>
                            <a:schemeClr val="tx1"/>
                          </a:solidFill>
                        </a:rPr>
                        <a:t>min</a:t>
                      </a:r>
                    </a:p>
                    <a:p>
                      <a:r>
                        <a:rPr lang="en-US" sz="1200" b="0" dirty="0" smtClean="0">
                          <a:solidFill>
                            <a:schemeClr val="tx1"/>
                          </a:solidFill>
                        </a:rPr>
                        <a:t>5</a:t>
                      </a:r>
                      <a:endParaRPr lang="en-US" sz="1200" b="0" dirty="0">
                        <a:solidFill>
                          <a:schemeClr val="tx1"/>
                        </a:solidFill>
                      </a:endParaRPr>
                    </a:p>
                  </a:txBody>
                  <a:tcPr/>
                </a:tc>
                <a:tc>
                  <a:txBody>
                    <a:bodyPr/>
                    <a:lstStyle/>
                    <a:p>
                      <a:endParaRPr lang="en-US" sz="1200" b="1" dirty="0" smtClean="0">
                        <a:solidFill>
                          <a:schemeClr val="tx1"/>
                        </a:solidFill>
                      </a:endParaRPr>
                    </a:p>
                    <a:p>
                      <a:r>
                        <a:rPr lang="en-US" sz="1200" b="0" dirty="0" smtClean="0">
                          <a:solidFill>
                            <a:schemeClr val="tx1"/>
                          </a:solidFill>
                        </a:rPr>
                        <a:t>41</a:t>
                      </a:r>
                    </a:p>
                    <a:p>
                      <a:r>
                        <a:rPr lang="en-US" sz="1200" b="0" dirty="0" smtClean="0">
                          <a:solidFill>
                            <a:schemeClr val="tx1"/>
                          </a:solidFill>
                        </a:rPr>
                        <a:t>42</a:t>
                      </a:r>
                    </a:p>
                    <a:p>
                      <a:r>
                        <a:rPr lang="en-US" sz="1200" b="0" dirty="0" smtClean="0">
                          <a:solidFill>
                            <a:schemeClr val="tx1"/>
                          </a:solidFill>
                        </a:rPr>
                        <a:t>43</a:t>
                      </a:r>
                      <a:endParaRPr lang="en-US" sz="1200" b="0" dirty="0">
                        <a:solidFill>
                          <a:schemeClr val="tx1"/>
                        </a:solidFill>
                      </a:endParaRPr>
                    </a:p>
                  </a:txBody>
                  <a:tcPr/>
                </a:tc>
                <a:tc>
                  <a:txBody>
                    <a:bodyPr/>
                    <a:lstStyle/>
                    <a:p>
                      <a:endParaRPr lang="en-US" sz="1200" dirty="0" smtClean="0">
                        <a:solidFill>
                          <a:schemeClr val="tx1"/>
                        </a:solidFill>
                      </a:endParaRPr>
                    </a:p>
                    <a:p>
                      <a:r>
                        <a:rPr lang="en-US" sz="1200" dirty="0" smtClean="0">
                          <a:solidFill>
                            <a:schemeClr val="tx1"/>
                          </a:solidFill>
                        </a:rPr>
                        <a:t>HO:  Template:</a:t>
                      </a:r>
                      <a:r>
                        <a:rPr lang="en-US" sz="1200" baseline="0" dirty="0" smtClean="0">
                          <a:solidFill>
                            <a:schemeClr val="tx1"/>
                          </a:solidFill>
                        </a:rPr>
                        <a:t>  UDL Principles, Guidelines, checkpoints in the Classroom</a:t>
                      </a:r>
                    </a:p>
                    <a:p>
                      <a:r>
                        <a:rPr lang="en-US" sz="1200" baseline="0" dirty="0" smtClean="0">
                          <a:solidFill>
                            <a:schemeClr val="tx1"/>
                          </a:solidFill>
                        </a:rPr>
                        <a:t>HO:  Educator’s worksheet for UDL Guidelines  Retrieve from UDL Center</a:t>
                      </a:r>
                    </a:p>
                    <a:p>
                      <a:r>
                        <a:rPr lang="en-US" sz="1200" baseline="0" dirty="0" smtClean="0">
                          <a:solidFill>
                            <a:schemeClr val="tx1"/>
                          </a:solidFill>
                        </a:rPr>
                        <a:t>Adjust this activity to be a table discussion</a:t>
                      </a:r>
                      <a:endParaRPr lang="en-US" sz="1200" dirty="0">
                        <a:solidFill>
                          <a:schemeClr val="tx1"/>
                        </a:solidFill>
                      </a:endParaRPr>
                    </a:p>
                  </a:txBody>
                  <a:tcPr/>
                </a:tc>
              </a:tr>
            </a:tbl>
          </a:graphicData>
        </a:graphic>
      </p:graphicFrame>
      <p:sp>
        <p:nvSpPr>
          <p:cNvPr id="4" name="Rectangle 3"/>
          <p:cNvSpPr/>
          <p:nvPr/>
        </p:nvSpPr>
        <p:spPr>
          <a:xfrm>
            <a:off x="241740" y="572758"/>
            <a:ext cx="5440272"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For Presenter only</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10049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740" y="1326778"/>
            <a:ext cx="11458938" cy="2123658"/>
          </a:xfrm>
          <a:prstGeom prst="rect">
            <a:avLst/>
          </a:prstGeom>
          <a:noFill/>
        </p:spPr>
        <p:txBody>
          <a:bodyPr wrap="square" rtlCol="0">
            <a:spAutoFit/>
          </a:bodyPr>
          <a:lstStyle/>
          <a:p>
            <a:r>
              <a:rPr lang="en-US" sz="2400" b="1" dirty="0" smtClean="0"/>
              <a:t>Suggestions for Presentation Continued…</a:t>
            </a:r>
          </a:p>
          <a:p>
            <a:endParaRPr lang="en-US" dirty="0" smtClean="0"/>
          </a:p>
          <a:p>
            <a:r>
              <a:rPr lang="en-US" dirty="0" smtClean="0"/>
              <a:t> </a:t>
            </a:r>
          </a:p>
          <a:p>
            <a:r>
              <a:rPr lang="en-US" dirty="0" smtClean="0"/>
              <a:t>For a follow up 1 hour </a:t>
            </a:r>
          </a:p>
          <a:p>
            <a:endParaRPr lang="en-US" dirty="0"/>
          </a:p>
          <a:p>
            <a:endParaRPr lang="en-US" dirty="0"/>
          </a:p>
          <a:p>
            <a:endParaRPr lang="en-US" dirty="0"/>
          </a:p>
        </p:txBody>
      </p:sp>
      <p:sp>
        <p:nvSpPr>
          <p:cNvPr id="4" name="Rectangle 3"/>
          <p:cNvSpPr/>
          <p:nvPr/>
        </p:nvSpPr>
        <p:spPr>
          <a:xfrm>
            <a:off x="241740" y="572758"/>
            <a:ext cx="5440272"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For Presenter only</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5" name="Picture 4"/>
          <p:cNvPicPr>
            <a:picLocks noChangeAspect="1"/>
          </p:cNvPicPr>
          <p:nvPr/>
        </p:nvPicPr>
        <p:blipFill>
          <a:blip r:embed="rId3"/>
          <a:stretch>
            <a:fillRect/>
          </a:stretch>
        </p:blipFill>
        <p:spPr>
          <a:xfrm>
            <a:off x="423561" y="3049748"/>
            <a:ext cx="8705850" cy="1800225"/>
          </a:xfrm>
          <a:prstGeom prst="rect">
            <a:avLst/>
          </a:prstGeom>
        </p:spPr>
      </p:pic>
    </p:spTree>
    <p:extLst>
      <p:ext uri="{BB962C8B-B14F-4D97-AF65-F5344CB8AC3E}">
        <p14:creationId xmlns:p14="http://schemas.microsoft.com/office/powerpoint/2010/main" val="264620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Essential Questions</a:t>
            </a:r>
            <a:endParaRPr lang="en-US" sz="4800" dirty="0"/>
          </a:p>
        </p:txBody>
      </p:sp>
      <p:sp>
        <p:nvSpPr>
          <p:cNvPr id="3" name="Content Placeholder 2"/>
          <p:cNvSpPr>
            <a:spLocks noGrp="1"/>
          </p:cNvSpPr>
          <p:nvPr>
            <p:ph idx="1"/>
          </p:nvPr>
        </p:nvSpPr>
        <p:spPr>
          <a:xfrm>
            <a:off x="1122744" y="1828804"/>
            <a:ext cx="10104699" cy="3962397"/>
          </a:xfrm>
        </p:spPr>
        <p:txBody>
          <a:bodyPr/>
          <a:lstStyle/>
          <a:p>
            <a:r>
              <a:rPr lang="en-US" dirty="0"/>
              <a:t>What is Universal Design for Learning (UDL)?</a:t>
            </a:r>
          </a:p>
          <a:p>
            <a:r>
              <a:rPr lang="en-US" dirty="0" smtClean="0"/>
              <a:t>What </a:t>
            </a:r>
            <a:r>
              <a:rPr lang="en-US" dirty="0"/>
              <a:t>advantages do students </a:t>
            </a:r>
            <a:r>
              <a:rPr lang="en-US" dirty="0" smtClean="0"/>
              <a:t>and teachers gain with UDL?</a:t>
            </a:r>
            <a:endParaRPr lang="en-US" dirty="0"/>
          </a:p>
          <a:p>
            <a:r>
              <a:rPr lang="en-US" dirty="0" smtClean="0"/>
              <a:t>What </a:t>
            </a:r>
            <a:r>
              <a:rPr lang="en-US" dirty="0"/>
              <a:t>practical strategies can we use to implement </a:t>
            </a:r>
            <a:r>
              <a:rPr lang="en-US" dirty="0" smtClean="0"/>
              <a:t>UDL?</a:t>
            </a:r>
            <a:endParaRPr lang="en-US" dirty="0"/>
          </a:p>
          <a:p>
            <a:r>
              <a:rPr lang="en-US" dirty="0"/>
              <a:t>How does UDL connect with other frameworks or initiatives?</a:t>
            </a:r>
          </a:p>
          <a:p>
            <a:endParaRPr lang="en-US" dirty="0"/>
          </a:p>
        </p:txBody>
      </p:sp>
    </p:spTree>
    <p:extLst>
      <p:ext uri="{BB962C8B-B14F-4D97-AF65-F5344CB8AC3E}">
        <p14:creationId xmlns:p14="http://schemas.microsoft.com/office/powerpoint/2010/main" val="3527858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216" y="2211434"/>
            <a:ext cx="10972800" cy="1096962"/>
          </a:xfrm>
        </p:spPr>
        <p:txBody>
          <a:bodyPr/>
          <a:lstStyle/>
          <a:p>
            <a:r>
              <a:rPr lang="en-US" sz="4800" dirty="0" smtClean="0"/>
              <a:t>Pre-Assessment</a:t>
            </a:r>
            <a:endParaRPr lang="en-US" sz="4800" dirty="0"/>
          </a:p>
        </p:txBody>
      </p:sp>
    </p:spTree>
    <p:extLst>
      <p:ext uri="{BB962C8B-B14F-4D97-AF65-F5344CB8AC3E}">
        <p14:creationId xmlns:p14="http://schemas.microsoft.com/office/powerpoint/2010/main" val="3376596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DG PPT">
  <a:themeElements>
    <a:clrScheme name="SPDG">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DG PPT" id="{573069FC-69BE-4564-9CD3-641FAB1871C7}" vid="{74FB9632-70DD-4BFE-93CD-96E552E759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SPDG PPT</Template>
  <TotalTime>6077</TotalTime>
  <Words>8733</Words>
  <Application>Microsoft Office PowerPoint</Application>
  <PresentationFormat>Widescreen</PresentationFormat>
  <Paragraphs>997</Paragraphs>
  <Slides>72</Slides>
  <Notes>72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Arial</vt:lpstr>
      <vt:lpstr>Arial Narrow</vt:lpstr>
      <vt:lpstr>Calibri</vt:lpstr>
      <vt:lpstr>Courier New</vt:lpstr>
      <vt:lpstr>Segoe Script</vt:lpstr>
      <vt:lpstr>Tahoma</vt:lpstr>
      <vt:lpstr>Times</vt:lpstr>
      <vt:lpstr>Tw Cen MT</vt:lpstr>
      <vt:lpstr>Verdana</vt:lpstr>
      <vt:lpstr>Wingdings</vt:lpstr>
      <vt:lpstr>SPDG PPT</vt:lpstr>
      <vt:lpstr>PowerPoint Presentation</vt:lpstr>
      <vt:lpstr>Universal Design for Learning  for ALL Students</vt:lpstr>
      <vt:lpstr>Session-at-a-Glance</vt:lpstr>
      <vt:lpstr>Acknowledgments</vt:lpstr>
      <vt:lpstr>Welcome and Introductions</vt:lpstr>
      <vt:lpstr>Norms</vt:lpstr>
      <vt:lpstr>Learning Objectives</vt:lpstr>
      <vt:lpstr>Essential Questions</vt:lpstr>
      <vt:lpstr>Pre-Assessment</vt:lpstr>
      <vt:lpstr>Pre-Reading Reflection Questions</vt:lpstr>
      <vt:lpstr>UDL ORIGINS</vt:lpstr>
      <vt:lpstr>We say we’re educating everyone, but are we?</vt:lpstr>
      <vt:lpstr>The Concept of UDL</vt:lpstr>
      <vt:lpstr>Introduction to UDL</vt:lpstr>
      <vt:lpstr>What is Universal Design for Learning?</vt:lpstr>
      <vt:lpstr>Universal Design</vt:lpstr>
      <vt:lpstr>Higher Education Opportunity Act of 2008</vt:lpstr>
      <vt:lpstr>Three Brain Networks</vt:lpstr>
      <vt:lpstr>PowerPoint Presentation</vt:lpstr>
      <vt:lpstr>What is the goal of UDL?</vt:lpstr>
      <vt:lpstr>UDL Framework: Putting it All Together</vt:lpstr>
      <vt:lpstr>UDL Goal Activity</vt:lpstr>
      <vt:lpstr>Resourceful and Knowledgeable</vt:lpstr>
      <vt:lpstr>Strategic and Goal-Directed</vt:lpstr>
      <vt:lpstr>Purposeful and Motivated Learners</vt:lpstr>
      <vt:lpstr>Why is UDL important?</vt:lpstr>
      <vt:lpstr>Self-Reflection</vt:lpstr>
      <vt:lpstr>UDL PRINCIPLES</vt:lpstr>
      <vt:lpstr>Using the UDL Guidelines</vt:lpstr>
      <vt:lpstr>PowerPoint Presentation</vt:lpstr>
      <vt:lpstr>How do we do it?</vt:lpstr>
      <vt:lpstr>PowerPoint Presentation</vt:lpstr>
      <vt:lpstr>UDL Guidelines: Principle I</vt:lpstr>
      <vt:lpstr>PowerPoint Presentation</vt:lpstr>
      <vt:lpstr>UDL Guidelines: Principle II</vt:lpstr>
      <vt:lpstr> UDL Guidelines: Principle III</vt:lpstr>
      <vt:lpstr>Multiple Means of Representation</vt:lpstr>
      <vt:lpstr>Multiple Means of Expression</vt:lpstr>
      <vt:lpstr>Multiple Means of Engagement</vt:lpstr>
      <vt:lpstr>Applying the Guiding Principles</vt:lpstr>
      <vt:lpstr>Self-Reflection</vt:lpstr>
      <vt:lpstr>UDL IMPLEMENTATION</vt:lpstr>
      <vt:lpstr>Universal Design for Learning Guiding Principles</vt:lpstr>
      <vt:lpstr>Application Activity</vt:lpstr>
      <vt:lpstr>Classroom Implementation Examples</vt:lpstr>
      <vt:lpstr>Benefits and Challenges: Carousel Activity</vt:lpstr>
      <vt:lpstr>Implications of UDL</vt:lpstr>
      <vt:lpstr>Self-Reflection</vt:lpstr>
      <vt:lpstr>CONNECTION TO OTHER FRAMEWORKS</vt:lpstr>
      <vt:lpstr>UDL &amp; Differentiated Instruction</vt:lpstr>
      <vt:lpstr>UDL &amp; Missouri Learning Standards  </vt:lpstr>
      <vt:lpstr>UDL &amp; Missouri Teacher Standards</vt:lpstr>
      <vt:lpstr>UDL and Curriculum Development</vt:lpstr>
      <vt:lpstr>What role does technology play in UDL?</vt:lpstr>
      <vt:lpstr>IMPLEMENTATION PLANNING</vt:lpstr>
      <vt:lpstr>UDL Implementation: A Process of Change</vt:lpstr>
      <vt:lpstr>Implementing UDL</vt:lpstr>
      <vt:lpstr>Self-Reflection</vt:lpstr>
      <vt:lpstr>CLOSING</vt:lpstr>
      <vt:lpstr>Self-Reflection</vt:lpstr>
      <vt:lpstr>Post-Assessment</vt:lpstr>
      <vt:lpstr>Post-Test Answers</vt:lpstr>
      <vt:lpstr>Further Coaching Contact</vt:lpstr>
      <vt:lpstr>Recommended Resources</vt:lpstr>
      <vt:lpstr>Recommended Resources</vt:lpstr>
      <vt:lpstr>Recommended Resources</vt:lpstr>
      <vt:lpstr>PowerPoint Presentation</vt:lpstr>
      <vt:lpstr>PowerPoint Presentation</vt:lpstr>
      <vt:lpstr>PowerPoint Presentation</vt:lpstr>
      <vt:lpstr>PowerPoint Presentation</vt:lpstr>
      <vt:lpstr>PowerPoint Presentation</vt:lpstr>
      <vt:lpstr>PowerPoint Presentation</vt:lpstr>
    </vt:vector>
  </TitlesOfParts>
  <Company>UMKC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Arnold, Jodi</dc:creator>
  <cp:lastModifiedBy>Lindsay, Stefanie</cp:lastModifiedBy>
  <cp:revision>230</cp:revision>
  <cp:lastPrinted>2015-09-02T20:12:28Z</cp:lastPrinted>
  <dcterms:created xsi:type="dcterms:W3CDTF">2015-05-21T19:38:08Z</dcterms:created>
  <dcterms:modified xsi:type="dcterms:W3CDTF">2015-10-15T16:31:58Z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standard&amp;commercial=n&amp;derivatives=n&amp;jurisdiction=</vt:lpwstr>
  </property>
  <property fmtid="{D5CDD505-2E9C-101B-9397-08002B2CF9AE}" pid="3" name="CreativeCommonsLicenseURL">
    <vt:lpwstr>http://creativecommons.org/licenses/by-nc-nd/4.0/</vt:lpwstr>
  </property>
  <property fmtid="{D5CDD505-2E9C-101B-9397-08002B2CF9AE}" pid="4" name="CreativeCommonsLicenseXml">
    <vt:lpwstr>&lt;?xml version="1.0" encoding="utf-8"?&gt;&lt;result&gt;&lt;license-uri&gt;http://creativecommons.org/licenses/by-nc-nd/4.0/&lt;/license-uri&gt;&lt;license-name&gt;Attribution-NonCommercial-NoDerivatives 4.0 International&lt;/license-name&gt;&lt;deprecated&gt;false&lt;/deprecated&gt;&lt;rdf&gt;&lt;rdf:RDF xml</vt:lpwstr>
  </property>
</Properties>
</file>