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65"/>
  </p:notesMasterIdLst>
  <p:sldIdLst>
    <p:sldId id="256" r:id="rId2"/>
    <p:sldId id="258" r:id="rId3"/>
    <p:sldId id="259" r:id="rId4"/>
    <p:sldId id="260" r:id="rId5"/>
    <p:sldId id="261" r:id="rId6"/>
    <p:sldId id="274" r:id="rId7"/>
    <p:sldId id="263" r:id="rId8"/>
    <p:sldId id="265" r:id="rId9"/>
    <p:sldId id="266" r:id="rId10"/>
    <p:sldId id="269" r:id="rId11"/>
    <p:sldId id="324" r:id="rId12"/>
    <p:sldId id="270" r:id="rId13"/>
    <p:sldId id="257" r:id="rId14"/>
    <p:sldId id="275" r:id="rId15"/>
    <p:sldId id="264" r:id="rId16"/>
    <p:sldId id="276" r:id="rId17"/>
    <p:sldId id="277" r:id="rId18"/>
    <p:sldId id="280" r:id="rId19"/>
    <p:sldId id="267" r:id="rId20"/>
    <p:sldId id="268" r:id="rId21"/>
    <p:sldId id="278" r:id="rId22"/>
    <p:sldId id="286" r:id="rId23"/>
    <p:sldId id="325" r:id="rId24"/>
    <p:sldId id="326" r:id="rId25"/>
    <p:sldId id="287" r:id="rId26"/>
    <p:sldId id="288" r:id="rId27"/>
    <p:sldId id="289" r:id="rId28"/>
    <p:sldId id="327" r:id="rId29"/>
    <p:sldId id="290" r:id="rId30"/>
    <p:sldId id="291" r:id="rId31"/>
    <p:sldId id="294" r:id="rId32"/>
    <p:sldId id="295" r:id="rId33"/>
    <p:sldId id="297" r:id="rId34"/>
    <p:sldId id="281" r:id="rId35"/>
    <p:sldId id="300" r:id="rId36"/>
    <p:sldId id="298" r:id="rId37"/>
    <p:sldId id="301" r:id="rId38"/>
    <p:sldId id="307" r:id="rId39"/>
    <p:sldId id="302" r:id="rId40"/>
    <p:sldId id="303" r:id="rId41"/>
    <p:sldId id="305" r:id="rId42"/>
    <p:sldId id="308" r:id="rId43"/>
    <p:sldId id="321" r:id="rId44"/>
    <p:sldId id="309" r:id="rId45"/>
    <p:sldId id="282" r:id="rId46"/>
    <p:sldId id="292" r:id="rId47"/>
    <p:sldId id="296" r:id="rId48"/>
    <p:sldId id="312" r:id="rId49"/>
    <p:sldId id="315" r:id="rId50"/>
    <p:sldId id="316" r:id="rId51"/>
    <p:sldId id="317" r:id="rId52"/>
    <p:sldId id="318" r:id="rId53"/>
    <p:sldId id="319" r:id="rId54"/>
    <p:sldId id="320" r:id="rId55"/>
    <p:sldId id="314" r:id="rId56"/>
    <p:sldId id="283" r:id="rId57"/>
    <p:sldId id="328" r:id="rId58"/>
    <p:sldId id="331" r:id="rId59"/>
    <p:sldId id="332" r:id="rId60"/>
    <p:sldId id="284" r:id="rId61"/>
    <p:sldId id="279" r:id="rId62"/>
    <p:sldId id="322" r:id="rId63"/>
    <p:sldId id="32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4"/>
    <p:restoredTop sz="72973"/>
  </p:normalViewPr>
  <p:slideViewPr>
    <p:cSldViewPr snapToGrid="0" snapToObjects="1">
      <p:cViewPr varScale="1">
        <p:scale>
          <a:sx n="80" d="100"/>
          <a:sy n="80" d="100"/>
        </p:scale>
        <p:origin x="1770" y="96"/>
      </p:cViewPr>
      <p:guideLst/>
    </p:cSldViewPr>
  </p:slideViewPr>
  <p:notesTextViewPr>
    <p:cViewPr>
      <p:scale>
        <a:sx n="90" d="100"/>
        <a:sy n="90" d="100"/>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9F7A0-4361-5640-B7E8-8696254FA841}" type="datetimeFigureOut">
              <a:rPr lang="en-US" smtClean="0"/>
              <a:t>6/22/2017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1C6E8-10E1-8B43-8B89-6E7766AF9EC8}" type="slidenum">
              <a:rPr lang="en-US" smtClean="0"/>
              <a:t>‹#›</a:t>
            </a:fld>
            <a:endParaRPr lang="en-US"/>
          </a:p>
        </p:txBody>
      </p:sp>
    </p:spTree>
    <p:extLst>
      <p:ext uri="{BB962C8B-B14F-4D97-AF65-F5344CB8AC3E}">
        <p14:creationId xmlns:p14="http://schemas.microsoft.com/office/powerpoint/2010/main" val="12010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1</a:t>
            </a:fld>
            <a:endParaRPr lang="en-US"/>
          </a:p>
        </p:txBody>
      </p:sp>
    </p:spTree>
    <p:extLst>
      <p:ext uri="{BB962C8B-B14F-4D97-AF65-F5344CB8AC3E}">
        <p14:creationId xmlns:p14="http://schemas.microsoft.com/office/powerpoint/2010/main" val="12559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dirty="0" smtClean="0"/>
              <a:t> WIOA</a:t>
            </a:r>
            <a:r>
              <a:rPr lang="en-US" sz="1200" b="0" i="0" u="none" baseline="0" dirty="0" smtClean="0"/>
              <a:t> (Workforce Innovation and Opportunity Act) and why it plays a significant part in community-based supported employment.</a:t>
            </a:r>
            <a:endParaRPr lang="en-US" sz="1200" b="1" i="1" u="sng" dirty="0" smtClean="0"/>
          </a:p>
          <a:p>
            <a:endParaRPr lang="en-US" sz="1200" b="1" i="1" u="sng" dirty="0" smtClean="0"/>
          </a:p>
          <a:p>
            <a:r>
              <a:rPr lang="en-US" sz="1200" b="1" i="1" u="sng" dirty="0" smtClean="0"/>
              <a:t>To Say:</a:t>
            </a:r>
            <a:r>
              <a:rPr lang="en-US" sz="1200" b="0" i="0" u="none" dirty="0" smtClean="0"/>
              <a:t> ”Take some time to answer these questions</a:t>
            </a:r>
            <a:r>
              <a:rPr lang="en-US" sz="1200" b="0" i="0" u="none" baseline="0" dirty="0" smtClean="0"/>
              <a:t> that will be later discussed throughout the training. Answers can be obtained through information from the Pacer Center. An article has been placed on your table </a:t>
            </a:r>
            <a:r>
              <a:rPr lang="mr-IN" sz="1200" b="0" i="0" u="none" baseline="0" dirty="0" smtClean="0"/>
              <a:t>–</a:t>
            </a:r>
            <a:r>
              <a:rPr lang="en-US" sz="1200" b="0" i="0" u="none" baseline="0" dirty="0" smtClean="0"/>
              <a:t> “Day Training and Supported Employment Programs: Information for Parents of Students with Intellectual and Developmental Disabilities”. http://</a:t>
            </a:r>
            <a:r>
              <a:rPr lang="en-US" sz="1200" b="0" i="0" u="none" baseline="0" dirty="0" err="1" smtClean="0"/>
              <a:t>www.pacer.org</a:t>
            </a:r>
            <a:r>
              <a:rPr lang="en-US" sz="1200" b="0" i="0" u="none" baseline="0" dirty="0" smtClean="0"/>
              <a:t>/parent/</a:t>
            </a:r>
            <a:r>
              <a:rPr lang="en-US" sz="1200" b="0" i="0" u="none" baseline="0" dirty="0" err="1" smtClean="0"/>
              <a:t>php</a:t>
            </a:r>
            <a:r>
              <a:rPr lang="en-US" sz="1200" b="0" i="0" u="none" baseline="0" dirty="0" smtClean="0"/>
              <a:t>/PHP-c199a.pdf</a:t>
            </a:r>
          </a:p>
          <a:p>
            <a:endParaRPr lang="en-US" sz="1200" b="1" i="1" u="sng" dirty="0" smtClean="0"/>
          </a:p>
          <a:p>
            <a:r>
              <a:rPr lang="en-US" sz="1200" b="1" i="1" u="sng" dirty="0" smtClean="0"/>
              <a:t>To Do:</a:t>
            </a:r>
          </a:p>
          <a:p>
            <a:endParaRPr lang="en-US" sz="1200" b="1" i="1" u="sng" dirty="0" smtClean="0"/>
          </a:p>
          <a:p>
            <a:r>
              <a:rPr lang="en-US" sz="1200" b="0" i="1" u="none" dirty="0" smtClean="0"/>
              <a:t>Pre-Test</a:t>
            </a:r>
            <a:r>
              <a:rPr lang="en-US" sz="1200" b="0" i="1" u="none" baseline="0" dirty="0" smtClean="0"/>
              <a:t> available in Resource packet.</a:t>
            </a:r>
            <a:endParaRPr lang="en-US" b="0" u="none"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a:tabLst/>
              <a:defRPr/>
            </a:pPr>
            <a:endParaRPr lang="en-US" sz="2400"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a:tabLst/>
              <a:defRPr/>
            </a:pPr>
            <a:r>
              <a:rPr lang="de-DE" sz="1200" dirty="0" smtClean="0"/>
              <a:t>(C)</a:t>
            </a:r>
            <a:r>
              <a:rPr lang="de-DE" sz="1200" baseline="0" dirty="0" smtClean="0"/>
              <a:t> </a:t>
            </a:r>
            <a:r>
              <a:rPr lang="en-US" sz="1200" dirty="0" smtClean="0"/>
              <a:t>Community-based supported employment provides paid employment in the community.</a:t>
            </a:r>
          </a:p>
          <a:p>
            <a:pPr marL="457200" marR="0" lvl="1" indent="-457200" algn="l" defTabSz="914400" rtl="0" eaLnBrk="1" fontAlgn="auto" latinLnBrk="0" hangingPunct="1">
              <a:lnSpc>
                <a:spcPct val="100000"/>
              </a:lnSpc>
              <a:spcBef>
                <a:spcPts val="0"/>
              </a:spcBef>
              <a:spcAft>
                <a:spcPts val="0"/>
              </a:spcAft>
              <a:buClrTx/>
              <a:buSzTx/>
              <a:buFont typeface="+mj-lt"/>
              <a:buAutoNum type="arabicParenR"/>
              <a:tabLst/>
              <a:defRPr/>
            </a:pPr>
            <a:r>
              <a:rPr lang="en-US" sz="1200" dirty="0" smtClean="0"/>
              <a:t>(A) WIOA (Workforce Innovation and Opportunity Act states that schools can contract with programs that pay youth $25.00</a:t>
            </a:r>
            <a:r>
              <a:rPr lang="en-US" sz="1200" baseline="0" dirty="0" smtClean="0"/>
              <a:t> an hour. While unlikely that a $25.00 hourly rate would be available, they must provide paid employment in line with other non-disabled workers with the same skills.) Schools cannot contract with programs that pay youth a subminimum wage.</a:t>
            </a:r>
            <a:endParaRPr lang="en-US" sz="1200"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a:tabLst/>
              <a:defRPr/>
            </a:pPr>
            <a:endParaRPr lang="en-US" dirty="0" smtClean="0"/>
          </a:p>
        </p:txBody>
      </p:sp>
      <p:sp>
        <p:nvSpPr>
          <p:cNvPr id="4" name="Slide Number Placeholder 3"/>
          <p:cNvSpPr>
            <a:spLocks noGrp="1"/>
          </p:cNvSpPr>
          <p:nvPr>
            <p:ph type="sldNum" sz="quarter" idx="10"/>
          </p:nvPr>
        </p:nvSpPr>
        <p:spPr/>
        <p:txBody>
          <a:bodyPr/>
          <a:lstStyle/>
          <a:p>
            <a:fld id="{7976ED14-983E-4910-ACC1-35B1B82C755C}" type="slidenum">
              <a:rPr lang="en-US" smtClean="0"/>
              <a:pPr/>
              <a:t>10</a:t>
            </a:fld>
            <a:endParaRPr lang="en-US" dirty="0"/>
          </a:p>
        </p:txBody>
      </p:sp>
    </p:spTree>
    <p:extLst>
      <p:ext uri="{BB962C8B-B14F-4D97-AF65-F5344CB8AC3E}">
        <p14:creationId xmlns:p14="http://schemas.microsoft.com/office/powerpoint/2010/main" val="152818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dirty="0" smtClean="0"/>
              <a:t> WIOA</a:t>
            </a:r>
            <a:r>
              <a:rPr lang="en-US" sz="1200" b="0" i="0" u="none" baseline="0" dirty="0" smtClean="0"/>
              <a:t> (Workforce Innovation and Opportunity Act) and why it plays a significant part in community-based supported employment.</a:t>
            </a:r>
            <a:endParaRPr lang="en-US" sz="1200" b="1" i="1" u="sng" dirty="0" smtClean="0"/>
          </a:p>
          <a:p>
            <a:endParaRPr lang="en-US" sz="1200" b="1" i="1" u="sng" dirty="0" smtClean="0"/>
          </a:p>
          <a:p>
            <a:r>
              <a:rPr lang="en-US" sz="1200" b="1" i="1" u="sng" dirty="0" smtClean="0"/>
              <a:t>To Say:</a:t>
            </a:r>
            <a:r>
              <a:rPr lang="en-US" sz="1200" b="0" i="0" u="none" dirty="0" smtClean="0"/>
              <a:t> ”Take some time to answer these questions</a:t>
            </a:r>
            <a:r>
              <a:rPr lang="en-US" sz="1200" b="0" i="0" u="none" baseline="0" dirty="0" smtClean="0"/>
              <a:t> that will be later discussed throughout the training. Answers can be obtained through information from the Pacer Center. An article has been placed on your table </a:t>
            </a:r>
            <a:r>
              <a:rPr lang="mr-IN" sz="1200" b="0" i="0" u="none" baseline="0" dirty="0" smtClean="0"/>
              <a:t>–</a:t>
            </a:r>
            <a:r>
              <a:rPr lang="en-US" sz="1200" b="0" i="0" u="none" baseline="0" dirty="0" smtClean="0"/>
              <a:t> “Day Training and Supported Employment Programs: Information for Parents of Students with Intellectual and Developmental Disabilities”. http://</a:t>
            </a:r>
            <a:r>
              <a:rPr lang="en-US" sz="1200" b="0" i="0" u="none" baseline="0" dirty="0" err="1" smtClean="0"/>
              <a:t>www.pacer.org</a:t>
            </a:r>
            <a:r>
              <a:rPr lang="en-US" sz="1200" b="0" i="0" u="none" baseline="0" dirty="0" smtClean="0"/>
              <a:t>/parent/</a:t>
            </a:r>
            <a:r>
              <a:rPr lang="en-US" sz="1200" b="0" i="0" u="none" baseline="0" dirty="0" err="1" smtClean="0"/>
              <a:t>php</a:t>
            </a:r>
            <a:r>
              <a:rPr lang="en-US" sz="1200" b="0" i="0" u="none" baseline="0" dirty="0" smtClean="0"/>
              <a:t>/PHP-c199a.pdf</a:t>
            </a:r>
          </a:p>
          <a:p>
            <a:endParaRPr lang="en-US" sz="1200" b="1" i="1" u="sng" dirty="0" smtClean="0"/>
          </a:p>
          <a:p>
            <a:r>
              <a:rPr lang="en-US" sz="1200" b="1" i="1" u="sng" dirty="0" smtClean="0"/>
              <a:t>To Do:</a:t>
            </a:r>
          </a:p>
          <a:p>
            <a:endParaRPr lang="en-US" sz="1200" b="1" i="1" u="sng" dirty="0" smtClean="0"/>
          </a:p>
          <a:p>
            <a:r>
              <a:rPr lang="en-US" sz="2400" b="0" i="1" u="none" dirty="0" smtClean="0"/>
              <a:t>Pre-Test</a:t>
            </a:r>
            <a:r>
              <a:rPr lang="en-US" sz="2400" b="0" i="1" u="none" baseline="0" dirty="0" smtClean="0"/>
              <a:t> available in Resource packet.</a:t>
            </a:r>
            <a:endParaRPr lang="en-US" sz="2400" b="0" u="none"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a:tabLst/>
              <a:defRPr/>
            </a:pPr>
            <a:endParaRPr lang="en-US" sz="2400"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startAt="3"/>
              <a:tabLst/>
              <a:defRPr/>
            </a:pPr>
            <a:r>
              <a:rPr lang="en-US" dirty="0" smtClean="0"/>
              <a:t>(A)</a:t>
            </a:r>
            <a:r>
              <a:rPr lang="en-US" baseline="0" dirty="0" smtClean="0"/>
              <a:t> School districts and state vocational rehabilitation programs will have to document that a youth has been provided with pre-employment transition services, career counseling, information and referral services that promote competitive integrated employment.</a:t>
            </a:r>
            <a:endParaRPr lang="en-US" dirty="0" smtClean="0"/>
          </a:p>
        </p:txBody>
      </p:sp>
      <p:sp>
        <p:nvSpPr>
          <p:cNvPr id="4" name="Slide Number Placeholder 3"/>
          <p:cNvSpPr>
            <a:spLocks noGrp="1"/>
          </p:cNvSpPr>
          <p:nvPr>
            <p:ph type="sldNum" sz="quarter" idx="10"/>
          </p:nvPr>
        </p:nvSpPr>
        <p:spPr/>
        <p:txBody>
          <a:bodyPr/>
          <a:lstStyle/>
          <a:p>
            <a:fld id="{7976ED14-983E-4910-ACC1-35B1B82C755C}" type="slidenum">
              <a:rPr lang="en-US" smtClean="0"/>
              <a:pPr/>
              <a:t>11</a:t>
            </a:fld>
            <a:endParaRPr lang="en-US" dirty="0"/>
          </a:p>
        </p:txBody>
      </p:sp>
    </p:spTree>
    <p:extLst>
      <p:ext uri="{BB962C8B-B14F-4D97-AF65-F5344CB8AC3E}">
        <p14:creationId xmlns:p14="http://schemas.microsoft.com/office/powerpoint/2010/main" val="911616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Know:</a:t>
            </a:r>
            <a:r>
              <a:rPr lang="en-US" sz="1200" b="1" i="1" u="sng" baseline="0" dirty="0" smtClean="0"/>
              <a:t> </a:t>
            </a:r>
            <a:r>
              <a:rPr lang="en-US" sz="1200" b="0" i="0" u="none" dirty="0" smtClean="0"/>
              <a:t>WIOA</a:t>
            </a:r>
            <a:r>
              <a:rPr lang="en-US" sz="1200" b="0" i="0" u="none" baseline="0" dirty="0" smtClean="0"/>
              <a:t> (Workforce Innovation and Opportunity Act) and why it plays a significant part in community-based supported employment.</a:t>
            </a:r>
            <a:r>
              <a:rPr lang="en-US" sz="1200" b="1" i="1" u="sng" baseline="0" dirty="0" smtClean="0"/>
              <a:t> </a:t>
            </a:r>
            <a:r>
              <a:rPr lang="en-US" sz="1200" b="0" i="0" u="none" baseline="0" dirty="0" smtClean="0"/>
              <a:t>Understand the laws and legislation listed in question 5 (Know that there is no such thing as the NOR)</a:t>
            </a:r>
          </a:p>
          <a:p>
            <a:endParaRPr lang="en-US" sz="1200" b="1" i="1" u="sng" dirty="0" smtClean="0"/>
          </a:p>
          <a:p>
            <a:r>
              <a:rPr lang="en-US" sz="1200" b="1" i="1" u="sng" dirty="0" smtClean="0"/>
              <a:t>To Say:</a:t>
            </a:r>
            <a:r>
              <a:rPr lang="en-US" sz="1200" b="0" i="0" u="none" dirty="0" smtClean="0"/>
              <a:t> ”Take some time to answer these questions</a:t>
            </a:r>
            <a:r>
              <a:rPr lang="en-US" sz="1200" b="0" i="0" u="none" baseline="0" dirty="0" smtClean="0"/>
              <a:t> that will be later discussed throughout the training. Answers can be obtained through information from the Pacer Center. An article has been placed on your table </a:t>
            </a:r>
            <a:r>
              <a:rPr lang="mr-IN" sz="1200" b="0" i="0" u="none" baseline="0" dirty="0" smtClean="0"/>
              <a:t>–</a:t>
            </a:r>
            <a:r>
              <a:rPr lang="en-US" sz="1200" b="0" i="0" u="none" baseline="0" dirty="0" smtClean="0"/>
              <a:t> “Day Training and Supported Employment Programs: Information for Parents of Students with Intellectual and Developmental Disabilities”. http://</a:t>
            </a:r>
            <a:r>
              <a:rPr lang="en-US" sz="1200" b="0" i="0" u="none" baseline="0" dirty="0" err="1" smtClean="0"/>
              <a:t>www.pacer.org</a:t>
            </a:r>
            <a:r>
              <a:rPr lang="en-US" sz="1200" b="0" i="0" u="none" baseline="0" dirty="0" smtClean="0"/>
              <a:t>/parent/</a:t>
            </a:r>
            <a:r>
              <a:rPr lang="en-US" sz="1200" b="0" i="0" u="none" baseline="0" dirty="0" err="1" smtClean="0"/>
              <a:t>php</a:t>
            </a:r>
            <a:r>
              <a:rPr lang="en-US" sz="1200" b="0" i="0" u="none" baseline="0" dirty="0" smtClean="0"/>
              <a:t>/PHP-c199a.pdf</a:t>
            </a:r>
          </a:p>
          <a:p>
            <a:endParaRPr lang="en-US" sz="1200" b="1" i="1" u="sng" dirty="0" smtClean="0"/>
          </a:p>
          <a:p>
            <a:r>
              <a:rPr lang="en-US" sz="1200" b="1" i="1" u="sng" dirty="0" smtClean="0"/>
              <a:t>To Do:</a:t>
            </a:r>
          </a:p>
          <a:p>
            <a:endParaRPr lang="en-US" sz="1200"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dirty="0" smtClean="0"/>
              <a:t>Pre-Test</a:t>
            </a:r>
            <a:r>
              <a:rPr lang="en-US" sz="1200" b="0" i="1" u="none" baseline="0" dirty="0" smtClean="0"/>
              <a:t> available in Resource packet.</a:t>
            </a:r>
            <a:endParaRPr lang="en-US" b="0" u="none" dirty="0" smtClean="0"/>
          </a:p>
          <a:p>
            <a:endParaRPr lang="en-US"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startAt="4"/>
              <a:tabLst/>
              <a:defRPr/>
            </a:pPr>
            <a:r>
              <a:rPr lang="en-US" sz="1200" dirty="0" smtClean="0"/>
              <a:t>(A) Community – based supported employment is often combined with other services such as group recreation, leisure time activities, or new skill access</a:t>
            </a:r>
          </a:p>
          <a:p>
            <a:pPr marL="457200" marR="0" lvl="1" indent="-457200" algn="l" defTabSz="914400" rtl="0" eaLnBrk="1" fontAlgn="auto" latinLnBrk="0" hangingPunct="1">
              <a:lnSpc>
                <a:spcPct val="100000"/>
              </a:lnSpc>
              <a:spcBef>
                <a:spcPts val="0"/>
              </a:spcBef>
              <a:spcAft>
                <a:spcPts val="0"/>
              </a:spcAft>
              <a:buClrTx/>
              <a:buSzTx/>
              <a:buFont typeface="+mj-lt"/>
              <a:buAutoNum type="arabicParenR" startAt="4"/>
              <a:tabLst/>
              <a:defRPr/>
            </a:pPr>
            <a:endParaRPr lang="en-US"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startAt="4"/>
              <a:tabLst/>
              <a:defRPr/>
            </a:pPr>
            <a:r>
              <a:rPr lang="de-DE" dirty="0" smtClean="0"/>
              <a:t>(C)</a:t>
            </a:r>
            <a:r>
              <a:rPr lang="en-US" dirty="0" smtClean="0"/>
              <a:t> does not define</a:t>
            </a:r>
            <a:r>
              <a:rPr lang="en-US" baseline="0" dirty="0" smtClean="0"/>
              <a:t> services</a:t>
            </a:r>
            <a:r>
              <a:rPr lang="en-US" dirty="0" smtClean="0"/>
              <a:t> – besides the legislation listed there are many other laws that define services.</a:t>
            </a:r>
          </a:p>
          <a:p>
            <a:pPr marL="457200" marR="0" lvl="1" indent="-457200" algn="l" defTabSz="914400" rtl="0" eaLnBrk="1" fontAlgn="auto" latinLnBrk="0" hangingPunct="1">
              <a:lnSpc>
                <a:spcPct val="100000"/>
              </a:lnSpc>
              <a:spcBef>
                <a:spcPts val="0"/>
              </a:spcBef>
              <a:spcAft>
                <a:spcPts val="0"/>
              </a:spcAft>
              <a:buClrTx/>
              <a:buSzTx/>
              <a:buFont typeface="+mj-lt"/>
              <a:buAutoNum type="arabicParenR" startAt="4"/>
              <a:tabLst/>
              <a:defRPr/>
            </a:pPr>
            <a:endParaRPr lang="en-US" dirty="0" smtClean="0"/>
          </a:p>
        </p:txBody>
      </p:sp>
      <p:sp>
        <p:nvSpPr>
          <p:cNvPr id="4" name="Slide Number Placeholder 3"/>
          <p:cNvSpPr>
            <a:spLocks noGrp="1"/>
          </p:cNvSpPr>
          <p:nvPr>
            <p:ph type="sldNum" sz="quarter" idx="10"/>
          </p:nvPr>
        </p:nvSpPr>
        <p:spPr/>
        <p:txBody>
          <a:bodyPr/>
          <a:lstStyle/>
          <a:p>
            <a:fld id="{7976ED14-983E-4910-ACC1-35B1B82C755C}" type="slidenum">
              <a:rPr lang="en-US" smtClean="0"/>
              <a:pPr/>
              <a:t>12</a:t>
            </a:fld>
            <a:endParaRPr lang="en-US" dirty="0"/>
          </a:p>
        </p:txBody>
      </p:sp>
    </p:spTree>
    <p:extLst>
      <p:ext uri="{BB962C8B-B14F-4D97-AF65-F5344CB8AC3E}">
        <p14:creationId xmlns:p14="http://schemas.microsoft.com/office/powerpoint/2010/main" val="199385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i="1" u="sng" dirty="0" smtClean="0"/>
              <a:t>To Know</a:t>
            </a:r>
            <a:r>
              <a:rPr lang="en-US" b="1" i="1" dirty="0" smtClean="0"/>
              <a:t>:</a:t>
            </a:r>
            <a:r>
              <a:rPr lang="en-US" dirty="0" smtClean="0"/>
              <a:t> Community Based Workplace in Reno, </a:t>
            </a:r>
            <a:r>
              <a:rPr lang="en-US" dirty="0" smtClean="0"/>
              <a:t>Nevada.  Picture</a:t>
            </a:r>
            <a:r>
              <a:rPr lang="en-US" baseline="0" dirty="0" smtClean="0"/>
              <a:t> and title are hyperlinked to the </a:t>
            </a:r>
            <a:r>
              <a:rPr lang="en-US" baseline="0" dirty="0" err="1" smtClean="0"/>
              <a:t>youtube</a:t>
            </a:r>
            <a:r>
              <a:rPr lang="en-US" baseline="0" dirty="0" smtClean="0"/>
              <a:t> video (link below).</a:t>
            </a:r>
            <a:endParaRPr lang="en-US" b="1" i="1" dirty="0" smtClean="0"/>
          </a:p>
          <a:p>
            <a:pPr marL="0" indent="0">
              <a:buFont typeface="Arial" charset="0"/>
              <a:buNone/>
            </a:pPr>
            <a:endParaRPr lang="en-US" b="1" i="1" dirty="0" smtClean="0"/>
          </a:p>
          <a:p>
            <a:pPr marL="0" indent="0">
              <a:buFont typeface="Arial" charset="0"/>
              <a:buNone/>
            </a:pPr>
            <a:r>
              <a:rPr lang="en-US" b="1" i="1" u="sng" dirty="0" smtClean="0"/>
              <a:t>To Say</a:t>
            </a:r>
            <a:r>
              <a:rPr lang="en-US" b="1" i="1" dirty="0" smtClean="0"/>
              <a:t>:</a:t>
            </a:r>
            <a:r>
              <a:rPr lang="en-US" b="1" i="1" baseline="0" dirty="0" smtClean="0"/>
              <a:t> </a:t>
            </a:r>
            <a:r>
              <a:rPr lang="en-US" b="0" i="0" u="none" baseline="0" dirty="0" smtClean="0"/>
              <a:t>Smiling Hope Pizza employs people with disabilities after former teacher saw a need.</a:t>
            </a:r>
            <a:endParaRPr lang="en-US" b="1" i="1" dirty="0" smtClean="0"/>
          </a:p>
          <a:p>
            <a:pPr marL="0" indent="0">
              <a:buFont typeface="Arial" charset="0"/>
              <a:buNone/>
            </a:pPr>
            <a:endParaRPr lang="en-US" b="1" i="1" dirty="0" smtClean="0"/>
          </a:p>
          <a:p>
            <a:pPr marL="0" indent="0">
              <a:buFont typeface="Arial" charset="0"/>
              <a:buNone/>
            </a:pPr>
            <a:r>
              <a:rPr lang="en-US" b="1" i="1" u="sng" dirty="0" smtClean="0"/>
              <a:t>To Do</a:t>
            </a:r>
            <a:r>
              <a:rPr lang="en-US" b="1" i="1" dirty="0" smtClean="0"/>
              <a:t>:</a:t>
            </a:r>
            <a:r>
              <a:rPr lang="en-US" dirty="0" smtClean="0"/>
              <a:t> PDF in Resource File - </a:t>
            </a:r>
            <a:r>
              <a:rPr lang="en-US" u="sng" dirty="0" smtClean="0"/>
              <a:t>Reno Pizzeria Gives Hope To People With Disabilities | KUNR</a:t>
            </a:r>
            <a:endParaRPr lang="en-US" b="1" i="1" u="sng" dirty="0" smtClean="0"/>
          </a:p>
          <a:p>
            <a:pPr marL="0" indent="0">
              <a:buFont typeface="Arial" charset="0"/>
              <a:buNone/>
            </a:pPr>
            <a:endParaRPr lang="en-US" b="1" i="1" dirty="0" smtClean="0"/>
          </a:p>
          <a:p>
            <a:pPr marL="0" indent="0">
              <a:buFont typeface="Arial" charset="0"/>
              <a:buNone/>
            </a:pPr>
            <a:r>
              <a:rPr lang="en-US" b="0" i="1" dirty="0" smtClean="0"/>
              <a:t>Mp4</a:t>
            </a:r>
            <a:r>
              <a:rPr lang="en-US" b="0" i="1" baseline="0" dirty="0" smtClean="0"/>
              <a:t> available in resource packet</a:t>
            </a:r>
            <a:endParaRPr lang="en-US" b="0" i="1" dirty="0" smtClean="0"/>
          </a:p>
          <a:p>
            <a:pPr marL="0" indent="0">
              <a:buFont typeface="Arial" charset="0"/>
              <a:buNone/>
            </a:pPr>
            <a:r>
              <a:rPr lang="en-US" dirty="0" smtClean="0"/>
              <a:t>https://</a:t>
            </a:r>
            <a:r>
              <a:rPr lang="en-US" dirty="0" err="1" smtClean="0"/>
              <a:t>www.youtube.com</a:t>
            </a:r>
            <a:r>
              <a:rPr lang="en-US" dirty="0" smtClean="0"/>
              <a:t>/</a:t>
            </a:r>
            <a:r>
              <a:rPr lang="en-US" dirty="0" err="1" smtClean="0"/>
              <a:t>watch?v</a:t>
            </a:r>
            <a:r>
              <a:rPr lang="en-US" dirty="0" smtClean="0"/>
              <a:t>=_sOhzMz-3lI</a:t>
            </a:r>
          </a:p>
        </p:txBody>
      </p:sp>
      <p:sp>
        <p:nvSpPr>
          <p:cNvPr id="4" name="Slide Number Placeholder 3"/>
          <p:cNvSpPr>
            <a:spLocks noGrp="1"/>
          </p:cNvSpPr>
          <p:nvPr>
            <p:ph type="sldNum" sz="quarter" idx="10"/>
          </p:nvPr>
        </p:nvSpPr>
        <p:spPr/>
        <p:txBody>
          <a:bodyPr/>
          <a:lstStyle/>
          <a:p>
            <a:fld id="{1521C6E8-10E1-8B43-8B89-6E7766AF9EC8}" type="slidenum">
              <a:rPr lang="en-US" smtClean="0"/>
              <a:t>13</a:t>
            </a:fld>
            <a:endParaRPr lang="en-US"/>
          </a:p>
        </p:txBody>
      </p:sp>
    </p:spTree>
    <p:extLst>
      <p:ext uri="{BB962C8B-B14F-4D97-AF65-F5344CB8AC3E}">
        <p14:creationId xmlns:p14="http://schemas.microsoft.com/office/powerpoint/2010/main" val="2099690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smtClean="0">
                <a:solidFill>
                  <a:schemeClr val="tx1"/>
                </a:solidFill>
                <a:effectLst/>
                <a:latin typeface="+mn-lt"/>
                <a:ea typeface="+mn-ea"/>
                <a:cs typeface="+mn-cs"/>
              </a:rPr>
              <a:t>Importance</a:t>
            </a:r>
          </a:p>
          <a:p>
            <a:r>
              <a:rPr lang="en-US" sz="1200" b="1" kern="1200" dirty="0" smtClean="0">
                <a:solidFill>
                  <a:schemeClr val="tx1"/>
                </a:solidFill>
                <a:effectLst/>
                <a:latin typeface="+mn-lt"/>
                <a:ea typeface="+mn-ea"/>
                <a:cs typeface="+mn-cs"/>
              </a:rPr>
              <a:t>Purpose: </a:t>
            </a:r>
            <a:r>
              <a:rPr lang="en-US" sz="1200" kern="1200" dirty="0" smtClean="0">
                <a:solidFill>
                  <a:schemeClr val="tx1"/>
                </a:solidFill>
                <a:effectLst/>
                <a:latin typeface="+mn-lt"/>
                <a:ea typeface="+mn-ea"/>
                <a:cs typeface="+mn-cs"/>
              </a:rPr>
              <a:t>Provide essential implications and relevance to student learning</a:t>
            </a:r>
          </a:p>
          <a:p>
            <a:pPr lvl="0"/>
            <a:r>
              <a:rPr lang="en-US" sz="1200" b="1" kern="1200" dirty="0" smtClean="0">
                <a:solidFill>
                  <a:schemeClr val="tx1"/>
                </a:solidFill>
                <a:effectLst/>
                <a:latin typeface="+mn-lt"/>
                <a:ea typeface="+mn-ea"/>
                <a:cs typeface="+mn-cs"/>
              </a:rPr>
              <a:t>Content: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Teacher Performance Standards, Implications for student learning, Ways implementation aligns with</a:t>
            </a:r>
            <a:r>
              <a:rPr lang="en-US" sz="1200" kern="1200" baseline="0" dirty="0" smtClean="0">
                <a:solidFill>
                  <a:schemeClr val="tx1"/>
                </a:solidFill>
                <a:effectLst/>
                <a:latin typeface="+mn-lt"/>
                <a:ea typeface="+mn-ea"/>
                <a:cs typeface="+mn-cs"/>
              </a:rPr>
              <a:t> MO Learning Standards</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14</a:t>
            </a:fld>
            <a:endParaRPr lang="en-US"/>
          </a:p>
        </p:txBody>
      </p:sp>
    </p:spTree>
    <p:extLst>
      <p:ext uri="{BB962C8B-B14F-4D97-AF65-F5344CB8AC3E}">
        <p14:creationId xmlns:p14="http://schemas.microsoft.com/office/powerpoint/2010/main" val="684842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i="1" u="sng" dirty="0" smtClean="0"/>
              <a:t>To Know:</a:t>
            </a:r>
          </a:p>
          <a:p>
            <a:r>
              <a:rPr lang="en-US" sz="1200" b="1" kern="1200" dirty="0" smtClean="0">
                <a:solidFill>
                  <a:srgbClr val="FF0000"/>
                </a:solidFill>
                <a:effectLst/>
                <a:latin typeface="+mn-lt"/>
                <a:ea typeface="+mn-ea"/>
                <a:cs typeface="+mn-cs"/>
              </a:rPr>
              <a:t>Standard #2 Student Learning, Growth and Development</a:t>
            </a:r>
            <a:br>
              <a:rPr lang="en-US" sz="1200" b="1" kern="1200" dirty="0" smtClean="0">
                <a:solidFill>
                  <a:srgbClr val="FF0000"/>
                </a:solidFill>
                <a:effectLst/>
                <a:latin typeface="+mn-lt"/>
                <a:ea typeface="+mn-ea"/>
                <a:cs typeface="+mn-cs"/>
              </a:rPr>
            </a:br>
            <a:r>
              <a:rPr lang="en-US" sz="1200" b="1" kern="1200" dirty="0" smtClean="0">
                <a:solidFill>
                  <a:srgbClr val="FF0000"/>
                </a:solidFill>
                <a:effectLst/>
                <a:latin typeface="+mn-lt"/>
                <a:ea typeface="+mn-ea"/>
                <a:cs typeface="+mn-cs"/>
              </a:rPr>
              <a:t>The teacher understands how students learn, develop and differ in their approaches to learning. The teacher provides learning </a:t>
            </a:r>
            <a:endParaRPr lang="en-US" dirty="0" smtClean="0">
              <a:solidFill>
                <a:srgbClr val="FF0000"/>
              </a:solidFill>
            </a:endParaRPr>
          </a:p>
          <a:p>
            <a:r>
              <a:rPr lang="en-US" sz="1200" b="1" kern="1200" dirty="0" smtClean="0">
                <a:solidFill>
                  <a:srgbClr val="FF0000"/>
                </a:solidFill>
                <a:effectLst/>
                <a:latin typeface="+mn-lt"/>
                <a:ea typeface="+mn-ea"/>
                <a:cs typeface="+mn-cs"/>
              </a:rPr>
              <a:t>opportunities that are adapted to diverse learners and support the intellectual, social, and personal development of all students. </a:t>
            </a:r>
            <a:r>
              <a:rPr lang="en-US" sz="1200" kern="1200" dirty="0" smtClean="0">
                <a:solidFill>
                  <a:srgbClr val="FF0000"/>
                </a:solidFill>
                <a:effectLst/>
                <a:latin typeface="+mn-lt"/>
                <a:ea typeface="+mn-ea"/>
                <a:cs typeface="+mn-cs"/>
              </a:rPr>
              <a:t>[</a:t>
            </a:r>
            <a:r>
              <a:rPr lang="en-US" sz="1200" i="1" kern="1200" dirty="0" smtClean="0">
                <a:solidFill>
                  <a:srgbClr val="FF0000"/>
                </a:solidFill>
                <a:effectLst/>
                <a:latin typeface="+mn-lt"/>
                <a:ea typeface="+mn-ea"/>
                <a:cs typeface="+mn-cs"/>
              </a:rPr>
              <a:t>SB 291 Section 160.045.2 (1) Students actively participate and are successful in the learning process</a:t>
            </a:r>
            <a:r>
              <a:rPr lang="en-US" sz="1200" kern="1200" dirty="0" smtClean="0">
                <a:solidFill>
                  <a:srgbClr val="FF0000"/>
                </a:solidFill>
                <a:effectLst/>
                <a:latin typeface="+mn-lt"/>
                <a:ea typeface="+mn-ea"/>
                <a:cs typeface="+mn-cs"/>
              </a:rPr>
              <a:t>; </a:t>
            </a:r>
            <a:r>
              <a:rPr lang="en-US" sz="1200" i="1" kern="1200" dirty="0" smtClean="0">
                <a:solidFill>
                  <a:srgbClr val="FF0000"/>
                </a:solidFill>
                <a:effectLst/>
                <a:latin typeface="+mn-lt"/>
                <a:ea typeface="+mn-ea"/>
                <a:cs typeface="+mn-cs"/>
              </a:rPr>
              <a:t>(5) The teacher keeps current on instructional knowledge and seeks and explores changes in teaching behaviors that will improve student performance.</a:t>
            </a:r>
            <a:r>
              <a:rPr lang="en-US" sz="1200" kern="1200" dirty="0" smtClean="0">
                <a:solidFill>
                  <a:srgbClr val="FF0000"/>
                </a:solidFill>
                <a:effectLst/>
                <a:latin typeface="+mn-lt"/>
                <a:ea typeface="+mn-ea"/>
                <a:cs typeface="+mn-cs"/>
              </a:rPr>
              <a:t>] </a:t>
            </a:r>
            <a:endParaRPr lang="en-US" dirty="0" smtClean="0">
              <a:solidFill>
                <a:srgbClr val="FF0000"/>
              </a:solidFill>
            </a:endParaRPr>
          </a:p>
          <a:p>
            <a:r>
              <a:rPr lang="en-US" sz="1200" kern="1200" dirty="0" smtClean="0">
                <a:solidFill>
                  <a:srgbClr val="FF0000"/>
                </a:solidFill>
                <a:effectLst/>
                <a:latin typeface="+mn-lt"/>
                <a:ea typeface="+mn-ea"/>
                <a:cs typeface="+mn-cs"/>
              </a:rPr>
              <a:t>Quality Indicator 1: Cognitive, social, emotional and physical development </a:t>
            </a:r>
          </a:p>
          <a:p>
            <a:r>
              <a:rPr lang="en-US" sz="1200" kern="1200" dirty="0" smtClean="0">
                <a:solidFill>
                  <a:srgbClr val="FF0000"/>
                </a:solidFill>
                <a:effectLst/>
                <a:latin typeface="+mn-lt"/>
                <a:ea typeface="+mn-ea"/>
                <a:cs typeface="+mn-cs"/>
              </a:rPr>
              <a:t>Quality Indicator 2: Student goals</a:t>
            </a:r>
            <a:br>
              <a:rPr lang="en-US" sz="1200" kern="1200" dirty="0" smtClean="0">
                <a:solidFill>
                  <a:srgbClr val="FF0000"/>
                </a:solidFill>
                <a:effectLst/>
                <a:latin typeface="+mn-lt"/>
                <a:ea typeface="+mn-ea"/>
                <a:cs typeface="+mn-cs"/>
              </a:rPr>
            </a:br>
            <a:r>
              <a:rPr lang="en-US" sz="1200" kern="1200" dirty="0" smtClean="0">
                <a:solidFill>
                  <a:srgbClr val="FF0000"/>
                </a:solidFill>
                <a:effectLst/>
                <a:latin typeface="+mn-lt"/>
                <a:ea typeface="+mn-ea"/>
                <a:cs typeface="+mn-cs"/>
              </a:rPr>
              <a:t>Quality Indicator 3: Theory of learning</a:t>
            </a:r>
            <a:br>
              <a:rPr lang="en-US" sz="1200" kern="1200" dirty="0" smtClean="0">
                <a:solidFill>
                  <a:srgbClr val="FF0000"/>
                </a:solidFill>
                <a:effectLst/>
                <a:latin typeface="+mn-lt"/>
                <a:ea typeface="+mn-ea"/>
                <a:cs typeface="+mn-cs"/>
              </a:rPr>
            </a:br>
            <a:r>
              <a:rPr lang="en-US" sz="1200" kern="1200" dirty="0" smtClean="0">
                <a:solidFill>
                  <a:srgbClr val="FF0000"/>
                </a:solidFill>
                <a:effectLst/>
                <a:latin typeface="+mn-lt"/>
                <a:ea typeface="+mn-ea"/>
                <a:cs typeface="+mn-cs"/>
              </a:rPr>
              <a:t>Quality Indicator 4: Differentiated lesson design </a:t>
            </a:r>
            <a:endParaRPr lang="en-US" dirty="0" smtClean="0">
              <a:solidFill>
                <a:srgbClr val="FF0000"/>
              </a:solidFill>
            </a:endParaRPr>
          </a:p>
          <a:p>
            <a:r>
              <a:rPr lang="en-US" sz="1200" kern="1200" dirty="0" smtClean="0">
                <a:solidFill>
                  <a:srgbClr val="FF0000"/>
                </a:solidFill>
                <a:effectLst/>
                <a:latin typeface="+mn-lt"/>
                <a:ea typeface="+mn-ea"/>
                <a:cs typeface="+mn-cs"/>
              </a:rPr>
              <a:t>Quality Indicator 5: Prior experiences, multiple intelligences, strengths and needs Quality Indicator 6: Language, culture, family and knowledge of community values </a:t>
            </a:r>
          </a:p>
          <a:p>
            <a:endParaRPr lang="en-US" sz="1200" kern="1200" dirty="0" smtClean="0">
              <a:solidFill>
                <a:srgbClr val="FF0000"/>
              </a:solidFill>
              <a:effectLst/>
              <a:latin typeface="+mn-lt"/>
              <a:ea typeface="+mn-ea"/>
              <a:cs typeface="+mn-cs"/>
            </a:endParaRPr>
          </a:p>
          <a:p>
            <a:r>
              <a:rPr lang="en-US" sz="1200" b="1" kern="1200" dirty="0" smtClean="0">
                <a:solidFill>
                  <a:schemeClr val="tx1"/>
                </a:solidFill>
                <a:effectLst/>
                <a:latin typeface="+mn-lt"/>
                <a:ea typeface="+mn-ea"/>
                <a:cs typeface="+mn-cs"/>
              </a:rPr>
              <a:t>Standard #9 Professional Collaboration</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The teacher has effective working relationships with students, parents, school colleagues, and community members. </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SB 291 Section 160.045.2 </a:t>
            </a:r>
            <a:endParaRPr lang="en-US" dirty="0" smtClean="0"/>
          </a:p>
          <a:p>
            <a:r>
              <a:rPr lang="en-US" sz="1200" i="1" kern="1200" dirty="0" smtClean="0">
                <a:solidFill>
                  <a:schemeClr val="tx1"/>
                </a:solidFill>
                <a:effectLst/>
                <a:latin typeface="+mn-lt"/>
                <a:ea typeface="+mn-ea"/>
                <a:cs typeface="+mn-cs"/>
              </a:rPr>
              <a:t>(4) The teacher uses professional communication and interaction with the school community; (6) The teacher acts as a responsible professional in the overall mission of the school.] </a:t>
            </a:r>
            <a:endParaRPr lang="en-US" dirty="0" smtClean="0"/>
          </a:p>
          <a:p>
            <a:r>
              <a:rPr lang="en-US" sz="1200" kern="1200" dirty="0" smtClean="0">
                <a:solidFill>
                  <a:schemeClr val="tx1"/>
                </a:solidFill>
                <a:effectLst/>
                <a:latin typeface="+mn-lt"/>
                <a:ea typeface="+mn-ea"/>
                <a:cs typeface="+mn-cs"/>
              </a:rPr>
              <a:t>Quality Indicator 1: Induction and collegial activities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Quality Indicator 2: Collaborating to meet student needs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Quality Indicator 3: Cooperative partnerships in support of student learning </a:t>
            </a:r>
            <a:endParaRPr lang="en-US" dirty="0" smtClean="0"/>
          </a:p>
          <a:p>
            <a:endParaRPr lang="en-US" sz="1200" b="1" i="1" u="sng" dirty="0" smtClean="0"/>
          </a:p>
          <a:p>
            <a:r>
              <a:rPr lang="en-US" sz="1200" b="1" i="1" u="sng" dirty="0" smtClean="0"/>
              <a:t>To Say:</a:t>
            </a:r>
            <a:r>
              <a:rPr lang="en-US" sz="1200" b="0" i="0" u="none" dirty="0" smtClean="0"/>
              <a:t> Talk briefly about the teacher</a:t>
            </a:r>
            <a:r>
              <a:rPr lang="en-US" sz="1200" b="0" i="0" u="none" baseline="0" dirty="0" smtClean="0"/>
              <a:t> standards and the Quality Indicators of each.</a:t>
            </a:r>
            <a:endParaRPr lang="en-US" sz="1200" b="1" i="1" u="sng" dirty="0" smtClean="0"/>
          </a:p>
          <a:p>
            <a:endParaRPr lang="en-US" sz="1200" b="1" i="1" u="sng" dirty="0" smtClean="0"/>
          </a:p>
          <a:p>
            <a:r>
              <a:rPr lang="en-US" sz="1200" b="1" i="1" u="sng" dirty="0" smtClean="0"/>
              <a:t>To Do: </a:t>
            </a:r>
            <a:r>
              <a:rPr lang="en-US" sz="1200" b="0" i="0" u="none" dirty="0" smtClean="0"/>
              <a:t>Have available the Missouri Teacher Standards</a:t>
            </a:r>
            <a:r>
              <a:rPr lang="en-US" sz="1200" b="0" i="0" u="none" baseline="0" dirty="0" smtClean="0"/>
              <a:t> and the location for access.</a:t>
            </a:r>
          </a:p>
          <a:p>
            <a:r>
              <a:rPr lang="en-US" sz="1200" b="0" i="0" u="none" dirty="0" smtClean="0"/>
              <a:t>https://</a:t>
            </a:r>
            <a:r>
              <a:rPr lang="en-US" sz="1200" b="0" i="0" u="none" dirty="0" err="1" smtClean="0"/>
              <a:t>dese.mo.gov</a:t>
            </a:r>
            <a:r>
              <a:rPr lang="en-US" sz="1200" b="0" i="0" u="none" dirty="0" smtClean="0"/>
              <a:t>/sites/default/files/</a:t>
            </a:r>
            <a:r>
              <a:rPr lang="en-US" sz="1200" b="0" i="0" u="none" dirty="0" err="1" smtClean="0"/>
              <a:t>TeacherStandards.pdf</a:t>
            </a:r>
            <a:endParaRPr lang="en-US" sz="1200" b="0" i="0" u="none" dirty="0" smtClean="0"/>
          </a:p>
          <a:p>
            <a:endParaRPr lang="en-US" sz="1200" b="1" i="1" u="sng" dirty="0" smtClean="0"/>
          </a:p>
        </p:txBody>
      </p:sp>
      <p:sp>
        <p:nvSpPr>
          <p:cNvPr id="4" name="Slide Number Placeholder 3"/>
          <p:cNvSpPr>
            <a:spLocks noGrp="1"/>
          </p:cNvSpPr>
          <p:nvPr>
            <p:ph type="sldNum" sz="quarter" idx="10"/>
          </p:nvPr>
        </p:nvSpPr>
        <p:spPr/>
        <p:txBody>
          <a:bodyPr/>
          <a:lstStyle/>
          <a:p>
            <a:fld id="{7976ED14-983E-4910-ACC1-35B1B82C755C}" type="slidenum">
              <a:rPr lang="en-US" smtClean="0"/>
              <a:pPr/>
              <a:t>15</a:t>
            </a:fld>
            <a:endParaRPr lang="en-US" dirty="0"/>
          </a:p>
        </p:txBody>
      </p:sp>
    </p:spTree>
    <p:extLst>
      <p:ext uri="{BB962C8B-B14F-4D97-AF65-F5344CB8AC3E}">
        <p14:creationId xmlns:p14="http://schemas.microsoft.com/office/powerpoint/2010/main" val="897470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1" i="1" u="sng" dirty="0" smtClean="0"/>
              <a:t>To Know</a:t>
            </a:r>
            <a:r>
              <a:rPr lang="en-US" b="1" i="1" dirty="0" smtClean="0"/>
              <a:t>: </a:t>
            </a:r>
            <a:r>
              <a:rPr lang="en-US" dirty="0" smtClean="0"/>
              <a:t>Missouri Comprehensive Guidance and Counseling Program Conceptual Category: CD Career Development Grade Level Standards (GLS) Grades 9-12 </a:t>
            </a:r>
            <a:endParaRPr lang="en-US" b="1" i="1"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b="1" i="1"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1" i="1" u="sng" dirty="0" smtClean="0"/>
              <a:t>To Say</a:t>
            </a:r>
            <a:r>
              <a:rPr lang="en-US" b="1" i="1" dirty="0" smtClean="0"/>
              <a:t>:</a:t>
            </a:r>
            <a:r>
              <a:rPr lang="en-US" b="1" i="1" baseline="0" dirty="0" smtClean="0"/>
              <a:t> “</a:t>
            </a:r>
            <a:r>
              <a:rPr lang="en-US" b="0" i="0" u="none" baseline="0" dirty="0" smtClean="0"/>
              <a:t>While you are familiar with Grade level Academic Standards, these standards relate  to transition services needed for students.</a:t>
            </a:r>
            <a:endParaRPr lang="en-US" b="1" i="1" dirty="0" smtClean="0"/>
          </a:p>
          <a:p>
            <a:pPr marL="171450" indent="-171450">
              <a:buFont typeface="Arial" charset="0"/>
              <a:buChar char="•"/>
            </a:pPr>
            <a:endParaRPr lang="en-US" b="1" i="1" dirty="0" smtClean="0"/>
          </a:p>
          <a:p>
            <a:pPr marL="0" indent="0">
              <a:buFont typeface="Arial" charset="0"/>
              <a:buNone/>
            </a:pPr>
            <a:r>
              <a:rPr lang="en-US" b="1" i="1" u="sng" dirty="0" smtClean="0"/>
              <a:t>To Do</a:t>
            </a:r>
            <a:r>
              <a:rPr lang="en-US" b="1" i="1" dirty="0" smtClean="0"/>
              <a:t>:</a:t>
            </a:r>
            <a:r>
              <a:rPr lang="en-US" dirty="0" smtClean="0"/>
              <a:t> PDF in Resource File </a:t>
            </a:r>
          </a:p>
          <a:p>
            <a:r>
              <a:rPr lang="en-US" dirty="0" smtClean="0"/>
              <a:t>https://</a:t>
            </a:r>
            <a:r>
              <a:rPr lang="en-US" dirty="0" err="1" smtClean="0"/>
              <a:t>dese.mo.gov</a:t>
            </a:r>
            <a:r>
              <a:rPr lang="en-US" dirty="0" smtClean="0"/>
              <a:t>/sites/default/files/</a:t>
            </a:r>
            <a:r>
              <a:rPr lang="en-US" dirty="0" err="1" smtClean="0"/>
              <a:t>gle</a:t>
            </a:r>
            <a:r>
              <a:rPr lang="en-US" dirty="0" smtClean="0"/>
              <a:t>-career-</a:t>
            </a:r>
            <a:r>
              <a:rPr lang="en-US" dirty="0" err="1" smtClean="0"/>
              <a:t>explorationn</a:t>
            </a:r>
            <a:r>
              <a:rPr lang="en-US" dirty="0" smtClean="0"/>
              <a:t>-and-</a:t>
            </a:r>
            <a:r>
              <a:rPr lang="en-US" dirty="0" err="1" smtClean="0"/>
              <a:t>planning.pdf</a:t>
            </a:r>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16</a:t>
            </a:fld>
            <a:endParaRPr lang="en-US"/>
          </a:p>
        </p:txBody>
      </p:sp>
    </p:spTree>
    <p:extLst>
      <p:ext uri="{BB962C8B-B14F-4D97-AF65-F5344CB8AC3E}">
        <p14:creationId xmlns:p14="http://schemas.microsoft.com/office/powerpoint/2010/main" val="61804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smtClean="0">
                <a:solidFill>
                  <a:schemeClr val="tx1"/>
                </a:solidFill>
                <a:effectLst/>
                <a:latin typeface="+mn-lt"/>
                <a:ea typeface="+mn-ea"/>
                <a:cs typeface="+mn-cs"/>
              </a:rPr>
              <a:t>Objectives</a:t>
            </a:r>
          </a:p>
          <a:p>
            <a:r>
              <a:rPr lang="en-US" sz="1200" b="1" kern="1200" dirty="0" smtClean="0">
                <a:solidFill>
                  <a:schemeClr val="tx1"/>
                </a:solidFill>
                <a:effectLst/>
                <a:latin typeface="+mn-lt"/>
                <a:ea typeface="+mn-ea"/>
                <a:cs typeface="+mn-cs"/>
              </a:rPr>
              <a:t>Purpose: </a:t>
            </a:r>
            <a:r>
              <a:rPr lang="en-US" sz="1200" kern="1200" dirty="0" smtClean="0">
                <a:solidFill>
                  <a:schemeClr val="tx1"/>
                </a:solidFill>
                <a:effectLst/>
                <a:latin typeface="+mn-lt"/>
                <a:ea typeface="+mn-ea"/>
                <a:cs typeface="+mn-cs"/>
              </a:rPr>
              <a:t>Provide</a:t>
            </a:r>
            <a:r>
              <a:rPr lang="en-US" sz="1200" kern="1200" baseline="0" dirty="0" smtClean="0">
                <a:solidFill>
                  <a:schemeClr val="tx1"/>
                </a:solidFill>
                <a:effectLst/>
                <a:latin typeface="+mn-lt"/>
                <a:ea typeface="+mn-ea"/>
                <a:cs typeface="+mn-cs"/>
              </a:rPr>
              <a:t> clear learning objectives, outcomes, and essential questions for guiding self-assessment</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Content:</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Learning Objectives, Training Outcomes, Essential Questions</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17</a:t>
            </a:fld>
            <a:endParaRPr lang="en-US"/>
          </a:p>
        </p:txBody>
      </p:sp>
    </p:spTree>
    <p:extLst>
      <p:ext uri="{BB962C8B-B14F-4D97-AF65-F5344CB8AC3E}">
        <p14:creationId xmlns:p14="http://schemas.microsoft.com/office/powerpoint/2010/main" val="1951359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dirty="0" smtClean="0"/>
              <a:t> Familiarize yourself with the materials and presentation slides</a:t>
            </a:r>
            <a:endParaRPr lang="en-US" sz="1200" b="1" i="1" u="sng" dirty="0" smtClean="0"/>
          </a:p>
          <a:p>
            <a:endParaRPr lang="en-US" sz="1200"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Say:</a:t>
            </a:r>
            <a:r>
              <a:rPr lang="en-US" sz="1200" b="0" i="0" u="sng" dirty="0" smtClean="0"/>
              <a:t> </a:t>
            </a:r>
            <a:r>
              <a:rPr lang="en-US" sz="1200" b="0" i="0" dirty="0" smtClean="0"/>
              <a:t>“</a:t>
            </a:r>
            <a:r>
              <a:rPr lang="en-US" sz="1200" b="0" i="0" u="none" dirty="0" smtClean="0"/>
              <a:t>Utilize this information as a framework to discover the many possibilities of community-based transition options for students with disabilities. These options assist in supporting students who have met graduation requirements, but who have a need to continue to work on transition goals.”</a:t>
            </a:r>
            <a:endParaRPr lang="en-US" sz="1200" b="1" i="1" u="sng" dirty="0" smtClean="0"/>
          </a:p>
          <a:p>
            <a:endParaRPr lang="en-US" sz="1200"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Do: </a:t>
            </a:r>
            <a:r>
              <a:rPr lang="en-US" sz="1200" b="0" i="0" u="none" dirty="0" smtClean="0"/>
              <a:t>Go</a:t>
            </a:r>
            <a:r>
              <a:rPr lang="en-US" sz="1200" b="0" i="0" u="none" baseline="0" dirty="0" smtClean="0"/>
              <a:t> over the objectives with the participants, answer questions as needed.</a:t>
            </a:r>
            <a:endParaRPr lang="en-US" sz="1200" b="1" i="1" u="sng" dirty="0" smtClean="0"/>
          </a:p>
          <a:p>
            <a:endParaRPr lang="en-US" sz="1200" b="1" i="1" u="sng" dirty="0"/>
          </a:p>
        </p:txBody>
      </p:sp>
      <p:sp>
        <p:nvSpPr>
          <p:cNvPr id="4" name="Slide Number Placeholder 3"/>
          <p:cNvSpPr>
            <a:spLocks noGrp="1"/>
          </p:cNvSpPr>
          <p:nvPr>
            <p:ph type="sldNum" sz="quarter" idx="10"/>
          </p:nvPr>
        </p:nvSpPr>
        <p:spPr/>
        <p:txBody>
          <a:bodyPr/>
          <a:lstStyle/>
          <a:p>
            <a:fld id="{7976ED14-983E-4910-ACC1-35B1B82C755C}" type="slidenum">
              <a:rPr lang="en-US" smtClean="0"/>
              <a:pPr/>
              <a:t>18</a:t>
            </a:fld>
            <a:endParaRPr lang="en-US" dirty="0"/>
          </a:p>
        </p:txBody>
      </p:sp>
    </p:spTree>
    <p:extLst>
      <p:ext uri="{BB962C8B-B14F-4D97-AF65-F5344CB8AC3E}">
        <p14:creationId xmlns:p14="http://schemas.microsoft.com/office/powerpoint/2010/main" val="1989719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baseline="0" dirty="0" smtClean="0"/>
              <a:t> 1. The purpose for CBT services  2. Implementation of CBT within the state   3. Challenges and barriers </a:t>
            </a:r>
            <a:endParaRPr lang="en-US" sz="1200" b="1" i="1" u="sng" dirty="0" smtClean="0"/>
          </a:p>
          <a:p>
            <a:endParaRPr lang="en-US" sz="1200" b="1" i="1" u="sng" dirty="0" smtClean="0"/>
          </a:p>
          <a:p>
            <a:r>
              <a:rPr lang="en-US" sz="1200" b="1" i="1" u="sng" dirty="0" smtClean="0"/>
              <a:t>To Say:</a:t>
            </a:r>
            <a:r>
              <a:rPr lang="en-US" sz="1200" b="0" i="0" u="none" dirty="0" smtClean="0"/>
              <a:t> Review the outcomes</a:t>
            </a:r>
            <a:endParaRPr lang="en-US" sz="1200" b="1" i="1" u="sng" dirty="0" smtClean="0"/>
          </a:p>
          <a:p>
            <a:endParaRPr lang="en-US" sz="1200" b="1" i="1" u="sng" dirty="0" smtClean="0"/>
          </a:p>
          <a:p>
            <a:r>
              <a:rPr lang="en-US" sz="1200" b="1" i="1" u="sng" dirty="0" smtClean="0"/>
              <a:t>To Do:</a:t>
            </a:r>
            <a:r>
              <a:rPr lang="en-US" sz="1200" b="0" i="0" u="none" dirty="0" smtClean="0"/>
              <a:t> Answer questions as needed.</a:t>
            </a:r>
            <a:endParaRPr lang="en-US" sz="1200" b="1" i="1" u="sng"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19</a:t>
            </a:fld>
            <a:endParaRPr lang="en-US"/>
          </a:p>
        </p:txBody>
      </p:sp>
    </p:spTree>
    <p:extLst>
      <p:ext uri="{BB962C8B-B14F-4D97-AF65-F5344CB8AC3E}">
        <p14:creationId xmlns:p14="http://schemas.microsoft.com/office/powerpoint/2010/main" val="61228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i="1" dirty="0" smtClean="0"/>
              <a:t>To Know:</a:t>
            </a:r>
            <a:r>
              <a:rPr lang="en-US" dirty="0" smtClean="0"/>
              <a:t> This is a list of the activities used</a:t>
            </a:r>
            <a:r>
              <a:rPr lang="en-US" baseline="0" dirty="0" smtClean="0"/>
              <a:t> within the training. </a:t>
            </a:r>
            <a:endParaRPr lang="en-US" b="1" i="1" dirty="0" smtClean="0"/>
          </a:p>
          <a:p>
            <a:pPr marL="171450" indent="-171450">
              <a:buFont typeface="Arial" charset="0"/>
              <a:buChar char="•"/>
            </a:pPr>
            <a:endParaRPr lang="en-US" b="1" i="1" dirty="0" smtClean="0"/>
          </a:p>
          <a:p>
            <a:pPr marL="171450" indent="-171450">
              <a:buFont typeface="Arial" charset="0"/>
              <a:buChar char="•"/>
            </a:pPr>
            <a:r>
              <a:rPr lang="en-US" b="1" i="1" dirty="0" smtClean="0"/>
              <a:t>To Say:</a:t>
            </a:r>
          </a:p>
          <a:p>
            <a:pPr marL="171450" indent="-171450">
              <a:buFont typeface="Arial" charset="0"/>
              <a:buChar char="•"/>
            </a:pPr>
            <a:endParaRPr lang="en-US" b="1" i="1" dirty="0" smtClean="0"/>
          </a:p>
          <a:p>
            <a:pPr marL="171450" indent="-171450">
              <a:buFont typeface="Arial" charset="0"/>
              <a:buChar char="•"/>
            </a:pPr>
            <a:r>
              <a:rPr lang="en-US" b="1" i="1" dirty="0" smtClean="0"/>
              <a:t>To Do:</a:t>
            </a:r>
            <a:r>
              <a:rPr lang="en-US" dirty="0" smtClean="0"/>
              <a:t> Familiarize yourself with each of these and how they are related to the training content.</a:t>
            </a:r>
            <a:endParaRPr lang="en-US" b="1" i="1"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a:t>
            </a:fld>
            <a:endParaRPr lang="en-US"/>
          </a:p>
        </p:txBody>
      </p:sp>
    </p:spTree>
    <p:extLst>
      <p:ext uri="{BB962C8B-B14F-4D97-AF65-F5344CB8AC3E}">
        <p14:creationId xmlns:p14="http://schemas.microsoft.com/office/powerpoint/2010/main" val="82152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200" b="1" i="1" u="sng" dirty="0" smtClean="0"/>
              <a:t>To Know: </a:t>
            </a:r>
            <a:r>
              <a:rPr lang="en-US" sz="1200" b="1" i="1" u="sng" baseline="0" dirty="0" smtClean="0"/>
              <a:t> </a:t>
            </a:r>
            <a:r>
              <a:rPr lang="en-US" sz="1200" b="0" i="0" u="none" baseline="0" dirty="0" smtClean="0"/>
              <a:t>H</a:t>
            </a:r>
            <a:r>
              <a:rPr lang="en-US" sz="1200" b="0" i="0" u="none" dirty="0" smtClean="0"/>
              <a:t>ow these questions line up with</a:t>
            </a:r>
            <a:r>
              <a:rPr lang="en-US" sz="1200" b="0" i="0" u="none" baseline="0" dirty="0" smtClean="0"/>
              <a:t> the Outcomes and Learning Objectives</a:t>
            </a:r>
            <a:endParaRPr lang="en-US" sz="1200" b="1" i="1" u="sng" dirty="0" smtClean="0"/>
          </a:p>
          <a:p>
            <a:endParaRPr lang="en-US" sz="1200" b="0" i="0" u="none" baseline="0" dirty="0" smtClean="0"/>
          </a:p>
          <a:p>
            <a:r>
              <a:rPr lang="en-US" sz="1200" b="1" i="0" u="sng" baseline="0" dirty="0" smtClean="0"/>
              <a:t>Outcomes</a:t>
            </a:r>
          </a:p>
          <a:p>
            <a:pPr marL="457200" lvl="1" indent="-457200">
              <a:buFont typeface="Wingdings" charset="2"/>
              <a:buChar char="Ø"/>
            </a:pPr>
            <a:r>
              <a:rPr lang="en-US" sz="2400" b="1" kern="1200" dirty="0" smtClean="0">
                <a:solidFill>
                  <a:schemeClr val="tx1"/>
                </a:solidFill>
                <a:latin typeface="+mn-lt"/>
                <a:ea typeface="+mn-ea"/>
                <a:cs typeface="Times New Roman" pitchFamily="18" charset="0"/>
              </a:rPr>
              <a:t>Understand the purpose for Community Based Transition services: </a:t>
            </a:r>
          </a:p>
          <a:p>
            <a:pPr marL="799913" lvl="2" indent="-342820">
              <a:buFont typeface="Arial" pitchFamily="34" charset="0"/>
              <a:buChar char="•"/>
            </a:pPr>
            <a:r>
              <a:rPr lang="en-US" dirty="0" smtClean="0">
                <a:latin typeface="Times New Roman" pitchFamily="18" charset="0"/>
                <a:cs typeface="Times New Roman" pitchFamily="18" charset="0"/>
              </a:rPr>
              <a:t>The ability to implement Community Based Transition services after graduation requirements are met.</a:t>
            </a:r>
          </a:p>
          <a:p>
            <a:pPr marL="799913" lvl="2" indent="-342820">
              <a:buFont typeface="Arial" pitchFamily="34" charset="0"/>
              <a:buChar char="•"/>
            </a:pPr>
            <a:r>
              <a:rPr lang="en-US" dirty="0" smtClean="0">
                <a:latin typeface="Times New Roman" pitchFamily="18" charset="0"/>
                <a:cs typeface="Times New Roman" pitchFamily="18" charset="0"/>
              </a:rPr>
              <a:t>The essential elements of Community Based Transition services.</a:t>
            </a:r>
          </a:p>
          <a:p>
            <a:pPr marL="799913" lvl="2" indent="-342820">
              <a:buFont typeface="Arial" pitchFamily="34" charset="0"/>
              <a:buChar char="•"/>
            </a:pPr>
            <a:r>
              <a:rPr lang="en-US" dirty="0" smtClean="0">
                <a:latin typeface="Times New Roman" pitchFamily="18" charset="0"/>
                <a:cs typeface="Times New Roman" pitchFamily="18" charset="0"/>
              </a:rPr>
              <a:t>The role and responsibilities of the student, family and community.</a:t>
            </a:r>
          </a:p>
          <a:p>
            <a:pPr marL="799913" lvl="2" indent="-342820">
              <a:buFont typeface="Arial" pitchFamily="34" charset="0"/>
              <a:buChar char="•"/>
            </a:pPr>
            <a:r>
              <a:rPr lang="en-US" dirty="0" smtClean="0">
                <a:latin typeface="Times New Roman" pitchFamily="18" charset="0"/>
                <a:cs typeface="Times New Roman" pitchFamily="18" charset="0"/>
              </a:rPr>
              <a:t>The role of the teacher.</a:t>
            </a:r>
          </a:p>
          <a:p>
            <a:pPr marL="514243" lvl="1" indent="-457200">
              <a:buFont typeface="Wingdings" charset="2"/>
              <a:buChar char="Ø"/>
            </a:pPr>
            <a:r>
              <a:rPr lang="en-US" sz="2400" b="1" kern="1200" dirty="0" smtClean="0">
                <a:solidFill>
                  <a:schemeClr val="tx1"/>
                </a:solidFill>
                <a:latin typeface="+mn-lt"/>
                <a:ea typeface="+mn-ea"/>
                <a:cs typeface="Times New Roman" pitchFamily="18" charset="0"/>
              </a:rPr>
              <a:t>Reflect on current implementation of Community Based Transition services.</a:t>
            </a:r>
          </a:p>
          <a:p>
            <a:pPr marL="514243" lvl="1" indent="-457200">
              <a:buFont typeface="Wingdings" charset="2"/>
              <a:buChar char="Ø"/>
            </a:pPr>
            <a:r>
              <a:rPr lang="en-US" sz="2400" b="1" kern="1200" dirty="0" smtClean="0">
                <a:solidFill>
                  <a:schemeClr val="tx1"/>
                </a:solidFill>
                <a:latin typeface="+mn-lt"/>
                <a:ea typeface="+mn-ea"/>
                <a:cs typeface="Times New Roman" pitchFamily="18" charset="0"/>
              </a:rPr>
              <a:t>Consider the challenges and potential barriers to implementing Community Based Transition services.</a:t>
            </a:r>
          </a:p>
          <a:p>
            <a:pPr marL="57043" lvl="1" indent="0">
              <a:buFont typeface="Wingdings" charset="2"/>
              <a:buNone/>
            </a:pPr>
            <a:endParaRPr lang="en-US" sz="2400" b="1" u="sng" kern="1200" dirty="0" smtClean="0">
              <a:solidFill>
                <a:schemeClr val="tx1"/>
              </a:solidFill>
              <a:latin typeface="+mn-lt"/>
              <a:ea typeface="+mn-ea"/>
              <a:cs typeface="Times New Roman" pitchFamily="18" charset="0"/>
            </a:endParaRPr>
          </a:p>
          <a:p>
            <a:pPr marL="57043" lvl="1" indent="0">
              <a:buFont typeface="Wingdings" charset="2"/>
              <a:buNone/>
            </a:pPr>
            <a:r>
              <a:rPr lang="en-US" sz="2400" b="1" u="sng" kern="1200" dirty="0" smtClean="0">
                <a:solidFill>
                  <a:schemeClr val="tx1"/>
                </a:solidFill>
                <a:latin typeface="+mn-lt"/>
                <a:ea typeface="+mn-ea"/>
                <a:cs typeface="Times New Roman" pitchFamily="18" charset="0"/>
              </a:rPr>
              <a:t>Learning Objectives</a:t>
            </a:r>
          </a:p>
          <a:p>
            <a:pPr marL="514243" lvl="1" indent="-457200">
              <a:buFont typeface="Wingdings" charset="2"/>
              <a:buChar char="Ø"/>
            </a:pPr>
            <a:endParaRPr lang="en-US" sz="2400" b="1" kern="1200" dirty="0" smtClean="0">
              <a:solidFill>
                <a:schemeClr val="tx1"/>
              </a:solidFill>
              <a:latin typeface="+mn-lt"/>
              <a:ea typeface="+mn-ea"/>
              <a:cs typeface="Times New Roman" pitchFamily="18" charset="0"/>
            </a:endParaRPr>
          </a:p>
          <a:p>
            <a:pPr marL="228600" indent="-228600">
              <a:buFont typeface="+mj-lt"/>
              <a:buAutoNum type="arabicPeriod"/>
            </a:pPr>
            <a:r>
              <a:rPr lang="en-US" dirty="0" smtClean="0"/>
              <a:t>Define 18 to 21 year old transition services.</a:t>
            </a:r>
          </a:p>
          <a:p>
            <a:pPr marL="228600" indent="-228600">
              <a:buFont typeface="+mj-lt"/>
              <a:buAutoNum type="arabicPeriod"/>
            </a:pPr>
            <a:r>
              <a:rPr lang="en-US" dirty="0" smtClean="0"/>
              <a:t>Assess in school transition services.</a:t>
            </a:r>
          </a:p>
          <a:p>
            <a:pPr marL="228600" indent="-228600">
              <a:buFont typeface="+mj-lt"/>
              <a:buAutoNum type="arabicPeriod"/>
            </a:pPr>
            <a:r>
              <a:rPr lang="en-US" dirty="0" smtClean="0"/>
              <a:t>Identify community based program goals and objectives.</a:t>
            </a:r>
          </a:p>
          <a:p>
            <a:pPr marL="228600" indent="-228600">
              <a:buFont typeface="+mj-lt"/>
              <a:buAutoNum type="arabicPeriod"/>
            </a:pPr>
            <a:r>
              <a:rPr lang="en-US" dirty="0" smtClean="0"/>
              <a:t>Identify program need for students with varying disabilities.</a:t>
            </a:r>
          </a:p>
          <a:p>
            <a:pPr marL="228600" indent="-228600">
              <a:buFont typeface="+mj-lt"/>
              <a:buAutoNum type="arabicPeriod"/>
            </a:pPr>
            <a:r>
              <a:rPr lang="en-US" dirty="0" smtClean="0"/>
              <a:t>Develop an action plan for implementation.</a:t>
            </a:r>
          </a:p>
          <a:p>
            <a:pPr marL="228600" indent="-228600">
              <a:buFont typeface="+mj-lt"/>
              <a:buAutoNum type="arabicPeriod"/>
            </a:pPr>
            <a:r>
              <a:rPr lang="en-US" dirty="0" smtClean="0"/>
              <a:t>Identify effective practice and solutions to remove barriers.</a:t>
            </a:r>
          </a:p>
          <a:p>
            <a:pPr marL="228600" indent="-228600">
              <a:buFont typeface="+mj-lt"/>
              <a:buAutoNum type="arabicPeriod"/>
            </a:pPr>
            <a:r>
              <a:rPr lang="en-US" dirty="0" smtClean="0"/>
              <a:t>Establish evaluative practices and reviews.</a:t>
            </a:r>
          </a:p>
          <a:p>
            <a:pPr marL="228600" indent="-228600">
              <a:buFont typeface="+mj-lt"/>
              <a:buAutoNum type="arabicPeriod"/>
            </a:pPr>
            <a:endParaRPr lang="en-US" dirty="0" smtClean="0"/>
          </a:p>
          <a:p>
            <a:endParaRPr lang="en-US" sz="1200" b="1" i="1" u="sng" dirty="0" smtClean="0"/>
          </a:p>
          <a:p>
            <a:r>
              <a:rPr lang="en-US" sz="1200" b="1" i="1" u="sng" dirty="0" smtClean="0"/>
              <a:t>To Say:</a:t>
            </a:r>
            <a:r>
              <a:rPr lang="en-US" sz="1200" b="0" i="0" u="none" dirty="0" smtClean="0"/>
              <a:t> Ask</a:t>
            </a:r>
            <a:r>
              <a:rPr lang="en-US" sz="1200" b="0" i="0" u="none" baseline="0" dirty="0" smtClean="0"/>
              <a:t> participants their thoughts on the relationship, especially focusing on the Outcomes.</a:t>
            </a:r>
          </a:p>
          <a:p>
            <a:endParaRPr lang="en-US" sz="1200"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Do:</a:t>
            </a:r>
            <a:r>
              <a:rPr lang="en-US" sz="1200" b="0" i="0" u="none" dirty="0" smtClean="0"/>
              <a:t> Review the essential questions and how they line up with</a:t>
            </a:r>
            <a:r>
              <a:rPr lang="en-US" sz="1200" b="0" i="0" u="none" baseline="0" dirty="0" smtClean="0"/>
              <a:t> the Outcomes and Learning Objectives</a:t>
            </a:r>
            <a:endParaRPr lang="en-US" sz="2400" b="1" kern="1200" dirty="0" smtClean="0">
              <a:solidFill>
                <a:schemeClr val="tx1"/>
              </a:solidFill>
              <a:latin typeface="+mn-lt"/>
              <a:ea typeface="+mn-ea"/>
              <a:cs typeface="Times New Roman" pitchFamily="18" charset="0"/>
            </a:endParaRPr>
          </a:p>
          <a:p>
            <a:endParaRPr lang="en-US" sz="1200" b="1" i="1" u="sng" dirty="0" smtClean="0"/>
          </a:p>
        </p:txBody>
      </p:sp>
      <p:sp>
        <p:nvSpPr>
          <p:cNvPr id="4" name="Slide Number Placeholder 3"/>
          <p:cNvSpPr>
            <a:spLocks noGrp="1"/>
          </p:cNvSpPr>
          <p:nvPr>
            <p:ph type="sldNum" sz="quarter" idx="10"/>
          </p:nvPr>
        </p:nvSpPr>
        <p:spPr/>
        <p:txBody>
          <a:bodyPr/>
          <a:lstStyle/>
          <a:p>
            <a:fld id="{7976ED14-983E-4910-ACC1-35B1B82C755C}" type="slidenum">
              <a:rPr lang="en-US" smtClean="0"/>
              <a:pPr/>
              <a:t>20</a:t>
            </a:fld>
            <a:endParaRPr lang="en-US" dirty="0"/>
          </a:p>
        </p:txBody>
      </p:sp>
    </p:spTree>
    <p:extLst>
      <p:ext uri="{BB962C8B-B14F-4D97-AF65-F5344CB8AC3E}">
        <p14:creationId xmlns:p14="http://schemas.microsoft.com/office/powerpoint/2010/main" val="1495674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smtClean="0">
                <a:solidFill>
                  <a:schemeClr val="tx1"/>
                </a:solidFill>
                <a:effectLst/>
                <a:latin typeface="+mn-lt"/>
                <a:ea typeface="+mn-ea"/>
                <a:cs typeface="+mn-cs"/>
              </a:rPr>
              <a:t>Unpacking the Content</a:t>
            </a:r>
          </a:p>
          <a:p>
            <a:r>
              <a:rPr lang="en-US" sz="1200" b="1" kern="1200" dirty="0" smtClean="0">
                <a:solidFill>
                  <a:schemeClr val="tx1"/>
                </a:solidFill>
                <a:effectLst/>
                <a:latin typeface="+mn-lt"/>
                <a:ea typeface="+mn-ea"/>
                <a:cs typeface="+mn-cs"/>
              </a:rPr>
              <a:t>Purpose: </a:t>
            </a:r>
            <a:r>
              <a:rPr lang="en-US" sz="1200" kern="1200" dirty="0" smtClean="0">
                <a:solidFill>
                  <a:schemeClr val="tx1"/>
                </a:solidFill>
                <a:effectLst/>
                <a:latin typeface="+mn-lt"/>
                <a:ea typeface="+mn-ea"/>
                <a:cs typeface="+mn-cs"/>
              </a:rPr>
              <a:t>Provide and explore core concepts, terms and vision</a:t>
            </a:r>
            <a:r>
              <a:rPr lang="en-US" sz="1200" kern="1200" baseline="0" dirty="0" smtClean="0">
                <a:solidFill>
                  <a:schemeClr val="tx1"/>
                </a:solidFill>
                <a:effectLst/>
                <a:latin typeface="+mn-lt"/>
                <a:ea typeface="+mn-ea"/>
                <a:cs typeface="+mn-cs"/>
              </a:rPr>
              <a:t> for implementation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Content: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Detailed description of the core components,</a:t>
            </a:r>
            <a:r>
              <a:rPr lang="en-US" sz="1200" kern="1200" baseline="0" dirty="0" smtClean="0">
                <a:solidFill>
                  <a:schemeClr val="tx1"/>
                </a:solidFill>
                <a:effectLst/>
                <a:latin typeface="+mn-lt"/>
                <a:ea typeface="+mn-ea"/>
                <a:cs typeface="+mn-cs"/>
              </a:rPr>
              <a:t> Rationale for components, Detailed implementation steps</a:t>
            </a:r>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21</a:t>
            </a:fld>
            <a:endParaRPr lang="en-US"/>
          </a:p>
        </p:txBody>
      </p:sp>
    </p:spTree>
    <p:extLst>
      <p:ext uri="{BB962C8B-B14F-4D97-AF65-F5344CB8AC3E}">
        <p14:creationId xmlns:p14="http://schemas.microsoft.com/office/powerpoint/2010/main" val="895403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i="1" dirty="0" smtClean="0"/>
              <a:t>To Know:</a:t>
            </a:r>
            <a:r>
              <a:rPr lang="en-US" dirty="0" smtClean="0"/>
              <a:t> </a:t>
            </a:r>
            <a:r>
              <a:rPr lang="en-US" sz="1200" kern="1200" dirty="0" smtClean="0">
                <a:solidFill>
                  <a:schemeClr val="tx1"/>
                </a:solidFill>
                <a:latin typeface="+mn-lt"/>
                <a:ea typeface="+mn-ea"/>
                <a:cs typeface="+mn-cs"/>
              </a:rPr>
              <a:t>The passage of the Individuals with Disabilities Act (IDEA) in 1990 and the subsequent reauthorizations, including the latest in 2007, mandates school districts to provide transition services for students with disabilities in order to improve post-school outcomes for these youth. To help meet the requirements for transition, many school districts have developed community-based transition options. These service options are designed to support students who need to continue to work on their transition goals and who have completed academic requirements/credits for graduation.  They are often referred to as "18-21 year old programs".</a:t>
            </a:r>
            <a:endParaRPr lang="en-US" b="1" i="1" dirty="0" smtClean="0"/>
          </a:p>
          <a:p>
            <a:pPr marL="171450" indent="-171450">
              <a:buFont typeface="Arial" charset="0"/>
              <a:buChar char="•"/>
            </a:pPr>
            <a:endParaRPr lang="en-US" b="1" i="1" dirty="0" smtClean="0"/>
          </a:p>
          <a:p>
            <a:pPr marL="171450" indent="-171450">
              <a:buFont typeface="Arial" charset="0"/>
              <a:buChar char="•"/>
            </a:pPr>
            <a:r>
              <a:rPr lang="en-US" b="1" i="1" dirty="0" smtClean="0"/>
              <a:t>To Say:</a:t>
            </a:r>
            <a:r>
              <a:rPr lang="en-US" b="0" i="0" dirty="0" smtClean="0"/>
              <a:t> Talk briefly about IDEA and it’s importance.</a:t>
            </a:r>
            <a:endParaRPr lang="en-US" b="1" i="1" dirty="0" smtClean="0"/>
          </a:p>
          <a:p>
            <a:pPr marL="171450" indent="-171450">
              <a:buFont typeface="Arial" charset="0"/>
              <a:buChar char="•"/>
            </a:pPr>
            <a:endParaRPr lang="en-US" b="1" i="1" dirty="0" smtClean="0"/>
          </a:p>
          <a:p>
            <a:pPr marL="171450" indent="-171450">
              <a:buFont typeface="Arial" charset="0"/>
              <a:buChar char="•"/>
            </a:pPr>
            <a:r>
              <a:rPr lang="en-US" b="1" i="1" dirty="0" smtClean="0"/>
              <a:t>To Do:</a:t>
            </a:r>
            <a:r>
              <a:rPr lang="en-US" dirty="0" smtClean="0"/>
              <a:t> Go over</a:t>
            </a:r>
            <a:r>
              <a:rPr lang="en-US" baseline="0" dirty="0" smtClean="0"/>
              <a:t> IDEA</a:t>
            </a:r>
            <a:endParaRPr lang="en-US" b="1" i="1" dirty="0" smtClean="0"/>
          </a:p>
        </p:txBody>
      </p:sp>
      <p:sp>
        <p:nvSpPr>
          <p:cNvPr id="4" name="Slide Number Placeholder 3"/>
          <p:cNvSpPr>
            <a:spLocks noGrp="1"/>
          </p:cNvSpPr>
          <p:nvPr>
            <p:ph type="sldNum" sz="quarter" idx="10"/>
          </p:nvPr>
        </p:nvSpPr>
        <p:spPr/>
        <p:txBody>
          <a:bodyPr/>
          <a:lstStyle/>
          <a:p>
            <a:fld id="{1521C6E8-10E1-8B43-8B89-6E7766AF9EC8}" type="slidenum">
              <a:rPr lang="en-US" smtClean="0"/>
              <a:t>22</a:t>
            </a:fld>
            <a:endParaRPr lang="en-US"/>
          </a:p>
        </p:txBody>
      </p:sp>
    </p:spTree>
    <p:extLst>
      <p:ext uri="{BB962C8B-B14F-4D97-AF65-F5344CB8AC3E}">
        <p14:creationId xmlns:p14="http://schemas.microsoft.com/office/powerpoint/2010/main" val="1533564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baseline="0" dirty="0" smtClean="0"/>
              <a:t> Know WIOA and how it affects the implications of students with disabilities moving to sheltered workshops. Information is available in the Resource file.</a:t>
            </a:r>
            <a:endParaRPr lang="en-US" sz="1200" b="1" i="1" u="sng" dirty="0" smtClean="0"/>
          </a:p>
          <a:p>
            <a:endParaRPr lang="en-US" sz="1200" b="1" i="1" u="sng" dirty="0" smtClean="0"/>
          </a:p>
          <a:p>
            <a:r>
              <a:rPr lang="en-US" sz="1200" b="1" i="1" u="sng" dirty="0" smtClean="0"/>
              <a:t>To Say:</a:t>
            </a:r>
            <a:r>
              <a:rPr lang="en-US" sz="1200" b="0" i="0" u="none" dirty="0" smtClean="0"/>
              <a:t> Discuss</a:t>
            </a:r>
            <a:r>
              <a:rPr lang="en-US" sz="1200" b="0" i="0" u="none" baseline="0" dirty="0" smtClean="0"/>
              <a:t> with participants their knowledge of WIOA</a:t>
            </a:r>
          </a:p>
          <a:p>
            <a:endParaRPr lang="en-US" sz="1200" b="1" i="1" u="sng" dirty="0" smtClean="0"/>
          </a:p>
          <a:p>
            <a:r>
              <a:rPr lang="en-US" sz="1200" b="1" i="1" u="sng" dirty="0" smtClean="0"/>
              <a:t>To Do:</a:t>
            </a:r>
            <a:r>
              <a:rPr lang="en-US" sz="1200" b="0" i="0" u="none" dirty="0" smtClean="0"/>
              <a:t> Answer questions as needed.</a:t>
            </a:r>
            <a:endParaRPr lang="en-US" sz="1200" b="1" i="1" u="sng" dirty="0" smtClean="0"/>
          </a:p>
        </p:txBody>
      </p:sp>
      <p:sp>
        <p:nvSpPr>
          <p:cNvPr id="4" name="Slide Number Placeholder 3"/>
          <p:cNvSpPr>
            <a:spLocks noGrp="1"/>
          </p:cNvSpPr>
          <p:nvPr>
            <p:ph type="sldNum" sz="quarter" idx="10"/>
          </p:nvPr>
        </p:nvSpPr>
        <p:spPr/>
        <p:txBody>
          <a:bodyPr/>
          <a:lstStyle/>
          <a:p>
            <a:fld id="{1521C6E8-10E1-8B43-8B89-6E7766AF9EC8}" type="slidenum">
              <a:rPr lang="en-US" smtClean="0"/>
              <a:t>23</a:t>
            </a:fld>
            <a:endParaRPr lang="en-US"/>
          </a:p>
        </p:txBody>
      </p:sp>
    </p:spTree>
    <p:extLst>
      <p:ext uri="{BB962C8B-B14F-4D97-AF65-F5344CB8AC3E}">
        <p14:creationId xmlns:p14="http://schemas.microsoft.com/office/powerpoint/2010/main" val="1775856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 </a:t>
            </a:r>
          </a:p>
          <a:p>
            <a:endParaRPr lang="en-US" sz="1200" b="1" i="1"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Office of Disability Employment Policy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(ODEP) promotes the adoption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implementation of ODEP policy strategies and effective practices—meaning those that</a:t>
            </a:r>
          </a:p>
          <a:p>
            <a:r>
              <a:rPr lang="en-US" sz="1200" kern="1200" dirty="0" smtClean="0">
                <a:solidFill>
                  <a:schemeClr val="tx1"/>
                </a:solidFill>
                <a:effectLst/>
                <a:latin typeface="+mn-lt"/>
                <a:ea typeface="+mn-ea"/>
                <a:cs typeface="+mn-cs"/>
              </a:rPr>
              <a:t>ODEP has developed and/or validated—that will impact the employment of people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disabilities. ODEP's approach is to drive systems and practice changes by disseminating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ODEP policy strategies and effective practices, sharing information, and providing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technical assistance to government agencies, service providers, and non-governmental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entities, as well as public and private employers. Through these activities, ODEP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contributes to the achievement of: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DOL's Strategic Goal 3: Promote fair and high quality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work-life environments and Strategic Objective 3.1: Breakdown barriers to fair and diverse</a:t>
            </a:r>
          </a:p>
          <a:p>
            <a:r>
              <a:rPr lang="en-US" sz="1200" kern="1200" dirty="0" smtClean="0">
                <a:solidFill>
                  <a:schemeClr val="tx1"/>
                </a:solidFill>
                <a:effectLst/>
                <a:latin typeface="+mn-lt"/>
                <a:ea typeface="+mn-ea"/>
                <a:cs typeface="+mn-cs"/>
              </a:rPr>
              <a:t>workplaces and narrow income inequality.</a:t>
            </a:r>
            <a:endParaRPr lang="en-US" sz="1200" b="1" i="1" u="sng" dirty="0" smtClean="0"/>
          </a:p>
          <a:p>
            <a:endParaRPr lang="en-US" sz="1200" b="1" i="1" u="sng" dirty="0" smtClean="0"/>
          </a:p>
          <a:p>
            <a:r>
              <a:rPr lang="en-US" sz="1200" b="1" i="1" u="sng" dirty="0" smtClean="0"/>
              <a:t>To Say:</a:t>
            </a:r>
            <a:r>
              <a:rPr lang="en-US" sz="1200" b="0" i="0" u="none" dirty="0" smtClean="0"/>
              <a:t> Review the policy</a:t>
            </a:r>
            <a:endParaRPr lang="en-US" sz="1200" b="1" i="1" u="sng" dirty="0" smtClean="0"/>
          </a:p>
          <a:p>
            <a:endParaRPr lang="en-US" sz="1200"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Do:</a:t>
            </a:r>
            <a:r>
              <a:rPr lang="en-US" sz="1200" b="0" i="0" u="none" dirty="0" smtClean="0"/>
              <a:t> Answer questions as needed. </a:t>
            </a:r>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www.dol.gov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odep</a:t>
            </a:r>
            <a:endParaRPr lang="en-US" sz="1200" kern="1200" dirty="0" smtClean="0">
              <a:solidFill>
                <a:schemeClr val="tx1"/>
              </a:solidFill>
              <a:effectLst/>
              <a:latin typeface="+mn-lt"/>
              <a:ea typeface="+mn-ea"/>
              <a:cs typeface="+mn-cs"/>
            </a:endParaRPr>
          </a:p>
          <a:p>
            <a:endParaRPr lang="en-US" sz="1200" b="1" i="1" u="sng" dirty="0" smtClean="0"/>
          </a:p>
        </p:txBody>
      </p:sp>
      <p:sp>
        <p:nvSpPr>
          <p:cNvPr id="4" name="Slide Number Placeholder 3"/>
          <p:cNvSpPr>
            <a:spLocks noGrp="1"/>
          </p:cNvSpPr>
          <p:nvPr>
            <p:ph type="sldNum" sz="quarter" idx="10"/>
          </p:nvPr>
        </p:nvSpPr>
        <p:spPr/>
        <p:txBody>
          <a:bodyPr/>
          <a:lstStyle/>
          <a:p>
            <a:fld id="{1521C6E8-10E1-8B43-8B89-6E7766AF9EC8}" type="slidenum">
              <a:rPr lang="en-US" smtClean="0"/>
              <a:t>24</a:t>
            </a:fld>
            <a:endParaRPr lang="en-US"/>
          </a:p>
        </p:txBody>
      </p:sp>
    </p:spTree>
    <p:extLst>
      <p:ext uri="{BB962C8B-B14F-4D97-AF65-F5344CB8AC3E}">
        <p14:creationId xmlns:p14="http://schemas.microsoft.com/office/powerpoint/2010/main" val="1846609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i="1" dirty="0" smtClean="0"/>
              <a:t>To Know:</a:t>
            </a:r>
            <a:r>
              <a:rPr lang="en-US" dirty="0" smtClean="0"/>
              <a:t> </a:t>
            </a:r>
            <a:r>
              <a:rPr lang="en-US" sz="1200" kern="1200" dirty="0" smtClean="0">
                <a:solidFill>
                  <a:schemeClr val="tx1"/>
                </a:solidFill>
                <a:latin typeface="+mn-lt"/>
                <a:ea typeface="+mn-ea"/>
                <a:cs typeface="+mn-cs"/>
              </a:rPr>
              <a:t>18-21 year old transition services are developed by local school districts. They provide opportunities for students to gain independent living skills, social skills, employment and self-advocacy in real-life settings and to participate in age-appropriate activities in their communities. These services ideally are located outside of the high school setting, in community settings such as vocational-technical schools, houses, offices, and businesses.</a:t>
            </a:r>
            <a:endParaRPr lang="en-US" b="1" i="1" dirty="0" smtClean="0"/>
          </a:p>
          <a:p>
            <a:pPr marL="0" indent="0">
              <a:buFont typeface="Arial" charset="0"/>
              <a:buNone/>
            </a:pPr>
            <a:endParaRPr lang="en-US" b="1" i="1" dirty="0" smtClean="0"/>
          </a:p>
          <a:p>
            <a:pPr marL="0" indent="0">
              <a:buFont typeface="Arial" charset="0"/>
              <a:buNone/>
            </a:pPr>
            <a:r>
              <a:rPr lang="en-US" b="1" i="1" dirty="0" smtClean="0"/>
              <a:t>To Say: </a:t>
            </a:r>
            <a:r>
              <a:rPr lang="en-US" b="0" i="0" dirty="0" smtClean="0"/>
              <a:t>”Are there Community Based Transition services available in your District?</a:t>
            </a:r>
            <a:r>
              <a:rPr lang="en-US" b="0" i="0" baseline="0" dirty="0" smtClean="0"/>
              <a:t> As we go through the components, think about what this would look like in your community.”</a:t>
            </a:r>
            <a:endParaRPr lang="en-US" b="1" i="1" dirty="0" smtClean="0"/>
          </a:p>
          <a:p>
            <a:pPr marL="0" indent="0">
              <a:buFont typeface="Arial" charset="0"/>
              <a:buNone/>
            </a:pPr>
            <a:endParaRPr lang="en-US" b="1" i="1" dirty="0" smtClean="0"/>
          </a:p>
          <a:p>
            <a:pPr marL="0" indent="0">
              <a:buFont typeface="Arial" charset="0"/>
              <a:buNone/>
            </a:pPr>
            <a:r>
              <a:rPr lang="en-US" b="1" i="1" dirty="0" smtClean="0"/>
              <a:t>To Do:</a:t>
            </a:r>
            <a:r>
              <a:rPr lang="en-US" dirty="0" smtClean="0"/>
              <a:t> </a:t>
            </a:r>
            <a:endParaRPr lang="en-US" b="1" i="1" dirty="0" smtClean="0"/>
          </a:p>
        </p:txBody>
      </p:sp>
      <p:sp>
        <p:nvSpPr>
          <p:cNvPr id="4" name="Slide Number Placeholder 3"/>
          <p:cNvSpPr>
            <a:spLocks noGrp="1"/>
          </p:cNvSpPr>
          <p:nvPr>
            <p:ph type="sldNum" sz="quarter" idx="10"/>
          </p:nvPr>
        </p:nvSpPr>
        <p:spPr/>
        <p:txBody>
          <a:bodyPr/>
          <a:lstStyle/>
          <a:p>
            <a:fld id="{1521C6E8-10E1-8B43-8B89-6E7766AF9EC8}" type="slidenum">
              <a:rPr lang="en-US" smtClean="0"/>
              <a:t>25</a:t>
            </a:fld>
            <a:endParaRPr lang="en-US"/>
          </a:p>
        </p:txBody>
      </p:sp>
    </p:spTree>
    <p:extLst>
      <p:ext uri="{BB962C8B-B14F-4D97-AF65-F5344CB8AC3E}">
        <p14:creationId xmlns:p14="http://schemas.microsoft.com/office/powerpoint/2010/main" val="736076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dirty="0" smtClean="0"/>
              <a:t> Understand</a:t>
            </a:r>
            <a:r>
              <a:rPr lang="en-US" sz="1200" b="0" i="0" u="none" baseline="0" dirty="0" smtClean="0"/>
              <a:t> Kaitlyn's law that allows the child to participate with the graduating class through graduation, but not receiving their diploma until transition services is completed. </a:t>
            </a:r>
            <a:endParaRPr lang="en-US" sz="1200" b="1" i="1" u="sng" dirty="0" smtClean="0"/>
          </a:p>
          <a:p>
            <a:endParaRPr lang="en-US" sz="1200" b="1" i="1" u="none" dirty="0" smtClean="0"/>
          </a:p>
          <a:p>
            <a:r>
              <a:rPr lang="en-US" sz="1200" b="1" i="1" u="sng" dirty="0" smtClean="0"/>
              <a:t>To Say:</a:t>
            </a:r>
            <a:r>
              <a:rPr lang="en-US" sz="1200" b="0" i="0" u="none" dirty="0" smtClean="0"/>
              <a:t> The</a:t>
            </a:r>
            <a:r>
              <a:rPr lang="en-US" sz="1200" b="0" i="0" u="none" baseline="0" dirty="0" smtClean="0"/>
              <a:t> s</a:t>
            </a:r>
            <a:r>
              <a:rPr lang="en-US" sz="1200" b="0" i="0" u="none" dirty="0" smtClean="0"/>
              <a:t>tigma of staying in</a:t>
            </a:r>
            <a:r>
              <a:rPr lang="en-US" sz="1200" b="0" i="0" u="none" baseline="0" dirty="0" smtClean="0"/>
              <a:t> school can be alleviated utilizing Kailyn’s law. </a:t>
            </a:r>
            <a:r>
              <a:rPr lang="en-US" sz="1200" b="0" i="0" u="none" dirty="0" smtClean="0"/>
              <a:t> Introduce Kaitlyn's law to address some of the issues on the slide.</a:t>
            </a:r>
            <a:endParaRPr lang="en-US" sz="1200" b="1" i="1" u="sng" dirty="0" smtClean="0"/>
          </a:p>
          <a:p>
            <a:endParaRPr lang="en-US" sz="1200" b="1" i="1" u="none" dirty="0" smtClean="0"/>
          </a:p>
          <a:p>
            <a:r>
              <a:rPr lang="en-US" sz="1200" b="1" i="1" u="sng" dirty="0" smtClean="0"/>
              <a:t>To Do:</a:t>
            </a:r>
            <a:r>
              <a:rPr lang="en-US" sz="1200" b="0" i="0" u="none" dirty="0" smtClean="0"/>
              <a:t> Pdf </a:t>
            </a:r>
            <a:r>
              <a:rPr lang="mr-IN" sz="1200" b="0" i="0" u="none" dirty="0" smtClean="0"/>
              <a:t>–</a:t>
            </a:r>
            <a:r>
              <a:rPr lang="en-US" sz="1200" b="0" i="0" u="none" dirty="0" smtClean="0"/>
              <a:t> Kaitlyn’s</a:t>
            </a:r>
            <a:r>
              <a:rPr lang="en-US" sz="1200" b="0" i="0" u="none" baseline="0" dirty="0" smtClean="0"/>
              <a:t> Law</a:t>
            </a:r>
            <a:r>
              <a:rPr lang="en-US" sz="1200" b="0" i="0" u="none" dirty="0" smtClean="0"/>
              <a:t> in the Resource File</a:t>
            </a:r>
            <a:endParaRPr lang="en-US" sz="1200" b="1" i="1" u="sng"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26</a:t>
            </a:fld>
            <a:endParaRPr lang="en-US"/>
          </a:p>
        </p:txBody>
      </p:sp>
    </p:spTree>
    <p:extLst>
      <p:ext uri="{BB962C8B-B14F-4D97-AF65-F5344CB8AC3E}">
        <p14:creationId xmlns:p14="http://schemas.microsoft.com/office/powerpoint/2010/main" val="1991333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baseline="0" dirty="0" smtClean="0"/>
              <a:t> Rationale for offering a CBT program</a:t>
            </a:r>
            <a:endParaRPr lang="en-US" sz="1200" b="1" i="1" u="sng" dirty="0" smtClean="0"/>
          </a:p>
          <a:p>
            <a:endParaRPr lang="en-US" sz="1200" b="1" i="1" u="sng" dirty="0" smtClean="0"/>
          </a:p>
          <a:p>
            <a:r>
              <a:rPr lang="en-US" sz="1200" b="1" i="1" u="sng" dirty="0" smtClean="0"/>
              <a:t>To Say:</a:t>
            </a:r>
            <a:r>
              <a:rPr lang="en-US" sz="1200" b="0" i="0" u="none" dirty="0" smtClean="0"/>
              <a:t> It is very important that these students have interaction</a:t>
            </a:r>
            <a:r>
              <a:rPr lang="en-US" sz="1200" b="0" i="0" u="none" baseline="0" dirty="0" smtClean="0"/>
              <a:t> with same-age peers, as well as having the connection to the home “base”.</a:t>
            </a:r>
            <a:endParaRPr lang="en-US" sz="1200" b="1" i="1" u="sng" dirty="0" smtClean="0"/>
          </a:p>
          <a:p>
            <a:endParaRPr lang="en-US" sz="1200" b="1" i="1" u="sng" dirty="0" smtClean="0"/>
          </a:p>
          <a:p>
            <a:r>
              <a:rPr lang="en-US" sz="1200" b="1" i="1" u="sng" dirty="0" smtClean="0"/>
              <a:t>To Do: </a:t>
            </a:r>
            <a:r>
              <a:rPr lang="en-US" sz="1200" b="0" i="0" u="none" dirty="0" smtClean="0"/>
              <a:t>Have participants brainstorm the </a:t>
            </a:r>
            <a:r>
              <a:rPr lang="en-US" sz="1200" b="1" i="0" u="none" dirty="0" smtClean="0"/>
              <a:t>Why</a:t>
            </a:r>
            <a:r>
              <a:rPr lang="en-US" sz="1200" b="0" i="0" u="none" dirty="0" smtClean="0"/>
              <a:t> of this rationale. Have</a:t>
            </a:r>
            <a:r>
              <a:rPr lang="en-US" sz="1200" b="0" i="0" u="none" baseline="0" dirty="0" smtClean="0"/>
              <a:t> participants speak out as to their thinking, possibly documenting on chart paper.</a:t>
            </a:r>
            <a:endParaRPr lang="en-US" sz="1200" b="1" i="1" u="sng" dirty="0" smtClean="0"/>
          </a:p>
        </p:txBody>
      </p:sp>
      <p:sp>
        <p:nvSpPr>
          <p:cNvPr id="4" name="Slide Number Placeholder 3"/>
          <p:cNvSpPr>
            <a:spLocks noGrp="1"/>
          </p:cNvSpPr>
          <p:nvPr>
            <p:ph type="sldNum" sz="quarter" idx="10"/>
          </p:nvPr>
        </p:nvSpPr>
        <p:spPr/>
        <p:txBody>
          <a:bodyPr/>
          <a:lstStyle/>
          <a:p>
            <a:fld id="{1521C6E8-10E1-8B43-8B89-6E7766AF9EC8}" type="slidenum">
              <a:rPr lang="en-US" smtClean="0"/>
              <a:t>27</a:t>
            </a:fld>
            <a:endParaRPr lang="en-US"/>
          </a:p>
        </p:txBody>
      </p:sp>
    </p:spTree>
    <p:extLst>
      <p:ext uri="{BB962C8B-B14F-4D97-AF65-F5344CB8AC3E}">
        <p14:creationId xmlns:p14="http://schemas.microsoft.com/office/powerpoint/2010/main" val="753296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i="1" u="sng" dirty="0" smtClean="0"/>
              <a:t>To Know:</a:t>
            </a:r>
            <a:r>
              <a:rPr lang="en-US" sz="1200" b="1" i="1" u="none" baseline="0" dirty="0" smtClean="0"/>
              <a:t> </a:t>
            </a:r>
            <a:r>
              <a:rPr lang="en-US" sz="1200" b="0" i="1" u="none" baseline="0" dirty="0" smtClean="0"/>
              <a:t>Re-made for a Purpose is located in Fulton, Missouri - http://</a:t>
            </a:r>
            <a:r>
              <a:rPr lang="en-US" sz="1200" b="0" i="1" u="none" baseline="0" dirty="0" err="1" smtClean="0"/>
              <a:t>www.komu.com</a:t>
            </a:r>
            <a:r>
              <a:rPr lang="en-US" sz="1200" b="0" i="1" u="none" baseline="0" dirty="0" smtClean="0"/>
              <a:t>/news/fulton-business-focuses-on-ability-for-workers-with-disabilities</a:t>
            </a:r>
            <a:endParaRPr lang="en-US" sz="1200" b="1" i="1" u="sng" dirty="0" smtClean="0"/>
          </a:p>
          <a:p>
            <a:endParaRPr lang="en-US" sz="1200" b="1" i="1" u="sng" dirty="0" smtClean="0"/>
          </a:p>
          <a:p>
            <a:pPr fontAlgn="base"/>
            <a:r>
              <a:rPr lang="en-US" sz="1200" b="1" i="1" u="sng" dirty="0" smtClean="0"/>
              <a:t>To Say:</a:t>
            </a:r>
            <a:r>
              <a:rPr lang="en-US" sz="1200" b="0" i="0" u="none" dirty="0" smtClean="0"/>
              <a:t> </a:t>
            </a:r>
            <a:r>
              <a:rPr lang="en-US" sz="1200" b="0" i="0" kern="1200" dirty="0" smtClean="0">
                <a:solidFill>
                  <a:schemeClr val="tx1"/>
                </a:solidFill>
                <a:effectLst/>
                <a:latin typeface="+mn-lt"/>
                <a:ea typeface="+mn-ea"/>
                <a:cs typeface="+mn-cs"/>
              </a:rPr>
              <a:t>As a premiere place of employment, Re-Made for a Purpose provides gainful employment to adults with disabilities with wages being no less than minimum wage.</a:t>
            </a:r>
          </a:p>
          <a:p>
            <a:pPr fontAlgn="base"/>
            <a:r>
              <a:rPr lang="en-US" sz="1200" b="0" i="0" kern="1200" dirty="0" smtClean="0">
                <a:solidFill>
                  <a:schemeClr val="tx1"/>
                </a:solidFill>
                <a:effectLst/>
                <a:latin typeface="+mn-lt"/>
                <a:ea typeface="+mn-ea"/>
                <a:cs typeface="+mn-cs"/>
              </a:rPr>
              <a:t> </a:t>
            </a:r>
          </a:p>
          <a:p>
            <a:pPr fontAlgn="base"/>
            <a:r>
              <a:rPr lang="en-US" sz="1200" b="0" i="0" kern="1200" dirty="0" smtClean="0">
                <a:solidFill>
                  <a:schemeClr val="tx1"/>
                </a:solidFill>
                <a:effectLst/>
                <a:latin typeface="+mn-lt"/>
                <a:ea typeface="+mn-ea"/>
                <a:cs typeface="+mn-cs"/>
              </a:rPr>
              <a:t>The adults with disabilities have purposeful employment by being the principal employees and decision makers. For example, the adults with disabilities sort the donations to determine what is appropriate to sell, price the items, and put merchandise on display.  Items not meeting the standard of quality for Re-Made for a Purpose are either re-gifted to another charitable organization in Callaway County, or they are prepared for upcycling. Besides the donated items that are upcycled, the adults also create gift items or household decor such as signs and wreaths.</a:t>
            </a:r>
          </a:p>
          <a:p>
            <a:endParaRPr lang="en-US" sz="1200"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Do</a:t>
            </a:r>
            <a:r>
              <a:rPr lang="en-US" sz="1200" b="0" i="0" u="none" dirty="0" smtClean="0"/>
              <a:t>: </a:t>
            </a:r>
            <a:r>
              <a:rPr lang="en-US" sz="1200" b="0" i="0" u="none" baseline="0" dirty="0" smtClean="0"/>
              <a:t>Show video and discuss.</a:t>
            </a:r>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28</a:t>
            </a:fld>
            <a:endParaRPr lang="en-US"/>
          </a:p>
        </p:txBody>
      </p:sp>
    </p:spTree>
    <p:extLst>
      <p:ext uri="{BB962C8B-B14F-4D97-AF65-F5344CB8AC3E}">
        <p14:creationId xmlns:p14="http://schemas.microsoft.com/office/powerpoint/2010/main" val="1600550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dirty="0" smtClean="0"/>
              <a:t> Understand the goal and how it is related to the student and the school.</a:t>
            </a:r>
            <a:endParaRPr lang="en-US" sz="1200" b="1" i="1" u="sng" dirty="0" smtClean="0"/>
          </a:p>
          <a:p>
            <a:endParaRPr lang="en-US" sz="1200" b="1" i="1" u="sng" dirty="0" smtClean="0"/>
          </a:p>
          <a:p>
            <a:r>
              <a:rPr lang="en-US" sz="1200" b="1" i="1" u="sng" dirty="0" smtClean="0"/>
              <a:t>To Say:</a:t>
            </a:r>
            <a:r>
              <a:rPr lang="en-US" sz="1200" b="0" i="0" u="none" dirty="0" smtClean="0"/>
              <a:t> Read the Goal </a:t>
            </a:r>
            <a:r>
              <a:rPr lang="mr-IN" sz="1200" b="0" i="0" u="none" dirty="0" smtClean="0"/>
              <a:t>–</a:t>
            </a:r>
            <a:r>
              <a:rPr lang="en-US" sz="1200" b="0" i="0" u="none" dirty="0" smtClean="0"/>
              <a:t> ”Can this be a goal for your community?”</a:t>
            </a:r>
            <a:endParaRPr lang="en-US" sz="1200" b="1" i="1" u="sng" dirty="0" smtClean="0"/>
          </a:p>
          <a:p>
            <a:endParaRPr lang="en-US" sz="1200" b="1" i="1" u="sng" dirty="0" smtClean="0"/>
          </a:p>
          <a:p>
            <a:r>
              <a:rPr lang="en-US" sz="1200" b="1" i="1" u="sng" dirty="0" smtClean="0"/>
              <a:t>To Do:</a:t>
            </a:r>
            <a:r>
              <a:rPr lang="en-US" sz="1200" b="0" i="0" u="none" dirty="0" smtClean="0"/>
              <a:t> </a:t>
            </a:r>
            <a:endParaRPr lang="en-US" sz="1200" b="1" i="1" u="sng"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29</a:t>
            </a:fld>
            <a:endParaRPr lang="en-US"/>
          </a:p>
        </p:txBody>
      </p:sp>
    </p:spTree>
    <p:extLst>
      <p:ext uri="{BB962C8B-B14F-4D97-AF65-F5344CB8AC3E}">
        <p14:creationId xmlns:p14="http://schemas.microsoft.com/office/powerpoint/2010/main" val="125624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smtClean="0">
                <a:solidFill>
                  <a:schemeClr val="tx1"/>
                </a:solidFill>
                <a:effectLst/>
                <a:latin typeface="+mn-lt"/>
                <a:ea typeface="+mn-ea"/>
                <a:cs typeface="+mn-cs"/>
              </a:rPr>
              <a:t>Pre-Requisites &amp; Preparation</a:t>
            </a:r>
          </a:p>
          <a:p>
            <a:r>
              <a:rPr lang="en-US" sz="1200" b="1" kern="1200" dirty="0" smtClean="0">
                <a:solidFill>
                  <a:schemeClr val="tx1"/>
                </a:solidFill>
                <a:effectLst/>
                <a:latin typeface="+mn-lt"/>
                <a:ea typeface="+mn-ea"/>
                <a:cs typeface="+mn-cs"/>
              </a:rPr>
              <a:t>Purpose: </a:t>
            </a:r>
            <a:r>
              <a:rPr lang="en-US" sz="1200" kern="1200" dirty="0" smtClean="0">
                <a:solidFill>
                  <a:schemeClr val="tx1"/>
                </a:solidFill>
                <a:effectLst/>
                <a:latin typeface="+mn-lt"/>
                <a:ea typeface="+mn-ea"/>
                <a:cs typeface="+mn-cs"/>
              </a:rPr>
              <a:t>Provide opportunity for learners to engage in the content prior to the formal training</a:t>
            </a:r>
          </a:p>
          <a:p>
            <a:pPr lvl="0"/>
            <a:r>
              <a:rPr lang="en-US" sz="1200" b="1" kern="1200" dirty="0" smtClean="0">
                <a:solidFill>
                  <a:schemeClr val="tx1"/>
                </a:solidFill>
                <a:effectLst/>
                <a:latin typeface="+mn-lt"/>
                <a:ea typeface="+mn-ea"/>
                <a:cs typeface="+mn-cs"/>
              </a:rPr>
              <a:t>Content: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Preparatory reading, Reflection exercise </a:t>
            </a:r>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a:t>
            </a:fld>
            <a:endParaRPr lang="en-US"/>
          </a:p>
        </p:txBody>
      </p:sp>
    </p:spTree>
    <p:extLst>
      <p:ext uri="{BB962C8B-B14F-4D97-AF65-F5344CB8AC3E}">
        <p14:creationId xmlns:p14="http://schemas.microsoft.com/office/powerpoint/2010/main" val="187969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dirty="0" smtClean="0"/>
              <a:t> Objectives for community-based transition</a:t>
            </a:r>
            <a:endParaRPr lang="en-US" sz="1200" b="1" i="1" u="sng" dirty="0" smtClean="0"/>
          </a:p>
          <a:p>
            <a:endParaRPr lang="en-US" sz="1200" b="1" i="1" u="sng" dirty="0" smtClean="0"/>
          </a:p>
          <a:p>
            <a:r>
              <a:rPr lang="en-US" sz="1200" b="1" i="1" u="sng" dirty="0" smtClean="0"/>
              <a:t>To Say:</a:t>
            </a:r>
            <a:r>
              <a:rPr lang="en-US" sz="1200" b="0" i="0" u="none" dirty="0" smtClean="0"/>
              <a:t> Looking at each of these</a:t>
            </a:r>
            <a:r>
              <a:rPr lang="en-US" sz="1200" b="0" i="0" u="none" baseline="0" dirty="0" smtClean="0"/>
              <a:t> objectives, can you visualize the power of each?</a:t>
            </a:r>
            <a:endParaRPr lang="en-US" sz="1200" b="1" i="1" u="sng" dirty="0" smtClean="0"/>
          </a:p>
          <a:p>
            <a:endParaRPr lang="en-US" sz="1200" b="1" i="1" u="sng" dirty="0" smtClean="0"/>
          </a:p>
          <a:p>
            <a:r>
              <a:rPr lang="en-US" sz="1200" b="1" i="1" u="sng" dirty="0" smtClean="0"/>
              <a:t>To Do:</a:t>
            </a:r>
            <a:r>
              <a:rPr lang="en-US" sz="1200" b="0" i="0" u="sng" dirty="0" smtClean="0"/>
              <a:t> </a:t>
            </a:r>
            <a:r>
              <a:rPr lang="en-US" sz="1200" b="0" i="0" u="none" dirty="0" smtClean="0"/>
              <a:t>Go over objectives with participants</a:t>
            </a:r>
            <a:endParaRPr lang="en-US" sz="1200" b="1" i="1" u="none"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30</a:t>
            </a:fld>
            <a:endParaRPr lang="en-US"/>
          </a:p>
        </p:txBody>
      </p:sp>
    </p:spTree>
    <p:extLst>
      <p:ext uri="{BB962C8B-B14F-4D97-AF65-F5344CB8AC3E}">
        <p14:creationId xmlns:p14="http://schemas.microsoft.com/office/powerpoint/2010/main" val="710429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dirty="0" smtClean="0"/>
              <a:t> Objectives for community-based transition</a:t>
            </a:r>
            <a:endParaRPr lang="en-US" sz="1200" b="1" i="1" u="sng" dirty="0" smtClean="0"/>
          </a:p>
          <a:p>
            <a:endParaRPr lang="en-US" sz="1200" b="1" i="1" u="sng" dirty="0" smtClean="0"/>
          </a:p>
          <a:p>
            <a:r>
              <a:rPr lang="en-US" sz="1200" b="1" i="1" u="sng" dirty="0" smtClean="0"/>
              <a:t>To Say:</a:t>
            </a:r>
            <a:r>
              <a:rPr lang="en-US" sz="1200" b="0" i="0" u="none" dirty="0" smtClean="0"/>
              <a:t> Looking at each of these</a:t>
            </a:r>
            <a:r>
              <a:rPr lang="en-US" sz="1200" b="0" i="0" u="none" baseline="0" dirty="0" smtClean="0"/>
              <a:t> objectives, can you visualize the power of each?</a:t>
            </a:r>
            <a:endParaRPr lang="en-US" sz="1200" b="1" i="1" u="sng" dirty="0" smtClean="0"/>
          </a:p>
          <a:p>
            <a:endParaRPr lang="en-US" sz="1200" b="1" i="1" u="sng" dirty="0" smtClean="0"/>
          </a:p>
          <a:p>
            <a:r>
              <a:rPr lang="en-US" sz="1200" b="1" i="1" u="sng" dirty="0" smtClean="0"/>
              <a:t>To Do:</a:t>
            </a:r>
            <a:r>
              <a:rPr lang="en-US" sz="1200" b="0" i="0" u="sng" dirty="0" smtClean="0"/>
              <a:t> </a:t>
            </a:r>
            <a:r>
              <a:rPr lang="en-US" sz="1200" b="0" i="0" u="none" dirty="0" smtClean="0"/>
              <a:t>Go over objectives with participants</a:t>
            </a:r>
            <a:endParaRPr lang="en-US" sz="1200" b="1" i="1" u="none"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31</a:t>
            </a:fld>
            <a:endParaRPr lang="en-US"/>
          </a:p>
        </p:txBody>
      </p:sp>
    </p:spTree>
    <p:extLst>
      <p:ext uri="{BB962C8B-B14F-4D97-AF65-F5344CB8AC3E}">
        <p14:creationId xmlns:p14="http://schemas.microsoft.com/office/powerpoint/2010/main" val="786774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dirty="0" smtClean="0"/>
              <a:t> Objectives for community-based transition</a:t>
            </a:r>
            <a:endParaRPr lang="en-US" sz="1200" b="1" i="1" u="sng" dirty="0" smtClean="0"/>
          </a:p>
          <a:p>
            <a:endParaRPr lang="en-US" sz="1200"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Say:</a:t>
            </a:r>
            <a:r>
              <a:rPr lang="en-US" sz="1200" b="0" i="0" u="none" dirty="0" smtClean="0"/>
              <a:t> Looking at each of these</a:t>
            </a:r>
            <a:r>
              <a:rPr lang="en-US" sz="1200" b="0" i="0" u="none" baseline="0" dirty="0" smtClean="0"/>
              <a:t> objectives, can you visualize the power of each? </a:t>
            </a:r>
            <a:r>
              <a:rPr lang="en-US" sz="1200" b="0" i="0" u="none" dirty="0" smtClean="0"/>
              <a:t>”What objectives are most meaningful to you, the students’ families</a:t>
            </a:r>
            <a:r>
              <a:rPr lang="en-US" sz="1200" b="0" i="0" u="none" baseline="0" dirty="0" smtClean="0"/>
              <a:t> and the district? Are there other objectives that are needed or are missing?”</a:t>
            </a:r>
            <a:endParaRPr lang="en-US" sz="1200" b="1" i="1" u="sng" dirty="0" smtClean="0"/>
          </a:p>
          <a:p>
            <a:endParaRPr lang="en-US" sz="1200" b="1" i="1" u="sng" dirty="0" smtClean="0"/>
          </a:p>
          <a:p>
            <a:r>
              <a:rPr lang="en-US" sz="1200" b="1" i="1" u="sng" dirty="0" smtClean="0"/>
              <a:t>To Do:</a:t>
            </a:r>
            <a:r>
              <a:rPr lang="en-US" sz="1200" b="0" i="0" u="sng" dirty="0" smtClean="0"/>
              <a:t> </a:t>
            </a:r>
            <a:r>
              <a:rPr lang="en-US" sz="1200" b="0" i="0" u="none" dirty="0" smtClean="0"/>
              <a:t>Go over objectives with participants</a:t>
            </a:r>
            <a:endParaRPr lang="en-US" sz="1200" b="1" i="1" u="none" dirty="0" smtClean="0"/>
          </a:p>
          <a:p>
            <a:endParaRPr lang="en-US" sz="1200" b="1" i="1" u="none" dirty="0" smtClean="0"/>
          </a:p>
          <a:p>
            <a:endParaRPr lang="en-US" sz="1200" b="1" i="1" u="none"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32</a:t>
            </a:fld>
            <a:endParaRPr lang="en-US"/>
          </a:p>
        </p:txBody>
      </p:sp>
    </p:spTree>
    <p:extLst>
      <p:ext uri="{BB962C8B-B14F-4D97-AF65-F5344CB8AC3E}">
        <p14:creationId xmlns:p14="http://schemas.microsoft.com/office/powerpoint/2010/main" val="773931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dirty="0" smtClean="0"/>
              <a:t>To Know:  </a:t>
            </a:r>
            <a:r>
              <a:rPr lang="en-US" sz="1200" b="1" i="1" u="sng" dirty="0" smtClean="0"/>
              <a:t>See Handout 2 </a:t>
            </a:r>
            <a:r>
              <a:rPr lang="en-US" sz="1200" b="1" i="1" u="none" dirty="0" smtClean="0"/>
              <a:t>- </a:t>
            </a:r>
            <a:r>
              <a:rPr lang="en-US" sz="1200" b="0" i="0" u="none" dirty="0" smtClean="0"/>
              <a:t>Familiarize</a:t>
            </a:r>
            <a:r>
              <a:rPr lang="en-US" sz="1200" b="0" i="0" u="none" baseline="0" dirty="0" smtClean="0"/>
              <a:t> yourself with the Program Elements</a:t>
            </a:r>
            <a:endParaRPr lang="en-US" sz="1200" b="1" i="1" u="none" dirty="0" smtClean="0"/>
          </a:p>
          <a:p>
            <a:endParaRPr lang="en-US" sz="1200" b="1" i="1" u="none" dirty="0" smtClean="0"/>
          </a:p>
          <a:p>
            <a:r>
              <a:rPr lang="en-US" sz="1200" b="1" i="1" u="none" dirty="0" smtClean="0"/>
              <a:t>To Say:</a:t>
            </a:r>
            <a:r>
              <a:rPr lang="en-US" sz="1200" b="0" i="0" u="none" dirty="0" smtClean="0"/>
              <a:t> ”As we go through</a:t>
            </a:r>
            <a:r>
              <a:rPr lang="en-US" sz="1200" b="0" i="0" u="none" baseline="0" dirty="0" smtClean="0"/>
              <a:t> the program elements, check the </a:t>
            </a:r>
            <a:r>
              <a:rPr lang="en-US" sz="1200" b="1" i="0" u="none" baseline="0" dirty="0" smtClean="0"/>
              <a:t>NEW</a:t>
            </a:r>
            <a:r>
              <a:rPr lang="en-US" sz="1200" b="0" i="0" u="none" baseline="0" dirty="0" smtClean="0"/>
              <a:t> column if your program just started, check the </a:t>
            </a:r>
            <a:r>
              <a:rPr lang="en-US" sz="1200" b="1" i="0" u="none" baseline="0" dirty="0" smtClean="0"/>
              <a:t>DEVELOPING</a:t>
            </a:r>
            <a:r>
              <a:rPr lang="en-US" sz="1200" b="0" i="0" u="none" baseline="0" dirty="0" smtClean="0"/>
              <a:t> column if this is the first year, and check the </a:t>
            </a:r>
            <a:r>
              <a:rPr lang="en-US" sz="1200" b="1" i="0" u="none" baseline="0" dirty="0" smtClean="0"/>
              <a:t>IN PLACE </a:t>
            </a:r>
            <a:r>
              <a:rPr lang="en-US" sz="1200" b="0" i="0" u="none" baseline="0" dirty="0" smtClean="0"/>
              <a:t>column if your program has been in existence for more than one year.</a:t>
            </a:r>
            <a:endParaRPr lang="en-US" sz="1200" b="1" i="1" u="none" dirty="0" smtClean="0"/>
          </a:p>
          <a:p>
            <a:endParaRPr lang="en-US" sz="1200" b="1" i="1" u="none" dirty="0" smtClean="0"/>
          </a:p>
          <a:p>
            <a:r>
              <a:rPr lang="en-US" sz="1200" b="1" i="1" u="none" dirty="0" smtClean="0"/>
              <a:t>To Do:</a:t>
            </a:r>
            <a:r>
              <a:rPr lang="en-US" sz="1200" b="0" i="0" u="none" dirty="0" smtClean="0"/>
              <a:t> Make copies of the </a:t>
            </a:r>
            <a:r>
              <a:rPr lang="en-US" sz="1200" b="0" i="0" u="sng" dirty="0" smtClean="0"/>
              <a:t>CBT Program Elements </a:t>
            </a:r>
            <a:r>
              <a:rPr lang="en-US" sz="1200" b="0" i="0" u="none" dirty="0" smtClean="0"/>
              <a:t>for each participant. See program elements pdf in resource file</a:t>
            </a:r>
            <a:r>
              <a:rPr lang="en-US" sz="1200" b="0" i="0" u="none" baseline="0" dirty="0" smtClean="0"/>
              <a:t> (HO2)</a:t>
            </a:r>
            <a:endParaRPr lang="en-US" sz="1200" b="1" i="1" u="none"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33</a:t>
            </a:fld>
            <a:endParaRPr lang="en-US"/>
          </a:p>
        </p:txBody>
      </p:sp>
    </p:spTree>
    <p:extLst>
      <p:ext uri="{BB962C8B-B14F-4D97-AF65-F5344CB8AC3E}">
        <p14:creationId xmlns:p14="http://schemas.microsoft.com/office/powerpoint/2010/main" val="2113788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smtClean="0">
                <a:solidFill>
                  <a:schemeClr val="tx1"/>
                </a:solidFill>
                <a:effectLst/>
                <a:latin typeface="+mn-lt"/>
                <a:ea typeface="+mn-ea"/>
                <a:cs typeface="+mn-cs"/>
              </a:rPr>
              <a:t>Seeing the Content in Practice</a:t>
            </a:r>
          </a:p>
          <a:p>
            <a:r>
              <a:rPr lang="en-US" sz="1200" b="1" kern="1200" dirty="0" smtClean="0">
                <a:solidFill>
                  <a:schemeClr val="tx1"/>
                </a:solidFill>
                <a:effectLst/>
                <a:latin typeface="+mn-lt"/>
                <a:ea typeface="+mn-ea"/>
                <a:cs typeface="+mn-cs"/>
              </a:rPr>
              <a:t>Purpose: </a:t>
            </a:r>
            <a:r>
              <a:rPr lang="en-US" sz="1200" kern="1200" dirty="0" smtClean="0">
                <a:solidFill>
                  <a:schemeClr val="tx1"/>
                </a:solidFill>
                <a:effectLst/>
                <a:latin typeface="+mn-lt"/>
                <a:ea typeface="+mn-ea"/>
                <a:cs typeface="+mn-cs"/>
              </a:rPr>
              <a:t>Provide opportunity</a:t>
            </a:r>
            <a:r>
              <a:rPr lang="en-US" sz="1200" kern="1200" baseline="0" dirty="0" smtClean="0">
                <a:solidFill>
                  <a:schemeClr val="tx1"/>
                </a:solidFill>
                <a:effectLst/>
                <a:latin typeface="+mn-lt"/>
                <a:ea typeface="+mn-ea"/>
                <a:cs typeface="+mn-cs"/>
              </a:rPr>
              <a:t> for learners to observe implementation of the content in others’ classroom practices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Content: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Detailed description of what implementation looks like, Group</a:t>
            </a:r>
            <a:r>
              <a:rPr lang="en-US" sz="1200" kern="1200" baseline="0" dirty="0" smtClean="0">
                <a:solidFill>
                  <a:schemeClr val="tx1"/>
                </a:solidFill>
                <a:effectLst/>
                <a:latin typeface="+mn-lt"/>
                <a:ea typeface="+mn-ea"/>
                <a:cs typeface="+mn-cs"/>
              </a:rPr>
              <a:t> discussion on what implementation looks like in a variety of contexts, Measuring fidelity, Using data to inform practice</a:t>
            </a:r>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34</a:t>
            </a:fld>
            <a:endParaRPr lang="en-US"/>
          </a:p>
        </p:txBody>
      </p:sp>
    </p:spTree>
    <p:extLst>
      <p:ext uri="{BB962C8B-B14F-4D97-AF65-F5344CB8AC3E}">
        <p14:creationId xmlns:p14="http://schemas.microsoft.com/office/powerpoint/2010/main" val="566673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dirty="0" smtClean="0"/>
              <a:t>To Know: </a:t>
            </a:r>
          </a:p>
          <a:p>
            <a:r>
              <a:rPr lang="en-US" sz="1200" b="0" i="0" u="none" dirty="0" smtClean="0"/>
              <a:t>The purpose of a CBT needs assessment is to provide a school district with a tool that can be used to evaluate community and educational services received by students ages 18-21 with disabilities to determine if changes are needed. This assessment will address students’ educational settings, supports, inclusive opportunities, employment, recreation, adult agency eligibility, and ability to travel independently. </a:t>
            </a:r>
          </a:p>
          <a:p>
            <a:endParaRPr lang="en-US" sz="1200" b="0" i="0" u="none" dirty="0" smtClean="0"/>
          </a:p>
          <a:p>
            <a:r>
              <a:rPr lang="en-US" sz="1200" b="0" i="0" u="none" dirty="0" smtClean="0"/>
              <a:t>Once completed the data from this assessment is reviewed to determine areas where changes are needed to improve services to students with disabilities.</a:t>
            </a:r>
          </a:p>
          <a:p>
            <a:endParaRPr lang="en-US" sz="1200" b="1" i="1" u="none" dirty="0" smtClean="0"/>
          </a:p>
          <a:p>
            <a:r>
              <a:rPr lang="en-US" sz="1200" b="1" i="1" u="none" dirty="0" smtClean="0"/>
              <a:t>To Say: </a:t>
            </a:r>
            <a:r>
              <a:rPr lang="en-US" sz="1200" b="0" i="0" u="none" dirty="0" smtClean="0"/>
              <a:t>There</a:t>
            </a:r>
            <a:r>
              <a:rPr lang="en-US" sz="1200" b="0" i="0" u="none" baseline="0" dirty="0" smtClean="0"/>
              <a:t> are 3 components to the needs assessment – Students, Community, School.</a:t>
            </a:r>
          </a:p>
          <a:p>
            <a:pPr marL="1085850" lvl="2" indent="-171450">
              <a:buFont typeface="Arial" charset="0"/>
              <a:buChar char="•"/>
            </a:pPr>
            <a:r>
              <a:rPr lang="en-US" sz="1200" b="1" i="1" u="none" dirty="0" smtClean="0"/>
              <a:t>Identify</a:t>
            </a:r>
            <a:r>
              <a:rPr lang="en-US" sz="1200" b="1" i="1" u="none" baseline="0" dirty="0" smtClean="0"/>
              <a:t> Students and their needs</a:t>
            </a:r>
          </a:p>
          <a:p>
            <a:pPr marL="1085850" lvl="2" indent="-171450">
              <a:buFont typeface="Arial" charset="0"/>
              <a:buChar char="•"/>
            </a:pPr>
            <a:r>
              <a:rPr lang="en-US" sz="1200" b="1" i="1" u="none" baseline="0" dirty="0" smtClean="0"/>
              <a:t>Identify changes in the High School program</a:t>
            </a:r>
          </a:p>
          <a:p>
            <a:pPr marL="1085850" lvl="2" indent="-171450">
              <a:buFont typeface="Arial" charset="0"/>
              <a:buChar char="•"/>
            </a:pPr>
            <a:r>
              <a:rPr lang="en-US" sz="1200" b="1" i="1" u="none" baseline="0" dirty="0" smtClean="0"/>
              <a:t>Identify community needs and resources</a:t>
            </a:r>
          </a:p>
          <a:p>
            <a:pPr marL="1085850" lvl="2" indent="-171450">
              <a:buFont typeface="Arial" charset="0"/>
              <a:buChar char="•"/>
            </a:pPr>
            <a:endParaRPr lang="en-US" sz="1200" b="1" i="1" u="none" dirty="0" smtClean="0"/>
          </a:p>
          <a:p>
            <a:r>
              <a:rPr lang="en-US" sz="1200" b="1" i="1" u="none" dirty="0" smtClean="0"/>
              <a:t>To Do: </a:t>
            </a:r>
            <a:r>
              <a:rPr lang="en-US" sz="1200" b="0" i="0" u="none" dirty="0" smtClean="0"/>
              <a:t>Distribute The Student List</a:t>
            </a:r>
            <a:r>
              <a:rPr lang="en-US" sz="1200" b="0" i="0" u="none" baseline="0" dirty="0" smtClean="0"/>
              <a:t> (HO3) The Assessed service sheet – to be completed for each student identified as appropriate participant / candidate for the CBT program (HO4 ) and Key Questions Assessing In-School Trans Services (HO5)</a:t>
            </a:r>
            <a:endParaRPr lang="en-US" sz="1200" b="1" i="1" u="none"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35</a:t>
            </a:fld>
            <a:endParaRPr lang="en-US"/>
          </a:p>
        </p:txBody>
      </p:sp>
    </p:spTree>
    <p:extLst>
      <p:ext uri="{BB962C8B-B14F-4D97-AF65-F5344CB8AC3E}">
        <p14:creationId xmlns:p14="http://schemas.microsoft.com/office/powerpoint/2010/main" val="1492252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dirty="0" smtClean="0"/>
              <a:t>To Know: </a:t>
            </a:r>
          </a:p>
          <a:p>
            <a:endParaRPr lang="en-US" sz="1200" b="1" i="1" u="none" dirty="0" smtClean="0"/>
          </a:p>
          <a:p>
            <a:r>
              <a:rPr lang="en-US" sz="1200" b="0" i="0" u="none" dirty="0" smtClean="0"/>
              <a:t>Assemble a team and determine times to meet. </a:t>
            </a:r>
          </a:p>
          <a:p>
            <a:r>
              <a:rPr lang="en-US" sz="1200" b="0" i="0" u="none" dirty="0" smtClean="0"/>
              <a:t>Things for team members to consider:</a:t>
            </a:r>
          </a:p>
          <a:p>
            <a:r>
              <a:rPr lang="en-US" sz="1200" b="0" i="0" u="none" dirty="0" smtClean="0"/>
              <a:t>● familiarity with students</a:t>
            </a:r>
          </a:p>
          <a:p>
            <a:r>
              <a:rPr lang="en-US" sz="1200" b="0" i="0" u="none" dirty="0" smtClean="0"/>
              <a:t>● potential to provide services or supports</a:t>
            </a:r>
          </a:p>
          <a:p>
            <a:r>
              <a:rPr lang="en-US" sz="1200" b="0" i="0" u="none" dirty="0" smtClean="0"/>
              <a:t>● availability to attend meetings</a:t>
            </a:r>
          </a:p>
          <a:p>
            <a:r>
              <a:rPr lang="en-US" sz="1200" b="0" i="0" u="none" dirty="0" smtClean="0"/>
              <a:t>● willingness to create change</a:t>
            </a:r>
          </a:p>
          <a:p>
            <a:r>
              <a:rPr lang="en-US" sz="1200" b="0" i="0" u="none" dirty="0" smtClean="0"/>
              <a:t>● support from administration</a:t>
            </a:r>
          </a:p>
          <a:p>
            <a:endParaRPr lang="en-US" sz="1200" b="0" i="0" u="none" dirty="0" smtClean="0"/>
          </a:p>
          <a:p>
            <a:r>
              <a:rPr lang="en-US" sz="1200" b="0" i="0" u="none" dirty="0" smtClean="0"/>
              <a:t>Teams could consist of administrator(s), teachers, transition specialist, job coaches, paraprofessionals, adult service agency representatives, family member/natural supports, and students or others who are familiar with the service activities of the student population. Team leadership roles and responsibilities should be shared (e.g., taking minutes, chairing the meetings, sending out information, etc.). </a:t>
            </a:r>
          </a:p>
          <a:p>
            <a:endParaRPr lang="en-US" sz="1200" b="0" i="0" u="none" dirty="0" smtClean="0"/>
          </a:p>
          <a:p>
            <a:r>
              <a:rPr lang="en-US" sz="1200" b="0" i="0" u="none" dirty="0" smtClean="0"/>
              <a:t>Use a planning team contact sheet to identify possible Planning Team members.</a:t>
            </a:r>
          </a:p>
          <a:p>
            <a:endParaRPr lang="en-US" sz="1200" b="0" i="0" u="none" dirty="0" smtClean="0"/>
          </a:p>
          <a:p>
            <a:r>
              <a:rPr lang="en-US" sz="1200" b="0" i="0" u="none" dirty="0" smtClean="0"/>
              <a:t>The team should develop a purpose statement during the first meeting. Members must agree on the purpose for the district needs assessment. </a:t>
            </a:r>
          </a:p>
          <a:p>
            <a:r>
              <a:rPr lang="en-US" sz="1200" b="0" i="0" u="none" dirty="0" smtClean="0"/>
              <a:t>The purpose may be to:</a:t>
            </a:r>
          </a:p>
          <a:p>
            <a:r>
              <a:rPr lang="en-US" sz="1200" b="0" i="0" u="none" dirty="0" smtClean="0"/>
              <a:t>● conduct a review of transition services</a:t>
            </a:r>
          </a:p>
          <a:p>
            <a:r>
              <a:rPr lang="en-US" sz="1200" b="0" i="0" u="none" dirty="0" smtClean="0"/>
              <a:t>● discuss possible services and facility needs/accessibility</a:t>
            </a:r>
          </a:p>
          <a:p>
            <a:r>
              <a:rPr lang="en-US" sz="1200" b="0" i="0" u="none" dirty="0" smtClean="0"/>
              <a:t>● identify priorities for needed changes</a:t>
            </a:r>
          </a:p>
          <a:p>
            <a:r>
              <a:rPr lang="en-US" sz="1200" b="0" i="0" u="none" dirty="0" smtClean="0"/>
              <a:t>● review the need for alternative community-based services outside of the high school</a:t>
            </a:r>
          </a:p>
          <a:p>
            <a:r>
              <a:rPr lang="en-US" sz="1200" b="0" i="0" u="none" dirty="0" smtClean="0"/>
              <a:t>● review district policy and impact on service implementation</a:t>
            </a:r>
          </a:p>
          <a:p>
            <a:r>
              <a:rPr lang="en-US" sz="1200" b="0" i="0" u="none" dirty="0" smtClean="0"/>
              <a:t>● define unfamiliar terms</a:t>
            </a:r>
          </a:p>
          <a:p>
            <a:r>
              <a:rPr lang="en-US" sz="1200" b="0" i="0" u="none" dirty="0" smtClean="0"/>
              <a:t>● other</a:t>
            </a:r>
          </a:p>
          <a:p>
            <a:endParaRPr lang="en-US" sz="1200" b="0" i="0" u="none" dirty="0" smtClean="0"/>
          </a:p>
          <a:p>
            <a:r>
              <a:rPr lang="en-US" sz="1200" b="0" i="0" u="none" dirty="0" smtClean="0"/>
              <a:t>The team should set up a meeting schedule and establish a timeline for completing the self-assessment and reviewing the data collected.</a:t>
            </a:r>
          </a:p>
          <a:p>
            <a:endParaRPr lang="en-US" sz="1200" b="1" i="1" u="none" dirty="0" smtClean="0"/>
          </a:p>
          <a:p>
            <a:r>
              <a:rPr lang="en-US" sz="1200" b="1" i="1" u="none" dirty="0" smtClean="0"/>
              <a:t>To Say: </a:t>
            </a:r>
            <a:r>
              <a:rPr lang="en-US" sz="1200" b="0" i="0" u="none" dirty="0" smtClean="0"/>
              <a:t>Discuss</a:t>
            </a:r>
            <a:r>
              <a:rPr lang="en-US" sz="1200" b="0" i="0" u="none" baseline="0" dirty="0" smtClean="0"/>
              <a:t> team responsibilities and next steps of developing an assessment of current programs and community needs. </a:t>
            </a:r>
            <a:endParaRPr lang="en-US" sz="1200" b="1" i="1" u="none" dirty="0" smtClean="0"/>
          </a:p>
          <a:p>
            <a:endParaRPr lang="en-US" sz="1200" b="1" i="1" u="none" dirty="0" smtClean="0"/>
          </a:p>
          <a:p>
            <a:r>
              <a:rPr lang="en-US" sz="1200" b="1" i="1" u="none" dirty="0" smtClean="0"/>
              <a:t>To Do: </a:t>
            </a:r>
            <a:r>
              <a:rPr lang="en-US" sz="1200" b="0" i="0" u="none" dirty="0" smtClean="0"/>
              <a:t>Distribute</a:t>
            </a:r>
            <a:r>
              <a:rPr lang="en-US" sz="1200" b="0" i="0" u="none" baseline="0" dirty="0" smtClean="0"/>
              <a:t> the Planning Team Contact Sheet (HO6 Planning Team pdf.)</a:t>
            </a:r>
            <a:endParaRPr lang="en-US" sz="1200" b="1" i="1" u="none"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36</a:t>
            </a:fld>
            <a:endParaRPr lang="en-US"/>
          </a:p>
        </p:txBody>
      </p:sp>
    </p:spTree>
    <p:extLst>
      <p:ext uri="{BB962C8B-B14F-4D97-AF65-F5344CB8AC3E}">
        <p14:creationId xmlns:p14="http://schemas.microsoft.com/office/powerpoint/2010/main" val="905867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dirty="0" smtClean="0"/>
              <a:t>To Know: </a:t>
            </a:r>
          </a:p>
          <a:p>
            <a:r>
              <a:rPr lang="en-US" sz="1200" b="0" i="0" u="none" strike="noStrike" kern="1200" baseline="0" dirty="0" smtClean="0">
                <a:solidFill>
                  <a:schemeClr val="tx1"/>
                </a:solidFill>
                <a:latin typeface="+mn-lt"/>
                <a:ea typeface="+mn-ea"/>
                <a:cs typeface="+mn-cs"/>
              </a:rPr>
              <a:t>Use in depth key questions for starting or expanding a CBT program. Included are questions targeted for students with disabilities; who either leave school ready for competitive employment or postsecondary education or training and questions related to students who have more significant disabilities. In addition, questions are provided for expanding an existing program or service. </a:t>
            </a:r>
            <a:endParaRPr lang="en-US" sz="1200" b="1" i="1" u="none" dirty="0" smtClean="0"/>
          </a:p>
          <a:p>
            <a:endParaRPr lang="en-US" sz="1200" b="1" i="1" u="none" dirty="0" smtClean="0"/>
          </a:p>
          <a:p>
            <a:r>
              <a:rPr lang="en-US" sz="1200" b="1" i="1" u="none" dirty="0" smtClean="0"/>
              <a:t>To Say: </a:t>
            </a:r>
          </a:p>
          <a:p>
            <a:r>
              <a:rPr lang="en-US" sz="1200" b="0" i="0" u="none" dirty="0" smtClean="0"/>
              <a:t>The overarching questions</a:t>
            </a:r>
            <a:r>
              <a:rPr lang="en-US" sz="1200" b="0" i="0" u="none" baseline="0" dirty="0" smtClean="0"/>
              <a:t> for starting any Community Based Transition Program include the following</a:t>
            </a:r>
          </a:p>
          <a:p>
            <a:pPr marL="1085850" lvl="2" indent="-171450">
              <a:buFont typeface="Arial" charset="0"/>
              <a:buChar char="•"/>
            </a:pPr>
            <a:r>
              <a:rPr lang="en-US" sz="1200" b="0" i="0" u="none" baseline="0" dirty="0" smtClean="0"/>
              <a:t>Which of the changes identified should be given the highest priority?</a:t>
            </a:r>
          </a:p>
          <a:p>
            <a:pPr marL="1085850" lvl="2" indent="-171450">
              <a:buFont typeface="Arial" charset="0"/>
              <a:buChar char="•"/>
            </a:pPr>
            <a:r>
              <a:rPr lang="en-US" sz="1200" b="0" i="0" u="none" baseline="0" dirty="0" smtClean="0"/>
              <a:t>What other, added question(s) should be used or developed based on assessment data findings related to student, district, and community needs?</a:t>
            </a:r>
            <a:endParaRPr lang="en-US" sz="1200" b="1" i="1" u="none" dirty="0" smtClean="0"/>
          </a:p>
          <a:p>
            <a:endParaRPr lang="en-US" sz="1200" b="1" i="1" u="none" dirty="0" smtClean="0"/>
          </a:p>
          <a:p>
            <a:r>
              <a:rPr lang="en-US" sz="1200" b="1" i="1" u="none" dirty="0" smtClean="0"/>
              <a:t>To Do:</a:t>
            </a:r>
          </a:p>
          <a:p>
            <a:r>
              <a:rPr lang="en-US" sz="1200" b="1" i="1" u="none" dirty="0" smtClean="0"/>
              <a:t> </a:t>
            </a:r>
            <a:r>
              <a:rPr lang="en-US" sz="1200" b="0" i="0" u="none" strike="noStrike" kern="1200" baseline="0" dirty="0" smtClean="0">
                <a:solidFill>
                  <a:schemeClr val="tx1"/>
                </a:solidFill>
                <a:latin typeface="+mn-lt"/>
                <a:ea typeface="+mn-ea"/>
                <a:cs typeface="+mn-cs"/>
              </a:rPr>
              <a:t>Included are questions targeted for students with disabilities; who either leave school ready for competitive employment or postsecondary education or training and questions related to students who have more significant disabilities. In addition, questions are provided for expanding an existing program or service.  (Key Questions pdf.)</a:t>
            </a:r>
          </a:p>
          <a:p>
            <a:endParaRPr lang="en-US" sz="1200" b="0" i="0" u="none" strike="noStrike" kern="1200" baseline="0" dirty="0" smtClean="0">
              <a:solidFill>
                <a:schemeClr val="tx1"/>
              </a:solidFill>
              <a:latin typeface="+mn-lt"/>
              <a:ea typeface="+mn-ea"/>
              <a:cs typeface="+mn-cs"/>
            </a:endParaRPr>
          </a:p>
          <a:p>
            <a:r>
              <a:rPr lang="en-US" sz="1200" b="1" i="1" u="none" dirty="0" smtClean="0"/>
              <a:t>Three Sets of Suggested Key Questions (HO7)</a:t>
            </a:r>
          </a:p>
          <a:p>
            <a:r>
              <a:rPr lang="en-US" sz="1200" b="0" i="0" u="none" dirty="0" smtClean="0"/>
              <a:t>Sample questions for a new CBT program for 18-21 year old students with disabilities</a:t>
            </a:r>
          </a:p>
          <a:p>
            <a:r>
              <a:rPr lang="en-US" sz="1200" b="0" i="0" u="none" dirty="0" smtClean="0"/>
              <a:t>– for a new CBT program and/or services, targeted for 18-21year old students with disabilities who have met graduation requirements and will leave school ready for competitive employment or postsecondary education or training</a:t>
            </a:r>
          </a:p>
          <a:p>
            <a:endParaRPr lang="en-US" sz="1200" b="0" i="0" u="none" dirty="0" smtClean="0"/>
          </a:p>
          <a:p>
            <a:r>
              <a:rPr lang="en-US" sz="1200" b="0" i="0" u="none" dirty="0" smtClean="0"/>
              <a:t>Sample questions for a new CBT program for 18-21 year old students with significant disabilities</a:t>
            </a:r>
          </a:p>
          <a:p>
            <a:r>
              <a:rPr lang="en-US" sz="1200" b="0" i="0" u="none" dirty="0" smtClean="0"/>
              <a:t>– or a new CBT program and/or services for students with significant disabilities who may need an alternative program or services</a:t>
            </a:r>
          </a:p>
          <a:p>
            <a:endParaRPr lang="en-US" sz="1200" b="0" i="0" u="none" dirty="0" smtClean="0"/>
          </a:p>
          <a:p>
            <a:r>
              <a:rPr lang="en-US" sz="1200" b="0" i="0" u="none" dirty="0" smtClean="0"/>
              <a:t>Sample questions to expand an existing 18-21 year old program or the options available for students with disabilities</a:t>
            </a:r>
          </a:p>
          <a:p>
            <a:r>
              <a:rPr lang="en-US" sz="1200" b="0" i="0" u="none" dirty="0" smtClean="0"/>
              <a:t>– for existing 18-21 year old programs and/or services to develop or expand the program/services.</a:t>
            </a:r>
          </a:p>
          <a:p>
            <a:endParaRPr lang="en-US" sz="1200" b="0" i="0" u="none" dirty="0" smtClean="0"/>
          </a:p>
          <a:p>
            <a:r>
              <a:rPr lang="en-US" sz="1200" b="0" i="0" u="none" dirty="0" smtClean="0"/>
              <a:t>Resource File (HO7)</a:t>
            </a:r>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37</a:t>
            </a:fld>
            <a:endParaRPr lang="en-US"/>
          </a:p>
        </p:txBody>
      </p:sp>
    </p:spTree>
    <p:extLst>
      <p:ext uri="{BB962C8B-B14F-4D97-AF65-F5344CB8AC3E}">
        <p14:creationId xmlns:p14="http://schemas.microsoft.com/office/powerpoint/2010/main" val="2099578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1" i="1" u="none" dirty="0" smtClean="0"/>
              <a:t>: </a:t>
            </a:r>
            <a:r>
              <a:rPr lang="en-US" sz="1200" b="0" i="0" u="none" baseline="0" dirty="0" smtClean="0"/>
              <a:t>Needs assessments </a:t>
            </a:r>
          </a:p>
          <a:p>
            <a:endParaRPr lang="en-US" sz="1200" b="1" i="1" u="none" dirty="0" smtClean="0"/>
          </a:p>
          <a:p>
            <a:r>
              <a:rPr lang="en-US" sz="1200" b="1" i="1" u="sng" dirty="0" smtClean="0"/>
              <a:t>To Say: </a:t>
            </a:r>
            <a:r>
              <a:rPr lang="en-US" sz="1200" b="0" i="0" u="none" dirty="0" smtClean="0"/>
              <a:t>Once developed, be sure to get a good sampling of</a:t>
            </a:r>
            <a:r>
              <a:rPr lang="en-US" sz="1200" b="0" i="0" u="none" baseline="0" dirty="0" smtClean="0"/>
              <a:t> the population involved. While paper pencil assessments can be utilized, it is always good to have technology involved if available. </a:t>
            </a:r>
          </a:p>
          <a:p>
            <a:endParaRPr lang="en-US" sz="1200" b="1" i="1" u="none" dirty="0" smtClean="0"/>
          </a:p>
          <a:p>
            <a:r>
              <a:rPr lang="en-US" sz="1200" b="1" i="1" u="sng" dirty="0" smtClean="0"/>
              <a:t>To Do:</a:t>
            </a:r>
            <a:r>
              <a:rPr lang="en-US" sz="1200" b="1" i="1" u="sng" baseline="0" dirty="0" smtClean="0"/>
              <a:t> </a:t>
            </a:r>
            <a:r>
              <a:rPr lang="en-US" sz="1200" b="0" i="0" u="none" baseline="0" dirty="0" smtClean="0"/>
              <a:t>HO 8 and HO 9</a:t>
            </a:r>
            <a:endParaRPr lang="en-US" sz="1200" b="1" i="1" u="none" dirty="0" smtClean="0"/>
          </a:p>
        </p:txBody>
      </p:sp>
      <p:sp>
        <p:nvSpPr>
          <p:cNvPr id="4" name="Slide Number Placeholder 3"/>
          <p:cNvSpPr>
            <a:spLocks noGrp="1"/>
          </p:cNvSpPr>
          <p:nvPr>
            <p:ph type="sldNum" sz="quarter" idx="10"/>
          </p:nvPr>
        </p:nvSpPr>
        <p:spPr/>
        <p:txBody>
          <a:bodyPr/>
          <a:lstStyle/>
          <a:p>
            <a:fld id="{1521C6E8-10E1-8B43-8B89-6E7766AF9EC8}" type="slidenum">
              <a:rPr lang="en-US" smtClean="0"/>
              <a:t>38</a:t>
            </a:fld>
            <a:endParaRPr lang="en-US"/>
          </a:p>
        </p:txBody>
      </p:sp>
    </p:spTree>
    <p:extLst>
      <p:ext uri="{BB962C8B-B14F-4D97-AF65-F5344CB8AC3E}">
        <p14:creationId xmlns:p14="http://schemas.microsoft.com/office/powerpoint/2010/main" val="84049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dirty="0" smtClean="0"/>
              <a:t>To Know: </a:t>
            </a:r>
          </a:p>
          <a:p>
            <a:r>
              <a:rPr lang="en-US" sz="1200" b="0" i="0" u="none" strike="noStrike" kern="1200" baseline="0" dirty="0" smtClean="0">
                <a:solidFill>
                  <a:schemeClr val="tx1"/>
                </a:solidFill>
                <a:latin typeface="+mn-lt"/>
                <a:ea typeface="+mn-ea"/>
                <a:cs typeface="+mn-cs"/>
              </a:rPr>
              <a:t>Analyze your needs assessments information, including student service needs related to transition elements/objectives. Also look at in school and community service needs. Use top identified questions focusing on needed change. </a:t>
            </a:r>
          </a:p>
          <a:p>
            <a:endParaRPr lang="en-US" sz="1200" b="1" i="1" u="none" dirty="0" smtClean="0"/>
          </a:p>
          <a:p>
            <a:r>
              <a:rPr lang="en-US" sz="1200" b="1" i="1" u="none" dirty="0" smtClean="0"/>
              <a:t>To Say: </a:t>
            </a:r>
            <a:r>
              <a:rPr lang="en-US" sz="1200" b="0" i="0" u="none" dirty="0" smtClean="0"/>
              <a:t>Looking at the</a:t>
            </a:r>
            <a:r>
              <a:rPr lang="en-US" sz="1200" b="0" i="0" u="none" baseline="0" dirty="0" smtClean="0"/>
              <a:t> questions you identify as a need for your district, what data would you possibly see that would identify a needed program?</a:t>
            </a:r>
          </a:p>
          <a:p>
            <a:r>
              <a:rPr lang="en-US" sz="1200" b="0" i="0" u="none" baseline="0" dirty="0" smtClean="0"/>
              <a:t>What resources are already available in your community? Is there a close community that would have services available? (those in your county?)</a:t>
            </a:r>
            <a:endParaRPr lang="en-US" sz="1200" b="1" i="1" u="none" dirty="0" smtClean="0"/>
          </a:p>
          <a:p>
            <a:endParaRPr lang="en-US" sz="1200" b="1" i="1" u="none" dirty="0" smtClean="0"/>
          </a:p>
          <a:p>
            <a:r>
              <a:rPr lang="en-US" sz="1200" b="1" i="1" u="none" dirty="0" smtClean="0"/>
              <a:t>To Do: </a:t>
            </a:r>
            <a:r>
              <a:rPr lang="en-US" sz="1200" b="0" i="0" u="none" baseline="0" dirty="0" smtClean="0"/>
              <a:t> On chart paper, talk out-loud and list resources that are available. </a:t>
            </a:r>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39</a:t>
            </a:fld>
            <a:endParaRPr lang="en-US"/>
          </a:p>
        </p:txBody>
      </p:sp>
    </p:spTree>
    <p:extLst>
      <p:ext uri="{BB962C8B-B14F-4D97-AF65-F5344CB8AC3E}">
        <p14:creationId xmlns:p14="http://schemas.microsoft.com/office/powerpoint/2010/main" val="122549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charset="0"/>
              <a:buChar char="•"/>
            </a:pPr>
            <a:r>
              <a:rPr lang="en-US" b="1" i="1" dirty="0" smtClean="0"/>
              <a:t>To Know:</a:t>
            </a:r>
            <a:r>
              <a:rPr lang="en-US" dirty="0" smtClean="0"/>
              <a:t> Familiarize yourself</a:t>
            </a:r>
            <a:r>
              <a:rPr lang="en-US" baseline="0" dirty="0" smtClean="0"/>
              <a:t> with the article </a:t>
            </a:r>
            <a:r>
              <a:rPr lang="mr-IN" baseline="0" dirty="0" smtClean="0"/>
              <a:t>–</a:t>
            </a:r>
            <a:r>
              <a:rPr lang="en-US" baseline="0" dirty="0" smtClean="0"/>
              <a:t> Pre-Reading digital format available in the handout packet.</a:t>
            </a:r>
            <a:endParaRPr lang="en-US" b="1" i="1" dirty="0" smtClean="0"/>
          </a:p>
          <a:p>
            <a:pPr marL="171450" indent="-171450">
              <a:buFont typeface="Arial" charset="0"/>
              <a:buChar char="•"/>
            </a:pPr>
            <a:endParaRPr lang="en-US" b="1" i="1" dirty="0" smtClean="0"/>
          </a:p>
          <a:p>
            <a:pPr marL="171450" indent="-171450">
              <a:buFont typeface="Arial" charset="0"/>
              <a:buChar char="•"/>
            </a:pPr>
            <a:r>
              <a:rPr lang="en-US" b="1" i="1" dirty="0" smtClean="0"/>
              <a:t>To Say:</a:t>
            </a:r>
          </a:p>
          <a:p>
            <a:pPr marL="171450" indent="-171450">
              <a:buFont typeface="Arial" charset="0"/>
              <a:buChar char="•"/>
            </a:pPr>
            <a:endParaRPr lang="en-US" b="1" i="1" dirty="0" smtClean="0"/>
          </a:p>
          <a:p>
            <a:pPr marL="171450" indent="-171450">
              <a:buFont typeface="Arial" charset="0"/>
              <a:buChar char="•"/>
            </a:pPr>
            <a:r>
              <a:rPr lang="en-US" b="1" i="1" dirty="0" smtClean="0"/>
              <a:t>To Do:</a:t>
            </a:r>
            <a:r>
              <a:rPr lang="en-US" b="0" i="0" baseline="0" dirty="0" smtClean="0"/>
              <a:t> Send to participants before the training. Have available at the participants tables during training. If participants did not read article prior to training, Jig Saw if needed.</a:t>
            </a:r>
          </a:p>
          <a:p>
            <a:pPr marL="171450" indent="-171450">
              <a:buFont typeface="Arial" charset="0"/>
              <a:buChar char="•"/>
            </a:pPr>
            <a:endParaRPr lang="en-US" b="0" i="0" baseline="0" dirty="0" smtClean="0"/>
          </a:p>
          <a:p>
            <a:r>
              <a:rPr lang="en-US" dirty="0" smtClean="0"/>
              <a:t>PDF</a:t>
            </a:r>
            <a:r>
              <a:rPr lang="en-US" baseline="0" dirty="0" smtClean="0"/>
              <a:t> in resource file</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a:t>
            </a:fld>
            <a:endParaRPr lang="en-US"/>
          </a:p>
        </p:txBody>
      </p:sp>
    </p:spTree>
    <p:extLst>
      <p:ext uri="{BB962C8B-B14F-4D97-AF65-F5344CB8AC3E}">
        <p14:creationId xmlns:p14="http://schemas.microsoft.com/office/powerpoint/2010/main" val="2019679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dirty="0" smtClean="0"/>
              <a:t>To Know: </a:t>
            </a:r>
          </a:p>
          <a:p>
            <a:r>
              <a:rPr lang="en-US" sz="1200" b="0" i="0" u="none" strike="noStrike" kern="1200" baseline="0" dirty="0" smtClean="0">
                <a:solidFill>
                  <a:schemeClr val="tx1"/>
                </a:solidFill>
                <a:latin typeface="+mn-lt"/>
                <a:ea typeface="+mn-ea"/>
                <a:cs typeface="+mn-cs"/>
              </a:rPr>
              <a:t>Once the needs assessment is completed and data is analyzed, it is important to establish clear, measurable goals. If you develop SMART goals for the program, you will be able to determine if you are meeting the needs of students and accomplishing the intended goals of the program.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Here are some examples:</a:t>
            </a:r>
          </a:p>
          <a:p>
            <a:r>
              <a:rPr lang="en-US" sz="1200" b="0" i="0" u="none" strike="noStrike" kern="1200" baseline="0" dirty="0" smtClean="0">
                <a:solidFill>
                  <a:schemeClr val="tx1"/>
                </a:solidFill>
                <a:latin typeface="+mn-lt"/>
                <a:ea typeface="+mn-ea"/>
                <a:cs typeface="+mn-cs"/>
              </a:rPr>
              <a:t>"All students in the CBT program will participate in integrated community-based employment experiences."</a:t>
            </a:r>
          </a:p>
          <a:p>
            <a:r>
              <a:rPr lang="en-US" sz="1200" b="0" i="0" u="none" strike="noStrike" kern="1200" baseline="0" dirty="0" smtClean="0">
                <a:solidFill>
                  <a:schemeClr val="tx1"/>
                </a:solidFill>
                <a:latin typeface="+mn-lt"/>
                <a:ea typeface="+mn-ea"/>
                <a:cs typeface="+mn-cs"/>
              </a:rPr>
              <a:t>"All students in the CBT program will participate in recreational activities.”</a:t>
            </a:r>
          </a:p>
          <a:p>
            <a:r>
              <a:rPr lang="en-US" sz="1200" b="0" i="0" u="none" strike="noStrike" kern="1200" baseline="0" dirty="0" smtClean="0">
                <a:solidFill>
                  <a:schemeClr val="tx1"/>
                </a:solidFill>
                <a:latin typeface="+mn-lt"/>
                <a:ea typeface="+mn-ea"/>
                <a:cs typeface="+mn-cs"/>
              </a:rPr>
              <a:t>“Students in the CBT program will explore postsecondary education/training options.” </a:t>
            </a:r>
          </a:p>
          <a:p>
            <a:endParaRPr lang="en-US" sz="1200" b="1" i="1" u="none" dirty="0" smtClean="0"/>
          </a:p>
          <a:p>
            <a:r>
              <a:rPr lang="en-US" sz="1200" b="1" i="1" u="none" dirty="0" smtClean="0"/>
              <a:t>To Say: </a:t>
            </a:r>
            <a:r>
              <a:rPr lang="en-US" sz="1200" b="0" i="0" u="none" dirty="0" smtClean="0"/>
              <a:t>Let’s </a:t>
            </a:r>
            <a:r>
              <a:rPr lang="en-US" sz="1200" b="0" i="0" u="none" strike="noStrike" kern="1200" baseline="0" dirty="0" smtClean="0">
                <a:solidFill>
                  <a:schemeClr val="tx1"/>
                </a:solidFill>
                <a:latin typeface="+mn-lt"/>
                <a:ea typeface="+mn-ea"/>
                <a:cs typeface="+mn-cs"/>
              </a:rPr>
              <a:t>Identify SMART goals and list on chart paper </a:t>
            </a:r>
            <a:r>
              <a:rPr lang="mr-IN"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List goals starting with top priority.</a:t>
            </a:r>
            <a:endParaRPr lang="en-US" sz="1200" b="1" i="1" u="none" dirty="0" smtClean="0"/>
          </a:p>
          <a:p>
            <a:endParaRPr lang="en-US" sz="1200" b="1" i="1" u="none" dirty="0" smtClean="0"/>
          </a:p>
          <a:p>
            <a:r>
              <a:rPr lang="en-US" sz="1200" b="1" i="1" u="none" dirty="0" smtClean="0"/>
              <a:t>To Do: </a:t>
            </a:r>
            <a:r>
              <a:rPr lang="en-US" sz="1200" b="0" i="0" u="none" baseline="0" dirty="0" smtClean="0"/>
              <a:t> Three sheets of chart paper are needed – One titled </a:t>
            </a:r>
            <a:r>
              <a:rPr lang="en-US" sz="1200" b="0" i="0" u="sng" baseline="0" dirty="0" smtClean="0"/>
              <a:t>Student Goals</a:t>
            </a:r>
            <a:r>
              <a:rPr lang="en-US" sz="1200" b="0" i="0" u="none" baseline="0" dirty="0" smtClean="0"/>
              <a:t>, one titled </a:t>
            </a:r>
            <a:r>
              <a:rPr lang="en-US" sz="1200" b="0" i="0" u="sng" baseline="0" dirty="0" smtClean="0"/>
              <a:t>District Goals,</a:t>
            </a:r>
            <a:r>
              <a:rPr lang="en-US" sz="1200" b="0" i="0" u="none" baseline="0" dirty="0" smtClean="0"/>
              <a:t>  and one titled </a:t>
            </a:r>
            <a:r>
              <a:rPr lang="en-US" sz="1200" b="0" i="0" u="sng" baseline="0" dirty="0" smtClean="0"/>
              <a:t>Community Goals.</a:t>
            </a:r>
            <a:r>
              <a:rPr lang="en-US" sz="1200" b="0" i="0" u="none" baseline="0" dirty="0" smtClean="0"/>
              <a:t> Have participants work together in establishing goals for each using the key questions. </a:t>
            </a:r>
            <a:endParaRPr lang="en-US" u="sng" dirty="0"/>
          </a:p>
        </p:txBody>
      </p:sp>
      <p:sp>
        <p:nvSpPr>
          <p:cNvPr id="4" name="Slide Number Placeholder 3"/>
          <p:cNvSpPr>
            <a:spLocks noGrp="1"/>
          </p:cNvSpPr>
          <p:nvPr>
            <p:ph type="sldNum" sz="quarter" idx="10"/>
          </p:nvPr>
        </p:nvSpPr>
        <p:spPr/>
        <p:txBody>
          <a:bodyPr/>
          <a:lstStyle/>
          <a:p>
            <a:fld id="{1521C6E8-10E1-8B43-8B89-6E7766AF9EC8}" type="slidenum">
              <a:rPr lang="en-US" smtClean="0"/>
              <a:t>40</a:t>
            </a:fld>
            <a:endParaRPr lang="en-US"/>
          </a:p>
        </p:txBody>
      </p:sp>
    </p:spTree>
    <p:extLst>
      <p:ext uri="{BB962C8B-B14F-4D97-AF65-F5344CB8AC3E}">
        <p14:creationId xmlns:p14="http://schemas.microsoft.com/office/powerpoint/2010/main" val="699172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 </a:t>
            </a:r>
          </a:p>
          <a:p>
            <a:r>
              <a:rPr lang="en-US" sz="1200" b="0" i="0" u="none" strike="noStrike" kern="1200" baseline="0" dirty="0" smtClean="0">
                <a:solidFill>
                  <a:schemeClr val="tx1"/>
                </a:solidFill>
                <a:latin typeface="+mn-lt"/>
                <a:ea typeface="+mn-ea"/>
                <a:cs typeface="+mn-cs"/>
              </a:rPr>
              <a:t>Use the Tasks, Timelines, and Responsibilities table for the CBT program to identify responsibility for implementing services. Clear understanding of who is going to do what, by when, is essential for moving forward with activities and measuring progress.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Identify effective ways to communicate with stakeholder groups. Use list and/or modify for your own purposes. </a:t>
            </a:r>
          </a:p>
          <a:p>
            <a:r>
              <a:rPr lang="en-US" sz="1200" b="0" i="0" u="none" strike="noStrike" kern="1200" baseline="0" dirty="0" smtClean="0">
                <a:solidFill>
                  <a:schemeClr val="tx1"/>
                </a:solidFill>
                <a:latin typeface="+mn-lt"/>
                <a:ea typeface="+mn-ea"/>
                <a:cs typeface="+mn-cs"/>
              </a:rPr>
              <a:t> </a:t>
            </a:r>
            <a:endParaRPr lang="en-US" sz="1200" b="1" i="1" u="none" dirty="0" smtClean="0"/>
          </a:p>
          <a:p>
            <a:r>
              <a:rPr lang="en-US" sz="1200" b="1" i="1" u="sng" dirty="0" smtClean="0"/>
              <a:t>To Say:</a:t>
            </a:r>
            <a:r>
              <a:rPr lang="en-US" sz="1200" b="0" i="0" u="none" baseline="0" dirty="0" smtClean="0"/>
              <a:t> “The planning team will need to be deliberate in assigning tasks. The coordinator/s will need to stay on top of the tasks to be on schedule for implementation. </a:t>
            </a:r>
            <a:endParaRPr lang="en-US" sz="1200" b="1" i="1" u="sng" dirty="0" smtClean="0"/>
          </a:p>
          <a:p>
            <a:endParaRPr lang="en-US" sz="1200" b="1" i="1" u="none" dirty="0" smtClean="0"/>
          </a:p>
          <a:p>
            <a:r>
              <a:rPr lang="en-US" sz="1200" b="1" i="1" u="sng" dirty="0" smtClean="0"/>
              <a:t>To Do:</a:t>
            </a:r>
            <a:r>
              <a:rPr lang="en-US" sz="1200" b="0" i="0" u="none" dirty="0" smtClean="0"/>
              <a:t> (HO10) Action Plan for community participation, (HO11) Tasks,</a:t>
            </a:r>
            <a:r>
              <a:rPr lang="en-US" sz="1200" b="0" i="0" u="none" baseline="0" dirty="0" smtClean="0"/>
              <a:t> Timelines and Responsibilities, (HO12) Communication Strategies</a:t>
            </a:r>
            <a:endParaRPr lang="en-US" u="sng" dirty="0"/>
          </a:p>
        </p:txBody>
      </p:sp>
      <p:sp>
        <p:nvSpPr>
          <p:cNvPr id="4" name="Slide Number Placeholder 3"/>
          <p:cNvSpPr>
            <a:spLocks noGrp="1"/>
          </p:cNvSpPr>
          <p:nvPr>
            <p:ph type="sldNum" sz="quarter" idx="10"/>
          </p:nvPr>
        </p:nvSpPr>
        <p:spPr/>
        <p:txBody>
          <a:bodyPr/>
          <a:lstStyle/>
          <a:p>
            <a:fld id="{1521C6E8-10E1-8B43-8B89-6E7766AF9EC8}" type="slidenum">
              <a:rPr lang="en-US" smtClean="0"/>
              <a:t>41</a:t>
            </a:fld>
            <a:endParaRPr lang="en-US"/>
          </a:p>
        </p:txBody>
      </p:sp>
    </p:spTree>
    <p:extLst>
      <p:ext uri="{BB962C8B-B14F-4D97-AF65-F5344CB8AC3E}">
        <p14:creationId xmlns:p14="http://schemas.microsoft.com/office/powerpoint/2010/main" val="2116737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dirty="0" smtClean="0"/>
              <a:t>To Know: </a:t>
            </a:r>
          </a:p>
          <a:p>
            <a:r>
              <a:rPr lang="en-US" sz="1200" b="1" i="0" u="none" strike="noStrike" kern="1200" baseline="0" dirty="0" smtClean="0">
                <a:solidFill>
                  <a:schemeClr val="tx1"/>
                </a:solidFill>
                <a:latin typeface="+mn-lt"/>
                <a:ea typeface="+mn-ea"/>
                <a:cs typeface="+mn-cs"/>
              </a:rPr>
              <a:t>Tips for starting a program </a:t>
            </a:r>
            <a:endParaRPr lang="en-US" sz="1200" b="0" i="0" u="none" strike="noStrike" kern="1200" baseline="0" dirty="0" smtClean="0">
              <a:solidFill>
                <a:schemeClr val="tx1"/>
              </a:solidFill>
              <a:latin typeface="+mn-lt"/>
              <a:ea typeface="+mn-ea"/>
              <a:cs typeface="+mn-cs"/>
            </a:endParaRPr>
          </a:p>
          <a:p>
            <a:pPr marL="171450" indent="-171450">
              <a:buFont typeface="Arial" charset="0"/>
              <a:buChar char="•"/>
            </a:pPr>
            <a:r>
              <a:rPr lang="en-US" sz="1200" b="1" i="0" u="none" strike="noStrike" kern="1200" baseline="0" dirty="0" smtClean="0">
                <a:solidFill>
                  <a:schemeClr val="tx1"/>
                </a:solidFill>
                <a:latin typeface="+mn-lt"/>
                <a:ea typeface="+mn-ea"/>
                <a:cs typeface="+mn-cs"/>
              </a:rPr>
              <a:t>Define need</a:t>
            </a:r>
            <a:r>
              <a:rPr lang="en-US" sz="1200" b="0" i="0" u="none" strike="noStrike" kern="1200" baseline="0" dirty="0" smtClean="0">
                <a:solidFill>
                  <a:schemeClr val="tx1"/>
                </a:solidFill>
                <a:latin typeface="+mn-lt"/>
                <a:ea typeface="+mn-ea"/>
                <a:cs typeface="+mn-cs"/>
              </a:rPr>
              <a:t>. For example, there will be a large population of 18-21 year old students with disabilities enrolled in the district next year.</a:t>
            </a:r>
          </a:p>
          <a:p>
            <a:pPr marL="171450" indent="-171450">
              <a:buFont typeface="Arial" charset="0"/>
              <a:buChar char="•"/>
            </a:pPr>
            <a:r>
              <a:rPr lang="en-US" sz="1200" b="1" i="0" u="none" strike="noStrike" kern="1200" baseline="0" dirty="0" smtClean="0">
                <a:solidFill>
                  <a:schemeClr val="tx1"/>
                </a:solidFill>
                <a:latin typeface="+mn-lt"/>
                <a:ea typeface="+mn-ea"/>
                <a:cs typeface="+mn-cs"/>
              </a:rPr>
              <a:t>Create a reasonable timeline</a:t>
            </a:r>
            <a:r>
              <a:rPr lang="en-US" sz="1200" b="0" i="0" u="none" strike="noStrike" kern="1200" baseline="0" dirty="0" smtClean="0">
                <a:solidFill>
                  <a:schemeClr val="tx1"/>
                </a:solidFill>
                <a:latin typeface="+mn-lt"/>
                <a:ea typeface="+mn-ea"/>
                <a:cs typeface="+mn-cs"/>
              </a:rPr>
              <a:t>. Plan for six months to a year before you start the program. In January, start by pulling a workgroup together. In February identify student need and schedule monthly meetings with planning committee. By spring, March/April, collect assessment data, identify staffing and prepare a budget. In June, establish location and finalize funding issues. In summer, develop the curriculum. Start the program in the fall.</a:t>
            </a:r>
          </a:p>
          <a:p>
            <a:pPr marL="171450" indent="-171450">
              <a:buFont typeface="Arial" charset="0"/>
              <a:buChar char="•"/>
            </a:pPr>
            <a:r>
              <a:rPr lang="en-US" sz="1200" b="1" i="0" u="none" strike="noStrike" kern="1200" baseline="0" dirty="0" smtClean="0">
                <a:solidFill>
                  <a:schemeClr val="tx1"/>
                </a:solidFill>
                <a:latin typeface="+mn-lt"/>
                <a:ea typeface="+mn-ea"/>
                <a:cs typeface="+mn-cs"/>
              </a:rPr>
              <a:t>Determine Funding</a:t>
            </a:r>
            <a:r>
              <a:rPr lang="en-US" sz="1200" b="0" i="0" u="none" strike="noStrike" kern="1200" baseline="0" dirty="0" smtClean="0">
                <a:solidFill>
                  <a:schemeClr val="tx1"/>
                </a:solidFill>
                <a:latin typeface="+mn-lt"/>
                <a:ea typeface="+mn-ea"/>
                <a:cs typeface="+mn-cs"/>
              </a:rPr>
              <a:t>. Funding a program is always a challenge—special education money is used to fund most 18-21 year old services and/or programs. This may include reallocation of existing staff and resources and the use of supports outside the district.</a:t>
            </a:r>
          </a:p>
          <a:p>
            <a:endParaRPr lang="en-US" sz="1200" b="1" i="1"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dirty="0" smtClean="0"/>
              <a:t>To Say: </a:t>
            </a:r>
            <a:r>
              <a:rPr lang="en-US" sz="1200" b="0" i="0" u="none" strike="noStrike" kern="1200" baseline="0" dirty="0" smtClean="0">
                <a:solidFill>
                  <a:schemeClr val="tx1"/>
                </a:solidFill>
                <a:latin typeface="+mn-lt"/>
                <a:ea typeface="+mn-ea"/>
                <a:cs typeface="+mn-cs"/>
              </a:rPr>
              <a:t>After analyzing tasks, timelines, responsibilities, and communication strategies, create your CBT action plan. Include top priority goals, changes within the school, and changes in resources and supports outside the school/within the community. </a:t>
            </a:r>
            <a:endParaRPr lang="en-US" sz="1200" b="1" i="1" u="none" dirty="0" smtClean="0"/>
          </a:p>
          <a:p>
            <a:endParaRPr lang="en-US" sz="1200" b="1" i="1" u="none" dirty="0" smtClean="0"/>
          </a:p>
          <a:p>
            <a:r>
              <a:rPr lang="en-US" sz="1200" b="1" i="1" u="none" dirty="0" smtClean="0"/>
              <a:t>To Do: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Use the Effective Practice and Solutions Chart to assist in removing barriers. (HO13) Lastly, identify collaborative partners in the process (HO14).  (resource folder)</a:t>
            </a:r>
            <a:endParaRPr lang="en-US" sz="1200" b="1" i="1" u="none" dirty="0" smtClean="0"/>
          </a:p>
          <a:p>
            <a:endParaRPr lang="en-US" u="sng" dirty="0"/>
          </a:p>
        </p:txBody>
      </p:sp>
      <p:sp>
        <p:nvSpPr>
          <p:cNvPr id="4" name="Slide Number Placeholder 3"/>
          <p:cNvSpPr>
            <a:spLocks noGrp="1"/>
          </p:cNvSpPr>
          <p:nvPr>
            <p:ph type="sldNum" sz="quarter" idx="10"/>
          </p:nvPr>
        </p:nvSpPr>
        <p:spPr/>
        <p:txBody>
          <a:bodyPr/>
          <a:lstStyle/>
          <a:p>
            <a:fld id="{1521C6E8-10E1-8B43-8B89-6E7766AF9EC8}" type="slidenum">
              <a:rPr lang="en-US" smtClean="0"/>
              <a:t>42</a:t>
            </a:fld>
            <a:endParaRPr lang="en-US"/>
          </a:p>
        </p:txBody>
      </p:sp>
    </p:spTree>
    <p:extLst>
      <p:ext uri="{BB962C8B-B14F-4D97-AF65-F5344CB8AC3E}">
        <p14:creationId xmlns:p14="http://schemas.microsoft.com/office/powerpoint/2010/main" val="16315804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dirty="0" smtClean="0"/>
              <a:t>To Know: </a:t>
            </a:r>
            <a:r>
              <a:rPr lang="en-US" dirty="0" smtClean="0"/>
              <a:t>AT A GLANCE We all face barriers in life for which we may need assistance or use an accommodation. An accommodation is simply an adjustment or any tool that is used to help you be more productive. For example, some of us may be short in stature and need to use a step stool (or   ask taller people) to reach items for us. Some of us may have difficulty remembering things, so  we write down lists to help us. Some people who use wheel chairs, may need for a desk to be  elevated so they can work comfortably. Some barriers may be obvious, and others not so  much.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dirty="0" smtClean="0"/>
              <a:t>To Say: </a:t>
            </a:r>
            <a:r>
              <a:rPr lang="en-US" dirty="0" smtClean="0"/>
              <a:t>Being open to considering new ideas and another’s point of view is one way to begin to reduce and eliminate barriers– especially attitudinal barriers. Often times, people are set in the way they think and in the way they consider ideas (and aren’t always open to considering new and different ways to solve issues and create solutions). This activity is designed to experience how a different way of thinking is necessary to solve what appears to be a simple crossword puzzle. It’s only 4 across and 4 down… shouldn’t take much time at all. Work independently… and let’s see who can get the correct answers.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DISCUSSION  Ask the question: what did you “assume” when you were asked to do a crossword puzzle?  Go through all of the across answers first. When it’s noticed that all of the  answers are the same (BITE), ask how that could be possible with what you</a:t>
            </a:r>
            <a:r>
              <a:rPr lang="en-US" baseline="0" dirty="0" smtClean="0"/>
              <a:t> </a:t>
            </a:r>
            <a:r>
              <a:rPr lang="en-US" dirty="0" smtClean="0"/>
              <a:t>know about</a:t>
            </a:r>
            <a:r>
              <a:rPr lang="en-US" baseline="0" dirty="0" smtClean="0"/>
              <a:t> </a:t>
            </a:r>
            <a:r>
              <a:rPr lang="en-US" dirty="0" smtClean="0"/>
              <a:t>crossword puzzles? Then, read the down  answers: B’s(bees), I’s (eyes), T’s (tease), and E’s (ease]. Was this activity easy or difficult for you? When you heard you were going to do a</a:t>
            </a:r>
            <a:r>
              <a:rPr lang="en-US" baseline="0" dirty="0" smtClean="0"/>
              <a:t> </a:t>
            </a:r>
            <a:r>
              <a:rPr lang="en-US" dirty="0" smtClean="0"/>
              <a:t>crossword puzzle, what was your immediate thought? Did you change your mind when you saw how “simple” the puzzle looked? How did you feel when the answers were revealed? </a:t>
            </a:r>
            <a:r>
              <a:rPr lang="en-US" baseline="0" dirty="0" smtClean="0"/>
              <a:t> </a:t>
            </a:r>
            <a:r>
              <a:rPr lang="en-US" dirty="0" smtClean="0"/>
              <a:t>What is your “take away” from this activity?</a:t>
            </a:r>
          </a:p>
          <a:p>
            <a:endParaRPr lang="en-US" sz="1200" b="1" i="1" u="none" dirty="0" smtClean="0"/>
          </a:p>
          <a:p>
            <a:r>
              <a:rPr lang="en-US" sz="1200" b="1" i="1" u="none" dirty="0" smtClean="0"/>
              <a:t>To Do: </a:t>
            </a:r>
            <a:r>
              <a:rPr lang="en-US" sz="1200" b="0" i="1" u="none" dirty="0" smtClean="0"/>
              <a:t>Produce</a:t>
            </a:r>
            <a:r>
              <a:rPr lang="en-US" sz="1200" b="0" i="1" u="none" baseline="0" dirty="0" smtClean="0"/>
              <a:t> the Crossword sheet for each participant. (HO 15)</a:t>
            </a:r>
            <a:endParaRPr lang="en-US" sz="1200" b="1" i="1" u="none"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43</a:t>
            </a:fld>
            <a:endParaRPr lang="en-US"/>
          </a:p>
        </p:txBody>
      </p:sp>
    </p:spTree>
    <p:extLst>
      <p:ext uri="{BB962C8B-B14F-4D97-AF65-F5344CB8AC3E}">
        <p14:creationId xmlns:p14="http://schemas.microsoft.com/office/powerpoint/2010/main" val="627854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dirty="0" smtClean="0"/>
              <a:t> Barriers are not the same in every community.</a:t>
            </a:r>
            <a:endParaRPr lang="en-US" sz="1200" b="1" i="1" u="sng" dirty="0" smtClean="0"/>
          </a:p>
          <a:p>
            <a:endParaRPr lang="en-US" sz="1200" b="1" i="1" u="sng" dirty="0" smtClean="0"/>
          </a:p>
          <a:p>
            <a:r>
              <a:rPr lang="en-US" sz="1200" b="1" i="1" u="sng" dirty="0" smtClean="0"/>
              <a:t>To Say:</a:t>
            </a:r>
            <a:r>
              <a:rPr lang="en-US" sz="1200" b="0" i="0" u="none" baseline="0" dirty="0" smtClean="0"/>
              <a:t> Work together and discuss barriers that you may have. Utilizing the Strategies to Remove Barriers worksheet to problem solve barriers that may be encountered.</a:t>
            </a:r>
            <a:endParaRPr lang="en-US" sz="1200" b="1" i="1" u="sng" dirty="0" smtClean="0"/>
          </a:p>
          <a:p>
            <a:endParaRPr lang="en-US" sz="1200" b="1" i="1" u="sng" dirty="0" smtClean="0"/>
          </a:p>
          <a:p>
            <a:r>
              <a:rPr lang="en-US" sz="1200" b="1" i="1" u="sng" dirty="0" smtClean="0"/>
              <a:t>To Do:</a:t>
            </a:r>
            <a:r>
              <a:rPr lang="en-US" sz="1200" b="0" i="0" u="none" dirty="0" smtClean="0"/>
              <a:t> HO 16 </a:t>
            </a:r>
            <a:endParaRPr lang="en-US" sz="1200" b="1" i="1" u="sng"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44</a:t>
            </a:fld>
            <a:endParaRPr lang="en-US"/>
          </a:p>
        </p:txBody>
      </p:sp>
    </p:spTree>
    <p:extLst>
      <p:ext uri="{BB962C8B-B14F-4D97-AF65-F5344CB8AC3E}">
        <p14:creationId xmlns:p14="http://schemas.microsoft.com/office/powerpoint/2010/main" val="592892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smtClean="0">
                <a:solidFill>
                  <a:schemeClr val="tx1"/>
                </a:solidFill>
                <a:effectLst/>
                <a:latin typeface="+mn-lt"/>
                <a:ea typeface="+mn-ea"/>
                <a:cs typeface="+mn-cs"/>
              </a:rPr>
              <a:t>Putting the Content in Practice</a:t>
            </a:r>
          </a:p>
          <a:p>
            <a:r>
              <a:rPr lang="en-US" sz="1200" b="1" kern="1200" dirty="0" smtClean="0">
                <a:solidFill>
                  <a:schemeClr val="tx1"/>
                </a:solidFill>
                <a:effectLst/>
                <a:latin typeface="+mn-lt"/>
                <a:ea typeface="+mn-ea"/>
                <a:cs typeface="+mn-cs"/>
              </a:rPr>
              <a:t>Purpose: </a:t>
            </a:r>
            <a:r>
              <a:rPr lang="en-US" sz="1200" kern="1200" dirty="0" smtClean="0">
                <a:solidFill>
                  <a:schemeClr val="tx1"/>
                </a:solidFill>
                <a:effectLst/>
                <a:latin typeface="+mn-lt"/>
                <a:ea typeface="+mn-ea"/>
                <a:cs typeface="+mn-cs"/>
              </a:rPr>
              <a:t>Provide opportunity</a:t>
            </a:r>
            <a:r>
              <a:rPr lang="en-US" sz="1200" kern="1200" baseline="0" dirty="0" smtClean="0">
                <a:solidFill>
                  <a:schemeClr val="tx1"/>
                </a:solidFill>
                <a:effectLst/>
                <a:latin typeface="+mn-lt"/>
                <a:ea typeface="+mn-ea"/>
                <a:cs typeface="+mn-cs"/>
              </a:rPr>
              <a:t> for learners to identify how to implement the content in their classroom practices.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Content: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Reflection on what implementation would look</a:t>
            </a:r>
            <a:r>
              <a:rPr lang="en-US" sz="1200" kern="1200" baseline="0" dirty="0" smtClean="0">
                <a:solidFill>
                  <a:schemeClr val="tx1"/>
                </a:solidFill>
                <a:effectLst/>
                <a:latin typeface="+mn-lt"/>
                <a:ea typeface="+mn-ea"/>
                <a:cs typeface="+mn-cs"/>
              </a:rPr>
              <a:t> like in their classrooms, Discuss and problem-solve potential challenges to implementation and fidelity drift</a:t>
            </a:r>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45</a:t>
            </a:fld>
            <a:endParaRPr lang="en-US"/>
          </a:p>
        </p:txBody>
      </p:sp>
    </p:spTree>
    <p:extLst>
      <p:ext uri="{BB962C8B-B14F-4D97-AF65-F5344CB8AC3E}">
        <p14:creationId xmlns:p14="http://schemas.microsoft.com/office/powerpoint/2010/main" val="873983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=wCrGm2kHBGI</a:t>
            </a:r>
          </a:p>
          <a:p>
            <a:endParaRPr lang="en-US" dirty="0" smtClean="0"/>
          </a:p>
          <a:p>
            <a:r>
              <a:rPr lang="en-US" sz="1200" b="1" i="1" u="sng" dirty="0" smtClean="0"/>
              <a:t>To Know:</a:t>
            </a:r>
          </a:p>
          <a:p>
            <a:endParaRPr lang="en-US" sz="1200" b="1" i="1" u="sng" dirty="0" smtClean="0"/>
          </a:p>
          <a:p>
            <a:r>
              <a:rPr lang="en-US" sz="1200" b="1" i="1" u="sng" dirty="0" smtClean="0"/>
              <a:t>To Say:</a:t>
            </a:r>
            <a:r>
              <a:rPr lang="en-US" sz="1200" b="0" i="0" u="none" baseline="0" dirty="0" smtClean="0"/>
              <a:t> This video presents an international perspective. Follow a job coach and her client in developing the ideal situation.</a:t>
            </a:r>
            <a:endParaRPr lang="en-US" sz="1200" b="1" i="1" u="sng" dirty="0" smtClean="0"/>
          </a:p>
          <a:p>
            <a:endParaRPr lang="en-US" sz="1200" b="1" i="1" u="sng" dirty="0" smtClean="0"/>
          </a:p>
          <a:p>
            <a:r>
              <a:rPr lang="en-US" sz="1200" b="1" i="1" u="sng" dirty="0" smtClean="0"/>
              <a:t>To Do:</a:t>
            </a:r>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46</a:t>
            </a:fld>
            <a:endParaRPr lang="en-US"/>
          </a:p>
        </p:txBody>
      </p:sp>
    </p:spTree>
    <p:extLst>
      <p:ext uri="{BB962C8B-B14F-4D97-AF65-F5344CB8AC3E}">
        <p14:creationId xmlns:p14="http://schemas.microsoft.com/office/powerpoint/2010/main" val="2079502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 </a:t>
            </a:r>
          </a:p>
          <a:p>
            <a:endParaRPr lang="en-US" sz="1200" b="1" i="1"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Say: </a:t>
            </a:r>
            <a:r>
              <a:rPr lang="en-US" sz="1200" dirty="0" smtClean="0"/>
              <a:t>The evaluation should be completed one year after full implementation of the program or services.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evaluation will assist you in: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documenting the success of the services offered (i.e., do they work);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 identifying what and how services should be expanded or reconfigured; and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 increasing the likelihood administrative and school boards support the CBT program. </a:t>
            </a:r>
          </a:p>
          <a:p>
            <a:endParaRPr lang="en-US" sz="1200" b="1" i="1" u="none" dirty="0" smtClean="0"/>
          </a:p>
          <a:p>
            <a:r>
              <a:rPr lang="en-US" sz="1200" b="1" i="1" u="sng" dirty="0" smtClean="0"/>
              <a:t>To Do:</a:t>
            </a:r>
            <a:r>
              <a:rPr lang="en-US" sz="1200" b="0" i="0" u="none" dirty="0" smtClean="0"/>
              <a:t> HO</a:t>
            </a:r>
            <a:r>
              <a:rPr lang="en-US" sz="1200" b="0" i="0" u="none" baseline="0" dirty="0" smtClean="0"/>
              <a:t> 17 Program Evaluation</a:t>
            </a:r>
            <a:endParaRPr lang="en-US" sz="1200" b="1" i="1" u="sng"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47</a:t>
            </a:fld>
            <a:endParaRPr lang="en-US"/>
          </a:p>
        </p:txBody>
      </p:sp>
    </p:spTree>
    <p:extLst>
      <p:ext uri="{BB962C8B-B14F-4D97-AF65-F5344CB8AC3E}">
        <p14:creationId xmlns:p14="http://schemas.microsoft.com/office/powerpoint/2010/main" val="239432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p>
          <a:p>
            <a:endParaRPr lang="en-US" sz="1200" b="1" i="1" u="none" dirty="0" smtClean="0"/>
          </a:p>
          <a:p>
            <a:r>
              <a:rPr lang="en-US" sz="1200" b="1" i="1" u="sng" dirty="0" smtClean="0"/>
              <a:t>To Say: </a:t>
            </a:r>
          </a:p>
          <a:p>
            <a:r>
              <a:rPr lang="en-US" sz="1200" b="0" i="1" u="none" dirty="0" smtClean="0"/>
              <a:t>Ask these questions: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Identify if there continues to be a need for the program and the goals of the program </a:t>
            </a:r>
          </a:p>
          <a:p>
            <a:pPr marL="171450" indent="-171450">
              <a:buFont typeface="Arial" charset="0"/>
              <a:buChar char="•"/>
            </a:pPr>
            <a:r>
              <a:rPr lang="en-US" sz="1200" b="0" i="0" u="none" strike="noStrike" kern="1200" baseline="0" dirty="0" smtClean="0">
                <a:solidFill>
                  <a:schemeClr val="tx1"/>
                </a:solidFill>
                <a:latin typeface="+mn-lt"/>
                <a:ea typeface="+mn-ea"/>
                <a:cs typeface="+mn-cs"/>
              </a:rPr>
              <a:t>How did this program differ from the program(s) currently available in the high schools for students ages 18-21? </a:t>
            </a:r>
          </a:p>
          <a:p>
            <a:pPr marL="171450" indent="-171450">
              <a:buFont typeface="Arial" charset="0"/>
              <a:buChar char="•"/>
            </a:pPr>
            <a:r>
              <a:rPr lang="en-US" sz="1200" b="0" i="0" u="none" strike="noStrike" kern="1200" baseline="0" dirty="0" smtClean="0">
                <a:solidFill>
                  <a:schemeClr val="tx1"/>
                </a:solidFill>
                <a:latin typeface="+mn-lt"/>
                <a:ea typeface="+mn-ea"/>
                <a:cs typeface="+mn-cs"/>
              </a:rPr>
              <a:t>Which students should be targeted for this program (e.g., students who will exit with a certificate; those with previous experience in unpaid employment sites)? Which students were targeted for the program?</a:t>
            </a:r>
          </a:p>
          <a:p>
            <a:pPr marL="171450" indent="-171450">
              <a:buFont typeface="Arial" charset="0"/>
              <a:buChar char="•"/>
            </a:pPr>
            <a:r>
              <a:rPr lang="en-US" sz="1200" b="0" i="0" u="none" strike="noStrike" kern="1200" baseline="0" dirty="0" smtClean="0">
                <a:solidFill>
                  <a:schemeClr val="tx1"/>
                </a:solidFill>
                <a:latin typeface="+mn-lt"/>
                <a:ea typeface="+mn-ea"/>
                <a:cs typeface="+mn-cs"/>
              </a:rPr>
              <a:t>How will families and students find out about the program? </a:t>
            </a:r>
          </a:p>
          <a:p>
            <a:pPr marL="171450" indent="-171450">
              <a:buFont typeface="Arial" charset="0"/>
              <a:buChar char="•"/>
            </a:pPr>
            <a:r>
              <a:rPr lang="en-US" sz="1200" b="0" i="0" u="none" strike="noStrike" kern="1200" baseline="0" dirty="0" smtClean="0">
                <a:solidFill>
                  <a:schemeClr val="tx1"/>
                </a:solidFill>
                <a:latin typeface="+mn-lt"/>
                <a:ea typeface="+mn-ea"/>
                <a:cs typeface="+mn-cs"/>
              </a:rPr>
              <a:t>Where was the program be located, and how was it staffed? Does location need to change?</a:t>
            </a:r>
          </a:p>
          <a:p>
            <a:pPr marL="171450" indent="-171450">
              <a:buFont typeface="Arial" charset="0"/>
              <a:buChar char="•"/>
            </a:pPr>
            <a:r>
              <a:rPr lang="en-US" sz="1200" b="0" i="0" u="none" strike="noStrike" kern="1200" baseline="0" dirty="0" smtClean="0">
                <a:solidFill>
                  <a:schemeClr val="tx1"/>
                </a:solidFill>
                <a:latin typeface="+mn-lt"/>
                <a:ea typeface="+mn-ea"/>
                <a:cs typeface="+mn-cs"/>
              </a:rPr>
              <a:t>How will the program accommodate the flux in numbers and supports needed as service needs increase? </a:t>
            </a:r>
          </a:p>
          <a:p>
            <a:endParaRPr lang="en-US" sz="1200" b="1" i="1" u="none" dirty="0" smtClean="0"/>
          </a:p>
          <a:p>
            <a:r>
              <a:rPr lang="en-US" sz="1200" b="1" i="1" u="sng" dirty="0" smtClean="0"/>
              <a:t>To Do:</a:t>
            </a:r>
            <a:r>
              <a:rPr lang="en-US" sz="1200" b="0" i="0" u="none" dirty="0" smtClean="0"/>
              <a:t> HO18 Collecting</a:t>
            </a:r>
            <a:r>
              <a:rPr lang="en-US" sz="1200" b="0" i="0" u="none" baseline="0" dirty="0" smtClean="0"/>
              <a:t> and Analyzing the Data, </a:t>
            </a:r>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48</a:t>
            </a:fld>
            <a:endParaRPr lang="en-US"/>
          </a:p>
        </p:txBody>
      </p:sp>
    </p:spTree>
    <p:extLst>
      <p:ext uri="{BB962C8B-B14F-4D97-AF65-F5344CB8AC3E}">
        <p14:creationId xmlns:p14="http://schemas.microsoft.com/office/powerpoint/2010/main" val="20104764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p>
          <a:p>
            <a:endParaRPr lang="en-US" sz="1200" b="1" i="1" u="none" dirty="0" smtClean="0"/>
          </a:p>
          <a:p>
            <a:r>
              <a:rPr lang="en-US" sz="1200" b="1" i="1" u="sng" dirty="0" smtClean="0"/>
              <a:t>To Say: </a:t>
            </a:r>
          </a:p>
          <a:p>
            <a:pPr lvl="0"/>
            <a:r>
              <a:rPr lang="en-US" dirty="0" smtClean="0"/>
              <a:t>Once a needs assessment is completed, it is important to establish clear, measurable goals. If you develop clear goals for the program, you will be able to determine if you are meeting the needs of students and accomplishing the intended goals of the program. </a:t>
            </a:r>
          </a:p>
          <a:p>
            <a:pPr lvl="0"/>
            <a:r>
              <a:rPr lang="en-US" sz="3000" dirty="0" smtClean="0"/>
              <a:t>	Examples: </a:t>
            </a:r>
          </a:p>
          <a:p>
            <a:pPr marL="1371600" lvl="2" indent="-457200">
              <a:buFont typeface="Arial" charset="0"/>
              <a:buChar char="•"/>
            </a:pPr>
            <a:r>
              <a:rPr lang="en-US" sz="3000" dirty="0" smtClean="0"/>
              <a:t>"Every student in the program will participate in at least one community-based employment experience.”</a:t>
            </a:r>
          </a:p>
          <a:p>
            <a:pPr marL="1371600" lvl="2" indent="-457200">
              <a:buFont typeface="Arial" charset="0"/>
              <a:buChar char="•"/>
            </a:pPr>
            <a:r>
              <a:rPr lang="en-US" sz="3000" dirty="0" smtClean="0"/>
              <a:t>"Every student in the program will participate in at least one recreational activity in the community.”</a:t>
            </a:r>
          </a:p>
          <a:p>
            <a:endParaRPr lang="en-US" sz="1200" b="1" i="1" u="none" dirty="0" smtClean="0"/>
          </a:p>
          <a:p>
            <a:r>
              <a:rPr lang="en-US" sz="1200" b="1" i="1" u="sng" dirty="0" smtClean="0"/>
              <a:t>To Do:</a:t>
            </a:r>
            <a:r>
              <a:rPr lang="en-US" sz="1200" b="0" i="0" u="none" dirty="0" smtClean="0"/>
              <a:t> HO 19 Goal Setting for Student Learning</a:t>
            </a:r>
            <a:endParaRPr lang="en-US" sz="1200" b="1" i="1" u="sng"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49</a:t>
            </a:fld>
            <a:endParaRPr lang="en-US"/>
          </a:p>
        </p:txBody>
      </p:sp>
    </p:spTree>
    <p:extLst>
      <p:ext uri="{BB962C8B-B14F-4D97-AF65-F5344CB8AC3E}">
        <p14:creationId xmlns:p14="http://schemas.microsoft.com/office/powerpoint/2010/main" val="3701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smtClean="0"/>
              <a:t>To Know:</a:t>
            </a:r>
            <a:r>
              <a:rPr lang="en-US" sz="1200" b="0" i="0" dirty="0" smtClean="0"/>
              <a:t> </a:t>
            </a:r>
            <a:r>
              <a:rPr lang="en-US" sz="1200" b="0" i="0" u="none" dirty="0" smtClean="0"/>
              <a:t>Familiarize yourself with the materials and presentation slides</a:t>
            </a:r>
            <a:endParaRPr lang="en-US" sz="1200" b="1" i="1" u="sng" dirty="0" smtClean="0"/>
          </a:p>
          <a:p>
            <a:endParaRPr lang="en-US" sz="1200" b="1" i="1" u="sng" dirty="0" smtClean="0"/>
          </a:p>
          <a:p>
            <a:r>
              <a:rPr lang="en-US" sz="1200" b="1" i="1" dirty="0" smtClean="0"/>
              <a:t>To Say:</a:t>
            </a:r>
            <a:r>
              <a:rPr lang="en-US" sz="1200" b="0" i="0" dirty="0" smtClean="0"/>
              <a:t> “</a:t>
            </a:r>
            <a:r>
              <a:rPr lang="en-US" sz="1200" b="0" i="0" u="none" dirty="0" smtClean="0"/>
              <a:t>Utilize this information as a framework to discover the many possibilities of community-based transition options for students with disabilities. These options assist in supporting students who have met graduation requirements, but who have a need to continue to work on transition goals.”</a:t>
            </a:r>
            <a:endParaRPr lang="en-US" sz="1200" b="1" i="1" u="sng" dirty="0" smtClean="0"/>
          </a:p>
          <a:p>
            <a:endParaRPr lang="en-US" sz="1200" b="1" i="1" u="sng" dirty="0" smtClean="0"/>
          </a:p>
          <a:p>
            <a:r>
              <a:rPr lang="en-US" sz="1200" b="1" i="1" dirty="0" smtClean="0"/>
              <a:t>To Do: </a:t>
            </a:r>
            <a:r>
              <a:rPr lang="en-US" dirty="0"/>
              <a:t>Go over the objectives with the participants, answer questions as needed.</a:t>
            </a:r>
            <a:endParaRPr lang="en-US" b="1" i="1" u="sng" dirty="0"/>
          </a:p>
          <a:p>
            <a:endParaRPr lang="en-US" sz="1200" b="1" i="1" u="sng" dirty="0"/>
          </a:p>
        </p:txBody>
      </p:sp>
      <p:sp>
        <p:nvSpPr>
          <p:cNvPr id="4" name="Slide Number Placeholder 3"/>
          <p:cNvSpPr>
            <a:spLocks noGrp="1"/>
          </p:cNvSpPr>
          <p:nvPr>
            <p:ph type="sldNum" sz="quarter" idx="10"/>
          </p:nvPr>
        </p:nvSpPr>
        <p:spPr/>
        <p:txBody>
          <a:bodyPr/>
          <a:lstStyle/>
          <a:p>
            <a:fld id="{7976ED14-983E-4910-ACC1-35B1B82C755C}" type="slidenum">
              <a:rPr lang="en-US" smtClean="0"/>
              <a:pPr/>
              <a:t>5</a:t>
            </a:fld>
            <a:endParaRPr lang="en-US" dirty="0"/>
          </a:p>
        </p:txBody>
      </p:sp>
    </p:spTree>
    <p:extLst>
      <p:ext uri="{BB962C8B-B14F-4D97-AF65-F5344CB8AC3E}">
        <p14:creationId xmlns:p14="http://schemas.microsoft.com/office/powerpoint/2010/main" val="1751753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p>
          <a:p>
            <a:endParaRPr lang="en-US" sz="1200" b="1" i="1" u="none" dirty="0" smtClean="0"/>
          </a:p>
          <a:p>
            <a:r>
              <a:rPr lang="en-US" sz="1200" b="1" i="1" u="sng" dirty="0" smtClean="0"/>
              <a:t>To Say: </a:t>
            </a:r>
          </a:p>
          <a:p>
            <a:pPr lvl="0"/>
            <a:r>
              <a:rPr lang="en-US" dirty="0" smtClean="0"/>
              <a:t>What program elements</a:t>
            </a:r>
            <a:r>
              <a:rPr lang="en-US" baseline="0" dirty="0" smtClean="0"/>
              <a:t> are in place? Take a look at the Program Content Evaluation sheet, describe those in place – Set goals and complete an action plan for those that are needed. </a:t>
            </a:r>
            <a:endParaRPr lang="en-US" sz="3000" dirty="0" smtClean="0"/>
          </a:p>
          <a:p>
            <a:endParaRPr lang="en-US" sz="1200" b="1" i="1" u="none" dirty="0" smtClean="0"/>
          </a:p>
          <a:p>
            <a:r>
              <a:rPr lang="en-US" sz="1200" b="1" i="1" u="sng" dirty="0" smtClean="0"/>
              <a:t>To Do:</a:t>
            </a:r>
            <a:r>
              <a:rPr lang="en-US" sz="1200" b="0" i="0" u="none" dirty="0" smtClean="0"/>
              <a:t> HO</a:t>
            </a:r>
            <a:r>
              <a:rPr lang="en-US" sz="1200" b="0" i="0" u="none" baseline="0" dirty="0" smtClean="0"/>
              <a:t> 20 Program Content</a:t>
            </a:r>
            <a:endParaRPr lang="en-US" sz="1200" b="1" i="1" u="sng"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50</a:t>
            </a:fld>
            <a:endParaRPr lang="en-US"/>
          </a:p>
        </p:txBody>
      </p:sp>
    </p:spTree>
    <p:extLst>
      <p:ext uri="{BB962C8B-B14F-4D97-AF65-F5344CB8AC3E}">
        <p14:creationId xmlns:p14="http://schemas.microsoft.com/office/powerpoint/2010/main" val="1940401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p>
          <a:p>
            <a:endParaRPr lang="en-US" sz="1200" b="1" i="1" u="none" dirty="0" smtClean="0"/>
          </a:p>
          <a:p>
            <a:r>
              <a:rPr lang="en-US" sz="1200" b="1" i="1" u="sng" dirty="0" smtClean="0"/>
              <a:t>To Say: </a:t>
            </a:r>
          </a:p>
          <a:p>
            <a:endParaRPr lang="en-US" sz="1200" b="1" i="1" u="none" dirty="0" smtClean="0"/>
          </a:p>
          <a:p>
            <a:r>
              <a:rPr lang="en-US" sz="1200" b="1" i="1" u="sng" dirty="0" smtClean="0"/>
              <a:t>To Do: </a:t>
            </a:r>
            <a:r>
              <a:rPr lang="en-US" sz="1200" b="1" i="1" u="none" dirty="0" smtClean="0"/>
              <a:t>1 year </a:t>
            </a:r>
            <a:r>
              <a:rPr lang="en-US" sz="1200" b="1" i="1" u="none" dirty="0" err="1" smtClean="0"/>
              <a:t>eval</a:t>
            </a:r>
            <a:r>
              <a:rPr lang="en-US" sz="1200" b="1" i="1" u="none" dirty="0" smtClean="0"/>
              <a:t>-</a:t>
            </a:r>
            <a:r>
              <a:rPr lang="en-US" sz="1200" b="1" i="1" u="none" baseline="0" dirty="0" smtClean="0"/>
              <a:t> Action Planning sheet </a:t>
            </a:r>
            <a:r>
              <a:rPr lang="en-US" sz="1200" b="0" i="1" u="none" baseline="0" dirty="0" smtClean="0"/>
              <a:t>HO 21</a:t>
            </a:r>
            <a:endParaRPr lang="en-US" sz="1200" b="1" i="1" u="none"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51</a:t>
            </a:fld>
            <a:endParaRPr lang="en-US"/>
          </a:p>
        </p:txBody>
      </p:sp>
    </p:spTree>
    <p:extLst>
      <p:ext uri="{BB962C8B-B14F-4D97-AF65-F5344CB8AC3E}">
        <p14:creationId xmlns:p14="http://schemas.microsoft.com/office/powerpoint/2010/main" val="1215832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dirty="0" smtClean="0"/>
              <a:t>To Know:</a:t>
            </a:r>
          </a:p>
          <a:p>
            <a:endParaRPr lang="en-US" sz="1200" b="1" i="1" u="none" dirty="0" smtClean="0"/>
          </a:p>
          <a:p>
            <a:r>
              <a:rPr lang="en-US" sz="1200" b="1" i="1" u="none" dirty="0" smtClean="0"/>
              <a:t>To Say:  </a:t>
            </a:r>
            <a:r>
              <a:rPr lang="en-US" sz="1200" b="0" i="0" u="none" strike="noStrike" kern="1200" baseline="0" dirty="0" smtClean="0">
                <a:solidFill>
                  <a:schemeClr val="tx1"/>
                </a:solidFill>
                <a:latin typeface="+mn-lt"/>
                <a:ea typeface="+mn-ea"/>
                <a:cs typeface="+mn-cs"/>
              </a:rPr>
              <a:t>For the CBT program, identify all collaborative partners including their roles/responsibilities always asking the question, who is not at the table? Use advisory committee to identify ways to share work. Start with logistics and topical workgroups, and share back with the larger community. Use community of practice strategies. </a:t>
            </a:r>
            <a:endParaRPr lang="en-US" sz="1200" b="1" i="1" u="none" dirty="0" smtClean="0"/>
          </a:p>
          <a:p>
            <a:endParaRPr lang="en-US" sz="1200" b="1" i="1" u="none" dirty="0" smtClean="0"/>
          </a:p>
          <a:p>
            <a:r>
              <a:rPr lang="en-US" sz="1200" b="1" i="1" u="none" dirty="0" smtClean="0"/>
              <a:t>To Do: 1 year </a:t>
            </a:r>
            <a:r>
              <a:rPr lang="en-US" sz="1200" b="1" i="1" u="none" dirty="0" err="1" smtClean="0"/>
              <a:t>eval</a:t>
            </a:r>
            <a:r>
              <a:rPr lang="en-US" sz="1200" b="1" i="1" u="none" dirty="0" smtClean="0"/>
              <a:t>-</a:t>
            </a:r>
            <a:r>
              <a:rPr lang="en-US" sz="1200" b="1" i="1" u="none" baseline="0" dirty="0" smtClean="0"/>
              <a:t> Collaborative Partners</a:t>
            </a:r>
            <a:endParaRPr lang="en-US" sz="1200" b="1" i="1" u="none"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52</a:t>
            </a:fld>
            <a:endParaRPr lang="en-US"/>
          </a:p>
        </p:txBody>
      </p:sp>
    </p:spTree>
    <p:extLst>
      <p:ext uri="{BB962C8B-B14F-4D97-AF65-F5344CB8AC3E}">
        <p14:creationId xmlns:p14="http://schemas.microsoft.com/office/powerpoint/2010/main" val="1236435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dirty="0" smtClean="0"/>
              <a:t>To Know:</a:t>
            </a:r>
          </a:p>
          <a:p>
            <a:endParaRPr lang="en-US" sz="1200" b="1" i="1" u="none" dirty="0" smtClean="0"/>
          </a:p>
          <a:p>
            <a:r>
              <a:rPr lang="en-US" sz="1200" b="1" i="1" u="none" dirty="0" smtClean="0"/>
              <a:t>To Say:  </a:t>
            </a:r>
            <a:endParaRPr lang="en-US" sz="1200" b="1"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Data monitoring for CBT: Is the CBT program operating as planned?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Whether you have established community service options or are just starting to set them up, you need to determine if the services being offered include what was planned. This involves keeping track of the activities and determining if you are providing the services and activities that are targeted in your goals. You may also want to keep track of activities staff undertake, the hours that staff work and the types of interagency efforts that are made. This information will help you determine at the end of the year if the program is operating as you originally planned. This information will also help you determine if you need to change the goals, add more staff, or identify more community linkages. </a:t>
            </a:r>
          </a:p>
          <a:p>
            <a:r>
              <a:rPr lang="en-US" sz="1200" b="0" i="0" u="none" strike="noStrike" kern="1200" baseline="0" dirty="0" smtClean="0">
                <a:solidFill>
                  <a:schemeClr val="tx1"/>
                </a:solidFill>
                <a:latin typeface="+mn-lt"/>
                <a:ea typeface="+mn-ea"/>
                <a:cs typeface="+mn-cs"/>
              </a:rPr>
              <a:t>Keeping track of this information can also help you determine if you have met your goals. Have you met your goals? If not, do you need to change the goals? Reviewing your activities each year and determining if you have met established goals can help you monitor your successes/needs and prioritize the services you offer.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Program Impact: How does the CBT program impact student outcomes?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Develop a system that helps you collect evaluation data on an ongoing basis and allows you to compile it when needed. Creating a database or organizing a file for each student may make it easier for you to input and retrieve this information. You will also have to decide who is going to keep track of the information and determine a method for making sure the data is collected on an ongoing basis by everyone involved. Here are some examples of the type of information you want to collect: </a:t>
            </a:r>
          </a:p>
          <a:p>
            <a:pPr lvl="1"/>
            <a:r>
              <a:rPr lang="en-US" sz="1200" b="0" i="0" u="none" strike="noStrike" kern="1200" baseline="0" dirty="0" smtClean="0">
                <a:solidFill>
                  <a:schemeClr val="tx1"/>
                </a:solidFill>
                <a:latin typeface="+mn-lt"/>
                <a:ea typeface="+mn-ea"/>
                <a:cs typeface="+mn-cs"/>
              </a:rPr>
              <a:t>● What type of community experiences are students accessing? </a:t>
            </a:r>
          </a:p>
          <a:p>
            <a:pPr lvl="1"/>
            <a:r>
              <a:rPr lang="en-US" sz="1200" b="0" i="0" u="none" strike="noStrike" kern="1200" baseline="0" dirty="0" smtClean="0">
                <a:solidFill>
                  <a:schemeClr val="tx1"/>
                </a:solidFill>
                <a:latin typeface="+mn-lt"/>
                <a:ea typeface="+mn-ea"/>
                <a:cs typeface="+mn-cs"/>
              </a:rPr>
              <a:t>● How many hours are students placed in the community? </a:t>
            </a:r>
          </a:p>
          <a:p>
            <a:pPr lvl="1"/>
            <a:r>
              <a:rPr lang="en-US" sz="1200" b="0" i="0" u="none" strike="noStrike" kern="1200" baseline="0" dirty="0" smtClean="0">
                <a:solidFill>
                  <a:schemeClr val="tx1"/>
                </a:solidFill>
                <a:latin typeface="+mn-lt"/>
                <a:ea typeface="+mn-ea"/>
                <a:cs typeface="+mn-cs"/>
              </a:rPr>
              <a:t>● Are supported work experiences available? </a:t>
            </a:r>
          </a:p>
          <a:p>
            <a:pPr lvl="1"/>
            <a:r>
              <a:rPr lang="en-US" sz="1200" b="0" i="0" u="none" strike="noStrike" kern="1200" baseline="0" dirty="0" smtClean="0">
                <a:solidFill>
                  <a:schemeClr val="tx1"/>
                </a:solidFill>
                <a:latin typeface="+mn-lt"/>
                <a:ea typeface="+mn-ea"/>
                <a:cs typeface="+mn-cs"/>
              </a:rPr>
              <a:t>● How much support do the students need? </a:t>
            </a:r>
          </a:p>
          <a:p>
            <a:pPr lvl="1"/>
            <a:r>
              <a:rPr lang="en-US" sz="1200" b="0" i="0" u="none" strike="noStrike" kern="1200" baseline="0" dirty="0" smtClean="0">
                <a:solidFill>
                  <a:schemeClr val="tx1"/>
                </a:solidFill>
                <a:latin typeface="+mn-lt"/>
                <a:ea typeface="+mn-ea"/>
                <a:cs typeface="+mn-cs"/>
              </a:rPr>
              <a:t>● Have functional skill levels increased? </a:t>
            </a:r>
          </a:p>
          <a:p>
            <a:pPr lvl="1"/>
            <a:r>
              <a:rPr lang="en-US" sz="1200" b="0" i="0" u="none" strike="noStrike" kern="1200" baseline="0" dirty="0" smtClean="0">
                <a:solidFill>
                  <a:schemeClr val="tx1"/>
                </a:solidFill>
                <a:latin typeface="+mn-lt"/>
                <a:ea typeface="+mn-ea"/>
                <a:cs typeface="+mn-cs"/>
              </a:rPr>
              <a:t>● What type of self-determination activities do you provide to students? </a:t>
            </a:r>
          </a:p>
          <a:p>
            <a:pPr lvl="1"/>
            <a:r>
              <a:rPr lang="en-US" sz="1200" b="0" i="0" u="none" strike="noStrike" kern="1200" baseline="0" dirty="0" smtClean="0">
                <a:solidFill>
                  <a:schemeClr val="tx1"/>
                </a:solidFill>
                <a:latin typeface="+mn-lt"/>
                <a:ea typeface="+mn-ea"/>
                <a:cs typeface="+mn-cs"/>
              </a:rPr>
              <a:t>● What happens to students after they exit the program?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Develop a system to monitor satisfaction with the CBT program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to identifying students’ outcomes, it is important to consider other benefits and limitations of the program. Most service option evaluations include information from a variety of people, including students, their families, school staff community personnel, employers, and adult service providers. In general, you are looking at their satisfaction with the program, what they would like to see changed, and other issues that should be considered during the next year of the program. You may want to develop a short questionnaire or ask participants in small groups the following questions: </a:t>
            </a:r>
          </a:p>
          <a:p>
            <a:pPr lvl="1"/>
            <a:r>
              <a:rPr lang="en-US" sz="1200" b="0" i="0" u="none" strike="noStrike" kern="1200" baseline="0" dirty="0" smtClean="0">
                <a:solidFill>
                  <a:schemeClr val="tx1"/>
                </a:solidFill>
                <a:latin typeface="+mn-lt"/>
                <a:ea typeface="+mn-ea"/>
                <a:cs typeface="+mn-cs"/>
              </a:rPr>
              <a:t>● What do you like? </a:t>
            </a:r>
          </a:p>
          <a:p>
            <a:pPr lvl="1"/>
            <a:r>
              <a:rPr lang="en-US" sz="1200" b="0" i="0" u="none" strike="noStrike" kern="1200" baseline="0" dirty="0" smtClean="0">
                <a:solidFill>
                  <a:schemeClr val="tx1"/>
                </a:solidFill>
                <a:latin typeface="+mn-lt"/>
                <a:ea typeface="+mn-ea"/>
                <a:cs typeface="+mn-cs"/>
              </a:rPr>
              <a:t>● What would you change? </a:t>
            </a:r>
          </a:p>
          <a:p>
            <a:pPr lvl="1"/>
            <a:r>
              <a:rPr lang="en-US" sz="1200" b="0" i="0" u="none" strike="noStrike" kern="1200" baseline="0" dirty="0" smtClean="0">
                <a:solidFill>
                  <a:schemeClr val="tx1"/>
                </a:solidFill>
                <a:latin typeface="+mn-lt"/>
                <a:ea typeface="+mn-ea"/>
                <a:cs typeface="+mn-cs"/>
              </a:rPr>
              <a:t>● Would you recommend this to others? (Why or why not?) </a:t>
            </a:r>
          </a:p>
          <a:p>
            <a:pPr lvl="1"/>
            <a:r>
              <a:rPr lang="en-US" sz="1200" b="0" i="0" u="none" strike="noStrike" kern="1200" baseline="0" dirty="0" smtClean="0">
                <a:solidFill>
                  <a:schemeClr val="tx1"/>
                </a:solidFill>
                <a:latin typeface="+mn-lt"/>
                <a:ea typeface="+mn-ea"/>
                <a:cs typeface="+mn-cs"/>
              </a:rPr>
              <a:t>● What do you perceive as barriers?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some point you may need to justify continuation of the CBT program. One way to approach this is to determine if the service option is cost-efficient to operate. </a:t>
            </a:r>
          </a:p>
          <a:p>
            <a:r>
              <a:rPr lang="en-US" sz="1200" b="0" i="0" u="none" strike="noStrike" kern="1200" baseline="0" dirty="0" smtClean="0">
                <a:solidFill>
                  <a:schemeClr val="tx1"/>
                </a:solidFill>
                <a:latin typeface="+mn-lt"/>
                <a:ea typeface="+mn-ea"/>
                <a:cs typeface="+mn-cs"/>
              </a:rPr>
              <a:t>Start by simply documenting the type and the amount of resources used in the CBT program for the year. Include staff salaries, monies for materials and equipment, rental space, and transportation costs. Identifying the cost per pupil will most likely require expertise from administrators or researchers within your school system so you may want to include them on the advisory committee from the start. This is an issue that should ideally be discussed during your needs assessment. There may be someone in your school system that is familiar with cost-benefit analyses and be able to undertake this task for you. However, you may still want to keep track of the following information: </a:t>
            </a:r>
          </a:p>
          <a:p>
            <a:endParaRPr lang="en-US" sz="1200" b="0" i="0" u="none" strike="noStrike" kern="1200" baseline="0" dirty="0" smtClean="0">
              <a:solidFill>
                <a:schemeClr val="tx1"/>
              </a:solidFill>
              <a:latin typeface="+mn-lt"/>
              <a:ea typeface="+mn-ea"/>
              <a:cs typeface="+mn-cs"/>
            </a:endParaRPr>
          </a:p>
          <a:p>
            <a:pPr lvl="1"/>
            <a:r>
              <a:rPr lang="en-US" sz="1200" b="0" i="0" u="none" strike="noStrike" kern="1200" baseline="0" dirty="0" smtClean="0">
                <a:solidFill>
                  <a:schemeClr val="tx1"/>
                </a:solidFill>
                <a:latin typeface="+mn-lt"/>
                <a:ea typeface="+mn-ea"/>
                <a:cs typeface="+mn-cs"/>
              </a:rPr>
              <a:t>● How much time do you and your staff spend on program-related tasks such as planning, student support, employer contacts and instruction? </a:t>
            </a:r>
          </a:p>
          <a:p>
            <a:pPr lvl="1"/>
            <a:r>
              <a:rPr lang="en-US" sz="1200" b="0" i="0" u="none" strike="noStrike" kern="1200" baseline="0" dirty="0" smtClean="0">
                <a:solidFill>
                  <a:schemeClr val="tx1"/>
                </a:solidFill>
                <a:latin typeface="+mn-lt"/>
                <a:ea typeface="+mn-ea"/>
                <a:cs typeface="+mn-cs"/>
              </a:rPr>
              <a:t>● How much time do you and your staff spend contacting parents, employers, and community adult service agencies? </a:t>
            </a:r>
          </a:p>
          <a:p>
            <a:pPr lvl="1"/>
            <a:r>
              <a:rPr lang="en-US" sz="1200" b="0" i="0" u="none" strike="noStrike" kern="1200" baseline="0" dirty="0" smtClean="0">
                <a:solidFill>
                  <a:schemeClr val="tx1"/>
                </a:solidFill>
                <a:latin typeface="+mn-lt"/>
                <a:ea typeface="+mn-ea"/>
                <a:cs typeface="+mn-cs"/>
              </a:rPr>
              <a:t>● How much of your own personal resources have you used to support the CBTO program? (e.g., cell phones, pagers, car, travel expenses) </a:t>
            </a:r>
          </a:p>
          <a:p>
            <a:pPr lvl="1"/>
            <a:r>
              <a:rPr lang="en-US" sz="1200" b="0" i="0" u="none" strike="noStrike" kern="1200" baseline="0" dirty="0" smtClean="0">
                <a:solidFill>
                  <a:schemeClr val="tx1"/>
                </a:solidFill>
                <a:latin typeface="+mn-lt"/>
                <a:ea typeface="+mn-ea"/>
                <a:cs typeface="+mn-cs"/>
              </a:rPr>
              <a:t>● How much of your budget did you spend on materials? </a:t>
            </a:r>
          </a:p>
          <a:p>
            <a:pPr lvl="1"/>
            <a:r>
              <a:rPr lang="en-US" sz="1200" b="0" i="0" u="none" strike="noStrike" kern="1200" baseline="0" dirty="0" smtClean="0">
                <a:solidFill>
                  <a:schemeClr val="tx1"/>
                </a:solidFill>
                <a:latin typeface="+mn-lt"/>
                <a:ea typeface="+mn-ea"/>
                <a:cs typeface="+mn-cs"/>
              </a:rPr>
              <a:t>● How much of your budget is contributed by the community agencies? </a:t>
            </a:r>
          </a:p>
          <a:p>
            <a:endParaRPr lang="en-US" sz="1200" b="1" i="1" u="none" dirty="0" smtClean="0"/>
          </a:p>
          <a:p>
            <a:r>
              <a:rPr lang="en-US" sz="1200" b="1" i="1" u="none" dirty="0" smtClean="0"/>
              <a:t>To Do: 1 year </a:t>
            </a:r>
            <a:r>
              <a:rPr lang="en-US" sz="1200" b="1" i="1" u="none" dirty="0" err="1" smtClean="0"/>
              <a:t>eval</a:t>
            </a:r>
            <a:r>
              <a:rPr lang="en-US" sz="1200" b="1" i="1" u="none" dirty="0" smtClean="0"/>
              <a:t>-</a:t>
            </a:r>
            <a:r>
              <a:rPr lang="en-US" sz="1200" b="1" i="1" u="none" baseline="0" dirty="0" smtClean="0"/>
              <a:t> </a:t>
            </a:r>
            <a:r>
              <a:rPr lang="en-US" sz="1200" b="0" i="1" u="none" baseline="0" dirty="0" smtClean="0"/>
              <a:t>HO23 Ongoing Data Collection</a:t>
            </a:r>
            <a:endParaRPr lang="en-US" sz="1200" b="1" i="1" u="none"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53</a:t>
            </a:fld>
            <a:endParaRPr lang="en-US"/>
          </a:p>
        </p:txBody>
      </p:sp>
    </p:spTree>
    <p:extLst>
      <p:ext uri="{BB962C8B-B14F-4D97-AF65-F5344CB8AC3E}">
        <p14:creationId xmlns:p14="http://schemas.microsoft.com/office/powerpoint/2010/main" val="867914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dirty="0" smtClean="0"/>
              <a:t>To Know:</a:t>
            </a:r>
          </a:p>
          <a:p>
            <a:endParaRPr lang="en-US" sz="1200" b="1" i="1" u="none" dirty="0" smtClean="0"/>
          </a:p>
          <a:p>
            <a:r>
              <a:rPr lang="en-US" sz="1200" b="1" i="1" u="none" dirty="0" smtClean="0"/>
              <a:t>To Say:  </a:t>
            </a:r>
            <a:endParaRPr lang="en-US" sz="1200" b="1"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Using the information from your CBT evaluation efforts </a:t>
            </a:r>
            <a:endParaRPr lang="en-US" sz="1200" b="0" i="0" u="none" strike="noStrike" kern="1200" baseline="0" dirty="0" smtClean="0">
              <a:solidFill>
                <a:schemeClr val="tx1"/>
              </a:solidFill>
              <a:latin typeface="+mn-lt"/>
              <a:ea typeface="+mn-ea"/>
              <a:cs typeface="+mn-cs"/>
            </a:endParaRPr>
          </a:p>
          <a:p>
            <a:pPr marL="171450" indent="-171450">
              <a:buFont typeface="Arial" charset="0"/>
              <a:buChar char="•"/>
            </a:pPr>
            <a:r>
              <a:rPr lang="en-US" sz="1200" b="0" i="0" u="none" strike="noStrike" kern="1200" baseline="0" dirty="0" smtClean="0">
                <a:solidFill>
                  <a:schemeClr val="tx1"/>
                </a:solidFill>
                <a:latin typeface="+mn-lt"/>
                <a:ea typeface="+mn-ea"/>
                <a:cs typeface="+mn-cs"/>
              </a:rPr>
              <a:t>Make sure the information you gathered on the CBT will be used to document the successes, refine or expand, and determine next steps. </a:t>
            </a:r>
          </a:p>
          <a:p>
            <a:pPr marL="171450" indent="-171450">
              <a:buFont typeface="Arial" charset="0"/>
              <a:buChar char="•"/>
            </a:pPr>
            <a:r>
              <a:rPr lang="en-US" sz="1200" b="0" i="0" u="none" strike="noStrike" kern="1200" baseline="0" dirty="0" smtClean="0">
                <a:solidFill>
                  <a:schemeClr val="tx1"/>
                </a:solidFill>
                <a:latin typeface="+mn-lt"/>
                <a:ea typeface="+mn-ea"/>
                <a:cs typeface="+mn-cs"/>
              </a:rPr>
              <a:t>Have the advisory committee review the information and determine what, if any, changes should be made to the goals or operation. Your evaluation results should also be shared with key school administrators and other stakeholders (e.g., parent groups, funding agencies, etc.) to demonstrate its successes. </a:t>
            </a:r>
          </a:p>
          <a:p>
            <a:pPr marL="171450" indent="-171450">
              <a:buFont typeface="Arial" charset="0"/>
              <a:buChar char="•"/>
            </a:pPr>
            <a:r>
              <a:rPr lang="en-US" sz="1200" b="0" i="0" u="none" strike="noStrike" kern="1200" baseline="0" dirty="0" smtClean="0">
                <a:solidFill>
                  <a:schemeClr val="tx1"/>
                </a:solidFill>
                <a:latin typeface="+mn-lt"/>
                <a:ea typeface="+mn-ea"/>
                <a:cs typeface="+mn-cs"/>
              </a:rPr>
              <a:t>Document not only the goals and objectives that were achieved, but also the ones that were not accomplished and why. Providing school administrators with both positive and negative feedback can provide them with a more realistic picture of how the CBT program actually operates. </a:t>
            </a:r>
          </a:p>
          <a:p>
            <a:pPr marL="171450" indent="-171450">
              <a:buFont typeface="Arial" charset="0"/>
              <a:buChar char="•"/>
            </a:pPr>
            <a:r>
              <a:rPr lang="en-US" sz="1200" b="0" i="0" u="none" strike="noStrike" kern="1200" baseline="0" dirty="0" smtClean="0">
                <a:solidFill>
                  <a:schemeClr val="tx1"/>
                </a:solidFill>
                <a:latin typeface="+mn-lt"/>
                <a:ea typeface="+mn-ea"/>
                <a:cs typeface="+mn-cs"/>
              </a:rPr>
              <a:t>Remember to provide feedback to community agencies, employers, students, and families. They can use this information to make improvements. Feedback of information also communicates that you value their input, which fosters positive future working relationships. Publicize your efforts in the school newsletter or local newspapers. </a:t>
            </a:r>
          </a:p>
          <a:p>
            <a:pPr marL="0" indent="0">
              <a:buFont typeface="Arial" charset="0"/>
              <a:buNone/>
            </a:pPr>
            <a:endParaRPr lang="en-US" sz="1200" b="0" i="0" u="none" strike="noStrike" kern="1200" baseline="0" dirty="0" smtClean="0">
              <a:solidFill>
                <a:schemeClr val="tx1"/>
              </a:solidFill>
              <a:latin typeface="+mn-lt"/>
              <a:ea typeface="+mn-ea"/>
              <a:cs typeface="+mn-cs"/>
            </a:endParaRPr>
          </a:p>
          <a:p>
            <a:pPr marL="0" indent="0">
              <a:buFont typeface="Arial" charset="0"/>
              <a:buNone/>
            </a:pPr>
            <a:r>
              <a:rPr lang="en-US" sz="1200" b="0" i="0" u="none" strike="noStrike" kern="1200" baseline="0" dirty="0" smtClean="0">
                <a:solidFill>
                  <a:schemeClr val="tx1"/>
                </a:solidFill>
                <a:latin typeface="+mn-lt"/>
                <a:ea typeface="+mn-ea"/>
                <a:cs typeface="+mn-cs"/>
              </a:rPr>
              <a:t>It will be important to keep track of how and why CBT evaluation results are used. When new service options or ventures are undertaken in education, it is important to identify why these efforts work, whom they serve, and if this is the most efficient way to use resources. Providing administrators and policy makers with this information is vital to securing more resources, staff, and administrative support for future CBT efforts for students 18-21 with disabilities. </a:t>
            </a:r>
          </a:p>
          <a:p>
            <a:pPr marL="0" indent="0">
              <a:buFont typeface="Arial" charset="0"/>
              <a:buNone/>
            </a:pPr>
            <a:endParaRPr lang="en-US" sz="1200" b="1" i="1" u="none" dirty="0" smtClean="0"/>
          </a:p>
          <a:p>
            <a:r>
              <a:rPr lang="en-US" sz="1200" b="1" i="1" u="none" dirty="0" smtClean="0"/>
              <a:t>To Do: 1 year </a:t>
            </a:r>
            <a:r>
              <a:rPr lang="en-US" sz="1200" b="1" i="1" u="none" dirty="0" err="1" smtClean="0"/>
              <a:t>eval</a:t>
            </a:r>
            <a:r>
              <a:rPr lang="en-US" sz="1200" b="1" i="1" u="none" dirty="0" smtClean="0"/>
              <a:t>-</a:t>
            </a:r>
            <a:r>
              <a:rPr lang="en-US" sz="1200" b="1" i="1" u="none" baseline="0" dirty="0" smtClean="0"/>
              <a:t> </a:t>
            </a:r>
            <a:endParaRPr lang="en-US" sz="1200" b="1" i="1" u="none" dirty="0" smtClean="0"/>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54</a:t>
            </a:fld>
            <a:endParaRPr lang="en-US"/>
          </a:p>
        </p:txBody>
      </p:sp>
    </p:spTree>
    <p:extLst>
      <p:ext uri="{BB962C8B-B14F-4D97-AF65-F5344CB8AC3E}">
        <p14:creationId xmlns:p14="http://schemas.microsoft.com/office/powerpoint/2010/main" val="17629237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dirty="0" smtClean="0"/>
              <a:t>To Know</a:t>
            </a:r>
            <a:r>
              <a:rPr lang="en-US" sz="1200" b="1" i="1" u="none" dirty="0" smtClean="0"/>
              <a:t>: video can be</a:t>
            </a:r>
            <a:r>
              <a:rPr lang="en-US" sz="1200" b="1" i="1" u="none" baseline="0" dirty="0" smtClean="0"/>
              <a:t> found here http://www.kmov.com/clip/11325340/sammy-soap </a:t>
            </a:r>
            <a:endParaRPr lang="en-US" sz="1200" b="1" i="1" u="none" dirty="0" smtClean="0"/>
          </a:p>
          <a:p>
            <a:endParaRPr lang="en-US" sz="1200" b="1" i="1" u="none" dirty="0" smtClean="0"/>
          </a:p>
          <a:p>
            <a:r>
              <a:rPr lang="en-US" sz="1200" b="1" i="1" u="none" dirty="0" smtClean="0"/>
              <a:t>To Say:</a:t>
            </a:r>
          </a:p>
          <a:p>
            <a:endParaRPr lang="en-US" sz="1200" b="1" i="1" u="none" dirty="0" smtClean="0"/>
          </a:p>
          <a:p>
            <a:r>
              <a:rPr lang="en-US" sz="1200" b="1" i="1" u="none" dirty="0" smtClean="0"/>
              <a:t>To Do:</a:t>
            </a:r>
          </a:p>
          <a:p>
            <a:endParaRPr lang="en-US" dirty="0"/>
          </a:p>
        </p:txBody>
      </p:sp>
      <p:sp>
        <p:nvSpPr>
          <p:cNvPr id="4" name="Slide Number Placeholder 3"/>
          <p:cNvSpPr>
            <a:spLocks noGrp="1"/>
          </p:cNvSpPr>
          <p:nvPr>
            <p:ph type="sldNum" sz="quarter" idx="10"/>
          </p:nvPr>
        </p:nvSpPr>
        <p:spPr/>
        <p:txBody>
          <a:bodyPr/>
          <a:lstStyle/>
          <a:p>
            <a:fld id="{1521C6E8-10E1-8B43-8B89-6E7766AF9EC8}" type="slidenum">
              <a:rPr lang="en-US" smtClean="0"/>
              <a:t>55</a:t>
            </a:fld>
            <a:endParaRPr lang="en-US"/>
          </a:p>
        </p:txBody>
      </p:sp>
    </p:spTree>
    <p:extLst>
      <p:ext uri="{BB962C8B-B14F-4D97-AF65-F5344CB8AC3E}">
        <p14:creationId xmlns:p14="http://schemas.microsoft.com/office/powerpoint/2010/main" val="1814804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smtClean="0">
                <a:solidFill>
                  <a:schemeClr val="tx1"/>
                </a:solidFill>
                <a:effectLst/>
                <a:latin typeface="+mn-lt"/>
                <a:ea typeface="+mn-ea"/>
                <a:cs typeface="+mn-cs"/>
              </a:rPr>
              <a:t>Assessment and Reflection</a:t>
            </a:r>
          </a:p>
          <a:p>
            <a:r>
              <a:rPr lang="en-US" sz="1200" b="1" kern="1200" dirty="0" smtClean="0">
                <a:solidFill>
                  <a:schemeClr val="tx1"/>
                </a:solidFill>
                <a:effectLst/>
                <a:latin typeface="+mn-lt"/>
                <a:ea typeface="+mn-ea"/>
                <a:cs typeface="+mn-cs"/>
              </a:rPr>
              <a:t>Purpose: </a:t>
            </a:r>
            <a:r>
              <a:rPr lang="en-US" sz="1200" kern="1200" dirty="0" smtClean="0">
                <a:solidFill>
                  <a:schemeClr val="tx1"/>
                </a:solidFill>
                <a:effectLst/>
                <a:latin typeface="+mn-lt"/>
                <a:ea typeface="+mn-ea"/>
                <a:cs typeface="+mn-cs"/>
              </a:rPr>
              <a:t>Provide opportunity</a:t>
            </a:r>
            <a:r>
              <a:rPr lang="en-US" sz="1200" kern="1200" baseline="0" dirty="0" smtClean="0">
                <a:solidFill>
                  <a:schemeClr val="tx1"/>
                </a:solidFill>
                <a:effectLst/>
                <a:latin typeface="+mn-lt"/>
                <a:ea typeface="+mn-ea"/>
                <a:cs typeface="+mn-cs"/>
              </a:rPr>
              <a:t> for learners to reflect on their learning and potential implementation challenges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Content: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Post-assessment learner</a:t>
            </a:r>
            <a:r>
              <a:rPr lang="en-US" sz="1200" kern="1200" baseline="0" dirty="0" smtClean="0">
                <a:solidFill>
                  <a:schemeClr val="tx1"/>
                </a:solidFill>
                <a:effectLst/>
                <a:latin typeface="+mn-lt"/>
                <a:ea typeface="+mn-ea"/>
                <a:cs typeface="+mn-cs"/>
              </a:rPr>
              <a:t> knowledge, Reflect on personal teaching context and implementation</a:t>
            </a:r>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56</a:t>
            </a:fld>
            <a:endParaRPr lang="en-US"/>
          </a:p>
        </p:txBody>
      </p:sp>
    </p:spTree>
    <p:extLst>
      <p:ext uri="{BB962C8B-B14F-4D97-AF65-F5344CB8AC3E}">
        <p14:creationId xmlns:p14="http://schemas.microsoft.com/office/powerpoint/2010/main" val="480193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dirty="0" smtClean="0"/>
              <a:t> WIOA</a:t>
            </a:r>
            <a:r>
              <a:rPr lang="en-US" sz="1200" b="0" i="0" u="none" baseline="0" dirty="0" smtClean="0"/>
              <a:t> (Workforce Innovation and Opportunity Act) and why it plays a significant part in community-based supported employment.</a:t>
            </a:r>
            <a:endParaRPr lang="en-US" sz="1200" b="1" i="1" u="sng" dirty="0" smtClean="0"/>
          </a:p>
          <a:p>
            <a:endParaRPr lang="en-US" sz="1200" b="1" i="1" u="sng" dirty="0" smtClean="0"/>
          </a:p>
          <a:p>
            <a:r>
              <a:rPr lang="en-US" sz="1200" b="1" i="1" u="sng" dirty="0" smtClean="0"/>
              <a:t>To Say:</a:t>
            </a:r>
            <a:r>
              <a:rPr lang="en-US" sz="1200" b="0" i="0" u="none" dirty="0" smtClean="0"/>
              <a:t> ”Take some time to answer these questions</a:t>
            </a:r>
            <a:r>
              <a:rPr lang="en-US" sz="1200" b="0" i="0" u="none" baseline="0" dirty="0" smtClean="0"/>
              <a:t> that will be later discussed throughout the training. Answers can be obtained through information from the Pacer Center. An article has been placed on your table </a:t>
            </a:r>
            <a:r>
              <a:rPr lang="mr-IN" sz="1200" b="0" i="0" u="none" baseline="0" dirty="0" smtClean="0"/>
              <a:t>–</a:t>
            </a:r>
            <a:r>
              <a:rPr lang="en-US" sz="1200" b="0" i="0" u="none" baseline="0" dirty="0" smtClean="0"/>
              <a:t> “Day Training and Supported Employment Programs: Information for Parents of Students with Intellectual and Developmental Disabilities”. http://</a:t>
            </a:r>
            <a:r>
              <a:rPr lang="en-US" sz="1200" b="0" i="0" u="none" baseline="0" dirty="0" err="1" smtClean="0"/>
              <a:t>www.pacer.org</a:t>
            </a:r>
            <a:r>
              <a:rPr lang="en-US" sz="1200" b="0" i="0" u="none" baseline="0" dirty="0" smtClean="0"/>
              <a:t>/parent/</a:t>
            </a:r>
            <a:r>
              <a:rPr lang="en-US" sz="1200" b="0" i="0" u="none" baseline="0" dirty="0" err="1" smtClean="0"/>
              <a:t>php</a:t>
            </a:r>
            <a:r>
              <a:rPr lang="en-US" sz="1200" b="0" i="0" u="none" baseline="0" dirty="0" smtClean="0"/>
              <a:t>/PHP-c199a.pdf</a:t>
            </a:r>
          </a:p>
          <a:p>
            <a:endParaRPr lang="en-US" sz="1200" b="1" i="1" u="sng" dirty="0" smtClean="0"/>
          </a:p>
          <a:p>
            <a:r>
              <a:rPr lang="en-US" sz="1200" b="1" i="1" u="sng" dirty="0" smtClean="0"/>
              <a:t>To Do:</a:t>
            </a:r>
          </a:p>
          <a:p>
            <a:endParaRPr lang="en-US" sz="1200" b="1" i="1" u="sng" dirty="0" smtClean="0"/>
          </a:p>
          <a:p>
            <a:r>
              <a:rPr lang="en-US" sz="1200" b="0" i="1" u="none" dirty="0" smtClean="0"/>
              <a:t>Post-Test</a:t>
            </a:r>
            <a:r>
              <a:rPr lang="en-US" sz="1200" b="0" i="1" u="none" baseline="0" dirty="0" smtClean="0"/>
              <a:t> available in Resource packet.</a:t>
            </a:r>
            <a:endParaRPr lang="en-US" b="0" u="none"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a:tabLst/>
              <a:defRPr/>
            </a:pPr>
            <a:endParaRPr lang="en-US" sz="2400"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a:tabLst/>
              <a:defRPr/>
            </a:pPr>
            <a:r>
              <a:rPr lang="de-DE" sz="1200" dirty="0" smtClean="0"/>
              <a:t>(C)</a:t>
            </a:r>
            <a:r>
              <a:rPr lang="de-DE" sz="1200" baseline="0" dirty="0" smtClean="0"/>
              <a:t> </a:t>
            </a:r>
            <a:r>
              <a:rPr lang="en-US" sz="1200" dirty="0" smtClean="0"/>
              <a:t>Community-based supported employment provides paid employment in the community.</a:t>
            </a:r>
          </a:p>
          <a:p>
            <a:pPr marL="457200" marR="0" lvl="1" indent="-457200" algn="l" defTabSz="914400" rtl="0" eaLnBrk="1" fontAlgn="auto" latinLnBrk="0" hangingPunct="1">
              <a:lnSpc>
                <a:spcPct val="100000"/>
              </a:lnSpc>
              <a:spcBef>
                <a:spcPts val="0"/>
              </a:spcBef>
              <a:spcAft>
                <a:spcPts val="0"/>
              </a:spcAft>
              <a:buClrTx/>
              <a:buSzTx/>
              <a:buFont typeface="+mj-lt"/>
              <a:buAutoNum type="arabicParenR"/>
              <a:tabLst/>
              <a:defRPr/>
            </a:pPr>
            <a:r>
              <a:rPr lang="en-US" sz="1200" dirty="0" smtClean="0"/>
              <a:t>(A) WIOA (Workforce Innovation and Opportunity Act states that schools can contract with programs that pay youth $25.00</a:t>
            </a:r>
            <a:r>
              <a:rPr lang="en-US" sz="1200" baseline="0" dirty="0" smtClean="0"/>
              <a:t> an hour. While unlikely that a $25.00 hourly rate would be available, they must provide paid employment in line with other non-disabled workers with the same skills.) Schools cannot contract with programs that pay youth a subminimum wage.</a:t>
            </a:r>
            <a:endParaRPr lang="en-US" sz="1200"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a:tabLst/>
              <a:defRPr/>
            </a:pPr>
            <a:endParaRPr lang="en-US" dirty="0" smtClean="0"/>
          </a:p>
        </p:txBody>
      </p:sp>
      <p:sp>
        <p:nvSpPr>
          <p:cNvPr id="4" name="Slide Number Placeholder 3"/>
          <p:cNvSpPr>
            <a:spLocks noGrp="1"/>
          </p:cNvSpPr>
          <p:nvPr>
            <p:ph type="sldNum" sz="quarter" idx="10"/>
          </p:nvPr>
        </p:nvSpPr>
        <p:spPr/>
        <p:txBody>
          <a:bodyPr/>
          <a:lstStyle/>
          <a:p>
            <a:fld id="{7976ED14-983E-4910-ACC1-35B1B82C755C}" type="slidenum">
              <a:rPr lang="en-US" smtClean="0"/>
              <a:pPr/>
              <a:t>57</a:t>
            </a:fld>
            <a:endParaRPr lang="en-US" dirty="0"/>
          </a:p>
        </p:txBody>
      </p:sp>
    </p:spTree>
    <p:extLst>
      <p:ext uri="{BB962C8B-B14F-4D97-AF65-F5344CB8AC3E}">
        <p14:creationId xmlns:p14="http://schemas.microsoft.com/office/powerpoint/2010/main" val="9385934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0" i="0" u="none" dirty="0" smtClean="0"/>
              <a:t> WIOA</a:t>
            </a:r>
            <a:r>
              <a:rPr lang="en-US" sz="1200" b="0" i="0" u="none" baseline="0" dirty="0" smtClean="0"/>
              <a:t> (Workforce Innovation and Opportunity Act) and why it plays a significant part in community-based supported employment.</a:t>
            </a:r>
            <a:endParaRPr lang="en-US" sz="1200" b="1" i="1" u="sng" dirty="0" smtClean="0"/>
          </a:p>
          <a:p>
            <a:endParaRPr lang="en-US" sz="1200" b="1" i="1" u="sng" dirty="0" smtClean="0"/>
          </a:p>
          <a:p>
            <a:r>
              <a:rPr lang="en-US" sz="1200" b="1" i="1" u="sng" dirty="0" smtClean="0"/>
              <a:t>To Say:</a:t>
            </a:r>
            <a:r>
              <a:rPr lang="en-US" sz="1200" b="0" i="0" u="none" dirty="0" smtClean="0"/>
              <a:t> ”Take some time to answer these questions</a:t>
            </a:r>
            <a:r>
              <a:rPr lang="en-US" sz="1200" b="0" i="0" u="none" baseline="0" dirty="0" smtClean="0"/>
              <a:t> that will be later discussed throughout the training. Answers can be obtained through information from the Pacer Center. An article has been placed on your table </a:t>
            </a:r>
            <a:r>
              <a:rPr lang="mr-IN" sz="1200" b="0" i="0" u="none" baseline="0" dirty="0" smtClean="0"/>
              <a:t>–</a:t>
            </a:r>
            <a:r>
              <a:rPr lang="en-US" sz="1200" b="0" i="0" u="none" baseline="0" dirty="0" smtClean="0"/>
              <a:t> “Day Training and Supported Employment Programs: Information for Parents of Students with Intellectual and Developmental Disabilities”. http://</a:t>
            </a:r>
            <a:r>
              <a:rPr lang="en-US" sz="1200" b="0" i="0" u="none" baseline="0" dirty="0" err="1" smtClean="0"/>
              <a:t>www.pacer.org</a:t>
            </a:r>
            <a:r>
              <a:rPr lang="en-US" sz="1200" b="0" i="0" u="none" baseline="0" dirty="0" smtClean="0"/>
              <a:t>/parent/</a:t>
            </a:r>
            <a:r>
              <a:rPr lang="en-US" sz="1200" b="0" i="0" u="none" baseline="0" dirty="0" err="1" smtClean="0"/>
              <a:t>php</a:t>
            </a:r>
            <a:r>
              <a:rPr lang="en-US" sz="1200" b="0" i="0" u="none" baseline="0" dirty="0" smtClean="0"/>
              <a:t>/PHP-c199a.pdf</a:t>
            </a:r>
          </a:p>
          <a:p>
            <a:endParaRPr lang="en-US" sz="1200" b="1" i="1" u="sng" dirty="0" smtClean="0"/>
          </a:p>
          <a:p>
            <a:r>
              <a:rPr lang="en-US" sz="1200" b="1" i="1" u="sng" dirty="0" smtClean="0"/>
              <a:t>To Do:</a:t>
            </a:r>
          </a:p>
          <a:p>
            <a:endParaRPr lang="en-US" sz="1200" b="1" i="1" u="sng" dirty="0" smtClean="0"/>
          </a:p>
          <a:p>
            <a:r>
              <a:rPr lang="en-US" sz="2400" b="0" i="1" u="none" dirty="0" smtClean="0"/>
              <a:t>Pre/Post</a:t>
            </a:r>
            <a:r>
              <a:rPr lang="en-US" sz="2400" b="0" i="1" u="none" baseline="0" dirty="0" smtClean="0"/>
              <a:t> </a:t>
            </a:r>
            <a:r>
              <a:rPr lang="en-US" sz="2400" b="0" i="1" u="none" dirty="0" smtClean="0"/>
              <a:t>Test</a:t>
            </a:r>
            <a:r>
              <a:rPr lang="en-US" sz="2400" b="0" i="1" u="none" baseline="0" dirty="0" smtClean="0"/>
              <a:t> available in Resource packet.</a:t>
            </a:r>
            <a:endParaRPr lang="en-US" sz="2400" b="0" u="none"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a:tabLst/>
              <a:defRPr/>
            </a:pPr>
            <a:endParaRPr lang="en-US" sz="2400"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startAt="3"/>
              <a:tabLst/>
              <a:defRPr/>
            </a:pPr>
            <a:r>
              <a:rPr lang="en-US" dirty="0" smtClean="0"/>
              <a:t>(A)</a:t>
            </a:r>
            <a:r>
              <a:rPr lang="en-US" baseline="0" dirty="0" smtClean="0"/>
              <a:t> School districts and state vocational rehabilitation programs will have to document that a youth has been provided with pre-employment transition services, career counseling, information and referral services that promote competitive integrated employment.</a:t>
            </a:r>
            <a:endParaRPr lang="en-US" dirty="0" smtClean="0"/>
          </a:p>
        </p:txBody>
      </p:sp>
      <p:sp>
        <p:nvSpPr>
          <p:cNvPr id="4" name="Slide Number Placeholder 3"/>
          <p:cNvSpPr>
            <a:spLocks noGrp="1"/>
          </p:cNvSpPr>
          <p:nvPr>
            <p:ph type="sldNum" sz="quarter" idx="10"/>
          </p:nvPr>
        </p:nvSpPr>
        <p:spPr/>
        <p:txBody>
          <a:bodyPr/>
          <a:lstStyle/>
          <a:p>
            <a:fld id="{7976ED14-983E-4910-ACC1-35B1B82C755C}" type="slidenum">
              <a:rPr lang="en-US" smtClean="0"/>
              <a:pPr/>
              <a:t>58</a:t>
            </a:fld>
            <a:endParaRPr lang="en-US" dirty="0"/>
          </a:p>
        </p:txBody>
      </p:sp>
    </p:spTree>
    <p:extLst>
      <p:ext uri="{BB962C8B-B14F-4D97-AF65-F5344CB8AC3E}">
        <p14:creationId xmlns:p14="http://schemas.microsoft.com/office/powerpoint/2010/main" val="19849858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Know:</a:t>
            </a:r>
            <a:r>
              <a:rPr lang="en-US" sz="1200" b="1" i="1" u="sng" baseline="0" dirty="0" smtClean="0"/>
              <a:t> </a:t>
            </a:r>
            <a:r>
              <a:rPr lang="en-US" sz="1200" b="0" i="0" u="none" dirty="0" smtClean="0"/>
              <a:t>WIOA</a:t>
            </a:r>
            <a:r>
              <a:rPr lang="en-US" sz="1200" b="0" i="0" u="none" baseline="0" dirty="0" smtClean="0"/>
              <a:t> (Workforce Innovation and Opportunity Act) and why it plays a significant part in community-based supported employment.</a:t>
            </a:r>
            <a:r>
              <a:rPr lang="en-US" sz="1200" b="1" i="1" u="sng" baseline="0" dirty="0" smtClean="0"/>
              <a:t> </a:t>
            </a:r>
            <a:r>
              <a:rPr lang="en-US" sz="1200" b="0" i="0" u="none" baseline="0" dirty="0" smtClean="0"/>
              <a:t>Understand the laws and legislation listed in question 5 (Know that there is no such thing as the NOR)</a:t>
            </a:r>
          </a:p>
          <a:p>
            <a:endParaRPr lang="en-US" sz="1200" b="1" i="1" u="sng" dirty="0" smtClean="0"/>
          </a:p>
          <a:p>
            <a:r>
              <a:rPr lang="en-US" sz="1200" b="1" i="1" u="sng" dirty="0" smtClean="0"/>
              <a:t>To Say:</a:t>
            </a:r>
            <a:r>
              <a:rPr lang="en-US" sz="1200" b="0" i="0" u="none" dirty="0" smtClean="0"/>
              <a:t> ”Take some time to answer these questions</a:t>
            </a:r>
            <a:r>
              <a:rPr lang="en-US" sz="1200" b="0" i="0" u="none" baseline="0" dirty="0" smtClean="0"/>
              <a:t> that will be later discussed throughout the training. Answers can be obtained through information from the Pacer Center. An article has been placed on your table </a:t>
            </a:r>
            <a:r>
              <a:rPr lang="mr-IN" sz="1200" b="0" i="0" u="none" baseline="0" dirty="0" smtClean="0"/>
              <a:t>–</a:t>
            </a:r>
            <a:r>
              <a:rPr lang="en-US" sz="1200" b="0" i="0" u="none" baseline="0" dirty="0" smtClean="0"/>
              <a:t> “Day Training and Supported Employment Programs: Information for Parents of Students with Intellectual and Developmental Disabilities”. http://</a:t>
            </a:r>
            <a:r>
              <a:rPr lang="en-US" sz="1200" b="0" i="0" u="none" baseline="0" dirty="0" err="1" smtClean="0"/>
              <a:t>www.pacer.org</a:t>
            </a:r>
            <a:r>
              <a:rPr lang="en-US" sz="1200" b="0" i="0" u="none" baseline="0" dirty="0" smtClean="0"/>
              <a:t>/parent/</a:t>
            </a:r>
            <a:r>
              <a:rPr lang="en-US" sz="1200" b="0" i="0" u="none" baseline="0" dirty="0" err="1" smtClean="0"/>
              <a:t>php</a:t>
            </a:r>
            <a:r>
              <a:rPr lang="en-US" sz="1200" b="0" i="0" u="none" baseline="0" dirty="0" smtClean="0"/>
              <a:t>/PHP-c199a.pdf</a:t>
            </a:r>
          </a:p>
          <a:p>
            <a:endParaRPr lang="en-US" sz="1200" b="1" i="1" u="sng" dirty="0" smtClean="0"/>
          </a:p>
          <a:p>
            <a:r>
              <a:rPr lang="en-US" sz="1200" b="1" i="1" u="sng" dirty="0" smtClean="0"/>
              <a:t>To Do:</a:t>
            </a:r>
          </a:p>
          <a:p>
            <a:endParaRPr lang="en-US" sz="1200"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dirty="0" smtClean="0"/>
              <a:t>Pre / Post -Test</a:t>
            </a:r>
            <a:r>
              <a:rPr lang="en-US" sz="1200" b="0" i="1" u="none" baseline="0" dirty="0" smtClean="0"/>
              <a:t> available in Resource packet.</a:t>
            </a:r>
            <a:endParaRPr lang="en-US" b="0" u="none" dirty="0" smtClean="0"/>
          </a:p>
          <a:p>
            <a:endParaRPr lang="en-US"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startAt="4"/>
              <a:tabLst/>
              <a:defRPr/>
            </a:pPr>
            <a:r>
              <a:rPr lang="en-US" sz="1200" dirty="0" smtClean="0"/>
              <a:t>(A) Community – based supported employment is often combined with other services such as group recreation, leisure time activities, or new skill access</a:t>
            </a:r>
          </a:p>
          <a:p>
            <a:pPr marL="457200" marR="0" lvl="1" indent="-457200" algn="l" defTabSz="914400" rtl="0" eaLnBrk="1" fontAlgn="auto" latinLnBrk="0" hangingPunct="1">
              <a:lnSpc>
                <a:spcPct val="100000"/>
              </a:lnSpc>
              <a:spcBef>
                <a:spcPts val="0"/>
              </a:spcBef>
              <a:spcAft>
                <a:spcPts val="0"/>
              </a:spcAft>
              <a:buClrTx/>
              <a:buSzTx/>
              <a:buFont typeface="+mj-lt"/>
              <a:buAutoNum type="arabicParenR" startAt="4"/>
              <a:tabLst/>
              <a:defRPr/>
            </a:pPr>
            <a:endParaRPr lang="en-US" dirty="0" smtClean="0"/>
          </a:p>
          <a:p>
            <a:pPr marL="457200" marR="0" lvl="1" indent="-457200" algn="l" defTabSz="914400" rtl="0" eaLnBrk="1" fontAlgn="auto" latinLnBrk="0" hangingPunct="1">
              <a:lnSpc>
                <a:spcPct val="100000"/>
              </a:lnSpc>
              <a:spcBef>
                <a:spcPts val="0"/>
              </a:spcBef>
              <a:spcAft>
                <a:spcPts val="0"/>
              </a:spcAft>
              <a:buClrTx/>
              <a:buSzTx/>
              <a:buFont typeface="+mj-lt"/>
              <a:buAutoNum type="arabicParenR" startAt="4"/>
              <a:tabLst/>
              <a:defRPr/>
            </a:pPr>
            <a:r>
              <a:rPr lang="de-DE" dirty="0" smtClean="0"/>
              <a:t>(C)</a:t>
            </a:r>
            <a:r>
              <a:rPr lang="en-US" dirty="0" smtClean="0"/>
              <a:t> does not define</a:t>
            </a:r>
            <a:r>
              <a:rPr lang="en-US" baseline="0" dirty="0" smtClean="0"/>
              <a:t> services</a:t>
            </a:r>
            <a:r>
              <a:rPr lang="en-US" dirty="0" smtClean="0"/>
              <a:t> – besides the legislation listed there are many other laws that define services.</a:t>
            </a:r>
          </a:p>
          <a:p>
            <a:pPr marL="457200" marR="0" lvl="1" indent="-457200" algn="l" defTabSz="914400" rtl="0" eaLnBrk="1" fontAlgn="auto" latinLnBrk="0" hangingPunct="1">
              <a:lnSpc>
                <a:spcPct val="100000"/>
              </a:lnSpc>
              <a:spcBef>
                <a:spcPts val="0"/>
              </a:spcBef>
              <a:spcAft>
                <a:spcPts val="0"/>
              </a:spcAft>
              <a:buClrTx/>
              <a:buSzTx/>
              <a:buFont typeface="+mj-lt"/>
              <a:buAutoNum type="arabicParenR" startAt="4"/>
              <a:tabLst/>
              <a:defRPr/>
            </a:pPr>
            <a:endParaRPr lang="en-US" dirty="0" smtClean="0"/>
          </a:p>
        </p:txBody>
      </p:sp>
      <p:sp>
        <p:nvSpPr>
          <p:cNvPr id="4" name="Slide Number Placeholder 3"/>
          <p:cNvSpPr>
            <a:spLocks noGrp="1"/>
          </p:cNvSpPr>
          <p:nvPr>
            <p:ph type="sldNum" sz="quarter" idx="10"/>
          </p:nvPr>
        </p:nvSpPr>
        <p:spPr/>
        <p:txBody>
          <a:bodyPr/>
          <a:lstStyle/>
          <a:p>
            <a:fld id="{7976ED14-983E-4910-ACC1-35B1B82C755C}" type="slidenum">
              <a:rPr lang="en-US" smtClean="0"/>
              <a:pPr/>
              <a:t>59</a:t>
            </a:fld>
            <a:endParaRPr lang="en-US" dirty="0"/>
          </a:p>
        </p:txBody>
      </p:sp>
    </p:spTree>
    <p:extLst>
      <p:ext uri="{BB962C8B-B14F-4D97-AF65-F5344CB8AC3E}">
        <p14:creationId xmlns:p14="http://schemas.microsoft.com/office/powerpoint/2010/main" val="100071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smtClean="0">
                <a:solidFill>
                  <a:schemeClr val="tx1"/>
                </a:solidFill>
                <a:effectLst/>
                <a:latin typeface="+mn-lt"/>
                <a:ea typeface="+mn-ea"/>
                <a:cs typeface="+mn-cs"/>
              </a:rPr>
              <a:t>Connections</a:t>
            </a:r>
          </a:p>
          <a:p>
            <a:r>
              <a:rPr lang="en-US" sz="1200" b="1" kern="1200" dirty="0" smtClean="0">
                <a:solidFill>
                  <a:schemeClr val="tx1"/>
                </a:solidFill>
                <a:effectLst/>
                <a:latin typeface="+mn-lt"/>
                <a:ea typeface="+mn-ea"/>
                <a:cs typeface="+mn-cs"/>
              </a:rPr>
              <a:t>Purpose: </a:t>
            </a:r>
            <a:r>
              <a:rPr lang="en-US" sz="1200" kern="1200" dirty="0" smtClean="0">
                <a:solidFill>
                  <a:schemeClr val="tx1"/>
                </a:solidFill>
                <a:effectLst/>
                <a:latin typeface="+mn-lt"/>
                <a:ea typeface="+mn-ea"/>
                <a:cs typeface="+mn-cs"/>
              </a:rPr>
              <a:t>Engendering positive adult learning motivation through providing clear connections to and across professional development content.</a:t>
            </a:r>
          </a:p>
          <a:p>
            <a:pPr lvl="0"/>
            <a:r>
              <a:rPr lang="en-US" sz="1200" b="1" kern="1200" dirty="0" smtClean="0">
                <a:solidFill>
                  <a:schemeClr val="tx1"/>
                </a:solidFill>
                <a:effectLst/>
                <a:latin typeface="+mn-lt"/>
                <a:ea typeface="+mn-ea"/>
                <a:cs typeface="+mn-cs"/>
              </a:rPr>
              <a:t>Content: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Session at-a-glance, Introductions, Norms, Pre-assessment</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a:t>
            </a:fld>
            <a:endParaRPr lang="en-US"/>
          </a:p>
        </p:txBody>
      </p:sp>
    </p:spTree>
    <p:extLst>
      <p:ext uri="{BB962C8B-B14F-4D97-AF65-F5344CB8AC3E}">
        <p14:creationId xmlns:p14="http://schemas.microsoft.com/office/powerpoint/2010/main" val="314580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smtClean="0">
                <a:solidFill>
                  <a:schemeClr val="tx1"/>
                </a:solidFill>
                <a:effectLst/>
                <a:latin typeface="+mn-lt"/>
                <a:ea typeface="+mn-ea"/>
                <a:cs typeface="+mn-cs"/>
              </a:rPr>
              <a:t>Closing and Follow-Up</a:t>
            </a:r>
          </a:p>
          <a:p>
            <a:r>
              <a:rPr lang="en-US" sz="1200" b="1" kern="1200" dirty="0" smtClean="0">
                <a:solidFill>
                  <a:schemeClr val="tx1"/>
                </a:solidFill>
                <a:effectLst/>
                <a:latin typeface="+mn-lt"/>
                <a:ea typeface="+mn-ea"/>
                <a:cs typeface="+mn-cs"/>
              </a:rPr>
              <a:t>Purpose: </a:t>
            </a:r>
            <a:r>
              <a:rPr lang="en-US" sz="1200" kern="1200" dirty="0" smtClean="0">
                <a:solidFill>
                  <a:schemeClr val="tx1"/>
                </a:solidFill>
                <a:effectLst/>
                <a:latin typeface="+mn-lt"/>
                <a:ea typeface="+mn-ea"/>
                <a:cs typeface="+mn-cs"/>
              </a:rPr>
              <a:t>Provide opportunity</a:t>
            </a:r>
            <a:r>
              <a:rPr lang="en-US" sz="1200" kern="1200" baseline="0" dirty="0" smtClean="0">
                <a:solidFill>
                  <a:schemeClr val="tx1"/>
                </a:solidFill>
                <a:effectLst/>
                <a:latin typeface="+mn-lt"/>
                <a:ea typeface="+mn-ea"/>
                <a:cs typeface="+mn-cs"/>
              </a:rPr>
              <a:t> for learners to reflect on their learning and potential implementation challenges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Content: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Post-assessment learner</a:t>
            </a:r>
            <a:r>
              <a:rPr lang="en-US" sz="1200" kern="1200" baseline="0" dirty="0" smtClean="0">
                <a:solidFill>
                  <a:schemeClr val="tx1"/>
                </a:solidFill>
                <a:effectLst/>
                <a:latin typeface="+mn-lt"/>
                <a:ea typeface="+mn-ea"/>
                <a:cs typeface="+mn-cs"/>
              </a:rPr>
              <a:t> knowledge, Reflect on personal teaching context and implementation</a:t>
            </a:r>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60</a:t>
            </a:fld>
            <a:endParaRPr lang="en-US"/>
          </a:p>
        </p:txBody>
      </p:sp>
    </p:spTree>
    <p:extLst>
      <p:ext uri="{BB962C8B-B14F-4D97-AF65-F5344CB8AC3E}">
        <p14:creationId xmlns:p14="http://schemas.microsoft.com/office/powerpoint/2010/main" val="8070435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i="1" dirty="0" smtClean="0"/>
              <a:t>To Know:</a:t>
            </a:r>
            <a:r>
              <a:rPr lang="en-US" dirty="0" smtClean="0"/>
              <a:t> </a:t>
            </a:r>
            <a:endParaRPr lang="en-US" b="1" i="1" dirty="0" smtClean="0"/>
          </a:p>
          <a:p>
            <a:pPr marL="171450" indent="-171450">
              <a:buFont typeface="Arial" charset="0"/>
              <a:buChar char="•"/>
            </a:pPr>
            <a:endParaRPr lang="en-US" b="1" i="1" dirty="0" smtClean="0"/>
          </a:p>
          <a:p>
            <a:pPr marL="171450" indent="-171450">
              <a:buFont typeface="Arial" charset="0"/>
              <a:buChar char="•"/>
            </a:pPr>
            <a:r>
              <a:rPr lang="en-US" b="1" i="1" dirty="0" smtClean="0"/>
              <a:t>To Say:</a:t>
            </a:r>
          </a:p>
          <a:p>
            <a:pPr marL="171450" indent="-171450">
              <a:buFont typeface="Arial" charset="0"/>
              <a:buChar char="•"/>
            </a:pPr>
            <a:endParaRPr lang="en-US" b="1" i="1" dirty="0" smtClean="0"/>
          </a:p>
          <a:p>
            <a:pPr marL="171450" indent="-171450">
              <a:buFont typeface="Arial" charset="0"/>
              <a:buChar char="•"/>
            </a:pPr>
            <a:r>
              <a:rPr lang="en-US" b="1" i="1" dirty="0" smtClean="0"/>
              <a:t>To Do:</a:t>
            </a:r>
            <a:r>
              <a:rPr lang="en-US" dirty="0" smtClean="0"/>
              <a:t> </a:t>
            </a:r>
            <a:endParaRPr lang="en-US" b="1" i="1" dirty="0" smtClean="0"/>
          </a:p>
        </p:txBody>
      </p:sp>
      <p:sp>
        <p:nvSpPr>
          <p:cNvPr id="4" name="Slide Number Placeholder 3"/>
          <p:cNvSpPr>
            <a:spLocks noGrp="1"/>
          </p:cNvSpPr>
          <p:nvPr>
            <p:ph type="sldNum" sz="quarter" idx="10"/>
          </p:nvPr>
        </p:nvSpPr>
        <p:spPr/>
        <p:txBody>
          <a:bodyPr/>
          <a:lstStyle/>
          <a:p>
            <a:fld id="{1521C6E8-10E1-8B43-8B89-6E7766AF9EC8}" type="slidenum">
              <a:rPr lang="en-US" smtClean="0"/>
              <a:t>61</a:t>
            </a:fld>
            <a:endParaRPr lang="en-US"/>
          </a:p>
        </p:txBody>
      </p:sp>
    </p:spTree>
    <p:extLst>
      <p:ext uri="{BB962C8B-B14F-4D97-AF65-F5344CB8AC3E}">
        <p14:creationId xmlns:p14="http://schemas.microsoft.com/office/powerpoint/2010/main" val="9597780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i="1" dirty="0" smtClean="0"/>
              <a:t>To Know:</a:t>
            </a:r>
            <a:r>
              <a:rPr lang="en-US" dirty="0" smtClean="0"/>
              <a:t> </a:t>
            </a:r>
            <a:endParaRPr lang="en-US" b="1" i="1" dirty="0" smtClean="0"/>
          </a:p>
          <a:p>
            <a:pPr marL="171450" indent="-171450">
              <a:buFont typeface="Arial" charset="0"/>
              <a:buChar char="•"/>
            </a:pPr>
            <a:endParaRPr lang="en-US" b="1" i="1" dirty="0" smtClean="0"/>
          </a:p>
          <a:p>
            <a:pPr marL="171450" indent="-171450">
              <a:buFont typeface="Arial" charset="0"/>
              <a:buChar char="•"/>
            </a:pPr>
            <a:r>
              <a:rPr lang="en-US" b="1" i="1" dirty="0" smtClean="0"/>
              <a:t>To Say:</a:t>
            </a:r>
          </a:p>
          <a:p>
            <a:pPr marL="171450" indent="-171450">
              <a:buFont typeface="Arial" charset="0"/>
              <a:buChar char="•"/>
            </a:pPr>
            <a:endParaRPr lang="en-US" b="1" i="1" dirty="0" smtClean="0"/>
          </a:p>
          <a:p>
            <a:pPr marL="171450" indent="-171450">
              <a:buFont typeface="Arial" charset="0"/>
              <a:buChar char="•"/>
            </a:pPr>
            <a:r>
              <a:rPr lang="en-US" b="1" i="1" dirty="0" smtClean="0"/>
              <a:t>To Do:</a:t>
            </a:r>
            <a:r>
              <a:rPr lang="en-US" dirty="0" smtClean="0"/>
              <a:t> </a:t>
            </a:r>
            <a:endParaRPr lang="en-US" b="1" i="1" dirty="0" smtClean="0"/>
          </a:p>
        </p:txBody>
      </p:sp>
      <p:sp>
        <p:nvSpPr>
          <p:cNvPr id="4" name="Slide Number Placeholder 3"/>
          <p:cNvSpPr>
            <a:spLocks noGrp="1"/>
          </p:cNvSpPr>
          <p:nvPr>
            <p:ph type="sldNum" sz="quarter" idx="10"/>
          </p:nvPr>
        </p:nvSpPr>
        <p:spPr/>
        <p:txBody>
          <a:bodyPr/>
          <a:lstStyle/>
          <a:p>
            <a:fld id="{1521C6E8-10E1-8B43-8B89-6E7766AF9EC8}" type="slidenum">
              <a:rPr lang="en-US" smtClean="0"/>
              <a:t>62</a:t>
            </a:fld>
            <a:endParaRPr lang="en-US"/>
          </a:p>
        </p:txBody>
      </p:sp>
    </p:spTree>
    <p:extLst>
      <p:ext uri="{BB962C8B-B14F-4D97-AF65-F5344CB8AC3E}">
        <p14:creationId xmlns:p14="http://schemas.microsoft.com/office/powerpoint/2010/main" val="1827922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i="1" dirty="0" smtClean="0"/>
              <a:t>To Know:</a:t>
            </a:r>
            <a:r>
              <a:rPr lang="en-US" dirty="0" smtClean="0"/>
              <a:t> </a:t>
            </a:r>
            <a:endParaRPr lang="en-US" b="1" i="1" dirty="0" smtClean="0"/>
          </a:p>
          <a:p>
            <a:pPr marL="171450" indent="-171450">
              <a:buFont typeface="Arial" charset="0"/>
              <a:buChar char="•"/>
            </a:pPr>
            <a:endParaRPr lang="en-US" b="1" i="1" dirty="0" smtClean="0"/>
          </a:p>
          <a:p>
            <a:pPr marL="171450" indent="-171450">
              <a:buFont typeface="Arial" charset="0"/>
              <a:buChar char="•"/>
            </a:pPr>
            <a:r>
              <a:rPr lang="en-US" b="1" i="1" dirty="0" smtClean="0"/>
              <a:t>To Say:</a:t>
            </a:r>
          </a:p>
          <a:p>
            <a:pPr marL="171450" indent="-171450">
              <a:buFont typeface="Arial" charset="0"/>
              <a:buChar char="•"/>
            </a:pPr>
            <a:endParaRPr lang="en-US" b="1" i="1" dirty="0" smtClean="0"/>
          </a:p>
          <a:p>
            <a:pPr marL="171450" indent="-171450">
              <a:buFont typeface="Arial" charset="0"/>
              <a:buChar char="•"/>
            </a:pPr>
            <a:r>
              <a:rPr lang="en-US" b="1" i="1" dirty="0" smtClean="0"/>
              <a:t>To Do:</a:t>
            </a:r>
            <a:r>
              <a:rPr lang="en-US" dirty="0" smtClean="0"/>
              <a:t> </a:t>
            </a:r>
            <a:endParaRPr lang="en-US" b="1" i="1" dirty="0" smtClean="0"/>
          </a:p>
        </p:txBody>
      </p:sp>
      <p:sp>
        <p:nvSpPr>
          <p:cNvPr id="4" name="Slide Number Placeholder 3"/>
          <p:cNvSpPr>
            <a:spLocks noGrp="1"/>
          </p:cNvSpPr>
          <p:nvPr>
            <p:ph type="sldNum" sz="quarter" idx="10"/>
          </p:nvPr>
        </p:nvSpPr>
        <p:spPr/>
        <p:txBody>
          <a:bodyPr/>
          <a:lstStyle/>
          <a:p>
            <a:fld id="{1521C6E8-10E1-8B43-8B89-6E7766AF9EC8}" type="slidenum">
              <a:rPr lang="en-US" smtClean="0"/>
              <a:t>63</a:t>
            </a:fld>
            <a:endParaRPr lang="en-US"/>
          </a:p>
        </p:txBody>
      </p:sp>
    </p:spTree>
    <p:extLst>
      <p:ext uri="{BB962C8B-B14F-4D97-AF65-F5344CB8AC3E}">
        <p14:creationId xmlns:p14="http://schemas.microsoft.com/office/powerpoint/2010/main" val="106939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Know:</a:t>
            </a:r>
            <a:r>
              <a:rPr lang="en-US" sz="1200" b="0" i="0" u="none" dirty="0" smtClean="0"/>
              <a:t> know the logistics of the building</a:t>
            </a:r>
            <a:r>
              <a:rPr lang="en-US" sz="1200" b="0" i="0" u="none" baseline="0" dirty="0" smtClean="0"/>
              <a:t> and the schedule for the day</a:t>
            </a:r>
            <a:r>
              <a:rPr lang="en-US" dirty="0" smtClean="0"/>
              <a:t>, take care of housekeeping duties such</a:t>
            </a:r>
            <a:r>
              <a:rPr lang="en-US" baseline="0" dirty="0" smtClean="0"/>
              <a:t> as restroom, lunch, etc. </a:t>
            </a:r>
            <a:endParaRPr lang="en-US" sz="1200" b="1" i="1" u="sng" dirty="0" smtClean="0"/>
          </a:p>
          <a:p>
            <a:endParaRPr lang="en-US" sz="1200"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Say: </a:t>
            </a:r>
            <a:r>
              <a:rPr lang="en-US" dirty="0" smtClean="0"/>
              <a:t>Presenters introduce themselves.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sng" dirty="0" smtClean="0"/>
          </a:p>
          <a:p>
            <a:r>
              <a:rPr lang="en-US" sz="1200" b="1" i="1" u="sng" dirty="0" smtClean="0"/>
              <a:t>To Do:</a:t>
            </a:r>
          </a:p>
          <a:p>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976ED14-983E-4910-ACC1-35B1B82C755C}" type="slidenum">
              <a:rPr lang="en-US" smtClean="0"/>
              <a:pPr/>
              <a:t>7</a:t>
            </a:fld>
            <a:endParaRPr lang="en-US" dirty="0"/>
          </a:p>
        </p:txBody>
      </p:sp>
    </p:spTree>
    <p:extLst>
      <p:ext uri="{BB962C8B-B14F-4D97-AF65-F5344CB8AC3E}">
        <p14:creationId xmlns:p14="http://schemas.microsoft.com/office/powerpoint/2010/main" val="38712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smtClean="0"/>
              <a:t>To Know:</a:t>
            </a:r>
            <a:r>
              <a:rPr lang="en-US" sz="1200" b="1" i="1" u="none" baseline="0" dirty="0" smtClean="0"/>
              <a:t> </a:t>
            </a:r>
            <a:r>
              <a:rPr lang="en-US" sz="1200" b="0" i="1" u="none" baseline="0" dirty="0" smtClean="0"/>
              <a:t>Develop a plan for the session.</a:t>
            </a:r>
            <a:endParaRPr lang="en-US" sz="1200" b="1" i="1" u="sng" dirty="0" smtClean="0"/>
          </a:p>
          <a:p>
            <a:endParaRPr lang="en-US" sz="1200" b="1" i="1" u="sng" dirty="0" smtClean="0"/>
          </a:p>
          <a:p>
            <a:r>
              <a:rPr lang="en-US" sz="1200" b="1" i="1" u="sng" dirty="0" smtClean="0"/>
              <a:t>To Say:</a:t>
            </a:r>
            <a:r>
              <a:rPr lang="en-US" sz="1200" b="0" i="0" u="none" dirty="0" smtClean="0"/>
              <a:t> Review the day with participants</a:t>
            </a:r>
            <a:endParaRPr lang="en-US" sz="1200" b="1" i="1" u="sng" dirty="0" smtClean="0"/>
          </a:p>
          <a:p>
            <a:endParaRPr lang="en-US" sz="1200"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Do: </a:t>
            </a:r>
            <a:r>
              <a:rPr lang="en-US" sz="1200" b="0" i="1" u="none" dirty="0" smtClean="0"/>
              <a:t>Changeable</a:t>
            </a:r>
            <a:r>
              <a:rPr lang="en-US" sz="1200" b="0" i="1" u="none" baseline="0" dirty="0" smtClean="0"/>
              <a:t> </a:t>
            </a:r>
            <a:r>
              <a:rPr lang="mr-IN" sz="1200" b="0" i="1" u="none" baseline="0" dirty="0" smtClean="0"/>
              <a:t>–</a:t>
            </a:r>
            <a:r>
              <a:rPr lang="en-US" sz="1200" b="0" i="1" u="none" baseline="0" dirty="0" smtClean="0"/>
              <a:t> may add breaks and meals.</a:t>
            </a:r>
            <a:endParaRPr lang="en-US" sz="1200" b="1" i="1" u="sng" dirty="0" smtClean="0"/>
          </a:p>
          <a:p>
            <a:endParaRPr lang="en-US" sz="1200" b="1" i="1" u="sng" dirty="0" smtClean="0"/>
          </a:p>
          <a:p>
            <a:endParaRPr lang="en-US" dirty="0"/>
          </a:p>
        </p:txBody>
      </p:sp>
      <p:sp>
        <p:nvSpPr>
          <p:cNvPr id="4" name="Slide Number Placeholder 3"/>
          <p:cNvSpPr>
            <a:spLocks noGrp="1"/>
          </p:cNvSpPr>
          <p:nvPr>
            <p:ph type="sldNum" sz="quarter" idx="10"/>
          </p:nvPr>
        </p:nvSpPr>
        <p:spPr/>
        <p:txBody>
          <a:bodyPr/>
          <a:lstStyle/>
          <a:p>
            <a:fld id="{7976ED14-983E-4910-ACC1-35B1B82C755C}" type="slidenum">
              <a:rPr lang="en-US" smtClean="0"/>
              <a:pPr/>
              <a:t>8</a:t>
            </a:fld>
            <a:endParaRPr lang="en-US" dirty="0"/>
          </a:p>
        </p:txBody>
      </p:sp>
    </p:spTree>
    <p:extLst>
      <p:ext uri="{BB962C8B-B14F-4D97-AF65-F5344CB8AC3E}">
        <p14:creationId xmlns:p14="http://schemas.microsoft.com/office/powerpoint/2010/main" val="348705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8E66B-390F-4C37-B9F2-FC941A108F0E}" type="slidenum">
              <a:rPr lang="en-US"/>
              <a:pPr/>
              <a:t>9</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Know: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Meetings, regardless of size or length, are more effective when meeting norms are established, practiced and monitored.  These are the most common norms (read the list – paraphrasing the intent of the norm – especially noting the use of electronics.</a:t>
            </a:r>
            <a:r>
              <a:rPr lang="en-US" b="0" baseline="0" dirty="0" smtClean="0"/>
              <a:t> </a:t>
            </a:r>
            <a:r>
              <a:rPr lang="en-US" b="0" dirty="0" smtClean="0"/>
              <a:t>We need to be clear about our expectations in large groups and in small groups.</a:t>
            </a:r>
            <a:endParaRPr lang="en-US" sz="1200" b="0" i="1" u="sng" dirty="0" smtClean="0"/>
          </a:p>
          <a:p>
            <a:endParaRPr lang="en-US" sz="1200"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dirty="0" smtClean="0"/>
              <a:t>To Say: </a:t>
            </a:r>
            <a:r>
              <a:rPr lang="en-US"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“Today, for the sake of time, these will be the norms we will follow. If folks need to respond to calls immediately, please step out of the room; otherwise, there will be a break for checking messages/emails later”</a:t>
            </a:r>
          </a:p>
          <a:p>
            <a:endParaRPr lang="en-US" sz="1200" b="1" i="1" u="sng" dirty="0" smtClean="0"/>
          </a:p>
          <a:p>
            <a:endParaRPr lang="en-US" sz="1200" b="1" i="1" u="sng" dirty="0" smtClean="0"/>
          </a:p>
          <a:p>
            <a:r>
              <a:rPr lang="en-US" sz="1200" b="1" i="1" u="sng" dirty="0" smtClean="0"/>
              <a:t>To Do:</a:t>
            </a:r>
          </a:p>
          <a:p>
            <a:endParaRPr lang="en-US" dirty="0"/>
          </a:p>
        </p:txBody>
      </p:sp>
    </p:spTree>
    <p:extLst>
      <p:ext uri="{BB962C8B-B14F-4D97-AF65-F5344CB8AC3E}">
        <p14:creationId xmlns:p14="http://schemas.microsoft.com/office/powerpoint/2010/main" val="110535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3A46F4-9DB8-E648-B8D1-6BBED410AAC8}" type="datetimeFigureOut">
              <a:rPr lang="en-US" smtClean="0"/>
              <a:t>6/22/2017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21565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A46F4-9DB8-E648-B8D1-6BBED410AAC8}"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101749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A46F4-9DB8-E648-B8D1-6BBED410AAC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604738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A46F4-9DB8-E648-B8D1-6BBED410AAC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1942427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A46F4-9DB8-E648-B8D1-6BBED410AAC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33166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A46F4-9DB8-E648-B8D1-6BBED410AAC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1597473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A46F4-9DB8-E648-B8D1-6BBED410AAC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90129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A46F4-9DB8-E648-B8D1-6BBED410AAC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1934836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A46F4-9DB8-E648-B8D1-6BBED410AAC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160251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A46F4-9DB8-E648-B8D1-6BBED410AAC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172030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A46F4-9DB8-E648-B8D1-6BBED410AAC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155942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3A46F4-9DB8-E648-B8D1-6BBED410AAC8}"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136763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3A46F4-9DB8-E648-B8D1-6BBED410AAC8}" type="datetimeFigureOut">
              <a:rPr lang="en-US" smtClean="0"/>
              <a:t>6/22/2017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125808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3A46F4-9DB8-E648-B8D1-6BBED410AAC8}" type="datetimeFigureOut">
              <a:rPr lang="en-US" smtClean="0"/>
              <a:t>6/22/2017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55630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A46F4-9DB8-E648-B8D1-6BBED410AAC8}" type="datetimeFigureOut">
              <a:rPr lang="en-US" smtClean="0"/>
              <a:t>6/22/2017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181965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A46F4-9DB8-E648-B8D1-6BBED410AAC8}"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56824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A46F4-9DB8-E648-B8D1-6BBED410AAC8}"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AF240-A7F3-4043-8964-BCD1D7A3B721}" type="slidenum">
              <a:rPr lang="en-US" smtClean="0"/>
              <a:t>‹#›</a:t>
            </a:fld>
            <a:endParaRPr lang="en-US"/>
          </a:p>
        </p:txBody>
      </p:sp>
    </p:spTree>
    <p:extLst>
      <p:ext uri="{BB962C8B-B14F-4D97-AF65-F5344CB8AC3E}">
        <p14:creationId xmlns:p14="http://schemas.microsoft.com/office/powerpoint/2010/main" val="62410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3A46F4-9DB8-E648-B8D1-6BBED410AAC8}" type="datetimeFigureOut">
              <a:rPr lang="en-US" smtClean="0"/>
              <a:t>6/22/2017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7AF240-A7F3-4043-8964-BCD1D7A3B721}" type="slidenum">
              <a:rPr lang="en-US" smtClean="0"/>
              <a:t>‹#›</a:t>
            </a:fld>
            <a:endParaRPr lang="en-US"/>
          </a:p>
        </p:txBody>
      </p:sp>
    </p:spTree>
    <p:extLst>
      <p:ext uri="{BB962C8B-B14F-4D97-AF65-F5344CB8AC3E}">
        <p14:creationId xmlns:p14="http://schemas.microsoft.com/office/powerpoint/2010/main" val="143017790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_sOhzMz-3l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dese.mo.gov/sites/default/files/TeacherStandard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oworkshops.org/PDFs/Summer%202016%20MASWM%20Newslette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pacer.org/parent/php/PHP-c199a.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DESE%2018-21/ReMADE.mp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komu.com/news/fulton-business-focuses-on-ability-for-workers-with-disabiliti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oworkshops.org/PDFs/Summer%202016%20MASWM%20Newsletter.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pacer.org/parent/php/PHP-c199a.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wCrGm2kHBGI"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DESE%2018-21/SAMMY%20Soap.mp4"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kmov.com/clip/11325340/sammy-soap"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ped.dpi.wi.gov/"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www.transitioncoalition.org/wp-content/uploads/2015/01/TC_Comm_Trans_Prog_Full_Doc.pdf" TargetMode="External"/><Relationship Id="rId5" Type="http://schemas.openxmlformats.org/officeDocument/2006/relationships/hyperlink" Target="http://www.transitioncoalition.org/" TargetMode="External"/><Relationship Id="rId4" Type="http://schemas.openxmlformats.org/officeDocument/2006/relationships/hyperlink" Target="https://dpi.wi.gov/sites/default/files/imce/sped/pdf/tran-cbto.pdf"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Dreams</a:t>
            </a:r>
            <a:endParaRPr lang="en-US" dirty="0"/>
          </a:p>
        </p:txBody>
      </p:sp>
      <p:sp>
        <p:nvSpPr>
          <p:cNvPr id="3" name="Subtitle 2"/>
          <p:cNvSpPr>
            <a:spLocks noGrp="1"/>
          </p:cNvSpPr>
          <p:nvPr>
            <p:ph type="subTitle" idx="1"/>
          </p:nvPr>
        </p:nvSpPr>
        <p:spPr/>
        <p:txBody>
          <a:bodyPr/>
          <a:lstStyle/>
          <a:p>
            <a:r>
              <a:rPr lang="en-US" dirty="0" smtClean="0"/>
              <a:t>Community-Based Transition for 18-21 Year Old </a:t>
            </a:r>
            <a:r>
              <a:rPr lang="en-US" dirty="0"/>
              <a:t>S</a:t>
            </a:r>
            <a:r>
              <a:rPr lang="en-US" dirty="0" smtClean="0"/>
              <a:t>tudents.</a:t>
            </a:r>
            <a:endParaRPr lang="en-US" dirty="0"/>
          </a:p>
        </p:txBody>
      </p:sp>
      <p:sp>
        <p:nvSpPr>
          <p:cNvPr id="4" name="TextBox 3"/>
          <p:cNvSpPr txBox="1"/>
          <p:nvPr/>
        </p:nvSpPr>
        <p:spPr>
          <a:xfrm>
            <a:off x="5715000" y="5581650"/>
            <a:ext cx="2099293" cy="923330"/>
          </a:xfrm>
          <a:prstGeom prst="rect">
            <a:avLst/>
          </a:prstGeom>
          <a:noFill/>
        </p:spPr>
        <p:txBody>
          <a:bodyPr wrap="none" rtlCol="0">
            <a:spAutoFit/>
          </a:bodyPr>
          <a:lstStyle/>
          <a:p>
            <a:r>
              <a:rPr lang="en-US" dirty="0" smtClean="0"/>
              <a:t>Cheryl E. </a:t>
            </a:r>
            <a:r>
              <a:rPr lang="en-US" dirty="0" err="1" smtClean="0"/>
              <a:t>LeFon</a:t>
            </a:r>
            <a:endParaRPr lang="en-US" dirty="0" smtClean="0"/>
          </a:p>
          <a:p>
            <a:r>
              <a:rPr lang="en-US" dirty="0" smtClean="0"/>
              <a:t>South Central RPDC</a:t>
            </a:r>
          </a:p>
          <a:p>
            <a:r>
              <a:rPr lang="en-US" dirty="0" err="1" smtClean="0"/>
              <a:t>lefonc@mst.edu</a:t>
            </a:r>
            <a:endParaRPr lang="en-US" dirty="0"/>
          </a:p>
        </p:txBody>
      </p:sp>
    </p:spTree>
    <p:extLst>
      <p:ext uri="{BB962C8B-B14F-4D97-AF65-F5344CB8AC3E}">
        <p14:creationId xmlns:p14="http://schemas.microsoft.com/office/powerpoint/2010/main" val="562947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1478"/>
            <a:ext cx="10018713" cy="1752599"/>
          </a:xfrm>
        </p:spPr>
        <p:txBody>
          <a:bodyPr/>
          <a:lstStyle/>
          <a:p>
            <a:r>
              <a:rPr lang="en-US" dirty="0" smtClean="0"/>
              <a:t>Pre-Assessment</a:t>
            </a:r>
            <a:endParaRPr lang="en-US" dirty="0"/>
          </a:p>
        </p:txBody>
      </p:sp>
      <p:sp>
        <p:nvSpPr>
          <p:cNvPr id="3" name="Content Placeholder 2"/>
          <p:cNvSpPr>
            <a:spLocks noGrp="1"/>
          </p:cNvSpPr>
          <p:nvPr>
            <p:ph idx="1"/>
          </p:nvPr>
        </p:nvSpPr>
        <p:spPr>
          <a:xfrm>
            <a:off x="1981200" y="2217548"/>
            <a:ext cx="10018713" cy="5105400"/>
          </a:xfrm>
        </p:spPr>
        <p:txBody>
          <a:bodyPr>
            <a:normAutofit lnSpcReduction="10000"/>
          </a:bodyPr>
          <a:lstStyle/>
          <a:p>
            <a:pPr marL="914400" lvl="1" indent="-514350">
              <a:buFont typeface="+mj-lt"/>
              <a:buAutoNum type="arabicParenR"/>
            </a:pPr>
            <a:endParaRPr lang="en-US" sz="2400" dirty="0" smtClean="0"/>
          </a:p>
          <a:p>
            <a:pPr marL="914400" lvl="1" indent="-514350">
              <a:buFont typeface="+mj-lt"/>
              <a:buAutoNum type="arabicParenR"/>
            </a:pPr>
            <a:r>
              <a:rPr lang="en-US" sz="2400" dirty="0" smtClean="0"/>
              <a:t>Community-based supported employment:</a:t>
            </a:r>
          </a:p>
          <a:p>
            <a:pPr marL="1371600" lvl="2" indent="-514350">
              <a:buFont typeface="+mj-lt"/>
              <a:buAutoNum type="alphaLcParenR"/>
            </a:pPr>
            <a:r>
              <a:rPr lang="en-US" sz="2200" dirty="0"/>
              <a:t>p</a:t>
            </a:r>
            <a:r>
              <a:rPr lang="en-US" sz="2200" dirty="0" smtClean="0"/>
              <a:t>rovides a guaranteed pay rate.</a:t>
            </a:r>
          </a:p>
          <a:p>
            <a:pPr marL="1371600" lvl="2" indent="-514350">
              <a:buFont typeface="+mj-lt"/>
              <a:buAutoNum type="alphaLcParenR"/>
            </a:pPr>
            <a:r>
              <a:rPr lang="en-US" sz="2200" dirty="0" smtClean="0"/>
              <a:t>is primarily a socialization opportunity.</a:t>
            </a:r>
          </a:p>
          <a:p>
            <a:pPr marL="1371600" lvl="2" indent="-514350">
              <a:buFont typeface="+mj-lt"/>
              <a:buAutoNum type="alphaLcParenR"/>
            </a:pPr>
            <a:r>
              <a:rPr lang="en-US" sz="2200" dirty="0"/>
              <a:t>p</a:t>
            </a:r>
            <a:r>
              <a:rPr lang="en-US" sz="2200" dirty="0" smtClean="0"/>
              <a:t>rovides paid employment in the community.</a:t>
            </a:r>
          </a:p>
          <a:p>
            <a:pPr marL="1371600" lvl="2" indent="-514350">
              <a:buFont typeface="+mj-lt"/>
              <a:buAutoNum type="alphaLcParenR"/>
            </a:pPr>
            <a:endParaRPr lang="en-US" sz="2200" dirty="0"/>
          </a:p>
          <a:p>
            <a:pPr marL="857250" lvl="1" indent="-457200">
              <a:buFont typeface="+mj-lt"/>
              <a:buAutoNum type="arabicParenR" startAt="2"/>
            </a:pPr>
            <a:r>
              <a:rPr lang="en-US" sz="2400" dirty="0"/>
              <a:t>WIOA (</a:t>
            </a:r>
            <a:r>
              <a:rPr lang="en-US" sz="2400" b="1" dirty="0"/>
              <a:t>Workforce Innovation and Opportunity Act) </a:t>
            </a:r>
            <a:r>
              <a:rPr lang="en-US" sz="2400" dirty="0"/>
              <a:t>states that schools:</a:t>
            </a:r>
          </a:p>
          <a:p>
            <a:pPr marL="1314450" lvl="2" indent="-457200">
              <a:buFont typeface="+mj-lt"/>
              <a:buAutoNum type="alphaLcParenR"/>
            </a:pPr>
            <a:r>
              <a:rPr lang="en-US" sz="2200" dirty="0"/>
              <a:t>can contract with programs that pay youth $25.00 an hour.</a:t>
            </a:r>
          </a:p>
          <a:p>
            <a:pPr marL="1314450" lvl="2" indent="-457200">
              <a:buFont typeface="+mj-lt"/>
              <a:buAutoNum type="alphaLcParenR"/>
            </a:pPr>
            <a:r>
              <a:rPr lang="en-US" sz="2200" dirty="0"/>
              <a:t>can write workshop goals in the students IEP’s.</a:t>
            </a:r>
          </a:p>
          <a:p>
            <a:pPr marL="1314450" lvl="2" indent="-457200">
              <a:buFont typeface="+mj-lt"/>
              <a:buAutoNum type="alphaLcParenR"/>
            </a:pPr>
            <a:r>
              <a:rPr lang="en-US" sz="2200" dirty="0"/>
              <a:t>can place school programs in a workshop setting</a:t>
            </a:r>
            <a:r>
              <a:rPr lang="en-US" sz="2200" dirty="0" smtClean="0"/>
              <a:t>.</a:t>
            </a:r>
            <a:endParaRPr lang="en-US" sz="2200" dirty="0"/>
          </a:p>
          <a:p>
            <a:pPr marL="914400" lvl="1" indent="-514350">
              <a:buFont typeface="+mj-lt"/>
              <a:buAutoNum type="arabicParenR"/>
            </a:pPr>
            <a:endParaRPr lang="en-US" sz="1400" dirty="0"/>
          </a:p>
          <a:p>
            <a:pPr marL="914400" lvl="1" indent="-514350">
              <a:buFont typeface="+mj-lt"/>
              <a:buAutoNum type="arabicParenR"/>
            </a:pPr>
            <a:endParaRPr lang="en-US" sz="1400" dirty="0"/>
          </a:p>
          <a:p>
            <a:pPr marL="514350" indent="-514350">
              <a:buFont typeface="+mj-lt"/>
              <a:buAutoNum type="arabicParenR"/>
            </a:pPr>
            <a:endParaRPr lang="en-US" dirty="0" smtClean="0"/>
          </a:p>
          <a:p>
            <a:pPr lvl="1"/>
            <a:endParaRPr lang="en-US" dirty="0"/>
          </a:p>
        </p:txBody>
      </p:sp>
    </p:spTree>
    <p:extLst>
      <p:ext uri="{BB962C8B-B14F-4D97-AF65-F5344CB8AC3E}">
        <p14:creationId xmlns:p14="http://schemas.microsoft.com/office/powerpoint/2010/main" val="1498997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1478"/>
            <a:ext cx="10018713" cy="1752599"/>
          </a:xfrm>
        </p:spPr>
        <p:txBody>
          <a:bodyPr/>
          <a:lstStyle/>
          <a:p>
            <a:r>
              <a:rPr lang="en-US" dirty="0" smtClean="0"/>
              <a:t>Pre-Assessment</a:t>
            </a:r>
            <a:endParaRPr lang="en-US" dirty="0"/>
          </a:p>
        </p:txBody>
      </p:sp>
      <p:sp>
        <p:nvSpPr>
          <p:cNvPr id="3" name="Content Placeholder 2"/>
          <p:cNvSpPr>
            <a:spLocks noGrp="1"/>
          </p:cNvSpPr>
          <p:nvPr>
            <p:ph idx="1"/>
          </p:nvPr>
        </p:nvSpPr>
        <p:spPr>
          <a:xfrm>
            <a:off x="1981200" y="2217548"/>
            <a:ext cx="10018713" cy="5105400"/>
          </a:xfrm>
        </p:spPr>
        <p:txBody>
          <a:bodyPr>
            <a:normAutofit/>
          </a:bodyPr>
          <a:lstStyle/>
          <a:p>
            <a:pPr marL="857250" lvl="1" indent="-457200">
              <a:buFont typeface="+mj-lt"/>
              <a:buAutoNum type="arabicParenR" startAt="3"/>
            </a:pPr>
            <a:r>
              <a:rPr lang="en-US" sz="2400" dirty="0" smtClean="0"/>
              <a:t>School districts and state vocational rehabilitation programs will have to document that a youth has been provided with:</a:t>
            </a:r>
          </a:p>
          <a:p>
            <a:pPr marL="1314450" lvl="2" indent="-457200">
              <a:buFont typeface="+mj-lt"/>
              <a:buAutoNum type="alphaLcParenR"/>
            </a:pPr>
            <a:r>
              <a:rPr lang="en-US" sz="2200" dirty="0" smtClean="0"/>
              <a:t> pre-employment transition services, career counseling, information and referral services that promote competitive integrated employment. </a:t>
            </a:r>
            <a:endParaRPr lang="en-US" sz="2200" b="1" dirty="0"/>
          </a:p>
          <a:p>
            <a:pPr marL="1314450" lvl="2" indent="-457200">
              <a:buFont typeface="+mj-lt"/>
              <a:buAutoNum type="alphaLcParenR"/>
            </a:pPr>
            <a:r>
              <a:rPr lang="en-US" sz="2200" dirty="0"/>
              <a:t>information and referral services that promote competitive integrated employment. </a:t>
            </a:r>
            <a:endParaRPr lang="en-US" sz="2200" dirty="0" smtClean="0"/>
          </a:p>
          <a:p>
            <a:pPr marL="1314450" lvl="2" indent="-457200">
              <a:buFont typeface="+mj-lt"/>
              <a:buAutoNum type="alphaLcParenR"/>
            </a:pPr>
            <a:r>
              <a:rPr lang="en-US" sz="2200" dirty="0"/>
              <a:t>pre-employment transition services, career counseling, and </a:t>
            </a:r>
            <a:r>
              <a:rPr lang="en-US" sz="2200" dirty="0" smtClean="0"/>
              <a:t>information that promote competitive integrated employment.</a:t>
            </a:r>
            <a:endParaRPr lang="en-US" sz="2200" b="1" dirty="0"/>
          </a:p>
          <a:p>
            <a:pPr marL="1314450" lvl="2" indent="-457200">
              <a:buFont typeface="+mj-lt"/>
              <a:buAutoNum type="alphaLcParenR"/>
            </a:pPr>
            <a:endParaRPr lang="en-US" sz="2200" dirty="0"/>
          </a:p>
          <a:p>
            <a:pPr marL="914400" lvl="1" indent="-514350">
              <a:buFont typeface="+mj-lt"/>
              <a:buAutoNum type="arabicParenR" startAt="3"/>
            </a:pPr>
            <a:endParaRPr lang="en-US" sz="1400" dirty="0"/>
          </a:p>
          <a:p>
            <a:pPr marL="914400" lvl="1" indent="-514350">
              <a:buFont typeface="+mj-lt"/>
              <a:buAutoNum type="arabicParenR" startAt="3"/>
            </a:pPr>
            <a:endParaRPr lang="en-US" sz="1400" dirty="0"/>
          </a:p>
          <a:p>
            <a:pPr marL="514350" indent="-514350">
              <a:buFont typeface="+mj-lt"/>
              <a:buAutoNum type="arabicParenR"/>
            </a:pPr>
            <a:endParaRPr lang="en-US" dirty="0" smtClean="0"/>
          </a:p>
          <a:p>
            <a:pPr lvl="1"/>
            <a:endParaRPr lang="en-US" dirty="0"/>
          </a:p>
        </p:txBody>
      </p:sp>
    </p:spTree>
    <p:extLst>
      <p:ext uri="{BB962C8B-B14F-4D97-AF65-F5344CB8AC3E}">
        <p14:creationId xmlns:p14="http://schemas.microsoft.com/office/powerpoint/2010/main" val="42219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0" y="1"/>
            <a:ext cx="10018713" cy="1466850"/>
          </a:xfrm>
        </p:spPr>
        <p:txBody>
          <a:bodyPr/>
          <a:lstStyle/>
          <a:p>
            <a:r>
              <a:rPr lang="en-US" dirty="0" smtClean="0"/>
              <a:t>Pre-Assessment</a:t>
            </a:r>
            <a:endParaRPr lang="en-US" dirty="0"/>
          </a:p>
        </p:txBody>
      </p:sp>
      <p:sp>
        <p:nvSpPr>
          <p:cNvPr id="3" name="Content Placeholder 2"/>
          <p:cNvSpPr>
            <a:spLocks noGrp="1"/>
          </p:cNvSpPr>
          <p:nvPr>
            <p:ph idx="1"/>
          </p:nvPr>
        </p:nvSpPr>
        <p:spPr>
          <a:xfrm>
            <a:off x="1981200" y="1047750"/>
            <a:ext cx="10018713" cy="5810250"/>
          </a:xfrm>
        </p:spPr>
        <p:txBody>
          <a:bodyPr>
            <a:normAutofit fontScale="85000" lnSpcReduction="20000"/>
          </a:bodyPr>
          <a:lstStyle/>
          <a:p>
            <a:pPr marL="914400" lvl="1" indent="-514350">
              <a:buFont typeface="+mj-lt"/>
              <a:buAutoNum type="arabicParenR"/>
            </a:pPr>
            <a:endParaRPr lang="en-US" sz="2400" dirty="0" smtClean="0"/>
          </a:p>
          <a:p>
            <a:pPr marL="914400" lvl="1" indent="-514350">
              <a:buFont typeface="+mj-lt"/>
              <a:buAutoNum type="arabicParenR" startAt="4"/>
            </a:pPr>
            <a:r>
              <a:rPr lang="en-US" sz="2800" dirty="0" smtClean="0"/>
              <a:t>Community-based supported employment is:</a:t>
            </a:r>
          </a:p>
          <a:p>
            <a:pPr marL="1371600" lvl="2" indent="-514350">
              <a:buFont typeface="+mj-lt"/>
              <a:buAutoNum type="alphaLcParenR"/>
            </a:pPr>
            <a:r>
              <a:rPr lang="en-US" sz="2400" dirty="0" smtClean="0"/>
              <a:t>often combined with other services such as group recreation, leisure time activities, or new skill access.</a:t>
            </a:r>
          </a:p>
          <a:p>
            <a:pPr marL="1371600" lvl="2" indent="-514350">
              <a:buFont typeface="+mj-lt"/>
              <a:buAutoNum type="alphaLcParenR"/>
            </a:pPr>
            <a:r>
              <a:rPr lang="en-US" sz="2400" dirty="0"/>
              <a:t>o</a:t>
            </a:r>
            <a:r>
              <a:rPr lang="en-US" sz="2400" dirty="0" smtClean="0"/>
              <a:t>ften combined with other services such as group recreation.</a:t>
            </a:r>
          </a:p>
          <a:p>
            <a:pPr marL="1371600" lvl="2" indent="-514350">
              <a:buFont typeface="+mj-lt"/>
              <a:buAutoNum type="alphaLcParenR"/>
            </a:pPr>
            <a:r>
              <a:rPr lang="en-US" sz="2400" dirty="0"/>
              <a:t>o</a:t>
            </a:r>
            <a:r>
              <a:rPr lang="en-US" sz="2400" dirty="0" smtClean="0"/>
              <a:t>ften combined with other services such as new skill access.</a:t>
            </a:r>
          </a:p>
          <a:p>
            <a:pPr marL="857250" lvl="2" indent="0">
              <a:buNone/>
            </a:pPr>
            <a:endParaRPr lang="en-US" sz="2200" dirty="0" smtClean="0"/>
          </a:p>
          <a:p>
            <a:pPr marL="914400" lvl="1" indent="-514350">
              <a:buFont typeface="+mj-lt"/>
              <a:buAutoNum type="arabicParenR" startAt="4"/>
            </a:pPr>
            <a:r>
              <a:rPr lang="en-US" sz="2800" dirty="0" smtClean="0"/>
              <a:t>There are a number of laws and legislation that define services to adults with disabilities. Which one does not define services to adults with disabilities?</a:t>
            </a:r>
          </a:p>
          <a:p>
            <a:pPr marL="1371600" lvl="2" indent="-514350">
              <a:buFont typeface="+mj-lt"/>
              <a:buAutoNum type="alphaLcParenR"/>
            </a:pPr>
            <a:r>
              <a:rPr lang="en-US" sz="2400" dirty="0" smtClean="0"/>
              <a:t>IDEA (Individuals with Disabilities education Act)</a:t>
            </a:r>
          </a:p>
          <a:p>
            <a:pPr marL="1371600" lvl="2" indent="-514350">
              <a:buFont typeface="+mj-lt"/>
              <a:buAutoNum type="alphaLcParenR"/>
            </a:pPr>
            <a:r>
              <a:rPr lang="en-US" sz="2400" dirty="0" smtClean="0"/>
              <a:t>Rehabilitation Act of 2014</a:t>
            </a:r>
          </a:p>
          <a:p>
            <a:pPr marL="1371600" lvl="2" indent="-514350">
              <a:buFont typeface="+mj-lt"/>
              <a:buAutoNum type="alphaLcParenR"/>
            </a:pPr>
            <a:r>
              <a:rPr lang="en-US" sz="2400" dirty="0" smtClean="0"/>
              <a:t>NOR (Normalcy on Retirement Act)</a:t>
            </a:r>
          </a:p>
          <a:p>
            <a:pPr marL="1371600" lvl="2" indent="-514350">
              <a:buFont typeface="+mj-lt"/>
              <a:buAutoNum type="alphaLcParenR"/>
            </a:pPr>
            <a:r>
              <a:rPr lang="en-US" sz="2400" dirty="0" smtClean="0"/>
              <a:t>ADA (Americans with Disabilities Act)</a:t>
            </a:r>
          </a:p>
          <a:p>
            <a:pPr marL="1371600" lvl="2" indent="-514350">
              <a:buFont typeface="+mj-lt"/>
              <a:buAutoNum type="alphaLcParenR"/>
            </a:pPr>
            <a:r>
              <a:rPr lang="en-US" sz="2400" dirty="0" smtClean="0"/>
              <a:t>DD (Developmental Disabilities and Bill of Rights Act)</a:t>
            </a:r>
          </a:p>
          <a:p>
            <a:pPr lvl="1"/>
            <a:endParaRPr lang="en-US" dirty="0"/>
          </a:p>
        </p:txBody>
      </p:sp>
    </p:spTree>
    <p:extLst>
      <p:ext uri="{BB962C8B-B14F-4D97-AF65-F5344CB8AC3E}">
        <p14:creationId xmlns:p14="http://schemas.microsoft.com/office/powerpoint/2010/main" val="699676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079569"/>
          </a:xfrm>
        </p:spPr>
        <p:txBody>
          <a:bodyPr/>
          <a:lstStyle/>
          <a:p>
            <a:endParaRPr lang="en-US" dirty="0"/>
          </a:p>
        </p:txBody>
      </p:sp>
      <p:sp>
        <p:nvSpPr>
          <p:cNvPr id="3" name="Content Placeholder 2"/>
          <p:cNvSpPr>
            <a:spLocks noGrp="1"/>
          </p:cNvSpPr>
          <p:nvPr>
            <p:ph idx="1"/>
          </p:nvPr>
        </p:nvSpPr>
        <p:spPr>
          <a:xfrm>
            <a:off x="1980256" y="6059837"/>
            <a:ext cx="10018713" cy="444285"/>
          </a:xfrm>
        </p:spPr>
        <p:txBody>
          <a:bodyPr>
            <a:normAutofit lnSpcReduction="10000"/>
          </a:bodyPr>
          <a:lstStyle/>
          <a:p>
            <a:pPr marL="0" indent="0" algn="r">
              <a:buNone/>
            </a:pPr>
            <a:r>
              <a:rPr lang="en-US" dirty="0" smtClean="0">
                <a:hlinkClick r:id="rId3"/>
              </a:rPr>
              <a:t>Smiling with Hope</a:t>
            </a:r>
            <a:endParaRPr lang="en-US" dirty="0"/>
          </a:p>
        </p:txBody>
      </p:sp>
      <p:sp>
        <p:nvSpPr>
          <p:cNvPr id="4" name="TextBox 3"/>
          <p:cNvSpPr txBox="1"/>
          <p:nvPr/>
        </p:nvSpPr>
        <p:spPr>
          <a:xfrm>
            <a:off x="2486722" y="6980663"/>
            <a:ext cx="184731" cy="369332"/>
          </a:xfrm>
          <a:prstGeom prst="rect">
            <a:avLst/>
          </a:prstGeom>
          <a:noFill/>
        </p:spPr>
        <p:txBody>
          <a:bodyPr wrap="none" rtlCol="0">
            <a:spAutoFit/>
          </a:bodyPr>
          <a:lstStyle/>
          <a:p>
            <a:endParaRPr lang="en-US"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241" y="979117"/>
            <a:ext cx="8060852" cy="4492934"/>
          </a:xfrm>
          <a:prstGeom prst="rect">
            <a:avLst/>
          </a:prstGeom>
        </p:spPr>
      </p:pic>
    </p:spTree>
    <p:extLst>
      <p:ext uri="{BB962C8B-B14F-4D97-AF65-F5344CB8AC3E}">
        <p14:creationId xmlns:p14="http://schemas.microsoft.com/office/powerpoint/2010/main" val="616581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Importance</a:t>
            </a:r>
            <a:endParaRPr lang="en-US" dirty="0"/>
          </a:p>
        </p:txBody>
      </p:sp>
    </p:spTree>
    <p:extLst>
      <p:ext uri="{BB962C8B-B14F-4D97-AF65-F5344CB8AC3E}">
        <p14:creationId xmlns:p14="http://schemas.microsoft.com/office/powerpoint/2010/main" val="1965447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037" y="398685"/>
            <a:ext cx="8229600" cy="1096962"/>
          </a:xfrm>
        </p:spPr>
        <p:txBody>
          <a:bodyPr/>
          <a:lstStyle/>
          <a:p>
            <a:r>
              <a:rPr lang="en-US" dirty="0" smtClean="0"/>
              <a:t>Missouri Teacher Standards</a:t>
            </a:r>
            <a:endParaRPr lang="en-US" dirty="0"/>
          </a:p>
        </p:txBody>
      </p:sp>
      <p:sp>
        <p:nvSpPr>
          <p:cNvPr id="3" name="Content Placeholder 2"/>
          <p:cNvSpPr>
            <a:spLocks noGrp="1"/>
          </p:cNvSpPr>
          <p:nvPr>
            <p:ph idx="1"/>
          </p:nvPr>
        </p:nvSpPr>
        <p:spPr>
          <a:xfrm>
            <a:off x="3845520" y="1219200"/>
            <a:ext cx="6670081" cy="4800600"/>
          </a:xfrm>
        </p:spPr>
        <p:txBody>
          <a:bodyPr>
            <a:normAutofit lnSpcReduction="10000"/>
          </a:bodyPr>
          <a:lstStyle/>
          <a:p>
            <a:pPr>
              <a:buFont typeface="Wingdings" charset="2"/>
              <a:buChar char="ü"/>
            </a:pPr>
            <a:r>
              <a:rPr lang="en-US" b="1" dirty="0"/>
              <a:t>Standard #2 Student Learning, Growth and Development</a:t>
            </a:r>
          </a:p>
          <a:p>
            <a:pPr marL="0" indent="0">
              <a:buNone/>
            </a:pPr>
            <a:r>
              <a:rPr lang="en-US" i="1" dirty="0"/>
              <a:t>The teacher understands how students learn, develop and differ in their approaches to learning. The teacher provides learning opportunities that are adapted to diverse learners and support the intellectual, social, and personal development of all students. </a:t>
            </a:r>
            <a:endParaRPr lang="en-US" dirty="0"/>
          </a:p>
          <a:p>
            <a:pPr>
              <a:buFont typeface="Wingdings" charset="2"/>
              <a:buChar char="ü"/>
            </a:pPr>
            <a:r>
              <a:rPr lang="en-US" b="1" dirty="0"/>
              <a:t>Standard </a:t>
            </a:r>
            <a:r>
              <a:rPr lang="en-US" b="1" dirty="0" smtClean="0"/>
              <a:t>#9 Professional Collaboration</a:t>
            </a:r>
            <a:endParaRPr lang="en-US" b="1" dirty="0"/>
          </a:p>
          <a:p>
            <a:pPr marL="0" indent="0">
              <a:buNone/>
            </a:pPr>
            <a:r>
              <a:rPr lang="en-US" i="1" dirty="0"/>
              <a:t>The teacher has effective working relationships with students, parents, school colleagues, and community members. </a:t>
            </a:r>
          </a:p>
          <a:p>
            <a:pPr marL="0" indent="0" algn="r">
              <a:buNone/>
            </a:pPr>
            <a:r>
              <a:rPr lang="en-US" sz="1400" dirty="0">
                <a:hlinkClick r:id="rId3"/>
              </a:rPr>
              <a:t>https://</a:t>
            </a:r>
            <a:r>
              <a:rPr lang="en-US" sz="1400" dirty="0" err="1">
                <a:hlinkClick r:id="rId3"/>
              </a:rPr>
              <a:t>dese.mo.gov</a:t>
            </a:r>
            <a:r>
              <a:rPr lang="en-US" sz="1400" dirty="0">
                <a:hlinkClick r:id="rId3"/>
              </a:rPr>
              <a:t>/sites/default/files/</a:t>
            </a:r>
            <a:r>
              <a:rPr lang="en-US" sz="1400" dirty="0" err="1">
                <a:hlinkClick r:id="rId3"/>
              </a:rPr>
              <a:t>TeacherStandards.pdf</a:t>
            </a:r>
            <a:endParaRPr lang="en-US" sz="1400" dirty="0"/>
          </a:p>
        </p:txBody>
      </p:sp>
      <p:pic>
        <p:nvPicPr>
          <p:cNvPr id="4" name="Picture 3"/>
          <p:cNvPicPr>
            <a:picLocks noChangeAspect="1"/>
          </p:cNvPicPr>
          <p:nvPr/>
        </p:nvPicPr>
        <p:blipFill>
          <a:blip r:embed="rId4"/>
          <a:stretch>
            <a:fillRect/>
          </a:stretch>
        </p:blipFill>
        <p:spPr>
          <a:xfrm rot="-720000">
            <a:off x="1893606" y="2483630"/>
            <a:ext cx="1734706" cy="2271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7184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9248" y="0"/>
            <a:ext cx="8539566" cy="7022282"/>
          </a:xfrm>
        </p:spPr>
      </p:pic>
    </p:spTree>
    <p:extLst>
      <p:ext uri="{BB962C8B-B14F-4D97-AF65-F5344CB8AC3E}">
        <p14:creationId xmlns:p14="http://schemas.microsoft.com/office/powerpoint/2010/main" val="1009760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575606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1663"/>
            <a:ext cx="8229600" cy="1227140"/>
          </a:xfrm>
        </p:spPr>
        <p:txBody>
          <a:bodyPr/>
          <a:lstStyle/>
          <a:p>
            <a:r>
              <a:rPr lang="en-US" dirty="0" smtClean="0"/>
              <a:t>Learning Objectives</a:t>
            </a:r>
            <a:endParaRPr lang="en-US" dirty="0"/>
          </a:p>
        </p:txBody>
      </p:sp>
      <p:sp>
        <p:nvSpPr>
          <p:cNvPr id="3" name="Content Placeholder 2"/>
          <p:cNvSpPr>
            <a:spLocks noGrp="1"/>
          </p:cNvSpPr>
          <p:nvPr>
            <p:ph idx="1"/>
          </p:nvPr>
        </p:nvSpPr>
        <p:spPr>
          <a:xfrm>
            <a:off x="1981200" y="1981200"/>
            <a:ext cx="8229600" cy="3810000"/>
          </a:xfrm>
        </p:spPr>
        <p:txBody>
          <a:bodyPr>
            <a:normAutofit/>
          </a:bodyPr>
          <a:lstStyle/>
          <a:p>
            <a:r>
              <a:rPr lang="en-US" dirty="0"/>
              <a:t>Define 18 to 21 year old transition services.</a:t>
            </a:r>
          </a:p>
          <a:p>
            <a:r>
              <a:rPr lang="en-US" dirty="0"/>
              <a:t>Assess in school transition services.</a:t>
            </a:r>
          </a:p>
          <a:p>
            <a:r>
              <a:rPr lang="en-US" dirty="0"/>
              <a:t>Identify </a:t>
            </a:r>
            <a:r>
              <a:rPr lang="en-US" dirty="0" smtClean="0"/>
              <a:t>community-based </a:t>
            </a:r>
            <a:r>
              <a:rPr lang="en-US" dirty="0"/>
              <a:t>program goals and objectives.</a:t>
            </a:r>
          </a:p>
          <a:p>
            <a:r>
              <a:rPr lang="en-US" dirty="0"/>
              <a:t>Identify program need for students with varying disabilities.</a:t>
            </a:r>
          </a:p>
          <a:p>
            <a:r>
              <a:rPr lang="en-US" dirty="0"/>
              <a:t>Develop an action plan for implementation.</a:t>
            </a:r>
          </a:p>
          <a:p>
            <a:r>
              <a:rPr lang="en-US" dirty="0"/>
              <a:t>Identify effective practice and solutions to remove barriers.</a:t>
            </a:r>
          </a:p>
          <a:p>
            <a:r>
              <a:rPr lang="en-US" dirty="0"/>
              <a:t>Establish evaluative practices and reviews.</a:t>
            </a:r>
          </a:p>
          <a:p>
            <a:endParaRPr lang="en-US" dirty="0" smtClean="0"/>
          </a:p>
        </p:txBody>
      </p:sp>
    </p:spTree>
    <p:extLst>
      <p:ext uri="{BB962C8B-B14F-4D97-AF65-F5344CB8AC3E}">
        <p14:creationId xmlns:p14="http://schemas.microsoft.com/office/powerpoint/2010/main" val="1901255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1698625"/>
          </a:xfrm>
        </p:spPr>
        <p:txBody>
          <a:bodyPr/>
          <a:lstStyle/>
          <a:p>
            <a:r>
              <a:rPr lang="en-US" dirty="0"/>
              <a:t>Outcomes for the Training</a:t>
            </a:r>
          </a:p>
        </p:txBody>
      </p:sp>
      <p:sp>
        <p:nvSpPr>
          <p:cNvPr id="3" name="Content Placeholder 2"/>
          <p:cNvSpPr>
            <a:spLocks noGrp="1"/>
          </p:cNvSpPr>
          <p:nvPr>
            <p:ph idx="1"/>
          </p:nvPr>
        </p:nvSpPr>
        <p:spPr>
          <a:xfrm>
            <a:off x="1981200" y="1371600"/>
            <a:ext cx="8229600" cy="5029200"/>
          </a:xfrm>
        </p:spPr>
        <p:txBody>
          <a:bodyPr/>
          <a:lstStyle/>
          <a:p>
            <a:pPr marL="457200" lvl="1" indent="-457200">
              <a:buFont typeface="Wingdings" charset="2"/>
              <a:buChar char="Ø"/>
            </a:pPr>
            <a:r>
              <a:rPr lang="en-US" sz="2400" b="1" dirty="0">
                <a:latin typeface="+mj-lt"/>
                <a:cs typeface="Times New Roman" pitchFamily="18" charset="0"/>
              </a:rPr>
              <a:t>Understand the purpose for </a:t>
            </a:r>
            <a:r>
              <a:rPr lang="en-US" sz="2400" b="1" dirty="0" smtClean="0">
                <a:latin typeface="+mj-lt"/>
                <a:cs typeface="Times New Roman" pitchFamily="18" charset="0"/>
              </a:rPr>
              <a:t>Community-Based Transition services: </a:t>
            </a:r>
            <a:endParaRPr lang="en-US" sz="2400" b="1" dirty="0">
              <a:latin typeface="+mj-lt"/>
              <a:cs typeface="Times New Roman" pitchFamily="18" charset="0"/>
            </a:endParaRPr>
          </a:p>
          <a:p>
            <a:pPr marL="799913" lvl="2" indent="-342820">
              <a:buFont typeface="Arial" pitchFamily="34" charset="0"/>
              <a:buChar char="•"/>
            </a:pPr>
            <a:r>
              <a:rPr lang="en-US" dirty="0" smtClean="0">
                <a:latin typeface="Times New Roman" pitchFamily="18" charset="0"/>
                <a:cs typeface="Times New Roman" pitchFamily="18" charset="0"/>
              </a:rPr>
              <a:t>The ability to implement Community-Based Transition services after graduation requirements are met.</a:t>
            </a:r>
          </a:p>
          <a:p>
            <a:pPr marL="799913" lvl="2" indent="-342820">
              <a:buFont typeface="Arial" pitchFamily="34" charset="0"/>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essential elements </a:t>
            </a:r>
            <a:r>
              <a:rPr lang="en-US" dirty="0" smtClean="0">
                <a:latin typeface="Times New Roman" pitchFamily="18" charset="0"/>
                <a:cs typeface="Times New Roman" pitchFamily="18" charset="0"/>
              </a:rPr>
              <a:t>of Community-Based Transition services.</a:t>
            </a:r>
            <a:endParaRPr lang="en-US" dirty="0">
              <a:latin typeface="Times New Roman" pitchFamily="18" charset="0"/>
              <a:cs typeface="Times New Roman" pitchFamily="18" charset="0"/>
            </a:endParaRPr>
          </a:p>
          <a:p>
            <a:pPr marL="799913" lvl="2" indent="-342820">
              <a:buFont typeface="Arial" pitchFamily="34" charset="0"/>
              <a:buChar char="•"/>
            </a:pPr>
            <a:r>
              <a:rPr lang="en-US" dirty="0">
                <a:latin typeface="Times New Roman" pitchFamily="18" charset="0"/>
                <a:cs typeface="Times New Roman" pitchFamily="18" charset="0"/>
              </a:rPr>
              <a:t>The role and responsibilities of </a:t>
            </a:r>
            <a:r>
              <a:rPr lang="en-US" dirty="0" smtClean="0">
                <a:latin typeface="Times New Roman" pitchFamily="18" charset="0"/>
                <a:cs typeface="Times New Roman" pitchFamily="18" charset="0"/>
              </a:rPr>
              <a:t>the student, family and community.</a:t>
            </a:r>
            <a:endParaRPr lang="en-US" dirty="0">
              <a:latin typeface="Times New Roman" pitchFamily="18" charset="0"/>
              <a:cs typeface="Times New Roman" pitchFamily="18" charset="0"/>
            </a:endParaRPr>
          </a:p>
          <a:p>
            <a:pPr marL="799913" lvl="2" indent="-342820">
              <a:buFont typeface="Arial" pitchFamily="34" charset="0"/>
              <a:buChar char="•"/>
            </a:pPr>
            <a:r>
              <a:rPr lang="en-US" dirty="0">
                <a:latin typeface="Times New Roman" pitchFamily="18" charset="0"/>
                <a:cs typeface="Times New Roman" pitchFamily="18" charset="0"/>
              </a:rPr>
              <a:t>The role of the </a:t>
            </a:r>
            <a:r>
              <a:rPr lang="en-US" dirty="0" smtClean="0">
                <a:latin typeface="Times New Roman" pitchFamily="18" charset="0"/>
                <a:cs typeface="Times New Roman" pitchFamily="18" charset="0"/>
              </a:rPr>
              <a:t>teacher.</a:t>
            </a:r>
          </a:p>
          <a:p>
            <a:pPr marL="514243" lvl="1" indent="-457200">
              <a:buFont typeface="Wingdings" charset="2"/>
              <a:buChar char="Ø"/>
            </a:pPr>
            <a:r>
              <a:rPr lang="en-US" sz="2400" b="1" dirty="0">
                <a:latin typeface="+mj-lt"/>
                <a:cs typeface="Times New Roman" pitchFamily="18" charset="0"/>
              </a:rPr>
              <a:t>Reflect on current implementation of </a:t>
            </a:r>
            <a:r>
              <a:rPr lang="en-US" sz="2400" b="1" dirty="0" smtClean="0">
                <a:latin typeface="+mj-lt"/>
                <a:cs typeface="Times New Roman" pitchFamily="18" charset="0"/>
              </a:rPr>
              <a:t>Community-Based Transition services.</a:t>
            </a:r>
            <a:endParaRPr lang="en-US" sz="2400" b="1" dirty="0">
              <a:latin typeface="+mj-lt"/>
              <a:cs typeface="Times New Roman" pitchFamily="18" charset="0"/>
            </a:endParaRPr>
          </a:p>
          <a:p>
            <a:pPr marL="514243" lvl="1" indent="-457200">
              <a:buFont typeface="Wingdings" charset="2"/>
              <a:buChar char="Ø"/>
            </a:pPr>
            <a:r>
              <a:rPr lang="en-US" sz="2400" b="1" dirty="0">
                <a:latin typeface="+mj-lt"/>
                <a:cs typeface="Times New Roman" pitchFamily="18" charset="0"/>
              </a:rPr>
              <a:t>Consider the challenges and potential barriers to implementing </a:t>
            </a:r>
            <a:r>
              <a:rPr lang="en-US" sz="2400" b="1" dirty="0" smtClean="0">
                <a:latin typeface="+mj-lt"/>
                <a:cs typeface="Times New Roman" pitchFamily="18" charset="0"/>
              </a:rPr>
              <a:t>Community-Based Transition services.</a:t>
            </a:r>
            <a:endParaRPr lang="en-US" sz="2400" b="1" dirty="0">
              <a:latin typeface="+mj-lt"/>
              <a:cs typeface="Times New Roman" pitchFamily="18" charset="0"/>
            </a:endParaRPr>
          </a:p>
          <a:p>
            <a:endParaRPr lang="en-US" dirty="0"/>
          </a:p>
        </p:txBody>
      </p:sp>
    </p:spTree>
    <p:extLst>
      <p:ext uri="{BB962C8B-B14F-4D97-AF65-F5344CB8AC3E}">
        <p14:creationId xmlns:p14="http://schemas.microsoft.com/office/powerpoint/2010/main" val="1914845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8916" y="0"/>
            <a:ext cx="10018713" cy="1752599"/>
          </a:xfrm>
        </p:spPr>
        <p:txBody>
          <a:bodyPr/>
          <a:lstStyle/>
          <a:p>
            <a:r>
              <a:rPr lang="en-US" dirty="0"/>
              <a:t>Notes to Presenter</a:t>
            </a:r>
          </a:p>
        </p:txBody>
      </p:sp>
      <p:sp>
        <p:nvSpPr>
          <p:cNvPr id="4" name="Content Placeholder 2"/>
          <p:cNvSpPr>
            <a:spLocks noGrp="1"/>
          </p:cNvSpPr>
          <p:nvPr>
            <p:ph idx="1"/>
          </p:nvPr>
        </p:nvSpPr>
        <p:spPr>
          <a:xfrm>
            <a:off x="1981200" y="1333500"/>
            <a:ext cx="8229600" cy="5314950"/>
          </a:xfrm>
        </p:spPr>
        <p:txBody>
          <a:bodyPr anchor="t"/>
          <a:lstStyle/>
          <a:p>
            <a:pPr marL="0" indent="0">
              <a:buNone/>
            </a:pPr>
            <a:r>
              <a:rPr lang="en-US" sz="1700" b="1" dirty="0"/>
              <a:t>These are activities included in this package</a:t>
            </a:r>
            <a:r>
              <a:rPr lang="en-US" sz="1700" b="1" dirty="0" smtClean="0"/>
              <a:t>:</a:t>
            </a:r>
          </a:p>
          <a:p>
            <a:pPr lvl="1"/>
            <a:r>
              <a:rPr lang="en-US" sz="1600" b="1" dirty="0" smtClean="0"/>
              <a:t>Pre-reading -  Programs Place Workshop </a:t>
            </a:r>
            <a:r>
              <a:rPr lang="en-US" sz="1600" b="1" dirty="0"/>
              <a:t>Employees In Their Communities </a:t>
            </a:r>
            <a:r>
              <a:rPr lang="en-US" sz="1600" b="1" dirty="0" smtClean="0">
                <a:hlinkClick r:id="rId3" invalidUrl="http://www.moworkshops.org/PDFs/Summer 2016 MASWM Newsletter.pdf"/>
              </a:rPr>
              <a:t>http</a:t>
            </a:r>
            <a:r>
              <a:rPr lang="en-US" sz="1600" b="1" dirty="0">
                <a:hlinkClick r:id="rId3" invalidUrl="http://www.moworkshops.org/PDFs/Summer 2016 MASWM Newsletter.pdf"/>
              </a:rPr>
              <a:t>://</a:t>
            </a:r>
            <a:r>
              <a:rPr lang="en-US" sz="1600" b="1" dirty="0" smtClean="0">
                <a:hlinkClick r:id="rId3" invalidUrl="http://www.moworkshops.org/PDFs/Summer 2016 MASWM Newsletter.pdf"/>
              </a:rPr>
              <a:t>www.moworkshops.org/PDFs/Summer%202016%20MASWM%20Newsletter.pdf</a:t>
            </a:r>
            <a:endParaRPr lang="en-US" sz="1600" b="1" dirty="0" smtClean="0"/>
          </a:p>
          <a:p>
            <a:pPr lvl="2"/>
            <a:r>
              <a:rPr lang="en-US" sz="1400" b="1" dirty="0" smtClean="0"/>
              <a:t>Alternative Pre-reading </a:t>
            </a:r>
            <a:r>
              <a:rPr lang="en-US" sz="1400" b="1" dirty="0"/>
              <a:t>- Day Training and Supported Employment Programs: </a:t>
            </a:r>
            <a:r>
              <a:rPr lang="en-US" sz="1400" dirty="0"/>
              <a:t>Information for Parents of Students with Intellectual and Developmental Disabilities </a:t>
            </a:r>
            <a:r>
              <a:rPr lang="en-US" sz="1400" dirty="0">
                <a:hlinkClick r:id="rId4"/>
              </a:rPr>
              <a:t>http://www.pacer.org/parent/php/PHP-c199a.pdf</a:t>
            </a:r>
            <a:endParaRPr lang="en-US" sz="1400" dirty="0"/>
          </a:p>
          <a:p>
            <a:pPr lvl="1"/>
            <a:r>
              <a:rPr lang="en-US" sz="1600" b="1" dirty="0" smtClean="0"/>
              <a:t>Pre-Assessment (slides 10-12) Document in resource file. </a:t>
            </a:r>
            <a:endParaRPr lang="en-US" sz="1600" b="1" dirty="0"/>
          </a:p>
          <a:p>
            <a:pPr lvl="1"/>
            <a:endParaRPr lang="en-US" sz="1600" b="1" dirty="0"/>
          </a:p>
          <a:p>
            <a:pPr marL="0" indent="0">
              <a:spcBef>
                <a:spcPts val="0"/>
              </a:spcBef>
              <a:spcAft>
                <a:spcPts val="0"/>
              </a:spcAft>
              <a:buClrTx/>
              <a:buNone/>
              <a:defRPr/>
            </a:pPr>
            <a:endParaRPr lang="en-US" sz="1800" b="1" u="sng" dirty="0"/>
          </a:p>
          <a:p>
            <a:endParaRPr lang="en-US" dirty="0"/>
          </a:p>
        </p:txBody>
      </p:sp>
    </p:spTree>
    <p:extLst>
      <p:ext uri="{BB962C8B-B14F-4D97-AF65-F5344CB8AC3E}">
        <p14:creationId xmlns:p14="http://schemas.microsoft.com/office/powerpoint/2010/main" val="211942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205352"/>
            <a:ext cx="10018713" cy="1752599"/>
          </a:xfrm>
        </p:spPr>
        <p:txBody>
          <a:bodyPr/>
          <a:lstStyle/>
          <a:p>
            <a:r>
              <a:rPr lang="en-US" dirty="0" smtClean="0"/>
              <a:t>Essential Questions</a:t>
            </a:r>
            <a:endParaRPr lang="en-US" dirty="0"/>
          </a:p>
        </p:txBody>
      </p:sp>
      <p:sp>
        <p:nvSpPr>
          <p:cNvPr id="3" name="Content Placeholder 2"/>
          <p:cNvSpPr>
            <a:spLocks noGrp="1"/>
          </p:cNvSpPr>
          <p:nvPr>
            <p:ph idx="1"/>
          </p:nvPr>
        </p:nvSpPr>
        <p:spPr>
          <a:xfrm>
            <a:off x="2075358" y="2076773"/>
            <a:ext cx="8836617" cy="4781227"/>
          </a:xfrm>
        </p:spPr>
        <p:txBody>
          <a:bodyPr>
            <a:normAutofit fontScale="92500" lnSpcReduction="10000"/>
          </a:bodyPr>
          <a:lstStyle/>
          <a:p>
            <a:r>
              <a:rPr lang="en-US" sz="2600" b="1" i="1" dirty="0" smtClean="0">
                <a:latin typeface="+mj-lt"/>
              </a:rPr>
              <a:t>What are Community-Based Transition services?</a:t>
            </a:r>
          </a:p>
          <a:p>
            <a:r>
              <a:rPr lang="en-US" sz="2600" b="1" i="1" dirty="0" smtClean="0">
                <a:latin typeface="+mj-lt"/>
              </a:rPr>
              <a:t>What responsibilities does my school have in providing services? My responsibilities?</a:t>
            </a:r>
          </a:p>
          <a:p>
            <a:r>
              <a:rPr lang="en-US" sz="2600" b="1" i="1" dirty="0" smtClean="0">
                <a:latin typeface="+mj-lt"/>
              </a:rPr>
              <a:t>What responsibilities does the student and family have in transition services? Community responsibilities?</a:t>
            </a:r>
          </a:p>
          <a:p>
            <a:r>
              <a:rPr lang="en-US" sz="2600" b="1" i="1" dirty="0" smtClean="0">
                <a:latin typeface="+mj-lt"/>
              </a:rPr>
              <a:t>What services are available currently?</a:t>
            </a:r>
          </a:p>
          <a:p>
            <a:r>
              <a:rPr lang="en-US" sz="2600" b="1" i="1" dirty="0" smtClean="0">
                <a:latin typeface="+mj-lt"/>
              </a:rPr>
              <a:t>What are program needs for implementation of a successful transition program serving 18– 21 year old students?</a:t>
            </a:r>
          </a:p>
          <a:p>
            <a:r>
              <a:rPr lang="en-US" sz="2600" b="1" i="1" dirty="0" smtClean="0">
                <a:latin typeface="+mj-lt"/>
              </a:rPr>
              <a:t>What are effective practices for implementation?</a:t>
            </a:r>
          </a:p>
          <a:p>
            <a:r>
              <a:rPr lang="en-US" sz="2600" b="1" i="1" dirty="0" smtClean="0">
                <a:latin typeface="+mj-lt"/>
              </a:rPr>
              <a:t>Is support available to diminish barriers of program implementation?</a:t>
            </a:r>
          </a:p>
          <a:p>
            <a:endParaRPr lang="en-US" b="1" i="1" dirty="0" smtClean="0">
              <a:latin typeface="+mj-lt"/>
            </a:endParaRPr>
          </a:p>
          <a:p>
            <a:endParaRPr lang="en-US" b="1" i="1" dirty="0">
              <a:latin typeface="+mj-lt"/>
            </a:endParaRPr>
          </a:p>
        </p:txBody>
      </p:sp>
    </p:spTree>
    <p:extLst>
      <p:ext uri="{BB962C8B-B14F-4D97-AF65-F5344CB8AC3E}">
        <p14:creationId xmlns:p14="http://schemas.microsoft.com/office/powerpoint/2010/main" val="20565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nodeType="afterEffect">
                                  <p:stCondLst>
                                    <p:cond delay="20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nodeType="afterEffect">
                                  <p:stCondLst>
                                    <p:cond delay="20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Unpacking the Content</a:t>
            </a:r>
            <a:endParaRPr lang="en-US" dirty="0"/>
          </a:p>
        </p:txBody>
      </p:sp>
    </p:spTree>
    <p:extLst>
      <p:ext uri="{BB962C8B-B14F-4D97-AF65-F5344CB8AC3E}">
        <p14:creationId xmlns:p14="http://schemas.microsoft.com/office/powerpoint/2010/main" val="123613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 21 Year </a:t>
            </a:r>
            <a:r>
              <a:rPr lang="en-US" dirty="0"/>
              <a:t>Old </a:t>
            </a:r>
            <a:r>
              <a:rPr lang="en-US" dirty="0" smtClean="0"/>
              <a:t/>
            </a:r>
            <a:br>
              <a:rPr lang="en-US" dirty="0" smtClean="0"/>
            </a:br>
            <a:r>
              <a:rPr lang="en-US" dirty="0" smtClean="0"/>
              <a:t>Community-Based </a:t>
            </a:r>
            <a:r>
              <a:rPr lang="en-US" dirty="0"/>
              <a:t>Transition Programs</a:t>
            </a:r>
          </a:p>
        </p:txBody>
      </p:sp>
      <p:sp>
        <p:nvSpPr>
          <p:cNvPr id="3" name="Content Placeholder 2"/>
          <p:cNvSpPr>
            <a:spLocks noGrp="1"/>
          </p:cNvSpPr>
          <p:nvPr>
            <p:ph idx="1"/>
          </p:nvPr>
        </p:nvSpPr>
        <p:spPr>
          <a:xfrm>
            <a:off x="1484310" y="2138766"/>
            <a:ext cx="10018713" cy="3983065"/>
          </a:xfrm>
        </p:spPr>
        <p:txBody>
          <a:bodyPr/>
          <a:lstStyle/>
          <a:p>
            <a:r>
              <a:rPr lang="en-US" sz="3200" dirty="0" smtClean="0"/>
              <a:t>IDEA (reauthorized 2004)</a:t>
            </a:r>
            <a:endParaRPr lang="en-US" sz="3200" dirty="0"/>
          </a:p>
          <a:p>
            <a:pPr lvl="1"/>
            <a:r>
              <a:rPr lang="en-US" sz="2800" dirty="0" smtClean="0"/>
              <a:t>Mandates School </a:t>
            </a:r>
            <a:r>
              <a:rPr lang="en-US" sz="2800" dirty="0"/>
              <a:t>D</a:t>
            </a:r>
            <a:r>
              <a:rPr lang="en-US" sz="2800" dirty="0" smtClean="0"/>
              <a:t>istricts to provide Transition Services</a:t>
            </a:r>
          </a:p>
          <a:p>
            <a:r>
              <a:rPr lang="en-US" sz="3200" dirty="0" smtClean="0"/>
              <a:t>To Meet Requirements</a:t>
            </a:r>
          </a:p>
          <a:p>
            <a:pPr lvl="1"/>
            <a:r>
              <a:rPr lang="en-US" sz="2800" dirty="0" smtClean="0"/>
              <a:t>School Districts have developed community-based transition options</a:t>
            </a:r>
          </a:p>
          <a:p>
            <a:pPr lvl="2"/>
            <a:r>
              <a:rPr lang="en-US" sz="2400" dirty="0" smtClean="0"/>
              <a:t>Designed to support students in meeting their transition goals</a:t>
            </a:r>
          </a:p>
          <a:p>
            <a:pPr lvl="2"/>
            <a:r>
              <a:rPr lang="en-US" sz="2400" dirty="0" smtClean="0"/>
              <a:t>Students have completed their academic requirements.</a:t>
            </a:r>
          </a:p>
        </p:txBody>
      </p:sp>
      <p:sp>
        <p:nvSpPr>
          <p:cNvPr id="4" name="TextBox 3"/>
          <p:cNvSpPr txBox="1"/>
          <p:nvPr/>
        </p:nvSpPr>
        <p:spPr>
          <a:xfrm>
            <a:off x="2486722" y="69806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86662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WIOA</a:t>
            </a:r>
            <a:br>
              <a:rPr lang="en-US" b="1" dirty="0" smtClean="0"/>
            </a:br>
            <a:r>
              <a:rPr lang="en-US" b="1" dirty="0" smtClean="0"/>
              <a:t>Workforce Innovation and Opportunity Act</a:t>
            </a:r>
            <a:endParaRPr lang="en-US" b="1" dirty="0"/>
          </a:p>
        </p:txBody>
      </p:sp>
      <p:sp>
        <p:nvSpPr>
          <p:cNvPr id="3" name="Content Placeholder 2"/>
          <p:cNvSpPr>
            <a:spLocks noGrp="1"/>
          </p:cNvSpPr>
          <p:nvPr>
            <p:ph idx="1"/>
          </p:nvPr>
        </p:nvSpPr>
        <p:spPr>
          <a:xfrm>
            <a:off x="1484310" y="2686051"/>
            <a:ext cx="10018713" cy="3543300"/>
          </a:xfrm>
        </p:spPr>
        <p:txBody>
          <a:bodyPr>
            <a:normAutofit/>
          </a:bodyPr>
          <a:lstStyle/>
          <a:p>
            <a:r>
              <a:rPr lang="en-US" dirty="0" smtClean="0"/>
              <a:t>WIOA makes </a:t>
            </a:r>
            <a:r>
              <a:rPr lang="en-US" dirty="0"/>
              <a:t>an attempt to limit the </a:t>
            </a:r>
            <a:r>
              <a:rPr lang="en-US" dirty="0" smtClean="0"/>
              <a:t>pipeline of </a:t>
            </a:r>
            <a:r>
              <a:rPr lang="en-US" dirty="0"/>
              <a:t>people with disabilities moving into non-integrated, </a:t>
            </a:r>
            <a:r>
              <a:rPr lang="en-US" dirty="0" smtClean="0"/>
              <a:t>subminimum wage </a:t>
            </a:r>
            <a:r>
              <a:rPr lang="en-US" dirty="0"/>
              <a:t>jobs. Now, before an individual with </a:t>
            </a:r>
            <a:r>
              <a:rPr lang="en-US" dirty="0" smtClean="0"/>
              <a:t>a disability </a:t>
            </a:r>
            <a:r>
              <a:rPr lang="en-US" dirty="0"/>
              <a:t>can be placed in such a situation, he/she must </a:t>
            </a:r>
            <a:r>
              <a:rPr lang="en-US" dirty="0" smtClean="0"/>
              <a:t>have received </a:t>
            </a:r>
            <a:r>
              <a:rPr lang="en-US" dirty="0"/>
              <a:t>“pre-transition services” while in high school </a:t>
            </a:r>
            <a:r>
              <a:rPr lang="en-US" dirty="0" smtClean="0"/>
              <a:t>to ensure </a:t>
            </a:r>
            <a:r>
              <a:rPr lang="en-US" dirty="0"/>
              <a:t>that the proper support and preparation occurs </a:t>
            </a:r>
            <a:r>
              <a:rPr lang="en-US" dirty="0" smtClean="0"/>
              <a:t>before the </a:t>
            </a:r>
            <a:r>
              <a:rPr lang="en-US" dirty="0"/>
              <a:t>student enters the workforce. The student must also </a:t>
            </a:r>
            <a:r>
              <a:rPr lang="en-US" dirty="0" smtClean="0"/>
              <a:t>have applied </a:t>
            </a:r>
            <a:r>
              <a:rPr lang="en-US" dirty="0"/>
              <a:t>for services through the local VR program. </a:t>
            </a:r>
            <a:r>
              <a:rPr lang="en-US" dirty="0" smtClean="0"/>
              <a:t>Under WIOA</a:t>
            </a:r>
            <a:r>
              <a:rPr lang="en-US" dirty="0"/>
              <a:t>, the goal of the VR program in each state is to </a:t>
            </a:r>
            <a:r>
              <a:rPr lang="en-US" dirty="0" smtClean="0"/>
              <a:t>help individuals </a:t>
            </a:r>
            <a:r>
              <a:rPr lang="en-US" dirty="0"/>
              <a:t>with disabilities to “prepare for, secure, retain </a:t>
            </a:r>
            <a:r>
              <a:rPr lang="en-US" dirty="0" smtClean="0"/>
              <a:t>or regain </a:t>
            </a:r>
            <a:r>
              <a:rPr lang="en-US" dirty="0"/>
              <a:t>employment.”</a:t>
            </a:r>
          </a:p>
          <a:p>
            <a:endParaRPr lang="en-US" dirty="0"/>
          </a:p>
        </p:txBody>
      </p:sp>
    </p:spTree>
    <p:extLst>
      <p:ext uri="{BB962C8B-B14F-4D97-AF65-F5344CB8AC3E}">
        <p14:creationId xmlns:p14="http://schemas.microsoft.com/office/powerpoint/2010/main" val="1742675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Office of Disability Employment Policy</a:t>
            </a:r>
            <a:endParaRPr lang="en-US" b="1" dirty="0"/>
          </a:p>
        </p:txBody>
      </p:sp>
      <p:sp>
        <p:nvSpPr>
          <p:cNvPr id="3" name="Content Placeholder 2"/>
          <p:cNvSpPr>
            <a:spLocks noGrp="1"/>
          </p:cNvSpPr>
          <p:nvPr>
            <p:ph idx="1"/>
          </p:nvPr>
        </p:nvSpPr>
        <p:spPr>
          <a:xfrm>
            <a:off x="1484310" y="2286001"/>
            <a:ext cx="10018713" cy="3505200"/>
          </a:xfrm>
        </p:spPr>
        <p:txBody>
          <a:bodyPr>
            <a:normAutofit/>
          </a:bodyPr>
          <a:lstStyle/>
          <a:p>
            <a:r>
              <a:rPr lang="en-US" dirty="0" smtClean="0"/>
              <a:t>ODEP</a:t>
            </a:r>
            <a:r>
              <a:rPr lang="en-US" dirty="0"/>
              <a:t> </a:t>
            </a:r>
            <a:r>
              <a:rPr lang="en-US" dirty="0" smtClean="0"/>
              <a:t>contributes </a:t>
            </a:r>
            <a:r>
              <a:rPr lang="en-US" dirty="0"/>
              <a:t>to the achievement of: </a:t>
            </a:r>
            <a:endParaRPr lang="en-US" dirty="0" smtClean="0"/>
          </a:p>
          <a:p>
            <a:r>
              <a:rPr lang="en-US" dirty="0" smtClean="0"/>
              <a:t>DOL's </a:t>
            </a:r>
            <a:r>
              <a:rPr lang="en-US" dirty="0"/>
              <a:t>Strategic Goal 3: Promote fair and high </a:t>
            </a:r>
            <a:r>
              <a:rPr lang="en-US" dirty="0" smtClean="0"/>
              <a:t>quality work-life </a:t>
            </a:r>
            <a:r>
              <a:rPr lang="en-US" dirty="0"/>
              <a:t>environments and </a:t>
            </a:r>
            <a:endParaRPr lang="en-US" dirty="0" smtClean="0"/>
          </a:p>
          <a:p>
            <a:pPr lvl="1"/>
            <a:r>
              <a:rPr lang="en-US" dirty="0" smtClean="0"/>
              <a:t>Strategic </a:t>
            </a:r>
            <a:r>
              <a:rPr lang="en-US" dirty="0"/>
              <a:t>Objective 3.1: Breakdown barriers to fair and </a:t>
            </a:r>
            <a:r>
              <a:rPr lang="en-US" dirty="0" smtClean="0"/>
              <a:t>diverse workplaces </a:t>
            </a:r>
            <a:r>
              <a:rPr lang="en-US" dirty="0"/>
              <a:t>and narrow income inequality.</a:t>
            </a:r>
          </a:p>
          <a:p>
            <a:endParaRPr lang="en-US" dirty="0"/>
          </a:p>
        </p:txBody>
      </p:sp>
    </p:spTree>
    <p:extLst>
      <p:ext uri="{BB962C8B-B14F-4D97-AF65-F5344CB8AC3E}">
        <p14:creationId xmlns:p14="http://schemas.microsoft.com/office/powerpoint/2010/main" val="1677771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Community-Based </a:t>
            </a:r>
            <a:r>
              <a:rPr lang="en-US" dirty="0"/>
              <a:t>Transition </a:t>
            </a:r>
            <a:r>
              <a:rPr lang="en-US" dirty="0" smtClean="0"/>
              <a:t>Program</a:t>
            </a:r>
            <a:br>
              <a:rPr lang="en-US" dirty="0" smtClean="0"/>
            </a:br>
            <a:r>
              <a:rPr lang="en-US" dirty="0" smtClean="0"/>
              <a:t>Definition</a:t>
            </a:r>
            <a:endParaRPr lang="en-US" dirty="0"/>
          </a:p>
        </p:txBody>
      </p:sp>
      <p:sp>
        <p:nvSpPr>
          <p:cNvPr id="3" name="Content Placeholder 2"/>
          <p:cNvSpPr>
            <a:spLocks noGrp="1"/>
          </p:cNvSpPr>
          <p:nvPr>
            <p:ph idx="1"/>
          </p:nvPr>
        </p:nvSpPr>
        <p:spPr>
          <a:xfrm>
            <a:off x="1484310" y="2138766"/>
            <a:ext cx="10018713" cy="3983065"/>
          </a:xfrm>
        </p:spPr>
        <p:txBody>
          <a:bodyPr>
            <a:normAutofit fontScale="92500"/>
          </a:bodyPr>
          <a:lstStyle/>
          <a:p>
            <a:r>
              <a:rPr lang="en-US" sz="3200" dirty="0"/>
              <a:t>18-21 year old transition services are developed by local school districts. They provide opportunities for students to gain independent living skills, social skills, employment and self-advocacy in real-life settings and to participate in age-appropriate activities in their communities. These services ideally are located outside of the high school setting, in community settings such as vocational-technical schools, houses, offices, and businesses.</a:t>
            </a:r>
            <a:endParaRPr lang="en-US" sz="2400" dirty="0" smtClean="0"/>
          </a:p>
        </p:txBody>
      </p:sp>
      <p:sp>
        <p:nvSpPr>
          <p:cNvPr id="4" name="TextBox 3"/>
          <p:cNvSpPr txBox="1"/>
          <p:nvPr/>
        </p:nvSpPr>
        <p:spPr>
          <a:xfrm>
            <a:off x="2486722" y="69806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15097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Community-Based </a:t>
            </a:r>
            <a:r>
              <a:rPr lang="en-US" dirty="0"/>
              <a:t>Transition </a:t>
            </a:r>
            <a:r>
              <a:rPr lang="en-US" dirty="0" smtClean="0"/>
              <a:t>Program</a:t>
            </a:r>
            <a:br>
              <a:rPr lang="en-US" dirty="0" smtClean="0"/>
            </a:br>
            <a:r>
              <a:rPr lang="en-US" dirty="0" smtClean="0"/>
              <a:t>Rationale</a:t>
            </a:r>
            <a:endParaRPr lang="en-US" dirty="0"/>
          </a:p>
        </p:txBody>
      </p:sp>
      <p:sp>
        <p:nvSpPr>
          <p:cNvPr id="3" name="Content Placeholder 2"/>
          <p:cNvSpPr>
            <a:spLocks noGrp="1"/>
          </p:cNvSpPr>
          <p:nvPr>
            <p:ph idx="1"/>
          </p:nvPr>
        </p:nvSpPr>
        <p:spPr>
          <a:xfrm>
            <a:off x="1484310" y="2815523"/>
            <a:ext cx="10018713" cy="3125493"/>
          </a:xfrm>
        </p:spPr>
        <p:txBody>
          <a:bodyPr>
            <a:noAutofit/>
          </a:bodyPr>
          <a:lstStyle/>
          <a:p>
            <a:r>
              <a:rPr lang="en-US" sz="3200" dirty="0" smtClean="0"/>
              <a:t>Some students with disabilities remain in school until they are 21.</a:t>
            </a:r>
          </a:p>
          <a:p>
            <a:r>
              <a:rPr lang="en-US" sz="3200" dirty="0" smtClean="0"/>
              <a:t>They, many times, attend high school classes with younger students, retaking courses they have had in the past.</a:t>
            </a:r>
          </a:p>
          <a:p>
            <a:r>
              <a:rPr lang="en-US" sz="3200" dirty="0" smtClean="0"/>
              <a:t>They have fewer opportunities to associate with peers of the same age who do not have disabilities.</a:t>
            </a:r>
          </a:p>
          <a:p>
            <a:endParaRPr lang="en-US" sz="3200" dirty="0"/>
          </a:p>
        </p:txBody>
      </p:sp>
      <p:sp>
        <p:nvSpPr>
          <p:cNvPr id="4" name="TextBox 3"/>
          <p:cNvSpPr txBox="1"/>
          <p:nvPr/>
        </p:nvSpPr>
        <p:spPr>
          <a:xfrm>
            <a:off x="9097505" y="5920353"/>
            <a:ext cx="1130566" cy="646331"/>
          </a:xfrm>
          <a:prstGeom prst="rect">
            <a:avLst/>
          </a:prstGeom>
          <a:noFill/>
        </p:spPr>
        <p:txBody>
          <a:bodyPr wrap="none" rtlCol="0">
            <a:spAutoFit/>
          </a:bodyPr>
          <a:lstStyle/>
          <a:p>
            <a:r>
              <a:rPr lang="en-US" sz="3600" dirty="0" smtClean="0"/>
              <a:t>SO</a:t>
            </a:r>
            <a:r>
              <a:rPr lang="is-IS" sz="3600" dirty="0" smtClean="0"/>
              <a:t>…</a:t>
            </a:r>
            <a:endParaRPr lang="en-US" sz="3600" dirty="0"/>
          </a:p>
        </p:txBody>
      </p:sp>
    </p:spTree>
    <p:extLst>
      <p:ext uri="{BB962C8B-B14F-4D97-AF65-F5344CB8AC3E}">
        <p14:creationId xmlns:p14="http://schemas.microsoft.com/office/powerpoint/2010/main" val="1727155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Community-Based </a:t>
            </a:r>
            <a:r>
              <a:rPr lang="en-US" dirty="0"/>
              <a:t>Transition </a:t>
            </a:r>
            <a:r>
              <a:rPr lang="en-US" dirty="0" smtClean="0"/>
              <a:t>Program</a:t>
            </a:r>
            <a:br>
              <a:rPr lang="en-US" dirty="0" smtClean="0"/>
            </a:br>
            <a:r>
              <a:rPr lang="en-US" dirty="0" smtClean="0"/>
              <a:t>Rationale</a:t>
            </a:r>
            <a:endParaRPr lang="en-US" dirty="0"/>
          </a:p>
        </p:txBody>
      </p:sp>
      <p:sp>
        <p:nvSpPr>
          <p:cNvPr id="3" name="Content Placeholder 2"/>
          <p:cNvSpPr>
            <a:spLocks noGrp="1"/>
          </p:cNvSpPr>
          <p:nvPr>
            <p:ph idx="1"/>
          </p:nvPr>
        </p:nvSpPr>
        <p:spPr>
          <a:xfrm>
            <a:off x="1484310" y="2216258"/>
            <a:ext cx="10018713" cy="3936569"/>
          </a:xfrm>
        </p:spPr>
        <p:txBody>
          <a:bodyPr>
            <a:normAutofit/>
          </a:bodyPr>
          <a:lstStyle/>
          <a:p>
            <a:r>
              <a:rPr lang="en-US" sz="3200" dirty="0" smtClean="0"/>
              <a:t>These services are designed to increase the opportunity of students with disabilities to interact with same-age peers in age-appropriate settings and to receive further transition skills and employment opportunities in the community.</a:t>
            </a:r>
          </a:p>
          <a:p>
            <a:r>
              <a:rPr lang="en-US" sz="3200" dirty="0" smtClean="0"/>
              <a:t>A connection to the student’s home community should be provided.</a:t>
            </a:r>
          </a:p>
          <a:p>
            <a:endParaRPr lang="en-US" dirty="0"/>
          </a:p>
        </p:txBody>
      </p:sp>
    </p:spTree>
    <p:extLst>
      <p:ext uri="{BB962C8B-B14F-4D97-AF65-F5344CB8AC3E}">
        <p14:creationId xmlns:p14="http://schemas.microsoft.com/office/powerpoint/2010/main" val="76757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3" action="ppaction://hlinkfile"/>
          </p:cNvPr>
          <p:cNvSpPr txBox="1"/>
          <p:nvPr/>
        </p:nvSpPr>
        <p:spPr>
          <a:xfrm>
            <a:off x="9601200" y="6267450"/>
            <a:ext cx="2408480" cy="369332"/>
          </a:xfrm>
          <a:prstGeom prst="rect">
            <a:avLst/>
          </a:prstGeom>
          <a:noFill/>
        </p:spPr>
        <p:txBody>
          <a:bodyPr wrap="none" rtlCol="0">
            <a:spAutoFit/>
          </a:bodyPr>
          <a:lstStyle/>
          <a:p>
            <a:r>
              <a:rPr lang="en-US" dirty="0" smtClean="0">
                <a:hlinkClick r:id="rId4"/>
              </a:rPr>
              <a:t>Re-made for a Purpose</a:t>
            </a:r>
            <a:endParaRPr lang="en-US" dirty="0"/>
          </a:p>
        </p:txBody>
      </p:sp>
      <p:pic>
        <p:nvPicPr>
          <p:cNvPr id="3" name="Content Placeholder 2">
            <a:hlinkClick r:id="rId4"/>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095758" y="1011132"/>
            <a:ext cx="8636410" cy="4370995"/>
          </a:xfrm>
        </p:spPr>
      </p:pic>
    </p:spTree>
    <p:extLst>
      <p:ext uri="{BB962C8B-B14F-4D97-AF65-F5344CB8AC3E}">
        <p14:creationId xmlns:p14="http://schemas.microsoft.com/office/powerpoint/2010/main" val="426431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Community-Based </a:t>
            </a:r>
            <a:r>
              <a:rPr lang="en-US" dirty="0"/>
              <a:t>Transition </a:t>
            </a:r>
            <a:r>
              <a:rPr lang="en-US" dirty="0" smtClean="0"/>
              <a:t/>
            </a:r>
            <a:br>
              <a:rPr lang="en-US" dirty="0" smtClean="0"/>
            </a:br>
            <a:r>
              <a:rPr lang="en-US" dirty="0" smtClean="0"/>
              <a:t>Goal</a:t>
            </a:r>
            <a:endParaRPr lang="en-US" dirty="0"/>
          </a:p>
        </p:txBody>
      </p:sp>
      <p:sp>
        <p:nvSpPr>
          <p:cNvPr id="3" name="Content Placeholder 2"/>
          <p:cNvSpPr>
            <a:spLocks noGrp="1"/>
          </p:cNvSpPr>
          <p:nvPr>
            <p:ph idx="1"/>
          </p:nvPr>
        </p:nvSpPr>
        <p:spPr>
          <a:xfrm>
            <a:off x="1484310" y="2140057"/>
            <a:ext cx="10018713" cy="3124201"/>
          </a:xfrm>
        </p:spPr>
        <p:txBody>
          <a:bodyPr>
            <a:normAutofit/>
          </a:bodyPr>
          <a:lstStyle/>
          <a:p>
            <a:r>
              <a:rPr lang="en-US" sz="3200" dirty="0"/>
              <a:t>The goal is to provide students with disabilities, ages 18-21, transition-focused services within a community environment based on each student’s Individualized Educational Program (IEP).</a:t>
            </a:r>
          </a:p>
        </p:txBody>
      </p:sp>
    </p:spTree>
    <p:extLst>
      <p:ext uri="{BB962C8B-B14F-4D97-AF65-F5344CB8AC3E}">
        <p14:creationId xmlns:p14="http://schemas.microsoft.com/office/powerpoint/2010/main" val="123289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Pre-Requisites and Preparation</a:t>
            </a:r>
            <a:endParaRPr lang="en-US" dirty="0"/>
          </a:p>
        </p:txBody>
      </p:sp>
    </p:spTree>
    <p:extLst>
      <p:ext uri="{BB962C8B-B14F-4D97-AF65-F5344CB8AC3E}">
        <p14:creationId xmlns:p14="http://schemas.microsoft.com/office/powerpoint/2010/main" val="125244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smtClean="0"/>
              <a:t>Community-Based </a:t>
            </a:r>
            <a:r>
              <a:rPr lang="en-US" dirty="0"/>
              <a:t>Transition </a:t>
            </a:r>
            <a:r>
              <a:rPr lang="en-US" dirty="0" smtClean="0"/>
              <a:t/>
            </a:r>
            <a:br>
              <a:rPr lang="en-US" dirty="0" smtClean="0"/>
            </a:br>
            <a:r>
              <a:rPr lang="en-US" dirty="0" smtClean="0"/>
              <a:t>Objectives</a:t>
            </a:r>
            <a:endParaRPr lang="en-US" dirty="0"/>
          </a:p>
        </p:txBody>
      </p:sp>
      <p:sp>
        <p:nvSpPr>
          <p:cNvPr id="3" name="Content Placeholder 2"/>
          <p:cNvSpPr>
            <a:spLocks noGrp="1"/>
          </p:cNvSpPr>
          <p:nvPr>
            <p:ph idx="1"/>
          </p:nvPr>
        </p:nvSpPr>
        <p:spPr>
          <a:xfrm>
            <a:off x="1484310" y="1441342"/>
            <a:ext cx="10018713" cy="5145437"/>
          </a:xfrm>
        </p:spPr>
        <p:txBody>
          <a:bodyPr>
            <a:normAutofit fontScale="92500"/>
          </a:bodyPr>
          <a:lstStyle/>
          <a:p>
            <a:endParaRPr lang="en-US" sz="3200" dirty="0"/>
          </a:p>
          <a:p>
            <a:r>
              <a:rPr lang="en-US" sz="3200" dirty="0" smtClean="0"/>
              <a:t>Give </a:t>
            </a:r>
            <a:r>
              <a:rPr lang="en-US" sz="3200" dirty="0"/>
              <a:t>students the opportunity to increase their level of independence. </a:t>
            </a:r>
          </a:p>
          <a:p>
            <a:r>
              <a:rPr lang="en-US" sz="3200" dirty="0" smtClean="0"/>
              <a:t>Provide </a:t>
            </a:r>
            <a:r>
              <a:rPr lang="en-US" sz="3200" dirty="0"/>
              <a:t>opportunities for paid or volunteer (unpaid) work experience in integrated community settings. </a:t>
            </a:r>
          </a:p>
          <a:p>
            <a:r>
              <a:rPr lang="en-US" sz="3200" dirty="0" smtClean="0"/>
              <a:t>Develop </a:t>
            </a:r>
            <a:r>
              <a:rPr lang="en-US" sz="3200" dirty="0"/>
              <a:t>natural supports within community environments. </a:t>
            </a:r>
          </a:p>
          <a:p>
            <a:r>
              <a:rPr lang="en-US" sz="3200" dirty="0" smtClean="0"/>
              <a:t>Increase </a:t>
            </a:r>
            <a:r>
              <a:rPr lang="en-US" sz="3200" dirty="0"/>
              <a:t>mobility in the community. </a:t>
            </a:r>
            <a:endParaRPr lang="en-US" sz="3200" dirty="0" smtClean="0"/>
          </a:p>
          <a:p>
            <a:r>
              <a:rPr lang="en-US" sz="3200" dirty="0"/>
              <a:t>Improve social and communication skills across environments. </a:t>
            </a:r>
          </a:p>
          <a:p>
            <a:endParaRPr lang="en-US" sz="3200" dirty="0"/>
          </a:p>
        </p:txBody>
      </p:sp>
    </p:spTree>
    <p:extLst>
      <p:ext uri="{BB962C8B-B14F-4D97-AF65-F5344CB8AC3E}">
        <p14:creationId xmlns:p14="http://schemas.microsoft.com/office/powerpoint/2010/main" val="264404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752599"/>
          </a:xfrm>
        </p:spPr>
        <p:txBody>
          <a:bodyPr/>
          <a:lstStyle/>
          <a:p>
            <a:r>
              <a:rPr lang="en-US" dirty="0" smtClean="0"/>
              <a:t>Community-Based </a:t>
            </a:r>
            <a:r>
              <a:rPr lang="en-US" dirty="0"/>
              <a:t>Transition </a:t>
            </a:r>
            <a:r>
              <a:rPr lang="en-US" dirty="0" smtClean="0"/>
              <a:t/>
            </a:r>
            <a:br>
              <a:rPr lang="en-US" dirty="0" smtClean="0"/>
            </a:br>
            <a:r>
              <a:rPr lang="en-US" dirty="0" smtClean="0"/>
              <a:t>Objectives</a:t>
            </a:r>
            <a:endParaRPr lang="en-US" dirty="0"/>
          </a:p>
        </p:txBody>
      </p:sp>
      <p:sp>
        <p:nvSpPr>
          <p:cNvPr id="3" name="Content Placeholder 2"/>
          <p:cNvSpPr>
            <a:spLocks noGrp="1"/>
          </p:cNvSpPr>
          <p:nvPr>
            <p:ph idx="1"/>
          </p:nvPr>
        </p:nvSpPr>
        <p:spPr>
          <a:xfrm>
            <a:off x="1484311" y="2092271"/>
            <a:ext cx="10018713" cy="4510007"/>
          </a:xfrm>
        </p:spPr>
        <p:txBody>
          <a:bodyPr>
            <a:normAutofit/>
          </a:bodyPr>
          <a:lstStyle/>
          <a:p>
            <a:r>
              <a:rPr lang="en-US" sz="3000" dirty="0" smtClean="0"/>
              <a:t>Increase </a:t>
            </a:r>
            <a:r>
              <a:rPr lang="en-US" sz="3000" dirty="0"/>
              <a:t>daily living/life skills. </a:t>
            </a:r>
          </a:p>
          <a:p>
            <a:r>
              <a:rPr lang="en-US" sz="3000" dirty="0"/>
              <a:t>I</a:t>
            </a:r>
            <a:r>
              <a:rPr lang="en-US" sz="3000" dirty="0" smtClean="0"/>
              <a:t>mprove </a:t>
            </a:r>
            <a:r>
              <a:rPr lang="en-US" sz="3000" dirty="0"/>
              <a:t>and practice self-advocacy/self-determination skills. </a:t>
            </a:r>
          </a:p>
          <a:p>
            <a:r>
              <a:rPr lang="en-US" sz="3000" dirty="0" smtClean="0"/>
              <a:t>Develop </a:t>
            </a:r>
            <a:r>
              <a:rPr lang="en-US" sz="3000" dirty="0"/>
              <a:t>age-appropriate, integrated leisure and recreation skills. </a:t>
            </a:r>
          </a:p>
          <a:p>
            <a:r>
              <a:rPr lang="en-US" sz="3000" dirty="0" smtClean="0"/>
              <a:t>Develop </a:t>
            </a:r>
            <a:r>
              <a:rPr lang="en-US" sz="3000" dirty="0"/>
              <a:t>friendships with same-age peers. </a:t>
            </a:r>
            <a:endParaRPr lang="en-US" sz="3000" dirty="0" smtClean="0"/>
          </a:p>
          <a:p>
            <a:r>
              <a:rPr lang="en-US" sz="3000" dirty="0"/>
              <a:t>Communicate and establish a relationship with adult services agencies before leaving high school</a:t>
            </a:r>
            <a:r>
              <a:rPr lang="en-US" sz="3000" dirty="0" smtClean="0"/>
              <a:t>.</a:t>
            </a:r>
            <a:endParaRPr lang="en-US" sz="3000" dirty="0"/>
          </a:p>
          <a:p>
            <a:endParaRPr lang="en-US" sz="3000" dirty="0" smtClean="0"/>
          </a:p>
          <a:p>
            <a:endParaRPr lang="en-US" sz="3000" dirty="0"/>
          </a:p>
        </p:txBody>
      </p:sp>
    </p:spTree>
    <p:extLst>
      <p:ext uri="{BB962C8B-B14F-4D97-AF65-F5344CB8AC3E}">
        <p14:creationId xmlns:p14="http://schemas.microsoft.com/office/powerpoint/2010/main" val="669961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smtClean="0"/>
              <a:t>Community-Based </a:t>
            </a:r>
            <a:r>
              <a:rPr lang="en-US" dirty="0"/>
              <a:t>Transition</a:t>
            </a:r>
            <a:r>
              <a:rPr lang="en-US" dirty="0" smtClean="0"/>
              <a:t> </a:t>
            </a:r>
            <a:br>
              <a:rPr lang="en-US" dirty="0" smtClean="0"/>
            </a:br>
            <a:r>
              <a:rPr lang="en-US" dirty="0" smtClean="0"/>
              <a:t>Objectives</a:t>
            </a:r>
            <a:endParaRPr lang="en-US" dirty="0"/>
          </a:p>
        </p:txBody>
      </p:sp>
      <p:sp>
        <p:nvSpPr>
          <p:cNvPr id="3" name="Content Placeholder 2"/>
          <p:cNvSpPr>
            <a:spLocks noGrp="1"/>
          </p:cNvSpPr>
          <p:nvPr>
            <p:ph idx="1"/>
          </p:nvPr>
        </p:nvSpPr>
        <p:spPr>
          <a:xfrm>
            <a:off x="1608296" y="1573078"/>
            <a:ext cx="10018713" cy="5284922"/>
          </a:xfrm>
        </p:spPr>
        <p:txBody>
          <a:bodyPr>
            <a:noAutofit/>
          </a:bodyPr>
          <a:lstStyle/>
          <a:p>
            <a:r>
              <a:rPr lang="en-US" sz="3000" dirty="0" smtClean="0"/>
              <a:t>Identify </a:t>
            </a:r>
            <a:r>
              <a:rPr lang="en-US" sz="3000" dirty="0"/>
              <a:t>and provide transition services and supports needed to transition into community life.</a:t>
            </a:r>
          </a:p>
          <a:p>
            <a:r>
              <a:rPr lang="en-US" sz="3000" dirty="0" smtClean="0"/>
              <a:t>Provide </a:t>
            </a:r>
            <a:r>
              <a:rPr lang="en-US" sz="3000" dirty="0"/>
              <a:t>opportunities for parent engagement.</a:t>
            </a:r>
          </a:p>
          <a:p>
            <a:r>
              <a:rPr lang="en-US" sz="3000" dirty="0" smtClean="0"/>
              <a:t>Facilitate </a:t>
            </a:r>
            <a:r>
              <a:rPr lang="en-US" sz="3000" dirty="0"/>
              <a:t>connections to postsecondary education and/or training</a:t>
            </a:r>
          </a:p>
          <a:p>
            <a:r>
              <a:rPr lang="en-US" sz="3000" dirty="0" smtClean="0"/>
              <a:t>Increase </a:t>
            </a:r>
            <a:r>
              <a:rPr lang="en-US" sz="3000" dirty="0"/>
              <a:t>awareness of and develop connections to community service organizations, such as Lion’s Club, Kiwanis, Rotary and Knights of Columbus</a:t>
            </a:r>
            <a:endParaRPr lang="en-US" sz="3000" dirty="0" smtClean="0"/>
          </a:p>
          <a:p>
            <a:endParaRPr lang="en-US" sz="3000" dirty="0"/>
          </a:p>
        </p:txBody>
      </p:sp>
    </p:spTree>
    <p:extLst>
      <p:ext uri="{BB962C8B-B14F-4D97-AF65-F5344CB8AC3E}">
        <p14:creationId xmlns:p14="http://schemas.microsoft.com/office/powerpoint/2010/main" val="236170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smtClean="0"/>
              <a:t>Community-Based Transition</a:t>
            </a:r>
            <a:br>
              <a:rPr lang="en-US" dirty="0" smtClean="0"/>
            </a:br>
            <a:r>
              <a:rPr lang="en-US" dirty="0" smtClean="0"/>
              <a:t> Program Elements</a:t>
            </a:r>
            <a:endParaRPr lang="en-US" dirty="0"/>
          </a:p>
        </p:txBody>
      </p:sp>
      <p:sp>
        <p:nvSpPr>
          <p:cNvPr id="3" name="Content Placeholder 2"/>
          <p:cNvSpPr>
            <a:spLocks noGrp="1"/>
          </p:cNvSpPr>
          <p:nvPr>
            <p:ph idx="1"/>
          </p:nvPr>
        </p:nvSpPr>
        <p:spPr>
          <a:xfrm>
            <a:off x="1608296" y="1573078"/>
            <a:ext cx="10018713" cy="5284922"/>
          </a:xfrm>
        </p:spPr>
        <p:txBody>
          <a:bodyPr>
            <a:noAutofit/>
          </a:bodyPr>
          <a:lstStyle/>
          <a:p>
            <a:r>
              <a:rPr lang="en-US" sz="3200" dirty="0" smtClean="0"/>
              <a:t>Community-Based Transition program elements </a:t>
            </a:r>
          </a:p>
          <a:p>
            <a:pPr lvl="1"/>
            <a:r>
              <a:rPr lang="en-US" sz="2800" dirty="0" smtClean="0"/>
              <a:t>Check the </a:t>
            </a:r>
            <a:r>
              <a:rPr lang="en-US" sz="2800" b="1" dirty="0" smtClean="0"/>
              <a:t>NEW</a:t>
            </a:r>
            <a:r>
              <a:rPr lang="en-US" sz="2800" dirty="0" smtClean="0"/>
              <a:t> column if your program just started</a:t>
            </a:r>
          </a:p>
          <a:p>
            <a:pPr lvl="1"/>
            <a:r>
              <a:rPr lang="en-US" sz="2800" dirty="0" smtClean="0"/>
              <a:t>Check </a:t>
            </a:r>
            <a:r>
              <a:rPr lang="en-US" sz="2800" dirty="0"/>
              <a:t>the </a:t>
            </a:r>
            <a:r>
              <a:rPr lang="en-US" sz="2800" b="1" dirty="0"/>
              <a:t>DEVELOPING</a:t>
            </a:r>
            <a:r>
              <a:rPr lang="en-US" sz="2800" dirty="0"/>
              <a:t> column if this is the first </a:t>
            </a:r>
            <a:r>
              <a:rPr lang="en-US" sz="2800" dirty="0" smtClean="0"/>
              <a:t>year </a:t>
            </a:r>
          </a:p>
          <a:p>
            <a:pPr lvl="1"/>
            <a:r>
              <a:rPr lang="en-US" sz="2800" dirty="0" smtClean="0"/>
              <a:t>Check </a:t>
            </a:r>
            <a:r>
              <a:rPr lang="en-US" sz="2800" dirty="0"/>
              <a:t>the </a:t>
            </a:r>
            <a:r>
              <a:rPr lang="en-US" sz="2800" b="1" dirty="0"/>
              <a:t>IN PLACE </a:t>
            </a:r>
            <a:r>
              <a:rPr lang="en-US" sz="2800" dirty="0"/>
              <a:t>column if your program has been in existence for more than one </a:t>
            </a:r>
            <a:r>
              <a:rPr lang="en-US" sz="2800" dirty="0" smtClean="0"/>
              <a:t>year</a:t>
            </a:r>
            <a:endParaRPr lang="en-US" sz="2800" b="1" i="1" dirty="0"/>
          </a:p>
          <a:p>
            <a:endParaRPr lang="en-US" sz="3000" dirty="0"/>
          </a:p>
        </p:txBody>
      </p:sp>
    </p:spTree>
    <p:extLst>
      <p:ext uri="{BB962C8B-B14F-4D97-AF65-F5344CB8AC3E}">
        <p14:creationId xmlns:p14="http://schemas.microsoft.com/office/powerpoint/2010/main" val="1765695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Seeing the Content in Practice</a:t>
            </a:r>
            <a:endParaRPr lang="en-US" dirty="0"/>
          </a:p>
        </p:txBody>
      </p:sp>
    </p:spTree>
    <p:extLst>
      <p:ext uri="{BB962C8B-B14F-4D97-AF65-F5344CB8AC3E}">
        <p14:creationId xmlns:p14="http://schemas.microsoft.com/office/powerpoint/2010/main" val="69780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Community-Based Transition </a:t>
            </a:r>
            <a:r>
              <a:rPr lang="en-US" dirty="0" smtClean="0"/>
              <a:t>Program</a:t>
            </a:r>
            <a:br>
              <a:rPr lang="en-US" dirty="0" smtClean="0"/>
            </a:br>
            <a:r>
              <a:rPr lang="en-US" dirty="0" smtClean="0"/>
              <a:t>Start - Up</a:t>
            </a:r>
            <a:endParaRPr lang="en-US" dirty="0"/>
          </a:p>
        </p:txBody>
      </p:sp>
      <p:sp>
        <p:nvSpPr>
          <p:cNvPr id="3" name="Content Placeholder 2"/>
          <p:cNvSpPr>
            <a:spLocks noGrp="1"/>
          </p:cNvSpPr>
          <p:nvPr>
            <p:ph idx="1"/>
          </p:nvPr>
        </p:nvSpPr>
        <p:spPr>
          <a:xfrm>
            <a:off x="1484310" y="1752599"/>
            <a:ext cx="10018713" cy="4772188"/>
          </a:xfrm>
        </p:spPr>
        <p:txBody>
          <a:bodyPr>
            <a:normAutofit/>
          </a:bodyPr>
          <a:lstStyle/>
          <a:p>
            <a:r>
              <a:rPr lang="en-US" sz="4000" dirty="0" smtClean="0"/>
              <a:t>Step One:</a:t>
            </a:r>
          </a:p>
          <a:p>
            <a:pPr lvl="1"/>
            <a:r>
              <a:rPr lang="en-US" sz="3600" dirty="0" smtClean="0"/>
              <a:t>Create a Needs Assessment</a:t>
            </a:r>
          </a:p>
          <a:p>
            <a:pPr lvl="2"/>
            <a:r>
              <a:rPr lang="en-US" sz="2800" dirty="0" smtClean="0"/>
              <a:t>To determine if a need exists</a:t>
            </a:r>
          </a:p>
          <a:p>
            <a:pPr lvl="2"/>
            <a:r>
              <a:rPr lang="en-US" sz="2800" dirty="0" smtClean="0"/>
              <a:t>If changes are needed in existing programs</a:t>
            </a:r>
          </a:p>
          <a:p>
            <a:pPr lvl="2"/>
            <a:r>
              <a:rPr lang="en-US" sz="2800" dirty="0" smtClean="0"/>
              <a:t>Address Student needs in the program</a:t>
            </a:r>
          </a:p>
        </p:txBody>
      </p:sp>
    </p:spTree>
    <p:extLst>
      <p:ext uri="{BB962C8B-B14F-4D97-AF65-F5344CB8AC3E}">
        <p14:creationId xmlns:p14="http://schemas.microsoft.com/office/powerpoint/2010/main" val="540313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Community-Based Transition </a:t>
            </a:r>
            <a:r>
              <a:rPr lang="en-US" dirty="0" smtClean="0"/>
              <a:t>Program</a:t>
            </a:r>
            <a:br>
              <a:rPr lang="en-US" dirty="0" smtClean="0"/>
            </a:br>
            <a:r>
              <a:rPr lang="en-US" dirty="0" smtClean="0"/>
              <a:t>Start - Up</a:t>
            </a:r>
            <a:endParaRPr lang="en-US" dirty="0"/>
          </a:p>
        </p:txBody>
      </p:sp>
      <p:sp>
        <p:nvSpPr>
          <p:cNvPr id="3" name="Content Placeholder 2"/>
          <p:cNvSpPr>
            <a:spLocks noGrp="1"/>
          </p:cNvSpPr>
          <p:nvPr>
            <p:ph idx="1"/>
          </p:nvPr>
        </p:nvSpPr>
        <p:spPr>
          <a:xfrm>
            <a:off x="1484310" y="1503336"/>
            <a:ext cx="10018713" cy="1239864"/>
          </a:xfrm>
        </p:spPr>
        <p:txBody>
          <a:bodyPr>
            <a:normAutofit fontScale="55000" lnSpcReduction="20000"/>
          </a:bodyPr>
          <a:lstStyle/>
          <a:p>
            <a:r>
              <a:rPr lang="en-US" sz="7300" dirty="0" smtClean="0"/>
              <a:t>Step Two:</a:t>
            </a:r>
          </a:p>
          <a:p>
            <a:pPr lvl="1"/>
            <a:r>
              <a:rPr lang="en-US" sz="6500" dirty="0" smtClean="0"/>
              <a:t>Assemble a Planning Team</a:t>
            </a:r>
          </a:p>
        </p:txBody>
      </p:sp>
      <p:sp>
        <p:nvSpPr>
          <p:cNvPr id="4" name="Content Placeholder 2"/>
          <p:cNvSpPr txBox="1">
            <a:spLocks/>
          </p:cNvSpPr>
          <p:nvPr/>
        </p:nvSpPr>
        <p:spPr>
          <a:xfrm>
            <a:off x="1794274" y="2704454"/>
            <a:ext cx="6357833" cy="308416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2"/>
            <a:r>
              <a:rPr lang="en-US" sz="2800" dirty="0" smtClean="0"/>
              <a:t>Administrator(s) </a:t>
            </a:r>
          </a:p>
          <a:p>
            <a:pPr lvl="2"/>
            <a:r>
              <a:rPr lang="en-US" sz="2800" dirty="0" smtClean="0"/>
              <a:t>Teachers</a:t>
            </a:r>
          </a:p>
          <a:p>
            <a:pPr lvl="2"/>
            <a:r>
              <a:rPr lang="en-US" sz="2800" dirty="0" smtClean="0"/>
              <a:t>Transition specialist</a:t>
            </a:r>
          </a:p>
          <a:p>
            <a:pPr lvl="2"/>
            <a:r>
              <a:rPr lang="en-US" sz="2800" dirty="0" smtClean="0"/>
              <a:t>Job coaches </a:t>
            </a:r>
          </a:p>
          <a:p>
            <a:pPr lvl="2"/>
            <a:r>
              <a:rPr lang="en-US" sz="2800" dirty="0" smtClean="0"/>
              <a:t>Paraprofessionals </a:t>
            </a:r>
          </a:p>
        </p:txBody>
      </p:sp>
      <p:sp>
        <p:nvSpPr>
          <p:cNvPr id="8" name="Content Placeholder 2"/>
          <p:cNvSpPr txBox="1">
            <a:spLocks/>
          </p:cNvSpPr>
          <p:nvPr/>
        </p:nvSpPr>
        <p:spPr>
          <a:xfrm>
            <a:off x="5455154" y="2743200"/>
            <a:ext cx="6357833" cy="312936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2"/>
            <a:r>
              <a:rPr lang="en-US" sz="2800" dirty="0" smtClean="0"/>
              <a:t>Adult service agency representatives</a:t>
            </a:r>
          </a:p>
          <a:p>
            <a:pPr lvl="2"/>
            <a:r>
              <a:rPr lang="en-US" sz="2800" dirty="0" smtClean="0"/>
              <a:t>Family member/natural supports </a:t>
            </a:r>
          </a:p>
          <a:p>
            <a:pPr lvl="2"/>
            <a:r>
              <a:rPr lang="en-US" sz="2800" dirty="0" smtClean="0"/>
              <a:t>Students or others who are familiar with the service activities of the student population</a:t>
            </a:r>
            <a:endParaRPr lang="en-US" sz="2800" dirty="0"/>
          </a:p>
        </p:txBody>
      </p:sp>
    </p:spTree>
    <p:extLst>
      <p:ext uri="{BB962C8B-B14F-4D97-AF65-F5344CB8AC3E}">
        <p14:creationId xmlns:p14="http://schemas.microsoft.com/office/powerpoint/2010/main" val="1268138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Community-Based Transition </a:t>
            </a:r>
            <a:r>
              <a:rPr lang="en-US" dirty="0" smtClean="0"/>
              <a:t>Program</a:t>
            </a:r>
            <a:br>
              <a:rPr lang="en-US" dirty="0" smtClean="0"/>
            </a:br>
            <a:r>
              <a:rPr lang="en-US" dirty="0" smtClean="0"/>
              <a:t>Start - Up</a:t>
            </a:r>
            <a:endParaRPr lang="en-US" dirty="0"/>
          </a:p>
        </p:txBody>
      </p:sp>
      <p:sp>
        <p:nvSpPr>
          <p:cNvPr id="3" name="Content Placeholder 2"/>
          <p:cNvSpPr>
            <a:spLocks noGrp="1"/>
          </p:cNvSpPr>
          <p:nvPr>
            <p:ph idx="1"/>
          </p:nvPr>
        </p:nvSpPr>
        <p:spPr>
          <a:xfrm>
            <a:off x="1484310" y="1752599"/>
            <a:ext cx="10018713" cy="4772188"/>
          </a:xfrm>
        </p:spPr>
        <p:txBody>
          <a:bodyPr>
            <a:normAutofit fontScale="92500" lnSpcReduction="20000"/>
          </a:bodyPr>
          <a:lstStyle/>
          <a:p>
            <a:r>
              <a:rPr lang="en-US" sz="4300" dirty="0" smtClean="0"/>
              <a:t>Step Three:</a:t>
            </a:r>
          </a:p>
          <a:p>
            <a:pPr lvl="1"/>
            <a:r>
              <a:rPr lang="en-US" sz="3900" dirty="0" smtClean="0"/>
              <a:t>Review and Develop the Questions</a:t>
            </a:r>
          </a:p>
          <a:p>
            <a:pPr marL="1085850" lvl="2" indent="-171450">
              <a:buFont typeface="Arial" charset="0"/>
              <a:buChar char="•"/>
            </a:pPr>
            <a:r>
              <a:rPr lang="en-US" sz="3500" dirty="0" smtClean="0"/>
              <a:t>Overarching Questions</a:t>
            </a:r>
          </a:p>
          <a:p>
            <a:pPr marL="1428750" lvl="3">
              <a:buFont typeface="Arial" charset="0"/>
              <a:buChar char="•"/>
            </a:pPr>
            <a:r>
              <a:rPr lang="en-US" sz="3000" dirty="0" smtClean="0"/>
              <a:t>Which </a:t>
            </a:r>
            <a:r>
              <a:rPr lang="en-US" sz="3000" dirty="0"/>
              <a:t>of the changes identified should be given the highest priority?</a:t>
            </a:r>
          </a:p>
          <a:p>
            <a:pPr marL="1428750" lvl="3">
              <a:buFont typeface="Arial" charset="0"/>
              <a:buChar char="•"/>
            </a:pPr>
            <a:r>
              <a:rPr lang="en-US" sz="3000" dirty="0"/>
              <a:t>What other, added question(s) should be used or developed based on assessment data findings related to student, district, and community needs</a:t>
            </a:r>
            <a:r>
              <a:rPr lang="en-US" sz="3000" dirty="0" smtClean="0"/>
              <a:t>?</a:t>
            </a:r>
          </a:p>
          <a:p>
            <a:pPr lvl="2"/>
            <a:r>
              <a:rPr lang="en-US" sz="3500" dirty="0" smtClean="0"/>
              <a:t>Identify Key Questions</a:t>
            </a:r>
          </a:p>
        </p:txBody>
      </p:sp>
    </p:spTree>
    <p:extLst>
      <p:ext uri="{BB962C8B-B14F-4D97-AF65-F5344CB8AC3E}">
        <p14:creationId xmlns:p14="http://schemas.microsoft.com/office/powerpoint/2010/main" val="758203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Community-Based Transition </a:t>
            </a:r>
            <a:r>
              <a:rPr lang="en-US" dirty="0" smtClean="0"/>
              <a:t>Program</a:t>
            </a:r>
            <a:br>
              <a:rPr lang="en-US" dirty="0" smtClean="0"/>
            </a:br>
            <a:r>
              <a:rPr lang="en-US" dirty="0" smtClean="0"/>
              <a:t>Start - Up</a:t>
            </a:r>
            <a:endParaRPr lang="en-US" dirty="0"/>
          </a:p>
        </p:txBody>
      </p:sp>
      <p:sp>
        <p:nvSpPr>
          <p:cNvPr id="3" name="Content Placeholder 2"/>
          <p:cNvSpPr>
            <a:spLocks noGrp="1"/>
          </p:cNvSpPr>
          <p:nvPr>
            <p:ph idx="1"/>
          </p:nvPr>
        </p:nvSpPr>
        <p:spPr>
          <a:xfrm>
            <a:off x="1484310" y="1752599"/>
            <a:ext cx="10018713" cy="4772188"/>
          </a:xfrm>
        </p:spPr>
        <p:txBody>
          <a:bodyPr>
            <a:normAutofit fontScale="92500" lnSpcReduction="10000"/>
          </a:bodyPr>
          <a:lstStyle/>
          <a:p>
            <a:r>
              <a:rPr lang="en-US" sz="4300" dirty="0" smtClean="0"/>
              <a:t>Step Four:</a:t>
            </a:r>
          </a:p>
          <a:p>
            <a:pPr lvl="1"/>
            <a:r>
              <a:rPr lang="en-US" sz="3900" dirty="0" smtClean="0"/>
              <a:t>Conduct the Needs Assessment</a:t>
            </a:r>
          </a:p>
          <a:p>
            <a:pPr marL="1085850" lvl="2" indent="-171450">
              <a:buFont typeface="Arial" charset="0"/>
              <a:buChar char="•"/>
            </a:pPr>
            <a:r>
              <a:rPr lang="en-US" sz="3500" dirty="0" smtClean="0"/>
              <a:t>Include all Stake Holders</a:t>
            </a:r>
          </a:p>
          <a:p>
            <a:pPr marL="1428750" lvl="3">
              <a:buFont typeface="Arial" charset="0"/>
              <a:buChar char="•"/>
            </a:pPr>
            <a:r>
              <a:rPr lang="en-US" sz="3000" dirty="0" smtClean="0"/>
              <a:t>Students / Families</a:t>
            </a:r>
          </a:p>
          <a:p>
            <a:pPr marL="1428750" lvl="3">
              <a:buFont typeface="Arial" charset="0"/>
              <a:buChar char="•"/>
            </a:pPr>
            <a:r>
              <a:rPr lang="en-US" sz="3000" dirty="0" smtClean="0"/>
              <a:t>District</a:t>
            </a:r>
          </a:p>
          <a:p>
            <a:pPr marL="1428750" lvl="3">
              <a:buFont typeface="Arial" charset="0"/>
              <a:buChar char="•"/>
            </a:pPr>
            <a:r>
              <a:rPr lang="en-US" sz="3000" dirty="0" smtClean="0"/>
              <a:t>Community</a:t>
            </a:r>
          </a:p>
          <a:p>
            <a:pPr lvl="2"/>
            <a:r>
              <a:rPr lang="en-US" sz="3500" dirty="0" smtClean="0"/>
              <a:t>Technology</a:t>
            </a:r>
          </a:p>
          <a:p>
            <a:pPr lvl="3"/>
            <a:r>
              <a:rPr lang="en-US" sz="3000" dirty="0" smtClean="0"/>
              <a:t>Google Forms, Survey Monkey</a:t>
            </a:r>
          </a:p>
        </p:txBody>
      </p:sp>
    </p:spTree>
    <p:extLst>
      <p:ext uri="{BB962C8B-B14F-4D97-AF65-F5344CB8AC3E}">
        <p14:creationId xmlns:p14="http://schemas.microsoft.com/office/powerpoint/2010/main" val="2030959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Community-Based Transition </a:t>
            </a:r>
            <a:r>
              <a:rPr lang="en-US" dirty="0" smtClean="0"/>
              <a:t>Program</a:t>
            </a:r>
            <a:br>
              <a:rPr lang="en-US" dirty="0" smtClean="0"/>
            </a:br>
            <a:r>
              <a:rPr lang="en-US" dirty="0" smtClean="0"/>
              <a:t>Start - Up</a:t>
            </a:r>
            <a:endParaRPr lang="en-US" dirty="0"/>
          </a:p>
        </p:txBody>
      </p:sp>
      <p:sp>
        <p:nvSpPr>
          <p:cNvPr id="3" name="Content Placeholder 2"/>
          <p:cNvSpPr>
            <a:spLocks noGrp="1"/>
          </p:cNvSpPr>
          <p:nvPr>
            <p:ph idx="1"/>
          </p:nvPr>
        </p:nvSpPr>
        <p:spPr>
          <a:xfrm>
            <a:off x="1484310" y="1752599"/>
            <a:ext cx="10018713" cy="4772188"/>
          </a:xfrm>
        </p:spPr>
        <p:txBody>
          <a:bodyPr>
            <a:normAutofit/>
          </a:bodyPr>
          <a:lstStyle/>
          <a:p>
            <a:r>
              <a:rPr lang="en-US" sz="4000" dirty="0" smtClean="0"/>
              <a:t>Step Five:</a:t>
            </a:r>
          </a:p>
          <a:p>
            <a:pPr lvl="1"/>
            <a:r>
              <a:rPr lang="en-US" sz="3600" dirty="0" smtClean="0"/>
              <a:t>Compile </a:t>
            </a:r>
            <a:r>
              <a:rPr lang="en-US" sz="3600" dirty="0"/>
              <a:t>and Review Results </a:t>
            </a:r>
            <a:endParaRPr lang="en-US" sz="3600" dirty="0" smtClean="0"/>
          </a:p>
          <a:p>
            <a:pPr lvl="2"/>
            <a:r>
              <a:rPr lang="en-US" sz="3200" dirty="0" smtClean="0"/>
              <a:t>Analyze your information and data</a:t>
            </a:r>
          </a:p>
          <a:p>
            <a:pPr marL="1885950" lvl="4">
              <a:buFont typeface="Arial" charset="0"/>
              <a:buChar char="•"/>
            </a:pPr>
            <a:r>
              <a:rPr lang="en-US" sz="2800" dirty="0" smtClean="0"/>
              <a:t>Include Student Service needs</a:t>
            </a:r>
          </a:p>
          <a:p>
            <a:pPr marL="1885950" lvl="4">
              <a:buFont typeface="Arial" charset="0"/>
              <a:buChar char="•"/>
            </a:pPr>
            <a:r>
              <a:rPr lang="en-US" sz="2800" dirty="0" smtClean="0"/>
              <a:t>Include School and Community Service needs</a:t>
            </a:r>
          </a:p>
          <a:p>
            <a:pPr marL="1085850" lvl="2">
              <a:buFont typeface="Arial" charset="0"/>
              <a:buChar char="•"/>
            </a:pPr>
            <a:r>
              <a:rPr lang="en-US" sz="3400" dirty="0" smtClean="0"/>
              <a:t>Identify resources outside the school</a:t>
            </a:r>
          </a:p>
        </p:txBody>
      </p:sp>
    </p:spTree>
    <p:extLst>
      <p:ext uri="{BB962C8B-B14F-4D97-AF65-F5344CB8AC3E}">
        <p14:creationId xmlns:p14="http://schemas.microsoft.com/office/powerpoint/2010/main" val="48957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17765" y="0"/>
            <a:ext cx="10018713" cy="1752599"/>
          </a:xfrm>
        </p:spPr>
        <p:txBody>
          <a:bodyPr/>
          <a:lstStyle/>
          <a:p>
            <a:r>
              <a:rPr lang="en-US" dirty="0"/>
              <a:t>Notes to </a:t>
            </a:r>
            <a:r>
              <a:rPr lang="en-US" dirty="0" smtClean="0"/>
              <a:t>Presenter</a:t>
            </a:r>
            <a:endParaRPr lang="en-US" dirty="0"/>
          </a:p>
        </p:txBody>
      </p:sp>
      <p:sp>
        <p:nvSpPr>
          <p:cNvPr id="3" name="Content Placeholder 2"/>
          <p:cNvSpPr>
            <a:spLocks noGrp="1"/>
          </p:cNvSpPr>
          <p:nvPr>
            <p:ph idx="1"/>
          </p:nvPr>
        </p:nvSpPr>
        <p:spPr>
          <a:xfrm>
            <a:off x="1981200" y="1828804"/>
            <a:ext cx="8763000" cy="4648197"/>
          </a:xfrm>
        </p:spPr>
        <p:txBody>
          <a:bodyPr/>
          <a:lstStyle/>
          <a:p>
            <a:r>
              <a:rPr lang="en-US" b="1" dirty="0"/>
              <a:t>Preparatory assignment focused </a:t>
            </a:r>
            <a:r>
              <a:rPr lang="en-US" b="1" dirty="0" smtClean="0"/>
              <a:t>on transition services for 18 – 21 year old students.</a:t>
            </a:r>
            <a:endParaRPr lang="en-US" b="1" dirty="0"/>
          </a:p>
          <a:p>
            <a:pPr lvl="1"/>
            <a:r>
              <a:rPr lang="en-US" b="1" dirty="0"/>
              <a:t>Pre-reading -  </a:t>
            </a:r>
            <a:endParaRPr lang="en-US" b="1" dirty="0" smtClean="0"/>
          </a:p>
          <a:p>
            <a:pPr lvl="2"/>
            <a:r>
              <a:rPr lang="en-US" sz="1600" b="1" dirty="0" smtClean="0"/>
              <a:t>Programs </a:t>
            </a:r>
            <a:r>
              <a:rPr lang="en-US" sz="1600" b="1" dirty="0"/>
              <a:t>Place Workshop Employees In Their Communities </a:t>
            </a:r>
            <a:r>
              <a:rPr lang="en-US" sz="1600" b="1" dirty="0">
                <a:hlinkClick r:id="rId3" invalidUrl="http://www.moworkshops.org/PDFs/Summer 2016 MASWM Newsletter.pdf"/>
              </a:rPr>
              <a:t>http</a:t>
            </a:r>
            <a:r>
              <a:rPr lang="en-US" sz="1600" b="1" dirty="0">
                <a:hlinkClick r:id="rId3" invalidUrl="http://www.moworkshops.org/PDFs/Summer 2016 MASWM Newsletter.pdf"/>
              </a:rPr>
              <a:t>://</a:t>
            </a:r>
            <a:r>
              <a:rPr lang="en-US" sz="1600" b="1" dirty="0">
                <a:hlinkClick r:id="rId3" invalidUrl="http://www.moworkshops.org/PDFs/Summer 2016 MASWM Newsletter.pdf"/>
              </a:rPr>
              <a:t>www.moworkshops.org/PDFs/Summer%202016%20MASWM%20Newsletter.pdf</a:t>
            </a:r>
            <a:endParaRPr lang="en-US" sz="1600" b="1" dirty="0"/>
          </a:p>
          <a:p>
            <a:pPr lvl="1"/>
            <a:r>
              <a:rPr lang="en-US" b="1" dirty="0"/>
              <a:t>Alternative Pre-reading </a:t>
            </a:r>
            <a:r>
              <a:rPr lang="mr-IN" b="1" dirty="0" smtClean="0"/>
              <a:t>–</a:t>
            </a:r>
            <a:r>
              <a:rPr lang="en-US" b="1" dirty="0" smtClean="0"/>
              <a:t> </a:t>
            </a:r>
          </a:p>
          <a:p>
            <a:pPr lvl="2"/>
            <a:r>
              <a:rPr lang="en-US" sz="1600" b="1" dirty="0" smtClean="0"/>
              <a:t>Day </a:t>
            </a:r>
            <a:r>
              <a:rPr lang="en-US" sz="1600" b="1" dirty="0"/>
              <a:t>Training and Supported Employment Programs: </a:t>
            </a:r>
            <a:r>
              <a:rPr lang="en-US" sz="1600" dirty="0"/>
              <a:t>Information for Parents of Students with Intellectual and Developmental Disabilities </a:t>
            </a:r>
            <a:r>
              <a:rPr lang="en-US" sz="1600" dirty="0">
                <a:hlinkClick r:id="rId4"/>
              </a:rPr>
              <a:t>http://</a:t>
            </a:r>
            <a:r>
              <a:rPr lang="en-US" sz="1600" dirty="0" smtClean="0">
                <a:hlinkClick r:id="rId4"/>
              </a:rPr>
              <a:t>www.pacer.org/parent/php/PHP-c199a.pdf</a:t>
            </a:r>
            <a:endParaRPr lang="en-US" sz="1600" dirty="0"/>
          </a:p>
          <a:p>
            <a:pPr lvl="2"/>
            <a:endParaRPr lang="en-US" dirty="0"/>
          </a:p>
        </p:txBody>
      </p:sp>
    </p:spTree>
    <p:extLst>
      <p:ext uri="{BB962C8B-B14F-4D97-AF65-F5344CB8AC3E}">
        <p14:creationId xmlns:p14="http://schemas.microsoft.com/office/powerpoint/2010/main" val="25988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Community-Based Transition </a:t>
            </a:r>
            <a:r>
              <a:rPr lang="en-US" dirty="0" smtClean="0"/>
              <a:t>Program</a:t>
            </a:r>
            <a:br>
              <a:rPr lang="en-US" dirty="0" smtClean="0"/>
            </a:br>
            <a:r>
              <a:rPr lang="en-US" dirty="0" smtClean="0"/>
              <a:t>Start - Up</a:t>
            </a:r>
            <a:endParaRPr lang="en-US" dirty="0"/>
          </a:p>
        </p:txBody>
      </p:sp>
      <p:sp>
        <p:nvSpPr>
          <p:cNvPr id="3" name="Content Placeholder 2"/>
          <p:cNvSpPr>
            <a:spLocks noGrp="1"/>
          </p:cNvSpPr>
          <p:nvPr>
            <p:ph idx="1"/>
          </p:nvPr>
        </p:nvSpPr>
        <p:spPr>
          <a:xfrm>
            <a:off x="1484310" y="1752599"/>
            <a:ext cx="10018713" cy="4772188"/>
          </a:xfrm>
        </p:spPr>
        <p:txBody>
          <a:bodyPr>
            <a:normAutofit/>
          </a:bodyPr>
          <a:lstStyle/>
          <a:p>
            <a:r>
              <a:rPr lang="en-US" sz="4000" dirty="0" smtClean="0"/>
              <a:t>Step Six:</a:t>
            </a:r>
          </a:p>
          <a:p>
            <a:pPr lvl="1"/>
            <a:r>
              <a:rPr lang="en-US" sz="3600" dirty="0" smtClean="0"/>
              <a:t>Action Planning</a:t>
            </a:r>
          </a:p>
          <a:p>
            <a:pPr lvl="2"/>
            <a:r>
              <a:rPr lang="en-US" sz="3200" dirty="0" smtClean="0"/>
              <a:t>Identify SMART Goals for the CBT program</a:t>
            </a:r>
          </a:p>
          <a:p>
            <a:pPr lvl="3"/>
            <a:r>
              <a:rPr lang="en-US" sz="3000" dirty="0" smtClean="0"/>
              <a:t>Student Goals</a:t>
            </a:r>
          </a:p>
          <a:p>
            <a:pPr lvl="3"/>
            <a:r>
              <a:rPr lang="en-US" sz="3000" dirty="0" smtClean="0"/>
              <a:t>District Goals</a:t>
            </a:r>
          </a:p>
          <a:p>
            <a:pPr lvl="3"/>
            <a:r>
              <a:rPr lang="en-US" sz="3000" dirty="0" smtClean="0"/>
              <a:t>Community Goals</a:t>
            </a:r>
          </a:p>
        </p:txBody>
      </p:sp>
    </p:spTree>
    <p:extLst>
      <p:ext uri="{BB962C8B-B14F-4D97-AF65-F5344CB8AC3E}">
        <p14:creationId xmlns:p14="http://schemas.microsoft.com/office/powerpoint/2010/main" val="1825664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Community-Based Transition </a:t>
            </a:r>
            <a:r>
              <a:rPr lang="en-US" dirty="0" smtClean="0"/>
              <a:t>Program</a:t>
            </a:r>
            <a:br>
              <a:rPr lang="en-US" dirty="0" smtClean="0"/>
            </a:br>
            <a:r>
              <a:rPr lang="en-US" dirty="0" smtClean="0"/>
              <a:t>Start - Up</a:t>
            </a:r>
            <a:endParaRPr lang="en-US" dirty="0"/>
          </a:p>
        </p:txBody>
      </p:sp>
      <p:sp>
        <p:nvSpPr>
          <p:cNvPr id="3" name="Content Placeholder 2"/>
          <p:cNvSpPr>
            <a:spLocks noGrp="1"/>
          </p:cNvSpPr>
          <p:nvPr>
            <p:ph idx="1"/>
          </p:nvPr>
        </p:nvSpPr>
        <p:spPr>
          <a:xfrm>
            <a:off x="1484310" y="1752599"/>
            <a:ext cx="10018713" cy="4772188"/>
          </a:xfrm>
        </p:spPr>
        <p:txBody>
          <a:bodyPr>
            <a:normAutofit/>
          </a:bodyPr>
          <a:lstStyle/>
          <a:p>
            <a:r>
              <a:rPr lang="en-US" sz="4000" dirty="0" smtClean="0"/>
              <a:t>Step </a:t>
            </a:r>
            <a:r>
              <a:rPr lang="en-US" sz="4000" dirty="0"/>
              <a:t>Six</a:t>
            </a:r>
            <a:r>
              <a:rPr lang="en-US" sz="4000" dirty="0" smtClean="0"/>
              <a:t>: Continued</a:t>
            </a:r>
            <a:endParaRPr lang="en-US" sz="4000" dirty="0"/>
          </a:p>
          <a:p>
            <a:pPr lvl="1"/>
            <a:r>
              <a:rPr lang="en-US" sz="3600" dirty="0" smtClean="0"/>
              <a:t>Action Planning</a:t>
            </a:r>
            <a:endParaRPr lang="en-US" sz="3600" dirty="0"/>
          </a:p>
          <a:p>
            <a:pPr lvl="2"/>
            <a:r>
              <a:rPr lang="en-US" sz="3200" dirty="0" smtClean="0"/>
              <a:t>Tasks, Timelines and Responsibilities</a:t>
            </a:r>
          </a:p>
          <a:p>
            <a:pPr lvl="2"/>
            <a:r>
              <a:rPr lang="en-US" sz="3200" dirty="0" smtClean="0"/>
              <a:t>Communication</a:t>
            </a:r>
          </a:p>
        </p:txBody>
      </p:sp>
    </p:spTree>
    <p:extLst>
      <p:ext uri="{BB962C8B-B14F-4D97-AF65-F5344CB8AC3E}">
        <p14:creationId xmlns:p14="http://schemas.microsoft.com/office/powerpoint/2010/main" val="506107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Community-Based Transition </a:t>
            </a:r>
            <a:r>
              <a:rPr lang="en-US" dirty="0" smtClean="0"/>
              <a:t>Program</a:t>
            </a:r>
            <a:br>
              <a:rPr lang="en-US" dirty="0" smtClean="0"/>
            </a:br>
            <a:r>
              <a:rPr lang="en-US" dirty="0" smtClean="0"/>
              <a:t>Start - Up</a:t>
            </a:r>
            <a:endParaRPr lang="en-US" dirty="0"/>
          </a:p>
        </p:txBody>
      </p:sp>
      <p:sp>
        <p:nvSpPr>
          <p:cNvPr id="3" name="Content Placeholder 2"/>
          <p:cNvSpPr>
            <a:spLocks noGrp="1"/>
          </p:cNvSpPr>
          <p:nvPr>
            <p:ph idx="1"/>
          </p:nvPr>
        </p:nvSpPr>
        <p:spPr>
          <a:xfrm>
            <a:off x="1484310" y="1752599"/>
            <a:ext cx="10018713" cy="4772188"/>
          </a:xfrm>
        </p:spPr>
        <p:txBody>
          <a:bodyPr>
            <a:normAutofit/>
          </a:bodyPr>
          <a:lstStyle/>
          <a:p>
            <a:r>
              <a:rPr lang="en-US" sz="4000" dirty="0" smtClean="0"/>
              <a:t>Step Seven:</a:t>
            </a:r>
            <a:endParaRPr lang="en-US" sz="4000" dirty="0"/>
          </a:p>
          <a:p>
            <a:pPr lvl="1"/>
            <a:r>
              <a:rPr lang="en-US" sz="3600" dirty="0" smtClean="0"/>
              <a:t>Develop an Action Plan</a:t>
            </a:r>
          </a:p>
          <a:p>
            <a:pPr lvl="2"/>
            <a:r>
              <a:rPr lang="en-US" sz="3200" dirty="0" smtClean="0"/>
              <a:t>Define Need</a:t>
            </a:r>
          </a:p>
          <a:p>
            <a:pPr lvl="2"/>
            <a:r>
              <a:rPr lang="en-US" sz="3200" dirty="0" smtClean="0"/>
              <a:t>Create a reasonable timeline</a:t>
            </a:r>
          </a:p>
          <a:p>
            <a:pPr lvl="2"/>
            <a:r>
              <a:rPr lang="en-US" sz="3200" dirty="0" smtClean="0"/>
              <a:t>Determine Funding</a:t>
            </a:r>
          </a:p>
        </p:txBody>
      </p:sp>
    </p:spTree>
    <p:extLst>
      <p:ext uri="{BB962C8B-B14F-4D97-AF65-F5344CB8AC3E}">
        <p14:creationId xmlns:p14="http://schemas.microsoft.com/office/powerpoint/2010/main" val="1833003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a:t>
            </a:r>
            <a:endParaRPr lang="en-US" dirty="0"/>
          </a:p>
        </p:txBody>
      </p:sp>
      <p:sp>
        <p:nvSpPr>
          <p:cNvPr id="3" name="Content Placeholder 2"/>
          <p:cNvSpPr>
            <a:spLocks noGrp="1"/>
          </p:cNvSpPr>
          <p:nvPr>
            <p:ph idx="1"/>
          </p:nvPr>
        </p:nvSpPr>
        <p:spPr>
          <a:xfrm>
            <a:off x="1484310" y="1931948"/>
            <a:ext cx="10018713" cy="3124201"/>
          </a:xfrm>
        </p:spPr>
        <p:txBody>
          <a:bodyPr/>
          <a:lstStyle/>
          <a:p>
            <a:r>
              <a:rPr lang="en-US" sz="4000" dirty="0" smtClean="0"/>
              <a:t>Crossword Puzzle Activity</a:t>
            </a:r>
            <a:endParaRPr lang="en-US" sz="4000" dirty="0"/>
          </a:p>
        </p:txBody>
      </p:sp>
    </p:spTree>
    <p:extLst>
      <p:ext uri="{BB962C8B-B14F-4D97-AF65-F5344CB8AC3E}">
        <p14:creationId xmlns:p14="http://schemas.microsoft.com/office/powerpoint/2010/main" val="262227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a:t>
            </a:r>
            <a:endParaRPr lang="en-US" dirty="0"/>
          </a:p>
        </p:txBody>
      </p:sp>
      <p:sp>
        <p:nvSpPr>
          <p:cNvPr id="3" name="Content Placeholder 2"/>
          <p:cNvSpPr>
            <a:spLocks noGrp="1"/>
          </p:cNvSpPr>
          <p:nvPr>
            <p:ph idx="1"/>
          </p:nvPr>
        </p:nvSpPr>
        <p:spPr/>
        <p:txBody>
          <a:bodyPr/>
          <a:lstStyle/>
          <a:p>
            <a:r>
              <a:rPr lang="en-US" dirty="0" smtClean="0"/>
              <a:t>What Barriers do you anticipate encountering?</a:t>
            </a:r>
          </a:p>
          <a:p>
            <a:r>
              <a:rPr lang="en-US" dirty="0" smtClean="0"/>
              <a:t>What are some strategies to overcome them?</a:t>
            </a:r>
            <a:endParaRPr lang="en-US" dirty="0"/>
          </a:p>
        </p:txBody>
      </p:sp>
    </p:spTree>
    <p:extLst>
      <p:ext uri="{BB962C8B-B14F-4D97-AF65-F5344CB8AC3E}">
        <p14:creationId xmlns:p14="http://schemas.microsoft.com/office/powerpoint/2010/main" val="346428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Putting the Content in Practice</a:t>
            </a:r>
            <a:endParaRPr lang="en-US" dirty="0"/>
          </a:p>
        </p:txBody>
      </p:sp>
    </p:spTree>
    <p:extLst>
      <p:ext uri="{BB962C8B-B14F-4D97-AF65-F5344CB8AC3E}">
        <p14:creationId xmlns:p14="http://schemas.microsoft.com/office/powerpoint/2010/main" val="1808170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p:cNvPr>
          <p:cNvSpPr txBox="1"/>
          <p:nvPr/>
        </p:nvSpPr>
        <p:spPr>
          <a:xfrm>
            <a:off x="9748434" y="5708543"/>
            <a:ext cx="1929738" cy="461665"/>
          </a:xfrm>
          <a:prstGeom prst="rect">
            <a:avLst/>
          </a:prstGeom>
          <a:noFill/>
        </p:spPr>
        <p:txBody>
          <a:bodyPr wrap="square" rtlCol="0">
            <a:spAutoFit/>
          </a:bodyPr>
          <a:lstStyle/>
          <a:p>
            <a:r>
              <a:rPr lang="en-US" sz="2400" dirty="0" smtClean="0">
                <a:hlinkClick r:id="rId3"/>
              </a:rPr>
              <a:t>A Fair Chance</a:t>
            </a:r>
            <a:endParaRPr lang="en-US" sz="2400" dirty="0"/>
          </a:p>
        </p:txBody>
      </p:sp>
      <p:pic>
        <p:nvPicPr>
          <p:cNvPr id="3" name="Content Placeholder 2">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47384" y="949395"/>
            <a:ext cx="6484482" cy="4759148"/>
          </a:xfrm>
        </p:spPr>
      </p:pic>
    </p:spTree>
    <p:extLst>
      <p:ext uri="{BB962C8B-B14F-4D97-AF65-F5344CB8AC3E}">
        <p14:creationId xmlns:p14="http://schemas.microsoft.com/office/powerpoint/2010/main" val="185394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74356"/>
            <a:ext cx="10018713" cy="2057400"/>
          </a:xfrm>
        </p:spPr>
        <p:txBody>
          <a:bodyPr>
            <a:normAutofit/>
          </a:bodyPr>
          <a:lstStyle/>
          <a:p>
            <a:r>
              <a:rPr lang="en-US" b="1" dirty="0"/>
              <a:t>One Year After Program </a:t>
            </a:r>
            <a:r>
              <a:rPr lang="en-US" b="1" dirty="0" smtClean="0"/>
              <a:t>Implementation -  </a:t>
            </a:r>
            <a:r>
              <a:rPr lang="en-US" b="1" dirty="0"/>
              <a:t>Evaluation of </a:t>
            </a:r>
            <a:r>
              <a:rPr lang="en-US" b="1" dirty="0" smtClean="0"/>
              <a:t>Community-Based </a:t>
            </a:r>
            <a:r>
              <a:rPr lang="en-US" b="1" dirty="0"/>
              <a:t>Transition </a:t>
            </a:r>
            <a:r>
              <a:rPr lang="en-US" b="1" dirty="0" smtClean="0"/>
              <a:t>Services </a:t>
            </a:r>
            <a:r>
              <a:rPr lang="en-US" b="1" dirty="0"/>
              <a:t>and/or Programs </a:t>
            </a:r>
            <a:endParaRPr lang="en-US" dirty="0"/>
          </a:p>
        </p:txBody>
      </p:sp>
      <p:sp>
        <p:nvSpPr>
          <p:cNvPr id="3" name="Content Placeholder 2"/>
          <p:cNvSpPr>
            <a:spLocks noGrp="1"/>
          </p:cNvSpPr>
          <p:nvPr>
            <p:ph idx="1"/>
          </p:nvPr>
        </p:nvSpPr>
        <p:spPr>
          <a:xfrm>
            <a:off x="1484310" y="1926955"/>
            <a:ext cx="10018713" cy="4783811"/>
          </a:xfrm>
        </p:spPr>
        <p:txBody>
          <a:bodyPr>
            <a:normAutofit/>
          </a:bodyPr>
          <a:lstStyle/>
          <a:p>
            <a:r>
              <a:rPr lang="en-US" sz="3600" dirty="0" smtClean="0"/>
              <a:t>Evaluate components </a:t>
            </a:r>
            <a:r>
              <a:rPr lang="en-US" sz="3600" dirty="0"/>
              <a:t>and modify elements that are not </a:t>
            </a:r>
            <a:r>
              <a:rPr lang="en-US" sz="3600" dirty="0" smtClean="0"/>
              <a:t>working. </a:t>
            </a:r>
          </a:p>
          <a:p>
            <a:r>
              <a:rPr lang="en-US" sz="3600" dirty="0" smtClean="0"/>
              <a:t>Look </a:t>
            </a:r>
            <a:r>
              <a:rPr lang="en-US" sz="3600" dirty="0"/>
              <a:t>at the goals </a:t>
            </a:r>
            <a:r>
              <a:rPr lang="en-US" sz="3600" dirty="0" smtClean="0"/>
              <a:t>created</a:t>
            </a:r>
          </a:p>
          <a:p>
            <a:pPr lvl="1"/>
            <a:r>
              <a:rPr lang="en-US" sz="3200" dirty="0" smtClean="0"/>
              <a:t>How will you evaluate </a:t>
            </a:r>
            <a:r>
              <a:rPr lang="en-US" sz="3200" dirty="0"/>
              <a:t>whether or not they have been </a:t>
            </a:r>
            <a:r>
              <a:rPr lang="en-US" sz="3200" dirty="0" smtClean="0"/>
              <a:t>met?</a:t>
            </a:r>
          </a:p>
        </p:txBody>
      </p:sp>
    </p:spTree>
    <p:extLst>
      <p:ext uri="{BB962C8B-B14F-4D97-AF65-F5344CB8AC3E}">
        <p14:creationId xmlns:p14="http://schemas.microsoft.com/office/powerpoint/2010/main" val="861716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36349"/>
            <a:ext cx="10018713" cy="1752599"/>
          </a:xfrm>
        </p:spPr>
        <p:txBody>
          <a:bodyPr/>
          <a:lstStyle/>
          <a:p>
            <a:r>
              <a:rPr lang="en-US" b="1" dirty="0" smtClean="0"/>
              <a:t>Implementation Evaluation</a:t>
            </a:r>
            <a:endParaRPr lang="en-US" dirty="0"/>
          </a:p>
        </p:txBody>
      </p:sp>
      <p:sp>
        <p:nvSpPr>
          <p:cNvPr id="3" name="Content Placeholder 2"/>
          <p:cNvSpPr>
            <a:spLocks noGrp="1"/>
          </p:cNvSpPr>
          <p:nvPr>
            <p:ph idx="1"/>
          </p:nvPr>
        </p:nvSpPr>
        <p:spPr>
          <a:xfrm>
            <a:off x="1484310" y="1988948"/>
            <a:ext cx="10018713" cy="4380854"/>
          </a:xfrm>
        </p:spPr>
        <p:txBody>
          <a:bodyPr>
            <a:normAutofit fontScale="92500"/>
          </a:bodyPr>
          <a:lstStyle/>
          <a:p>
            <a:r>
              <a:rPr lang="en-US" sz="3600" b="1" dirty="0"/>
              <a:t>Step One </a:t>
            </a:r>
            <a:r>
              <a:rPr lang="en-US" sz="3600" dirty="0" smtClean="0"/>
              <a:t>– Evaluate and Collect Data</a:t>
            </a:r>
          </a:p>
          <a:p>
            <a:pPr lvl="1"/>
            <a:r>
              <a:rPr lang="en-US" sz="3200" dirty="0" smtClean="0"/>
              <a:t>Analyze data </a:t>
            </a:r>
            <a:r>
              <a:rPr lang="en-US" sz="3200" dirty="0"/>
              <a:t>collected related to </a:t>
            </a:r>
            <a:r>
              <a:rPr lang="en-US" sz="3200" dirty="0" smtClean="0"/>
              <a:t>the needs </a:t>
            </a:r>
            <a:r>
              <a:rPr lang="en-US" sz="3200" dirty="0"/>
              <a:t>assessment </a:t>
            </a:r>
            <a:endParaRPr lang="en-US" sz="3200" dirty="0" smtClean="0"/>
          </a:p>
          <a:p>
            <a:pPr lvl="2"/>
            <a:r>
              <a:rPr lang="en-US" sz="2800" dirty="0" smtClean="0"/>
              <a:t>Evaluate the </a:t>
            </a:r>
            <a:r>
              <a:rPr lang="en-US" sz="2800" dirty="0"/>
              <a:t>school committee </a:t>
            </a:r>
            <a:r>
              <a:rPr lang="en-US" sz="2800" dirty="0" smtClean="0"/>
              <a:t>– Is it effective?</a:t>
            </a:r>
          </a:p>
          <a:p>
            <a:pPr lvl="2"/>
            <a:r>
              <a:rPr lang="en-US" sz="2800" dirty="0" smtClean="0"/>
              <a:t>Define the current population – Should changes be made?</a:t>
            </a:r>
            <a:endParaRPr lang="en-US" sz="2800" dirty="0"/>
          </a:p>
          <a:p>
            <a:pPr lvl="2"/>
            <a:r>
              <a:rPr lang="en-US" sz="2800" dirty="0" smtClean="0"/>
              <a:t>List </a:t>
            </a:r>
            <a:r>
              <a:rPr lang="en-US" sz="2800" dirty="0"/>
              <a:t>students </a:t>
            </a:r>
            <a:r>
              <a:rPr lang="en-US" sz="2800" dirty="0" smtClean="0"/>
              <a:t>for participation</a:t>
            </a:r>
            <a:endParaRPr lang="en-US" sz="2800" dirty="0"/>
          </a:p>
          <a:p>
            <a:pPr lvl="2"/>
            <a:r>
              <a:rPr lang="en-US" sz="2800" dirty="0" smtClean="0"/>
              <a:t>Assess </a:t>
            </a:r>
            <a:r>
              <a:rPr lang="en-US" sz="2800" dirty="0"/>
              <a:t>students </a:t>
            </a:r>
            <a:r>
              <a:rPr lang="en-US" sz="2800" dirty="0" smtClean="0"/>
              <a:t>of need</a:t>
            </a:r>
            <a:endParaRPr lang="en-US" sz="2800" dirty="0"/>
          </a:p>
          <a:p>
            <a:pPr lvl="2"/>
            <a:r>
              <a:rPr lang="en-US" sz="2800" dirty="0" smtClean="0"/>
              <a:t>Identify </a:t>
            </a:r>
            <a:r>
              <a:rPr lang="en-US" sz="2800" dirty="0"/>
              <a:t>needed changes in the high school and the community </a:t>
            </a:r>
            <a:r>
              <a:rPr lang="en-US" sz="3000" dirty="0" smtClean="0"/>
              <a:t> </a:t>
            </a:r>
            <a:endParaRPr lang="en-US" sz="3000" dirty="0"/>
          </a:p>
        </p:txBody>
      </p:sp>
    </p:spTree>
    <p:extLst>
      <p:ext uri="{BB962C8B-B14F-4D97-AF65-F5344CB8AC3E}">
        <p14:creationId xmlns:p14="http://schemas.microsoft.com/office/powerpoint/2010/main" val="860799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36349"/>
            <a:ext cx="10018713" cy="1752599"/>
          </a:xfrm>
        </p:spPr>
        <p:txBody>
          <a:bodyPr/>
          <a:lstStyle/>
          <a:p>
            <a:r>
              <a:rPr lang="en-US" b="1" dirty="0" smtClean="0"/>
              <a:t>Implementation Evaluation</a:t>
            </a:r>
            <a:endParaRPr lang="en-US" dirty="0"/>
          </a:p>
        </p:txBody>
      </p:sp>
      <p:sp>
        <p:nvSpPr>
          <p:cNvPr id="3" name="Content Placeholder 2"/>
          <p:cNvSpPr>
            <a:spLocks noGrp="1"/>
          </p:cNvSpPr>
          <p:nvPr>
            <p:ph idx="1"/>
          </p:nvPr>
        </p:nvSpPr>
        <p:spPr>
          <a:xfrm>
            <a:off x="1484310" y="1410346"/>
            <a:ext cx="10018713" cy="5284921"/>
          </a:xfrm>
        </p:spPr>
        <p:txBody>
          <a:bodyPr>
            <a:normAutofit/>
          </a:bodyPr>
          <a:lstStyle/>
          <a:p>
            <a:r>
              <a:rPr lang="en-US" sz="4000" b="1" dirty="0"/>
              <a:t>Step </a:t>
            </a:r>
            <a:r>
              <a:rPr lang="en-US" sz="4000" b="1" dirty="0" smtClean="0"/>
              <a:t>Two- </a:t>
            </a:r>
            <a:r>
              <a:rPr lang="en-US" sz="4000" dirty="0" smtClean="0"/>
              <a:t>Evaluate the Goals Set for </a:t>
            </a:r>
            <a:r>
              <a:rPr lang="en-US" sz="4000" dirty="0"/>
              <a:t>Student Learning </a:t>
            </a:r>
            <a:endParaRPr lang="en-US" sz="4000" dirty="0" smtClean="0"/>
          </a:p>
          <a:p>
            <a:pPr lvl="1"/>
            <a:r>
              <a:rPr lang="en-US" sz="3600" dirty="0"/>
              <a:t>Identify clear, measurable goals for the </a:t>
            </a:r>
            <a:r>
              <a:rPr lang="en-US" sz="3600" dirty="0" smtClean="0"/>
              <a:t>CBT program </a:t>
            </a:r>
          </a:p>
          <a:p>
            <a:pPr lvl="2"/>
            <a:r>
              <a:rPr lang="en-US" sz="3200" dirty="0" smtClean="0"/>
              <a:t>Are they attainable?</a:t>
            </a:r>
          </a:p>
          <a:p>
            <a:pPr lvl="2"/>
            <a:r>
              <a:rPr lang="en-US" sz="3200" dirty="0" smtClean="0"/>
              <a:t>Do they express the current needs of the program?</a:t>
            </a:r>
          </a:p>
        </p:txBody>
      </p:sp>
    </p:spTree>
    <p:extLst>
      <p:ext uri="{BB962C8B-B14F-4D97-AF65-F5344CB8AC3E}">
        <p14:creationId xmlns:p14="http://schemas.microsoft.com/office/powerpoint/2010/main" val="431492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1663"/>
            <a:ext cx="8229600" cy="1227140"/>
          </a:xfrm>
        </p:spPr>
        <p:txBody>
          <a:bodyPr>
            <a:normAutofit fontScale="90000"/>
          </a:bodyPr>
          <a:lstStyle/>
          <a:p>
            <a:r>
              <a:rPr lang="en-US" b="1" dirty="0" smtClean="0"/>
              <a:t>Preparation</a:t>
            </a:r>
            <a:r>
              <a:rPr lang="en-US" dirty="0" smtClean="0"/>
              <a:t/>
            </a:r>
            <a:br>
              <a:rPr lang="en-US" dirty="0" smtClean="0"/>
            </a:br>
            <a:r>
              <a:rPr lang="en-US" dirty="0" smtClean="0"/>
              <a:t>Learning Objectives</a:t>
            </a:r>
            <a:endParaRPr lang="en-US" dirty="0"/>
          </a:p>
        </p:txBody>
      </p:sp>
      <p:sp>
        <p:nvSpPr>
          <p:cNvPr id="3" name="Content Placeholder 2"/>
          <p:cNvSpPr>
            <a:spLocks noGrp="1"/>
          </p:cNvSpPr>
          <p:nvPr>
            <p:ph idx="1"/>
          </p:nvPr>
        </p:nvSpPr>
        <p:spPr>
          <a:xfrm>
            <a:off x="1981200" y="2174488"/>
            <a:ext cx="8229600" cy="5066370"/>
          </a:xfrm>
        </p:spPr>
        <p:txBody>
          <a:bodyPr>
            <a:normAutofit/>
          </a:bodyPr>
          <a:lstStyle/>
          <a:p>
            <a:r>
              <a:rPr lang="en-US" dirty="0"/>
              <a:t>D</a:t>
            </a:r>
            <a:r>
              <a:rPr lang="en-US" dirty="0" smtClean="0"/>
              <a:t>efine 18 to 21 year old transition services.</a:t>
            </a:r>
          </a:p>
          <a:p>
            <a:r>
              <a:rPr lang="en-US" dirty="0" smtClean="0"/>
              <a:t>Assess in school transition services.</a:t>
            </a:r>
          </a:p>
          <a:p>
            <a:r>
              <a:rPr lang="en-US" dirty="0" smtClean="0"/>
              <a:t>Identify community based program goals and objectives.</a:t>
            </a:r>
          </a:p>
          <a:p>
            <a:r>
              <a:rPr lang="en-US" dirty="0" smtClean="0"/>
              <a:t>Identify program need for students with varying disabilities.</a:t>
            </a:r>
          </a:p>
          <a:p>
            <a:r>
              <a:rPr lang="en-US" dirty="0" smtClean="0"/>
              <a:t>Develop an action plan for implementation.</a:t>
            </a:r>
          </a:p>
          <a:p>
            <a:r>
              <a:rPr lang="en-US" dirty="0" smtClean="0"/>
              <a:t>Identify effective practice and solutions to remove barriers.</a:t>
            </a:r>
          </a:p>
          <a:p>
            <a:r>
              <a:rPr lang="en-US" dirty="0" smtClean="0"/>
              <a:t>Establish evaluative practices and reviews.</a:t>
            </a:r>
          </a:p>
          <a:p>
            <a:endParaRPr lang="en-US" dirty="0" smtClean="0"/>
          </a:p>
          <a:p>
            <a:endParaRPr lang="en-US" dirty="0"/>
          </a:p>
          <a:p>
            <a:endParaRPr lang="en-US" dirty="0" smtClean="0"/>
          </a:p>
        </p:txBody>
      </p:sp>
    </p:spTree>
    <p:extLst>
      <p:ext uri="{BB962C8B-B14F-4D97-AF65-F5344CB8AC3E}">
        <p14:creationId xmlns:p14="http://schemas.microsoft.com/office/powerpoint/2010/main" val="162844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b="1" dirty="0" smtClean="0"/>
              <a:t>Implementation Evaluation</a:t>
            </a:r>
            <a:endParaRPr lang="en-US" dirty="0"/>
          </a:p>
        </p:txBody>
      </p:sp>
      <p:sp>
        <p:nvSpPr>
          <p:cNvPr id="3" name="Content Placeholder 2"/>
          <p:cNvSpPr>
            <a:spLocks noGrp="1"/>
          </p:cNvSpPr>
          <p:nvPr>
            <p:ph idx="1"/>
          </p:nvPr>
        </p:nvSpPr>
        <p:spPr>
          <a:xfrm>
            <a:off x="1484309" y="1752599"/>
            <a:ext cx="10645573" cy="4741986"/>
          </a:xfrm>
        </p:spPr>
        <p:txBody>
          <a:bodyPr>
            <a:normAutofit fontScale="92500" lnSpcReduction="20000"/>
          </a:bodyPr>
          <a:lstStyle/>
          <a:p>
            <a:r>
              <a:rPr lang="en-US" sz="4300" b="1" dirty="0" smtClean="0"/>
              <a:t>Step Three- </a:t>
            </a:r>
            <a:r>
              <a:rPr lang="en-US" sz="4300" dirty="0" smtClean="0"/>
              <a:t>Evaluate Program Content</a:t>
            </a:r>
          </a:p>
          <a:p>
            <a:pPr lvl="1"/>
            <a:r>
              <a:rPr lang="en-US" sz="3900" dirty="0" smtClean="0"/>
              <a:t>Program Elements</a:t>
            </a:r>
            <a:endParaRPr lang="en-US" sz="3900" dirty="0"/>
          </a:p>
          <a:p>
            <a:pPr>
              <a:lnSpc>
                <a:spcPct val="150000"/>
              </a:lnSpc>
            </a:pPr>
            <a:r>
              <a:rPr lang="en-US" dirty="0"/>
              <a:t>Independent living </a:t>
            </a:r>
          </a:p>
          <a:p>
            <a:pPr>
              <a:lnSpc>
                <a:spcPct val="150000"/>
              </a:lnSpc>
            </a:pPr>
            <a:r>
              <a:rPr lang="en-US" dirty="0"/>
              <a:t>Employment within the community </a:t>
            </a:r>
          </a:p>
          <a:p>
            <a:pPr>
              <a:lnSpc>
                <a:spcPct val="150000"/>
              </a:lnSpc>
            </a:pPr>
            <a:r>
              <a:rPr lang="en-US" dirty="0"/>
              <a:t>Transportation/mobility </a:t>
            </a:r>
            <a:r>
              <a:rPr lang="en-US" dirty="0" smtClean="0"/>
              <a:t>within </a:t>
            </a:r>
          </a:p>
          <a:p>
            <a:pPr marL="0" indent="0">
              <a:lnSpc>
                <a:spcPct val="150000"/>
              </a:lnSpc>
              <a:buNone/>
            </a:pPr>
            <a:r>
              <a:rPr lang="en-US" dirty="0"/>
              <a:t>	</a:t>
            </a:r>
            <a:r>
              <a:rPr lang="en-US" dirty="0" smtClean="0"/>
              <a:t>the </a:t>
            </a:r>
            <a:r>
              <a:rPr lang="en-US" dirty="0"/>
              <a:t>community </a:t>
            </a:r>
          </a:p>
          <a:p>
            <a:pPr>
              <a:lnSpc>
                <a:spcPct val="150000"/>
              </a:lnSpc>
              <a:buSzPct val="175000"/>
            </a:pPr>
            <a:r>
              <a:rPr lang="en-US" dirty="0"/>
              <a:t>Social/communication skills </a:t>
            </a:r>
            <a:r>
              <a:rPr lang="en-US" dirty="0" smtClean="0"/>
              <a:t>across </a:t>
            </a:r>
          </a:p>
          <a:p>
            <a:pPr marL="0" indent="0">
              <a:lnSpc>
                <a:spcPct val="150000"/>
              </a:lnSpc>
              <a:buSzPct val="175000"/>
              <a:buNone/>
            </a:pPr>
            <a:r>
              <a:rPr lang="en-US" dirty="0"/>
              <a:t>	</a:t>
            </a:r>
            <a:r>
              <a:rPr lang="en-US" dirty="0" smtClean="0"/>
              <a:t>environments </a:t>
            </a:r>
            <a:endParaRPr lang="en-US" dirty="0"/>
          </a:p>
        </p:txBody>
      </p:sp>
      <p:sp>
        <p:nvSpPr>
          <p:cNvPr id="4" name="TextBox 3"/>
          <p:cNvSpPr txBox="1"/>
          <p:nvPr/>
        </p:nvSpPr>
        <p:spPr>
          <a:xfrm>
            <a:off x="6493665" y="3078265"/>
            <a:ext cx="5636217" cy="3416320"/>
          </a:xfrm>
          <a:prstGeom prst="rect">
            <a:avLst/>
          </a:prstGeom>
          <a:noFill/>
        </p:spPr>
        <p:txBody>
          <a:bodyPr wrap="square" rtlCol="0" anchor="ctr">
            <a:spAutoFit/>
          </a:bodyPr>
          <a:lstStyle/>
          <a:p>
            <a:pPr marL="457200" indent="-457200">
              <a:lnSpc>
                <a:spcPct val="150000"/>
              </a:lnSpc>
              <a:buClr>
                <a:schemeClr val="accent1">
                  <a:lumMod val="75000"/>
                </a:schemeClr>
              </a:buClr>
              <a:buSzPct val="145000"/>
              <a:buFont typeface="Arial" charset="0"/>
              <a:buChar char="•"/>
            </a:pPr>
            <a:r>
              <a:rPr lang="en-US" sz="2400" dirty="0"/>
              <a:t>Daily living skills/life skills  </a:t>
            </a:r>
            <a:endParaRPr lang="en-US" sz="2400" dirty="0" smtClean="0"/>
          </a:p>
          <a:p>
            <a:pPr marL="457200" indent="-457200">
              <a:lnSpc>
                <a:spcPct val="150000"/>
              </a:lnSpc>
              <a:buClr>
                <a:schemeClr val="accent1">
                  <a:lumMod val="75000"/>
                </a:schemeClr>
              </a:buClr>
              <a:buSzPct val="145000"/>
              <a:buFont typeface="Arial" charset="0"/>
              <a:buChar char="•"/>
            </a:pPr>
            <a:r>
              <a:rPr lang="en-US" sz="2400" dirty="0" smtClean="0"/>
              <a:t>Self-determination/self-advocacy </a:t>
            </a:r>
            <a:r>
              <a:rPr lang="en-US" sz="2400" dirty="0"/>
              <a:t>skills </a:t>
            </a:r>
            <a:endParaRPr lang="en-US" sz="2400" dirty="0" smtClean="0"/>
          </a:p>
          <a:p>
            <a:pPr marL="457200" indent="-457200">
              <a:lnSpc>
                <a:spcPct val="150000"/>
              </a:lnSpc>
              <a:buClr>
                <a:schemeClr val="accent1">
                  <a:lumMod val="75000"/>
                </a:schemeClr>
              </a:buClr>
              <a:buSzPct val="145000"/>
              <a:buFont typeface="Arial" charset="0"/>
              <a:buChar char="•"/>
            </a:pPr>
            <a:r>
              <a:rPr lang="en-US" sz="2400" dirty="0" smtClean="0"/>
              <a:t>Community </a:t>
            </a:r>
            <a:r>
              <a:rPr lang="en-US" sz="2400" dirty="0"/>
              <a:t>recreation and </a:t>
            </a:r>
            <a:r>
              <a:rPr lang="en-US" sz="2400" dirty="0" smtClean="0"/>
              <a:t>leisure</a:t>
            </a:r>
          </a:p>
          <a:p>
            <a:pPr marL="457200" indent="-457200">
              <a:lnSpc>
                <a:spcPct val="150000"/>
              </a:lnSpc>
              <a:buClr>
                <a:schemeClr val="accent1">
                  <a:lumMod val="75000"/>
                </a:schemeClr>
              </a:buClr>
              <a:buSzPct val="145000"/>
              <a:buFont typeface="Arial" charset="0"/>
              <a:buChar char="•"/>
            </a:pPr>
            <a:r>
              <a:rPr lang="en-US" sz="2400" dirty="0" smtClean="0"/>
              <a:t>Transition </a:t>
            </a:r>
            <a:endParaRPr lang="en-US" sz="2400" dirty="0"/>
          </a:p>
          <a:p>
            <a:pPr marL="457200" indent="-457200">
              <a:lnSpc>
                <a:spcPct val="150000"/>
              </a:lnSpc>
              <a:buClr>
                <a:schemeClr val="accent1">
                  <a:lumMod val="75000"/>
                </a:schemeClr>
              </a:buClr>
              <a:buSzPct val="145000"/>
              <a:buFont typeface="Arial" charset="0"/>
              <a:buChar char="•"/>
            </a:pPr>
            <a:r>
              <a:rPr lang="en-US" sz="2400" dirty="0" smtClean="0"/>
              <a:t>Relationships </a:t>
            </a:r>
            <a:r>
              <a:rPr lang="en-US" sz="2400" dirty="0"/>
              <a:t>with same-age peers </a:t>
            </a:r>
            <a:endParaRPr lang="en-US" sz="2400" dirty="0" smtClean="0"/>
          </a:p>
          <a:p>
            <a:pPr marL="457200" indent="-457200">
              <a:lnSpc>
                <a:spcPct val="150000"/>
              </a:lnSpc>
              <a:buClr>
                <a:schemeClr val="accent1">
                  <a:lumMod val="75000"/>
                </a:schemeClr>
              </a:buClr>
              <a:buSzPct val="145000"/>
              <a:buFont typeface="Arial" charset="0"/>
              <a:buChar char="•"/>
            </a:pPr>
            <a:r>
              <a:rPr lang="en-US" sz="2400" dirty="0" smtClean="0"/>
              <a:t>Adult </a:t>
            </a:r>
            <a:r>
              <a:rPr lang="en-US" sz="2400" dirty="0"/>
              <a:t>service agency involvement </a:t>
            </a:r>
          </a:p>
        </p:txBody>
      </p:sp>
    </p:spTree>
    <p:extLst>
      <p:ext uri="{BB962C8B-B14F-4D97-AF65-F5344CB8AC3E}">
        <p14:creationId xmlns:p14="http://schemas.microsoft.com/office/powerpoint/2010/main" val="43302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36349"/>
            <a:ext cx="10018713" cy="1752599"/>
          </a:xfrm>
        </p:spPr>
        <p:txBody>
          <a:bodyPr/>
          <a:lstStyle/>
          <a:p>
            <a:r>
              <a:rPr lang="en-US" b="1" dirty="0" smtClean="0"/>
              <a:t>Implementation Evaluation</a:t>
            </a:r>
            <a:endParaRPr lang="en-US" dirty="0"/>
          </a:p>
        </p:txBody>
      </p:sp>
      <p:sp>
        <p:nvSpPr>
          <p:cNvPr id="3" name="Content Placeholder 2"/>
          <p:cNvSpPr>
            <a:spLocks noGrp="1"/>
          </p:cNvSpPr>
          <p:nvPr>
            <p:ph idx="1"/>
          </p:nvPr>
        </p:nvSpPr>
        <p:spPr>
          <a:xfrm>
            <a:off x="1484310" y="1410346"/>
            <a:ext cx="10018713" cy="5284921"/>
          </a:xfrm>
        </p:spPr>
        <p:txBody>
          <a:bodyPr>
            <a:normAutofit/>
          </a:bodyPr>
          <a:lstStyle/>
          <a:p>
            <a:r>
              <a:rPr lang="en-US" sz="4000" b="1" dirty="0"/>
              <a:t>Step </a:t>
            </a:r>
            <a:r>
              <a:rPr lang="en-US" sz="4000" b="1" dirty="0" smtClean="0"/>
              <a:t>Four- </a:t>
            </a:r>
            <a:r>
              <a:rPr lang="en-US" sz="4000" dirty="0"/>
              <a:t>Designing Action Plans </a:t>
            </a:r>
            <a:endParaRPr lang="en-US" sz="4000" dirty="0" smtClean="0"/>
          </a:p>
          <a:p>
            <a:pPr lvl="1"/>
            <a:r>
              <a:rPr lang="en-US" sz="3600" dirty="0"/>
              <a:t>Action planning for the </a:t>
            </a:r>
            <a:r>
              <a:rPr lang="en-US" sz="3600" dirty="0" smtClean="0"/>
              <a:t>CBT program</a:t>
            </a:r>
            <a:r>
              <a:rPr lang="en-US" sz="3200" dirty="0" smtClean="0"/>
              <a:t>?</a:t>
            </a:r>
            <a:endParaRPr lang="en-US" dirty="0"/>
          </a:p>
          <a:p>
            <a:pPr lvl="2"/>
            <a:r>
              <a:rPr lang="en-US" sz="3200" dirty="0" smtClean="0"/>
              <a:t>Create </a:t>
            </a:r>
            <a:r>
              <a:rPr lang="en-US" sz="3200" dirty="0"/>
              <a:t>plan for changes in high school to move toward community participation </a:t>
            </a:r>
          </a:p>
          <a:p>
            <a:pPr lvl="2"/>
            <a:r>
              <a:rPr lang="en-US" sz="3200" dirty="0" smtClean="0"/>
              <a:t>Create </a:t>
            </a:r>
            <a:r>
              <a:rPr lang="en-US" sz="3200" dirty="0"/>
              <a:t>plan for changes to occur outside of high school for successful community participation </a:t>
            </a:r>
          </a:p>
          <a:p>
            <a:pPr lvl="2"/>
            <a:r>
              <a:rPr lang="en-US" sz="3200" dirty="0" smtClean="0"/>
              <a:t>Identify </a:t>
            </a:r>
            <a:r>
              <a:rPr lang="en-US" sz="3200" dirty="0"/>
              <a:t>strategies to remove barriers </a:t>
            </a:r>
          </a:p>
          <a:p>
            <a:pPr lvl="3"/>
            <a:endParaRPr lang="en-US" sz="2800" dirty="0" smtClean="0"/>
          </a:p>
        </p:txBody>
      </p:sp>
    </p:spTree>
    <p:extLst>
      <p:ext uri="{BB962C8B-B14F-4D97-AF65-F5344CB8AC3E}">
        <p14:creationId xmlns:p14="http://schemas.microsoft.com/office/powerpoint/2010/main" val="688514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36349"/>
            <a:ext cx="10018713" cy="1752599"/>
          </a:xfrm>
        </p:spPr>
        <p:txBody>
          <a:bodyPr/>
          <a:lstStyle/>
          <a:p>
            <a:r>
              <a:rPr lang="en-US" b="1" dirty="0" smtClean="0"/>
              <a:t>Implementation Evaluation</a:t>
            </a:r>
            <a:endParaRPr lang="en-US" dirty="0"/>
          </a:p>
        </p:txBody>
      </p:sp>
      <p:sp>
        <p:nvSpPr>
          <p:cNvPr id="3" name="Content Placeholder 2"/>
          <p:cNvSpPr>
            <a:spLocks noGrp="1"/>
          </p:cNvSpPr>
          <p:nvPr>
            <p:ph idx="1"/>
          </p:nvPr>
        </p:nvSpPr>
        <p:spPr>
          <a:xfrm>
            <a:off x="1484310" y="1410346"/>
            <a:ext cx="10018713" cy="5284921"/>
          </a:xfrm>
        </p:spPr>
        <p:txBody>
          <a:bodyPr>
            <a:normAutofit/>
          </a:bodyPr>
          <a:lstStyle/>
          <a:p>
            <a:r>
              <a:rPr lang="en-US" sz="4000" b="1" dirty="0"/>
              <a:t>Step </a:t>
            </a:r>
            <a:r>
              <a:rPr lang="en-US" sz="4000" b="1" dirty="0" smtClean="0"/>
              <a:t>Five</a:t>
            </a:r>
            <a:r>
              <a:rPr lang="en-US" sz="4000" dirty="0" smtClean="0"/>
              <a:t>- </a:t>
            </a:r>
            <a:r>
              <a:rPr lang="en-US" sz="4000" dirty="0"/>
              <a:t>Collaboration and </a:t>
            </a:r>
            <a:r>
              <a:rPr lang="en-US" sz="4000" dirty="0" smtClean="0"/>
              <a:t>Implementation</a:t>
            </a:r>
          </a:p>
          <a:p>
            <a:pPr lvl="1"/>
            <a:r>
              <a:rPr lang="en-US" sz="3600" dirty="0" smtClean="0"/>
              <a:t>Evaluate WHO is not at the Table?</a:t>
            </a:r>
          </a:p>
          <a:p>
            <a:pPr lvl="2"/>
            <a:r>
              <a:rPr lang="en-US" sz="3200" dirty="0" smtClean="0"/>
              <a:t>Identify </a:t>
            </a:r>
            <a:r>
              <a:rPr lang="en-US" sz="3200" dirty="0"/>
              <a:t>all </a:t>
            </a:r>
            <a:r>
              <a:rPr lang="en-US" sz="3200" dirty="0" smtClean="0"/>
              <a:t>Collaborative </a:t>
            </a:r>
            <a:r>
              <a:rPr lang="en-US" sz="3200" dirty="0"/>
              <a:t>P</a:t>
            </a:r>
            <a:r>
              <a:rPr lang="en-US" sz="3200" dirty="0" smtClean="0"/>
              <a:t>artners</a:t>
            </a:r>
          </a:p>
          <a:p>
            <a:pPr lvl="2"/>
            <a:r>
              <a:rPr lang="en-US" sz="3200" dirty="0"/>
              <a:t>Use </a:t>
            </a:r>
            <a:r>
              <a:rPr lang="en-US" sz="3200" dirty="0" smtClean="0"/>
              <a:t>Advisory Committee </a:t>
            </a:r>
            <a:endParaRPr lang="en-US" sz="3200" dirty="0"/>
          </a:p>
          <a:p>
            <a:pPr lvl="3"/>
            <a:r>
              <a:rPr lang="en-US" sz="2800" dirty="0" smtClean="0"/>
              <a:t>Logistics and Topical </a:t>
            </a:r>
            <a:r>
              <a:rPr lang="en-US" sz="2800" dirty="0"/>
              <a:t>W</a:t>
            </a:r>
            <a:r>
              <a:rPr lang="en-US" sz="2800" dirty="0" smtClean="0"/>
              <a:t>orkgroups</a:t>
            </a:r>
          </a:p>
          <a:p>
            <a:pPr lvl="3"/>
            <a:r>
              <a:rPr lang="en-US" sz="2800" dirty="0" smtClean="0"/>
              <a:t>Share Back</a:t>
            </a:r>
          </a:p>
        </p:txBody>
      </p:sp>
    </p:spTree>
    <p:extLst>
      <p:ext uri="{BB962C8B-B14F-4D97-AF65-F5344CB8AC3E}">
        <p14:creationId xmlns:p14="http://schemas.microsoft.com/office/powerpoint/2010/main" val="1857001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36349"/>
            <a:ext cx="10018713" cy="1752599"/>
          </a:xfrm>
        </p:spPr>
        <p:txBody>
          <a:bodyPr/>
          <a:lstStyle/>
          <a:p>
            <a:r>
              <a:rPr lang="en-US" b="1" dirty="0" smtClean="0"/>
              <a:t>Implementation Evaluation</a:t>
            </a:r>
            <a:endParaRPr lang="en-US" dirty="0"/>
          </a:p>
        </p:txBody>
      </p:sp>
      <p:sp>
        <p:nvSpPr>
          <p:cNvPr id="3" name="Content Placeholder 2"/>
          <p:cNvSpPr>
            <a:spLocks noGrp="1"/>
          </p:cNvSpPr>
          <p:nvPr>
            <p:ph idx="1"/>
          </p:nvPr>
        </p:nvSpPr>
        <p:spPr>
          <a:xfrm>
            <a:off x="1484310" y="1988948"/>
            <a:ext cx="10018713" cy="4706319"/>
          </a:xfrm>
        </p:spPr>
        <p:txBody>
          <a:bodyPr>
            <a:normAutofit fontScale="92500" lnSpcReduction="10000"/>
          </a:bodyPr>
          <a:lstStyle/>
          <a:p>
            <a:r>
              <a:rPr lang="en-US" sz="4000" b="1" dirty="0"/>
              <a:t>Step </a:t>
            </a:r>
            <a:r>
              <a:rPr lang="en-US" sz="4000" b="1" dirty="0" smtClean="0"/>
              <a:t>Six</a:t>
            </a:r>
            <a:r>
              <a:rPr lang="en-US" sz="4000" dirty="0" smtClean="0"/>
              <a:t>- </a:t>
            </a:r>
            <a:r>
              <a:rPr lang="en-US" sz="4000" dirty="0"/>
              <a:t>Develop Ongoing Data Collection and Data Analysis (Formative Assessment) </a:t>
            </a:r>
            <a:endParaRPr lang="en-US" sz="4000" dirty="0" smtClean="0"/>
          </a:p>
          <a:p>
            <a:pPr lvl="1"/>
            <a:r>
              <a:rPr lang="en-US" sz="3600" dirty="0"/>
              <a:t>Data monitoring </a:t>
            </a:r>
          </a:p>
          <a:p>
            <a:pPr lvl="2"/>
            <a:r>
              <a:rPr lang="en-US" sz="3200" dirty="0" smtClean="0"/>
              <a:t>Is </a:t>
            </a:r>
            <a:r>
              <a:rPr lang="en-US" sz="3200" dirty="0"/>
              <a:t>the </a:t>
            </a:r>
            <a:r>
              <a:rPr lang="en-US" sz="3200" dirty="0" smtClean="0"/>
              <a:t>program </a:t>
            </a:r>
            <a:r>
              <a:rPr lang="en-US" sz="3200" dirty="0"/>
              <a:t>operating as planned? </a:t>
            </a:r>
          </a:p>
          <a:p>
            <a:pPr lvl="1"/>
            <a:r>
              <a:rPr lang="en-US" sz="3600" dirty="0" smtClean="0"/>
              <a:t>CBT Program Impact</a:t>
            </a:r>
          </a:p>
          <a:p>
            <a:pPr lvl="2"/>
            <a:r>
              <a:rPr lang="en-US" sz="3200" dirty="0" smtClean="0"/>
              <a:t>How </a:t>
            </a:r>
            <a:r>
              <a:rPr lang="en-US" sz="3200" dirty="0"/>
              <a:t>does the </a:t>
            </a:r>
            <a:r>
              <a:rPr lang="en-US" sz="3200" dirty="0" smtClean="0"/>
              <a:t>program </a:t>
            </a:r>
            <a:r>
              <a:rPr lang="en-US" sz="3200" dirty="0"/>
              <a:t>impact student </a:t>
            </a:r>
            <a:r>
              <a:rPr lang="en-US" sz="3200" dirty="0" smtClean="0"/>
              <a:t>outcomes? </a:t>
            </a:r>
          </a:p>
          <a:p>
            <a:pPr lvl="1"/>
            <a:r>
              <a:rPr lang="en-US" sz="3600" dirty="0"/>
              <a:t>Develop a system to monitor satisfaction with the </a:t>
            </a:r>
            <a:r>
              <a:rPr lang="en-US" sz="3600" dirty="0" smtClean="0"/>
              <a:t>program </a:t>
            </a:r>
          </a:p>
          <a:p>
            <a:pPr lvl="2"/>
            <a:endParaRPr lang="en-US" sz="3400" dirty="0"/>
          </a:p>
        </p:txBody>
      </p:sp>
    </p:spTree>
    <p:extLst>
      <p:ext uri="{BB962C8B-B14F-4D97-AF65-F5344CB8AC3E}">
        <p14:creationId xmlns:p14="http://schemas.microsoft.com/office/powerpoint/2010/main" val="1417520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36349"/>
            <a:ext cx="10018713" cy="1752599"/>
          </a:xfrm>
        </p:spPr>
        <p:txBody>
          <a:bodyPr/>
          <a:lstStyle/>
          <a:p>
            <a:r>
              <a:rPr lang="en-US" b="1" dirty="0" smtClean="0"/>
              <a:t>Implementation Evaluation</a:t>
            </a:r>
            <a:endParaRPr lang="en-US" dirty="0"/>
          </a:p>
        </p:txBody>
      </p:sp>
      <p:sp>
        <p:nvSpPr>
          <p:cNvPr id="3" name="Content Placeholder 2"/>
          <p:cNvSpPr>
            <a:spLocks noGrp="1"/>
          </p:cNvSpPr>
          <p:nvPr>
            <p:ph idx="1"/>
          </p:nvPr>
        </p:nvSpPr>
        <p:spPr>
          <a:xfrm>
            <a:off x="1484310" y="1988948"/>
            <a:ext cx="10018713" cy="4706319"/>
          </a:xfrm>
        </p:spPr>
        <p:txBody>
          <a:bodyPr>
            <a:normAutofit/>
          </a:bodyPr>
          <a:lstStyle/>
          <a:p>
            <a:r>
              <a:rPr lang="en-US" sz="4000" b="1" dirty="0"/>
              <a:t>Step </a:t>
            </a:r>
            <a:r>
              <a:rPr lang="en-US" sz="4000" b="1" dirty="0" smtClean="0"/>
              <a:t>Seven</a:t>
            </a:r>
            <a:r>
              <a:rPr lang="en-US" sz="4000" dirty="0" smtClean="0"/>
              <a:t>- </a:t>
            </a:r>
            <a:r>
              <a:rPr lang="en-US" sz="4000" dirty="0"/>
              <a:t>Program/Service, </a:t>
            </a:r>
            <a:r>
              <a:rPr lang="en-US" sz="4000" dirty="0" smtClean="0"/>
              <a:t>Evaluation</a:t>
            </a:r>
          </a:p>
          <a:p>
            <a:pPr lvl="1"/>
            <a:r>
              <a:rPr lang="en-US" sz="3600" dirty="0"/>
              <a:t>Does the program work? </a:t>
            </a:r>
            <a:endParaRPr lang="en-US" sz="3600" dirty="0" smtClean="0"/>
          </a:p>
          <a:p>
            <a:pPr lvl="1"/>
            <a:r>
              <a:rPr lang="en-US" sz="3600" dirty="0"/>
              <a:t>Plan next steps </a:t>
            </a:r>
          </a:p>
        </p:txBody>
      </p:sp>
    </p:spTree>
    <p:extLst>
      <p:ext uri="{BB962C8B-B14F-4D97-AF65-F5344CB8AC3E}">
        <p14:creationId xmlns:p14="http://schemas.microsoft.com/office/powerpoint/2010/main" val="180903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3" action="ppaction://hlinkfile"/>
          </p:cNvPr>
          <p:cNvSpPr txBox="1"/>
          <p:nvPr/>
        </p:nvSpPr>
        <p:spPr>
          <a:xfrm>
            <a:off x="9810750" y="6400800"/>
            <a:ext cx="1443921" cy="369332"/>
          </a:xfrm>
          <a:prstGeom prst="rect">
            <a:avLst/>
          </a:prstGeom>
          <a:noFill/>
        </p:spPr>
        <p:txBody>
          <a:bodyPr wrap="none" rtlCol="0">
            <a:spAutoFit/>
          </a:bodyPr>
          <a:lstStyle/>
          <a:p>
            <a:r>
              <a:rPr lang="en-US" dirty="0" smtClean="0">
                <a:hlinkClick r:id="rId4"/>
              </a:rPr>
              <a:t>Sammy Soap</a:t>
            </a:r>
            <a:endParaRPr lang="en-US" dirty="0"/>
          </a:p>
        </p:txBody>
      </p:sp>
      <p:pic>
        <p:nvPicPr>
          <p:cNvPr id="3" name="Content Placeholder 2">
            <a:hlinkClick r:id="rId4"/>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055399" y="1172331"/>
            <a:ext cx="8171443" cy="4149638"/>
          </a:xfrm>
        </p:spPr>
      </p:pic>
    </p:spTree>
    <p:extLst>
      <p:ext uri="{BB962C8B-B14F-4D97-AF65-F5344CB8AC3E}">
        <p14:creationId xmlns:p14="http://schemas.microsoft.com/office/powerpoint/2010/main" val="250671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 and Reflection</a:t>
            </a:r>
            <a:endParaRPr lang="en-US" dirty="0"/>
          </a:p>
        </p:txBody>
      </p:sp>
    </p:spTree>
    <p:extLst>
      <p:ext uri="{BB962C8B-B14F-4D97-AF65-F5344CB8AC3E}">
        <p14:creationId xmlns:p14="http://schemas.microsoft.com/office/powerpoint/2010/main" val="209525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1478"/>
            <a:ext cx="10018713" cy="1752599"/>
          </a:xfrm>
        </p:spPr>
        <p:txBody>
          <a:bodyPr/>
          <a:lstStyle/>
          <a:p>
            <a:r>
              <a:rPr lang="en-US" dirty="0" smtClean="0"/>
              <a:t>Post-Assessment</a:t>
            </a:r>
            <a:endParaRPr lang="en-US" dirty="0"/>
          </a:p>
        </p:txBody>
      </p:sp>
      <p:sp>
        <p:nvSpPr>
          <p:cNvPr id="3" name="Content Placeholder 2"/>
          <p:cNvSpPr>
            <a:spLocks noGrp="1"/>
          </p:cNvSpPr>
          <p:nvPr>
            <p:ph idx="1"/>
          </p:nvPr>
        </p:nvSpPr>
        <p:spPr>
          <a:xfrm>
            <a:off x="1981200" y="2217548"/>
            <a:ext cx="10018713" cy="5105400"/>
          </a:xfrm>
        </p:spPr>
        <p:txBody>
          <a:bodyPr>
            <a:normAutofit lnSpcReduction="10000"/>
          </a:bodyPr>
          <a:lstStyle/>
          <a:p>
            <a:pPr marL="914400" lvl="1" indent="-514350">
              <a:buFont typeface="+mj-lt"/>
              <a:buAutoNum type="arabicParenR"/>
            </a:pPr>
            <a:endParaRPr lang="en-US" sz="2400" dirty="0" smtClean="0"/>
          </a:p>
          <a:p>
            <a:pPr marL="914400" lvl="1" indent="-514350">
              <a:buFont typeface="+mj-lt"/>
              <a:buAutoNum type="arabicParenR"/>
            </a:pPr>
            <a:r>
              <a:rPr lang="en-US" sz="2400" dirty="0" smtClean="0"/>
              <a:t>Community-based supported employment:</a:t>
            </a:r>
          </a:p>
          <a:p>
            <a:pPr marL="1371600" lvl="2" indent="-514350">
              <a:buFont typeface="+mj-lt"/>
              <a:buAutoNum type="alphaLcParenR"/>
            </a:pPr>
            <a:r>
              <a:rPr lang="en-US" sz="2200" dirty="0"/>
              <a:t>p</a:t>
            </a:r>
            <a:r>
              <a:rPr lang="en-US" sz="2200" dirty="0" smtClean="0"/>
              <a:t>rovides a guaranteed pay rate.</a:t>
            </a:r>
          </a:p>
          <a:p>
            <a:pPr marL="1371600" lvl="2" indent="-514350">
              <a:buFont typeface="+mj-lt"/>
              <a:buAutoNum type="alphaLcParenR"/>
            </a:pPr>
            <a:r>
              <a:rPr lang="en-US" sz="2200" dirty="0" smtClean="0"/>
              <a:t>is primarily a socialization opportunity.</a:t>
            </a:r>
          </a:p>
          <a:p>
            <a:pPr marL="1371600" lvl="2" indent="-514350">
              <a:buFont typeface="+mj-lt"/>
              <a:buAutoNum type="alphaLcParenR"/>
            </a:pPr>
            <a:r>
              <a:rPr lang="en-US" sz="2200" dirty="0"/>
              <a:t>p</a:t>
            </a:r>
            <a:r>
              <a:rPr lang="en-US" sz="2200" dirty="0" smtClean="0"/>
              <a:t>rovides paid employment in the community.</a:t>
            </a:r>
          </a:p>
          <a:p>
            <a:pPr marL="1371600" lvl="2" indent="-514350">
              <a:buFont typeface="+mj-lt"/>
              <a:buAutoNum type="alphaLcParenR"/>
            </a:pPr>
            <a:endParaRPr lang="en-US" sz="2200" dirty="0"/>
          </a:p>
          <a:p>
            <a:pPr marL="857250" lvl="1" indent="-457200">
              <a:buFont typeface="+mj-lt"/>
              <a:buAutoNum type="arabicParenR" startAt="2"/>
            </a:pPr>
            <a:r>
              <a:rPr lang="en-US" sz="2400" dirty="0"/>
              <a:t>WIOA (</a:t>
            </a:r>
            <a:r>
              <a:rPr lang="en-US" sz="2400" b="1" dirty="0"/>
              <a:t>Workforce Innovation and Opportunity Act) </a:t>
            </a:r>
            <a:r>
              <a:rPr lang="en-US" sz="2400" dirty="0"/>
              <a:t>states that schools:</a:t>
            </a:r>
          </a:p>
          <a:p>
            <a:pPr marL="1314450" lvl="2" indent="-457200">
              <a:buFont typeface="+mj-lt"/>
              <a:buAutoNum type="alphaLcParenR"/>
            </a:pPr>
            <a:r>
              <a:rPr lang="en-US" sz="2200" dirty="0"/>
              <a:t>can contract with programs that pay youth $25.00 an hour.</a:t>
            </a:r>
          </a:p>
          <a:p>
            <a:pPr marL="1314450" lvl="2" indent="-457200">
              <a:buFont typeface="+mj-lt"/>
              <a:buAutoNum type="alphaLcParenR"/>
            </a:pPr>
            <a:r>
              <a:rPr lang="en-US" sz="2200" dirty="0"/>
              <a:t>can write workshop goals in the students IEP’s.</a:t>
            </a:r>
          </a:p>
          <a:p>
            <a:pPr marL="1314450" lvl="2" indent="-457200">
              <a:buFont typeface="+mj-lt"/>
              <a:buAutoNum type="alphaLcParenR"/>
            </a:pPr>
            <a:r>
              <a:rPr lang="en-US" sz="2200" dirty="0"/>
              <a:t>can place school programs in a workshop setting</a:t>
            </a:r>
            <a:r>
              <a:rPr lang="en-US" sz="2200" dirty="0" smtClean="0"/>
              <a:t>.</a:t>
            </a:r>
            <a:endParaRPr lang="en-US" sz="2200" dirty="0"/>
          </a:p>
          <a:p>
            <a:pPr marL="914400" lvl="1" indent="-514350">
              <a:buFont typeface="+mj-lt"/>
              <a:buAutoNum type="arabicParenR"/>
            </a:pPr>
            <a:endParaRPr lang="en-US" sz="1400" dirty="0"/>
          </a:p>
          <a:p>
            <a:pPr marL="914400" lvl="1" indent="-514350">
              <a:buFont typeface="+mj-lt"/>
              <a:buAutoNum type="arabicParenR"/>
            </a:pPr>
            <a:endParaRPr lang="en-US" sz="1400" dirty="0"/>
          </a:p>
          <a:p>
            <a:pPr marL="514350" indent="-514350">
              <a:buFont typeface="+mj-lt"/>
              <a:buAutoNum type="arabicParenR"/>
            </a:pPr>
            <a:endParaRPr lang="en-US" dirty="0" smtClean="0"/>
          </a:p>
          <a:p>
            <a:pPr lvl="1"/>
            <a:endParaRPr lang="en-US" dirty="0"/>
          </a:p>
        </p:txBody>
      </p:sp>
    </p:spTree>
    <p:extLst>
      <p:ext uri="{BB962C8B-B14F-4D97-AF65-F5344CB8AC3E}">
        <p14:creationId xmlns:p14="http://schemas.microsoft.com/office/powerpoint/2010/main" val="18254233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1478"/>
            <a:ext cx="10018713" cy="1752599"/>
          </a:xfrm>
        </p:spPr>
        <p:txBody>
          <a:bodyPr/>
          <a:lstStyle/>
          <a:p>
            <a:r>
              <a:rPr lang="en-US" dirty="0" smtClean="0"/>
              <a:t>Post-Assessment</a:t>
            </a:r>
            <a:endParaRPr lang="en-US" dirty="0"/>
          </a:p>
        </p:txBody>
      </p:sp>
      <p:sp>
        <p:nvSpPr>
          <p:cNvPr id="3" name="Content Placeholder 2"/>
          <p:cNvSpPr>
            <a:spLocks noGrp="1"/>
          </p:cNvSpPr>
          <p:nvPr>
            <p:ph idx="1"/>
          </p:nvPr>
        </p:nvSpPr>
        <p:spPr>
          <a:xfrm>
            <a:off x="1981200" y="2217548"/>
            <a:ext cx="10018713" cy="5105400"/>
          </a:xfrm>
        </p:spPr>
        <p:txBody>
          <a:bodyPr>
            <a:normAutofit/>
          </a:bodyPr>
          <a:lstStyle/>
          <a:p>
            <a:pPr marL="857250" lvl="1" indent="-457200">
              <a:buFont typeface="+mj-lt"/>
              <a:buAutoNum type="arabicParenR" startAt="3"/>
            </a:pPr>
            <a:r>
              <a:rPr lang="en-US" sz="2400" dirty="0" smtClean="0"/>
              <a:t>School districts and state vocational rehabilitation programs will have to document that a youth has been provided with:</a:t>
            </a:r>
          </a:p>
          <a:p>
            <a:pPr marL="1314450" lvl="2" indent="-457200">
              <a:buFont typeface="+mj-lt"/>
              <a:buAutoNum type="alphaLcParenR"/>
            </a:pPr>
            <a:r>
              <a:rPr lang="en-US" sz="2200" dirty="0" smtClean="0"/>
              <a:t> pre-employment transition services, career counseling, information and referral services that promote competitive integrated employment. </a:t>
            </a:r>
            <a:endParaRPr lang="en-US" sz="2200" b="1" dirty="0"/>
          </a:p>
          <a:p>
            <a:pPr marL="1314450" lvl="2" indent="-457200">
              <a:buFont typeface="+mj-lt"/>
              <a:buAutoNum type="alphaLcParenR"/>
            </a:pPr>
            <a:r>
              <a:rPr lang="en-US" sz="2200" dirty="0"/>
              <a:t>information and referral services that promote competitive integrated employment. </a:t>
            </a:r>
            <a:endParaRPr lang="en-US" sz="2200" dirty="0" smtClean="0"/>
          </a:p>
          <a:p>
            <a:pPr marL="1314450" lvl="2" indent="-457200">
              <a:buFont typeface="+mj-lt"/>
              <a:buAutoNum type="alphaLcParenR"/>
            </a:pPr>
            <a:r>
              <a:rPr lang="en-US" sz="2200" dirty="0"/>
              <a:t>pre-employment transition services, career counseling, and </a:t>
            </a:r>
            <a:r>
              <a:rPr lang="en-US" sz="2200" dirty="0" smtClean="0"/>
              <a:t>information that promote competitive integrated employment.</a:t>
            </a:r>
            <a:endParaRPr lang="en-US" sz="2200" b="1" dirty="0"/>
          </a:p>
          <a:p>
            <a:pPr marL="1314450" lvl="2" indent="-457200">
              <a:buFont typeface="+mj-lt"/>
              <a:buAutoNum type="alphaLcParenR"/>
            </a:pPr>
            <a:endParaRPr lang="en-US" sz="2200" dirty="0"/>
          </a:p>
          <a:p>
            <a:pPr marL="914400" lvl="1" indent="-514350">
              <a:buFont typeface="+mj-lt"/>
              <a:buAutoNum type="arabicParenR" startAt="3"/>
            </a:pPr>
            <a:endParaRPr lang="en-US" sz="1400" dirty="0"/>
          </a:p>
          <a:p>
            <a:pPr marL="914400" lvl="1" indent="-514350">
              <a:buFont typeface="+mj-lt"/>
              <a:buAutoNum type="arabicParenR" startAt="3"/>
            </a:pPr>
            <a:endParaRPr lang="en-US" sz="1400" dirty="0"/>
          </a:p>
          <a:p>
            <a:pPr marL="514350" indent="-514350">
              <a:buFont typeface="+mj-lt"/>
              <a:buAutoNum type="arabicParenR"/>
            </a:pPr>
            <a:endParaRPr lang="en-US" dirty="0" smtClean="0"/>
          </a:p>
          <a:p>
            <a:pPr lvl="1"/>
            <a:endParaRPr lang="en-US" dirty="0"/>
          </a:p>
        </p:txBody>
      </p:sp>
    </p:spTree>
    <p:extLst>
      <p:ext uri="{BB962C8B-B14F-4D97-AF65-F5344CB8AC3E}">
        <p14:creationId xmlns:p14="http://schemas.microsoft.com/office/powerpoint/2010/main" val="2131159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0" y="1"/>
            <a:ext cx="10018713" cy="1466850"/>
          </a:xfrm>
        </p:spPr>
        <p:txBody>
          <a:bodyPr/>
          <a:lstStyle/>
          <a:p>
            <a:r>
              <a:rPr lang="en-US" dirty="0" smtClean="0"/>
              <a:t>Post-Assessment</a:t>
            </a:r>
            <a:endParaRPr lang="en-US" dirty="0"/>
          </a:p>
        </p:txBody>
      </p:sp>
      <p:sp>
        <p:nvSpPr>
          <p:cNvPr id="3" name="Content Placeholder 2"/>
          <p:cNvSpPr>
            <a:spLocks noGrp="1"/>
          </p:cNvSpPr>
          <p:nvPr>
            <p:ph idx="1"/>
          </p:nvPr>
        </p:nvSpPr>
        <p:spPr>
          <a:xfrm>
            <a:off x="1981200" y="1047750"/>
            <a:ext cx="10018713" cy="5810250"/>
          </a:xfrm>
        </p:spPr>
        <p:txBody>
          <a:bodyPr>
            <a:normAutofit fontScale="85000" lnSpcReduction="20000"/>
          </a:bodyPr>
          <a:lstStyle/>
          <a:p>
            <a:pPr marL="914400" lvl="1" indent="-514350">
              <a:buFont typeface="+mj-lt"/>
              <a:buAutoNum type="arabicParenR"/>
            </a:pPr>
            <a:endParaRPr lang="en-US" sz="2400" dirty="0" smtClean="0"/>
          </a:p>
          <a:p>
            <a:pPr marL="914400" lvl="1" indent="-514350">
              <a:buFont typeface="+mj-lt"/>
              <a:buAutoNum type="arabicParenR" startAt="4"/>
            </a:pPr>
            <a:r>
              <a:rPr lang="en-US" sz="2800" dirty="0" smtClean="0"/>
              <a:t>Community-based supported employment is:</a:t>
            </a:r>
          </a:p>
          <a:p>
            <a:pPr marL="1371600" lvl="2" indent="-514350">
              <a:buFont typeface="+mj-lt"/>
              <a:buAutoNum type="alphaLcParenR"/>
            </a:pPr>
            <a:r>
              <a:rPr lang="en-US" sz="2400" dirty="0" smtClean="0"/>
              <a:t>often combined with other services such as group recreation, leisure time activities, or new skill access.</a:t>
            </a:r>
          </a:p>
          <a:p>
            <a:pPr marL="1371600" lvl="2" indent="-514350">
              <a:buFont typeface="+mj-lt"/>
              <a:buAutoNum type="alphaLcParenR"/>
            </a:pPr>
            <a:r>
              <a:rPr lang="en-US" sz="2400" dirty="0"/>
              <a:t>o</a:t>
            </a:r>
            <a:r>
              <a:rPr lang="en-US" sz="2400" dirty="0" smtClean="0"/>
              <a:t>ften combined with other services such as group recreation.</a:t>
            </a:r>
          </a:p>
          <a:p>
            <a:pPr marL="1371600" lvl="2" indent="-514350">
              <a:buFont typeface="+mj-lt"/>
              <a:buAutoNum type="alphaLcParenR"/>
            </a:pPr>
            <a:r>
              <a:rPr lang="en-US" sz="2400" dirty="0"/>
              <a:t>o</a:t>
            </a:r>
            <a:r>
              <a:rPr lang="en-US" sz="2400" dirty="0" smtClean="0"/>
              <a:t>ften combined with other services such as new skill access.</a:t>
            </a:r>
          </a:p>
          <a:p>
            <a:pPr marL="857250" lvl="2" indent="0">
              <a:buNone/>
            </a:pPr>
            <a:endParaRPr lang="en-US" sz="2200" dirty="0" smtClean="0"/>
          </a:p>
          <a:p>
            <a:pPr marL="914400" lvl="1" indent="-514350">
              <a:buFont typeface="+mj-lt"/>
              <a:buAutoNum type="arabicParenR" startAt="4"/>
            </a:pPr>
            <a:r>
              <a:rPr lang="en-US" sz="2800" dirty="0" smtClean="0"/>
              <a:t>There are a number of laws and legislation that define services to adults with disabilities. Which one does not define services to adults with disabilities?</a:t>
            </a:r>
          </a:p>
          <a:p>
            <a:pPr marL="1371600" lvl="2" indent="-514350">
              <a:buFont typeface="+mj-lt"/>
              <a:buAutoNum type="alphaLcParenR"/>
            </a:pPr>
            <a:r>
              <a:rPr lang="en-US" sz="2400" dirty="0" smtClean="0"/>
              <a:t>IDEA (Individuals with Disabilities education Act)</a:t>
            </a:r>
          </a:p>
          <a:p>
            <a:pPr marL="1371600" lvl="2" indent="-514350">
              <a:buFont typeface="+mj-lt"/>
              <a:buAutoNum type="alphaLcParenR"/>
            </a:pPr>
            <a:r>
              <a:rPr lang="en-US" sz="2400" dirty="0" smtClean="0"/>
              <a:t>Rehabilitation Act of 2014</a:t>
            </a:r>
          </a:p>
          <a:p>
            <a:pPr marL="1371600" lvl="2" indent="-514350">
              <a:buFont typeface="+mj-lt"/>
              <a:buAutoNum type="alphaLcParenR"/>
            </a:pPr>
            <a:r>
              <a:rPr lang="en-US" sz="2400" dirty="0" smtClean="0"/>
              <a:t>NOR (Normalcy on Retirement Act)</a:t>
            </a:r>
          </a:p>
          <a:p>
            <a:pPr marL="1371600" lvl="2" indent="-514350">
              <a:buFont typeface="+mj-lt"/>
              <a:buAutoNum type="alphaLcParenR"/>
            </a:pPr>
            <a:r>
              <a:rPr lang="en-US" sz="2400" dirty="0" smtClean="0"/>
              <a:t>ADA (Americans with Disabilities Act)</a:t>
            </a:r>
          </a:p>
          <a:p>
            <a:pPr marL="1371600" lvl="2" indent="-514350">
              <a:buFont typeface="+mj-lt"/>
              <a:buAutoNum type="alphaLcParenR"/>
            </a:pPr>
            <a:r>
              <a:rPr lang="en-US" sz="2400" dirty="0" smtClean="0"/>
              <a:t>DD (Developmental Disabilities and Bill of Rights Act)</a:t>
            </a:r>
          </a:p>
          <a:p>
            <a:pPr lvl="1"/>
            <a:endParaRPr lang="en-US" dirty="0"/>
          </a:p>
        </p:txBody>
      </p:sp>
    </p:spTree>
    <p:extLst>
      <p:ext uri="{BB962C8B-B14F-4D97-AF65-F5344CB8AC3E}">
        <p14:creationId xmlns:p14="http://schemas.microsoft.com/office/powerpoint/2010/main" val="499397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Connections</a:t>
            </a:r>
            <a:endParaRPr lang="en-US" dirty="0"/>
          </a:p>
        </p:txBody>
      </p:sp>
    </p:spTree>
    <p:extLst>
      <p:ext uri="{BB962C8B-B14F-4D97-AF65-F5344CB8AC3E}">
        <p14:creationId xmlns:p14="http://schemas.microsoft.com/office/powerpoint/2010/main" val="119853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Closing and Follow-Up</a:t>
            </a:r>
            <a:endParaRPr lang="en-US" dirty="0"/>
          </a:p>
        </p:txBody>
      </p:sp>
    </p:spTree>
    <p:extLst>
      <p:ext uri="{BB962C8B-B14F-4D97-AF65-F5344CB8AC3E}">
        <p14:creationId xmlns:p14="http://schemas.microsoft.com/office/powerpoint/2010/main" val="7402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06326"/>
            <a:ext cx="10018713" cy="1752599"/>
          </a:xfrm>
        </p:spPr>
        <p:txBody>
          <a:bodyPr/>
          <a:lstStyle/>
          <a:p>
            <a:r>
              <a:rPr lang="en-US" dirty="0" smtClean="0"/>
              <a:t>Presentation Resources</a:t>
            </a:r>
            <a:endParaRPr lang="en-US" dirty="0"/>
          </a:p>
        </p:txBody>
      </p:sp>
      <p:sp>
        <p:nvSpPr>
          <p:cNvPr id="3" name="Content Placeholder 2"/>
          <p:cNvSpPr>
            <a:spLocks noGrp="1"/>
          </p:cNvSpPr>
          <p:nvPr>
            <p:ph idx="1"/>
          </p:nvPr>
        </p:nvSpPr>
        <p:spPr>
          <a:xfrm>
            <a:off x="1484310" y="1858925"/>
            <a:ext cx="10018713" cy="4732375"/>
          </a:xfrm>
        </p:spPr>
        <p:txBody>
          <a:bodyPr>
            <a:normAutofit/>
          </a:bodyPr>
          <a:lstStyle/>
          <a:p>
            <a:r>
              <a:rPr lang="en-US" dirty="0" smtClean="0"/>
              <a:t>Division </a:t>
            </a:r>
            <a:r>
              <a:rPr lang="en-US" dirty="0"/>
              <a:t>for Learning Support/Special Education Wisconsin Department of Public </a:t>
            </a:r>
            <a:r>
              <a:rPr lang="en-US" dirty="0" smtClean="0"/>
              <a:t>Instruction (2013), </a:t>
            </a:r>
            <a:r>
              <a:rPr lang="en-US" dirty="0"/>
              <a:t>Community-Based Transition Options (CBTO) for 18-21 year old Students with </a:t>
            </a:r>
            <a:r>
              <a:rPr lang="en-US" dirty="0" smtClean="0"/>
              <a:t>Disabilities, A </a:t>
            </a:r>
            <a:r>
              <a:rPr lang="en-US" dirty="0"/>
              <a:t>Framework for </a:t>
            </a:r>
            <a:r>
              <a:rPr lang="en-US" dirty="0" smtClean="0"/>
              <a:t>Discovery. </a:t>
            </a:r>
            <a:r>
              <a:rPr lang="en-US" dirty="0" smtClean="0">
                <a:hlinkClick r:id="rId3"/>
              </a:rPr>
              <a:t>http</a:t>
            </a:r>
            <a:r>
              <a:rPr lang="en-US" dirty="0">
                <a:hlinkClick r:id="rId3"/>
              </a:rPr>
              <a:t>://sped.dpi.wi.gov </a:t>
            </a:r>
            <a:r>
              <a:rPr lang="en-US" dirty="0">
                <a:hlinkClick r:id="rId4"/>
              </a:rPr>
              <a:t>https://</a:t>
            </a:r>
            <a:r>
              <a:rPr lang="en-US" dirty="0" smtClean="0">
                <a:hlinkClick r:id="rId4"/>
              </a:rPr>
              <a:t>dpi.wi.gov/sites/default/files/imce/sped/pdf/tran-cbto.pdf</a:t>
            </a:r>
            <a:endParaRPr lang="en-US" dirty="0" smtClean="0"/>
          </a:p>
          <a:p>
            <a:r>
              <a:rPr lang="en-US" dirty="0" err="1"/>
              <a:t>Baska</a:t>
            </a:r>
            <a:r>
              <a:rPr lang="en-US" dirty="0"/>
              <a:t>, L., Kaufman, A., </a:t>
            </a:r>
            <a:r>
              <a:rPr lang="en-US" dirty="0" err="1"/>
              <a:t>Gaumer</a:t>
            </a:r>
            <a:r>
              <a:rPr lang="en-US" dirty="0"/>
              <a:t>, A., Morningstar, M., </a:t>
            </a:r>
            <a:r>
              <a:rPr lang="en-US" dirty="0" err="1"/>
              <a:t>Lattin</a:t>
            </a:r>
            <a:r>
              <a:rPr lang="en-US" dirty="0"/>
              <a:t>, D., Peterson, T. (2003). The Community Transition Program: Experiences starting a community-based program for students ages 18-21 [Online]. Lawrence, KS: University of Kansas, Department of Special Education. Retrieved </a:t>
            </a:r>
            <a:r>
              <a:rPr lang="en-US" dirty="0" smtClean="0"/>
              <a:t>February 20, 2017 from </a:t>
            </a:r>
            <a:r>
              <a:rPr lang="en-US" dirty="0" err="1">
                <a:hlinkClick r:id="rId5"/>
              </a:rPr>
              <a:t>www.transitioncoalition.org</a:t>
            </a:r>
            <a:r>
              <a:rPr lang="en-US" dirty="0"/>
              <a:t>. </a:t>
            </a:r>
            <a:r>
              <a:rPr lang="en-US" dirty="0" smtClean="0">
                <a:hlinkClick r:id="rId6"/>
              </a:rPr>
              <a:t>http</a:t>
            </a:r>
            <a:r>
              <a:rPr lang="en-US" dirty="0">
                <a:hlinkClick r:id="rId6"/>
              </a:rPr>
              <a:t>://</a:t>
            </a:r>
            <a:r>
              <a:rPr lang="en-US" dirty="0" smtClean="0">
                <a:hlinkClick r:id="rId6"/>
              </a:rPr>
              <a:t>www.transitioncoalition.org/wpcontent/uploads/2015/01/TC_Comm_Trans_Prog_Full_Doc.pdf</a:t>
            </a:r>
            <a:endParaRPr lang="en-US" dirty="0"/>
          </a:p>
          <a:p>
            <a:endParaRPr lang="en-US" dirty="0"/>
          </a:p>
        </p:txBody>
      </p:sp>
      <p:sp>
        <p:nvSpPr>
          <p:cNvPr id="4" name="TextBox 3"/>
          <p:cNvSpPr txBox="1"/>
          <p:nvPr/>
        </p:nvSpPr>
        <p:spPr>
          <a:xfrm>
            <a:off x="2486722" y="69806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057597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484310" y="2666999"/>
            <a:ext cx="10018713" cy="3712536"/>
          </a:xfrm>
        </p:spPr>
        <p:txBody>
          <a:bodyPr/>
          <a:lstStyle/>
          <a:p>
            <a:r>
              <a:rPr lang="en-US" dirty="0"/>
              <a:t>National Technical Assistance Center on Transition (2015). A Guide to Developing Collaborative School-Community-Business Partnerships. Richard Luecking, Ann Deschamps, Ruth Allison, Jacque Hyatt, and Christy Stuart. </a:t>
            </a:r>
            <a:endParaRPr lang="en-US" dirty="0" smtClean="0"/>
          </a:p>
          <a:p>
            <a:r>
              <a:rPr lang="en-US" dirty="0"/>
              <a:t>National Secondary Transition Technical Assistance Center (2009). Transition Institute Toolkit. Western Michigan University, Paula D. Kohler and Jennifer L. Coyle. </a:t>
            </a:r>
            <a:endParaRPr lang="en-US" dirty="0" smtClean="0"/>
          </a:p>
          <a:p>
            <a:endParaRPr lang="en-US" dirty="0"/>
          </a:p>
        </p:txBody>
      </p:sp>
      <p:sp>
        <p:nvSpPr>
          <p:cNvPr id="4" name="TextBox 3"/>
          <p:cNvSpPr txBox="1"/>
          <p:nvPr/>
        </p:nvSpPr>
        <p:spPr>
          <a:xfrm>
            <a:off x="2486722" y="69806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778011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484310" y="2666999"/>
            <a:ext cx="10018713" cy="3712536"/>
          </a:xfrm>
        </p:spPr>
        <p:txBody>
          <a:bodyPr/>
          <a:lstStyle/>
          <a:p>
            <a:r>
              <a:rPr lang="en-US" dirty="0"/>
              <a:t>National Secondary Transition Technical Assistance Center (2011). Transition Team Leader Sustainability Toolkit. Western Michigan University, June E. Gothberg, Jennifer L. Coyle, and Paula D. Kohler</a:t>
            </a:r>
            <a:r>
              <a:rPr lang="en-US" dirty="0" smtClean="0"/>
              <a:t>.</a:t>
            </a:r>
          </a:p>
          <a:p>
            <a:r>
              <a:rPr lang="en-US" dirty="0"/>
              <a:t>Solberg, V. S., Wills, J., &amp; Osman, D. (2012). Promoting Quality Individualized Plans: A “How to Guide” Focused on the High School Years. Washington, DC: National Collaborative on Workforce and Disability for Youth, Institute for Educational Leadership. </a:t>
            </a:r>
          </a:p>
        </p:txBody>
      </p:sp>
      <p:sp>
        <p:nvSpPr>
          <p:cNvPr id="4" name="TextBox 3"/>
          <p:cNvSpPr txBox="1"/>
          <p:nvPr/>
        </p:nvSpPr>
        <p:spPr>
          <a:xfrm>
            <a:off x="2486722" y="69806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6356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133600"/>
            <a:ext cx="8229600" cy="3657600"/>
          </a:xfrm>
        </p:spPr>
        <p:txBody>
          <a:bodyPr>
            <a:normAutofit/>
          </a:bodyPr>
          <a:lstStyle/>
          <a:p>
            <a:pPr>
              <a:buFont typeface="Wingdings" charset="2"/>
              <a:buChar char="q"/>
            </a:pPr>
            <a:r>
              <a:rPr lang="en-US" sz="3600" dirty="0" smtClean="0"/>
              <a:t>Who we are</a:t>
            </a:r>
          </a:p>
          <a:p>
            <a:pPr>
              <a:buFont typeface="Wingdings" charset="2"/>
              <a:buChar char="q"/>
            </a:pPr>
            <a:r>
              <a:rPr lang="en-US" sz="3600" dirty="0" smtClean="0"/>
              <a:t>Why we are here</a:t>
            </a:r>
          </a:p>
          <a:p>
            <a:pPr>
              <a:buFont typeface="Wingdings" charset="2"/>
              <a:buChar char="q"/>
            </a:pPr>
            <a:r>
              <a:rPr lang="en-US" sz="3600" dirty="0" smtClean="0"/>
              <a:t>Session at-a-glance….</a:t>
            </a:r>
            <a:endParaRPr lang="en-US" sz="3600" dirty="0"/>
          </a:p>
        </p:txBody>
      </p:sp>
      <p:pic>
        <p:nvPicPr>
          <p:cNvPr id="1026" name="Picture 2" descr="C:\Users\pattys\AppData\Local\Microsoft\Windows\Temporary Internet Files\Content.IE5\4EJV740P\MC9000787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7111" y="1813302"/>
            <a:ext cx="3414794" cy="39778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4165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0"/>
            <a:ext cx="8229600" cy="4572000"/>
          </a:xfrm>
        </p:spPr>
        <p:txBody>
          <a:bodyPr/>
          <a:lstStyle/>
          <a:p>
            <a:r>
              <a:rPr lang="en-US" dirty="0" smtClean="0"/>
              <a:t>Introductions </a:t>
            </a:r>
            <a:r>
              <a:rPr lang="en-US" dirty="0"/>
              <a:t>and meeting norms</a:t>
            </a:r>
          </a:p>
          <a:p>
            <a:r>
              <a:rPr lang="en-US" dirty="0"/>
              <a:t>Session outcomes and essential questions</a:t>
            </a:r>
          </a:p>
          <a:p>
            <a:r>
              <a:rPr lang="en-US" dirty="0"/>
              <a:t>The </a:t>
            </a:r>
            <a:r>
              <a:rPr lang="en-US" dirty="0" smtClean="0"/>
              <a:t>purpose and the research</a:t>
            </a:r>
            <a:endParaRPr lang="en-US" dirty="0"/>
          </a:p>
          <a:p>
            <a:r>
              <a:rPr lang="en-US" dirty="0"/>
              <a:t>Unpacking the </a:t>
            </a:r>
            <a:r>
              <a:rPr lang="en-US" dirty="0" smtClean="0"/>
              <a:t>process to implement Community Based Transition for 18 – 21 year old students</a:t>
            </a:r>
          </a:p>
          <a:p>
            <a:r>
              <a:rPr lang="en-US" dirty="0" smtClean="0"/>
              <a:t>Seeing Community Based Transition in Practice</a:t>
            </a:r>
          </a:p>
          <a:p>
            <a:r>
              <a:rPr lang="en-US" dirty="0" smtClean="0"/>
              <a:t>Action planning to implement Community Based Transition services.</a:t>
            </a:r>
            <a:endParaRPr lang="en-US" dirty="0"/>
          </a:p>
        </p:txBody>
      </p:sp>
      <p:sp>
        <p:nvSpPr>
          <p:cNvPr id="4" name="Title 1"/>
          <p:cNvSpPr txBox="1">
            <a:spLocks/>
          </p:cNvSpPr>
          <p:nvPr/>
        </p:nvSpPr>
        <p:spPr bwMode="auto">
          <a:xfrm>
            <a:off x="1981200" y="381000"/>
            <a:ext cx="8229600" cy="1096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sz="4000" dirty="0">
                <a:solidFill>
                  <a:schemeClr val="tx1"/>
                </a:solidFill>
                <a:latin typeface="+mj-lt"/>
              </a:rPr>
              <a:t>Session At-A-Glance</a:t>
            </a:r>
          </a:p>
        </p:txBody>
      </p:sp>
    </p:spTree>
    <p:extLst>
      <p:ext uri="{BB962C8B-B14F-4D97-AF65-F5344CB8AC3E}">
        <p14:creationId xmlns:p14="http://schemas.microsoft.com/office/powerpoint/2010/main" val="2004653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0" y="304800"/>
            <a:ext cx="7024744" cy="1143000"/>
          </a:xfrm>
        </p:spPr>
        <p:txBody>
          <a:bodyPr>
            <a:noAutofit/>
          </a:bodyPr>
          <a:lstStyle/>
          <a:p>
            <a:pPr algn="ctr"/>
            <a:r>
              <a:rPr lang="en-US" b="1" dirty="0"/>
              <a:t>Learning  “THE ROPES”</a:t>
            </a:r>
          </a:p>
        </p:txBody>
      </p:sp>
      <p:sp>
        <p:nvSpPr>
          <p:cNvPr id="12291" name="Rectangle 3"/>
          <p:cNvSpPr>
            <a:spLocks noGrp="1" noChangeArrowheads="1"/>
          </p:cNvSpPr>
          <p:nvPr>
            <p:ph sz="quarter" idx="1"/>
          </p:nvPr>
        </p:nvSpPr>
        <p:spPr>
          <a:xfrm>
            <a:off x="4519423" y="1592090"/>
            <a:ext cx="6324600" cy="4495800"/>
          </a:xfrm>
        </p:spPr>
        <p:txBody>
          <a:bodyPr>
            <a:normAutofit fontScale="85000" lnSpcReduction="20000"/>
          </a:bodyPr>
          <a:lstStyle/>
          <a:p>
            <a:pPr algn="ctr">
              <a:lnSpc>
                <a:spcPct val="80000"/>
              </a:lnSpc>
              <a:buFont typeface="Wingdings" pitchFamily="2" charset="2"/>
              <a:buNone/>
            </a:pPr>
            <a:r>
              <a:rPr lang="en-US" sz="4000" b="1" dirty="0"/>
              <a:t>    R</a:t>
            </a:r>
            <a:r>
              <a:rPr lang="en-US" sz="3600" dirty="0"/>
              <a:t>espect </a:t>
            </a:r>
          </a:p>
          <a:p>
            <a:pPr algn="ctr">
              <a:lnSpc>
                <a:spcPct val="80000"/>
              </a:lnSpc>
              <a:buFont typeface="Wingdings" pitchFamily="2" charset="2"/>
              <a:buNone/>
            </a:pPr>
            <a:r>
              <a:rPr lang="en-US" sz="1600" dirty="0"/>
              <a:t>            (promote respect for </a:t>
            </a:r>
            <a:r>
              <a:rPr lang="en-US" sz="1600" dirty="0" smtClean="0"/>
              <a:t>differences)</a:t>
            </a:r>
          </a:p>
          <a:p>
            <a:pPr algn="ctr">
              <a:lnSpc>
                <a:spcPct val="80000"/>
              </a:lnSpc>
              <a:buFont typeface="Wingdings" pitchFamily="2" charset="2"/>
              <a:buNone/>
            </a:pPr>
            <a:r>
              <a:rPr lang="en-US" sz="4000" b="1" dirty="0" smtClean="0"/>
              <a:t>O</a:t>
            </a:r>
            <a:r>
              <a:rPr lang="en-US" sz="3600" dirty="0" smtClean="0"/>
              <a:t>pen </a:t>
            </a:r>
            <a:endParaRPr lang="en-US" sz="3600" dirty="0"/>
          </a:p>
          <a:p>
            <a:pPr algn="ctr">
              <a:lnSpc>
                <a:spcPct val="80000"/>
              </a:lnSpc>
              <a:buFont typeface="Wingdings" pitchFamily="2" charset="2"/>
              <a:buNone/>
            </a:pPr>
            <a:r>
              <a:rPr lang="en-US" sz="1600" dirty="0"/>
              <a:t>   (be an active listener and open to new ideas)</a:t>
            </a:r>
            <a:endParaRPr lang="en-US" sz="3600" dirty="0"/>
          </a:p>
          <a:p>
            <a:pPr algn="ctr">
              <a:lnSpc>
                <a:spcPct val="80000"/>
              </a:lnSpc>
              <a:buFont typeface="Wingdings" pitchFamily="2" charset="2"/>
              <a:buNone/>
            </a:pPr>
            <a:r>
              <a:rPr lang="en-US" sz="4000" b="1" dirty="0"/>
              <a:t>        </a:t>
            </a:r>
            <a:r>
              <a:rPr lang="en-US" sz="4000" b="1" dirty="0" smtClean="0"/>
              <a:t>	P</a:t>
            </a:r>
            <a:r>
              <a:rPr lang="en-US" sz="3600" dirty="0" smtClean="0"/>
              <a:t>articipate</a:t>
            </a:r>
            <a:r>
              <a:rPr lang="en-US" sz="2000" dirty="0" smtClean="0"/>
              <a:t> </a:t>
            </a:r>
            <a:endParaRPr lang="en-US" sz="2000" dirty="0"/>
          </a:p>
          <a:p>
            <a:pPr algn="ctr">
              <a:lnSpc>
                <a:spcPct val="80000"/>
              </a:lnSpc>
              <a:buFont typeface="Wingdings" pitchFamily="2" charset="2"/>
              <a:buNone/>
            </a:pPr>
            <a:r>
              <a:rPr lang="en-US" sz="1600" dirty="0"/>
              <a:t>            (be engaged and present)</a:t>
            </a:r>
            <a:endParaRPr lang="en-US" sz="2000" dirty="0"/>
          </a:p>
          <a:p>
            <a:pPr algn="ctr">
              <a:lnSpc>
                <a:spcPct val="80000"/>
              </a:lnSpc>
              <a:buFont typeface="Wingdings" pitchFamily="2" charset="2"/>
              <a:buNone/>
            </a:pPr>
            <a:r>
              <a:rPr lang="en-US" sz="4000" b="1" dirty="0"/>
              <a:t>    </a:t>
            </a:r>
            <a:r>
              <a:rPr lang="en-US" sz="4000" b="1" dirty="0" smtClean="0"/>
              <a:t>	E</a:t>
            </a:r>
            <a:r>
              <a:rPr lang="en-US" sz="3600" dirty="0" smtClean="0"/>
              <a:t>ducate </a:t>
            </a:r>
            <a:endParaRPr lang="en-US" sz="3600" dirty="0"/>
          </a:p>
          <a:p>
            <a:pPr algn="ctr">
              <a:lnSpc>
                <a:spcPct val="80000"/>
              </a:lnSpc>
              <a:buFont typeface="Wingdings" pitchFamily="2" charset="2"/>
              <a:buNone/>
            </a:pPr>
            <a:r>
              <a:rPr lang="en-US" sz="1600" dirty="0"/>
              <a:t>               (learn from the experiences)</a:t>
            </a:r>
          </a:p>
          <a:p>
            <a:pPr algn="ctr">
              <a:lnSpc>
                <a:spcPct val="80000"/>
              </a:lnSpc>
              <a:buFont typeface="Wingdings" pitchFamily="2" charset="2"/>
              <a:buNone/>
            </a:pPr>
            <a:r>
              <a:rPr lang="en-US" sz="4000" b="1" dirty="0"/>
              <a:t>     </a:t>
            </a:r>
            <a:r>
              <a:rPr lang="en-US" sz="4000" b="1" dirty="0" smtClean="0"/>
              <a:t>	S</a:t>
            </a:r>
            <a:r>
              <a:rPr lang="en-US" sz="3600" dirty="0" smtClean="0"/>
              <a:t>ensitive </a:t>
            </a:r>
            <a:endParaRPr lang="en-US" sz="3600" dirty="0"/>
          </a:p>
          <a:p>
            <a:pPr algn="ctr">
              <a:lnSpc>
                <a:spcPct val="80000"/>
              </a:lnSpc>
              <a:buFont typeface="Wingdings" pitchFamily="2" charset="2"/>
              <a:buNone/>
            </a:pPr>
            <a:r>
              <a:rPr lang="en-US" sz="1600" dirty="0"/>
              <a:t>            (be sensitive to </a:t>
            </a:r>
            <a:r>
              <a:rPr lang="en-US" sz="1600" dirty="0" smtClean="0"/>
              <a:t>others:</a:t>
            </a:r>
          </a:p>
          <a:p>
            <a:pPr algn="ctr">
              <a:lnSpc>
                <a:spcPct val="80000"/>
              </a:lnSpc>
              <a:buFont typeface="Wingdings" pitchFamily="2" charset="2"/>
              <a:buNone/>
            </a:pPr>
            <a:r>
              <a:rPr lang="en-US" sz="1600" dirty="0" smtClean="0"/>
              <a:t>-begin </a:t>
            </a:r>
            <a:r>
              <a:rPr lang="en-US" sz="1600" dirty="0"/>
              <a:t>and end on </a:t>
            </a:r>
            <a:r>
              <a:rPr lang="en-US" sz="1600" dirty="0" smtClean="0"/>
              <a:t>time</a:t>
            </a:r>
          </a:p>
          <a:p>
            <a:pPr algn="ctr">
              <a:lnSpc>
                <a:spcPct val="80000"/>
              </a:lnSpc>
              <a:buFont typeface="Wingdings" pitchFamily="2" charset="2"/>
              <a:buNone/>
            </a:pPr>
            <a:r>
              <a:rPr lang="en-US" sz="1600" dirty="0" smtClean="0"/>
              <a:t>-use </a:t>
            </a:r>
            <a:r>
              <a:rPr lang="en-US" sz="1600" dirty="0"/>
              <a:t>electronics </a:t>
            </a:r>
            <a:r>
              <a:rPr lang="en-US" sz="1600" dirty="0" smtClean="0"/>
              <a:t>respectfully</a:t>
            </a:r>
          </a:p>
          <a:p>
            <a:pPr algn="ctr">
              <a:lnSpc>
                <a:spcPct val="80000"/>
              </a:lnSpc>
              <a:buFont typeface="Wingdings" pitchFamily="2" charset="2"/>
              <a:buNone/>
            </a:pPr>
            <a:r>
              <a:rPr lang="en-US" sz="1600" dirty="0" smtClean="0"/>
              <a:t>-use </a:t>
            </a:r>
            <a:r>
              <a:rPr lang="en-US" sz="1600" dirty="0"/>
              <a:t>notes for side bar conversations)</a:t>
            </a:r>
          </a:p>
          <a:p>
            <a:pPr>
              <a:lnSpc>
                <a:spcPct val="80000"/>
              </a:lnSpc>
            </a:pPr>
            <a:endParaRPr lang="en-US" sz="2000" dirty="0"/>
          </a:p>
        </p:txBody>
      </p:sp>
      <p:pic>
        <p:nvPicPr>
          <p:cNvPr id="5122" name="Picture 2" descr="C:\Users\jjackso\AppData\Local\Microsoft\Windows\Temporary Internet Files\Content.IE5\TGQP5X7E\MC9002326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447800"/>
            <a:ext cx="2971800" cy="4343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4852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10292</TotalTime>
  <Words>8795</Words>
  <Application>Microsoft Office PowerPoint</Application>
  <PresentationFormat>Widescreen</PresentationFormat>
  <Paragraphs>894</Paragraphs>
  <Slides>63</Slides>
  <Notes>63</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Corbel</vt:lpstr>
      <vt:lpstr>Mangal</vt:lpstr>
      <vt:lpstr>Times New Roman</vt:lpstr>
      <vt:lpstr>Wingdings</vt:lpstr>
      <vt:lpstr>Parallax</vt:lpstr>
      <vt:lpstr>Building Dreams</vt:lpstr>
      <vt:lpstr>Notes to Presenter</vt:lpstr>
      <vt:lpstr>Pre-Requisites and Preparation</vt:lpstr>
      <vt:lpstr>Notes to Presenter</vt:lpstr>
      <vt:lpstr>Preparation Learning Objectives</vt:lpstr>
      <vt:lpstr>Connections</vt:lpstr>
      <vt:lpstr>PowerPoint Presentation</vt:lpstr>
      <vt:lpstr>PowerPoint Presentation</vt:lpstr>
      <vt:lpstr>Learning  “THE ROPES”</vt:lpstr>
      <vt:lpstr>Pre-Assessment</vt:lpstr>
      <vt:lpstr>Pre-Assessment</vt:lpstr>
      <vt:lpstr>Pre-Assessment</vt:lpstr>
      <vt:lpstr>PowerPoint Presentation</vt:lpstr>
      <vt:lpstr>Importance</vt:lpstr>
      <vt:lpstr>Missouri Teacher Standards</vt:lpstr>
      <vt:lpstr>PowerPoint Presentation</vt:lpstr>
      <vt:lpstr>Objectives</vt:lpstr>
      <vt:lpstr>Learning Objectives</vt:lpstr>
      <vt:lpstr>Outcomes for the Training</vt:lpstr>
      <vt:lpstr>Essential Questions</vt:lpstr>
      <vt:lpstr>Unpacking the Content</vt:lpstr>
      <vt:lpstr>18 – 21 Year Old  Community-Based Transition Programs</vt:lpstr>
      <vt:lpstr>WIOA Workforce Innovation and Opportunity Act</vt:lpstr>
      <vt:lpstr>Office of Disability Employment Policy</vt:lpstr>
      <vt:lpstr>Community-Based Transition Program Definition</vt:lpstr>
      <vt:lpstr>Community-Based Transition Program Rationale</vt:lpstr>
      <vt:lpstr>Community-Based Transition Program Rationale</vt:lpstr>
      <vt:lpstr>PowerPoint Presentation</vt:lpstr>
      <vt:lpstr>Community-Based Transition  Goal</vt:lpstr>
      <vt:lpstr>Community-Based Transition  Objectives</vt:lpstr>
      <vt:lpstr>Community-Based Transition  Objectives</vt:lpstr>
      <vt:lpstr>Community-Based Transition  Objectives</vt:lpstr>
      <vt:lpstr>Community-Based Transition  Program Elements</vt:lpstr>
      <vt:lpstr>Seeing the Content in Practice</vt:lpstr>
      <vt:lpstr>Community-Based Transition Program Start - Up</vt:lpstr>
      <vt:lpstr>Community-Based Transition Program Start - Up</vt:lpstr>
      <vt:lpstr>Community-Based Transition Program Start - Up</vt:lpstr>
      <vt:lpstr>Community-Based Transition Program Start - Up</vt:lpstr>
      <vt:lpstr>Community-Based Transition Program Start - Up</vt:lpstr>
      <vt:lpstr>Community-Based Transition Program Start - Up</vt:lpstr>
      <vt:lpstr>Community-Based Transition Program Start - Up</vt:lpstr>
      <vt:lpstr>Community-Based Transition Program Start - Up</vt:lpstr>
      <vt:lpstr>Barriers</vt:lpstr>
      <vt:lpstr>Barriers</vt:lpstr>
      <vt:lpstr>Putting the Content in Practice</vt:lpstr>
      <vt:lpstr>PowerPoint Presentation</vt:lpstr>
      <vt:lpstr>One Year After Program Implementation -  Evaluation of Community-Based Transition Services and/or Programs </vt:lpstr>
      <vt:lpstr>Implementation Evaluation</vt:lpstr>
      <vt:lpstr>Implementation Evaluation</vt:lpstr>
      <vt:lpstr>Implementation Evaluation</vt:lpstr>
      <vt:lpstr>Implementation Evaluation</vt:lpstr>
      <vt:lpstr>Implementation Evaluation</vt:lpstr>
      <vt:lpstr>Implementation Evaluation</vt:lpstr>
      <vt:lpstr>Implementation Evaluation</vt:lpstr>
      <vt:lpstr>PowerPoint Presentation</vt:lpstr>
      <vt:lpstr>Assessment and Reflection</vt:lpstr>
      <vt:lpstr>Post-Assessment</vt:lpstr>
      <vt:lpstr>Post-Assessment</vt:lpstr>
      <vt:lpstr>Post-Assessment</vt:lpstr>
      <vt:lpstr>Closing and Follow-Up</vt:lpstr>
      <vt:lpstr>Presentation Resources</vt:lpstr>
      <vt:lpstr>Additional Resources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Dreams</dc:title>
  <dc:creator>Microsoft Office User</dc:creator>
  <cp:lastModifiedBy>Lindsay, Stefanie</cp:lastModifiedBy>
  <cp:revision>167</cp:revision>
  <cp:lastPrinted>2017-02-20T19:04:51Z</cp:lastPrinted>
  <dcterms:created xsi:type="dcterms:W3CDTF">2016-06-13T15:01:34Z</dcterms:created>
  <dcterms:modified xsi:type="dcterms:W3CDTF">2017-06-22T19:26:11Z</dcterms:modified>
</cp:coreProperties>
</file>