
<file path=[Content_Types].xml><?xml version="1.0" encoding="utf-8"?>
<Types xmlns="http://schemas.openxmlformats.org/package/2006/content-types">
  <Default Extension="png" ContentType="image/png"/>
  <Default Extension="jpg&amp;ehk=7lWLNZ2xBSOFzDRUdAhcyA&amp;r=0&amp;pid=OfficeInsert" ContentType="image/jpeg"/>
  <Default Extension="jpeg" ContentType="image/jpeg"/>
  <Default Extension="rels" ContentType="application/vnd.openxmlformats-package.relationships+xml"/>
  <Default Extension="xml" ContentType="application/xml"/>
  <Default Extension="png&amp;ehk=8qTILVqMwDIwe2BiPFIOlA&amp;r=0&amp;pid=OfficeInsert" ContentType="image/p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5"/>
  </p:notesMasterIdLst>
  <p:sldIdLst>
    <p:sldId id="256" r:id="rId2"/>
    <p:sldId id="264" r:id="rId3"/>
    <p:sldId id="269" r:id="rId4"/>
    <p:sldId id="257" r:id="rId5"/>
    <p:sldId id="270" r:id="rId6"/>
    <p:sldId id="271" r:id="rId7"/>
    <p:sldId id="272" r:id="rId8"/>
    <p:sldId id="275" r:id="rId9"/>
    <p:sldId id="274" r:id="rId10"/>
    <p:sldId id="261" r:id="rId11"/>
    <p:sldId id="276" r:id="rId12"/>
    <p:sldId id="262" r:id="rId13"/>
    <p:sldId id="263" r:id="rId14"/>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634" autoAdjust="0"/>
    <p:restoredTop sz="94660"/>
  </p:normalViewPr>
  <p:slideViewPr>
    <p:cSldViewPr snapToGrid="0">
      <p:cViewPr varScale="1">
        <p:scale>
          <a:sx n="92" d="100"/>
          <a:sy n="92" d="100"/>
        </p:scale>
        <p:origin x="8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C76E90-AB94-4C19-9A5B-89BCA84E2E00}" type="datetimeFigureOut">
              <a:rPr lang="en-US" smtClean="0"/>
              <a:t>8/7/2017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E33A8E-32AB-4FF5-BC61-A06171A53E23}" type="slidenum">
              <a:rPr lang="en-US" smtClean="0"/>
              <a:t>‹#›</a:t>
            </a:fld>
            <a:endParaRPr lang="en-US"/>
          </a:p>
        </p:txBody>
      </p:sp>
    </p:spTree>
    <p:extLst>
      <p:ext uri="{BB962C8B-B14F-4D97-AF65-F5344CB8AC3E}">
        <p14:creationId xmlns:p14="http://schemas.microsoft.com/office/powerpoint/2010/main" val="1418510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Know/To Say:</a:t>
            </a:r>
          </a:p>
          <a:p>
            <a:r>
              <a:rPr lang="en-US" dirty="0"/>
              <a:t>Today we will explore through various MMD materials, tools, and processes the interrelationships of the foundations (CT, DBDM, CFA) and ETLP (ACL/Feedback, Metacognition), and supports (SBIC and Leadership) to make connections for the big picture of these concepts for MMD.</a:t>
            </a:r>
          </a:p>
        </p:txBody>
      </p:sp>
      <p:sp>
        <p:nvSpPr>
          <p:cNvPr id="4" name="Slide Number Placeholder 3"/>
          <p:cNvSpPr>
            <a:spLocks noGrp="1"/>
          </p:cNvSpPr>
          <p:nvPr>
            <p:ph type="sldNum" sz="quarter" idx="10"/>
          </p:nvPr>
        </p:nvSpPr>
        <p:spPr/>
        <p:txBody>
          <a:bodyPr/>
          <a:lstStyle/>
          <a:p>
            <a:fld id="{78E33A8E-32AB-4FF5-BC61-A06171A53E23}" type="slidenum">
              <a:rPr lang="en-US" smtClean="0"/>
              <a:t>1</a:t>
            </a:fld>
            <a:endParaRPr lang="en-US"/>
          </a:p>
        </p:txBody>
      </p:sp>
    </p:spTree>
    <p:extLst>
      <p:ext uri="{BB962C8B-B14F-4D97-AF65-F5344CB8AC3E}">
        <p14:creationId xmlns:p14="http://schemas.microsoft.com/office/powerpoint/2010/main" val="23348165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Say:  Suzy will briefly discuss the relationships of SBIC and Leadership and MO teacher evaluation system components with the foundations and ETLP of MMD.  She will introduce the Tetris activity for participants to work in groups (cadres), demonstrating how pieces may fit together differently.  Group will spend 15 to 20 minutes on this activity, depending on available time.</a:t>
            </a:r>
          </a:p>
        </p:txBody>
      </p:sp>
      <p:sp>
        <p:nvSpPr>
          <p:cNvPr id="4" name="Slide Number Placeholder 3"/>
          <p:cNvSpPr>
            <a:spLocks noGrp="1"/>
          </p:cNvSpPr>
          <p:nvPr>
            <p:ph type="sldNum" sz="quarter" idx="10"/>
          </p:nvPr>
        </p:nvSpPr>
        <p:spPr/>
        <p:txBody>
          <a:bodyPr/>
          <a:lstStyle/>
          <a:p>
            <a:fld id="{78E33A8E-32AB-4FF5-BC61-A06171A53E23}" type="slidenum">
              <a:rPr lang="en-US" smtClean="0"/>
              <a:t>10</a:t>
            </a:fld>
            <a:endParaRPr lang="en-US"/>
          </a:p>
        </p:txBody>
      </p:sp>
    </p:spTree>
    <p:extLst>
      <p:ext uri="{BB962C8B-B14F-4D97-AF65-F5344CB8AC3E}">
        <p14:creationId xmlns:p14="http://schemas.microsoft.com/office/powerpoint/2010/main" val="3441007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Know/To Say/To Do:  Ask participants to write for themselves one material, tool, or concept they will use and to write and leave a post it note for any questions.  We will take a 10 minute break and return to cadre work time.</a:t>
            </a:r>
          </a:p>
        </p:txBody>
      </p:sp>
      <p:sp>
        <p:nvSpPr>
          <p:cNvPr id="4" name="Slide Number Placeholder 3"/>
          <p:cNvSpPr>
            <a:spLocks noGrp="1"/>
          </p:cNvSpPr>
          <p:nvPr>
            <p:ph type="sldNum" sz="quarter" idx="10"/>
          </p:nvPr>
        </p:nvSpPr>
        <p:spPr/>
        <p:txBody>
          <a:bodyPr/>
          <a:lstStyle/>
          <a:p>
            <a:fld id="{78E33A8E-32AB-4FF5-BC61-A06171A53E23}" type="slidenum">
              <a:rPr lang="en-US" smtClean="0"/>
              <a:t>12</a:t>
            </a:fld>
            <a:endParaRPr lang="en-US"/>
          </a:p>
        </p:txBody>
      </p:sp>
    </p:spTree>
    <p:extLst>
      <p:ext uri="{BB962C8B-B14F-4D97-AF65-F5344CB8AC3E}">
        <p14:creationId xmlns:p14="http://schemas.microsoft.com/office/powerpoint/2010/main" val="16930794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Know/To Say/To Do:  We’ll apply ways the MMD practices are integrated as we work together during cadre time.  Thank you!</a:t>
            </a:r>
          </a:p>
        </p:txBody>
      </p:sp>
      <p:sp>
        <p:nvSpPr>
          <p:cNvPr id="4" name="Slide Number Placeholder 3"/>
          <p:cNvSpPr>
            <a:spLocks noGrp="1"/>
          </p:cNvSpPr>
          <p:nvPr>
            <p:ph type="sldNum" sz="quarter" idx="10"/>
          </p:nvPr>
        </p:nvSpPr>
        <p:spPr/>
        <p:txBody>
          <a:bodyPr/>
          <a:lstStyle/>
          <a:p>
            <a:fld id="{78E33A8E-32AB-4FF5-BC61-A06171A53E23}" type="slidenum">
              <a:rPr lang="en-US" smtClean="0"/>
              <a:t>13</a:t>
            </a:fld>
            <a:endParaRPr lang="en-US"/>
          </a:p>
        </p:txBody>
      </p:sp>
    </p:spTree>
    <p:extLst>
      <p:ext uri="{BB962C8B-B14F-4D97-AF65-F5344CB8AC3E}">
        <p14:creationId xmlns:p14="http://schemas.microsoft.com/office/powerpoint/2010/main" val="1807508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Know/To Say/To Do:  Introduce the presenters and thank all the facilitators.</a:t>
            </a:r>
          </a:p>
        </p:txBody>
      </p:sp>
      <p:sp>
        <p:nvSpPr>
          <p:cNvPr id="4" name="Slide Number Placeholder 3"/>
          <p:cNvSpPr>
            <a:spLocks noGrp="1"/>
          </p:cNvSpPr>
          <p:nvPr>
            <p:ph type="sldNum" sz="quarter" idx="10"/>
          </p:nvPr>
        </p:nvSpPr>
        <p:spPr/>
        <p:txBody>
          <a:bodyPr/>
          <a:lstStyle/>
          <a:p>
            <a:fld id="{78E33A8E-32AB-4FF5-BC61-A06171A53E23}" type="slidenum">
              <a:rPr lang="en-US" smtClean="0"/>
              <a:t>2</a:t>
            </a:fld>
            <a:endParaRPr lang="en-US"/>
          </a:p>
        </p:txBody>
      </p:sp>
    </p:spTree>
    <p:extLst>
      <p:ext uri="{BB962C8B-B14F-4D97-AF65-F5344CB8AC3E}">
        <p14:creationId xmlns:p14="http://schemas.microsoft.com/office/powerpoint/2010/main" val="2594361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Know/To Say/To Do:  Briefly review the learning outcomes of this PD session.</a:t>
            </a:r>
          </a:p>
        </p:txBody>
      </p:sp>
      <p:sp>
        <p:nvSpPr>
          <p:cNvPr id="4" name="Slide Number Placeholder 3"/>
          <p:cNvSpPr>
            <a:spLocks noGrp="1"/>
          </p:cNvSpPr>
          <p:nvPr>
            <p:ph type="sldNum" sz="quarter" idx="10"/>
          </p:nvPr>
        </p:nvSpPr>
        <p:spPr/>
        <p:txBody>
          <a:bodyPr/>
          <a:lstStyle/>
          <a:p>
            <a:fld id="{78E33A8E-32AB-4FF5-BC61-A06171A53E23}" type="slidenum">
              <a:rPr lang="en-US" smtClean="0"/>
              <a:t>3</a:t>
            </a:fld>
            <a:endParaRPr lang="en-US"/>
          </a:p>
        </p:txBody>
      </p:sp>
    </p:spTree>
    <p:extLst>
      <p:ext uri="{BB962C8B-B14F-4D97-AF65-F5344CB8AC3E}">
        <p14:creationId xmlns:p14="http://schemas.microsoft.com/office/powerpoint/2010/main" val="1657470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Know/To Say/To Do:  Present the optical illusion slide to stimulate interest for the relationships among the Key Components of MMD.   Ask participants to reflect briefly if this is how they see MMD?  Or how the participating districts may see MMD?   It’s all relationships:  Teams, schools, districts, educational practices. . . not separate practices that circle but never intersect!</a:t>
            </a:r>
          </a:p>
        </p:txBody>
      </p:sp>
      <p:sp>
        <p:nvSpPr>
          <p:cNvPr id="4" name="Slide Number Placeholder 3"/>
          <p:cNvSpPr>
            <a:spLocks noGrp="1"/>
          </p:cNvSpPr>
          <p:nvPr>
            <p:ph type="sldNum" sz="quarter" idx="10"/>
          </p:nvPr>
        </p:nvSpPr>
        <p:spPr/>
        <p:txBody>
          <a:bodyPr/>
          <a:lstStyle/>
          <a:p>
            <a:fld id="{78E33A8E-32AB-4FF5-BC61-A06171A53E23}" type="slidenum">
              <a:rPr lang="en-US" smtClean="0"/>
              <a:t>4</a:t>
            </a:fld>
            <a:endParaRPr lang="en-US"/>
          </a:p>
        </p:txBody>
      </p:sp>
    </p:spTree>
    <p:extLst>
      <p:ext uri="{BB962C8B-B14F-4D97-AF65-F5344CB8AC3E}">
        <p14:creationId xmlns:p14="http://schemas.microsoft.com/office/powerpoint/2010/main" val="4136102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Know/To Say:  When we explored the MMD Blueprint at the MMD Summit in June, we examined a framework for effective educational systems (pp. 7, 8).  This framework is based on the work of Dr. John Hattie, </a:t>
            </a:r>
            <a:r>
              <a:rPr lang="en-US" u="sng" dirty="0"/>
              <a:t>Visible Learning</a:t>
            </a:r>
            <a:r>
              <a:rPr lang="en-US" u="none" dirty="0"/>
              <a:t>, and the </a:t>
            </a:r>
            <a:r>
              <a:rPr lang="en-US" i="1" u="none" dirty="0"/>
              <a:t>Moving Your Numbers </a:t>
            </a:r>
            <a:r>
              <a:rPr lang="en-US" i="0" u="none" dirty="0"/>
              <a:t>research.  </a:t>
            </a:r>
            <a:r>
              <a:rPr lang="en-US" dirty="0"/>
              <a:t>Key Components of the MMD framework are foundational practices (CT, DBDM, CFA), 3 selected ETLP based on effect size high impact on student learning (ACL/Feedback, Metacognition), and two support areas of SBIC and Leadership.  Figure one represents each of these key components as a conceptual piece.  In the process of systems change, each piece interacts dynamically, and differently, for the setting and situation.   So, what are some of our materials and tools for MMD that help us understand, explain, organize, and focus these components?  Yesterday, we discussed revisions to the SBIC learning package including the practice profile as a support.  We also navigated the DESE Virtual Platform and used self-assessment practice profiles for coaching scenarios in ACL, CT, and CFA.</a:t>
            </a:r>
          </a:p>
        </p:txBody>
      </p:sp>
      <p:sp>
        <p:nvSpPr>
          <p:cNvPr id="4" name="Slide Number Placeholder 3"/>
          <p:cNvSpPr>
            <a:spLocks noGrp="1"/>
          </p:cNvSpPr>
          <p:nvPr>
            <p:ph type="sldNum" sz="quarter" idx="10"/>
          </p:nvPr>
        </p:nvSpPr>
        <p:spPr/>
        <p:txBody>
          <a:bodyPr/>
          <a:lstStyle/>
          <a:p>
            <a:fld id="{78E33A8E-32AB-4FF5-BC61-A06171A53E23}" type="slidenum">
              <a:rPr lang="en-US" smtClean="0"/>
              <a:t>5</a:t>
            </a:fld>
            <a:endParaRPr lang="en-US"/>
          </a:p>
        </p:txBody>
      </p:sp>
    </p:spTree>
    <p:extLst>
      <p:ext uri="{BB962C8B-B14F-4D97-AF65-F5344CB8AC3E}">
        <p14:creationId xmlns:p14="http://schemas.microsoft.com/office/powerpoint/2010/main" val="30152066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Know/To Say/To Do:  Figure 2. Foundations is shown in its entirety on page 12 of the MMD Blueprint.  This overlapping cascade describes and represents the relationships among the foundations.  In your Blueprint, read the paragraph on page 11 under the heading, </a:t>
            </a:r>
            <a:r>
              <a:rPr lang="en-US" u="sng" dirty="0"/>
              <a:t>Putting the Foundations into place</a:t>
            </a:r>
            <a:r>
              <a:rPr lang="en-US" u="none" dirty="0"/>
              <a:t>, and the note at the bottom of page 11.  Underline references to CT, circle references to DBDM, and highlight references to CFA.  When you have finished, write a statement that describes your marking of the paragraph.  Share your marked paragraph and your statement with a partner.  Presenter will ask for a couple volunteers to share with the entire group.  </a:t>
            </a:r>
            <a:endParaRPr lang="en-US" dirty="0"/>
          </a:p>
        </p:txBody>
      </p:sp>
      <p:sp>
        <p:nvSpPr>
          <p:cNvPr id="4" name="Slide Number Placeholder 3"/>
          <p:cNvSpPr>
            <a:spLocks noGrp="1"/>
          </p:cNvSpPr>
          <p:nvPr>
            <p:ph type="sldNum" sz="quarter" idx="10"/>
          </p:nvPr>
        </p:nvSpPr>
        <p:spPr/>
        <p:txBody>
          <a:bodyPr/>
          <a:lstStyle/>
          <a:p>
            <a:fld id="{78E33A8E-32AB-4FF5-BC61-A06171A53E23}" type="slidenum">
              <a:rPr lang="en-US" smtClean="0"/>
              <a:t>6</a:t>
            </a:fld>
            <a:endParaRPr lang="en-US"/>
          </a:p>
        </p:txBody>
      </p:sp>
    </p:spTree>
    <p:extLst>
      <p:ext uri="{BB962C8B-B14F-4D97-AF65-F5344CB8AC3E}">
        <p14:creationId xmlns:p14="http://schemas.microsoft.com/office/powerpoint/2010/main" val="3021791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Know/To Say:  Figure 7.  Integrating Effective Teaching/Learning Practices is shown in its entirety on page 19 of the MMD Blueprint.  These three effective teaching and learning practices were selected as the focus for MMD, based on their effect size for student learning as high impact practices.  In fact, the learning package for ACL includes Feedback, because of the close interrelationship of the practices.  Metacognition also fits into the structure of ACL.  None of these practices occur in isolation.  </a:t>
            </a:r>
          </a:p>
        </p:txBody>
      </p:sp>
      <p:sp>
        <p:nvSpPr>
          <p:cNvPr id="4" name="Slide Number Placeholder 3"/>
          <p:cNvSpPr>
            <a:spLocks noGrp="1"/>
          </p:cNvSpPr>
          <p:nvPr>
            <p:ph type="sldNum" sz="quarter" idx="10"/>
          </p:nvPr>
        </p:nvSpPr>
        <p:spPr/>
        <p:txBody>
          <a:bodyPr/>
          <a:lstStyle/>
          <a:p>
            <a:fld id="{78E33A8E-32AB-4FF5-BC61-A06171A53E23}" type="slidenum">
              <a:rPr lang="en-US" smtClean="0"/>
              <a:t>7</a:t>
            </a:fld>
            <a:endParaRPr lang="en-US"/>
          </a:p>
        </p:txBody>
      </p:sp>
    </p:spTree>
    <p:extLst>
      <p:ext uri="{BB962C8B-B14F-4D97-AF65-F5344CB8AC3E}">
        <p14:creationId xmlns:p14="http://schemas.microsoft.com/office/powerpoint/2010/main" val="2824141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Know/To Say/To Do:  One of the important ways we make connections and help those in our MMD districts make connections is through our choice of words.  Take a minute and write terms you have heard, read, or use yourself when referring to CT, DBDM, or CFA.  </a:t>
            </a:r>
          </a:p>
          <a:p>
            <a:r>
              <a:rPr lang="en-US" dirty="0"/>
              <a:t>Are these all synonyms?  For example, if a district asks to conduct self-assessment on their DATA TEAMS, what are your thoughts and questions?  Take a minute to share with a partner.  </a:t>
            </a:r>
          </a:p>
          <a:p>
            <a:r>
              <a:rPr lang="en-US" dirty="0"/>
              <a:t>MMD is not all new practices, but a shared vocabulary is very important.  Terms are used throughout the MMD Blueprint, on </a:t>
            </a:r>
            <a:r>
              <a:rPr lang="en-US" dirty="0" err="1"/>
              <a:t>moedu</a:t>
            </a:r>
            <a:r>
              <a:rPr lang="en-US" dirty="0"/>
              <a:t>-sail, and on the DESE Virtual Platform that have specific meanings.  The Glossary of Terms, pages 64-70 in the Blueprint, is a vital reference to build shared understanding and provide clear communications for CST’s and districts.  Find and read the definitions for CT, DBDM, and CFA in the glossary and see how they compare with the terms you wrote for these foundational practices.</a:t>
            </a:r>
          </a:p>
        </p:txBody>
      </p:sp>
      <p:sp>
        <p:nvSpPr>
          <p:cNvPr id="4" name="Slide Number Placeholder 3"/>
          <p:cNvSpPr>
            <a:spLocks noGrp="1"/>
          </p:cNvSpPr>
          <p:nvPr>
            <p:ph type="sldNum" sz="quarter" idx="10"/>
          </p:nvPr>
        </p:nvSpPr>
        <p:spPr/>
        <p:txBody>
          <a:bodyPr/>
          <a:lstStyle/>
          <a:p>
            <a:fld id="{78E33A8E-32AB-4FF5-BC61-A06171A53E23}" type="slidenum">
              <a:rPr lang="en-US" smtClean="0"/>
              <a:t>8</a:t>
            </a:fld>
            <a:endParaRPr lang="en-US"/>
          </a:p>
        </p:txBody>
      </p:sp>
    </p:spTree>
    <p:extLst>
      <p:ext uri="{BB962C8B-B14F-4D97-AF65-F5344CB8AC3E}">
        <p14:creationId xmlns:p14="http://schemas.microsoft.com/office/powerpoint/2010/main" val="3041143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Know/To Say/To Do:  Demonstrate the navigation on the DESE Virtual Platform to the Collaborative Teams course and page through to the page showing the chart with The Why, The What, and The How.  Read and verbally highlight the connections shown of the foundations and ETLP.</a:t>
            </a:r>
          </a:p>
        </p:txBody>
      </p:sp>
      <p:sp>
        <p:nvSpPr>
          <p:cNvPr id="4" name="Slide Number Placeholder 3"/>
          <p:cNvSpPr>
            <a:spLocks noGrp="1"/>
          </p:cNvSpPr>
          <p:nvPr>
            <p:ph type="sldNum" sz="quarter" idx="10"/>
          </p:nvPr>
        </p:nvSpPr>
        <p:spPr/>
        <p:txBody>
          <a:bodyPr/>
          <a:lstStyle/>
          <a:p>
            <a:fld id="{78E33A8E-32AB-4FF5-BC61-A06171A53E23}" type="slidenum">
              <a:rPr lang="en-US" smtClean="0"/>
              <a:t>9</a:t>
            </a:fld>
            <a:endParaRPr lang="en-US"/>
          </a:p>
        </p:txBody>
      </p:sp>
    </p:spTree>
    <p:extLst>
      <p:ext uri="{BB962C8B-B14F-4D97-AF65-F5344CB8AC3E}">
        <p14:creationId xmlns:p14="http://schemas.microsoft.com/office/powerpoint/2010/main" val="7160745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descr="C:\Users\dayad\Desktop\Arden backup\dayad\Desktop\MIM\Logos and Swag\10 by 20.jpg"/>
          <p:cNvPicPr>
            <a:picLocks noChangeAspect="1" noChangeArrowheads="1"/>
          </p:cNvPicPr>
          <p:nvPr/>
        </p:nvPicPr>
        <p:blipFill>
          <a:blip r:embed="rId2" cstate="print"/>
          <a:srcRect/>
          <a:stretch>
            <a:fillRect/>
          </a:stretch>
        </p:blipFill>
        <p:spPr bwMode="auto">
          <a:xfrm>
            <a:off x="10198101" y="6173789"/>
            <a:ext cx="895351" cy="593725"/>
          </a:xfrm>
          <a:prstGeom prst="rect">
            <a:avLst/>
          </a:prstGeom>
          <a:noFill/>
          <a:ln w="9525">
            <a:noFill/>
            <a:miter lim="800000"/>
            <a:headEnd/>
            <a:tailEnd/>
          </a:ln>
        </p:spPr>
      </p:pic>
      <p:sp>
        <p:nvSpPr>
          <p:cNvPr id="5" name="Rectangle 4"/>
          <p:cNvSpPr/>
          <p:nvPr/>
        </p:nvSpPr>
        <p:spPr>
          <a:xfrm>
            <a:off x="0" y="1"/>
            <a:ext cx="12192000" cy="6080125"/>
          </a:xfrm>
          <a:prstGeom prst="rect">
            <a:avLst/>
          </a:prstGeom>
          <a:solidFill>
            <a:srgbClr val="2540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6" name="TextBox 5"/>
          <p:cNvSpPr txBox="1">
            <a:spLocks noChangeArrowheads="1"/>
          </p:cNvSpPr>
          <p:nvPr/>
        </p:nvSpPr>
        <p:spPr bwMode="auto">
          <a:xfrm>
            <a:off x="3759200" y="6149976"/>
            <a:ext cx="4165600" cy="584775"/>
          </a:xfrm>
          <a:prstGeom prst="rect">
            <a:avLst/>
          </a:prstGeom>
          <a:noFill/>
          <a:ln w="9525">
            <a:noFill/>
            <a:miter lim="800000"/>
            <a:headEnd/>
            <a:tailEnd/>
          </a:ln>
        </p:spPr>
        <p:txBody>
          <a:bodyPr>
            <a:spAutoFit/>
          </a:bodyPr>
          <a:lstStyle/>
          <a:p>
            <a:pPr algn="just">
              <a:defRPr/>
            </a:pPr>
            <a:r>
              <a:rPr lang="en-US" sz="800" i="1">
                <a:latin typeface="Tw Cen MT" pitchFamily="34" charset="0"/>
              </a:rPr>
              <a:t>The contents of this presentation were developed under a grant from the US Department of Education to the Missouri Department of Elementary and Secondary Education (#H323A120018).  However, these contents do not necessarily represent the policy of the US Department of Education, and you should not assume endorsement by the Federal Government. </a:t>
            </a:r>
          </a:p>
        </p:txBody>
      </p:sp>
      <p:pic>
        <p:nvPicPr>
          <p:cNvPr id="7" name="Picture 2" descr="http://tadnet.org/uploads/Image/Ideas_logofinalJ.jpg"/>
          <p:cNvPicPr>
            <a:picLocks noChangeAspect="1" noChangeArrowheads="1"/>
          </p:cNvPicPr>
          <p:nvPr/>
        </p:nvPicPr>
        <p:blipFill>
          <a:blip r:embed="rId3" cstate="print"/>
          <a:srcRect/>
          <a:stretch>
            <a:fillRect/>
          </a:stretch>
        </p:blipFill>
        <p:spPr bwMode="auto">
          <a:xfrm>
            <a:off x="11167534" y="6173789"/>
            <a:ext cx="952500" cy="593725"/>
          </a:xfrm>
          <a:prstGeom prst="rect">
            <a:avLst/>
          </a:prstGeom>
          <a:noFill/>
          <a:ln w="9525">
            <a:noFill/>
            <a:miter lim="800000"/>
            <a:headEnd/>
            <a:tailEnd/>
          </a:ln>
        </p:spPr>
      </p:pic>
      <p:pic>
        <p:nvPicPr>
          <p:cNvPr id="11" name="Picture 2" descr="http://dese.mo.gov/comm/images/DESE-color.png"/>
          <p:cNvPicPr>
            <a:picLocks noChangeAspect="1" noChangeArrowheads="1"/>
          </p:cNvPicPr>
          <p:nvPr/>
        </p:nvPicPr>
        <p:blipFill>
          <a:blip r:embed="rId4" cstate="print"/>
          <a:srcRect/>
          <a:stretch>
            <a:fillRect/>
          </a:stretch>
        </p:blipFill>
        <p:spPr bwMode="auto">
          <a:xfrm>
            <a:off x="7924801" y="6172200"/>
            <a:ext cx="2207684" cy="596900"/>
          </a:xfrm>
          <a:prstGeom prst="rect">
            <a:avLst/>
          </a:prstGeom>
          <a:noFill/>
          <a:ln w="9525">
            <a:noFill/>
            <a:miter lim="800000"/>
            <a:headEnd/>
            <a:tailEnd/>
          </a:ln>
        </p:spPr>
      </p:pic>
      <p:sp>
        <p:nvSpPr>
          <p:cNvPr id="12" name="TextBox 11"/>
          <p:cNvSpPr txBox="1"/>
          <p:nvPr/>
        </p:nvSpPr>
        <p:spPr>
          <a:xfrm>
            <a:off x="0" y="152400"/>
            <a:ext cx="12192000" cy="369888"/>
          </a:xfrm>
          <a:prstGeom prst="rect">
            <a:avLst/>
          </a:prstGeom>
          <a:noFill/>
        </p:spPr>
        <p:txBody>
          <a:bodyPr>
            <a:spAutoFit/>
          </a:bodyPr>
          <a:lstStyle/>
          <a:p>
            <a:pPr algn="ctr" fontAlgn="auto">
              <a:spcBef>
                <a:spcPts val="0"/>
              </a:spcBef>
              <a:spcAft>
                <a:spcPts val="0"/>
              </a:spcAft>
              <a:defRPr/>
            </a:pPr>
            <a:r>
              <a:rPr lang="en-US" sz="1800" b="1" i="1" spc="600" dirty="0">
                <a:solidFill>
                  <a:schemeClr val="bg1"/>
                </a:solidFill>
                <a:latin typeface="Arial Narrow" pitchFamily="34" charset="0"/>
                <a:ea typeface="Verdana" pitchFamily="34" charset="0"/>
                <a:cs typeface="Verdana" pitchFamily="34" charset="0"/>
              </a:rPr>
              <a:t>Professional Development to Practice</a:t>
            </a:r>
          </a:p>
        </p:txBody>
      </p:sp>
      <p:sp>
        <p:nvSpPr>
          <p:cNvPr id="13" name="Rectangle 12"/>
          <p:cNvSpPr/>
          <p:nvPr/>
        </p:nvSpPr>
        <p:spPr>
          <a:xfrm>
            <a:off x="1930400" y="473075"/>
            <a:ext cx="10261600" cy="139700"/>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4" name="Rectangle 13"/>
          <p:cNvSpPr/>
          <p:nvPr/>
        </p:nvSpPr>
        <p:spPr>
          <a:xfrm>
            <a:off x="0" y="473075"/>
            <a:ext cx="1930400" cy="1397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15" name="Rectangle 14"/>
          <p:cNvSpPr/>
          <p:nvPr/>
        </p:nvSpPr>
        <p:spPr>
          <a:xfrm>
            <a:off x="10651067" y="152400"/>
            <a:ext cx="1219200" cy="914400"/>
          </a:xfrm>
          <a:prstGeom prst="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2" name="Title 1"/>
          <p:cNvSpPr>
            <a:spLocks noGrp="1"/>
          </p:cNvSpPr>
          <p:nvPr>
            <p:ph type="ctrTitle"/>
          </p:nvPr>
        </p:nvSpPr>
        <p:spPr>
          <a:xfrm>
            <a:off x="914400" y="1420732"/>
            <a:ext cx="10363200" cy="1470025"/>
          </a:xfrm>
        </p:spPr>
        <p:txBody>
          <a:bodyPr/>
          <a:lstStyle>
            <a:lvl1pPr>
              <a:defRPr>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217448"/>
            <a:ext cx="85344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670067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09600" y="1828803"/>
            <a:ext cx="10972800" cy="4038598"/>
          </a:xfrm>
        </p:spPr>
        <p:txBody>
          <a:bodyPr vert="eaVert"/>
          <a:lstStyle>
            <a:lvl2pPr marL="742950" indent="-285750">
              <a:defRPr lang="en-US" sz="2800" kern="1200" dirty="0" smtClean="0">
                <a:solidFill>
                  <a:schemeClr val="tx1"/>
                </a:solidFill>
                <a:latin typeface="Tw Cen MT" pitchFamily="34" charset="0"/>
                <a:ea typeface="+mn-ea"/>
                <a:cs typeface="+mn-cs"/>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13394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1"/>
            <a:ext cx="2743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257801"/>
          </a:xfrm>
        </p:spPr>
        <p:txBody>
          <a:bodyPr vert="eaVert"/>
          <a:lstStyle>
            <a:lvl2pPr marL="742950" indent="-285750">
              <a:defRPr lang="en-US" sz="2800" kern="1200" dirty="0" smtClean="0">
                <a:solidFill>
                  <a:schemeClr val="tx1"/>
                </a:solidFill>
                <a:latin typeface="Tw Cen MT" pitchFamily="34" charset="0"/>
                <a:ea typeface="+mn-ea"/>
                <a:cs typeface="+mn-cs"/>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17597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0" y="6019800"/>
            <a:ext cx="12192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0" y="1828804"/>
            <a:ext cx="10972800" cy="3962397"/>
          </a:xfrm>
        </p:spPr>
        <p:txBody>
          <a:bodyPr/>
          <a:lstStyle>
            <a:lvl2pPr>
              <a:buClr>
                <a:schemeClr val="accent3"/>
              </a:buClr>
              <a:defRPr/>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37048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TextBox 3"/>
          <p:cNvSpPr txBox="1"/>
          <p:nvPr/>
        </p:nvSpPr>
        <p:spPr>
          <a:xfrm>
            <a:off x="5283200" y="6119814"/>
            <a:ext cx="5791200" cy="577081"/>
          </a:xfrm>
          <a:prstGeom prst="rect">
            <a:avLst/>
          </a:prstGeom>
          <a:noFill/>
        </p:spPr>
        <p:txBody>
          <a:bodyPr>
            <a:spAutoFit/>
          </a:bodyPr>
          <a:lstStyle/>
          <a:p>
            <a:pPr algn="just" fontAlgn="auto">
              <a:spcBef>
                <a:spcPts val="0"/>
              </a:spcBef>
              <a:spcAft>
                <a:spcPts val="0"/>
              </a:spcAft>
              <a:defRPr/>
            </a:pPr>
            <a:r>
              <a:rPr lang="en-US" sz="1050" i="1" dirty="0">
                <a:latin typeface="Tw Cen MT" pitchFamily="34" charset="0"/>
                <a:cs typeface="+mn-cs"/>
              </a:rPr>
              <a:t>The contents of this  presentation were developed under a grant from the US Department of Education,   #H323A120018.  However, these contents do not necessarily represent the policy of the US Department of Education, and you should not assume endorsement by the Federal Government. </a:t>
            </a:r>
          </a:p>
        </p:txBody>
      </p:sp>
      <p:pic>
        <p:nvPicPr>
          <p:cNvPr id="5" name="Picture 2" descr="http://tadnet.org/uploads/Image/Ideas_logofinalJ.jpg"/>
          <p:cNvPicPr>
            <a:picLocks noChangeAspect="1" noChangeArrowheads="1"/>
          </p:cNvPicPr>
          <p:nvPr/>
        </p:nvPicPr>
        <p:blipFill>
          <a:blip r:embed="rId2" cstate="print"/>
          <a:srcRect/>
          <a:stretch>
            <a:fillRect/>
          </a:stretch>
        </p:blipFill>
        <p:spPr bwMode="auto">
          <a:xfrm>
            <a:off x="11319933" y="6313488"/>
            <a:ext cx="872067" cy="544512"/>
          </a:xfrm>
          <a:prstGeom prst="rect">
            <a:avLst/>
          </a:prstGeom>
          <a:noFill/>
          <a:ln w="9525">
            <a:noFill/>
            <a:miter lim="800000"/>
            <a:headEnd/>
            <a:tailEnd/>
          </a:ln>
        </p:spPr>
      </p:pic>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6"/>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517522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190997"/>
          </a:xfrm>
        </p:spPr>
        <p:txBody>
          <a:bodyPr/>
          <a:lstStyle>
            <a:lvl1pPr>
              <a:defRPr sz="2800"/>
            </a:lvl1pPr>
            <a:lvl2pPr marL="742950" indent="-285750">
              <a:defRPr lang="en-US" sz="2400" kern="1200" dirty="0" smtClean="0">
                <a:solidFill>
                  <a:schemeClr val="tx1"/>
                </a:solidFill>
                <a:latin typeface="Tw Cen MT" pitchFamily="34" charset="0"/>
                <a:ea typeface="+mn-ea"/>
                <a:cs typeface="+mn-cs"/>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3"/>
            <a:ext cx="5384800" cy="4190997"/>
          </a:xfrm>
        </p:spPr>
        <p:txBody>
          <a:bodyPr/>
          <a:lstStyle>
            <a:lvl1pPr>
              <a:defRPr sz="2800"/>
            </a:lvl1pPr>
            <a:lvl2pPr marL="742950" indent="-285750">
              <a:defRPr lang="en-US" sz="2400" kern="1200" dirty="0" smtClean="0">
                <a:solidFill>
                  <a:schemeClr val="tx1"/>
                </a:solidFill>
                <a:latin typeface="Tw Cen MT" pitchFamily="34" charset="0"/>
                <a:ea typeface="+mn-ea"/>
                <a:cs typeface="+mn-cs"/>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42781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2190"/>
            <a:ext cx="10972800" cy="92181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3"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3" y="2174876"/>
            <a:ext cx="5386917" cy="3616325"/>
          </a:xfrm>
        </p:spPr>
        <p:txBody>
          <a:bodyPr/>
          <a:lstStyle>
            <a:lvl1pPr>
              <a:defRPr sz="2400"/>
            </a:lvl1pPr>
            <a:lvl2pPr marL="742950" indent="-285750">
              <a:defRPr lang="en-US" sz="2000" kern="1200" dirty="0" smtClean="0">
                <a:solidFill>
                  <a:schemeClr val="tx1"/>
                </a:solidFill>
                <a:latin typeface="Tw Cen MT" pitchFamily="34" charset="0"/>
                <a:ea typeface="+mn-ea"/>
                <a:cs typeface="+mn-cs"/>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70" y="2174876"/>
            <a:ext cx="5389033" cy="3616325"/>
          </a:xfrm>
        </p:spPr>
        <p:txBody>
          <a:bodyPr/>
          <a:lstStyle>
            <a:lvl1pPr>
              <a:defRPr sz="2400"/>
            </a:lvl1pPr>
            <a:lvl2pPr marL="742950" indent="-285750">
              <a:defRPr lang="en-US" sz="2000" kern="1200" dirty="0" smtClean="0">
                <a:solidFill>
                  <a:schemeClr val="tx1"/>
                </a:solidFill>
                <a:latin typeface="Tw Cen MT" pitchFamily="34" charset="0"/>
                <a:ea typeface="+mn-ea"/>
                <a:cs typeface="+mn-cs"/>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60543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655638"/>
            <a:ext cx="10972800" cy="1096962"/>
          </a:xfrm>
        </p:spPr>
        <p:txBody>
          <a:bodyPr/>
          <a:lstStyle/>
          <a:p>
            <a:r>
              <a:rPr lang="en-US"/>
              <a:t>Click to edit Master title style</a:t>
            </a:r>
          </a:p>
        </p:txBody>
      </p:sp>
    </p:spTree>
    <p:extLst>
      <p:ext uri="{BB962C8B-B14F-4D97-AF65-F5344CB8AC3E}">
        <p14:creationId xmlns:p14="http://schemas.microsoft.com/office/powerpoint/2010/main" val="3047556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0854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685800"/>
            <a:ext cx="4011084" cy="74930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5" y="685800"/>
            <a:ext cx="6815668" cy="5105401"/>
          </a:xfrm>
        </p:spPr>
        <p:txBody>
          <a:bodyPr/>
          <a:lstStyle>
            <a:lvl1pPr>
              <a:defRPr sz="3200"/>
            </a:lvl1pPr>
            <a:lvl2pPr marL="742950" indent="-285750">
              <a:defRPr lang="en-US" sz="2800" kern="1200" dirty="0" smtClean="0">
                <a:solidFill>
                  <a:schemeClr val="tx1"/>
                </a:solidFill>
                <a:latin typeface="Tw Cen MT" pitchFamily="34" charset="0"/>
                <a:ea typeface="+mn-ea"/>
                <a:cs typeface="+mn-cs"/>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3" y="1435103"/>
            <a:ext cx="4011084" cy="43560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91741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2389717" y="685800"/>
            <a:ext cx="7315200" cy="40417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40"/>
            <a:ext cx="7315200" cy="5000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375651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601663"/>
            <a:ext cx="10972800" cy="1096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828801"/>
            <a:ext cx="10972800" cy="4144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extBox 18"/>
          <p:cNvSpPr txBox="1"/>
          <p:nvPr/>
        </p:nvSpPr>
        <p:spPr>
          <a:xfrm>
            <a:off x="0" y="152400"/>
            <a:ext cx="12192000" cy="369888"/>
          </a:xfrm>
          <a:prstGeom prst="rect">
            <a:avLst/>
          </a:prstGeom>
          <a:noFill/>
        </p:spPr>
        <p:txBody>
          <a:bodyPr>
            <a:spAutoFit/>
          </a:bodyPr>
          <a:lstStyle/>
          <a:p>
            <a:pPr algn="ctr" fontAlgn="auto">
              <a:spcBef>
                <a:spcPts val="0"/>
              </a:spcBef>
              <a:spcAft>
                <a:spcPts val="0"/>
              </a:spcAft>
              <a:defRPr/>
            </a:pPr>
            <a:r>
              <a:rPr lang="en-US" sz="1800" b="1" i="1" spc="600" dirty="0">
                <a:solidFill>
                  <a:schemeClr val="accent3"/>
                </a:solidFill>
                <a:latin typeface="Arial Narrow" pitchFamily="34" charset="0"/>
                <a:ea typeface="Verdana" pitchFamily="34" charset="0"/>
                <a:cs typeface="Verdana" pitchFamily="34" charset="0"/>
              </a:rPr>
              <a:t>Professional Development to Practice</a:t>
            </a:r>
          </a:p>
        </p:txBody>
      </p:sp>
      <p:sp>
        <p:nvSpPr>
          <p:cNvPr id="20" name="Rectangle 19"/>
          <p:cNvSpPr/>
          <p:nvPr/>
        </p:nvSpPr>
        <p:spPr>
          <a:xfrm>
            <a:off x="0" y="473075"/>
            <a:ext cx="1930400" cy="1397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1" name="Rectangle 20"/>
          <p:cNvSpPr/>
          <p:nvPr/>
        </p:nvSpPr>
        <p:spPr>
          <a:xfrm>
            <a:off x="1930400" y="473075"/>
            <a:ext cx="10261600" cy="139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pic>
        <p:nvPicPr>
          <p:cNvPr id="1031" name="Picture 18" descr="X:\IHD General Shared\DESE Projects\SPDG\EduSAIL Website\Images\Logos\SAIL logo\header.png"/>
          <p:cNvPicPr>
            <a:picLocks noChangeAspect="1" noChangeArrowheads="1"/>
          </p:cNvPicPr>
          <p:nvPr/>
        </p:nvPicPr>
        <p:blipFill>
          <a:blip r:embed="rId13" cstate="print"/>
          <a:srcRect t="31007" r="34380"/>
          <a:stretch>
            <a:fillRect/>
          </a:stretch>
        </p:blipFill>
        <p:spPr bwMode="auto">
          <a:xfrm>
            <a:off x="71968" y="6080126"/>
            <a:ext cx="3788833" cy="747713"/>
          </a:xfrm>
          <a:prstGeom prst="rect">
            <a:avLst/>
          </a:prstGeom>
          <a:noFill/>
          <a:ln w="9525">
            <a:noFill/>
            <a:miter lim="800000"/>
            <a:headEnd/>
            <a:tailEnd/>
          </a:ln>
        </p:spPr>
      </p:pic>
      <p:cxnSp>
        <p:nvCxnSpPr>
          <p:cNvPr id="8" name="Straight Connector 7"/>
          <p:cNvCxnSpPr/>
          <p:nvPr/>
        </p:nvCxnSpPr>
        <p:spPr>
          <a:xfrm>
            <a:off x="0" y="6019800"/>
            <a:ext cx="12192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190149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ctr" rtl="0" eaLnBrk="1" fontAlgn="base" hangingPunct="1">
        <a:spcBef>
          <a:spcPct val="0"/>
        </a:spcBef>
        <a:spcAft>
          <a:spcPct val="0"/>
        </a:spcAft>
        <a:defRPr sz="4400" kern="1200">
          <a:solidFill>
            <a:schemeClr val="accent2"/>
          </a:solidFill>
          <a:latin typeface="Tw Cen MT" pitchFamily="34" charset="0"/>
          <a:ea typeface="+mj-ea"/>
          <a:cs typeface="+mj-cs"/>
        </a:defRPr>
      </a:lvl1pPr>
      <a:lvl2pPr algn="ctr" rtl="0" eaLnBrk="1" fontAlgn="base" hangingPunct="1">
        <a:spcBef>
          <a:spcPct val="0"/>
        </a:spcBef>
        <a:spcAft>
          <a:spcPct val="0"/>
        </a:spcAft>
        <a:defRPr sz="4400">
          <a:solidFill>
            <a:schemeClr val="accent2"/>
          </a:solidFill>
          <a:latin typeface="Tw Cen MT" pitchFamily="34" charset="0"/>
        </a:defRPr>
      </a:lvl2pPr>
      <a:lvl3pPr algn="ctr" rtl="0" eaLnBrk="1" fontAlgn="base" hangingPunct="1">
        <a:spcBef>
          <a:spcPct val="0"/>
        </a:spcBef>
        <a:spcAft>
          <a:spcPct val="0"/>
        </a:spcAft>
        <a:defRPr sz="4400">
          <a:solidFill>
            <a:schemeClr val="accent2"/>
          </a:solidFill>
          <a:latin typeface="Tw Cen MT" pitchFamily="34" charset="0"/>
        </a:defRPr>
      </a:lvl3pPr>
      <a:lvl4pPr algn="ctr" rtl="0" eaLnBrk="1" fontAlgn="base" hangingPunct="1">
        <a:spcBef>
          <a:spcPct val="0"/>
        </a:spcBef>
        <a:spcAft>
          <a:spcPct val="0"/>
        </a:spcAft>
        <a:defRPr sz="4400">
          <a:solidFill>
            <a:schemeClr val="accent2"/>
          </a:solidFill>
          <a:latin typeface="Tw Cen MT" pitchFamily="34" charset="0"/>
        </a:defRPr>
      </a:lvl4pPr>
      <a:lvl5pPr algn="ctr" rtl="0" eaLnBrk="1" fontAlgn="base" hangingPunct="1">
        <a:spcBef>
          <a:spcPct val="0"/>
        </a:spcBef>
        <a:spcAft>
          <a:spcPct val="0"/>
        </a:spcAft>
        <a:defRPr sz="4400">
          <a:solidFill>
            <a:schemeClr val="accent2"/>
          </a:solidFill>
          <a:latin typeface="Tw Cen MT" pitchFamily="34" charset="0"/>
        </a:defRPr>
      </a:lvl5pPr>
      <a:lvl6pPr marL="457200" algn="ctr" rtl="0" eaLnBrk="1" fontAlgn="base" hangingPunct="1">
        <a:spcBef>
          <a:spcPct val="0"/>
        </a:spcBef>
        <a:spcAft>
          <a:spcPct val="0"/>
        </a:spcAft>
        <a:defRPr sz="4400">
          <a:solidFill>
            <a:schemeClr val="tx2"/>
          </a:solidFill>
          <a:latin typeface="Tw Cen MT" pitchFamily="34" charset="0"/>
        </a:defRPr>
      </a:lvl6pPr>
      <a:lvl7pPr marL="914400" algn="ctr" rtl="0" eaLnBrk="1" fontAlgn="base" hangingPunct="1">
        <a:spcBef>
          <a:spcPct val="0"/>
        </a:spcBef>
        <a:spcAft>
          <a:spcPct val="0"/>
        </a:spcAft>
        <a:defRPr sz="4400">
          <a:solidFill>
            <a:schemeClr val="tx2"/>
          </a:solidFill>
          <a:latin typeface="Tw Cen MT" pitchFamily="34" charset="0"/>
        </a:defRPr>
      </a:lvl7pPr>
      <a:lvl8pPr marL="1371600" algn="ctr" rtl="0" eaLnBrk="1" fontAlgn="base" hangingPunct="1">
        <a:spcBef>
          <a:spcPct val="0"/>
        </a:spcBef>
        <a:spcAft>
          <a:spcPct val="0"/>
        </a:spcAft>
        <a:defRPr sz="4400">
          <a:solidFill>
            <a:schemeClr val="tx2"/>
          </a:solidFill>
          <a:latin typeface="Tw Cen MT" pitchFamily="34" charset="0"/>
        </a:defRPr>
      </a:lvl8pPr>
      <a:lvl9pPr marL="1828800" algn="ctr" rtl="0" eaLnBrk="1" fontAlgn="base" hangingPunct="1">
        <a:spcBef>
          <a:spcPct val="0"/>
        </a:spcBef>
        <a:spcAft>
          <a:spcPct val="0"/>
        </a:spcAft>
        <a:defRPr sz="4400">
          <a:solidFill>
            <a:schemeClr val="tx2"/>
          </a:solidFill>
          <a:latin typeface="Tw Cen MT" pitchFamily="34" charset="0"/>
        </a:defRPr>
      </a:lvl9pPr>
    </p:titleStyle>
    <p:bodyStyle>
      <a:lvl1pPr marL="342900" indent="-342900" algn="l" rtl="0" eaLnBrk="1" fontAlgn="base" hangingPunct="1">
        <a:spcBef>
          <a:spcPct val="20000"/>
        </a:spcBef>
        <a:spcAft>
          <a:spcPct val="0"/>
        </a:spcAft>
        <a:buClr>
          <a:schemeClr val="accent2"/>
        </a:buClr>
        <a:buFont typeface="Wingdings" pitchFamily="2" charset="2"/>
        <a:buChar char="q"/>
        <a:defRPr sz="3200" kern="1200">
          <a:solidFill>
            <a:schemeClr val="tx1"/>
          </a:solidFill>
          <a:latin typeface="Tw Cen MT" pitchFamily="34" charset="0"/>
          <a:ea typeface="+mn-ea"/>
          <a:cs typeface="+mn-cs"/>
        </a:defRPr>
      </a:lvl1pPr>
      <a:lvl2pPr marL="742950" indent="-285750" algn="l" rtl="0" eaLnBrk="1" fontAlgn="base" hangingPunct="1">
        <a:spcBef>
          <a:spcPct val="20000"/>
        </a:spcBef>
        <a:spcAft>
          <a:spcPct val="0"/>
        </a:spcAft>
        <a:buClr>
          <a:schemeClr val="accent2"/>
        </a:buClr>
        <a:buFont typeface="Wingdings" pitchFamily="2" charset="2"/>
        <a:buChar char="q"/>
        <a:defRPr sz="2800" kern="1200">
          <a:solidFill>
            <a:schemeClr val="tx1"/>
          </a:solidFill>
          <a:latin typeface="Tw Cen MT" pitchFamily="34" charset="0"/>
          <a:ea typeface="+mn-ea"/>
          <a:cs typeface="+mn-cs"/>
        </a:defRPr>
      </a:lvl2pPr>
      <a:lvl3pPr marL="1143000" indent="-228600" algn="l" rtl="0" eaLnBrk="1" fontAlgn="base" hangingPunct="1">
        <a:spcBef>
          <a:spcPct val="20000"/>
        </a:spcBef>
        <a:spcAft>
          <a:spcPct val="0"/>
        </a:spcAft>
        <a:buClr>
          <a:schemeClr val="accent2"/>
        </a:buClr>
        <a:buFont typeface="Wingdings" pitchFamily="2" charset="2"/>
        <a:buChar char="q"/>
        <a:defRPr sz="2400" kern="1200">
          <a:solidFill>
            <a:schemeClr val="tx1"/>
          </a:solidFill>
          <a:latin typeface="Tw Cen MT" pitchFamily="34" charset="0"/>
          <a:ea typeface="+mn-ea"/>
          <a:cs typeface="+mn-cs"/>
        </a:defRPr>
      </a:lvl3pPr>
      <a:lvl4pPr marL="1600200" indent="-228600" algn="l" rtl="0" eaLnBrk="1" fontAlgn="base" hangingPunct="1">
        <a:spcBef>
          <a:spcPct val="20000"/>
        </a:spcBef>
        <a:spcAft>
          <a:spcPct val="0"/>
        </a:spcAft>
        <a:buClr>
          <a:schemeClr val="accent2"/>
        </a:buClr>
        <a:buFont typeface="Wingdings" pitchFamily="2" charset="2"/>
        <a:buChar char="q"/>
        <a:defRPr sz="2000" kern="1200">
          <a:solidFill>
            <a:schemeClr val="tx1"/>
          </a:solidFill>
          <a:latin typeface="Tw Cen MT" pitchFamily="34" charset="0"/>
          <a:ea typeface="+mn-ea"/>
          <a:cs typeface="+mn-cs"/>
        </a:defRPr>
      </a:lvl4pPr>
      <a:lvl5pPr marL="2057400" indent="-228600" algn="l" rtl="0" eaLnBrk="1" fontAlgn="base" hangingPunct="1">
        <a:spcBef>
          <a:spcPct val="20000"/>
        </a:spcBef>
        <a:spcAft>
          <a:spcPct val="0"/>
        </a:spcAft>
        <a:buClr>
          <a:schemeClr val="accent2"/>
        </a:buClr>
        <a:buFont typeface="Wingdings" pitchFamily="2" charset="2"/>
        <a:buChar char="q"/>
        <a:defRPr sz="2000" kern="1200">
          <a:solidFill>
            <a:schemeClr val="tx1"/>
          </a:solidFill>
          <a:latin typeface="Tw Cen M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g&amp;ehk=7lWLNZ2xBSOFzDRUdAhcyA&amp;r=0&amp;pid=OfficeInsert"/><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freefoto.com/preview/33-04-3/Water-Texture"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suzyc417@gmail.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spences@umkc.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amp;ehk=8qTILVqMwDIwe2BiPFIOlA&amp;r=0&amp;pid=OfficeInsert"/><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commons.wikimedia.org/wiki/File:Question_book-2.svg"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ED3B6-FABF-40F2-9BA8-B5C5C4C3E31D}"/>
              </a:ext>
            </a:extLst>
          </p:cNvPr>
          <p:cNvSpPr>
            <a:spLocks noGrp="1"/>
          </p:cNvSpPr>
          <p:nvPr>
            <p:ph type="ctrTitle"/>
          </p:nvPr>
        </p:nvSpPr>
        <p:spPr>
          <a:xfrm>
            <a:off x="1524000" y="1122363"/>
            <a:ext cx="9144000" cy="1119675"/>
          </a:xfrm>
        </p:spPr>
        <p:txBody>
          <a:bodyPr/>
          <a:lstStyle/>
          <a:p>
            <a:r>
              <a:rPr lang="en-US" dirty="0"/>
              <a:t>Missouri Model Districts</a:t>
            </a:r>
          </a:p>
        </p:txBody>
      </p:sp>
      <p:sp>
        <p:nvSpPr>
          <p:cNvPr id="3" name="Subtitle 2">
            <a:extLst>
              <a:ext uri="{FF2B5EF4-FFF2-40B4-BE49-F238E27FC236}">
                <a16:creationId xmlns:a16="http://schemas.microsoft.com/office/drawing/2014/main" id="{84DEC420-FA55-4369-A9D3-EB93968FF552}"/>
              </a:ext>
            </a:extLst>
          </p:cNvPr>
          <p:cNvSpPr>
            <a:spLocks noGrp="1"/>
          </p:cNvSpPr>
          <p:nvPr>
            <p:ph type="subTitle" idx="1"/>
          </p:nvPr>
        </p:nvSpPr>
        <p:spPr>
          <a:xfrm>
            <a:off x="1524000" y="3039328"/>
            <a:ext cx="9378462" cy="2789972"/>
          </a:xfrm>
        </p:spPr>
        <p:txBody>
          <a:bodyPr>
            <a:normAutofit fontScale="77500" lnSpcReduction="20000"/>
          </a:bodyPr>
          <a:lstStyle/>
          <a:p>
            <a:r>
              <a:rPr lang="en-US" sz="7100" dirty="0">
                <a:latin typeface="Brush Script MT" panose="03060802040406070304" pitchFamily="66" charset="0"/>
                <a:cs typeface="Calibri" panose="020F0502020204030204" pitchFamily="34" charset="0"/>
              </a:rPr>
              <a:t>Making Connections</a:t>
            </a:r>
          </a:p>
          <a:p>
            <a:r>
              <a:rPr lang="en-US" dirty="0"/>
              <a:t> </a:t>
            </a:r>
            <a:r>
              <a:rPr lang="en-US" sz="4300" dirty="0"/>
              <a:t>for</a:t>
            </a:r>
            <a:r>
              <a:rPr lang="en-US" sz="5900" dirty="0"/>
              <a:t> </a:t>
            </a:r>
          </a:p>
          <a:p>
            <a:endParaRPr lang="en-US" dirty="0"/>
          </a:p>
          <a:p>
            <a:r>
              <a:rPr lang="en-US" sz="6400" dirty="0">
                <a:latin typeface="Broadway" panose="04040905080B02020502" pitchFamily="82" charset="0"/>
              </a:rPr>
              <a:t>The Big Picture</a:t>
            </a:r>
          </a:p>
        </p:txBody>
      </p:sp>
    </p:spTree>
    <p:extLst>
      <p:ext uri="{BB962C8B-B14F-4D97-AF65-F5344CB8AC3E}">
        <p14:creationId xmlns:p14="http://schemas.microsoft.com/office/powerpoint/2010/main" val="544371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4845E-0C28-4322-8F20-E73AD343A5C2}"/>
              </a:ext>
            </a:extLst>
          </p:cNvPr>
          <p:cNvSpPr>
            <a:spLocks noGrp="1"/>
          </p:cNvSpPr>
          <p:nvPr>
            <p:ph type="title"/>
          </p:nvPr>
        </p:nvSpPr>
        <p:spPr/>
        <p:txBody>
          <a:bodyPr>
            <a:normAutofit/>
          </a:bodyPr>
          <a:lstStyle/>
          <a:p>
            <a:r>
              <a:rPr lang="en-US" sz="3200" dirty="0"/>
              <a:t>Supports:  School Based Implementation Coaching and Leadership</a:t>
            </a:r>
          </a:p>
        </p:txBody>
      </p:sp>
      <p:pic>
        <p:nvPicPr>
          <p:cNvPr id="1026" name="Picture 2" descr="Related image">
            <a:extLst>
              <a:ext uri="{FF2B5EF4-FFF2-40B4-BE49-F238E27FC236}">
                <a16:creationId xmlns:a16="http://schemas.microsoft.com/office/drawing/2014/main" id="{7D3BB0ED-8F7A-46FF-8161-183BDC5B59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1562894"/>
            <a:ext cx="4614069" cy="4614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5355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BF6C48A-4E21-4BA1-9569-2AE1BC0BE504}"/>
              </a:ext>
            </a:extLst>
          </p:cNvPr>
          <p:cNvGraphicFramePr>
            <a:graphicFrameLocks noGrp="1"/>
          </p:cNvGraphicFramePr>
          <p:nvPr>
            <p:extLst/>
          </p:nvPr>
        </p:nvGraphicFramePr>
        <p:xfrm>
          <a:off x="2054088" y="907027"/>
          <a:ext cx="5671930" cy="5819892"/>
        </p:xfrm>
        <a:graphic>
          <a:graphicData uri="http://schemas.openxmlformats.org/drawingml/2006/table">
            <a:tbl>
              <a:tblPr firstRow="1" bandRow="1">
                <a:tableStyleId>{D7AC3CCA-C797-4891-BE02-D94E43425B78}</a:tableStyleId>
              </a:tblPr>
              <a:tblGrid>
                <a:gridCol w="1134386">
                  <a:extLst>
                    <a:ext uri="{9D8B030D-6E8A-4147-A177-3AD203B41FA5}">
                      <a16:colId xmlns:a16="http://schemas.microsoft.com/office/drawing/2014/main" val="1469026835"/>
                    </a:ext>
                  </a:extLst>
                </a:gridCol>
                <a:gridCol w="1134386">
                  <a:extLst>
                    <a:ext uri="{9D8B030D-6E8A-4147-A177-3AD203B41FA5}">
                      <a16:colId xmlns:a16="http://schemas.microsoft.com/office/drawing/2014/main" val="3374665376"/>
                    </a:ext>
                  </a:extLst>
                </a:gridCol>
                <a:gridCol w="1134386">
                  <a:extLst>
                    <a:ext uri="{9D8B030D-6E8A-4147-A177-3AD203B41FA5}">
                      <a16:colId xmlns:a16="http://schemas.microsoft.com/office/drawing/2014/main" val="3833704340"/>
                    </a:ext>
                  </a:extLst>
                </a:gridCol>
                <a:gridCol w="1134386">
                  <a:extLst>
                    <a:ext uri="{9D8B030D-6E8A-4147-A177-3AD203B41FA5}">
                      <a16:colId xmlns:a16="http://schemas.microsoft.com/office/drawing/2014/main" val="1045173352"/>
                    </a:ext>
                  </a:extLst>
                </a:gridCol>
                <a:gridCol w="1134386">
                  <a:extLst>
                    <a:ext uri="{9D8B030D-6E8A-4147-A177-3AD203B41FA5}">
                      <a16:colId xmlns:a16="http://schemas.microsoft.com/office/drawing/2014/main" val="3406757873"/>
                    </a:ext>
                  </a:extLst>
                </a:gridCol>
              </a:tblGrid>
              <a:tr h="969982">
                <a:tc>
                  <a:txBody>
                    <a:bodyPr/>
                    <a:lstStyle/>
                    <a:p>
                      <a:endParaRPr lang="en-US" sz="1600" dirty="0"/>
                    </a:p>
                  </a:txBody>
                  <a:tcPr marL="81028" marR="81028" marT="40514" marB="40514">
                    <a:cell3D prstMaterial="dkEdge">
                      <a:bevel/>
                      <a:lightRig rig="flood" dir="t"/>
                    </a:cell3D>
                    <a:solidFill>
                      <a:srgbClr val="92D050"/>
                    </a:solidFill>
                  </a:tcPr>
                </a:tc>
                <a:tc>
                  <a:txBody>
                    <a:bodyPr/>
                    <a:lstStyle/>
                    <a:p>
                      <a:endParaRPr lang="en-US" sz="1600" dirty="0"/>
                    </a:p>
                  </a:txBody>
                  <a:tcPr marL="81028" marR="81028" marT="40514" marB="40514">
                    <a:cell3D prstMaterial="dkEdge">
                      <a:bevel/>
                      <a:lightRig rig="flood" dir="t"/>
                    </a:cell3D>
                    <a:solidFill>
                      <a:srgbClr val="92D050"/>
                    </a:solidFill>
                  </a:tcPr>
                </a:tc>
                <a:tc>
                  <a:txBody>
                    <a:bodyPr/>
                    <a:lstStyle/>
                    <a:p>
                      <a:endParaRPr lang="en-US" sz="1600" dirty="0"/>
                    </a:p>
                  </a:txBody>
                  <a:tcPr marL="81028" marR="81028" marT="40514" marB="40514">
                    <a:cell3D prstMaterial="dkEdge">
                      <a:bevel/>
                      <a:lightRig rig="flood" dir="t"/>
                    </a:cell3D>
                    <a:solidFill>
                      <a:srgbClr val="92D050"/>
                    </a:solidFill>
                  </a:tcPr>
                </a:tc>
                <a:tc>
                  <a:txBody>
                    <a:bodyPr/>
                    <a:lstStyle/>
                    <a:p>
                      <a:endParaRPr lang="en-US" sz="1600" dirty="0"/>
                    </a:p>
                  </a:txBody>
                  <a:tcPr marL="81028" marR="81028" marT="40514" marB="40514">
                    <a:cell3D prstMaterial="dkEdge">
                      <a:bevel/>
                      <a:lightRig rig="flood" dir="t"/>
                    </a:cell3D>
                    <a:solidFill>
                      <a:schemeClr val="bg1"/>
                    </a:solidFill>
                  </a:tcPr>
                </a:tc>
                <a:tc>
                  <a:txBody>
                    <a:bodyPr/>
                    <a:lstStyle/>
                    <a:p>
                      <a:endParaRPr lang="en-US" sz="1600" dirty="0"/>
                    </a:p>
                  </a:txBody>
                  <a:tcPr marL="81028" marR="81028" marT="40514" marB="40514">
                    <a:cell3D prstMaterial="dkEdge">
                      <a:bevel/>
                      <a:lightRig rig="flood" dir="t"/>
                    </a:cell3D>
                    <a:solidFill>
                      <a:schemeClr val="bg1"/>
                    </a:solidFill>
                  </a:tcPr>
                </a:tc>
                <a:extLst>
                  <a:ext uri="{0D108BD9-81ED-4DB2-BD59-A6C34878D82A}">
                    <a16:rowId xmlns:a16="http://schemas.microsoft.com/office/drawing/2014/main" val="2124284552"/>
                  </a:ext>
                </a:extLst>
              </a:tr>
              <a:tr h="969982">
                <a:tc>
                  <a:txBody>
                    <a:bodyPr/>
                    <a:lstStyle/>
                    <a:p>
                      <a:endParaRPr lang="en-US" sz="1600" dirty="0"/>
                    </a:p>
                  </a:txBody>
                  <a:tcPr marL="81028" marR="81028" marT="40514" marB="40514">
                    <a:cell3D prstMaterial="dkEdge">
                      <a:bevel/>
                      <a:lightRig rig="flood" dir="t"/>
                    </a:cell3D>
                    <a:solidFill>
                      <a:srgbClr val="00B0F0"/>
                    </a:solidFill>
                  </a:tcPr>
                </a:tc>
                <a:tc>
                  <a:txBody>
                    <a:bodyPr/>
                    <a:lstStyle/>
                    <a:p>
                      <a:endParaRPr lang="en-US" sz="1600" dirty="0"/>
                    </a:p>
                  </a:txBody>
                  <a:tcPr marL="81028" marR="81028" marT="40514" marB="40514">
                    <a:cell3D prstMaterial="dkEdge">
                      <a:bevel/>
                      <a:lightRig rig="flood" dir="t"/>
                    </a:cell3D>
                    <a:solidFill>
                      <a:srgbClr val="92D050"/>
                    </a:solidFill>
                  </a:tcPr>
                </a:tc>
                <a:tc>
                  <a:txBody>
                    <a:bodyPr/>
                    <a:lstStyle/>
                    <a:p>
                      <a:endParaRPr lang="en-US" sz="1600" dirty="0"/>
                    </a:p>
                  </a:txBody>
                  <a:tcPr marL="81028" marR="81028" marT="40514" marB="40514">
                    <a:cell3D prstMaterial="dkEdge">
                      <a:bevel/>
                      <a:lightRig rig="flood" dir="t"/>
                    </a:cell3D>
                    <a:solidFill>
                      <a:srgbClr val="FF0000"/>
                    </a:solidFill>
                  </a:tcPr>
                </a:tc>
                <a:tc>
                  <a:txBody>
                    <a:bodyPr/>
                    <a:lstStyle/>
                    <a:p>
                      <a:endParaRPr lang="en-US" sz="1600" dirty="0"/>
                    </a:p>
                  </a:txBody>
                  <a:tcPr marL="81028" marR="81028" marT="40514" marB="40514">
                    <a:cell3D prstMaterial="dkEdge">
                      <a:bevel/>
                      <a:lightRig rig="flood" dir="t"/>
                    </a:cell3D>
                    <a:solidFill>
                      <a:srgbClr val="FF0000"/>
                    </a:solidFill>
                  </a:tcPr>
                </a:tc>
                <a:tc>
                  <a:txBody>
                    <a:bodyPr/>
                    <a:lstStyle/>
                    <a:p>
                      <a:endParaRPr lang="en-US" sz="1600" dirty="0"/>
                    </a:p>
                  </a:txBody>
                  <a:tcPr marL="81028" marR="81028" marT="40514" marB="40514">
                    <a:cell3D prstMaterial="dkEdge">
                      <a:bevel/>
                      <a:lightRig rig="flood" dir="t"/>
                    </a:cell3D>
                    <a:solidFill>
                      <a:schemeClr val="accent5">
                        <a:lumMod val="60000"/>
                        <a:lumOff val="40000"/>
                      </a:schemeClr>
                    </a:solidFill>
                  </a:tcPr>
                </a:tc>
                <a:extLst>
                  <a:ext uri="{0D108BD9-81ED-4DB2-BD59-A6C34878D82A}">
                    <a16:rowId xmlns:a16="http://schemas.microsoft.com/office/drawing/2014/main" val="2182836286"/>
                  </a:ext>
                </a:extLst>
              </a:tr>
              <a:tr h="969982">
                <a:tc>
                  <a:txBody>
                    <a:bodyPr/>
                    <a:lstStyle/>
                    <a:p>
                      <a:endParaRPr lang="en-US" sz="1600" dirty="0"/>
                    </a:p>
                  </a:txBody>
                  <a:tcPr marL="81028" marR="81028" marT="40514" marB="40514">
                    <a:cell3D prstMaterial="dkEdge">
                      <a:bevel/>
                      <a:lightRig rig="flood" dir="t"/>
                    </a:cell3D>
                    <a:solidFill>
                      <a:srgbClr val="00B0F0"/>
                    </a:solidFill>
                  </a:tcPr>
                </a:tc>
                <a:tc>
                  <a:txBody>
                    <a:bodyPr/>
                    <a:lstStyle/>
                    <a:p>
                      <a:endParaRPr lang="en-US" sz="1600" dirty="0"/>
                    </a:p>
                  </a:txBody>
                  <a:tcPr marL="81028" marR="81028" marT="40514" marB="40514">
                    <a:cell3D prstMaterial="dkEdge">
                      <a:bevel/>
                      <a:lightRig rig="flood" dir="t"/>
                    </a:cell3D>
                    <a:solidFill>
                      <a:srgbClr val="9D0BC5"/>
                    </a:solidFill>
                  </a:tcPr>
                </a:tc>
                <a:tc>
                  <a:txBody>
                    <a:bodyPr/>
                    <a:lstStyle/>
                    <a:p>
                      <a:endParaRPr lang="en-US" sz="1600" dirty="0"/>
                    </a:p>
                  </a:txBody>
                  <a:tcPr marL="81028" marR="81028" marT="40514" marB="40514">
                    <a:cell3D prstMaterial="dkEdge">
                      <a:bevel/>
                      <a:lightRig rig="flood" dir="t"/>
                    </a:cell3D>
                    <a:solidFill>
                      <a:srgbClr val="FF0000"/>
                    </a:solidFill>
                  </a:tcPr>
                </a:tc>
                <a:tc>
                  <a:txBody>
                    <a:bodyPr/>
                    <a:lstStyle/>
                    <a:p>
                      <a:endParaRPr lang="en-US" sz="1600" dirty="0"/>
                    </a:p>
                  </a:txBody>
                  <a:tcPr marL="81028" marR="81028" marT="40514" marB="40514">
                    <a:cell3D prstMaterial="dkEdge">
                      <a:bevel/>
                      <a:lightRig rig="flood" dir="t"/>
                    </a:cell3D>
                    <a:solidFill>
                      <a:srgbClr val="FF0000"/>
                    </a:solidFill>
                  </a:tcPr>
                </a:tc>
                <a:tc>
                  <a:txBody>
                    <a:bodyPr/>
                    <a:lstStyle/>
                    <a:p>
                      <a:endParaRPr lang="en-US" sz="1600" dirty="0"/>
                    </a:p>
                  </a:txBody>
                  <a:tcPr marL="81028" marR="81028" marT="40514" marB="40514">
                    <a:cell3D prstMaterial="dkEdge">
                      <a:bevel/>
                      <a:lightRig rig="flood" dir="t"/>
                    </a:cell3D>
                    <a:solidFill>
                      <a:schemeClr val="accent5">
                        <a:lumMod val="60000"/>
                        <a:lumOff val="40000"/>
                      </a:schemeClr>
                    </a:solidFill>
                  </a:tcPr>
                </a:tc>
                <a:extLst>
                  <a:ext uri="{0D108BD9-81ED-4DB2-BD59-A6C34878D82A}">
                    <a16:rowId xmlns:a16="http://schemas.microsoft.com/office/drawing/2014/main" val="3750376347"/>
                  </a:ext>
                </a:extLst>
              </a:tr>
              <a:tr h="969982">
                <a:tc>
                  <a:txBody>
                    <a:bodyPr/>
                    <a:lstStyle/>
                    <a:p>
                      <a:endParaRPr lang="en-US" sz="1600" dirty="0"/>
                    </a:p>
                  </a:txBody>
                  <a:tcPr marL="81028" marR="81028" marT="40514" marB="40514">
                    <a:cell3D prstMaterial="dkEdge">
                      <a:bevel/>
                      <a:lightRig rig="flood" dir="t"/>
                    </a:cell3D>
                    <a:solidFill>
                      <a:srgbClr val="00B0F0"/>
                    </a:solidFill>
                  </a:tcPr>
                </a:tc>
                <a:tc>
                  <a:txBody>
                    <a:bodyPr/>
                    <a:lstStyle/>
                    <a:p>
                      <a:endParaRPr lang="en-US" sz="1600" dirty="0"/>
                    </a:p>
                  </a:txBody>
                  <a:tcPr marL="81028" marR="81028" marT="40514" marB="40514">
                    <a:cell3D prstMaterial="dkEdge">
                      <a:bevel/>
                      <a:lightRig rig="flood" dir="t"/>
                    </a:cell3D>
                    <a:solidFill>
                      <a:srgbClr val="9D0BC5"/>
                    </a:solidFill>
                  </a:tcPr>
                </a:tc>
                <a:tc>
                  <a:txBody>
                    <a:bodyPr/>
                    <a:lstStyle/>
                    <a:p>
                      <a:endParaRPr lang="en-US" sz="1600" dirty="0"/>
                    </a:p>
                  </a:txBody>
                  <a:tcPr marL="81028" marR="81028" marT="40514" marB="40514">
                    <a:cell3D prstMaterial="dkEdge">
                      <a:bevel/>
                      <a:lightRig rig="flood" dir="t"/>
                    </a:cell3D>
                    <a:solidFill>
                      <a:srgbClr val="9D0BC5"/>
                    </a:solidFill>
                  </a:tcPr>
                </a:tc>
                <a:tc>
                  <a:txBody>
                    <a:bodyPr/>
                    <a:lstStyle/>
                    <a:p>
                      <a:endParaRPr lang="en-US" sz="1600" dirty="0"/>
                    </a:p>
                  </a:txBody>
                  <a:tcPr marL="81028" marR="81028" marT="40514" marB="40514">
                    <a:cell3D prstMaterial="dkEdge">
                      <a:bevel/>
                      <a:lightRig rig="flood" dir="t"/>
                    </a:cell3D>
                    <a:solidFill>
                      <a:srgbClr val="FFFF00"/>
                    </a:solidFill>
                  </a:tcPr>
                </a:tc>
                <a:tc>
                  <a:txBody>
                    <a:bodyPr/>
                    <a:lstStyle/>
                    <a:p>
                      <a:endParaRPr lang="en-US" sz="1600" dirty="0"/>
                    </a:p>
                  </a:txBody>
                  <a:tcPr marL="81028" marR="81028" marT="40514" marB="40514">
                    <a:cell3D prstMaterial="dkEdge">
                      <a:bevel/>
                      <a:lightRig rig="flood" dir="t"/>
                    </a:cell3D>
                    <a:solidFill>
                      <a:schemeClr val="accent5">
                        <a:lumMod val="60000"/>
                        <a:lumOff val="40000"/>
                      </a:schemeClr>
                    </a:solidFill>
                  </a:tcPr>
                </a:tc>
                <a:extLst>
                  <a:ext uri="{0D108BD9-81ED-4DB2-BD59-A6C34878D82A}">
                    <a16:rowId xmlns:a16="http://schemas.microsoft.com/office/drawing/2014/main" val="2278739108"/>
                  </a:ext>
                </a:extLst>
              </a:tr>
              <a:tr h="969982">
                <a:tc>
                  <a:txBody>
                    <a:bodyPr/>
                    <a:lstStyle/>
                    <a:p>
                      <a:endParaRPr lang="en-US" sz="1600" dirty="0"/>
                    </a:p>
                  </a:txBody>
                  <a:tcPr marL="81028" marR="81028" marT="40514" marB="40514">
                    <a:cell3D prstMaterial="dkEdge">
                      <a:bevel/>
                      <a:lightRig rig="flood" dir="t"/>
                    </a:cell3D>
                    <a:solidFill>
                      <a:srgbClr val="00B0F0"/>
                    </a:solidFill>
                  </a:tcPr>
                </a:tc>
                <a:tc>
                  <a:txBody>
                    <a:bodyPr/>
                    <a:lstStyle/>
                    <a:p>
                      <a:endParaRPr lang="en-US" sz="1600" dirty="0"/>
                    </a:p>
                  </a:txBody>
                  <a:tcPr marL="81028" marR="81028" marT="40514" marB="40514">
                    <a:cell3D prstMaterial="dkEdge">
                      <a:bevel/>
                      <a:lightRig rig="flood" dir="t"/>
                    </a:cell3D>
                    <a:solidFill>
                      <a:srgbClr val="00FF00"/>
                    </a:solidFill>
                  </a:tcPr>
                </a:tc>
                <a:tc>
                  <a:txBody>
                    <a:bodyPr/>
                    <a:lstStyle/>
                    <a:p>
                      <a:endParaRPr lang="en-US" sz="1600" dirty="0"/>
                    </a:p>
                  </a:txBody>
                  <a:tcPr marL="81028" marR="81028" marT="40514" marB="40514">
                    <a:cell3D prstMaterial="dkEdge">
                      <a:bevel/>
                      <a:lightRig rig="flood" dir="t"/>
                    </a:cell3D>
                    <a:solidFill>
                      <a:srgbClr val="9D0BC5"/>
                    </a:solidFill>
                  </a:tcPr>
                </a:tc>
                <a:tc>
                  <a:txBody>
                    <a:bodyPr/>
                    <a:lstStyle/>
                    <a:p>
                      <a:endParaRPr lang="en-US" sz="1600" dirty="0"/>
                    </a:p>
                  </a:txBody>
                  <a:tcPr marL="81028" marR="81028" marT="40514" marB="40514">
                    <a:cell3D prstMaterial="dkEdge">
                      <a:bevel/>
                      <a:lightRig rig="flood" dir="t"/>
                    </a:cell3D>
                    <a:solidFill>
                      <a:srgbClr val="FFFF00"/>
                    </a:solidFill>
                  </a:tcPr>
                </a:tc>
                <a:tc>
                  <a:txBody>
                    <a:bodyPr/>
                    <a:lstStyle/>
                    <a:p>
                      <a:endParaRPr lang="en-US" sz="1600" dirty="0"/>
                    </a:p>
                  </a:txBody>
                  <a:tcPr marL="81028" marR="81028" marT="40514" marB="40514">
                    <a:cell3D prstMaterial="dkEdge">
                      <a:bevel/>
                      <a:lightRig rig="flood" dir="t"/>
                    </a:cell3D>
                    <a:solidFill>
                      <a:schemeClr val="accent5">
                        <a:lumMod val="60000"/>
                        <a:lumOff val="40000"/>
                      </a:schemeClr>
                    </a:solidFill>
                  </a:tcPr>
                </a:tc>
                <a:extLst>
                  <a:ext uri="{0D108BD9-81ED-4DB2-BD59-A6C34878D82A}">
                    <a16:rowId xmlns:a16="http://schemas.microsoft.com/office/drawing/2014/main" val="2811422513"/>
                  </a:ext>
                </a:extLst>
              </a:tr>
              <a:tr h="969982">
                <a:tc>
                  <a:txBody>
                    <a:bodyPr/>
                    <a:lstStyle/>
                    <a:p>
                      <a:endParaRPr lang="en-US" sz="1600" dirty="0"/>
                    </a:p>
                  </a:txBody>
                  <a:tcPr marL="81028" marR="81028" marT="40514" marB="40514">
                    <a:cell3D prstMaterial="dkEdge">
                      <a:bevel/>
                      <a:lightRig rig="flood" dir="t"/>
                    </a:cell3D>
                    <a:solidFill>
                      <a:srgbClr val="00FF00"/>
                    </a:solidFill>
                  </a:tcPr>
                </a:tc>
                <a:tc>
                  <a:txBody>
                    <a:bodyPr/>
                    <a:lstStyle/>
                    <a:p>
                      <a:endParaRPr lang="en-US" sz="1600" dirty="0"/>
                    </a:p>
                  </a:txBody>
                  <a:tcPr marL="81028" marR="81028" marT="40514" marB="40514">
                    <a:cell3D prstMaterial="dkEdge">
                      <a:bevel/>
                      <a:lightRig rig="flood" dir="t"/>
                    </a:cell3D>
                    <a:solidFill>
                      <a:srgbClr val="00FF00"/>
                    </a:solidFill>
                  </a:tcPr>
                </a:tc>
                <a:tc>
                  <a:txBody>
                    <a:bodyPr/>
                    <a:lstStyle/>
                    <a:p>
                      <a:endParaRPr lang="en-US" sz="1600" dirty="0"/>
                    </a:p>
                  </a:txBody>
                  <a:tcPr marL="81028" marR="81028" marT="40514" marB="40514">
                    <a:cell3D prstMaterial="dkEdge">
                      <a:bevel/>
                      <a:lightRig rig="flood" dir="t"/>
                    </a:cell3D>
                    <a:solidFill>
                      <a:srgbClr val="00FF00"/>
                    </a:solidFill>
                  </a:tcPr>
                </a:tc>
                <a:tc>
                  <a:txBody>
                    <a:bodyPr/>
                    <a:lstStyle/>
                    <a:p>
                      <a:endParaRPr lang="en-US" sz="1600" dirty="0"/>
                    </a:p>
                  </a:txBody>
                  <a:tcPr marL="81028" marR="81028" marT="40514" marB="40514">
                    <a:cell3D prstMaterial="dkEdge">
                      <a:bevel/>
                      <a:lightRig rig="flood" dir="t"/>
                    </a:cell3D>
                    <a:solidFill>
                      <a:srgbClr val="FFFF00"/>
                    </a:solidFill>
                  </a:tcPr>
                </a:tc>
                <a:tc>
                  <a:txBody>
                    <a:bodyPr/>
                    <a:lstStyle/>
                    <a:p>
                      <a:endParaRPr lang="en-US" sz="1600" dirty="0"/>
                    </a:p>
                  </a:txBody>
                  <a:tcPr marL="81028" marR="81028" marT="40514" marB="40514">
                    <a:cell3D prstMaterial="dkEdge">
                      <a:bevel/>
                      <a:lightRig rig="flood" dir="t"/>
                    </a:cell3D>
                    <a:solidFill>
                      <a:srgbClr val="FFFF00"/>
                    </a:solidFill>
                  </a:tcPr>
                </a:tc>
                <a:extLst>
                  <a:ext uri="{0D108BD9-81ED-4DB2-BD59-A6C34878D82A}">
                    <a16:rowId xmlns:a16="http://schemas.microsoft.com/office/drawing/2014/main" val="3901294974"/>
                  </a:ext>
                </a:extLst>
              </a:tr>
            </a:tbl>
          </a:graphicData>
        </a:graphic>
      </p:graphicFrame>
      <p:grpSp>
        <p:nvGrpSpPr>
          <p:cNvPr id="6" name="Group 5">
            <a:extLst>
              <a:ext uri="{FF2B5EF4-FFF2-40B4-BE49-F238E27FC236}">
                <a16:creationId xmlns:a16="http://schemas.microsoft.com/office/drawing/2014/main" id="{0B675B1A-712C-46C6-92AB-BBB50D331843}"/>
              </a:ext>
            </a:extLst>
          </p:cNvPr>
          <p:cNvGrpSpPr/>
          <p:nvPr/>
        </p:nvGrpSpPr>
        <p:grpSpPr>
          <a:xfrm>
            <a:off x="8945962" y="884433"/>
            <a:ext cx="1680894" cy="1157685"/>
            <a:chOff x="6785114" y="266448"/>
            <a:chExt cx="1749290" cy="1293972"/>
          </a:xfrm>
        </p:grpSpPr>
        <p:sp>
          <p:nvSpPr>
            <p:cNvPr id="3" name="TextBox 2">
              <a:extLst>
                <a:ext uri="{FF2B5EF4-FFF2-40B4-BE49-F238E27FC236}">
                  <a16:creationId xmlns:a16="http://schemas.microsoft.com/office/drawing/2014/main" id="{2204C135-B4FE-4516-89BF-773EF83169D4}"/>
                </a:ext>
              </a:extLst>
            </p:cNvPr>
            <p:cNvSpPr txBox="1"/>
            <p:nvPr/>
          </p:nvSpPr>
          <p:spPr>
            <a:xfrm>
              <a:off x="6785114" y="266448"/>
              <a:ext cx="874643" cy="646986"/>
            </a:xfrm>
            <a:prstGeom prst="round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200" b="1" dirty="0"/>
                <a:t>Are</a:t>
              </a:r>
            </a:p>
          </p:txBody>
        </p:sp>
        <p:sp>
          <p:nvSpPr>
            <p:cNvPr id="4" name="TextBox 3">
              <a:extLst>
                <a:ext uri="{FF2B5EF4-FFF2-40B4-BE49-F238E27FC236}">
                  <a16:creationId xmlns:a16="http://schemas.microsoft.com/office/drawing/2014/main" id="{08931320-7275-4AB0-BA1C-17D5573D5170}"/>
                </a:ext>
              </a:extLst>
            </p:cNvPr>
            <p:cNvSpPr txBox="1"/>
            <p:nvPr/>
          </p:nvSpPr>
          <p:spPr>
            <a:xfrm>
              <a:off x="7659761" y="266448"/>
              <a:ext cx="874643" cy="646986"/>
            </a:xfrm>
            <a:prstGeom prst="roundRect">
              <a:avLst/>
            </a:prstGeom>
            <a:solidFill>
              <a:srgbClr val="FF0000"/>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200" b="1" dirty="0"/>
                <a:t>You</a:t>
              </a:r>
            </a:p>
          </p:txBody>
        </p:sp>
        <p:sp>
          <p:nvSpPr>
            <p:cNvPr id="5" name="TextBox 4">
              <a:extLst>
                <a:ext uri="{FF2B5EF4-FFF2-40B4-BE49-F238E27FC236}">
                  <a16:creationId xmlns:a16="http://schemas.microsoft.com/office/drawing/2014/main" id="{F1850823-9753-4717-A3CF-5CA5F3D0F0D9}"/>
                </a:ext>
              </a:extLst>
            </p:cNvPr>
            <p:cNvSpPr txBox="1"/>
            <p:nvPr/>
          </p:nvSpPr>
          <p:spPr>
            <a:xfrm>
              <a:off x="6977272" y="913434"/>
              <a:ext cx="1364974" cy="646986"/>
            </a:xfrm>
            <a:prstGeom prst="roundRect">
              <a:avLst/>
            </a:prstGeom>
            <a:solidFill>
              <a:srgbClr val="FFFF00"/>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200" b="1" dirty="0"/>
                <a:t>Game</a:t>
              </a:r>
            </a:p>
          </p:txBody>
        </p:sp>
      </p:grpSp>
      <p:grpSp>
        <p:nvGrpSpPr>
          <p:cNvPr id="7" name="Group 6">
            <a:extLst>
              <a:ext uri="{FF2B5EF4-FFF2-40B4-BE49-F238E27FC236}">
                <a16:creationId xmlns:a16="http://schemas.microsoft.com/office/drawing/2014/main" id="{F16D9C6A-B460-4083-B5EC-17590C118F9F}"/>
              </a:ext>
            </a:extLst>
          </p:cNvPr>
          <p:cNvGrpSpPr/>
          <p:nvPr/>
        </p:nvGrpSpPr>
        <p:grpSpPr>
          <a:xfrm>
            <a:off x="9271824" y="2295725"/>
            <a:ext cx="1282952" cy="1736527"/>
            <a:chOff x="6920173" y="524386"/>
            <a:chExt cx="1203006" cy="1940958"/>
          </a:xfrm>
        </p:grpSpPr>
        <p:sp>
          <p:nvSpPr>
            <p:cNvPr id="8" name="TextBox 7">
              <a:extLst>
                <a:ext uri="{FF2B5EF4-FFF2-40B4-BE49-F238E27FC236}">
                  <a16:creationId xmlns:a16="http://schemas.microsoft.com/office/drawing/2014/main" id="{9E6DA69B-A750-41AA-8F0E-20AD05FC21F2}"/>
                </a:ext>
              </a:extLst>
            </p:cNvPr>
            <p:cNvSpPr txBox="1"/>
            <p:nvPr/>
          </p:nvSpPr>
          <p:spPr>
            <a:xfrm>
              <a:off x="7084354" y="524386"/>
              <a:ext cx="874643" cy="646986"/>
            </a:xfrm>
            <a:prstGeom prst="roundRect">
              <a:avLst/>
            </a:prstGeom>
            <a:solidFill>
              <a:srgbClr val="92D050"/>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200" b="1" dirty="0"/>
                <a:t>To </a:t>
              </a:r>
            </a:p>
          </p:txBody>
        </p:sp>
        <p:sp>
          <p:nvSpPr>
            <p:cNvPr id="9" name="TextBox 8">
              <a:extLst>
                <a:ext uri="{FF2B5EF4-FFF2-40B4-BE49-F238E27FC236}">
                  <a16:creationId xmlns:a16="http://schemas.microsoft.com/office/drawing/2014/main" id="{5B3B821E-3967-4C11-B851-5732BF16E517}"/>
                </a:ext>
              </a:extLst>
            </p:cNvPr>
            <p:cNvSpPr txBox="1"/>
            <p:nvPr/>
          </p:nvSpPr>
          <p:spPr>
            <a:xfrm>
              <a:off x="6920173" y="1171372"/>
              <a:ext cx="1203006" cy="646986"/>
            </a:xfrm>
            <a:prstGeom prst="roundRect">
              <a:avLst/>
            </a:prstGeom>
            <a:solidFill>
              <a:schemeClr val="accent4"/>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200" b="1" dirty="0"/>
                <a:t>Make</a:t>
              </a:r>
            </a:p>
          </p:txBody>
        </p:sp>
        <p:sp>
          <p:nvSpPr>
            <p:cNvPr id="10" name="TextBox 9">
              <a:extLst>
                <a:ext uri="{FF2B5EF4-FFF2-40B4-BE49-F238E27FC236}">
                  <a16:creationId xmlns:a16="http://schemas.microsoft.com/office/drawing/2014/main" id="{9BF57E68-C9D9-4C3C-AC73-4CD806927A13}"/>
                </a:ext>
              </a:extLst>
            </p:cNvPr>
            <p:cNvSpPr txBox="1"/>
            <p:nvPr/>
          </p:nvSpPr>
          <p:spPr>
            <a:xfrm>
              <a:off x="7085082" y="1818358"/>
              <a:ext cx="873915" cy="646986"/>
            </a:xfrm>
            <a:prstGeom prst="round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200" b="1" dirty="0"/>
                <a:t>the</a:t>
              </a:r>
            </a:p>
          </p:txBody>
        </p:sp>
      </p:grpSp>
      <p:grpSp>
        <p:nvGrpSpPr>
          <p:cNvPr id="11" name="Group 10">
            <a:extLst>
              <a:ext uri="{FF2B5EF4-FFF2-40B4-BE49-F238E27FC236}">
                <a16:creationId xmlns:a16="http://schemas.microsoft.com/office/drawing/2014/main" id="{C5F6639D-C8F7-4F71-BCFD-875D71ABDEA7}"/>
              </a:ext>
            </a:extLst>
          </p:cNvPr>
          <p:cNvGrpSpPr/>
          <p:nvPr/>
        </p:nvGrpSpPr>
        <p:grpSpPr>
          <a:xfrm>
            <a:off x="9041621" y="4334086"/>
            <a:ext cx="1762884" cy="1417280"/>
            <a:chOff x="6742451" y="-57045"/>
            <a:chExt cx="1834616" cy="1584131"/>
          </a:xfrm>
        </p:grpSpPr>
        <p:sp>
          <p:nvSpPr>
            <p:cNvPr id="12" name="TextBox 11">
              <a:extLst>
                <a:ext uri="{FF2B5EF4-FFF2-40B4-BE49-F238E27FC236}">
                  <a16:creationId xmlns:a16="http://schemas.microsoft.com/office/drawing/2014/main" id="{7EABA9BF-1B12-4C08-8CEC-88786D8AEF21}"/>
                </a:ext>
              </a:extLst>
            </p:cNvPr>
            <p:cNvSpPr txBox="1"/>
            <p:nvPr/>
          </p:nvSpPr>
          <p:spPr>
            <a:xfrm rot="960000">
              <a:off x="6742451" y="-57045"/>
              <a:ext cx="1834616" cy="646986"/>
            </a:xfrm>
            <a:prstGeom prst="roundRect">
              <a:avLst/>
            </a:prstGeom>
            <a:solidFill>
              <a:srgbClr val="F874D5"/>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200" b="1" dirty="0"/>
                <a:t>Pieces</a:t>
              </a:r>
            </a:p>
          </p:txBody>
        </p:sp>
        <p:sp>
          <p:nvSpPr>
            <p:cNvPr id="14" name="TextBox 13">
              <a:extLst>
                <a:ext uri="{FF2B5EF4-FFF2-40B4-BE49-F238E27FC236}">
                  <a16:creationId xmlns:a16="http://schemas.microsoft.com/office/drawing/2014/main" id="{BDD463DF-2FC4-4BCE-8183-C46E2EAAB5B5}"/>
                </a:ext>
              </a:extLst>
            </p:cNvPr>
            <p:cNvSpPr txBox="1"/>
            <p:nvPr/>
          </p:nvSpPr>
          <p:spPr>
            <a:xfrm rot="21060000">
              <a:off x="6962363" y="880101"/>
              <a:ext cx="1364974" cy="646985"/>
            </a:xfrm>
            <a:prstGeom prst="roundRect">
              <a:avLst/>
            </a:prstGeom>
            <a:solidFill>
              <a:srgbClr val="FFCC99"/>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3200" b="1" dirty="0"/>
                <a:t>Fit?</a:t>
              </a:r>
            </a:p>
          </p:txBody>
        </p:sp>
      </p:grpSp>
      <p:sp>
        <p:nvSpPr>
          <p:cNvPr id="15" name="TextBox 14">
            <a:extLst>
              <a:ext uri="{FF2B5EF4-FFF2-40B4-BE49-F238E27FC236}">
                <a16:creationId xmlns:a16="http://schemas.microsoft.com/office/drawing/2014/main" id="{07548DF3-8D36-4D52-9820-C81F131DD3BA}"/>
              </a:ext>
            </a:extLst>
          </p:cNvPr>
          <p:cNvSpPr txBox="1"/>
          <p:nvPr/>
        </p:nvSpPr>
        <p:spPr>
          <a:xfrm>
            <a:off x="300459" y="95284"/>
            <a:ext cx="4589594" cy="769441"/>
          </a:xfrm>
          <a:prstGeom prst="rect">
            <a:avLst/>
          </a:prstGeom>
          <a:noFill/>
        </p:spPr>
        <p:txBody>
          <a:bodyPr wrap="square" rtlCol="0">
            <a:spAutoFit/>
          </a:bodyPr>
          <a:lstStyle/>
          <a:p>
            <a:r>
              <a:rPr lang="en-US" sz="4400" dirty="0">
                <a:solidFill>
                  <a:srgbClr val="FF0000"/>
                </a:solidFill>
              </a:rPr>
              <a:t>T</a:t>
            </a:r>
            <a:r>
              <a:rPr lang="en-US" sz="4400" dirty="0">
                <a:solidFill>
                  <a:schemeClr val="bg1">
                    <a:lumMod val="75000"/>
                  </a:schemeClr>
                </a:solidFill>
              </a:rPr>
              <a:t>E</a:t>
            </a:r>
            <a:r>
              <a:rPr lang="en-US" sz="4400" dirty="0">
                <a:solidFill>
                  <a:schemeClr val="accent1">
                    <a:lumMod val="60000"/>
                    <a:lumOff val="40000"/>
                  </a:schemeClr>
                </a:solidFill>
              </a:rPr>
              <a:t>T</a:t>
            </a:r>
            <a:r>
              <a:rPr lang="en-US" sz="4400" dirty="0">
                <a:solidFill>
                  <a:srgbClr val="92D050"/>
                </a:solidFill>
              </a:rPr>
              <a:t>R</a:t>
            </a:r>
            <a:r>
              <a:rPr lang="en-US" sz="4400" dirty="0">
                <a:solidFill>
                  <a:schemeClr val="accent2">
                    <a:lumMod val="75000"/>
                  </a:schemeClr>
                </a:solidFill>
              </a:rPr>
              <a:t>I</a:t>
            </a:r>
            <a:r>
              <a:rPr lang="en-US" sz="4400" dirty="0">
                <a:solidFill>
                  <a:srgbClr val="9D0BC5"/>
                </a:solidFill>
              </a:rPr>
              <a:t>S</a:t>
            </a:r>
            <a:r>
              <a:rPr lang="en-US" sz="4400" dirty="0"/>
              <a:t> Bingo</a:t>
            </a:r>
          </a:p>
        </p:txBody>
      </p:sp>
      <p:sp>
        <p:nvSpPr>
          <p:cNvPr id="16" name="TextBox 15">
            <a:extLst>
              <a:ext uri="{FF2B5EF4-FFF2-40B4-BE49-F238E27FC236}">
                <a16:creationId xmlns:a16="http://schemas.microsoft.com/office/drawing/2014/main" id="{F190AE52-A722-4F93-96F0-F560B3D08D2E}"/>
              </a:ext>
            </a:extLst>
          </p:cNvPr>
          <p:cNvSpPr txBox="1"/>
          <p:nvPr/>
        </p:nvSpPr>
        <p:spPr>
          <a:xfrm>
            <a:off x="2455569" y="953993"/>
            <a:ext cx="2372139" cy="830997"/>
          </a:xfrm>
          <a:prstGeom prst="rect">
            <a:avLst/>
          </a:prstGeom>
          <a:noFill/>
        </p:spPr>
        <p:txBody>
          <a:bodyPr wrap="square" rtlCol="0">
            <a:spAutoFit/>
          </a:bodyPr>
          <a:lstStyle/>
          <a:p>
            <a:pPr algn="ctr"/>
            <a:r>
              <a:rPr lang="en-US" sz="4800" b="1" dirty="0">
                <a:solidFill>
                  <a:schemeClr val="bg1"/>
                </a:solidFill>
              </a:rPr>
              <a:t>DBDM</a:t>
            </a:r>
            <a:endParaRPr lang="en-US" sz="5400" b="1" dirty="0">
              <a:solidFill>
                <a:schemeClr val="bg1"/>
              </a:solidFill>
            </a:endParaRPr>
          </a:p>
        </p:txBody>
      </p:sp>
      <p:sp>
        <p:nvSpPr>
          <p:cNvPr id="17" name="TextBox 16">
            <a:extLst>
              <a:ext uri="{FF2B5EF4-FFF2-40B4-BE49-F238E27FC236}">
                <a16:creationId xmlns:a16="http://schemas.microsoft.com/office/drawing/2014/main" id="{D074C1D9-413F-4167-8484-EB4FCD3B0D9C}"/>
              </a:ext>
            </a:extLst>
          </p:cNvPr>
          <p:cNvSpPr txBox="1"/>
          <p:nvPr/>
        </p:nvSpPr>
        <p:spPr>
          <a:xfrm rot="19547984">
            <a:off x="4238590" y="2425885"/>
            <a:ext cx="2372139" cy="830997"/>
          </a:xfrm>
          <a:prstGeom prst="rect">
            <a:avLst/>
          </a:prstGeom>
          <a:noFill/>
        </p:spPr>
        <p:txBody>
          <a:bodyPr wrap="square" rtlCol="0">
            <a:spAutoFit/>
          </a:bodyPr>
          <a:lstStyle/>
          <a:p>
            <a:pPr algn="ctr"/>
            <a:r>
              <a:rPr lang="en-US" sz="4800" b="1" dirty="0">
                <a:solidFill>
                  <a:schemeClr val="bg1"/>
                </a:solidFill>
              </a:rPr>
              <a:t>CT</a:t>
            </a:r>
            <a:endParaRPr lang="en-US" sz="5400" b="1" dirty="0">
              <a:solidFill>
                <a:schemeClr val="bg1"/>
              </a:solidFill>
            </a:endParaRPr>
          </a:p>
        </p:txBody>
      </p:sp>
      <p:sp>
        <p:nvSpPr>
          <p:cNvPr id="18" name="TextBox 17">
            <a:extLst>
              <a:ext uri="{FF2B5EF4-FFF2-40B4-BE49-F238E27FC236}">
                <a16:creationId xmlns:a16="http://schemas.microsoft.com/office/drawing/2014/main" id="{9CEB9F41-1BF1-4338-9B25-37542850AD02}"/>
              </a:ext>
            </a:extLst>
          </p:cNvPr>
          <p:cNvSpPr txBox="1"/>
          <p:nvPr/>
        </p:nvSpPr>
        <p:spPr>
          <a:xfrm rot="16200000">
            <a:off x="133686" y="3432251"/>
            <a:ext cx="4768457" cy="769441"/>
          </a:xfrm>
          <a:prstGeom prst="rect">
            <a:avLst/>
          </a:prstGeom>
          <a:noFill/>
        </p:spPr>
        <p:txBody>
          <a:bodyPr wrap="square" rtlCol="0">
            <a:spAutoFit/>
          </a:bodyPr>
          <a:lstStyle/>
          <a:p>
            <a:pPr algn="ctr"/>
            <a:r>
              <a:rPr lang="en-US" sz="4400" b="1" dirty="0">
                <a:solidFill>
                  <a:schemeClr val="bg1"/>
                </a:solidFill>
              </a:rPr>
              <a:t>LEADERSHIP</a:t>
            </a:r>
            <a:endParaRPr lang="en-US" sz="5400" b="1" dirty="0">
              <a:solidFill>
                <a:schemeClr val="bg1"/>
              </a:solidFill>
            </a:endParaRPr>
          </a:p>
        </p:txBody>
      </p:sp>
      <p:sp>
        <p:nvSpPr>
          <p:cNvPr id="19" name="TextBox 18">
            <a:extLst>
              <a:ext uri="{FF2B5EF4-FFF2-40B4-BE49-F238E27FC236}">
                <a16:creationId xmlns:a16="http://schemas.microsoft.com/office/drawing/2014/main" id="{9D35CEF2-3FA4-4D74-AE62-62AA3593B66B}"/>
              </a:ext>
            </a:extLst>
          </p:cNvPr>
          <p:cNvSpPr txBox="1"/>
          <p:nvPr/>
        </p:nvSpPr>
        <p:spPr>
          <a:xfrm rot="20719956">
            <a:off x="2292712" y="5807732"/>
            <a:ext cx="2597425" cy="830997"/>
          </a:xfrm>
          <a:prstGeom prst="rect">
            <a:avLst/>
          </a:prstGeom>
          <a:noFill/>
        </p:spPr>
        <p:txBody>
          <a:bodyPr wrap="square" rtlCol="0">
            <a:spAutoFit/>
          </a:bodyPr>
          <a:lstStyle/>
          <a:p>
            <a:pPr algn="ctr"/>
            <a:r>
              <a:rPr lang="en-US" sz="4800" b="1" dirty="0">
                <a:solidFill>
                  <a:schemeClr val="bg1"/>
                </a:solidFill>
              </a:rPr>
              <a:t>SBIC</a:t>
            </a:r>
            <a:endParaRPr lang="en-US" sz="5400" b="1" dirty="0">
              <a:solidFill>
                <a:schemeClr val="bg1"/>
              </a:solidFill>
            </a:endParaRPr>
          </a:p>
        </p:txBody>
      </p:sp>
      <p:sp>
        <p:nvSpPr>
          <p:cNvPr id="20" name="TextBox 19">
            <a:extLst>
              <a:ext uri="{FF2B5EF4-FFF2-40B4-BE49-F238E27FC236}">
                <a16:creationId xmlns:a16="http://schemas.microsoft.com/office/drawing/2014/main" id="{2A13B8B5-18A1-40B6-811F-CD1359A273BD}"/>
              </a:ext>
            </a:extLst>
          </p:cNvPr>
          <p:cNvSpPr txBox="1"/>
          <p:nvPr/>
        </p:nvSpPr>
        <p:spPr>
          <a:xfrm>
            <a:off x="5527339" y="926504"/>
            <a:ext cx="960782" cy="923330"/>
          </a:xfrm>
          <a:prstGeom prst="rect">
            <a:avLst/>
          </a:prstGeom>
          <a:noFill/>
        </p:spPr>
        <p:txBody>
          <a:bodyPr wrap="square" rtlCol="0">
            <a:spAutoFit/>
          </a:bodyPr>
          <a:lstStyle/>
          <a:p>
            <a:pPr algn="ctr"/>
            <a:r>
              <a:rPr lang="en-US" sz="5400" b="1" dirty="0"/>
              <a:t>?</a:t>
            </a:r>
          </a:p>
        </p:txBody>
      </p:sp>
      <p:sp>
        <p:nvSpPr>
          <p:cNvPr id="21" name="TextBox 20">
            <a:extLst>
              <a:ext uri="{FF2B5EF4-FFF2-40B4-BE49-F238E27FC236}">
                <a16:creationId xmlns:a16="http://schemas.microsoft.com/office/drawing/2014/main" id="{6BDFC9C1-620D-448F-B9AB-5F02F61ACF35}"/>
              </a:ext>
            </a:extLst>
          </p:cNvPr>
          <p:cNvSpPr txBox="1"/>
          <p:nvPr/>
        </p:nvSpPr>
        <p:spPr>
          <a:xfrm>
            <a:off x="6782984" y="926504"/>
            <a:ext cx="903839" cy="923330"/>
          </a:xfrm>
          <a:prstGeom prst="rect">
            <a:avLst/>
          </a:prstGeom>
          <a:noFill/>
        </p:spPr>
        <p:txBody>
          <a:bodyPr wrap="square" rtlCol="0">
            <a:spAutoFit/>
          </a:bodyPr>
          <a:lstStyle/>
          <a:p>
            <a:pPr algn="ctr"/>
            <a:r>
              <a:rPr lang="en-US" sz="5400" b="1" dirty="0"/>
              <a:t>?</a:t>
            </a:r>
          </a:p>
        </p:txBody>
      </p:sp>
      <p:sp>
        <p:nvSpPr>
          <p:cNvPr id="22" name="TextBox 21">
            <a:extLst>
              <a:ext uri="{FF2B5EF4-FFF2-40B4-BE49-F238E27FC236}">
                <a16:creationId xmlns:a16="http://schemas.microsoft.com/office/drawing/2014/main" id="{8A051D6C-ED39-4CB6-B1E0-EEDAE83AB7E6}"/>
              </a:ext>
            </a:extLst>
          </p:cNvPr>
          <p:cNvSpPr txBox="1"/>
          <p:nvPr/>
        </p:nvSpPr>
        <p:spPr>
          <a:xfrm rot="5400000">
            <a:off x="4353016" y="4524658"/>
            <a:ext cx="3324896" cy="923330"/>
          </a:xfrm>
          <a:prstGeom prst="rect">
            <a:avLst/>
          </a:prstGeom>
          <a:noFill/>
        </p:spPr>
        <p:txBody>
          <a:bodyPr wrap="square" rtlCol="0">
            <a:spAutoFit/>
          </a:bodyPr>
          <a:lstStyle/>
          <a:p>
            <a:pPr algn="ctr"/>
            <a:r>
              <a:rPr lang="en-US" sz="4800" b="1" dirty="0"/>
              <a:t>MMD</a:t>
            </a:r>
            <a:r>
              <a:rPr lang="en-US" sz="5400" b="1" dirty="0"/>
              <a:t>/</a:t>
            </a:r>
          </a:p>
        </p:txBody>
      </p:sp>
      <p:sp>
        <p:nvSpPr>
          <p:cNvPr id="23" name="TextBox 22">
            <a:extLst>
              <a:ext uri="{FF2B5EF4-FFF2-40B4-BE49-F238E27FC236}">
                <a16:creationId xmlns:a16="http://schemas.microsoft.com/office/drawing/2014/main" id="{1CC5F0C3-AA89-4BA4-B01E-3607D2781933}"/>
              </a:ext>
            </a:extLst>
          </p:cNvPr>
          <p:cNvSpPr txBox="1"/>
          <p:nvPr/>
        </p:nvSpPr>
        <p:spPr>
          <a:xfrm>
            <a:off x="5123048" y="5825619"/>
            <a:ext cx="2372139" cy="830997"/>
          </a:xfrm>
          <a:prstGeom prst="rect">
            <a:avLst/>
          </a:prstGeom>
          <a:noFill/>
        </p:spPr>
        <p:txBody>
          <a:bodyPr wrap="square" rtlCol="0">
            <a:spAutoFit/>
          </a:bodyPr>
          <a:lstStyle/>
          <a:p>
            <a:pPr algn="ctr"/>
            <a:r>
              <a:rPr lang="en-US" sz="4800" b="1" dirty="0"/>
              <a:t>CST</a:t>
            </a:r>
            <a:endParaRPr lang="en-US" sz="5400" b="1" dirty="0"/>
          </a:p>
        </p:txBody>
      </p:sp>
      <p:sp>
        <p:nvSpPr>
          <p:cNvPr id="24" name="TextBox 23">
            <a:extLst>
              <a:ext uri="{FF2B5EF4-FFF2-40B4-BE49-F238E27FC236}">
                <a16:creationId xmlns:a16="http://schemas.microsoft.com/office/drawing/2014/main" id="{C5CC551C-1735-41E8-B612-7713060F8B48}"/>
              </a:ext>
            </a:extLst>
          </p:cNvPr>
          <p:cNvSpPr txBox="1"/>
          <p:nvPr/>
        </p:nvSpPr>
        <p:spPr>
          <a:xfrm rot="5400000">
            <a:off x="5440002" y="3143211"/>
            <a:ext cx="3903634" cy="707886"/>
          </a:xfrm>
          <a:prstGeom prst="rect">
            <a:avLst/>
          </a:prstGeom>
          <a:noFill/>
        </p:spPr>
        <p:txBody>
          <a:bodyPr wrap="square" rtlCol="0">
            <a:spAutoFit/>
          </a:bodyPr>
          <a:lstStyle/>
          <a:p>
            <a:pPr algn="ctr"/>
            <a:r>
              <a:rPr lang="en-US" sz="4000" b="1" dirty="0">
                <a:solidFill>
                  <a:schemeClr val="bg1"/>
                </a:solidFill>
              </a:rPr>
              <a:t>EFFECTIVE</a:t>
            </a:r>
            <a:endParaRPr lang="en-US" sz="4800" b="1" dirty="0">
              <a:solidFill>
                <a:schemeClr val="bg1"/>
              </a:solidFill>
            </a:endParaRPr>
          </a:p>
        </p:txBody>
      </p:sp>
      <p:sp>
        <p:nvSpPr>
          <p:cNvPr id="25" name="TextBox 24">
            <a:extLst>
              <a:ext uri="{FF2B5EF4-FFF2-40B4-BE49-F238E27FC236}">
                <a16:creationId xmlns:a16="http://schemas.microsoft.com/office/drawing/2014/main" id="{FE3DF3DA-62B4-4AF9-B008-C9DABCD9A3B5}"/>
              </a:ext>
            </a:extLst>
          </p:cNvPr>
          <p:cNvSpPr txBox="1"/>
          <p:nvPr/>
        </p:nvSpPr>
        <p:spPr>
          <a:xfrm rot="5400000">
            <a:off x="4951006" y="3939596"/>
            <a:ext cx="3903634" cy="707886"/>
          </a:xfrm>
          <a:prstGeom prst="rect">
            <a:avLst/>
          </a:prstGeom>
          <a:noFill/>
        </p:spPr>
        <p:txBody>
          <a:bodyPr wrap="square" rtlCol="0">
            <a:spAutoFit/>
          </a:bodyPr>
          <a:lstStyle/>
          <a:p>
            <a:pPr algn="ctr"/>
            <a:r>
              <a:rPr lang="en-US" sz="4000" b="1" dirty="0">
                <a:solidFill>
                  <a:schemeClr val="bg1"/>
                </a:solidFill>
              </a:rPr>
              <a:t>PRACTICE</a:t>
            </a:r>
          </a:p>
        </p:txBody>
      </p:sp>
      <p:sp>
        <p:nvSpPr>
          <p:cNvPr id="26" name="TextBox 25">
            <a:extLst>
              <a:ext uri="{FF2B5EF4-FFF2-40B4-BE49-F238E27FC236}">
                <a16:creationId xmlns:a16="http://schemas.microsoft.com/office/drawing/2014/main" id="{1336D89E-401D-496D-9C00-B3C12C84B9DA}"/>
              </a:ext>
            </a:extLst>
          </p:cNvPr>
          <p:cNvSpPr txBox="1"/>
          <p:nvPr/>
        </p:nvSpPr>
        <p:spPr>
          <a:xfrm>
            <a:off x="3172735" y="3863267"/>
            <a:ext cx="2372139" cy="830997"/>
          </a:xfrm>
          <a:prstGeom prst="rect">
            <a:avLst/>
          </a:prstGeom>
          <a:noFill/>
        </p:spPr>
        <p:txBody>
          <a:bodyPr wrap="square" rtlCol="0">
            <a:spAutoFit/>
          </a:bodyPr>
          <a:lstStyle/>
          <a:p>
            <a:pPr algn="ctr"/>
            <a:r>
              <a:rPr lang="en-US" sz="4800" b="1" dirty="0">
                <a:solidFill>
                  <a:schemeClr val="bg1"/>
                </a:solidFill>
              </a:rPr>
              <a:t>CFA</a:t>
            </a:r>
            <a:endParaRPr lang="en-US" sz="5400" b="1" dirty="0">
              <a:solidFill>
                <a:schemeClr val="bg1"/>
              </a:solidFill>
            </a:endParaRPr>
          </a:p>
        </p:txBody>
      </p:sp>
    </p:spTree>
    <p:extLst>
      <p:ext uri="{BB962C8B-B14F-4D97-AF65-F5344CB8AC3E}">
        <p14:creationId xmlns:p14="http://schemas.microsoft.com/office/powerpoint/2010/main" val="36514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4AF5F-2146-4722-889F-304024302695}"/>
              </a:ext>
            </a:extLst>
          </p:cNvPr>
          <p:cNvSpPr>
            <a:spLocks noGrp="1"/>
          </p:cNvSpPr>
          <p:nvPr>
            <p:ph type="title"/>
          </p:nvPr>
        </p:nvSpPr>
        <p:spPr>
          <a:xfrm>
            <a:off x="-1932432" y="811975"/>
            <a:ext cx="10972800" cy="1096962"/>
          </a:xfrm>
        </p:spPr>
        <p:txBody>
          <a:bodyPr>
            <a:normAutofit/>
          </a:bodyPr>
          <a:lstStyle/>
          <a:p>
            <a:r>
              <a:rPr lang="en-US" sz="3600" dirty="0">
                <a:latin typeface="+mn-lt"/>
              </a:rPr>
              <a:t>REFLECTION and QUESTIONS</a:t>
            </a:r>
          </a:p>
        </p:txBody>
      </p:sp>
      <p:sp>
        <p:nvSpPr>
          <p:cNvPr id="3" name="Content Placeholder 2">
            <a:extLst>
              <a:ext uri="{FF2B5EF4-FFF2-40B4-BE49-F238E27FC236}">
                <a16:creationId xmlns:a16="http://schemas.microsoft.com/office/drawing/2014/main" id="{3C22BA04-D712-49BF-BB22-1196ACB26C9A}"/>
              </a:ext>
            </a:extLst>
          </p:cNvPr>
          <p:cNvSpPr>
            <a:spLocks noGrp="1"/>
          </p:cNvSpPr>
          <p:nvPr>
            <p:ph idx="1"/>
          </p:nvPr>
        </p:nvSpPr>
        <p:spPr/>
        <p:txBody>
          <a:bodyPr>
            <a:normAutofit fontScale="77500" lnSpcReduction="20000"/>
          </a:bodyPr>
          <a:lstStyle/>
          <a:p>
            <a:endParaRPr lang="en-US" dirty="0"/>
          </a:p>
          <a:p>
            <a:endParaRPr lang="en-US" dirty="0"/>
          </a:p>
          <a:p>
            <a:endParaRPr lang="en-US" dirty="0"/>
          </a:p>
          <a:p>
            <a:r>
              <a:rPr lang="en-US" dirty="0"/>
              <a:t>How will you use one material, tool, or concept from today in your role as an MMD CST member?</a:t>
            </a:r>
          </a:p>
          <a:p>
            <a:endParaRPr lang="en-US" dirty="0"/>
          </a:p>
          <a:p>
            <a:r>
              <a:rPr lang="en-US" dirty="0"/>
              <a:t>Write one lingering question on a post it note and place it on the</a:t>
            </a:r>
          </a:p>
          <a:p>
            <a:pPr marL="0" indent="0">
              <a:buNone/>
            </a:pPr>
            <a:r>
              <a:rPr lang="en-US" dirty="0"/>
              <a:t>    doorframe of the room when we take our break.</a:t>
            </a:r>
          </a:p>
          <a:p>
            <a:pPr marL="0" indent="0">
              <a:buNone/>
            </a:pPr>
            <a:endParaRPr lang="en-US" dirty="0"/>
          </a:p>
          <a:p>
            <a:pPr marL="0" indent="0">
              <a:buNone/>
            </a:pPr>
            <a:r>
              <a:rPr lang="en-US" dirty="0"/>
              <a:t> </a:t>
            </a:r>
          </a:p>
        </p:txBody>
      </p:sp>
      <p:pic>
        <p:nvPicPr>
          <p:cNvPr id="5" name="Picture 4">
            <a:extLst>
              <a:ext uri="{FF2B5EF4-FFF2-40B4-BE49-F238E27FC236}">
                <a16:creationId xmlns:a16="http://schemas.microsoft.com/office/drawing/2014/main" id="{3397CCD3-CDB1-4562-B5E0-EE3DFBD574EC}"/>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7447561" y="766932"/>
            <a:ext cx="3185614" cy="2123743"/>
          </a:xfrm>
          <a:prstGeom prst="rect">
            <a:avLst/>
          </a:prstGeom>
        </p:spPr>
      </p:pic>
    </p:spTree>
    <p:extLst>
      <p:ext uri="{BB962C8B-B14F-4D97-AF65-F5344CB8AC3E}">
        <p14:creationId xmlns:p14="http://schemas.microsoft.com/office/powerpoint/2010/main" val="2648323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4A6DB-5C13-447F-A1B1-F0183135B5F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94E473E4-E676-45E3-9945-A129EADF1164}"/>
              </a:ext>
            </a:extLst>
          </p:cNvPr>
          <p:cNvSpPr>
            <a:spLocks noGrp="1"/>
          </p:cNvSpPr>
          <p:nvPr>
            <p:ph idx="1"/>
          </p:nvPr>
        </p:nvSpPr>
        <p:spPr/>
        <p:txBody>
          <a:bodyPr>
            <a:normAutofit/>
          </a:bodyPr>
          <a:lstStyle/>
          <a:p>
            <a:endParaRPr lang="en-US" sz="3600" dirty="0"/>
          </a:p>
          <a:p>
            <a:r>
              <a:rPr lang="en-US" sz="3600" dirty="0"/>
              <a:t>Cadre work </a:t>
            </a:r>
            <a:r>
              <a:rPr lang="en-US" sz="3600" dirty="0" smtClean="0"/>
              <a:t>time</a:t>
            </a:r>
          </a:p>
          <a:p>
            <a:endParaRPr lang="en-US" sz="3600" dirty="0"/>
          </a:p>
          <a:p>
            <a:endParaRPr lang="en-US" sz="3600" dirty="0" smtClean="0"/>
          </a:p>
          <a:p>
            <a:pPr marL="0" indent="0" algn="ctr">
              <a:buNone/>
            </a:pPr>
            <a:endParaRPr lang="en-US" sz="3600" dirty="0" smtClean="0"/>
          </a:p>
          <a:p>
            <a:pPr marL="0" indent="0" algn="ctr">
              <a:buNone/>
            </a:pPr>
            <a:r>
              <a:rPr lang="en-US" dirty="0" smtClean="0"/>
              <a:t>Thank </a:t>
            </a:r>
            <a:r>
              <a:rPr lang="en-US" dirty="0"/>
              <a:t>you!</a:t>
            </a:r>
          </a:p>
        </p:txBody>
      </p:sp>
      <p:pic>
        <p:nvPicPr>
          <p:cNvPr id="5" name="Picture 4">
            <a:extLst>
              <a:ext uri="{FF2B5EF4-FFF2-40B4-BE49-F238E27FC236}">
                <a16:creationId xmlns:a16="http://schemas.microsoft.com/office/drawing/2014/main" id="{ECC381B8-BE99-40F0-B4A9-69686D344E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1828804"/>
            <a:ext cx="4239217" cy="2391109"/>
          </a:xfrm>
          <a:prstGeom prst="rect">
            <a:avLst/>
          </a:prstGeom>
        </p:spPr>
      </p:pic>
    </p:spTree>
    <p:extLst>
      <p:ext uri="{BB962C8B-B14F-4D97-AF65-F5344CB8AC3E}">
        <p14:creationId xmlns:p14="http://schemas.microsoft.com/office/powerpoint/2010/main" val="2177178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A90A9-802C-4FA4-A29B-83E3F17AF64C}"/>
              </a:ext>
            </a:extLst>
          </p:cNvPr>
          <p:cNvSpPr>
            <a:spLocks noGrp="1"/>
          </p:cNvSpPr>
          <p:nvPr>
            <p:ph type="title"/>
          </p:nvPr>
        </p:nvSpPr>
        <p:spPr/>
        <p:txBody>
          <a:bodyPr>
            <a:normAutofit/>
          </a:bodyPr>
          <a:lstStyle/>
          <a:p>
            <a:r>
              <a:rPr lang="en-US" sz="2800"/>
              <a:t>Presenters:</a:t>
            </a:r>
            <a:endParaRPr lang="en-US" sz="2800" dirty="0"/>
          </a:p>
        </p:txBody>
      </p:sp>
      <p:sp>
        <p:nvSpPr>
          <p:cNvPr id="3" name="Content Placeholder 2">
            <a:extLst>
              <a:ext uri="{FF2B5EF4-FFF2-40B4-BE49-F238E27FC236}">
                <a16:creationId xmlns:a16="http://schemas.microsoft.com/office/drawing/2014/main" id="{598B1199-9D38-49FE-B4E1-269731E5084C}"/>
              </a:ext>
            </a:extLst>
          </p:cNvPr>
          <p:cNvSpPr>
            <a:spLocks noGrp="1"/>
          </p:cNvSpPr>
          <p:nvPr>
            <p:ph idx="1"/>
          </p:nvPr>
        </p:nvSpPr>
        <p:spPr/>
        <p:txBody>
          <a:bodyPr/>
          <a:lstStyle/>
          <a:p>
            <a:pPr marL="914400" lvl="2" indent="0">
              <a:buNone/>
            </a:pPr>
            <a:endParaRPr lang="en-US" sz="2800" dirty="0"/>
          </a:p>
          <a:p>
            <a:pPr lvl="2"/>
            <a:r>
              <a:rPr lang="en-US" sz="3200" dirty="0"/>
              <a:t>   Dr. Suzy </a:t>
            </a:r>
            <a:r>
              <a:rPr lang="en-US" sz="3200" dirty="0" err="1"/>
              <a:t>Cutbirth</a:t>
            </a:r>
            <a:r>
              <a:rPr lang="en-US" sz="3200" dirty="0"/>
              <a:t>, MMD Facilitator, Cadre 2</a:t>
            </a:r>
          </a:p>
          <a:p>
            <a:pPr marL="1371600" lvl="3" indent="0">
              <a:buNone/>
            </a:pPr>
            <a:r>
              <a:rPr lang="en-US" sz="3200" dirty="0">
                <a:hlinkClick r:id="rId3"/>
              </a:rPr>
              <a:t>suzyc417@gmail.com</a:t>
            </a:r>
            <a:endParaRPr lang="en-US" sz="3200" dirty="0"/>
          </a:p>
          <a:p>
            <a:pPr marL="1371600" lvl="3" indent="0">
              <a:buNone/>
            </a:pPr>
            <a:endParaRPr lang="en-US" sz="2800" dirty="0"/>
          </a:p>
          <a:p>
            <a:pPr lvl="2"/>
            <a:r>
              <a:rPr lang="en-US" sz="3200" dirty="0"/>
              <a:t>  Dr. Sarah Spence, MMD Facilitator, Cadre 3 </a:t>
            </a:r>
            <a:r>
              <a:rPr lang="en-US" sz="3200" dirty="0">
                <a:hlinkClick r:id="rId4"/>
              </a:rPr>
              <a:t>spences@umkc.edu</a:t>
            </a:r>
            <a:endParaRPr lang="en-US" sz="3200" dirty="0"/>
          </a:p>
          <a:p>
            <a:pPr lvl="3"/>
            <a:endParaRPr lang="en-US" sz="2800" dirty="0"/>
          </a:p>
          <a:p>
            <a:pPr marL="1371600" lvl="3" indent="0">
              <a:buNone/>
            </a:pPr>
            <a:endParaRPr lang="en-US" sz="2800" dirty="0"/>
          </a:p>
          <a:p>
            <a:pPr lvl="5"/>
            <a:endParaRPr lang="en-US" sz="2800" dirty="0"/>
          </a:p>
        </p:txBody>
      </p:sp>
    </p:spTree>
    <p:extLst>
      <p:ext uri="{BB962C8B-B14F-4D97-AF65-F5344CB8AC3E}">
        <p14:creationId xmlns:p14="http://schemas.microsoft.com/office/powerpoint/2010/main" val="1356895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5753C-F8F6-4165-A50D-DC81BDCFCB1D}"/>
              </a:ext>
            </a:extLst>
          </p:cNvPr>
          <p:cNvSpPr>
            <a:spLocks noGrp="1"/>
          </p:cNvSpPr>
          <p:nvPr>
            <p:ph type="title"/>
          </p:nvPr>
        </p:nvSpPr>
        <p:spPr/>
        <p:txBody>
          <a:bodyPr/>
          <a:lstStyle/>
          <a:p>
            <a:r>
              <a:rPr lang="en-US" dirty="0"/>
              <a:t>Outcomes:</a:t>
            </a:r>
          </a:p>
        </p:txBody>
      </p:sp>
      <p:sp>
        <p:nvSpPr>
          <p:cNvPr id="3" name="Content Placeholder 2">
            <a:extLst>
              <a:ext uri="{FF2B5EF4-FFF2-40B4-BE49-F238E27FC236}">
                <a16:creationId xmlns:a16="http://schemas.microsoft.com/office/drawing/2014/main" id="{544FC337-3C29-41D4-883C-1B054D04D9A2}"/>
              </a:ext>
            </a:extLst>
          </p:cNvPr>
          <p:cNvSpPr>
            <a:spLocks noGrp="1"/>
          </p:cNvSpPr>
          <p:nvPr>
            <p:ph idx="1"/>
          </p:nvPr>
        </p:nvSpPr>
        <p:spPr/>
        <p:txBody>
          <a:bodyPr>
            <a:normAutofit fontScale="85000" lnSpcReduction="10000"/>
          </a:bodyPr>
          <a:lstStyle/>
          <a:p>
            <a:r>
              <a:rPr lang="en-US" dirty="0"/>
              <a:t>Coaching Support Team members will understand and describe relationships among the Key Components of Missouri Model Districts.</a:t>
            </a:r>
          </a:p>
          <a:p>
            <a:endParaRPr lang="en-US" dirty="0"/>
          </a:p>
          <a:p>
            <a:r>
              <a:rPr lang="en-US" dirty="0"/>
              <a:t> Coaching Support Team members will locate and explore MMD materials and tools, including the DESE Virtual Platform, to connect the Key Components of Missouri Model Districts.</a:t>
            </a:r>
          </a:p>
          <a:p>
            <a:endParaRPr lang="en-US" dirty="0"/>
          </a:p>
          <a:p>
            <a:r>
              <a:rPr lang="en-US" dirty="0"/>
              <a:t>Coaching Support Team members will reflect and identify applications of Key Components of Missouri Model Districts for work with districts.</a:t>
            </a:r>
          </a:p>
        </p:txBody>
      </p:sp>
    </p:spTree>
    <p:extLst>
      <p:ext uri="{BB962C8B-B14F-4D97-AF65-F5344CB8AC3E}">
        <p14:creationId xmlns:p14="http://schemas.microsoft.com/office/powerpoint/2010/main" val="174724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826E6-6B8A-46D0-8E69-978BCB161EBC}"/>
              </a:ext>
            </a:extLst>
          </p:cNvPr>
          <p:cNvSpPr>
            <a:spLocks noGrp="1"/>
          </p:cNvSpPr>
          <p:nvPr>
            <p:ph type="title"/>
          </p:nvPr>
        </p:nvSpPr>
        <p:spPr/>
        <p:txBody>
          <a:bodyPr/>
          <a:lstStyle/>
          <a:p>
            <a:r>
              <a:rPr lang="en-US" dirty="0"/>
              <a:t>How do you see the big picture of MMD?</a:t>
            </a:r>
          </a:p>
        </p:txBody>
      </p:sp>
      <p:pic>
        <p:nvPicPr>
          <p:cNvPr id="5" name="Content Placeholder 4">
            <a:extLst>
              <a:ext uri="{FF2B5EF4-FFF2-40B4-BE49-F238E27FC236}">
                <a16:creationId xmlns:a16="http://schemas.microsoft.com/office/drawing/2014/main" id="{298BFFB0-8890-434F-84A1-4196E035E090}"/>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095510" y="1519842"/>
            <a:ext cx="4000979" cy="4359750"/>
          </a:xfrm>
        </p:spPr>
      </p:pic>
    </p:spTree>
    <p:extLst>
      <p:ext uri="{BB962C8B-B14F-4D97-AF65-F5344CB8AC3E}">
        <p14:creationId xmlns:p14="http://schemas.microsoft.com/office/powerpoint/2010/main" val="1333366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76CCF-28F4-476F-B25B-64DDA41CE501}"/>
              </a:ext>
            </a:extLst>
          </p:cNvPr>
          <p:cNvSpPr>
            <a:spLocks noGrp="1"/>
          </p:cNvSpPr>
          <p:nvPr>
            <p:ph type="title"/>
          </p:nvPr>
        </p:nvSpPr>
        <p:spPr/>
        <p:txBody>
          <a:bodyPr/>
          <a:lstStyle/>
          <a:p>
            <a:r>
              <a:rPr lang="en-US" dirty="0"/>
              <a:t>Key Components of Missouri Model Districts</a:t>
            </a:r>
          </a:p>
        </p:txBody>
      </p:sp>
      <p:pic>
        <p:nvPicPr>
          <p:cNvPr id="4" name="Content Placeholder 3"/>
          <p:cNvPicPr>
            <a:picLocks noGrp="1" noChangeAspect="1"/>
          </p:cNvPicPr>
          <p:nvPr>
            <p:ph idx="1"/>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445210" y="1698625"/>
            <a:ext cx="5301580" cy="4566708"/>
          </a:xfrm>
        </p:spPr>
      </p:pic>
    </p:spTree>
    <p:extLst>
      <p:ext uri="{BB962C8B-B14F-4D97-AF65-F5344CB8AC3E}">
        <p14:creationId xmlns:p14="http://schemas.microsoft.com/office/powerpoint/2010/main" val="767070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5F844-01F4-4E1B-9742-A9F1156D8564}"/>
              </a:ext>
            </a:extLst>
          </p:cNvPr>
          <p:cNvSpPr>
            <a:spLocks noGrp="1"/>
          </p:cNvSpPr>
          <p:nvPr>
            <p:ph type="title"/>
          </p:nvPr>
        </p:nvSpPr>
        <p:spPr/>
        <p:txBody>
          <a:bodyPr>
            <a:normAutofit/>
          </a:bodyPr>
          <a:lstStyle/>
          <a:p>
            <a:r>
              <a:rPr lang="en-US" sz="2400" dirty="0"/>
              <a:t>Putting the Foundations into Place</a:t>
            </a:r>
          </a:p>
        </p:txBody>
      </p:sp>
      <p:pic>
        <p:nvPicPr>
          <p:cNvPr id="4" name="Content Placeholder 3"/>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b="29427"/>
          <a:stretch/>
        </p:blipFill>
        <p:spPr>
          <a:xfrm>
            <a:off x="3482753" y="1339325"/>
            <a:ext cx="5226493" cy="4553475"/>
          </a:xfrm>
        </p:spPr>
      </p:pic>
    </p:spTree>
    <p:extLst>
      <p:ext uri="{BB962C8B-B14F-4D97-AF65-F5344CB8AC3E}">
        <p14:creationId xmlns:p14="http://schemas.microsoft.com/office/powerpoint/2010/main" val="20561639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CFDD9-5987-4F93-9BAB-36EF2FF1CD38}"/>
              </a:ext>
            </a:extLst>
          </p:cNvPr>
          <p:cNvSpPr>
            <a:spLocks noGrp="1"/>
          </p:cNvSpPr>
          <p:nvPr>
            <p:ph type="title"/>
          </p:nvPr>
        </p:nvSpPr>
        <p:spPr/>
        <p:txBody>
          <a:bodyPr>
            <a:normAutofit/>
          </a:bodyPr>
          <a:lstStyle/>
          <a:p>
            <a:r>
              <a:rPr lang="en-US" sz="3200" dirty="0"/>
              <a:t>Integrating Effective Teaching/Learning Practices</a:t>
            </a:r>
          </a:p>
        </p:txBody>
      </p:sp>
      <p:pic>
        <p:nvPicPr>
          <p:cNvPr id="4" name="Content Placeholder 3"/>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b="37195"/>
          <a:stretch/>
        </p:blipFill>
        <p:spPr>
          <a:xfrm>
            <a:off x="3793067" y="1521971"/>
            <a:ext cx="4605866" cy="4500090"/>
          </a:xfrm>
        </p:spPr>
      </p:pic>
    </p:spTree>
    <p:extLst>
      <p:ext uri="{BB962C8B-B14F-4D97-AF65-F5344CB8AC3E}">
        <p14:creationId xmlns:p14="http://schemas.microsoft.com/office/powerpoint/2010/main" val="113596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2EA72-4258-447F-A8A8-5FAAA2F28541}"/>
              </a:ext>
            </a:extLst>
          </p:cNvPr>
          <p:cNvSpPr>
            <a:spLocks noGrp="1"/>
          </p:cNvSpPr>
          <p:nvPr>
            <p:ph type="title"/>
          </p:nvPr>
        </p:nvSpPr>
        <p:spPr/>
        <p:txBody>
          <a:bodyPr>
            <a:normAutofit/>
          </a:bodyPr>
          <a:lstStyle/>
          <a:p>
            <a:r>
              <a:rPr lang="en-US" sz="2800" dirty="0"/>
              <a:t>Connecting with Vocabulary</a:t>
            </a:r>
          </a:p>
        </p:txBody>
      </p:sp>
      <p:pic>
        <p:nvPicPr>
          <p:cNvPr id="5" name="Content Placeholder 4">
            <a:extLst>
              <a:ext uri="{FF2B5EF4-FFF2-40B4-BE49-F238E27FC236}">
                <a16:creationId xmlns:a16="http://schemas.microsoft.com/office/drawing/2014/main" id="{E5FD691C-F046-4ED7-9594-6C9CF130A97F}"/>
              </a:ext>
            </a:extLst>
          </p:cNvPr>
          <p:cNvPicPr>
            <a:picLocks noGrp="1" noChangeAspect="1"/>
          </p:cNvPicPr>
          <p:nvPr>
            <p:ph idx="1"/>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3604091" y="1533796"/>
            <a:ext cx="5509112" cy="4351338"/>
          </a:xfrm>
        </p:spPr>
      </p:pic>
    </p:spTree>
    <p:extLst>
      <p:ext uri="{BB962C8B-B14F-4D97-AF65-F5344CB8AC3E}">
        <p14:creationId xmlns:p14="http://schemas.microsoft.com/office/powerpoint/2010/main" val="1839713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70CD9-A806-4FCB-8F62-C9FCDE48BA1A}"/>
              </a:ext>
            </a:extLst>
          </p:cNvPr>
          <p:cNvSpPr>
            <a:spLocks noGrp="1"/>
          </p:cNvSpPr>
          <p:nvPr>
            <p:ph type="title"/>
          </p:nvPr>
        </p:nvSpPr>
        <p:spPr/>
        <p:txBody>
          <a:bodyPr>
            <a:normAutofit/>
          </a:bodyPr>
          <a:lstStyle/>
          <a:p>
            <a:r>
              <a:rPr lang="en-US" sz="1800" dirty="0"/>
              <a:t>DESE Virtual Platform:</a:t>
            </a:r>
            <a:br>
              <a:rPr lang="en-US" sz="1800" dirty="0"/>
            </a:br>
            <a:r>
              <a:rPr lang="en-US" sz="1800" dirty="0"/>
              <a:t>https://apps.dese.mo.gov/VLP/app/mycourses/course_content.aspx?cpt=8&amp;l=28&amp;t=66</a:t>
            </a:r>
          </a:p>
        </p:txBody>
      </p:sp>
      <p:sp>
        <p:nvSpPr>
          <p:cNvPr id="3" name="Content Placeholder 2">
            <a:extLst>
              <a:ext uri="{FF2B5EF4-FFF2-40B4-BE49-F238E27FC236}">
                <a16:creationId xmlns:a16="http://schemas.microsoft.com/office/drawing/2014/main" id="{C7F75ACE-2843-40CE-964E-1246D35813A3}"/>
              </a:ext>
            </a:extLst>
          </p:cNvPr>
          <p:cNvSpPr>
            <a:spLocks noGrp="1"/>
          </p:cNvSpPr>
          <p:nvPr>
            <p:ph idx="1"/>
          </p:nvPr>
        </p:nvSpPr>
        <p:spPr/>
        <p:txBody>
          <a:bodyPr/>
          <a:lstStyle/>
          <a:p>
            <a:r>
              <a:rPr lang="en-US" dirty="0"/>
              <a:t>The What:</a:t>
            </a:r>
          </a:p>
          <a:p>
            <a:endParaRPr lang="en-US" dirty="0"/>
          </a:p>
        </p:txBody>
      </p:sp>
      <p:sp>
        <p:nvSpPr>
          <p:cNvPr id="4" name="Rectangle 3">
            <a:extLst>
              <a:ext uri="{FF2B5EF4-FFF2-40B4-BE49-F238E27FC236}">
                <a16:creationId xmlns:a16="http://schemas.microsoft.com/office/drawing/2014/main" id="{7D760A32-EA09-43A5-B408-D4297963B7C7}"/>
              </a:ext>
            </a:extLst>
          </p:cNvPr>
          <p:cNvSpPr/>
          <p:nvPr/>
        </p:nvSpPr>
        <p:spPr>
          <a:xfrm>
            <a:off x="3049905" y="1951062"/>
            <a:ext cx="6092190" cy="3970318"/>
          </a:xfrm>
          <a:prstGeom prst="rect">
            <a:avLst/>
          </a:prstGeom>
        </p:spPr>
        <p:txBody>
          <a:bodyPr wrap="square">
            <a:spAutoFit/>
          </a:bodyPr>
          <a:lstStyle/>
          <a:p>
            <a:r>
              <a:rPr lang="en-US" dirty="0">
                <a:solidFill>
                  <a:srgbClr val="222222"/>
                </a:solidFill>
                <a:latin typeface="Helvetica Neue"/>
              </a:rPr>
              <a:t>What we do in Collaborative Teams is around being intentional in our purpose, focused on high impact instruction, and using data effectively. The “what” ties the foundational pieces together—-Collaborative Teams, Formative Assessment, Data Based Decision Making and then a focus on effective teaching and learning practices. </a:t>
            </a:r>
          </a:p>
          <a:p>
            <a:pPr>
              <a:buFont typeface="Arial" panose="020B0604020202020204" pitchFamily="34" charset="0"/>
              <a:buChar char="•"/>
            </a:pPr>
            <a:r>
              <a:rPr lang="en-US" dirty="0">
                <a:solidFill>
                  <a:srgbClr val="222222"/>
                </a:solidFill>
                <a:latin typeface="Helvetica Neue"/>
              </a:rPr>
              <a:t>Collaboration is intentional with a clear purpose and utilizes effective processes. (Collaborative Teams)</a:t>
            </a:r>
          </a:p>
          <a:p>
            <a:pPr>
              <a:buFont typeface="Arial" panose="020B0604020202020204" pitchFamily="34" charset="0"/>
              <a:buChar char="•"/>
            </a:pPr>
            <a:r>
              <a:rPr lang="en-US" dirty="0">
                <a:solidFill>
                  <a:srgbClr val="222222"/>
                </a:solidFill>
                <a:latin typeface="Helvetica Neue"/>
              </a:rPr>
              <a:t>Collaboration is focused around the discussion of high impact practices. (Effective teaching and learning practices.)</a:t>
            </a:r>
          </a:p>
          <a:p>
            <a:pPr>
              <a:buFont typeface="Arial" panose="020B0604020202020204" pitchFamily="34" charset="0"/>
              <a:buChar char="•"/>
            </a:pPr>
            <a:r>
              <a:rPr lang="en-US" dirty="0">
                <a:solidFill>
                  <a:srgbClr val="222222"/>
                </a:solidFill>
                <a:latin typeface="Helvetica Neue"/>
              </a:rPr>
              <a:t>Collaboration uses data effectively to improve student outcomes. (Data Based Decision Making and Common Formative Assessment.)</a:t>
            </a:r>
            <a:endParaRPr lang="en-US" b="0" i="0" dirty="0">
              <a:solidFill>
                <a:srgbClr val="222222"/>
              </a:solidFill>
              <a:effectLst/>
              <a:latin typeface="Helvetica Neue"/>
            </a:endParaRPr>
          </a:p>
        </p:txBody>
      </p:sp>
    </p:spTree>
    <p:extLst>
      <p:ext uri="{BB962C8B-B14F-4D97-AF65-F5344CB8AC3E}">
        <p14:creationId xmlns:p14="http://schemas.microsoft.com/office/powerpoint/2010/main" val="1970630709"/>
      </p:ext>
    </p:extLst>
  </p:cSld>
  <p:clrMapOvr>
    <a:masterClrMapping/>
  </p:clrMapOvr>
  <p:timing>
    <p:tnLst>
      <p:par>
        <p:cTn id="1" dur="indefinite" restart="never" nodeType="tmRoot"/>
      </p:par>
    </p:tnLst>
  </p:timing>
</p:sld>
</file>

<file path=ppt/theme/theme1.xml><?xml version="1.0" encoding="utf-8"?>
<a:theme xmlns:a="http://schemas.openxmlformats.org/drawingml/2006/main" name="sPD">
  <a:themeElements>
    <a:clrScheme name="spdg w/sand">
      <a:dk1>
        <a:sysClr val="windowText" lastClr="000000"/>
      </a:dk1>
      <a:lt1>
        <a:sysClr val="window" lastClr="FFFFFF"/>
      </a:lt1>
      <a:dk2>
        <a:srgbClr val="F2EDE2"/>
      </a:dk2>
      <a:lt2>
        <a:srgbClr val="DFD4BB"/>
      </a:lt2>
      <a:accent1>
        <a:srgbClr val="5CA3D8"/>
      </a:accent1>
      <a:accent2>
        <a:srgbClr val="0D4170"/>
      </a:accent2>
      <a:accent3>
        <a:srgbClr val="95261F"/>
      </a:accent3>
      <a:accent4>
        <a:srgbClr val="1C75BB"/>
      </a:accent4>
      <a:accent5>
        <a:srgbClr val="E6B925"/>
      </a:accent5>
      <a:accent6>
        <a:srgbClr val="439539"/>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 Powerpoint Template</Template>
  <TotalTime>328</TotalTime>
  <Words>1236</Words>
  <Application>Microsoft Office PowerPoint</Application>
  <PresentationFormat>Widescreen</PresentationFormat>
  <Paragraphs>94</Paragraphs>
  <Slides>13</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Arial</vt:lpstr>
      <vt:lpstr>Arial Narrow</vt:lpstr>
      <vt:lpstr>Broadway</vt:lpstr>
      <vt:lpstr>Brush Script MT</vt:lpstr>
      <vt:lpstr>Calibri</vt:lpstr>
      <vt:lpstr>Helvetica Neue</vt:lpstr>
      <vt:lpstr>Tw Cen MT</vt:lpstr>
      <vt:lpstr>Verdana</vt:lpstr>
      <vt:lpstr>Wingdings</vt:lpstr>
      <vt:lpstr>sPD</vt:lpstr>
      <vt:lpstr>Missouri Model Districts</vt:lpstr>
      <vt:lpstr>Presenters:</vt:lpstr>
      <vt:lpstr>Outcomes:</vt:lpstr>
      <vt:lpstr>How do you see the big picture of MMD?</vt:lpstr>
      <vt:lpstr>Key Components of Missouri Model Districts</vt:lpstr>
      <vt:lpstr>Putting the Foundations into Place</vt:lpstr>
      <vt:lpstr>Integrating Effective Teaching/Learning Practices</vt:lpstr>
      <vt:lpstr>Connecting with Vocabulary</vt:lpstr>
      <vt:lpstr>DESE Virtual Platform: https://apps.dese.mo.gov/VLP/app/mycourses/course_content.aspx?cpt=8&amp;l=28&amp;t=66</vt:lpstr>
      <vt:lpstr>Supports:  School Based Implementation Coaching and Leadership</vt:lpstr>
      <vt:lpstr>PowerPoint Presentation</vt:lpstr>
      <vt:lpstr>REFLECTION and QUESTIONS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Missouri Model Districts</dc:title>
  <dc:creator>Sarah Spence</dc:creator>
  <cp:lastModifiedBy>Lindsay, Stefanie</cp:lastModifiedBy>
  <cp:revision>52</cp:revision>
  <dcterms:created xsi:type="dcterms:W3CDTF">2017-07-31T20:10:02Z</dcterms:created>
  <dcterms:modified xsi:type="dcterms:W3CDTF">2017-08-07T15:19:25Z</dcterms:modified>
</cp:coreProperties>
</file>