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f" ContentType="image/tif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4"/>
  </p:sldMasterIdLst>
  <p:notesMasterIdLst>
    <p:notesMasterId r:id="rId27"/>
  </p:notesMasterIdLst>
  <p:handoutMasterIdLst>
    <p:handoutMasterId r:id="rId28"/>
  </p:handoutMasterIdLst>
  <p:sldIdLst>
    <p:sldId id="586" r:id="rId5"/>
    <p:sldId id="554" r:id="rId6"/>
    <p:sldId id="366" r:id="rId7"/>
    <p:sldId id="580" r:id="rId8"/>
    <p:sldId id="555" r:id="rId9"/>
    <p:sldId id="582" r:id="rId10"/>
    <p:sldId id="565" r:id="rId11"/>
    <p:sldId id="590" r:id="rId12"/>
    <p:sldId id="583" r:id="rId13"/>
    <p:sldId id="558" r:id="rId14"/>
    <p:sldId id="557" r:id="rId15"/>
    <p:sldId id="584" r:id="rId16"/>
    <p:sldId id="585" r:id="rId17"/>
    <p:sldId id="561" r:id="rId18"/>
    <p:sldId id="559" r:id="rId19"/>
    <p:sldId id="560" r:id="rId20"/>
    <p:sldId id="587" r:id="rId21"/>
    <p:sldId id="568" r:id="rId22"/>
    <p:sldId id="562" r:id="rId23"/>
    <p:sldId id="589" r:id="rId24"/>
    <p:sldId id="578" r:id="rId25"/>
    <p:sldId id="581" r:id="rId26"/>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6" frameSlides="1"/>
  <p:clrMru>
    <a:srgbClr val="008F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BC89EF96-8CEA-46FF-86C4-4CE0E7609802}" styleName="Light Style 3 - Accent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 styleId="{FABFCF23-3B69-468F-B69F-88F6DE6A72F2}" styleName="Medium Style 1 - Accent 5">
    <a:wholeTbl>
      <a:tcTxStyle>
        <a:fontRef idx="minor">
          <a:scrgbClr r="0" g="0" b="0"/>
        </a:fontRef>
        <a:schemeClr val="dk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a:noFill/>
            </a:ln>
          </a:insideV>
        </a:tcBdr>
        <a:fill>
          <a:solidFill>
            <a:schemeClr val="lt1"/>
          </a:solidFill>
        </a:fill>
      </a:tcStyle>
    </a:wholeTbl>
    <a:band1H>
      <a:tcStyle>
        <a:tcBdr/>
        <a:fill>
          <a:solidFill>
            <a:schemeClr val="accent5">
              <a:tint val="20000"/>
            </a:schemeClr>
          </a:solidFill>
        </a:fill>
      </a:tcStyle>
    </a:band1H>
    <a:band1V>
      <a:tcStyle>
        <a:tcBdr/>
        <a:fill>
          <a:solidFill>
            <a:schemeClr val="accent5">
              <a:tint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solidFill>
            <a:schemeClr val="lt1"/>
          </a:solidFill>
        </a:fill>
      </a:tcStyle>
    </a:lastRow>
    <a:firstRow>
      <a:tcTxStyle b="on">
        <a:fontRef idx="minor">
          <a:scrgbClr r="0" g="0" b="0"/>
        </a:fontRef>
        <a:schemeClr val="lt1"/>
      </a:tcTxStyle>
      <a:tcStyle>
        <a:tcBdr/>
        <a:fill>
          <a:solidFill>
            <a:schemeClr val="accent5"/>
          </a:solid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 styleId="{C083E6E3-FA7D-4D7B-A595-EF9225AFEA82}" styleName="Light Style 1 - Accent 3">
    <a:wholeTbl>
      <a:tcTxStyle>
        <a:fontRef idx="minor">
          <a:scrgbClr r="0" g="0" b="0"/>
        </a:fontRef>
        <a:schemeClr val="tx1"/>
      </a:tcTxStyle>
      <a:tcStyle>
        <a:tcBdr>
          <a:left>
            <a:ln>
              <a:noFill/>
            </a:ln>
          </a:left>
          <a:right>
            <a:ln>
              <a:noFill/>
            </a:ln>
          </a:right>
          <a:top>
            <a:ln w="12700" cmpd="sng">
              <a:solidFill>
                <a:schemeClr val="accent3"/>
              </a:solidFill>
            </a:ln>
          </a:top>
          <a:bottom>
            <a:ln w="12700" cmpd="sng">
              <a:solidFill>
                <a:schemeClr val="accent3"/>
              </a:solidFill>
            </a:ln>
          </a:bottom>
          <a:insideH>
            <a:ln>
              <a:noFill/>
            </a:ln>
          </a:insideH>
          <a:insideV>
            <a:ln>
              <a:noFill/>
            </a:ln>
          </a:insideV>
        </a:tcBdr>
        <a:fill>
          <a:noFill/>
        </a:fill>
      </a:tcStyle>
    </a:wholeTbl>
    <a:band1H>
      <a:tcStyle>
        <a:tcBdr/>
        <a:fill>
          <a:solidFill>
            <a:schemeClr val="accent3">
              <a:alpha val="20000"/>
            </a:schemeClr>
          </a:solidFill>
        </a:fill>
      </a:tcStyle>
    </a:band1H>
    <a:band2H>
      <a:tcStyle>
        <a:tcBdr/>
      </a:tcStyle>
    </a:band2H>
    <a:band1V>
      <a:tcStyle>
        <a:tcBdr/>
        <a:fill>
          <a:solidFill>
            <a:schemeClr val="accent3">
              <a:alpha val="20000"/>
            </a:schemeClr>
          </a:solidFill>
        </a:fill>
      </a:tcStyle>
    </a:band1V>
    <a:lastCol>
      <a:tcTxStyle b="on"/>
      <a:tcStyle>
        <a:tcBdr/>
      </a:tcStyle>
    </a:lastCol>
    <a:firstCol>
      <a:tcTxStyle b="on"/>
      <a:tcStyle>
        <a:tcBdr/>
      </a:tcStyle>
    </a:firstCol>
    <a:lastRow>
      <a:tcTxStyle b="on"/>
      <a:tcStyle>
        <a:tcBdr>
          <a:top>
            <a:ln w="12700" cmpd="sng">
              <a:solidFill>
                <a:schemeClr val="accent3"/>
              </a:solidFill>
            </a:ln>
          </a:top>
        </a:tcBdr>
        <a:fill>
          <a:noFill/>
        </a:fill>
      </a:tcStyle>
    </a:lastRow>
    <a:firstRow>
      <a:tcTxStyle b="on"/>
      <a:tcStyle>
        <a:tcBdr>
          <a:bottom>
            <a:ln w="12700" cmpd="sng">
              <a:solidFill>
                <a:schemeClr val="accent3"/>
              </a:solidFill>
            </a:ln>
          </a:bottom>
        </a:tcBdr>
        <a:fill>
          <a:no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0"/>
    <p:restoredTop sz="74773" autoAdjust="0"/>
  </p:normalViewPr>
  <p:slideViewPr>
    <p:cSldViewPr snapToGrid="0" snapToObjects="1">
      <p:cViewPr varScale="1">
        <p:scale>
          <a:sx n="84" d="100"/>
          <a:sy n="84" d="100"/>
        </p:scale>
        <p:origin x="2323" y="72"/>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4767C3A-9605-264B-9E2E-CFE57F74ECBD}" type="datetimeFigureOut">
              <a:rPr lang="en-US" smtClean="0"/>
              <a:t>7/2/2019</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9A3F30C-ED58-2943-BA35-915304EAF593}" type="slidenum">
              <a:rPr lang="en-US" smtClean="0"/>
              <a:t>‹#›</a:t>
            </a:fld>
            <a:endParaRPr lang="en-US"/>
          </a:p>
        </p:txBody>
      </p:sp>
    </p:spTree>
    <p:extLst>
      <p:ext uri="{BB962C8B-B14F-4D97-AF65-F5344CB8AC3E}">
        <p14:creationId xmlns:p14="http://schemas.microsoft.com/office/powerpoint/2010/main" val="205348288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CEBC37B-AD56-7F44-867C-C609B051BD27}" type="datetimeFigureOut">
              <a:rPr lang="en-US" smtClean="0"/>
              <a:t>7/2/2019</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F8BE4607-2072-E14D-A2D4-834D545D3161}" type="slidenum">
              <a:rPr lang="en-US" smtClean="0"/>
              <a:t>‹#›</a:t>
            </a:fld>
            <a:endParaRPr lang="en-US" dirty="0"/>
          </a:p>
        </p:txBody>
      </p:sp>
    </p:spTree>
    <p:extLst>
      <p:ext uri="{BB962C8B-B14F-4D97-AF65-F5344CB8AC3E}">
        <p14:creationId xmlns:p14="http://schemas.microsoft.com/office/powerpoint/2010/main" val="3796404246"/>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p>
          <a:p>
            <a:r>
              <a:rPr lang="en-US" dirty="0"/>
              <a:t>Ask participants</a:t>
            </a:r>
            <a:r>
              <a:rPr lang="en-US" baseline="0" dirty="0"/>
              <a:t> to think of some task that is really, really hard for them to do.  </a:t>
            </a:r>
          </a:p>
          <a:p>
            <a:r>
              <a:rPr lang="en-US" baseline="0" dirty="0"/>
              <a:t>Then ask them to think about what they do to complete the task.  Give a personal example of when you broke the task up, did a little then came back to it later.  </a:t>
            </a:r>
          </a:p>
          <a:p>
            <a:r>
              <a:rPr lang="en-US" baseline="0" dirty="0"/>
              <a:t>Have a few people share out.  Did anyone give an example that would be considered misbehavior? </a:t>
            </a:r>
          </a:p>
          <a:p>
            <a:endParaRPr lang="en-US" b="1" dirty="0"/>
          </a:p>
          <a:p>
            <a:r>
              <a:rPr lang="en-US" b="1" dirty="0"/>
              <a:t>To say:</a:t>
            </a:r>
          </a:p>
          <a:p>
            <a:r>
              <a:rPr lang="en-US" baseline="0" dirty="0"/>
              <a:t>School is really hard for some students and for them it is like doing these difficult tasks that were just shared.  </a:t>
            </a:r>
          </a:p>
          <a:p>
            <a:r>
              <a:rPr lang="en-US" baseline="0" dirty="0"/>
              <a:t>Think how stressful each day must be for them.  Today we are going to talk about ways we can make students more successful. </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2</a:t>
            </a:fld>
            <a:endParaRPr lang="en-US" dirty="0"/>
          </a:p>
        </p:txBody>
      </p:sp>
    </p:spTree>
    <p:extLst>
      <p:ext uri="{BB962C8B-B14F-4D97-AF65-F5344CB8AC3E}">
        <p14:creationId xmlns:p14="http://schemas.microsoft.com/office/powerpoint/2010/main" val="255017776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 </a:t>
            </a:r>
            <a:r>
              <a:rPr lang="en-US" baseline="0" dirty="0"/>
              <a:t>.</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This is best used when tasks are accurately matched to student’s ability, but the length of the assignment exceeds student motivation or endurance.</a:t>
            </a:r>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has demonstrated that decreasing the overall task length and offering periodic breaks to do something else can aide in decreasing problem behavior (Dunlap, Kern-Dun­lap, Clarke, &amp; Robbins, 1991). If evidence suggests this might be the case, the question to ask is, “Will the student be able to complete the assignment if time or assignment length adjustments are made?” If the answer is, “yes,” then some strategies can be tried</a:t>
            </a:r>
            <a:r>
              <a:rPr lang="en-US" sz="1200" kern="1200" baseline="0" dirty="0">
                <a:solidFill>
                  <a:schemeClr val="tx1"/>
                </a:solidFill>
                <a:effectLst/>
                <a:latin typeface="+mn-lt"/>
                <a:ea typeface="+mn-ea"/>
                <a:cs typeface="+mn-cs"/>
              </a:rPr>
              <a:t> (on the next slide).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11</a:t>
            </a:fld>
            <a:endParaRPr lang="en-US" dirty="0"/>
          </a:p>
        </p:txBody>
      </p:sp>
    </p:spTree>
    <p:extLst>
      <p:ext uri="{BB962C8B-B14F-4D97-AF65-F5344CB8AC3E}">
        <p14:creationId xmlns:p14="http://schemas.microsoft.com/office/powerpoint/2010/main" val="32603020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To say: </a:t>
            </a:r>
            <a:r>
              <a:rPr lang="en-US" dirty="0"/>
              <a:t>Here are some ideas to address</a:t>
            </a:r>
            <a:r>
              <a:rPr lang="en-US" baseline="0" dirty="0"/>
              <a:t> students who might be successful if assignment length is adjusted. </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Remember, </a:t>
            </a:r>
            <a:r>
              <a:rPr lang="en-US" sz="1200" kern="1200" dirty="0">
                <a:solidFill>
                  <a:schemeClr val="tx1"/>
                </a:solidFill>
                <a:effectLst/>
                <a:latin typeface="+mn-lt"/>
                <a:ea typeface="+mn-ea"/>
                <a:cs typeface="+mn-cs"/>
              </a:rPr>
              <a:t>the decision of which strategy might be best is based on knowledge of the student and an understanding of how much practice is required to build fluency and demonstrate mastery.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learning goals can be achieved with a modified time frame, behavior errors can be reduced or eliminated.</a:t>
            </a:r>
          </a:p>
          <a:p>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participants if they have any other ideas to share. </a:t>
            </a:r>
            <a:r>
              <a:rPr lang="en-US" dirty="0"/>
              <a:t>Add your own concrete examples of these strategies.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12</a:t>
            </a:fld>
            <a:endParaRPr lang="en-US" dirty="0"/>
          </a:p>
        </p:txBody>
      </p:sp>
    </p:spTree>
    <p:extLst>
      <p:ext uri="{BB962C8B-B14F-4D97-AF65-F5344CB8AC3E}">
        <p14:creationId xmlns:p14="http://schemas.microsoft.com/office/powerpoint/2010/main" val="208689306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endParaRPr lang="en-US" b="0" baseline="0" dirty="0"/>
          </a:p>
          <a:p>
            <a:pPr>
              <a:lnSpc>
                <a:spcPct val="110000"/>
              </a:lnSpc>
              <a:spcBef>
                <a:spcPts val="0"/>
              </a:spcBef>
              <a:spcAft>
                <a:spcPts val="600"/>
              </a:spcAft>
              <a:buClr>
                <a:srgbClr val="FF0000"/>
              </a:buClr>
            </a:pPr>
            <a:r>
              <a:rPr lang="en-US" dirty="0"/>
              <a:t>How instruction is delivered can create a barrier for some students.</a:t>
            </a:r>
          </a:p>
          <a:p>
            <a:pPr>
              <a:lnSpc>
                <a:spcPct val="110000"/>
              </a:lnSpc>
              <a:spcBef>
                <a:spcPts val="0"/>
              </a:spcBef>
              <a:spcAft>
                <a:spcPts val="600"/>
              </a:spcAft>
              <a:buClr>
                <a:srgbClr val="FF0000"/>
              </a:buClr>
            </a:pPr>
            <a:r>
              <a:rPr lang="en-US" dirty="0"/>
              <a:t>Students may miss key ideas or have difficulty organizing the information they’re learning.</a:t>
            </a:r>
          </a:p>
          <a:p>
            <a:pPr>
              <a:lnSpc>
                <a:spcPct val="110000"/>
              </a:lnSpc>
              <a:spcBef>
                <a:spcPts val="0"/>
              </a:spcBef>
              <a:spcAft>
                <a:spcPts val="600"/>
              </a:spcAft>
              <a:buClr>
                <a:srgbClr val="FF0000"/>
              </a:buClr>
            </a:pPr>
            <a:r>
              <a:rPr lang="en-US" dirty="0"/>
              <a:t>Students may require more background knowledge or explicit vocabulary instruction.</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13</a:t>
            </a:fld>
            <a:endParaRPr lang="en-US" dirty="0"/>
          </a:p>
        </p:txBody>
      </p:sp>
    </p:spTree>
    <p:extLst>
      <p:ext uri="{BB962C8B-B14F-4D97-AF65-F5344CB8AC3E}">
        <p14:creationId xmlns:p14="http://schemas.microsoft.com/office/powerpoint/2010/main" val="424404960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say: </a:t>
            </a:r>
            <a:r>
              <a:rPr lang="en-US" sz="1200" kern="1200" dirty="0">
                <a:solidFill>
                  <a:schemeClr val="tx1"/>
                </a:solidFill>
                <a:effectLst/>
                <a:latin typeface="+mn-lt"/>
                <a:ea typeface="+mn-ea"/>
                <a:cs typeface="+mn-cs"/>
              </a:rPr>
              <a:t>Again, the strategy selection is based upon the unique students needs and ensuring task integrity.</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participants if they have  other ideas to share. </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14</a:t>
            </a:fld>
            <a:endParaRPr lang="en-US" dirty="0"/>
          </a:p>
        </p:txBody>
      </p:sp>
    </p:spTree>
    <p:extLst>
      <p:ext uri="{BB962C8B-B14F-4D97-AF65-F5344CB8AC3E}">
        <p14:creationId xmlns:p14="http://schemas.microsoft.com/office/powerpoint/2010/main" val="370861418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1" baseline="0" dirty="0"/>
              <a:t>To say: </a:t>
            </a:r>
          </a:p>
          <a:p>
            <a:pPr>
              <a:lnSpc>
                <a:spcPct val="110000"/>
              </a:lnSpc>
              <a:spcBef>
                <a:spcPts val="0"/>
              </a:spcBef>
              <a:spcAft>
                <a:spcPts val="600"/>
              </a:spcAft>
              <a:buClr>
                <a:srgbClr val="FF0000"/>
              </a:buClr>
            </a:pPr>
            <a:r>
              <a:rPr lang="en-US" dirty="0"/>
              <a:t>The mode that is required to complete a task can contribute to problem behavior.</a:t>
            </a:r>
          </a:p>
          <a:p>
            <a:pPr>
              <a:lnSpc>
                <a:spcPct val="110000"/>
              </a:lnSpc>
              <a:spcBef>
                <a:spcPts val="0"/>
              </a:spcBef>
              <a:spcAft>
                <a:spcPts val="600"/>
              </a:spcAft>
              <a:buClr>
                <a:srgbClr val="FF0000"/>
              </a:buClr>
            </a:pPr>
            <a:r>
              <a:rPr lang="en-US" dirty="0"/>
              <a:t>Reading or fine motor deficits, etc. often make reading or writing tasks appear overwhelming.</a:t>
            </a:r>
          </a:p>
          <a:p>
            <a:pPr>
              <a:lnSpc>
                <a:spcPct val="110000"/>
              </a:lnSpc>
              <a:spcBef>
                <a:spcPts val="0"/>
              </a:spcBef>
              <a:spcAft>
                <a:spcPts val="600"/>
              </a:spcAft>
              <a:buClr>
                <a:srgbClr val="FF0000"/>
              </a:buClr>
            </a:pPr>
            <a:r>
              <a:rPr lang="en-US" dirty="0"/>
              <a:t>Providing alternative ways for students to demonstrate their learning may reduce behavior errors.</a:t>
            </a:r>
          </a:p>
          <a:p>
            <a:pPr marL="0" marR="0" indent="0" algn="l" defTabSz="457200" rtl="0" eaLnBrk="1" fontAlgn="auto" latinLnBrk="0" hangingPunct="1">
              <a:lnSpc>
                <a:spcPct val="100000"/>
              </a:lnSpc>
              <a:spcBef>
                <a:spcPts val="0"/>
              </a:spcBef>
              <a:spcAft>
                <a:spcPts val="0"/>
              </a:spcAft>
              <a:buClrTx/>
              <a:buSzTx/>
              <a:buFontTx/>
              <a:buNone/>
              <a:tabLst/>
              <a:defRPr/>
            </a:pPr>
            <a:endParaRPr lang="en-US" b="0"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15</a:t>
            </a:fld>
            <a:endParaRPr lang="en-US" dirty="0"/>
          </a:p>
        </p:txBody>
      </p:sp>
    </p:spTree>
    <p:extLst>
      <p:ext uri="{BB962C8B-B14F-4D97-AF65-F5344CB8AC3E}">
        <p14:creationId xmlns:p14="http://schemas.microsoft.com/office/powerpoint/2010/main" val="419677040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Again, the strategy selection is based upon the unique students needs and ensuring task integrity.</a:t>
            </a:r>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16</a:t>
            </a:fld>
            <a:endParaRPr lang="en-US" dirty="0"/>
          </a:p>
        </p:txBody>
      </p:sp>
    </p:spTree>
    <p:extLst>
      <p:ext uri="{BB962C8B-B14F-4D97-AF65-F5344CB8AC3E}">
        <p14:creationId xmlns:p14="http://schemas.microsoft.com/office/powerpoint/2010/main" val="36766886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Here are some additional response mode strategies to consider.  You can also consult with your instructional designer or instructional technology person in your school or district for more ideas.</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endParaRPr lang="en-US" baseline="0" dirty="0"/>
          </a:p>
          <a:p>
            <a:r>
              <a:rPr lang="en-US" baseline="0" dirty="0"/>
              <a:t>Ask participants if they other ideas to share. </a:t>
            </a: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17</a:t>
            </a:fld>
            <a:endParaRPr lang="en-US" dirty="0"/>
          </a:p>
        </p:txBody>
      </p:sp>
    </p:spTree>
    <p:extLst>
      <p:ext uri="{BB962C8B-B14F-4D97-AF65-F5344CB8AC3E}">
        <p14:creationId xmlns:p14="http://schemas.microsoft.com/office/powerpoint/2010/main" val="122571839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In college, some of us may have experienced a mismatch between our current stage of learning and how the professor was teaching. It may have been new material and we were at the acquisition level.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If you experienced that, it may have felt like the teacher was going at lightening speed.  If you were brave you may have asked the professor to repeat an idea or concept.  You needed increased instruction.  Some of our students experience this mismatch too. It is then our job to identify those students who might need more instruction or practice. </a:t>
            </a:r>
          </a:p>
          <a:p>
            <a:pPr>
              <a:lnSpc>
                <a:spcPct val="110000"/>
              </a:lnSpc>
              <a:spcBef>
                <a:spcPts val="0"/>
              </a:spcBef>
              <a:spcAft>
                <a:spcPts val="600"/>
              </a:spcAft>
              <a:buClr>
                <a:srgbClr val="FF0000"/>
              </a:buClr>
            </a:pPr>
            <a:r>
              <a:rPr lang="en-US" dirty="0"/>
              <a:t>Using instructional strategies that are appropriate to the student’s stage of learning is essential.</a:t>
            </a:r>
          </a:p>
          <a:p>
            <a:pPr>
              <a:lnSpc>
                <a:spcPct val="110000"/>
              </a:lnSpc>
              <a:spcBef>
                <a:spcPts val="0"/>
              </a:spcBef>
              <a:spcAft>
                <a:spcPts val="600"/>
              </a:spcAft>
              <a:buClr>
                <a:srgbClr val="FF0000"/>
              </a:buClr>
            </a:pPr>
            <a:r>
              <a:rPr lang="en-US" dirty="0"/>
              <a:t>Some students may not be at the same stage of learning as other students (e.g., acquisition level, fluency building, mastery, or generalization). </a:t>
            </a:r>
          </a:p>
          <a:p>
            <a:pPr>
              <a:lnSpc>
                <a:spcPct val="110000"/>
              </a:lnSpc>
              <a:spcBef>
                <a:spcPts val="0"/>
              </a:spcBef>
              <a:spcAft>
                <a:spcPts val="600"/>
              </a:spcAft>
              <a:buClr>
                <a:srgbClr val="FF0000"/>
              </a:buClr>
            </a:pPr>
            <a:r>
              <a:rPr lang="en-US" dirty="0"/>
              <a:t>For some students, they can learn and do the work if there is more teaching, guided practice, or fluency-building activities. </a:t>
            </a:r>
          </a:p>
          <a:p>
            <a:pPr marL="0" marR="0" indent="0" algn="l" defTabSz="457200" rtl="0" eaLnBrk="1" fontAlgn="auto" latinLnBrk="0" hangingPunct="1">
              <a:lnSpc>
                <a:spcPct val="100000"/>
              </a:lnSpc>
              <a:spcBef>
                <a:spcPts val="0"/>
              </a:spcBef>
              <a:spcAft>
                <a:spcPts val="0"/>
              </a:spcAft>
              <a:buClrTx/>
              <a:buSzTx/>
              <a:buFontTx/>
              <a:buNone/>
              <a:tabLst/>
              <a:defRPr/>
            </a:pPr>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18</a:t>
            </a:fld>
            <a:endParaRPr lang="en-US" dirty="0"/>
          </a:p>
        </p:txBody>
      </p:sp>
    </p:spTree>
    <p:extLst>
      <p:ext uri="{BB962C8B-B14F-4D97-AF65-F5344CB8AC3E}">
        <p14:creationId xmlns:p14="http://schemas.microsoft.com/office/powerpoint/2010/main" val="419677040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lang="en-US" b="1" dirty="0"/>
              <a:t>To do: Read the slide. Offer any concrete</a:t>
            </a:r>
            <a:r>
              <a:rPr lang="en-US" b="1" baseline="0" dirty="0"/>
              <a:t> examples you have. Ask participants to share ways they have provided extra instruction or practice to help students be successful. </a:t>
            </a:r>
            <a:endParaRPr lang="en-US" b="1" dirty="0"/>
          </a:p>
          <a:p>
            <a:endParaRPr lang="en-US" baseline="0" dirty="0"/>
          </a:p>
        </p:txBody>
      </p:sp>
      <p:sp>
        <p:nvSpPr>
          <p:cNvPr id="4" name="Slide Number Placeholder 3"/>
          <p:cNvSpPr>
            <a:spLocks noGrp="1"/>
          </p:cNvSpPr>
          <p:nvPr>
            <p:ph type="sldNum" sz="quarter" idx="10"/>
          </p:nvPr>
        </p:nvSpPr>
        <p:spPr/>
        <p:txBody>
          <a:bodyPr/>
          <a:lstStyle/>
          <a:p>
            <a:fld id="{F8BE4607-2072-E14D-A2D4-834D545D3161}" type="slidenum">
              <a:rPr lang="en-US" smtClean="0"/>
              <a:t>19</a:t>
            </a:fld>
            <a:endParaRPr lang="en-US" dirty="0"/>
          </a:p>
        </p:txBody>
      </p:sp>
    </p:spTree>
    <p:extLst>
      <p:ext uri="{BB962C8B-B14F-4D97-AF65-F5344CB8AC3E}">
        <p14:creationId xmlns:p14="http://schemas.microsoft.com/office/powerpoint/2010/main" val="239340985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a:t>
            </a:r>
            <a:r>
              <a:rPr lang="en-US" b="1" baseline="0" dirty="0"/>
              <a:t>Ask participants to independently decide strategies that might be tried to help Dalton</a:t>
            </a:r>
            <a:r>
              <a:rPr lang="en-US" b="1" baseline="0"/>
              <a:t>. After </a:t>
            </a:r>
            <a:r>
              <a:rPr lang="en-US" b="1" baseline="0" dirty="0"/>
              <a:t>a few minutes, ask participants to share their answers</a:t>
            </a:r>
            <a:r>
              <a:rPr lang="en-US" sz="1200" b="1" i="1" kern="1200" baseline="0" dirty="0">
                <a:solidFill>
                  <a:schemeClr val="tx1"/>
                </a:solidFill>
                <a:effectLst/>
                <a:latin typeface="+mn-lt"/>
                <a:ea typeface="+mn-ea"/>
                <a:cs typeface="+mn-cs"/>
              </a:rPr>
              <a:t>. </a:t>
            </a:r>
          </a:p>
          <a:p>
            <a:endParaRPr lang="en-US" sz="1200" i="1"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a:t>Possible Answer: </a:t>
            </a:r>
            <a:r>
              <a:rPr lang="en-US" baseline="0" dirty="0"/>
              <a:t>Dalton is having trouble writing and a different response mode might help him be successful, such as recording his answers or having another student write Dalton’s dictated answers.  </a:t>
            </a: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Using a computer might help him too. </a:t>
            </a:r>
          </a:p>
          <a:p>
            <a:endParaRPr lang="en-US" dirty="0"/>
          </a:p>
        </p:txBody>
      </p:sp>
      <p:sp>
        <p:nvSpPr>
          <p:cNvPr id="4" name="Slide Number Placeholder 3"/>
          <p:cNvSpPr>
            <a:spLocks noGrp="1"/>
          </p:cNvSpPr>
          <p:nvPr>
            <p:ph type="sldNum" sz="quarter" idx="5"/>
          </p:nvPr>
        </p:nvSpPr>
        <p:spPr/>
        <p:txBody>
          <a:bodyPr/>
          <a:lstStyle/>
          <a:p>
            <a:fld id="{F8BE4607-2072-E14D-A2D4-834D545D3161}" type="slidenum">
              <a:rPr lang="en-US" smtClean="0"/>
              <a:t>20</a:t>
            </a:fld>
            <a:endParaRPr lang="en-US" dirty="0"/>
          </a:p>
        </p:txBody>
      </p:sp>
    </p:spTree>
    <p:extLst>
      <p:ext uri="{BB962C8B-B14F-4D97-AF65-F5344CB8AC3E}">
        <p14:creationId xmlns:p14="http://schemas.microsoft.com/office/powerpoint/2010/main" val="183732595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 is the list of research-based effective classroom practices.  Today we are going to focus</a:t>
            </a:r>
            <a:r>
              <a:rPr lang="en-US" baseline="0" dirty="0"/>
              <a:t> on Task Difficulty</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3</a:t>
            </a:fld>
            <a:endParaRPr lang="en-US" dirty="0"/>
          </a:p>
        </p:txBody>
      </p:sp>
    </p:spTree>
    <p:extLst>
      <p:ext uri="{BB962C8B-B14F-4D97-AF65-F5344CB8AC3E}">
        <p14:creationId xmlns:p14="http://schemas.microsoft.com/office/powerpoint/2010/main" val="236642607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These</a:t>
            </a:r>
            <a:r>
              <a:rPr lang="en-US" baseline="0" dirty="0"/>
              <a:t> are the outcomes or things we wanted you to know or be able to do as a result of learning about Activity Sequencing and Choice. I hope we accomplished these outcomes. </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21</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Here</a:t>
            </a:r>
            <a:r>
              <a:rPr lang="en-US" baseline="0" dirty="0"/>
              <a:t> are</a:t>
            </a:r>
            <a:endParaRPr lang="en-US" dirty="0"/>
          </a:p>
        </p:txBody>
      </p:sp>
      <p:sp>
        <p:nvSpPr>
          <p:cNvPr id="4" name="Slide Number Placeholder 3"/>
          <p:cNvSpPr>
            <a:spLocks noGrp="1"/>
          </p:cNvSpPr>
          <p:nvPr>
            <p:ph type="sldNum" sz="quarter" idx="10"/>
          </p:nvPr>
        </p:nvSpPr>
        <p:spPr/>
        <p:txBody>
          <a:bodyPr/>
          <a:lstStyle/>
          <a:p>
            <a:fld id="{BC0BDB5B-8A69-DA49-B3FA-F9DE6EC936B5}" type="slidenum">
              <a:rPr lang="en-US" smtClean="0"/>
              <a:t>22</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say: </a:t>
            </a:r>
            <a:r>
              <a:rPr lang="en-US" dirty="0"/>
              <a:t>These</a:t>
            </a:r>
            <a:r>
              <a:rPr lang="en-US" baseline="0" dirty="0"/>
              <a:t> are the outcomes or things we want you to know or be able to do as a result of learning about task difficulty. </a:t>
            </a:r>
          </a:p>
          <a:p>
            <a:r>
              <a:rPr lang="en-US" b="1" baseline="0" dirty="0"/>
              <a:t>To do: Read the slide.</a:t>
            </a:r>
            <a:endParaRPr lang="en-US" b="1" dirty="0"/>
          </a:p>
        </p:txBody>
      </p:sp>
      <p:sp>
        <p:nvSpPr>
          <p:cNvPr id="4" name="Slide Number Placeholder 3"/>
          <p:cNvSpPr>
            <a:spLocks noGrp="1"/>
          </p:cNvSpPr>
          <p:nvPr>
            <p:ph type="sldNum" sz="quarter" idx="10"/>
          </p:nvPr>
        </p:nvSpPr>
        <p:spPr/>
        <p:txBody>
          <a:bodyPr/>
          <a:lstStyle/>
          <a:p>
            <a:fld id="{BC0BDB5B-8A69-DA49-B3FA-F9DE6EC936B5}" type="slidenum">
              <a:rPr lang="en-US" smtClean="0"/>
              <a:t>4</a:t>
            </a:fld>
            <a:endParaRPr lang="en-US" dirty="0"/>
          </a:p>
        </p:txBody>
      </p:sp>
    </p:spTree>
    <p:extLst>
      <p:ext uri="{BB962C8B-B14F-4D97-AF65-F5344CB8AC3E}">
        <p14:creationId xmlns:p14="http://schemas.microsoft.com/office/powerpoint/2010/main" val="4098006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1" kern="1200" dirty="0">
                <a:solidFill>
                  <a:schemeClr val="tx1"/>
                </a:solidFill>
                <a:effectLst/>
                <a:latin typeface="+mn-lt"/>
                <a:ea typeface="+mn-ea"/>
                <a:cs typeface="+mn-cs"/>
              </a:rPr>
              <a:t>To say: </a:t>
            </a:r>
          </a:p>
          <a:p>
            <a:pPr>
              <a:buClr>
                <a:srgbClr val="FF0000"/>
              </a:buClr>
            </a:pPr>
            <a:r>
              <a:rPr lang="en-US" dirty="0"/>
              <a:t>For students, the school day is full of academic demands.</a:t>
            </a:r>
          </a:p>
          <a:p>
            <a:pPr>
              <a:buClr>
                <a:srgbClr val="FF0000"/>
              </a:buClr>
            </a:pPr>
            <a:r>
              <a:rPr lang="en-US" dirty="0"/>
              <a:t>When problem behavior occurs primarily in the face of academic demands, it is important to consider what aspect of the task might be contributing to the problem.</a:t>
            </a:r>
          </a:p>
        </p:txBody>
      </p:sp>
      <p:sp>
        <p:nvSpPr>
          <p:cNvPr id="4" name="Slide Number Placeholder 3"/>
          <p:cNvSpPr>
            <a:spLocks noGrp="1"/>
          </p:cNvSpPr>
          <p:nvPr>
            <p:ph type="sldNum" sz="quarter" idx="10"/>
          </p:nvPr>
        </p:nvSpPr>
        <p:spPr/>
        <p:txBody>
          <a:bodyPr/>
          <a:lstStyle/>
          <a:p>
            <a:fld id="{F8BE4607-2072-E14D-A2D4-834D545D3161}" type="slidenum">
              <a:rPr lang="en-US" smtClean="0"/>
              <a:t>5</a:t>
            </a:fld>
            <a:endParaRPr lang="en-US" dirty="0"/>
          </a:p>
        </p:txBody>
      </p:sp>
    </p:spTree>
    <p:extLst>
      <p:ext uri="{BB962C8B-B14F-4D97-AF65-F5344CB8AC3E}">
        <p14:creationId xmlns:p14="http://schemas.microsoft.com/office/powerpoint/2010/main" val="268855863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This research confirms what seems obvious….that if</a:t>
            </a:r>
            <a:r>
              <a:rPr lang="en-US" sz="1200" kern="1200" baseline="0" dirty="0">
                <a:solidFill>
                  <a:schemeClr val="tx1"/>
                </a:solidFill>
                <a:effectLst/>
                <a:latin typeface="+mn-lt"/>
                <a:ea typeface="+mn-ea"/>
                <a:cs typeface="+mn-cs"/>
              </a:rPr>
              <a:t> the work is too difficult or it requires a student to use skills they are not yet fluent using, responses might include refusing, arguing, doing poor quality work, and other unexpected behaviors.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6</a:t>
            </a:fld>
            <a:endParaRPr lang="en-US" dirty="0"/>
          </a:p>
        </p:txBody>
      </p:sp>
    </p:spTree>
    <p:extLst>
      <p:ext uri="{BB962C8B-B14F-4D97-AF65-F5344CB8AC3E}">
        <p14:creationId xmlns:p14="http://schemas.microsoft.com/office/powerpoint/2010/main" val="268855863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do: Refer to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b="1" kern="1200" dirty="0">
                <a:solidFill>
                  <a:schemeClr val="tx1"/>
                </a:solidFill>
                <a:effectLst/>
                <a:latin typeface="+mn-lt"/>
                <a:ea typeface="+mn-ea"/>
                <a:cs typeface="+mn-cs"/>
              </a:rPr>
              <a:t>TO say:</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Some faculty and staff </a:t>
            </a:r>
            <a:r>
              <a:rPr lang="en-US" sz="1200" kern="1200" baseline="0" dirty="0">
                <a:solidFill>
                  <a:schemeClr val="tx1"/>
                </a:solidFill>
                <a:effectLst/>
                <a:latin typeface="+mn-lt"/>
                <a:ea typeface="+mn-ea"/>
                <a:cs typeface="+mn-cs"/>
              </a:rPr>
              <a:t>may think it is unfair to offer supports to some students, and not others.  It is important, then to address the concept of fairness – does fair mean everyone gets the same, or everyone gets what they need?  </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Consider, f</a:t>
            </a:r>
            <a:r>
              <a:rPr lang="en-US" dirty="0"/>
              <a:t>or example, if one student were to fall and cut himself, he might need a bandage.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Every student in the class would not get a bandage because not everyone needs one.  </a:t>
            </a:r>
          </a:p>
          <a:p>
            <a:pPr marL="0" marR="0" lvl="0" indent="0" algn="l" defTabSz="457200" rtl="0" eaLnBrk="1" fontAlgn="auto" latinLnBrk="0" hangingPunct="1">
              <a:lnSpc>
                <a:spcPct val="100000"/>
              </a:lnSpc>
              <a:spcBef>
                <a:spcPts val="0"/>
              </a:spcBef>
              <a:spcAft>
                <a:spcPts val="0"/>
              </a:spcAft>
              <a:buClrTx/>
              <a:buSzTx/>
              <a:buFontTx/>
              <a:buNone/>
              <a:tabLst/>
              <a:defRPr/>
            </a:pPr>
            <a:r>
              <a:rPr lang="en-US" dirty="0"/>
              <a:t>To be equal, the teacher should give bandages out to everyone, but to be fair, only the student who needs it would be given the bandage.</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The point is that all students get what they need to be successful.</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In the image you see, the first pane represents the traditional concept of fairness – or everyone getting the same or being treated the same.  It is clear there are some for whom this kind of support )or instruction) will fall short of their needs.  In the second pane, we see the concept of equity represented, or each person receiving the level of support necessary to access the goal – this is like adjusting task difficulty for individuals – we provide differentiated levels of support based on student need.  Finally, in the last pane, we see what’s possible when we intentionally design instruction to remove possible barriers for all students – providing the flexibility for all to not only access the goal, but have the way made much clearer.</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baseline="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baseline="0" dirty="0">
                <a:solidFill>
                  <a:schemeClr val="tx1"/>
                </a:solidFill>
                <a:effectLst/>
                <a:latin typeface="+mn-lt"/>
                <a:ea typeface="+mn-ea"/>
                <a:cs typeface="+mn-cs"/>
              </a:rPr>
              <a:t>Ask participants to share any personal experiences when they addressed this issue of fairness with their students. </a:t>
            </a:r>
            <a:endParaRPr lang="en-US" sz="1200" kern="1200" dirty="0">
              <a:solidFill>
                <a:schemeClr val="tx1"/>
              </a:solidFill>
              <a:effectLst/>
              <a:latin typeface="+mn-lt"/>
              <a:ea typeface="+mn-ea"/>
              <a:cs typeface="+mn-cs"/>
            </a:endParaRPr>
          </a:p>
        </p:txBody>
      </p:sp>
      <p:sp>
        <p:nvSpPr>
          <p:cNvPr id="4" name="Slide Number Placeholder 3"/>
          <p:cNvSpPr>
            <a:spLocks noGrp="1"/>
          </p:cNvSpPr>
          <p:nvPr>
            <p:ph type="sldNum" sz="quarter" idx="10"/>
          </p:nvPr>
        </p:nvSpPr>
        <p:spPr/>
        <p:txBody>
          <a:bodyPr/>
          <a:lstStyle/>
          <a:p>
            <a:fld id="{F8BE4607-2072-E14D-A2D4-834D545D3161}" type="slidenum">
              <a:rPr lang="en-US" smtClean="0"/>
              <a:t>7</a:t>
            </a:fld>
            <a:endParaRPr lang="en-US" dirty="0"/>
          </a:p>
        </p:txBody>
      </p:sp>
    </p:spTree>
    <p:extLst>
      <p:ext uri="{BB962C8B-B14F-4D97-AF65-F5344CB8AC3E}">
        <p14:creationId xmlns:p14="http://schemas.microsoft.com/office/powerpoint/2010/main" val="268855863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r>
              <a:rPr lang="en-US" dirty="0"/>
              <a:t>This is an organizing slide</a:t>
            </a:r>
            <a:r>
              <a:rPr lang="en-US" baseline="0" dirty="0"/>
              <a:t> that identifies the three types of adjustments to task difficulty that will be explored.</a:t>
            </a:r>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8</a:t>
            </a:fld>
            <a:endParaRPr lang="en-US" dirty="0"/>
          </a:p>
        </p:txBody>
      </p:sp>
    </p:spTree>
    <p:extLst>
      <p:ext uri="{BB962C8B-B14F-4D97-AF65-F5344CB8AC3E}">
        <p14:creationId xmlns:p14="http://schemas.microsoft.com/office/powerpoint/2010/main" val="167213266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do: Read the slide.</a:t>
            </a:r>
          </a:p>
          <a:p>
            <a:pPr marL="0" marR="0" indent="0" algn="l" defTabSz="457200" rtl="0" eaLnBrk="1" fontAlgn="auto" latinLnBrk="0" hangingPunct="1">
              <a:lnSpc>
                <a:spcPct val="100000"/>
              </a:lnSpc>
              <a:spcBef>
                <a:spcPts val="0"/>
              </a:spcBef>
              <a:spcAft>
                <a:spcPts val="0"/>
              </a:spcAft>
              <a:buClrTx/>
              <a:buSzTx/>
              <a:buFontTx/>
              <a:buNone/>
              <a:tabLst/>
              <a:defRPr/>
            </a:pPr>
            <a:r>
              <a:rPr lang="en-US" b="1" dirty="0"/>
              <a:t>To say:</a:t>
            </a:r>
            <a:endParaRPr lang="en-US" baseline="0"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Research has demonstrated that decreasing the overall task length and offering periodic breaks to do something else can aide in decreasing problem behavior (Dunlap, Kern-Dun­lap, Clarke, &amp; Robbins, 1991). If evidence suggests this might be the case, the question to ask is, “Will the student be able to complete the assignment if time adjustments are made?”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If the answer is, “yes,” then some strategies can be tried</a:t>
            </a:r>
            <a:r>
              <a:rPr lang="en-US" sz="1200" kern="1200" baseline="0" dirty="0">
                <a:solidFill>
                  <a:schemeClr val="tx1"/>
                </a:solidFill>
                <a:effectLst/>
                <a:latin typeface="+mn-lt"/>
                <a:ea typeface="+mn-ea"/>
                <a:cs typeface="+mn-cs"/>
              </a:rPr>
              <a:t> (on the next slide).</a:t>
            </a:r>
            <a:endParaRPr lang="en-US" sz="120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9</a:t>
            </a:fld>
            <a:endParaRPr lang="en-US" dirty="0"/>
          </a:p>
        </p:txBody>
      </p:sp>
    </p:spTree>
    <p:extLst>
      <p:ext uri="{BB962C8B-B14F-4D97-AF65-F5344CB8AC3E}">
        <p14:creationId xmlns:p14="http://schemas.microsoft.com/office/powerpoint/2010/main" val="6654759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1" dirty="0"/>
              <a:t>To do: Read the slide.</a:t>
            </a:r>
          </a:p>
          <a:p>
            <a:r>
              <a:rPr lang="en-US" b="1" dirty="0"/>
              <a:t>To say: </a:t>
            </a:r>
            <a:r>
              <a:rPr lang="en-US" dirty="0"/>
              <a:t>Here are some ideas to address</a:t>
            </a:r>
            <a:r>
              <a:rPr lang="en-US" baseline="0" dirty="0"/>
              <a:t> students who might be successful if time is adjusted. </a:t>
            </a:r>
          </a:p>
          <a:p>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The decision of which strategy might be best is based on knowledge of the student and an understanding of how much practice is required to build fluency and demonstrate mastery. </a:t>
            </a:r>
          </a:p>
          <a:p>
            <a:pPr marL="0" marR="0" indent="0" algn="l" defTabSz="457200" rtl="0" eaLnBrk="1" fontAlgn="auto" latinLnBrk="0" hangingPunct="1">
              <a:lnSpc>
                <a:spcPct val="100000"/>
              </a:lnSpc>
              <a:spcBef>
                <a:spcPts val="0"/>
              </a:spcBef>
              <a:spcAft>
                <a:spcPts val="0"/>
              </a:spcAft>
              <a:buClrTx/>
              <a:buSzTx/>
              <a:buFontTx/>
              <a:buNone/>
              <a:tabLst/>
              <a:defRPr/>
            </a:pPr>
            <a:r>
              <a:rPr lang="en-US" sz="1200" kern="1200" dirty="0">
                <a:solidFill>
                  <a:schemeClr val="tx1"/>
                </a:solidFill>
                <a:effectLst/>
                <a:latin typeface="+mn-lt"/>
                <a:ea typeface="+mn-ea"/>
                <a:cs typeface="+mn-cs"/>
              </a:rPr>
              <a:t>When learning goals can be achieved with a modified time frame, behavior errors can be reduced or eliminated.</a:t>
            </a:r>
          </a:p>
          <a:p>
            <a:pPr marL="0" marR="0" indent="0" algn="l" defTabSz="457200" rtl="0" eaLnBrk="1" fontAlgn="auto" latinLnBrk="0" hangingPunct="1">
              <a:lnSpc>
                <a:spcPct val="100000"/>
              </a:lnSpc>
              <a:spcBef>
                <a:spcPts val="0"/>
              </a:spcBef>
              <a:spcAft>
                <a:spcPts val="0"/>
              </a:spcAft>
              <a:buClrTx/>
              <a:buSzTx/>
              <a:buFontTx/>
              <a:buNone/>
              <a:tabLst/>
              <a:defRPr/>
            </a:pPr>
            <a:endParaRPr lang="en-US" sz="1200" kern="1200" dirty="0">
              <a:solidFill>
                <a:schemeClr val="tx1"/>
              </a:solidFill>
              <a:effectLst/>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baseline="0" dirty="0"/>
              <a:t>Ask participants if they have any other ideas to share. </a:t>
            </a:r>
            <a:r>
              <a:rPr lang="en-US" dirty="0"/>
              <a:t>Add your own concrete examples of these strategies.</a:t>
            </a:r>
          </a:p>
          <a:p>
            <a:pPr marL="0" marR="0" indent="0" algn="l" defTabSz="457200" rtl="0" eaLnBrk="1" fontAlgn="auto" latinLnBrk="0" hangingPunct="1">
              <a:lnSpc>
                <a:spcPct val="100000"/>
              </a:lnSpc>
              <a:spcBef>
                <a:spcPts val="0"/>
              </a:spcBef>
              <a:spcAft>
                <a:spcPts val="0"/>
              </a:spcAft>
              <a:buClrTx/>
              <a:buSzTx/>
              <a:buFontTx/>
              <a:buNone/>
              <a:tabLst/>
              <a:defRPr/>
            </a:pPr>
            <a:endParaRPr lang="en-US" dirty="0"/>
          </a:p>
          <a:p>
            <a:pPr marL="0" marR="0" indent="0" algn="l" defTabSz="457200" rtl="0" eaLnBrk="1" fontAlgn="auto" latinLnBrk="0" hangingPunct="1">
              <a:lnSpc>
                <a:spcPct val="100000"/>
              </a:lnSpc>
              <a:spcBef>
                <a:spcPts val="0"/>
              </a:spcBef>
              <a:spcAft>
                <a:spcPts val="0"/>
              </a:spcAft>
              <a:buClrTx/>
              <a:buSzTx/>
              <a:buFontTx/>
              <a:buNone/>
              <a:tabLst/>
              <a:defRPr/>
            </a:pPr>
            <a:r>
              <a:rPr lang="en-US" dirty="0"/>
              <a:t>Examples might include:</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5 minute writing brainstorm, then 5 minute share with a partner, then 3 minute add ides to list, then 3 minutes circle top 5 ideas</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During independent work time, offer a break and ask student to help (deliver a note to the office, prepare manipulatives for upcoming task, return materials to media center, </a:t>
            </a:r>
            <a:r>
              <a:rPr lang="en-US" dirty="0" err="1"/>
              <a:t>etc</a:t>
            </a:r>
            <a:r>
              <a:rPr lang="en-US" dirty="0"/>
              <a:t>), then return to work.</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a:t>Schedule 10 minute work time during the afternoon to allow students to finish up something from the morning, or get ahead on homework tasks.</a:t>
            </a:r>
          </a:p>
          <a:p>
            <a:endParaRPr lang="en-US" dirty="0"/>
          </a:p>
        </p:txBody>
      </p:sp>
      <p:sp>
        <p:nvSpPr>
          <p:cNvPr id="4" name="Slide Number Placeholder 3"/>
          <p:cNvSpPr>
            <a:spLocks noGrp="1"/>
          </p:cNvSpPr>
          <p:nvPr>
            <p:ph type="sldNum" sz="quarter" idx="10"/>
          </p:nvPr>
        </p:nvSpPr>
        <p:spPr/>
        <p:txBody>
          <a:bodyPr/>
          <a:lstStyle/>
          <a:p>
            <a:fld id="{F8BE4607-2072-E14D-A2D4-834D545D3161}" type="slidenum">
              <a:rPr lang="en-US" smtClean="0"/>
              <a:t>10</a:t>
            </a:fld>
            <a:endParaRPr lang="en-US" dirty="0"/>
          </a:p>
        </p:txBody>
      </p:sp>
    </p:spTree>
    <p:extLst>
      <p:ext uri="{BB962C8B-B14F-4D97-AF65-F5344CB8AC3E}">
        <p14:creationId xmlns:p14="http://schemas.microsoft.com/office/powerpoint/2010/main" val="173109932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 Id="rId5" Type="http://schemas.openxmlformats.org/officeDocument/2006/relationships/image" Target="../media/image4.jpe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461424"/>
            <a:ext cx="7772400" cy="1470025"/>
          </a:xfrm>
        </p:spPr>
        <p:txBody>
          <a:bodyPr>
            <a:normAutofit/>
          </a:bodyPr>
          <a:lstStyle>
            <a:lvl1pPr>
              <a:defRPr sz="3600"/>
            </a:lvl1pPr>
          </a:lstStyle>
          <a:p>
            <a:r>
              <a:rPr lang="en-US"/>
              <a:t>Click to edit Master title style</a:t>
            </a:r>
            <a:endParaRPr lang="en-US" dirty="0"/>
          </a:p>
        </p:txBody>
      </p:sp>
      <p:sp>
        <p:nvSpPr>
          <p:cNvPr id="3" name="Subtitle 2"/>
          <p:cNvSpPr>
            <a:spLocks noGrp="1"/>
          </p:cNvSpPr>
          <p:nvPr>
            <p:ph type="subTitle" idx="1"/>
          </p:nvPr>
        </p:nvSpPr>
        <p:spPr>
          <a:xfrm>
            <a:off x="1371600" y="2004134"/>
            <a:ext cx="6400800" cy="650289"/>
          </a:xfrm>
        </p:spPr>
        <p:txBody>
          <a:bodyPr/>
          <a:lstStyle>
            <a:lvl1pPr marL="0" indent="0" algn="ctr">
              <a:buNone/>
              <a:defRPr>
                <a:solidFill>
                  <a:srgbClr val="FF0000"/>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pic>
        <p:nvPicPr>
          <p:cNvPr id="7" name="Picture 1" descr="MO_SWPBS_Logo-2011.jpg"/>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3190875" y="2752725"/>
            <a:ext cx="2689225" cy="23241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8" name="Picture 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31788" y="5618163"/>
            <a:ext cx="520700" cy="5778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9" name="TextBox 6"/>
          <p:cNvSpPr txBox="1">
            <a:spLocks noChangeArrowheads="1"/>
          </p:cNvSpPr>
          <p:nvPr/>
        </p:nvSpPr>
        <p:spPr bwMode="auto">
          <a:xfrm>
            <a:off x="950913" y="5519321"/>
            <a:ext cx="1871662" cy="9540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panose="020B0604020202020204" pitchFamily="34" charset="0"/>
                <a:cs typeface="Arial" panose="020B0604020202020204" pitchFamily="34" charset="0"/>
              </a:defRPr>
            </a:lvl1pPr>
            <a:lvl2pPr marL="742950" indent="-285750" eaLnBrk="0" hangingPunct="0">
              <a:defRPr>
                <a:solidFill>
                  <a:schemeClr val="tx1"/>
                </a:solidFill>
                <a:latin typeface="Arial" panose="020B0604020202020204" pitchFamily="34" charset="0"/>
                <a:cs typeface="Arial" panose="020B0604020202020204" pitchFamily="34" charset="0"/>
              </a:defRPr>
            </a:lvl2pPr>
            <a:lvl3pPr marL="1143000" indent="-228600" eaLnBrk="0" hangingPunct="0">
              <a:defRPr>
                <a:solidFill>
                  <a:schemeClr val="tx1"/>
                </a:solidFill>
                <a:latin typeface="Arial" panose="020B0604020202020204" pitchFamily="34" charset="0"/>
                <a:cs typeface="Arial" panose="020B0604020202020204" pitchFamily="34" charset="0"/>
              </a:defRPr>
            </a:lvl3pPr>
            <a:lvl4pPr marL="1600200" indent="-228600" eaLnBrk="0" hangingPunct="0">
              <a:defRPr>
                <a:solidFill>
                  <a:schemeClr val="tx1"/>
                </a:solidFill>
                <a:latin typeface="Arial" panose="020B0604020202020204" pitchFamily="34" charset="0"/>
                <a:cs typeface="Arial" panose="020B0604020202020204" pitchFamily="34" charset="0"/>
              </a:defRPr>
            </a:lvl4pPr>
            <a:lvl5pPr marL="2057400" indent="-228600" eaLnBrk="0" hangingPunct="0">
              <a:defRPr>
                <a:solidFill>
                  <a:schemeClr val="tx1"/>
                </a:solidFill>
                <a:latin typeface="Arial" panose="020B0604020202020204" pitchFamily="34" charset="0"/>
                <a:cs typeface="Arial" panose="020B0604020202020204" pitchFamily="34" charset="0"/>
              </a:defRPr>
            </a:lvl5pPr>
            <a:lvl6pPr marL="25146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defTabSz="4572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eaLnBrk="1" hangingPunct="1"/>
            <a:r>
              <a:rPr lang="en-US" sz="1400" b="1" dirty="0">
                <a:latin typeface="Calibri" panose="020F0502020204030204" pitchFamily="34" charset="0"/>
                <a:ea typeface="ＭＳ Ｐゴシック" panose="020B0600070205080204" pitchFamily="34" charset="-128"/>
              </a:rPr>
              <a:t>MU Center for SW-PBS</a:t>
            </a:r>
          </a:p>
          <a:p>
            <a:pPr eaLnBrk="1" hangingPunct="1"/>
            <a:r>
              <a:rPr lang="en-US" sz="1400" dirty="0">
                <a:latin typeface="Calibri" panose="020F0502020204030204" pitchFamily="34" charset="0"/>
                <a:ea typeface="ＭＳ Ｐゴシック" panose="020B0600070205080204" pitchFamily="34" charset="-128"/>
              </a:rPr>
              <a:t>College of Education</a:t>
            </a:r>
          </a:p>
          <a:p>
            <a:pPr eaLnBrk="1" hangingPunct="1"/>
            <a:r>
              <a:rPr lang="en-US" sz="1400" dirty="0">
                <a:latin typeface="Calibri" panose="020F0502020204030204" pitchFamily="34" charset="0"/>
                <a:ea typeface="ＭＳ Ｐゴシック" panose="020B0600070205080204" pitchFamily="34" charset="-128"/>
              </a:rPr>
              <a:t>University of Missouri</a:t>
            </a:r>
          </a:p>
          <a:p>
            <a:pPr eaLnBrk="1" hangingPunct="1"/>
            <a:endParaRPr lang="en-US" sz="1400" dirty="0">
              <a:latin typeface="Times New Roman" panose="02020603050405020304" pitchFamily="18" charset="0"/>
              <a:ea typeface="ＭＳ Ｐゴシック" panose="020B0600070205080204" pitchFamily="34" charset="-128"/>
            </a:endParaRPr>
          </a:p>
        </p:txBody>
      </p:sp>
      <p:pic>
        <p:nvPicPr>
          <p:cNvPr id="10" name="Picture 7" descr="M:\BD\SUGAI\PBIS LOGO-LARGE.TIF"/>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8075" y="5448300"/>
            <a:ext cx="1077913" cy="7842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11" name="Picture 9" descr="C:\Users\joann\Pictures\iPod Photo Cache\DESE-colo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470275" y="5618163"/>
            <a:ext cx="2697163" cy="971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extLst>
      <p:ext uri="{BB962C8B-B14F-4D97-AF65-F5344CB8AC3E}">
        <p14:creationId xmlns:p14="http://schemas.microsoft.com/office/powerpoint/2010/main" val="9189823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Content with Caption">
    <p:spTree>
      <p:nvGrpSpPr>
        <p:cNvPr id="1" name=""/>
        <p:cNvGrpSpPr/>
        <p:nvPr/>
      </p:nvGrpSpPr>
      <p:grpSpPr>
        <a:xfrm>
          <a:off x="0" y="0"/>
          <a:ext cx="0" cy="0"/>
          <a:chOff x="0" y="0"/>
          <a:chExt cx="0" cy="0"/>
        </a:xfrm>
      </p:grpSpPr>
      <p:sp>
        <p:nvSpPr>
          <p:cNvPr id="8" name="Title 1"/>
          <p:cNvSpPr>
            <a:spLocks noGrp="1"/>
          </p:cNvSpPr>
          <p:nvPr>
            <p:ph type="title" hasCustomPrompt="1"/>
          </p:nvPr>
        </p:nvSpPr>
        <p:spPr>
          <a:xfrm>
            <a:off x="1982788" y="536575"/>
            <a:ext cx="6710362" cy="938213"/>
          </a:xfrm>
        </p:spPr>
        <p:txBody>
          <a:bodyPr/>
          <a:lstStyle>
            <a:lvl1pPr>
              <a:defRPr/>
            </a:lvl1pPr>
          </a:lstStyle>
          <a:p>
            <a:pPr algn="l"/>
            <a:r>
              <a:rPr lang="en-US" sz="3600" dirty="0">
                <a:solidFill>
                  <a:srgbClr val="008000"/>
                </a:solidFill>
                <a:ea typeface="Franklin Gothic Book" panose="020B0503020102020204" pitchFamily="34" charset="0"/>
                <a:cs typeface="Franklin Gothic Book" panose="020B0503020102020204" pitchFamily="34" charset="0"/>
              </a:rPr>
              <a:t>Discussion: </a:t>
            </a:r>
            <a:r>
              <a:rPr lang="en-US" sz="3600" dirty="0">
                <a:solidFill>
                  <a:srgbClr val="FF0000"/>
                </a:solidFill>
                <a:ea typeface="Franklin Gothic Book" panose="020B0503020102020204" pitchFamily="34" charset="0"/>
                <a:cs typeface="Franklin Gothic Book" panose="020B0503020102020204" pitchFamily="34" charset="0"/>
              </a:rPr>
              <a:t>Title</a:t>
            </a:r>
          </a:p>
        </p:txBody>
      </p:sp>
      <p:pic>
        <p:nvPicPr>
          <p:cNvPr id="9" name="Picture 5" descr="Macintosh HD:Users:wellspl:Desktop:6-Free-Teamwork-Clipart-Illustration-Showing-Diversity.jpg"/>
          <p:cNvPicPr>
            <a:picLocks noChangeAspect="1"/>
          </p:cNvPicPr>
          <p:nvPr/>
        </p:nvPicPr>
        <p:blipFill>
          <a:blip r:embed="rId2">
            <a:extLst>
              <a:ext uri="{28A0092B-C50C-407E-A947-70E740481C1C}">
                <a14:useLocalDpi xmlns:a14="http://schemas.microsoft.com/office/drawing/2010/main" val="0"/>
              </a:ext>
            </a:extLst>
          </a:blip>
          <a:srcRect r="25555"/>
          <a:stretch>
            <a:fillRect/>
          </a:stretch>
        </p:blipFill>
        <p:spPr bwMode="auto">
          <a:xfrm>
            <a:off x="552450" y="587375"/>
            <a:ext cx="1371600" cy="7715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11"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12" name="Group 11"/>
          <p:cNvGrpSpPr/>
          <p:nvPr/>
        </p:nvGrpSpPr>
        <p:grpSpPr>
          <a:xfrm>
            <a:off x="12700" y="6211407"/>
            <a:ext cx="9144378" cy="659292"/>
            <a:chOff x="12700" y="6211407"/>
            <a:chExt cx="9144378" cy="659292"/>
          </a:xfrm>
        </p:grpSpPr>
        <p:sp>
          <p:nvSpPr>
            <p:cNvPr id="13" name="Rectangle 12"/>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Rectangle 13"/>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5" name="Rectangle 14"/>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6" name="TextBox 15"/>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83493882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pic>
        <p:nvPicPr>
          <p:cNvPr id="8" name="Picture 7" descr="Green-Pencil-Icon-pencils-7151356-150-150.jp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flipH="1">
            <a:off x="471522" y="440886"/>
            <a:ext cx="1234222" cy="1234222"/>
          </a:xfrm>
          <a:prstGeom prst="rect">
            <a:avLst/>
          </a:prstGeom>
        </p:spPr>
      </p:pic>
      <p:sp>
        <p:nvSpPr>
          <p:cNvPr id="9" name="Title 1"/>
          <p:cNvSpPr>
            <a:spLocks noGrp="1"/>
          </p:cNvSpPr>
          <p:nvPr>
            <p:ph type="title" hasCustomPrompt="1"/>
          </p:nvPr>
        </p:nvSpPr>
        <p:spPr>
          <a:xfrm>
            <a:off x="1471882" y="491686"/>
            <a:ext cx="7363508" cy="925952"/>
          </a:xfrm>
        </p:spPr>
        <p:txBody>
          <a:bodyPr>
            <a:noAutofit/>
          </a:bodyPr>
          <a:lstStyle>
            <a:lvl1pPr>
              <a:defRPr/>
            </a:lvl1pPr>
          </a:lstStyle>
          <a:p>
            <a:pPr algn="l"/>
            <a:r>
              <a:rPr lang="en-US" sz="3600" dirty="0">
                <a:solidFill>
                  <a:srgbClr val="008000"/>
                </a:solidFill>
                <a:cs typeface="Franklin Gothic Book"/>
              </a:rPr>
              <a:t>Activity: </a:t>
            </a:r>
            <a:r>
              <a:rPr lang="en-US" sz="3200" dirty="0">
                <a:solidFill>
                  <a:srgbClr val="FF0000"/>
                </a:solidFill>
                <a:cs typeface="Franklin Gothic Book"/>
              </a:rPr>
              <a:t>Title</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
        <p:nvSpPr>
          <p:cNvPr id="15" name="Content Placeholder 2"/>
          <p:cNvSpPr>
            <a:spLocks noGrp="1"/>
          </p:cNvSpPr>
          <p:nvPr>
            <p:ph idx="1"/>
          </p:nvPr>
        </p:nvSpPr>
        <p:spPr>
          <a:xfrm>
            <a:off x="457200" y="1600200"/>
            <a:ext cx="8229600" cy="4525963"/>
          </a:xfrm>
        </p:spPr>
        <p:txBody>
          <a:bodyPr/>
          <a:lstStyle>
            <a:lvl1pPr marL="0" indent="0">
              <a:buClr>
                <a:srgbClr val="FF0000"/>
              </a:buClr>
              <a:buFont typeface="Arial" panose="020B0604020202020204" pitchFamily="34" charset="0"/>
              <a:buNone/>
              <a:defRPr>
                <a:solidFill>
                  <a:srgbClr val="009E47"/>
                </a:solidFill>
              </a:defRPr>
            </a:lvl1pPr>
            <a:lvl2pPr marL="742950" indent="-285750">
              <a:buClr>
                <a:srgbClr val="FF0000"/>
              </a:buClr>
              <a:buFont typeface="Arial" panose="020B0604020202020204" pitchFamily="34" charset="0"/>
              <a:buChar char="•"/>
              <a:defRPr i="1"/>
            </a:lvl2pPr>
            <a:lvl3pPr marL="1143000" indent="-228600">
              <a:buClr>
                <a:srgbClr val="FF0000"/>
              </a:buClr>
              <a:buFont typeface="Arial" panose="020B0604020202020204" pitchFamily="34" charset="0"/>
              <a:buChar char="•"/>
              <a:defRPr i="1"/>
            </a:lvl3pPr>
            <a:lvl4pPr marL="1600200" indent="-228600">
              <a:buClr>
                <a:srgbClr val="FF0000"/>
              </a:buClr>
              <a:buFont typeface="Arial" panose="020B0604020202020204" pitchFamily="34" charset="0"/>
              <a:buChar char="•"/>
              <a:defRPr i="1"/>
            </a:lvl4pPr>
            <a:lvl5pPr marL="2057400" indent="-228600">
              <a:buClr>
                <a:srgbClr val="FF0000"/>
              </a:buClr>
              <a:buFont typeface="Arial" panose="020B0604020202020204" pitchFamily="34" charset="0"/>
              <a:buChar char="•"/>
              <a:defRPr i="1"/>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6177891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1_Custom Layout">
    <p:spTree>
      <p:nvGrpSpPr>
        <p:cNvPr id="1" name=""/>
        <p:cNvGrpSpPr/>
        <p:nvPr/>
      </p:nvGrpSpPr>
      <p:grpSpPr>
        <a:xfrm>
          <a:off x="0" y="0"/>
          <a:ext cx="0" cy="0"/>
          <a:chOff x="0" y="0"/>
          <a:chExt cx="0" cy="0"/>
        </a:xfrm>
      </p:grpSpPr>
      <p:sp>
        <p:nvSpPr>
          <p:cNvPr id="3" name="Title 1"/>
          <p:cNvSpPr>
            <a:spLocks noGrp="1"/>
          </p:cNvSpPr>
          <p:nvPr>
            <p:ph type="title" hasCustomPrompt="1"/>
          </p:nvPr>
        </p:nvSpPr>
        <p:spPr>
          <a:xfrm>
            <a:off x="1471881" y="491686"/>
            <a:ext cx="7472093" cy="925952"/>
          </a:xfrm>
        </p:spPr>
        <p:txBody>
          <a:bodyPr>
            <a:noAutofit/>
          </a:bodyPr>
          <a:lstStyle>
            <a:lvl1pPr>
              <a:defRPr/>
            </a:lvl1pPr>
          </a:lstStyle>
          <a:p>
            <a:pPr algn="l"/>
            <a:r>
              <a:rPr lang="en-US" sz="3600" dirty="0">
                <a:solidFill>
                  <a:srgbClr val="008000"/>
                </a:solidFill>
                <a:cs typeface="Franklin Gothic Book"/>
              </a:rPr>
              <a:t>Action Planning: </a:t>
            </a:r>
            <a:r>
              <a:rPr lang="en-US" sz="3600" dirty="0">
                <a:solidFill>
                  <a:srgbClr val="FF0000"/>
                </a:solidFill>
                <a:cs typeface="Franklin Gothic Book"/>
              </a:rPr>
              <a:t>Title</a:t>
            </a:r>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86608" y="207049"/>
            <a:ext cx="1463040" cy="1463040"/>
          </a:xfrm>
          <a:prstGeom prst="rect">
            <a:avLst/>
          </a:prstGeom>
        </p:spPr>
      </p:pic>
      <p:sp>
        <p:nvSpPr>
          <p:cNvPr id="5" name="Content Placeholder 2"/>
          <p:cNvSpPr>
            <a:spLocks noGrp="1"/>
          </p:cNvSpPr>
          <p:nvPr>
            <p:ph idx="1" hasCustomPrompt="1"/>
          </p:nvPr>
        </p:nvSpPr>
        <p:spPr>
          <a:xfrm>
            <a:off x="596900" y="1922540"/>
            <a:ext cx="8001000" cy="3636440"/>
          </a:xfrm>
        </p:spPr>
        <p:txBody>
          <a:bodyPr>
            <a:normAutofit/>
          </a:bodyPr>
          <a:lstStyle>
            <a:lvl1pPr marL="457200" indent="-457200">
              <a:buFont typeface="Arial" panose="020B0604020202020204" pitchFamily="34" charset="0"/>
              <a:buChar char="•"/>
              <a:defRPr/>
            </a:lvl1pPr>
          </a:lstStyle>
          <a:p>
            <a:pPr marL="0" indent="0">
              <a:spcBef>
                <a:spcPts val="0"/>
              </a:spcBef>
              <a:spcAft>
                <a:spcPts val="800"/>
              </a:spcAft>
              <a:buNone/>
            </a:pPr>
            <a:r>
              <a:rPr lang="en-US" i="1" dirty="0">
                <a:solidFill>
                  <a:srgbClr val="008000"/>
                </a:solidFill>
              </a:rPr>
              <a:t>Add the following to your Action Plan: </a:t>
            </a:r>
          </a:p>
          <a:p>
            <a:pPr defTabSz="458788">
              <a:spcBef>
                <a:spcPts val="0"/>
              </a:spcBef>
              <a:spcAft>
                <a:spcPts val="600"/>
              </a:spcAft>
              <a:buClr>
                <a:srgbClr val="FF0000"/>
              </a:buClr>
            </a:pPr>
            <a:endParaRPr lang="en-US" sz="2800" dirty="0"/>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42448845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hasCustomPrompt="1"/>
          </p:nvPr>
        </p:nvSpPr>
        <p:spPr>
          <a:xfrm>
            <a:off x="457200" y="274638"/>
            <a:ext cx="8229600" cy="1143000"/>
          </a:xfrm>
        </p:spPr>
        <p:txBody>
          <a:bodyPr/>
          <a:lstStyle>
            <a:lvl1pPr>
              <a:defRPr/>
            </a:lvl1pPr>
          </a:lstStyle>
          <a:p>
            <a:pPr eaLnBrk="1" hangingPunct="1"/>
            <a:r>
              <a:rPr lang="en-US" dirty="0"/>
              <a:t>Title</a:t>
            </a:r>
          </a:p>
        </p:txBody>
      </p:sp>
      <p:grpSp>
        <p:nvGrpSpPr>
          <p:cNvPr id="8" name="Group 9"/>
          <p:cNvGrpSpPr>
            <a:grpSpLocks/>
          </p:cNvGrpSpPr>
          <p:nvPr/>
        </p:nvGrpSpPr>
        <p:grpSpPr bwMode="auto">
          <a:xfrm>
            <a:off x="12700" y="6211888"/>
            <a:ext cx="9144000" cy="65881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TextBox 11"/>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
        <p:nvSpPr>
          <p:cNvPr id="13" name="Action Button: Movie 12">
            <a:hlinkClick r:id="" action="ppaction://noaction" highlightClick="1"/>
          </p:cNvPr>
          <p:cNvSpPr/>
          <p:nvPr/>
        </p:nvSpPr>
        <p:spPr>
          <a:xfrm>
            <a:off x="3492500" y="4505325"/>
            <a:ext cx="2032000" cy="1198563"/>
          </a:xfrm>
          <a:prstGeom prst="actionButtonMovie">
            <a:avLst/>
          </a:prstGeom>
          <a:solidFill>
            <a:schemeClr val="accent3">
              <a:lumMod val="60000"/>
              <a:lumOff val="40000"/>
            </a:schemeClr>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4" name="Content Placeholder 2"/>
          <p:cNvSpPr>
            <a:spLocks noGrp="1"/>
          </p:cNvSpPr>
          <p:nvPr>
            <p:ph idx="1"/>
          </p:nvPr>
        </p:nvSpPr>
        <p:spPr>
          <a:xfrm>
            <a:off x="457200" y="1600200"/>
            <a:ext cx="8229600" cy="4525963"/>
          </a:xfrm>
        </p:spPr>
        <p:txBody>
          <a:bodyPr/>
          <a:lstStyle>
            <a:lvl1pPr marL="457200" indent="-457200">
              <a:buFont typeface="Arial" panose="020B0604020202020204" pitchFamily="34" charset="0"/>
              <a:buChar char="•"/>
              <a:defRPr/>
            </a:lvl1pPr>
          </a:lstStyle>
          <a:p>
            <a:pPr lvl="0" eaLnBrk="1" hangingPunct="1">
              <a:buClr>
                <a:srgbClr val="FF0000"/>
              </a:buClr>
            </a:pPr>
            <a:r>
              <a:rPr lang="en-US"/>
              <a:t>Click to edit Master text styles</a:t>
            </a:r>
          </a:p>
        </p:txBody>
      </p:sp>
    </p:spTree>
    <p:extLst>
      <p:ext uri="{BB962C8B-B14F-4D97-AF65-F5344CB8AC3E}">
        <p14:creationId xmlns:p14="http://schemas.microsoft.com/office/powerpoint/2010/main" val="226479951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2_Custom Layout">
    <p:spTree>
      <p:nvGrpSpPr>
        <p:cNvPr id="1" name=""/>
        <p:cNvGrpSpPr/>
        <p:nvPr/>
      </p:nvGrpSpPr>
      <p:grpSpPr>
        <a:xfrm>
          <a:off x="0" y="0"/>
          <a:ext cx="0" cy="0"/>
          <a:chOff x="0" y="0"/>
          <a:chExt cx="0" cy="0"/>
        </a:xfrm>
      </p:grpSpPr>
      <p:pic>
        <p:nvPicPr>
          <p:cNvPr id="3" name="Picture 2" descr="sneak-peek-icon-web-2.jpg"/>
          <p:cNvPicPr>
            <a:picLocks noChangeAspect="1"/>
          </p:cNvPicPr>
          <p:nvPr/>
        </p:nvPicPr>
        <p:blipFill rotWithShape="1">
          <a:blip r:embed="rId2">
            <a:extLst>
              <a:ext uri="{28A0092B-C50C-407E-A947-70E740481C1C}">
                <a14:useLocalDpi xmlns:a14="http://schemas.microsoft.com/office/drawing/2010/main" val="0"/>
              </a:ext>
            </a:extLst>
          </a:blip>
          <a:srcRect b="38000"/>
          <a:stretch/>
        </p:blipFill>
        <p:spPr>
          <a:xfrm>
            <a:off x="430429" y="323197"/>
            <a:ext cx="2884127" cy="1490134"/>
          </a:xfrm>
          <a:prstGeom prst="rect">
            <a:avLst/>
          </a:prstGeom>
        </p:spPr>
      </p:pic>
      <p:sp>
        <p:nvSpPr>
          <p:cNvPr id="4" name="Content Placeholder 2"/>
          <p:cNvSpPr>
            <a:spLocks noGrp="1"/>
          </p:cNvSpPr>
          <p:nvPr>
            <p:ph idx="1"/>
          </p:nvPr>
        </p:nvSpPr>
        <p:spPr>
          <a:xfrm>
            <a:off x="800099" y="1447802"/>
            <a:ext cx="7466229" cy="3746498"/>
          </a:xfrm>
        </p:spPr>
        <p:txBody>
          <a:bodyPr>
            <a:normAutofit lnSpcReduction="10000"/>
          </a:bodyPr>
          <a:lstStyle/>
          <a:p>
            <a:pPr marL="0" lvl="0" indent="0" algn="ctr">
              <a:buNone/>
            </a:pPr>
            <a:r>
              <a:rPr lang="en-US" sz="4400">
                <a:solidFill>
                  <a:srgbClr val="008000"/>
                </a:solidFill>
              </a:rPr>
              <a:t>Click to edit Master text styles</a:t>
            </a:r>
          </a:p>
          <a:p>
            <a:pPr marL="0" lvl="1" indent="0" algn="ctr">
              <a:buNone/>
            </a:pPr>
            <a:r>
              <a:rPr lang="en-US" sz="4400">
                <a:solidFill>
                  <a:srgbClr val="008000"/>
                </a:solidFill>
              </a:rPr>
              <a:t>Second level</a:t>
            </a:r>
          </a:p>
          <a:p>
            <a:pPr marL="0" lvl="2" indent="0" algn="ctr">
              <a:buNone/>
            </a:pPr>
            <a:r>
              <a:rPr lang="en-US" sz="4400">
                <a:solidFill>
                  <a:srgbClr val="008000"/>
                </a:solidFill>
              </a:rPr>
              <a:t>Third level</a:t>
            </a:r>
          </a:p>
          <a:p>
            <a:pPr marL="0" lvl="3" indent="0" algn="ctr">
              <a:buNone/>
            </a:pPr>
            <a:r>
              <a:rPr lang="en-US" sz="4400">
                <a:solidFill>
                  <a:srgbClr val="008000"/>
                </a:solidFill>
              </a:rPr>
              <a:t>Fourth level</a:t>
            </a:r>
          </a:p>
          <a:p>
            <a:pPr marL="0" lvl="4" indent="0" algn="ctr">
              <a:buNone/>
            </a:pPr>
            <a:r>
              <a:rPr lang="en-US" sz="4400">
                <a:solidFill>
                  <a:srgbClr val="008000"/>
                </a:solidFill>
              </a:rPr>
              <a:t>Fifth level</a:t>
            </a:r>
            <a:endParaRPr lang="en-US" sz="3600" dirty="0">
              <a:solidFill>
                <a:srgbClr val="008000"/>
              </a:solidFill>
            </a:endParaRPr>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318110458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lvl1pPr marL="342900" indent="-342900">
              <a:buClr>
                <a:srgbClr val="FF0000"/>
              </a:buClr>
              <a:buFont typeface="Arial" panose="020B0604020202020204" pitchFamily="34" charset="0"/>
              <a:buChar char="•"/>
              <a:defRPr/>
            </a:lvl1pPr>
            <a:lvl2pPr marL="742950" indent="-285750">
              <a:buClr>
                <a:srgbClr val="FF0000"/>
              </a:buClr>
              <a:buFont typeface="Arial" panose="020B0604020202020204" pitchFamily="34" charset="0"/>
              <a:buChar char="•"/>
              <a:defRPr/>
            </a:lvl2pPr>
            <a:lvl3pPr marL="1143000" indent="-228600">
              <a:buClr>
                <a:srgbClr val="FF0000"/>
              </a:buClr>
              <a:buFont typeface="Arial" panose="020B0604020202020204" pitchFamily="34" charset="0"/>
              <a:buChar char="•"/>
              <a:defRPr/>
            </a:lvl3pPr>
            <a:lvl4pPr marL="1600200" indent="-228600">
              <a:buClr>
                <a:srgbClr val="FF0000"/>
              </a:buClr>
              <a:buFont typeface="Arial" panose="020B0604020202020204" pitchFamily="34" charset="0"/>
              <a:buChar char="•"/>
              <a:defRPr/>
            </a:lvl4pPr>
            <a:lvl5pPr marL="2057400" indent="-228600">
              <a:buClr>
                <a:srgbClr val="FF0000"/>
              </a:buClr>
              <a:buFont typeface="Arial" panose="020B0604020202020204" pitchFamily="34"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7" name="Group 6"/>
          <p:cNvGrpSpPr/>
          <p:nvPr/>
        </p:nvGrpSpPr>
        <p:grpSpPr>
          <a:xfrm>
            <a:off x="12700" y="6211407"/>
            <a:ext cx="9144378" cy="659292"/>
            <a:chOff x="12700" y="6211407"/>
            <a:chExt cx="9144378" cy="65929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TextBox 10"/>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78510741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3" name="Title 1"/>
          <p:cNvSpPr>
            <a:spLocks noGrp="1"/>
          </p:cNvSpPr>
          <p:nvPr>
            <p:ph type="title"/>
          </p:nvPr>
        </p:nvSpPr>
        <p:spPr>
          <a:xfrm>
            <a:off x="457200" y="274638"/>
            <a:ext cx="8229600" cy="1143000"/>
          </a:xfrm>
        </p:spPr>
        <p:txBody>
          <a:bodyPr/>
          <a:lstStyle/>
          <a:p>
            <a:pPr eaLnBrk="1" hangingPunct="1"/>
            <a:r>
              <a:rPr lang="en-US"/>
              <a:t>Click to edit Master title style</a:t>
            </a:r>
            <a:endParaRPr lang="en-US" dirty="0"/>
          </a:p>
        </p:txBody>
      </p:sp>
      <p:sp>
        <p:nvSpPr>
          <p:cNvPr id="4" name="Content Placeholder 2"/>
          <p:cNvSpPr>
            <a:spLocks noGrp="1"/>
          </p:cNvSpPr>
          <p:nvPr>
            <p:ph idx="1"/>
          </p:nvPr>
        </p:nvSpPr>
        <p:spPr>
          <a:xfrm>
            <a:off x="1022350" y="1417638"/>
            <a:ext cx="8229600" cy="4525962"/>
          </a:xfrm>
        </p:spPr>
        <p:txBody>
          <a:bodyPr/>
          <a:lstStyle/>
          <a:p>
            <a:pPr lvl="0" eaLnBrk="1" hangingPunct="1">
              <a:buFont typeface="Arial" panose="020B0604020202020204" pitchFamily="34" charset="0"/>
              <a:buNone/>
            </a:pPr>
            <a:r>
              <a:rPr lang="en-US" sz="2600" b="1"/>
              <a:t>Click to edit Master text styles</a:t>
            </a:r>
          </a:p>
          <a:p>
            <a:pPr lvl="1" eaLnBrk="1" hangingPunct="1">
              <a:buFont typeface="Arial" panose="020B0604020202020204" pitchFamily="34" charset="0"/>
              <a:buNone/>
            </a:pPr>
            <a:r>
              <a:rPr lang="en-US" sz="2600" b="1"/>
              <a:t>Second level</a:t>
            </a:r>
          </a:p>
          <a:p>
            <a:pPr lvl="2" eaLnBrk="1" hangingPunct="1">
              <a:buFont typeface="Arial" panose="020B0604020202020204" pitchFamily="34" charset="0"/>
              <a:buNone/>
            </a:pPr>
            <a:r>
              <a:rPr lang="en-US" sz="2600" b="1"/>
              <a:t>Third level</a:t>
            </a:r>
          </a:p>
          <a:p>
            <a:pPr lvl="3" eaLnBrk="1" hangingPunct="1">
              <a:buFont typeface="Arial" panose="020B0604020202020204" pitchFamily="34" charset="0"/>
              <a:buNone/>
            </a:pPr>
            <a:r>
              <a:rPr lang="en-US" sz="2600" b="1"/>
              <a:t>Fourth level</a:t>
            </a:r>
          </a:p>
          <a:p>
            <a:pPr lvl="4" eaLnBrk="1" hangingPunct="1">
              <a:buFont typeface="Arial" panose="020B0604020202020204" pitchFamily="34" charset="0"/>
              <a:buNone/>
            </a:pPr>
            <a:r>
              <a:rPr lang="en-US" sz="2600" b="1"/>
              <a:t>Fifth level</a:t>
            </a:r>
            <a:endParaRPr lang="en-US" dirty="0"/>
          </a:p>
        </p:txBody>
      </p:sp>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2867262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ertical Title and Text">
    <p:spTree>
      <p:nvGrpSpPr>
        <p:cNvPr id="1" name=""/>
        <p:cNvGrpSpPr/>
        <p:nvPr/>
      </p:nvGrpSpPr>
      <p:grpSpPr>
        <a:xfrm>
          <a:off x="0" y="0"/>
          <a:ext cx="0" cy="0"/>
          <a:chOff x="0" y="0"/>
          <a:chExt cx="0" cy="0"/>
        </a:xfrm>
      </p:grpSpPr>
      <p:sp>
        <p:nvSpPr>
          <p:cNvPr id="7" name="Title 4"/>
          <p:cNvSpPr>
            <a:spLocks noGrp="1"/>
          </p:cNvSpPr>
          <p:nvPr>
            <p:ph type="title"/>
          </p:nvPr>
        </p:nvSpPr>
        <p:spPr>
          <a:xfrm>
            <a:off x="457200" y="274638"/>
            <a:ext cx="8229600" cy="969962"/>
          </a:xfrm>
        </p:spPr>
        <p:txBody>
          <a:bodyPr/>
          <a:lstStyle/>
          <a:p>
            <a:r>
              <a:rPr lang="en-US"/>
              <a:t>Click to edit Master title style</a:t>
            </a:r>
            <a:endParaRPr lang="en-US" dirty="0"/>
          </a:p>
        </p:txBody>
      </p:sp>
      <p:sp>
        <p:nvSpPr>
          <p:cNvPr id="8" name="Content Placeholder 6"/>
          <p:cNvSpPr>
            <a:spLocks noGrp="1"/>
          </p:cNvSpPr>
          <p:nvPr>
            <p:ph idx="1" hasCustomPrompt="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sz="2600" i="1" dirty="0">
                <a:solidFill>
                  <a:srgbClr val="008000"/>
                </a:solidFill>
              </a:rPr>
              <a:t>At the end of today’s session, you will be able to…</a:t>
            </a:r>
          </a:p>
          <a:p>
            <a:pPr marL="0" indent="0" algn="ctr">
              <a:spcBef>
                <a:spcPts val="0"/>
              </a:spcBef>
              <a:spcAft>
                <a:spcPts val="600"/>
              </a:spcAft>
              <a:buNone/>
            </a:pPr>
            <a:endParaRPr lang="en-US" sz="200" i="1" dirty="0">
              <a:solidFill>
                <a:srgbClr val="008000"/>
              </a:solidFill>
            </a:endParaRPr>
          </a:p>
          <a:p>
            <a:pPr>
              <a:spcBef>
                <a:spcPts val="0"/>
              </a:spcBef>
              <a:spcAft>
                <a:spcPts val="600"/>
              </a:spcAft>
              <a:buClr>
                <a:srgbClr val="FF0000"/>
              </a:buClr>
            </a:pPr>
            <a:endParaRPr lang="en-US" sz="2600" dirty="0"/>
          </a:p>
        </p:txBody>
      </p:sp>
      <p:grpSp>
        <p:nvGrpSpPr>
          <p:cNvPr id="9" name="Group 9"/>
          <p:cNvGrpSpPr>
            <a:grpSpLocks/>
          </p:cNvGrpSpPr>
          <p:nvPr/>
        </p:nvGrpSpPr>
        <p:grpSpPr bwMode="auto">
          <a:xfrm>
            <a:off x="12700" y="6211888"/>
            <a:ext cx="9144000" cy="658812"/>
            <a:chOff x="12700" y="6211407"/>
            <a:chExt cx="9144378" cy="659292"/>
          </a:xfrm>
        </p:grpSpPr>
        <p:sp>
          <p:nvSpPr>
            <p:cNvPr id="10" name="Rectangle 9"/>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1" name="Rectangle 10"/>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2" name="Rectangle 11"/>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dirty="0"/>
            </a:p>
          </p:txBody>
        </p:sp>
        <p:sp>
          <p:nvSpPr>
            <p:cNvPr id="13" name="TextBox 12"/>
            <p:cNvSpPr txBox="1"/>
            <p:nvPr/>
          </p:nvSpPr>
          <p:spPr>
            <a:xfrm>
              <a:off x="673127" y="6211407"/>
              <a:ext cx="1752672" cy="368568"/>
            </a:xfrm>
            <a:prstGeom prst="rect">
              <a:avLst/>
            </a:prstGeom>
            <a:noFill/>
            <a:effectLst>
              <a:outerShdw blurRad="44450" dist="38100" dir="2700000" algn="tl" rotWithShape="0">
                <a:srgbClr val="008000"/>
              </a:outerShdw>
            </a:effectLst>
          </p:spPr>
          <p:txBody>
            <a:bodyPr>
              <a:spAutoFit/>
            </a:bodyPr>
            <a:lstStyle/>
            <a:p>
              <a:pPr>
                <a:defRPr/>
              </a:pPr>
              <a:r>
                <a:rPr lang="en-US" dirty="0">
                  <a:solidFill>
                    <a:schemeClr val="bg1"/>
                  </a:solidFill>
                </a:rPr>
                <a:t>MO SW-PBS</a:t>
              </a:r>
            </a:p>
          </p:txBody>
        </p:sp>
      </p:grpSp>
    </p:spTree>
    <p:extLst>
      <p:ext uri="{BB962C8B-B14F-4D97-AF65-F5344CB8AC3E}">
        <p14:creationId xmlns:p14="http://schemas.microsoft.com/office/powerpoint/2010/main" val="358763213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84457" y="2453812"/>
            <a:ext cx="7772400" cy="1362075"/>
          </a:xfrm>
        </p:spPr>
        <p:txBody>
          <a:bodyPr anchor="t"/>
          <a:lstStyle>
            <a:lvl1pPr algn="ctr">
              <a:defRPr sz="4000" b="0" cap="none" baseline="0">
                <a:solidFill>
                  <a:srgbClr val="009E47"/>
                </a:solidFill>
              </a:defRPr>
            </a:lvl1pPr>
          </a:lstStyle>
          <a:p>
            <a:r>
              <a:rPr lang="en-US"/>
              <a:t>Click to edit Master title style</a:t>
            </a:r>
            <a:endParaRPr lang="en-US" dirty="0"/>
          </a:p>
        </p:txBody>
      </p:sp>
      <p:grpSp>
        <p:nvGrpSpPr>
          <p:cNvPr id="7" name="Group 6"/>
          <p:cNvGrpSpPr/>
          <p:nvPr/>
        </p:nvGrpSpPr>
        <p:grpSpPr>
          <a:xfrm>
            <a:off x="12700" y="6288897"/>
            <a:ext cx="9144378" cy="581802"/>
            <a:chOff x="12700" y="6288897"/>
            <a:chExt cx="9144378" cy="581802"/>
          </a:xfrm>
        </p:grpSpPr>
        <p:sp>
          <p:nvSpPr>
            <p:cNvPr id="8" name="Rectangle 7"/>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pic>
        <p:nvPicPr>
          <p:cNvPr id="11" name="Picture 10" descr="SWPBSLogo-2011-highres-transbg-web.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847" y="5470010"/>
            <a:ext cx="1606469" cy="1387990"/>
          </a:xfrm>
          <a:prstGeom prst="rect">
            <a:avLst/>
          </a:prstGeom>
        </p:spPr>
      </p:pic>
    </p:spTree>
    <p:extLst>
      <p:ext uri="{BB962C8B-B14F-4D97-AF65-F5344CB8AC3E}">
        <p14:creationId xmlns:p14="http://schemas.microsoft.com/office/powerpoint/2010/main" val="12235718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48200" y="1600200"/>
            <a:ext cx="4038600" cy="4525963"/>
          </a:xfrm>
        </p:spPr>
        <p:txBody>
          <a:bodyPr/>
          <a:lstStyle>
            <a:lvl1pPr marL="457200" indent="-457200">
              <a:buClr>
                <a:srgbClr val="FF0000"/>
              </a:buClr>
              <a:buFont typeface="Arial" panose="020B0604020202020204" pitchFamily="34" charset="0"/>
              <a:buChar char="•"/>
              <a:defRPr sz="2800"/>
            </a:lvl1pPr>
            <a:lvl2pPr marL="800100" indent="-342900">
              <a:buClr>
                <a:srgbClr val="FF0000"/>
              </a:buClr>
              <a:buFont typeface="Arial" panose="020B0604020202020204" pitchFamily="34" charset="0"/>
              <a:buChar char="•"/>
              <a:defRPr sz="2400"/>
            </a:lvl2pPr>
            <a:lvl3pPr marL="1257300" indent="-342900">
              <a:buClr>
                <a:srgbClr val="FF0000"/>
              </a:buClr>
              <a:buFont typeface="Arial" panose="020B0604020202020204" pitchFamily="34" charset="0"/>
              <a:buChar char="•"/>
              <a:defRPr sz="2000"/>
            </a:lvl3pPr>
            <a:lvl4pPr marL="1657350" indent="-285750">
              <a:buClr>
                <a:srgbClr val="FF0000"/>
              </a:buClr>
              <a:buFont typeface="Arial" panose="020B0604020202020204" pitchFamily="34" charset="0"/>
              <a:buChar char="•"/>
              <a:defRPr sz="1800"/>
            </a:lvl4pPr>
            <a:lvl5pPr marL="2114550" indent="-285750">
              <a:buClr>
                <a:srgbClr val="FF0000"/>
              </a:buClr>
              <a:buFont typeface="Arial" panose="020B0604020202020204" pitchFamily="34" charset="0"/>
              <a:buChar cha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grpSp>
        <p:nvGrpSpPr>
          <p:cNvPr id="8" name="Group 7"/>
          <p:cNvGrpSpPr/>
          <p:nvPr/>
        </p:nvGrpSpPr>
        <p:grpSpPr>
          <a:xfrm>
            <a:off x="12700" y="6211407"/>
            <a:ext cx="9144378" cy="659292"/>
            <a:chOff x="12700" y="6211407"/>
            <a:chExt cx="9144378" cy="659292"/>
          </a:xfrm>
        </p:grpSpPr>
        <p:sp>
          <p:nvSpPr>
            <p:cNvPr id="9" name="Rectangle 8"/>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Rectangle 9"/>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1" name="Rectangle 10"/>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TextBox 11"/>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20854022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grpSp>
        <p:nvGrpSpPr>
          <p:cNvPr id="10" name="Group 9"/>
          <p:cNvGrpSpPr/>
          <p:nvPr/>
        </p:nvGrpSpPr>
        <p:grpSpPr>
          <a:xfrm>
            <a:off x="12700" y="6211407"/>
            <a:ext cx="9144378" cy="659292"/>
            <a:chOff x="12700" y="6211407"/>
            <a:chExt cx="9144378" cy="659292"/>
          </a:xfrm>
        </p:grpSpPr>
        <p:sp>
          <p:nvSpPr>
            <p:cNvPr id="11" name="Rectangle 10"/>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2" name="Rectangle 11"/>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3" name="Rectangle 12"/>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4" name="TextBox 13"/>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56867786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grpSp>
        <p:nvGrpSpPr>
          <p:cNvPr id="6" name="Group 5"/>
          <p:cNvGrpSpPr/>
          <p:nvPr/>
        </p:nvGrpSpPr>
        <p:grpSpPr>
          <a:xfrm>
            <a:off x="12700" y="6211407"/>
            <a:ext cx="9144378" cy="659292"/>
            <a:chOff x="12700" y="6211407"/>
            <a:chExt cx="9144378" cy="659292"/>
          </a:xfrm>
        </p:grpSpPr>
        <p:sp>
          <p:nvSpPr>
            <p:cNvPr id="7" name="Rectangle 6"/>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Rectangle 8"/>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10" name="TextBox 9"/>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48819494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grpSp>
        <p:nvGrpSpPr>
          <p:cNvPr id="5" name="Group 4"/>
          <p:cNvGrpSpPr/>
          <p:nvPr/>
        </p:nvGrpSpPr>
        <p:grpSpPr>
          <a:xfrm>
            <a:off x="12700" y="6211407"/>
            <a:ext cx="9144378" cy="659292"/>
            <a:chOff x="12700" y="6211407"/>
            <a:chExt cx="9144378" cy="659292"/>
          </a:xfrm>
        </p:grpSpPr>
        <p:sp>
          <p:nvSpPr>
            <p:cNvPr id="6" name="Rectangle 5"/>
            <p:cNvSpPr/>
            <p:nvPr/>
          </p:nvSpPr>
          <p:spPr>
            <a:xfrm>
              <a:off x="12700" y="6756656"/>
              <a:ext cx="9144000" cy="114043"/>
            </a:xfrm>
            <a:prstGeom prst="rect">
              <a:avLst/>
            </a:prstGeom>
            <a:gradFill flip="none" rotWithShape="1">
              <a:gsLst>
                <a:gs pos="0">
                  <a:srgbClr val="FF0000"/>
                </a:gs>
                <a:gs pos="100000">
                  <a:srgbClr val="FFFFFF"/>
                </a:gs>
              </a:gsLst>
              <a:path path="circle">
                <a:fillToRect l="100000" b="100000"/>
              </a:path>
              <a:tileRect t="-100000" r="-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7" name="Rectangle 6"/>
            <p:cNvSpPr/>
            <p:nvPr/>
          </p:nvSpPr>
          <p:spPr>
            <a:xfrm>
              <a:off x="12700" y="6288897"/>
              <a:ext cx="9144378" cy="283567"/>
            </a:xfrm>
            <a:prstGeom prst="rect">
              <a:avLst/>
            </a:prstGeom>
            <a:gradFill flip="none" rotWithShape="1">
              <a:gsLst>
                <a:gs pos="75000">
                  <a:srgbClr val="008000"/>
                </a:gs>
                <a:gs pos="10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8" name="Rectangle 7"/>
            <p:cNvSpPr/>
            <p:nvPr/>
          </p:nvSpPr>
          <p:spPr>
            <a:xfrm>
              <a:off x="12700" y="6572093"/>
              <a:ext cx="9144000" cy="184935"/>
            </a:xfrm>
            <a:prstGeom prst="rect">
              <a:avLst/>
            </a:prstGeom>
            <a:gradFill flip="none" rotWithShape="1">
              <a:gsLst>
                <a:gs pos="65000">
                  <a:srgbClr val="FFF123"/>
                </a:gs>
                <a:gs pos="90000">
                  <a:srgbClr val="FFFFFF"/>
                </a:gs>
              </a:gsLst>
              <a:path path="circle">
                <a:fillToRect l="100000" t="100000"/>
              </a:path>
              <a:tileRect r="-100000" b="-100000"/>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9" name="TextBox 8"/>
            <p:cNvSpPr txBox="1"/>
            <p:nvPr/>
          </p:nvSpPr>
          <p:spPr>
            <a:xfrm>
              <a:off x="673596" y="6211407"/>
              <a:ext cx="1752104" cy="369332"/>
            </a:xfrm>
            <a:prstGeom prst="rect">
              <a:avLst/>
            </a:prstGeom>
            <a:noFill/>
            <a:effectLst>
              <a:outerShdw blurRad="44450" dist="38100" dir="2700000" algn="tl" rotWithShape="0">
                <a:srgbClr val="008000"/>
              </a:outerShdw>
            </a:effectLst>
          </p:spPr>
          <p:txBody>
            <a:bodyPr wrap="square" rtlCol="0">
              <a:spAutoFit/>
            </a:bodyPr>
            <a:lstStyle/>
            <a:p>
              <a:r>
                <a:rPr lang="en-US" dirty="0">
                  <a:solidFill>
                    <a:schemeClr val="bg1"/>
                  </a:solidFill>
                </a:rPr>
                <a:t>MO SW-PBS</a:t>
              </a:r>
            </a:p>
          </p:txBody>
        </p:sp>
      </p:grpSp>
    </p:spTree>
    <p:extLst>
      <p:ext uri="{BB962C8B-B14F-4D97-AF65-F5344CB8AC3E}">
        <p14:creationId xmlns:p14="http://schemas.microsoft.com/office/powerpoint/2010/main" val="16943543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1907118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Clr>
          <a:srgbClr val="FF0000"/>
        </a:buClr>
        <a:buFont typeface="Arial" panose="020B0604020202020204" pitchFamily="34" charset="0"/>
        <a:buChar char="•"/>
        <a:defRPr sz="3200" kern="1200">
          <a:solidFill>
            <a:schemeClr val="tx1"/>
          </a:solidFill>
          <a:latin typeface="+mn-lt"/>
          <a:ea typeface="+mn-ea"/>
          <a:cs typeface="+mn-cs"/>
        </a:defRPr>
      </a:lvl1pPr>
      <a:lvl2pPr marL="742950" indent="-285750" algn="l" defTabSz="457200" rtl="0" eaLnBrk="1" latinLnBrk="0" hangingPunct="1">
        <a:spcBef>
          <a:spcPct val="20000"/>
        </a:spcBef>
        <a:buClr>
          <a:srgbClr val="FF0000"/>
        </a:buClr>
        <a:buFont typeface="Arial" panose="020B0604020202020204" pitchFamily="34" charset="0"/>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Clr>
          <a:srgbClr val="FF0000"/>
        </a:buClr>
        <a:buFont typeface="Arial" panose="020B0604020202020204" pitchFamily="34" charset="0"/>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Clr>
          <a:srgbClr val="FF0000"/>
        </a:buClr>
        <a:buFont typeface="Arial" panose="020B0604020202020204" pitchFamily="34"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5.xml"/><Relationship Id="rId1" Type="http://schemas.openxmlformats.org/officeDocument/2006/relationships/slideLayout" Target="../slideLayouts/slideLayout2.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tiff"/><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75E925-44AD-E942-8192-7A9B3E70D1F4}"/>
              </a:ext>
            </a:extLst>
          </p:cNvPr>
          <p:cNvSpPr>
            <a:spLocks noGrp="1"/>
          </p:cNvSpPr>
          <p:nvPr>
            <p:ph type="ctrTitle"/>
          </p:nvPr>
        </p:nvSpPr>
        <p:spPr/>
        <p:txBody>
          <a:bodyPr/>
          <a:lstStyle/>
          <a:p>
            <a:r>
              <a:rPr lang="en-US" dirty="0"/>
              <a:t>ETLP 8: Adjusting Task Difficulty</a:t>
            </a:r>
          </a:p>
        </p:txBody>
      </p:sp>
      <p:sp>
        <p:nvSpPr>
          <p:cNvPr id="3" name="Subtitle 2">
            <a:extLst>
              <a:ext uri="{FF2B5EF4-FFF2-40B4-BE49-F238E27FC236}">
                <a16:creationId xmlns:a16="http://schemas.microsoft.com/office/drawing/2014/main" id="{00645CC4-735D-9A46-B1B7-E2C546C933B0}"/>
              </a:ext>
            </a:extLst>
          </p:cNvPr>
          <p:cNvSpPr>
            <a:spLocks noGrp="1"/>
          </p:cNvSpPr>
          <p:nvPr>
            <p:ph type="subTitle" idx="1"/>
          </p:nvPr>
        </p:nvSpPr>
        <p:spPr/>
        <p:txBody>
          <a:bodyPr/>
          <a:lstStyle/>
          <a:p>
            <a:r>
              <a:rPr lang="en-US" dirty="0"/>
              <a:t>Staff Mini Module</a:t>
            </a:r>
          </a:p>
        </p:txBody>
      </p:sp>
    </p:spTree>
    <p:extLst>
      <p:ext uri="{BB962C8B-B14F-4D97-AF65-F5344CB8AC3E}">
        <p14:creationId xmlns:p14="http://schemas.microsoft.com/office/powerpoint/2010/main" val="307230176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1251"/>
          </a:xfrm>
        </p:spPr>
        <p:txBody>
          <a:bodyPr/>
          <a:lstStyle/>
          <a:p>
            <a:r>
              <a:rPr lang="en-US" dirty="0">
                <a:solidFill>
                  <a:srgbClr val="008000"/>
                </a:solidFill>
              </a:rPr>
              <a:t>Time Strategies</a:t>
            </a:r>
          </a:p>
        </p:txBody>
      </p:sp>
      <p:sp>
        <p:nvSpPr>
          <p:cNvPr id="3" name="Content Placeholder 2"/>
          <p:cNvSpPr>
            <a:spLocks noGrp="1"/>
          </p:cNvSpPr>
          <p:nvPr>
            <p:ph idx="1"/>
          </p:nvPr>
        </p:nvSpPr>
        <p:spPr>
          <a:xfrm>
            <a:off x="469900" y="1504561"/>
            <a:ext cx="8229600" cy="4565248"/>
          </a:xfrm>
        </p:spPr>
        <p:txBody>
          <a:bodyPr>
            <a:noAutofit/>
          </a:bodyPr>
          <a:lstStyle/>
          <a:p>
            <a:pPr>
              <a:lnSpc>
                <a:spcPct val="90000"/>
              </a:lnSpc>
              <a:spcBef>
                <a:spcPts val="0"/>
              </a:spcBef>
              <a:spcAft>
                <a:spcPts val="600"/>
              </a:spcAft>
              <a:buClr>
                <a:srgbClr val="FF0000"/>
              </a:buClr>
            </a:pPr>
            <a:r>
              <a:rPr lang="en-US" dirty="0"/>
              <a:t>Have shorter work periods with other tasks in between.</a:t>
            </a:r>
          </a:p>
          <a:p>
            <a:pPr>
              <a:lnSpc>
                <a:spcPct val="90000"/>
              </a:lnSpc>
              <a:spcBef>
                <a:spcPts val="0"/>
              </a:spcBef>
              <a:spcAft>
                <a:spcPts val="600"/>
              </a:spcAft>
              <a:buClr>
                <a:srgbClr val="FF0000"/>
              </a:buClr>
            </a:pPr>
            <a:r>
              <a:rPr lang="en-US" dirty="0"/>
              <a:t>Provide physical breaks between difficult tasks.</a:t>
            </a:r>
          </a:p>
          <a:p>
            <a:pPr>
              <a:lnSpc>
                <a:spcPct val="90000"/>
              </a:lnSpc>
              <a:spcBef>
                <a:spcPts val="0"/>
              </a:spcBef>
              <a:spcAft>
                <a:spcPts val="600"/>
              </a:spcAft>
              <a:buClr>
                <a:srgbClr val="FF0000"/>
              </a:buClr>
            </a:pPr>
            <a:r>
              <a:rPr lang="en-US" dirty="0"/>
              <a:t>Provide alternative times for the work to be completed.</a:t>
            </a:r>
          </a:p>
          <a:p>
            <a:pPr>
              <a:lnSpc>
                <a:spcPct val="90000"/>
              </a:lnSpc>
              <a:spcBef>
                <a:spcPts val="0"/>
              </a:spcBef>
              <a:spcAft>
                <a:spcPts val="600"/>
              </a:spcAft>
              <a:buClr>
                <a:srgbClr val="FF0000"/>
              </a:buClr>
            </a:pPr>
            <a:r>
              <a:rPr lang="en-US" dirty="0"/>
              <a:t>Extend the due date.</a:t>
            </a:r>
          </a:p>
        </p:txBody>
      </p:sp>
    </p:spTree>
    <p:extLst>
      <p:ext uri="{BB962C8B-B14F-4D97-AF65-F5344CB8AC3E}">
        <p14:creationId xmlns:p14="http://schemas.microsoft.com/office/powerpoint/2010/main" val="380314971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Length Adjustments</a:t>
            </a:r>
          </a:p>
        </p:txBody>
      </p:sp>
      <p:sp>
        <p:nvSpPr>
          <p:cNvPr id="3" name="Content Placeholder 2"/>
          <p:cNvSpPr>
            <a:spLocks noGrp="1"/>
          </p:cNvSpPr>
          <p:nvPr>
            <p:ph idx="1"/>
          </p:nvPr>
        </p:nvSpPr>
        <p:spPr>
          <a:xfrm>
            <a:off x="457200" y="4432515"/>
            <a:ext cx="8229600" cy="1594871"/>
          </a:xfrm>
        </p:spPr>
        <p:txBody>
          <a:bodyPr>
            <a:normAutofit/>
          </a:bodyPr>
          <a:lstStyle/>
          <a:p>
            <a:pPr>
              <a:buClr>
                <a:srgbClr val="FF0000"/>
              </a:buClr>
            </a:pPr>
            <a:r>
              <a:rPr lang="en-US" dirty="0"/>
              <a:t>Question to ask: </a:t>
            </a:r>
            <a:r>
              <a:rPr lang="en-US" dirty="0">
                <a:solidFill>
                  <a:srgbClr val="008000"/>
                </a:solidFill>
              </a:rPr>
              <a:t>“</a:t>
            </a:r>
            <a:r>
              <a:rPr lang="en-US" i="1" dirty="0">
                <a:solidFill>
                  <a:srgbClr val="008000"/>
                </a:solidFill>
              </a:rPr>
              <a:t>Will the student be able to complete the task if assignment length adjustments are made?”</a:t>
            </a:r>
          </a:p>
        </p:txBody>
      </p:sp>
      <p:pic>
        <p:nvPicPr>
          <p:cNvPr id="10" name="Picture 9">
            <a:extLst>
              <a:ext uri="{FF2B5EF4-FFF2-40B4-BE49-F238E27FC236}">
                <a16:creationId xmlns:a16="http://schemas.microsoft.com/office/drawing/2014/main" id="{B5623042-73EE-EF4B-BEF7-25B6BCF07219}"/>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266676" y="1417638"/>
            <a:ext cx="4289107" cy="2852403"/>
          </a:xfrm>
          <a:prstGeom prst="rect">
            <a:avLst/>
          </a:prstGeom>
        </p:spPr>
      </p:pic>
    </p:spTree>
    <p:extLst>
      <p:ext uri="{BB962C8B-B14F-4D97-AF65-F5344CB8AC3E}">
        <p14:creationId xmlns:p14="http://schemas.microsoft.com/office/powerpoint/2010/main" val="1495244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981251"/>
          </a:xfrm>
        </p:spPr>
        <p:txBody>
          <a:bodyPr/>
          <a:lstStyle/>
          <a:p>
            <a:r>
              <a:rPr lang="en-US" dirty="0">
                <a:solidFill>
                  <a:srgbClr val="008000"/>
                </a:solidFill>
              </a:rPr>
              <a:t>Assignment Length Strategies</a:t>
            </a:r>
          </a:p>
        </p:txBody>
      </p:sp>
      <p:sp>
        <p:nvSpPr>
          <p:cNvPr id="3" name="Content Placeholder 2"/>
          <p:cNvSpPr>
            <a:spLocks noGrp="1"/>
          </p:cNvSpPr>
          <p:nvPr>
            <p:ph idx="1"/>
          </p:nvPr>
        </p:nvSpPr>
        <p:spPr>
          <a:xfrm>
            <a:off x="485422" y="1296283"/>
            <a:ext cx="8201378" cy="4905022"/>
          </a:xfrm>
        </p:spPr>
        <p:txBody>
          <a:bodyPr>
            <a:noAutofit/>
          </a:bodyPr>
          <a:lstStyle/>
          <a:p>
            <a:pPr>
              <a:lnSpc>
                <a:spcPct val="90000"/>
              </a:lnSpc>
              <a:spcBef>
                <a:spcPts val="0"/>
              </a:spcBef>
              <a:spcAft>
                <a:spcPts val="600"/>
              </a:spcAft>
              <a:buClr>
                <a:srgbClr val="FF0000"/>
              </a:buClr>
            </a:pPr>
            <a:r>
              <a:rPr lang="en-US" dirty="0"/>
              <a:t>Shorten the assignment, allowing the student to demonstrate mastery with fewer items.</a:t>
            </a:r>
          </a:p>
          <a:p>
            <a:pPr>
              <a:lnSpc>
                <a:spcPct val="90000"/>
              </a:lnSpc>
              <a:spcBef>
                <a:spcPts val="0"/>
              </a:spcBef>
              <a:spcAft>
                <a:spcPts val="600"/>
              </a:spcAft>
              <a:buClr>
                <a:srgbClr val="FF0000"/>
              </a:buClr>
            </a:pPr>
            <a:r>
              <a:rPr lang="en-US" dirty="0"/>
              <a:t>Highlight, in color, those problems the student is to complete.</a:t>
            </a:r>
          </a:p>
          <a:p>
            <a:pPr>
              <a:lnSpc>
                <a:spcPct val="90000"/>
              </a:lnSpc>
              <a:spcBef>
                <a:spcPts val="0"/>
              </a:spcBef>
              <a:spcAft>
                <a:spcPts val="600"/>
              </a:spcAft>
              <a:buClr>
                <a:srgbClr val="FF0000"/>
              </a:buClr>
            </a:pPr>
            <a:r>
              <a:rPr lang="en-US" dirty="0"/>
              <a:t>Break the assignment up into shorter tasks; put fewer problems on a page.</a:t>
            </a:r>
          </a:p>
          <a:p>
            <a:pPr>
              <a:lnSpc>
                <a:spcPct val="90000"/>
              </a:lnSpc>
              <a:spcBef>
                <a:spcPts val="0"/>
              </a:spcBef>
              <a:spcAft>
                <a:spcPts val="600"/>
              </a:spcAft>
              <a:buClr>
                <a:srgbClr val="FF0000"/>
              </a:buClr>
            </a:pPr>
            <a:r>
              <a:rPr lang="en-US" dirty="0"/>
              <a:t>Have the student cover all items except the one he is working on at the time.</a:t>
            </a:r>
          </a:p>
        </p:txBody>
      </p:sp>
    </p:spTree>
    <p:extLst>
      <p:ext uri="{BB962C8B-B14F-4D97-AF65-F5344CB8AC3E}">
        <p14:creationId xmlns:p14="http://schemas.microsoft.com/office/powerpoint/2010/main" val="285760008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199" y="160337"/>
            <a:ext cx="8229600" cy="1143000"/>
          </a:xfrm>
        </p:spPr>
        <p:txBody>
          <a:bodyPr/>
          <a:lstStyle/>
          <a:p>
            <a:r>
              <a:rPr lang="en-US" dirty="0">
                <a:solidFill>
                  <a:srgbClr val="008000"/>
                </a:solidFill>
              </a:rPr>
              <a:t>Input Mode</a:t>
            </a:r>
          </a:p>
        </p:txBody>
      </p:sp>
      <p:sp>
        <p:nvSpPr>
          <p:cNvPr id="3" name="Content Placeholder 2"/>
          <p:cNvSpPr>
            <a:spLocks noGrp="1"/>
          </p:cNvSpPr>
          <p:nvPr>
            <p:ph idx="1"/>
          </p:nvPr>
        </p:nvSpPr>
        <p:spPr>
          <a:xfrm>
            <a:off x="457199" y="4324027"/>
            <a:ext cx="8229599" cy="1802136"/>
          </a:xfrm>
        </p:spPr>
        <p:txBody>
          <a:bodyPr>
            <a:normAutofit lnSpcReduction="10000"/>
          </a:bodyPr>
          <a:lstStyle/>
          <a:p>
            <a:pPr marL="0" indent="0">
              <a:lnSpc>
                <a:spcPct val="110000"/>
              </a:lnSpc>
              <a:spcBef>
                <a:spcPts val="0"/>
              </a:spcBef>
              <a:spcAft>
                <a:spcPts val="600"/>
              </a:spcAft>
              <a:buClr>
                <a:srgbClr val="FF0000"/>
              </a:buClr>
              <a:buNone/>
            </a:pPr>
            <a:r>
              <a:rPr lang="en-US" sz="2800" dirty="0"/>
              <a:t>Question to ask: </a:t>
            </a:r>
            <a:r>
              <a:rPr lang="en-US" sz="2800" i="1" dirty="0">
                <a:solidFill>
                  <a:srgbClr val="008000"/>
                </a:solidFill>
              </a:rPr>
              <a:t>“Could the student do the work if the mode of input was altered? Does the student have difficulty making meaning from typical means of instruction?”</a:t>
            </a:r>
          </a:p>
        </p:txBody>
      </p:sp>
      <p:pic>
        <p:nvPicPr>
          <p:cNvPr id="14" name="Picture 13">
            <a:extLst>
              <a:ext uri="{FF2B5EF4-FFF2-40B4-BE49-F238E27FC236}">
                <a16:creationId xmlns:a16="http://schemas.microsoft.com/office/drawing/2014/main" id="{3F55F189-F71E-814F-A50D-3EC65255CCE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1987654" y="1166313"/>
            <a:ext cx="4668711" cy="3157714"/>
          </a:xfrm>
          <a:prstGeom prst="rect">
            <a:avLst/>
          </a:prstGeom>
        </p:spPr>
      </p:pic>
    </p:spTree>
    <p:extLst>
      <p:ext uri="{BB962C8B-B14F-4D97-AF65-F5344CB8AC3E}">
        <p14:creationId xmlns:p14="http://schemas.microsoft.com/office/powerpoint/2010/main" val="381814721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a:solidFill>
                  <a:srgbClr val="008000"/>
                </a:solidFill>
              </a:rPr>
              <a:t>Input Mode Strategies</a:t>
            </a:r>
            <a:endParaRPr lang="en-US" i="1" dirty="0">
              <a:solidFill>
                <a:srgbClr val="FF0000"/>
              </a:solidFill>
            </a:endParaRPr>
          </a:p>
        </p:txBody>
      </p:sp>
      <p:sp>
        <p:nvSpPr>
          <p:cNvPr id="3" name="Content Placeholder 2"/>
          <p:cNvSpPr>
            <a:spLocks noGrp="1"/>
          </p:cNvSpPr>
          <p:nvPr>
            <p:ph idx="1"/>
          </p:nvPr>
        </p:nvSpPr>
        <p:spPr>
          <a:xfrm>
            <a:off x="457200" y="1437394"/>
            <a:ext cx="8229600" cy="4525963"/>
          </a:xfrm>
        </p:spPr>
        <p:txBody>
          <a:bodyPr>
            <a:noAutofit/>
          </a:bodyPr>
          <a:lstStyle/>
          <a:p>
            <a:pPr>
              <a:spcBef>
                <a:spcPts val="0"/>
              </a:spcBef>
              <a:spcAft>
                <a:spcPts val="200"/>
              </a:spcAft>
              <a:buClr>
                <a:srgbClr val="FF0000"/>
              </a:buClr>
            </a:pPr>
            <a:r>
              <a:rPr lang="en-US" sz="2800" dirty="0"/>
              <a:t>Provide access to digital texts, text-to-speech functions, multi-media sources</a:t>
            </a:r>
          </a:p>
          <a:p>
            <a:pPr>
              <a:spcBef>
                <a:spcPts val="0"/>
              </a:spcBef>
              <a:spcAft>
                <a:spcPts val="200"/>
              </a:spcAft>
              <a:buClr>
                <a:srgbClr val="FF0000"/>
              </a:buClr>
            </a:pPr>
            <a:r>
              <a:rPr lang="en-US" sz="2800" dirty="0"/>
              <a:t>Include illustrations or graphic organizers describing how to complete tasks or as additional structure and support</a:t>
            </a:r>
          </a:p>
          <a:p>
            <a:pPr>
              <a:spcBef>
                <a:spcPts val="0"/>
              </a:spcBef>
              <a:spcAft>
                <a:spcPts val="200"/>
              </a:spcAft>
              <a:buClr>
                <a:srgbClr val="FF0000"/>
              </a:buClr>
            </a:pPr>
            <a:r>
              <a:rPr lang="en-US" sz="2800" dirty="0"/>
              <a:t>Highlight and/or underline important words in instructions and texts</a:t>
            </a:r>
          </a:p>
          <a:p>
            <a:pPr>
              <a:spcBef>
                <a:spcPts val="0"/>
              </a:spcBef>
              <a:spcAft>
                <a:spcPts val="200"/>
              </a:spcAft>
              <a:buClr>
                <a:srgbClr val="FF0000"/>
              </a:buClr>
            </a:pPr>
            <a:r>
              <a:rPr lang="en-US" sz="2800" dirty="0"/>
              <a:t>Create guided notes that highlight key points</a:t>
            </a:r>
          </a:p>
          <a:p>
            <a:pPr>
              <a:spcBef>
                <a:spcPts val="0"/>
              </a:spcBef>
              <a:spcAft>
                <a:spcPts val="200"/>
              </a:spcAft>
              <a:buClr>
                <a:srgbClr val="FF0000"/>
              </a:buClr>
            </a:pPr>
            <a:r>
              <a:rPr lang="en-US" sz="2800" dirty="0"/>
              <a:t>Assign a partner to share the reading requirements and assist the student with unfamiliar words.</a:t>
            </a:r>
          </a:p>
          <a:p>
            <a:pPr>
              <a:spcBef>
                <a:spcPts val="0"/>
              </a:spcBef>
              <a:spcAft>
                <a:spcPts val="200"/>
              </a:spcAft>
              <a:buClr>
                <a:srgbClr val="FF0000"/>
              </a:buClr>
            </a:pPr>
            <a:endParaRPr lang="en-US" sz="2800" dirty="0"/>
          </a:p>
        </p:txBody>
      </p:sp>
    </p:spTree>
    <p:extLst>
      <p:ext uri="{BB962C8B-B14F-4D97-AF65-F5344CB8AC3E}">
        <p14:creationId xmlns:p14="http://schemas.microsoft.com/office/powerpoint/2010/main" val="175159673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Response Mode</a:t>
            </a:r>
          </a:p>
        </p:txBody>
      </p:sp>
      <p:sp>
        <p:nvSpPr>
          <p:cNvPr id="3" name="Content Placeholder 2"/>
          <p:cNvSpPr>
            <a:spLocks noGrp="1"/>
          </p:cNvSpPr>
          <p:nvPr>
            <p:ph idx="1"/>
          </p:nvPr>
        </p:nvSpPr>
        <p:spPr>
          <a:xfrm>
            <a:off x="612182" y="4324027"/>
            <a:ext cx="8229600" cy="2096604"/>
          </a:xfrm>
        </p:spPr>
        <p:txBody>
          <a:bodyPr>
            <a:normAutofit/>
          </a:bodyPr>
          <a:lstStyle/>
          <a:p>
            <a:pPr>
              <a:lnSpc>
                <a:spcPct val="110000"/>
              </a:lnSpc>
              <a:spcBef>
                <a:spcPts val="0"/>
              </a:spcBef>
              <a:spcAft>
                <a:spcPts val="600"/>
              </a:spcAft>
              <a:buClr>
                <a:srgbClr val="FF0000"/>
              </a:buClr>
            </a:pPr>
            <a:r>
              <a:rPr lang="en-US" sz="2800" dirty="0"/>
              <a:t>Question to ask: </a:t>
            </a:r>
            <a:r>
              <a:rPr lang="en-US" sz="2800" i="1" dirty="0">
                <a:solidFill>
                  <a:srgbClr val="008000"/>
                </a:solidFill>
              </a:rPr>
              <a:t>“Could the student do the work if the mode of responding was altered? Does the student have difficulty responding in written format, orally, or when reading is involved?”</a:t>
            </a:r>
          </a:p>
        </p:txBody>
      </p:sp>
      <p:pic>
        <p:nvPicPr>
          <p:cNvPr id="10" name="Picture 9">
            <a:extLst>
              <a:ext uri="{FF2B5EF4-FFF2-40B4-BE49-F238E27FC236}">
                <a16:creationId xmlns:a16="http://schemas.microsoft.com/office/drawing/2014/main" id="{5696C58F-571E-A444-8122-E50A2479D134}"/>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1491" y="1245354"/>
            <a:ext cx="4441018" cy="2957770"/>
          </a:xfrm>
          <a:prstGeom prst="rect">
            <a:avLst/>
          </a:prstGeom>
        </p:spPr>
      </p:pic>
    </p:spTree>
    <p:extLst>
      <p:ext uri="{BB962C8B-B14F-4D97-AF65-F5344CB8AC3E}">
        <p14:creationId xmlns:p14="http://schemas.microsoft.com/office/powerpoint/2010/main" val="229360261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Response Mode Strategies</a:t>
            </a:r>
            <a:endParaRPr lang="en-US" i="1" dirty="0">
              <a:solidFill>
                <a:srgbClr val="FF0000"/>
              </a:solidFill>
            </a:endParaRPr>
          </a:p>
        </p:txBody>
      </p:sp>
      <p:sp>
        <p:nvSpPr>
          <p:cNvPr id="3" name="Content Placeholder 2"/>
          <p:cNvSpPr>
            <a:spLocks noGrp="1"/>
          </p:cNvSpPr>
          <p:nvPr>
            <p:ph idx="1"/>
          </p:nvPr>
        </p:nvSpPr>
        <p:spPr>
          <a:xfrm>
            <a:off x="457200" y="1437394"/>
            <a:ext cx="8229600" cy="4525963"/>
          </a:xfrm>
        </p:spPr>
        <p:txBody>
          <a:bodyPr>
            <a:normAutofit/>
          </a:bodyPr>
          <a:lstStyle/>
          <a:p>
            <a:pPr lvl="0"/>
            <a:r>
              <a:rPr lang="en-US" dirty="0"/>
              <a:t>Provide a choice between written and oral answers.</a:t>
            </a:r>
          </a:p>
          <a:p>
            <a:pPr lvl="0"/>
            <a:r>
              <a:rPr lang="en-US" dirty="0"/>
              <a:t>Allow the student to dictate answers to the teacher, an assistant, or peer.</a:t>
            </a:r>
          </a:p>
          <a:p>
            <a:pPr lvl="0"/>
            <a:r>
              <a:rPr lang="en-US" dirty="0"/>
              <a:t>Create guided notes to minimize writing.</a:t>
            </a:r>
          </a:p>
          <a:p>
            <a:pPr lvl="0"/>
            <a:r>
              <a:rPr lang="en-US" dirty="0"/>
              <a:t>Allow the student to use media (audio, video) to respond to tests or assignments.</a:t>
            </a:r>
          </a:p>
        </p:txBody>
      </p:sp>
    </p:spTree>
    <p:extLst>
      <p:ext uri="{BB962C8B-B14F-4D97-AF65-F5344CB8AC3E}">
        <p14:creationId xmlns:p14="http://schemas.microsoft.com/office/powerpoint/2010/main" val="410998461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More Response Mode Strategies</a:t>
            </a:r>
            <a:endParaRPr lang="en-US" i="1" dirty="0">
              <a:solidFill>
                <a:srgbClr val="FF0000"/>
              </a:solidFill>
            </a:endParaRPr>
          </a:p>
        </p:txBody>
      </p:sp>
      <p:sp>
        <p:nvSpPr>
          <p:cNvPr id="3" name="Content Placeholder 2"/>
          <p:cNvSpPr>
            <a:spLocks noGrp="1"/>
          </p:cNvSpPr>
          <p:nvPr>
            <p:ph idx="1"/>
          </p:nvPr>
        </p:nvSpPr>
        <p:spPr>
          <a:xfrm>
            <a:off x="457200" y="1437394"/>
            <a:ext cx="8229600" cy="4525963"/>
          </a:xfrm>
        </p:spPr>
        <p:txBody>
          <a:bodyPr>
            <a:normAutofit/>
          </a:bodyPr>
          <a:lstStyle/>
          <a:p>
            <a:pPr lvl="0"/>
            <a:r>
              <a:rPr lang="en-US" dirty="0"/>
              <a:t>Allow the student to use other creative modes for demonstrating understanding (e.g., building, drawing, drama, etc.).</a:t>
            </a:r>
          </a:p>
          <a:p>
            <a:pPr lvl="0"/>
            <a:r>
              <a:rPr lang="en-US" dirty="0"/>
              <a:t>Provide options for typing if writing by hand is a barrier</a:t>
            </a:r>
          </a:p>
          <a:p>
            <a:r>
              <a:rPr lang="en-US" dirty="0"/>
              <a:t>Permit students to use outlining software to facilitate planning </a:t>
            </a:r>
          </a:p>
        </p:txBody>
      </p:sp>
    </p:spTree>
    <p:extLst>
      <p:ext uri="{BB962C8B-B14F-4D97-AF65-F5344CB8AC3E}">
        <p14:creationId xmlns:p14="http://schemas.microsoft.com/office/powerpoint/2010/main" val="122863058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Increased Instruction or Practice</a:t>
            </a:r>
          </a:p>
        </p:txBody>
      </p:sp>
      <p:sp>
        <p:nvSpPr>
          <p:cNvPr id="3" name="Content Placeholder 2"/>
          <p:cNvSpPr>
            <a:spLocks noGrp="1"/>
          </p:cNvSpPr>
          <p:nvPr>
            <p:ph idx="1"/>
          </p:nvPr>
        </p:nvSpPr>
        <p:spPr>
          <a:xfrm>
            <a:off x="235930" y="4463511"/>
            <a:ext cx="8928100" cy="1740143"/>
          </a:xfrm>
        </p:spPr>
        <p:txBody>
          <a:bodyPr>
            <a:normAutofit/>
          </a:bodyPr>
          <a:lstStyle/>
          <a:p>
            <a:pPr>
              <a:lnSpc>
                <a:spcPct val="110000"/>
              </a:lnSpc>
              <a:spcBef>
                <a:spcPts val="0"/>
              </a:spcBef>
              <a:spcAft>
                <a:spcPts val="600"/>
              </a:spcAft>
              <a:buClr>
                <a:srgbClr val="FF0000"/>
              </a:buClr>
            </a:pPr>
            <a:r>
              <a:rPr lang="en-US" dirty="0"/>
              <a:t>Question to ask: </a:t>
            </a:r>
            <a:r>
              <a:rPr lang="en-US" dirty="0">
                <a:solidFill>
                  <a:srgbClr val="008000"/>
                </a:solidFill>
              </a:rPr>
              <a:t>“</a:t>
            </a:r>
            <a:r>
              <a:rPr lang="en-US" i="1" dirty="0">
                <a:solidFill>
                  <a:srgbClr val="008000"/>
                </a:solidFill>
              </a:rPr>
              <a:t>Will the student be able to complete the tasks if they have more instruction, guided, or individual practice?”</a:t>
            </a:r>
            <a:r>
              <a:rPr lang="en-US" dirty="0">
                <a:solidFill>
                  <a:srgbClr val="008000"/>
                </a:solidFill>
              </a:rPr>
              <a:t> </a:t>
            </a:r>
            <a:endParaRPr lang="en-US" i="1" dirty="0">
              <a:solidFill>
                <a:srgbClr val="008000"/>
              </a:solidFill>
            </a:endParaRPr>
          </a:p>
        </p:txBody>
      </p:sp>
      <p:pic>
        <p:nvPicPr>
          <p:cNvPr id="12" name="Picture 11">
            <a:extLst>
              <a:ext uri="{FF2B5EF4-FFF2-40B4-BE49-F238E27FC236}">
                <a16:creationId xmlns:a16="http://schemas.microsoft.com/office/drawing/2014/main" id="{31FB894B-C3CC-5444-A53C-680AD6435A2B}"/>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451590" y="1261287"/>
            <a:ext cx="4240820" cy="2830266"/>
          </a:xfrm>
          <a:prstGeom prst="rect">
            <a:avLst/>
          </a:prstGeom>
        </p:spPr>
      </p:pic>
    </p:spTree>
    <p:extLst>
      <p:ext uri="{BB962C8B-B14F-4D97-AF65-F5344CB8AC3E}">
        <p14:creationId xmlns:p14="http://schemas.microsoft.com/office/powerpoint/2010/main" val="322273989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Instruction &amp; Practice Strategies</a:t>
            </a:r>
          </a:p>
        </p:txBody>
      </p:sp>
      <p:sp>
        <p:nvSpPr>
          <p:cNvPr id="3" name="Content Placeholder 2"/>
          <p:cNvSpPr>
            <a:spLocks noGrp="1"/>
          </p:cNvSpPr>
          <p:nvPr>
            <p:ph idx="1"/>
          </p:nvPr>
        </p:nvSpPr>
        <p:spPr/>
        <p:txBody>
          <a:bodyPr>
            <a:normAutofit fontScale="92500" lnSpcReduction="10000"/>
          </a:bodyPr>
          <a:lstStyle/>
          <a:p>
            <a:pPr>
              <a:spcBef>
                <a:spcPts val="0"/>
              </a:spcBef>
              <a:spcAft>
                <a:spcPts val="800"/>
              </a:spcAft>
              <a:buClr>
                <a:srgbClr val="FF0000"/>
              </a:buClr>
            </a:pPr>
            <a:r>
              <a:rPr lang="en-US" dirty="0"/>
              <a:t>Arrange for additional brief instructional sessions using the modeling-guided practice-independent practice approach </a:t>
            </a:r>
            <a:r>
              <a:rPr lang="en-US" i="1" dirty="0"/>
              <a:t>(acquisition stage)</a:t>
            </a:r>
            <a:r>
              <a:rPr lang="en-US" dirty="0"/>
              <a:t>.</a:t>
            </a:r>
          </a:p>
          <a:p>
            <a:pPr>
              <a:spcBef>
                <a:spcPts val="0"/>
              </a:spcBef>
              <a:spcAft>
                <a:spcPts val="800"/>
              </a:spcAft>
              <a:buClr>
                <a:srgbClr val="FF0000"/>
              </a:buClr>
            </a:pPr>
            <a:r>
              <a:rPr lang="en-US" dirty="0"/>
              <a:t>Arrange for a peer tutor to assist with guided practice opportunities </a:t>
            </a:r>
            <a:r>
              <a:rPr lang="en-US" i="1" dirty="0"/>
              <a:t>(fluency-building stage)</a:t>
            </a:r>
            <a:r>
              <a:rPr lang="en-US" dirty="0"/>
              <a:t>.</a:t>
            </a:r>
          </a:p>
          <a:p>
            <a:pPr>
              <a:spcBef>
                <a:spcPts val="0"/>
              </a:spcBef>
              <a:spcAft>
                <a:spcPts val="800"/>
              </a:spcAft>
              <a:buClr>
                <a:srgbClr val="FF0000"/>
              </a:buClr>
            </a:pPr>
            <a:r>
              <a:rPr lang="en-US" dirty="0"/>
              <a:t>Use partner work to increase fluency with flash cards </a:t>
            </a:r>
            <a:r>
              <a:rPr lang="en-US" i="1" dirty="0"/>
              <a:t>(fluency-building stage)</a:t>
            </a:r>
            <a:r>
              <a:rPr lang="en-US" dirty="0"/>
              <a:t>.</a:t>
            </a:r>
          </a:p>
          <a:p>
            <a:pPr>
              <a:spcBef>
                <a:spcPts val="0"/>
              </a:spcBef>
              <a:spcAft>
                <a:spcPts val="800"/>
              </a:spcAft>
              <a:buClr>
                <a:srgbClr val="FF0000"/>
              </a:buClr>
            </a:pPr>
            <a:r>
              <a:rPr lang="en-US" dirty="0"/>
              <a:t>Use meaningful real life examples for practice and application </a:t>
            </a:r>
            <a:r>
              <a:rPr lang="en-US" i="1" dirty="0"/>
              <a:t>(mastery or generalization stage)</a:t>
            </a:r>
            <a:r>
              <a:rPr lang="en-US" dirty="0"/>
              <a:t>.</a:t>
            </a:r>
          </a:p>
          <a:p>
            <a:endParaRPr lang="en-US" dirty="0"/>
          </a:p>
        </p:txBody>
      </p:sp>
    </p:spTree>
    <p:extLst>
      <p:ext uri="{BB962C8B-B14F-4D97-AF65-F5344CB8AC3E}">
        <p14:creationId xmlns:p14="http://schemas.microsoft.com/office/powerpoint/2010/main" val="165950367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65725" y="2369902"/>
            <a:ext cx="7835900" cy="1440529"/>
          </a:xfrm>
        </p:spPr>
        <p:txBody>
          <a:bodyPr>
            <a:normAutofit/>
          </a:bodyPr>
          <a:lstStyle/>
          <a:p>
            <a:pPr marL="0" indent="0" algn="ctr">
              <a:buNone/>
            </a:pPr>
            <a:r>
              <a:rPr lang="en-US" sz="4400" dirty="0">
                <a:solidFill>
                  <a:srgbClr val="008000"/>
                </a:solidFill>
              </a:rPr>
              <a:t>Task Difficulty</a:t>
            </a:r>
            <a:endParaRPr lang="en-US" sz="4400" i="1" dirty="0">
              <a:solidFill>
                <a:srgbClr val="008000"/>
              </a:solidFill>
            </a:endParaRPr>
          </a:p>
        </p:txBody>
      </p:sp>
    </p:spTree>
    <p:extLst>
      <p:ext uri="{BB962C8B-B14F-4D97-AF65-F5344CB8AC3E}">
        <p14:creationId xmlns:p14="http://schemas.microsoft.com/office/powerpoint/2010/main" val="387957056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9D07B5E-D7C2-2C44-B220-AF474B49773E}"/>
              </a:ext>
            </a:extLst>
          </p:cNvPr>
          <p:cNvSpPr>
            <a:spLocks noGrp="1"/>
          </p:cNvSpPr>
          <p:nvPr>
            <p:ph type="title"/>
          </p:nvPr>
        </p:nvSpPr>
        <p:spPr/>
        <p:txBody>
          <a:bodyPr/>
          <a:lstStyle/>
          <a:p>
            <a:r>
              <a:rPr lang="en-US" dirty="0">
                <a:solidFill>
                  <a:srgbClr val="FF0000"/>
                </a:solidFill>
                <a:cs typeface="Franklin Gothic Book"/>
              </a:rPr>
              <a:t>Discussion: Dalton</a:t>
            </a:r>
            <a:endParaRPr lang="en-US" dirty="0"/>
          </a:p>
        </p:txBody>
      </p:sp>
      <p:sp>
        <p:nvSpPr>
          <p:cNvPr id="3" name="Content Placeholder 2">
            <a:extLst>
              <a:ext uri="{FF2B5EF4-FFF2-40B4-BE49-F238E27FC236}">
                <a16:creationId xmlns:a16="http://schemas.microsoft.com/office/drawing/2014/main" id="{CFF756D1-9D81-F742-8FE4-F8547E6D5548}"/>
              </a:ext>
            </a:extLst>
          </p:cNvPr>
          <p:cNvSpPr>
            <a:spLocks noGrp="1"/>
          </p:cNvSpPr>
          <p:nvPr>
            <p:ph idx="1"/>
          </p:nvPr>
        </p:nvSpPr>
        <p:spPr/>
        <p:txBody>
          <a:bodyPr>
            <a:normAutofit fontScale="92500" lnSpcReduction="20000"/>
          </a:bodyPr>
          <a:lstStyle/>
          <a:p>
            <a:pPr>
              <a:lnSpc>
                <a:spcPct val="110000"/>
              </a:lnSpc>
              <a:spcBef>
                <a:spcPts val="0"/>
              </a:spcBef>
              <a:spcAft>
                <a:spcPts val="800"/>
              </a:spcAft>
            </a:pPr>
            <a:r>
              <a:rPr lang="en-US" dirty="0">
                <a:solidFill>
                  <a:schemeClr val="tx1"/>
                </a:solidFill>
              </a:rPr>
              <a:t>Determine how the teacher might adjust the task difficulty to help the student meet success. </a:t>
            </a:r>
          </a:p>
          <a:p>
            <a:pPr>
              <a:lnSpc>
                <a:spcPct val="110000"/>
              </a:lnSpc>
              <a:spcBef>
                <a:spcPts val="0"/>
              </a:spcBef>
              <a:spcAft>
                <a:spcPts val="800"/>
              </a:spcAft>
            </a:pPr>
            <a:r>
              <a:rPr lang="en-US" i="1" dirty="0">
                <a:solidFill>
                  <a:srgbClr val="008000"/>
                </a:solidFill>
              </a:rPr>
              <a:t>Dalton sits quietly, but does not complete his work during writing activities. His reading skills are at grade level. He is able to accurately retell what he has read and can orally answer all comprehension questions. When he is directed to answer comprehension questions on his worksheet, he begins slowly, then stops writing and puts his head down on his desk.</a:t>
            </a:r>
          </a:p>
          <a:p>
            <a:endParaRPr lang="en-US" dirty="0"/>
          </a:p>
        </p:txBody>
      </p:sp>
    </p:spTree>
    <p:extLst>
      <p:ext uri="{BB962C8B-B14F-4D97-AF65-F5344CB8AC3E}">
        <p14:creationId xmlns:p14="http://schemas.microsoft.com/office/powerpoint/2010/main" val="448943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t>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i="1" dirty="0">
                <a:solidFill>
                  <a:srgbClr val="008000"/>
                </a:solidFill>
              </a:rPr>
              <a:t>At the end of the session, you will be able to…</a:t>
            </a:r>
          </a:p>
          <a:p>
            <a:pPr marL="0" indent="0" algn="ctr">
              <a:lnSpc>
                <a:spcPct val="110000"/>
              </a:lnSpc>
              <a:spcBef>
                <a:spcPts val="0"/>
              </a:spcBef>
              <a:spcAft>
                <a:spcPts val="600"/>
              </a:spcAft>
              <a:buNone/>
            </a:pPr>
            <a:endParaRPr lang="en-US" i="1" dirty="0">
              <a:solidFill>
                <a:srgbClr val="008000"/>
              </a:solidFill>
            </a:endParaRPr>
          </a:p>
          <a:p>
            <a:pPr>
              <a:spcBef>
                <a:spcPts val="0"/>
              </a:spcBef>
              <a:spcAft>
                <a:spcPts val="600"/>
              </a:spcAft>
              <a:buFont typeface="Wingdings" pitchFamily="2" charset="2"/>
              <a:buChar char="ü"/>
            </a:pPr>
            <a:r>
              <a:rPr lang="en-US" dirty="0"/>
              <a:t>Identify and plan strategies to adjust the task difficulty in common classroom scenarios</a:t>
            </a:r>
          </a:p>
          <a:p>
            <a:pPr marL="0" indent="0">
              <a:lnSpc>
                <a:spcPct val="110000"/>
              </a:lnSpc>
              <a:spcBef>
                <a:spcPts val="0"/>
              </a:spcBef>
              <a:spcAft>
                <a:spcPts val="600"/>
              </a:spcAft>
              <a:buNone/>
            </a:pPr>
            <a:endParaRPr lang="en-US" dirty="0"/>
          </a:p>
          <a:p>
            <a:pPr marL="0" indent="0" algn="ctr">
              <a:lnSpc>
                <a:spcPct val="110000"/>
              </a:lnSpc>
              <a:spcBef>
                <a:spcPts val="0"/>
              </a:spcBef>
              <a:spcAft>
                <a:spcPts val="600"/>
              </a:spcAft>
              <a:buNone/>
            </a:pPr>
            <a:endParaRPr lang="en-US" i="1" dirty="0">
              <a:solidFill>
                <a:srgbClr val="008000"/>
              </a:solidFill>
            </a:endParaRPr>
          </a:p>
        </p:txBody>
      </p:sp>
    </p:spTree>
    <p:extLst>
      <p:ext uri="{BB962C8B-B14F-4D97-AF65-F5344CB8AC3E}">
        <p14:creationId xmlns:p14="http://schemas.microsoft.com/office/powerpoint/2010/main" val="404977383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t>References</a:t>
            </a:r>
          </a:p>
        </p:txBody>
      </p:sp>
      <p:sp>
        <p:nvSpPr>
          <p:cNvPr id="7" name="Content Placeholder 6"/>
          <p:cNvSpPr>
            <a:spLocks noGrp="1"/>
          </p:cNvSpPr>
          <p:nvPr>
            <p:ph idx="1"/>
          </p:nvPr>
        </p:nvSpPr>
        <p:spPr>
          <a:xfrm>
            <a:off x="457200" y="1117600"/>
            <a:ext cx="8229600" cy="5088590"/>
          </a:xfrm>
        </p:spPr>
        <p:txBody>
          <a:bodyPr>
            <a:normAutofit/>
          </a:bodyPr>
          <a:lstStyle/>
          <a:p>
            <a:pPr marL="0" indent="0">
              <a:lnSpc>
                <a:spcPct val="110000"/>
              </a:lnSpc>
              <a:spcBef>
                <a:spcPts val="0"/>
              </a:spcBef>
              <a:spcAft>
                <a:spcPts val="600"/>
              </a:spcAft>
              <a:buNone/>
            </a:pPr>
            <a:endParaRPr lang="en-US" sz="2400" dirty="0"/>
          </a:p>
          <a:p>
            <a:pPr marL="0" indent="0" algn="ctr">
              <a:lnSpc>
                <a:spcPct val="110000"/>
              </a:lnSpc>
              <a:spcBef>
                <a:spcPts val="0"/>
              </a:spcBef>
              <a:spcAft>
                <a:spcPts val="600"/>
              </a:spcAft>
              <a:buNone/>
            </a:pPr>
            <a:endParaRPr lang="en-US" sz="2600" i="1" dirty="0">
              <a:solidFill>
                <a:srgbClr val="008000"/>
              </a:solidFill>
            </a:endParaRPr>
          </a:p>
        </p:txBody>
      </p:sp>
      <p:sp>
        <p:nvSpPr>
          <p:cNvPr id="2" name="Rectangle 1"/>
          <p:cNvSpPr/>
          <p:nvPr/>
        </p:nvSpPr>
        <p:spPr>
          <a:xfrm>
            <a:off x="457200" y="1548030"/>
            <a:ext cx="8229600" cy="3785652"/>
          </a:xfrm>
          <a:prstGeom prst="rect">
            <a:avLst/>
          </a:prstGeom>
        </p:spPr>
        <p:txBody>
          <a:bodyPr wrap="square">
            <a:spAutoFit/>
          </a:bodyPr>
          <a:lstStyle/>
          <a:p>
            <a:pPr indent="-457200"/>
            <a:r>
              <a:rPr lang="en-US" sz="2400" dirty="0"/>
              <a:t>CAST (2018). Universal Design for Learning Guidelines version      2.2. Retrieved from http://</a:t>
            </a:r>
            <a:r>
              <a:rPr lang="en-US" sz="2400" dirty="0" err="1"/>
              <a:t>udlguidelines.cast.org</a:t>
            </a:r>
            <a:endParaRPr lang="en-US" sz="2400" dirty="0"/>
          </a:p>
          <a:p>
            <a:pPr indent="-457200"/>
            <a:endParaRPr lang="en-US" sz="2400" dirty="0"/>
          </a:p>
          <a:p>
            <a:pPr indent="-457200"/>
            <a:r>
              <a:rPr lang="en-US" sz="2400" dirty="0"/>
              <a:t>Dunlap, G., Kern-Dunlap, L., Clarke, S., &amp; Robbins, G. R. (1991). Functional assessment, curricular revision, and severe behavior problems. </a:t>
            </a:r>
            <a:r>
              <a:rPr lang="en-US" sz="2400" i="1" dirty="0"/>
              <a:t>Journal of Applied Behavior Analysis</a:t>
            </a:r>
            <a:r>
              <a:rPr lang="en-US" sz="2400" dirty="0"/>
              <a:t>, 24, 387-397.</a:t>
            </a:r>
          </a:p>
          <a:p>
            <a:pPr indent="-457200"/>
            <a:endParaRPr lang="en-US" sz="2400" dirty="0"/>
          </a:p>
          <a:p>
            <a:pPr indent="-457200"/>
            <a:r>
              <a:rPr lang="en-US" sz="2400" dirty="0"/>
              <a:t>Scott, T. M. Anderson, C. M., &amp; Alter, P. (2012). </a:t>
            </a:r>
            <a:r>
              <a:rPr lang="en-US" sz="2400" i="1" dirty="0"/>
              <a:t>Managing classroom behavior using positive behavior supports</a:t>
            </a:r>
            <a:r>
              <a:rPr lang="en-US" sz="2400" dirty="0"/>
              <a:t>. Upper Saddle River, NJ: Pearson Education, Inc.</a:t>
            </a:r>
            <a:endParaRPr lang="en-US" sz="2400" b="1" dirty="0"/>
          </a:p>
        </p:txBody>
      </p:sp>
    </p:spTree>
    <p:extLst>
      <p:ext uri="{BB962C8B-B14F-4D97-AF65-F5344CB8AC3E}">
        <p14:creationId xmlns:p14="http://schemas.microsoft.com/office/powerpoint/2010/main" val="28648366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solidFill>
                  <a:srgbClr val="000000"/>
                </a:solidFill>
              </a:rPr>
              <a:t>Effective Classroom Practices </a:t>
            </a:r>
            <a:endParaRPr lang="en-US" dirty="0">
              <a:solidFill>
                <a:srgbClr val="000000"/>
              </a:solidFill>
            </a:endParaRPr>
          </a:p>
        </p:txBody>
      </p:sp>
      <p:sp>
        <p:nvSpPr>
          <p:cNvPr id="3" name="Content Placeholder 2"/>
          <p:cNvSpPr>
            <a:spLocks noGrp="1"/>
          </p:cNvSpPr>
          <p:nvPr>
            <p:ph idx="1"/>
          </p:nvPr>
        </p:nvSpPr>
        <p:spPr/>
        <p:txBody>
          <a:bodyPr>
            <a:normAutofit lnSpcReduction="10000"/>
          </a:bodyPr>
          <a:lstStyle/>
          <a:p>
            <a:pPr marL="514350" indent="-514350">
              <a:buClr>
                <a:srgbClr val="008000"/>
              </a:buClr>
              <a:buFont typeface="+mj-lt"/>
              <a:buAutoNum type="arabicPeriod"/>
            </a:pPr>
            <a:r>
              <a:rPr lang="en-US" dirty="0"/>
              <a:t>Classroom Expectations</a:t>
            </a:r>
          </a:p>
          <a:p>
            <a:pPr marL="514350" indent="-514350">
              <a:buClr>
                <a:srgbClr val="008000"/>
              </a:buClr>
              <a:buFont typeface="+mj-lt"/>
              <a:buAutoNum type="arabicPeriod"/>
            </a:pPr>
            <a:r>
              <a:rPr lang="en-US" dirty="0"/>
              <a:t>Classroom Procedures &amp; Routines</a:t>
            </a:r>
          </a:p>
          <a:p>
            <a:pPr marL="514350" indent="-514350">
              <a:buClr>
                <a:srgbClr val="008000"/>
              </a:buClr>
              <a:buFont typeface="+mj-lt"/>
              <a:buAutoNum type="arabicPeriod"/>
            </a:pPr>
            <a:r>
              <a:rPr lang="en-US" dirty="0">
                <a:solidFill>
                  <a:srgbClr val="008000"/>
                </a:solidFill>
              </a:rPr>
              <a:t> </a:t>
            </a:r>
            <a:r>
              <a:rPr lang="en-US" dirty="0"/>
              <a:t>Encouraging Expected Behavior</a:t>
            </a:r>
          </a:p>
          <a:p>
            <a:pPr marL="514350" indent="-514350">
              <a:buClr>
                <a:srgbClr val="008000"/>
              </a:buClr>
              <a:buFont typeface="+mj-lt"/>
              <a:buAutoNum type="arabicPeriod"/>
            </a:pPr>
            <a:r>
              <a:rPr lang="en-US" dirty="0"/>
              <a:t>Discouraging Inappropriate Behavior</a:t>
            </a:r>
          </a:p>
          <a:p>
            <a:pPr marL="514350" indent="-514350">
              <a:buClr>
                <a:srgbClr val="008000"/>
              </a:buClr>
              <a:buFont typeface="+mj-lt"/>
              <a:buAutoNum type="arabicPeriod"/>
            </a:pPr>
            <a:r>
              <a:rPr lang="en-US" dirty="0"/>
              <a:t>Active Supervision</a:t>
            </a:r>
          </a:p>
          <a:p>
            <a:pPr marL="514350" indent="-514350">
              <a:buClr>
                <a:srgbClr val="008000"/>
              </a:buClr>
              <a:buFont typeface="+mj-lt"/>
              <a:buAutoNum type="arabicPeriod"/>
            </a:pPr>
            <a:r>
              <a:rPr lang="en-US" dirty="0"/>
              <a:t>Opportunities to Respond</a:t>
            </a:r>
          </a:p>
          <a:p>
            <a:pPr marL="514350" indent="-514350">
              <a:buClr>
                <a:srgbClr val="008000"/>
              </a:buClr>
              <a:buFont typeface="+mj-lt"/>
              <a:buAutoNum type="arabicPeriod"/>
            </a:pPr>
            <a:r>
              <a:rPr lang="en-US" dirty="0"/>
              <a:t>Activity Sequencing &amp; Choice</a:t>
            </a:r>
          </a:p>
          <a:p>
            <a:pPr marL="514350" indent="-514350">
              <a:buClr>
                <a:srgbClr val="008000"/>
              </a:buClr>
              <a:buFont typeface="+mj-lt"/>
              <a:buAutoNum type="arabicPeriod"/>
            </a:pPr>
            <a:r>
              <a:rPr lang="en-US" b="1" dirty="0">
                <a:solidFill>
                  <a:srgbClr val="008000"/>
                </a:solidFill>
              </a:rPr>
              <a:t>Task Difficulty</a:t>
            </a:r>
          </a:p>
          <a:p>
            <a:endParaRPr lang="en-US" dirty="0"/>
          </a:p>
        </p:txBody>
      </p:sp>
    </p:spTree>
    <p:extLst>
      <p:ext uri="{BB962C8B-B14F-4D97-AF65-F5344CB8AC3E}">
        <p14:creationId xmlns:p14="http://schemas.microsoft.com/office/powerpoint/2010/main" val="143129177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457200" y="274638"/>
            <a:ext cx="8229600" cy="969962"/>
          </a:xfrm>
        </p:spPr>
        <p:txBody>
          <a:bodyPr/>
          <a:lstStyle/>
          <a:p>
            <a:r>
              <a:rPr lang="en-US" dirty="0"/>
              <a:t>Outcomes</a:t>
            </a:r>
          </a:p>
        </p:txBody>
      </p:sp>
      <p:sp>
        <p:nvSpPr>
          <p:cNvPr id="7" name="Content Placeholder 6"/>
          <p:cNvSpPr>
            <a:spLocks noGrp="1"/>
          </p:cNvSpPr>
          <p:nvPr>
            <p:ph idx="1"/>
          </p:nvPr>
        </p:nvSpPr>
        <p:spPr>
          <a:xfrm>
            <a:off x="457200" y="1117600"/>
            <a:ext cx="8229600" cy="5088590"/>
          </a:xfrm>
        </p:spPr>
        <p:txBody>
          <a:bodyPr>
            <a:normAutofit/>
          </a:bodyPr>
          <a:lstStyle/>
          <a:p>
            <a:pPr marL="0" indent="0" algn="ctr">
              <a:lnSpc>
                <a:spcPct val="110000"/>
              </a:lnSpc>
              <a:spcBef>
                <a:spcPts val="0"/>
              </a:spcBef>
              <a:spcAft>
                <a:spcPts val="600"/>
              </a:spcAft>
              <a:buNone/>
            </a:pPr>
            <a:r>
              <a:rPr lang="en-US" i="1" dirty="0">
                <a:solidFill>
                  <a:srgbClr val="008000"/>
                </a:solidFill>
              </a:rPr>
              <a:t>At the end of the session, you will be able to…</a:t>
            </a:r>
          </a:p>
          <a:p>
            <a:pPr marL="0" indent="0" algn="ctr">
              <a:lnSpc>
                <a:spcPct val="110000"/>
              </a:lnSpc>
              <a:spcBef>
                <a:spcPts val="0"/>
              </a:spcBef>
              <a:spcAft>
                <a:spcPts val="600"/>
              </a:spcAft>
              <a:buNone/>
            </a:pPr>
            <a:endParaRPr lang="en-US" i="1" dirty="0">
              <a:solidFill>
                <a:srgbClr val="008000"/>
              </a:solidFill>
            </a:endParaRPr>
          </a:p>
          <a:p>
            <a:pPr>
              <a:spcBef>
                <a:spcPts val="0"/>
              </a:spcBef>
              <a:spcAft>
                <a:spcPts val="600"/>
              </a:spcAft>
            </a:pPr>
            <a:r>
              <a:rPr lang="en-US" dirty="0"/>
              <a:t>Identify and plan strategies to adjust the task difficulty in common classroom scenarios</a:t>
            </a:r>
          </a:p>
          <a:p>
            <a:pPr marL="0" indent="0">
              <a:lnSpc>
                <a:spcPct val="110000"/>
              </a:lnSpc>
              <a:spcBef>
                <a:spcPts val="0"/>
              </a:spcBef>
              <a:spcAft>
                <a:spcPts val="600"/>
              </a:spcAft>
              <a:buNone/>
            </a:pPr>
            <a:endParaRPr lang="en-US" dirty="0"/>
          </a:p>
          <a:p>
            <a:pPr marL="0" indent="0" algn="ctr">
              <a:lnSpc>
                <a:spcPct val="110000"/>
              </a:lnSpc>
              <a:spcBef>
                <a:spcPts val="0"/>
              </a:spcBef>
              <a:spcAft>
                <a:spcPts val="600"/>
              </a:spcAft>
              <a:buNone/>
            </a:pPr>
            <a:endParaRPr lang="en-US" i="1" dirty="0">
              <a:solidFill>
                <a:srgbClr val="008000"/>
              </a:solidFill>
            </a:endParaRPr>
          </a:p>
        </p:txBody>
      </p:sp>
    </p:spTree>
    <p:extLst>
      <p:ext uri="{BB962C8B-B14F-4D97-AF65-F5344CB8AC3E}">
        <p14:creationId xmlns:p14="http://schemas.microsoft.com/office/powerpoint/2010/main" val="17296580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Why Consider Task Difficulty?</a:t>
            </a:r>
          </a:p>
        </p:txBody>
      </p:sp>
      <p:sp>
        <p:nvSpPr>
          <p:cNvPr id="3" name="Content Placeholder 2"/>
          <p:cNvSpPr>
            <a:spLocks noGrp="1"/>
          </p:cNvSpPr>
          <p:nvPr>
            <p:ph idx="1"/>
          </p:nvPr>
        </p:nvSpPr>
        <p:spPr>
          <a:xfrm>
            <a:off x="457200" y="4898497"/>
            <a:ext cx="8229600" cy="1312910"/>
          </a:xfrm>
        </p:spPr>
        <p:txBody>
          <a:bodyPr>
            <a:normAutofit fontScale="92500" lnSpcReduction="20000"/>
          </a:bodyPr>
          <a:lstStyle/>
          <a:p>
            <a:pPr marL="0" indent="0" algn="ctr">
              <a:buClr>
                <a:srgbClr val="FF0000"/>
              </a:buClr>
              <a:buNone/>
            </a:pPr>
            <a:r>
              <a:rPr lang="en-US" dirty="0"/>
              <a:t>In the classroom, many behavior errors can result from a mismatch between the assigned task and the student’s skills.</a:t>
            </a:r>
          </a:p>
        </p:txBody>
      </p:sp>
      <p:pic>
        <p:nvPicPr>
          <p:cNvPr id="11" name="Picture 10">
            <a:extLst>
              <a:ext uri="{FF2B5EF4-FFF2-40B4-BE49-F238E27FC236}">
                <a16:creationId xmlns:a16="http://schemas.microsoft.com/office/drawing/2014/main" id="{E7EDE46A-03AC-9247-AF6C-17EFE663D37A}"/>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021775" y="1265759"/>
            <a:ext cx="5324421" cy="3546127"/>
          </a:xfrm>
          <a:prstGeom prst="rect">
            <a:avLst/>
          </a:prstGeom>
        </p:spPr>
      </p:pic>
    </p:spTree>
    <p:extLst>
      <p:ext uri="{BB962C8B-B14F-4D97-AF65-F5344CB8AC3E}">
        <p14:creationId xmlns:p14="http://schemas.microsoft.com/office/powerpoint/2010/main" val="59446916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Why Consider Task Difficulty?</a:t>
            </a:r>
          </a:p>
        </p:txBody>
      </p:sp>
      <p:sp>
        <p:nvSpPr>
          <p:cNvPr id="3" name="Content Placeholder 2"/>
          <p:cNvSpPr>
            <a:spLocks noGrp="1"/>
          </p:cNvSpPr>
          <p:nvPr>
            <p:ph idx="1"/>
          </p:nvPr>
        </p:nvSpPr>
        <p:spPr>
          <a:xfrm>
            <a:off x="774914" y="3642102"/>
            <a:ext cx="7911885" cy="2399395"/>
          </a:xfrm>
        </p:spPr>
        <p:txBody>
          <a:bodyPr/>
          <a:lstStyle/>
          <a:p>
            <a:pPr marL="0" indent="0">
              <a:buClr>
                <a:srgbClr val="FF0000"/>
              </a:buClr>
              <a:buNone/>
            </a:pPr>
            <a:r>
              <a:rPr lang="en-US" dirty="0"/>
              <a:t>Work assignments that are too difficult for students or require them to use skill sets that are challenging for them, commonly result in problem behavior. </a:t>
            </a:r>
          </a:p>
          <a:p>
            <a:pPr marL="0" indent="0" algn="r">
              <a:buClr>
                <a:srgbClr val="FF0000"/>
              </a:buClr>
              <a:buNone/>
            </a:pPr>
            <a:r>
              <a:rPr lang="en-US" sz="1400" dirty="0"/>
              <a:t>(Scott, Anderson &amp; Alter, 2012)</a:t>
            </a:r>
          </a:p>
        </p:txBody>
      </p:sp>
      <p:pic>
        <p:nvPicPr>
          <p:cNvPr id="10" name="Picture 9">
            <a:extLst>
              <a:ext uri="{FF2B5EF4-FFF2-40B4-BE49-F238E27FC236}">
                <a16:creationId xmlns:a16="http://schemas.microsoft.com/office/drawing/2014/main" id="{6E41732A-9FDA-264B-9166-2EED8A5BEA8F}"/>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885755" y="1394620"/>
            <a:ext cx="3371223" cy="2247482"/>
          </a:xfrm>
          <a:prstGeom prst="rect">
            <a:avLst/>
          </a:prstGeom>
        </p:spPr>
      </p:pic>
      <p:pic>
        <p:nvPicPr>
          <p:cNvPr id="14" name="Picture 13">
            <a:extLst>
              <a:ext uri="{FF2B5EF4-FFF2-40B4-BE49-F238E27FC236}">
                <a16:creationId xmlns:a16="http://schemas.microsoft.com/office/drawing/2014/main" id="{CEA895F9-7CD0-8740-B5F5-C16ACE30A9AB}"/>
              </a:ext>
            </a:extLst>
          </p:cNvPr>
          <p:cNvPicPr>
            <a:picLocks noChangeAspect="1"/>
          </p:cNvPicPr>
          <p:nvPr/>
        </p:nvPicPr>
        <p:blipFill>
          <a:blip r:embed="rId4" cstate="print">
            <a:extLst>
              <a:ext uri="{28A0092B-C50C-407E-A947-70E740481C1C}">
                <a14:useLocalDpi xmlns:a14="http://schemas.microsoft.com/office/drawing/2010/main"/>
              </a:ext>
            </a:extLst>
          </a:blip>
          <a:stretch>
            <a:fillRect/>
          </a:stretch>
        </p:blipFill>
        <p:spPr>
          <a:xfrm>
            <a:off x="1084711" y="1407067"/>
            <a:ext cx="3371223" cy="2245606"/>
          </a:xfrm>
          <a:prstGeom prst="rect">
            <a:avLst/>
          </a:prstGeom>
        </p:spPr>
      </p:pic>
    </p:spTree>
    <p:extLst>
      <p:ext uri="{BB962C8B-B14F-4D97-AF65-F5344CB8AC3E}">
        <p14:creationId xmlns:p14="http://schemas.microsoft.com/office/powerpoint/2010/main" val="98361155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Is It Fair to Adjust Tasks?</a:t>
            </a:r>
          </a:p>
        </p:txBody>
      </p:sp>
      <p:sp>
        <p:nvSpPr>
          <p:cNvPr id="3" name="Content Placeholder 2"/>
          <p:cNvSpPr>
            <a:spLocks noGrp="1"/>
          </p:cNvSpPr>
          <p:nvPr>
            <p:ph idx="1"/>
          </p:nvPr>
        </p:nvSpPr>
        <p:spPr>
          <a:xfrm>
            <a:off x="457200" y="5052447"/>
            <a:ext cx="8229600" cy="989050"/>
          </a:xfrm>
        </p:spPr>
        <p:txBody>
          <a:bodyPr>
            <a:noAutofit/>
          </a:bodyPr>
          <a:lstStyle/>
          <a:p>
            <a:pPr marL="0" indent="0" algn="ctr">
              <a:buNone/>
            </a:pPr>
            <a:r>
              <a:rPr lang="en-US" dirty="0"/>
              <a:t>Every student receives the level of support they need to be  successful </a:t>
            </a:r>
          </a:p>
          <a:p>
            <a:pPr marL="0" indent="0" algn="ctr">
              <a:buNone/>
            </a:pPr>
            <a:r>
              <a:rPr lang="en-US" dirty="0"/>
              <a:t>  </a:t>
            </a:r>
          </a:p>
          <a:p>
            <a:pPr algn="ctr">
              <a:buClr>
                <a:srgbClr val="FF0000"/>
              </a:buClr>
            </a:pPr>
            <a:endParaRPr lang="en-US" dirty="0"/>
          </a:p>
        </p:txBody>
      </p:sp>
      <p:pic>
        <p:nvPicPr>
          <p:cNvPr id="9" name="Picture 8">
            <a:extLst>
              <a:ext uri="{FF2B5EF4-FFF2-40B4-BE49-F238E27FC236}">
                <a16:creationId xmlns:a16="http://schemas.microsoft.com/office/drawing/2014/main" id="{5250B090-DE73-5140-8674-C6934566D7FB}"/>
              </a:ext>
            </a:extLst>
          </p:cNvPr>
          <p:cNvPicPr>
            <a:picLocks noChangeAspect="1"/>
          </p:cNvPicPr>
          <p:nvPr/>
        </p:nvPicPr>
        <p:blipFill>
          <a:blip r:embed="rId3"/>
          <a:stretch>
            <a:fillRect/>
          </a:stretch>
        </p:blipFill>
        <p:spPr>
          <a:xfrm>
            <a:off x="454602" y="1289906"/>
            <a:ext cx="8232198" cy="3645688"/>
          </a:xfrm>
          <a:prstGeom prst="rect">
            <a:avLst/>
          </a:prstGeom>
        </p:spPr>
      </p:pic>
    </p:spTree>
    <p:extLst>
      <p:ext uri="{BB962C8B-B14F-4D97-AF65-F5344CB8AC3E}">
        <p14:creationId xmlns:p14="http://schemas.microsoft.com/office/powerpoint/2010/main" val="29583484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Considering Task Difficulty</a:t>
            </a:r>
          </a:p>
        </p:txBody>
      </p:sp>
      <p:sp>
        <p:nvSpPr>
          <p:cNvPr id="3" name="Content Placeholder 2"/>
          <p:cNvSpPr>
            <a:spLocks noGrp="1"/>
          </p:cNvSpPr>
          <p:nvPr>
            <p:ph idx="1"/>
          </p:nvPr>
        </p:nvSpPr>
        <p:spPr/>
        <p:txBody>
          <a:bodyPr>
            <a:normAutofit/>
          </a:bodyPr>
          <a:lstStyle/>
          <a:p>
            <a:pPr marL="0" indent="0">
              <a:buClr>
                <a:srgbClr val="FF0000"/>
              </a:buClr>
              <a:buNone/>
            </a:pPr>
            <a:r>
              <a:rPr lang="en-US" dirty="0"/>
              <a:t>Consider aspects of the student, the materials, and the task when planning.</a:t>
            </a:r>
          </a:p>
          <a:p>
            <a:pPr>
              <a:buClr>
                <a:srgbClr val="FF0000"/>
              </a:buClr>
            </a:pPr>
            <a:r>
              <a:rPr lang="en-US" dirty="0"/>
              <a:t>Three types of adjustments:</a:t>
            </a:r>
          </a:p>
          <a:p>
            <a:pPr marL="692150" lvl="1" indent="-354013">
              <a:buClr>
                <a:srgbClr val="FF0000"/>
              </a:buClr>
              <a:buFont typeface="+mj-lt"/>
              <a:buAutoNum type="arabicPeriod"/>
            </a:pPr>
            <a:r>
              <a:rPr lang="en-US" dirty="0"/>
              <a:t>Time and Length adjustments</a:t>
            </a:r>
          </a:p>
          <a:p>
            <a:pPr marL="692150" lvl="1" indent="-354013">
              <a:buClr>
                <a:srgbClr val="FF0000"/>
              </a:buClr>
              <a:buFont typeface="+mj-lt"/>
              <a:buAutoNum type="arabicPeriod"/>
            </a:pPr>
            <a:r>
              <a:rPr lang="en-US" dirty="0"/>
              <a:t>Input and Response mode</a:t>
            </a:r>
          </a:p>
          <a:p>
            <a:pPr marL="692150" lvl="1" indent="-354013">
              <a:buClr>
                <a:srgbClr val="FF0000"/>
              </a:buClr>
              <a:buFont typeface="+mj-lt"/>
              <a:buAutoNum type="arabicPeriod"/>
            </a:pPr>
            <a:r>
              <a:rPr lang="en-US" dirty="0"/>
              <a:t>Level of instruction or practice</a:t>
            </a:r>
          </a:p>
        </p:txBody>
      </p:sp>
      <p:pic>
        <p:nvPicPr>
          <p:cNvPr id="4" name="Picture 3" descr="8.jp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17221" y="2411199"/>
            <a:ext cx="3031094" cy="2935110"/>
          </a:xfrm>
          <a:prstGeom prst="rect">
            <a:avLst/>
          </a:prstGeom>
        </p:spPr>
      </p:pic>
    </p:spTree>
    <p:extLst>
      <p:ext uri="{BB962C8B-B14F-4D97-AF65-F5344CB8AC3E}">
        <p14:creationId xmlns:p14="http://schemas.microsoft.com/office/powerpoint/2010/main" val="150863579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solidFill>
                  <a:srgbClr val="008000"/>
                </a:solidFill>
              </a:rPr>
              <a:t>Time Adjustments</a:t>
            </a:r>
          </a:p>
        </p:txBody>
      </p:sp>
      <p:sp>
        <p:nvSpPr>
          <p:cNvPr id="3" name="Content Placeholder 2"/>
          <p:cNvSpPr>
            <a:spLocks noGrp="1"/>
          </p:cNvSpPr>
          <p:nvPr>
            <p:ph idx="1"/>
          </p:nvPr>
        </p:nvSpPr>
        <p:spPr>
          <a:xfrm>
            <a:off x="457200" y="4386020"/>
            <a:ext cx="8229600" cy="1641366"/>
          </a:xfrm>
        </p:spPr>
        <p:txBody>
          <a:bodyPr>
            <a:normAutofit/>
          </a:bodyPr>
          <a:lstStyle/>
          <a:p>
            <a:pPr>
              <a:buClr>
                <a:srgbClr val="FF0000"/>
              </a:buClr>
            </a:pPr>
            <a:r>
              <a:rPr lang="en-US" dirty="0"/>
              <a:t>Question to ask: </a:t>
            </a:r>
            <a:r>
              <a:rPr lang="en-US" dirty="0">
                <a:solidFill>
                  <a:srgbClr val="008000"/>
                </a:solidFill>
              </a:rPr>
              <a:t>“</a:t>
            </a:r>
            <a:r>
              <a:rPr lang="en-US" i="1" dirty="0">
                <a:solidFill>
                  <a:srgbClr val="008000"/>
                </a:solidFill>
              </a:rPr>
              <a:t>Will the student be able to complete the assignment if time adjustments are made?”</a:t>
            </a:r>
          </a:p>
        </p:txBody>
      </p:sp>
      <p:pic>
        <p:nvPicPr>
          <p:cNvPr id="10" name="Picture 9">
            <a:extLst>
              <a:ext uri="{FF2B5EF4-FFF2-40B4-BE49-F238E27FC236}">
                <a16:creationId xmlns:a16="http://schemas.microsoft.com/office/drawing/2014/main" id="{D1A8C523-7CDD-4649-9349-4DF091AC38C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2359617" y="1436176"/>
            <a:ext cx="4424766" cy="2949844"/>
          </a:xfrm>
          <a:prstGeom prst="rect">
            <a:avLst/>
          </a:prstGeom>
        </p:spPr>
      </p:pic>
    </p:spTree>
    <p:extLst>
      <p:ext uri="{BB962C8B-B14F-4D97-AF65-F5344CB8AC3E}">
        <p14:creationId xmlns:p14="http://schemas.microsoft.com/office/powerpoint/2010/main" val="2388662024"/>
      </p:ext>
    </p:extLst>
  </p:cSld>
  <p:clrMapOvr>
    <a:masterClrMapping/>
  </p:clrMapOvr>
</p:sld>
</file>

<file path=ppt/theme/theme1.xml><?xml version="1.0" encoding="utf-8"?>
<a:theme xmlns:a="http://schemas.openxmlformats.org/drawingml/2006/main" name="MO SWPBS Standard Curriculum">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MO SWPBS Standard Curriculum" id="{00159FF1-76A3-3C4A-921B-521F6E2832EA}" vid="{F0CD6511-91ED-5648-BEAA-050D1DE54D6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C48BACBFF117C448D871F30B9D563B1" ma:contentTypeVersion="0" ma:contentTypeDescription="Create a new document." ma:contentTypeScope="" ma:versionID="f67da31f2e59a1db549b2231e1692b1e">
  <xsd:schema xmlns:xsd="http://www.w3.org/2001/XMLSchema" xmlns:xs="http://www.w3.org/2001/XMLSchema" xmlns:p="http://schemas.microsoft.com/office/2006/metadata/properties" targetNamespace="http://schemas.microsoft.com/office/2006/metadata/properties" ma:root="true" ma:fieldsID="c64490b4aec6201516c3a874156f37b2">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4620B34F-3BEB-4D17-B14D-24ECD844FFF5}">
  <ds:schemaRefs>
    <ds:schemaRef ds:uri="http://purl.org/dc/dcmitype/"/>
    <ds:schemaRef ds:uri="http://purl.org/dc/terms/"/>
    <ds:schemaRef ds:uri="http://schemas.microsoft.com/office/infopath/2007/PartnerControls"/>
    <ds:schemaRef ds:uri="http://schemas.microsoft.com/office/2006/documentManagement/types"/>
    <ds:schemaRef ds:uri="http://www.w3.org/XML/1998/namespace"/>
    <ds:schemaRef ds:uri="http://schemas.openxmlformats.org/package/2006/metadata/core-propertie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1D5DEC0-A29E-41DF-A9D3-E4BFEC7F6F3D}">
  <ds:schemaRefs>
    <ds:schemaRef ds:uri="http://schemas.microsoft.com/sharepoint/v3/contenttype/forms"/>
  </ds:schemaRefs>
</ds:datastoreItem>
</file>

<file path=customXml/itemProps3.xml><?xml version="1.0" encoding="utf-8"?>
<ds:datastoreItem xmlns:ds="http://schemas.openxmlformats.org/officeDocument/2006/customXml" ds:itemID="{1CA442AF-32FA-48FB-B2A7-54349E55DBB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openxmlformats.org/package/2006/metadata/core-properties"/>
    <ds:schemaRef ds:uri="http://purl.org/dc/elements/1.1/"/>
    <ds:schemaRef ds:uri="http://purl.org/dc/terms/"/>
    <ds:schemaRef ds:uri="http://schemas.microsoft.com/internal/obd"/>
    <ds:schemaRef ds:uri="http://schemas.microsoft.com/office/infopath/2007/PartnerControls"/>
  </ds:schemaRefs>
</ds:datastoreItem>
</file>

<file path=docProps/app.xml><?xml version="1.0" encoding="utf-8"?>
<Properties xmlns="http://schemas.openxmlformats.org/officeDocument/2006/extended-properties" xmlns:vt="http://schemas.openxmlformats.org/officeDocument/2006/docPropsVTypes">
  <Template>MO SWPBS Standard Curriculum</Template>
  <TotalTime>26312</TotalTime>
  <Words>2330</Words>
  <Application>Microsoft Office PowerPoint</Application>
  <PresentationFormat>On-screen Show (4:3)</PresentationFormat>
  <Paragraphs>205</Paragraphs>
  <Slides>22</Slides>
  <Notes>21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22</vt:i4>
      </vt:variant>
    </vt:vector>
  </HeadingPairs>
  <TitlesOfParts>
    <vt:vector size="29" baseType="lpstr">
      <vt:lpstr>MS PGothic</vt:lpstr>
      <vt:lpstr>Arial</vt:lpstr>
      <vt:lpstr>Calibri</vt:lpstr>
      <vt:lpstr>Franklin Gothic Book</vt:lpstr>
      <vt:lpstr>Times New Roman</vt:lpstr>
      <vt:lpstr>Wingdings</vt:lpstr>
      <vt:lpstr>MO SWPBS Standard Curriculum</vt:lpstr>
      <vt:lpstr>ETLP 8: Adjusting Task Difficulty</vt:lpstr>
      <vt:lpstr>PowerPoint Presentation</vt:lpstr>
      <vt:lpstr>Effective Classroom Practices </vt:lpstr>
      <vt:lpstr>Outcomes</vt:lpstr>
      <vt:lpstr>Why Consider Task Difficulty?</vt:lpstr>
      <vt:lpstr>Why Consider Task Difficulty?</vt:lpstr>
      <vt:lpstr>Is It Fair to Adjust Tasks?</vt:lpstr>
      <vt:lpstr>Considering Task Difficulty</vt:lpstr>
      <vt:lpstr>Time Adjustments</vt:lpstr>
      <vt:lpstr>Time Strategies</vt:lpstr>
      <vt:lpstr>Length Adjustments</vt:lpstr>
      <vt:lpstr>Assignment Length Strategies</vt:lpstr>
      <vt:lpstr>Input Mode</vt:lpstr>
      <vt:lpstr>Input Mode Strategies</vt:lpstr>
      <vt:lpstr>Response Mode</vt:lpstr>
      <vt:lpstr>Response Mode Strategies</vt:lpstr>
      <vt:lpstr>More Response Mode Strategies</vt:lpstr>
      <vt:lpstr>Increased Instruction or Practice</vt:lpstr>
      <vt:lpstr>Instruction &amp; Practice Strategies</vt:lpstr>
      <vt:lpstr>Discussion: Dalton</vt:lpstr>
      <vt:lpstr>Outcomes</vt:lpstr>
      <vt:lpstr>References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Effective Classroom Practices</dc:title>
  <dc:creator>Patricia Wells</dc:creator>
  <cp:lastModifiedBy>Arden Day</cp:lastModifiedBy>
  <cp:revision>342</cp:revision>
  <cp:lastPrinted>2019-06-28T19:21:44Z</cp:lastPrinted>
  <dcterms:created xsi:type="dcterms:W3CDTF">2012-05-17T19:37:40Z</dcterms:created>
  <dcterms:modified xsi:type="dcterms:W3CDTF">2019-07-02T19:57:28Z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0x0101001C48BACBFF117C448D871F30B9D563B1</vt:lpwstr>
  </property>
</Properties>
</file>