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26" r:id="rId1"/>
    <p:sldMasterId id="2147483727" r:id="rId2"/>
    <p:sldMasterId id="2147483730" r:id="rId3"/>
    <p:sldMasterId id="2147483732" r:id="rId4"/>
  </p:sldMasterIdLst>
  <p:notesMasterIdLst>
    <p:notesMasterId r:id="rId86"/>
  </p:notesMasterIdLst>
  <p:handoutMasterIdLst>
    <p:handoutMasterId r:id="rId87"/>
  </p:handoutMasterIdLst>
  <p:sldIdLst>
    <p:sldId id="359" r:id="rId5"/>
    <p:sldId id="361" r:id="rId6"/>
    <p:sldId id="362" r:id="rId7"/>
    <p:sldId id="257" r:id="rId8"/>
    <p:sldId id="258" r:id="rId9"/>
    <p:sldId id="355" r:id="rId10"/>
    <p:sldId id="369" r:id="rId11"/>
    <p:sldId id="261" r:id="rId12"/>
    <p:sldId id="396" r:id="rId13"/>
    <p:sldId id="398" r:id="rId14"/>
    <p:sldId id="397" r:id="rId15"/>
    <p:sldId id="1273" r:id="rId16"/>
    <p:sldId id="1275" r:id="rId17"/>
    <p:sldId id="378" r:id="rId18"/>
    <p:sldId id="390" r:id="rId19"/>
    <p:sldId id="272" r:id="rId20"/>
    <p:sldId id="357" r:id="rId21"/>
    <p:sldId id="274" r:id="rId22"/>
    <p:sldId id="307" r:id="rId23"/>
    <p:sldId id="374" r:id="rId24"/>
    <p:sldId id="375" r:id="rId25"/>
    <p:sldId id="308" r:id="rId26"/>
    <p:sldId id="383" r:id="rId27"/>
    <p:sldId id="377" r:id="rId28"/>
    <p:sldId id="310" r:id="rId29"/>
    <p:sldId id="309" r:id="rId30"/>
    <p:sldId id="311" r:id="rId31"/>
    <p:sldId id="312" r:id="rId32"/>
    <p:sldId id="313" r:id="rId33"/>
    <p:sldId id="314" r:id="rId34"/>
    <p:sldId id="353" r:id="rId35"/>
    <p:sldId id="386" r:id="rId36"/>
    <p:sldId id="387" r:id="rId37"/>
    <p:sldId id="316" r:id="rId38"/>
    <p:sldId id="317" r:id="rId39"/>
    <p:sldId id="318" r:id="rId40"/>
    <p:sldId id="319" r:id="rId41"/>
    <p:sldId id="320" r:id="rId42"/>
    <p:sldId id="391" r:id="rId43"/>
    <p:sldId id="321" r:id="rId44"/>
    <p:sldId id="380" r:id="rId45"/>
    <p:sldId id="323" r:id="rId46"/>
    <p:sldId id="384" r:id="rId47"/>
    <p:sldId id="324" r:id="rId48"/>
    <p:sldId id="325" r:id="rId49"/>
    <p:sldId id="326" r:id="rId50"/>
    <p:sldId id="327" r:id="rId51"/>
    <p:sldId id="329" r:id="rId52"/>
    <p:sldId id="330" r:id="rId53"/>
    <p:sldId id="331" r:id="rId54"/>
    <p:sldId id="332" r:id="rId55"/>
    <p:sldId id="333" r:id="rId56"/>
    <p:sldId id="334" r:id="rId57"/>
    <p:sldId id="399" r:id="rId58"/>
    <p:sldId id="400" r:id="rId59"/>
    <p:sldId id="259" r:id="rId60"/>
    <p:sldId id="260" r:id="rId61"/>
    <p:sldId id="401" r:id="rId62"/>
    <p:sldId id="268" r:id="rId63"/>
    <p:sldId id="267" r:id="rId64"/>
    <p:sldId id="269" r:id="rId65"/>
    <p:sldId id="270" r:id="rId66"/>
    <p:sldId id="271" r:id="rId67"/>
    <p:sldId id="402" r:id="rId68"/>
    <p:sldId id="336" r:id="rId69"/>
    <p:sldId id="337" r:id="rId70"/>
    <p:sldId id="338" r:id="rId71"/>
    <p:sldId id="339" r:id="rId72"/>
    <p:sldId id="340" r:id="rId73"/>
    <p:sldId id="341" r:id="rId74"/>
    <p:sldId id="342" r:id="rId75"/>
    <p:sldId id="343" r:id="rId76"/>
    <p:sldId id="344" r:id="rId77"/>
    <p:sldId id="345" r:id="rId78"/>
    <p:sldId id="346" r:id="rId79"/>
    <p:sldId id="395" r:id="rId80"/>
    <p:sldId id="381" r:id="rId81"/>
    <p:sldId id="372" r:id="rId82"/>
    <p:sldId id="350" r:id="rId83"/>
    <p:sldId id="351" r:id="rId84"/>
    <p:sldId id="366" r:id="rId85"/>
  </p:sldIdLst>
  <p:sldSz cx="9144000" cy="6858000" type="screen4x3"/>
  <p:notesSz cx="7077075" cy="9363075"/>
  <p:embeddedFontLst>
    <p:embeddedFont>
      <p:font typeface="Arial Narrow" panose="020B0606020202030204" pitchFamily="34" charset="0"/>
      <p:regular r:id="rId88"/>
      <p:bold r:id="rId89"/>
      <p:italic r:id="rId90"/>
      <p:boldItalic r:id="rId91"/>
    </p:embeddedFont>
    <p:embeddedFont>
      <p:font typeface="Calibri" panose="020F0502020204030204" pitchFamily="34" charset="0"/>
      <p:regular r:id="rId92"/>
      <p:bold r:id="rId93"/>
      <p:italic r:id="rId94"/>
      <p:boldItalic r:id="rId95"/>
    </p:embeddedFont>
    <p:embeddedFont>
      <p:font typeface="Questrial" pitchFamily="2" charset="0"/>
      <p:regular r:id="rId96"/>
    </p:embeddedFont>
    <p:embeddedFont>
      <p:font typeface="Tw Cen MT" panose="020B0602020104020603" pitchFamily="34" charset="0"/>
      <p:regular r:id="rId97"/>
      <p:bold r:id="rId98"/>
      <p:italic r:id="rId99"/>
      <p:boldItalic r:id="rId10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ephanie Kuper"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05B5732-583B-4DAA-ABFA-AEC70F23E994}">
  <a:tblStyle styleId="{B05B5732-583B-4DAA-ABFA-AEC70F23E994}"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382" autoAdjust="0"/>
    <p:restoredTop sz="70178" autoAdjust="0"/>
  </p:normalViewPr>
  <p:slideViewPr>
    <p:cSldViewPr snapToGrid="0">
      <p:cViewPr varScale="1">
        <p:scale>
          <a:sx n="77" d="100"/>
          <a:sy n="77" d="100"/>
        </p:scale>
        <p:origin x="212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font" Target="fonts/font2.fntdata"/><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presProps" Target="presProps.xml"/><Relationship Id="rId5" Type="http://schemas.openxmlformats.org/officeDocument/2006/relationships/slide" Target="slides/slide1.xml"/><Relationship Id="rId90" Type="http://schemas.openxmlformats.org/officeDocument/2006/relationships/font" Target="fonts/font3.fntdata"/><Relationship Id="rId95" Type="http://schemas.openxmlformats.org/officeDocument/2006/relationships/font" Target="fonts/font8.fntdata"/><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font" Target="fonts/font1.fntdata"/><Relationship Id="rId91" Type="http://schemas.openxmlformats.org/officeDocument/2006/relationships/font" Target="fonts/font4.fntdata"/><Relationship Id="rId96"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notesMaster" Target="notesMasters/notesMaster1.xml"/><Relationship Id="rId94" Type="http://schemas.openxmlformats.org/officeDocument/2006/relationships/font" Target="fonts/font7.fntdata"/><Relationship Id="rId99" Type="http://schemas.openxmlformats.org/officeDocument/2006/relationships/font" Target="fonts/font12.fntdata"/><Relationship Id="rId101"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font" Target="fonts/font10.fntdata"/><Relationship Id="rId104"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font" Target="fonts/font5.fntdata"/><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handoutMaster" Target="handoutMasters/handoutMaster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font" Target="fonts/font13.fntdata"/><Relationship Id="rId105"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font" Target="fonts/font6.fntdata"/><Relationship Id="rId98" Type="http://schemas.openxmlformats.org/officeDocument/2006/relationships/font" Target="fonts/font11.fntdata"/><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9780"/>
          </a:xfrm>
          <a:prstGeom prst="rect">
            <a:avLst/>
          </a:prstGeom>
        </p:spPr>
        <p:txBody>
          <a:bodyPr vert="horz" lIns="93936" tIns="46968" rIns="93936" bIns="46968" rtlCol="0"/>
          <a:lstStyle>
            <a:lvl1pPr algn="r">
              <a:defRPr sz="1200"/>
            </a:lvl1pPr>
          </a:lstStyle>
          <a:p>
            <a:fld id="{DCD2407A-C1B7-42DA-B0A9-09D3B3994939}" type="datetimeFigureOut">
              <a:rPr lang="en-US" smtClean="0"/>
              <a:t>7/20/2022</a:t>
            </a:fld>
            <a:endParaRPr lang="en-US"/>
          </a:p>
        </p:txBody>
      </p:sp>
      <p:sp>
        <p:nvSpPr>
          <p:cNvPr id="4" name="Footer Placeholder 3"/>
          <p:cNvSpPr>
            <a:spLocks noGrp="1"/>
          </p:cNvSpPr>
          <p:nvPr>
            <p:ph type="ftr" sz="quarter" idx="2"/>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3297"/>
            <a:ext cx="3066733" cy="469779"/>
          </a:xfrm>
          <a:prstGeom prst="rect">
            <a:avLst/>
          </a:prstGeom>
        </p:spPr>
        <p:txBody>
          <a:bodyPr vert="horz" lIns="93936" tIns="46968" rIns="93936" bIns="46968" rtlCol="0" anchor="b"/>
          <a:lstStyle>
            <a:lvl1pPr algn="r">
              <a:defRPr sz="1200"/>
            </a:lvl1pPr>
          </a:lstStyle>
          <a:p>
            <a:fld id="{508D9B3A-31BB-4F3D-8544-A0CC98ECDD51}" type="slidenum">
              <a:rPr lang="en-US" smtClean="0"/>
              <a:t>‹#›</a:t>
            </a:fld>
            <a:endParaRPr lang="en-US"/>
          </a:p>
        </p:txBody>
      </p:sp>
    </p:spTree>
    <p:extLst>
      <p:ext uri="{BB962C8B-B14F-4D97-AF65-F5344CB8AC3E}">
        <p14:creationId xmlns:p14="http://schemas.microsoft.com/office/powerpoint/2010/main" val="7808110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1" y="0"/>
            <a:ext cx="3066731" cy="468154"/>
          </a:xfrm>
          <a:prstGeom prst="rect">
            <a:avLst/>
          </a:prstGeom>
          <a:noFill/>
          <a:ln>
            <a:noFill/>
          </a:ln>
        </p:spPr>
        <p:txBody>
          <a:bodyPr lIns="93921" tIns="93921" rIns="93921" bIns="93921" anchor="t" anchorCtr="0"/>
          <a:lstStyle>
            <a:lvl1pPr marL="0" marR="0" lvl="0" indent="0" algn="l" rtl="0">
              <a:spcBef>
                <a:spcPts val="0"/>
              </a:spcBef>
              <a:spcAft>
                <a:spcPts val="0"/>
              </a:spcAft>
              <a:buNone/>
              <a:defRPr sz="1200" b="0" i="0" u="none" strike="noStrike" cap="none">
                <a:solidFill>
                  <a:schemeClr val="dk1"/>
                </a:solidFill>
                <a:latin typeface="Calibri"/>
                <a:ea typeface="Calibri"/>
                <a:cs typeface="Calibri"/>
                <a:sym typeface="Calibri"/>
              </a:defRPr>
            </a:lvl1pPr>
            <a:lvl2pPr marL="469682"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39363"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409045"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78726"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348408" marR="0" lvl="5" indent="0" algn="l" rtl="0">
              <a:spcBef>
                <a:spcPts val="0"/>
              </a:spcBef>
              <a:buNone/>
              <a:defRPr sz="1800" b="0" i="0" u="none" strike="noStrike" cap="none">
                <a:solidFill>
                  <a:schemeClr val="dk1"/>
                </a:solidFill>
                <a:latin typeface="Arial"/>
                <a:ea typeface="Arial"/>
                <a:cs typeface="Arial"/>
                <a:sym typeface="Arial"/>
              </a:defRPr>
            </a:lvl6pPr>
            <a:lvl7pPr marL="2818089" marR="0" lvl="6" indent="0" algn="l" rtl="0">
              <a:spcBef>
                <a:spcPts val="0"/>
              </a:spcBef>
              <a:buNone/>
              <a:defRPr sz="1800" b="0" i="0" u="none" strike="noStrike" cap="none">
                <a:solidFill>
                  <a:schemeClr val="dk1"/>
                </a:solidFill>
                <a:latin typeface="Arial"/>
                <a:ea typeface="Arial"/>
                <a:cs typeface="Arial"/>
                <a:sym typeface="Arial"/>
              </a:defRPr>
            </a:lvl7pPr>
            <a:lvl8pPr marL="3287771" marR="0" lvl="7" indent="0" algn="l" rtl="0">
              <a:spcBef>
                <a:spcPts val="0"/>
              </a:spcBef>
              <a:buNone/>
              <a:defRPr sz="1800" b="0" i="0" u="none" strike="noStrike" cap="none">
                <a:solidFill>
                  <a:schemeClr val="dk1"/>
                </a:solidFill>
                <a:latin typeface="Arial"/>
                <a:ea typeface="Arial"/>
                <a:cs typeface="Arial"/>
                <a:sym typeface="Arial"/>
              </a:defRPr>
            </a:lvl8pPr>
            <a:lvl9pPr marL="3757452"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4008705" y="0"/>
            <a:ext cx="3066731" cy="468154"/>
          </a:xfrm>
          <a:prstGeom prst="rect">
            <a:avLst/>
          </a:prstGeom>
          <a:noFill/>
          <a:ln>
            <a:noFill/>
          </a:ln>
        </p:spPr>
        <p:txBody>
          <a:bodyPr lIns="93921" tIns="93921" rIns="93921" bIns="93921" anchor="t" anchorCtr="0"/>
          <a:lstStyle>
            <a:lvl1pPr marL="0" marR="0" lvl="0" indent="0" algn="r" rtl="0">
              <a:spcBef>
                <a:spcPts val="0"/>
              </a:spcBef>
              <a:spcAft>
                <a:spcPts val="0"/>
              </a:spcAft>
              <a:buNone/>
              <a:defRPr sz="1200" b="0" i="0" u="none" strike="noStrike" cap="none">
                <a:solidFill>
                  <a:schemeClr val="dk1"/>
                </a:solidFill>
                <a:latin typeface="Calibri"/>
                <a:ea typeface="Calibri"/>
                <a:cs typeface="Calibri"/>
                <a:sym typeface="Calibri"/>
              </a:defRPr>
            </a:lvl1pPr>
            <a:lvl2pPr marL="469682"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39363"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409045"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78726"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348408" marR="0" lvl="5" indent="0" algn="l" rtl="0">
              <a:spcBef>
                <a:spcPts val="0"/>
              </a:spcBef>
              <a:buNone/>
              <a:defRPr sz="1800" b="0" i="0" u="none" strike="noStrike" cap="none">
                <a:solidFill>
                  <a:schemeClr val="dk1"/>
                </a:solidFill>
                <a:latin typeface="Arial"/>
                <a:ea typeface="Arial"/>
                <a:cs typeface="Arial"/>
                <a:sym typeface="Arial"/>
              </a:defRPr>
            </a:lvl6pPr>
            <a:lvl7pPr marL="2818089" marR="0" lvl="6" indent="0" algn="l" rtl="0">
              <a:spcBef>
                <a:spcPts val="0"/>
              </a:spcBef>
              <a:buNone/>
              <a:defRPr sz="1800" b="0" i="0" u="none" strike="noStrike" cap="none">
                <a:solidFill>
                  <a:schemeClr val="dk1"/>
                </a:solidFill>
                <a:latin typeface="Arial"/>
                <a:ea typeface="Arial"/>
                <a:cs typeface="Arial"/>
                <a:sym typeface="Arial"/>
              </a:defRPr>
            </a:lvl7pPr>
            <a:lvl8pPr marL="3287771" marR="0" lvl="7" indent="0" algn="l" rtl="0">
              <a:spcBef>
                <a:spcPts val="0"/>
              </a:spcBef>
              <a:buNone/>
              <a:defRPr sz="1800" b="0" i="0" u="none" strike="noStrike" cap="none">
                <a:solidFill>
                  <a:schemeClr val="dk1"/>
                </a:solidFill>
                <a:latin typeface="Arial"/>
                <a:ea typeface="Arial"/>
                <a:cs typeface="Arial"/>
                <a:sym typeface="Arial"/>
              </a:defRPr>
            </a:lvl8pPr>
            <a:lvl9pPr marL="3757452"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707708" y="4447461"/>
            <a:ext cx="5661659" cy="4213384"/>
          </a:xfrm>
          <a:prstGeom prst="rect">
            <a:avLst/>
          </a:prstGeom>
          <a:noFill/>
          <a:ln>
            <a:noFill/>
          </a:ln>
        </p:spPr>
        <p:txBody>
          <a:bodyPr lIns="93921" tIns="93921" rIns="93921" bIns="93921" anchor="t" anchorCtr="0"/>
          <a:lstStyle>
            <a:lvl1pPr marL="0" marR="0" lvl="0" indent="0" algn="l" rtl="0">
              <a:spcBef>
                <a:spcPts val="360"/>
              </a:spcBef>
              <a:spcAft>
                <a:spcPts val="0"/>
              </a:spcAft>
              <a:buNone/>
              <a:defRPr sz="1200" b="0" i="0" u="none" strike="noStrike" cap="none">
                <a:solidFill>
                  <a:schemeClr val="dk1"/>
                </a:solidFill>
                <a:latin typeface="Calibri"/>
                <a:ea typeface="Calibri"/>
                <a:cs typeface="Calibri"/>
                <a:sym typeface="Calibri"/>
              </a:defRPr>
            </a:lvl1pPr>
            <a:lvl2pPr marL="457200" marR="0" lvl="1" indent="0" algn="l" rtl="0">
              <a:spcBef>
                <a:spcPts val="360"/>
              </a:spcBef>
              <a:spcAft>
                <a:spcPts val="0"/>
              </a:spcAft>
              <a:buNone/>
              <a:defRPr sz="1200" b="0" i="0" u="none" strike="noStrike" cap="none">
                <a:solidFill>
                  <a:schemeClr val="dk1"/>
                </a:solidFill>
                <a:latin typeface="Calibri"/>
                <a:ea typeface="Calibri"/>
                <a:cs typeface="Calibri"/>
                <a:sym typeface="Calibri"/>
              </a:defRPr>
            </a:lvl2pPr>
            <a:lvl3pPr marL="914400" marR="0" lvl="2" indent="0" algn="l" rtl="0">
              <a:spcBef>
                <a:spcPts val="360"/>
              </a:spcBef>
              <a:spcAft>
                <a:spcPts val="0"/>
              </a:spcAft>
              <a:buNone/>
              <a:defRPr sz="1200" b="0" i="0" u="none" strike="noStrike" cap="none">
                <a:solidFill>
                  <a:schemeClr val="dk1"/>
                </a:solidFill>
                <a:latin typeface="Calibri"/>
                <a:ea typeface="Calibri"/>
                <a:cs typeface="Calibri"/>
                <a:sym typeface="Calibri"/>
              </a:defRPr>
            </a:lvl3pPr>
            <a:lvl4pPr marL="1371600" marR="0" lvl="3" indent="0" algn="l" rtl="0">
              <a:spcBef>
                <a:spcPts val="360"/>
              </a:spcBef>
              <a:spcAft>
                <a:spcPts val="0"/>
              </a:spcAft>
              <a:buNone/>
              <a:defRPr sz="1200" b="0" i="0" u="none" strike="noStrike" cap="none">
                <a:solidFill>
                  <a:schemeClr val="dk1"/>
                </a:solidFill>
                <a:latin typeface="Calibri"/>
                <a:ea typeface="Calibri"/>
                <a:cs typeface="Calibri"/>
                <a:sym typeface="Calibri"/>
              </a:defRPr>
            </a:lvl4pPr>
            <a:lvl5pPr marL="1828800" marR="0" lvl="4" indent="0" algn="l" rtl="0">
              <a:spcBef>
                <a:spcPts val="360"/>
              </a:spcBef>
              <a:spcAft>
                <a:spcPts val="0"/>
              </a:spcAft>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1" y="8893296"/>
            <a:ext cx="3066731" cy="468154"/>
          </a:xfrm>
          <a:prstGeom prst="rect">
            <a:avLst/>
          </a:prstGeom>
          <a:noFill/>
          <a:ln>
            <a:noFill/>
          </a:ln>
        </p:spPr>
        <p:txBody>
          <a:bodyPr lIns="93921" tIns="93921" rIns="93921" bIns="93921" anchor="b" anchorCtr="0"/>
          <a:lstStyle>
            <a:lvl1pPr marL="0" marR="0" lvl="0" indent="0" algn="l" rtl="0">
              <a:spcBef>
                <a:spcPts val="0"/>
              </a:spcBef>
              <a:spcAft>
                <a:spcPts val="0"/>
              </a:spcAft>
              <a:buNone/>
              <a:defRPr sz="1200" b="0" i="0" u="none" strike="noStrike" cap="none">
                <a:solidFill>
                  <a:schemeClr val="dk1"/>
                </a:solidFill>
                <a:latin typeface="Calibri"/>
                <a:ea typeface="Calibri"/>
                <a:cs typeface="Calibri"/>
                <a:sym typeface="Calibri"/>
              </a:defRPr>
            </a:lvl1pPr>
            <a:lvl2pPr marL="469682"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39363"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409045"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78726"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348408" marR="0" lvl="5" indent="0" algn="l" rtl="0">
              <a:spcBef>
                <a:spcPts val="0"/>
              </a:spcBef>
              <a:buNone/>
              <a:defRPr sz="1800" b="0" i="0" u="none" strike="noStrike" cap="none">
                <a:solidFill>
                  <a:schemeClr val="dk1"/>
                </a:solidFill>
                <a:latin typeface="Arial"/>
                <a:ea typeface="Arial"/>
                <a:cs typeface="Arial"/>
                <a:sym typeface="Arial"/>
              </a:defRPr>
            </a:lvl6pPr>
            <a:lvl7pPr marL="2818089" marR="0" lvl="6" indent="0" algn="l" rtl="0">
              <a:spcBef>
                <a:spcPts val="0"/>
              </a:spcBef>
              <a:buNone/>
              <a:defRPr sz="1800" b="0" i="0" u="none" strike="noStrike" cap="none">
                <a:solidFill>
                  <a:schemeClr val="dk1"/>
                </a:solidFill>
                <a:latin typeface="Arial"/>
                <a:ea typeface="Arial"/>
                <a:cs typeface="Arial"/>
                <a:sym typeface="Arial"/>
              </a:defRPr>
            </a:lvl7pPr>
            <a:lvl8pPr marL="3287771" marR="0" lvl="7" indent="0" algn="l" rtl="0">
              <a:spcBef>
                <a:spcPts val="0"/>
              </a:spcBef>
              <a:buNone/>
              <a:defRPr sz="1800" b="0" i="0" u="none" strike="noStrike" cap="none">
                <a:solidFill>
                  <a:schemeClr val="dk1"/>
                </a:solidFill>
                <a:latin typeface="Arial"/>
                <a:ea typeface="Arial"/>
                <a:cs typeface="Arial"/>
                <a:sym typeface="Arial"/>
              </a:defRPr>
            </a:lvl8pPr>
            <a:lvl9pPr marL="3757452"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4008705" y="8893296"/>
            <a:ext cx="3066731" cy="468154"/>
          </a:xfrm>
          <a:prstGeom prst="rect">
            <a:avLst/>
          </a:prstGeom>
          <a:noFill/>
          <a:ln>
            <a:noFill/>
          </a:ln>
        </p:spPr>
        <p:txBody>
          <a:bodyPr lIns="93921" tIns="46948" rIns="93921" bIns="46948" anchor="b" anchorCtr="0">
            <a:noAutofit/>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7387762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visible-learning.org/hattie-ranking-influences-effect-sizes-learning-achievement/"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researchrundowns.wordpress.com/quantitative-methods/effect-siz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visible-learning.org/hattie-ranking-influences-effect-sizes-learning-achievement/"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dese.mo.gov/sites/default/files/TeacherStandards.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dmfa3ba8wpnh6.cloudfront.net/00/000147887cd534a7df9b7cbd120009/file/122463-LearningTargetsResource.pdf"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www.mdc.edu/sailearn/documents/4.1%20Rubric%20Workshop%20Handout-Mary%20Allen.pdf"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jfmueller.faculty.noctrl.edu/toolbox/portfolios.htm"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s://www.youtube.com/watch?v=IiTsPPSqZfQ&amp;t=51s" TargetMode="External"/><Relationship Id="rId2" Type="http://schemas.openxmlformats.org/officeDocument/2006/relationships/slide" Target="../slides/slide54.xml"/><Relationship Id="rId1" Type="http://schemas.openxmlformats.org/officeDocument/2006/relationships/notesMaster" Target="../notesMasters/notesMaster1.xml"/><Relationship Id="rId4" Type="http://schemas.openxmlformats.org/officeDocument/2006/relationships/hyperlink" Target="https://www.youtube.com/watch?v=M6NcjsrPqC8" TargetMode="Externa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s://www.youtube.com/watch?v=IiTsPPSqZfQ&amp;t=51s"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3" Type="http://schemas.openxmlformats.org/officeDocument/2006/relationships/hyperlink" Target="https://www.youtube.com/watch?v=M6NcjsrPqC8" TargetMode="External"/><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hyperlink" Target="https://www.youtube.com/watch?v=0hgPnj4Y9Fk"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hyperlink" Target="https://www.youtube.com/watch?v=oC4G5BXpNvI&amp;t=265s" TargetMode="External"/><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3" Type="http://schemas.openxmlformats.org/officeDocument/2006/relationships/hyperlink" Target="https://www.youtube.com/watch?v=b4Id1CTQpks" TargetMode="External"/><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b="1" dirty="0"/>
              <a:t>To Know: </a:t>
            </a:r>
            <a:r>
              <a:rPr lang="en-US" b="0" dirty="0"/>
              <a:t>The Developing Assessment Capable Learners (ACL) learning package is organized in four parts. The first PowerPoint</a:t>
            </a:r>
            <a:r>
              <a:rPr lang="en-US" b="0" baseline="0" dirty="0"/>
              <a:t> </a:t>
            </a:r>
            <a:r>
              <a:rPr lang="en-US" b="0" dirty="0"/>
              <a:t>contains the ACL Overview.</a:t>
            </a:r>
            <a:r>
              <a:rPr lang="en-US" b="0" baseline="0" dirty="0"/>
              <a:t> ACL, Part 1 contains</a:t>
            </a:r>
            <a:r>
              <a:rPr lang="en-US" b="0" dirty="0"/>
              <a:t> the first question, “Where am I going?” and strategies 1, 2. Strategy 1 focuses on providing clear and understandable vision of the learning target. Strategy 2 uses examples and models of strong and weak work. The remaining two PowerPoints address the second question, “Where am I now?” and strategies 3, 4 and the third question, “How can I close the gap?” and strategies 5, 6, 7. </a:t>
            </a:r>
          </a:p>
          <a:p>
            <a:r>
              <a:rPr lang="en-US" b="0" dirty="0"/>
              <a:t> </a:t>
            </a:r>
          </a:p>
          <a:p>
            <a:r>
              <a:rPr lang="en-US" b="0" dirty="0"/>
              <a:t>The CW Content Fidelity Checklist aligned to each PowerPoint includes all critical items for a training session. The CW HQPD Training Checklist and Coaching Checklist contain process elements to be used as guidance when designing, revising, or coaching high quality professional development. </a:t>
            </a:r>
          </a:p>
          <a:p>
            <a:r>
              <a:rPr lang="en-US" b="0" dirty="0"/>
              <a:t> </a:t>
            </a:r>
          </a:p>
          <a:p>
            <a:r>
              <a:rPr lang="en-US" b="1" dirty="0"/>
              <a:t>Important notes:</a:t>
            </a:r>
          </a:p>
          <a:p>
            <a:r>
              <a:rPr lang="en-US" b="0" dirty="0"/>
              <a:t> </a:t>
            </a:r>
          </a:p>
          <a:p>
            <a:pPr lvl="0"/>
            <a:r>
              <a:rPr lang="en-US" b="0" dirty="0"/>
              <a:t>A script of presenter notes is included in the PowerPoint. Background information for the presenter is shown as “</a:t>
            </a:r>
            <a:r>
              <a:rPr lang="en-US" b="1" dirty="0"/>
              <a:t>To Know</a:t>
            </a:r>
            <a:r>
              <a:rPr lang="en-US" b="0" dirty="0"/>
              <a:t>.” Statements to be shared with participants are shown as “</a:t>
            </a:r>
            <a:r>
              <a:rPr lang="en-US" b="1" dirty="0"/>
              <a:t>To Say</a:t>
            </a:r>
            <a:r>
              <a:rPr lang="en-US" b="0" dirty="0"/>
              <a:t>.” In some instances, the “</a:t>
            </a:r>
            <a:r>
              <a:rPr lang="en-US" b="1" dirty="0"/>
              <a:t>To Know/To Say</a:t>
            </a:r>
            <a:r>
              <a:rPr lang="en-US" b="0" dirty="0"/>
              <a:t>” are the same material. For fidelity of content and consistency among presenters, the “</a:t>
            </a:r>
            <a:r>
              <a:rPr lang="en-US" b="1" dirty="0"/>
              <a:t>To Say</a:t>
            </a:r>
            <a:r>
              <a:rPr lang="en-US" b="0" dirty="0"/>
              <a:t>” information should be presented with minimal paraphrasing. The presenter notes also include “</a:t>
            </a:r>
            <a:r>
              <a:rPr lang="en-US" b="1" dirty="0"/>
              <a:t>To Do</a:t>
            </a:r>
            <a:r>
              <a:rPr lang="en-US" b="0" dirty="0"/>
              <a:t>” prompts and cues for “</a:t>
            </a:r>
            <a:r>
              <a:rPr lang="en-US" b="1" dirty="0"/>
              <a:t>Handouts</a:t>
            </a:r>
            <a:r>
              <a:rPr lang="en-US" b="0" dirty="0"/>
              <a:t>”.</a:t>
            </a:r>
          </a:p>
          <a:p>
            <a:r>
              <a:rPr lang="en-US" b="0" dirty="0"/>
              <a:t> </a:t>
            </a:r>
          </a:p>
          <a:p>
            <a:pPr lvl="0"/>
            <a:r>
              <a:rPr lang="en-US" b="0" dirty="0"/>
              <a:t>A presenter may add slides to supplement the content. For example, a slide of essential questions may be added since only objectives have been included. </a:t>
            </a:r>
          </a:p>
          <a:p>
            <a:r>
              <a:rPr lang="en-US" b="0" dirty="0"/>
              <a:t> </a:t>
            </a:r>
          </a:p>
          <a:p>
            <a:pPr lvl="0"/>
            <a:r>
              <a:rPr lang="en-US" b="0" dirty="0"/>
              <a:t>A presenter may choose to differentiate a presentation to meet the needs of the participants. For example, another form may be substituted for the Next Steps template if the district or building already uses a similar form or protocol.</a:t>
            </a:r>
          </a:p>
          <a:p>
            <a:r>
              <a:rPr lang="en-US" b="0" dirty="0"/>
              <a:t> </a:t>
            </a:r>
          </a:p>
          <a:p>
            <a:pPr lvl="0"/>
            <a:r>
              <a:rPr lang="en-US" b="0" dirty="0"/>
              <a:t>Additional activities, examples, videos, etc. are</a:t>
            </a:r>
            <a:r>
              <a:rPr lang="en-US" b="0" baseline="0" dirty="0"/>
              <a:t> being developed.</a:t>
            </a:r>
            <a:r>
              <a:rPr lang="en-US" b="0" dirty="0"/>
              <a:t> A presenter may interchange the additional material for the corresponding PowerPoint content.</a:t>
            </a:r>
          </a:p>
          <a:p>
            <a:r>
              <a:rPr lang="en-US" b="0" dirty="0"/>
              <a:t>  </a:t>
            </a:r>
          </a:p>
          <a:p>
            <a:pPr lvl="0"/>
            <a:r>
              <a:rPr lang="en-US" b="0" dirty="0"/>
              <a:t>An Implementation Fidelity Checklist is available for frequent monitoring by a teacher or observer. </a:t>
            </a:r>
          </a:p>
          <a:p>
            <a:r>
              <a:rPr lang="en-US" b="0" dirty="0"/>
              <a:t> </a:t>
            </a:r>
          </a:p>
          <a:p>
            <a:pPr lvl="0"/>
            <a:r>
              <a:rPr lang="en-US" b="0" dirty="0"/>
              <a:t>A print Practice Profile and an electronic Self-Assessment Practice Profile (SAPP) tool are available for use by individuals, teams, or schools for periodic self-assessment and monitoring of implementation of practice or to identify training or coaching needs.</a:t>
            </a:r>
          </a:p>
          <a:p>
            <a:r>
              <a:rPr lang="en-US" b="0" dirty="0"/>
              <a:t> </a:t>
            </a:r>
          </a:p>
          <a:p>
            <a:pPr lvl="0"/>
            <a:r>
              <a:rPr lang="en-US" b="0" dirty="0"/>
              <a:t>The presenter should download onto a hard drive or a flash drive any video intended for use in a training. The links shown on slides may not be able to be accessed online at the school sites.</a:t>
            </a:r>
          </a:p>
          <a:p>
            <a:r>
              <a:rPr lang="en-US" b="0" dirty="0"/>
              <a:t> </a:t>
            </a:r>
          </a:p>
          <a:p>
            <a:pPr lvl="0"/>
            <a:r>
              <a:rPr lang="en-US" b="0" dirty="0"/>
              <a:t>Breaks should be inserted at the discretion of the presenter based on the needs of participants.</a:t>
            </a:r>
          </a:p>
        </p:txBody>
      </p:sp>
      <p:sp>
        <p:nvSpPr>
          <p:cNvPr id="4" name="Slide Number Placeholder 3"/>
          <p:cNvSpPr>
            <a:spLocks noGrp="1"/>
          </p:cNvSpPr>
          <p:nvPr>
            <p:ph type="sldNum" sz="quarter" idx="10"/>
          </p:nvPr>
        </p:nvSpPr>
        <p:spPr/>
        <p:txBody>
          <a:bodyPr/>
          <a:lstStyle/>
          <a:p>
            <a:pPr defTabSz="946972">
              <a:defRPr/>
            </a:pPr>
            <a:fld id="{59EE973D-DBCF-49B9-961E-3308C834F39E}" type="slidenum">
              <a:rPr lang="en-US" sz="1800">
                <a:solidFill>
                  <a:sysClr val="windowText" lastClr="000000"/>
                </a:solidFill>
              </a:rPr>
              <a:pPr defTabSz="946972">
                <a:defRPr/>
              </a:pPr>
              <a:t>1</a:t>
            </a:fld>
            <a:endParaRPr lang="en-US" sz="1800">
              <a:solidFill>
                <a:sysClr val="windowText" lastClr="000000"/>
              </a:solidFill>
            </a:endParaRPr>
          </a:p>
        </p:txBody>
      </p:sp>
    </p:spTree>
    <p:extLst>
      <p:ext uri="{BB962C8B-B14F-4D97-AF65-F5344CB8AC3E}">
        <p14:creationId xmlns:p14="http://schemas.microsoft.com/office/powerpoint/2010/main" val="41754739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360"/>
              </a:spcBef>
              <a:spcAft>
                <a:spcPts val="0"/>
              </a:spcAft>
              <a:buClrTx/>
              <a:buSzTx/>
              <a:buFontTx/>
              <a:buNone/>
              <a:tabLst/>
              <a:defRPr/>
            </a:pPr>
            <a:r>
              <a:rPr lang="en-US" b="1" dirty="0"/>
              <a:t>To Know/To Say: </a:t>
            </a:r>
            <a:r>
              <a:rPr lang="en-US" b="0" dirty="0"/>
              <a:t>Developing </a:t>
            </a:r>
            <a:r>
              <a:rPr lang="en-US" dirty="0"/>
              <a:t>Assessment Capable Learners (ACL) focuses on the three questions that students can identify: Where am I going? Where am I now? How can I close the gap? Today we will look at ACL Part 1 which addresses the first question.</a:t>
            </a:r>
          </a:p>
          <a:p>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10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494685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Know/To Say: </a:t>
            </a:r>
            <a:r>
              <a:rPr lang="en-US" dirty="0"/>
              <a:t>The ACL infographic summarizes key content from the learning package</a:t>
            </a:r>
            <a:r>
              <a:rPr lang="en-US" b="0" dirty="0"/>
              <a:t>.</a:t>
            </a:r>
          </a:p>
          <a:p>
            <a:endParaRPr lang="en-US" b="0" dirty="0"/>
          </a:p>
          <a:p>
            <a:r>
              <a:rPr lang="en-US" b="1" dirty="0"/>
              <a:t>Handout: </a:t>
            </a:r>
            <a:r>
              <a:rPr lang="en-US" b="0" dirty="0"/>
              <a:t>Developing Assessment Capable Learners</a:t>
            </a:r>
          </a:p>
          <a:p>
            <a:endParaRPr lang="en-US" b="0" dirty="0"/>
          </a:p>
          <a:p>
            <a:r>
              <a:rPr lang="en-US" b="1" dirty="0"/>
              <a:t>References: </a:t>
            </a:r>
            <a:r>
              <a:rPr lang="en-US" dirty="0" err="1"/>
              <a:t>Chappuis</a:t>
            </a:r>
            <a:r>
              <a:rPr lang="en-US" dirty="0"/>
              <a:t>, J. 2015. </a:t>
            </a:r>
            <a:r>
              <a:rPr lang="en-US" i="1" dirty="0"/>
              <a:t>Seven strategies of assessment for learning</a:t>
            </a:r>
            <a:r>
              <a:rPr lang="en-US" dirty="0"/>
              <a:t>, 2e. Upper Saddle River, NJ: Pearson Education.</a:t>
            </a:r>
          </a:p>
          <a:p>
            <a:endParaRPr lang="en-US" b="1" dirty="0"/>
          </a:p>
          <a:p>
            <a:r>
              <a:rPr lang="en-US" sz="1200" b="0" i="0" u="none" strike="noStrike" kern="1200" cap="none" dirty="0">
                <a:solidFill>
                  <a:schemeClr val="dk1"/>
                </a:solidFill>
                <a:effectLst/>
                <a:latin typeface="Calibri"/>
                <a:ea typeface="Calibri"/>
                <a:cs typeface="Calibri"/>
                <a:sym typeface="Calibri"/>
              </a:rPr>
              <a:t>Hattie, J. (2015). Hattie Ranking: 195 Influences And Effect Sizes Related to Student Achievement. Visible Learning. Retrieved from </a:t>
            </a:r>
            <a:r>
              <a:rPr lang="en-US" sz="1200" b="0" i="0" u="sng" strike="noStrike" kern="1200" cap="none" dirty="0">
                <a:solidFill>
                  <a:schemeClr val="dk1"/>
                </a:solidFill>
                <a:effectLst/>
                <a:latin typeface="Calibri"/>
                <a:ea typeface="Calibri"/>
                <a:cs typeface="Calibri"/>
                <a:sym typeface="Calibri"/>
                <a:hlinkClick r:id="rId3"/>
              </a:rPr>
              <a:t>https://visible-learning.org/hattie-ranking-influences-effect-sizes-learning-achievement/</a:t>
            </a:r>
            <a:r>
              <a:rPr lang="en-US" sz="1200" b="0" i="0" u="none" strike="noStrike" kern="1200" cap="none" dirty="0">
                <a:solidFill>
                  <a:schemeClr val="dk1"/>
                </a:solidFill>
                <a:effectLst/>
                <a:latin typeface="Calibri"/>
                <a:ea typeface="Calibri"/>
                <a:cs typeface="Calibri"/>
                <a:sym typeface="Calibri"/>
              </a:rPr>
              <a:t>. </a:t>
            </a:r>
          </a:p>
          <a:p>
            <a:endParaRPr lang="en-US" sz="1200" b="0" i="0" u="none" strike="noStrike" kern="1200" cap="none" dirty="0">
              <a:solidFill>
                <a:schemeClr val="dk1"/>
              </a:solidFill>
              <a:effectLst/>
              <a:latin typeface="Calibri"/>
              <a:cs typeface="Calibri"/>
              <a:sym typeface="Calibri"/>
            </a:endParaRPr>
          </a:p>
          <a:p>
            <a:endParaRPr lang="en-US" b="1"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154006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a:lnSpc>
                <a:spcPct val="80000"/>
              </a:lnSpc>
              <a:spcBef>
                <a:spcPts val="0"/>
              </a:spcBef>
              <a:buClr>
                <a:schemeClr val="dk1"/>
              </a:buClr>
              <a:buSzPct val="25000"/>
            </a:pPr>
            <a:r>
              <a:rPr lang="en-US" b="1" dirty="0"/>
              <a:t>To Know:</a:t>
            </a:r>
            <a:r>
              <a:rPr lang="en-US" dirty="0"/>
              <a:t> EFFECT SIZE</a:t>
            </a:r>
          </a:p>
          <a:p>
            <a:pPr>
              <a:lnSpc>
                <a:spcPct val="80000"/>
              </a:lnSpc>
              <a:spcBef>
                <a:spcPts val="0"/>
              </a:spcBef>
              <a:buClr>
                <a:schemeClr val="dk1"/>
              </a:buClr>
              <a:buSzPct val="25000"/>
            </a:pPr>
            <a:r>
              <a:rPr lang="en-US" dirty="0"/>
              <a:t>“An effect size is a useful method for comparing results on different measures (such as standardized, teacher-made tests, student work), or over time, or between groups, on a scale that allows multiple comparisons independent of the original test scoring (for example, marked out of 10, or 100), across content , and over time. This independent scale is one of the major attractions for using effect sizes, because it allows relative comparisons about various influences on student achievement.” (Hattie, 2012)</a:t>
            </a:r>
          </a:p>
          <a:p>
            <a:pPr>
              <a:lnSpc>
                <a:spcPct val="80000"/>
              </a:lnSpc>
              <a:spcBef>
                <a:spcPts val="0"/>
              </a:spcBef>
              <a:buClr>
                <a:schemeClr val="dk1"/>
              </a:buClr>
              <a:buSzPct val="25000"/>
            </a:pPr>
            <a:endParaRPr lang="en-US" dirty="0"/>
          </a:p>
          <a:p>
            <a:pPr>
              <a:lnSpc>
                <a:spcPct val="80000"/>
              </a:lnSpc>
              <a:spcBef>
                <a:spcPts val="0"/>
              </a:spcBef>
              <a:buClr>
                <a:schemeClr val="dk1"/>
              </a:buClr>
              <a:buSzPct val="25000"/>
            </a:pPr>
            <a:r>
              <a:rPr lang="en-US" b="1" dirty="0"/>
              <a:t>To Know/To Say: </a:t>
            </a:r>
            <a:r>
              <a:rPr lang="en-US" dirty="0"/>
              <a:t>John Hattie’s 2009 book, </a:t>
            </a:r>
            <a:r>
              <a:rPr lang="en-US" u="sng" dirty="0"/>
              <a:t>Visible Learning</a:t>
            </a:r>
            <a:r>
              <a:rPr lang="en-US" dirty="0"/>
              <a:t>, was based on more than 800 meta-analyses of 50,000 research articles, about 150,000 effect sizes, and about 240 million students.  Hattie’s new research (2015)</a:t>
            </a:r>
            <a:r>
              <a:rPr lang="en-US" baseline="0" dirty="0"/>
              <a:t> has updated effect sizes for the effective teaching and learning practices.</a:t>
            </a:r>
            <a:endParaRPr lang="en-US" dirty="0"/>
          </a:p>
          <a:p>
            <a:pPr>
              <a:lnSpc>
                <a:spcPct val="80000"/>
              </a:lnSpc>
              <a:spcBef>
                <a:spcPts val="0"/>
              </a:spcBef>
              <a:buClr>
                <a:schemeClr val="dk1"/>
              </a:buClr>
              <a:buSzPct val="25000"/>
            </a:pPr>
            <a:endParaRPr lang="en-US" dirty="0"/>
          </a:p>
          <a:p>
            <a:pPr>
              <a:lnSpc>
                <a:spcPct val="80000"/>
              </a:lnSpc>
              <a:spcBef>
                <a:spcPts val="0"/>
              </a:spcBef>
              <a:buClr>
                <a:schemeClr val="dk1"/>
              </a:buClr>
              <a:buSzPct val="25000"/>
            </a:pPr>
            <a:r>
              <a:rPr lang="en-US" dirty="0"/>
              <a:t>Effect size is a standard measure that can be calculated from any number of statistical outputs. (</a:t>
            </a:r>
            <a:r>
              <a:rPr lang="en-US" dirty="0" err="1"/>
              <a:t>Biddix</a:t>
            </a:r>
            <a:r>
              <a:rPr lang="en-US" dirty="0"/>
              <a:t>, 2009)</a:t>
            </a:r>
          </a:p>
          <a:p>
            <a:pPr>
              <a:lnSpc>
                <a:spcPct val="80000"/>
              </a:lnSpc>
              <a:spcBef>
                <a:spcPts val="0"/>
              </a:spcBef>
              <a:buClr>
                <a:schemeClr val="dk1"/>
              </a:buClr>
              <a:buSzPct val="25000"/>
            </a:pPr>
            <a:endParaRPr lang="en-US" dirty="0"/>
          </a:p>
          <a:p>
            <a:pPr>
              <a:lnSpc>
                <a:spcPct val="80000"/>
              </a:lnSpc>
              <a:spcBef>
                <a:spcPts val="0"/>
              </a:spcBef>
              <a:buClr>
                <a:schemeClr val="dk1"/>
              </a:buClr>
              <a:buSzPct val="25000"/>
            </a:pPr>
            <a:r>
              <a:rPr lang="en-US" dirty="0"/>
              <a:t>Perhaps the most significant discovery from evidence was almost any intervention can stake a claim to making a difference to student learning.</a:t>
            </a:r>
          </a:p>
          <a:p>
            <a:pPr>
              <a:lnSpc>
                <a:spcPct val="80000"/>
              </a:lnSpc>
              <a:spcBef>
                <a:spcPts val="0"/>
              </a:spcBef>
              <a:buClr>
                <a:schemeClr val="dk1"/>
              </a:buClr>
              <a:buSzPct val="25000"/>
            </a:pPr>
            <a:endParaRPr lang="en-US" dirty="0"/>
          </a:p>
          <a:p>
            <a:pPr>
              <a:lnSpc>
                <a:spcPct val="80000"/>
              </a:lnSpc>
              <a:spcBef>
                <a:spcPts val="0"/>
              </a:spcBef>
              <a:buClr>
                <a:schemeClr val="dk1"/>
              </a:buClr>
              <a:buSzPct val="25000"/>
            </a:pPr>
            <a:r>
              <a:rPr lang="en-US" dirty="0"/>
              <a:t>Any effect above zero means that achievement has been raised by the intervention. The average effect size is 0.40; there are just as many influences on achievement above the average as there are below the average.</a:t>
            </a:r>
          </a:p>
          <a:p>
            <a:pPr>
              <a:lnSpc>
                <a:spcPct val="80000"/>
              </a:lnSpc>
              <a:spcBef>
                <a:spcPts val="0"/>
              </a:spcBef>
              <a:buClr>
                <a:schemeClr val="dk1"/>
              </a:buClr>
              <a:buSzPct val="25000"/>
            </a:pPr>
            <a:endParaRPr lang="en-US" dirty="0"/>
          </a:p>
          <a:p>
            <a:pPr>
              <a:lnSpc>
                <a:spcPct val="80000"/>
              </a:lnSpc>
              <a:spcBef>
                <a:spcPts val="0"/>
              </a:spcBef>
              <a:buClr>
                <a:schemeClr val="dk1"/>
              </a:buClr>
              <a:buSzPct val="25000"/>
            </a:pPr>
            <a:r>
              <a:rPr lang="en-US" dirty="0"/>
              <a:t>For any particular intervention to be considered worthwhile, it needs to show an improvement in student learning of at least an average gain – that is, an effect size of at least 0.40, referred to as the hinge-point for identifying what is and what is not effective.</a:t>
            </a:r>
          </a:p>
          <a:p>
            <a:pPr>
              <a:lnSpc>
                <a:spcPct val="80000"/>
              </a:lnSpc>
              <a:spcBef>
                <a:spcPts val="0"/>
              </a:spcBef>
              <a:buClr>
                <a:schemeClr val="dk1"/>
              </a:buClr>
              <a:buSzPct val="25000"/>
            </a:pPr>
            <a:endParaRPr lang="en-US" dirty="0"/>
          </a:p>
          <a:p>
            <a:pPr>
              <a:lnSpc>
                <a:spcPct val="80000"/>
              </a:lnSpc>
              <a:spcBef>
                <a:spcPts val="0"/>
              </a:spcBef>
              <a:buClr>
                <a:schemeClr val="dk1"/>
              </a:buClr>
              <a:buSzPct val="25000"/>
            </a:pPr>
            <a:r>
              <a:rPr lang="en-US" dirty="0"/>
              <a:t>Half of the influences on achievement are above this hinge-point. This is a real-world, actual finding and not an aspiration claim. That means that about half of that we do to </a:t>
            </a:r>
            <a:r>
              <a:rPr lang="en-US" i="1" dirty="0"/>
              <a:t>all</a:t>
            </a:r>
            <a:r>
              <a:rPr lang="en-US" dirty="0"/>
              <a:t> students has an effect of greater than 0.4 or greater, while half are in classes that get less than the 0.4 effect. (Hattie, 2012)</a:t>
            </a:r>
          </a:p>
          <a:p>
            <a:pPr>
              <a:lnSpc>
                <a:spcPct val="80000"/>
              </a:lnSpc>
              <a:spcBef>
                <a:spcPts val="0"/>
              </a:spcBef>
              <a:buClr>
                <a:schemeClr val="dk1"/>
              </a:buClr>
              <a:buSzPct val="25000"/>
            </a:pPr>
            <a:endParaRPr lang="en-US" dirty="0"/>
          </a:p>
          <a:p>
            <a:pPr>
              <a:lnSpc>
                <a:spcPct val="80000"/>
              </a:lnSpc>
              <a:spcBef>
                <a:spcPts val="0"/>
              </a:spcBef>
              <a:buClr>
                <a:schemeClr val="dk1"/>
              </a:buClr>
              <a:buSzPct val="25000"/>
            </a:pPr>
            <a:r>
              <a:rPr lang="en-US" dirty="0"/>
              <a:t>Hattie’s Barometer of Influence represents a summary of the effect size from the studies that were reviewed. The average effect size, 0.40, may be viewed as a typical one year of growth in student learning. Missouri’s Collaborative Work has identified from Hattie’s research Effective Teaching and Learning Practices which are in the high rank of desired effects for student learning outcomes.</a:t>
            </a:r>
          </a:p>
          <a:p>
            <a:pPr>
              <a:lnSpc>
                <a:spcPct val="80000"/>
              </a:lnSpc>
              <a:spcBef>
                <a:spcPts val="0"/>
              </a:spcBef>
              <a:buClr>
                <a:schemeClr val="dk1"/>
              </a:buClr>
              <a:buSzPct val="25000"/>
            </a:pPr>
            <a:endParaRPr lang="en-US" dirty="0"/>
          </a:p>
          <a:p>
            <a:pPr>
              <a:lnSpc>
                <a:spcPct val="80000"/>
              </a:lnSpc>
              <a:spcBef>
                <a:spcPts val="0"/>
              </a:spcBef>
              <a:buClr>
                <a:schemeClr val="dk1"/>
              </a:buClr>
              <a:buSzPct val="25000"/>
            </a:pPr>
            <a:r>
              <a:rPr lang="en-US" b="1" dirty="0"/>
              <a:t>To Do: </a:t>
            </a:r>
            <a:r>
              <a:rPr lang="en-US" dirty="0"/>
              <a:t>Explain Hattie’s Barometer of Influence.</a:t>
            </a:r>
          </a:p>
          <a:p>
            <a:pPr>
              <a:lnSpc>
                <a:spcPct val="80000"/>
              </a:lnSpc>
              <a:spcBef>
                <a:spcPts val="0"/>
              </a:spcBef>
              <a:buClr>
                <a:schemeClr val="dk1"/>
              </a:buClr>
              <a:buSzPct val="25000"/>
            </a:pPr>
            <a:endParaRPr lang="en-US" dirty="0"/>
          </a:p>
          <a:p>
            <a:pPr>
              <a:lnSpc>
                <a:spcPct val="80000"/>
              </a:lnSpc>
              <a:spcBef>
                <a:spcPts val="0"/>
              </a:spcBef>
              <a:buClr>
                <a:schemeClr val="dk1"/>
              </a:buClr>
              <a:buSzPct val="25000"/>
            </a:pPr>
            <a:r>
              <a:rPr lang="en-US" b="1" dirty="0"/>
              <a:t>References:</a:t>
            </a:r>
          </a:p>
          <a:p>
            <a:pPr>
              <a:lnSpc>
                <a:spcPct val="80000"/>
              </a:lnSpc>
              <a:spcBef>
                <a:spcPts val="0"/>
              </a:spcBef>
              <a:buClr>
                <a:schemeClr val="dk1"/>
              </a:buClr>
              <a:buSzPct val="25000"/>
            </a:pPr>
            <a:r>
              <a:rPr lang="en-US" dirty="0" err="1"/>
              <a:t>Biddix</a:t>
            </a:r>
            <a:r>
              <a:rPr lang="en-US" dirty="0"/>
              <a:t>, P. (2009, July). Effect Size. Retrieved from </a:t>
            </a:r>
            <a:r>
              <a:rPr lang="en-US" u="sng" dirty="0">
                <a:solidFill>
                  <a:srgbClr val="A5A5A5"/>
                </a:solidFill>
                <a:hlinkClick r:id="rId3"/>
              </a:rPr>
              <a:t>https://researchrundowns.wordpress.com/quantitative-methods/effect-size/</a:t>
            </a:r>
            <a:r>
              <a:rPr lang="en-US" dirty="0"/>
              <a:t>. Hattie, J. (2009). </a:t>
            </a:r>
            <a:r>
              <a:rPr lang="en-US" i="1" dirty="0"/>
              <a:t>Visible learning: A synthesis of over 800 meta-analyses relating to achievement</a:t>
            </a:r>
            <a:r>
              <a:rPr lang="en-US" dirty="0"/>
              <a:t>. New York, NY: Routledge.</a:t>
            </a:r>
          </a:p>
          <a:p>
            <a:pPr>
              <a:lnSpc>
                <a:spcPct val="80000"/>
              </a:lnSpc>
              <a:spcBef>
                <a:spcPts val="0"/>
              </a:spcBef>
              <a:buClr>
                <a:schemeClr val="dk1"/>
              </a:buClr>
              <a:buSzPct val="25000"/>
            </a:pPr>
            <a:endParaRPr lang="en-US" dirty="0"/>
          </a:p>
          <a:p>
            <a:pPr>
              <a:lnSpc>
                <a:spcPct val="80000"/>
              </a:lnSpc>
              <a:spcBef>
                <a:spcPts val="0"/>
              </a:spcBef>
              <a:buClr>
                <a:schemeClr val="dk1"/>
              </a:buClr>
              <a:buSzPct val="25000"/>
            </a:pPr>
            <a:r>
              <a:rPr lang="en-US" dirty="0"/>
              <a:t>Hattie, J. (2009). </a:t>
            </a:r>
            <a:r>
              <a:rPr lang="en-US" i="1" dirty="0"/>
              <a:t>Visible learning: A synthesis of over 800 meta-analyses relating to achievement</a:t>
            </a:r>
            <a:r>
              <a:rPr lang="en-US" dirty="0"/>
              <a:t>. New York, NY: Routledge.</a:t>
            </a:r>
          </a:p>
          <a:p>
            <a:pPr>
              <a:lnSpc>
                <a:spcPct val="80000"/>
              </a:lnSpc>
              <a:spcBef>
                <a:spcPts val="0"/>
              </a:spcBef>
              <a:buClr>
                <a:schemeClr val="dk1"/>
              </a:buClr>
              <a:buSzPct val="25000"/>
            </a:pPr>
            <a:endParaRPr lang="en-US" dirty="0"/>
          </a:p>
          <a:p>
            <a:pPr defTabSz="939363">
              <a:lnSpc>
                <a:spcPct val="80000"/>
              </a:lnSpc>
              <a:spcBef>
                <a:spcPts val="0"/>
              </a:spcBef>
              <a:buClr>
                <a:schemeClr val="dk1"/>
              </a:buClr>
              <a:buSzPct val="25000"/>
              <a:defRPr/>
            </a:pPr>
            <a:r>
              <a:rPr lang="en-US" dirty="0"/>
              <a:t>Hattie, J., Masters, D., &amp; Birch, K. (2015). </a:t>
            </a:r>
            <a:r>
              <a:rPr lang="en-US" i="1" dirty="0"/>
              <a:t>Visible learning into action: International case studies of impact</a:t>
            </a:r>
            <a:r>
              <a:rPr lang="en-US" dirty="0"/>
              <a:t>. Routledge.</a:t>
            </a:r>
          </a:p>
          <a:p>
            <a:endParaRPr lang="en-US" dirty="0"/>
          </a:p>
        </p:txBody>
      </p:sp>
      <p:sp>
        <p:nvSpPr>
          <p:cNvPr id="4" name="Slide Number Placeholder 3"/>
          <p:cNvSpPr>
            <a:spLocks noGrp="1"/>
          </p:cNvSpPr>
          <p:nvPr>
            <p:ph type="sldNum" sz="quarter" idx="10"/>
          </p:nvPr>
        </p:nvSpPr>
        <p:spPr/>
        <p:txBody>
          <a:bodyPr/>
          <a:lstStyle/>
          <a:p>
            <a:fld id="{7DBCE8C7-69BA-4ED6-B5AC-B6B8CF909519}"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4235246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buSzPct val="25000"/>
            </a:pPr>
            <a:r>
              <a:rPr lang="en-US" b="1" dirty="0"/>
              <a:t>To Know/To Say:</a:t>
            </a:r>
            <a:r>
              <a:rPr lang="en-US" dirty="0"/>
              <a:t> ACL are at the top of the ‘teaching’ domain! ACL has a 1.33 Effect Size.</a:t>
            </a:r>
          </a:p>
          <a:p>
            <a:pPr>
              <a:spcBef>
                <a:spcPts val="0"/>
              </a:spcBef>
              <a:buSzPct val="25000"/>
            </a:pPr>
            <a:endParaRPr lang="en-US" dirty="0"/>
          </a:p>
          <a:p>
            <a:pPr>
              <a:spcBef>
                <a:spcPts val="0"/>
              </a:spcBef>
              <a:buSzPct val="25000"/>
            </a:pPr>
            <a:r>
              <a:rPr lang="en-US" dirty="0"/>
              <a:t>So, how do you develop Assessment Capable Learners?  </a:t>
            </a:r>
          </a:p>
          <a:p>
            <a:pPr>
              <a:spcBef>
                <a:spcPts val="0"/>
              </a:spcBef>
              <a:buSzPct val="25000"/>
            </a:pPr>
            <a:endParaRPr lang="en-US" dirty="0"/>
          </a:p>
          <a:p>
            <a:pPr>
              <a:spcBef>
                <a:spcPts val="0"/>
              </a:spcBef>
              <a:buSzPct val="25000"/>
            </a:pPr>
            <a:r>
              <a:rPr lang="en-US" dirty="0"/>
              <a:t>Today is an overview to enhance your understanding and explore how to help students become ACL.</a:t>
            </a:r>
          </a:p>
          <a:p>
            <a:pPr>
              <a:spcBef>
                <a:spcPts val="0"/>
              </a:spcBef>
              <a:buSzPct val="25000"/>
            </a:pPr>
            <a:endParaRPr lang="en-US" dirty="0"/>
          </a:p>
          <a:p>
            <a:pPr>
              <a:spcBef>
                <a:spcPts val="0"/>
              </a:spcBef>
              <a:buSzPct val="25000"/>
            </a:pPr>
            <a:r>
              <a:rPr lang="en-US" dirty="0"/>
              <a:t>To become assessment capable, students need to use high yield practices, or those that have an effect size greater than .40.  The higher the effect size, the more impact on student achievement.   The following high  yield practices that contribute to the development of assessment capable learners are</a:t>
            </a:r>
          </a:p>
          <a:p>
            <a:pPr marL="171450" indent="-171450">
              <a:spcBef>
                <a:spcPts val="0"/>
              </a:spcBef>
              <a:buSzPct val="25000"/>
              <a:buFont typeface="Arial" panose="020B0604020202020204" pitchFamily="34" charset="0"/>
              <a:buChar char="•"/>
            </a:pPr>
            <a:r>
              <a:rPr lang="en-US" dirty="0"/>
              <a:t>Self-Reported Grades- effect size 1.33</a:t>
            </a:r>
          </a:p>
          <a:p>
            <a:pPr marL="171450" indent="-171450">
              <a:spcBef>
                <a:spcPts val="0"/>
              </a:spcBef>
              <a:buSzPct val="25000"/>
              <a:buFont typeface="Arial" panose="020B0604020202020204" pitchFamily="34" charset="0"/>
              <a:buChar char="•"/>
            </a:pPr>
            <a:r>
              <a:rPr lang="en-US" dirty="0"/>
              <a:t>Teacher Clarity- effect size .75</a:t>
            </a:r>
          </a:p>
          <a:p>
            <a:pPr marL="171450" indent="-171450">
              <a:spcBef>
                <a:spcPts val="0"/>
              </a:spcBef>
              <a:buSzPct val="25000"/>
              <a:buFont typeface="Arial" panose="020B0604020202020204" pitchFamily="34" charset="0"/>
              <a:buChar char="•"/>
            </a:pPr>
            <a:r>
              <a:rPr lang="en-US" dirty="0"/>
              <a:t>Challenging Tasks- effect size .72</a:t>
            </a:r>
          </a:p>
          <a:p>
            <a:pPr marL="171450" indent="-171450">
              <a:spcBef>
                <a:spcPts val="0"/>
              </a:spcBef>
              <a:buSzPct val="25000"/>
              <a:buFont typeface="Arial" panose="020B0604020202020204" pitchFamily="34" charset="0"/>
              <a:buChar char="•"/>
            </a:pPr>
            <a:r>
              <a:rPr lang="en-US" dirty="0"/>
              <a:t>Feedback- effect size .70</a:t>
            </a:r>
          </a:p>
          <a:p>
            <a:pPr marL="171450" indent="-171450">
              <a:spcBef>
                <a:spcPts val="0"/>
              </a:spcBef>
              <a:buSzPct val="25000"/>
              <a:buFont typeface="Arial" panose="020B0604020202020204" pitchFamily="34" charset="0"/>
              <a:buChar char="•"/>
            </a:pPr>
            <a:r>
              <a:rPr lang="en-US" dirty="0"/>
              <a:t>Learning Goals- effect size .68</a:t>
            </a:r>
          </a:p>
          <a:p>
            <a:pPr marL="171450" indent="-171450">
              <a:spcBef>
                <a:spcPts val="0"/>
              </a:spcBef>
              <a:buSzPct val="25000"/>
              <a:buFont typeface="Arial" panose="020B0604020202020204" pitchFamily="34" charset="0"/>
              <a:buChar char="•"/>
            </a:pPr>
            <a:endParaRPr lang="en-US"/>
          </a:p>
          <a:p>
            <a:pPr marL="0" indent="0">
              <a:spcBef>
                <a:spcPts val="0"/>
              </a:spcBef>
              <a:buSzPct val="25000"/>
              <a:buFont typeface="Arial" panose="020B0604020202020204" pitchFamily="34" charset="0"/>
              <a:buNone/>
            </a:pPr>
            <a:endParaRPr lang="en-US" dirty="0"/>
          </a:p>
          <a:p>
            <a:pPr marL="171450" indent="-171450">
              <a:spcBef>
                <a:spcPts val="0"/>
              </a:spcBef>
              <a:buSzPct val="25000"/>
              <a:buFont typeface="Arial" panose="020B0604020202020204" pitchFamily="34" charset="0"/>
              <a:buChar char="•"/>
            </a:pPr>
            <a:endParaRPr lang="en-US" dirty="0"/>
          </a:p>
          <a:p>
            <a:pPr>
              <a:spcBef>
                <a:spcPts val="0"/>
              </a:spcBef>
              <a:buSzPct val="25000"/>
            </a:pPr>
            <a:endParaRPr lang="en-US" dirty="0"/>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b="1" dirty="0"/>
              <a:t>Reference: </a:t>
            </a:r>
            <a:r>
              <a:rPr lang="en-US" sz="1200" b="0" i="0" u="none" strike="noStrike" kern="1200" cap="none" dirty="0">
                <a:solidFill>
                  <a:schemeClr val="dk1"/>
                </a:solidFill>
                <a:effectLst/>
                <a:latin typeface="Calibri"/>
                <a:ea typeface="Calibri"/>
                <a:cs typeface="Calibri"/>
                <a:sym typeface="Calibri"/>
              </a:rPr>
              <a:t>Hattie, J. (2015). Hattie Ranking: 195 Influences And Effect Sizes Related to Student Achievement. Visible Learning. Retrieved from </a:t>
            </a:r>
            <a:r>
              <a:rPr lang="en-US" sz="1200" b="0" i="0" u="sng" strike="noStrike" kern="1200" cap="none" dirty="0">
                <a:solidFill>
                  <a:schemeClr val="dk1"/>
                </a:solidFill>
                <a:effectLst/>
                <a:latin typeface="Calibri"/>
                <a:ea typeface="Calibri"/>
                <a:cs typeface="Calibri"/>
                <a:sym typeface="Calibri"/>
                <a:hlinkClick r:id="rId3"/>
              </a:rPr>
              <a:t>https://visible-learning.org/hattie-ranking-influences-effect-sizes-learning-achievement</a:t>
            </a:r>
            <a:endParaRPr lang="en-US" dirty="0"/>
          </a:p>
        </p:txBody>
      </p:sp>
      <p:sp>
        <p:nvSpPr>
          <p:cNvPr id="4" name="Slide Number Placeholder 3"/>
          <p:cNvSpPr>
            <a:spLocks noGrp="1"/>
          </p:cNvSpPr>
          <p:nvPr>
            <p:ph type="sldNum" idx="12"/>
          </p:nvPr>
        </p:nvSpPr>
        <p:spPr/>
        <p:txBody>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13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792706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Shape 571"/>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72" name="Shape 572"/>
          <p:cNvSpPr txBox="1">
            <a:spLocks noGrp="1"/>
          </p:cNvSpPr>
          <p:nvPr>
            <p:ph type="body" idx="1"/>
          </p:nvPr>
        </p:nvSpPr>
        <p:spPr>
          <a:xfrm>
            <a:off x="707708" y="4447461"/>
            <a:ext cx="5661660" cy="4213384"/>
          </a:xfrm>
          <a:prstGeom prst="rect">
            <a:avLst/>
          </a:prstGeom>
          <a:noFill/>
          <a:ln>
            <a:noFill/>
          </a:ln>
        </p:spPr>
        <p:txBody>
          <a:bodyPr lIns="93921" tIns="46948" rIns="93921" bIns="46948" anchor="t" anchorCtr="0">
            <a:noAutofit/>
          </a:bodyPr>
          <a:lstStyle/>
          <a:p>
            <a:pPr defTabSz="939363">
              <a:lnSpc>
                <a:spcPct val="80000"/>
              </a:lnSpc>
              <a:spcBef>
                <a:spcPts val="0"/>
              </a:spcBef>
              <a:buClr>
                <a:schemeClr val="dk1"/>
              </a:buClr>
              <a:buSzPct val="25000"/>
              <a:defRPr/>
            </a:pPr>
            <a:r>
              <a:rPr lang="en-US" b="1" dirty="0"/>
              <a:t>To Know/To Say: </a:t>
            </a:r>
            <a:r>
              <a:rPr lang="en-US" dirty="0"/>
              <a:t>ACL aligns with Missouri Teacher Standards.</a:t>
            </a:r>
          </a:p>
          <a:p>
            <a:pPr defTabSz="939363">
              <a:lnSpc>
                <a:spcPct val="80000"/>
              </a:lnSpc>
              <a:spcBef>
                <a:spcPts val="0"/>
              </a:spcBef>
              <a:buClr>
                <a:schemeClr val="dk1"/>
              </a:buClr>
              <a:buSzPct val="25000"/>
              <a:defRPr/>
            </a:pPr>
            <a:endParaRPr lang="en-US" dirty="0"/>
          </a:p>
          <a:p>
            <a:pPr defTabSz="939363">
              <a:lnSpc>
                <a:spcPct val="80000"/>
              </a:lnSpc>
              <a:spcBef>
                <a:spcPts val="0"/>
              </a:spcBef>
              <a:buClr>
                <a:schemeClr val="dk1"/>
              </a:buClr>
              <a:buSzPct val="25000"/>
              <a:defRPr/>
            </a:pPr>
            <a:r>
              <a:rPr lang="en-US" b="1" dirty="0"/>
              <a:t>Standard #1: Content Knowledge and Perspectives Aligned with Appropriate Instruction:</a:t>
            </a:r>
            <a:r>
              <a:rPr lang="en-US" b="0" dirty="0"/>
              <a:t> </a:t>
            </a:r>
            <a:r>
              <a:rPr lang="en-US" dirty="0"/>
              <a:t>The teacher understands the central concepts, structures and tools of inquiry of the discipline(s) and creates learning  experiences that make these aspects of subject matter meaningful and </a:t>
            </a:r>
            <a:r>
              <a:rPr lang="en-US" b="0" u="sng" dirty="0"/>
              <a:t>engaging for all students</a:t>
            </a:r>
            <a:r>
              <a:rPr lang="en-US" b="0" u="none" dirty="0"/>
              <a:t>.</a:t>
            </a:r>
            <a:r>
              <a:rPr lang="en-US" b="0" u="sng" dirty="0"/>
              <a:t> </a:t>
            </a:r>
          </a:p>
          <a:p>
            <a:pPr defTabSz="939363">
              <a:lnSpc>
                <a:spcPct val="80000"/>
              </a:lnSpc>
              <a:spcBef>
                <a:spcPts val="0"/>
              </a:spcBef>
              <a:buClr>
                <a:schemeClr val="dk1"/>
              </a:buClr>
              <a:buSzPct val="25000"/>
              <a:defRPr/>
            </a:pPr>
            <a:endParaRPr lang="en-US" b="1" dirty="0"/>
          </a:p>
          <a:p>
            <a:pPr>
              <a:lnSpc>
                <a:spcPct val="80000"/>
              </a:lnSpc>
              <a:spcBef>
                <a:spcPts val="0"/>
              </a:spcBef>
              <a:buClr>
                <a:schemeClr val="dk1"/>
              </a:buClr>
              <a:buSzPct val="25000"/>
            </a:pPr>
            <a:r>
              <a:rPr lang="en-US" b="1" dirty="0"/>
              <a:t>Standard #2: Understanding and Encouraging Student Learning, Growth and Development:</a:t>
            </a:r>
            <a:r>
              <a:rPr lang="en-US" b="0" dirty="0"/>
              <a:t> </a:t>
            </a:r>
            <a:r>
              <a:rPr lang="en-US" dirty="0"/>
              <a:t>The </a:t>
            </a:r>
            <a:r>
              <a:rPr lang="en-US" u="sng" dirty="0"/>
              <a:t>teacher understands how students learn, develop and differ in their approaches to learning</a:t>
            </a:r>
            <a:r>
              <a:rPr lang="en-US" u="none" dirty="0"/>
              <a:t>. </a:t>
            </a:r>
            <a:r>
              <a:rPr lang="en-US" dirty="0"/>
              <a:t>The teacher provides learning opportunities that are </a:t>
            </a:r>
            <a:r>
              <a:rPr lang="en-US" u="sng" dirty="0"/>
              <a:t>adapted to diverse learners and support the intellectual, social and personal development of all students</a:t>
            </a:r>
            <a:r>
              <a:rPr lang="en-US" u="none" dirty="0"/>
              <a:t>. </a:t>
            </a:r>
          </a:p>
          <a:p>
            <a:pPr>
              <a:lnSpc>
                <a:spcPct val="80000"/>
              </a:lnSpc>
              <a:spcBef>
                <a:spcPts val="0"/>
              </a:spcBef>
              <a:buClr>
                <a:schemeClr val="dk1"/>
              </a:buClr>
              <a:buSzPct val="25000"/>
            </a:pPr>
            <a:endParaRPr lang="en-US" dirty="0"/>
          </a:p>
          <a:p>
            <a:pPr defTabSz="939363">
              <a:lnSpc>
                <a:spcPct val="80000"/>
              </a:lnSpc>
              <a:spcBef>
                <a:spcPts val="0"/>
              </a:spcBef>
              <a:buClr>
                <a:schemeClr val="dk1"/>
              </a:buClr>
              <a:buSzPct val="25000"/>
              <a:defRPr/>
            </a:pPr>
            <a:r>
              <a:rPr lang="en-US" b="1" dirty="0"/>
              <a:t>Standard #6: Offering effective communication, especially in the form of feedback to students:</a:t>
            </a:r>
            <a:r>
              <a:rPr lang="en-US" b="0" dirty="0"/>
              <a:t> The teacher </a:t>
            </a:r>
            <a:r>
              <a:rPr lang="en-US" b="0" u="sng" dirty="0"/>
              <a:t>models</a:t>
            </a:r>
            <a:r>
              <a:rPr lang="en-US" b="0" u="sng" baseline="0" dirty="0"/>
              <a:t> effective verbal, nonverbal, and media communication techniques with students</a:t>
            </a:r>
            <a:r>
              <a:rPr lang="en-US" b="0" u="none" baseline="0" dirty="0"/>
              <a:t>, </a:t>
            </a:r>
            <a:r>
              <a:rPr lang="en-US" b="0" baseline="0" dirty="0"/>
              <a:t>colleagues and families to foster </a:t>
            </a:r>
            <a:r>
              <a:rPr lang="en-US" b="0" u="sng" baseline="0" dirty="0"/>
              <a:t>active inquiry, collaboration, and supportive interaction in the classroom</a:t>
            </a:r>
            <a:r>
              <a:rPr lang="en-US" b="0" baseline="0" dirty="0"/>
              <a:t>. </a:t>
            </a:r>
            <a:endParaRPr lang="en-US" b="1" dirty="0"/>
          </a:p>
          <a:p>
            <a:pPr>
              <a:lnSpc>
                <a:spcPct val="80000"/>
              </a:lnSpc>
              <a:spcBef>
                <a:spcPts val="0"/>
              </a:spcBef>
              <a:buClr>
                <a:schemeClr val="dk1"/>
              </a:buClr>
              <a:buSzPct val="25000"/>
            </a:pPr>
            <a:endParaRPr dirty="0"/>
          </a:p>
          <a:p>
            <a:pPr>
              <a:lnSpc>
                <a:spcPct val="80000"/>
              </a:lnSpc>
              <a:spcBef>
                <a:spcPts val="0"/>
              </a:spcBef>
              <a:buClr>
                <a:schemeClr val="dk1"/>
              </a:buClr>
              <a:buSzPct val="25000"/>
            </a:pPr>
            <a:r>
              <a:rPr lang="en-US" b="1" dirty="0"/>
              <a:t>Standard #7: Use of Student Assessment Data to Analyze and Modify Instruction:</a:t>
            </a:r>
            <a:r>
              <a:rPr lang="en-US" b="0" dirty="0"/>
              <a:t> </a:t>
            </a:r>
            <a:r>
              <a:rPr lang="en-US" u="sng" dirty="0"/>
              <a:t>The teacher understands and uses formative and summative assessment strategies to assess the learner’s progress, uses assessment data to plan ongoing instruction, monitors the performance of each student, and devises instruction to enable students to grow and develop</a:t>
            </a:r>
            <a:r>
              <a:rPr lang="en-US" u="none" dirty="0"/>
              <a:t>. </a:t>
            </a:r>
          </a:p>
          <a:p>
            <a:pPr>
              <a:lnSpc>
                <a:spcPct val="80000"/>
              </a:lnSpc>
              <a:spcBef>
                <a:spcPts val="0"/>
              </a:spcBef>
              <a:buClr>
                <a:schemeClr val="dk1"/>
              </a:buClr>
              <a:buSzPct val="25000"/>
            </a:pPr>
            <a:endParaRPr lang="en-US" u="sng" dirty="0"/>
          </a:p>
          <a:p>
            <a:pPr>
              <a:lnSpc>
                <a:spcPct val="80000"/>
              </a:lnSpc>
              <a:spcBef>
                <a:spcPts val="0"/>
              </a:spcBef>
              <a:buClr>
                <a:schemeClr val="dk1"/>
              </a:buClr>
              <a:buSzPct val="25000"/>
            </a:pPr>
            <a:r>
              <a:rPr lang="en-US" b="1" dirty="0"/>
              <a:t>Reference: </a:t>
            </a:r>
            <a:r>
              <a:rPr lang="en-US" dirty="0"/>
              <a:t>Missouri Department of Elementary and Secondary Education (MO DESE), (2013). Teacher Standards: Missouri's educator evaluation system. Retrieved from: </a:t>
            </a:r>
            <a:r>
              <a:rPr lang="en-US" u="sng" dirty="0">
                <a:solidFill>
                  <a:srgbClr val="A5A5A5"/>
                </a:solidFill>
                <a:hlinkClick r:id="rId3"/>
              </a:rPr>
              <a:t>http://dese.mo.gov/sites/default/files/TeacherStandards.pdf</a:t>
            </a:r>
            <a:r>
              <a:rPr lang="en-US" dirty="0"/>
              <a:t>.</a:t>
            </a:r>
          </a:p>
        </p:txBody>
      </p:sp>
      <p:sp>
        <p:nvSpPr>
          <p:cNvPr id="573" name="Shape 573"/>
          <p:cNvSpPr txBox="1">
            <a:spLocks noGrp="1"/>
          </p:cNvSpPr>
          <p:nvPr>
            <p:ph type="sldNum" idx="12"/>
          </p:nvPr>
        </p:nvSpPr>
        <p:spPr>
          <a:xfrm>
            <a:off x="4008704" y="8893296"/>
            <a:ext cx="3066733" cy="468154"/>
          </a:xfrm>
          <a:prstGeom prst="rect">
            <a:avLst/>
          </a:prstGeom>
          <a:noFill/>
          <a:ln>
            <a:noFill/>
          </a:ln>
        </p:spPr>
        <p:txBody>
          <a:bodyPr lIns="93921" tIns="46948" rIns="93921" bIns="4694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671386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Shape 537"/>
          <p:cNvSpPr txBox="1">
            <a:spLocks noGrp="1"/>
          </p:cNvSpPr>
          <p:nvPr>
            <p:ph type="body" idx="1"/>
          </p:nvPr>
        </p:nvSpPr>
        <p:spPr>
          <a:xfrm>
            <a:off x="707708" y="4447461"/>
            <a:ext cx="5661659" cy="4213384"/>
          </a:xfrm>
          <a:prstGeom prst="rect">
            <a:avLst/>
          </a:prstGeom>
        </p:spPr>
        <p:txBody>
          <a:bodyPr lIns="93921" tIns="93921" rIns="93921" bIns="93921" anchor="t" anchorCtr="0">
            <a:noAutofit/>
          </a:bodyPr>
          <a:lstStyle/>
          <a:p>
            <a:pPr>
              <a:spcBef>
                <a:spcPts val="0"/>
              </a:spcBef>
              <a:buClr>
                <a:schemeClr val="dk1"/>
              </a:buClr>
              <a:buSzPct val="25000"/>
            </a:pPr>
            <a:r>
              <a:rPr lang="en-US" sz="1100" b="1" dirty="0"/>
              <a:t>To Know/To Say: </a:t>
            </a:r>
            <a:r>
              <a:rPr lang="en-US" dirty="0"/>
              <a:t>In this session, we will focus on the first question Assessment Capable Learners should be able to answer: “Where am I going?” in reference to strategies 1 and 2.</a:t>
            </a:r>
          </a:p>
          <a:p>
            <a:pPr>
              <a:lnSpc>
                <a:spcPct val="115000"/>
              </a:lnSpc>
              <a:spcBef>
                <a:spcPts val="0"/>
              </a:spcBef>
              <a:buClr>
                <a:schemeClr val="dk1"/>
              </a:buClr>
              <a:buSzPct val="91666"/>
            </a:pPr>
            <a:endParaRPr i="1" dirty="0"/>
          </a:p>
          <a:p>
            <a:pPr>
              <a:spcBef>
                <a:spcPts val="0"/>
              </a:spcBef>
              <a:buClr>
                <a:schemeClr val="dk1"/>
              </a:buClr>
              <a:buSzPct val="25000"/>
            </a:pPr>
            <a:r>
              <a:rPr lang="en-US" sz="1100" dirty="0"/>
              <a:t>At the end of the training, action planning is provided for teams to determine their next steps. Included are examples for embedding ACL in Professional Practice.</a:t>
            </a:r>
          </a:p>
        </p:txBody>
      </p:sp>
      <p:sp>
        <p:nvSpPr>
          <p:cNvPr id="538" name="Shape 538"/>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11339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Shape 543"/>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4" name="Shape 544"/>
          <p:cNvSpPr txBox="1">
            <a:spLocks noGrp="1"/>
          </p:cNvSpPr>
          <p:nvPr>
            <p:ph type="body" idx="1"/>
          </p:nvPr>
        </p:nvSpPr>
        <p:spPr>
          <a:xfrm>
            <a:off x="707708" y="4447461"/>
            <a:ext cx="5661660" cy="4213384"/>
          </a:xfrm>
          <a:prstGeom prst="rect">
            <a:avLst/>
          </a:prstGeom>
        </p:spPr>
        <p:txBody>
          <a:bodyPr lIns="93921" tIns="93921" rIns="93921" bIns="93921" anchor="t" anchorCtr="0">
            <a:noAutofit/>
          </a:bodyPr>
          <a:lstStyle/>
          <a:p>
            <a:pPr>
              <a:spcBef>
                <a:spcPts val="0"/>
              </a:spcBef>
              <a:buClr>
                <a:schemeClr val="dk1"/>
              </a:buClr>
              <a:buSzPct val="25000"/>
            </a:pPr>
            <a:r>
              <a:rPr lang="en-US" b="1" dirty="0"/>
              <a:t>To Know/To Do: </a:t>
            </a:r>
            <a:r>
              <a:rPr lang="en-US" b="0" dirty="0"/>
              <a:t>Go over the learning targets listed.</a:t>
            </a:r>
          </a:p>
          <a:p>
            <a:pPr>
              <a:spcBef>
                <a:spcPts val="0"/>
              </a:spcBef>
              <a:buClr>
                <a:schemeClr val="dk1"/>
              </a:buClr>
              <a:buSzPct val="25000"/>
            </a:pPr>
            <a:endParaRPr lang="en-US" b="1" dirty="0"/>
          </a:p>
          <a:p>
            <a:pPr>
              <a:spcBef>
                <a:spcPts val="0"/>
              </a:spcBef>
              <a:buClr>
                <a:schemeClr val="dk1"/>
              </a:buClr>
              <a:buSzPct val="25000"/>
            </a:pPr>
            <a:r>
              <a:rPr lang="en-US" b="1" dirty="0"/>
              <a:t>To Say: </a:t>
            </a:r>
            <a:r>
              <a:rPr lang="en-US" dirty="0"/>
              <a:t>As a learner, today you will develop an understanding of clear learning targets, the importance of rubrics, how to utilize strong and weak work, and goal setting. You will learn to teach students to assess with a focus on learning targets.</a:t>
            </a:r>
          </a:p>
          <a:p>
            <a:pPr>
              <a:spcBef>
                <a:spcPts val="0"/>
              </a:spcBef>
              <a:buClr>
                <a:schemeClr val="dk1"/>
              </a:buClr>
              <a:buSzPct val="25000"/>
            </a:pPr>
            <a:endParaRPr lang="en-US" dirty="0"/>
          </a:p>
          <a:p>
            <a:pPr>
              <a:spcBef>
                <a:spcPts val="0"/>
              </a:spcBef>
              <a:buClr>
                <a:schemeClr val="dk1"/>
              </a:buClr>
              <a:buSzPct val="25000"/>
            </a:pPr>
            <a:r>
              <a:rPr lang="en-US" dirty="0"/>
              <a:t>When teachers return to school, following training, the expectation is to utilize the components of ACL in their classrooms.</a:t>
            </a:r>
          </a:p>
        </p:txBody>
      </p:sp>
      <p:sp>
        <p:nvSpPr>
          <p:cNvPr id="545" name="Shape 545"/>
          <p:cNvSpPr txBox="1">
            <a:spLocks noGrp="1"/>
          </p:cNvSpPr>
          <p:nvPr>
            <p:ph type="sldNum" idx="12"/>
          </p:nvPr>
        </p:nvSpPr>
        <p:spPr>
          <a:xfrm>
            <a:off x="4008704" y="8893296"/>
            <a:ext cx="3066733" cy="468154"/>
          </a:xfrm>
          <a:prstGeom prst="rect">
            <a:avLst/>
          </a:prstGeom>
        </p:spPr>
        <p:txBody>
          <a:bodyPr lIns="93921" tIns="46948" rIns="93921" bIns="46948" anchor="b" anchorCtr="0">
            <a:noAutofit/>
          </a:bodyPr>
          <a:lstStyle/>
          <a:p>
            <a:pPr>
              <a:buClr>
                <a:srgbClr val="000000"/>
              </a:buClr>
              <a:buSzPct val="25000"/>
            </a:pPr>
            <a:fld id="{00000000-1234-1234-1234-123412341234}" type="slidenum">
              <a:rPr lang="en-US"/>
              <a:pPr>
                <a:buClr>
                  <a:srgbClr val="000000"/>
                </a:buClr>
                <a:buSzPct val="25000"/>
              </a:pPr>
              <a:t>16</a:t>
            </a:fld>
            <a:endParaRPr lang="en-US"/>
          </a:p>
        </p:txBody>
      </p:sp>
    </p:spTree>
    <p:extLst>
      <p:ext uri="{BB962C8B-B14F-4D97-AF65-F5344CB8AC3E}">
        <p14:creationId xmlns:p14="http://schemas.microsoft.com/office/powerpoint/2010/main" val="42803290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spcBef>
                <a:spcPts val="370"/>
              </a:spcBef>
              <a:defRPr/>
            </a:pPr>
            <a:r>
              <a:rPr lang="en-US" b="1" dirty="0"/>
              <a:t>To Know/To Say: </a:t>
            </a:r>
            <a:r>
              <a:rPr lang="en-US" dirty="0"/>
              <a:t>Let’s begin the work of learning a strategic and consistent understanding of what ACL is with these essential questions in mind.</a:t>
            </a:r>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75979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Shape 557"/>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8" name="Shape 558"/>
          <p:cNvSpPr txBox="1">
            <a:spLocks noGrp="1"/>
          </p:cNvSpPr>
          <p:nvPr>
            <p:ph type="body" idx="1"/>
          </p:nvPr>
        </p:nvSpPr>
        <p:spPr>
          <a:xfrm>
            <a:off x="707708" y="4447461"/>
            <a:ext cx="5661660" cy="4213384"/>
          </a:xfrm>
          <a:prstGeom prst="rect">
            <a:avLst/>
          </a:prstGeom>
        </p:spPr>
        <p:txBody>
          <a:bodyPr lIns="93921" tIns="93921" rIns="93921" bIns="93921" anchor="t" anchorCtr="0">
            <a:noAutofit/>
          </a:bodyPr>
          <a:lstStyle/>
          <a:p>
            <a:pPr>
              <a:spcBef>
                <a:spcPts val="0"/>
              </a:spcBef>
            </a:pPr>
            <a:r>
              <a:rPr lang="en-US" b="1" dirty="0"/>
              <a:t>To Know/To Do: </a:t>
            </a:r>
            <a:r>
              <a:rPr lang="en-US" dirty="0"/>
              <a:t>Consider including a check mid-way through trainings to assess a norm or norms. The presenter may want to use norms printed on agenda handouts, in addition to or in place of presentation slides, so the norms are always available in print for participants. Norms may be added to address specific school needs. Some schools already have established norms for all PD. In that case, adapt to their norms.</a:t>
            </a:r>
          </a:p>
        </p:txBody>
      </p:sp>
      <p:sp>
        <p:nvSpPr>
          <p:cNvPr id="559" name="Shape 559"/>
          <p:cNvSpPr txBox="1">
            <a:spLocks noGrp="1"/>
          </p:cNvSpPr>
          <p:nvPr>
            <p:ph type="sldNum" idx="12"/>
          </p:nvPr>
        </p:nvSpPr>
        <p:spPr>
          <a:xfrm>
            <a:off x="4008704" y="8893296"/>
            <a:ext cx="3066733" cy="468154"/>
          </a:xfrm>
          <a:prstGeom prst="rect">
            <a:avLst/>
          </a:prstGeom>
        </p:spPr>
        <p:txBody>
          <a:bodyPr lIns="93921" tIns="46948" rIns="93921" bIns="46948" anchor="b" anchorCtr="0">
            <a:noAutofit/>
          </a:bodyPr>
          <a:lstStyle/>
          <a:p>
            <a:pPr>
              <a:buClr>
                <a:srgbClr val="000000"/>
              </a:buClr>
              <a:buSzPct val="25000"/>
            </a:pPr>
            <a:fld id="{00000000-1234-1234-1234-123412341234}" type="slidenum">
              <a:rPr lang="en-US"/>
              <a:pPr>
                <a:buClr>
                  <a:srgbClr val="000000"/>
                </a:buClr>
                <a:buSzPct val="25000"/>
              </a:pPr>
              <a:t>18</a:t>
            </a:fld>
            <a:endParaRPr lang="en-US"/>
          </a:p>
        </p:txBody>
      </p:sp>
    </p:spTree>
    <p:extLst>
      <p:ext uri="{BB962C8B-B14F-4D97-AF65-F5344CB8AC3E}">
        <p14:creationId xmlns:p14="http://schemas.microsoft.com/office/powerpoint/2010/main" val="29940774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
        <p:cNvGrpSpPr/>
        <p:nvPr/>
      </p:nvGrpSpPr>
      <p:grpSpPr>
        <a:xfrm>
          <a:off x="0" y="0"/>
          <a:ext cx="0" cy="0"/>
          <a:chOff x="0" y="0"/>
          <a:chExt cx="0" cy="0"/>
        </a:xfrm>
      </p:grpSpPr>
      <p:sp>
        <p:nvSpPr>
          <p:cNvPr id="790" name="Shape 790"/>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91" name="Shape 791"/>
          <p:cNvSpPr txBox="1">
            <a:spLocks noGrp="1"/>
          </p:cNvSpPr>
          <p:nvPr>
            <p:ph type="body" idx="1"/>
          </p:nvPr>
        </p:nvSpPr>
        <p:spPr>
          <a:xfrm>
            <a:off x="707708" y="4447461"/>
            <a:ext cx="5661660" cy="4213384"/>
          </a:xfrm>
          <a:prstGeom prst="rect">
            <a:avLst/>
          </a:prstGeom>
          <a:noFill/>
          <a:ln>
            <a:noFill/>
          </a:ln>
        </p:spPr>
        <p:txBody>
          <a:bodyPr lIns="93921" tIns="46948" rIns="93921" bIns="46948" anchor="t" anchorCtr="0">
            <a:noAutofit/>
          </a:bodyPr>
          <a:lstStyle/>
          <a:p>
            <a:pPr>
              <a:spcBef>
                <a:spcPts val="370"/>
              </a:spcBef>
              <a:buSzPct val="25000"/>
            </a:pPr>
            <a:r>
              <a:rPr lang="en-US" b="1" dirty="0"/>
              <a:t>To Know/To Say: </a:t>
            </a:r>
            <a:r>
              <a:rPr lang="en-US" dirty="0"/>
              <a:t>Today’s workshop focuses on the first question that assessment capable learners should be able to answer: “Where Am I Going?”</a:t>
            </a:r>
          </a:p>
          <a:p>
            <a:pPr>
              <a:spcBef>
                <a:spcPts val="370"/>
              </a:spcBef>
              <a:buSzPct val="25000"/>
            </a:pPr>
            <a:endParaRPr lang="en-US" dirty="0"/>
          </a:p>
          <a:p>
            <a:pPr>
              <a:spcBef>
                <a:spcPts val="370"/>
              </a:spcBef>
              <a:buSzPct val="25000"/>
            </a:pPr>
            <a:r>
              <a:rPr lang="en-US" dirty="0"/>
              <a:t>The next several slides are an overview of how the seven strategies align within the three questions.</a:t>
            </a:r>
          </a:p>
        </p:txBody>
      </p:sp>
      <p:sp>
        <p:nvSpPr>
          <p:cNvPr id="792" name="Shape 792"/>
          <p:cNvSpPr txBox="1">
            <a:spLocks noGrp="1"/>
          </p:cNvSpPr>
          <p:nvPr>
            <p:ph type="sldNum" idx="12"/>
          </p:nvPr>
        </p:nvSpPr>
        <p:spPr>
          <a:xfrm>
            <a:off x="4008704" y="8893296"/>
            <a:ext cx="3066733" cy="468154"/>
          </a:xfrm>
          <a:prstGeom prst="rect">
            <a:avLst/>
          </a:prstGeom>
          <a:noFill/>
          <a:ln>
            <a:noFill/>
          </a:ln>
        </p:spPr>
        <p:txBody>
          <a:bodyPr lIns="93921" tIns="46948" rIns="93921" bIns="4694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44905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To Know: </a:t>
            </a:r>
            <a:r>
              <a:rPr lang="en-US" b="0" baseline="0" dirty="0"/>
              <a:t>These supplies are needed for Developing Assessment Capable Learners, Part 1. </a:t>
            </a:r>
          </a:p>
        </p:txBody>
      </p:sp>
      <p:sp>
        <p:nvSpPr>
          <p:cNvPr id="4" name="Date Placeholder 3"/>
          <p:cNvSpPr>
            <a:spLocks noGrp="1"/>
          </p:cNvSpPr>
          <p:nvPr>
            <p:ph type="dt" idx="10"/>
          </p:nvPr>
        </p:nvSpPr>
        <p:spPr/>
        <p:txBody>
          <a:bodyPr/>
          <a:lstStyle/>
          <a:p>
            <a:pPr>
              <a:defRPr/>
            </a:pPr>
            <a:r>
              <a:rPr lang="en-US"/>
              <a:t>1/6/2011</a:t>
            </a:r>
          </a:p>
        </p:txBody>
      </p:sp>
      <p:sp>
        <p:nvSpPr>
          <p:cNvPr id="5" name="Slide Number Placeholder 4"/>
          <p:cNvSpPr>
            <a:spLocks noGrp="1"/>
          </p:cNvSpPr>
          <p:nvPr>
            <p:ph type="sldNum" sz="quarter" idx="11"/>
          </p:nvPr>
        </p:nvSpPr>
        <p:spPr/>
        <p:txBody>
          <a:bodyPr/>
          <a:lstStyle/>
          <a:p>
            <a:pPr>
              <a:defRPr/>
            </a:pPr>
            <a:fld id="{41714D8E-BD82-41DB-9032-4B7BA4ABDEDD}" type="slidenum">
              <a:rPr lang="en-US" smtClean="0"/>
              <a:pPr>
                <a:defRPr/>
              </a:pPr>
              <a:t>2</a:t>
            </a:fld>
            <a:endParaRPr lang="en-US"/>
          </a:p>
        </p:txBody>
      </p:sp>
    </p:spTree>
    <p:extLst>
      <p:ext uri="{BB962C8B-B14F-4D97-AF65-F5344CB8AC3E}">
        <p14:creationId xmlns:p14="http://schemas.microsoft.com/office/powerpoint/2010/main" val="396718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Shape 429"/>
          <p:cNvSpPr txBox="1">
            <a:spLocks noGrp="1"/>
          </p:cNvSpPr>
          <p:nvPr>
            <p:ph type="body" idx="1"/>
          </p:nvPr>
        </p:nvSpPr>
        <p:spPr>
          <a:xfrm>
            <a:off x="707708" y="4447461"/>
            <a:ext cx="5661659" cy="4213384"/>
          </a:xfrm>
          <a:prstGeom prst="rect">
            <a:avLst/>
          </a:prstGeom>
        </p:spPr>
        <p:txBody>
          <a:bodyPr lIns="93921" tIns="93921" rIns="93921" bIns="93921" anchor="t" anchorCtr="0">
            <a:noAutofit/>
          </a:bodyPr>
          <a:lstStyle/>
          <a:p>
            <a:pPr>
              <a:spcBef>
                <a:spcPts val="0"/>
              </a:spcBef>
            </a:pPr>
            <a:r>
              <a:rPr lang="en-US" b="1" dirty="0"/>
              <a:t>To Do:</a:t>
            </a:r>
            <a:r>
              <a:rPr lang="en-US" dirty="0"/>
              <a:t> Send the pre-reading out ahead of the workshop.</a:t>
            </a:r>
          </a:p>
          <a:p>
            <a:pPr>
              <a:spcBef>
                <a:spcPts val="0"/>
              </a:spcBef>
            </a:pPr>
            <a:endParaRPr lang="en-US" dirty="0"/>
          </a:p>
          <a:p>
            <a:pPr>
              <a:spcBef>
                <a:spcPts val="0"/>
              </a:spcBef>
            </a:pPr>
            <a:r>
              <a:rPr lang="en-US" dirty="0"/>
              <a:t>Ask participants to highlight five key ideas, revelations or questions from the article. </a:t>
            </a:r>
          </a:p>
          <a:p>
            <a:pPr>
              <a:spcBef>
                <a:spcPts val="0"/>
              </a:spcBef>
            </a:pPr>
            <a:endParaRPr lang="en-US" dirty="0"/>
          </a:p>
          <a:p>
            <a:pPr>
              <a:spcBef>
                <a:spcPts val="0"/>
              </a:spcBef>
            </a:pPr>
            <a:r>
              <a:rPr lang="en-US" dirty="0"/>
              <a:t>The three guiding questions can be discussed at the beginning of the training. </a:t>
            </a:r>
          </a:p>
          <a:p>
            <a:pPr>
              <a:spcBef>
                <a:spcPts val="0"/>
              </a:spcBef>
            </a:pPr>
            <a:endParaRPr lang="en-US" dirty="0"/>
          </a:p>
          <a:p>
            <a:pPr>
              <a:spcBef>
                <a:spcPts val="0"/>
              </a:spcBef>
            </a:pPr>
            <a:r>
              <a:rPr lang="en-US" b="1" dirty="0"/>
              <a:t>To Say: </a:t>
            </a:r>
            <a:r>
              <a:rPr lang="en-US" dirty="0"/>
              <a:t>Ask participants to discuss the three guiding</a:t>
            </a:r>
            <a:r>
              <a:rPr lang="en-US" baseline="0" dirty="0"/>
              <a:t> questions and five key ideas from the article with a partner or with others at their tables. Then share out. </a:t>
            </a:r>
          </a:p>
          <a:p>
            <a:pPr>
              <a:spcBef>
                <a:spcPts val="0"/>
              </a:spcBef>
            </a:pPr>
            <a:endParaRPr lang="en-US" dirty="0"/>
          </a:p>
          <a:p>
            <a:pPr>
              <a:spcBef>
                <a:spcPts val="0"/>
              </a:spcBef>
            </a:pPr>
            <a:r>
              <a:rPr lang="en-US" b="1" dirty="0"/>
              <a:t>Handout: </a:t>
            </a:r>
            <a:r>
              <a:rPr lang="en-US" b="0" dirty="0"/>
              <a:t>Helping Students Understand Assessment</a:t>
            </a:r>
            <a:endParaRPr lang="en-US" b="1" dirty="0"/>
          </a:p>
          <a:p>
            <a:pPr>
              <a:spcBef>
                <a:spcPts val="0"/>
              </a:spcBef>
            </a:pPr>
            <a:endParaRPr lang="en-US" b="1" dirty="0"/>
          </a:p>
          <a:p>
            <a:pPr defTabSz="939363">
              <a:spcBef>
                <a:spcPts val="0"/>
              </a:spcBef>
              <a:defRPr/>
            </a:pPr>
            <a:r>
              <a:rPr lang="en-US" b="1" dirty="0"/>
              <a:t>Reference: </a:t>
            </a:r>
            <a:r>
              <a:rPr lang="en-US" dirty="0" err="1"/>
              <a:t>Chappuis</a:t>
            </a:r>
            <a:r>
              <a:rPr lang="en-US" dirty="0"/>
              <a:t>, J. (2005). Helping students understand assessment. </a:t>
            </a:r>
            <a:r>
              <a:rPr lang="en-US" i="1" dirty="0"/>
              <a:t>Educational Leadership</a:t>
            </a:r>
            <a:r>
              <a:rPr lang="en-US" dirty="0"/>
              <a:t>, </a:t>
            </a:r>
            <a:r>
              <a:rPr lang="en-US" i="1" dirty="0"/>
              <a:t>63</a:t>
            </a:r>
            <a:r>
              <a:rPr lang="en-US" dirty="0"/>
              <a:t>(3).</a:t>
            </a:r>
            <a:endParaRPr lang="en-US" b="1" dirty="0"/>
          </a:p>
        </p:txBody>
      </p:sp>
      <p:sp>
        <p:nvSpPr>
          <p:cNvPr id="430" name="Shape 430"/>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14042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Shape 735"/>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6" name="Shape 736"/>
          <p:cNvSpPr txBox="1">
            <a:spLocks noGrp="1"/>
          </p:cNvSpPr>
          <p:nvPr>
            <p:ph type="body" idx="1"/>
          </p:nvPr>
        </p:nvSpPr>
        <p:spPr>
          <a:xfrm>
            <a:off x="707708" y="4447461"/>
            <a:ext cx="5661660" cy="4213384"/>
          </a:xfrm>
          <a:prstGeom prst="rect">
            <a:avLst/>
          </a:prstGeom>
        </p:spPr>
        <p:txBody>
          <a:bodyPr lIns="93921" tIns="93921" rIns="93921" bIns="93921" anchor="t" anchorCtr="0">
            <a:noAutofit/>
          </a:bodyPr>
          <a:lstStyle/>
          <a:p>
            <a:pPr>
              <a:spcBef>
                <a:spcPts val="0"/>
              </a:spcBef>
            </a:pPr>
            <a:r>
              <a:rPr lang="en-US" b="1" dirty="0"/>
              <a:t>To Know: </a:t>
            </a:r>
            <a:r>
              <a:rPr lang="en-US" b="0" dirty="0"/>
              <a:t>A handout of this slide was distributed in the ACL Overview.</a:t>
            </a:r>
            <a:endParaRPr lang="en-US" b="1" dirty="0"/>
          </a:p>
          <a:p>
            <a:pPr>
              <a:spcBef>
                <a:spcPts val="0"/>
              </a:spcBef>
            </a:pPr>
            <a:endParaRPr lang="en-US" b="1" dirty="0"/>
          </a:p>
          <a:p>
            <a:pPr>
              <a:spcBef>
                <a:spcPts val="0"/>
              </a:spcBef>
            </a:pPr>
            <a:r>
              <a:rPr lang="en-US" b="1" dirty="0"/>
              <a:t>To Say: </a:t>
            </a:r>
            <a:r>
              <a:rPr lang="en-US" b="0" dirty="0"/>
              <a:t>Jan </a:t>
            </a:r>
            <a:r>
              <a:rPr lang="en-US" b="0" dirty="0" err="1"/>
              <a:t>Chappuis</a:t>
            </a:r>
            <a:r>
              <a:rPr lang="en-US" b="0" dirty="0"/>
              <a:t> has organized seven teacher strategies within the three ACL questions.</a:t>
            </a:r>
            <a:endParaRPr lang="en-US" b="1" dirty="0"/>
          </a:p>
          <a:p>
            <a:pPr>
              <a:spcBef>
                <a:spcPts val="0"/>
              </a:spcBef>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Handout:</a:t>
            </a:r>
            <a:r>
              <a:rPr lang="en-US" b="0" dirty="0"/>
              <a:t> Teacher Strategies for Developing Assessment Capable Learners (This</a:t>
            </a:r>
            <a:r>
              <a:rPr lang="en-US" b="0" baseline="0" dirty="0"/>
              <a:t> is a participant copy of these 7 strategies aligned with the three questions.)</a:t>
            </a:r>
          </a:p>
          <a:p>
            <a:pPr>
              <a:spcBef>
                <a:spcPts val="0"/>
              </a:spcBef>
            </a:pPr>
            <a:endParaRPr lang="en-US" b="1" dirty="0"/>
          </a:p>
          <a:p>
            <a:pPr>
              <a:spcBef>
                <a:spcPts val="0"/>
              </a:spcBef>
            </a:pPr>
            <a:r>
              <a:rPr lang="en-US" b="1" dirty="0"/>
              <a:t>Reference: </a:t>
            </a:r>
            <a:r>
              <a:rPr lang="en-US" sz="1000" dirty="0" err="1"/>
              <a:t>Chappuis</a:t>
            </a:r>
            <a:r>
              <a:rPr lang="en-US" sz="1000" dirty="0"/>
              <a:t>, J. (2015). </a:t>
            </a:r>
            <a:r>
              <a:rPr lang="en-US" sz="1000" i="1" dirty="0"/>
              <a:t>Seven strategies of assessment for learning</a:t>
            </a:r>
            <a:r>
              <a:rPr lang="en-US" sz="1000" dirty="0"/>
              <a:t>, 2e. Upper Saddle River, NJ: Pearson Education.</a:t>
            </a:r>
          </a:p>
        </p:txBody>
      </p:sp>
      <p:sp>
        <p:nvSpPr>
          <p:cNvPr id="737" name="Shape 737"/>
          <p:cNvSpPr txBox="1">
            <a:spLocks noGrp="1"/>
          </p:cNvSpPr>
          <p:nvPr>
            <p:ph type="sldNum" idx="12"/>
          </p:nvPr>
        </p:nvSpPr>
        <p:spPr>
          <a:xfrm>
            <a:off x="4008704" y="8893296"/>
            <a:ext cx="3066733" cy="468154"/>
          </a:xfrm>
          <a:prstGeom prst="rect">
            <a:avLst/>
          </a:prstGeom>
        </p:spPr>
        <p:txBody>
          <a:bodyPr lIns="93921" tIns="46948" rIns="93921" bIns="46948" anchor="b" anchorCtr="0">
            <a:noAutofit/>
          </a:bodyPr>
          <a:lstStyle/>
          <a:p>
            <a:fld id="{00000000-1234-1234-1234-123412341234}" type="slidenum">
              <a:rPr lang="en-US"/>
              <a:pPr/>
              <a:t>21</a:t>
            </a:fld>
            <a:endParaRPr lang="en-US"/>
          </a:p>
        </p:txBody>
      </p:sp>
    </p:spTree>
    <p:extLst>
      <p:ext uri="{BB962C8B-B14F-4D97-AF65-F5344CB8AC3E}">
        <p14:creationId xmlns:p14="http://schemas.microsoft.com/office/powerpoint/2010/main" val="18518050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Shape 798"/>
          <p:cNvSpPr txBox="1">
            <a:spLocks noGrp="1"/>
          </p:cNvSpPr>
          <p:nvPr>
            <p:ph type="body" idx="1"/>
          </p:nvPr>
        </p:nvSpPr>
        <p:spPr>
          <a:xfrm>
            <a:off x="707708" y="4447461"/>
            <a:ext cx="5661660" cy="4213384"/>
          </a:xfrm>
          <a:prstGeom prst="rect">
            <a:avLst/>
          </a:prstGeom>
        </p:spPr>
        <p:txBody>
          <a:bodyPr lIns="93921" tIns="93921" rIns="93921" bIns="93921"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ct val="91666"/>
              <a:buFontTx/>
              <a:buNone/>
              <a:tabLst/>
              <a:defRPr/>
            </a:pPr>
            <a:r>
              <a:rPr lang="en-US" b="1" dirty="0"/>
              <a:t>To Know/To Say: </a:t>
            </a:r>
            <a:r>
              <a:rPr lang="en-US" b="0" dirty="0"/>
              <a:t>These questions and strategies are written in student friendly language.</a:t>
            </a:r>
            <a:endParaRPr lang="en-US" b="1" dirty="0"/>
          </a:p>
          <a:p>
            <a:pPr>
              <a:lnSpc>
                <a:spcPct val="115000"/>
              </a:lnSpc>
              <a:spcBef>
                <a:spcPts val="0"/>
              </a:spcBef>
              <a:buClr>
                <a:schemeClr val="dk1"/>
              </a:buClr>
              <a:buSzPct val="110000"/>
            </a:pPr>
            <a:endParaRPr sz="1000" dirty="0"/>
          </a:p>
          <a:p>
            <a:pPr>
              <a:lnSpc>
                <a:spcPct val="115000"/>
              </a:lnSpc>
              <a:spcBef>
                <a:spcPts val="0"/>
              </a:spcBef>
              <a:buClr>
                <a:schemeClr val="dk1"/>
              </a:buClr>
              <a:buSzPct val="91666"/>
            </a:pPr>
            <a:r>
              <a:rPr lang="en-US" b="1" dirty="0"/>
              <a:t>Reference:</a:t>
            </a:r>
            <a:r>
              <a:rPr lang="en-US" dirty="0"/>
              <a:t> Adapted from:</a:t>
            </a:r>
            <a:r>
              <a:rPr lang="en-US" baseline="0" dirty="0"/>
              <a:t> </a:t>
            </a:r>
            <a:r>
              <a:rPr lang="en-US" dirty="0" err="1"/>
              <a:t>Chappuis</a:t>
            </a:r>
            <a:r>
              <a:rPr lang="en-US" dirty="0"/>
              <a:t>, J. (2009). </a:t>
            </a:r>
            <a:r>
              <a:rPr lang="en-US" i="1" dirty="0"/>
              <a:t>Seven strategies of assessment for learning</a:t>
            </a:r>
            <a:r>
              <a:rPr lang="en-US" dirty="0"/>
              <a:t>. Allyn &amp; Bacon.</a:t>
            </a:r>
          </a:p>
        </p:txBody>
      </p:sp>
      <p:sp>
        <p:nvSpPr>
          <p:cNvPr id="799" name="Shape 799"/>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08667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Shape 714"/>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5" name="Shape 715"/>
          <p:cNvSpPr txBox="1">
            <a:spLocks noGrp="1"/>
          </p:cNvSpPr>
          <p:nvPr>
            <p:ph type="body" idx="1"/>
          </p:nvPr>
        </p:nvSpPr>
        <p:spPr>
          <a:xfrm>
            <a:off x="707708" y="4447461"/>
            <a:ext cx="5661660" cy="4213384"/>
          </a:xfrm>
          <a:prstGeom prst="rect">
            <a:avLst/>
          </a:prstGeom>
        </p:spPr>
        <p:txBody>
          <a:bodyPr lIns="93921" tIns="93921" rIns="93921" bIns="93921" anchor="t" anchorCtr="0">
            <a:noAutofit/>
          </a:bodyPr>
          <a:lstStyle/>
          <a:p>
            <a:pPr>
              <a:spcBef>
                <a:spcPts val="0"/>
              </a:spcBef>
            </a:pPr>
            <a:r>
              <a:rPr lang="en-US" b="1" dirty="0"/>
              <a:t>To Know/To Say: </a:t>
            </a:r>
            <a:r>
              <a:rPr lang="en-US" b="0" dirty="0"/>
              <a:t>T</a:t>
            </a:r>
            <a:r>
              <a:rPr lang="en-US" dirty="0"/>
              <a:t>he Seven Strategies of Assessment for Learning comes from the work of Jan </a:t>
            </a:r>
            <a:r>
              <a:rPr lang="en-US" dirty="0" err="1"/>
              <a:t>Chappuis</a:t>
            </a:r>
            <a:r>
              <a:rPr lang="en-US" dirty="0"/>
              <a:t>. While the seven strategies seem like a continuum of when to use each strategy, the strategies can actually be used at various points of instruction. </a:t>
            </a:r>
          </a:p>
          <a:p>
            <a:pPr>
              <a:spcBef>
                <a:spcPts val="0"/>
              </a:spcBef>
            </a:pPr>
            <a:endParaRPr lang="en-US" dirty="0"/>
          </a:p>
          <a:p>
            <a:pPr>
              <a:spcBef>
                <a:spcPts val="0"/>
              </a:spcBef>
            </a:pPr>
            <a:r>
              <a:rPr lang="en-US" b="1" dirty="0"/>
              <a:t>Reference: </a:t>
            </a:r>
            <a:r>
              <a:rPr lang="en-US" dirty="0" err="1"/>
              <a:t>Chappuis</a:t>
            </a:r>
            <a:r>
              <a:rPr lang="en-US" dirty="0"/>
              <a:t>, J. 2015. </a:t>
            </a:r>
            <a:r>
              <a:rPr lang="en-US" i="1" dirty="0"/>
              <a:t>Seven strategies of assessment for learning</a:t>
            </a:r>
            <a:r>
              <a:rPr lang="en-US" dirty="0"/>
              <a:t>, 2e. Upper Saddle River, NJ: Pearson Education.</a:t>
            </a:r>
            <a:endParaRPr lang="en-US" b="1" dirty="0"/>
          </a:p>
        </p:txBody>
      </p:sp>
      <p:sp>
        <p:nvSpPr>
          <p:cNvPr id="716" name="Shape 716"/>
          <p:cNvSpPr txBox="1">
            <a:spLocks noGrp="1"/>
          </p:cNvSpPr>
          <p:nvPr>
            <p:ph type="sldNum" idx="12"/>
          </p:nvPr>
        </p:nvSpPr>
        <p:spPr>
          <a:xfrm>
            <a:off x="4008704" y="8893296"/>
            <a:ext cx="3066733" cy="468154"/>
          </a:xfrm>
          <a:prstGeom prst="rect">
            <a:avLst/>
          </a:prstGeom>
        </p:spPr>
        <p:txBody>
          <a:bodyPr lIns="93921" tIns="46948" rIns="93921" bIns="46948" anchor="b" anchorCtr="0">
            <a:noAutofit/>
          </a:bodyPr>
          <a:lstStyle/>
          <a:p>
            <a:pPr>
              <a:buClr>
                <a:srgbClr val="000000"/>
              </a:buClr>
              <a:buSzPct val="25000"/>
            </a:pPr>
            <a:fld id="{00000000-1234-1234-1234-123412341234}" type="slidenum">
              <a:rPr lang="en-US"/>
              <a:pPr>
                <a:buClr>
                  <a:srgbClr val="000000"/>
                </a:buClr>
                <a:buSzPct val="25000"/>
              </a:pPr>
              <a:t>23</a:t>
            </a:fld>
            <a:endParaRPr lang="en-US"/>
          </a:p>
        </p:txBody>
      </p:sp>
    </p:spTree>
    <p:extLst>
      <p:ext uri="{BB962C8B-B14F-4D97-AF65-F5344CB8AC3E}">
        <p14:creationId xmlns:p14="http://schemas.microsoft.com/office/powerpoint/2010/main" val="39315939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Shape 721"/>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2" name="Shape 722"/>
          <p:cNvSpPr txBox="1">
            <a:spLocks noGrp="1"/>
          </p:cNvSpPr>
          <p:nvPr>
            <p:ph type="body" idx="1"/>
          </p:nvPr>
        </p:nvSpPr>
        <p:spPr>
          <a:xfrm>
            <a:off x="707708" y="4447461"/>
            <a:ext cx="5661660" cy="4213384"/>
          </a:xfrm>
          <a:prstGeom prst="rect">
            <a:avLst/>
          </a:prstGeom>
        </p:spPr>
        <p:txBody>
          <a:bodyPr lIns="93921" tIns="93921" rIns="93921" bIns="93921" anchor="t" anchorCtr="0">
            <a:noAutofit/>
          </a:bodyPr>
          <a:lstStyle/>
          <a:p>
            <a:pPr>
              <a:spcBef>
                <a:spcPts val="0"/>
              </a:spcBef>
            </a:pPr>
            <a:r>
              <a:rPr lang="en-US" b="1" dirty="0"/>
              <a:t>To Know/To Say: </a:t>
            </a:r>
            <a:r>
              <a:rPr lang="en-US" b="0" dirty="0"/>
              <a:t>Sadler’s “indispensable conditions” for improving learning aligned to the three questions.</a:t>
            </a:r>
            <a:endParaRPr lang="en-US" b="1" dirty="0"/>
          </a:p>
          <a:p>
            <a:pPr>
              <a:spcBef>
                <a:spcPts val="0"/>
              </a:spcBef>
            </a:pPr>
            <a:endParaRPr lang="en-US" b="1" dirty="0"/>
          </a:p>
          <a:p>
            <a:pPr>
              <a:spcBef>
                <a:spcPts val="0"/>
              </a:spcBef>
            </a:pPr>
            <a:r>
              <a:rPr lang="en-US" b="1" dirty="0"/>
              <a:t>Reference:</a:t>
            </a:r>
            <a:r>
              <a:rPr lang="en-US" dirty="0"/>
              <a:t> Sadler, D. R. (1989). Formative assessment and the design of instructional systems. </a:t>
            </a:r>
            <a:r>
              <a:rPr lang="en-US" i="1" dirty="0"/>
              <a:t>Instructional science</a:t>
            </a:r>
            <a:r>
              <a:rPr lang="en-US" dirty="0"/>
              <a:t>, </a:t>
            </a:r>
            <a:r>
              <a:rPr lang="en-US" i="1" dirty="0"/>
              <a:t>18</a:t>
            </a:r>
            <a:r>
              <a:rPr lang="en-US" dirty="0"/>
              <a:t>(2), 119-144.</a:t>
            </a:r>
          </a:p>
        </p:txBody>
      </p:sp>
      <p:sp>
        <p:nvSpPr>
          <p:cNvPr id="723" name="Shape 723"/>
          <p:cNvSpPr txBox="1">
            <a:spLocks noGrp="1"/>
          </p:cNvSpPr>
          <p:nvPr>
            <p:ph type="sldNum" idx="12"/>
          </p:nvPr>
        </p:nvSpPr>
        <p:spPr>
          <a:xfrm>
            <a:off x="4008704" y="8893296"/>
            <a:ext cx="3066733" cy="468154"/>
          </a:xfrm>
          <a:prstGeom prst="rect">
            <a:avLst/>
          </a:prstGeom>
        </p:spPr>
        <p:txBody>
          <a:bodyPr lIns="93921" tIns="46948" rIns="93921" bIns="46948" anchor="b" anchorCtr="0">
            <a:noAutofit/>
          </a:bodyPr>
          <a:lstStyle/>
          <a:p>
            <a:fld id="{00000000-1234-1234-1234-123412341234}" type="slidenum">
              <a:rPr lang="en-US"/>
              <a:pPr/>
              <a:t>24</a:t>
            </a:fld>
            <a:endParaRPr lang="en-US"/>
          </a:p>
        </p:txBody>
      </p:sp>
    </p:spTree>
    <p:extLst>
      <p:ext uri="{BB962C8B-B14F-4D97-AF65-F5344CB8AC3E}">
        <p14:creationId xmlns:p14="http://schemas.microsoft.com/office/powerpoint/2010/main" val="25026736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3"/>
        <p:cNvGrpSpPr/>
        <p:nvPr/>
      </p:nvGrpSpPr>
      <p:grpSpPr>
        <a:xfrm>
          <a:off x="0" y="0"/>
          <a:ext cx="0" cy="0"/>
          <a:chOff x="0" y="0"/>
          <a:chExt cx="0" cy="0"/>
        </a:xfrm>
      </p:grpSpPr>
      <p:sp>
        <p:nvSpPr>
          <p:cNvPr id="814" name="Shape 814"/>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5" name="Shape 815"/>
          <p:cNvSpPr txBox="1">
            <a:spLocks noGrp="1"/>
          </p:cNvSpPr>
          <p:nvPr>
            <p:ph type="body" idx="1"/>
          </p:nvPr>
        </p:nvSpPr>
        <p:spPr>
          <a:xfrm>
            <a:off x="707708" y="4447461"/>
            <a:ext cx="5661660" cy="4213384"/>
          </a:xfrm>
          <a:prstGeom prst="rect">
            <a:avLst/>
          </a:prstGeom>
        </p:spPr>
        <p:txBody>
          <a:bodyPr lIns="93921" tIns="93921" rIns="93921" bIns="93921" anchor="t" anchorCtr="0">
            <a:noAutofit/>
          </a:bodyPr>
          <a:lstStyle/>
          <a:p>
            <a:pPr>
              <a:spcBef>
                <a:spcPts val="0"/>
              </a:spcBef>
            </a:pPr>
            <a:r>
              <a:rPr lang="en-US" b="1" dirty="0"/>
              <a:t>To Do/To Know:</a:t>
            </a:r>
            <a:r>
              <a:rPr lang="en-US" dirty="0"/>
              <a:t> Give participants time to write a brief reflection. This reflection by participants helps them identify “where am I now?” on this topic and can be used to see growth at the end of the training.</a:t>
            </a:r>
          </a:p>
        </p:txBody>
      </p:sp>
      <p:sp>
        <p:nvSpPr>
          <p:cNvPr id="816" name="Shape 816"/>
          <p:cNvSpPr txBox="1">
            <a:spLocks noGrp="1"/>
          </p:cNvSpPr>
          <p:nvPr>
            <p:ph type="sldNum" idx="12"/>
          </p:nvPr>
        </p:nvSpPr>
        <p:spPr>
          <a:xfrm>
            <a:off x="4008704" y="8893296"/>
            <a:ext cx="3066733" cy="468154"/>
          </a:xfrm>
          <a:prstGeom prst="rect">
            <a:avLst/>
          </a:prstGeom>
        </p:spPr>
        <p:txBody>
          <a:bodyPr lIns="93921" tIns="46948" rIns="93921" bIns="46948" anchor="b" anchorCtr="0">
            <a:noAutofit/>
          </a:bodyPr>
          <a:lstStyle/>
          <a:p>
            <a:pPr>
              <a:buClr>
                <a:srgbClr val="000000"/>
              </a:buClr>
              <a:buSzPct val="25000"/>
            </a:pPr>
            <a:fld id="{00000000-1234-1234-1234-123412341234}" type="slidenum">
              <a:rPr lang="en-US"/>
              <a:pPr>
                <a:buClr>
                  <a:srgbClr val="000000"/>
                </a:buClr>
                <a:buSzPct val="25000"/>
              </a:pPr>
              <a:t>25</a:t>
            </a:fld>
            <a:endParaRPr lang="en-US"/>
          </a:p>
        </p:txBody>
      </p:sp>
    </p:spTree>
    <p:extLst>
      <p:ext uri="{BB962C8B-B14F-4D97-AF65-F5344CB8AC3E}">
        <p14:creationId xmlns:p14="http://schemas.microsoft.com/office/powerpoint/2010/main" val="31075396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4"/>
        <p:cNvGrpSpPr/>
        <p:nvPr/>
      </p:nvGrpSpPr>
      <p:grpSpPr>
        <a:xfrm>
          <a:off x="0" y="0"/>
          <a:ext cx="0" cy="0"/>
          <a:chOff x="0" y="0"/>
          <a:chExt cx="0" cy="0"/>
        </a:xfrm>
      </p:grpSpPr>
      <p:sp>
        <p:nvSpPr>
          <p:cNvPr id="805" name="Shape 805"/>
          <p:cNvSpPr txBox="1">
            <a:spLocks noGrp="1"/>
          </p:cNvSpPr>
          <p:nvPr>
            <p:ph type="body" idx="1"/>
          </p:nvPr>
        </p:nvSpPr>
        <p:spPr>
          <a:xfrm>
            <a:off x="707708" y="4447461"/>
            <a:ext cx="5661660" cy="4213384"/>
          </a:xfrm>
          <a:prstGeom prst="rect">
            <a:avLst/>
          </a:prstGeom>
        </p:spPr>
        <p:txBody>
          <a:bodyPr lIns="93921" tIns="93921" rIns="93921" bIns="93921" anchor="t" anchorCtr="0">
            <a:noAutofit/>
          </a:bodyPr>
          <a:lstStyle/>
          <a:p>
            <a:pPr>
              <a:spcBef>
                <a:spcPts val="0"/>
              </a:spcBef>
              <a:buClr>
                <a:schemeClr val="dk1"/>
              </a:buClr>
              <a:buSzPct val="91666"/>
            </a:pPr>
            <a:r>
              <a:rPr lang="en-US" b="1" dirty="0"/>
              <a:t>To Do: </a:t>
            </a:r>
            <a:r>
              <a:rPr lang="en-US" b="0" dirty="0"/>
              <a:t>Distribute the Where am I Going? handout and follow the directions on the slide.</a:t>
            </a:r>
          </a:p>
          <a:p>
            <a:pPr>
              <a:spcBef>
                <a:spcPts val="0"/>
              </a:spcBef>
              <a:buClr>
                <a:schemeClr val="dk1"/>
              </a:buClr>
              <a:buSzPct val="91666"/>
            </a:pPr>
            <a:endParaRPr lang="en-US" dirty="0"/>
          </a:p>
          <a:p>
            <a:pPr>
              <a:spcBef>
                <a:spcPts val="0"/>
              </a:spcBef>
              <a:buClr>
                <a:schemeClr val="dk1"/>
              </a:buClr>
              <a:buSzPct val="91666"/>
            </a:pPr>
            <a:r>
              <a:rPr lang="en-US" b="1" dirty="0"/>
              <a:t>Handout:</a:t>
            </a:r>
            <a:r>
              <a:rPr lang="en-US" dirty="0"/>
              <a:t> “Where Am I Going?” </a:t>
            </a:r>
          </a:p>
          <a:p>
            <a:pPr>
              <a:spcBef>
                <a:spcPts val="0"/>
              </a:spcBef>
              <a:buClr>
                <a:schemeClr val="dk1"/>
              </a:buClr>
              <a:buSzPct val="91666"/>
            </a:pPr>
            <a:endParaRPr lang="en-US" dirty="0"/>
          </a:p>
          <a:p>
            <a:pPr>
              <a:spcBef>
                <a:spcPts val="0"/>
              </a:spcBef>
              <a:buClr>
                <a:schemeClr val="dk1"/>
              </a:buClr>
              <a:buSzPct val="91666"/>
            </a:pPr>
            <a:r>
              <a:rPr lang="en-US" b="1" dirty="0"/>
              <a:t>Reference: </a:t>
            </a:r>
            <a:r>
              <a:rPr lang="en-US" dirty="0"/>
              <a:t>“Seven Strategies of Assessment for Learning” is excerpted from </a:t>
            </a:r>
            <a:r>
              <a:rPr lang="en-US" dirty="0" err="1"/>
              <a:t>Chappuis</a:t>
            </a:r>
            <a:r>
              <a:rPr lang="en-US" dirty="0"/>
              <a:t>, J. (2015). </a:t>
            </a:r>
            <a:r>
              <a:rPr lang="en-US" i="1" dirty="0"/>
              <a:t>Seven strategies of assessment for learning</a:t>
            </a:r>
            <a:r>
              <a:rPr lang="en-US" dirty="0"/>
              <a:t>, 2e. Upper Saddle River, NJ: Pearson Education, pp. 11‐14.</a:t>
            </a:r>
          </a:p>
        </p:txBody>
      </p:sp>
      <p:sp>
        <p:nvSpPr>
          <p:cNvPr id="806" name="Shape 806"/>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67693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0"/>
        <p:cNvGrpSpPr/>
        <p:nvPr/>
      </p:nvGrpSpPr>
      <p:grpSpPr>
        <a:xfrm>
          <a:off x="0" y="0"/>
          <a:ext cx="0" cy="0"/>
          <a:chOff x="0" y="0"/>
          <a:chExt cx="0" cy="0"/>
        </a:xfrm>
      </p:grpSpPr>
      <p:sp>
        <p:nvSpPr>
          <p:cNvPr id="821" name="Shape 821"/>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22" name="Shape 822"/>
          <p:cNvSpPr txBox="1">
            <a:spLocks noGrp="1"/>
          </p:cNvSpPr>
          <p:nvPr>
            <p:ph type="body" idx="1"/>
          </p:nvPr>
        </p:nvSpPr>
        <p:spPr>
          <a:xfrm>
            <a:off x="707708" y="4447461"/>
            <a:ext cx="5661659" cy="4213384"/>
          </a:xfrm>
          <a:prstGeom prst="rect">
            <a:avLst/>
          </a:prstGeom>
          <a:noFill/>
          <a:ln>
            <a:noFill/>
          </a:ln>
        </p:spPr>
        <p:txBody>
          <a:bodyPr lIns="93921" tIns="46948" rIns="93921" bIns="46948" anchor="t" anchorCtr="0">
            <a:noAutofit/>
          </a:bodyPr>
          <a:lstStyle/>
          <a:p>
            <a:pPr>
              <a:spcBef>
                <a:spcPts val="370"/>
              </a:spcBef>
              <a:buSzPct val="25000"/>
            </a:pPr>
            <a:r>
              <a:rPr lang="en-US" b="1" dirty="0"/>
              <a:t>To Know/To Say: </a:t>
            </a:r>
            <a:r>
              <a:rPr lang="en-US" b="0" dirty="0"/>
              <a:t>We will begin with Strategy 1: Provide clear and understandable vision of the learning target.</a:t>
            </a:r>
            <a:endParaRPr b="1" dirty="0"/>
          </a:p>
        </p:txBody>
      </p:sp>
      <p:sp>
        <p:nvSpPr>
          <p:cNvPr id="823" name="Shape 823"/>
          <p:cNvSpPr txBox="1">
            <a:spLocks noGrp="1"/>
          </p:cNvSpPr>
          <p:nvPr>
            <p:ph type="sldNum" idx="12"/>
          </p:nvPr>
        </p:nvSpPr>
        <p:spPr>
          <a:xfrm>
            <a:off x="4008705" y="8893296"/>
            <a:ext cx="3066731" cy="468154"/>
          </a:xfrm>
          <a:prstGeom prst="rect">
            <a:avLst/>
          </a:prstGeom>
          <a:noFill/>
          <a:ln>
            <a:noFill/>
          </a:ln>
        </p:spPr>
        <p:txBody>
          <a:bodyPr lIns="93921" tIns="46948" rIns="93921" bIns="4694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27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20818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Shape 829"/>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0" name="Shape 830"/>
          <p:cNvSpPr txBox="1">
            <a:spLocks noGrp="1"/>
          </p:cNvSpPr>
          <p:nvPr>
            <p:ph type="body" idx="1"/>
          </p:nvPr>
        </p:nvSpPr>
        <p:spPr>
          <a:xfrm>
            <a:off x="707708" y="4447461"/>
            <a:ext cx="5661660" cy="4213384"/>
          </a:xfrm>
          <a:prstGeom prst="rect">
            <a:avLst/>
          </a:prstGeom>
        </p:spPr>
        <p:txBody>
          <a:bodyPr lIns="93921" tIns="93921" rIns="93921" bIns="93921" anchor="t" anchorCtr="0">
            <a:noAutofit/>
          </a:bodyPr>
          <a:lstStyle/>
          <a:p>
            <a:pPr>
              <a:spcBef>
                <a:spcPts val="0"/>
              </a:spcBef>
            </a:pPr>
            <a:r>
              <a:rPr lang="en-US" b="1" dirty="0"/>
              <a:t>To Do/To Say:</a:t>
            </a:r>
            <a:r>
              <a:rPr lang="en-US" dirty="0"/>
              <a:t> Ask participants to number everyone off by threes.</a:t>
            </a:r>
          </a:p>
          <a:p>
            <a:pPr>
              <a:spcBef>
                <a:spcPts val="0"/>
              </a:spcBef>
            </a:pPr>
            <a:endParaRPr lang="en-US" dirty="0"/>
          </a:p>
          <a:p>
            <a:pPr>
              <a:spcBef>
                <a:spcPts val="0"/>
              </a:spcBef>
            </a:pPr>
            <a:r>
              <a:rPr lang="en-US" b="0" dirty="0"/>
              <a:t>After distributing the handout, participants follow the directions listed on the screen.</a:t>
            </a:r>
          </a:p>
          <a:p>
            <a:pPr>
              <a:spcBef>
                <a:spcPts val="0"/>
              </a:spcBef>
            </a:pPr>
            <a:endParaRPr lang="en-US" b="0" dirty="0"/>
          </a:p>
          <a:p>
            <a:pPr>
              <a:spcBef>
                <a:spcPts val="0"/>
              </a:spcBef>
            </a:pPr>
            <a:r>
              <a:rPr lang="en-US" dirty="0"/>
              <a:t>1’s get together and read “Learning Targets” page 1 – “Learning Targets, Student Look-</a:t>
            </a:r>
            <a:r>
              <a:rPr lang="en-US" dirty="0" err="1"/>
              <a:t>Fors</a:t>
            </a:r>
            <a:r>
              <a:rPr lang="en-US" dirty="0"/>
              <a:t>, Performance of Understanding, Formative Learning Cycle”</a:t>
            </a:r>
          </a:p>
          <a:p>
            <a:pPr>
              <a:spcBef>
                <a:spcPts val="0"/>
              </a:spcBef>
              <a:buClr>
                <a:schemeClr val="dk1"/>
              </a:buClr>
              <a:buSzPct val="25000"/>
            </a:pPr>
            <a:endParaRPr lang="en-US" dirty="0"/>
          </a:p>
          <a:p>
            <a:pPr>
              <a:spcBef>
                <a:spcPts val="0"/>
              </a:spcBef>
              <a:buClr>
                <a:schemeClr val="dk1"/>
              </a:buClr>
              <a:buSzPct val="25000"/>
            </a:pPr>
            <a:r>
              <a:rPr lang="en-US" dirty="0"/>
              <a:t>2’s get together and read “Learning Targets” page 2 – “The Role of Learning Targets and Success Criteria “Student Look-</a:t>
            </a:r>
            <a:r>
              <a:rPr lang="en-US" dirty="0" err="1"/>
              <a:t>Fors</a:t>
            </a:r>
            <a:r>
              <a:rPr lang="en-US" dirty="0"/>
              <a:t>” </a:t>
            </a:r>
          </a:p>
          <a:p>
            <a:pPr>
              <a:spcBef>
                <a:spcPts val="0"/>
              </a:spcBef>
              <a:buClr>
                <a:schemeClr val="dk1"/>
              </a:buClr>
              <a:buSzPct val="25000"/>
            </a:pPr>
            <a:endParaRPr lang="en-US" dirty="0"/>
          </a:p>
          <a:p>
            <a:pPr>
              <a:spcBef>
                <a:spcPts val="0"/>
              </a:spcBef>
              <a:buClr>
                <a:schemeClr val="dk1"/>
              </a:buClr>
              <a:buSzPct val="25000"/>
            </a:pPr>
            <a:r>
              <a:rPr lang="en-US" dirty="0"/>
              <a:t>3’s get together and read “Learning Targets” page 3 – “Building a Learning Target”</a:t>
            </a:r>
          </a:p>
          <a:p>
            <a:pPr>
              <a:spcBef>
                <a:spcPts val="0"/>
              </a:spcBef>
              <a:buClr>
                <a:schemeClr val="dk1"/>
              </a:buClr>
              <a:buSzPct val="25000"/>
            </a:pPr>
            <a:endParaRPr lang="en-US" dirty="0"/>
          </a:p>
          <a:p>
            <a:pPr>
              <a:spcBef>
                <a:spcPts val="0"/>
              </a:spcBef>
              <a:buClr>
                <a:schemeClr val="dk1"/>
              </a:buClr>
              <a:buSzPct val="25000"/>
            </a:pPr>
            <a:r>
              <a:rPr lang="en-US" dirty="0"/>
              <a:t>Each numbered group will determine the most important points to share with their original teams. After the information has been shared and discussed, everyone will read the elementary, middle school, and high school examples on the handout (pages 4, 5, 6). </a:t>
            </a:r>
          </a:p>
          <a:p>
            <a:pPr>
              <a:spcBef>
                <a:spcPts val="0"/>
              </a:spcBef>
              <a:buClr>
                <a:schemeClr val="dk1"/>
              </a:buClr>
              <a:buSzPct val="25000"/>
            </a:pPr>
            <a:endParaRPr lang="en-US" dirty="0"/>
          </a:p>
          <a:p>
            <a:pPr>
              <a:spcBef>
                <a:spcPts val="0"/>
              </a:spcBef>
              <a:buClr>
                <a:schemeClr val="dk1"/>
              </a:buClr>
              <a:buSzPct val="25000"/>
            </a:pPr>
            <a:r>
              <a:rPr lang="en-US" b="1" dirty="0"/>
              <a:t>Handout: </a:t>
            </a:r>
            <a:r>
              <a:rPr lang="en-US" b="0" dirty="0"/>
              <a:t>Learning Targets</a:t>
            </a:r>
            <a:endParaRPr lang="en-US" b="1" dirty="0"/>
          </a:p>
          <a:p>
            <a:pPr>
              <a:spcBef>
                <a:spcPts val="0"/>
              </a:spcBef>
              <a:buClr>
                <a:schemeClr val="dk1"/>
              </a:buClr>
              <a:buSzPct val="25000"/>
            </a:pPr>
            <a:endParaRPr lang="en-US" b="1" dirty="0"/>
          </a:p>
          <a:p>
            <a:pPr>
              <a:spcBef>
                <a:spcPts val="0"/>
              </a:spcBef>
              <a:buClr>
                <a:schemeClr val="dk1"/>
              </a:buClr>
              <a:buSzPct val="91666"/>
            </a:pPr>
            <a:r>
              <a:rPr lang="en-US" b="1" dirty="0"/>
              <a:t>Reference: </a:t>
            </a:r>
            <a:r>
              <a:rPr lang="en-US" dirty="0"/>
              <a:t>Moss, Connie M. (2012, July 17). Learning Targets: Helping Students Aim for Understanding In Today’s Lesson [webinar]</a:t>
            </a:r>
            <a:r>
              <a:rPr lang="en-US" sz="1100" dirty="0"/>
              <a:t>. In ASCD webinar series. Retrieved from </a:t>
            </a:r>
            <a:r>
              <a:rPr lang="en-US" sz="1100" u="sng" dirty="0">
                <a:solidFill>
                  <a:schemeClr val="hlink"/>
                </a:solidFill>
                <a:hlinkClick r:id="rId3"/>
              </a:rPr>
              <a:t>http://dmfa3ba8wpnh6.cloudfront.net/00/000147887cd534a7df9b7cbd120009/file/122463-LearningTargetsResource.pdf</a:t>
            </a:r>
            <a:r>
              <a:rPr lang="en-US" sz="1100" dirty="0"/>
              <a:t> </a:t>
            </a:r>
          </a:p>
        </p:txBody>
      </p:sp>
      <p:sp>
        <p:nvSpPr>
          <p:cNvPr id="831" name="Shape 831"/>
          <p:cNvSpPr txBox="1">
            <a:spLocks noGrp="1"/>
          </p:cNvSpPr>
          <p:nvPr>
            <p:ph type="sldNum" idx="12"/>
          </p:nvPr>
        </p:nvSpPr>
        <p:spPr>
          <a:xfrm>
            <a:off x="4008704" y="8893296"/>
            <a:ext cx="3066733" cy="468154"/>
          </a:xfrm>
          <a:prstGeom prst="rect">
            <a:avLst/>
          </a:prstGeom>
        </p:spPr>
        <p:txBody>
          <a:bodyPr lIns="93921" tIns="46948" rIns="93921" bIns="46948" anchor="b" anchorCtr="0">
            <a:noAutofit/>
          </a:bodyPr>
          <a:lstStyle/>
          <a:p>
            <a:pPr>
              <a:buClr>
                <a:srgbClr val="000000"/>
              </a:buClr>
              <a:buSzPct val="25000"/>
            </a:pPr>
            <a:fld id="{00000000-1234-1234-1234-123412341234}" type="slidenum">
              <a:rPr lang="en-US"/>
              <a:pPr>
                <a:buClr>
                  <a:srgbClr val="000000"/>
                </a:buClr>
                <a:buSzPct val="25000"/>
              </a:pPr>
              <a:t>28</a:t>
            </a:fld>
            <a:endParaRPr lang="en-US"/>
          </a:p>
        </p:txBody>
      </p:sp>
    </p:spTree>
    <p:extLst>
      <p:ext uri="{BB962C8B-B14F-4D97-AF65-F5344CB8AC3E}">
        <p14:creationId xmlns:p14="http://schemas.microsoft.com/office/powerpoint/2010/main" val="12450777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p:cNvGrpSpPr/>
        <p:nvPr/>
      </p:nvGrpSpPr>
      <p:grpSpPr>
        <a:xfrm>
          <a:off x="0" y="0"/>
          <a:ext cx="0" cy="0"/>
          <a:chOff x="0" y="0"/>
          <a:chExt cx="0" cy="0"/>
        </a:xfrm>
      </p:grpSpPr>
      <p:sp>
        <p:nvSpPr>
          <p:cNvPr id="836" name="Shape 836"/>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7" name="Shape 837"/>
          <p:cNvSpPr txBox="1">
            <a:spLocks noGrp="1"/>
          </p:cNvSpPr>
          <p:nvPr>
            <p:ph type="body" idx="1"/>
          </p:nvPr>
        </p:nvSpPr>
        <p:spPr>
          <a:xfrm>
            <a:off x="707708" y="4447461"/>
            <a:ext cx="5661660" cy="4213384"/>
          </a:xfrm>
          <a:prstGeom prst="rect">
            <a:avLst/>
          </a:prstGeom>
        </p:spPr>
        <p:txBody>
          <a:bodyPr lIns="93921" tIns="93921" rIns="93921" bIns="93921" anchor="t" anchorCtr="0">
            <a:noAutofit/>
          </a:bodyPr>
          <a:lstStyle/>
          <a:p>
            <a:pPr>
              <a:lnSpc>
                <a:spcPct val="115000"/>
              </a:lnSpc>
              <a:spcBef>
                <a:spcPts val="0"/>
              </a:spcBef>
              <a:buClr>
                <a:schemeClr val="dk1"/>
              </a:buClr>
              <a:buSzPct val="100000"/>
            </a:pPr>
            <a:r>
              <a:rPr lang="en-US" sz="1100" b="1" dirty="0"/>
              <a:t>To Say: </a:t>
            </a:r>
            <a:r>
              <a:rPr lang="en-US" sz="1100" dirty="0"/>
              <a:t>Providing a clear target is the first strategy.</a:t>
            </a:r>
            <a:endParaRPr lang="en-US" sz="1100" b="1" dirty="0"/>
          </a:p>
          <a:p>
            <a:pPr>
              <a:lnSpc>
                <a:spcPct val="115000"/>
              </a:lnSpc>
              <a:spcBef>
                <a:spcPts val="0"/>
              </a:spcBef>
              <a:buClr>
                <a:schemeClr val="dk1"/>
              </a:buClr>
              <a:buSzPct val="100000"/>
            </a:pPr>
            <a:endParaRPr lang="en-US" sz="1100" b="1" dirty="0"/>
          </a:p>
          <a:p>
            <a:pPr>
              <a:lnSpc>
                <a:spcPct val="115000"/>
              </a:lnSpc>
              <a:spcBef>
                <a:spcPts val="0"/>
              </a:spcBef>
              <a:buClr>
                <a:schemeClr val="dk1"/>
              </a:buClr>
              <a:buSzPct val="100000"/>
            </a:pPr>
            <a:r>
              <a:rPr lang="en-US" sz="1100" b="1" dirty="0"/>
              <a:t>Reference: </a:t>
            </a:r>
            <a:r>
              <a:rPr lang="en-US" sz="1100" dirty="0"/>
              <a:t>Adapted from: </a:t>
            </a:r>
            <a:r>
              <a:rPr lang="en-US" sz="1100" dirty="0" err="1"/>
              <a:t>Chappuis</a:t>
            </a:r>
            <a:r>
              <a:rPr lang="en-US" sz="1100" dirty="0"/>
              <a:t>, J. (2009). </a:t>
            </a:r>
            <a:r>
              <a:rPr lang="en-US" sz="1100" i="1" dirty="0"/>
              <a:t>Seven strategies of assessment for learning</a:t>
            </a:r>
            <a:r>
              <a:rPr lang="en-US" sz="1100" dirty="0"/>
              <a:t>. Allyn &amp; Bacon.</a:t>
            </a:r>
          </a:p>
        </p:txBody>
      </p:sp>
      <p:sp>
        <p:nvSpPr>
          <p:cNvPr id="838" name="Shape 838"/>
          <p:cNvSpPr txBox="1">
            <a:spLocks noGrp="1"/>
          </p:cNvSpPr>
          <p:nvPr>
            <p:ph type="sldNum" idx="12"/>
          </p:nvPr>
        </p:nvSpPr>
        <p:spPr>
          <a:xfrm>
            <a:off x="4008704" y="8893296"/>
            <a:ext cx="3066733" cy="468154"/>
          </a:xfrm>
          <a:prstGeom prst="rect">
            <a:avLst/>
          </a:prstGeom>
        </p:spPr>
        <p:txBody>
          <a:bodyPr lIns="93921" tIns="46948" rIns="93921" bIns="46948" anchor="b" anchorCtr="0">
            <a:noAutofit/>
          </a:bodyPr>
          <a:lstStyle/>
          <a:p>
            <a:pPr>
              <a:buClr>
                <a:srgbClr val="000000"/>
              </a:buClr>
              <a:buSzPct val="25000"/>
            </a:pPr>
            <a:fld id="{00000000-1234-1234-1234-123412341234}" type="slidenum">
              <a:rPr lang="en-US"/>
              <a:pPr>
                <a:buClr>
                  <a:srgbClr val="000000"/>
                </a:buClr>
                <a:buSzPct val="25000"/>
              </a:pPr>
              <a:t>29</a:t>
            </a:fld>
            <a:endParaRPr lang="en-US"/>
          </a:p>
        </p:txBody>
      </p:sp>
    </p:spTree>
    <p:extLst>
      <p:ext uri="{BB962C8B-B14F-4D97-AF65-F5344CB8AC3E}">
        <p14:creationId xmlns:p14="http://schemas.microsoft.com/office/powerpoint/2010/main" val="4160484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Handouts:</a:t>
            </a:r>
            <a:r>
              <a:rPr lang="en-US" b="1" baseline="0" dirty="0"/>
              <a:t> </a:t>
            </a:r>
            <a:r>
              <a:rPr lang="en-US" b="0" baseline="0" dirty="0"/>
              <a:t>Handouts are available on MOEDUSAIL.</a:t>
            </a:r>
          </a:p>
          <a:p>
            <a:endParaRPr lang="en-US" b="0" baseline="0" dirty="0"/>
          </a:p>
          <a:p>
            <a:pPr defTabSz="939363">
              <a:spcBef>
                <a:spcPts val="370"/>
              </a:spcBef>
              <a:defRPr/>
            </a:pPr>
            <a:r>
              <a:rPr lang="en-US" b="1" dirty="0"/>
              <a:t>Reference: </a:t>
            </a:r>
            <a:r>
              <a:rPr lang="en-US" dirty="0" err="1"/>
              <a:t>Chappuis</a:t>
            </a:r>
            <a:r>
              <a:rPr lang="en-US" dirty="0"/>
              <a:t>, J. (2005). Helping students understand assessment. </a:t>
            </a:r>
            <a:r>
              <a:rPr lang="en-US" i="1" dirty="0"/>
              <a:t>Educational Leadership</a:t>
            </a:r>
            <a:r>
              <a:rPr lang="en-US" dirty="0"/>
              <a:t>, </a:t>
            </a:r>
            <a:r>
              <a:rPr lang="en-US" i="1" dirty="0"/>
              <a:t>63</a:t>
            </a:r>
            <a:r>
              <a:rPr lang="en-US" dirty="0"/>
              <a:t>(3).</a:t>
            </a:r>
            <a:endParaRPr lang="en-US" b="1" dirty="0"/>
          </a:p>
        </p:txBody>
      </p:sp>
      <p:sp>
        <p:nvSpPr>
          <p:cNvPr id="4" name="Date Placeholder 3"/>
          <p:cNvSpPr>
            <a:spLocks noGrp="1"/>
          </p:cNvSpPr>
          <p:nvPr>
            <p:ph type="dt" idx="10"/>
          </p:nvPr>
        </p:nvSpPr>
        <p:spPr/>
        <p:txBody>
          <a:bodyPr/>
          <a:lstStyle/>
          <a:p>
            <a:pPr>
              <a:defRPr/>
            </a:pPr>
            <a:r>
              <a:rPr lang="en-US"/>
              <a:t>1/6/2011</a:t>
            </a:r>
          </a:p>
        </p:txBody>
      </p:sp>
      <p:sp>
        <p:nvSpPr>
          <p:cNvPr id="5" name="Slide Number Placeholder 4"/>
          <p:cNvSpPr>
            <a:spLocks noGrp="1"/>
          </p:cNvSpPr>
          <p:nvPr>
            <p:ph type="sldNum" sz="quarter" idx="11"/>
          </p:nvPr>
        </p:nvSpPr>
        <p:spPr/>
        <p:txBody>
          <a:bodyPr/>
          <a:lstStyle/>
          <a:p>
            <a:pPr>
              <a:defRPr/>
            </a:pPr>
            <a:fld id="{41714D8E-BD82-41DB-9032-4B7BA4ABDEDD}" type="slidenum">
              <a:rPr lang="en-US" smtClean="0"/>
              <a:pPr>
                <a:defRPr/>
              </a:pPr>
              <a:t>3</a:t>
            </a:fld>
            <a:endParaRPr lang="en-US"/>
          </a:p>
        </p:txBody>
      </p:sp>
    </p:spTree>
    <p:extLst>
      <p:ext uri="{BB962C8B-B14F-4D97-AF65-F5344CB8AC3E}">
        <p14:creationId xmlns:p14="http://schemas.microsoft.com/office/powerpoint/2010/main" val="18377074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2"/>
        <p:cNvGrpSpPr/>
        <p:nvPr/>
      </p:nvGrpSpPr>
      <p:grpSpPr>
        <a:xfrm>
          <a:off x="0" y="0"/>
          <a:ext cx="0" cy="0"/>
          <a:chOff x="0" y="0"/>
          <a:chExt cx="0" cy="0"/>
        </a:xfrm>
      </p:grpSpPr>
      <p:sp>
        <p:nvSpPr>
          <p:cNvPr id="843" name="Shape 843"/>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4" name="Shape 844"/>
          <p:cNvSpPr txBox="1">
            <a:spLocks noGrp="1"/>
          </p:cNvSpPr>
          <p:nvPr>
            <p:ph type="body" idx="1"/>
          </p:nvPr>
        </p:nvSpPr>
        <p:spPr>
          <a:xfrm>
            <a:off x="707708" y="4447461"/>
            <a:ext cx="5661660" cy="4213384"/>
          </a:xfrm>
          <a:prstGeom prst="rect">
            <a:avLst/>
          </a:prstGeom>
        </p:spPr>
        <p:txBody>
          <a:bodyPr lIns="93921" tIns="93921" rIns="93921" bIns="93921" anchor="t" anchorCtr="0">
            <a:noAutofit/>
          </a:bodyPr>
          <a:lstStyle/>
          <a:p>
            <a:pPr>
              <a:spcBef>
                <a:spcPts val="0"/>
              </a:spcBef>
            </a:pPr>
            <a:r>
              <a:rPr lang="en-US" b="1" dirty="0"/>
              <a:t>To Know/To Say/To Do: </a:t>
            </a:r>
            <a:r>
              <a:rPr lang="en-US" dirty="0"/>
              <a:t>This example is from the Missouri Learning Standards, adopted in April 2016. This is a 4th grade ELA, reading standard. The first two (a &amp; b) have been turned into “I can” statements. The next slide has the standard’s C, D, and E.</a:t>
            </a:r>
          </a:p>
          <a:p>
            <a:pPr>
              <a:spcBef>
                <a:spcPts val="0"/>
              </a:spcBef>
            </a:pPr>
            <a:endParaRPr lang="en-US" b="1" dirty="0"/>
          </a:p>
          <a:p>
            <a:pPr>
              <a:spcBef>
                <a:spcPts val="0"/>
              </a:spcBef>
            </a:pPr>
            <a:r>
              <a:rPr lang="en-US" b="1" dirty="0"/>
              <a:t>Reference:</a:t>
            </a:r>
            <a:r>
              <a:rPr lang="en-US" dirty="0"/>
              <a:t> Missouri Department of Elementary</a:t>
            </a:r>
            <a:r>
              <a:rPr lang="en-US" baseline="0" dirty="0"/>
              <a:t> and Secondary Education (2016, Spring). K-5 ELA </a:t>
            </a:r>
            <a:r>
              <a:rPr lang="en-US" dirty="0"/>
              <a:t>Missouri Learning Standards: Grade</a:t>
            </a:r>
            <a:r>
              <a:rPr lang="en-US" baseline="0" dirty="0"/>
              <a:t> Level Expansions.  Retrieved from https://dese.mo.gov/sites/default/files/curr-mls-standards-ela-k-5-sboe-2016.pdf.</a:t>
            </a:r>
            <a:endParaRPr lang="en-US" dirty="0"/>
          </a:p>
        </p:txBody>
      </p:sp>
      <p:sp>
        <p:nvSpPr>
          <p:cNvPr id="845" name="Shape 845"/>
          <p:cNvSpPr txBox="1">
            <a:spLocks noGrp="1"/>
          </p:cNvSpPr>
          <p:nvPr>
            <p:ph type="sldNum" idx="12"/>
          </p:nvPr>
        </p:nvSpPr>
        <p:spPr>
          <a:xfrm>
            <a:off x="4008704" y="8893296"/>
            <a:ext cx="3066733" cy="468154"/>
          </a:xfrm>
          <a:prstGeom prst="rect">
            <a:avLst/>
          </a:prstGeom>
        </p:spPr>
        <p:txBody>
          <a:bodyPr lIns="93921" tIns="46948" rIns="93921" bIns="46948" anchor="b" anchorCtr="0">
            <a:noAutofit/>
          </a:bodyPr>
          <a:lstStyle/>
          <a:p>
            <a:pPr>
              <a:buClr>
                <a:srgbClr val="000000"/>
              </a:buClr>
              <a:buSzPct val="25000"/>
            </a:pPr>
            <a:fld id="{00000000-1234-1234-1234-123412341234}" type="slidenum">
              <a:rPr lang="en-US"/>
              <a:pPr>
                <a:buClr>
                  <a:srgbClr val="000000"/>
                </a:buClr>
                <a:buSzPct val="25000"/>
              </a:pPr>
              <a:t>30</a:t>
            </a:fld>
            <a:endParaRPr lang="en-US"/>
          </a:p>
        </p:txBody>
      </p:sp>
    </p:spTree>
    <p:extLst>
      <p:ext uri="{BB962C8B-B14F-4D97-AF65-F5344CB8AC3E}">
        <p14:creationId xmlns:p14="http://schemas.microsoft.com/office/powerpoint/2010/main" val="32933441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2"/>
        <p:cNvGrpSpPr/>
        <p:nvPr/>
      </p:nvGrpSpPr>
      <p:grpSpPr>
        <a:xfrm>
          <a:off x="0" y="0"/>
          <a:ext cx="0" cy="0"/>
          <a:chOff x="0" y="0"/>
          <a:chExt cx="0" cy="0"/>
        </a:xfrm>
      </p:grpSpPr>
      <p:sp>
        <p:nvSpPr>
          <p:cNvPr id="843" name="Shape 843"/>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4" name="Shape 844"/>
          <p:cNvSpPr txBox="1">
            <a:spLocks noGrp="1"/>
          </p:cNvSpPr>
          <p:nvPr>
            <p:ph type="body" idx="1"/>
          </p:nvPr>
        </p:nvSpPr>
        <p:spPr>
          <a:xfrm>
            <a:off x="707708" y="4447461"/>
            <a:ext cx="5661660" cy="4213384"/>
          </a:xfrm>
          <a:prstGeom prst="rect">
            <a:avLst/>
          </a:prstGeom>
        </p:spPr>
        <p:txBody>
          <a:bodyPr lIns="93921" tIns="93921" rIns="93921" bIns="93921" anchor="t" anchorCtr="0">
            <a:noAutofit/>
          </a:bodyPr>
          <a:lstStyle/>
          <a:p>
            <a:pPr>
              <a:spcBef>
                <a:spcPts val="0"/>
              </a:spcBef>
            </a:pPr>
            <a:r>
              <a:rPr lang="en-US" b="1" dirty="0"/>
              <a:t>To Know/To Say/To Do: </a:t>
            </a:r>
            <a:r>
              <a:rPr lang="en-US" dirty="0"/>
              <a:t>This example is from the Missouri Learning Standards, adopted in April 2016. This is a 4th grade ELA, reading standard. Give participants time to create “I Can” statements for C, D, and E. </a:t>
            </a:r>
          </a:p>
          <a:p>
            <a:pPr>
              <a:spcBef>
                <a:spcPts val="0"/>
              </a:spcBef>
            </a:pPr>
            <a:endParaRPr lang="en-US" dirty="0"/>
          </a:p>
          <a:p>
            <a:pPr>
              <a:spcBef>
                <a:spcPts val="0"/>
              </a:spcBef>
            </a:pPr>
            <a:r>
              <a:rPr lang="en-US" b="1" dirty="0"/>
              <a:t>Reference:</a:t>
            </a:r>
            <a:r>
              <a:rPr lang="en-US" dirty="0"/>
              <a:t> Missouri Department of Elementary</a:t>
            </a:r>
            <a:r>
              <a:rPr lang="en-US" baseline="0" dirty="0"/>
              <a:t> and Secondary Education (2016, Spring). K-5 ELA </a:t>
            </a:r>
            <a:r>
              <a:rPr lang="en-US" dirty="0"/>
              <a:t>Missouri Learning Standards: Grade</a:t>
            </a:r>
            <a:r>
              <a:rPr lang="en-US" baseline="0" dirty="0"/>
              <a:t> Level Expansions.  Retrieved from https://dese.mo.gov/sites/default/files/curr-mls-standards-ela-k-5-sboe-2016.pdf.</a:t>
            </a:r>
            <a:endParaRPr lang="en-US" dirty="0"/>
          </a:p>
        </p:txBody>
      </p:sp>
      <p:sp>
        <p:nvSpPr>
          <p:cNvPr id="845" name="Shape 845"/>
          <p:cNvSpPr txBox="1">
            <a:spLocks noGrp="1"/>
          </p:cNvSpPr>
          <p:nvPr>
            <p:ph type="sldNum" idx="12"/>
          </p:nvPr>
        </p:nvSpPr>
        <p:spPr>
          <a:xfrm>
            <a:off x="4008704" y="8893296"/>
            <a:ext cx="3066733" cy="468154"/>
          </a:xfrm>
          <a:prstGeom prst="rect">
            <a:avLst/>
          </a:prstGeom>
        </p:spPr>
        <p:txBody>
          <a:bodyPr lIns="93921" tIns="46948" rIns="93921" bIns="46948" anchor="b" anchorCtr="0">
            <a:noAutofit/>
          </a:bodyPr>
          <a:lstStyle/>
          <a:p>
            <a:pPr>
              <a:buClr>
                <a:srgbClr val="000000"/>
              </a:buClr>
              <a:buSzPct val="25000"/>
            </a:pPr>
            <a:fld id="{00000000-1234-1234-1234-123412341234}" type="slidenum">
              <a:rPr lang="en-US"/>
              <a:pPr>
                <a:buClr>
                  <a:srgbClr val="000000"/>
                </a:buClr>
                <a:buSzPct val="25000"/>
              </a:pPr>
              <a:t>31</a:t>
            </a:fld>
            <a:endParaRPr lang="en-US"/>
          </a:p>
        </p:txBody>
      </p:sp>
    </p:spTree>
    <p:extLst>
      <p:ext uri="{BB962C8B-B14F-4D97-AF65-F5344CB8AC3E}">
        <p14:creationId xmlns:p14="http://schemas.microsoft.com/office/powerpoint/2010/main" val="13426012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9"/>
        <p:cNvGrpSpPr/>
        <p:nvPr/>
      </p:nvGrpSpPr>
      <p:grpSpPr>
        <a:xfrm>
          <a:off x="0" y="0"/>
          <a:ext cx="0" cy="0"/>
          <a:chOff x="0" y="0"/>
          <a:chExt cx="0" cy="0"/>
        </a:xfrm>
      </p:grpSpPr>
      <p:sp>
        <p:nvSpPr>
          <p:cNvPr id="850" name="Shape 850"/>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1" name="Shape 851"/>
          <p:cNvSpPr txBox="1">
            <a:spLocks noGrp="1"/>
          </p:cNvSpPr>
          <p:nvPr>
            <p:ph type="body" idx="1"/>
          </p:nvPr>
        </p:nvSpPr>
        <p:spPr>
          <a:xfrm>
            <a:off x="707708" y="4447461"/>
            <a:ext cx="5661660" cy="4213384"/>
          </a:xfrm>
          <a:prstGeom prst="rect">
            <a:avLst/>
          </a:prstGeom>
        </p:spPr>
        <p:txBody>
          <a:bodyPr lIns="93921" tIns="93921" rIns="93921" bIns="93921" anchor="t" anchorCtr="0">
            <a:noAutofit/>
          </a:bodyPr>
          <a:lstStyle/>
          <a:p>
            <a:pPr>
              <a:spcBef>
                <a:spcPts val="0"/>
              </a:spcBef>
              <a:buClr>
                <a:schemeClr val="dk1"/>
              </a:buClr>
              <a:buSzPct val="91666"/>
            </a:pPr>
            <a:r>
              <a:rPr lang="en-US" b="1" dirty="0"/>
              <a:t>To Know/To Say/To Do: </a:t>
            </a:r>
            <a:r>
              <a:rPr lang="en-US" dirty="0"/>
              <a:t>This example is from the Missouri Learning Standards, adopted in April 2016. This is a 3rd grade Mathematics, </a:t>
            </a:r>
            <a:r>
              <a:rPr lang="en-US" i="1" dirty="0"/>
              <a:t>Number and Operations, Fractions</a:t>
            </a:r>
            <a:r>
              <a:rPr lang="en-US" i="1" baseline="0" dirty="0"/>
              <a:t> </a:t>
            </a:r>
            <a:r>
              <a:rPr lang="en-US" baseline="0" dirty="0"/>
              <a:t>standard. This was unwrapped by participants working on the MO Item Specifications. “I can” statements have been provided for the first two parts of the standard. On the next slide, participants will have an opportunity to practice writing “I can” statements for the remaining parts of this standard. </a:t>
            </a:r>
          </a:p>
          <a:p>
            <a:pPr>
              <a:spcBef>
                <a:spcPts val="0"/>
              </a:spcBef>
              <a:buClr>
                <a:schemeClr val="dk1"/>
              </a:buClr>
              <a:buSzPct val="91666"/>
            </a:pPr>
            <a:endParaRPr lang="en-US" dirty="0"/>
          </a:p>
          <a:p>
            <a:pPr>
              <a:spcBef>
                <a:spcPts val="0"/>
              </a:spcBef>
            </a:pPr>
            <a:r>
              <a:rPr lang="en-US" b="1" dirty="0"/>
              <a:t>Reference:</a:t>
            </a:r>
            <a:r>
              <a:rPr lang="en-US" dirty="0"/>
              <a:t> Missouri Department of Elementary</a:t>
            </a:r>
            <a:r>
              <a:rPr lang="en-US" baseline="0" dirty="0"/>
              <a:t> and Secondary Education (2016, Spring). 6-12 Mathematics </a:t>
            </a:r>
            <a:r>
              <a:rPr lang="en-US" dirty="0"/>
              <a:t>Grade</a:t>
            </a:r>
            <a:r>
              <a:rPr lang="en-US" baseline="0" dirty="0"/>
              <a:t> Level Expectations. Retrieved from https://dese.mo.gov/sites/default/files/curr-mls-standards-math-6-12-sboe-2016.pdf.</a:t>
            </a:r>
            <a:endParaRPr lang="en-US" dirty="0"/>
          </a:p>
        </p:txBody>
      </p:sp>
      <p:sp>
        <p:nvSpPr>
          <p:cNvPr id="852" name="Shape 852"/>
          <p:cNvSpPr txBox="1">
            <a:spLocks noGrp="1"/>
          </p:cNvSpPr>
          <p:nvPr>
            <p:ph type="sldNum" idx="12"/>
          </p:nvPr>
        </p:nvSpPr>
        <p:spPr>
          <a:xfrm>
            <a:off x="4008704" y="8893296"/>
            <a:ext cx="3066733" cy="468154"/>
          </a:xfrm>
          <a:prstGeom prst="rect">
            <a:avLst/>
          </a:prstGeom>
        </p:spPr>
        <p:txBody>
          <a:bodyPr lIns="93921" tIns="46948" rIns="93921" bIns="46948" anchor="b" anchorCtr="0">
            <a:noAutofit/>
          </a:bodyPr>
          <a:lstStyle/>
          <a:p>
            <a:pPr>
              <a:buClr>
                <a:srgbClr val="000000"/>
              </a:buClr>
              <a:buSzPct val="25000"/>
            </a:pPr>
            <a:fld id="{00000000-1234-1234-1234-123412341234}" type="slidenum">
              <a:rPr lang="en-US"/>
              <a:pPr>
                <a:buClr>
                  <a:srgbClr val="000000"/>
                </a:buClr>
                <a:buSzPct val="25000"/>
              </a:pPr>
              <a:t>32</a:t>
            </a:fld>
            <a:endParaRPr lang="en-US"/>
          </a:p>
        </p:txBody>
      </p:sp>
    </p:spTree>
    <p:extLst>
      <p:ext uri="{BB962C8B-B14F-4D97-AF65-F5344CB8AC3E}">
        <p14:creationId xmlns:p14="http://schemas.microsoft.com/office/powerpoint/2010/main" val="11845912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9"/>
        <p:cNvGrpSpPr/>
        <p:nvPr/>
      </p:nvGrpSpPr>
      <p:grpSpPr>
        <a:xfrm>
          <a:off x="0" y="0"/>
          <a:ext cx="0" cy="0"/>
          <a:chOff x="0" y="0"/>
          <a:chExt cx="0" cy="0"/>
        </a:xfrm>
      </p:grpSpPr>
      <p:sp>
        <p:nvSpPr>
          <p:cNvPr id="850" name="Shape 850"/>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1" name="Shape 851"/>
          <p:cNvSpPr txBox="1">
            <a:spLocks noGrp="1"/>
          </p:cNvSpPr>
          <p:nvPr>
            <p:ph type="body" idx="1"/>
          </p:nvPr>
        </p:nvSpPr>
        <p:spPr>
          <a:xfrm>
            <a:off x="707708" y="4447461"/>
            <a:ext cx="5661660" cy="4213384"/>
          </a:xfrm>
          <a:prstGeom prst="rect">
            <a:avLst/>
          </a:prstGeom>
        </p:spPr>
        <p:txBody>
          <a:bodyPr lIns="93921" tIns="93921" rIns="93921" bIns="93921" anchor="t" anchorCtr="0">
            <a:noAutofit/>
          </a:bodyPr>
          <a:lstStyle/>
          <a:p>
            <a:pPr marL="0" marR="0" indent="0" algn="l" defTabSz="914400" rtl="0" eaLnBrk="1" fontAlgn="auto" latinLnBrk="0" hangingPunct="1">
              <a:lnSpc>
                <a:spcPct val="100000"/>
              </a:lnSpc>
              <a:spcBef>
                <a:spcPts val="0"/>
              </a:spcBef>
              <a:spcAft>
                <a:spcPts val="0"/>
              </a:spcAft>
              <a:buClr>
                <a:schemeClr val="dk1"/>
              </a:buClr>
              <a:buSzPct val="91666"/>
              <a:buFontTx/>
              <a:buNone/>
              <a:tabLst/>
              <a:defRPr/>
            </a:pPr>
            <a:r>
              <a:rPr lang="en-US" b="1" dirty="0"/>
              <a:t>To Know/To Say/To Do: </a:t>
            </a:r>
            <a:r>
              <a:rPr lang="en-US" dirty="0"/>
              <a:t>This example is from the Missouri Learning Standards, adopted in April 2016. This is the second half of this 3rd grade Mathematics, </a:t>
            </a:r>
            <a:r>
              <a:rPr lang="en-US" i="1" dirty="0"/>
              <a:t>Relationships and Algebraic Thinking </a:t>
            </a:r>
            <a:r>
              <a:rPr lang="en-US" baseline="0" dirty="0"/>
              <a:t>standard. This was unwrapped by participants working on the MO Item Specifications. Give participants time to write “I can” statements for the two parts shown on the slide.   </a:t>
            </a:r>
            <a:endParaRPr lang="en-US" dirty="0"/>
          </a:p>
          <a:p>
            <a:pPr>
              <a:spcBef>
                <a:spcPts val="0"/>
              </a:spcBef>
              <a:buClr>
                <a:schemeClr val="dk1"/>
              </a:buClr>
              <a:buSzPct val="91666"/>
            </a:pPr>
            <a:endParaRPr lang="en-US" dirty="0"/>
          </a:p>
          <a:p>
            <a:pPr>
              <a:spcBef>
                <a:spcPts val="0"/>
              </a:spcBef>
            </a:pPr>
            <a:r>
              <a:rPr lang="en-US" b="1" dirty="0"/>
              <a:t>Reference:</a:t>
            </a:r>
            <a:r>
              <a:rPr lang="en-US" dirty="0"/>
              <a:t> Missouri Department of Elementary</a:t>
            </a:r>
            <a:r>
              <a:rPr lang="en-US" baseline="0" dirty="0"/>
              <a:t> and Secondary Education (2016, Spring). 6-12 Mathematics </a:t>
            </a:r>
            <a:r>
              <a:rPr lang="en-US" dirty="0"/>
              <a:t>Grade</a:t>
            </a:r>
            <a:r>
              <a:rPr lang="en-US" baseline="0" dirty="0"/>
              <a:t> Level Expectations. Retrieved from https://dese.mo.gov/sites/default/files/curr-mls-standards-math-6-12-sboe-2016.pdf.</a:t>
            </a:r>
            <a:endParaRPr lang="en-US" dirty="0"/>
          </a:p>
        </p:txBody>
      </p:sp>
      <p:sp>
        <p:nvSpPr>
          <p:cNvPr id="852" name="Shape 852"/>
          <p:cNvSpPr txBox="1">
            <a:spLocks noGrp="1"/>
          </p:cNvSpPr>
          <p:nvPr>
            <p:ph type="sldNum" idx="12"/>
          </p:nvPr>
        </p:nvSpPr>
        <p:spPr>
          <a:xfrm>
            <a:off x="4008704" y="8893296"/>
            <a:ext cx="3066733" cy="468154"/>
          </a:xfrm>
          <a:prstGeom prst="rect">
            <a:avLst/>
          </a:prstGeom>
        </p:spPr>
        <p:txBody>
          <a:bodyPr lIns="93921" tIns="46948" rIns="93921" bIns="46948" anchor="b" anchorCtr="0">
            <a:noAutofit/>
          </a:bodyPr>
          <a:lstStyle/>
          <a:p>
            <a:pPr>
              <a:buClr>
                <a:srgbClr val="000000"/>
              </a:buClr>
              <a:buSzPct val="25000"/>
            </a:pPr>
            <a:fld id="{00000000-1234-1234-1234-123412341234}" type="slidenum">
              <a:rPr lang="en-US"/>
              <a:pPr>
                <a:buClr>
                  <a:srgbClr val="000000"/>
                </a:buClr>
                <a:buSzPct val="25000"/>
              </a:pPr>
              <a:t>33</a:t>
            </a:fld>
            <a:endParaRPr lang="en-US"/>
          </a:p>
        </p:txBody>
      </p:sp>
    </p:spTree>
    <p:extLst>
      <p:ext uri="{BB962C8B-B14F-4D97-AF65-F5344CB8AC3E}">
        <p14:creationId xmlns:p14="http://schemas.microsoft.com/office/powerpoint/2010/main" val="27528991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Shape 857"/>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8" name="Shape 858"/>
          <p:cNvSpPr txBox="1">
            <a:spLocks noGrp="1"/>
          </p:cNvSpPr>
          <p:nvPr>
            <p:ph type="body" idx="1"/>
          </p:nvPr>
        </p:nvSpPr>
        <p:spPr>
          <a:xfrm>
            <a:off x="707708" y="4447461"/>
            <a:ext cx="5661660" cy="4213384"/>
          </a:xfrm>
          <a:prstGeom prst="rect">
            <a:avLst/>
          </a:prstGeom>
        </p:spPr>
        <p:txBody>
          <a:bodyPr lIns="93921" tIns="93921" rIns="93921" bIns="93921" anchor="t" anchorCtr="0">
            <a:noAutofit/>
          </a:bodyPr>
          <a:lstStyle/>
          <a:p>
            <a:pPr>
              <a:spcBef>
                <a:spcPts val="0"/>
              </a:spcBef>
            </a:pPr>
            <a:r>
              <a:rPr lang="en-US" b="1" dirty="0"/>
              <a:t>To Know/To Say: </a:t>
            </a:r>
            <a:r>
              <a:rPr lang="en-US" dirty="0"/>
              <a:t>This slide helps teachers take the discussion from surface level understanding to a deeper discussion. Ask participants to discuss at their table strategies for getting students to interact with learning targets. </a:t>
            </a:r>
          </a:p>
          <a:p>
            <a:pPr>
              <a:spcBef>
                <a:spcPts val="0"/>
              </a:spcBef>
            </a:pPr>
            <a:endParaRPr lang="en-US" dirty="0"/>
          </a:p>
          <a:p>
            <a:pPr>
              <a:spcBef>
                <a:spcPts val="0"/>
              </a:spcBef>
            </a:pPr>
            <a:r>
              <a:rPr lang="en-US" dirty="0"/>
              <a:t>Some ideas to</a:t>
            </a:r>
            <a:r>
              <a:rPr lang="en-US" baseline="0" dirty="0"/>
              <a:t> share: </a:t>
            </a:r>
          </a:p>
          <a:p>
            <a:pPr marL="176131" indent="-176131">
              <a:spcBef>
                <a:spcPts val="0"/>
              </a:spcBef>
              <a:buFont typeface="Arial" panose="020B0604020202020204" pitchFamily="34" charset="0"/>
              <a:buChar char="•"/>
            </a:pPr>
            <a:r>
              <a:rPr lang="en-US" baseline="0" dirty="0"/>
              <a:t>Ask students to write down the daily learning objective in a student planner, then rank themselves daily 1-5 stars on how confident they are in that skill or knowledge.</a:t>
            </a:r>
          </a:p>
          <a:p>
            <a:pPr marL="176131" indent="-176131">
              <a:spcBef>
                <a:spcPts val="0"/>
              </a:spcBef>
              <a:buFont typeface="Arial" panose="020B0604020202020204" pitchFamily="34" charset="0"/>
              <a:buChar char="•"/>
            </a:pPr>
            <a:r>
              <a:rPr lang="en-US" baseline="0" dirty="0"/>
              <a:t>Lead a discussion about the daily learning target, asking students to make connections to previously learned skills or knowledge.</a:t>
            </a:r>
          </a:p>
          <a:p>
            <a:pPr marL="176131" indent="-176131">
              <a:spcBef>
                <a:spcPts val="0"/>
              </a:spcBef>
              <a:buFont typeface="Arial" panose="020B0604020202020204" pitchFamily="34" charset="0"/>
              <a:buChar char="•"/>
            </a:pPr>
            <a:r>
              <a:rPr lang="en-US" baseline="0" dirty="0"/>
              <a:t>(add your own suggestions)</a:t>
            </a:r>
          </a:p>
          <a:p>
            <a:pPr marL="176131" indent="-176131">
              <a:spcBef>
                <a:spcPts val="0"/>
              </a:spcBef>
              <a:buFont typeface="Arial" panose="020B0604020202020204" pitchFamily="34" charset="0"/>
              <a:buChar char="•"/>
            </a:pPr>
            <a:endParaRPr lang="en-US" dirty="0"/>
          </a:p>
          <a:p>
            <a:pPr defTabSz="939363">
              <a:spcBef>
                <a:spcPts val="0"/>
              </a:spcBef>
              <a:defRPr/>
            </a:pPr>
            <a:r>
              <a:rPr lang="en-US" b="1" dirty="0"/>
              <a:t>Reference: </a:t>
            </a:r>
            <a:r>
              <a:rPr lang="en-US" b="0" dirty="0"/>
              <a:t>Brookhart, C.</a:t>
            </a:r>
            <a:r>
              <a:rPr lang="en-US" b="0" baseline="0" dirty="0"/>
              <a:t> M., &amp; Moss, S. M. (2009).</a:t>
            </a:r>
            <a:r>
              <a:rPr lang="en-US" b="1" dirty="0"/>
              <a:t> </a:t>
            </a:r>
            <a:r>
              <a:rPr lang="en-US" b="0" dirty="0"/>
              <a:t>Advancing Formative Assessment in Every Classroom. </a:t>
            </a:r>
            <a:r>
              <a:rPr lang="en-US" i="1" dirty="0"/>
              <a:t>ASCD.</a:t>
            </a:r>
            <a:r>
              <a:rPr lang="en-US" i="1" baseline="0" dirty="0"/>
              <a:t> </a:t>
            </a:r>
            <a:r>
              <a:rPr lang="en-US" dirty="0"/>
              <a:t>Retrieved from http://www.ascd.org/publications/books/109031/chapters/Leveling-the-Playing-Field@-Sharing-Learning-Targets-and-Criteria-for-Success.aspx</a:t>
            </a:r>
          </a:p>
        </p:txBody>
      </p:sp>
      <p:sp>
        <p:nvSpPr>
          <p:cNvPr id="859" name="Shape 859"/>
          <p:cNvSpPr txBox="1">
            <a:spLocks noGrp="1"/>
          </p:cNvSpPr>
          <p:nvPr>
            <p:ph type="sldNum" idx="12"/>
          </p:nvPr>
        </p:nvSpPr>
        <p:spPr>
          <a:xfrm>
            <a:off x="4008704" y="8893296"/>
            <a:ext cx="3066733" cy="468154"/>
          </a:xfrm>
          <a:prstGeom prst="rect">
            <a:avLst/>
          </a:prstGeom>
        </p:spPr>
        <p:txBody>
          <a:bodyPr lIns="93921" tIns="46948" rIns="93921" bIns="46948" anchor="b" anchorCtr="0">
            <a:noAutofit/>
          </a:bodyPr>
          <a:lstStyle/>
          <a:p>
            <a:pPr>
              <a:buClr>
                <a:srgbClr val="000000"/>
              </a:buClr>
              <a:buSzPct val="25000"/>
            </a:pPr>
            <a:fld id="{00000000-1234-1234-1234-123412341234}" type="slidenum">
              <a:rPr lang="en-US"/>
              <a:pPr>
                <a:buClr>
                  <a:srgbClr val="000000"/>
                </a:buClr>
                <a:buSzPct val="25000"/>
              </a:pPr>
              <a:t>34</a:t>
            </a:fld>
            <a:endParaRPr lang="en-US"/>
          </a:p>
        </p:txBody>
      </p:sp>
    </p:spTree>
    <p:extLst>
      <p:ext uri="{BB962C8B-B14F-4D97-AF65-F5344CB8AC3E}">
        <p14:creationId xmlns:p14="http://schemas.microsoft.com/office/powerpoint/2010/main" val="27712126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3"/>
        <p:cNvGrpSpPr/>
        <p:nvPr/>
      </p:nvGrpSpPr>
      <p:grpSpPr>
        <a:xfrm>
          <a:off x="0" y="0"/>
          <a:ext cx="0" cy="0"/>
          <a:chOff x="0" y="0"/>
          <a:chExt cx="0" cy="0"/>
        </a:xfrm>
      </p:grpSpPr>
      <p:sp>
        <p:nvSpPr>
          <p:cNvPr id="864" name="Shape 864"/>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65" name="Shape 865"/>
          <p:cNvSpPr txBox="1">
            <a:spLocks noGrp="1"/>
          </p:cNvSpPr>
          <p:nvPr>
            <p:ph type="body" idx="1"/>
          </p:nvPr>
        </p:nvSpPr>
        <p:spPr>
          <a:xfrm>
            <a:off x="707708" y="4447461"/>
            <a:ext cx="5661660" cy="4213384"/>
          </a:xfrm>
          <a:prstGeom prst="rect">
            <a:avLst/>
          </a:prstGeom>
          <a:noFill/>
          <a:ln>
            <a:noFill/>
          </a:ln>
        </p:spPr>
        <p:txBody>
          <a:bodyPr lIns="93921" tIns="46948" rIns="93921" bIns="46948" anchor="t" anchorCtr="0">
            <a:noAutofit/>
          </a:bodyPr>
          <a:lstStyle/>
          <a:p>
            <a:pPr marL="0" marR="0" lvl="0" indent="0" algn="l" defTabSz="914400" rtl="0" eaLnBrk="1" fontAlgn="auto" latinLnBrk="0" hangingPunct="1">
              <a:lnSpc>
                <a:spcPct val="100000"/>
              </a:lnSpc>
              <a:spcBef>
                <a:spcPts val="370"/>
              </a:spcBef>
              <a:spcAft>
                <a:spcPts val="0"/>
              </a:spcAft>
              <a:buClrTx/>
              <a:buSzPct val="25000"/>
              <a:buFontTx/>
              <a:buNone/>
              <a:tabLst/>
              <a:defRPr/>
            </a:pPr>
            <a:r>
              <a:rPr lang="en-US" b="1" dirty="0"/>
              <a:t>To Know/To Say: </a:t>
            </a:r>
            <a:r>
              <a:rPr lang="en-US" b="0" dirty="0"/>
              <a:t>Strategy 1 can be extended by using rubrics to determine success criteria. </a:t>
            </a:r>
            <a:endParaRPr lang="en-US" b="1" dirty="0"/>
          </a:p>
        </p:txBody>
      </p:sp>
      <p:sp>
        <p:nvSpPr>
          <p:cNvPr id="866" name="Shape 866"/>
          <p:cNvSpPr txBox="1">
            <a:spLocks noGrp="1"/>
          </p:cNvSpPr>
          <p:nvPr>
            <p:ph type="sldNum" idx="12"/>
          </p:nvPr>
        </p:nvSpPr>
        <p:spPr>
          <a:xfrm>
            <a:off x="4008704" y="8893296"/>
            <a:ext cx="3066733" cy="468154"/>
          </a:xfrm>
          <a:prstGeom prst="rect">
            <a:avLst/>
          </a:prstGeom>
          <a:noFill/>
          <a:ln>
            <a:noFill/>
          </a:ln>
        </p:spPr>
        <p:txBody>
          <a:bodyPr lIns="93921" tIns="46948" rIns="93921" bIns="4694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35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59236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1"/>
        <p:cNvGrpSpPr/>
        <p:nvPr/>
      </p:nvGrpSpPr>
      <p:grpSpPr>
        <a:xfrm>
          <a:off x="0" y="0"/>
          <a:ext cx="0" cy="0"/>
          <a:chOff x="0" y="0"/>
          <a:chExt cx="0" cy="0"/>
        </a:xfrm>
      </p:grpSpPr>
      <p:sp>
        <p:nvSpPr>
          <p:cNvPr id="872" name="Shape 872"/>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3" name="Shape 873"/>
          <p:cNvSpPr txBox="1">
            <a:spLocks noGrp="1"/>
          </p:cNvSpPr>
          <p:nvPr>
            <p:ph type="body" idx="1"/>
          </p:nvPr>
        </p:nvSpPr>
        <p:spPr>
          <a:xfrm>
            <a:off x="707708" y="4447461"/>
            <a:ext cx="5661660" cy="4213384"/>
          </a:xfrm>
          <a:prstGeom prst="rect">
            <a:avLst/>
          </a:prstGeom>
        </p:spPr>
        <p:txBody>
          <a:bodyPr lIns="93921" tIns="93921" rIns="93921" bIns="93921" anchor="t" anchorCtr="0">
            <a:noAutofit/>
          </a:bodyPr>
          <a:lstStyle/>
          <a:p>
            <a:pPr>
              <a:lnSpc>
                <a:spcPct val="115000"/>
              </a:lnSpc>
              <a:spcBef>
                <a:spcPts val="0"/>
              </a:spcBef>
              <a:buClr>
                <a:schemeClr val="dk1"/>
              </a:buClr>
              <a:buSzPct val="91666"/>
            </a:pPr>
            <a:r>
              <a:rPr lang="en-US" b="1" dirty="0"/>
              <a:t>To Know: </a:t>
            </a:r>
            <a:r>
              <a:rPr lang="en-US" b="0" dirty="0"/>
              <a:t>Each p</a:t>
            </a:r>
            <a:r>
              <a:rPr lang="en-US" dirty="0"/>
              <a:t>articipant needs one sheet of blank paper.</a:t>
            </a:r>
          </a:p>
          <a:p>
            <a:pPr>
              <a:lnSpc>
                <a:spcPct val="115000"/>
              </a:lnSpc>
              <a:spcBef>
                <a:spcPts val="0"/>
              </a:spcBef>
              <a:buClr>
                <a:schemeClr val="dk1"/>
              </a:buClr>
              <a:buSzPct val="91666"/>
            </a:pPr>
            <a:endParaRPr lang="en-US" dirty="0"/>
          </a:p>
          <a:p>
            <a:pPr>
              <a:lnSpc>
                <a:spcPct val="115000"/>
              </a:lnSpc>
              <a:spcBef>
                <a:spcPts val="0"/>
              </a:spcBef>
              <a:buClr>
                <a:schemeClr val="dk1"/>
              </a:buClr>
              <a:buSzPct val="91666"/>
            </a:pPr>
            <a:r>
              <a:rPr lang="en-US" b="1" dirty="0"/>
              <a:t>To Say/To Do:</a:t>
            </a:r>
          </a:p>
          <a:p>
            <a:pPr marL="234841" indent="-234841">
              <a:lnSpc>
                <a:spcPct val="115000"/>
              </a:lnSpc>
              <a:spcBef>
                <a:spcPts val="0"/>
              </a:spcBef>
              <a:buClr>
                <a:schemeClr val="dk1"/>
              </a:buClr>
              <a:buSzPct val="91666"/>
              <a:buFont typeface="+mj-lt"/>
              <a:buAutoNum type="arabicPeriod"/>
            </a:pPr>
            <a:r>
              <a:rPr lang="en-US" dirty="0"/>
              <a:t>You are a student in a classroom and have been given a blank piece of paper. The tools needed to complete this task are on your table. You may use a pencil, pen, markers, or colored pencils. Your task is to “Draw A Park”. You may begin.</a:t>
            </a:r>
          </a:p>
          <a:p>
            <a:pPr marL="234841" indent="-234841">
              <a:lnSpc>
                <a:spcPct val="115000"/>
              </a:lnSpc>
              <a:spcBef>
                <a:spcPts val="0"/>
              </a:spcBef>
              <a:buClr>
                <a:schemeClr val="dk1"/>
              </a:buClr>
              <a:buSzPct val="91666"/>
              <a:buFont typeface="Arial"/>
              <a:buAutoNum type="arabicPeriod"/>
            </a:pPr>
            <a:endParaRPr lang="en-US" dirty="0"/>
          </a:p>
          <a:p>
            <a:pPr marL="234841" indent="-234841">
              <a:lnSpc>
                <a:spcPct val="115000"/>
              </a:lnSpc>
              <a:spcBef>
                <a:spcPts val="0"/>
              </a:spcBef>
              <a:buClr>
                <a:schemeClr val="dk1"/>
              </a:buClr>
              <a:buSzPct val="91666"/>
              <a:buFont typeface="+mj-lt"/>
              <a:buAutoNum type="arabicPeriod"/>
            </a:pPr>
            <a:r>
              <a:rPr lang="en-US" dirty="0"/>
              <a:t>The teacher does not give a time limit, description of the type of park, or any information about expectations to complete this task successfully.</a:t>
            </a:r>
          </a:p>
          <a:p>
            <a:pPr marL="234841" indent="-234841">
              <a:lnSpc>
                <a:spcPct val="115000"/>
              </a:lnSpc>
              <a:spcBef>
                <a:spcPts val="0"/>
              </a:spcBef>
              <a:buClr>
                <a:schemeClr val="dk1"/>
              </a:buClr>
              <a:buSzPct val="91666"/>
              <a:buFont typeface="+mj-lt"/>
              <a:buAutoNum type="arabicPeriod"/>
            </a:pPr>
            <a:endParaRPr lang="en-US" dirty="0"/>
          </a:p>
          <a:p>
            <a:pPr marL="234841" indent="-234841">
              <a:lnSpc>
                <a:spcPct val="115000"/>
              </a:lnSpc>
              <a:spcBef>
                <a:spcPts val="0"/>
              </a:spcBef>
              <a:buClr>
                <a:schemeClr val="dk1"/>
              </a:buClr>
              <a:buSzPct val="91666"/>
              <a:buFont typeface="+mj-lt"/>
              <a:buAutoNum type="arabicPeriod"/>
            </a:pPr>
            <a:r>
              <a:rPr lang="en-US" dirty="0"/>
              <a:t>After a random time (3 minutes) tell the students to put down their pencils. </a:t>
            </a:r>
          </a:p>
          <a:p>
            <a:pPr>
              <a:lnSpc>
                <a:spcPct val="115000"/>
              </a:lnSpc>
              <a:spcBef>
                <a:spcPts val="0"/>
              </a:spcBef>
              <a:buClr>
                <a:schemeClr val="dk1"/>
              </a:buClr>
              <a:buSzPct val="91666"/>
            </a:pPr>
            <a:endParaRPr lang="en-US" dirty="0"/>
          </a:p>
          <a:p>
            <a:pPr>
              <a:lnSpc>
                <a:spcPct val="115000"/>
              </a:lnSpc>
              <a:spcBef>
                <a:spcPts val="0"/>
              </a:spcBef>
              <a:buClr>
                <a:schemeClr val="dk1"/>
              </a:buClr>
              <a:buSzPct val="91666"/>
            </a:pPr>
            <a:r>
              <a:rPr lang="en-US" b="1" dirty="0"/>
              <a:t>To Know: </a:t>
            </a:r>
            <a:r>
              <a:rPr lang="en-US" dirty="0"/>
              <a:t>Continue to the next slide for further instructions.</a:t>
            </a:r>
          </a:p>
        </p:txBody>
      </p:sp>
      <p:sp>
        <p:nvSpPr>
          <p:cNvPr id="874" name="Shape 874"/>
          <p:cNvSpPr txBox="1">
            <a:spLocks noGrp="1"/>
          </p:cNvSpPr>
          <p:nvPr>
            <p:ph type="sldNum" idx="12"/>
          </p:nvPr>
        </p:nvSpPr>
        <p:spPr>
          <a:xfrm>
            <a:off x="4008704" y="8893296"/>
            <a:ext cx="3066733" cy="468154"/>
          </a:xfrm>
          <a:prstGeom prst="rect">
            <a:avLst/>
          </a:prstGeom>
        </p:spPr>
        <p:txBody>
          <a:bodyPr lIns="93921" tIns="46948" rIns="93921" bIns="46948" anchor="b" anchorCtr="0">
            <a:noAutofit/>
          </a:bodyPr>
          <a:lstStyle/>
          <a:p>
            <a:pPr>
              <a:buClr>
                <a:srgbClr val="000000"/>
              </a:buClr>
              <a:buSzPct val="25000"/>
            </a:pPr>
            <a:fld id="{00000000-1234-1234-1234-123412341234}" type="slidenum">
              <a:rPr lang="en-US"/>
              <a:pPr>
                <a:buClr>
                  <a:srgbClr val="000000"/>
                </a:buClr>
                <a:buSzPct val="25000"/>
              </a:pPr>
              <a:t>36</a:t>
            </a:fld>
            <a:endParaRPr lang="en-US"/>
          </a:p>
        </p:txBody>
      </p:sp>
    </p:spTree>
    <p:extLst>
      <p:ext uri="{BB962C8B-B14F-4D97-AF65-F5344CB8AC3E}">
        <p14:creationId xmlns:p14="http://schemas.microsoft.com/office/powerpoint/2010/main" val="39843688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7"/>
        <p:cNvGrpSpPr/>
        <p:nvPr/>
      </p:nvGrpSpPr>
      <p:grpSpPr>
        <a:xfrm>
          <a:off x="0" y="0"/>
          <a:ext cx="0" cy="0"/>
          <a:chOff x="0" y="0"/>
          <a:chExt cx="0" cy="0"/>
        </a:xfrm>
      </p:grpSpPr>
      <p:sp>
        <p:nvSpPr>
          <p:cNvPr id="878" name="Shape 878"/>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9" name="Shape 879"/>
          <p:cNvSpPr txBox="1">
            <a:spLocks noGrp="1"/>
          </p:cNvSpPr>
          <p:nvPr>
            <p:ph type="body" idx="1"/>
          </p:nvPr>
        </p:nvSpPr>
        <p:spPr>
          <a:xfrm>
            <a:off x="707708" y="4447461"/>
            <a:ext cx="5661660" cy="4213384"/>
          </a:xfrm>
          <a:prstGeom prst="rect">
            <a:avLst/>
          </a:prstGeom>
        </p:spPr>
        <p:txBody>
          <a:bodyPr lIns="93921" tIns="93921" rIns="93921" bIns="93921" anchor="t" anchorCtr="0">
            <a:noAutofit/>
          </a:bodyPr>
          <a:lstStyle/>
          <a:p>
            <a:pPr>
              <a:lnSpc>
                <a:spcPct val="115000"/>
              </a:lnSpc>
              <a:spcBef>
                <a:spcPts val="0"/>
              </a:spcBef>
            </a:pPr>
            <a:r>
              <a:rPr lang="en-US" b="1" dirty="0"/>
              <a:t>To Say/To Do (continued from previous slide): </a:t>
            </a:r>
          </a:p>
          <a:p>
            <a:pPr>
              <a:lnSpc>
                <a:spcPct val="115000"/>
              </a:lnSpc>
              <a:spcBef>
                <a:spcPts val="0"/>
              </a:spcBef>
              <a:buClr>
                <a:schemeClr val="dk1"/>
              </a:buClr>
              <a:buSzPct val="91666"/>
            </a:pPr>
            <a:r>
              <a:rPr lang="en-US" b="0" dirty="0"/>
              <a:t>4. </a:t>
            </a:r>
            <a:r>
              <a:rPr lang="en-US" dirty="0"/>
              <a:t>Using the rubric, determine how successful you are at “Drawing A Park”.</a:t>
            </a:r>
          </a:p>
          <a:p>
            <a:pPr>
              <a:lnSpc>
                <a:spcPct val="115000"/>
              </a:lnSpc>
              <a:spcBef>
                <a:spcPts val="0"/>
              </a:spcBef>
              <a:buClr>
                <a:schemeClr val="dk1"/>
              </a:buClr>
              <a:buSzPct val="91666"/>
            </a:pPr>
            <a:endParaRPr lang="en-US" dirty="0"/>
          </a:p>
          <a:p>
            <a:pPr>
              <a:lnSpc>
                <a:spcPct val="115000"/>
              </a:lnSpc>
              <a:spcBef>
                <a:spcPts val="0"/>
              </a:spcBef>
              <a:buClr>
                <a:schemeClr val="dk1"/>
              </a:buClr>
              <a:buSzPct val="91666"/>
            </a:pPr>
            <a:r>
              <a:rPr lang="en-US" dirty="0"/>
              <a:t>5. Discuss what should have been done to help the students complete this task at a proficient level.</a:t>
            </a:r>
            <a:endParaRPr lang="en-US" b="0" dirty="0"/>
          </a:p>
          <a:p>
            <a:pPr>
              <a:lnSpc>
                <a:spcPct val="115000"/>
              </a:lnSpc>
              <a:spcBef>
                <a:spcPts val="0"/>
              </a:spcBef>
            </a:pPr>
            <a:endParaRPr lang="en-US" b="1" dirty="0"/>
          </a:p>
          <a:p>
            <a:pPr>
              <a:lnSpc>
                <a:spcPct val="115000"/>
              </a:lnSpc>
              <a:spcBef>
                <a:spcPts val="0"/>
              </a:spcBef>
            </a:pPr>
            <a:r>
              <a:rPr lang="en-US" b="1" dirty="0"/>
              <a:t>To Know: </a:t>
            </a:r>
            <a:r>
              <a:rPr lang="en-US" b="0" dirty="0"/>
              <a:t>T</a:t>
            </a:r>
            <a:r>
              <a:rPr lang="en-US" dirty="0"/>
              <a:t>he teacher should have given specific information about the expectations to complete this task successfully. Expectations might include a description of the type of park to draw or a time limit for completing the drawing.</a:t>
            </a:r>
          </a:p>
        </p:txBody>
      </p:sp>
      <p:sp>
        <p:nvSpPr>
          <p:cNvPr id="880" name="Shape 880"/>
          <p:cNvSpPr txBox="1">
            <a:spLocks noGrp="1"/>
          </p:cNvSpPr>
          <p:nvPr>
            <p:ph type="sldNum" idx="12"/>
          </p:nvPr>
        </p:nvSpPr>
        <p:spPr>
          <a:xfrm>
            <a:off x="4008704" y="8893296"/>
            <a:ext cx="3066733" cy="468154"/>
          </a:xfrm>
          <a:prstGeom prst="rect">
            <a:avLst/>
          </a:prstGeom>
        </p:spPr>
        <p:txBody>
          <a:bodyPr lIns="93921" tIns="46948" rIns="93921" bIns="46948" anchor="b" anchorCtr="0">
            <a:noAutofit/>
          </a:bodyPr>
          <a:lstStyle/>
          <a:p>
            <a:fld id="{00000000-1234-1234-1234-123412341234}" type="slidenum">
              <a:rPr lang="en-US"/>
              <a:pPr/>
              <a:t>37</a:t>
            </a:fld>
            <a:endParaRPr lang="en-US"/>
          </a:p>
        </p:txBody>
      </p:sp>
    </p:spTree>
    <p:extLst>
      <p:ext uri="{BB962C8B-B14F-4D97-AF65-F5344CB8AC3E}">
        <p14:creationId xmlns:p14="http://schemas.microsoft.com/office/powerpoint/2010/main" val="40640788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3"/>
        <p:cNvGrpSpPr/>
        <p:nvPr/>
      </p:nvGrpSpPr>
      <p:grpSpPr>
        <a:xfrm>
          <a:off x="0" y="0"/>
          <a:ext cx="0" cy="0"/>
          <a:chOff x="0" y="0"/>
          <a:chExt cx="0" cy="0"/>
        </a:xfrm>
      </p:grpSpPr>
      <p:sp>
        <p:nvSpPr>
          <p:cNvPr id="884" name="Shape 884"/>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5" name="Shape 885"/>
          <p:cNvSpPr txBox="1">
            <a:spLocks noGrp="1"/>
          </p:cNvSpPr>
          <p:nvPr>
            <p:ph type="body" idx="1"/>
          </p:nvPr>
        </p:nvSpPr>
        <p:spPr>
          <a:xfrm>
            <a:off x="707708" y="4447461"/>
            <a:ext cx="5661660" cy="4213384"/>
          </a:xfrm>
          <a:prstGeom prst="rect">
            <a:avLst/>
          </a:prstGeom>
        </p:spPr>
        <p:txBody>
          <a:bodyPr lIns="93921" tIns="93921" rIns="93921" bIns="93921" anchor="t" anchorCtr="0">
            <a:noAutofit/>
          </a:bodyPr>
          <a:lstStyle/>
          <a:p>
            <a:pPr>
              <a:spcBef>
                <a:spcPts val="0"/>
              </a:spcBef>
            </a:pPr>
            <a:r>
              <a:rPr lang="en-US" b="1" dirty="0"/>
              <a:t>To Do: </a:t>
            </a:r>
            <a:r>
              <a:rPr lang="en-US" b="0" dirty="0"/>
              <a:t>Share the definition of a rubric.</a:t>
            </a:r>
          </a:p>
          <a:p>
            <a:pPr>
              <a:spcBef>
                <a:spcPts val="0"/>
              </a:spcBef>
            </a:pPr>
            <a:endParaRPr lang="en-US" b="0" dirty="0"/>
          </a:p>
          <a:p>
            <a:pPr>
              <a:spcBef>
                <a:spcPts val="0"/>
              </a:spcBef>
            </a:pPr>
            <a:r>
              <a:rPr lang="en-US" b="1" dirty="0"/>
              <a:t>Reference: </a:t>
            </a:r>
            <a:r>
              <a:rPr lang="en-US" dirty="0"/>
              <a:t>Adapted from Allen, M. J. (2014, March 7). Using rubrics to grade, assess and Improve student learning. Presented at Strengthening our roots: Quality, opportunity, &amp; success professional development day, Miami-Dade College. Retrieved from </a:t>
            </a:r>
            <a:r>
              <a:rPr lang="en-US" u="sng" dirty="0">
                <a:hlinkClick r:id="rId3"/>
              </a:rPr>
              <a:t>http://www.mdc.edu/sailearn/documents/4.1%20Rubric%20Workshop%20Handout-Mary%20Allen.pdf</a:t>
            </a:r>
            <a:r>
              <a:rPr lang="en-US" dirty="0"/>
              <a:t>.</a:t>
            </a:r>
          </a:p>
        </p:txBody>
      </p:sp>
      <p:sp>
        <p:nvSpPr>
          <p:cNvPr id="886" name="Shape 886"/>
          <p:cNvSpPr txBox="1">
            <a:spLocks noGrp="1"/>
          </p:cNvSpPr>
          <p:nvPr>
            <p:ph type="sldNum" idx="12"/>
          </p:nvPr>
        </p:nvSpPr>
        <p:spPr>
          <a:xfrm>
            <a:off x="4008704" y="8893296"/>
            <a:ext cx="3066733" cy="468154"/>
          </a:xfrm>
          <a:prstGeom prst="rect">
            <a:avLst/>
          </a:prstGeom>
        </p:spPr>
        <p:txBody>
          <a:bodyPr lIns="93921" tIns="46948" rIns="93921" bIns="46948" anchor="b" anchorCtr="0">
            <a:noAutofit/>
          </a:bodyPr>
          <a:lstStyle/>
          <a:p>
            <a:pPr>
              <a:buClr>
                <a:srgbClr val="000000"/>
              </a:buClr>
              <a:buSzPct val="25000"/>
            </a:pPr>
            <a:fld id="{00000000-1234-1234-1234-123412341234}" type="slidenum">
              <a:rPr lang="en-US"/>
              <a:pPr>
                <a:buClr>
                  <a:srgbClr val="000000"/>
                </a:buClr>
                <a:buSzPct val="25000"/>
              </a:pPr>
              <a:t>38</a:t>
            </a:fld>
            <a:endParaRPr lang="en-US"/>
          </a:p>
        </p:txBody>
      </p:sp>
    </p:spTree>
    <p:extLst>
      <p:ext uri="{BB962C8B-B14F-4D97-AF65-F5344CB8AC3E}">
        <p14:creationId xmlns:p14="http://schemas.microsoft.com/office/powerpoint/2010/main" val="36274280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To Know: </a:t>
            </a:r>
            <a:r>
              <a:rPr lang="en-US" b="0" i="0" dirty="0"/>
              <a:t>This slide transitions to developing or creating rubrics.</a:t>
            </a:r>
            <a:endParaRPr lang="en-US" b="1" i="0"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39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68470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Shape 429"/>
          <p:cNvSpPr txBox="1">
            <a:spLocks noGrp="1"/>
          </p:cNvSpPr>
          <p:nvPr>
            <p:ph type="body" idx="1"/>
          </p:nvPr>
        </p:nvSpPr>
        <p:spPr>
          <a:xfrm>
            <a:off x="707708" y="4447461"/>
            <a:ext cx="5661659" cy="4213384"/>
          </a:xfrm>
          <a:prstGeom prst="rect">
            <a:avLst/>
          </a:prstGeom>
        </p:spPr>
        <p:txBody>
          <a:bodyPr lIns="93921" tIns="93921" rIns="93921" bIns="93921" anchor="t" anchorCtr="0">
            <a:noAutofit/>
          </a:bodyPr>
          <a:lstStyle/>
          <a:p>
            <a:pPr>
              <a:spcBef>
                <a:spcPts val="0"/>
              </a:spcBef>
            </a:pPr>
            <a:r>
              <a:rPr lang="en-US" b="1" dirty="0"/>
              <a:t>To Do:</a:t>
            </a:r>
            <a:r>
              <a:rPr lang="en-US" dirty="0"/>
              <a:t> Send the pre-reading out ahead of the workshop.</a:t>
            </a:r>
          </a:p>
          <a:p>
            <a:pPr>
              <a:spcBef>
                <a:spcPts val="0"/>
              </a:spcBef>
            </a:pPr>
            <a:endParaRPr lang="en-US" dirty="0"/>
          </a:p>
          <a:p>
            <a:pPr>
              <a:spcBef>
                <a:spcPts val="0"/>
              </a:spcBef>
            </a:pPr>
            <a:r>
              <a:rPr lang="en-US" dirty="0"/>
              <a:t>Ask participants to highlight five key ideas, revelations or questions from the article. </a:t>
            </a:r>
          </a:p>
          <a:p>
            <a:pPr>
              <a:spcBef>
                <a:spcPts val="0"/>
              </a:spcBef>
            </a:pPr>
            <a:endParaRPr lang="en-US" dirty="0"/>
          </a:p>
          <a:p>
            <a:pPr>
              <a:spcBef>
                <a:spcPts val="0"/>
              </a:spcBef>
            </a:pPr>
            <a:r>
              <a:rPr lang="en-US" dirty="0"/>
              <a:t>The three guiding questions can be discussed at the beginning of the training. </a:t>
            </a:r>
          </a:p>
          <a:p>
            <a:pPr>
              <a:spcBef>
                <a:spcPts val="0"/>
              </a:spcBef>
            </a:pPr>
            <a:endParaRPr lang="en-US" dirty="0"/>
          </a:p>
          <a:p>
            <a:pPr>
              <a:spcBef>
                <a:spcPts val="0"/>
              </a:spcBef>
            </a:pPr>
            <a:r>
              <a:rPr lang="en-US" b="1" dirty="0"/>
              <a:t>Handout: </a:t>
            </a:r>
            <a:r>
              <a:rPr lang="en-US" b="0" dirty="0"/>
              <a:t>Helping Students Understand Assessment</a:t>
            </a:r>
          </a:p>
          <a:p>
            <a:pPr>
              <a:spcBef>
                <a:spcPts val="0"/>
              </a:spcBef>
            </a:pPr>
            <a:endParaRPr lang="en-US" b="1" dirty="0"/>
          </a:p>
          <a:p>
            <a:pPr defTabSz="939363">
              <a:spcBef>
                <a:spcPts val="0"/>
              </a:spcBef>
              <a:defRPr/>
            </a:pPr>
            <a:r>
              <a:rPr lang="en-US" b="1" dirty="0"/>
              <a:t>Reference: </a:t>
            </a:r>
            <a:r>
              <a:rPr lang="en-US" dirty="0" err="1"/>
              <a:t>Chappuis</a:t>
            </a:r>
            <a:r>
              <a:rPr lang="en-US" dirty="0"/>
              <a:t>, J. (2005). Helping students understand assessment. </a:t>
            </a:r>
            <a:r>
              <a:rPr lang="en-US" i="1" dirty="0"/>
              <a:t>Educational Leadership</a:t>
            </a:r>
            <a:r>
              <a:rPr lang="en-US" dirty="0"/>
              <a:t>, </a:t>
            </a:r>
            <a:r>
              <a:rPr lang="en-US" i="1" dirty="0"/>
              <a:t>63</a:t>
            </a:r>
            <a:r>
              <a:rPr lang="en-US" dirty="0"/>
              <a:t>(3).</a:t>
            </a:r>
            <a:endParaRPr lang="en-US" b="1" dirty="0"/>
          </a:p>
        </p:txBody>
      </p:sp>
      <p:sp>
        <p:nvSpPr>
          <p:cNvPr id="430" name="Shape 430"/>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2937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0"/>
        <p:cNvGrpSpPr/>
        <p:nvPr/>
      </p:nvGrpSpPr>
      <p:grpSpPr>
        <a:xfrm>
          <a:off x="0" y="0"/>
          <a:ext cx="0" cy="0"/>
          <a:chOff x="0" y="0"/>
          <a:chExt cx="0" cy="0"/>
        </a:xfrm>
      </p:grpSpPr>
      <p:sp>
        <p:nvSpPr>
          <p:cNvPr id="891" name="Shape 891"/>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2" name="Shape 892"/>
          <p:cNvSpPr txBox="1">
            <a:spLocks noGrp="1"/>
          </p:cNvSpPr>
          <p:nvPr>
            <p:ph type="body" idx="1"/>
          </p:nvPr>
        </p:nvSpPr>
        <p:spPr>
          <a:xfrm>
            <a:off x="707708" y="4447461"/>
            <a:ext cx="5661660" cy="4213384"/>
          </a:xfrm>
          <a:prstGeom prst="rect">
            <a:avLst/>
          </a:prstGeom>
        </p:spPr>
        <p:txBody>
          <a:bodyPr lIns="93921" tIns="93921" rIns="93921" bIns="93921" anchor="t" anchorCtr="0">
            <a:noAutofit/>
          </a:bodyPr>
          <a:lstStyle/>
          <a:p>
            <a:pPr>
              <a:spcBef>
                <a:spcPts val="0"/>
              </a:spcBef>
            </a:pPr>
            <a:r>
              <a:rPr lang="en-US" b="1" dirty="0"/>
              <a:t>To Do: </a:t>
            </a:r>
            <a:r>
              <a:rPr lang="en-US" b="0" dirty="0"/>
              <a:t>Discuss the components of a rubric.</a:t>
            </a:r>
          </a:p>
          <a:p>
            <a:pPr>
              <a:spcBef>
                <a:spcPts val="0"/>
              </a:spcBef>
            </a:pPr>
            <a:endParaRPr lang="en-US" b="0" dirty="0"/>
          </a:p>
          <a:p>
            <a:pPr>
              <a:spcBef>
                <a:spcPts val="0"/>
              </a:spcBef>
            </a:pPr>
            <a:r>
              <a:rPr lang="en-US" b="1" dirty="0"/>
              <a:t>References:</a:t>
            </a:r>
            <a:r>
              <a:rPr lang="en-US" sz="1200" b="0" i="0" u="none" strike="noStrike" kern="1200" cap="none" baseline="0" dirty="0">
                <a:solidFill>
                  <a:schemeClr val="dk1"/>
                </a:solidFill>
                <a:effectLst/>
                <a:latin typeface="Calibri"/>
                <a:cs typeface="Calibri"/>
                <a:sym typeface="Calibri"/>
              </a:rPr>
              <a:t> </a:t>
            </a:r>
            <a:r>
              <a:rPr lang="en-US" sz="1200" b="0" i="0" u="none" strike="noStrike" kern="1200" cap="none" dirty="0" err="1">
                <a:solidFill>
                  <a:schemeClr val="dk1"/>
                </a:solidFill>
                <a:effectLst/>
                <a:latin typeface="Calibri"/>
                <a:ea typeface="Calibri"/>
                <a:cs typeface="Calibri"/>
                <a:sym typeface="Calibri"/>
              </a:rPr>
              <a:t>Arter</a:t>
            </a:r>
            <a:r>
              <a:rPr lang="en-US" sz="1200" b="0" i="0" u="none" strike="noStrike" kern="1200" cap="none" dirty="0">
                <a:solidFill>
                  <a:schemeClr val="dk1"/>
                </a:solidFill>
                <a:effectLst/>
                <a:latin typeface="Calibri"/>
                <a:ea typeface="Calibri"/>
                <a:cs typeface="Calibri"/>
                <a:sym typeface="Calibri"/>
              </a:rPr>
              <a:t>, J., &amp; </a:t>
            </a:r>
            <a:r>
              <a:rPr lang="en-US" sz="1200" b="0" i="0" u="none" strike="noStrike" kern="1200" cap="none" dirty="0" err="1">
                <a:solidFill>
                  <a:schemeClr val="dk1"/>
                </a:solidFill>
                <a:effectLst/>
                <a:latin typeface="Calibri"/>
                <a:ea typeface="Calibri"/>
                <a:cs typeface="Calibri"/>
                <a:sym typeface="Calibri"/>
              </a:rPr>
              <a:t>McTighe</a:t>
            </a:r>
            <a:r>
              <a:rPr lang="en-US" sz="1200" b="0" i="0" u="none" strike="noStrike" kern="1200" cap="none" dirty="0">
                <a:solidFill>
                  <a:schemeClr val="dk1"/>
                </a:solidFill>
                <a:effectLst/>
                <a:latin typeface="Calibri"/>
                <a:ea typeface="Calibri"/>
                <a:cs typeface="Calibri"/>
                <a:sym typeface="Calibri"/>
              </a:rPr>
              <a:t>, J. (2000). </a:t>
            </a:r>
            <a:r>
              <a:rPr lang="en-US" sz="1200" b="0" i="1" u="none" strike="noStrike" kern="1200" cap="none" dirty="0">
                <a:solidFill>
                  <a:schemeClr val="dk1"/>
                </a:solidFill>
                <a:effectLst/>
                <a:latin typeface="Calibri"/>
                <a:ea typeface="Calibri"/>
                <a:cs typeface="Calibri"/>
                <a:sym typeface="Calibri"/>
              </a:rPr>
              <a:t>Scoring rubrics in the classroom: Using performance criteria for assessing and improving student performance</a:t>
            </a:r>
            <a:r>
              <a:rPr lang="en-US" sz="1200" b="0" i="0" u="none" strike="noStrike" kern="1200" cap="none" dirty="0">
                <a:solidFill>
                  <a:schemeClr val="dk1"/>
                </a:solidFill>
                <a:effectLst/>
                <a:latin typeface="Calibri"/>
                <a:ea typeface="Calibri"/>
                <a:cs typeface="Calibri"/>
                <a:sym typeface="Calibri"/>
              </a:rPr>
              <a:t>. Corwin Press.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effectLst/>
                <a:latin typeface="Calibri"/>
                <a:ea typeface="Calibri"/>
                <a:cs typeface="Calibri"/>
                <a:sym typeface="Calibri"/>
              </a:rPr>
              <a:t>Mueller, J. (2016). Authentic assessment toolbox: What is a portfolio? Retrieved from </a:t>
            </a:r>
            <a:r>
              <a:rPr lang="en-US" sz="1200" b="0" i="0" u="sng" strike="noStrike" kern="1200" cap="none" dirty="0">
                <a:solidFill>
                  <a:schemeClr val="dk1"/>
                </a:solidFill>
                <a:effectLst/>
                <a:latin typeface="Calibri"/>
                <a:ea typeface="Calibri"/>
                <a:cs typeface="Calibri"/>
                <a:sym typeface="Calibri"/>
                <a:hlinkClick r:id="rId3"/>
              </a:rPr>
              <a:t>http://jfmueller.faculty.noctrl.edu/toolbox/portfolios.htm</a:t>
            </a:r>
            <a:r>
              <a:rPr lang="en-US" sz="1200" b="0" i="0" u="none" strike="noStrike" kern="1200" cap="none" dirty="0">
                <a:solidFill>
                  <a:schemeClr val="dk1"/>
                </a:solidFill>
                <a:effectLst/>
                <a:latin typeface="Calibri"/>
                <a:ea typeface="Calibri"/>
                <a:cs typeface="Calibri"/>
                <a:sym typeface="Calibri"/>
              </a:rPr>
              <a:t>. </a:t>
            </a:r>
          </a:p>
        </p:txBody>
      </p:sp>
      <p:sp>
        <p:nvSpPr>
          <p:cNvPr id="893" name="Shape 893"/>
          <p:cNvSpPr txBox="1">
            <a:spLocks noGrp="1"/>
          </p:cNvSpPr>
          <p:nvPr>
            <p:ph type="sldNum" idx="12"/>
          </p:nvPr>
        </p:nvSpPr>
        <p:spPr>
          <a:xfrm>
            <a:off x="4008704" y="8893296"/>
            <a:ext cx="3066733" cy="468154"/>
          </a:xfrm>
          <a:prstGeom prst="rect">
            <a:avLst/>
          </a:prstGeom>
        </p:spPr>
        <p:txBody>
          <a:bodyPr lIns="93921" tIns="46948" rIns="93921" bIns="46948" anchor="b" anchorCtr="0">
            <a:noAutofit/>
          </a:bodyPr>
          <a:lstStyle/>
          <a:p>
            <a:pPr>
              <a:buClr>
                <a:srgbClr val="000000"/>
              </a:buClr>
              <a:buSzPct val="25000"/>
            </a:pPr>
            <a:fld id="{00000000-1234-1234-1234-123412341234}" type="slidenum">
              <a:rPr lang="en-US"/>
              <a:pPr>
                <a:buClr>
                  <a:srgbClr val="000000"/>
                </a:buClr>
                <a:buSzPct val="25000"/>
              </a:pPr>
              <a:t>40</a:t>
            </a:fld>
            <a:endParaRPr lang="en-US"/>
          </a:p>
        </p:txBody>
      </p:sp>
    </p:spTree>
    <p:extLst>
      <p:ext uri="{BB962C8B-B14F-4D97-AF65-F5344CB8AC3E}">
        <p14:creationId xmlns:p14="http://schemas.microsoft.com/office/powerpoint/2010/main" val="17383142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Know: </a:t>
            </a:r>
            <a:r>
              <a:rPr lang="en-US" b="0" dirty="0"/>
              <a:t>This is an animated slide.</a:t>
            </a:r>
            <a:endParaRPr lang="en-US" b="1" dirty="0"/>
          </a:p>
          <a:p>
            <a:endParaRPr lang="en-US" b="1" dirty="0"/>
          </a:p>
          <a:p>
            <a:r>
              <a:rPr lang="en-US" b="1" dirty="0"/>
              <a:t>To Know/To Say: </a:t>
            </a:r>
            <a:r>
              <a:rPr lang="en-US" b="0" dirty="0"/>
              <a:t>Reminders about guidelines for</a:t>
            </a:r>
            <a:r>
              <a:rPr lang="en-US" b="0" baseline="0" dirty="0"/>
              <a:t> rubrics from previous sessions. Ask participants to reflect about their rubrics. Do their rubrics reflect the guidelines?</a:t>
            </a:r>
          </a:p>
          <a:p>
            <a:endParaRPr lang="en-US" b="1" baseline="0" dirty="0"/>
          </a:p>
          <a:p>
            <a:r>
              <a:rPr lang="en-US" b="1" baseline="0" dirty="0"/>
              <a:t>Reference: </a:t>
            </a:r>
            <a:r>
              <a:rPr lang="en-US" dirty="0"/>
              <a:t>Brookhart, S. M. (2013). </a:t>
            </a:r>
            <a:r>
              <a:rPr lang="en-US" i="1" dirty="0"/>
              <a:t>How to create and use rubrics for formative assessment and grading</a:t>
            </a:r>
            <a:r>
              <a:rPr lang="en-US" dirty="0"/>
              <a:t>. </a:t>
            </a:r>
            <a:r>
              <a:rPr lang="en-US" dirty="0" err="1"/>
              <a:t>Ascd</a:t>
            </a:r>
            <a:r>
              <a:rPr lang="en-US" dirty="0"/>
              <a:t>.</a:t>
            </a:r>
          </a:p>
        </p:txBody>
      </p:sp>
      <p:sp>
        <p:nvSpPr>
          <p:cNvPr id="4" name="Slide Number Placeholder 3"/>
          <p:cNvSpPr>
            <a:spLocks noGrp="1"/>
          </p:cNvSpPr>
          <p:nvPr>
            <p:ph type="sldNum" sz="quarter" idx="10"/>
          </p:nvPr>
        </p:nvSpPr>
        <p:spPr/>
        <p:txBody>
          <a:bodyPr/>
          <a:lstStyle/>
          <a:p>
            <a:fld id="{7DBCE8C7-69BA-4ED6-B5AC-B6B8CF909519}" type="slidenum">
              <a:rPr lang="en-US" smtClean="0"/>
              <a:pPr/>
              <a:t>41</a:t>
            </a:fld>
            <a:endParaRPr lang="en-US" dirty="0"/>
          </a:p>
        </p:txBody>
      </p:sp>
    </p:spTree>
    <p:extLst>
      <p:ext uri="{BB962C8B-B14F-4D97-AF65-F5344CB8AC3E}">
        <p14:creationId xmlns:p14="http://schemas.microsoft.com/office/powerpoint/2010/main" val="39790529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4"/>
        <p:cNvGrpSpPr/>
        <p:nvPr/>
      </p:nvGrpSpPr>
      <p:grpSpPr>
        <a:xfrm>
          <a:off x="0" y="0"/>
          <a:ext cx="0" cy="0"/>
          <a:chOff x="0" y="0"/>
          <a:chExt cx="0" cy="0"/>
        </a:xfrm>
      </p:grpSpPr>
      <p:sp>
        <p:nvSpPr>
          <p:cNvPr id="905" name="Shape 905"/>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6" name="Shape 906"/>
          <p:cNvSpPr txBox="1">
            <a:spLocks noGrp="1"/>
          </p:cNvSpPr>
          <p:nvPr>
            <p:ph type="body" idx="1"/>
          </p:nvPr>
        </p:nvSpPr>
        <p:spPr>
          <a:xfrm>
            <a:off x="707708" y="4447461"/>
            <a:ext cx="5661660" cy="4213384"/>
          </a:xfrm>
          <a:prstGeom prst="rect">
            <a:avLst/>
          </a:prstGeom>
        </p:spPr>
        <p:txBody>
          <a:bodyPr lIns="93921" tIns="93921" rIns="93921" bIns="93921" anchor="t" anchorCtr="0">
            <a:noAutofit/>
          </a:bodyPr>
          <a:lstStyle/>
          <a:p>
            <a:pPr>
              <a:lnSpc>
                <a:spcPct val="115000"/>
              </a:lnSpc>
              <a:spcBef>
                <a:spcPts val="0"/>
              </a:spcBef>
            </a:pPr>
            <a:r>
              <a:rPr lang="en-US" b="1" dirty="0"/>
              <a:t>To Know: </a:t>
            </a:r>
            <a:r>
              <a:rPr lang="en-US" b="0" dirty="0"/>
              <a:t>Optional Activity. The presenter may choose to use the ELA example of a good research paper which is on the following slide and hidden.</a:t>
            </a:r>
          </a:p>
          <a:p>
            <a:pPr>
              <a:lnSpc>
                <a:spcPct val="115000"/>
              </a:lnSpc>
              <a:spcBef>
                <a:spcPts val="0"/>
              </a:spcBef>
            </a:pPr>
            <a:endParaRPr lang="en-US" b="0" dirty="0"/>
          </a:p>
          <a:p>
            <a:pPr>
              <a:lnSpc>
                <a:spcPct val="115000"/>
              </a:lnSpc>
              <a:spcBef>
                <a:spcPts val="0"/>
              </a:spcBef>
              <a:buClr>
                <a:schemeClr val="dk1"/>
              </a:buClr>
              <a:buSzPct val="91666"/>
            </a:pPr>
            <a:r>
              <a:rPr lang="en-US" b="1" dirty="0"/>
              <a:t>To Know/To Do/To Say:</a:t>
            </a:r>
          </a:p>
          <a:p>
            <a:pPr marL="234841" indent="-234841">
              <a:lnSpc>
                <a:spcPct val="115000"/>
              </a:lnSpc>
              <a:spcBef>
                <a:spcPts val="0"/>
              </a:spcBef>
              <a:buClr>
                <a:schemeClr val="dk1"/>
              </a:buClr>
              <a:buSzPct val="91666"/>
              <a:buFont typeface="+mj-lt"/>
              <a:buAutoNum type="arabicPeriod"/>
            </a:pPr>
            <a:r>
              <a:rPr lang="en-US" dirty="0"/>
              <a:t>Give participants post-it-notes. First have them individually brainstorm and write down all the qualities for a “Blue Ribbon” Chocolate Chip Cookie; one quality per post-it-note. </a:t>
            </a:r>
          </a:p>
          <a:p>
            <a:pPr marL="234841" indent="-234841">
              <a:lnSpc>
                <a:spcPct val="115000"/>
              </a:lnSpc>
              <a:spcBef>
                <a:spcPts val="0"/>
              </a:spcBef>
              <a:buClr>
                <a:schemeClr val="dk1"/>
              </a:buClr>
              <a:buSzPct val="91666"/>
              <a:buFont typeface="+mj-lt"/>
              <a:buAutoNum type="arabicPeriod"/>
            </a:pPr>
            <a:r>
              <a:rPr lang="en-US" dirty="0"/>
              <a:t>Individually sort qualities into categories.</a:t>
            </a:r>
          </a:p>
          <a:p>
            <a:pPr marL="234841" indent="-234841">
              <a:lnSpc>
                <a:spcPct val="115000"/>
              </a:lnSpc>
              <a:spcBef>
                <a:spcPts val="0"/>
              </a:spcBef>
              <a:buClr>
                <a:schemeClr val="dk1"/>
              </a:buClr>
              <a:buSzPct val="91666"/>
              <a:buFont typeface="+mj-lt"/>
              <a:buAutoNum type="arabicPeriod"/>
            </a:pPr>
            <a:r>
              <a:rPr lang="en-US" dirty="0"/>
              <a:t>As a team, compare each other’s categories and determine the final criteria for judgment of a “Blue Ribbon” Chocolate Chip Cookie.</a:t>
            </a:r>
          </a:p>
          <a:p>
            <a:pPr marL="234841" indent="-234841">
              <a:lnSpc>
                <a:spcPct val="115000"/>
              </a:lnSpc>
              <a:spcBef>
                <a:spcPts val="0"/>
              </a:spcBef>
              <a:buClr>
                <a:schemeClr val="dk1"/>
              </a:buClr>
              <a:buSzPct val="91666"/>
              <a:buFont typeface="+mj-lt"/>
              <a:buAutoNum type="arabicPeriod"/>
            </a:pPr>
            <a:r>
              <a:rPr lang="en-US" dirty="0"/>
              <a:t>Determine the performance levels headings.</a:t>
            </a:r>
          </a:p>
          <a:p>
            <a:pPr marL="234841" indent="-234841">
              <a:lnSpc>
                <a:spcPct val="115000"/>
              </a:lnSpc>
              <a:spcBef>
                <a:spcPts val="0"/>
              </a:spcBef>
              <a:buClr>
                <a:schemeClr val="dk1"/>
              </a:buClr>
              <a:buSzPct val="91666"/>
              <a:buFont typeface="+mj-lt"/>
              <a:buAutoNum type="arabicPeriod"/>
            </a:pPr>
            <a:endParaRPr lang="en-US" dirty="0"/>
          </a:p>
          <a:p>
            <a:pPr>
              <a:lnSpc>
                <a:spcPct val="115000"/>
              </a:lnSpc>
              <a:spcBef>
                <a:spcPts val="0"/>
              </a:spcBef>
              <a:buClr>
                <a:schemeClr val="dk1"/>
              </a:buClr>
              <a:buSzPct val="91666"/>
            </a:pPr>
            <a:r>
              <a:rPr lang="en-US" dirty="0"/>
              <a:t>Write descriptors for each level. </a:t>
            </a:r>
            <a:r>
              <a:rPr lang="en-US" b="1" dirty="0"/>
              <a:t>Begin with Proficient</a:t>
            </a:r>
          </a:p>
          <a:p>
            <a:pPr>
              <a:lnSpc>
                <a:spcPct val="115000"/>
              </a:lnSpc>
              <a:spcBef>
                <a:spcPts val="0"/>
              </a:spcBef>
              <a:buClr>
                <a:schemeClr val="dk1"/>
              </a:buClr>
              <a:buSzPct val="91666"/>
            </a:pPr>
            <a:endParaRPr lang="en-US" b="1" dirty="0"/>
          </a:p>
          <a:p>
            <a:pPr>
              <a:lnSpc>
                <a:spcPct val="115000"/>
              </a:lnSpc>
              <a:spcBef>
                <a:spcPts val="0"/>
              </a:spcBef>
              <a:buClr>
                <a:schemeClr val="dk1"/>
              </a:buClr>
              <a:buSzPct val="91666"/>
            </a:pPr>
            <a:r>
              <a:rPr lang="en-US" dirty="0"/>
              <a:t>Examples of criteria that participants may determine: number/size of chips, texture, color, taste</a:t>
            </a:r>
          </a:p>
          <a:p>
            <a:pPr marL="469682" indent="-234841">
              <a:lnSpc>
                <a:spcPct val="115000"/>
              </a:lnSpc>
              <a:spcBef>
                <a:spcPts val="0"/>
              </a:spcBef>
              <a:buChar char="●"/>
            </a:pPr>
            <a:r>
              <a:rPr lang="en-US" dirty="0"/>
              <a:t>What is a proficient number of chocolate chips in a cookie?</a:t>
            </a:r>
          </a:p>
          <a:p>
            <a:pPr marL="469682" indent="-234841">
              <a:lnSpc>
                <a:spcPct val="115000"/>
              </a:lnSpc>
              <a:spcBef>
                <a:spcPts val="0"/>
              </a:spcBef>
              <a:buChar char="●"/>
            </a:pPr>
            <a:r>
              <a:rPr lang="en-US" dirty="0"/>
              <a:t>What is a proficient texture?</a:t>
            </a:r>
          </a:p>
          <a:p>
            <a:pPr marL="469682" indent="-234841">
              <a:lnSpc>
                <a:spcPct val="115000"/>
              </a:lnSpc>
              <a:spcBef>
                <a:spcPts val="0"/>
              </a:spcBef>
              <a:buChar char="●"/>
            </a:pPr>
            <a:r>
              <a:rPr lang="en-US" dirty="0"/>
              <a:t>What is the proficient color?</a:t>
            </a:r>
          </a:p>
          <a:p>
            <a:pPr marL="469682" indent="-234841">
              <a:lnSpc>
                <a:spcPct val="115000"/>
              </a:lnSpc>
              <a:spcBef>
                <a:spcPts val="0"/>
              </a:spcBef>
              <a:buChar char="●"/>
            </a:pPr>
            <a:r>
              <a:rPr lang="en-US" dirty="0"/>
              <a:t>What is the proficient taste?</a:t>
            </a:r>
          </a:p>
          <a:p>
            <a:pPr marL="469682" indent="-234841">
              <a:lnSpc>
                <a:spcPct val="115000"/>
              </a:lnSpc>
              <a:spcBef>
                <a:spcPts val="0"/>
              </a:spcBef>
              <a:buChar char="●"/>
            </a:pPr>
            <a:r>
              <a:rPr lang="en-US" dirty="0"/>
              <a:t>What is the richness/flavor that is proficient?</a:t>
            </a:r>
          </a:p>
          <a:p>
            <a:pPr marL="469682" indent="-234841">
              <a:lnSpc>
                <a:spcPct val="115000"/>
              </a:lnSpc>
              <a:spcBef>
                <a:spcPts val="0"/>
              </a:spcBef>
              <a:buChar char="●"/>
            </a:pPr>
            <a:endParaRPr lang="en-US" dirty="0"/>
          </a:p>
          <a:p>
            <a:pPr>
              <a:lnSpc>
                <a:spcPct val="115000"/>
              </a:lnSpc>
              <a:spcBef>
                <a:spcPts val="0"/>
              </a:spcBef>
            </a:pPr>
            <a:r>
              <a:rPr lang="en-US" b="1" dirty="0"/>
              <a:t>To Know:</a:t>
            </a:r>
            <a:r>
              <a:rPr lang="en-US" dirty="0"/>
              <a:t> In this activity, teachers will begin writing the proficient column first. In a content or core subject, the Standard clarifies what is proficient.  </a:t>
            </a:r>
          </a:p>
          <a:p>
            <a:pPr>
              <a:lnSpc>
                <a:spcPct val="115000"/>
              </a:lnSpc>
              <a:spcBef>
                <a:spcPts val="0"/>
              </a:spcBef>
            </a:pPr>
            <a:endParaRPr lang="en-US" dirty="0"/>
          </a:p>
          <a:p>
            <a:pPr>
              <a:lnSpc>
                <a:spcPct val="115000"/>
              </a:lnSpc>
              <a:spcBef>
                <a:spcPts val="0"/>
              </a:spcBef>
              <a:buClr>
                <a:schemeClr val="dk1"/>
              </a:buClr>
              <a:buSzPct val="91666"/>
            </a:pPr>
            <a:r>
              <a:rPr lang="en-US" b="1" dirty="0"/>
              <a:t>Handout: </a:t>
            </a:r>
            <a:r>
              <a:rPr lang="en-US" b="0" dirty="0"/>
              <a:t>R</a:t>
            </a:r>
            <a:r>
              <a:rPr lang="en-US" dirty="0"/>
              <a:t>ubric Template</a:t>
            </a:r>
          </a:p>
        </p:txBody>
      </p:sp>
      <p:sp>
        <p:nvSpPr>
          <p:cNvPr id="907" name="Shape 907"/>
          <p:cNvSpPr txBox="1">
            <a:spLocks noGrp="1"/>
          </p:cNvSpPr>
          <p:nvPr>
            <p:ph type="sldNum" idx="12"/>
          </p:nvPr>
        </p:nvSpPr>
        <p:spPr>
          <a:xfrm>
            <a:off x="4008704" y="8893296"/>
            <a:ext cx="3066733" cy="468154"/>
          </a:xfrm>
          <a:prstGeom prst="rect">
            <a:avLst/>
          </a:prstGeom>
        </p:spPr>
        <p:txBody>
          <a:bodyPr lIns="93921" tIns="46948" rIns="93921" bIns="46948" anchor="b" anchorCtr="0">
            <a:noAutofit/>
          </a:bodyPr>
          <a:lstStyle/>
          <a:p>
            <a:pPr>
              <a:buClr>
                <a:srgbClr val="000000"/>
              </a:buClr>
              <a:buSzPct val="25000"/>
            </a:pPr>
            <a:fld id="{00000000-1234-1234-1234-123412341234}" type="slidenum">
              <a:rPr lang="en-US"/>
              <a:pPr>
                <a:buClr>
                  <a:srgbClr val="000000"/>
                </a:buClr>
                <a:buSzPct val="25000"/>
              </a:pPr>
              <a:t>42</a:t>
            </a:fld>
            <a:endParaRPr lang="en-US"/>
          </a:p>
        </p:txBody>
      </p:sp>
    </p:spTree>
    <p:extLst>
      <p:ext uri="{BB962C8B-B14F-4D97-AF65-F5344CB8AC3E}">
        <p14:creationId xmlns:p14="http://schemas.microsoft.com/office/powerpoint/2010/main" val="1951792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4"/>
        <p:cNvGrpSpPr/>
        <p:nvPr/>
      </p:nvGrpSpPr>
      <p:grpSpPr>
        <a:xfrm>
          <a:off x="0" y="0"/>
          <a:ext cx="0" cy="0"/>
          <a:chOff x="0" y="0"/>
          <a:chExt cx="0" cy="0"/>
        </a:xfrm>
      </p:grpSpPr>
      <p:sp>
        <p:nvSpPr>
          <p:cNvPr id="905" name="Shape 905"/>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6" name="Shape 906"/>
          <p:cNvSpPr txBox="1">
            <a:spLocks noGrp="1"/>
          </p:cNvSpPr>
          <p:nvPr>
            <p:ph type="body" idx="1"/>
          </p:nvPr>
        </p:nvSpPr>
        <p:spPr>
          <a:xfrm>
            <a:off x="707708" y="4447461"/>
            <a:ext cx="5661660" cy="4213384"/>
          </a:xfrm>
          <a:prstGeom prst="rect">
            <a:avLst/>
          </a:prstGeom>
        </p:spPr>
        <p:txBody>
          <a:bodyPr lIns="93921" tIns="93921" rIns="93921" bIns="93921" anchor="t" anchorCtr="0">
            <a:noAutofit/>
          </a:bodyPr>
          <a:lstStyle/>
          <a:p>
            <a:pPr>
              <a:lnSpc>
                <a:spcPct val="115000"/>
              </a:lnSpc>
              <a:spcBef>
                <a:spcPts val="0"/>
              </a:spcBef>
            </a:pPr>
            <a:r>
              <a:rPr lang="en-US" b="1" dirty="0"/>
              <a:t>To Know: </a:t>
            </a:r>
            <a:r>
              <a:rPr lang="en-US" b="0" dirty="0"/>
              <a:t>Optional Activity. This is a hidden slide and may be substituted for the Award Winning Chocolate Cookie rubric which is on the preceding slide.</a:t>
            </a:r>
          </a:p>
          <a:p>
            <a:pPr>
              <a:lnSpc>
                <a:spcPct val="115000"/>
              </a:lnSpc>
              <a:spcBef>
                <a:spcPts val="0"/>
              </a:spcBef>
            </a:pPr>
            <a:endParaRPr lang="en-US" b="0" dirty="0"/>
          </a:p>
          <a:p>
            <a:pPr>
              <a:lnSpc>
                <a:spcPct val="115000"/>
              </a:lnSpc>
              <a:spcBef>
                <a:spcPts val="0"/>
              </a:spcBef>
            </a:pPr>
            <a:r>
              <a:rPr lang="en-US" b="0" dirty="0"/>
              <a:t>This</a:t>
            </a:r>
            <a:r>
              <a:rPr lang="en-US" b="0" baseline="0" dirty="0"/>
              <a:t> activity is geared towards middle/secondary ELA, though it could easily be altered to fit any content/grade level.</a:t>
            </a:r>
            <a:endParaRPr lang="en-US" b="0" dirty="0"/>
          </a:p>
          <a:p>
            <a:pPr>
              <a:lnSpc>
                <a:spcPct val="115000"/>
              </a:lnSpc>
              <a:spcBef>
                <a:spcPts val="0"/>
              </a:spcBef>
            </a:pPr>
            <a:endParaRPr lang="en-US" b="0" dirty="0"/>
          </a:p>
          <a:p>
            <a:pPr>
              <a:lnSpc>
                <a:spcPct val="115000"/>
              </a:lnSpc>
              <a:spcBef>
                <a:spcPts val="0"/>
              </a:spcBef>
              <a:buClr>
                <a:schemeClr val="dk1"/>
              </a:buClr>
              <a:buSzPct val="91666"/>
            </a:pPr>
            <a:r>
              <a:rPr lang="en-US" b="1" dirty="0"/>
              <a:t>To Know/To Do/To Say:</a:t>
            </a:r>
          </a:p>
          <a:p>
            <a:pPr marL="234841" indent="-234841">
              <a:lnSpc>
                <a:spcPct val="115000"/>
              </a:lnSpc>
              <a:spcBef>
                <a:spcPts val="0"/>
              </a:spcBef>
              <a:buClr>
                <a:schemeClr val="dk1"/>
              </a:buClr>
              <a:buSzPct val="91666"/>
              <a:buFont typeface="+mj-lt"/>
              <a:buAutoNum type="arabicPeriod"/>
            </a:pPr>
            <a:r>
              <a:rPr lang="en-US" dirty="0"/>
              <a:t>Give participants post-it-notes. First have them individually brainstorm</a:t>
            </a:r>
          </a:p>
          <a:p>
            <a:pPr marL="234841" indent="-234841">
              <a:lnSpc>
                <a:spcPct val="115000"/>
              </a:lnSpc>
              <a:spcBef>
                <a:spcPts val="0"/>
              </a:spcBef>
              <a:buClr>
                <a:schemeClr val="dk1"/>
              </a:buClr>
              <a:buSzPct val="91666"/>
              <a:buFont typeface="+mj-lt"/>
              <a:buAutoNum type="arabicPeriod"/>
            </a:pPr>
            <a:r>
              <a:rPr lang="en-US" dirty="0"/>
              <a:t>Individually sort qualities into categories.</a:t>
            </a:r>
          </a:p>
          <a:p>
            <a:pPr marL="234841" indent="-234841">
              <a:lnSpc>
                <a:spcPct val="115000"/>
              </a:lnSpc>
              <a:spcBef>
                <a:spcPts val="0"/>
              </a:spcBef>
              <a:buClr>
                <a:schemeClr val="dk1"/>
              </a:buClr>
              <a:buSzPct val="91666"/>
              <a:buFont typeface="+mj-lt"/>
              <a:buAutoNum type="arabicPeriod"/>
            </a:pPr>
            <a:r>
              <a:rPr lang="en-US" dirty="0"/>
              <a:t>As a team, compare each other’s categories and determine the final criteria.</a:t>
            </a:r>
          </a:p>
          <a:p>
            <a:pPr marL="234841" indent="-234841">
              <a:lnSpc>
                <a:spcPct val="115000"/>
              </a:lnSpc>
              <a:spcBef>
                <a:spcPts val="0"/>
              </a:spcBef>
              <a:buClr>
                <a:schemeClr val="dk1"/>
              </a:buClr>
              <a:buSzPct val="91666"/>
              <a:buFont typeface="+mj-lt"/>
              <a:buAutoNum type="arabicPeriod"/>
            </a:pPr>
            <a:r>
              <a:rPr lang="en-US" dirty="0"/>
              <a:t>Determine the performance levels headings.</a:t>
            </a:r>
          </a:p>
          <a:p>
            <a:pPr marL="234841" indent="-234841">
              <a:lnSpc>
                <a:spcPct val="115000"/>
              </a:lnSpc>
              <a:spcBef>
                <a:spcPts val="0"/>
              </a:spcBef>
              <a:buClr>
                <a:schemeClr val="dk1"/>
              </a:buClr>
              <a:buSzPct val="91666"/>
              <a:buFont typeface="+mj-lt"/>
              <a:buAutoNum type="arabicPeriod"/>
            </a:pPr>
            <a:endParaRPr lang="en-US" dirty="0"/>
          </a:p>
          <a:p>
            <a:pPr>
              <a:lnSpc>
                <a:spcPct val="115000"/>
              </a:lnSpc>
              <a:spcBef>
                <a:spcPts val="0"/>
              </a:spcBef>
              <a:buClr>
                <a:schemeClr val="dk1"/>
              </a:buClr>
              <a:buSzPct val="91666"/>
            </a:pPr>
            <a:r>
              <a:rPr lang="en-US" dirty="0"/>
              <a:t>Write descriptors for each level. </a:t>
            </a:r>
            <a:r>
              <a:rPr lang="en-US" b="1" dirty="0"/>
              <a:t>Begin with Proficient</a:t>
            </a:r>
          </a:p>
          <a:p>
            <a:pPr>
              <a:lnSpc>
                <a:spcPct val="115000"/>
              </a:lnSpc>
              <a:spcBef>
                <a:spcPts val="0"/>
              </a:spcBef>
              <a:buClr>
                <a:schemeClr val="dk1"/>
              </a:buClr>
              <a:buSzPct val="91666"/>
            </a:pPr>
            <a:endParaRPr lang="en-US" b="1" dirty="0"/>
          </a:p>
          <a:p>
            <a:pPr>
              <a:lnSpc>
                <a:spcPct val="115000"/>
              </a:lnSpc>
              <a:spcBef>
                <a:spcPts val="0"/>
              </a:spcBef>
              <a:buClr>
                <a:schemeClr val="dk1"/>
              </a:buClr>
              <a:buSzPct val="91666"/>
            </a:pPr>
            <a:r>
              <a:rPr lang="en-US" b="0" dirty="0"/>
              <a:t>Participants can also view writing samples</a:t>
            </a:r>
            <a:r>
              <a:rPr lang="en-US" b="0" baseline="0" dirty="0"/>
              <a:t> on achievethecore.org. </a:t>
            </a:r>
            <a:endParaRPr lang="en-US" b="0" dirty="0"/>
          </a:p>
          <a:p>
            <a:pPr>
              <a:lnSpc>
                <a:spcPct val="115000"/>
              </a:lnSpc>
              <a:spcBef>
                <a:spcPts val="0"/>
              </a:spcBef>
              <a:buClr>
                <a:schemeClr val="dk1"/>
              </a:buClr>
              <a:buSzPct val="91666"/>
            </a:pPr>
            <a:endParaRPr lang="en-US" b="1" dirty="0"/>
          </a:p>
          <a:p>
            <a:pPr>
              <a:lnSpc>
                <a:spcPct val="115000"/>
              </a:lnSpc>
              <a:spcBef>
                <a:spcPts val="0"/>
              </a:spcBef>
            </a:pPr>
            <a:r>
              <a:rPr lang="en-US" b="1" dirty="0"/>
              <a:t>To Know:</a:t>
            </a:r>
            <a:r>
              <a:rPr lang="en-US" dirty="0"/>
              <a:t> In this activity, teachers will begin writing the proficient column first. In a content or core subject, the Standard clarifies what is proficient.  </a:t>
            </a:r>
          </a:p>
          <a:p>
            <a:pPr>
              <a:lnSpc>
                <a:spcPct val="115000"/>
              </a:lnSpc>
              <a:spcBef>
                <a:spcPts val="0"/>
              </a:spcBef>
            </a:pPr>
            <a:endParaRPr lang="en-US" dirty="0"/>
          </a:p>
          <a:p>
            <a:pPr>
              <a:lnSpc>
                <a:spcPct val="115000"/>
              </a:lnSpc>
              <a:spcBef>
                <a:spcPts val="0"/>
              </a:spcBef>
              <a:buClr>
                <a:schemeClr val="dk1"/>
              </a:buClr>
              <a:buSzPct val="91666"/>
            </a:pPr>
            <a:r>
              <a:rPr lang="en-US" b="1" dirty="0"/>
              <a:t>Handout: </a:t>
            </a:r>
            <a:r>
              <a:rPr lang="en-US" b="0" dirty="0"/>
              <a:t>R</a:t>
            </a:r>
            <a:r>
              <a:rPr lang="en-US" dirty="0"/>
              <a:t>ubric Template</a:t>
            </a:r>
          </a:p>
          <a:p>
            <a:pPr>
              <a:spcBef>
                <a:spcPts val="0"/>
              </a:spcBef>
            </a:pPr>
            <a:endParaRPr dirty="0"/>
          </a:p>
        </p:txBody>
      </p:sp>
      <p:sp>
        <p:nvSpPr>
          <p:cNvPr id="907" name="Shape 907"/>
          <p:cNvSpPr txBox="1">
            <a:spLocks noGrp="1"/>
          </p:cNvSpPr>
          <p:nvPr>
            <p:ph type="sldNum" idx="12"/>
          </p:nvPr>
        </p:nvSpPr>
        <p:spPr>
          <a:xfrm>
            <a:off x="4008704" y="8893296"/>
            <a:ext cx="3066733" cy="468154"/>
          </a:xfrm>
          <a:prstGeom prst="rect">
            <a:avLst/>
          </a:prstGeom>
        </p:spPr>
        <p:txBody>
          <a:bodyPr lIns="93921" tIns="46948" rIns="93921" bIns="46948" anchor="b" anchorCtr="0">
            <a:noAutofit/>
          </a:bodyPr>
          <a:lstStyle/>
          <a:p>
            <a:pPr>
              <a:buClr>
                <a:srgbClr val="000000"/>
              </a:buClr>
              <a:buSzPct val="25000"/>
            </a:pPr>
            <a:fld id="{00000000-1234-1234-1234-123412341234}" type="slidenum">
              <a:rPr lang="en-US"/>
              <a:pPr>
                <a:buClr>
                  <a:srgbClr val="000000"/>
                </a:buClr>
                <a:buSzPct val="25000"/>
              </a:pPr>
              <a:t>43</a:t>
            </a:fld>
            <a:endParaRPr lang="en-US"/>
          </a:p>
        </p:txBody>
      </p:sp>
    </p:spTree>
    <p:extLst>
      <p:ext uri="{BB962C8B-B14F-4D97-AF65-F5344CB8AC3E}">
        <p14:creationId xmlns:p14="http://schemas.microsoft.com/office/powerpoint/2010/main" val="39808315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2"/>
        <p:cNvGrpSpPr/>
        <p:nvPr/>
      </p:nvGrpSpPr>
      <p:grpSpPr>
        <a:xfrm>
          <a:off x="0" y="0"/>
          <a:ext cx="0" cy="0"/>
          <a:chOff x="0" y="0"/>
          <a:chExt cx="0" cy="0"/>
        </a:xfrm>
      </p:grpSpPr>
      <p:sp>
        <p:nvSpPr>
          <p:cNvPr id="913" name="Shape 913"/>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4" name="Shape 914"/>
          <p:cNvSpPr txBox="1">
            <a:spLocks noGrp="1"/>
          </p:cNvSpPr>
          <p:nvPr>
            <p:ph type="body" idx="1"/>
          </p:nvPr>
        </p:nvSpPr>
        <p:spPr>
          <a:xfrm>
            <a:off x="707708" y="4447461"/>
            <a:ext cx="5661660" cy="4213384"/>
          </a:xfrm>
          <a:prstGeom prst="rect">
            <a:avLst/>
          </a:prstGeom>
        </p:spPr>
        <p:txBody>
          <a:bodyPr lIns="93921" tIns="93921" rIns="93921" bIns="93921" anchor="t" anchorCtr="0">
            <a:noAutofit/>
          </a:bodyPr>
          <a:lstStyle/>
          <a:p>
            <a:pPr>
              <a:lnSpc>
                <a:spcPct val="115000"/>
              </a:lnSpc>
              <a:spcBef>
                <a:spcPts val="0"/>
              </a:spcBef>
              <a:buClr>
                <a:schemeClr val="dk1"/>
              </a:buClr>
              <a:buSzPct val="91666"/>
            </a:pPr>
            <a:r>
              <a:rPr lang="en-US" b="1" dirty="0"/>
              <a:t>To Do:</a:t>
            </a:r>
            <a:r>
              <a:rPr lang="en-US" dirty="0"/>
              <a:t> Allow participants two minutes to discuss each item. Allow time for sharing to reveal commonality in the room. </a:t>
            </a:r>
          </a:p>
        </p:txBody>
      </p:sp>
      <p:sp>
        <p:nvSpPr>
          <p:cNvPr id="915" name="Shape 915"/>
          <p:cNvSpPr txBox="1">
            <a:spLocks noGrp="1"/>
          </p:cNvSpPr>
          <p:nvPr>
            <p:ph type="sldNum" idx="12"/>
          </p:nvPr>
        </p:nvSpPr>
        <p:spPr>
          <a:xfrm>
            <a:off x="4008704" y="8893296"/>
            <a:ext cx="3066733" cy="468154"/>
          </a:xfrm>
          <a:prstGeom prst="rect">
            <a:avLst/>
          </a:prstGeom>
        </p:spPr>
        <p:txBody>
          <a:bodyPr lIns="93921" tIns="46948" rIns="93921" bIns="46948" anchor="b" anchorCtr="0">
            <a:noAutofit/>
          </a:bodyPr>
          <a:lstStyle/>
          <a:p>
            <a:pPr>
              <a:buClr>
                <a:srgbClr val="000000"/>
              </a:buClr>
              <a:buSzPct val="25000"/>
            </a:pPr>
            <a:fld id="{00000000-1234-1234-1234-123412341234}" type="slidenum">
              <a:rPr lang="en-US"/>
              <a:pPr>
                <a:buClr>
                  <a:srgbClr val="000000"/>
                </a:buClr>
                <a:buSzPct val="25000"/>
              </a:pPr>
              <a:t>44</a:t>
            </a:fld>
            <a:endParaRPr lang="en-US"/>
          </a:p>
        </p:txBody>
      </p:sp>
    </p:spTree>
    <p:extLst>
      <p:ext uri="{BB962C8B-B14F-4D97-AF65-F5344CB8AC3E}">
        <p14:creationId xmlns:p14="http://schemas.microsoft.com/office/powerpoint/2010/main" val="34479952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9"/>
        <p:cNvGrpSpPr/>
        <p:nvPr/>
      </p:nvGrpSpPr>
      <p:grpSpPr>
        <a:xfrm>
          <a:off x="0" y="0"/>
          <a:ext cx="0" cy="0"/>
          <a:chOff x="0" y="0"/>
          <a:chExt cx="0" cy="0"/>
        </a:xfrm>
      </p:grpSpPr>
      <p:sp>
        <p:nvSpPr>
          <p:cNvPr id="920" name="Shape 920"/>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1" name="Shape 921"/>
          <p:cNvSpPr txBox="1">
            <a:spLocks noGrp="1"/>
          </p:cNvSpPr>
          <p:nvPr>
            <p:ph type="body" idx="1"/>
          </p:nvPr>
        </p:nvSpPr>
        <p:spPr>
          <a:xfrm>
            <a:off x="707708" y="4447461"/>
            <a:ext cx="5661660" cy="4213384"/>
          </a:xfrm>
          <a:prstGeom prst="rect">
            <a:avLst/>
          </a:prstGeom>
        </p:spPr>
        <p:txBody>
          <a:bodyPr lIns="93921" tIns="93921" rIns="93921" bIns="93921" anchor="t" anchorCtr="0">
            <a:noAutofit/>
          </a:bodyPr>
          <a:lstStyle/>
          <a:p>
            <a:pPr>
              <a:lnSpc>
                <a:spcPct val="115000"/>
              </a:lnSpc>
              <a:spcBef>
                <a:spcPts val="0"/>
              </a:spcBef>
            </a:pPr>
            <a:r>
              <a:rPr lang="en-US" b="1" dirty="0"/>
              <a:t>To Do:</a:t>
            </a:r>
            <a:r>
              <a:rPr lang="en-US" dirty="0"/>
              <a:t> Allow participants time to reflect on this quote and Essential Question: How would a quality rubric develop an assessment capable learners? </a:t>
            </a:r>
          </a:p>
          <a:p>
            <a:pPr>
              <a:lnSpc>
                <a:spcPct val="115000"/>
              </a:lnSpc>
              <a:spcBef>
                <a:spcPts val="0"/>
              </a:spcBef>
            </a:pPr>
            <a:endParaRPr lang="en-US" dirty="0"/>
          </a:p>
          <a:p>
            <a:pPr>
              <a:lnSpc>
                <a:spcPct val="115000"/>
              </a:lnSpc>
              <a:spcBef>
                <a:spcPts val="0"/>
              </a:spcBef>
            </a:pPr>
            <a:r>
              <a:rPr lang="en-US" b="1" dirty="0"/>
              <a:t>Reference:</a:t>
            </a:r>
            <a:r>
              <a:rPr lang="en-US" dirty="0"/>
              <a:t> Wiggins, G. (2013, August 9) </a:t>
            </a:r>
            <a:r>
              <a:rPr lang="en-US" i="1" dirty="0"/>
              <a:t>How To Use A Rubric Without Stifling Creativity </a:t>
            </a:r>
            <a:r>
              <a:rPr lang="en-US" i="0" dirty="0"/>
              <a:t>[Blogpost]. </a:t>
            </a:r>
            <a:r>
              <a:rPr lang="en-US" dirty="0"/>
              <a:t>Carnegie Mellon University, </a:t>
            </a:r>
            <a:r>
              <a:rPr lang="en-US" dirty="0" err="1"/>
              <a:t>Eberly</a:t>
            </a:r>
            <a:r>
              <a:rPr lang="en-US" dirty="0"/>
              <a:t> Center.</a:t>
            </a:r>
            <a:r>
              <a:rPr lang="en-US" baseline="0" dirty="0"/>
              <a:t>  Retrieved from http://www.teachthought.com/pedagogy/how-to-use-a-rubric-without-stifling-creativity/. </a:t>
            </a:r>
            <a:endParaRPr lang="en-US" dirty="0"/>
          </a:p>
        </p:txBody>
      </p:sp>
      <p:sp>
        <p:nvSpPr>
          <p:cNvPr id="922" name="Shape 922"/>
          <p:cNvSpPr txBox="1">
            <a:spLocks noGrp="1"/>
          </p:cNvSpPr>
          <p:nvPr>
            <p:ph type="sldNum" idx="12"/>
          </p:nvPr>
        </p:nvSpPr>
        <p:spPr>
          <a:xfrm>
            <a:off x="4008704" y="8893296"/>
            <a:ext cx="3066733" cy="468154"/>
          </a:xfrm>
          <a:prstGeom prst="rect">
            <a:avLst/>
          </a:prstGeom>
        </p:spPr>
        <p:txBody>
          <a:bodyPr lIns="93921" tIns="46948" rIns="93921" bIns="46948" anchor="b" anchorCtr="0">
            <a:noAutofit/>
          </a:bodyPr>
          <a:lstStyle/>
          <a:p>
            <a:pPr>
              <a:buClr>
                <a:srgbClr val="000000"/>
              </a:buClr>
              <a:buSzPct val="25000"/>
            </a:pPr>
            <a:fld id="{00000000-1234-1234-1234-123412341234}" type="slidenum">
              <a:rPr lang="en-US"/>
              <a:pPr>
                <a:buClr>
                  <a:srgbClr val="000000"/>
                </a:buClr>
                <a:buSzPct val="25000"/>
              </a:pPr>
              <a:t>45</a:t>
            </a:fld>
            <a:endParaRPr lang="en-US"/>
          </a:p>
        </p:txBody>
      </p:sp>
    </p:spTree>
    <p:extLst>
      <p:ext uri="{BB962C8B-B14F-4D97-AF65-F5344CB8AC3E}">
        <p14:creationId xmlns:p14="http://schemas.microsoft.com/office/powerpoint/2010/main" val="16591810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5"/>
        <p:cNvGrpSpPr/>
        <p:nvPr/>
      </p:nvGrpSpPr>
      <p:grpSpPr>
        <a:xfrm>
          <a:off x="0" y="0"/>
          <a:ext cx="0" cy="0"/>
          <a:chOff x="0" y="0"/>
          <a:chExt cx="0" cy="0"/>
        </a:xfrm>
      </p:grpSpPr>
      <p:sp>
        <p:nvSpPr>
          <p:cNvPr id="926" name="Shape 926"/>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7" name="Shape 927"/>
          <p:cNvSpPr txBox="1">
            <a:spLocks noGrp="1"/>
          </p:cNvSpPr>
          <p:nvPr>
            <p:ph type="body" idx="1"/>
          </p:nvPr>
        </p:nvSpPr>
        <p:spPr>
          <a:xfrm>
            <a:off x="707708" y="4447461"/>
            <a:ext cx="5661660" cy="4213384"/>
          </a:xfrm>
          <a:prstGeom prst="rect">
            <a:avLst/>
          </a:prstGeom>
        </p:spPr>
        <p:txBody>
          <a:bodyPr lIns="93921" tIns="93921" rIns="93921" bIns="93921" anchor="t" anchorCtr="0">
            <a:noAutofit/>
          </a:bodyPr>
          <a:lstStyle/>
          <a:p>
            <a:pPr>
              <a:spcBef>
                <a:spcPts val="0"/>
              </a:spcBef>
            </a:pPr>
            <a:r>
              <a:rPr lang="en-US" b="1" dirty="0"/>
              <a:t>To Know/To Say:</a:t>
            </a:r>
            <a:r>
              <a:rPr lang="en-US" dirty="0"/>
              <a:t> We are now going to take the idea of using rubrics to foster Assessment Capable Learners a step further, involving students in the process. </a:t>
            </a:r>
          </a:p>
        </p:txBody>
      </p:sp>
      <p:sp>
        <p:nvSpPr>
          <p:cNvPr id="928" name="Shape 928"/>
          <p:cNvSpPr txBox="1">
            <a:spLocks noGrp="1"/>
          </p:cNvSpPr>
          <p:nvPr>
            <p:ph type="sldNum" idx="12"/>
          </p:nvPr>
        </p:nvSpPr>
        <p:spPr>
          <a:xfrm>
            <a:off x="4008704" y="8893296"/>
            <a:ext cx="3066733" cy="468154"/>
          </a:xfrm>
          <a:prstGeom prst="rect">
            <a:avLst/>
          </a:prstGeom>
        </p:spPr>
        <p:txBody>
          <a:bodyPr lIns="93921" tIns="46948" rIns="93921" bIns="46948" anchor="b" anchorCtr="0">
            <a:noAutofit/>
          </a:bodyPr>
          <a:lstStyle/>
          <a:p>
            <a:pPr>
              <a:buClr>
                <a:srgbClr val="000000"/>
              </a:buClr>
              <a:buSzPct val="25000"/>
            </a:pPr>
            <a:fld id="{00000000-1234-1234-1234-123412341234}" type="slidenum">
              <a:rPr lang="en-US"/>
              <a:pPr>
                <a:buClr>
                  <a:srgbClr val="000000"/>
                </a:buClr>
                <a:buSzPct val="25000"/>
              </a:pPr>
              <a:t>46</a:t>
            </a:fld>
            <a:endParaRPr lang="en-US"/>
          </a:p>
        </p:txBody>
      </p:sp>
    </p:spTree>
    <p:extLst>
      <p:ext uri="{BB962C8B-B14F-4D97-AF65-F5344CB8AC3E}">
        <p14:creationId xmlns:p14="http://schemas.microsoft.com/office/powerpoint/2010/main" val="56632296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2"/>
        <p:cNvGrpSpPr/>
        <p:nvPr/>
      </p:nvGrpSpPr>
      <p:grpSpPr>
        <a:xfrm>
          <a:off x="0" y="0"/>
          <a:ext cx="0" cy="0"/>
          <a:chOff x="0" y="0"/>
          <a:chExt cx="0" cy="0"/>
        </a:xfrm>
      </p:grpSpPr>
      <p:sp>
        <p:nvSpPr>
          <p:cNvPr id="933" name="Shape 933"/>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4" name="Shape 934"/>
          <p:cNvSpPr txBox="1">
            <a:spLocks noGrp="1"/>
          </p:cNvSpPr>
          <p:nvPr>
            <p:ph type="body" idx="1"/>
          </p:nvPr>
        </p:nvSpPr>
        <p:spPr>
          <a:xfrm>
            <a:off x="707708" y="4447461"/>
            <a:ext cx="5661660" cy="4213384"/>
          </a:xfrm>
          <a:prstGeom prst="rect">
            <a:avLst/>
          </a:prstGeom>
        </p:spPr>
        <p:txBody>
          <a:bodyPr lIns="93921" tIns="93921" rIns="93921" bIns="93921" anchor="t" anchorCtr="0">
            <a:noAutofit/>
          </a:bodyPr>
          <a:lstStyle/>
          <a:p>
            <a:pPr>
              <a:lnSpc>
                <a:spcPct val="115000"/>
              </a:lnSpc>
              <a:spcBef>
                <a:spcPts val="0"/>
              </a:spcBef>
            </a:pPr>
            <a:r>
              <a:rPr lang="en-US" b="1" dirty="0"/>
              <a:t>To Know/To Say:</a:t>
            </a:r>
            <a:r>
              <a:rPr lang="en-US" dirty="0"/>
              <a:t> Including students in the process may not be where you start, but should be an end goal in developing and using rubrics. This works best after students have had experience in using rubrics.. </a:t>
            </a:r>
          </a:p>
          <a:p>
            <a:pPr>
              <a:lnSpc>
                <a:spcPct val="115000"/>
              </a:lnSpc>
              <a:spcBef>
                <a:spcPts val="0"/>
              </a:spcBef>
            </a:pPr>
            <a:endParaRPr lang="en-US" dirty="0"/>
          </a:p>
          <a:p>
            <a:pPr marL="176131" indent="-176131">
              <a:lnSpc>
                <a:spcPct val="115000"/>
              </a:lnSpc>
              <a:spcBef>
                <a:spcPts val="0"/>
              </a:spcBef>
              <a:buFont typeface="Arial" panose="020B0604020202020204" pitchFamily="34" charset="0"/>
              <a:buChar char="•"/>
            </a:pPr>
            <a:r>
              <a:rPr lang="en-US" dirty="0"/>
              <a:t>We must be careful about not pulling rigor out of the standard. Here is an opportunity to pull in academic vocabulary. </a:t>
            </a:r>
          </a:p>
          <a:p>
            <a:pPr marL="176131" indent="-176131">
              <a:lnSpc>
                <a:spcPct val="115000"/>
              </a:lnSpc>
              <a:spcBef>
                <a:spcPts val="0"/>
              </a:spcBef>
              <a:buFont typeface="Arial" panose="020B0604020202020204" pitchFamily="34" charset="0"/>
              <a:buChar char="•"/>
            </a:pPr>
            <a:r>
              <a:rPr lang="en-US" dirty="0"/>
              <a:t>When rubrics are used for assessing performance tasks, the rubrics should be used throughout the production of the product/performance. A rubric shouldn’t only be used at the introduction of the assignment.</a:t>
            </a:r>
          </a:p>
          <a:p>
            <a:pPr marL="176131" indent="-176131">
              <a:lnSpc>
                <a:spcPct val="115000"/>
              </a:lnSpc>
              <a:spcBef>
                <a:spcPts val="0"/>
              </a:spcBef>
              <a:buFont typeface="Arial" panose="020B0604020202020204" pitchFamily="34" charset="0"/>
              <a:buChar char="•"/>
            </a:pPr>
            <a:r>
              <a:rPr lang="en-US" dirty="0"/>
              <a:t>It’s important to provide samples of student work at different levels, even if that mean you might have to create some yourself.</a:t>
            </a:r>
          </a:p>
          <a:p>
            <a:pPr>
              <a:lnSpc>
                <a:spcPct val="115000"/>
              </a:lnSpc>
              <a:spcBef>
                <a:spcPts val="0"/>
              </a:spcBef>
            </a:pPr>
            <a:endParaRPr lang="en-US" dirty="0"/>
          </a:p>
          <a:p>
            <a:pPr>
              <a:lnSpc>
                <a:spcPct val="115000"/>
              </a:lnSpc>
              <a:spcBef>
                <a:spcPts val="0"/>
              </a:spcBef>
            </a:pPr>
            <a:r>
              <a:rPr lang="en-US" sz="1100" b="1" dirty="0"/>
              <a:t>Reference: </a:t>
            </a:r>
            <a:r>
              <a:rPr lang="en-US" sz="1100" dirty="0"/>
              <a:t>Adapted from: </a:t>
            </a:r>
            <a:r>
              <a:rPr lang="en-US" dirty="0" err="1"/>
              <a:t>Chappuis</a:t>
            </a:r>
            <a:r>
              <a:rPr lang="en-US" dirty="0"/>
              <a:t>, J. (2009). </a:t>
            </a:r>
            <a:r>
              <a:rPr lang="en-US" i="1" dirty="0"/>
              <a:t>Seven strategies of assessment for learning</a:t>
            </a:r>
            <a:r>
              <a:rPr lang="en-US" dirty="0"/>
              <a:t>. Allyn &amp; Bacon.</a:t>
            </a:r>
          </a:p>
        </p:txBody>
      </p:sp>
      <p:sp>
        <p:nvSpPr>
          <p:cNvPr id="935" name="Shape 935"/>
          <p:cNvSpPr txBox="1">
            <a:spLocks noGrp="1"/>
          </p:cNvSpPr>
          <p:nvPr>
            <p:ph type="sldNum" idx="12"/>
          </p:nvPr>
        </p:nvSpPr>
        <p:spPr>
          <a:xfrm>
            <a:off x="4008704" y="8893296"/>
            <a:ext cx="3066733" cy="468154"/>
          </a:xfrm>
          <a:prstGeom prst="rect">
            <a:avLst/>
          </a:prstGeom>
        </p:spPr>
        <p:txBody>
          <a:bodyPr lIns="93921" tIns="46948" rIns="93921" bIns="46948" anchor="b" anchorCtr="0">
            <a:noAutofit/>
          </a:bodyPr>
          <a:lstStyle/>
          <a:p>
            <a:fld id="{00000000-1234-1234-1234-123412341234}" type="slidenum">
              <a:rPr lang="en-US"/>
              <a:pPr/>
              <a:t>47</a:t>
            </a:fld>
            <a:endParaRPr lang="en-US"/>
          </a:p>
        </p:txBody>
      </p:sp>
    </p:spTree>
    <p:extLst>
      <p:ext uri="{BB962C8B-B14F-4D97-AF65-F5344CB8AC3E}">
        <p14:creationId xmlns:p14="http://schemas.microsoft.com/office/powerpoint/2010/main" val="419015239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6"/>
        <p:cNvGrpSpPr/>
        <p:nvPr/>
      </p:nvGrpSpPr>
      <p:grpSpPr>
        <a:xfrm>
          <a:off x="0" y="0"/>
          <a:ext cx="0" cy="0"/>
          <a:chOff x="0" y="0"/>
          <a:chExt cx="0" cy="0"/>
        </a:xfrm>
      </p:grpSpPr>
      <p:sp>
        <p:nvSpPr>
          <p:cNvPr id="947" name="Shape 947"/>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8" name="Shape 948"/>
          <p:cNvSpPr txBox="1">
            <a:spLocks noGrp="1"/>
          </p:cNvSpPr>
          <p:nvPr>
            <p:ph type="body" idx="1"/>
          </p:nvPr>
        </p:nvSpPr>
        <p:spPr>
          <a:xfrm>
            <a:off x="707708" y="4447461"/>
            <a:ext cx="5661660" cy="4213384"/>
          </a:xfrm>
          <a:prstGeom prst="rect">
            <a:avLst/>
          </a:prstGeom>
        </p:spPr>
        <p:txBody>
          <a:bodyPr lIns="93921" tIns="93921" rIns="93921" bIns="93921" anchor="t" anchorCtr="0">
            <a:noAutofit/>
          </a:bodyPr>
          <a:lstStyle/>
          <a:p>
            <a:pPr>
              <a:spcBef>
                <a:spcPts val="0"/>
              </a:spcBef>
            </a:pPr>
            <a:r>
              <a:rPr lang="en-US" b="1" dirty="0"/>
              <a:t>To Know/To Say:</a:t>
            </a:r>
            <a:r>
              <a:rPr lang="en-US" dirty="0"/>
              <a:t> Teachers need to understand that writing rubrics is a process. All of the components of ACL work have a dependent relationship upon each other. </a:t>
            </a:r>
          </a:p>
          <a:p>
            <a:pPr>
              <a:spcBef>
                <a:spcPts val="0"/>
              </a:spcBef>
            </a:pPr>
            <a:endParaRPr lang="en-US" dirty="0"/>
          </a:p>
          <a:p>
            <a:pPr>
              <a:lnSpc>
                <a:spcPct val="115000"/>
              </a:lnSpc>
              <a:spcBef>
                <a:spcPts val="0"/>
              </a:spcBef>
              <a:buClr>
                <a:schemeClr val="dk1"/>
              </a:buClr>
              <a:buSzPct val="91666"/>
            </a:pPr>
            <a:r>
              <a:rPr lang="en-US" dirty="0"/>
              <a:t>This video is really focused on the purpose and the end results of using quality rubrics in the whole scheme of developing Assessment Capable Learners. The video is meant to “tie everything together.”  </a:t>
            </a:r>
          </a:p>
          <a:p>
            <a:pPr>
              <a:lnSpc>
                <a:spcPct val="115000"/>
              </a:lnSpc>
              <a:spcBef>
                <a:spcPts val="0"/>
              </a:spcBef>
              <a:buClr>
                <a:schemeClr val="dk1"/>
              </a:buClr>
              <a:buSzPct val="91666"/>
            </a:pPr>
            <a:endParaRPr lang="en-US" dirty="0"/>
          </a:p>
          <a:p>
            <a:pPr defTabSz="939363">
              <a:lnSpc>
                <a:spcPct val="115000"/>
              </a:lnSpc>
              <a:spcBef>
                <a:spcPts val="0"/>
              </a:spcBef>
              <a:buClr>
                <a:schemeClr val="dk1"/>
              </a:buClr>
              <a:buSzPct val="91666"/>
              <a:defRPr/>
            </a:pPr>
            <a:r>
              <a:rPr lang="en-US" b="1" dirty="0"/>
              <a:t>Reference: </a:t>
            </a:r>
            <a:r>
              <a:rPr lang="en-US" dirty="0"/>
              <a:t>EL Education [username] (2016, October</a:t>
            </a:r>
            <a:r>
              <a:rPr lang="en-US" baseline="0" dirty="0"/>
              <a:t> 4</a:t>
            </a:r>
            <a:r>
              <a:rPr lang="en-US" dirty="0"/>
              <a:t>)</a:t>
            </a:r>
            <a:r>
              <a:rPr lang="en-US" baseline="0" dirty="0"/>
              <a:t>. </a:t>
            </a:r>
            <a:r>
              <a:rPr lang="en-US" b="0" dirty="0"/>
              <a:t>Austin's Butterfly: Models, Critique, and Descriptive Feedback [</a:t>
            </a:r>
            <a:r>
              <a:rPr lang="en-US" b="0" dirty="0" err="1"/>
              <a:t>videofile</a:t>
            </a:r>
            <a:r>
              <a:rPr lang="en-US" b="0" dirty="0"/>
              <a:t>]</a:t>
            </a:r>
            <a:r>
              <a:rPr lang="en-US" b="0" baseline="0" dirty="0"/>
              <a:t>. Retrieved from </a:t>
            </a:r>
            <a:r>
              <a:rPr lang="en-US" u="sng" dirty="0">
                <a:solidFill>
                  <a:schemeClr val="hlink"/>
                </a:solidFill>
                <a:latin typeface="Arial"/>
                <a:ea typeface="Arial"/>
                <a:cs typeface="Arial"/>
                <a:sym typeface="Arial"/>
              </a:rPr>
              <a:t>http://www.youtube.com/watch?v=hqh1MRWZjms. </a:t>
            </a:r>
            <a:endParaRPr lang="en-US" b="0" dirty="0"/>
          </a:p>
        </p:txBody>
      </p:sp>
      <p:sp>
        <p:nvSpPr>
          <p:cNvPr id="949" name="Shape 949"/>
          <p:cNvSpPr txBox="1">
            <a:spLocks noGrp="1"/>
          </p:cNvSpPr>
          <p:nvPr>
            <p:ph type="sldNum" idx="12"/>
          </p:nvPr>
        </p:nvSpPr>
        <p:spPr>
          <a:xfrm>
            <a:off x="4008704" y="8893296"/>
            <a:ext cx="3066733" cy="468154"/>
          </a:xfrm>
          <a:prstGeom prst="rect">
            <a:avLst/>
          </a:prstGeom>
        </p:spPr>
        <p:txBody>
          <a:bodyPr lIns="93921" tIns="46948" rIns="93921" bIns="46948" anchor="b" anchorCtr="0">
            <a:noAutofit/>
          </a:bodyPr>
          <a:lstStyle/>
          <a:p>
            <a:pPr>
              <a:buClr>
                <a:srgbClr val="000000"/>
              </a:buClr>
              <a:buSzPct val="25000"/>
            </a:pPr>
            <a:fld id="{00000000-1234-1234-1234-123412341234}" type="slidenum">
              <a:rPr lang="en-US"/>
              <a:pPr>
                <a:buClr>
                  <a:srgbClr val="000000"/>
                </a:buClr>
                <a:buSzPct val="25000"/>
              </a:pPr>
              <a:t>48</a:t>
            </a:fld>
            <a:endParaRPr lang="en-US"/>
          </a:p>
        </p:txBody>
      </p:sp>
    </p:spTree>
    <p:extLst>
      <p:ext uri="{BB962C8B-B14F-4D97-AF65-F5344CB8AC3E}">
        <p14:creationId xmlns:p14="http://schemas.microsoft.com/office/powerpoint/2010/main" val="19076736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3"/>
        <p:cNvGrpSpPr/>
        <p:nvPr/>
      </p:nvGrpSpPr>
      <p:grpSpPr>
        <a:xfrm>
          <a:off x="0" y="0"/>
          <a:ext cx="0" cy="0"/>
          <a:chOff x="0" y="0"/>
          <a:chExt cx="0" cy="0"/>
        </a:xfrm>
      </p:grpSpPr>
      <p:sp>
        <p:nvSpPr>
          <p:cNvPr id="954" name="Shape 954"/>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5" name="Shape 955"/>
          <p:cNvSpPr txBox="1">
            <a:spLocks noGrp="1"/>
          </p:cNvSpPr>
          <p:nvPr>
            <p:ph type="body" idx="1"/>
          </p:nvPr>
        </p:nvSpPr>
        <p:spPr>
          <a:xfrm>
            <a:off x="707708" y="4447461"/>
            <a:ext cx="5661660" cy="4213384"/>
          </a:xfrm>
          <a:prstGeom prst="rect">
            <a:avLst/>
          </a:prstGeom>
        </p:spPr>
        <p:txBody>
          <a:bodyPr lIns="93921" tIns="93921" rIns="93921" bIns="93921" anchor="t" anchorCtr="0">
            <a:noAutofit/>
          </a:bodyPr>
          <a:lstStyle/>
          <a:p>
            <a:pPr>
              <a:spcBef>
                <a:spcPts val="0"/>
              </a:spcBef>
            </a:pPr>
            <a:r>
              <a:rPr lang="en-US" b="1" dirty="0"/>
              <a:t>To Do: </a:t>
            </a:r>
            <a:r>
              <a:rPr lang="en-US" b="0" dirty="0"/>
              <a:t>Review the final thoughts concerning rubrics.</a:t>
            </a:r>
            <a:endParaRPr lang="en-US" b="1" dirty="0"/>
          </a:p>
          <a:p>
            <a:pPr>
              <a:spcBef>
                <a:spcPts val="0"/>
              </a:spcBef>
            </a:pPr>
            <a:endParaRPr lang="en-US" b="1" dirty="0"/>
          </a:p>
          <a:p>
            <a:pPr defTabSz="939363">
              <a:spcBef>
                <a:spcPts val="0"/>
              </a:spcBef>
              <a:defRPr/>
            </a:pPr>
            <a:r>
              <a:rPr lang="en-US" b="1" dirty="0"/>
              <a:t>Reference: </a:t>
            </a:r>
            <a:r>
              <a:rPr lang="en-US" dirty="0"/>
              <a:t>Moss, C. M., &amp; Brookhart, S. M. (2009). Chapter 2: Leveling the playing field: sharing learning targets and criteria for success in advancing formative assessment in every classroom: A guide for instructional leaders. ASCD. Retrieved from http://www.ascd.org/publications/books/109031/chapters/Leveling-the-Playing-Field@-Sharing-Learning-Targets-and-Criteria-for-Success.aspx</a:t>
            </a:r>
          </a:p>
        </p:txBody>
      </p:sp>
      <p:sp>
        <p:nvSpPr>
          <p:cNvPr id="956" name="Shape 956"/>
          <p:cNvSpPr txBox="1">
            <a:spLocks noGrp="1"/>
          </p:cNvSpPr>
          <p:nvPr>
            <p:ph type="sldNum" idx="12"/>
          </p:nvPr>
        </p:nvSpPr>
        <p:spPr>
          <a:xfrm>
            <a:off x="4008704" y="8893296"/>
            <a:ext cx="3066733" cy="468154"/>
          </a:xfrm>
          <a:prstGeom prst="rect">
            <a:avLst/>
          </a:prstGeom>
        </p:spPr>
        <p:txBody>
          <a:bodyPr lIns="93921" tIns="46948" rIns="93921" bIns="46948" anchor="b" anchorCtr="0">
            <a:noAutofit/>
          </a:bodyPr>
          <a:lstStyle/>
          <a:p>
            <a:fld id="{00000000-1234-1234-1234-123412341234}" type="slidenum">
              <a:rPr lang="en-US"/>
              <a:pPr/>
              <a:t>49</a:t>
            </a:fld>
            <a:endParaRPr lang="en-US"/>
          </a:p>
        </p:txBody>
      </p:sp>
    </p:spTree>
    <p:extLst>
      <p:ext uri="{BB962C8B-B14F-4D97-AF65-F5344CB8AC3E}">
        <p14:creationId xmlns:p14="http://schemas.microsoft.com/office/powerpoint/2010/main" val="2957726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Shape 435"/>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36" name="Shape 436"/>
          <p:cNvSpPr txBox="1">
            <a:spLocks noGrp="1"/>
          </p:cNvSpPr>
          <p:nvPr>
            <p:ph type="body" idx="1"/>
          </p:nvPr>
        </p:nvSpPr>
        <p:spPr>
          <a:xfrm>
            <a:off x="707708" y="4447461"/>
            <a:ext cx="5661659" cy="4213384"/>
          </a:xfrm>
          <a:prstGeom prst="rect">
            <a:avLst/>
          </a:prstGeom>
          <a:noFill/>
          <a:ln>
            <a:noFill/>
          </a:ln>
        </p:spPr>
        <p:txBody>
          <a:bodyPr lIns="93921" tIns="46948" rIns="93921" bIns="46948" anchor="t" anchorCtr="0">
            <a:noAutofit/>
          </a:bodyPr>
          <a:lstStyle/>
          <a:p>
            <a:pPr>
              <a:lnSpc>
                <a:spcPct val="200000"/>
              </a:lnSpc>
            </a:pPr>
            <a:r>
              <a:rPr lang="en-US" b="1" dirty="0"/>
              <a:t>To</a:t>
            </a:r>
            <a:r>
              <a:rPr lang="en-US" b="1" baseline="0" dirty="0"/>
              <a:t> Know/To Say: </a:t>
            </a:r>
            <a:r>
              <a:rPr lang="en-US" b="0" baseline="0" dirty="0"/>
              <a:t>Good morning/afternoon! We will begin in _____ minutes.</a:t>
            </a:r>
          </a:p>
          <a:p>
            <a:pPr>
              <a:lnSpc>
                <a:spcPct val="200000"/>
              </a:lnSpc>
            </a:pPr>
            <a:endParaRPr lang="en-US" b="0" baseline="0" dirty="0"/>
          </a:p>
          <a:p>
            <a:pPr>
              <a:lnSpc>
                <a:spcPct val="200000"/>
              </a:lnSpc>
            </a:pPr>
            <a:r>
              <a:rPr lang="en-US" b="1" baseline="0" dirty="0"/>
              <a:t>To Do: </a:t>
            </a:r>
            <a:r>
              <a:rPr lang="en-US" b="0" baseline="0" dirty="0"/>
              <a:t>Greet participants.</a:t>
            </a:r>
            <a:endParaRPr lang="en-US" b="1" dirty="0"/>
          </a:p>
        </p:txBody>
      </p:sp>
      <p:sp>
        <p:nvSpPr>
          <p:cNvPr id="437" name="Shape 437"/>
          <p:cNvSpPr txBox="1">
            <a:spLocks noGrp="1"/>
          </p:cNvSpPr>
          <p:nvPr>
            <p:ph type="sldNum" idx="12"/>
          </p:nvPr>
        </p:nvSpPr>
        <p:spPr>
          <a:xfrm>
            <a:off x="4008705" y="8893296"/>
            <a:ext cx="3066731" cy="468154"/>
          </a:xfrm>
          <a:prstGeom prst="rect">
            <a:avLst/>
          </a:prstGeom>
          <a:noFill/>
          <a:ln>
            <a:noFill/>
          </a:ln>
        </p:spPr>
        <p:txBody>
          <a:bodyPr lIns="93921" tIns="46948" rIns="93921" bIns="4694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9427550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9"/>
        <p:cNvGrpSpPr/>
        <p:nvPr/>
      </p:nvGrpSpPr>
      <p:grpSpPr>
        <a:xfrm>
          <a:off x="0" y="0"/>
          <a:ext cx="0" cy="0"/>
          <a:chOff x="0" y="0"/>
          <a:chExt cx="0" cy="0"/>
        </a:xfrm>
      </p:grpSpPr>
      <p:sp>
        <p:nvSpPr>
          <p:cNvPr id="960" name="Shape 960"/>
          <p:cNvSpPr txBox="1">
            <a:spLocks noGrp="1"/>
          </p:cNvSpPr>
          <p:nvPr>
            <p:ph type="body" idx="1"/>
          </p:nvPr>
        </p:nvSpPr>
        <p:spPr>
          <a:xfrm>
            <a:off x="707708" y="4447461"/>
            <a:ext cx="5661660" cy="4213384"/>
          </a:xfrm>
          <a:prstGeom prst="rect">
            <a:avLst/>
          </a:prstGeom>
        </p:spPr>
        <p:txBody>
          <a:bodyPr lIns="93921" tIns="93921" rIns="93921" bIns="93921" anchor="t" anchorCtr="0">
            <a:noAutofit/>
          </a:bodyPr>
          <a:lstStyle/>
          <a:p>
            <a:pPr>
              <a:spcBef>
                <a:spcPts val="0"/>
              </a:spcBef>
            </a:pPr>
            <a:r>
              <a:rPr lang="en-US" b="1" dirty="0"/>
              <a:t>To Know/To Say: </a:t>
            </a:r>
            <a:r>
              <a:rPr lang="en-US" dirty="0"/>
              <a:t>There are two web-based tools commonly used to create rubrics. </a:t>
            </a:r>
            <a:r>
              <a:rPr lang="en-US" dirty="0" err="1"/>
              <a:t>Themespark</a:t>
            </a:r>
            <a:r>
              <a:rPr lang="en-US" dirty="0"/>
              <a:t> allows participants to create rubrics based on standards, which </a:t>
            </a:r>
            <a:r>
              <a:rPr lang="en-US" dirty="0" err="1"/>
              <a:t>Rubistar</a:t>
            </a:r>
            <a:r>
              <a:rPr lang="en-US" baseline="0" dirty="0"/>
              <a:t> allows full control of rubric creation. </a:t>
            </a:r>
          </a:p>
          <a:p>
            <a:pPr>
              <a:spcBef>
                <a:spcPts val="0"/>
              </a:spcBef>
            </a:pPr>
            <a:endParaRPr lang="en-US" baseline="0" dirty="0"/>
          </a:p>
          <a:p>
            <a:pPr>
              <a:spcBef>
                <a:spcPts val="0"/>
              </a:spcBef>
            </a:pPr>
            <a:r>
              <a:rPr lang="en-US" b="1" baseline="0" dirty="0"/>
              <a:t>To Do: (Optional) </a:t>
            </a:r>
            <a:r>
              <a:rPr lang="en-US" baseline="0" dirty="0"/>
              <a:t>If time permits, allow participants to explore these two tools and share out benefits/drawbacks of using each. (</a:t>
            </a:r>
            <a:r>
              <a:rPr lang="en-US" i="1" baseline="0" dirty="0"/>
              <a:t>Internet access is needed</a:t>
            </a:r>
            <a:r>
              <a:rPr lang="en-US" baseline="0" dirty="0"/>
              <a:t>). </a:t>
            </a:r>
          </a:p>
          <a:p>
            <a:pPr>
              <a:spcBef>
                <a:spcPts val="0"/>
              </a:spcBef>
            </a:pPr>
            <a:endParaRPr lang="en-US" baseline="0" dirty="0"/>
          </a:p>
          <a:p>
            <a:pPr>
              <a:spcBef>
                <a:spcPts val="0"/>
              </a:spcBef>
            </a:pPr>
            <a:r>
              <a:rPr lang="en-US" b="1" dirty="0"/>
              <a:t>References: </a:t>
            </a:r>
            <a:r>
              <a:rPr lang="en-US" dirty="0"/>
              <a:t>https://themespark.net/</a:t>
            </a:r>
          </a:p>
          <a:p>
            <a:pPr>
              <a:spcBef>
                <a:spcPts val="0"/>
              </a:spcBef>
            </a:pPr>
            <a:endParaRPr lang="en-US" dirty="0"/>
          </a:p>
          <a:p>
            <a:pPr>
              <a:spcBef>
                <a:spcPts val="0"/>
              </a:spcBef>
            </a:pPr>
            <a:r>
              <a:rPr lang="en-US" dirty="0"/>
              <a:t>http://rubistar.4teachers.org/index.php</a:t>
            </a:r>
            <a:endParaRPr dirty="0"/>
          </a:p>
        </p:txBody>
      </p:sp>
      <p:sp>
        <p:nvSpPr>
          <p:cNvPr id="961" name="Shape 961"/>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572901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0"/>
        <p:cNvGrpSpPr/>
        <p:nvPr/>
      </p:nvGrpSpPr>
      <p:grpSpPr>
        <a:xfrm>
          <a:off x="0" y="0"/>
          <a:ext cx="0" cy="0"/>
          <a:chOff x="0" y="0"/>
          <a:chExt cx="0" cy="0"/>
        </a:xfrm>
      </p:grpSpPr>
      <p:sp>
        <p:nvSpPr>
          <p:cNvPr id="971" name="Shape 971"/>
          <p:cNvSpPr txBox="1">
            <a:spLocks noGrp="1"/>
          </p:cNvSpPr>
          <p:nvPr>
            <p:ph type="body" idx="1"/>
          </p:nvPr>
        </p:nvSpPr>
        <p:spPr>
          <a:xfrm>
            <a:off x="707708" y="4447461"/>
            <a:ext cx="5661660" cy="4213384"/>
          </a:xfrm>
          <a:prstGeom prst="rect">
            <a:avLst/>
          </a:prstGeom>
        </p:spPr>
        <p:txBody>
          <a:bodyPr lIns="93921" tIns="93921" rIns="93921" bIns="93921" anchor="t" anchorCtr="0">
            <a:noAutofit/>
          </a:bodyPr>
          <a:lstStyle/>
          <a:p>
            <a:pPr defTabSz="939363">
              <a:spcBef>
                <a:spcPts val="0"/>
              </a:spcBef>
              <a:defRPr/>
            </a:pPr>
            <a:r>
              <a:rPr lang="en-US" b="1" dirty="0"/>
              <a:t>To Know/To Do:</a:t>
            </a:r>
            <a:r>
              <a:rPr lang="en-US" dirty="0"/>
              <a:t> This slide is hidden. The additional resources may be shared with the participants for further learning or for coaching.</a:t>
            </a:r>
          </a:p>
        </p:txBody>
      </p:sp>
      <p:sp>
        <p:nvSpPr>
          <p:cNvPr id="972" name="Shape 972"/>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3669209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9"/>
        <p:cNvGrpSpPr/>
        <p:nvPr/>
      </p:nvGrpSpPr>
      <p:grpSpPr>
        <a:xfrm>
          <a:off x="0" y="0"/>
          <a:ext cx="0" cy="0"/>
          <a:chOff x="0" y="0"/>
          <a:chExt cx="0" cy="0"/>
        </a:xfrm>
      </p:grpSpPr>
      <p:sp>
        <p:nvSpPr>
          <p:cNvPr id="980" name="Shape 980"/>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81" name="Shape 981"/>
          <p:cNvSpPr txBox="1">
            <a:spLocks noGrp="1"/>
          </p:cNvSpPr>
          <p:nvPr>
            <p:ph type="body" idx="1"/>
          </p:nvPr>
        </p:nvSpPr>
        <p:spPr>
          <a:xfrm>
            <a:off x="707708" y="4447461"/>
            <a:ext cx="5661660" cy="4213384"/>
          </a:xfrm>
          <a:prstGeom prst="rect">
            <a:avLst/>
          </a:prstGeom>
          <a:noFill/>
          <a:ln>
            <a:noFill/>
          </a:ln>
        </p:spPr>
        <p:txBody>
          <a:bodyPr lIns="93921" tIns="46948" rIns="93921" bIns="46948" anchor="t" anchorCtr="0">
            <a:noAutofit/>
          </a:bodyPr>
          <a:lstStyle/>
          <a:p>
            <a:pPr marL="0" marR="0" lvl="0" indent="0" algn="l" defTabSz="914400" rtl="0" eaLnBrk="1" fontAlgn="auto" latinLnBrk="0" hangingPunct="1">
              <a:lnSpc>
                <a:spcPct val="100000"/>
              </a:lnSpc>
              <a:spcBef>
                <a:spcPts val="370"/>
              </a:spcBef>
              <a:spcAft>
                <a:spcPts val="0"/>
              </a:spcAft>
              <a:buClrTx/>
              <a:buSzPct val="25000"/>
              <a:buFontTx/>
              <a:buNone/>
              <a:tabLst/>
              <a:defRPr/>
            </a:pPr>
            <a:r>
              <a:rPr lang="en-US" b="1" dirty="0"/>
              <a:t>To Know/To Say: </a:t>
            </a:r>
            <a:r>
              <a:rPr lang="en-US" b="0" dirty="0"/>
              <a:t>Strategy 2: Use examples and models of strong and weak work.</a:t>
            </a:r>
            <a:endParaRPr lang="en-US" b="1" dirty="0"/>
          </a:p>
        </p:txBody>
      </p:sp>
      <p:sp>
        <p:nvSpPr>
          <p:cNvPr id="982" name="Shape 982"/>
          <p:cNvSpPr txBox="1">
            <a:spLocks noGrp="1"/>
          </p:cNvSpPr>
          <p:nvPr>
            <p:ph type="sldNum" idx="12"/>
          </p:nvPr>
        </p:nvSpPr>
        <p:spPr>
          <a:xfrm>
            <a:off x="4008704" y="8893296"/>
            <a:ext cx="3066733" cy="468154"/>
          </a:xfrm>
          <a:prstGeom prst="rect">
            <a:avLst/>
          </a:prstGeom>
          <a:noFill/>
          <a:ln>
            <a:noFill/>
          </a:ln>
        </p:spPr>
        <p:txBody>
          <a:bodyPr lIns="93921" tIns="46948" rIns="93921" bIns="4694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52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8207966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7"/>
        <p:cNvGrpSpPr/>
        <p:nvPr/>
      </p:nvGrpSpPr>
      <p:grpSpPr>
        <a:xfrm>
          <a:off x="0" y="0"/>
          <a:ext cx="0" cy="0"/>
          <a:chOff x="0" y="0"/>
          <a:chExt cx="0" cy="0"/>
        </a:xfrm>
      </p:grpSpPr>
      <p:sp>
        <p:nvSpPr>
          <p:cNvPr id="988" name="Shape 988"/>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9" name="Shape 989"/>
          <p:cNvSpPr txBox="1">
            <a:spLocks noGrp="1"/>
          </p:cNvSpPr>
          <p:nvPr>
            <p:ph type="body" idx="1"/>
          </p:nvPr>
        </p:nvSpPr>
        <p:spPr>
          <a:xfrm>
            <a:off x="707708" y="4447461"/>
            <a:ext cx="5661660" cy="4213384"/>
          </a:xfrm>
          <a:prstGeom prst="rect">
            <a:avLst/>
          </a:prstGeom>
        </p:spPr>
        <p:txBody>
          <a:bodyPr lIns="93921" tIns="93921" rIns="93921" bIns="93921" anchor="t" anchorCtr="0">
            <a:noAutofit/>
          </a:bodyPr>
          <a:lstStyle/>
          <a:p>
            <a:pPr>
              <a:lnSpc>
                <a:spcPct val="115000"/>
              </a:lnSpc>
              <a:spcBef>
                <a:spcPts val="0"/>
              </a:spcBef>
            </a:pPr>
            <a:r>
              <a:rPr lang="en-US" sz="1100" b="1" dirty="0"/>
              <a:t>To Do: </a:t>
            </a:r>
            <a:r>
              <a:rPr lang="en-US" sz="1100" dirty="0"/>
              <a:t>Introduce strategy 2, Use Sample Work, using the three items.</a:t>
            </a:r>
            <a:endParaRPr lang="en-US" sz="1100" b="1" dirty="0"/>
          </a:p>
          <a:p>
            <a:pPr>
              <a:lnSpc>
                <a:spcPct val="115000"/>
              </a:lnSpc>
              <a:spcBef>
                <a:spcPts val="0"/>
              </a:spcBef>
            </a:pPr>
            <a:endParaRPr lang="en-US" sz="1100" b="1" dirty="0"/>
          </a:p>
          <a:p>
            <a:pPr>
              <a:lnSpc>
                <a:spcPct val="115000"/>
              </a:lnSpc>
              <a:spcBef>
                <a:spcPts val="0"/>
              </a:spcBef>
            </a:pPr>
            <a:r>
              <a:rPr lang="en-US" sz="1100" b="1" dirty="0"/>
              <a:t>Reference: </a:t>
            </a:r>
            <a:r>
              <a:rPr lang="en-US" sz="1100" dirty="0"/>
              <a:t>Adapted from:</a:t>
            </a:r>
            <a:r>
              <a:rPr lang="en-US" dirty="0"/>
              <a:t> </a:t>
            </a:r>
            <a:r>
              <a:rPr lang="en-US" dirty="0" err="1"/>
              <a:t>Chappuis</a:t>
            </a:r>
            <a:r>
              <a:rPr lang="en-US" dirty="0"/>
              <a:t>, J. (2009). </a:t>
            </a:r>
            <a:r>
              <a:rPr lang="en-US" i="1" dirty="0"/>
              <a:t>Seven strategies of assessment for learning</a:t>
            </a:r>
            <a:r>
              <a:rPr lang="en-US" dirty="0"/>
              <a:t>. Allyn &amp; Bacon.</a:t>
            </a:r>
          </a:p>
        </p:txBody>
      </p:sp>
      <p:sp>
        <p:nvSpPr>
          <p:cNvPr id="990" name="Shape 990"/>
          <p:cNvSpPr txBox="1">
            <a:spLocks noGrp="1"/>
          </p:cNvSpPr>
          <p:nvPr>
            <p:ph type="sldNum" idx="12"/>
          </p:nvPr>
        </p:nvSpPr>
        <p:spPr>
          <a:xfrm>
            <a:off x="4008704" y="8893296"/>
            <a:ext cx="3066733" cy="468154"/>
          </a:xfrm>
          <a:prstGeom prst="rect">
            <a:avLst/>
          </a:prstGeom>
        </p:spPr>
        <p:txBody>
          <a:bodyPr lIns="93921" tIns="46948" rIns="93921" bIns="46948" anchor="b" anchorCtr="0">
            <a:noAutofit/>
          </a:bodyPr>
          <a:lstStyle/>
          <a:p>
            <a:fld id="{00000000-1234-1234-1234-123412341234}" type="slidenum">
              <a:rPr lang="en-US"/>
              <a:pPr/>
              <a:t>53</a:t>
            </a:fld>
            <a:endParaRPr lang="en-US"/>
          </a:p>
        </p:txBody>
      </p:sp>
    </p:spTree>
    <p:extLst>
      <p:ext uri="{BB962C8B-B14F-4D97-AF65-F5344CB8AC3E}">
        <p14:creationId xmlns:p14="http://schemas.microsoft.com/office/powerpoint/2010/main" val="193850561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4"/>
        <p:cNvGrpSpPr/>
        <p:nvPr/>
      </p:nvGrpSpPr>
      <p:grpSpPr>
        <a:xfrm>
          <a:off x="0" y="0"/>
          <a:ext cx="0" cy="0"/>
          <a:chOff x="0" y="0"/>
          <a:chExt cx="0" cy="0"/>
        </a:xfrm>
      </p:grpSpPr>
      <p:sp>
        <p:nvSpPr>
          <p:cNvPr id="995" name="Shape 995"/>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6" name="Shape 996"/>
          <p:cNvSpPr txBox="1">
            <a:spLocks noGrp="1"/>
          </p:cNvSpPr>
          <p:nvPr>
            <p:ph type="body" idx="1"/>
          </p:nvPr>
        </p:nvSpPr>
        <p:spPr>
          <a:xfrm>
            <a:off x="707708" y="4447461"/>
            <a:ext cx="5661660" cy="4213384"/>
          </a:xfrm>
          <a:prstGeom prst="rect">
            <a:avLst/>
          </a:prstGeom>
        </p:spPr>
        <p:txBody>
          <a:bodyPr lIns="93921" tIns="93921" rIns="93921" bIns="93921" anchor="t" anchorCtr="0">
            <a:noAutofit/>
          </a:bodyPr>
          <a:lstStyle/>
          <a:p>
            <a:pPr>
              <a:spcBef>
                <a:spcPts val="0"/>
              </a:spcBef>
              <a:buClr>
                <a:schemeClr val="dk1"/>
              </a:buClr>
              <a:buSzPct val="91666"/>
            </a:pPr>
            <a:r>
              <a:rPr lang="en-US" b="1" dirty="0"/>
              <a:t>To Know/To Say:</a:t>
            </a:r>
            <a:r>
              <a:rPr lang="en-US" b="0" dirty="0"/>
              <a:t> Share</a:t>
            </a:r>
            <a:r>
              <a:rPr lang="en-US" b="0" baseline="0" dirty="0"/>
              <a:t> strategies for how teachers can analyze student work.</a:t>
            </a:r>
          </a:p>
          <a:p>
            <a:pPr>
              <a:spcBef>
                <a:spcPts val="0"/>
              </a:spcBef>
              <a:buClr>
                <a:schemeClr val="dk1"/>
              </a:buClr>
              <a:buSzPct val="91666"/>
            </a:pPr>
            <a:endParaRPr lang="en-US" b="0" baseline="0" dirty="0"/>
          </a:p>
          <a:p>
            <a:pPr>
              <a:spcBef>
                <a:spcPts val="0"/>
              </a:spcBef>
              <a:buClr>
                <a:schemeClr val="dk1"/>
              </a:buClr>
              <a:buSzPct val="91666"/>
            </a:pPr>
            <a:r>
              <a:rPr lang="en-US" b="1" baseline="0" dirty="0"/>
              <a:t>Optional : Can choose to share one of these two videos (included in next four slides) </a:t>
            </a:r>
          </a:p>
          <a:p>
            <a:pPr>
              <a:spcBef>
                <a:spcPts val="0"/>
              </a:spcBef>
              <a:buClr>
                <a:schemeClr val="dk1"/>
              </a:buClr>
              <a:buSzPct val="91666"/>
            </a:pPr>
            <a:r>
              <a:rPr lang="en-US" b="1" baseline="0" dirty="0"/>
              <a:t> Option 1</a:t>
            </a:r>
            <a:r>
              <a:rPr lang="en-US" b="0" baseline="0" dirty="0"/>
              <a:t>: </a:t>
            </a:r>
            <a:r>
              <a:rPr lang="en-US" b="1" baseline="0" dirty="0"/>
              <a:t> </a:t>
            </a:r>
            <a:r>
              <a:rPr lang="en-US" b="0" i="1" baseline="0" dirty="0"/>
              <a:t>Precision Teaching:  Success Criteria and Exemplars  </a:t>
            </a:r>
            <a:r>
              <a:rPr lang="en-US" b="0" baseline="0" dirty="0"/>
              <a:t>(3:04)  </a:t>
            </a:r>
            <a:r>
              <a:rPr lang="en-US" dirty="0">
                <a:hlinkClick r:id="rId3"/>
              </a:rPr>
              <a:t>https://www.youtube.com/watch?v=IiTsPPSqZfQ&amp;t=51s</a:t>
            </a:r>
            <a:endParaRPr lang="en-US" dirty="0"/>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rPr>
              <a:t>           </a:t>
            </a:r>
            <a:r>
              <a:rPr lang="en-US" sz="1200" b="0" dirty="0">
                <a:effectLst/>
                <a:latin typeface="Calibri" panose="020F0502020204030204" pitchFamily="34" charset="0"/>
                <a:ea typeface="Calibri" panose="020F0502020204030204" pitchFamily="34" charset="0"/>
              </a:rPr>
              <a:t>Video</a:t>
            </a:r>
            <a:r>
              <a:rPr lang="en-US" sz="1200" b="0" baseline="0" dirty="0">
                <a:effectLst/>
                <a:latin typeface="Calibri" panose="020F0502020204030204" pitchFamily="34" charset="0"/>
                <a:ea typeface="Calibri" panose="020F0502020204030204" pitchFamily="34" charset="0"/>
              </a:rPr>
              <a:t> Summary</a:t>
            </a:r>
            <a:r>
              <a:rPr lang="en-US" sz="1200" baseline="0" dirty="0">
                <a:effectLst/>
                <a:latin typeface="Calibri" panose="020F0502020204030204" pitchFamily="34" charset="0"/>
                <a:ea typeface="Calibri" panose="020F0502020204030204" pitchFamily="34" charset="0"/>
              </a:rPr>
              <a:t>:  </a:t>
            </a:r>
            <a:r>
              <a:rPr lang="en-US" sz="1200" dirty="0">
                <a:effectLst/>
                <a:latin typeface="Calibri" panose="020F0502020204030204" pitchFamily="34" charset="0"/>
                <a:ea typeface="Calibri" panose="020F0502020204030204" pitchFamily="34" charset="0"/>
              </a:rPr>
              <a:t>Students are learning how to write about the inferences they draw in relation to the characters in the texts they are reading. They have collaboratively created learning goals, success criteria and exemplars to guide their writing. These learning tools are posted in the classroom for students to refer to during their writing. Before they work on their individual writing, they will have many opportunities to write with support from their peers and teacher. </a:t>
            </a:r>
          </a:p>
          <a:p>
            <a:pPr>
              <a:spcBef>
                <a:spcPts val="0"/>
              </a:spcBef>
              <a:buClr>
                <a:schemeClr val="dk1"/>
              </a:buClr>
              <a:buSzPct val="91666"/>
            </a:pPr>
            <a:r>
              <a:rPr lang="en-US" sz="1200" b="1" dirty="0">
                <a:effectLst/>
                <a:latin typeface="Calibri" panose="020F0502020204030204" pitchFamily="34" charset="0"/>
              </a:rPr>
              <a:t>          </a:t>
            </a:r>
            <a:r>
              <a:rPr lang="en-US" sz="1200" b="0" dirty="0">
                <a:effectLst/>
                <a:latin typeface="Calibri" panose="020F0502020204030204" pitchFamily="34" charset="0"/>
              </a:rPr>
              <a:t>Reflective Questions:</a:t>
            </a:r>
          </a:p>
          <a:p>
            <a:pPr lvl="0"/>
            <a:r>
              <a:rPr lang="en-US" sz="1200" b="1" dirty="0">
                <a:effectLst/>
                <a:latin typeface="Calibri" panose="020F0502020204030204" pitchFamily="34" charset="0"/>
              </a:rPr>
              <a:t>            </a:t>
            </a:r>
            <a:r>
              <a:rPr lang="en-US" sz="1200" b="0" dirty="0">
                <a:effectLst/>
                <a:latin typeface="Calibri" panose="020F0502020204030204" pitchFamily="34" charset="0"/>
              </a:rPr>
              <a:t>1.</a:t>
            </a:r>
            <a:r>
              <a:rPr lang="en-US" sz="1200" b="1" dirty="0">
                <a:effectLst/>
                <a:latin typeface="Calibri" panose="020F0502020204030204" pitchFamily="34" charset="0"/>
              </a:rPr>
              <a:t>  </a:t>
            </a:r>
            <a:r>
              <a:rPr lang="en-US" sz="1200" kern="1200" dirty="0">
                <a:solidFill>
                  <a:schemeClr val="tx1"/>
                </a:solidFill>
                <a:effectLst/>
                <a:latin typeface="+mn-lt"/>
                <a:ea typeface="+mn-ea"/>
                <a:cs typeface="+mn-cs"/>
              </a:rPr>
              <a:t>Exemplars are helpful in clarifying for students exactly what is expected of them in their work. How would you encourage students to use the exemplars during their writing as part of their self-assessment? </a:t>
            </a:r>
          </a:p>
          <a:p>
            <a:pPr lvl="0"/>
            <a:r>
              <a:rPr lang="en-US" sz="1200" kern="1200" dirty="0">
                <a:solidFill>
                  <a:schemeClr val="tx1"/>
                </a:solidFill>
                <a:effectLst/>
                <a:latin typeface="+mn-lt"/>
                <a:ea typeface="+mn-ea"/>
                <a:cs typeface="+mn-cs"/>
              </a:rPr>
              <a:t>            2.</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How might you use exemplars in science or social studies? </a:t>
            </a:r>
          </a:p>
          <a:p>
            <a:r>
              <a:rPr lang="en-US" sz="1200" kern="1200" baseline="0" dirty="0">
                <a:solidFill>
                  <a:schemeClr val="tx1"/>
                </a:solidFill>
                <a:effectLst/>
                <a:latin typeface="+mn-lt"/>
                <a:ea typeface="+mn-ea"/>
                <a:cs typeface="+mn-cs"/>
              </a:rPr>
              <a:t>            3.  </a:t>
            </a:r>
            <a:r>
              <a:rPr lang="en-US" sz="1200" kern="1200" dirty="0">
                <a:solidFill>
                  <a:schemeClr val="tx1"/>
                </a:solidFill>
                <a:effectLst/>
                <a:latin typeface="+mn-lt"/>
                <a:ea typeface="+mn-ea"/>
                <a:cs typeface="+mn-cs"/>
              </a:rPr>
              <a:t>What caution might you need to consider when using exemplars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  Option 2</a:t>
            </a:r>
            <a:r>
              <a:rPr lang="en-US" sz="1200" kern="120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Unpacking a Learning Target &amp; Discussing Academic Vocabulary</a:t>
            </a:r>
            <a:r>
              <a:rPr lang="en-US" sz="1200" kern="1200" dirty="0">
                <a:solidFill>
                  <a:schemeClr val="tx1"/>
                </a:solidFill>
                <a:effectLst/>
                <a:latin typeface="+mn-lt"/>
                <a:ea typeface="+mn-ea"/>
                <a:cs typeface="+mn-cs"/>
              </a:rPr>
              <a:t> (5:18)</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hlinkClick r:id="rId4"/>
              </a:rPr>
              <a:t>https://www.youtube.com/watch?v=M6NcjsrPqC8</a:t>
            </a: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Video Summary: </a:t>
            </a:r>
            <a:r>
              <a:rPr lang="en-US" sz="1200" dirty="0">
                <a:effectLst/>
                <a:latin typeface="Calibri" panose="020F0502020204030204" pitchFamily="34" charset="0"/>
                <a:ea typeface="Calibri" panose="020F0502020204030204" pitchFamily="34" charset="0"/>
              </a:rPr>
              <a:t>Sixth-grade students in Jon </a:t>
            </a:r>
            <a:r>
              <a:rPr lang="en-US" sz="1200" dirty="0" err="1">
                <a:effectLst/>
                <a:latin typeface="Calibri" panose="020F0502020204030204" pitchFamily="34" charset="0"/>
                <a:ea typeface="Calibri" panose="020F0502020204030204" pitchFamily="34" charset="0"/>
              </a:rPr>
              <a:t>Exall's</a:t>
            </a:r>
            <a:r>
              <a:rPr lang="en-US" sz="1200" dirty="0">
                <a:effectLst/>
                <a:latin typeface="Calibri" panose="020F0502020204030204" pitchFamily="34" charset="0"/>
                <a:ea typeface="Calibri" panose="020F0502020204030204" pitchFamily="34" charset="0"/>
              </a:rPr>
              <a:t> class at the Odyssey School in Denver, CO, actively engage in “unpacking” learning targets—including embedded academic vocabulary—in preparation for developing research question for an immigration case study. Learning targets articulate a clear vision of the intended learning as a first step toward achieving success.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rPr>
              <a:t>            Reflective Questions:</a:t>
            </a:r>
          </a:p>
          <a:p>
            <a:pPr lvl="0"/>
            <a:r>
              <a:rPr lang="en-US" sz="1200" dirty="0">
                <a:effectLst/>
                <a:latin typeface="Calibri" panose="020F0502020204030204" pitchFamily="34" charset="0"/>
                <a:ea typeface="Calibri" panose="020F0502020204030204" pitchFamily="34" charset="0"/>
              </a:rPr>
              <a:t>            1.  </a:t>
            </a:r>
            <a:r>
              <a:rPr lang="en-US" sz="1200" u="none" strike="noStrike" kern="1200" dirty="0">
                <a:solidFill>
                  <a:schemeClr val="tx1"/>
                </a:solidFill>
                <a:effectLst/>
                <a:latin typeface="+mn-lt"/>
                <a:ea typeface="+mn-ea"/>
                <a:cs typeface="+mn-cs"/>
              </a:rPr>
              <a:t>In what ways does Mr. </a:t>
            </a:r>
            <a:r>
              <a:rPr lang="en-US" sz="1200" u="none" strike="noStrike" kern="1200" dirty="0" err="1">
                <a:solidFill>
                  <a:schemeClr val="tx1"/>
                </a:solidFill>
                <a:effectLst/>
                <a:latin typeface="+mn-lt"/>
                <a:ea typeface="+mn-ea"/>
                <a:cs typeface="+mn-cs"/>
              </a:rPr>
              <a:t>Exall</a:t>
            </a:r>
            <a:r>
              <a:rPr lang="en-US" sz="1200" u="none" strike="noStrike" kern="1200" dirty="0">
                <a:solidFill>
                  <a:schemeClr val="tx1"/>
                </a:solidFill>
                <a:effectLst/>
                <a:latin typeface="+mn-lt"/>
                <a:ea typeface="+mn-ea"/>
                <a:cs typeface="+mn-cs"/>
              </a:rPr>
              <a:t> engage students in unpacking the learning target?</a:t>
            </a:r>
          </a:p>
          <a:p>
            <a:r>
              <a:rPr lang="en-US" sz="1200" kern="1200" dirty="0">
                <a:solidFill>
                  <a:schemeClr val="tx1"/>
                </a:solidFill>
                <a:effectLst/>
                <a:latin typeface="+mn-lt"/>
                <a:ea typeface="+mn-ea"/>
                <a:cs typeface="+mn-cs"/>
              </a:rPr>
              <a:t>            2.</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How will this process help students be more successful as they move forward in this project?</a:t>
            </a:r>
            <a:endParaRPr lang="en-US" sz="12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b="1" dirty="0">
              <a:effectLst/>
              <a:latin typeface="Calibri" panose="020F0502020204030204" pitchFamily="34" charset="0"/>
            </a:endParaRPr>
          </a:p>
          <a:p>
            <a:pPr>
              <a:spcBef>
                <a:spcPts val="0"/>
              </a:spcBef>
              <a:buClr>
                <a:schemeClr val="dk1"/>
              </a:buClr>
              <a:buSzPct val="91666"/>
            </a:pPr>
            <a:endParaRPr lang="en-US" b="1" dirty="0"/>
          </a:p>
          <a:p>
            <a:pPr defTabSz="939363">
              <a:spcBef>
                <a:spcPts val="0"/>
              </a:spcBef>
              <a:buClr>
                <a:schemeClr val="dk1"/>
              </a:buClr>
              <a:buSzPct val="91666"/>
              <a:defRPr/>
            </a:pPr>
            <a:r>
              <a:rPr lang="en-US" b="1" dirty="0"/>
              <a:t>Reference: </a:t>
            </a:r>
            <a:r>
              <a:rPr lang="en-US" dirty="0"/>
              <a:t>Moss, C. M., &amp; Brookhart, S. M. (2009). Chapter 2: Leveling the playing field: sharing learning targets and criteria for success in advancing formative assessment in every classroom: A guide for instructional leaders. ASCD.  Retrieved from http://www.ascd.org/publications/books/109031/chapters/Leveling-the-Playing-Field@-Sharing-Learning-Targets-and-Criteria-for-Success.aspx</a:t>
            </a:r>
          </a:p>
        </p:txBody>
      </p:sp>
      <p:sp>
        <p:nvSpPr>
          <p:cNvPr id="997" name="Shape 997"/>
          <p:cNvSpPr txBox="1">
            <a:spLocks noGrp="1"/>
          </p:cNvSpPr>
          <p:nvPr>
            <p:ph type="sldNum" idx="12"/>
          </p:nvPr>
        </p:nvSpPr>
        <p:spPr>
          <a:xfrm>
            <a:off x="4008704" y="8893296"/>
            <a:ext cx="3066733" cy="468154"/>
          </a:xfrm>
          <a:prstGeom prst="rect">
            <a:avLst/>
          </a:prstGeom>
        </p:spPr>
        <p:txBody>
          <a:bodyPr lIns="93921" tIns="46948" rIns="93921" bIns="46948"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93935770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a:spcBef>
                <a:spcPts val="0"/>
              </a:spcBef>
              <a:buClr>
                <a:schemeClr val="dk1"/>
              </a:buClr>
              <a:buSzPct val="91666"/>
            </a:pPr>
            <a:r>
              <a:rPr lang="en-US" b="1" baseline="0" dirty="0"/>
              <a:t>Option 1</a:t>
            </a:r>
            <a:r>
              <a:rPr lang="en-US" b="0" baseline="0" dirty="0"/>
              <a:t>: </a:t>
            </a:r>
            <a:r>
              <a:rPr lang="en-US" b="1" baseline="0" dirty="0"/>
              <a:t> </a:t>
            </a:r>
            <a:r>
              <a:rPr lang="en-US" b="0" i="1" baseline="0" dirty="0"/>
              <a:t>Precision Teaching:  Success Criteria and Exemplars  </a:t>
            </a:r>
            <a:r>
              <a:rPr lang="en-US" b="0" baseline="0" dirty="0"/>
              <a:t>(3:04)  </a:t>
            </a:r>
            <a:r>
              <a:rPr lang="en-US" dirty="0">
                <a:hlinkClick r:id="rId3"/>
              </a:rPr>
              <a:t>https://www.youtube.com/watch?v=IiTsPPSqZfQ&amp;t=51s</a:t>
            </a:r>
            <a:endParaRPr lang="en-US" dirty="0"/>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rPr>
              <a:t>           </a:t>
            </a:r>
            <a:r>
              <a:rPr lang="en-US" sz="1200" b="0" dirty="0">
                <a:effectLst/>
                <a:latin typeface="Calibri" panose="020F0502020204030204" pitchFamily="34" charset="0"/>
                <a:ea typeface="Calibri" panose="020F0502020204030204" pitchFamily="34" charset="0"/>
              </a:rPr>
              <a:t>Video</a:t>
            </a:r>
            <a:r>
              <a:rPr lang="en-US" sz="1200" b="0" baseline="0" dirty="0">
                <a:effectLst/>
                <a:latin typeface="Calibri" panose="020F0502020204030204" pitchFamily="34" charset="0"/>
                <a:ea typeface="Calibri" panose="020F0502020204030204" pitchFamily="34" charset="0"/>
              </a:rPr>
              <a:t> Summary</a:t>
            </a:r>
            <a:r>
              <a:rPr lang="en-US" sz="1200" baseline="0" dirty="0">
                <a:effectLst/>
                <a:latin typeface="Calibri" panose="020F0502020204030204" pitchFamily="34" charset="0"/>
                <a:ea typeface="Calibri" panose="020F0502020204030204" pitchFamily="34" charset="0"/>
              </a:rPr>
              <a:t>:  </a:t>
            </a:r>
            <a:r>
              <a:rPr lang="en-US" sz="1200" dirty="0">
                <a:effectLst/>
                <a:latin typeface="Calibri" panose="020F0502020204030204" pitchFamily="34" charset="0"/>
                <a:ea typeface="Calibri" panose="020F0502020204030204" pitchFamily="34" charset="0"/>
              </a:rPr>
              <a:t>Students are learning how to write about the inferences they draw in relation to the characters in the texts they are reading. They have collaboratively created learning goals, success criteria and exemplars to guide their writing. These learning tools are posted in the classroom for students to refer to during their writing. Before they work on their individual writing, they will have many opportunities to write with support from their peers and teacher. </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endParaRPr>
          </a:p>
          <a:p>
            <a:pPr>
              <a:spcBef>
                <a:spcPts val="0"/>
              </a:spcBef>
              <a:buClr>
                <a:schemeClr val="dk1"/>
              </a:buClr>
              <a:buSzPct val="91666"/>
            </a:pPr>
            <a:r>
              <a:rPr lang="en-US" sz="1200" b="1" dirty="0">
                <a:effectLst/>
                <a:latin typeface="Calibri" panose="020F0502020204030204" pitchFamily="34" charset="0"/>
              </a:rPr>
              <a:t>          </a:t>
            </a:r>
            <a:r>
              <a:rPr lang="en-US" sz="1200" b="0" dirty="0">
                <a:effectLst/>
                <a:latin typeface="Calibri" panose="020F0502020204030204" pitchFamily="34" charset="0"/>
              </a:rPr>
              <a:t>Reflective Questions</a:t>
            </a:r>
            <a:r>
              <a:rPr lang="en-US" sz="1200" b="0" baseline="0" dirty="0">
                <a:effectLst/>
                <a:latin typeface="Calibri" panose="020F0502020204030204" pitchFamily="34" charset="0"/>
              </a:rPr>
              <a:t>  for discussion on next slide:</a:t>
            </a:r>
            <a:endParaRPr lang="en-US" sz="1200" b="0" dirty="0">
              <a:effectLst/>
              <a:latin typeface="Calibri" panose="020F0502020204030204" pitchFamily="34" charset="0"/>
            </a:endParaRPr>
          </a:p>
          <a:p>
            <a:pPr lvl="0"/>
            <a:r>
              <a:rPr lang="en-US" sz="1200" b="1" dirty="0">
                <a:effectLst/>
                <a:latin typeface="Calibri" panose="020F0502020204030204" pitchFamily="34" charset="0"/>
              </a:rPr>
              <a:t>            </a:t>
            </a:r>
            <a:r>
              <a:rPr lang="en-US" sz="1200" b="0" dirty="0">
                <a:effectLst/>
                <a:latin typeface="Calibri" panose="020F0502020204030204" pitchFamily="34" charset="0"/>
              </a:rPr>
              <a:t>1.</a:t>
            </a:r>
            <a:r>
              <a:rPr lang="en-US" sz="1200" b="1" dirty="0">
                <a:effectLst/>
                <a:latin typeface="Calibri" panose="020F0502020204030204" pitchFamily="34" charset="0"/>
              </a:rPr>
              <a:t>  </a:t>
            </a:r>
            <a:r>
              <a:rPr lang="en-US" sz="1200" kern="1200" dirty="0">
                <a:solidFill>
                  <a:schemeClr val="tx1"/>
                </a:solidFill>
                <a:effectLst/>
                <a:latin typeface="+mn-lt"/>
                <a:ea typeface="+mn-ea"/>
                <a:cs typeface="+mn-cs"/>
              </a:rPr>
              <a:t>Exemplars are helpful in clarifying for students exactly what is expected of them in their work. How would you encourage students to use the exemplars during their writing as part of their self-assessment? </a:t>
            </a:r>
          </a:p>
          <a:p>
            <a:pPr lvl="0"/>
            <a:r>
              <a:rPr lang="en-US" sz="1200" kern="1200" dirty="0">
                <a:solidFill>
                  <a:schemeClr val="tx1"/>
                </a:solidFill>
                <a:effectLst/>
                <a:latin typeface="+mn-lt"/>
                <a:ea typeface="+mn-ea"/>
                <a:cs typeface="+mn-cs"/>
              </a:rPr>
              <a:t>            2.</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How might you use exemplars in science or social studies? </a:t>
            </a:r>
          </a:p>
          <a:p>
            <a:r>
              <a:rPr lang="en-US" sz="1200" kern="1200" baseline="0" dirty="0">
                <a:solidFill>
                  <a:schemeClr val="tx1"/>
                </a:solidFill>
                <a:effectLst/>
                <a:latin typeface="+mn-lt"/>
                <a:ea typeface="+mn-ea"/>
                <a:cs typeface="+mn-cs"/>
              </a:rPr>
              <a:t>            3.  </a:t>
            </a:r>
            <a:r>
              <a:rPr lang="en-US" sz="1200" kern="1200" dirty="0">
                <a:solidFill>
                  <a:schemeClr val="tx1"/>
                </a:solidFill>
                <a:effectLst/>
                <a:latin typeface="+mn-lt"/>
                <a:ea typeface="+mn-ea"/>
                <a:cs typeface="+mn-cs"/>
              </a:rPr>
              <a:t>What caution might you need to consider when using exemplars </a:t>
            </a:r>
          </a:p>
          <a:p>
            <a:endParaRPr lang="en-US" dirty="0"/>
          </a:p>
        </p:txBody>
      </p:sp>
      <p:sp>
        <p:nvSpPr>
          <p:cNvPr id="4" name="Slide Number Placeholder 3"/>
          <p:cNvSpPr>
            <a:spLocks noGrp="1"/>
          </p:cNvSpPr>
          <p:nvPr>
            <p:ph type="sldNum" sz="quarter" idx="10"/>
          </p:nvPr>
        </p:nvSpPr>
        <p:spPr/>
        <p:txBody>
          <a:bodyPr/>
          <a:lstStyle/>
          <a:p>
            <a:fld id="{E527C0EC-86CA-428C-B2B1-443292A6C2DE}" type="slidenum">
              <a:rPr lang="en-US" smtClean="0"/>
              <a:t>55</a:t>
            </a:fld>
            <a:endParaRPr lang="en-US"/>
          </a:p>
        </p:txBody>
      </p:sp>
    </p:spTree>
    <p:extLst>
      <p:ext uri="{BB962C8B-B14F-4D97-AF65-F5344CB8AC3E}">
        <p14:creationId xmlns:p14="http://schemas.microsoft.com/office/powerpoint/2010/main" val="221631802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participants a short time to process these questions individually, then open up for a table discussion</a:t>
            </a:r>
            <a:r>
              <a:rPr lang="en-US" baseline="0" dirty="0"/>
              <a:t> or whole group discussion (if group is small).</a:t>
            </a:r>
            <a:endParaRPr lang="en-US" dirty="0"/>
          </a:p>
        </p:txBody>
      </p:sp>
      <p:sp>
        <p:nvSpPr>
          <p:cNvPr id="4" name="Slide Number Placeholder 3"/>
          <p:cNvSpPr>
            <a:spLocks noGrp="1"/>
          </p:cNvSpPr>
          <p:nvPr>
            <p:ph type="sldNum" sz="quarter" idx="10"/>
          </p:nvPr>
        </p:nvSpPr>
        <p:spPr/>
        <p:txBody>
          <a:bodyPr/>
          <a:lstStyle/>
          <a:p>
            <a:fld id="{E527C0EC-86CA-428C-B2B1-443292A6C2DE}" type="slidenum">
              <a:rPr lang="en-US" smtClean="0"/>
              <a:t>56</a:t>
            </a:fld>
            <a:endParaRPr lang="en-US"/>
          </a:p>
        </p:txBody>
      </p:sp>
    </p:spTree>
    <p:extLst>
      <p:ext uri="{BB962C8B-B14F-4D97-AF65-F5344CB8AC3E}">
        <p14:creationId xmlns:p14="http://schemas.microsoft.com/office/powerpoint/2010/main" val="207284828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 Option 2</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1" u="none" strike="noStrike" kern="1200" cap="none" spc="0" normalizeH="0" baseline="0" noProof="0" dirty="0">
                <a:ln>
                  <a:noFill/>
                </a:ln>
                <a:solidFill>
                  <a:prstClr val="black"/>
                </a:solidFill>
                <a:effectLst/>
                <a:uLnTx/>
                <a:uFillTx/>
                <a:latin typeface="+mn-lt"/>
                <a:ea typeface="+mn-ea"/>
                <a:cs typeface="+mn-cs"/>
              </a:rPr>
              <a:t>Unpacking a Learning Target &amp; Discussing Academic Vocabulary</a:t>
            </a:r>
            <a:r>
              <a:rPr kumimoji="0" lang="en-US" sz="1200" b="0" i="0" u="none" strike="noStrike" kern="1200" cap="none" spc="0" normalizeH="0" baseline="0" noProof="0" dirty="0">
                <a:ln>
                  <a:noFill/>
                </a:ln>
                <a:solidFill>
                  <a:prstClr val="black"/>
                </a:solidFill>
                <a:effectLst/>
                <a:uLnTx/>
                <a:uFillTx/>
                <a:latin typeface="+mn-lt"/>
                <a:ea typeface="+mn-ea"/>
                <a:cs typeface="+mn-cs"/>
              </a:rPr>
              <a:t> (5:18)       </a:t>
            </a:r>
            <a:r>
              <a:rPr kumimoji="0" lang="en-US" sz="1200" b="0" i="0" u="none" strike="noStrike" kern="1200" cap="none" spc="0" normalizeH="0" baseline="0" noProof="0" dirty="0">
                <a:ln>
                  <a:noFill/>
                </a:ln>
                <a:solidFill>
                  <a:prstClr val="black"/>
                </a:solidFill>
                <a:effectLst/>
                <a:uLnTx/>
                <a:uFillTx/>
                <a:latin typeface="+mn-lt"/>
                <a:ea typeface="+mn-ea"/>
                <a:cs typeface="+mn-cs"/>
                <a:hlinkClick r:id="rId3"/>
              </a:rPr>
              <a:t>https://www.youtube.com/watch?v=M6NcjsrPqC8</a:t>
            </a:r>
            <a:r>
              <a:rPr kumimoji="0" lang="en-US" sz="12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Video Summary: </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Sixth-grade students in Jon </a:t>
            </a:r>
            <a:r>
              <a:rPr kumimoji="0" lang="en-US" sz="12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mn-cs"/>
              </a:rPr>
              <a:t>Exall's</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class at the Odyssey School in Denver, CO, actively engage in “unpacking” learning targets—including embedded academic vocabulary—in preparation for developing research question for an immigration case study. Learning targets articulate a clear vision of the intended learning as a first step toward achieving success.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cs typeface="+mn-cs"/>
              </a:rPr>
              <a:t>            Reflective Questions for discussion on next slide: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cs typeface="+mn-cs"/>
              </a:rPr>
              <a:t>           </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1.  </a:t>
            </a:r>
            <a:r>
              <a:rPr kumimoji="0" lang="en-US" sz="1200" b="0" i="0" u="none" strike="noStrike" kern="1200" cap="none" spc="0" normalizeH="0" baseline="0" noProof="0" dirty="0">
                <a:ln>
                  <a:noFill/>
                </a:ln>
                <a:solidFill>
                  <a:prstClr val="black"/>
                </a:solidFill>
                <a:effectLst/>
                <a:uLnTx/>
                <a:uFillTx/>
                <a:latin typeface="+mn-lt"/>
                <a:ea typeface="+mn-ea"/>
                <a:cs typeface="+mn-cs"/>
              </a:rPr>
              <a:t>In what ways does Mr. </a:t>
            </a:r>
            <a:r>
              <a:rPr kumimoji="0" lang="en-US" sz="1200" b="0" i="0" u="none" strike="noStrike" kern="1200" cap="none" spc="0" normalizeH="0" baseline="0" noProof="0" dirty="0" err="1">
                <a:ln>
                  <a:noFill/>
                </a:ln>
                <a:solidFill>
                  <a:prstClr val="black"/>
                </a:solidFill>
                <a:effectLst/>
                <a:uLnTx/>
                <a:uFillTx/>
                <a:latin typeface="+mn-lt"/>
                <a:ea typeface="+mn-ea"/>
                <a:cs typeface="+mn-cs"/>
              </a:rPr>
              <a:t>Exall</a:t>
            </a:r>
            <a:r>
              <a:rPr kumimoji="0" lang="en-US" sz="1200" b="0" i="0" u="none" strike="noStrike" kern="1200" cap="none" spc="0" normalizeH="0" baseline="0" noProof="0" dirty="0">
                <a:ln>
                  <a:noFill/>
                </a:ln>
                <a:solidFill>
                  <a:prstClr val="black"/>
                </a:solidFill>
                <a:effectLst/>
                <a:uLnTx/>
                <a:uFillTx/>
                <a:latin typeface="+mn-lt"/>
                <a:ea typeface="+mn-ea"/>
                <a:cs typeface="+mn-cs"/>
              </a:rPr>
              <a:t> engage students in unpacking the learning target?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2. How will this process help students be more successful as they move forward in this project?</a:t>
            </a:r>
            <a:endParaRPr lang="en-US" dirty="0"/>
          </a:p>
        </p:txBody>
      </p:sp>
      <p:sp>
        <p:nvSpPr>
          <p:cNvPr id="4" name="Slide Number Placeholder 3"/>
          <p:cNvSpPr>
            <a:spLocks noGrp="1"/>
          </p:cNvSpPr>
          <p:nvPr>
            <p:ph type="sldNum" sz="quarter" idx="10"/>
          </p:nvPr>
        </p:nvSpPr>
        <p:spPr/>
        <p:txBody>
          <a:bodyPr/>
          <a:lstStyle/>
          <a:p>
            <a:fld id="{E527C0EC-86CA-428C-B2B1-443292A6C2DE}" type="slidenum">
              <a:rPr lang="en-US" smtClean="0"/>
              <a:t>57</a:t>
            </a:fld>
            <a:endParaRPr lang="en-US"/>
          </a:p>
        </p:txBody>
      </p:sp>
    </p:spTree>
    <p:extLst>
      <p:ext uri="{BB962C8B-B14F-4D97-AF65-F5344CB8AC3E}">
        <p14:creationId xmlns:p14="http://schemas.microsoft.com/office/powerpoint/2010/main" val="228914558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Give participants a short time to process these questions individually, then open up for a table discussion</a:t>
            </a:r>
            <a:r>
              <a:rPr lang="en-US" baseline="0" dirty="0"/>
              <a:t> or whole group discussion (if group is small).</a:t>
            </a:r>
            <a:endParaRPr lang="en-US" dirty="0"/>
          </a:p>
          <a:p>
            <a:endParaRPr lang="en-US" dirty="0"/>
          </a:p>
        </p:txBody>
      </p:sp>
      <p:sp>
        <p:nvSpPr>
          <p:cNvPr id="4" name="Slide Number Placeholder 3"/>
          <p:cNvSpPr>
            <a:spLocks noGrp="1"/>
          </p:cNvSpPr>
          <p:nvPr>
            <p:ph type="sldNum" sz="quarter" idx="10"/>
          </p:nvPr>
        </p:nvSpPr>
        <p:spPr/>
        <p:txBody>
          <a:bodyPr/>
          <a:lstStyle/>
          <a:p>
            <a:fld id="{E527C0EC-86CA-428C-B2B1-443292A6C2DE}" type="slidenum">
              <a:rPr lang="en-US" smtClean="0"/>
              <a:t>58</a:t>
            </a:fld>
            <a:endParaRPr lang="en-US"/>
          </a:p>
        </p:txBody>
      </p:sp>
    </p:spTree>
    <p:extLst>
      <p:ext uri="{BB962C8B-B14F-4D97-AF65-F5344CB8AC3E}">
        <p14:creationId xmlns:p14="http://schemas.microsoft.com/office/powerpoint/2010/main" val="328741758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Option 1</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Success Criteria PD (4:34) </a:t>
            </a:r>
            <a:r>
              <a:rPr kumimoji="0" lang="en-US" sz="1200" b="0" i="0" u="none" strike="noStrike" kern="1200" cap="none" spc="0" normalizeH="0" baseline="0" noProof="0" dirty="0">
                <a:ln>
                  <a:noFill/>
                </a:ln>
                <a:solidFill>
                  <a:srgbClr val="0000FF"/>
                </a:solidFill>
                <a:effectLst/>
                <a:uLnTx/>
                <a:uFillTx/>
                <a:latin typeface="Calibri" panose="020F0502020204030204" pitchFamily="34" charset="0"/>
                <a:ea typeface="Calibri" panose="020F0502020204030204" pitchFamily="34" charset="0"/>
                <a:cs typeface="+mn-cs"/>
                <a:hlinkClick r:id="rId3"/>
              </a:rPr>
              <a:t>https://www.youtube.com/watch?v=0hgPnj4Y9Fk</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[Note: elementary math lesson]</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Video Summary:</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An example of incorporating learning intentions and success criteria into an elementary school classroom. Crescent Elementary School, 2018</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Reflective Questions for discussion on next slide</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27C0EC-86CA-428C-B2B1-443292A6C2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3888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To Know/To Say: </a:t>
            </a:r>
            <a:r>
              <a:rPr lang="en-US" b="0" dirty="0"/>
              <a:t>Special thanks to</a:t>
            </a:r>
            <a:r>
              <a:rPr lang="en-US" b="0" baseline="0" dirty="0"/>
              <a:t> all contributors to the development and revision of this module.</a:t>
            </a:r>
            <a:endParaRPr lang="en-US" dirty="0"/>
          </a:p>
        </p:txBody>
      </p:sp>
      <p:sp>
        <p:nvSpPr>
          <p:cNvPr id="4" name="Date Placeholder 3"/>
          <p:cNvSpPr>
            <a:spLocks noGrp="1"/>
          </p:cNvSpPr>
          <p:nvPr>
            <p:ph type="dt" idx="10"/>
          </p:nvPr>
        </p:nvSpPr>
        <p:spPr/>
        <p:txBody>
          <a:bodyPr/>
          <a:lstStyle/>
          <a:p>
            <a:pPr>
              <a:defRPr/>
            </a:pPr>
            <a:r>
              <a:rPr lang="en-US"/>
              <a:t>1/6/2011</a:t>
            </a:r>
          </a:p>
        </p:txBody>
      </p:sp>
      <p:sp>
        <p:nvSpPr>
          <p:cNvPr id="5" name="Slide Number Placeholder 4"/>
          <p:cNvSpPr>
            <a:spLocks noGrp="1"/>
          </p:cNvSpPr>
          <p:nvPr>
            <p:ph type="sldNum" sz="quarter" idx="11"/>
          </p:nvPr>
        </p:nvSpPr>
        <p:spPr/>
        <p:txBody>
          <a:bodyPr/>
          <a:lstStyle/>
          <a:p>
            <a:pPr>
              <a:defRPr/>
            </a:pPr>
            <a:fld id="{41714D8E-BD82-41DB-9032-4B7BA4ABDEDD}" type="slidenum">
              <a:rPr lang="en-US" smtClean="0"/>
              <a:pPr>
                <a:defRPr/>
              </a:pPr>
              <a:t>6</a:t>
            </a:fld>
            <a:endParaRPr lang="en-US"/>
          </a:p>
        </p:txBody>
      </p:sp>
    </p:spTree>
    <p:extLst>
      <p:ext uri="{BB962C8B-B14F-4D97-AF65-F5344CB8AC3E}">
        <p14:creationId xmlns:p14="http://schemas.microsoft.com/office/powerpoint/2010/main" val="140435313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Give participants a short time to process these questions individually, then open up for a table discussion</a:t>
            </a:r>
            <a:r>
              <a:rPr lang="en-US" baseline="0" dirty="0"/>
              <a:t> or whole group discussion (if group is small).</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27C0EC-86CA-428C-B2B1-443292A6C2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558097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rPr>
              <a:t>Option 2</a:t>
            </a:r>
            <a:r>
              <a:rPr lang="en-US" sz="1200" dirty="0">
                <a:effectLst/>
                <a:latin typeface="Calibri" panose="020F0502020204030204" pitchFamily="34" charset="0"/>
                <a:ea typeface="Calibri" panose="020F0502020204030204" pitchFamily="34" charset="0"/>
              </a:rPr>
              <a:t>:</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rPr>
              <a:t>Co-Creating Success Criteria in Algebra II (8:47)</a:t>
            </a:r>
          </a:p>
          <a:p>
            <a:pPr marL="0" marR="0">
              <a:lnSpc>
                <a:spcPct val="107000"/>
              </a:lnSpc>
              <a:spcBef>
                <a:spcPts val="0"/>
              </a:spcBef>
              <a:spcAft>
                <a:spcPts val="800"/>
              </a:spcAft>
            </a:pPr>
            <a:r>
              <a:rPr lang="en-US" dirty="0">
                <a:hlinkClick r:id="rId3"/>
              </a:rPr>
              <a:t>https://www.youtube.com/watch?v=oC4G5BXpNvI&amp;t=265s</a:t>
            </a:r>
            <a:endParaRPr lang="en-US" dirty="0"/>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rPr>
              <a:t>(HS example)</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rPr>
              <a:t> </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rPr>
              <a:t>Video Summary:</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rPr>
              <a:t>This video showcases Alyssa Brands (Lyons Township High School) and her Algebra II class co-creating success criteria for group work in math class.</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rPr>
              <a:t>Reflective Questions for discussion on next slide</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27C0EC-86CA-428C-B2B1-443292A6C2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930593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Give participants a short time to process these questions individually, then open up for a table discussion</a:t>
            </a:r>
            <a:r>
              <a:rPr lang="en-US" baseline="0" dirty="0"/>
              <a:t> or whole group discussion (if group is small).</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27C0EC-86CA-428C-B2B1-443292A6C2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987888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rPr>
              <a:t>Raising the Bar for Student Work (4:23) </a:t>
            </a:r>
            <a:r>
              <a:rPr lang="en-US" sz="1200" dirty="0">
                <a:solidFill>
                  <a:srgbClr val="0000FF"/>
                </a:solidFill>
                <a:effectLst/>
                <a:latin typeface="Calibri" panose="020F0502020204030204" pitchFamily="34" charset="0"/>
                <a:ea typeface="Calibri" panose="020F0502020204030204" pitchFamily="34" charset="0"/>
                <a:hlinkClick r:id="rId3"/>
              </a:rPr>
              <a:t>https://www.youtube.com/watch?v=b4Id1CTQpks</a:t>
            </a:r>
            <a:endParaRPr lang="en-US" sz="1200" dirty="0">
              <a:effectLst/>
              <a:latin typeface="Calibri" panose="020F0502020204030204" pitchFamily="34" charset="0"/>
              <a:ea typeface="Calibri" panose="020F0502020204030204" pitchFamily="34"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rPr>
              <a:t>(Note:  HS students)</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rPr>
              <a:t> </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rPr>
              <a:t>Video summary:</a:t>
            </a:r>
          </a:p>
          <a:p>
            <a:r>
              <a:rPr lang="en-US" sz="1200" dirty="0">
                <a:effectLst/>
                <a:latin typeface="Calibri" panose="020F0502020204030204" pitchFamily="34" charset="0"/>
                <a:ea typeface="Calibri" panose="020F0502020204030204" pitchFamily="34" charset="0"/>
              </a:rPr>
              <a:t>Sharing high-quality examples from past students makes expectations for classwork tangible in a high-school math and history class.</a:t>
            </a:r>
          </a:p>
          <a:p>
            <a:endParaRPr lang="en-US" sz="1200" dirty="0">
              <a:effectLst/>
              <a:latin typeface="Calibri" panose="020F0502020204030204" pitchFamily="34" charset="0"/>
            </a:endParaRPr>
          </a:p>
          <a:p>
            <a:r>
              <a:rPr lang="en-US" sz="1200" dirty="0">
                <a:effectLst/>
                <a:latin typeface="Calibri" panose="020F0502020204030204" pitchFamily="34" charset="0"/>
              </a:rPr>
              <a:t>Reflective</a:t>
            </a:r>
            <a:r>
              <a:rPr lang="en-US" sz="1200" baseline="0" dirty="0">
                <a:effectLst/>
                <a:latin typeface="Calibri" panose="020F0502020204030204" pitchFamily="34" charset="0"/>
              </a:rPr>
              <a:t> Questions for discussion on next slide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27C0EC-86CA-428C-B2B1-443292A6C2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039574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Give participants a short time to process these questions individually, then open up for a table discussion</a:t>
            </a:r>
            <a:r>
              <a:rPr lang="en-US" baseline="0" dirty="0"/>
              <a:t> or whole group discussion (if group is small).</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27C0EC-86CA-428C-B2B1-443292A6C2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859011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Shape 1002"/>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3" name="Shape 1003"/>
          <p:cNvSpPr txBox="1">
            <a:spLocks noGrp="1"/>
          </p:cNvSpPr>
          <p:nvPr>
            <p:ph type="body" idx="1"/>
          </p:nvPr>
        </p:nvSpPr>
        <p:spPr>
          <a:xfrm>
            <a:off x="707708" y="4447461"/>
            <a:ext cx="5661660" cy="4213384"/>
          </a:xfrm>
          <a:prstGeom prst="rect">
            <a:avLst/>
          </a:prstGeom>
        </p:spPr>
        <p:txBody>
          <a:bodyPr lIns="93921" tIns="93921" rIns="93921" bIns="93921" anchor="t" anchorCtr="0">
            <a:noAutofit/>
          </a:bodyPr>
          <a:lstStyle/>
          <a:p>
            <a:pPr>
              <a:spcBef>
                <a:spcPts val="0"/>
              </a:spcBef>
            </a:pPr>
            <a:r>
              <a:rPr lang="en-US" b="1" dirty="0"/>
              <a:t>To Say/To Do:</a:t>
            </a:r>
            <a:r>
              <a:rPr lang="en-US" dirty="0"/>
              <a:t> </a:t>
            </a:r>
          </a:p>
          <a:p>
            <a:pPr marL="234841" indent="-234841">
              <a:spcBef>
                <a:spcPts val="0"/>
              </a:spcBef>
              <a:buFont typeface="+mj-lt"/>
              <a:buAutoNum type="arabicPeriod"/>
            </a:pPr>
            <a:r>
              <a:rPr lang="en-US" dirty="0"/>
              <a:t>Ask participants to take a few moments and reflect on these four questions. </a:t>
            </a:r>
          </a:p>
          <a:p>
            <a:pPr marL="234841" indent="-234841">
              <a:spcBef>
                <a:spcPts val="0"/>
              </a:spcBef>
              <a:buFont typeface="+mj-lt"/>
              <a:buAutoNum type="arabicPeriod"/>
            </a:pPr>
            <a:r>
              <a:rPr lang="en-US" dirty="0"/>
              <a:t>Hand tables or groups of four a consensus placemat with the words “Strong and Weak Work” written in the circle in the middle. </a:t>
            </a:r>
          </a:p>
          <a:p>
            <a:pPr marL="234841" indent="-234841">
              <a:spcBef>
                <a:spcPts val="0"/>
              </a:spcBef>
              <a:buFont typeface="+mj-lt"/>
              <a:buAutoNum type="arabicPeriod"/>
            </a:pPr>
            <a:r>
              <a:rPr lang="en-US" dirty="0"/>
              <a:t>Then each of the four participants sit at four different corners of the poster and write their individual responses to the four questions.</a:t>
            </a:r>
          </a:p>
          <a:p>
            <a:pPr marL="234841" indent="-234841">
              <a:spcBef>
                <a:spcPts val="0"/>
              </a:spcBef>
              <a:buFont typeface="+mj-lt"/>
              <a:buAutoNum type="arabicPeriod"/>
            </a:pPr>
            <a:r>
              <a:rPr lang="en-US" dirty="0"/>
              <a:t>After all four are finished, they can share their ideas with the group. </a:t>
            </a:r>
          </a:p>
          <a:p>
            <a:pPr marL="234841" indent="-234841">
              <a:spcBef>
                <a:spcPts val="0"/>
              </a:spcBef>
              <a:buFont typeface="+mj-lt"/>
              <a:buAutoNum type="arabicPeriod"/>
            </a:pPr>
            <a:r>
              <a:rPr lang="en-US" dirty="0"/>
              <a:t>Then lead into a whole group discussion. </a:t>
            </a:r>
          </a:p>
          <a:p>
            <a:pPr>
              <a:spcBef>
                <a:spcPts val="0"/>
              </a:spcBef>
            </a:pPr>
            <a:endParaRPr lang="en-US" b="1" dirty="0"/>
          </a:p>
          <a:p>
            <a:pPr>
              <a:spcBef>
                <a:spcPts val="0"/>
              </a:spcBef>
              <a:buClr>
                <a:schemeClr val="dk1"/>
              </a:buClr>
              <a:buSzPct val="91666"/>
            </a:pPr>
            <a:r>
              <a:rPr lang="en-US" b="1" dirty="0"/>
              <a:t>Reference: </a:t>
            </a:r>
            <a:r>
              <a:rPr lang="en-US" dirty="0" err="1"/>
              <a:t>Chappuis</a:t>
            </a:r>
            <a:r>
              <a:rPr lang="en-US" dirty="0"/>
              <a:t>, J. 2015. </a:t>
            </a:r>
            <a:r>
              <a:rPr lang="en-US" i="1" dirty="0"/>
              <a:t>Seven strategies of assessment for learning</a:t>
            </a:r>
            <a:r>
              <a:rPr lang="en-US" dirty="0"/>
              <a:t>, 2e. Upper Saddle River, NJ: Pearson Education.</a:t>
            </a:r>
            <a:endParaRPr lang="en-US" b="1" dirty="0"/>
          </a:p>
        </p:txBody>
      </p:sp>
      <p:sp>
        <p:nvSpPr>
          <p:cNvPr id="1004" name="Shape 1004"/>
          <p:cNvSpPr txBox="1">
            <a:spLocks noGrp="1"/>
          </p:cNvSpPr>
          <p:nvPr>
            <p:ph type="sldNum" idx="12"/>
          </p:nvPr>
        </p:nvSpPr>
        <p:spPr>
          <a:xfrm>
            <a:off x="4008704" y="8893296"/>
            <a:ext cx="3066733" cy="468154"/>
          </a:xfrm>
          <a:prstGeom prst="rect">
            <a:avLst/>
          </a:prstGeom>
        </p:spPr>
        <p:txBody>
          <a:bodyPr lIns="93921" tIns="46948" rIns="93921" bIns="46948" anchor="b" anchorCtr="0">
            <a:noAutofit/>
          </a:bodyPr>
          <a:lstStyle/>
          <a:p>
            <a:pPr>
              <a:buClr>
                <a:srgbClr val="000000"/>
              </a:buClr>
              <a:buSzPct val="25000"/>
            </a:pPr>
            <a:fld id="{00000000-1234-1234-1234-123412341234}" type="slidenum">
              <a:rPr lang="en-US"/>
              <a:pPr>
                <a:buClr>
                  <a:srgbClr val="000000"/>
                </a:buClr>
                <a:buSzPct val="25000"/>
              </a:pPr>
              <a:t>65</a:t>
            </a:fld>
            <a:endParaRPr lang="en-US"/>
          </a:p>
        </p:txBody>
      </p:sp>
    </p:spTree>
    <p:extLst>
      <p:ext uri="{BB962C8B-B14F-4D97-AF65-F5344CB8AC3E}">
        <p14:creationId xmlns:p14="http://schemas.microsoft.com/office/powerpoint/2010/main" val="37704002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Shape 1009"/>
          <p:cNvSpPr txBox="1">
            <a:spLocks noGrp="1"/>
          </p:cNvSpPr>
          <p:nvPr>
            <p:ph type="body" idx="1"/>
          </p:nvPr>
        </p:nvSpPr>
        <p:spPr>
          <a:xfrm>
            <a:off x="707708" y="4447461"/>
            <a:ext cx="5661659" cy="4213384"/>
          </a:xfrm>
          <a:prstGeom prst="rect">
            <a:avLst/>
          </a:prstGeom>
        </p:spPr>
        <p:txBody>
          <a:bodyPr lIns="93921" tIns="93921" rIns="93921" bIns="93921" anchor="t" anchorCtr="0">
            <a:noAutofit/>
          </a:bodyPr>
          <a:lstStyle/>
          <a:p>
            <a:pPr>
              <a:spcBef>
                <a:spcPts val="0"/>
              </a:spcBef>
            </a:pPr>
            <a:r>
              <a:rPr lang="en-US" b="1" dirty="0"/>
              <a:t>To Know/To Do: </a:t>
            </a:r>
            <a:r>
              <a:rPr lang="en-US" b="0" dirty="0"/>
              <a:t>Optional activity. </a:t>
            </a:r>
            <a:endParaRPr lang="en-US" b="1" dirty="0"/>
          </a:p>
          <a:p>
            <a:pPr>
              <a:spcBef>
                <a:spcPts val="0"/>
              </a:spcBef>
            </a:pPr>
            <a:endParaRPr lang="en-US" b="1" dirty="0"/>
          </a:p>
          <a:p>
            <a:pPr>
              <a:spcBef>
                <a:spcPts val="0"/>
              </a:spcBef>
            </a:pPr>
            <a:r>
              <a:rPr lang="en-US" b="1" dirty="0"/>
              <a:t>Handout: </a:t>
            </a:r>
            <a:r>
              <a:rPr lang="en-US" dirty="0"/>
              <a:t>Using Strong and Weak Work</a:t>
            </a:r>
          </a:p>
          <a:p>
            <a:pPr>
              <a:spcBef>
                <a:spcPts val="0"/>
              </a:spcBef>
            </a:pPr>
            <a:endParaRPr lang="en-US" dirty="0"/>
          </a:p>
        </p:txBody>
      </p:sp>
      <p:sp>
        <p:nvSpPr>
          <p:cNvPr id="1010" name="Shape 1010"/>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944019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4"/>
        <p:cNvGrpSpPr/>
        <p:nvPr/>
      </p:nvGrpSpPr>
      <p:grpSpPr>
        <a:xfrm>
          <a:off x="0" y="0"/>
          <a:ext cx="0" cy="0"/>
          <a:chOff x="0" y="0"/>
          <a:chExt cx="0" cy="0"/>
        </a:xfrm>
      </p:grpSpPr>
      <p:sp>
        <p:nvSpPr>
          <p:cNvPr id="1015" name="Shape 1015"/>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16" name="Shape 1016"/>
          <p:cNvSpPr txBox="1">
            <a:spLocks noGrp="1"/>
          </p:cNvSpPr>
          <p:nvPr>
            <p:ph type="body" idx="1"/>
          </p:nvPr>
        </p:nvSpPr>
        <p:spPr>
          <a:xfrm>
            <a:off x="707708" y="4447461"/>
            <a:ext cx="5661660" cy="4213384"/>
          </a:xfrm>
          <a:prstGeom prst="rect">
            <a:avLst/>
          </a:prstGeom>
          <a:noFill/>
          <a:ln>
            <a:noFill/>
          </a:ln>
        </p:spPr>
        <p:txBody>
          <a:bodyPr lIns="93921" tIns="46948" rIns="93921" bIns="46948" anchor="t" anchorCtr="0">
            <a:noAutofit/>
          </a:bodyPr>
          <a:lstStyle/>
          <a:p>
            <a:pPr marL="0" marR="0" lvl="0" indent="0" algn="l" defTabSz="914400" rtl="0" eaLnBrk="1" fontAlgn="auto" latinLnBrk="0" hangingPunct="1">
              <a:lnSpc>
                <a:spcPct val="100000"/>
              </a:lnSpc>
              <a:spcBef>
                <a:spcPts val="370"/>
              </a:spcBef>
              <a:spcAft>
                <a:spcPts val="0"/>
              </a:spcAft>
              <a:buClrTx/>
              <a:buSzPct val="25000"/>
              <a:buFontTx/>
              <a:buNone/>
              <a:tabLst/>
              <a:defRPr/>
            </a:pPr>
            <a:r>
              <a:rPr lang="en-US" b="1" dirty="0"/>
              <a:t>To Know/To Say: </a:t>
            </a:r>
            <a:r>
              <a:rPr lang="en-US" b="0" dirty="0"/>
              <a:t>Setting goals helps students know where they are going.</a:t>
            </a:r>
            <a:endParaRPr lang="en-US" b="1" dirty="0"/>
          </a:p>
        </p:txBody>
      </p:sp>
      <p:sp>
        <p:nvSpPr>
          <p:cNvPr id="1017" name="Shape 1017"/>
          <p:cNvSpPr txBox="1">
            <a:spLocks noGrp="1"/>
          </p:cNvSpPr>
          <p:nvPr>
            <p:ph type="sldNum" idx="12"/>
          </p:nvPr>
        </p:nvSpPr>
        <p:spPr>
          <a:xfrm>
            <a:off x="4008704" y="8893296"/>
            <a:ext cx="3066733" cy="468154"/>
          </a:xfrm>
          <a:prstGeom prst="rect">
            <a:avLst/>
          </a:prstGeom>
          <a:noFill/>
          <a:ln>
            <a:noFill/>
          </a:ln>
        </p:spPr>
        <p:txBody>
          <a:bodyPr lIns="93921" tIns="46948" rIns="93921" bIns="4694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67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691119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2"/>
        <p:cNvGrpSpPr/>
        <p:nvPr/>
      </p:nvGrpSpPr>
      <p:grpSpPr>
        <a:xfrm>
          <a:off x="0" y="0"/>
          <a:ext cx="0" cy="0"/>
          <a:chOff x="0" y="0"/>
          <a:chExt cx="0" cy="0"/>
        </a:xfrm>
      </p:grpSpPr>
      <p:sp>
        <p:nvSpPr>
          <p:cNvPr id="1023" name="Shape 1023"/>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4" name="Shape 1024"/>
          <p:cNvSpPr txBox="1">
            <a:spLocks noGrp="1"/>
          </p:cNvSpPr>
          <p:nvPr>
            <p:ph type="body" idx="1"/>
          </p:nvPr>
        </p:nvSpPr>
        <p:spPr>
          <a:xfrm>
            <a:off x="707708" y="4447461"/>
            <a:ext cx="5661660" cy="4213384"/>
          </a:xfrm>
          <a:prstGeom prst="rect">
            <a:avLst/>
          </a:prstGeom>
        </p:spPr>
        <p:txBody>
          <a:bodyPr lIns="93921" tIns="93921" rIns="93921" bIns="93921" anchor="t" anchorCtr="0">
            <a:noAutofit/>
          </a:bodyPr>
          <a:lstStyle/>
          <a:p>
            <a:pPr>
              <a:spcBef>
                <a:spcPts val="0"/>
              </a:spcBef>
            </a:pPr>
            <a:r>
              <a:rPr lang="en-US" sz="1100" b="1" dirty="0">
                <a:latin typeface="Arial"/>
                <a:ea typeface="Arial"/>
                <a:cs typeface="Arial"/>
                <a:sym typeface="Arial"/>
              </a:rPr>
              <a:t>To Know/To Do</a:t>
            </a:r>
            <a:r>
              <a:rPr lang="en-US" sz="1100" dirty="0">
                <a:latin typeface="Arial"/>
                <a:ea typeface="Arial"/>
                <a:cs typeface="Arial"/>
                <a:sym typeface="Arial"/>
              </a:rPr>
              <a:t>: Give participants a post-it-note and ask them to condense this paragraph into nine words or less.</a:t>
            </a:r>
          </a:p>
          <a:p>
            <a:pPr>
              <a:spcBef>
                <a:spcPts val="0"/>
              </a:spcBef>
            </a:pPr>
            <a:endParaRPr lang="en-US" sz="1100" b="1" dirty="0">
              <a:latin typeface="Arial"/>
              <a:ea typeface="Arial"/>
              <a:cs typeface="Arial"/>
              <a:sym typeface="Arial"/>
            </a:endParaRPr>
          </a:p>
          <a:p>
            <a:pPr defTabSz="939363">
              <a:spcBef>
                <a:spcPts val="0"/>
              </a:spcBef>
              <a:defRPr/>
            </a:pPr>
            <a:r>
              <a:rPr lang="en-US" sz="1100" b="1" dirty="0">
                <a:latin typeface="Arial"/>
                <a:ea typeface="Arial"/>
                <a:cs typeface="Arial"/>
                <a:sym typeface="Arial"/>
              </a:rPr>
              <a:t>Reference:</a:t>
            </a:r>
            <a:r>
              <a:rPr lang="en-US" sz="1100" dirty="0">
                <a:latin typeface="Arial"/>
                <a:ea typeface="Arial"/>
                <a:cs typeface="Arial"/>
                <a:sym typeface="Arial"/>
              </a:rPr>
              <a:t> Brookhart, S., &amp; Moss, C. (2009) Chapter 4: </a:t>
            </a:r>
            <a:r>
              <a:rPr lang="en-US" sz="1100" i="1" dirty="0">
                <a:latin typeface="Arial"/>
                <a:ea typeface="Arial"/>
                <a:cs typeface="Arial"/>
                <a:sym typeface="Arial"/>
              </a:rPr>
              <a:t>Achieving More with Focus: Fostering Student Goal Setting</a:t>
            </a:r>
            <a:r>
              <a:rPr lang="en-US" sz="1100" dirty="0">
                <a:latin typeface="Arial"/>
                <a:ea typeface="Arial"/>
                <a:cs typeface="Arial"/>
                <a:sym typeface="Arial"/>
              </a:rPr>
              <a:t> in</a:t>
            </a:r>
            <a:r>
              <a:rPr lang="en-US" dirty="0"/>
              <a:t> Advancing formative assessment in every classroom: A guide for instructional leaders. ASCD. </a:t>
            </a:r>
            <a:r>
              <a:rPr lang="en-US" sz="1100" dirty="0">
                <a:latin typeface="Arial"/>
                <a:ea typeface="Arial"/>
                <a:cs typeface="Arial"/>
                <a:sym typeface="Arial"/>
              </a:rPr>
              <a:t>(2009). </a:t>
            </a:r>
            <a:r>
              <a:rPr lang="en-US" sz="1100" i="1" dirty="0">
                <a:latin typeface="Arial"/>
                <a:ea typeface="Arial"/>
                <a:cs typeface="Arial"/>
                <a:sym typeface="Arial"/>
              </a:rPr>
              <a:t>ASCD.</a:t>
            </a:r>
            <a:r>
              <a:rPr lang="en-US" sz="1100" dirty="0">
                <a:latin typeface="Arial"/>
                <a:ea typeface="Arial"/>
                <a:cs typeface="Arial"/>
                <a:sym typeface="Arial"/>
              </a:rPr>
              <a:t> Retrieved from http://www.ascd.org/publications/books/109031/chapters/Achieving-More-with-Focus@-Fostering-Student-Goal-Setting.aspx.</a:t>
            </a:r>
          </a:p>
        </p:txBody>
      </p:sp>
      <p:sp>
        <p:nvSpPr>
          <p:cNvPr id="1025" name="Shape 1025"/>
          <p:cNvSpPr txBox="1">
            <a:spLocks noGrp="1"/>
          </p:cNvSpPr>
          <p:nvPr>
            <p:ph type="sldNum" idx="12"/>
          </p:nvPr>
        </p:nvSpPr>
        <p:spPr>
          <a:xfrm>
            <a:off x="4008704" y="8893296"/>
            <a:ext cx="3066733" cy="468154"/>
          </a:xfrm>
          <a:prstGeom prst="rect">
            <a:avLst/>
          </a:prstGeom>
        </p:spPr>
        <p:txBody>
          <a:bodyPr lIns="93921" tIns="46948" rIns="93921" bIns="46948" anchor="b" anchorCtr="0">
            <a:noAutofit/>
          </a:bodyPr>
          <a:lstStyle/>
          <a:p>
            <a:pPr>
              <a:buClr>
                <a:srgbClr val="000000"/>
              </a:buClr>
              <a:buSzPct val="25000"/>
            </a:pPr>
            <a:fld id="{00000000-1234-1234-1234-123412341234}" type="slidenum">
              <a:rPr lang="en-US"/>
              <a:pPr>
                <a:buClr>
                  <a:srgbClr val="000000"/>
                </a:buClr>
                <a:buSzPct val="25000"/>
              </a:pPr>
              <a:t>68</a:t>
            </a:fld>
            <a:endParaRPr lang="en-US"/>
          </a:p>
        </p:txBody>
      </p:sp>
    </p:spTree>
    <p:extLst>
      <p:ext uri="{BB962C8B-B14F-4D97-AF65-F5344CB8AC3E}">
        <p14:creationId xmlns:p14="http://schemas.microsoft.com/office/powerpoint/2010/main" val="292215986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9"/>
        <p:cNvGrpSpPr/>
        <p:nvPr/>
      </p:nvGrpSpPr>
      <p:grpSpPr>
        <a:xfrm>
          <a:off x="0" y="0"/>
          <a:ext cx="0" cy="0"/>
          <a:chOff x="0" y="0"/>
          <a:chExt cx="0" cy="0"/>
        </a:xfrm>
      </p:grpSpPr>
      <p:sp>
        <p:nvSpPr>
          <p:cNvPr id="1030" name="Shape 1030"/>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1" name="Shape 1031"/>
          <p:cNvSpPr txBox="1">
            <a:spLocks noGrp="1"/>
          </p:cNvSpPr>
          <p:nvPr>
            <p:ph type="body" idx="1"/>
          </p:nvPr>
        </p:nvSpPr>
        <p:spPr>
          <a:xfrm>
            <a:off x="707708" y="4447461"/>
            <a:ext cx="5661660" cy="4213384"/>
          </a:xfrm>
          <a:prstGeom prst="rect">
            <a:avLst/>
          </a:prstGeom>
        </p:spPr>
        <p:txBody>
          <a:bodyPr lIns="93921" tIns="93921" rIns="93921" bIns="93921" anchor="t" anchorCtr="0">
            <a:noAutofit/>
          </a:bodyPr>
          <a:lstStyle/>
          <a:p>
            <a:pPr>
              <a:lnSpc>
                <a:spcPct val="115000"/>
              </a:lnSpc>
              <a:spcBef>
                <a:spcPts val="0"/>
              </a:spcBef>
            </a:pPr>
            <a:r>
              <a:rPr lang="en-US" b="1" dirty="0"/>
              <a:t>To Know/To Do:</a:t>
            </a:r>
            <a:r>
              <a:rPr lang="en-US" dirty="0"/>
              <a:t> If you are unsure  you will have internet access, download the video. </a:t>
            </a:r>
          </a:p>
          <a:p>
            <a:pPr>
              <a:lnSpc>
                <a:spcPct val="115000"/>
              </a:lnSpc>
              <a:spcBef>
                <a:spcPts val="0"/>
              </a:spcBef>
            </a:pPr>
            <a:endParaRPr lang="en-US" dirty="0"/>
          </a:p>
          <a:p>
            <a:pPr>
              <a:lnSpc>
                <a:spcPct val="115000"/>
              </a:lnSpc>
              <a:spcBef>
                <a:spcPts val="0"/>
              </a:spcBef>
            </a:pPr>
            <a:r>
              <a:rPr lang="en-US" b="1" dirty="0"/>
              <a:t>To Do:</a:t>
            </a:r>
            <a:r>
              <a:rPr lang="en-US" dirty="0"/>
              <a:t> After watching the video, participants briefly discuss how the  Goal setting can help students as they transition from knowing “Where am I going” to actually doing work. </a:t>
            </a:r>
          </a:p>
          <a:p>
            <a:pPr>
              <a:lnSpc>
                <a:spcPct val="115000"/>
              </a:lnSpc>
              <a:spcBef>
                <a:spcPts val="0"/>
              </a:spcBef>
            </a:pPr>
            <a:endParaRPr lang="en-US" dirty="0"/>
          </a:p>
          <a:p>
            <a:pPr indent="-71757">
              <a:lnSpc>
                <a:spcPct val="115000"/>
              </a:lnSpc>
              <a:spcBef>
                <a:spcPts val="822"/>
              </a:spcBef>
              <a:buClr>
                <a:schemeClr val="dk1"/>
              </a:buClr>
              <a:buSzPct val="34375"/>
            </a:pPr>
            <a:r>
              <a:rPr lang="en-US" b="1" dirty="0"/>
              <a:t>Reference: </a:t>
            </a:r>
            <a:r>
              <a:rPr lang="en-US" b="0" dirty="0" err="1"/>
              <a:t>VBSchools</a:t>
            </a:r>
            <a:r>
              <a:rPr lang="en-US" b="0" dirty="0"/>
              <a:t> (2017). Teach: Student Goal-Setting and Reflection. [Video File] Retrieved from https://</a:t>
            </a:r>
            <a:r>
              <a:rPr lang="en-US" b="0" dirty="0" err="1"/>
              <a:t>www.youtube.com</a:t>
            </a:r>
            <a:r>
              <a:rPr lang="en-US" b="0" dirty="0"/>
              <a:t>/</a:t>
            </a:r>
            <a:r>
              <a:rPr lang="en-US" b="0" dirty="0" err="1"/>
              <a:t>watch?v</a:t>
            </a:r>
            <a:r>
              <a:rPr lang="en-US" b="0" dirty="0"/>
              <a:t>=yiFWPd1PJZc </a:t>
            </a:r>
            <a:endParaRPr lang="en-US" b="0" u="sng" dirty="0">
              <a:solidFill>
                <a:schemeClr val="hlink"/>
              </a:solidFill>
              <a:latin typeface="Arial"/>
              <a:ea typeface="Arial"/>
              <a:cs typeface="Arial"/>
              <a:sym typeface="Arial"/>
            </a:endParaRPr>
          </a:p>
        </p:txBody>
      </p:sp>
      <p:sp>
        <p:nvSpPr>
          <p:cNvPr id="1032" name="Shape 1032"/>
          <p:cNvSpPr txBox="1">
            <a:spLocks noGrp="1"/>
          </p:cNvSpPr>
          <p:nvPr>
            <p:ph type="sldNum" idx="12"/>
          </p:nvPr>
        </p:nvSpPr>
        <p:spPr>
          <a:xfrm>
            <a:off x="4008704" y="8893296"/>
            <a:ext cx="3066733" cy="468154"/>
          </a:xfrm>
          <a:prstGeom prst="rect">
            <a:avLst/>
          </a:prstGeom>
        </p:spPr>
        <p:txBody>
          <a:bodyPr lIns="93921" tIns="46948" rIns="93921" bIns="46948" anchor="b" anchorCtr="0">
            <a:noAutofit/>
          </a:bodyPr>
          <a:lstStyle/>
          <a:p>
            <a:pPr>
              <a:buClr>
                <a:srgbClr val="000000"/>
              </a:buClr>
              <a:buSzPct val="25000"/>
            </a:pPr>
            <a:fld id="{00000000-1234-1234-1234-123412341234}" type="slidenum">
              <a:rPr lang="en-US"/>
              <a:pPr>
                <a:buClr>
                  <a:srgbClr val="000000"/>
                </a:buClr>
                <a:buSzPct val="25000"/>
              </a:pPr>
              <a:t>69</a:t>
            </a:fld>
            <a:endParaRPr lang="en-US"/>
          </a:p>
        </p:txBody>
      </p:sp>
    </p:spTree>
    <p:extLst>
      <p:ext uri="{BB962C8B-B14F-4D97-AF65-F5344CB8AC3E}">
        <p14:creationId xmlns:p14="http://schemas.microsoft.com/office/powerpoint/2010/main" val="3835851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9363">
              <a:spcBef>
                <a:spcPts val="370"/>
              </a:spcBef>
              <a:defRPr/>
            </a:pPr>
            <a:r>
              <a:rPr lang="en-US" b="1" dirty="0"/>
              <a:t>To Know/To Say: </a:t>
            </a:r>
            <a:r>
              <a:rPr lang="en-US" b="0" dirty="0"/>
              <a:t>Thank</a:t>
            </a:r>
            <a:r>
              <a:rPr lang="en-US" b="0" baseline="0" dirty="0"/>
              <a:t> the contributors.</a:t>
            </a:r>
            <a:endParaRPr lang="en-US" b="1" dirty="0"/>
          </a:p>
        </p:txBody>
      </p:sp>
      <p:sp>
        <p:nvSpPr>
          <p:cNvPr id="4" name="Date Placeholder 3"/>
          <p:cNvSpPr>
            <a:spLocks noGrp="1"/>
          </p:cNvSpPr>
          <p:nvPr>
            <p:ph type="dt" idx="10"/>
          </p:nvPr>
        </p:nvSpPr>
        <p:spPr/>
        <p:txBody>
          <a:bodyPr/>
          <a:lstStyle/>
          <a:p>
            <a:pPr>
              <a:defRPr/>
            </a:pPr>
            <a:r>
              <a:rPr lang="en-US"/>
              <a:t>1/6/2011</a:t>
            </a:r>
          </a:p>
        </p:txBody>
      </p:sp>
      <p:sp>
        <p:nvSpPr>
          <p:cNvPr id="5" name="Slide Number Placeholder 4"/>
          <p:cNvSpPr>
            <a:spLocks noGrp="1"/>
          </p:cNvSpPr>
          <p:nvPr>
            <p:ph type="sldNum" sz="quarter" idx="11"/>
          </p:nvPr>
        </p:nvSpPr>
        <p:spPr/>
        <p:txBody>
          <a:bodyPr/>
          <a:lstStyle/>
          <a:p>
            <a:pPr>
              <a:defRPr/>
            </a:pPr>
            <a:fld id="{41714D8E-BD82-41DB-9032-4B7BA4ABDEDD}" type="slidenum">
              <a:rPr lang="en-US" smtClean="0"/>
              <a:pPr>
                <a:defRPr/>
              </a:pPr>
              <a:t>7</a:t>
            </a:fld>
            <a:endParaRPr lang="en-US"/>
          </a:p>
        </p:txBody>
      </p:sp>
    </p:spTree>
    <p:extLst>
      <p:ext uri="{BB962C8B-B14F-4D97-AF65-F5344CB8AC3E}">
        <p14:creationId xmlns:p14="http://schemas.microsoft.com/office/powerpoint/2010/main" val="200804687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6"/>
        <p:cNvGrpSpPr/>
        <p:nvPr/>
      </p:nvGrpSpPr>
      <p:grpSpPr>
        <a:xfrm>
          <a:off x="0" y="0"/>
          <a:ext cx="0" cy="0"/>
          <a:chOff x="0" y="0"/>
          <a:chExt cx="0" cy="0"/>
        </a:xfrm>
      </p:grpSpPr>
      <p:sp>
        <p:nvSpPr>
          <p:cNvPr id="1037" name="Shape 1037"/>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8" name="Shape 1038"/>
          <p:cNvSpPr txBox="1">
            <a:spLocks noGrp="1"/>
          </p:cNvSpPr>
          <p:nvPr>
            <p:ph type="body" idx="1"/>
          </p:nvPr>
        </p:nvSpPr>
        <p:spPr>
          <a:xfrm>
            <a:off x="707708" y="4447461"/>
            <a:ext cx="5661660" cy="4213384"/>
          </a:xfrm>
          <a:prstGeom prst="rect">
            <a:avLst/>
          </a:prstGeom>
        </p:spPr>
        <p:txBody>
          <a:bodyPr lIns="93921" tIns="93921" rIns="93921" bIns="93921" anchor="t" anchorCtr="0">
            <a:noAutofit/>
          </a:bodyPr>
          <a:lstStyle/>
          <a:p>
            <a:pPr>
              <a:spcBef>
                <a:spcPts val="0"/>
              </a:spcBef>
            </a:pPr>
            <a:r>
              <a:rPr lang="en-US" b="1" dirty="0"/>
              <a:t>To Know/To Say/To Do:</a:t>
            </a:r>
            <a:r>
              <a:rPr lang="en-US" b="0" dirty="0"/>
              <a:t> Ask participants “How often do you have students set goals?” or “How</a:t>
            </a:r>
            <a:r>
              <a:rPr lang="en-US" b="0" baseline="0" dirty="0"/>
              <a:t> often should students set goals?” The answer is daily!</a:t>
            </a:r>
          </a:p>
          <a:p>
            <a:pPr>
              <a:spcBef>
                <a:spcPts val="0"/>
              </a:spcBef>
            </a:pPr>
            <a:endParaRPr lang="en-US" b="0" baseline="0" dirty="0"/>
          </a:p>
          <a:p>
            <a:pPr>
              <a:spcBef>
                <a:spcPts val="0"/>
              </a:spcBef>
            </a:pPr>
            <a:r>
              <a:rPr lang="en-US" b="0" dirty="0"/>
              <a:t>Ask participants to think about when </a:t>
            </a:r>
            <a:r>
              <a:rPr lang="en-US" b="0" baseline="0" dirty="0"/>
              <a:t>would be an appropriate time to ask students to set goals. </a:t>
            </a:r>
          </a:p>
          <a:p>
            <a:pPr>
              <a:spcBef>
                <a:spcPts val="0"/>
              </a:spcBef>
            </a:pPr>
            <a:endParaRPr lang="en-US" b="0" baseline="0" dirty="0"/>
          </a:p>
          <a:p>
            <a:pPr>
              <a:spcBef>
                <a:spcPts val="0"/>
              </a:spcBef>
            </a:pPr>
            <a:r>
              <a:rPr lang="en-US" b="0" baseline="0" dirty="0"/>
              <a:t>Ideas you could use:</a:t>
            </a:r>
          </a:p>
          <a:p>
            <a:pPr marL="176131" indent="-176131">
              <a:spcBef>
                <a:spcPts val="0"/>
              </a:spcBef>
              <a:buFont typeface="Arial" panose="020B0604020202020204" pitchFamily="34" charset="0"/>
              <a:buChar char="•"/>
            </a:pPr>
            <a:r>
              <a:rPr lang="en-US" b="0" baseline="0" dirty="0"/>
              <a:t>If students write down learning targets, they could also write 1-5 stars to identify how confident they are about the skill or knowledge and write a short goal for how they would like to improve by tomorrow. </a:t>
            </a:r>
          </a:p>
          <a:p>
            <a:pPr marL="176131" indent="-176131">
              <a:spcBef>
                <a:spcPts val="0"/>
              </a:spcBef>
              <a:buFont typeface="Arial" panose="020B0604020202020204" pitchFamily="34" charset="0"/>
              <a:buChar char="•"/>
            </a:pPr>
            <a:r>
              <a:rPr lang="en-US" b="0" dirty="0"/>
              <a:t>After</a:t>
            </a:r>
            <a:r>
              <a:rPr lang="en-US" b="0" baseline="0" dirty="0"/>
              <a:t> discussing the learning target and clarifying language/expectations, ask students to write goals on post-it-notes for how they would like to improve by the end of the lesson.</a:t>
            </a:r>
          </a:p>
          <a:p>
            <a:pPr marL="176131" indent="-176131">
              <a:spcBef>
                <a:spcPts val="0"/>
              </a:spcBef>
              <a:buFont typeface="Arial" panose="020B0604020202020204" pitchFamily="34" charset="0"/>
              <a:buChar char="•"/>
            </a:pPr>
            <a:r>
              <a:rPr lang="en-US" b="0" baseline="0" dirty="0"/>
              <a:t>Ask students to fill out a KWL (what I know, what I would like to know, and after learning, what I learned) chart. Use this for students to set goals about how they plan to learn what they write in the “W” section. </a:t>
            </a:r>
          </a:p>
          <a:p>
            <a:pPr marL="176131" indent="-176131">
              <a:spcBef>
                <a:spcPts val="0"/>
              </a:spcBef>
              <a:buFont typeface="Arial" panose="020B0604020202020204" pitchFamily="34" charset="0"/>
              <a:buChar char="•"/>
            </a:pPr>
            <a:r>
              <a:rPr lang="en-US" b="0" baseline="0" dirty="0"/>
              <a:t>After discussing and interacting with the rubric, ask students to identify one criteria they would like to see growth on for this assignment and set a goal for how stay focused on it.</a:t>
            </a:r>
            <a:endParaRPr lang="en-US" b="0" dirty="0"/>
          </a:p>
          <a:p>
            <a:pPr>
              <a:spcBef>
                <a:spcPts val="0"/>
              </a:spcBef>
            </a:pPr>
            <a:endParaRPr lang="en-US" b="1" dirty="0"/>
          </a:p>
          <a:p>
            <a:pPr>
              <a:spcBef>
                <a:spcPts val="0"/>
              </a:spcBef>
            </a:pPr>
            <a:r>
              <a:rPr lang="en-US" b="1" dirty="0"/>
              <a:t>Reference: </a:t>
            </a:r>
            <a:r>
              <a:rPr lang="en-US" dirty="0"/>
              <a:t>Moss, C. M., &amp; Brookhart, S. M. (2009). Chapter 2: Leveling the playing field: sharing learning targets and criteria for success in advancing formative assessment in every classroom: A guide for instructional leaders. ASCD. Retrieved</a:t>
            </a:r>
            <a:r>
              <a:rPr lang="en-US" baseline="0" dirty="0"/>
              <a:t> </a:t>
            </a:r>
            <a:r>
              <a:rPr lang="en-US" dirty="0"/>
              <a:t>from http://www.ascd.org/publications/books/109031/chapters/Leveling-the-Playing-Field@-Sharing-Learning-Targets-and-Criteria-for-Success.aspx</a:t>
            </a:r>
          </a:p>
        </p:txBody>
      </p:sp>
      <p:sp>
        <p:nvSpPr>
          <p:cNvPr id="1039" name="Shape 1039"/>
          <p:cNvSpPr txBox="1">
            <a:spLocks noGrp="1"/>
          </p:cNvSpPr>
          <p:nvPr>
            <p:ph type="sldNum" idx="12"/>
          </p:nvPr>
        </p:nvSpPr>
        <p:spPr>
          <a:xfrm>
            <a:off x="4008704" y="8893296"/>
            <a:ext cx="3066733" cy="468154"/>
          </a:xfrm>
          <a:prstGeom prst="rect">
            <a:avLst/>
          </a:prstGeom>
        </p:spPr>
        <p:txBody>
          <a:bodyPr lIns="93921" tIns="46948" rIns="93921" bIns="46948" anchor="b" anchorCtr="0">
            <a:noAutofit/>
          </a:bodyPr>
          <a:lstStyle/>
          <a:p>
            <a:fld id="{00000000-1234-1234-1234-123412341234}" type="slidenum">
              <a:rPr lang="en-US"/>
              <a:pPr/>
              <a:t>70</a:t>
            </a:fld>
            <a:endParaRPr lang="en-US"/>
          </a:p>
        </p:txBody>
      </p:sp>
    </p:spTree>
    <p:extLst>
      <p:ext uri="{BB962C8B-B14F-4D97-AF65-F5344CB8AC3E}">
        <p14:creationId xmlns:p14="http://schemas.microsoft.com/office/powerpoint/2010/main" val="319676803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2"/>
        <p:cNvGrpSpPr/>
        <p:nvPr/>
      </p:nvGrpSpPr>
      <p:grpSpPr>
        <a:xfrm>
          <a:off x="0" y="0"/>
          <a:ext cx="0" cy="0"/>
          <a:chOff x="0" y="0"/>
          <a:chExt cx="0" cy="0"/>
        </a:xfrm>
      </p:grpSpPr>
      <p:sp>
        <p:nvSpPr>
          <p:cNvPr id="1043" name="Shape 1043"/>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44" name="Shape 1044"/>
          <p:cNvSpPr txBox="1">
            <a:spLocks noGrp="1"/>
          </p:cNvSpPr>
          <p:nvPr>
            <p:ph type="body" idx="1"/>
          </p:nvPr>
        </p:nvSpPr>
        <p:spPr>
          <a:xfrm>
            <a:off x="707708" y="4447461"/>
            <a:ext cx="5661659" cy="4213384"/>
          </a:xfrm>
          <a:prstGeom prst="rect">
            <a:avLst/>
          </a:prstGeom>
          <a:noFill/>
          <a:ln>
            <a:noFill/>
          </a:ln>
        </p:spPr>
        <p:txBody>
          <a:bodyPr lIns="93921" tIns="46948" rIns="93921" bIns="46948" anchor="t" anchorCtr="0">
            <a:noAutofit/>
          </a:bodyPr>
          <a:lstStyle/>
          <a:p>
            <a:pPr>
              <a:spcBef>
                <a:spcPts val="0"/>
              </a:spcBef>
              <a:buSzPct val="25000"/>
            </a:pPr>
            <a:r>
              <a:rPr lang="en-US" b="1" dirty="0"/>
              <a:t>Purpose: </a:t>
            </a:r>
            <a:r>
              <a:rPr lang="en-US" dirty="0"/>
              <a:t>Provide opportunity for the learners to reflect on their learning and potential implementation challenges.</a:t>
            </a:r>
          </a:p>
          <a:p>
            <a:pPr>
              <a:spcBef>
                <a:spcPts val="0"/>
              </a:spcBef>
              <a:buSzPct val="25000"/>
            </a:pPr>
            <a:endParaRPr lang="en-US" dirty="0"/>
          </a:p>
          <a:p>
            <a:pPr>
              <a:spcBef>
                <a:spcPts val="370"/>
              </a:spcBef>
              <a:buSzPct val="25000"/>
            </a:pPr>
            <a:r>
              <a:rPr lang="en-US" b="1" dirty="0"/>
              <a:t>Content: </a:t>
            </a:r>
            <a:r>
              <a:rPr lang="en-US" dirty="0"/>
              <a:t>Post-assessment learner knowledge; Reflect on personal teaching context and implementation</a:t>
            </a:r>
          </a:p>
        </p:txBody>
      </p:sp>
      <p:sp>
        <p:nvSpPr>
          <p:cNvPr id="1045" name="Shape 1045"/>
          <p:cNvSpPr txBox="1">
            <a:spLocks noGrp="1"/>
          </p:cNvSpPr>
          <p:nvPr>
            <p:ph type="sldNum" idx="12"/>
          </p:nvPr>
        </p:nvSpPr>
        <p:spPr>
          <a:xfrm>
            <a:off x="4008705" y="8893296"/>
            <a:ext cx="3066731" cy="468154"/>
          </a:xfrm>
          <a:prstGeom prst="rect">
            <a:avLst/>
          </a:prstGeom>
          <a:noFill/>
          <a:ln>
            <a:noFill/>
          </a:ln>
        </p:spPr>
        <p:txBody>
          <a:bodyPr lIns="93921" tIns="46948" rIns="93921" bIns="4694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71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80363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0"/>
        <p:cNvGrpSpPr/>
        <p:nvPr/>
      </p:nvGrpSpPr>
      <p:grpSpPr>
        <a:xfrm>
          <a:off x="0" y="0"/>
          <a:ext cx="0" cy="0"/>
          <a:chOff x="0" y="0"/>
          <a:chExt cx="0" cy="0"/>
        </a:xfrm>
      </p:grpSpPr>
      <p:sp>
        <p:nvSpPr>
          <p:cNvPr id="1051" name="Shape 1051"/>
          <p:cNvSpPr txBox="1">
            <a:spLocks noGrp="1"/>
          </p:cNvSpPr>
          <p:nvPr>
            <p:ph type="body" idx="1"/>
          </p:nvPr>
        </p:nvSpPr>
        <p:spPr>
          <a:xfrm>
            <a:off x="707708" y="4447461"/>
            <a:ext cx="5661659" cy="4213384"/>
          </a:xfrm>
          <a:prstGeom prst="rect">
            <a:avLst/>
          </a:prstGeom>
        </p:spPr>
        <p:txBody>
          <a:bodyPr lIns="93921" tIns="93921" rIns="93921" bIns="93921" anchor="t" anchorCtr="0">
            <a:noAutofit/>
          </a:bodyPr>
          <a:lstStyle/>
          <a:p>
            <a:pPr>
              <a:spcBef>
                <a:spcPts val="0"/>
              </a:spcBef>
            </a:pPr>
            <a:r>
              <a:rPr lang="en-US" b="1" dirty="0"/>
              <a:t>To Know: </a:t>
            </a:r>
            <a:r>
              <a:rPr lang="en-US" b="0" dirty="0"/>
              <a:t>This is a transition slide.</a:t>
            </a:r>
            <a:endParaRPr b="1" dirty="0"/>
          </a:p>
        </p:txBody>
      </p:sp>
      <p:sp>
        <p:nvSpPr>
          <p:cNvPr id="1052" name="Shape 1052"/>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290521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6"/>
        <p:cNvGrpSpPr/>
        <p:nvPr/>
      </p:nvGrpSpPr>
      <p:grpSpPr>
        <a:xfrm>
          <a:off x="0" y="0"/>
          <a:ext cx="0" cy="0"/>
          <a:chOff x="0" y="0"/>
          <a:chExt cx="0" cy="0"/>
        </a:xfrm>
      </p:grpSpPr>
      <p:sp>
        <p:nvSpPr>
          <p:cNvPr id="1057" name="Shape 1057"/>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8" name="Shape 1058"/>
          <p:cNvSpPr txBox="1">
            <a:spLocks noGrp="1"/>
          </p:cNvSpPr>
          <p:nvPr>
            <p:ph type="body" idx="1"/>
          </p:nvPr>
        </p:nvSpPr>
        <p:spPr>
          <a:xfrm>
            <a:off x="707708" y="4447461"/>
            <a:ext cx="5661660" cy="4213384"/>
          </a:xfrm>
          <a:prstGeom prst="rect">
            <a:avLst/>
          </a:prstGeom>
        </p:spPr>
        <p:txBody>
          <a:bodyPr lIns="93921" tIns="93921" rIns="93921" bIns="93921" anchor="t" anchorCtr="0">
            <a:noAutofit/>
          </a:bodyPr>
          <a:lstStyle/>
          <a:p>
            <a:pPr>
              <a:spcBef>
                <a:spcPts val="0"/>
              </a:spcBef>
            </a:pPr>
            <a:r>
              <a:rPr lang="en-US" b="1" dirty="0"/>
              <a:t>To Know/To Do</a:t>
            </a:r>
            <a:r>
              <a:rPr lang="en-US" dirty="0"/>
              <a:t>: Provide the chart on the slide as a handout to participants to write on. Allow participants time to think about practices/activities they plan to implement and place these practices/activities on the</a:t>
            </a:r>
            <a:r>
              <a:rPr lang="en-US" baseline="0" dirty="0"/>
              <a:t> chart for future reference.</a:t>
            </a:r>
          </a:p>
          <a:p>
            <a:pPr>
              <a:spcBef>
                <a:spcPts val="0"/>
              </a:spcBef>
            </a:pPr>
            <a:endParaRPr lang="en-US" dirty="0"/>
          </a:p>
          <a:p>
            <a:pPr>
              <a:spcBef>
                <a:spcPts val="0"/>
              </a:spcBef>
            </a:pPr>
            <a:r>
              <a:rPr lang="en-US" b="1" dirty="0"/>
              <a:t>Handout: </a:t>
            </a:r>
            <a:r>
              <a:rPr lang="en-US" b="0" dirty="0"/>
              <a:t>What Do You Plan To Do? Part 1</a:t>
            </a:r>
          </a:p>
          <a:p>
            <a:pPr>
              <a:spcBef>
                <a:spcPts val="0"/>
              </a:spcBef>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Reference: </a:t>
            </a:r>
            <a:r>
              <a:rPr lang="en-US" sz="1200" dirty="0"/>
              <a:t>Chappuis, J. (2015). </a:t>
            </a:r>
            <a:r>
              <a:rPr lang="en-US" sz="1200" i="1" dirty="0"/>
              <a:t>Seven strategies of assessment for learning</a:t>
            </a:r>
            <a:r>
              <a:rPr lang="en-US" sz="1200" dirty="0"/>
              <a:t>, 2e. Upper Saddle River, NJ: Pearson Education.</a:t>
            </a:r>
          </a:p>
        </p:txBody>
      </p:sp>
      <p:sp>
        <p:nvSpPr>
          <p:cNvPr id="1059" name="Shape 1059"/>
          <p:cNvSpPr txBox="1">
            <a:spLocks noGrp="1"/>
          </p:cNvSpPr>
          <p:nvPr>
            <p:ph type="sldNum" idx="12"/>
          </p:nvPr>
        </p:nvSpPr>
        <p:spPr>
          <a:xfrm>
            <a:off x="4008704" y="8893296"/>
            <a:ext cx="3066733" cy="468154"/>
          </a:xfrm>
          <a:prstGeom prst="rect">
            <a:avLst/>
          </a:prstGeom>
        </p:spPr>
        <p:txBody>
          <a:bodyPr lIns="93921" tIns="46948" rIns="93921" bIns="46948" anchor="b" anchorCtr="0">
            <a:noAutofit/>
          </a:bodyPr>
          <a:lstStyle/>
          <a:p>
            <a:pPr>
              <a:buClr>
                <a:srgbClr val="000000"/>
              </a:buClr>
              <a:buSzPct val="25000"/>
            </a:pPr>
            <a:fld id="{00000000-1234-1234-1234-123412341234}" type="slidenum">
              <a:rPr lang="en-US"/>
              <a:pPr>
                <a:buClr>
                  <a:srgbClr val="000000"/>
                </a:buClr>
                <a:buSzPct val="25000"/>
              </a:pPr>
              <a:t>73</a:t>
            </a:fld>
            <a:endParaRPr lang="en-US"/>
          </a:p>
        </p:txBody>
      </p:sp>
    </p:spTree>
    <p:extLst>
      <p:ext uri="{BB962C8B-B14F-4D97-AF65-F5344CB8AC3E}">
        <p14:creationId xmlns:p14="http://schemas.microsoft.com/office/powerpoint/2010/main" val="318642508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
        <p:cNvGrpSpPr/>
        <p:nvPr/>
      </p:nvGrpSpPr>
      <p:grpSpPr>
        <a:xfrm>
          <a:off x="0" y="0"/>
          <a:ext cx="0" cy="0"/>
          <a:chOff x="0" y="0"/>
          <a:chExt cx="0" cy="0"/>
        </a:xfrm>
      </p:grpSpPr>
      <p:sp>
        <p:nvSpPr>
          <p:cNvPr id="1064" name="Shape 1064"/>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5" name="Shape 1065"/>
          <p:cNvSpPr txBox="1">
            <a:spLocks noGrp="1"/>
          </p:cNvSpPr>
          <p:nvPr>
            <p:ph type="body" idx="1"/>
          </p:nvPr>
        </p:nvSpPr>
        <p:spPr>
          <a:xfrm>
            <a:off x="707708" y="4447461"/>
            <a:ext cx="5661660" cy="4213384"/>
          </a:xfrm>
          <a:prstGeom prst="rect">
            <a:avLst/>
          </a:prstGeom>
        </p:spPr>
        <p:txBody>
          <a:bodyPr lIns="93921" tIns="93921" rIns="93921" bIns="93921" anchor="t" anchorCtr="0">
            <a:noAutofit/>
          </a:bodyPr>
          <a:lstStyle/>
          <a:p>
            <a:pPr>
              <a:spcBef>
                <a:spcPts val="0"/>
              </a:spcBef>
            </a:pPr>
            <a:r>
              <a:rPr lang="en-US" sz="1100" b="1" dirty="0">
                <a:latin typeface="Arial"/>
                <a:ea typeface="Arial"/>
                <a:cs typeface="Arial"/>
                <a:sym typeface="Arial"/>
              </a:rPr>
              <a:t>To Know: </a:t>
            </a:r>
            <a:r>
              <a:rPr lang="en-US" sz="1100" b="0" dirty="0">
                <a:latin typeface="Arial"/>
                <a:ea typeface="Arial"/>
                <a:cs typeface="Arial"/>
                <a:sym typeface="Arial"/>
              </a:rPr>
              <a:t>This slide is also used in the ACL Overview, Part 1, and Part 2.</a:t>
            </a:r>
            <a:endParaRPr lang="en-US" sz="1100" b="1" dirty="0">
              <a:latin typeface="Arial"/>
              <a:ea typeface="Arial"/>
              <a:cs typeface="Arial"/>
              <a:sym typeface="Arial"/>
            </a:endParaRPr>
          </a:p>
          <a:p>
            <a:pPr>
              <a:spcBef>
                <a:spcPts val="0"/>
              </a:spcBef>
            </a:pPr>
            <a:endParaRPr lang="en-US" sz="1100" b="1" dirty="0">
              <a:latin typeface="Arial"/>
              <a:ea typeface="Arial"/>
              <a:cs typeface="Arial"/>
              <a:sym typeface="Arial"/>
            </a:endParaRPr>
          </a:p>
          <a:p>
            <a:pPr>
              <a:spcBef>
                <a:spcPts val="0"/>
              </a:spcBef>
            </a:pPr>
            <a:r>
              <a:rPr lang="en-US" sz="1100" b="1" dirty="0">
                <a:latin typeface="Arial"/>
                <a:ea typeface="Arial"/>
                <a:cs typeface="Arial"/>
                <a:sym typeface="Arial"/>
              </a:rPr>
              <a:t>To Know/To Say: </a:t>
            </a:r>
            <a:r>
              <a:rPr lang="en-US" sz="1100" dirty="0">
                <a:latin typeface="Arial"/>
                <a:ea typeface="Arial"/>
                <a:cs typeface="Arial"/>
                <a:sym typeface="Arial"/>
              </a:rPr>
              <a:t>Allow participants to read this slide silently for a minute. It really brings all of the first four strategies together. Since ACL Part 1 only focuses on the first two strategies, remind participants about ACL Part 2, strategies 3, 4 and ACL Part 3, strategies 5, 6, 7.</a:t>
            </a:r>
          </a:p>
          <a:p>
            <a:pPr>
              <a:spcBef>
                <a:spcPts val="0"/>
              </a:spcBef>
              <a:buClr>
                <a:schemeClr val="dk1"/>
              </a:buClr>
              <a:buSzPct val="100000"/>
            </a:pPr>
            <a:endParaRPr sz="1100" b="1" dirty="0">
              <a:latin typeface="Arial"/>
              <a:ea typeface="Arial"/>
              <a:cs typeface="Arial"/>
              <a:sym typeface="Arial"/>
            </a:endParaRPr>
          </a:p>
          <a:p>
            <a:r>
              <a:rPr lang="en-US" sz="1100" b="1" dirty="0">
                <a:latin typeface="Arial"/>
                <a:ea typeface="Arial"/>
                <a:cs typeface="Arial"/>
                <a:sym typeface="Arial"/>
              </a:rPr>
              <a:t>Reference:</a:t>
            </a:r>
            <a:r>
              <a:rPr lang="en-US" sz="1100" dirty="0">
                <a:latin typeface="Arial"/>
                <a:ea typeface="Arial"/>
                <a:cs typeface="Arial"/>
                <a:sym typeface="Arial"/>
              </a:rPr>
              <a:t> Adapted From: </a:t>
            </a:r>
            <a:r>
              <a:rPr lang="en-US" dirty="0" err="1"/>
              <a:t>McTighe</a:t>
            </a:r>
            <a:r>
              <a:rPr lang="en-US" dirty="0"/>
              <a:t>, J. &amp; O’Connor, K. (2016)</a:t>
            </a:r>
            <a:r>
              <a:rPr lang="en-US" i="1" dirty="0"/>
              <a:t> </a:t>
            </a:r>
            <a:r>
              <a:rPr lang="en-US" dirty="0"/>
              <a:t>Seven Practices for Effective Learning. Educational Leadership, 63(3).</a:t>
            </a:r>
            <a:endParaRPr lang="en-US" sz="1100" dirty="0">
              <a:latin typeface="Arial"/>
              <a:ea typeface="Arial"/>
              <a:cs typeface="Arial"/>
              <a:sym typeface="Arial"/>
            </a:endParaRPr>
          </a:p>
          <a:p>
            <a:pPr>
              <a:spcBef>
                <a:spcPts val="0"/>
              </a:spcBef>
              <a:buClr>
                <a:schemeClr val="dk1"/>
              </a:buClr>
              <a:buSzPct val="100000"/>
            </a:pPr>
            <a:r>
              <a:rPr lang="en-US" sz="1100" dirty="0">
                <a:latin typeface="Arial"/>
                <a:ea typeface="Arial"/>
                <a:cs typeface="Arial"/>
                <a:sym typeface="Arial"/>
              </a:rPr>
              <a:t>Retrieved from http://www.ascd.org/publications/educational-leadership/nov05/vol63/num03/Seven-Practices-for-Effective-Learning.aspx</a:t>
            </a:r>
          </a:p>
        </p:txBody>
      </p:sp>
      <p:sp>
        <p:nvSpPr>
          <p:cNvPr id="1066" name="Shape 1066"/>
          <p:cNvSpPr txBox="1">
            <a:spLocks noGrp="1"/>
          </p:cNvSpPr>
          <p:nvPr>
            <p:ph type="sldNum" idx="12"/>
          </p:nvPr>
        </p:nvSpPr>
        <p:spPr>
          <a:xfrm>
            <a:off x="4008704" y="8893296"/>
            <a:ext cx="3066733" cy="468154"/>
          </a:xfrm>
          <a:prstGeom prst="rect">
            <a:avLst/>
          </a:prstGeom>
        </p:spPr>
        <p:txBody>
          <a:bodyPr lIns="93921" tIns="46948" rIns="93921" bIns="46948" anchor="b" anchorCtr="0">
            <a:noAutofit/>
          </a:bodyPr>
          <a:lstStyle/>
          <a:p>
            <a:pPr>
              <a:buClr>
                <a:srgbClr val="000000"/>
              </a:buClr>
              <a:buSzPct val="25000"/>
            </a:pPr>
            <a:fld id="{00000000-1234-1234-1234-123412341234}" type="slidenum">
              <a:rPr lang="en-US"/>
              <a:pPr>
                <a:buClr>
                  <a:srgbClr val="000000"/>
                </a:buClr>
                <a:buSzPct val="25000"/>
              </a:pPr>
              <a:t>74</a:t>
            </a:fld>
            <a:endParaRPr lang="en-US"/>
          </a:p>
        </p:txBody>
      </p:sp>
    </p:spTree>
    <p:extLst>
      <p:ext uri="{BB962C8B-B14F-4D97-AF65-F5344CB8AC3E}">
        <p14:creationId xmlns:p14="http://schemas.microsoft.com/office/powerpoint/2010/main" val="49418318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9"/>
        <p:cNvGrpSpPr/>
        <p:nvPr/>
      </p:nvGrpSpPr>
      <p:grpSpPr>
        <a:xfrm>
          <a:off x="0" y="0"/>
          <a:ext cx="0" cy="0"/>
          <a:chOff x="0" y="0"/>
          <a:chExt cx="0" cy="0"/>
        </a:xfrm>
      </p:grpSpPr>
      <p:sp>
        <p:nvSpPr>
          <p:cNvPr id="1070" name="Shape 1070"/>
          <p:cNvSpPr txBox="1">
            <a:spLocks noGrp="1"/>
          </p:cNvSpPr>
          <p:nvPr>
            <p:ph type="body" idx="1"/>
          </p:nvPr>
        </p:nvSpPr>
        <p:spPr>
          <a:xfrm>
            <a:off x="707708" y="4447461"/>
            <a:ext cx="5661659" cy="4213384"/>
          </a:xfrm>
          <a:prstGeom prst="rect">
            <a:avLst/>
          </a:prstGeom>
        </p:spPr>
        <p:txBody>
          <a:bodyPr lIns="93921" tIns="93921" rIns="93921" bIns="93921" anchor="t" anchorCtr="0">
            <a:noAutofit/>
          </a:bodyPr>
          <a:lstStyle/>
          <a:p>
            <a:pPr>
              <a:spcBef>
                <a:spcPts val="0"/>
              </a:spcBef>
            </a:pPr>
            <a:endParaRPr dirty="0"/>
          </a:p>
        </p:txBody>
      </p:sp>
      <p:sp>
        <p:nvSpPr>
          <p:cNvPr id="1071" name="Shape 1071"/>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542034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6"/>
        <p:cNvGrpSpPr/>
        <p:nvPr/>
      </p:nvGrpSpPr>
      <p:grpSpPr>
        <a:xfrm>
          <a:off x="0" y="0"/>
          <a:ext cx="0" cy="0"/>
          <a:chOff x="0" y="0"/>
          <a:chExt cx="0" cy="0"/>
        </a:xfrm>
      </p:grpSpPr>
      <p:sp>
        <p:nvSpPr>
          <p:cNvPr id="1077" name="Shape 1077"/>
          <p:cNvSpPr txBox="1">
            <a:spLocks noGrp="1"/>
          </p:cNvSpPr>
          <p:nvPr>
            <p:ph type="body" idx="1"/>
          </p:nvPr>
        </p:nvSpPr>
        <p:spPr>
          <a:xfrm>
            <a:off x="707708" y="4447461"/>
            <a:ext cx="5661659" cy="4213384"/>
          </a:xfrm>
          <a:prstGeom prst="rect">
            <a:avLst/>
          </a:prstGeom>
        </p:spPr>
        <p:txBody>
          <a:bodyPr lIns="93921" tIns="93921" rIns="93921" bIns="93921" anchor="t" anchorCtr="0">
            <a:noAutofit/>
          </a:bodyPr>
          <a:lstStyle/>
          <a:p>
            <a:pPr defTabSz="939363">
              <a:spcBef>
                <a:spcPts val="0"/>
              </a:spcBef>
              <a:defRPr/>
            </a:pPr>
            <a:r>
              <a:rPr lang="en-US" b="1" baseline="0" dirty="0"/>
              <a:t>To Do: </a:t>
            </a:r>
            <a:r>
              <a:rPr lang="en-US" b="0" baseline="0" dirty="0"/>
              <a:t>Review the practice profile with the participants. Suggest all stake-holders complete a self-analysis three or four times a year and engage in collaborative conversation.</a:t>
            </a:r>
          </a:p>
          <a:p>
            <a:pPr>
              <a:spcBef>
                <a:spcPts val="0"/>
              </a:spcBef>
            </a:pPr>
            <a:endParaRPr lang="en-US" dirty="0"/>
          </a:p>
          <a:p>
            <a:r>
              <a:rPr lang="en-US" b="1" dirty="0"/>
              <a:t>To Know/To Say: </a:t>
            </a:r>
            <a:r>
              <a:rPr lang="en-US" b="0" dirty="0"/>
              <a:t>The Practice Profile template includes four pieces and is anchored by the essential functions. First, as a header is the foundation</a:t>
            </a:r>
            <a:r>
              <a:rPr lang="en-US" b="0" baseline="0" dirty="0"/>
              <a:t> of implementation that philosophically grounds implementation. Then moving from left to right across the template are the essential functions of the practice, implementation performance levels, and lastly, evidence which provides data or documentation for determining implementation levels.</a:t>
            </a:r>
          </a:p>
          <a:p>
            <a:endParaRPr lang="en-US" b="0" baseline="0" dirty="0"/>
          </a:p>
          <a:p>
            <a:r>
              <a:rPr lang="en-US" b="0" baseline="0" dirty="0"/>
              <a:t>The essential functions align with the teaching/learning objectives for each learning package. Four levels of implementation are described for each teaching/learning objective: exemplary, proficient, close to proficient, and far from proficient. The professional development provider should walk through the practice profile with the educator-learners, referring to the data and artifacts listed as suggested evidence. It is an important tool for self-monitoring their own implementation because it serves as a reminder as to the implementation criteria and is also aligned with the fidelity checklists and the electronic practice profile self-assessment tool. These sources provide data regarding further training or coaching.</a:t>
            </a:r>
            <a:endParaRPr lang="en-US" dirty="0"/>
          </a:p>
          <a:p>
            <a:endParaRPr lang="en-US" b="0" dirty="0"/>
          </a:p>
          <a:p>
            <a:r>
              <a:rPr lang="en-US" b="0" dirty="0"/>
              <a:t>Review</a:t>
            </a:r>
            <a:r>
              <a:rPr lang="en-US" b="0" baseline="0" dirty="0"/>
              <a:t> the practice profile with the participants. Suggestion is to do self-analysis three or four times a year as well as ask a coach or administrator to also complete this form. Discussion would occur in comparing the self-analysis to the “outside analysis.”  </a:t>
            </a:r>
          </a:p>
          <a:p>
            <a:endParaRPr lang="en-US" b="1" baseline="0" dirty="0"/>
          </a:p>
          <a:p>
            <a:r>
              <a:rPr lang="en-US" b="1" baseline="0" dirty="0"/>
              <a:t>Handout: </a:t>
            </a:r>
            <a:r>
              <a:rPr lang="en-US" b="0" baseline="0" dirty="0"/>
              <a:t>Developing Assessment Capable Learner Practice Profile </a:t>
            </a:r>
            <a:endParaRPr lang="en-US" dirty="0"/>
          </a:p>
        </p:txBody>
      </p:sp>
      <p:sp>
        <p:nvSpPr>
          <p:cNvPr id="1078" name="Shape 1078"/>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060777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9363">
              <a:defRPr/>
            </a:pPr>
            <a:r>
              <a:rPr lang="en-US" b="1" dirty="0"/>
              <a:t>To Know: </a:t>
            </a:r>
            <a:r>
              <a:rPr lang="en-US" b="0" baseline="0" dirty="0"/>
              <a:t>This is a </a:t>
            </a:r>
            <a:r>
              <a:rPr lang="en-US" b="1" i="1" u="sng" baseline="0" dirty="0"/>
              <a:t>hidden</a:t>
            </a:r>
            <a:r>
              <a:rPr lang="en-US" b="1" baseline="0" dirty="0"/>
              <a:t> </a:t>
            </a:r>
            <a:r>
              <a:rPr lang="en-US" b="0" baseline="0" dirty="0"/>
              <a:t>slide.  </a:t>
            </a:r>
            <a:r>
              <a:rPr lang="en-US" b="0" dirty="0"/>
              <a:t>The</a:t>
            </a:r>
            <a:r>
              <a:rPr lang="en-US" b="0" baseline="0" dirty="0"/>
              <a:t> implementation fidelity checklist was developed for the Assessment Capable Learners learning package originally rolled out in 2013 as a tool for checking on the fidelity of implementing assessment capable learners instruction.  It was not revised to reflect the changes to the Developing Assessment Capable Learners materials completed in 2017; however it may still be a useful guide to begin self-monitoring fidelity during early implementation. The checklist will be reviewed/revised at a later time. </a:t>
            </a:r>
            <a:endParaRPr lang="en-US" b="0" dirty="0"/>
          </a:p>
        </p:txBody>
      </p:sp>
      <p:sp>
        <p:nvSpPr>
          <p:cNvPr id="4" name="Slide Number Placeholder 3"/>
          <p:cNvSpPr>
            <a:spLocks noGrp="1"/>
          </p:cNvSpPr>
          <p:nvPr>
            <p:ph type="sldNum" sz="quarter" idx="10"/>
          </p:nvPr>
        </p:nvSpPr>
        <p:spPr/>
        <p:txBody>
          <a:bodyPr/>
          <a:lstStyle/>
          <a:p>
            <a:fld id="{7DBCE8C7-69BA-4ED6-B5AC-B6B8CF909519}" type="slidenum">
              <a:rPr lang="en-US" smtClean="0"/>
              <a:pPr/>
              <a:t>77</a:t>
            </a:fld>
            <a:endParaRPr lang="en-US"/>
          </a:p>
        </p:txBody>
      </p:sp>
    </p:spTree>
    <p:extLst>
      <p:ext uri="{BB962C8B-B14F-4D97-AF65-F5344CB8AC3E}">
        <p14:creationId xmlns:p14="http://schemas.microsoft.com/office/powerpoint/2010/main" val="114011328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To Know/To Say: </a:t>
            </a:r>
            <a:r>
              <a:rPr lang="en-US" b="0" dirty="0"/>
              <a:t>The</a:t>
            </a:r>
            <a:r>
              <a:rPr lang="en-US" b="0" baseline="0" dirty="0"/>
              <a:t> Next Steps template is used for planning either today or back in your building. What resources do you need to begin implementing Assessment Capable Learners. </a:t>
            </a:r>
            <a:endParaRPr lang="en-US" dirty="0"/>
          </a:p>
          <a:p>
            <a:endParaRPr lang="en-US" dirty="0"/>
          </a:p>
          <a:p>
            <a:r>
              <a:rPr lang="en-US" b="1" dirty="0"/>
              <a:t>To </a:t>
            </a:r>
            <a:r>
              <a:rPr lang="en-US" b="1" baseline="0" dirty="0"/>
              <a:t>Do: </a:t>
            </a:r>
            <a:r>
              <a:rPr lang="en-US" b="0" dirty="0"/>
              <a:t>Complete the Next Steps template. Example</a:t>
            </a:r>
            <a:r>
              <a:rPr lang="en-US" b="0" baseline="0" dirty="0"/>
              <a:t> is included in the learning package materials.</a:t>
            </a:r>
          </a:p>
          <a:p>
            <a:endParaRPr lang="en-US" b="0" baseline="0" dirty="0"/>
          </a:p>
          <a:p>
            <a:r>
              <a:rPr lang="en-US" b="1" baseline="0" dirty="0"/>
              <a:t>Handout: </a:t>
            </a:r>
            <a:r>
              <a:rPr lang="en-US" b="0" baseline="0" dirty="0"/>
              <a:t>Next Steps: Action = Results</a:t>
            </a:r>
            <a:endParaRPr lang="en-US" b="1" dirty="0"/>
          </a:p>
        </p:txBody>
      </p:sp>
      <p:sp>
        <p:nvSpPr>
          <p:cNvPr id="4" name="Slide Number Placeholder 3"/>
          <p:cNvSpPr>
            <a:spLocks noGrp="1"/>
          </p:cNvSpPr>
          <p:nvPr>
            <p:ph type="sldNum" sz="quarter" idx="10"/>
          </p:nvPr>
        </p:nvSpPr>
        <p:spPr/>
        <p:txBody>
          <a:bodyPr/>
          <a:lstStyle/>
          <a:p>
            <a:fld id="{7DBCE8C7-69BA-4ED6-B5AC-B6B8CF909519}" type="slidenum">
              <a:rPr lang="en-US" smtClean="0"/>
              <a:pPr/>
              <a:t>78</a:t>
            </a:fld>
            <a:endParaRPr lang="en-US"/>
          </a:p>
        </p:txBody>
      </p:sp>
    </p:spTree>
    <p:extLst>
      <p:ext uri="{BB962C8B-B14F-4D97-AF65-F5344CB8AC3E}">
        <p14:creationId xmlns:p14="http://schemas.microsoft.com/office/powerpoint/2010/main" val="77824715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5"/>
        <p:cNvGrpSpPr/>
        <p:nvPr/>
      </p:nvGrpSpPr>
      <p:grpSpPr>
        <a:xfrm>
          <a:off x="0" y="0"/>
          <a:ext cx="0" cy="0"/>
          <a:chOff x="0" y="0"/>
          <a:chExt cx="0" cy="0"/>
        </a:xfrm>
      </p:grpSpPr>
      <p:sp>
        <p:nvSpPr>
          <p:cNvPr id="1096" name="Shape 1096"/>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7" name="Shape 1097"/>
          <p:cNvSpPr txBox="1">
            <a:spLocks noGrp="1"/>
          </p:cNvSpPr>
          <p:nvPr>
            <p:ph type="body" idx="1"/>
          </p:nvPr>
        </p:nvSpPr>
        <p:spPr>
          <a:xfrm>
            <a:off x="707708" y="4447461"/>
            <a:ext cx="5661660" cy="4213384"/>
          </a:xfrm>
          <a:prstGeom prst="rect">
            <a:avLst/>
          </a:prstGeom>
        </p:spPr>
        <p:txBody>
          <a:bodyPr lIns="93921" tIns="93921" rIns="93921" bIns="93921" anchor="t" anchorCtr="0">
            <a:noAutofit/>
          </a:bodyPr>
          <a:lstStyle/>
          <a:p>
            <a:pPr defTabSz="939363">
              <a:spcBef>
                <a:spcPts val="0"/>
              </a:spcBef>
              <a:defRPr/>
            </a:pPr>
            <a:r>
              <a:rPr lang="en-US" b="1" dirty="0"/>
              <a:t>To Know/To Do:</a:t>
            </a:r>
            <a:r>
              <a:rPr lang="en-US" dirty="0"/>
              <a:t> This slide is hidden. The additional resources may be shared with the participants for further learning or for coaching. Make sure participants know these books </a:t>
            </a:r>
            <a:r>
              <a:rPr lang="en-US" dirty="0" err="1"/>
              <a:t>areavailable</a:t>
            </a:r>
            <a:r>
              <a:rPr lang="en-US" dirty="0"/>
              <a:t> from several sources.</a:t>
            </a:r>
          </a:p>
        </p:txBody>
      </p:sp>
      <p:sp>
        <p:nvSpPr>
          <p:cNvPr id="1098" name="Shape 1098"/>
          <p:cNvSpPr txBox="1">
            <a:spLocks noGrp="1"/>
          </p:cNvSpPr>
          <p:nvPr>
            <p:ph type="sldNum" idx="12"/>
          </p:nvPr>
        </p:nvSpPr>
        <p:spPr>
          <a:xfrm>
            <a:off x="4008704" y="8893296"/>
            <a:ext cx="3066733" cy="468154"/>
          </a:xfrm>
          <a:prstGeom prst="rect">
            <a:avLst/>
          </a:prstGeom>
        </p:spPr>
        <p:txBody>
          <a:bodyPr lIns="93921" tIns="46948" rIns="93921" bIns="46948" anchor="b" anchorCtr="0">
            <a:noAutofit/>
          </a:bodyPr>
          <a:lstStyle/>
          <a:p>
            <a:fld id="{00000000-1234-1234-1234-123412341234}" type="slidenum">
              <a:rPr lang="en-US"/>
              <a:pPr/>
              <a:t>79</a:t>
            </a:fld>
            <a:endParaRPr lang="en-US"/>
          </a:p>
        </p:txBody>
      </p:sp>
    </p:spTree>
    <p:extLst>
      <p:ext uri="{BB962C8B-B14F-4D97-AF65-F5344CB8AC3E}">
        <p14:creationId xmlns:p14="http://schemas.microsoft.com/office/powerpoint/2010/main" val="1342585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Shape 457"/>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58" name="Shape 458"/>
          <p:cNvSpPr txBox="1">
            <a:spLocks noGrp="1"/>
          </p:cNvSpPr>
          <p:nvPr>
            <p:ph type="body" idx="1"/>
          </p:nvPr>
        </p:nvSpPr>
        <p:spPr>
          <a:xfrm>
            <a:off x="707708" y="4447461"/>
            <a:ext cx="5661659" cy="4213384"/>
          </a:xfrm>
          <a:prstGeom prst="rect">
            <a:avLst/>
          </a:prstGeom>
          <a:noFill/>
          <a:ln>
            <a:noFill/>
          </a:ln>
        </p:spPr>
        <p:txBody>
          <a:bodyPr lIns="93921" tIns="46948" rIns="93921" bIns="46948" anchor="t" anchorCtr="0">
            <a:noAutofit/>
          </a:bodyPr>
          <a:lstStyle/>
          <a:p>
            <a:pPr marL="0" marR="0" lvl="0" indent="0" algn="l" rtl="0">
              <a:spcBef>
                <a:spcPts val="0"/>
              </a:spcBef>
              <a:spcAft>
                <a:spcPts val="0"/>
              </a:spcAft>
              <a:buSzPct val="25000"/>
              <a:buNone/>
            </a:pPr>
            <a:r>
              <a:rPr lang="en-US" sz="1200" b="1" i="0" u="none" strike="noStrike" cap="none" dirty="0">
                <a:solidFill>
                  <a:schemeClr val="dk1"/>
                </a:solidFill>
                <a:latin typeface="Calibri"/>
                <a:ea typeface="Calibri"/>
                <a:cs typeface="Calibri"/>
                <a:sym typeface="Calibri"/>
              </a:rPr>
              <a:t>Purpose: </a:t>
            </a:r>
            <a:r>
              <a:rPr lang="en-US" sz="1200" b="0" i="0" u="none" strike="noStrike" cap="none" dirty="0">
                <a:solidFill>
                  <a:schemeClr val="dk1"/>
                </a:solidFill>
                <a:latin typeface="Calibri"/>
                <a:ea typeface="Calibri"/>
                <a:cs typeface="Calibri"/>
                <a:sym typeface="Calibri"/>
              </a:rPr>
              <a:t>Provide an overview of the day, including reviewing learner objectives, outcomes, and essential questions</a:t>
            </a:r>
          </a:p>
          <a:p>
            <a:pPr marL="0" marR="0" lvl="0" indent="0" algn="l" rtl="0">
              <a:spcBef>
                <a:spcPts val="0"/>
              </a:spcBef>
              <a:spcAft>
                <a:spcPts val="0"/>
              </a:spcAft>
              <a:buSzPct val="25000"/>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sz="1200" b="1" i="0" u="none" strike="noStrike" cap="none" dirty="0">
                <a:solidFill>
                  <a:schemeClr val="dk1"/>
                </a:solidFill>
                <a:latin typeface="Calibri"/>
                <a:ea typeface="Calibri"/>
                <a:cs typeface="Calibri"/>
                <a:sym typeface="Calibri"/>
              </a:rPr>
              <a:t>Content: </a:t>
            </a:r>
          </a:p>
          <a:p>
            <a:pPr marL="171450" marR="0" lvl="0" indent="-171450" algn="l" rtl="0">
              <a:spcBef>
                <a:spcPts val="360"/>
              </a:spcBef>
              <a:spcAft>
                <a:spcPts val="0"/>
              </a:spcAft>
              <a:buSzPct val="250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Universal slides explaining; Organization of learning packages, Infographic, Hattie’s barometer</a:t>
            </a:r>
          </a:p>
          <a:p>
            <a:pPr marL="171450" marR="0" lvl="0" indent="-171450" algn="l" defTabSz="914400" rtl="0" eaLnBrk="1" fontAlgn="auto" latinLnBrk="0" hangingPunct="1">
              <a:lnSpc>
                <a:spcPct val="100000"/>
              </a:lnSpc>
              <a:spcBef>
                <a:spcPts val="360"/>
              </a:spcBef>
              <a:spcAft>
                <a:spcPts val="0"/>
              </a:spcAft>
              <a:buClrTx/>
              <a:buSzPct val="25000"/>
              <a:buFont typeface="Arial" panose="020B0604020202020204" pitchFamily="34" charset="0"/>
              <a:buChar char="•"/>
              <a:tabLst/>
              <a:defRPr/>
            </a:pPr>
            <a:r>
              <a:rPr lang="en-US" sz="1200" b="0" i="0" u="none" strike="noStrike" cap="none" dirty="0">
                <a:solidFill>
                  <a:schemeClr val="dk1"/>
                </a:solidFill>
                <a:latin typeface="Calibri"/>
                <a:ea typeface="Calibri"/>
                <a:cs typeface="Calibri"/>
                <a:sym typeface="Calibri"/>
              </a:rPr>
              <a:t>Missouri Teacher Standards</a:t>
            </a:r>
          </a:p>
          <a:p>
            <a:pPr marL="171450" marR="0" lvl="0" indent="-171450" algn="l" rtl="0">
              <a:spcBef>
                <a:spcPts val="360"/>
              </a:spcBef>
              <a:spcAft>
                <a:spcPts val="0"/>
              </a:spcAft>
              <a:buSzPct val="250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Session at-a-Glance</a:t>
            </a:r>
          </a:p>
          <a:p>
            <a:pPr marL="171450" marR="0" lvl="0" indent="-171450" algn="l" rtl="0">
              <a:spcBef>
                <a:spcPts val="360"/>
              </a:spcBef>
              <a:spcAft>
                <a:spcPts val="0"/>
              </a:spcAft>
              <a:buSzPct val="250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Learning Targets</a:t>
            </a:r>
          </a:p>
          <a:p>
            <a:pPr marL="171450" marR="0" lvl="0" indent="-171450" algn="l" rtl="0">
              <a:spcBef>
                <a:spcPts val="360"/>
              </a:spcBef>
              <a:spcAft>
                <a:spcPts val="0"/>
              </a:spcAft>
              <a:buSzPct val="250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Essential questions</a:t>
            </a:r>
          </a:p>
          <a:p>
            <a:pPr marL="171450" marR="0" lvl="0" indent="-171450" algn="l" rtl="0">
              <a:spcBef>
                <a:spcPts val="360"/>
              </a:spcBef>
              <a:spcAft>
                <a:spcPts val="0"/>
              </a:spcAft>
              <a:buSzPct val="250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Norms</a:t>
            </a:r>
            <a:endParaRPr lang="en-US" altLang="en-US" b="1" dirty="0"/>
          </a:p>
          <a:p>
            <a:endParaRPr lang="en-US" altLang="en-US" b="1" dirty="0"/>
          </a:p>
          <a:p>
            <a:r>
              <a:rPr lang="en-US" altLang="en-US" b="1" dirty="0"/>
              <a:t>To Know/To Say: </a:t>
            </a:r>
            <a:r>
              <a:rPr lang="en-US" altLang="en-US" b="0" dirty="0"/>
              <a:t>Welcome to Developing Assessment Capable Learners, Part 1: Where Am I Going?</a:t>
            </a:r>
          </a:p>
          <a:p>
            <a:endParaRPr lang="en-US" altLang="en-US" b="0" dirty="0"/>
          </a:p>
          <a:p>
            <a:r>
              <a:rPr lang="en-US" altLang="en-US" b="0" dirty="0"/>
              <a:t>The</a:t>
            </a:r>
            <a:r>
              <a:rPr lang="en-US" altLang="en-US" b="0" baseline="0" dirty="0"/>
              <a:t> introductions may be formal or informal d</a:t>
            </a:r>
            <a:r>
              <a:rPr lang="en-US" altLang="en-US" b="0" dirty="0"/>
              <a:t>epending</a:t>
            </a:r>
            <a:r>
              <a:rPr lang="en-US" altLang="en-US" b="0" baseline="0" dirty="0"/>
              <a:t> on how well you know the group.</a:t>
            </a:r>
            <a:r>
              <a:rPr lang="en-US" b="0" dirty="0"/>
              <a:t> Trainers</a:t>
            </a:r>
            <a:r>
              <a:rPr lang="en-US" b="0" baseline="0" dirty="0"/>
              <a:t> should use whatever process is comfortable for introductions.</a:t>
            </a:r>
            <a:r>
              <a:rPr lang="en-US" altLang="en-US" b="0" baseline="0" dirty="0"/>
              <a:t> </a:t>
            </a:r>
            <a:r>
              <a:rPr lang="en-US" altLang="en-US" b="0" dirty="0"/>
              <a:t>I am/we are  _______________ (provide some background about trainers.)</a:t>
            </a:r>
            <a:r>
              <a:rPr lang="en-US" altLang="en-US" b="0" baseline="0" dirty="0"/>
              <a:t> </a:t>
            </a:r>
            <a:r>
              <a:rPr lang="en-US" altLang="en-US" b="0" dirty="0"/>
              <a:t>Please introduce yourself to the group (name, district, position.)  </a:t>
            </a:r>
          </a:p>
          <a:p>
            <a:endParaRPr lang="en-US" altLang="en-US" b="0" dirty="0"/>
          </a:p>
          <a:p>
            <a:r>
              <a:rPr lang="en-US" altLang="en-US" b="1" dirty="0"/>
              <a:t>To Do: </a:t>
            </a:r>
            <a:r>
              <a:rPr lang="en-US" altLang="en-US" dirty="0"/>
              <a:t>(optional)</a:t>
            </a:r>
            <a:r>
              <a:rPr lang="en-US" altLang="en-US" baseline="0" dirty="0"/>
              <a:t> </a:t>
            </a:r>
            <a:r>
              <a:rPr lang="en-US" altLang="en-US" b="0" baseline="0" dirty="0"/>
              <a:t>Consultant develop an ice-breaker or introductory activity.</a:t>
            </a:r>
            <a:endParaRPr lang="en-US" altLang="en-US" b="0" dirty="0"/>
          </a:p>
        </p:txBody>
      </p:sp>
      <p:sp>
        <p:nvSpPr>
          <p:cNvPr id="459" name="Shape 459"/>
          <p:cNvSpPr txBox="1">
            <a:spLocks noGrp="1"/>
          </p:cNvSpPr>
          <p:nvPr>
            <p:ph type="sldNum" idx="12"/>
          </p:nvPr>
        </p:nvSpPr>
        <p:spPr>
          <a:xfrm>
            <a:off x="4008705" y="8893296"/>
            <a:ext cx="3066731" cy="468154"/>
          </a:xfrm>
          <a:prstGeom prst="rect">
            <a:avLst/>
          </a:prstGeom>
          <a:noFill/>
          <a:ln>
            <a:noFill/>
          </a:ln>
        </p:spPr>
        <p:txBody>
          <a:bodyPr lIns="93921" tIns="46948" rIns="93921" bIns="4694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652279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4"/>
        <p:cNvGrpSpPr/>
        <p:nvPr/>
      </p:nvGrpSpPr>
      <p:grpSpPr>
        <a:xfrm>
          <a:off x="0" y="0"/>
          <a:ext cx="0" cy="0"/>
          <a:chOff x="0" y="0"/>
          <a:chExt cx="0" cy="0"/>
        </a:xfrm>
      </p:grpSpPr>
      <p:sp>
        <p:nvSpPr>
          <p:cNvPr id="1105" name="Shape 1105"/>
          <p:cNvSpPr txBox="1">
            <a:spLocks noGrp="1"/>
          </p:cNvSpPr>
          <p:nvPr>
            <p:ph type="body" idx="1"/>
          </p:nvPr>
        </p:nvSpPr>
        <p:spPr>
          <a:xfrm>
            <a:off x="707708" y="4447461"/>
            <a:ext cx="5661660" cy="4213384"/>
          </a:xfrm>
          <a:prstGeom prst="rect">
            <a:avLst/>
          </a:prstGeom>
        </p:spPr>
        <p:txBody>
          <a:bodyPr lIns="93921" tIns="93921" rIns="93921" bIns="93921" anchor="t" anchorCtr="0">
            <a:noAutofit/>
          </a:bodyPr>
          <a:lstStyle/>
          <a:p>
            <a:pPr defTabSz="939363">
              <a:spcBef>
                <a:spcPts val="0"/>
              </a:spcBef>
              <a:defRPr/>
            </a:pPr>
            <a:r>
              <a:rPr lang="en-US" b="1" dirty="0"/>
              <a:t>To Know/To Do:</a:t>
            </a:r>
            <a:r>
              <a:rPr lang="en-US" dirty="0"/>
              <a:t> This slide is hidden. The additional resources may be shared with the participants for further learning or for coaching.</a:t>
            </a:r>
          </a:p>
        </p:txBody>
      </p:sp>
      <p:sp>
        <p:nvSpPr>
          <p:cNvPr id="1106" name="Shape 1106"/>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329555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Know/To Say/To Do: </a:t>
            </a:r>
            <a:r>
              <a:rPr lang="en-US" b="0" dirty="0"/>
              <a:t>Include presenter’s contact information.</a:t>
            </a:r>
          </a:p>
          <a:p>
            <a:endParaRPr lang="en-US" b="0" dirty="0"/>
          </a:p>
          <a:p>
            <a:r>
              <a:rPr lang="en-US" b="0" dirty="0"/>
              <a:t>Please contact me to schedule follow-up coaching and/or additional professional development. Thank you.</a:t>
            </a:r>
            <a:endParaRPr lang="en-US" dirty="0"/>
          </a:p>
        </p:txBody>
      </p:sp>
      <p:sp>
        <p:nvSpPr>
          <p:cNvPr id="4" name="Date Placeholder 3"/>
          <p:cNvSpPr>
            <a:spLocks noGrp="1"/>
          </p:cNvSpPr>
          <p:nvPr>
            <p:ph type="dt" idx="10"/>
          </p:nvPr>
        </p:nvSpPr>
        <p:spPr/>
        <p:txBody>
          <a:bodyPr/>
          <a:lstStyle/>
          <a:p>
            <a:pPr defTabSz="939363">
              <a:defRPr/>
            </a:pPr>
            <a:r>
              <a:rPr lang="en-US" sz="1800">
                <a:solidFill>
                  <a:sysClr val="windowText" lastClr="000000"/>
                </a:solidFill>
              </a:rPr>
              <a:t>1/6/2011</a:t>
            </a:r>
          </a:p>
        </p:txBody>
      </p:sp>
      <p:sp>
        <p:nvSpPr>
          <p:cNvPr id="5" name="Slide Number Placeholder 4"/>
          <p:cNvSpPr>
            <a:spLocks noGrp="1"/>
          </p:cNvSpPr>
          <p:nvPr>
            <p:ph type="sldNum" sz="quarter" idx="11"/>
          </p:nvPr>
        </p:nvSpPr>
        <p:spPr/>
        <p:txBody>
          <a:bodyPr/>
          <a:lstStyle/>
          <a:p>
            <a:pPr defTabSz="939363">
              <a:defRPr/>
            </a:pPr>
            <a:fld id="{6BD98730-7529-48CB-A71A-E7743BE2300B}" type="slidenum">
              <a:rPr lang="en-US" sz="1800">
                <a:solidFill>
                  <a:sysClr val="windowText" lastClr="000000"/>
                </a:solidFill>
              </a:rPr>
              <a:pPr defTabSz="939363">
                <a:defRPr/>
              </a:pPr>
              <a:t>81</a:t>
            </a:fld>
            <a:endParaRPr lang="en-US" sz="1800">
              <a:solidFill>
                <a:sysClr val="windowText" lastClr="000000"/>
              </a:solidFill>
            </a:endParaRPr>
          </a:p>
        </p:txBody>
      </p:sp>
    </p:spTree>
    <p:extLst>
      <p:ext uri="{BB962C8B-B14F-4D97-AF65-F5344CB8AC3E}">
        <p14:creationId xmlns:p14="http://schemas.microsoft.com/office/powerpoint/2010/main" val="1664261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Shape 489"/>
          <p:cNvSpPr>
            <a:spLocks noGrp="1" noRot="1" noChangeAspect="1"/>
          </p:cNvSpPr>
          <p:nvPr>
            <p:ph type="sldImg" idx="2"/>
          </p:nvPr>
        </p:nvSpPr>
        <p:spPr>
          <a:xfrm>
            <a:off x="1147763" y="687388"/>
            <a:ext cx="4576762" cy="34321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90" name="Shape 490"/>
          <p:cNvSpPr txBox="1">
            <a:spLocks noGrp="1"/>
          </p:cNvSpPr>
          <p:nvPr>
            <p:ph type="body" idx="1"/>
          </p:nvPr>
        </p:nvSpPr>
        <p:spPr>
          <a:xfrm>
            <a:off x="707708" y="4447463"/>
            <a:ext cx="5661660" cy="4213383"/>
          </a:xfrm>
          <a:prstGeom prst="rect">
            <a:avLst/>
          </a:prstGeom>
          <a:noFill/>
          <a:ln>
            <a:noFill/>
          </a:ln>
        </p:spPr>
        <p:txBody>
          <a:bodyPr lIns="93561" tIns="46768" rIns="93561" bIns="46768" anchor="t" anchorCtr="0">
            <a:noAutofit/>
          </a:bodyPr>
          <a:lstStyle/>
          <a:p>
            <a:pPr>
              <a:spcBef>
                <a:spcPts val="0"/>
              </a:spcBef>
              <a:buSzPct val="25000"/>
            </a:pPr>
            <a:r>
              <a:rPr lang="en-US" b="1"/>
              <a:t>To </a:t>
            </a:r>
            <a:r>
              <a:rPr lang="en-US" b="1" dirty="0"/>
              <a:t>Know/To Say: </a:t>
            </a:r>
            <a:r>
              <a:rPr lang="en-US" dirty="0"/>
              <a:t>Missouri’s professional development learning packages are organized in three categories: </a:t>
            </a:r>
            <a:r>
              <a:rPr lang="en-US" i="1" dirty="0"/>
              <a:t>Foundations, Effective Teaching &amp; Learning Practices, </a:t>
            </a:r>
            <a:r>
              <a:rPr lang="en-US" dirty="0"/>
              <a:t>and </a:t>
            </a:r>
            <a:r>
              <a:rPr lang="en-US" i="1" dirty="0"/>
              <a:t>Implementation Supports.</a:t>
            </a:r>
            <a:r>
              <a:rPr lang="en-US" dirty="0"/>
              <a:t> All schools begin their</a:t>
            </a:r>
            <a:r>
              <a:rPr lang="en-US" baseline="0" dirty="0"/>
              <a:t> </a:t>
            </a:r>
            <a:r>
              <a:rPr lang="en-US" dirty="0"/>
              <a:t>professional development journey with the Foundations, as these learning packages provide foundation knowledge in three key areas: Collaborative Teams, Data-based Decision-making, and Common Formative Assessment. </a:t>
            </a:r>
            <a:r>
              <a:rPr lang="en-US" i="1" dirty="0"/>
              <a:t>Effective Teaching &amp; Learning Practices</a:t>
            </a:r>
            <a:r>
              <a:rPr lang="en-US" dirty="0"/>
              <a:t> encompass research-based instructional practices for deepened learning. These learning packages address ways of connecting with students, ways of helping students learn how to learn, and feature specific instruction practices. </a:t>
            </a:r>
            <a:r>
              <a:rPr lang="en-US" i="1" dirty="0"/>
              <a:t>Implementation Supports</a:t>
            </a:r>
            <a:r>
              <a:rPr lang="en-US" dirty="0"/>
              <a:t> are learning packages designed to help school staff support and enhance the </a:t>
            </a:r>
            <a:r>
              <a:rPr lang="en-US" i="1" dirty="0"/>
              <a:t>Implementation of Effective Teaching &amp; Learning Practices </a:t>
            </a:r>
            <a:r>
              <a:rPr lang="en-US" dirty="0"/>
              <a:t>through using technology and peer coaching supports.</a:t>
            </a:r>
          </a:p>
          <a:p>
            <a:pPr>
              <a:spcBef>
                <a:spcPts val="0"/>
              </a:spcBef>
              <a:buSzPct val="25000"/>
            </a:pPr>
            <a:endParaRPr lang="en-US" b="1" dirty="0"/>
          </a:p>
          <a:p>
            <a:pPr>
              <a:spcBef>
                <a:spcPts val="0"/>
              </a:spcBef>
              <a:buSzPct val="25000"/>
            </a:pPr>
            <a:r>
              <a:rPr lang="en-US" b="1" dirty="0"/>
              <a:t>To Do: </a:t>
            </a:r>
            <a:r>
              <a:rPr lang="en-US" dirty="0"/>
              <a:t>Explain how the graphic depicts professional development in Missouri.</a:t>
            </a:r>
          </a:p>
          <a:p>
            <a:pPr>
              <a:spcBef>
                <a:spcPts val="0"/>
              </a:spcBef>
              <a:buSzPct val="25000"/>
            </a:pPr>
            <a:endParaRPr lang="en-US" b="1" dirty="0"/>
          </a:p>
          <a:p>
            <a:pPr>
              <a:spcBef>
                <a:spcPts val="0"/>
              </a:spcBef>
              <a:buSzPct val="25000"/>
            </a:pPr>
            <a:r>
              <a:rPr lang="en-US" b="1" dirty="0"/>
              <a:t>To Know/To Say: </a:t>
            </a:r>
            <a:r>
              <a:rPr lang="en-US" b="0" dirty="0"/>
              <a:t>Developing </a:t>
            </a:r>
            <a:r>
              <a:rPr lang="en-US" dirty="0"/>
              <a:t>Assessment Capable Learners, an Effective Teaching &amp; Learning Practice, is divided into an overview and three parts. </a:t>
            </a:r>
          </a:p>
        </p:txBody>
      </p:sp>
      <p:sp>
        <p:nvSpPr>
          <p:cNvPr id="491" name="Shape 491"/>
          <p:cNvSpPr txBox="1">
            <a:spLocks noGrp="1"/>
          </p:cNvSpPr>
          <p:nvPr>
            <p:ph type="sldNum" idx="12"/>
          </p:nvPr>
        </p:nvSpPr>
        <p:spPr>
          <a:xfrm>
            <a:off x="4008705" y="8893298"/>
            <a:ext cx="3066733" cy="468154"/>
          </a:xfrm>
          <a:prstGeom prst="rect">
            <a:avLst/>
          </a:prstGeom>
          <a:noFill/>
          <a:ln>
            <a:noFill/>
          </a:ln>
        </p:spPr>
        <p:txBody>
          <a:bodyPr lIns="93561" tIns="46768" rIns="93561" bIns="46768" anchor="b" anchorCtr="0">
            <a:noAutofit/>
          </a:bodyPr>
          <a:lstStyle/>
          <a:p>
            <a:pPr algn="r">
              <a:buSzPct val="25000"/>
            </a:pPr>
            <a:fld id="{00000000-1234-1234-1234-123412341234}" type="slidenum">
              <a:rPr lang="en-US" sz="1100">
                <a:solidFill>
                  <a:schemeClr val="dk1"/>
                </a:solidFill>
                <a:latin typeface="Calibri"/>
                <a:ea typeface="Calibri"/>
                <a:cs typeface="Calibri"/>
                <a:sym typeface="Calibri"/>
              </a:rPr>
              <a:pPr algn="r">
                <a:buSzPct val="25000"/>
              </a:pPr>
              <a:t>9</a:t>
            </a:fld>
            <a:endParaRPr lang="en-US" sz="11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668604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7"/>
        <p:cNvGrpSpPr/>
        <p:nvPr/>
      </p:nvGrpSpPr>
      <p:grpSpPr>
        <a:xfrm>
          <a:off x="0" y="0"/>
          <a:ext cx="0" cy="0"/>
          <a:chOff x="0" y="0"/>
          <a:chExt cx="0" cy="0"/>
        </a:xfrm>
      </p:grpSpPr>
      <p:pic>
        <p:nvPicPr>
          <p:cNvPr id="18" name="Shape 18" descr="C:\Users\dayad\Desktop\Arden backup\dayad\Desktop\MIM\Logos and Swag\10 by 20.jpg"/>
          <p:cNvPicPr preferRelativeResize="0"/>
          <p:nvPr/>
        </p:nvPicPr>
        <p:blipFill rotWithShape="1">
          <a:blip r:embed="rId2">
            <a:alphaModFix/>
          </a:blip>
          <a:srcRect/>
          <a:stretch/>
        </p:blipFill>
        <p:spPr>
          <a:xfrm>
            <a:off x="7648575" y="6173787"/>
            <a:ext cx="671513" cy="593724"/>
          </a:xfrm>
          <a:prstGeom prst="rect">
            <a:avLst/>
          </a:prstGeom>
          <a:noFill/>
          <a:ln>
            <a:noFill/>
          </a:ln>
        </p:spPr>
      </p:pic>
      <p:sp>
        <p:nvSpPr>
          <p:cNvPr id="19" name="Shape 19"/>
          <p:cNvSpPr/>
          <p:nvPr/>
        </p:nvSpPr>
        <p:spPr>
          <a:xfrm>
            <a:off x="0" y="0"/>
            <a:ext cx="9144000" cy="6080125"/>
          </a:xfrm>
          <a:prstGeom prst="rect">
            <a:avLst/>
          </a:prstGeom>
          <a:solidFill>
            <a:srgbClr val="254061"/>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0" name="Shape 20"/>
          <p:cNvSpPr txBox="1"/>
          <p:nvPr/>
        </p:nvSpPr>
        <p:spPr>
          <a:xfrm>
            <a:off x="2819400" y="6149975"/>
            <a:ext cx="3124199" cy="708024"/>
          </a:xfrm>
          <a:prstGeom prst="rect">
            <a:avLst/>
          </a:prstGeom>
          <a:noFill/>
          <a:ln>
            <a:noFill/>
          </a:ln>
        </p:spPr>
        <p:txBody>
          <a:bodyPr lIns="91425" tIns="45700" rIns="91425" bIns="45700" anchor="t" anchorCtr="0">
            <a:noAutofit/>
          </a:bodyPr>
          <a:lstStyle/>
          <a:p>
            <a:pPr marL="0" marR="0" lvl="0" indent="0" algn="just" rtl="0">
              <a:spcBef>
                <a:spcPts val="0"/>
              </a:spcBef>
              <a:spcAft>
                <a:spcPts val="0"/>
              </a:spcAft>
              <a:buSzPct val="25000"/>
              <a:buNone/>
            </a:pPr>
            <a:r>
              <a:rPr lang="en-US" sz="800" b="0" i="1" u="none" strike="noStrike" cap="none">
                <a:solidFill>
                  <a:schemeClr val="dk1"/>
                </a:solidFill>
                <a:latin typeface="Questrial"/>
                <a:ea typeface="Questrial"/>
                <a:cs typeface="Questrial"/>
                <a:sym typeface="Questrial"/>
              </a:rPr>
              <a:t>The contents of this presentation were developed under a grant from the US Department of Education to the Missouri Department of Elementary and Secondary Education (#H323A120018).  However, these contents do not necessarily represent the policy of the US Department of Education, and you should not assume endorsement by the Federal Government. </a:t>
            </a:r>
          </a:p>
        </p:txBody>
      </p:sp>
      <p:pic>
        <p:nvPicPr>
          <p:cNvPr id="21" name="Shape 21" descr="http://tadnet.org/uploads/Image/Ideas_logofinalJ.jpg"/>
          <p:cNvPicPr preferRelativeResize="0"/>
          <p:nvPr/>
        </p:nvPicPr>
        <p:blipFill rotWithShape="1">
          <a:blip r:embed="rId3">
            <a:alphaModFix/>
          </a:blip>
          <a:srcRect/>
          <a:stretch/>
        </p:blipFill>
        <p:spPr>
          <a:xfrm>
            <a:off x="8375650" y="6173787"/>
            <a:ext cx="714374" cy="593724"/>
          </a:xfrm>
          <a:prstGeom prst="rect">
            <a:avLst/>
          </a:prstGeom>
          <a:noFill/>
          <a:ln>
            <a:noFill/>
          </a:ln>
        </p:spPr>
      </p:pic>
      <p:pic>
        <p:nvPicPr>
          <p:cNvPr id="22" name="Shape 22" descr="http://dese.mo.gov/comm/images/DESE-color.png"/>
          <p:cNvPicPr preferRelativeResize="0"/>
          <p:nvPr/>
        </p:nvPicPr>
        <p:blipFill rotWithShape="1">
          <a:blip r:embed="rId4">
            <a:alphaModFix/>
          </a:blip>
          <a:srcRect/>
          <a:stretch/>
        </p:blipFill>
        <p:spPr>
          <a:xfrm>
            <a:off x="5943600" y="6172200"/>
            <a:ext cx="1655763" cy="596900"/>
          </a:xfrm>
          <a:prstGeom prst="rect">
            <a:avLst/>
          </a:prstGeom>
          <a:noFill/>
          <a:ln>
            <a:noFill/>
          </a:ln>
        </p:spPr>
      </p:pic>
      <p:sp>
        <p:nvSpPr>
          <p:cNvPr id="23" name="Shape 23"/>
          <p:cNvSpPr txBox="1"/>
          <p:nvPr/>
        </p:nvSpPr>
        <p:spPr>
          <a:xfrm>
            <a:off x="0" y="152400"/>
            <a:ext cx="9144000" cy="369888"/>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800" b="1" i="1" u="none" strike="noStrike" cap="none">
                <a:solidFill>
                  <a:schemeClr val="lt1"/>
                </a:solidFill>
                <a:latin typeface="Arial Narrow"/>
                <a:ea typeface="Arial Narrow"/>
                <a:cs typeface="Arial Narrow"/>
                <a:sym typeface="Arial Narrow"/>
              </a:rPr>
              <a:t>Professional Development to Practice</a:t>
            </a:r>
          </a:p>
        </p:txBody>
      </p:sp>
      <p:sp>
        <p:nvSpPr>
          <p:cNvPr id="24" name="Shape 24"/>
          <p:cNvSpPr/>
          <p:nvPr/>
        </p:nvSpPr>
        <p:spPr>
          <a:xfrm>
            <a:off x="1447800" y="473075"/>
            <a:ext cx="7696199" cy="139699"/>
          </a:xfrm>
          <a:prstGeom prst="rect">
            <a:avLst/>
          </a:prstGeom>
          <a:solidFill>
            <a:srgbClr val="376092"/>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5" name="Shape 25"/>
          <p:cNvSpPr/>
          <p:nvPr/>
        </p:nvSpPr>
        <p:spPr>
          <a:xfrm>
            <a:off x="0" y="473075"/>
            <a:ext cx="1447800" cy="139699"/>
          </a:xfrm>
          <a:prstGeom prst="rect">
            <a:avLst/>
          </a:prstGeom>
          <a:solidFill>
            <a:schemeClr val="accent3"/>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6" name="Shape 26"/>
          <p:cNvSpPr/>
          <p:nvPr/>
        </p:nvSpPr>
        <p:spPr>
          <a:xfrm>
            <a:off x="7988300" y="152400"/>
            <a:ext cx="914400" cy="914400"/>
          </a:xfrm>
          <a:prstGeom prst="rect">
            <a:avLst/>
          </a:prstGeom>
          <a:solidFill>
            <a:schemeClr val="lt1"/>
          </a:solidFill>
          <a:ln w="38100" cap="flat" cmpd="sng">
            <a:solidFill>
              <a:srgbClr val="2C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7" name="Shape 27"/>
          <p:cNvSpPr txBox="1">
            <a:spLocks noGrp="1"/>
          </p:cNvSpPr>
          <p:nvPr>
            <p:ph type="ctrTitle"/>
          </p:nvPr>
        </p:nvSpPr>
        <p:spPr>
          <a:xfrm>
            <a:off x="685800" y="1420730"/>
            <a:ext cx="7772400" cy="1470024"/>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lt1"/>
                </a:solidFill>
                <a:latin typeface="Questrial"/>
                <a:ea typeface="Questrial"/>
                <a:cs typeface="Questrial"/>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200" marR="0" lvl="5"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400" marR="0" lvl="6"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600" marR="0" lvl="7"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800" marR="0" lvl="8"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endParaRPr/>
          </a:p>
        </p:txBody>
      </p:sp>
      <p:sp>
        <p:nvSpPr>
          <p:cNvPr id="28" name="Shape 28"/>
          <p:cNvSpPr txBox="1">
            <a:spLocks noGrp="1"/>
          </p:cNvSpPr>
          <p:nvPr>
            <p:ph type="subTitle" idx="1"/>
          </p:nvPr>
        </p:nvSpPr>
        <p:spPr>
          <a:xfrm>
            <a:off x="1371600" y="3217448"/>
            <a:ext cx="6400799" cy="1752600"/>
          </a:xfrm>
          <a:prstGeom prst="rect">
            <a:avLst/>
          </a:prstGeom>
          <a:noFill/>
          <a:ln>
            <a:noFill/>
          </a:ln>
        </p:spPr>
        <p:txBody>
          <a:bodyPr lIns="91425" tIns="91425" rIns="91425" bIns="91425" anchor="t" anchorCtr="0"/>
          <a:lstStyle>
            <a:lvl1pPr marL="0" marR="0" lvl="0" indent="0" algn="ctr" rtl="0">
              <a:spcBef>
                <a:spcPts val="640"/>
              </a:spcBef>
              <a:spcAft>
                <a:spcPts val="0"/>
              </a:spcAft>
              <a:buClr>
                <a:schemeClr val="accent2"/>
              </a:buClr>
              <a:buFont typeface="Noto Sans Symbols"/>
              <a:buNone/>
              <a:defRPr sz="3200" b="0" i="0" u="none" strike="noStrike" cap="none">
                <a:solidFill>
                  <a:schemeClr val="lt1"/>
                </a:solidFill>
                <a:latin typeface="Questrial"/>
                <a:ea typeface="Questrial"/>
                <a:cs typeface="Questrial"/>
                <a:sym typeface="Questrial"/>
              </a:defRPr>
            </a:lvl1pPr>
            <a:lvl2pPr marL="457200" marR="0" lvl="1" indent="0" algn="ctr" rtl="0">
              <a:spcBef>
                <a:spcPts val="560"/>
              </a:spcBef>
              <a:spcAft>
                <a:spcPts val="0"/>
              </a:spcAft>
              <a:buClr>
                <a:schemeClr val="accent2"/>
              </a:buClr>
              <a:buFont typeface="Noto Sans Symbols"/>
              <a:buNone/>
              <a:defRPr sz="2800" b="0" i="0" u="none" strike="noStrike" cap="none">
                <a:solidFill>
                  <a:srgbClr val="888888"/>
                </a:solidFill>
                <a:latin typeface="Questrial"/>
                <a:ea typeface="Questrial"/>
                <a:cs typeface="Questrial"/>
                <a:sym typeface="Questrial"/>
              </a:defRPr>
            </a:lvl2pPr>
            <a:lvl3pPr marL="914400" marR="0" lvl="2" indent="0" algn="ctr" rtl="0">
              <a:spcBef>
                <a:spcPts val="480"/>
              </a:spcBef>
              <a:spcAft>
                <a:spcPts val="0"/>
              </a:spcAft>
              <a:buClr>
                <a:schemeClr val="accent2"/>
              </a:buClr>
              <a:buFont typeface="Noto Sans Symbols"/>
              <a:buNone/>
              <a:defRPr sz="2400" b="0" i="0" u="none" strike="noStrike" cap="none">
                <a:solidFill>
                  <a:srgbClr val="888888"/>
                </a:solidFill>
                <a:latin typeface="Questrial"/>
                <a:ea typeface="Questrial"/>
                <a:cs typeface="Questrial"/>
                <a:sym typeface="Questrial"/>
              </a:defRPr>
            </a:lvl3pPr>
            <a:lvl4pPr marL="1371600" marR="0" lvl="3" indent="0" algn="ctr" rtl="0">
              <a:spcBef>
                <a:spcPts val="400"/>
              </a:spcBef>
              <a:spcAft>
                <a:spcPts val="0"/>
              </a:spcAft>
              <a:buClr>
                <a:schemeClr val="accent2"/>
              </a:buClr>
              <a:buFont typeface="Noto Sans Symbols"/>
              <a:buNone/>
              <a:defRPr sz="2000" b="0" i="0" u="none" strike="noStrike" cap="none">
                <a:solidFill>
                  <a:srgbClr val="888888"/>
                </a:solidFill>
                <a:latin typeface="Questrial"/>
                <a:ea typeface="Questrial"/>
                <a:cs typeface="Questrial"/>
                <a:sym typeface="Questrial"/>
              </a:defRPr>
            </a:lvl4pPr>
            <a:lvl5pPr marL="1828800" marR="0" lvl="4" indent="0" algn="ctr" rtl="0">
              <a:spcBef>
                <a:spcPts val="400"/>
              </a:spcBef>
              <a:spcAft>
                <a:spcPts val="0"/>
              </a:spcAft>
              <a:buClr>
                <a:schemeClr val="accent2"/>
              </a:buClr>
              <a:buFont typeface="Noto Sans Symbols"/>
              <a:buNone/>
              <a:defRPr sz="2000" b="0" i="0" u="none" strike="noStrike" cap="none">
                <a:solidFill>
                  <a:srgbClr val="888888"/>
                </a:solidFill>
                <a:latin typeface="Questrial"/>
                <a:ea typeface="Questrial"/>
                <a:cs typeface="Questrial"/>
                <a:sym typeface="Questrial"/>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62"/>
        <p:cNvGrpSpPr/>
        <p:nvPr/>
      </p:nvGrpSpPr>
      <p:grpSpPr>
        <a:xfrm>
          <a:off x="0" y="0"/>
          <a:ext cx="0" cy="0"/>
          <a:chOff x="0" y="0"/>
          <a:chExt cx="0" cy="0"/>
        </a:xfrm>
      </p:grpSpPr>
      <p:sp>
        <p:nvSpPr>
          <p:cNvPr id="63" name="Shape 63"/>
          <p:cNvSpPr txBox="1">
            <a:spLocks noGrp="1"/>
          </p:cNvSpPr>
          <p:nvPr>
            <p:ph type="title"/>
          </p:nvPr>
        </p:nvSpPr>
        <p:spPr>
          <a:xfrm rot="5400000">
            <a:off x="5029200" y="2209800"/>
            <a:ext cx="5257799" cy="20574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200" marR="0" lvl="5"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400" marR="0" lvl="6"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600" marR="0" lvl="7"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800" marR="0" lvl="8"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endParaRPr/>
          </a:p>
        </p:txBody>
      </p:sp>
      <p:sp>
        <p:nvSpPr>
          <p:cNvPr id="64" name="Shape 64"/>
          <p:cNvSpPr txBox="1">
            <a:spLocks noGrp="1"/>
          </p:cNvSpPr>
          <p:nvPr>
            <p:ph type="body" idx="1"/>
          </p:nvPr>
        </p:nvSpPr>
        <p:spPr>
          <a:xfrm rot="5400000">
            <a:off x="838199" y="228599"/>
            <a:ext cx="5257800" cy="6019799"/>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accent2"/>
              </a:buClr>
              <a:buSzPct val="100000"/>
              <a:buFont typeface="Noto Sans Symbols"/>
              <a:buChar char="❑"/>
              <a:defRPr sz="3200" b="0" i="0" u="none" strike="noStrike" cap="none">
                <a:solidFill>
                  <a:schemeClr val="dk1"/>
                </a:solidFill>
                <a:latin typeface="Questrial"/>
                <a:ea typeface="Questrial"/>
                <a:cs typeface="Questrial"/>
                <a:sym typeface="Questrial"/>
              </a:defRPr>
            </a:lvl1pPr>
            <a:lvl2pPr marL="742950" marR="0" lvl="1" indent="-107950" algn="l" rtl="0">
              <a:spcBef>
                <a:spcPts val="560"/>
              </a:spcBef>
              <a:spcAft>
                <a:spcPts val="0"/>
              </a:spcAft>
              <a:buClr>
                <a:schemeClr val="accent2"/>
              </a:buClr>
              <a:buSzPct val="100000"/>
              <a:buFont typeface="Noto Sans Symbols"/>
              <a:buChar char="❑"/>
              <a:defRPr sz="2800" b="0" i="0" u="none" strike="noStrike" cap="none">
                <a:solidFill>
                  <a:schemeClr val="dk1"/>
                </a:solidFill>
                <a:latin typeface="Questrial"/>
                <a:ea typeface="Questrial"/>
                <a:cs typeface="Questrial"/>
                <a:sym typeface="Questrial"/>
              </a:defRPr>
            </a:lvl2pPr>
            <a:lvl3pPr marL="1143000" marR="0" lvl="2" indent="-76200"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3pPr>
            <a:lvl4pPr marL="1600200" marR="0" lvl="3" indent="-101600"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4pPr>
            <a:lvl5pPr marL="2057400" marR="0" lvl="4" indent="-101600"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73"/>
        <p:cNvGrpSpPr/>
        <p:nvPr/>
      </p:nvGrpSpPr>
      <p:grpSpPr>
        <a:xfrm>
          <a:off x="0" y="0"/>
          <a:ext cx="0" cy="0"/>
          <a:chOff x="0" y="0"/>
          <a:chExt cx="0" cy="0"/>
        </a:xfrm>
      </p:grpSpPr>
      <p:cxnSp>
        <p:nvCxnSpPr>
          <p:cNvPr id="74" name="Shape 74"/>
          <p:cNvCxnSpPr/>
          <p:nvPr/>
        </p:nvCxnSpPr>
        <p:spPr>
          <a:xfrm>
            <a:off x="0" y="6019800"/>
            <a:ext cx="9144000" cy="0"/>
          </a:xfrm>
          <a:prstGeom prst="straightConnector1">
            <a:avLst/>
          </a:prstGeom>
          <a:noFill/>
          <a:ln w="38100" cap="flat" cmpd="sng">
            <a:solidFill>
              <a:schemeClr val="dk2"/>
            </a:solidFill>
            <a:prstDash val="solid"/>
            <a:round/>
            <a:headEnd type="none" w="med" len="med"/>
            <a:tailEnd type="none" w="med" len="med"/>
          </a:ln>
        </p:spPr>
      </p:cxnSp>
      <p:sp>
        <p:nvSpPr>
          <p:cNvPr id="75" name="Shape 75"/>
          <p:cNvSpPr txBox="1">
            <a:spLocks noGrp="1"/>
          </p:cNvSpPr>
          <p:nvPr>
            <p:ph type="title"/>
          </p:nvPr>
        </p:nvSpPr>
        <p:spPr>
          <a:xfrm>
            <a:off x="457200" y="601662"/>
            <a:ext cx="8229600" cy="1097100"/>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a:p>
        </p:txBody>
      </p:sp>
      <p:sp>
        <p:nvSpPr>
          <p:cNvPr id="76" name="Shape 76"/>
          <p:cNvSpPr txBox="1">
            <a:spLocks noGrp="1"/>
          </p:cNvSpPr>
          <p:nvPr>
            <p:ph type="body" idx="1"/>
          </p:nvPr>
        </p:nvSpPr>
        <p:spPr>
          <a:xfrm>
            <a:off x="457200" y="1828802"/>
            <a:ext cx="8229600" cy="3962400"/>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7"/>
        <p:cNvGrpSpPr/>
        <p:nvPr/>
      </p:nvGrpSpPr>
      <p:grpSpPr>
        <a:xfrm>
          <a:off x="0" y="0"/>
          <a:ext cx="0" cy="0"/>
          <a:chOff x="0" y="0"/>
          <a:chExt cx="0" cy="0"/>
        </a:xfrm>
      </p:grpSpPr>
      <p:pic>
        <p:nvPicPr>
          <p:cNvPr id="78" name="Shape 78" descr="C:\Users\dayad\Desktop\Arden backup\dayad\Desktop\MIM\Logos and Swag\10 by 20.jpg"/>
          <p:cNvPicPr preferRelativeResize="0"/>
          <p:nvPr/>
        </p:nvPicPr>
        <p:blipFill rotWithShape="1">
          <a:blip r:embed="rId2">
            <a:alphaModFix/>
          </a:blip>
          <a:srcRect/>
          <a:stretch/>
        </p:blipFill>
        <p:spPr>
          <a:xfrm>
            <a:off x="7648725" y="6173130"/>
            <a:ext cx="672000" cy="594299"/>
          </a:xfrm>
          <a:prstGeom prst="rect">
            <a:avLst/>
          </a:prstGeom>
          <a:noFill/>
          <a:ln>
            <a:noFill/>
          </a:ln>
        </p:spPr>
      </p:pic>
      <p:sp>
        <p:nvSpPr>
          <p:cNvPr id="79" name="Shape 79"/>
          <p:cNvSpPr/>
          <p:nvPr/>
        </p:nvSpPr>
        <p:spPr>
          <a:xfrm>
            <a:off x="0" y="0"/>
            <a:ext cx="9144000" cy="6080700"/>
          </a:xfrm>
          <a:prstGeom prst="rect">
            <a:avLst/>
          </a:prstGeom>
          <a:solidFill>
            <a:srgbClr val="25406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80" name="Shape 80"/>
          <p:cNvSpPr txBox="1"/>
          <p:nvPr/>
        </p:nvSpPr>
        <p:spPr>
          <a:xfrm>
            <a:off x="2819400" y="6150114"/>
            <a:ext cx="3124200" cy="708000"/>
          </a:xfrm>
          <a:prstGeom prst="rect">
            <a:avLst/>
          </a:prstGeom>
          <a:noFill/>
          <a:ln>
            <a:noFill/>
          </a:ln>
        </p:spPr>
        <p:txBody>
          <a:bodyPr lIns="91425" tIns="45700" rIns="91425" bIns="45700" anchor="t" anchorCtr="0">
            <a:noAutofit/>
          </a:bodyPr>
          <a:lstStyle/>
          <a:p>
            <a:pPr marL="0" marR="0" lvl="0" indent="0" algn="just" rtl="0">
              <a:spcBef>
                <a:spcPts val="0"/>
              </a:spcBef>
              <a:buSzPct val="25000"/>
              <a:buNone/>
            </a:pPr>
            <a:r>
              <a:rPr lang="en-US" sz="800" b="0" i="1" u="none" strike="noStrike" cap="none">
                <a:solidFill>
                  <a:srgbClr val="000000"/>
                </a:solidFill>
                <a:latin typeface="Arial"/>
                <a:ea typeface="Arial"/>
                <a:cs typeface="Arial"/>
                <a:sym typeface="Arial"/>
              </a:rPr>
              <a:t>The contents of this presentation were developed under a grant from the US Department of Education to the Missouri Department of Elementary and Secondary Education (#H323A120018).  However, these contents do not necessarily represent the policy of the US Department of Education, and you should not assume endorsement by the Federal Government. </a:t>
            </a:r>
          </a:p>
        </p:txBody>
      </p:sp>
      <p:pic>
        <p:nvPicPr>
          <p:cNvPr id="81" name="Shape 81" descr="http://tadnet.org/uploads/Image/Ideas_logofinalJ.jpg"/>
          <p:cNvPicPr preferRelativeResize="0"/>
          <p:nvPr/>
        </p:nvPicPr>
        <p:blipFill rotWithShape="1">
          <a:blip r:embed="rId3">
            <a:alphaModFix/>
          </a:blip>
          <a:srcRect/>
          <a:stretch/>
        </p:blipFill>
        <p:spPr>
          <a:xfrm>
            <a:off x="8375168" y="6173130"/>
            <a:ext cx="714600" cy="594299"/>
          </a:xfrm>
          <a:prstGeom prst="rect">
            <a:avLst/>
          </a:prstGeom>
          <a:noFill/>
          <a:ln>
            <a:noFill/>
          </a:ln>
        </p:spPr>
      </p:pic>
      <p:sp>
        <p:nvSpPr>
          <p:cNvPr id="82" name="Shape 82"/>
          <p:cNvSpPr txBox="1"/>
          <p:nvPr/>
        </p:nvSpPr>
        <p:spPr>
          <a:xfrm>
            <a:off x="-1752600" y="6858000"/>
            <a:ext cx="8828100" cy="3699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b="1" i="1" u="none" strike="noStrike" cap="none">
                <a:solidFill>
                  <a:srgbClr val="093054"/>
                </a:solidFill>
                <a:latin typeface="Arial Narrow"/>
                <a:ea typeface="Arial Narrow"/>
                <a:cs typeface="Arial Narrow"/>
                <a:sym typeface="Arial Narrow"/>
              </a:rPr>
              <a:t>Professional Development to Practice</a:t>
            </a:r>
          </a:p>
        </p:txBody>
      </p:sp>
      <p:sp>
        <p:nvSpPr>
          <p:cNvPr id="83" name="Shape 83"/>
          <p:cNvSpPr/>
          <p:nvPr/>
        </p:nvSpPr>
        <p:spPr>
          <a:xfrm>
            <a:off x="267395" y="7158038"/>
            <a:ext cx="1447800" cy="139800"/>
          </a:xfrm>
          <a:prstGeom prst="rect">
            <a:avLst/>
          </a:prstGeom>
          <a:solidFill>
            <a:srgbClr val="093054"/>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84" name="Shape 84"/>
          <p:cNvSpPr/>
          <p:nvPr/>
        </p:nvSpPr>
        <p:spPr>
          <a:xfrm>
            <a:off x="1715197" y="7158038"/>
            <a:ext cx="7696200" cy="139800"/>
          </a:xfrm>
          <a:prstGeom prst="rect">
            <a:avLst/>
          </a:prstGeom>
          <a:solidFill>
            <a:schemeClr val="dk2"/>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85" name="Shape 85"/>
          <p:cNvSpPr txBox="1">
            <a:spLocks noGrp="1"/>
          </p:cNvSpPr>
          <p:nvPr>
            <p:ph type="ctrTitle"/>
          </p:nvPr>
        </p:nvSpPr>
        <p:spPr>
          <a:xfrm>
            <a:off x="685800" y="1420730"/>
            <a:ext cx="7772400" cy="1470000"/>
          </a:xfrm>
          <a:prstGeom prst="rect">
            <a:avLst/>
          </a:prstGeom>
          <a:noFill/>
          <a:ln>
            <a:noFill/>
          </a:ln>
        </p:spPr>
        <p:txBody>
          <a:bodyPr lIns="91425" tIns="91425" rIns="91425" bIns="91425" anchor="ctr" anchorCtr="0"/>
          <a:lstStyle>
            <a:lvl1pPr marL="0" marR="0" lvl="0" indent="0" algn="ctr" rtl="0">
              <a:spcBef>
                <a:spcPts val="0"/>
              </a:spcBef>
              <a:spcAft>
                <a:spcPts val="0"/>
              </a:spcAft>
              <a:defRPr/>
            </a:lvl1pPr>
            <a:lvl2pPr marL="0" marR="0" lvl="1" indent="0" algn="ctr" rtl="0">
              <a:spcBef>
                <a:spcPts val="0"/>
              </a:spcBef>
              <a:spcAft>
                <a:spcPts val="0"/>
              </a:spcAft>
              <a:defRPr/>
            </a:lvl2pPr>
            <a:lvl3pPr marL="0" marR="0" lvl="2" indent="0" algn="ctr" rtl="0">
              <a:spcBef>
                <a:spcPts val="0"/>
              </a:spcBef>
              <a:spcAft>
                <a:spcPts val="0"/>
              </a:spcAft>
              <a:defRPr/>
            </a:lvl3pPr>
            <a:lvl4pPr marL="0" marR="0" lvl="3" indent="0" algn="ctr" rtl="0">
              <a:spcBef>
                <a:spcPts val="0"/>
              </a:spcBef>
              <a:spcAft>
                <a:spcPts val="0"/>
              </a:spcAft>
              <a:defRPr/>
            </a:lvl4pPr>
            <a:lvl5pPr marL="0" marR="0" lvl="4" indent="0" algn="ctr" rtl="0">
              <a:spcBef>
                <a:spcPts val="0"/>
              </a:spcBef>
              <a:spcAft>
                <a:spcPts val="0"/>
              </a:spcAft>
              <a:defRPr/>
            </a:lvl5pPr>
            <a:lvl6pPr marL="457200" marR="0" lvl="5" indent="0" algn="ctr" rtl="0">
              <a:spcBef>
                <a:spcPts val="0"/>
              </a:spcBef>
              <a:spcAft>
                <a:spcPts val="0"/>
              </a:spcAft>
              <a:defRPr/>
            </a:lvl6pPr>
            <a:lvl7pPr marL="914400" marR="0" lvl="6" indent="0" algn="ctr" rtl="0">
              <a:spcBef>
                <a:spcPts val="0"/>
              </a:spcBef>
              <a:spcAft>
                <a:spcPts val="0"/>
              </a:spcAft>
              <a:defRPr/>
            </a:lvl7pPr>
            <a:lvl8pPr marL="1371600" marR="0" lvl="7" indent="0" algn="ctr" rtl="0">
              <a:spcBef>
                <a:spcPts val="0"/>
              </a:spcBef>
              <a:spcAft>
                <a:spcPts val="0"/>
              </a:spcAft>
              <a:defRPr/>
            </a:lvl8pPr>
            <a:lvl9pPr marL="1828800" marR="0" lvl="8" indent="0" algn="ctr" rtl="0">
              <a:spcBef>
                <a:spcPts val="0"/>
              </a:spcBef>
              <a:spcAft>
                <a:spcPts val="0"/>
              </a:spcAft>
              <a:defRPr/>
            </a:lvl9pPr>
          </a:lstStyle>
          <a:p>
            <a:endParaRPr/>
          </a:p>
        </p:txBody>
      </p:sp>
      <p:sp>
        <p:nvSpPr>
          <p:cNvPr id="86" name="Shape 86"/>
          <p:cNvSpPr txBox="1">
            <a:spLocks noGrp="1"/>
          </p:cNvSpPr>
          <p:nvPr>
            <p:ph type="subTitle" idx="1"/>
          </p:nvPr>
        </p:nvSpPr>
        <p:spPr>
          <a:xfrm>
            <a:off x="1371600" y="3217448"/>
            <a:ext cx="6400800" cy="1752600"/>
          </a:xfrm>
          <a:prstGeom prst="rect">
            <a:avLst/>
          </a:prstGeom>
          <a:noFill/>
          <a:ln>
            <a:noFill/>
          </a:ln>
        </p:spPr>
        <p:txBody>
          <a:bodyPr lIns="91425" tIns="91425" rIns="91425" bIns="91425" anchor="t" anchorCtr="0"/>
          <a:lstStyle>
            <a:lvl1pPr marL="0" marR="0" lvl="0" indent="0" algn="ctr" rtl="0">
              <a:spcBef>
                <a:spcPts val="640"/>
              </a:spcBef>
              <a:spcAft>
                <a:spcPts val="0"/>
              </a:spcAft>
              <a:buClr>
                <a:schemeClr val="accent2"/>
              </a:buClr>
              <a:buFont typeface="Noto Symbol"/>
              <a:buNone/>
              <a:defRPr/>
            </a:lvl1pPr>
            <a:lvl2pPr marL="457200" marR="0" lvl="1" indent="0" algn="ctr" rtl="0">
              <a:spcBef>
                <a:spcPts val="560"/>
              </a:spcBef>
              <a:spcAft>
                <a:spcPts val="0"/>
              </a:spcAft>
              <a:buClr>
                <a:schemeClr val="accent2"/>
              </a:buClr>
              <a:buFont typeface="Noto Symbol"/>
              <a:buNone/>
              <a:defRPr/>
            </a:lvl2pPr>
            <a:lvl3pPr marL="914400" marR="0" lvl="2" indent="0" algn="ctr" rtl="0">
              <a:spcBef>
                <a:spcPts val="480"/>
              </a:spcBef>
              <a:spcAft>
                <a:spcPts val="0"/>
              </a:spcAft>
              <a:buClr>
                <a:schemeClr val="accent2"/>
              </a:buClr>
              <a:buFont typeface="Noto Symbol"/>
              <a:buNone/>
              <a:defRPr/>
            </a:lvl3pPr>
            <a:lvl4pPr marL="1371600" marR="0" lvl="3" indent="0" algn="ctr" rtl="0">
              <a:spcBef>
                <a:spcPts val="400"/>
              </a:spcBef>
              <a:spcAft>
                <a:spcPts val="0"/>
              </a:spcAft>
              <a:buClr>
                <a:schemeClr val="accent2"/>
              </a:buClr>
              <a:buFont typeface="Noto Symbol"/>
              <a:buNone/>
              <a:defRPr/>
            </a:lvl4pPr>
            <a:lvl5pPr marL="1828800" marR="0" lvl="4" indent="0" algn="ctr" rtl="0">
              <a:spcBef>
                <a:spcPts val="400"/>
              </a:spcBef>
              <a:spcAft>
                <a:spcPts val="0"/>
              </a:spcAft>
              <a:buClr>
                <a:schemeClr val="accent2"/>
              </a:buClr>
              <a:buFont typeface="Noto Symbol"/>
              <a:buNone/>
              <a:defRPr/>
            </a:lvl5pPr>
            <a:lvl6pPr marL="2286000" marR="0" lvl="5" indent="0" algn="ctr" rtl="0">
              <a:spcBef>
                <a:spcPts val="400"/>
              </a:spcBef>
              <a:buClr>
                <a:srgbClr val="888888"/>
              </a:buClr>
              <a:buFont typeface="Arial"/>
              <a:buNone/>
              <a:defRPr/>
            </a:lvl6pPr>
            <a:lvl7pPr marL="2743200" marR="0" lvl="6" indent="0" algn="ctr" rtl="0">
              <a:spcBef>
                <a:spcPts val="400"/>
              </a:spcBef>
              <a:buClr>
                <a:srgbClr val="888888"/>
              </a:buClr>
              <a:buFont typeface="Arial"/>
              <a:buNone/>
              <a:defRPr/>
            </a:lvl7pPr>
            <a:lvl8pPr marL="3200400" marR="0" lvl="7" indent="0" algn="ctr" rtl="0">
              <a:spcBef>
                <a:spcPts val="400"/>
              </a:spcBef>
              <a:buClr>
                <a:srgbClr val="888888"/>
              </a:buClr>
              <a:buFont typeface="Arial"/>
              <a:buNone/>
              <a:defRPr/>
            </a:lvl8pPr>
            <a:lvl9pPr marL="3657600" marR="0" lvl="8" indent="0" algn="ctr" rtl="0">
              <a:spcBef>
                <a:spcPts val="400"/>
              </a:spcBef>
              <a:buClr>
                <a:srgbClr val="888888"/>
              </a:buClr>
              <a:buFont typeface="Arial"/>
              <a:buNone/>
              <a:defRPr/>
            </a:lvl9pPr>
          </a:lstStyle>
          <a:p>
            <a:endParaRPr/>
          </a:p>
        </p:txBody>
      </p:sp>
      <p:pic>
        <p:nvPicPr>
          <p:cNvPr id="87" name="Shape 87" descr="http://dese.mo.gov/comm/images/DESE-color.png"/>
          <p:cNvPicPr preferRelativeResize="0"/>
          <p:nvPr/>
        </p:nvPicPr>
        <p:blipFill rotWithShape="1">
          <a:blip r:embed="rId4">
            <a:alphaModFix/>
          </a:blip>
          <a:srcRect/>
          <a:stretch/>
        </p:blipFill>
        <p:spPr>
          <a:xfrm>
            <a:off x="5943600" y="6172200"/>
            <a:ext cx="1656300" cy="596100"/>
          </a:xfrm>
          <a:prstGeom prst="rect">
            <a:avLst/>
          </a:prstGeom>
          <a:noFill/>
          <a:ln>
            <a:noFill/>
          </a:ln>
        </p:spPr>
      </p:pic>
      <p:sp>
        <p:nvSpPr>
          <p:cNvPr id="88" name="Shape 88"/>
          <p:cNvSpPr txBox="1"/>
          <p:nvPr/>
        </p:nvSpPr>
        <p:spPr>
          <a:xfrm>
            <a:off x="0" y="152400"/>
            <a:ext cx="9144000" cy="3699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b="1" i="1" u="none" strike="noStrike" cap="none">
                <a:solidFill>
                  <a:srgbClr val="FFFFFF"/>
                </a:solidFill>
                <a:latin typeface="Arial Narrow"/>
                <a:ea typeface="Arial Narrow"/>
                <a:cs typeface="Arial Narrow"/>
                <a:sym typeface="Arial Narrow"/>
              </a:rPr>
              <a:t>Professional Development to Practice</a:t>
            </a:r>
          </a:p>
        </p:txBody>
      </p:sp>
      <p:sp>
        <p:nvSpPr>
          <p:cNvPr id="89" name="Shape 89"/>
          <p:cNvSpPr/>
          <p:nvPr/>
        </p:nvSpPr>
        <p:spPr>
          <a:xfrm>
            <a:off x="1447800" y="473075"/>
            <a:ext cx="7696200" cy="139800"/>
          </a:xfrm>
          <a:prstGeom prst="rect">
            <a:avLst/>
          </a:prstGeom>
          <a:solidFill>
            <a:srgbClr val="376092"/>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90" name="Shape 90"/>
          <p:cNvSpPr/>
          <p:nvPr/>
        </p:nvSpPr>
        <p:spPr>
          <a:xfrm>
            <a:off x="0" y="473075"/>
            <a:ext cx="1447800" cy="139800"/>
          </a:xfrm>
          <a:prstGeom prst="rect">
            <a:avLst/>
          </a:prstGeom>
          <a:solidFill>
            <a:schemeClr val="accent3"/>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91" name="Shape 91"/>
          <p:cNvSpPr/>
          <p:nvPr/>
        </p:nvSpPr>
        <p:spPr>
          <a:xfrm>
            <a:off x="7988522" y="152400"/>
            <a:ext cx="914400" cy="914400"/>
          </a:xfrm>
          <a:prstGeom prst="rect">
            <a:avLst/>
          </a:prstGeom>
          <a:solidFill>
            <a:schemeClr val="lt1"/>
          </a:solidFill>
          <a:ln w="38100" cap="flat" cmpd="sng">
            <a:solidFill>
              <a:srgbClr val="2C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92"/>
        <p:cNvGrpSpPr/>
        <p:nvPr/>
      </p:nvGrpSpPr>
      <p:grpSpPr>
        <a:xfrm>
          <a:off x="0" y="0"/>
          <a:ext cx="0" cy="0"/>
          <a:chOff x="0" y="0"/>
          <a:chExt cx="0" cy="0"/>
        </a:xfrm>
      </p:grpSpPr>
      <p:sp>
        <p:nvSpPr>
          <p:cNvPr id="93" name="Shape 93"/>
          <p:cNvSpPr txBox="1"/>
          <p:nvPr/>
        </p:nvSpPr>
        <p:spPr>
          <a:xfrm>
            <a:off x="3962400" y="6119812"/>
            <a:ext cx="4343400" cy="738300"/>
          </a:xfrm>
          <a:prstGeom prst="rect">
            <a:avLst/>
          </a:prstGeom>
          <a:noFill/>
          <a:ln>
            <a:noFill/>
          </a:ln>
        </p:spPr>
        <p:txBody>
          <a:bodyPr lIns="91425" tIns="45700" rIns="91425" bIns="45700" anchor="t" anchorCtr="0">
            <a:noAutofit/>
          </a:bodyPr>
          <a:lstStyle/>
          <a:p>
            <a:pPr marL="0" marR="0" lvl="0" indent="0" algn="just" rtl="0">
              <a:spcBef>
                <a:spcPts val="0"/>
              </a:spcBef>
              <a:buSzPct val="25000"/>
              <a:buNone/>
            </a:pPr>
            <a:r>
              <a:rPr lang="en-US" sz="1050" b="0" i="1" u="none" strike="noStrike" cap="none">
                <a:solidFill>
                  <a:srgbClr val="000000"/>
                </a:solidFill>
                <a:latin typeface="Arial"/>
                <a:ea typeface="Arial"/>
                <a:cs typeface="Arial"/>
                <a:sym typeface="Arial"/>
              </a:rPr>
              <a:t>The contents of this  presentation were developed under a grant from the US Department of Education,   #H323A120018.  However, these contents do not necessarily represent the policy of the US Department of Education, and you should not assume endorsement by the Federal Government. </a:t>
            </a:r>
          </a:p>
        </p:txBody>
      </p:sp>
      <p:pic>
        <p:nvPicPr>
          <p:cNvPr id="94" name="Shape 94" descr="http://tadnet.org/uploads/Image/Ideas_logofinalJ.jpg"/>
          <p:cNvPicPr preferRelativeResize="0"/>
          <p:nvPr/>
        </p:nvPicPr>
        <p:blipFill rotWithShape="1">
          <a:blip r:embed="rId2">
            <a:alphaModFix/>
          </a:blip>
          <a:srcRect/>
          <a:stretch/>
        </p:blipFill>
        <p:spPr>
          <a:xfrm>
            <a:off x="8489950" y="6313487"/>
            <a:ext cx="654000" cy="544500"/>
          </a:xfrm>
          <a:prstGeom prst="rect">
            <a:avLst/>
          </a:prstGeom>
          <a:noFill/>
          <a:ln>
            <a:noFill/>
          </a:ln>
        </p:spPr>
      </p:pic>
      <p:sp>
        <p:nvSpPr>
          <p:cNvPr id="95" name="Shape 95"/>
          <p:cNvSpPr txBox="1">
            <a:spLocks noGrp="1"/>
          </p:cNvSpPr>
          <p:nvPr>
            <p:ph type="title"/>
          </p:nvPr>
        </p:nvSpPr>
        <p:spPr>
          <a:xfrm>
            <a:off x="722312" y="4406900"/>
            <a:ext cx="7772400" cy="1362000"/>
          </a:xfrm>
          <a:prstGeom prst="rect">
            <a:avLst/>
          </a:prstGeom>
          <a:noFill/>
          <a:ln>
            <a:noFill/>
          </a:ln>
        </p:spPr>
        <p:txBody>
          <a:bodyPr lIns="91425" tIns="91425" rIns="91425" bIns="91425" anchor="t" anchorCtr="0"/>
          <a:lstStyle>
            <a:lvl1pPr lvl="0" algn="l"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96" name="Shape 96"/>
          <p:cNvSpPr txBox="1">
            <a:spLocks noGrp="1"/>
          </p:cNvSpPr>
          <p:nvPr>
            <p:ph type="body" idx="1"/>
          </p:nvPr>
        </p:nvSpPr>
        <p:spPr>
          <a:xfrm>
            <a:off x="722312" y="2906715"/>
            <a:ext cx="7772400" cy="1500300"/>
          </a:xfrm>
          <a:prstGeom prst="rect">
            <a:avLst/>
          </a:prstGeom>
          <a:noFill/>
          <a:ln>
            <a:noFill/>
          </a:ln>
        </p:spPr>
        <p:txBody>
          <a:bodyPr lIns="91425" tIns="91425" rIns="91425" bIns="91425" anchor="b" anchorCtr="0"/>
          <a:lstStyle>
            <a:lvl1pPr marL="0" lvl="0" indent="0" rtl="0">
              <a:spcBef>
                <a:spcPts val="0"/>
              </a:spcBef>
              <a:buClr>
                <a:srgbClr val="888888"/>
              </a:buClr>
              <a:buNone/>
              <a:defRPr/>
            </a:lvl1pPr>
            <a:lvl2pPr marL="457200" lvl="1" indent="0" rtl="0">
              <a:spcBef>
                <a:spcPts val="0"/>
              </a:spcBef>
              <a:buClr>
                <a:srgbClr val="888888"/>
              </a:buClr>
              <a:buNone/>
              <a:defRPr/>
            </a:lvl2pPr>
            <a:lvl3pPr marL="914400" lvl="2" indent="0" rtl="0">
              <a:spcBef>
                <a:spcPts val="0"/>
              </a:spcBef>
              <a:buClr>
                <a:srgbClr val="888888"/>
              </a:buClr>
              <a:buNone/>
              <a:defRPr/>
            </a:lvl3pPr>
            <a:lvl4pPr marL="1371600" lvl="3" indent="0" rtl="0">
              <a:spcBef>
                <a:spcPts val="0"/>
              </a:spcBef>
              <a:buClr>
                <a:srgbClr val="888888"/>
              </a:buClr>
              <a:buNone/>
              <a:defRPr/>
            </a:lvl4pPr>
            <a:lvl5pPr marL="1828800" lvl="4" indent="0" rtl="0">
              <a:spcBef>
                <a:spcPts val="0"/>
              </a:spcBef>
              <a:buClr>
                <a:srgbClr val="888888"/>
              </a:buClr>
              <a:buNone/>
              <a:defRPr/>
            </a:lvl5pPr>
            <a:lvl6pPr marL="2286000" lvl="5" indent="0" rtl="0">
              <a:spcBef>
                <a:spcPts val="0"/>
              </a:spcBef>
              <a:buClr>
                <a:srgbClr val="888888"/>
              </a:buClr>
              <a:buFont typeface="Calibri"/>
              <a:buNone/>
              <a:defRPr/>
            </a:lvl6pPr>
            <a:lvl7pPr marL="2743200" lvl="6" indent="0" rtl="0">
              <a:spcBef>
                <a:spcPts val="0"/>
              </a:spcBef>
              <a:buClr>
                <a:srgbClr val="888888"/>
              </a:buClr>
              <a:buFont typeface="Calibri"/>
              <a:buNone/>
              <a:defRPr/>
            </a:lvl7pPr>
            <a:lvl8pPr marL="3200400" lvl="7" indent="0" rtl="0">
              <a:spcBef>
                <a:spcPts val="0"/>
              </a:spcBef>
              <a:buClr>
                <a:srgbClr val="888888"/>
              </a:buClr>
              <a:buFont typeface="Calibri"/>
              <a:buNone/>
              <a:defRPr/>
            </a:lvl8pPr>
            <a:lvl9pPr marL="3657600" lvl="8" indent="0" rtl="0">
              <a:spcBef>
                <a:spcPts val="0"/>
              </a:spcBef>
              <a:buClr>
                <a:srgbClr val="888888"/>
              </a:buClr>
              <a:buFont typeface="Calibri"/>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457200" y="601662"/>
            <a:ext cx="8229600" cy="1097100"/>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a:p>
        </p:txBody>
      </p:sp>
      <p:sp>
        <p:nvSpPr>
          <p:cNvPr id="99" name="Shape 99"/>
          <p:cNvSpPr txBox="1">
            <a:spLocks noGrp="1"/>
          </p:cNvSpPr>
          <p:nvPr>
            <p:ph type="body" idx="1"/>
          </p:nvPr>
        </p:nvSpPr>
        <p:spPr>
          <a:xfrm>
            <a:off x="457200" y="1600203"/>
            <a:ext cx="4038600" cy="4191000"/>
          </a:xfrm>
          <a:prstGeom prst="rect">
            <a:avLst/>
          </a:prstGeom>
          <a:noFill/>
          <a:ln>
            <a:noFill/>
          </a:ln>
        </p:spPr>
        <p:txBody>
          <a:bodyPr lIns="91425" tIns="91425" rIns="91425" bIns="91425" anchor="t" anchorCtr="0"/>
          <a:lstStyle>
            <a:lvl1pPr lvl="0" rtl="0">
              <a:spcBef>
                <a:spcPts val="0"/>
              </a:spcBef>
              <a:defRPr/>
            </a:lvl1pPr>
            <a:lvl2pPr marL="742950" lvl="1" indent="-285750"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00" name="Shape 100"/>
          <p:cNvSpPr txBox="1">
            <a:spLocks noGrp="1"/>
          </p:cNvSpPr>
          <p:nvPr>
            <p:ph type="body" idx="2"/>
          </p:nvPr>
        </p:nvSpPr>
        <p:spPr>
          <a:xfrm>
            <a:off x="4648200" y="1600203"/>
            <a:ext cx="4038600" cy="4191000"/>
          </a:xfrm>
          <a:prstGeom prst="rect">
            <a:avLst/>
          </a:prstGeom>
          <a:noFill/>
          <a:ln>
            <a:noFill/>
          </a:ln>
        </p:spPr>
        <p:txBody>
          <a:bodyPr lIns="91425" tIns="91425" rIns="91425" bIns="91425" anchor="t" anchorCtr="0"/>
          <a:lstStyle>
            <a:lvl1pPr lvl="0" rtl="0">
              <a:spcBef>
                <a:spcPts val="0"/>
              </a:spcBef>
              <a:defRPr/>
            </a:lvl1pPr>
            <a:lvl2pPr marL="742950" lvl="1" indent="-285750"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457200" y="602189"/>
            <a:ext cx="8229600" cy="921900"/>
          </a:xfrm>
          <a:prstGeom prst="rect">
            <a:avLst/>
          </a:prstGeom>
          <a:noFill/>
          <a:ln>
            <a:noFill/>
          </a:ln>
        </p:spPr>
        <p:txBody>
          <a:bodyPr lIns="91425" tIns="91425" rIns="91425" bIns="91425" anchor="ctr"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03" name="Shape 103"/>
          <p:cNvSpPr txBox="1">
            <a:spLocks noGrp="1"/>
          </p:cNvSpPr>
          <p:nvPr>
            <p:ph type="body" idx="1"/>
          </p:nvPr>
        </p:nvSpPr>
        <p:spPr>
          <a:xfrm>
            <a:off x="457202" y="1535112"/>
            <a:ext cx="4040100" cy="639899"/>
          </a:xfrm>
          <a:prstGeom prst="rect">
            <a:avLst/>
          </a:prstGeom>
          <a:noFill/>
          <a:ln>
            <a:noFill/>
          </a:ln>
        </p:spPr>
        <p:txBody>
          <a:bodyPr lIns="91425" tIns="91425" rIns="91425" bIns="91425" anchor="b" anchorCtr="0"/>
          <a:lstStyle>
            <a:lvl1pPr marL="0" lvl="0" indent="0" rtl="0">
              <a:spcBef>
                <a:spcPts val="0"/>
              </a:spcBef>
              <a:buNone/>
              <a:defRPr/>
            </a:lvl1pPr>
            <a:lvl2pPr marL="457200" lvl="1" indent="0" rtl="0">
              <a:spcBef>
                <a:spcPts val="0"/>
              </a:spcBef>
              <a:buNone/>
              <a:defRPr/>
            </a:lvl2pPr>
            <a:lvl3pPr marL="914400" lvl="2" indent="0" rtl="0">
              <a:spcBef>
                <a:spcPts val="0"/>
              </a:spcBef>
              <a:buNone/>
              <a:defRPr/>
            </a:lvl3pPr>
            <a:lvl4pPr marL="1371600" lvl="3" indent="0" rtl="0">
              <a:spcBef>
                <a:spcPts val="0"/>
              </a:spcBef>
              <a:buNone/>
              <a:defRPr/>
            </a:lvl4pPr>
            <a:lvl5pPr marL="1828800" lvl="4" indent="0" rtl="0">
              <a:spcBef>
                <a:spcPts val="0"/>
              </a:spcBef>
              <a:buNone/>
              <a:defRPr/>
            </a:lvl5pPr>
            <a:lvl6pPr marL="2286000" lvl="5" indent="0" rtl="0">
              <a:spcBef>
                <a:spcPts val="0"/>
              </a:spcBef>
              <a:buFont typeface="Calibri"/>
              <a:buNone/>
              <a:defRPr/>
            </a:lvl6pPr>
            <a:lvl7pPr marL="2743200" lvl="6" indent="0" rtl="0">
              <a:spcBef>
                <a:spcPts val="0"/>
              </a:spcBef>
              <a:buFont typeface="Calibri"/>
              <a:buNone/>
              <a:defRPr/>
            </a:lvl7pPr>
            <a:lvl8pPr marL="3200400" lvl="7" indent="0" rtl="0">
              <a:spcBef>
                <a:spcPts val="0"/>
              </a:spcBef>
              <a:buFont typeface="Calibri"/>
              <a:buNone/>
              <a:defRPr/>
            </a:lvl8pPr>
            <a:lvl9pPr marL="3657600" lvl="8" indent="0" rtl="0">
              <a:spcBef>
                <a:spcPts val="0"/>
              </a:spcBef>
              <a:buFont typeface="Calibri"/>
              <a:buNone/>
              <a:defRPr/>
            </a:lvl9pPr>
          </a:lstStyle>
          <a:p>
            <a:endParaRPr/>
          </a:p>
        </p:txBody>
      </p:sp>
      <p:sp>
        <p:nvSpPr>
          <p:cNvPr id="104" name="Shape 104"/>
          <p:cNvSpPr txBox="1">
            <a:spLocks noGrp="1"/>
          </p:cNvSpPr>
          <p:nvPr>
            <p:ph type="body" idx="2"/>
          </p:nvPr>
        </p:nvSpPr>
        <p:spPr>
          <a:xfrm>
            <a:off x="457202" y="2174875"/>
            <a:ext cx="4040100" cy="3616200"/>
          </a:xfrm>
          <a:prstGeom prst="rect">
            <a:avLst/>
          </a:prstGeom>
          <a:noFill/>
          <a:ln>
            <a:noFill/>
          </a:ln>
        </p:spPr>
        <p:txBody>
          <a:bodyPr lIns="91425" tIns="91425" rIns="91425" bIns="91425" anchor="t" anchorCtr="0"/>
          <a:lstStyle>
            <a:lvl1pPr lvl="0" rtl="0">
              <a:spcBef>
                <a:spcPts val="0"/>
              </a:spcBef>
              <a:defRPr/>
            </a:lvl1pPr>
            <a:lvl2pPr marL="742950" lvl="1" indent="-285750"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05" name="Shape 105"/>
          <p:cNvSpPr txBox="1">
            <a:spLocks noGrp="1"/>
          </p:cNvSpPr>
          <p:nvPr>
            <p:ph type="body" idx="3"/>
          </p:nvPr>
        </p:nvSpPr>
        <p:spPr>
          <a:xfrm>
            <a:off x="4645026" y="1535112"/>
            <a:ext cx="4041900" cy="639899"/>
          </a:xfrm>
          <a:prstGeom prst="rect">
            <a:avLst/>
          </a:prstGeom>
          <a:noFill/>
          <a:ln>
            <a:noFill/>
          </a:ln>
        </p:spPr>
        <p:txBody>
          <a:bodyPr lIns="91425" tIns="91425" rIns="91425" bIns="91425" anchor="b" anchorCtr="0"/>
          <a:lstStyle>
            <a:lvl1pPr marL="0" lvl="0" indent="0" rtl="0">
              <a:spcBef>
                <a:spcPts val="0"/>
              </a:spcBef>
              <a:buNone/>
              <a:defRPr/>
            </a:lvl1pPr>
            <a:lvl2pPr marL="457200" lvl="1" indent="0" rtl="0">
              <a:spcBef>
                <a:spcPts val="0"/>
              </a:spcBef>
              <a:buNone/>
              <a:defRPr/>
            </a:lvl2pPr>
            <a:lvl3pPr marL="914400" lvl="2" indent="0" rtl="0">
              <a:spcBef>
                <a:spcPts val="0"/>
              </a:spcBef>
              <a:buNone/>
              <a:defRPr/>
            </a:lvl3pPr>
            <a:lvl4pPr marL="1371600" lvl="3" indent="0" rtl="0">
              <a:spcBef>
                <a:spcPts val="0"/>
              </a:spcBef>
              <a:buNone/>
              <a:defRPr/>
            </a:lvl4pPr>
            <a:lvl5pPr marL="1828800" lvl="4" indent="0" rtl="0">
              <a:spcBef>
                <a:spcPts val="0"/>
              </a:spcBef>
              <a:buNone/>
              <a:defRPr/>
            </a:lvl5pPr>
            <a:lvl6pPr marL="2286000" lvl="5" indent="0" rtl="0">
              <a:spcBef>
                <a:spcPts val="0"/>
              </a:spcBef>
              <a:buFont typeface="Calibri"/>
              <a:buNone/>
              <a:defRPr/>
            </a:lvl6pPr>
            <a:lvl7pPr marL="2743200" lvl="6" indent="0" rtl="0">
              <a:spcBef>
                <a:spcPts val="0"/>
              </a:spcBef>
              <a:buFont typeface="Calibri"/>
              <a:buNone/>
              <a:defRPr/>
            </a:lvl7pPr>
            <a:lvl8pPr marL="3200400" lvl="7" indent="0" rtl="0">
              <a:spcBef>
                <a:spcPts val="0"/>
              </a:spcBef>
              <a:buFont typeface="Calibri"/>
              <a:buNone/>
              <a:defRPr/>
            </a:lvl8pPr>
            <a:lvl9pPr marL="3657600" lvl="8" indent="0" rtl="0">
              <a:spcBef>
                <a:spcPts val="0"/>
              </a:spcBef>
              <a:buFont typeface="Calibri"/>
              <a:buNone/>
              <a:defRPr/>
            </a:lvl9pPr>
          </a:lstStyle>
          <a:p>
            <a:endParaRPr/>
          </a:p>
        </p:txBody>
      </p:sp>
      <p:sp>
        <p:nvSpPr>
          <p:cNvPr id="106" name="Shape 106"/>
          <p:cNvSpPr txBox="1">
            <a:spLocks noGrp="1"/>
          </p:cNvSpPr>
          <p:nvPr>
            <p:ph type="body" idx="4"/>
          </p:nvPr>
        </p:nvSpPr>
        <p:spPr>
          <a:xfrm>
            <a:off x="4645026" y="2174875"/>
            <a:ext cx="4041900" cy="3616200"/>
          </a:xfrm>
          <a:prstGeom prst="rect">
            <a:avLst/>
          </a:prstGeom>
          <a:noFill/>
          <a:ln>
            <a:noFill/>
          </a:ln>
        </p:spPr>
        <p:txBody>
          <a:bodyPr lIns="91425" tIns="91425" rIns="91425" bIns="91425" anchor="t" anchorCtr="0"/>
          <a:lstStyle>
            <a:lvl1pPr lvl="0" rtl="0">
              <a:spcBef>
                <a:spcPts val="0"/>
              </a:spcBef>
              <a:defRPr/>
            </a:lvl1pPr>
            <a:lvl2pPr marL="742950" lvl="1" indent="-285750"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457200" y="655637"/>
            <a:ext cx="8229600" cy="1097100"/>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09"/>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457202" y="685800"/>
            <a:ext cx="3008400" cy="749400"/>
          </a:xfrm>
          <a:prstGeom prst="rect">
            <a:avLst/>
          </a:prstGeom>
          <a:noFill/>
          <a:ln>
            <a:noFill/>
          </a:ln>
        </p:spPr>
        <p:txBody>
          <a:bodyPr lIns="91425" tIns="91425" rIns="91425" bIns="91425" anchor="b" anchorCtr="0"/>
          <a:lstStyle>
            <a:lvl1pPr lvl="0" algn="l"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12" name="Shape 112"/>
          <p:cNvSpPr txBox="1">
            <a:spLocks noGrp="1"/>
          </p:cNvSpPr>
          <p:nvPr>
            <p:ph type="body" idx="1"/>
          </p:nvPr>
        </p:nvSpPr>
        <p:spPr>
          <a:xfrm>
            <a:off x="3575051" y="685799"/>
            <a:ext cx="5111699" cy="5105400"/>
          </a:xfrm>
          <a:prstGeom prst="rect">
            <a:avLst/>
          </a:prstGeom>
          <a:noFill/>
          <a:ln>
            <a:noFill/>
          </a:ln>
        </p:spPr>
        <p:txBody>
          <a:bodyPr lIns="91425" tIns="91425" rIns="91425" bIns="91425" anchor="t" anchorCtr="0"/>
          <a:lstStyle>
            <a:lvl1pPr lvl="0" rtl="0">
              <a:spcBef>
                <a:spcPts val="0"/>
              </a:spcBef>
              <a:defRPr/>
            </a:lvl1pPr>
            <a:lvl2pPr marL="742950" lvl="1" indent="-285750"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13" name="Shape 113"/>
          <p:cNvSpPr txBox="1">
            <a:spLocks noGrp="1"/>
          </p:cNvSpPr>
          <p:nvPr>
            <p:ph type="body" idx="2"/>
          </p:nvPr>
        </p:nvSpPr>
        <p:spPr>
          <a:xfrm>
            <a:off x="457202" y="1435103"/>
            <a:ext cx="3008400" cy="4356000"/>
          </a:xfrm>
          <a:prstGeom prst="rect">
            <a:avLst/>
          </a:prstGeom>
          <a:noFill/>
          <a:ln>
            <a:noFill/>
          </a:ln>
        </p:spPr>
        <p:txBody>
          <a:bodyPr lIns="91425" tIns="91425" rIns="91425" bIns="91425" anchor="t" anchorCtr="0"/>
          <a:lstStyle>
            <a:lvl1pPr marL="0" lvl="0" indent="0" rtl="0">
              <a:spcBef>
                <a:spcPts val="0"/>
              </a:spcBef>
              <a:buNone/>
              <a:defRPr/>
            </a:lvl1pPr>
            <a:lvl2pPr marL="457200" lvl="1" indent="0" rtl="0">
              <a:spcBef>
                <a:spcPts val="0"/>
              </a:spcBef>
              <a:buNone/>
              <a:defRPr/>
            </a:lvl2pPr>
            <a:lvl3pPr marL="914400" lvl="2" indent="0" rtl="0">
              <a:spcBef>
                <a:spcPts val="0"/>
              </a:spcBef>
              <a:buNone/>
              <a:defRPr/>
            </a:lvl3pPr>
            <a:lvl4pPr marL="1371600" lvl="3" indent="0" rtl="0">
              <a:spcBef>
                <a:spcPts val="0"/>
              </a:spcBef>
              <a:buNone/>
              <a:defRPr/>
            </a:lvl4pPr>
            <a:lvl5pPr marL="1828800" lvl="4" indent="0" rtl="0">
              <a:spcBef>
                <a:spcPts val="0"/>
              </a:spcBef>
              <a:buNone/>
              <a:defRPr/>
            </a:lvl5pPr>
            <a:lvl6pPr marL="2286000" lvl="5" indent="0" rtl="0">
              <a:spcBef>
                <a:spcPts val="0"/>
              </a:spcBef>
              <a:buFont typeface="Calibri"/>
              <a:buNone/>
              <a:defRPr/>
            </a:lvl6pPr>
            <a:lvl7pPr marL="2743200" lvl="6" indent="0" rtl="0">
              <a:spcBef>
                <a:spcPts val="0"/>
              </a:spcBef>
              <a:buFont typeface="Calibri"/>
              <a:buNone/>
              <a:defRPr/>
            </a:lvl7pPr>
            <a:lvl8pPr marL="3200400" lvl="7" indent="0" rtl="0">
              <a:spcBef>
                <a:spcPts val="0"/>
              </a:spcBef>
              <a:buFont typeface="Calibri"/>
              <a:buNone/>
              <a:defRPr/>
            </a:lvl8pPr>
            <a:lvl9pPr marL="3657600" lvl="8" indent="0" rtl="0">
              <a:spcBef>
                <a:spcPts val="0"/>
              </a:spcBef>
              <a:buFont typeface="Calibri"/>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1792288" y="4800601"/>
            <a:ext cx="5486400" cy="566700"/>
          </a:xfrm>
          <a:prstGeom prst="rect">
            <a:avLst/>
          </a:prstGeom>
          <a:noFill/>
          <a:ln>
            <a:noFill/>
          </a:ln>
        </p:spPr>
        <p:txBody>
          <a:bodyPr lIns="91425" tIns="91425" rIns="91425" bIns="91425" anchor="b" anchorCtr="0"/>
          <a:lstStyle>
            <a:lvl1pPr lvl="0" algn="l"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16" name="Shape 116"/>
          <p:cNvSpPr>
            <a:spLocks noGrp="1"/>
          </p:cNvSpPr>
          <p:nvPr>
            <p:ph type="pic" idx="2"/>
          </p:nvPr>
        </p:nvSpPr>
        <p:spPr>
          <a:xfrm>
            <a:off x="1792288" y="685799"/>
            <a:ext cx="5486400" cy="4041900"/>
          </a:xfrm>
          <a:prstGeom prst="rect">
            <a:avLst/>
          </a:prstGeom>
          <a:noFill/>
          <a:ln>
            <a:noFill/>
          </a:ln>
        </p:spPr>
      </p:sp>
      <p:sp>
        <p:nvSpPr>
          <p:cNvPr id="117" name="Shape 117"/>
          <p:cNvSpPr txBox="1">
            <a:spLocks noGrp="1"/>
          </p:cNvSpPr>
          <p:nvPr>
            <p:ph type="body" idx="1"/>
          </p:nvPr>
        </p:nvSpPr>
        <p:spPr>
          <a:xfrm>
            <a:off x="1792288" y="5367339"/>
            <a:ext cx="5486400" cy="500100"/>
          </a:xfrm>
          <a:prstGeom prst="rect">
            <a:avLst/>
          </a:prstGeom>
          <a:noFill/>
          <a:ln>
            <a:noFill/>
          </a:ln>
        </p:spPr>
        <p:txBody>
          <a:bodyPr lIns="91425" tIns="91425" rIns="91425" bIns="91425" anchor="t" anchorCtr="0"/>
          <a:lstStyle>
            <a:lvl1pPr marL="0" lvl="0" indent="0" rtl="0">
              <a:spcBef>
                <a:spcPts val="0"/>
              </a:spcBef>
              <a:buNone/>
              <a:defRPr/>
            </a:lvl1pPr>
            <a:lvl2pPr marL="457200" lvl="1" indent="0" rtl="0">
              <a:spcBef>
                <a:spcPts val="0"/>
              </a:spcBef>
              <a:buNone/>
              <a:defRPr/>
            </a:lvl2pPr>
            <a:lvl3pPr marL="914400" lvl="2" indent="0" rtl="0">
              <a:spcBef>
                <a:spcPts val="0"/>
              </a:spcBef>
              <a:buNone/>
              <a:defRPr/>
            </a:lvl3pPr>
            <a:lvl4pPr marL="1371600" lvl="3" indent="0" rtl="0">
              <a:spcBef>
                <a:spcPts val="0"/>
              </a:spcBef>
              <a:buNone/>
              <a:defRPr/>
            </a:lvl4pPr>
            <a:lvl5pPr marL="1828800" lvl="4" indent="0" rtl="0">
              <a:spcBef>
                <a:spcPts val="0"/>
              </a:spcBef>
              <a:buNone/>
              <a:defRPr/>
            </a:lvl5pPr>
            <a:lvl6pPr marL="2286000" lvl="5" indent="0" rtl="0">
              <a:spcBef>
                <a:spcPts val="0"/>
              </a:spcBef>
              <a:buFont typeface="Calibri"/>
              <a:buNone/>
              <a:defRPr/>
            </a:lvl6pPr>
            <a:lvl7pPr marL="2743200" lvl="6" indent="0" rtl="0">
              <a:spcBef>
                <a:spcPts val="0"/>
              </a:spcBef>
              <a:buFont typeface="Calibri"/>
              <a:buNone/>
              <a:defRPr/>
            </a:lvl7pPr>
            <a:lvl8pPr marL="3200400" lvl="7" indent="0" rtl="0">
              <a:spcBef>
                <a:spcPts val="0"/>
              </a:spcBef>
              <a:buFont typeface="Calibri"/>
              <a:buNone/>
              <a:defRPr/>
            </a:lvl8pPr>
            <a:lvl9pPr marL="3657600" lvl="8" indent="0" rtl="0">
              <a:spcBef>
                <a:spcPts val="0"/>
              </a:spcBef>
              <a:buFont typeface="Calibri"/>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9"/>
        <p:cNvGrpSpPr/>
        <p:nvPr/>
      </p:nvGrpSpPr>
      <p:grpSpPr>
        <a:xfrm>
          <a:off x="0" y="0"/>
          <a:ext cx="0" cy="0"/>
          <a:chOff x="0" y="0"/>
          <a:chExt cx="0" cy="0"/>
        </a:xfrm>
      </p:grpSpPr>
      <p:cxnSp>
        <p:nvCxnSpPr>
          <p:cNvPr id="30" name="Shape 30"/>
          <p:cNvCxnSpPr/>
          <p:nvPr/>
        </p:nvCxnSpPr>
        <p:spPr>
          <a:xfrm>
            <a:off x="0" y="6019800"/>
            <a:ext cx="9144000" cy="0"/>
          </a:xfrm>
          <a:prstGeom prst="straightConnector1">
            <a:avLst/>
          </a:prstGeom>
          <a:noFill/>
          <a:ln w="38100" cap="flat" cmpd="sng">
            <a:solidFill>
              <a:schemeClr val="dk2"/>
            </a:solidFill>
            <a:prstDash val="solid"/>
            <a:round/>
            <a:headEnd type="none" w="med" len="med"/>
            <a:tailEnd type="none" w="med" len="med"/>
          </a:ln>
        </p:spPr>
      </p:cxnSp>
      <p:sp>
        <p:nvSpPr>
          <p:cNvPr id="31" name="Shape 31"/>
          <p:cNvSpPr txBox="1">
            <a:spLocks noGrp="1"/>
          </p:cNvSpPr>
          <p:nvPr>
            <p:ph type="title"/>
          </p:nvPr>
        </p:nvSpPr>
        <p:spPr>
          <a:xfrm>
            <a:off x="457200" y="601662"/>
            <a:ext cx="8229600" cy="1096961"/>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200" marR="0" lvl="5"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400" marR="0" lvl="6"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600" marR="0" lvl="7"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800" marR="0" lvl="8"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endParaRPr/>
          </a:p>
        </p:txBody>
      </p:sp>
      <p:sp>
        <p:nvSpPr>
          <p:cNvPr id="32" name="Shape 32"/>
          <p:cNvSpPr txBox="1">
            <a:spLocks noGrp="1"/>
          </p:cNvSpPr>
          <p:nvPr>
            <p:ph type="body" idx="1"/>
          </p:nvPr>
        </p:nvSpPr>
        <p:spPr>
          <a:xfrm>
            <a:off x="457200" y="1828802"/>
            <a:ext cx="8229600" cy="3962396"/>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accent2"/>
              </a:buClr>
              <a:buSzPct val="100000"/>
              <a:buFont typeface="Noto Sans Symbols"/>
              <a:buChar char="❑"/>
              <a:defRPr sz="3200" b="0" i="0" u="none" strike="noStrike" cap="none">
                <a:solidFill>
                  <a:schemeClr val="dk1"/>
                </a:solidFill>
                <a:latin typeface="Questrial"/>
                <a:ea typeface="Questrial"/>
                <a:cs typeface="Questrial"/>
                <a:sym typeface="Questrial"/>
              </a:defRPr>
            </a:lvl1pPr>
            <a:lvl2pPr marL="742950" marR="0" lvl="1" indent="-107950" algn="l" rtl="0">
              <a:spcBef>
                <a:spcPts val="560"/>
              </a:spcBef>
              <a:spcAft>
                <a:spcPts val="0"/>
              </a:spcAft>
              <a:buClr>
                <a:schemeClr val="accent3"/>
              </a:buClr>
              <a:buSzPct val="100000"/>
              <a:buFont typeface="Noto Sans Symbols"/>
              <a:buChar char="❑"/>
              <a:defRPr sz="2800" b="0" i="0" u="none" strike="noStrike" cap="none">
                <a:solidFill>
                  <a:schemeClr val="dk1"/>
                </a:solidFill>
                <a:latin typeface="Questrial"/>
                <a:ea typeface="Questrial"/>
                <a:cs typeface="Questrial"/>
                <a:sym typeface="Questrial"/>
              </a:defRPr>
            </a:lvl2pPr>
            <a:lvl3pPr marL="1143000" marR="0" lvl="2" indent="-76200"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3pPr>
            <a:lvl4pPr marL="1600200" marR="0" lvl="3" indent="-101600"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4pPr>
            <a:lvl5pPr marL="2057400" marR="0" lvl="4" indent="-101600"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457200" y="601662"/>
            <a:ext cx="8229600" cy="1097100"/>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a:p>
        </p:txBody>
      </p:sp>
      <p:sp>
        <p:nvSpPr>
          <p:cNvPr id="120" name="Shape 120"/>
          <p:cNvSpPr txBox="1">
            <a:spLocks noGrp="1"/>
          </p:cNvSpPr>
          <p:nvPr>
            <p:ph type="body" idx="1"/>
          </p:nvPr>
        </p:nvSpPr>
        <p:spPr>
          <a:xfrm rot="5400000">
            <a:off x="2552700" y="-266697"/>
            <a:ext cx="4038600" cy="8229600"/>
          </a:xfrm>
          <a:prstGeom prst="rect">
            <a:avLst/>
          </a:prstGeom>
          <a:noFill/>
          <a:ln>
            <a:noFill/>
          </a:ln>
        </p:spPr>
        <p:txBody>
          <a:bodyPr lIns="91425" tIns="91425" rIns="91425" bIns="91425" anchor="t" anchorCtr="0"/>
          <a:lstStyle>
            <a:lvl1pPr lvl="0" rtl="0">
              <a:spcBef>
                <a:spcPts val="0"/>
              </a:spcBef>
              <a:defRPr/>
            </a:lvl1pPr>
            <a:lvl2pPr marL="742950" lvl="1" indent="-285750"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rot="5400000">
            <a:off x="5029200" y="2209800"/>
            <a:ext cx="5257800" cy="2057400"/>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a:p>
        </p:txBody>
      </p:sp>
      <p:sp>
        <p:nvSpPr>
          <p:cNvPr id="123" name="Shape 123"/>
          <p:cNvSpPr txBox="1">
            <a:spLocks noGrp="1"/>
          </p:cNvSpPr>
          <p:nvPr>
            <p:ph type="body" idx="1"/>
          </p:nvPr>
        </p:nvSpPr>
        <p:spPr>
          <a:xfrm rot="5400000">
            <a:off x="838200" y="228599"/>
            <a:ext cx="5257800" cy="6019800"/>
          </a:xfrm>
          <a:prstGeom prst="rect">
            <a:avLst/>
          </a:prstGeom>
          <a:noFill/>
          <a:ln>
            <a:noFill/>
          </a:ln>
        </p:spPr>
        <p:txBody>
          <a:bodyPr lIns="91425" tIns="91425" rIns="91425" bIns="91425" anchor="t" anchorCtr="0"/>
          <a:lstStyle>
            <a:lvl1pPr lvl="0" rtl="0">
              <a:spcBef>
                <a:spcPts val="0"/>
              </a:spcBef>
              <a:defRPr/>
            </a:lvl1pPr>
            <a:lvl2pPr marL="742950" lvl="1" indent="-285750"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44"/>
        <p:cNvGrpSpPr/>
        <p:nvPr/>
      </p:nvGrpSpPr>
      <p:grpSpPr>
        <a:xfrm>
          <a:off x="0" y="0"/>
          <a:ext cx="0" cy="0"/>
          <a:chOff x="0" y="0"/>
          <a:chExt cx="0" cy="0"/>
        </a:xfrm>
      </p:grpSpPr>
      <p:cxnSp>
        <p:nvCxnSpPr>
          <p:cNvPr id="245" name="Shape 245"/>
          <p:cNvCxnSpPr/>
          <p:nvPr/>
        </p:nvCxnSpPr>
        <p:spPr>
          <a:xfrm>
            <a:off x="0" y="6019800"/>
            <a:ext cx="9144000" cy="0"/>
          </a:xfrm>
          <a:prstGeom prst="straightConnector1">
            <a:avLst/>
          </a:prstGeom>
          <a:noFill/>
          <a:ln w="38100" cap="flat" cmpd="sng">
            <a:solidFill>
              <a:schemeClr val="dk2"/>
            </a:solidFill>
            <a:prstDash val="solid"/>
            <a:round/>
            <a:headEnd type="none" w="med" len="med"/>
            <a:tailEnd type="none" w="med" len="med"/>
          </a:ln>
        </p:spPr>
      </p:cxnSp>
      <p:sp>
        <p:nvSpPr>
          <p:cNvPr id="246" name="Shape 246"/>
          <p:cNvSpPr txBox="1">
            <a:spLocks noGrp="1"/>
          </p:cNvSpPr>
          <p:nvPr>
            <p:ph type="title"/>
          </p:nvPr>
        </p:nvSpPr>
        <p:spPr>
          <a:xfrm>
            <a:off x="457200" y="601662"/>
            <a:ext cx="8229600" cy="10971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1pPr>
            <a:lvl2pPr marL="0" marR="0" lvl="1"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5pPr>
            <a:lvl6pPr marL="457200" marR="0" lvl="5"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400" marR="0" lvl="6"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600" marR="0" lvl="7"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800" marR="0" lvl="8"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endParaRPr/>
          </a:p>
        </p:txBody>
      </p:sp>
      <p:sp>
        <p:nvSpPr>
          <p:cNvPr id="247" name="Shape 247"/>
          <p:cNvSpPr txBox="1">
            <a:spLocks noGrp="1"/>
          </p:cNvSpPr>
          <p:nvPr>
            <p:ph type="body" idx="1"/>
          </p:nvPr>
        </p:nvSpPr>
        <p:spPr>
          <a:xfrm>
            <a:off x="457200" y="1828802"/>
            <a:ext cx="8229600" cy="39624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accent2"/>
              </a:buClr>
              <a:buSzPct val="100000"/>
              <a:buFont typeface="Noto Sans Symbols"/>
              <a:buChar char="❑"/>
              <a:defRPr sz="3200" b="0" i="0" u="none" strike="noStrike" cap="none">
                <a:solidFill>
                  <a:schemeClr val="dk1"/>
                </a:solidFill>
                <a:latin typeface="Questrial"/>
                <a:ea typeface="Questrial"/>
                <a:cs typeface="Questrial"/>
                <a:sym typeface="Questrial"/>
              </a:defRPr>
            </a:lvl1pPr>
            <a:lvl2pPr marL="742950" marR="0" lvl="1" indent="-107950" algn="l" rtl="0">
              <a:spcBef>
                <a:spcPts val="560"/>
              </a:spcBef>
              <a:spcAft>
                <a:spcPts val="0"/>
              </a:spcAft>
              <a:buClr>
                <a:schemeClr val="accent3"/>
              </a:buClr>
              <a:buSzPct val="100000"/>
              <a:buFont typeface="Noto Sans Symbols"/>
              <a:buChar char="❑"/>
              <a:defRPr sz="2800" b="0" i="0" u="none" strike="noStrike" cap="none">
                <a:solidFill>
                  <a:schemeClr val="dk1"/>
                </a:solidFill>
                <a:latin typeface="Questrial"/>
                <a:ea typeface="Questrial"/>
                <a:cs typeface="Questrial"/>
                <a:sym typeface="Questrial"/>
              </a:defRPr>
            </a:lvl2pPr>
            <a:lvl3pPr marL="1143000" marR="0" lvl="2" indent="-76200"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3pPr>
            <a:lvl4pPr marL="1600200" marR="0" lvl="3" indent="-101600"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4pPr>
            <a:lvl5pPr marL="2057400" marR="0" lvl="4" indent="-101600"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48"/>
        <p:cNvGrpSpPr/>
        <p:nvPr/>
      </p:nvGrpSpPr>
      <p:grpSpPr>
        <a:xfrm>
          <a:off x="0" y="0"/>
          <a:ext cx="0" cy="0"/>
          <a:chOff x="0" y="0"/>
          <a:chExt cx="0" cy="0"/>
        </a:xfrm>
      </p:grpSpPr>
      <p:pic>
        <p:nvPicPr>
          <p:cNvPr id="249" name="Shape 249" descr="C:\Users\dayad\Desktop\Arden backup\dayad\Desktop\MIM\Logos and Swag\10 by 20.jpg"/>
          <p:cNvPicPr preferRelativeResize="0"/>
          <p:nvPr/>
        </p:nvPicPr>
        <p:blipFill rotWithShape="1">
          <a:blip r:embed="rId2">
            <a:alphaModFix/>
          </a:blip>
          <a:srcRect/>
          <a:stretch/>
        </p:blipFill>
        <p:spPr>
          <a:xfrm>
            <a:off x="7648725" y="6173130"/>
            <a:ext cx="672000" cy="594299"/>
          </a:xfrm>
          <a:prstGeom prst="rect">
            <a:avLst/>
          </a:prstGeom>
          <a:noFill/>
          <a:ln>
            <a:noFill/>
          </a:ln>
        </p:spPr>
      </p:pic>
      <p:sp>
        <p:nvSpPr>
          <p:cNvPr id="250" name="Shape 250"/>
          <p:cNvSpPr/>
          <p:nvPr/>
        </p:nvSpPr>
        <p:spPr>
          <a:xfrm>
            <a:off x="0" y="0"/>
            <a:ext cx="9144000" cy="6080700"/>
          </a:xfrm>
          <a:prstGeom prst="rect">
            <a:avLst/>
          </a:prstGeom>
          <a:solidFill>
            <a:srgbClr val="254061"/>
          </a:solidFill>
          <a:ln>
            <a:noFill/>
          </a:ln>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1" name="Shape 251"/>
          <p:cNvSpPr txBox="1"/>
          <p:nvPr/>
        </p:nvSpPr>
        <p:spPr>
          <a:xfrm>
            <a:off x="2819400" y="6150114"/>
            <a:ext cx="3124200" cy="708000"/>
          </a:xfrm>
          <a:prstGeom prst="rect">
            <a:avLst/>
          </a:prstGeom>
          <a:noFill/>
          <a:ln>
            <a:noFill/>
          </a:ln>
        </p:spPr>
        <p:txBody>
          <a:bodyPr lIns="91425" tIns="45700" rIns="91425" bIns="45700" anchor="t" anchorCtr="0">
            <a:noAutofit/>
          </a:bodyPr>
          <a:lstStyle/>
          <a:p>
            <a:pPr marL="0" marR="0" lvl="0" indent="0" algn="just" rtl="0">
              <a:spcBef>
                <a:spcPts val="0"/>
              </a:spcBef>
              <a:spcAft>
                <a:spcPts val="0"/>
              </a:spcAft>
              <a:buSzPct val="25000"/>
              <a:buNone/>
            </a:pPr>
            <a:r>
              <a:rPr lang="en-US" sz="800" i="1">
                <a:solidFill>
                  <a:schemeClr val="dk1"/>
                </a:solidFill>
                <a:latin typeface="Questrial"/>
                <a:ea typeface="Questrial"/>
                <a:cs typeface="Questrial"/>
                <a:sym typeface="Questrial"/>
              </a:rPr>
              <a:t>The contents of this presentation were developed under a grant from the US Department of Education to the Missouri Department of Elementary and Secondary Education (#H323A120018).  However, these contents do not necessarily represent the policy of the US Department of Education, and you should not assume endorsement by the Federal Government. </a:t>
            </a:r>
          </a:p>
        </p:txBody>
      </p:sp>
      <p:pic>
        <p:nvPicPr>
          <p:cNvPr id="252" name="Shape 252" descr="http://tadnet.org/uploads/Image/Ideas_logofinalJ.jpg"/>
          <p:cNvPicPr preferRelativeResize="0"/>
          <p:nvPr/>
        </p:nvPicPr>
        <p:blipFill rotWithShape="1">
          <a:blip r:embed="rId3">
            <a:alphaModFix/>
          </a:blip>
          <a:srcRect/>
          <a:stretch/>
        </p:blipFill>
        <p:spPr>
          <a:xfrm>
            <a:off x="8375168" y="6173130"/>
            <a:ext cx="714600" cy="594299"/>
          </a:xfrm>
          <a:prstGeom prst="rect">
            <a:avLst/>
          </a:prstGeom>
          <a:noFill/>
          <a:ln>
            <a:noFill/>
          </a:ln>
        </p:spPr>
      </p:pic>
      <p:sp>
        <p:nvSpPr>
          <p:cNvPr id="253" name="Shape 253"/>
          <p:cNvSpPr txBox="1"/>
          <p:nvPr/>
        </p:nvSpPr>
        <p:spPr>
          <a:xfrm>
            <a:off x="-1752600" y="6858000"/>
            <a:ext cx="8828100" cy="3699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800" b="1" i="1">
                <a:solidFill>
                  <a:srgbClr val="093054"/>
                </a:solidFill>
                <a:latin typeface="Arial Narrow"/>
                <a:ea typeface="Arial Narrow"/>
                <a:cs typeface="Arial Narrow"/>
                <a:sym typeface="Arial Narrow"/>
              </a:rPr>
              <a:t>Professional Development to Practice</a:t>
            </a:r>
          </a:p>
        </p:txBody>
      </p:sp>
      <p:sp>
        <p:nvSpPr>
          <p:cNvPr id="254" name="Shape 254"/>
          <p:cNvSpPr/>
          <p:nvPr/>
        </p:nvSpPr>
        <p:spPr>
          <a:xfrm>
            <a:off x="267395" y="7158038"/>
            <a:ext cx="1447800" cy="139800"/>
          </a:xfrm>
          <a:prstGeom prst="rect">
            <a:avLst/>
          </a:prstGeom>
          <a:solidFill>
            <a:srgbClr val="093054"/>
          </a:solidFill>
          <a:ln>
            <a:noFill/>
          </a:ln>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5" name="Shape 255"/>
          <p:cNvSpPr/>
          <p:nvPr/>
        </p:nvSpPr>
        <p:spPr>
          <a:xfrm>
            <a:off x="1715197" y="7158038"/>
            <a:ext cx="7696200" cy="139800"/>
          </a:xfrm>
          <a:prstGeom prst="rect">
            <a:avLst/>
          </a:prstGeom>
          <a:solidFill>
            <a:schemeClr val="dk2"/>
          </a:solidFill>
          <a:ln>
            <a:noFill/>
          </a:ln>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6" name="Shape 256"/>
          <p:cNvSpPr txBox="1">
            <a:spLocks noGrp="1"/>
          </p:cNvSpPr>
          <p:nvPr>
            <p:ph type="ctrTitle"/>
          </p:nvPr>
        </p:nvSpPr>
        <p:spPr>
          <a:xfrm>
            <a:off x="685800" y="1420730"/>
            <a:ext cx="7772400" cy="1470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lt1"/>
                </a:solidFill>
                <a:latin typeface="Questrial"/>
                <a:ea typeface="Questrial"/>
                <a:cs typeface="Questrial"/>
                <a:sym typeface="Questrial"/>
              </a:defRPr>
            </a:lvl1pPr>
            <a:lvl2pPr marL="0" marR="0" lvl="1"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5pPr>
            <a:lvl6pPr marL="457200" marR="0" lvl="5"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400" marR="0" lvl="6"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600" marR="0" lvl="7"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800" marR="0" lvl="8"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endParaRPr/>
          </a:p>
        </p:txBody>
      </p:sp>
      <p:sp>
        <p:nvSpPr>
          <p:cNvPr id="257" name="Shape 257"/>
          <p:cNvSpPr txBox="1">
            <a:spLocks noGrp="1"/>
          </p:cNvSpPr>
          <p:nvPr>
            <p:ph type="subTitle" idx="1"/>
          </p:nvPr>
        </p:nvSpPr>
        <p:spPr>
          <a:xfrm>
            <a:off x="1371600" y="3217448"/>
            <a:ext cx="6400800" cy="1752600"/>
          </a:xfrm>
          <a:prstGeom prst="rect">
            <a:avLst/>
          </a:prstGeom>
          <a:noFill/>
          <a:ln>
            <a:noFill/>
          </a:ln>
        </p:spPr>
        <p:txBody>
          <a:bodyPr lIns="91425" tIns="91425" rIns="91425" bIns="91425" anchor="t" anchorCtr="0"/>
          <a:lstStyle>
            <a:lvl1pPr marL="0" marR="0" lvl="0" indent="0" algn="ctr" rtl="0">
              <a:spcBef>
                <a:spcPts val="640"/>
              </a:spcBef>
              <a:spcAft>
                <a:spcPts val="0"/>
              </a:spcAft>
              <a:buClr>
                <a:schemeClr val="accent2"/>
              </a:buClr>
              <a:buFont typeface="Noto Sans Symbols"/>
              <a:buNone/>
              <a:defRPr sz="3200" b="0" i="0" u="none" strike="noStrike" cap="none">
                <a:solidFill>
                  <a:schemeClr val="lt1"/>
                </a:solidFill>
                <a:latin typeface="Questrial"/>
                <a:ea typeface="Questrial"/>
                <a:cs typeface="Questrial"/>
                <a:sym typeface="Questrial"/>
              </a:defRPr>
            </a:lvl1pPr>
            <a:lvl2pPr marL="457200" marR="0" lvl="1" indent="0" algn="ctr" rtl="0">
              <a:spcBef>
                <a:spcPts val="560"/>
              </a:spcBef>
              <a:spcAft>
                <a:spcPts val="0"/>
              </a:spcAft>
              <a:buClr>
                <a:schemeClr val="accent2"/>
              </a:buClr>
              <a:buFont typeface="Noto Sans Symbols"/>
              <a:buNone/>
              <a:defRPr sz="2800" b="0" i="0" u="none" strike="noStrike" cap="none">
                <a:solidFill>
                  <a:srgbClr val="888888"/>
                </a:solidFill>
                <a:latin typeface="Questrial"/>
                <a:ea typeface="Questrial"/>
                <a:cs typeface="Questrial"/>
                <a:sym typeface="Questrial"/>
              </a:defRPr>
            </a:lvl2pPr>
            <a:lvl3pPr marL="914400" marR="0" lvl="2" indent="0" algn="ctr" rtl="0">
              <a:spcBef>
                <a:spcPts val="480"/>
              </a:spcBef>
              <a:spcAft>
                <a:spcPts val="0"/>
              </a:spcAft>
              <a:buClr>
                <a:schemeClr val="accent2"/>
              </a:buClr>
              <a:buFont typeface="Noto Sans Symbols"/>
              <a:buNone/>
              <a:defRPr sz="2400" b="0" i="0" u="none" strike="noStrike" cap="none">
                <a:solidFill>
                  <a:srgbClr val="888888"/>
                </a:solidFill>
                <a:latin typeface="Questrial"/>
                <a:ea typeface="Questrial"/>
                <a:cs typeface="Questrial"/>
                <a:sym typeface="Questrial"/>
              </a:defRPr>
            </a:lvl3pPr>
            <a:lvl4pPr marL="1371600" marR="0" lvl="3" indent="0" algn="ctr" rtl="0">
              <a:spcBef>
                <a:spcPts val="400"/>
              </a:spcBef>
              <a:spcAft>
                <a:spcPts val="0"/>
              </a:spcAft>
              <a:buClr>
                <a:schemeClr val="accent2"/>
              </a:buClr>
              <a:buFont typeface="Noto Sans Symbols"/>
              <a:buNone/>
              <a:defRPr sz="2000" b="0" i="0" u="none" strike="noStrike" cap="none">
                <a:solidFill>
                  <a:srgbClr val="888888"/>
                </a:solidFill>
                <a:latin typeface="Questrial"/>
                <a:ea typeface="Questrial"/>
                <a:cs typeface="Questrial"/>
                <a:sym typeface="Questrial"/>
              </a:defRPr>
            </a:lvl4pPr>
            <a:lvl5pPr marL="1828800" marR="0" lvl="4" indent="0" algn="ctr" rtl="0">
              <a:spcBef>
                <a:spcPts val="400"/>
              </a:spcBef>
              <a:spcAft>
                <a:spcPts val="0"/>
              </a:spcAft>
              <a:buClr>
                <a:schemeClr val="accent2"/>
              </a:buClr>
              <a:buFont typeface="Noto Sans Symbols"/>
              <a:buNone/>
              <a:defRPr sz="2000" b="0" i="0" u="none" strike="noStrike" cap="none">
                <a:solidFill>
                  <a:srgbClr val="888888"/>
                </a:solidFill>
                <a:latin typeface="Questrial"/>
                <a:ea typeface="Questrial"/>
                <a:cs typeface="Questrial"/>
                <a:sym typeface="Questrial"/>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pic>
        <p:nvPicPr>
          <p:cNvPr id="258" name="Shape 258" descr="http://dese.mo.gov/comm/images/DESE-color.png"/>
          <p:cNvPicPr preferRelativeResize="0"/>
          <p:nvPr/>
        </p:nvPicPr>
        <p:blipFill rotWithShape="1">
          <a:blip r:embed="rId4">
            <a:alphaModFix/>
          </a:blip>
          <a:srcRect/>
          <a:stretch/>
        </p:blipFill>
        <p:spPr>
          <a:xfrm>
            <a:off x="5943600" y="6172200"/>
            <a:ext cx="1656300" cy="596100"/>
          </a:xfrm>
          <a:prstGeom prst="rect">
            <a:avLst/>
          </a:prstGeom>
          <a:noFill/>
          <a:ln>
            <a:noFill/>
          </a:ln>
        </p:spPr>
      </p:pic>
      <p:sp>
        <p:nvSpPr>
          <p:cNvPr id="259" name="Shape 259"/>
          <p:cNvSpPr txBox="1"/>
          <p:nvPr/>
        </p:nvSpPr>
        <p:spPr>
          <a:xfrm>
            <a:off x="0" y="152400"/>
            <a:ext cx="9144000" cy="3699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800" b="1" i="1">
                <a:solidFill>
                  <a:schemeClr val="lt1"/>
                </a:solidFill>
                <a:latin typeface="Arial Narrow"/>
                <a:ea typeface="Arial Narrow"/>
                <a:cs typeface="Arial Narrow"/>
                <a:sym typeface="Arial Narrow"/>
              </a:rPr>
              <a:t>Professional Development to Practice</a:t>
            </a:r>
          </a:p>
        </p:txBody>
      </p:sp>
      <p:sp>
        <p:nvSpPr>
          <p:cNvPr id="260" name="Shape 260"/>
          <p:cNvSpPr/>
          <p:nvPr/>
        </p:nvSpPr>
        <p:spPr>
          <a:xfrm>
            <a:off x="1447800" y="473075"/>
            <a:ext cx="7696200" cy="139800"/>
          </a:xfrm>
          <a:prstGeom prst="rect">
            <a:avLst/>
          </a:prstGeom>
          <a:solidFill>
            <a:srgbClr val="376092"/>
          </a:solidFill>
          <a:ln>
            <a:noFill/>
          </a:ln>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1" name="Shape 261"/>
          <p:cNvSpPr/>
          <p:nvPr/>
        </p:nvSpPr>
        <p:spPr>
          <a:xfrm>
            <a:off x="0" y="473075"/>
            <a:ext cx="1447800" cy="139800"/>
          </a:xfrm>
          <a:prstGeom prst="rect">
            <a:avLst/>
          </a:prstGeom>
          <a:solidFill>
            <a:schemeClr val="accent3"/>
          </a:solidFill>
          <a:ln>
            <a:noFill/>
          </a:ln>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2" name="Shape 262"/>
          <p:cNvSpPr/>
          <p:nvPr/>
        </p:nvSpPr>
        <p:spPr>
          <a:xfrm>
            <a:off x="7988522" y="152400"/>
            <a:ext cx="914400" cy="914400"/>
          </a:xfrm>
          <a:prstGeom prst="rect">
            <a:avLst/>
          </a:prstGeom>
          <a:solidFill>
            <a:schemeClr val="lt1"/>
          </a:solidFill>
          <a:ln w="38100" cap="flat" cmpd="sng">
            <a:solidFill>
              <a:srgbClr val="2C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263"/>
        <p:cNvGrpSpPr/>
        <p:nvPr/>
      </p:nvGrpSpPr>
      <p:grpSpPr>
        <a:xfrm>
          <a:off x="0" y="0"/>
          <a:ext cx="0" cy="0"/>
          <a:chOff x="0" y="0"/>
          <a:chExt cx="0" cy="0"/>
        </a:xfrm>
      </p:grpSpPr>
      <p:sp>
        <p:nvSpPr>
          <p:cNvPr id="264" name="Shape 264"/>
          <p:cNvSpPr txBox="1">
            <a:spLocks noGrp="1"/>
          </p:cNvSpPr>
          <p:nvPr>
            <p:ph type="title"/>
          </p:nvPr>
        </p:nvSpPr>
        <p:spPr>
          <a:xfrm>
            <a:off x="457200" y="601662"/>
            <a:ext cx="8229600" cy="10971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1pPr>
            <a:lvl2pPr marL="0" marR="0" lvl="1"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5pPr>
            <a:lvl6pPr marL="457200" marR="0" lvl="5"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400" marR="0" lvl="6"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600" marR="0" lvl="7"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800" marR="0" lvl="8"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endParaRPr/>
          </a:p>
        </p:txBody>
      </p:sp>
      <p:sp>
        <p:nvSpPr>
          <p:cNvPr id="265" name="Shape 265"/>
          <p:cNvSpPr txBox="1">
            <a:spLocks noGrp="1"/>
          </p:cNvSpPr>
          <p:nvPr>
            <p:ph type="body" idx="1"/>
          </p:nvPr>
        </p:nvSpPr>
        <p:spPr>
          <a:xfrm rot="5400000">
            <a:off x="2552700" y="-266697"/>
            <a:ext cx="4038600" cy="82296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accent2"/>
              </a:buClr>
              <a:buSzPct val="100000"/>
              <a:buFont typeface="Noto Sans Symbols"/>
              <a:buChar char="❑"/>
              <a:defRPr sz="3200" b="0" i="0" u="none" strike="noStrike" cap="none">
                <a:solidFill>
                  <a:schemeClr val="dk1"/>
                </a:solidFill>
                <a:latin typeface="Questrial"/>
                <a:ea typeface="Questrial"/>
                <a:cs typeface="Questrial"/>
                <a:sym typeface="Questrial"/>
              </a:defRPr>
            </a:lvl1pPr>
            <a:lvl2pPr marL="742950" marR="0" lvl="1" indent="-107950" algn="l" rtl="0">
              <a:spcBef>
                <a:spcPts val="560"/>
              </a:spcBef>
              <a:spcAft>
                <a:spcPts val="0"/>
              </a:spcAft>
              <a:buClr>
                <a:schemeClr val="accent2"/>
              </a:buClr>
              <a:buSzPct val="100000"/>
              <a:buFont typeface="Noto Sans Symbols"/>
              <a:buChar char="❑"/>
              <a:defRPr sz="2800" b="0" i="0" u="none" strike="noStrike" cap="none">
                <a:solidFill>
                  <a:schemeClr val="dk1"/>
                </a:solidFill>
                <a:latin typeface="Questrial"/>
                <a:ea typeface="Questrial"/>
                <a:cs typeface="Questrial"/>
                <a:sym typeface="Questrial"/>
              </a:defRPr>
            </a:lvl2pPr>
            <a:lvl3pPr marL="1143000" marR="0" lvl="2" indent="-76200"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3pPr>
            <a:lvl4pPr marL="1600200" marR="0" lvl="3" indent="-101600"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4pPr>
            <a:lvl5pPr marL="2057400" marR="0" lvl="4" indent="-101600"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266"/>
        <p:cNvGrpSpPr/>
        <p:nvPr/>
      </p:nvGrpSpPr>
      <p:grpSpPr>
        <a:xfrm>
          <a:off x="0" y="0"/>
          <a:ext cx="0" cy="0"/>
          <a:chOff x="0" y="0"/>
          <a:chExt cx="0" cy="0"/>
        </a:xfrm>
      </p:grpSpPr>
      <p:sp>
        <p:nvSpPr>
          <p:cNvPr id="267" name="Shape 267"/>
          <p:cNvSpPr txBox="1">
            <a:spLocks noGrp="1"/>
          </p:cNvSpPr>
          <p:nvPr>
            <p:ph type="title"/>
          </p:nvPr>
        </p:nvSpPr>
        <p:spPr>
          <a:xfrm>
            <a:off x="457200" y="602189"/>
            <a:ext cx="8229600" cy="9219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1pPr>
            <a:lvl2pPr marL="0" marR="0" lvl="1"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5pPr>
            <a:lvl6pPr marL="457200" marR="0" lvl="5"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400" marR="0" lvl="6"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600" marR="0" lvl="7"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800" marR="0" lvl="8"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endParaRPr/>
          </a:p>
        </p:txBody>
      </p:sp>
      <p:sp>
        <p:nvSpPr>
          <p:cNvPr id="268" name="Shape 268"/>
          <p:cNvSpPr txBox="1">
            <a:spLocks noGrp="1"/>
          </p:cNvSpPr>
          <p:nvPr>
            <p:ph type="body" idx="1"/>
          </p:nvPr>
        </p:nvSpPr>
        <p:spPr>
          <a:xfrm>
            <a:off x="457202" y="1535112"/>
            <a:ext cx="4040100" cy="639899"/>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accent2"/>
              </a:buClr>
              <a:buFont typeface="Noto Sans Symbols"/>
              <a:buNone/>
              <a:defRPr sz="2400" b="1" i="0" u="none" strike="noStrike" cap="none">
                <a:solidFill>
                  <a:schemeClr val="dk1"/>
                </a:solidFill>
                <a:latin typeface="Questrial"/>
                <a:ea typeface="Questrial"/>
                <a:cs typeface="Questrial"/>
                <a:sym typeface="Questrial"/>
              </a:defRPr>
            </a:lvl1pPr>
            <a:lvl2pPr marL="457200" marR="0" lvl="1" indent="0" algn="l" rtl="0">
              <a:spcBef>
                <a:spcPts val="400"/>
              </a:spcBef>
              <a:spcAft>
                <a:spcPts val="0"/>
              </a:spcAft>
              <a:buClr>
                <a:schemeClr val="accent2"/>
              </a:buClr>
              <a:buFont typeface="Noto Sans Symbols"/>
              <a:buNone/>
              <a:defRPr sz="2000" b="1" i="0" u="none" strike="noStrike" cap="none">
                <a:solidFill>
                  <a:schemeClr val="dk1"/>
                </a:solidFill>
                <a:latin typeface="Questrial"/>
                <a:ea typeface="Questrial"/>
                <a:cs typeface="Questrial"/>
                <a:sym typeface="Questrial"/>
              </a:defRPr>
            </a:lvl2pPr>
            <a:lvl3pPr marL="914400" marR="0" lvl="2" indent="0" algn="l" rtl="0">
              <a:spcBef>
                <a:spcPts val="360"/>
              </a:spcBef>
              <a:spcAft>
                <a:spcPts val="0"/>
              </a:spcAft>
              <a:buClr>
                <a:schemeClr val="accent2"/>
              </a:buClr>
              <a:buFont typeface="Noto Sans Symbols"/>
              <a:buNone/>
              <a:defRPr sz="1800" b="1" i="0" u="none" strike="noStrike" cap="none">
                <a:solidFill>
                  <a:schemeClr val="dk1"/>
                </a:solidFill>
                <a:latin typeface="Questrial"/>
                <a:ea typeface="Questrial"/>
                <a:cs typeface="Questrial"/>
                <a:sym typeface="Questrial"/>
              </a:defRPr>
            </a:lvl3pPr>
            <a:lvl4pPr marL="1371600" marR="0" lvl="3" indent="0" algn="l" rtl="0">
              <a:spcBef>
                <a:spcPts val="320"/>
              </a:spcBef>
              <a:spcAft>
                <a:spcPts val="0"/>
              </a:spcAft>
              <a:buClr>
                <a:schemeClr val="accent2"/>
              </a:buClr>
              <a:buFont typeface="Noto Sans Symbols"/>
              <a:buNone/>
              <a:defRPr sz="1600" b="1" i="0" u="none" strike="noStrike" cap="none">
                <a:solidFill>
                  <a:schemeClr val="dk1"/>
                </a:solidFill>
                <a:latin typeface="Questrial"/>
                <a:ea typeface="Questrial"/>
                <a:cs typeface="Questrial"/>
                <a:sym typeface="Questrial"/>
              </a:defRPr>
            </a:lvl4pPr>
            <a:lvl5pPr marL="1828800" marR="0" lvl="4" indent="0" algn="l" rtl="0">
              <a:spcBef>
                <a:spcPts val="320"/>
              </a:spcBef>
              <a:spcAft>
                <a:spcPts val="0"/>
              </a:spcAft>
              <a:buClr>
                <a:schemeClr val="accent2"/>
              </a:buClr>
              <a:buFont typeface="Noto Sans Symbols"/>
              <a:buNone/>
              <a:defRPr sz="1600" b="1" i="0" u="none" strike="noStrike" cap="none">
                <a:solidFill>
                  <a:schemeClr val="dk1"/>
                </a:solidFill>
                <a:latin typeface="Questrial"/>
                <a:ea typeface="Questrial"/>
                <a:cs typeface="Questrial"/>
                <a:sym typeface="Questrial"/>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69" name="Shape 269"/>
          <p:cNvSpPr txBox="1">
            <a:spLocks noGrp="1"/>
          </p:cNvSpPr>
          <p:nvPr>
            <p:ph type="body" idx="2"/>
          </p:nvPr>
        </p:nvSpPr>
        <p:spPr>
          <a:xfrm>
            <a:off x="457202" y="2174875"/>
            <a:ext cx="4040100" cy="3616200"/>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1pPr>
            <a:lvl2pPr marL="742950" marR="0" lvl="1" indent="-158750"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2pPr>
            <a:lvl3pPr marL="1143000" marR="0" lvl="2" indent="-114300"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3pPr>
            <a:lvl4pPr marL="1600200" marR="0" lvl="3" indent="-127000" algn="l" rtl="0">
              <a:spcBef>
                <a:spcPts val="320"/>
              </a:spcBef>
              <a:spcAft>
                <a:spcPts val="0"/>
              </a:spcAft>
              <a:buClr>
                <a:schemeClr val="accent2"/>
              </a:buClr>
              <a:buSzPct val="100000"/>
              <a:buFont typeface="Noto Sans Symbols"/>
              <a:buChar char="❑"/>
              <a:defRPr sz="1600" b="0" i="0" u="none" strike="noStrike" cap="none">
                <a:solidFill>
                  <a:schemeClr val="dk1"/>
                </a:solidFill>
                <a:latin typeface="Questrial"/>
                <a:ea typeface="Questrial"/>
                <a:cs typeface="Questrial"/>
                <a:sym typeface="Questrial"/>
              </a:defRPr>
            </a:lvl4pPr>
            <a:lvl5pPr marL="2057400" marR="0" lvl="4" indent="-127000" algn="l" rtl="0">
              <a:spcBef>
                <a:spcPts val="320"/>
              </a:spcBef>
              <a:spcAft>
                <a:spcPts val="0"/>
              </a:spcAft>
              <a:buClr>
                <a:schemeClr val="accent2"/>
              </a:buClr>
              <a:buSzPct val="100000"/>
              <a:buFont typeface="Noto Sans Symbols"/>
              <a:buChar char="❑"/>
              <a:defRPr sz="1600" b="0" i="0" u="none" strike="noStrike" cap="none">
                <a:solidFill>
                  <a:schemeClr val="dk1"/>
                </a:solidFill>
                <a:latin typeface="Questrial"/>
                <a:ea typeface="Questrial"/>
                <a:cs typeface="Questrial"/>
                <a:sym typeface="Questrial"/>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270" name="Shape 270"/>
          <p:cNvSpPr txBox="1">
            <a:spLocks noGrp="1"/>
          </p:cNvSpPr>
          <p:nvPr>
            <p:ph type="body" idx="3"/>
          </p:nvPr>
        </p:nvSpPr>
        <p:spPr>
          <a:xfrm>
            <a:off x="4645026" y="1535112"/>
            <a:ext cx="4041900" cy="639899"/>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accent2"/>
              </a:buClr>
              <a:buFont typeface="Noto Sans Symbols"/>
              <a:buNone/>
              <a:defRPr sz="2400" b="1" i="0" u="none" strike="noStrike" cap="none">
                <a:solidFill>
                  <a:schemeClr val="dk1"/>
                </a:solidFill>
                <a:latin typeface="Questrial"/>
                <a:ea typeface="Questrial"/>
                <a:cs typeface="Questrial"/>
                <a:sym typeface="Questrial"/>
              </a:defRPr>
            </a:lvl1pPr>
            <a:lvl2pPr marL="457200" marR="0" lvl="1" indent="0" algn="l" rtl="0">
              <a:spcBef>
                <a:spcPts val="400"/>
              </a:spcBef>
              <a:spcAft>
                <a:spcPts val="0"/>
              </a:spcAft>
              <a:buClr>
                <a:schemeClr val="accent2"/>
              </a:buClr>
              <a:buFont typeface="Noto Sans Symbols"/>
              <a:buNone/>
              <a:defRPr sz="2000" b="1" i="0" u="none" strike="noStrike" cap="none">
                <a:solidFill>
                  <a:schemeClr val="dk1"/>
                </a:solidFill>
                <a:latin typeface="Questrial"/>
                <a:ea typeface="Questrial"/>
                <a:cs typeface="Questrial"/>
                <a:sym typeface="Questrial"/>
              </a:defRPr>
            </a:lvl2pPr>
            <a:lvl3pPr marL="914400" marR="0" lvl="2" indent="0" algn="l" rtl="0">
              <a:spcBef>
                <a:spcPts val="360"/>
              </a:spcBef>
              <a:spcAft>
                <a:spcPts val="0"/>
              </a:spcAft>
              <a:buClr>
                <a:schemeClr val="accent2"/>
              </a:buClr>
              <a:buFont typeface="Noto Sans Symbols"/>
              <a:buNone/>
              <a:defRPr sz="1800" b="1" i="0" u="none" strike="noStrike" cap="none">
                <a:solidFill>
                  <a:schemeClr val="dk1"/>
                </a:solidFill>
                <a:latin typeface="Questrial"/>
                <a:ea typeface="Questrial"/>
                <a:cs typeface="Questrial"/>
                <a:sym typeface="Questrial"/>
              </a:defRPr>
            </a:lvl3pPr>
            <a:lvl4pPr marL="1371600" marR="0" lvl="3" indent="0" algn="l" rtl="0">
              <a:spcBef>
                <a:spcPts val="320"/>
              </a:spcBef>
              <a:spcAft>
                <a:spcPts val="0"/>
              </a:spcAft>
              <a:buClr>
                <a:schemeClr val="accent2"/>
              </a:buClr>
              <a:buFont typeface="Noto Sans Symbols"/>
              <a:buNone/>
              <a:defRPr sz="1600" b="1" i="0" u="none" strike="noStrike" cap="none">
                <a:solidFill>
                  <a:schemeClr val="dk1"/>
                </a:solidFill>
                <a:latin typeface="Questrial"/>
                <a:ea typeface="Questrial"/>
                <a:cs typeface="Questrial"/>
                <a:sym typeface="Questrial"/>
              </a:defRPr>
            </a:lvl4pPr>
            <a:lvl5pPr marL="1828800" marR="0" lvl="4" indent="0" algn="l" rtl="0">
              <a:spcBef>
                <a:spcPts val="320"/>
              </a:spcBef>
              <a:spcAft>
                <a:spcPts val="0"/>
              </a:spcAft>
              <a:buClr>
                <a:schemeClr val="accent2"/>
              </a:buClr>
              <a:buFont typeface="Noto Sans Symbols"/>
              <a:buNone/>
              <a:defRPr sz="1600" b="1" i="0" u="none" strike="noStrike" cap="none">
                <a:solidFill>
                  <a:schemeClr val="dk1"/>
                </a:solidFill>
                <a:latin typeface="Questrial"/>
                <a:ea typeface="Questrial"/>
                <a:cs typeface="Questrial"/>
                <a:sym typeface="Questrial"/>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71" name="Shape 271"/>
          <p:cNvSpPr txBox="1">
            <a:spLocks noGrp="1"/>
          </p:cNvSpPr>
          <p:nvPr>
            <p:ph type="body" idx="4"/>
          </p:nvPr>
        </p:nvSpPr>
        <p:spPr>
          <a:xfrm>
            <a:off x="4645026" y="2174875"/>
            <a:ext cx="4041900" cy="3616200"/>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1pPr>
            <a:lvl2pPr marL="742950" marR="0" lvl="1" indent="-158750"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2pPr>
            <a:lvl3pPr marL="1143000" marR="0" lvl="2" indent="-114300"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3pPr>
            <a:lvl4pPr marL="1600200" marR="0" lvl="3" indent="-127000" algn="l" rtl="0">
              <a:spcBef>
                <a:spcPts val="320"/>
              </a:spcBef>
              <a:spcAft>
                <a:spcPts val="0"/>
              </a:spcAft>
              <a:buClr>
                <a:schemeClr val="accent2"/>
              </a:buClr>
              <a:buSzPct val="100000"/>
              <a:buFont typeface="Noto Sans Symbols"/>
              <a:buChar char="❑"/>
              <a:defRPr sz="1600" b="0" i="0" u="none" strike="noStrike" cap="none">
                <a:solidFill>
                  <a:schemeClr val="dk1"/>
                </a:solidFill>
                <a:latin typeface="Questrial"/>
                <a:ea typeface="Questrial"/>
                <a:cs typeface="Questrial"/>
                <a:sym typeface="Questrial"/>
              </a:defRPr>
            </a:lvl4pPr>
            <a:lvl5pPr marL="2057400" marR="0" lvl="4" indent="-127000" algn="l" rtl="0">
              <a:spcBef>
                <a:spcPts val="320"/>
              </a:spcBef>
              <a:spcAft>
                <a:spcPts val="0"/>
              </a:spcAft>
              <a:buClr>
                <a:schemeClr val="accent2"/>
              </a:buClr>
              <a:buSzPct val="100000"/>
              <a:buFont typeface="Noto Sans Symbols"/>
              <a:buChar char="❑"/>
              <a:defRPr sz="1600" b="0" i="0" u="none" strike="noStrike" cap="none">
                <a:solidFill>
                  <a:schemeClr val="dk1"/>
                </a:solidFill>
                <a:latin typeface="Questrial"/>
                <a:ea typeface="Questrial"/>
                <a:cs typeface="Questrial"/>
                <a:sym typeface="Questrial"/>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72"/>
        <p:cNvGrpSpPr/>
        <p:nvPr/>
      </p:nvGrpSpPr>
      <p:grpSpPr>
        <a:xfrm>
          <a:off x="0" y="0"/>
          <a:ext cx="0" cy="0"/>
          <a:chOff x="0" y="0"/>
          <a:chExt cx="0" cy="0"/>
        </a:xfrm>
      </p:grpSpPr>
      <p:sp>
        <p:nvSpPr>
          <p:cNvPr id="273" name="Shape 273"/>
          <p:cNvSpPr txBox="1">
            <a:spLocks noGrp="1"/>
          </p:cNvSpPr>
          <p:nvPr>
            <p:ph type="title"/>
          </p:nvPr>
        </p:nvSpPr>
        <p:spPr>
          <a:xfrm>
            <a:off x="457200" y="655637"/>
            <a:ext cx="8229600" cy="10971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1pPr>
            <a:lvl2pPr marL="0" marR="0" lvl="1"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5pPr>
            <a:lvl6pPr marL="457200" marR="0" lvl="5"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400" marR="0" lvl="6"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600" marR="0" lvl="7"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800" marR="0" lvl="8"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74"/>
        <p:cNvGrpSpPr/>
        <p:nvPr/>
      </p:nvGrpSpPr>
      <p:grpSpPr>
        <a:xfrm>
          <a:off x="0" y="0"/>
          <a:ext cx="0" cy="0"/>
          <a:chOff x="0" y="0"/>
          <a:chExt cx="0" cy="0"/>
        </a:xfrm>
      </p:grpSpPr>
      <p:sp>
        <p:nvSpPr>
          <p:cNvPr id="275" name="Shape 275"/>
          <p:cNvSpPr txBox="1">
            <a:spLocks noGrp="1"/>
          </p:cNvSpPr>
          <p:nvPr>
            <p:ph type="title"/>
          </p:nvPr>
        </p:nvSpPr>
        <p:spPr>
          <a:xfrm>
            <a:off x="457200" y="601662"/>
            <a:ext cx="8229600" cy="10971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1pPr>
            <a:lvl2pPr marL="0" marR="0" lvl="1"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5pPr>
            <a:lvl6pPr marL="457200" marR="0" lvl="5"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400" marR="0" lvl="6"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600" marR="0" lvl="7"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800" marR="0" lvl="8"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endParaRPr/>
          </a:p>
        </p:txBody>
      </p:sp>
      <p:sp>
        <p:nvSpPr>
          <p:cNvPr id="276" name="Shape 276"/>
          <p:cNvSpPr txBox="1">
            <a:spLocks noGrp="1"/>
          </p:cNvSpPr>
          <p:nvPr>
            <p:ph type="body" idx="1"/>
          </p:nvPr>
        </p:nvSpPr>
        <p:spPr>
          <a:xfrm>
            <a:off x="457200" y="1600203"/>
            <a:ext cx="4038600" cy="4191000"/>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accent2"/>
              </a:buClr>
              <a:buSzPct val="100000"/>
              <a:buFont typeface="Noto Sans Symbols"/>
              <a:buChar char="❑"/>
              <a:defRPr sz="2800" b="0" i="0" u="none" strike="noStrike" cap="none">
                <a:solidFill>
                  <a:schemeClr val="dk1"/>
                </a:solidFill>
                <a:latin typeface="Questrial"/>
                <a:ea typeface="Questrial"/>
                <a:cs typeface="Questrial"/>
                <a:sym typeface="Questrial"/>
              </a:defRPr>
            </a:lvl1pPr>
            <a:lvl2pPr marL="742950" marR="0" lvl="1" indent="-133350"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2pPr>
            <a:lvl3pPr marL="1143000" marR="0" lvl="2" indent="-101600"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3pPr>
            <a:lvl4pPr marL="1600200" marR="0" lvl="3" indent="-114300"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4pPr>
            <a:lvl5pPr marL="2057400" marR="0" lvl="4" indent="-114300"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7" name="Shape 277"/>
          <p:cNvSpPr txBox="1">
            <a:spLocks noGrp="1"/>
          </p:cNvSpPr>
          <p:nvPr>
            <p:ph type="body" idx="2"/>
          </p:nvPr>
        </p:nvSpPr>
        <p:spPr>
          <a:xfrm>
            <a:off x="4648200" y="1600203"/>
            <a:ext cx="4038600" cy="4191000"/>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accent2"/>
              </a:buClr>
              <a:buSzPct val="100000"/>
              <a:buFont typeface="Noto Sans Symbols"/>
              <a:buChar char="❑"/>
              <a:defRPr sz="2800" b="0" i="0" u="none" strike="noStrike" cap="none">
                <a:solidFill>
                  <a:schemeClr val="dk1"/>
                </a:solidFill>
                <a:latin typeface="Questrial"/>
                <a:ea typeface="Questrial"/>
                <a:cs typeface="Questrial"/>
                <a:sym typeface="Questrial"/>
              </a:defRPr>
            </a:lvl1pPr>
            <a:lvl2pPr marL="742950" marR="0" lvl="1" indent="-133350"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2pPr>
            <a:lvl3pPr marL="1143000" marR="0" lvl="2" indent="-101600"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3pPr>
            <a:lvl4pPr marL="1600200" marR="0" lvl="3" indent="-114300"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4pPr>
            <a:lvl5pPr marL="2057400" marR="0" lvl="4" indent="-114300"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78"/>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79"/>
        <p:cNvGrpSpPr/>
        <p:nvPr/>
      </p:nvGrpSpPr>
      <p:grpSpPr>
        <a:xfrm>
          <a:off x="0" y="0"/>
          <a:ext cx="0" cy="0"/>
          <a:chOff x="0" y="0"/>
          <a:chExt cx="0" cy="0"/>
        </a:xfrm>
      </p:grpSpPr>
      <p:sp>
        <p:nvSpPr>
          <p:cNvPr id="280" name="Shape 280"/>
          <p:cNvSpPr txBox="1"/>
          <p:nvPr/>
        </p:nvSpPr>
        <p:spPr>
          <a:xfrm>
            <a:off x="3962400" y="6119812"/>
            <a:ext cx="4343400" cy="738300"/>
          </a:xfrm>
          <a:prstGeom prst="rect">
            <a:avLst/>
          </a:prstGeom>
          <a:noFill/>
          <a:ln>
            <a:noFill/>
          </a:ln>
        </p:spPr>
        <p:txBody>
          <a:bodyPr lIns="91425" tIns="45700" rIns="91425" bIns="45700" anchor="t" anchorCtr="0">
            <a:noAutofit/>
          </a:bodyPr>
          <a:lstStyle/>
          <a:p>
            <a:pPr marL="0" marR="0" lvl="0" indent="0" algn="just" rtl="0">
              <a:spcBef>
                <a:spcPts val="0"/>
              </a:spcBef>
              <a:spcAft>
                <a:spcPts val="0"/>
              </a:spcAft>
              <a:buSzPct val="25000"/>
              <a:buNone/>
            </a:pPr>
            <a:r>
              <a:rPr lang="en-US" sz="1050" i="1">
                <a:solidFill>
                  <a:schemeClr val="dk1"/>
                </a:solidFill>
                <a:latin typeface="Questrial"/>
                <a:ea typeface="Questrial"/>
                <a:cs typeface="Questrial"/>
                <a:sym typeface="Questrial"/>
              </a:rPr>
              <a:t>The contents of this  presentation were developed under a grant from the US Department of Education,   #H323A120018.  However, these contents do not necessarily represent the policy of the US Department of Education, and you should not assume endorsement by the Federal Government. </a:t>
            </a:r>
          </a:p>
        </p:txBody>
      </p:sp>
      <p:pic>
        <p:nvPicPr>
          <p:cNvPr id="281" name="Shape 281" descr="http://tadnet.org/uploads/Image/Ideas_logofinalJ.jpg"/>
          <p:cNvPicPr preferRelativeResize="0"/>
          <p:nvPr/>
        </p:nvPicPr>
        <p:blipFill rotWithShape="1">
          <a:blip r:embed="rId2">
            <a:alphaModFix/>
          </a:blip>
          <a:srcRect/>
          <a:stretch/>
        </p:blipFill>
        <p:spPr>
          <a:xfrm>
            <a:off x="8489950" y="6313487"/>
            <a:ext cx="654000" cy="544500"/>
          </a:xfrm>
          <a:prstGeom prst="rect">
            <a:avLst/>
          </a:prstGeom>
          <a:noFill/>
          <a:ln>
            <a:noFill/>
          </a:ln>
        </p:spPr>
      </p:pic>
      <p:sp>
        <p:nvSpPr>
          <p:cNvPr id="282" name="Shape 282"/>
          <p:cNvSpPr txBox="1">
            <a:spLocks noGrp="1"/>
          </p:cNvSpPr>
          <p:nvPr>
            <p:ph type="title"/>
          </p:nvPr>
        </p:nvSpPr>
        <p:spPr>
          <a:xfrm>
            <a:off x="722312" y="4406900"/>
            <a:ext cx="7772400" cy="13620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4000" b="1" i="0" u="none" strike="noStrike" cap="none">
                <a:solidFill>
                  <a:schemeClr val="accent2"/>
                </a:solidFill>
                <a:latin typeface="Questrial"/>
                <a:ea typeface="Questrial"/>
                <a:cs typeface="Questrial"/>
                <a:sym typeface="Questrial"/>
              </a:defRPr>
            </a:lvl1pPr>
            <a:lvl2pPr marL="0" marR="0" lvl="1"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5pPr>
            <a:lvl6pPr marL="457200" marR="0" lvl="5"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400" marR="0" lvl="6"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600" marR="0" lvl="7"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800" marR="0" lvl="8"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endParaRPr/>
          </a:p>
        </p:txBody>
      </p:sp>
      <p:sp>
        <p:nvSpPr>
          <p:cNvPr id="283" name="Shape 283"/>
          <p:cNvSpPr txBox="1">
            <a:spLocks noGrp="1"/>
          </p:cNvSpPr>
          <p:nvPr>
            <p:ph type="body" idx="1"/>
          </p:nvPr>
        </p:nvSpPr>
        <p:spPr>
          <a:xfrm>
            <a:off x="722312" y="2906715"/>
            <a:ext cx="7772400" cy="1500300"/>
          </a:xfrm>
          <a:prstGeom prst="rect">
            <a:avLst/>
          </a:prstGeom>
          <a:noFill/>
          <a:ln>
            <a:noFill/>
          </a:ln>
        </p:spPr>
        <p:txBody>
          <a:bodyPr lIns="91425" tIns="91425" rIns="91425" bIns="91425" anchor="b" anchorCtr="0"/>
          <a:lstStyle>
            <a:lvl1pPr marL="0" marR="0" lvl="0" indent="0" algn="l" rtl="0">
              <a:spcBef>
                <a:spcPts val="400"/>
              </a:spcBef>
              <a:spcAft>
                <a:spcPts val="0"/>
              </a:spcAft>
              <a:buClr>
                <a:schemeClr val="accent2"/>
              </a:buClr>
              <a:buFont typeface="Noto Sans Symbols"/>
              <a:buNone/>
              <a:defRPr sz="2000" b="0" i="0" u="none" strike="noStrike" cap="none">
                <a:solidFill>
                  <a:srgbClr val="888888"/>
                </a:solidFill>
                <a:latin typeface="Questrial"/>
                <a:ea typeface="Questrial"/>
                <a:cs typeface="Questrial"/>
                <a:sym typeface="Questrial"/>
              </a:defRPr>
            </a:lvl1pPr>
            <a:lvl2pPr marL="457200" marR="0" lvl="1" indent="0" algn="l" rtl="0">
              <a:spcBef>
                <a:spcPts val="360"/>
              </a:spcBef>
              <a:spcAft>
                <a:spcPts val="0"/>
              </a:spcAft>
              <a:buClr>
                <a:schemeClr val="accent2"/>
              </a:buClr>
              <a:buFont typeface="Noto Sans Symbols"/>
              <a:buNone/>
              <a:defRPr sz="1800" b="0" i="0" u="none" strike="noStrike" cap="none">
                <a:solidFill>
                  <a:srgbClr val="888888"/>
                </a:solidFill>
                <a:latin typeface="Questrial"/>
                <a:ea typeface="Questrial"/>
                <a:cs typeface="Questrial"/>
                <a:sym typeface="Questrial"/>
              </a:defRPr>
            </a:lvl2pPr>
            <a:lvl3pPr marL="914400" marR="0" lvl="2" indent="0" algn="l" rtl="0">
              <a:spcBef>
                <a:spcPts val="320"/>
              </a:spcBef>
              <a:spcAft>
                <a:spcPts val="0"/>
              </a:spcAft>
              <a:buClr>
                <a:schemeClr val="accent2"/>
              </a:buClr>
              <a:buFont typeface="Noto Sans Symbols"/>
              <a:buNone/>
              <a:defRPr sz="1600" b="0" i="0" u="none" strike="noStrike" cap="none">
                <a:solidFill>
                  <a:srgbClr val="888888"/>
                </a:solidFill>
                <a:latin typeface="Questrial"/>
                <a:ea typeface="Questrial"/>
                <a:cs typeface="Questrial"/>
                <a:sym typeface="Questrial"/>
              </a:defRPr>
            </a:lvl3pPr>
            <a:lvl4pPr marL="1371600" marR="0" lvl="3" indent="0" algn="l" rtl="0">
              <a:spcBef>
                <a:spcPts val="280"/>
              </a:spcBef>
              <a:spcAft>
                <a:spcPts val="0"/>
              </a:spcAft>
              <a:buClr>
                <a:schemeClr val="accent2"/>
              </a:buClr>
              <a:buFont typeface="Noto Sans Symbols"/>
              <a:buNone/>
              <a:defRPr sz="1400" b="0" i="0" u="none" strike="noStrike" cap="none">
                <a:solidFill>
                  <a:srgbClr val="888888"/>
                </a:solidFill>
                <a:latin typeface="Questrial"/>
                <a:ea typeface="Questrial"/>
                <a:cs typeface="Questrial"/>
                <a:sym typeface="Questrial"/>
              </a:defRPr>
            </a:lvl4pPr>
            <a:lvl5pPr marL="1828800" marR="0" lvl="4" indent="0" algn="l" rtl="0">
              <a:spcBef>
                <a:spcPts val="280"/>
              </a:spcBef>
              <a:spcAft>
                <a:spcPts val="0"/>
              </a:spcAft>
              <a:buClr>
                <a:schemeClr val="accent2"/>
              </a:buClr>
              <a:buFont typeface="Noto Sans Symbols"/>
              <a:buNone/>
              <a:defRPr sz="1400" b="0" i="0" u="none" strike="noStrike" cap="none">
                <a:solidFill>
                  <a:srgbClr val="888888"/>
                </a:solidFill>
                <a:latin typeface="Questrial"/>
                <a:ea typeface="Questrial"/>
                <a:cs typeface="Questrial"/>
                <a:sym typeface="Questrial"/>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3"/>
        <p:cNvGrpSpPr/>
        <p:nvPr/>
      </p:nvGrpSpPr>
      <p:grpSpPr>
        <a:xfrm>
          <a:off x="0" y="0"/>
          <a:ext cx="0" cy="0"/>
          <a:chOff x="0" y="0"/>
          <a:chExt cx="0" cy="0"/>
        </a:xfrm>
      </p:grpSpPr>
      <p:sp>
        <p:nvSpPr>
          <p:cNvPr id="34" name="Shape 34"/>
          <p:cNvSpPr txBox="1"/>
          <p:nvPr/>
        </p:nvSpPr>
        <p:spPr>
          <a:xfrm>
            <a:off x="3962400" y="6119812"/>
            <a:ext cx="4343400" cy="738187"/>
          </a:xfrm>
          <a:prstGeom prst="rect">
            <a:avLst/>
          </a:prstGeom>
          <a:noFill/>
          <a:ln>
            <a:noFill/>
          </a:ln>
        </p:spPr>
        <p:txBody>
          <a:bodyPr lIns="91425" tIns="45700" rIns="91425" bIns="45700" anchor="t" anchorCtr="0">
            <a:noAutofit/>
          </a:bodyPr>
          <a:lstStyle/>
          <a:p>
            <a:pPr marL="0" marR="0" lvl="0" indent="0" algn="just" rtl="0">
              <a:spcBef>
                <a:spcPts val="0"/>
              </a:spcBef>
              <a:spcAft>
                <a:spcPts val="0"/>
              </a:spcAft>
              <a:buSzPct val="25000"/>
              <a:buNone/>
            </a:pPr>
            <a:r>
              <a:rPr lang="en-US" sz="1050" i="1">
                <a:solidFill>
                  <a:schemeClr val="dk1"/>
                </a:solidFill>
                <a:latin typeface="Questrial"/>
                <a:ea typeface="Questrial"/>
                <a:cs typeface="Questrial"/>
                <a:sym typeface="Questrial"/>
              </a:rPr>
              <a:t>The contents of this  presentation were developed under a grant from the US Department of Education,   #H323A120018.  However, these contents do not necessarily represent the policy of the US Department of Education, and you should not assume endorsement by the Federal Government. </a:t>
            </a:r>
          </a:p>
        </p:txBody>
      </p:sp>
      <p:pic>
        <p:nvPicPr>
          <p:cNvPr id="35" name="Shape 35" descr="http://tadnet.org/uploads/Image/Ideas_logofinalJ.jpg"/>
          <p:cNvPicPr preferRelativeResize="0"/>
          <p:nvPr/>
        </p:nvPicPr>
        <p:blipFill rotWithShape="1">
          <a:blip r:embed="rId2">
            <a:alphaModFix/>
          </a:blip>
          <a:srcRect/>
          <a:stretch/>
        </p:blipFill>
        <p:spPr>
          <a:xfrm>
            <a:off x="8489950" y="6313487"/>
            <a:ext cx="654050" cy="544511"/>
          </a:xfrm>
          <a:prstGeom prst="rect">
            <a:avLst/>
          </a:prstGeom>
          <a:noFill/>
          <a:ln>
            <a:noFill/>
          </a:ln>
        </p:spPr>
      </p:pic>
      <p:sp>
        <p:nvSpPr>
          <p:cNvPr id="36" name="Shape 36"/>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spcAft>
                <a:spcPts val="0"/>
              </a:spcAft>
              <a:buNone/>
              <a:defRPr sz="4000" b="1" i="0" u="none" strike="noStrike" cap="none">
                <a:solidFill>
                  <a:schemeClr val="accent2"/>
                </a:solidFill>
                <a:latin typeface="Questrial"/>
                <a:ea typeface="Questrial"/>
                <a:cs typeface="Questrial"/>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200" marR="0" lvl="5"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400" marR="0" lvl="6"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600" marR="0" lvl="7"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800" marR="0" lvl="8"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endParaRPr/>
          </a:p>
        </p:txBody>
      </p:sp>
      <p:sp>
        <p:nvSpPr>
          <p:cNvPr id="37" name="Shape 37"/>
          <p:cNvSpPr txBox="1">
            <a:spLocks noGrp="1"/>
          </p:cNvSpPr>
          <p:nvPr>
            <p:ph type="body" idx="1"/>
          </p:nvPr>
        </p:nvSpPr>
        <p:spPr>
          <a:xfrm>
            <a:off x="722312" y="2906715"/>
            <a:ext cx="7772400" cy="1500187"/>
          </a:xfrm>
          <a:prstGeom prst="rect">
            <a:avLst/>
          </a:prstGeom>
          <a:noFill/>
          <a:ln>
            <a:noFill/>
          </a:ln>
        </p:spPr>
        <p:txBody>
          <a:bodyPr lIns="91425" tIns="91425" rIns="91425" bIns="91425" anchor="b" anchorCtr="0"/>
          <a:lstStyle>
            <a:lvl1pPr marL="0" marR="0" lvl="0" indent="0" algn="l" rtl="0">
              <a:spcBef>
                <a:spcPts val="400"/>
              </a:spcBef>
              <a:spcAft>
                <a:spcPts val="0"/>
              </a:spcAft>
              <a:buClr>
                <a:schemeClr val="accent2"/>
              </a:buClr>
              <a:buFont typeface="Noto Sans Symbols"/>
              <a:buNone/>
              <a:defRPr sz="2000" b="0" i="0" u="none" strike="noStrike" cap="none">
                <a:solidFill>
                  <a:srgbClr val="888888"/>
                </a:solidFill>
                <a:latin typeface="Questrial"/>
                <a:ea typeface="Questrial"/>
                <a:cs typeface="Questrial"/>
                <a:sym typeface="Questrial"/>
              </a:defRPr>
            </a:lvl1pPr>
            <a:lvl2pPr marL="457200" marR="0" lvl="1" indent="0" algn="l" rtl="0">
              <a:spcBef>
                <a:spcPts val="360"/>
              </a:spcBef>
              <a:spcAft>
                <a:spcPts val="0"/>
              </a:spcAft>
              <a:buClr>
                <a:schemeClr val="accent2"/>
              </a:buClr>
              <a:buFont typeface="Noto Sans Symbols"/>
              <a:buNone/>
              <a:defRPr sz="1800" b="0" i="0" u="none" strike="noStrike" cap="none">
                <a:solidFill>
                  <a:srgbClr val="888888"/>
                </a:solidFill>
                <a:latin typeface="Questrial"/>
                <a:ea typeface="Questrial"/>
                <a:cs typeface="Questrial"/>
                <a:sym typeface="Questrial"/>
              </a:defRPr>
            </a:lvl2pPr>
            <a:lvl3pPr marL="914400" marR="0" lvl="2" indent="0" algn="l" rtl="0">
              <a:spcBef>
                <a:spcPts val="320"/>
              </a:spcBef>
              <a:spcAft>
                <a:spcPts val="0"/>
              </a:spcAft>
              <a:buClr>
                <a:schemeClr val="accent2"/>
              </a:buClr>
              <a:buFont typeface="Noto Sans Symbols"/>
              <a:buNone/>
              <a:defRPr sz="1600" b="0" i="0" u="none" strike="noStrike" cap="none">
                <a:solidFill>
                  <a:srgbClr val="888888"/>
                </a:solidFill>
                <a:latin typeface="Questrial"/>
                <a:ea typeface="Questrial"/>
                <a:cs typeface="Questrial"/>
                <a:sym typeface="Questrial"/>
              </a:defRPr>
            </a:lvl3pPr>
            <a:lvl4pPr marL="1371600" marR="0" lvl="3" indent="0" algn="l" rtl="0">
              <a:spcBef>
                <a:spcPts val="280"/>
              </a:spcBef>
              <a:spcAft>
                <a:spcPts val="0"/>
              </a:spcAft>
              <a:buClr>
                <a:schemeClr val="accent2"/>
              </a:buClr>
              <a:buFont typeface="Noto Sans Symbols"/>
              <a:buNone/>
              <a:defRPr sz="1400" b="0" i="0" u="none" strike="noStrike" cap="none">
                <a:solidFill>
                  <a:srgbClr val="888888"/>
                </a:solidFill>
                <a:latin typeface="Questrial"/>
                <a:ea typeface="Questrial"/>
                <a:cs typeface="Questrial"/>
                <a:sym typeface="Questrial"/>
              </a:defRPr>
            </a:lvl4pPr>
            <a:lvl5pPr marL="1828800" marR="0" lvl="4" indent="0" algn="l" rtl="0">
              <a:spcBef>
                <a:spcPts val="280"/>
              </a:spcBef>
              <a:spcAft>
                <a:spcPts val="0"/>
              </a:spcAft>
              <a:buClr>
                <a:schemeClr val="accent2"/>
              </a:buClr>
              <a:buFont typeface="Noto Sans Symbols"/>
              <a:buNone/>
              <a:defRPr sz="1400" b="0" i="0" u="none" strike="noStrike" cap="none">
                <a:solidFill>
                  <a:srgbClr val="888888"/>
                </a:solidFill>
                <a:latin typeface="Questrial"/>
                <a:ea typeface="Questrial"/>
                <a:cs typeface="Questrial"/>
                <a:sym typeface="Questrial"/>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284"/>
        <p:cNvGrpSpPr/>
        <p:nvPr/>
      </p:nvGrpSpPr>
      <p:grpSpPr>
        <a:xfrm>
          <a:off x="0" y="0"/>
          <a:ext cx="0" cy="0"/>
          <a:chOff x="0" y="0"/>
          <a:chExt cx="0" cy="0"/>
        </a:xfrm>
      </p:grpSpPr>
      <p:sp>
        <p:nvSpPr>
          <p:cNvPr id="285" name="Shape 285"/>
          <p:cNvSpPr txBox="1">
            <a:spLocks noGrp="1"/>
          </p:cNvSpPr>
          <p:nvPr>
            <p:ph type="title"/>
          </p:nvPr>
        </p:nvSpPr>
        <p:spPr>
          <a:xfrm>
            <a:off x="457202" y="685800"/>
            <a:ext cx="3008400" cy="749400"/>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accent2"/>
                </a:solidFill>
                <a:latin typeface="Questrial"/>
                <a:ea typeface="Questrial"/>
                <a:cs typeface="Questrial"/>
                <a:sym typeface="Questrial"/>
              </a:defRPr>
            </a:lvl1pPr>
            <a:lvl2pPr marL="0" marR="0" lvl="1"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5pPr>
            <a:lvl6pPr marL="457200" marR="0" lvl="5"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400" marR="0" lvl="6"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600" marR="0" lvl="7"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800" marR="0" lvl="8"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endParaRPr/>
          </a:p>
        </p:txBody>
      </p:sp>
      <p:sp>
        <p:nvSpPr>
          <p:cNvPr id="286" name="Shape 286"/>
          <p:cNvSpPr txBox="1">
            <a:spLocks noGrp="1"/>
          </p:cNvSpPr>
          <p:nvPr>
            <p:ph type="body" idx="1"/>
          </p:nvPr>
        </p:nvSpPr>
        <p:spPr>
          <a:xfrm>
            <a:off x="3575051" y="685799"/>
            <a:ext cx="5111699" cy="51054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accent2"/>
              </a:buClr>
              <a:buSzPct val="100000"/>
              <a:buFont typeface="Noto Sans Symbols"/>
              <a:buChar char="❑"/>
              <a:defRPr sz="3200" b="0" i="0" u="none" strike="noStrike" cap="none">
                <a:solidFill>
                  <a:schemeClr val="dk1"/>
                </a:solidFill>
                <a:latin typeface="Questrial"/>
                <a:ea typeface="Questrial"/>
                <a:cs typeface="Questrial"/>
                <a:sym typeface="Questrial"/>
              </a:defRPr>
            </a:lvl1pPr>
            <a:lvl2pPr marL="742950" marR="0" lvl="1" indent="-107950" algn="l" rtl="0">
              <a:spcBef>
                <a:spcPts val="560"/>
              </a:spcBef>
              <a:spcAft>
                <a:spcPts val="0"/>
              </a:spcAft>
              <a:buClr>
                <a:schemeClr val="accent2"/>
              </a:buClr>
              <a:buSzPct val="100000"/>
              <a:buFont typeface="Noto Sans Symbols"/>
              <a:buChar char="❑"/>
              <a:defRPr sz="2800" b="0" i="0" u="none" strike="noStrike" cap="none">
                <a:solidFill>
                  <a:schemeClr val="dk1"/>
                </a:solidFill>
                <a:latin typeface="Questrial"/>
                <a:ea typeface="Questrial"/>
                <a:cs typeface="Questrial"/>
                <a:sym typeface="Questrial"/>
              </a:defRPr>
            </a:lvl2pPr>
            <a:lvl3pPr marL="1143000" marR="0" lvl="2" indent="-76200"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3pPr>
            <a:lvl4pPr marL="1600200" marR="0" lvl="3" indent="-101600"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4pPr>
            <a:lvl5pPr marL="2057400" marR="0" lvl="4" indent="-101600"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87" name="Shape 287"/>
          <p:cNvSpPr txBox="1">
            <a:spLocks noGrp="1"/>
          </p:cNvSpPr>
          <p:nvPr>
            <p:ph type="body" idx="2"/>
          </p:nvPr>
        </p:nvSpPr>
        <p:spPr>
          <a:xfrm>
            <a:off x="457202" y="1435103"/>
            <a:ext cx="3008400" cy="4356000"/>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accent2"/>
              </a:buClr>
              <a:buFont typeface="Noto Sans Symbols"/>
              <a:buNone/>
              <a:defRPr sz="1400" b="0" i="0" u="none" strike="noStrike" cap="none">
                <a:solidFill>
                  <a:schemeClr val="dk1"/>
                </a:solidFill>
                <a:latin typeface="Questrial"/>
                <a:ea typeface="Questrial"/>
                <a:cs typeface="Questrial"/>
                <a:sym typeface="Questrial"/>
              </a:defRPr>
            </a:lvl1pPr>
            <a:lvl2pPr marL="457200" marR="0" lvl="1" indent="0" algn="l" rtl="0">
              <a:spcBef>
                <a:spcPts val="240"/>
              </a:spcBef>
              <a:spcAft>
                <a:spcPts val="0"/>
              </a:spcAft>
              <a:buClr>
                <a:schemeClr val="accent2"/>
              </a:buClr>
              <a:buFont typeface="Noto Sans Symbols"/>
              <a:buNone/>
              <a:defRPr sz="1200" b="0" i="0" u="none" strike="noStrike" cap="none">
                <a:solidFill>
                  <a:schemeClr val="dk1"/>
                </a:solidFill>
                <a:latin typeface="Questrial"/>
                <a:ea typeface="Questrial"/>
                <a:cs typeface="Questrial"/>
                <a:sym typeface="Questrial"/>
              </a:defRPr>
            </a:lvl2pPr>
            <a:lvl3pPr marL="914400" marR="0" lvl="2" indent="0" algn="l" rtl="0">
              <a:spcBef>
                <a:spcPts val="200"/>
              </a:spcBef>
              <a:spcAft>
                <a:spcPts val="0"/>
              </a:spcAft>
              <a:buClr>
                <a:schemeClr val="accent2"/>
              </a:buClr>
              <a:buFont typeface="Noto Sans Symbols"/>
              <a:buNone/>
              <a:defRPr sz="1000" b="0" i="0" u="none" strike="noStrike" cap="none">
                <a:solidFill>
                  <a:schemeClr val="dk1"/>
                </a:solidFill>
                <a:latin typeface="Questrial"/>
                <a:ea typeface="Questrial"/>
                <a:cs typeface="Questrial"/>
                <a:sym typeface="Questrial"/>
              </a:defRPr>
            </a:lvl3pPr>
            <a:lvl4pPr marL="1371600" marR="0" lvl="3" indent="0" algn="l" rtl="0">
              <a:spcBef>
                <a:spcPts val="180"/>
              </a:spcBef>
              <a:spcAft>
                <a:spcPts val="0"/>
              </a:spcAft>
              <a:buClr>
                <a:schemeClr val="accent2"/>
              </a:buClr>
              <a:buFont typeface="Noto Sans Symbols"/>
              <a:buNone/>
              <a:defRPr sz="900" b="0" i="0" u="none" strike="noStrike" cap="none">
                <a:solidFill>
                  <a:schemeClr val="dk1"/>
                </a:solidFill>
                <a:latin typeface="Questrial"/>
                <a:ea typeface="Questrial"/>
                <a:cs typeface="Questrial"/>
                <a:sym typeface="Questrial"/>
              </a:defRPr>
            </a:lvl4pPr>
            <a:lvl5pPr marL="1828800" marR="0" lvl="4" indent="0" algn="l" rtl="0">
              <a:spcBef>
                <a:spcPts val="180"/>
              </a:spcBef>
              <a:spcAft>
                <a:spcPts val="0"/>
              </a:spcAft>
              <a:buClr>
                <a:schemeClr val="accent2"/>
              </a:buClr>
              <a:buFont typeface="Noto Sans Symbols"/>
              <a:buNone/>
              <a:defRPr sz="900" b="0" i="0" u="none" strike="noStrike" cap="none">
                <a:solidFill>
                  <a:schemeClr val="dk1"/>
                </a:solidFill>
                <a:latin typeface="Questrial"/>
                <a:ea typeface="Questrial"/>
                <a:cs typeface="Questrial"/>
                <a:sym typeface="Questrial"/>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288"/>
        <p:cNvGrpSpPr/>
        <p:nvPr/>
      </p:nvGrpSpPr>
      <p:grpSpPr>
        <a:xfrm>
          <a:off x="0" y="0"/>
          <a:ext cx="0" cy="0"/>
          <a:chOff x="0" y="0"/>
          <a:chExt cx="0" cy="0"/>
        </a:xfrm>
      </p:grpSpPr>
      <p:sp>
        <p:nvSpPr>
          <p:cNvPr id="289" name="Shape 289"/>
          <p:cNvSpPr txBox="1">
            <a:spLocks noGrp="1"/>
          </p:cNvSpPr>
          <p:nvPr>
            <p:ph type="title"/>
          </p:nvPr>
        </p:nvSpPr>
        <p:spPr>
          <a:xfrm>
            <a:off x="1792288" y="4800601"/>
            <a:ext cx="5486400" cy="566700"/>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accent2"/>
                </a:solidFill>
                <a:latin typeface="Questrial"/>
                <a:ea typeface="Questrial"/>
                <a:cs typeface="Questrial"/>
                <a:sym typeface="Questrial"/>
              </a:defRPr>
            </a:lvl1pPr>
            <a:lvl2pPr marL="0" marR="0" lvl="1"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5pPr>
            <a:lvl6pPr marL="457200" marR="0" lvl="5"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400" marR="0" lvl="6"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600" marR="0" lvl="7"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800" marR="0" lvl="8"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endParaRPr/>
          </a:p>
        </p:txBody>
      </p:sp>
      <p:sp>
        <p:nvSpPr>
          <p:cNvPr id="290" name="Shape 290"/>
          <p:cNvSpPr>
            <a:spLocks noGrp="1"/>
          </p:cNvSpPr>
          <p:nvPr>
            <p:ph type="pic" idx="2"/>
          </p:nvPr>
        </p:nvSpPr>
        <p:spPr>
          <a:xfrm>
            <a:off x="1792288" y="685799"/>
            <a:ext cx="5486400" cy="4041900"/>
          </a:xfrm>
          <a:prstGeom prst="rect">
            <a:avLst/>
          </a:prstGeom>
          <a:noFill/>
          <a:ln>
            <a:noFill/>
          </a:ln>
        </p:spPr>
        <p:txBody>
          <a:bodyPr lIns="91425" tIns="91425" rIns="91425" bIns="91425" anchor="t" anchorCtr="0"/>
          <a:lstStyle>
            <a:lvl1pPr marL="0" marR="0" lvl="0" indent="0" algn="l" rtl="0">
              <a:spcBef>
                <a:spcPts val="640"/>
              </a:spcBef>
              <a:spcAft>
                <a:spcPts val="0"/>
              </a:spcAft>
              <a:buClr>
                <a:schemeClr val="accent2"/>
              </a:buClr>
              <a:buFont typeface="Noto Sans Symbols"/>
              <a:buNone/>
              <a:defRPr sz="3200" b="0" i="0" u="none" strike="noStrike" cap="none">
                <a:solidFill>
                  <a:schemeClr val="dk1"/>
                </a:solidFill>
                <a:latin typeface="Questrial"/>
                <a:ea typeface="Questrial"/>
                <a:cs typeface="Questrial"/>
                <a:sym typeface="Questrial"/>
              </a:defRPr>
            </a:lvl1pPr>
            <a:lvl2pPr marL="457200" marR="0" lvl="1" indent="0" algn="l" rtl="0">
              <a:spcBef>
                <a:spcPts val="560"/>
              </a:spcBef>
              <a:spcAft>
                <a:spcPts val="0"/>
              </a:spcAft>
              <a:buClr>
                <a:schemeClr val="accent2"/>
              </a:buClr>
              <a:buFont typeface="Noto Sans Symbols"/>
              <a:buNone/>
              <a:defRPr sz="2800" b="0" i="0" u="none" strike="noStrike" cap="none">
                <a:solidFill>
                  <a:schemeClr val="dk1"/>
                </a:solidFill>
                <a:latin typeface="Questrial"/>
                <a:ea typeface="Questrial"/>
                <a:cs typeface="Questrial"/>
                <a:sym typeface="Questrial"/>
              </a:defRPr>
            </a:lvl2pPr>
            <a:lvl3pPr marL="914400" marR="0" lvl="2" indent="0" algn="l" rtl="0">
              <a:spcBef>
                <a:spcPts val="480"/>
              </a:spcBef>
              <a:spcAft>
                <a:spcPts val="0"/>
              </a:spcAft>
              <a:buClr>
                <a:schemeClr val="accent2"/>
              </a:buClr>
              <a:buFont typeface="Noto Sans Symbols"/>
              <a:buNone/>
              <a:defRPr sz="2400" b="0" i="0" u="none" strike="noStrike" cap="none">
                <a:solidFill>
                  <a:schemeClr val="dk1"/>
                </a:solidFill>
                <a:latin typeface="Questrial"/>
                <a:ea typeface="Questrial"/>
                <a:cs typeface="Questrial"/>
                <a:sym typeface="Questrial"/>
              </a:defRPr>
            </a:lvl3pPr>
            <a:lvl4pPr marL="1371600" marR="0" lvl="3" indent="0" algn="l" rtl="0">
              <a:spcBef>
                <a:spcPts val="400"/>
              </a:spcBef>
              <a:spcAft>
                <a:spcPts val="0"/>
              </a:spcAft>
              <a:buClr>
                <a:schemeClr val="accent2"/>
              </a:buClr>
              <a:buFont typeface="Noto Sans Symbols"/>
              <a:buNone/>
              <a:defRPr sz="2000" b="0" i="0" u="none" strike="noStrike" cap="none">
                <a:solidFill>
                  <a:schemeClr val="dk1"/>
                </a:solidFill>
                <a:latin typeface="Questrial"/>
                <a:ea typeface="Questrial"/>
                <a:cs typeface="Questrial"/>
                <a:sym typeface="Questrial"/>
              </a:defRPr>
            </a:lvl4pPr>
            <a:lvl5pPr marL="1828800" marR="0" lvl="4" indent="0" algn="l" rtl="0">
              <a:spcBef>
                <a:spcPts val="400"/>
              </a:spcBef>
              <a:spcAft>
                <a:spcPts val="0"/>
              </a:spcAft>
              <a:buClr>
                <a:schemeClr val="accent2"/>
              </a:buClr>
              <a:buFont typeface="Noto Sans Symbols"/>
              <a:buNone/>
              <a:defRPr sz="2000" b="0" i="0" u="none" strike="noStrike" cap="none">
                <a:solidFill>
                  <a:schemeClr val="dk1"/>
                </a:solidFill>
                <a:latin typeface="Questrial"/>
                <a:ea typeface="Questrial"/>
                <a:cs typeface="Questrial"/>
                <a:sym typeface="Questrial"/>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91" name="Shape 291"/>
          <p:cNvSpPr txBox="1">
            <a:spLocks noGrp="1"/>
          </p:cNvSpPr>
          <p:nvPr>
            <p:ph type="body" idx="1"/>
          </p:nvPr>
        </p:nvSpPr>
        <p:spPr>
          <a:xfrm>
            <a:off x="1792288" y="5367339"/>
            <a:ext cx="5486400" cy="500100"/>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accent2"/>
              </a:buClr>
              <a:buFont typeface="Noto Sans Symbols"/>
              <a:buNone/>
              <a:defRPr sz="1400" b="0" i="0" u="none" strike="noStrike" cap="none">
                <a:solidFill>
                  <a:schemeClr val="dk1"/>
                </a:solidFill>
                <a:latin typeface="Questrial"/>
                <a:ea typeface="Questrial"/>
                <a:cs typeface="Questrial"/>
                <a:sym typeface="Questrial"/>
              </a:defRPr>
            </a:lvl1pPr>
            <a:lvl2pPr marL="457200" marR="0" lvl="1" indent="0" algn="l" rtl="0">
              <a:spcBef>
                <a:spcPts val="240"/>
              </a:spcBef>
              <a:spcAft>
                <a:spcPts val="0"/>
              </a:spcAft>
              <a:buClr>
                <a:schemeClr val="accent2"/>
              </a:buClr>
              <a:buFont typeface="Noto Sans Symbols"/>
              <a:buNone/>
              <a:defRPr sz="1200" b="0" i="0" u="none" strike="noStrike" cap="none">
                <a:solidFill>
                  <a:schemeClr val="dk1"/>
                </a:solidFill>
                <a:latin typeface="Questrial"/>
                <a:ea typeface="Questrial"/>
                <a:cs typeface="Questrial"/>
                <a:sym typeface="Questrial"/>
              </a:defRPr>
            </a:lvl2pPr>
            <a:lvl3pPr marL="914400" marR="0" lvl="2" indent="0" algn="l" rtl="0">
              <a:spcBef>
                <a:spcPts val="200"/>
              </a:spcBef>
              <a:spcAft>
                <a:spcPts val="0"/>
              </a:spcAft>
              <a:buClr>
                <a:schemeClr val="accent2"/>
              </a:buClr>
              <a:buFont typeface="Noto Sans Symbols"/>
              <a:buNone/>
              <a:defRPr sz="1000" b="0" i="0" u="none" strike="noStrike" cap="none">
                <a:solidFill>
                  <a:schemeClr val="dk1"/>
                </a:solidFill>
                <a:latin typeface="Questrial"/>
                <a:ea typeface="Questrial"/>
                <a:cs typeface="Questrial"/>
                <a:sym typeface="Questrial"/>
              </a:defRPr>
            </a:lvl3pPr>
            <a:lvl4pPr marL="1371600" marR="0" lvl="3" indent="0" algn="l" rtl="0">
              <a:spcBef>
                <a:spcPts val="180"/>
              </a:spcBef>
              <a:spcAft>
                <a:spcPts val="0"/>
              </a:spcAft>
              <a:buClr>
                <a:schemeClr val="accent2"/>
              </a:buClr>
              <a:buFont typeface="Noto Sans Symbols"/>
              <a:buNone/>
              <a:defRPr sz="900" b="0" i="0" u="none" strike="noStrike" cap="none">
                <a:solidFill>
                  <a:schemeClr val="dk1"/>
                </a:solidFill>
                <a:latin typeface="Questrial"/>
                <a:ea typeface="Questrial"/>
                <a:cs typeface="Questrial"/>
                <a:sym typeface="Questrial"/>
              </a:defRPr>
            </a:lvl4pPr>
            <a:lvl5pPr marL="1828800" marR="0" lvl="4" indent="0" algn="l" rtl="0">
              <a:spcBef>
                <a:spcPts val="180"/>
              </a:spcBef>
              <a:spcAft>
                <a:spcPts val="0"/>
              </a:spcAft>
              <a:buClr>
                <a:schemeClr val="accent2"/>
              </a:buClr>
              <a:buFont typeface="Noto Sans Symbols"/>
              <a:buNone/>
              <a:defRPr sz="900" b="0" i="0" u="none" strike="noStrike" cap="none">
                <a:solidFill>
                  <a:schemeClr val="dk1"/>
                </a:solidFill>
                <a:latin typeface="Questrial"/>
                <a:ea typeface="Questrial"/>
                <a:cs typeface="Questrial"/>
                <a:sym typeface="Questrial"/>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292"/>
        <p:cNvGrpSpPr/>
        <p:nvPr/>
      </p:nvGrpSpPr>
      <p:grpSpPr>
        <a:xfrm>
          <a:off x="0" y="0"/>
          <a:ext cx="0" cy="0"/>
          <a:chOff x="0" y="0"/>
          <a:chExt cx="0" cy="0"/>
        </a:xfrm>
      </p:grpSpPr>
      <p:sp>
        <p:nvSpPr>
          <p:cNvPr id="293" name="Shape 293"/>
          <p:cNvSpPr txBox="1">
            <a:spLocks noGrp="1"/>
          </p:cNvSpPr>
          <p:nvPr>
            <p:ph type="title"/>
          </p:nvPr>
        </p:nvSpPr>
        <p:spPr>
          <a:xfrm rot="5400000">
            <a:off x="5029200" y="2209800"/>
            <a:ext cx="5257800" cy="20574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1pPr>
            <a:lvl2pPr marL="0" marR="0" lvl="1"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5pPr>
            <a:lvl6pPr marL="457200" marR="0" lvl="5"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400" marR="0" lvl="6"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600" marR="0" lvl="7"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800" marR="0" lvl="8"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endParaRPr/>
          </a:p>
        </p:txBody>
      </p:sp>
      <p:sp>
        <p:nvSpPr>
          <p:cNvPr id="294" name="Shape 294"/>
          <p:cNvSpPr txBox="1">
            <a:spLocks noGrp="1"/>
          </p:cNvSpPr>
          <p:nvPr>
            <p:ph type="body" idx="1"/>
          </p:nvPr>
        </p:nvSpPr>
        <p:spPr>
          <a:xfrm rot="5400000">
            <a:off x="838200" y="228599"/>
            <a:ext cx="5257800" cy="60198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accent2"/>
              </a:buClr>
              <a:buSzPct val="100000"/>
              <a:buFont typeface="Noto Sans Symbols"/>
              <a:buChar char="❑"/>
              <a:defRPr sz="3200" b="0" i="0" u="none" strike="noStrike" cap="none">
                <a:solidFill>
                  <a:schemeClr val="dk1"/>
                </a:solidFill>
                <a:latin typeface="Questrial"/>
                <a:ea typeface="Questrial"/>
                <a:cs typeface="Questrial"/>
                <a:sym typeface="Questrial"/>
              </a:defRPr>
            </a:lvl1pPr>
            <a:lvl2pPr marL="742950" marR="0" lvl="1" indent="-107950" algn="l" rtl="0">
              <a:spcBef>
                <a:spcPts val="560"/>
              </a:spcBef>
              <a:spcAft>
                <a:spcPts val="0"/>
              </a:spcAft>
              <a:buClr>
                <a:schemeClr val="accent2"/>
              </a:buClr>
              <a:buSzPct val="100000"/>
              <a:buFont typeface="Noto Sans Symbols"/>
              <a:buChar char="❑"/>
              <a:defRPr sz="2800" b="0" i="0" u="none" strike="noStrike" cap="none">
                <a:solidFill>
                  <a:schemeClr val="dk1"/>
                </a:solidFill>
                <a:latin typeface="Questrial"/>
                <a:ea typeface="Questrial"/>
                <a:cs typeface="Questrial"/>
                <a:sym typeface="Questrial"/>
              </a:defRPr>
            </a:lvl2pPr>
            <a:lvl3pPr marL="1143000" marR="0" lvl="2" indent="-76200"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3pPr>
            <a:lvl4pPr marL="1600200" marR="0" lvl="3" indent="-101600"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4pPr>
            <a:lvl5pPr marL="2057400" marR="0" lvl="4" indent="-101600"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369"/>
        <p:cNvGrpSpPr/>
        <p:nvPr/>
      </p:nvGrpSpPr>
      <p:grpSpPr>
        <a:xfrm>
          <a:off x="0" y="0"/>
          <a:ext cx="0" cy="0"/>
          <a:chOff x="0" y="0"/>
          <a:chExt cx="0" cy="0"/>
        </a:xfrm>
      </p:grpSpPr>
      <p:pic>
        <p:nvPicPr>
          <p:cNvPr id="370" name="Shape 370" descr="C:\Users\dayad\Desktop\Arden backup\dayad\Desktop\MIM\Logos and Swag\10 by 20.jpg"/>
          <p:cNvPicPr preferRelativeResize="0"/>
          <p:nvPr/>
        </p:nvPicPr>
        <p:blipFill rotWithShape="1">
          <a:blip r:embed="rId2">
            <a:alphaModFix/>
          </a:blip>
          <a:srcRect/>
          <a:stretch/>
        </p:blipFill>
        <p:spPr>
          <a:xfrm>
            <a:off x="7648725" y="6173130"/>
            <a:ext cx="672000" cy="594299"/>
          </a:xfrm>
          <a:prstGeom prst="rect">
            <a:avLst/>
          </a:prstGeom>
          <a:noFill/>
          <a:ln>
            <a:noFill/>
          </a:ln>
        </p:spPr>
      </p:pic>
      <p:sp>
        <p:nvSpPr>
          <p:cNvPr id="371" name="Shape 371"/>
          <p:cNvSpPr/>
          <p:nvPr/>
        </p:nvSpPr>
        <p:spPr>
          <a:xfrm>
            <a:off x="0" y="0"/>
            <a:ext cx="9144000" cy="6080700"/>
          </a:xfrm>
          <a:prstGeom prst="rect">
            <a:avLst/>
          </a:prstGeom>
          <a:solidFill>
            <a:srgbClr val="254061"/>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72" name="Shape 372"/>
          <p:cNvSpPr txBox="1"/>
          <p:nvPr/>
        </p:nvSpPr>
        <p:spPr>
          <a:xfrm>
            <a:off x="2819400" y="6150114"/>
            <a:ext cx="3124200" cy="708000"/>
          </a:xfrm>
          <a:prstGeom prst="rect">
            <a:avLst/>
          </a:prstGeom>
          <a:noFill/>
          <a:ln>
            <a:noFill/>
          </a:ln>
        </p:spPr>
        <p:txBody>
          <a:bodyPr lIns="91425" tIns="45700" rIns="91425" bIns="45700" anchor="t" anchorCtr="0">
            <a:noAutofit/>
          </a:bodyPr>
          <a:lstStyle/>
          <a:p>
            <a:pPr marL="0" marR="0" lvl="0" indent="0" algn="just" rtl="0">
              <a:spcBef>
                <a:spcPts val="0"/>
              </a:spcBef>
              <a:spcAft>
                <a:spcPts val="0"/>
              </a:spcAft>
              <a:buSzPct val="25000"/>
              <a:buNone/>
            </a:pPr>
            <a:r>
              <a:rPr lang="en-US" sz="800" b="0" i="1" u="none" strike="noStrike" cap="none">
                <a:solidFill>
                  <a:schemeClr val="dk1"/>
                </a:solidFill>
                <a:latin typeface="Questrial"/>
                <a:ea typeface="Questrial"/>
                <a:cs typeface="Questrial"/>
                <a:sym typeface="Questrial"/>
              </a:rPr>
              <a:t>The contents of this presentation were developed under a grant from the US Department of Education to the Missouri Department of Elementary and Secondary Education (#H323A120018).  However, these contents do not necessarily represent the policy of the US Department of Education, and you should not assume endorsement by the Federal Government. </a:t>
            </a:r>
          </a:p>
        </p:txBody>
      </p:sp>
      <p:pic>
        <p:nvPicPr>
          <p:cNvPr id="373" name="Shape 373" descr="http://tadnet.org/uploads/Image/Ideas_logofinalJ.jpg"/>
          <p:cNvPicPr preferRelativeResize="0"/>
          <p:nvPr/>
        </p:nvPicPr>
        <p:blipFill rotWithShape="1">
          <a:blip r:embed="rId3">
            <a:alphaModFix/>
          </a:blip>
          <a:srcRect/>
          <a:stretch/>
        </p:blipFill>
        <p:spPr>
          <a:xfrm>
            <a:off x="8375168" y="6173130"/>
            <a:ext cx="714600" cy="594299"/>
          </a:xfrm>
          <a:prstGeom prst="rect">
            <a:avLst/>
          </a:prstGeom>
          <a:noFill/>
          <a:ln>
            <a:noFill/>
          </a:ln>
        </p:spPr>
      </p:pic>
      <p:sp>
        <p:nvSpPr>
          <p:cNvPr id="374" name="Shape 374"/>
          <p:cNvSpPr txBox="1"/>
          <p:nvPr/>
        </p:nvSpPr>
        <p:spPr>
          <a:xfrm>
            <a:off x="-1752600" y="6858000"/>
            <a:ext cx="8828100" cy="3699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800" b="1" i="1" u="none" strike="noStrike" cap="none">
                <a:solidFill>
                  <a:srgbClr val="093054"/>
                </a:solidFill>
                <a:latin typeface="Arial Narrow"/>
                <a:ea typeface="Arial Narrow"/>
                <a:cs typeface="Arial Narrow"/>
                <a:sym typeface="Arial Narrow"/>
              </a:rPr>
              <a:t>Professional Development to Practice</a:t>
            </a:r>
          </a:p>
        </p:txBody>
      </p:sp>
      <p:sp>
        <p:nvSpPr>
          <p:cNvPr id="375" name="Shape 375"/>
          <p:cNvSpPr/>
          <p:nvPr/>
        </p:nvSpPr>
        <p:spPr>
          <a:xfrm>
            <a:off x="267395" y="7158038"/>
            <a:ext cx="1447800" cy="139800"/>
          </a:xfrm>
          <a:prstGeom prst="rect">
            <a:avLst/>
          </a:prstGeom>
          <a:solidFill>
            <a:srgbClr val="093054"/>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76" name="Shape 376"/>
          <p:cNvSpPr/>
          <p:nvPr/>
        </p:nvSpPr>
        <p:spPr>
          <a:xfrm>
            <a:off x="1715197" y="7158038"/>
            <a:ext cx="7696200" cy="139800"/>
          </a:xfrm>
          <a:prstGeom prst="rect">
            <a:avLst/>
          </a:prstGeom>
          <a:solidFill>
            <a:schemeClr val="dk2"/>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77" name="Shape 377"/>
          <p:cNvSpPr txBox="1">
            <a:spLocks noGrp="1"/>
          </p:cNvSpPr>
          <p:nvPr>
            <p:ph type="ctrTitle"/>
          </p:nvPr>
        </p:nvSpPr>
        <p:spPr>
          <a:xfrm>
            <a:off x="685800" y="1420730"/>
            <a:ext cx="7772400" cy="1470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lt1"/>
                </a:solidFill>
                <a:latin typeface="Questrial"/>
                <a:ea typeface="Questrial"/>
                <a:cs typeface="Questrial"/>
                <a:sym typeface="Questrial"/>
              </a:defRPr>
            </a:lvl1pPr>
            <a:lvl2pPr marL="0" marR="0" lvl="1"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5pPr>
            <a:lvl6pPr marL="457200" marR="0" lvl="5"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400" marR="0" lvl="6"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600" marR="0" lvl="7"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800" marR="0" lvl="8"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endParaRPr/>
          </a:p>
        </p:txBody>
      </p:sp>
      <p:sp>
        <p:nvSpPr>
          <p:cNvPr id="378" name="Shape 378"/>
          <p:cNvSpPr txBox="1">
            <a:spLocks noGrp="1"/>
          </p:cNvSpPr>
          <p:nvPr>
            <p:ph type="subTitle" idx="1"/>
          </p:nvPr>
        </p:nvSpPr>
        <p:spPr>
          <a:xfrm>
            <a:off x="1371600" y="3217448"/>
            <a:ext cx="6400800" cy="1752600"/>
          </a:xfrm>
          <a:prstGeom prst="rect">
            <a:avLst/>
          </a:prstGeom>
          <a:noFill/>
          <a:ln>
            <a:noFill/>
          </a:ln>
        </p:spPr>
        <p:txBody>
          <a:bodyPr lIns="91425" tIns="91425" rIns="91425" bIns="91425" anchor="t" anchorCtr="0"/>
          <a:lstStyle>
            <a:lvl1pPr marL="0" marR="0" lvl="0" indent="0" algn="ctr" rtl="0">
              <a:spcBef>
                <a:spcPts val="640"/>
              </a:spcBef>
              <a:spcAft>
                <a:spcPts val="0"/>
              </a:spcAft>
              <a:buClr>
                <a:schemeClr val="accent2"/>
              </a:buClr>
              <a:buFont typeface="Noto Sans Symbols"/>
              <a:buNone/>
              <a:defRPr sz="3200" b="0" i="0" u="none" strike="noStrike" cap="none">
                <a:solidFill>
                  <a:schemeClr val="lt1"/>
                </a:solidFill>
                <a:latin typeface="Questrial"/>
                <a:ea typeface="Questrial"/>
                <a:cs typeface="Questrial"/>
                <a:sym typeface="Questrial"/>
              </a:defRPr>
            </a:lvl1pPr>
            <a:lvl2pPr marL="457200" marR="0" lvl="1" indent="0" algn="ctr" rtl="0">
              <a:spcBef>
                <a:spcPts val="560"/>
              </a:spcBef>
              <a:spcAft>
                <a:spcPts val="0"/>
              </a:spcAft>
              <a:buClr>
                <a:schemeClr val="accent2"/>
              </a:buClr>
              <a:buFont typeface="Noto Sans Symbols"/>
              <a:buNone/>
              <a:defRPr sz="2800" b="0" i="0" u="none" strike="noStrike" cap="none">
                <a:solidFill>
                  <a:srgbClr val="888888"/>
                </a:solidFill>
                <a:latin typeface="Questrial"/>
                <a:ea typeface="Questrial"/>
                <a:cs typeface="Questrial"/>
                <a:sym typeface="Questrial"/>
              </a:defRPr>
            </a:lvl2pPr>
            <a:lvl3pPr marL="914400" marR="0" lvl="2" indent="0" algn="ctr" rtl="0">
              <a:spcBef>
                <a:spcPts val="480"/>
              </a:spcBef>
              <a:spcAft>
                <a:spcPts val="0"/>
              </a:spcAft>
              <a:buClr>
                <a:schemeClr val="accent2"/>
              </a:buClr>
              <a:buFont typeface="Noto Sans Symbols"/>
              <a:buNone/>
              <a:defRPr sz="2400" b="0" i="0" u="none" strike="noStrike" cap="none">
                <a:solidFill>
                  <a:srgbClr val="888888"/>
                </a:solidFill>
                <a:latin typeface="Questrial"/>
                <a:ea typeface="Questrial"/>
                <a:cs typeface="Questrial"/>
                <a:sym typeface="Questrial"/>
              </a:defRPr>
            </a:lvl3pPr>
            <a:lvl4pPr marL="1371600" marR="0" lvl="3" indent="0" algn="ctr" rtl="0">
              <a:spcBef>
                <a:spcPts val="400"/>
              </a:spcBef>
              <a:spcAft>
                <a:spcPts val="0"/>
              </a:spcAft>
              <a:buClr>
                <a:schemeClr val="accent2"/>
              </a:buClr>
              <a:buFont typeface="Noto Sans Symbols"/>
              <a:buNone/>
              <a:defRPr sz="2000" b="0" i="0" u="none" strike="noStrike" cap="none">
                <a:solidFill>
                  <a:srgbClr val="888888"/>
                </a:solidFill>
                <a:latin typeface="Questrial"/>
                <a:ea typeface="Questrial"/>
                <a:cs typeface="Questrial"/>
                <a:sym typeface="Questrial"/>
              </a:defRPr>
            </a:lvl4pPr>
            <a:lvl5pPr marL="1828800" marR="0" lvl="4" indent="0" algn="ctr" rtl="0">
              <a:spcBef>
                <a:spcPts val="400"/>
              </a:spcBef>
              <a:spcAft>
                <a:spcPts val="0"/>
              </a:spcAft>
              <a:buClr>
                <a:schemeClr val="accent2"/>
              </a:buClr>
              <a:buFont typeface="Noto Sans Symbols"/>
              <a:buNone/>
              <a:defRPr sz="2000" b="0" i="0" u="none" strike="noStrike" cap="none">
                <a:solidFill>
                  <a:srgbClr val="888888"/>
                </a:solidFill>
                <a:latin typeface="Questrial"/>
                <a:ea typeface="Questrial"/>
                <a:cs typeface="Questrial"/>
                <a:sym typeface="Questrial"/>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pic>
        <p:nvPicPr>
          <p:cNvPr id="379" name="Shape 379" descr="http://dese.mo.gov/comm/images/DESE-color.png"/>
          <p:cNvPicPr preferRelativeResize="0"/>
          <p:nvPr/>
        </p:nvPicPr>
        <p:blipFill rotWithShape="1">
          <a:blip r:embed="rId4">
            <a:alphaModFix/>
          </a:blip>
          <a:srcRect/>
          <a:stretch/>
        </p:blipFill>
        <p:spPr>
          <a:xfrm>
            <a:off x="5943600" y="6172200"/>
            <a:ext cx="1656300" cy="596100"/>
          </a:xfrm>
          <a:prstGeom prst="rect">
            <a:avLst/>
          </a:prstGeom>
          <a:noFill/>
          <a:ln>
            <a:noFill/>
          </a:ln>
        </p:spPr>
      </p:pic>
      <p:sp>
        <p:nvSpPr>
          <p:cNvPr id="380" name="Shape 380"/>
          <p:cNvSpPr txBox="1"/>
          <p:nvPr/>
        </p:nvSpPr>
        <p:spPr>
          <a:xfrm>
            <a:off x="0" y="152400"/>
            <a:ext cx="9144000" cy="3699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800" b="1" i="1" u="none" strike="noStrike" cap="none">
                <a:solidFill>
                  <a:schemeClr val="lt1"/>
                </a:solidFill>
                <a:latin typeface="Arial Narrow"/>
                <a:ea typeface="Arial Narrow"/>
                <a:cs typeface="Arial Narrow"/>
                <a:sym typeface="Arial Narrow"/>
              </a:rPr>
              <a:t>Professional Development to Practice</a:t>
            </a:r>
          </a:p>
        </p:txBody>
      </p:sp>
      <p:sp>
        <p:nvSpPr>
          <p:cNvPr id="381" name="Shape 381"/>
          <p:cNvSpPr/>
          <p:nvPr/>
        </p:nvSpPr>
        <p:spPr>
          <a:xfrm>
            <a:off x="1447800" y="473075"/>
            <a:ext cx="7696200" cy="139800"/>
          </a:xfrm>
          <a:prstGeom prst="rect">
            <a:avLst/>
          </a:prstGeom>
          <a:solidFill>
            <a:srgbClr val="376092"/>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82" name="Shape 382"/>
          <p:cNvSpPr/>
          <p:nvPr/>
        </p:nvSpPr>
        <p:spPr>
          <a:xfrm>
            <a:off x="0" y="473075"/>
            <a:ext cx="1447800" cy="139800"/>
          </a:xfrm>
          <a:prstGeom prst="rect">
            <a:avLst/>
          </a:prstGeom>
          <a:solidFill>
            <a:schemeClr val="accent3"/>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83" name="Shape 383"/>
          <p:cNvSpPr/>
          <p:nvPr/>
        </p:nvSpPr>
        <p:spPr>
          <a:xfrm>
            <a:off x="7988522" y="152400"/>
            <a:ext cx="914400" cy="914400"/>
          </a:xfrm>
          <a:prstGeom prst="rect">
            <a:avLst/>
          </a:prstGeom>
          <a:solidFill>
            <a:schemeClr val="lt1"/>
          </a:solidFill>
          <a:ln w="38100" cap="flat" cmpd="sng">
            <a:solidFill>
              <a:srgbClr val="2C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384"/>
        <p:cNvGrpSpPr/>
        <p:nvPr/>
      </p:nvGrpSpPr>
      <p:grpSpPr>
        <a:xfrm>
          <a:off x="0" y="0"/>
          <a:ext cx="0" cy="0"/>
          <a:chOff x="0" y="0"/>
          <a:chExt cx="0" cy="0"/>
        </a:xfrm>
      </p:grpSpPr>
      <p:cxnSp>
        <p:nvCxnSpPr>
          <p:cNvPr id="385" name="Shape 385"/>
          <p:cNvCxnSpPr/>
          <p:nvPr/>
        </p:nvCxnSpPr>
        <p:spPr>
          <a:xfrm>
            <a:off x="0" y="6019800"/>
            <a:ext cx="9144000" cy="0"/>
          </a:xfrm>
          <a:prstGeom prst="straightConnector1">
            <a:avLst/>
          </a:prstGeom>
          <a:noFill/>
          <a:ln w="38100" cap="flat" cmpd="sng">
            <a:solidFill>
              <a:schemeClr val="dk2"/>
            </a:solidFill>
            <a:prstDash val="solid"/>
            <a:round/>
            <a:headEnd type="none" w="med" len="med"/>
            <a:tailEnd type="none" w="med" len="med"/>
          </a:ln>
        </p:spPr>
      </p:cxnSp>
      <p:sp>
        <p:nvSpPr>
          <p:cNvPr id="386" name="Shape 386"/>
          <p:cNvSpPr txBox="1">
            <a:spLocks noGrp="1"/>
          </p:cNvSpPr>
          <p:nvPr>
            <p:ph type="title"/>
          </p:nvPr>
        </p:nvSpPr>
        <p:spPr>
          <a:xfrm>
            <a:off x="457200" y="601662"/>
            <a:ext cx="8229600" cy="10971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1pPr>
            <a:lvl2pPr marL="0" marR="0" lvl="1"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5pPr>
            <a:lvl6pPr marL="457200" marR="0" lvl="5"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400" marR="0" lvl="6"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600" marR="0" lvl="7"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800" marR="0" lvl="8"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endParaRPr/>
          </a:p>
        </p:txBody>
      </p:sp>
      <p:sp>
        <p:nvSpPr>
          <p:cNvPr id="387" name="Shape 387"/>
          <p:cNvSpPr txBox="1">
            <a:spLocks noGrp="1"/>
          </p:cNvSpPr>
          <p:nvPr>
            <p:ph type="body" idx="1"/>
          </p:nvPr>
        </p:nvSpPr>
        <p:spPr>
          <a:xfrm>
            <a:off x="457200" y="1828802"/>
            <a:ext cx="8229600" cy="39624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accent2"/>
              </a:buClr>
              <a:buSzPct val="100000"/>
              <a:buFont typeface="Noto Sans Symbols"/>
              <a:buChar char="❑"/>
              <a:defRPr sz="3200" b="0" i="0" u="none" strike="noStrike" cap="none">
                <a:solidFill>
                  <a:schemeClr val="dk1"/>
                </a:solidFill>
                <a:latin typeface="Questrial"/>
                <a:ea typeface="Questrial"/>
                <a:cs typeface="Questrial"/>
                <a:sym typeface="Questrial"/>
              </a:defRPr>
            </a:lvl1pPr>
            <a:lvl2pPr marL="742950" marR="0" lvl="1" indent="-107950" algn="l" rtl="0">
              <a:spcBef>
                <a:spcPts val="560"/>
              </a:spcBef>
              <a:spcAft>
                <a:spcPts val="0"/>
              </a:spcAft>
              <a:buClr>
                <a:schemeClr val="accent3"/>
              </a:buClr>
              <a:buSzPct val="100000"/>
              <a:buFont typeface="Noto Sans Symbols"/>
              <a:buChar char="❑"/>
              <a:defRPr sz="2800" b="0" i="0" u="none" strike="noStrike" cap="none">
                <a:solidFill>
                  <a:schemeClr val="dk1"/>
                </a:solidFill>
                <a:latin typeface="Questrial"/>
                <a:ea typeface="Questrial"/>
                <a:cs typeface="Questrial"/>
                <a:sym typeface="Questrial"/>
              </a:defRPr>
            </a:lvl2pPr>
            <a:lvl3pPr marL="1143000" marR="0" lvl="2" indent="-76200"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3pPr>
            <a:lvl4pPr marL="1600200" marR="0" lvl="3" indent="-101600"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4pPr>
            <a:lvl5pPr marL="2057400" marR="0" lvl="4" indent="-101600"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88"/>
        <p:cNvGrpSpPr/>
        <p:nvPr/>
      </p:nvGrpSpPr>
      <p:grpSpPr>
        <a:xfrm>
          <a:off x="0" y="0"/>
          <a:ext cx="0" cy="0"/>
          <a:chOff x="0" y="0"/>
          <a:chExt cx="0" cy="0"/>
        </a:xfrm>
      </p:grpSpPr>
      <p:sp>
        <p:nvSpPr>
          <p:cNvPr id="389" name="Shape 389"/>
          <p:cNvSpPr txBox="1">
            <a:spLocks noGrp="1"/>
          </p:cNvSpPr>
          <p:nvPr>
            <p:ph type="title"/>
          </p:nvPr>
        </p:nvSpPr>
        <p:spPr>
          <a:xfrm>
            <a:off x="457200" y="602189"/>
            <a:ext cx="8229600" cy="9219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1pPr>
            <a:lvl2pPr marL="0" marR="0" lvl="1"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5pPr>
            <a:lvl6pPr marL="457200" marR="0" lvl="5"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400" marR="0" lvl="6"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600" marR="0" lvl="7"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800" marR="0" lvl="8"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endParaRPr/>
          </a:p>
        </p:txBody>
      </p:sp>
      <p:sp>
        <p:nvSpPr>
          <p:cNvPr id="390" name="Shape 390"/>
          <p:cNvSpPr txBox="1">
            <a:spLocks noGrp="1"/>
          </p:cNvSpPr>
          <p:nvPr>
            <p:ph type="body" idx="1"/>
          </p:nvPr>
        </p:nvSpPr>
        <p:spPr>
          <a:xfrm>
            <a:off x="457202" y="1535112"/>
            <a:ext cx="4040100" cy="639899"/>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accent2"/>
              </a:buClr>
              <a:buFont typeface="Noto Sans Symbols"/>
              <a:buNone/>
              <a:defRPr sz="2400" b="1" i="0" u="none" strike="noStrike" cap="none">
                <a:solidFill>
                  <a:schemeClr val="dk1"/>
                </a:solidFill>
                <a:latin typeface="Questrial"/>
                <a:ea typeface="Questrial"/>
                <a:cs typeface="Questrial"/>
                <a:sym typeface="Questrial"/>
              </a:defRPr>
            </a:lvl1pPr>
            <a:lvl2pPr marL="457200" marR="0" lvl="1" indent="0" algn="l" rtl="0">
              <a:spcBef>
                <a:spcPts val="400"/>
              </a:spcBef>
              <a:spcAft>
                <a:spcPts val="0"/>
              </a:spcAft>
              <a:buClr>
                <a:schemeClr val="accent2"/>
              </a:buClr>
              <a:buFont typeface="Noto Sans Symbols"/>
              <a:buNone/>
              <a:defRPr sz="2000" b="1" i="0" u="none" strike="noStrike" cap="none">
                <a:solidFill>
                  <a:schemeClr val="dk1"/>
                </a:solidFill>
                <a:latin typeface="Questrial"/>
                <a:ea typeface="Questrial"/>
                <a:cs typeface="Questrial"/>
                <a:sym typeface="Questrial"/>
              </a:defRPr>
            </a:lvl2pPr>
            <a:lvl3pPr marL="914400" marR="0" lvl="2" indent="0" algn="l" rtl="0">
              <a:spcBef>
                <a:spcPts val="360"/>
              </a:spcBef>
              <a:spcAft>
                <a:spcPts val="0"/>
              </a:spcAft>
              <a:buClr>
                <a:schemeClr val="accent2"/>
              </a:buClr>
              <a:buFont typeface="Noto Sans Symbols"/>
              <a:buNone/>
              <a:defRPr sz="1800" b="1" i="0" u="none" strike="noStrike" cap="none">
                <a:solidFill>
                  <a:schemeClr val="dk1"/>
                </a:solidFill>
                <a:latin typeface="Questrial"/>
                <a:ea typeface="Questrial"/>
                <a:cs typeface="Questrial"/>
                <a:sym typeface="Questrial"/>
              </a:defRPr>
            </a:lvl3pPr>
            <a:lvl4pPr marL="1371600" marR="0" lvl="3" indent="0" algn="l" rtl="0">
              <a:spcBef>
                <a:spcPts val="320"/>
              </a:spcBef>
              <a:spcAft>
                <a:spcPts val="0"/>
              </a:spcAft>
              <a:buClr>
                <a:schemeClr val="accent2"/>
              </a:buClr>
              <a:buFont typeface="Noto Sans Symbols"/>
              <a:buNone/>
              <a:defRPr sz="1600" b="1" i="0" u="none" strike="noStrike" cap="none">
                <a:solidFill>
                  <a:schemeClr val="dk1"/>
                </a:solidFill>
                <a:latin typeface="Questrial"/>
                <a:ea typeface="Questrial"/>
                <a:cs typeface="Questrial"/>
                <a:sym typeface="Questrial"/>
              </a:defRPr>
            </a:lvl4pPr>
            <a:lvl5pPr marL="1828800" marR="0" lvl="4" indent="0" algn="l" rtl="0">
              <a:spcBef>
                <a:spcPts val="320"/>
              </a:spcBef>
              <a:spcAft>
                <a:spcPts val="0"/>
              </a:spcAft>
              <a:buClr>
                <a:schemeClr val="accent2"/>
              </a:buClr>
              <a:buFont typeface="Noto Sans Symbols"/>
              <a:buNone/>
              <a:defRPr sz="1600" b="1" i="0" u="none" strike="noStrike" cap="none">
                <a:solidFill>
                  <a:schemeClr val="dk1"/>
                </a:solidFill>
                <a:latin typeface="Questrial"/>
                <a:ea typeface="Questrial"/>
                <a:cs typeface="Questrial"/>
                <a:sym typeface="Questrial"/>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91" name="Shape 391"/>
          <p:cNvSpPr txBox="1">
            <a:spLocks noGrp="1"/>
          </p:cNvSpPr>
          <p:nvPr>
            <p:ph type="body" idx="2"/>
          </p:nvPr>
        </p:nvSpPr>
        <p:spPr>
          <a:xfrm>
            <a:off x="457202" y="2174875"/>
            <a:ext cx="4040100" cy="3616200"/>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1pPr>
            <a:lvl2pPr marL="742950" marR="0" lvl="1" indent="-158750"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2pPr>
            <a:lvl3pPr marL="1143000" marR="0" lvl="2" indent="-114300"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3pPr>
            <a:lvl4pPr marL="1600200" marR="0" lvl="3" indent="-127000" algn="l" rtl="0">
              <a:spcBef>
                <a:spcPts val="320"/>
              </a:spcBef>
              <a:spcAft>
                <a:spcPts val="0"/>
              </a:spcAft>
              <a:buClr>
                <a:schemeClr val="accent2"/>
              </a:buClr>
              <a:buSzPct val="100000"/>
              <a:buFont typeface="Noto Sans Symbols"/>
              <a:buChar char="❑"/>
              <a:defRPr sz="1600" b="0" i="0" u="none" strike="noStrike" cap="none">
                <a:solidFill>
                  <a:schemeClr val="dk1"/>
                </a:solidFill>
                <a:latin typeface="Questrial"/>
                <a:ea typeface="Questrial"/>
                <a:cs typeface="Questrial"/>
                <a:sym typeface="Questrial"/>
              </a:defRPr>
            </a:lvl4pPr>
            <a:lvl5pPr marL="2057400" marR="0" lvl="4" indent="-127000" algn="l" rtl="0">
              <a:spcBef>
                <a:spcPts val="320"/>
              </a:spcBef>
              <a:spcAft>
                <a:spcPts val="0"/>
              </a:spcAft>
              <a:buClr>
                <a:schemeClr val="accent2"/>
              </a:buClr>
              <a:buSzPct val="100000"/>
              <a:buFont typeface="Noto Sans Symbols"/>
              <a:buChar char="❑"/>
              <a:defRPr sz="1600" b="0" i="0" u="none" strike="noStrike" cap="none">
                <a:solidFill>
                  <a:schemeClr val="dk1"/>
                </a:solidFill>
                <a:latin typeface="Questrial"/>
                <a:ea typeface="Questrial"/>
                <a:cs typeface="Questrial"/>
                <a:sym typeface="Questrial"/>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392" name="Shape 392"/>
          <p:cNvSpPr txBox="1">
            <a:spLocks noGrp="1"/>
          </p:cNvSpPr>
          <p:nvPr>
            <p:ph type="body" idx="3"/>
          </p:nvPr>
        </p:nvSpPr>
        <p:spPr>
          <a:xfrm>
            <a:off x="4645026" y="1535112"/>
            <a:ext cx="4041900" cy="639899"/>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accent2"/>
              </a:buClr>
              <a:buFont typeface="Noto Sans Symbols"/>
              <a:buNone/>
              <a:defRPr sz="2400" b="1" i="0" u="none" strike="noStrike" cap="none">
                <a:solidFill>
                  <a:schemeClr val="dk1"/>
                </a:solidFill>
                <a:latin typeface="Questrial"/>
                <a:ea typeface="Questrial"/>
                <a:cs typeface="Questrial"/>
                <a:sym typeface="Questrial"/>
              </a:defRPr>
            </a:lvl1pPr>
            <a:lvl2pPr marL="457200" marR="0" lvl="1" indent="0" algn="l" rtl="0">
              <a:spcBef>
                <a:spcPts val="400"/>
              </a:spcBef>
              <a:spcAft>
                <a:spcPts val="0"/>
              </a:spcAft>
              <a:buClr>
                <a:schemeClr val="accent2"/>
              </a:buClr>
              <a:buFont typeface="Noto Sans Symbols"/>
              <a:buNone/>
              <a:defRPr sz="2000" b="1" i="0" u="none" strike="noStrike" cap="none">
                <a:solidFill>
                  <a:schemeClr val="dk1"/>
                </a:solidFill>
                <a:latin typeface="Questrial"/>
                <a:ea typeface="Questrial"/>
                <a:cs typeface="Questrial"/>
                <a:sym typeface="Questrial"/>
              </a:defRPr>
            </a:lvl2pPr>
            <a:lvl3pPr marL="914400" marR="0" lvl="2" indent="0" algn="l" rtl="0">
              <a:spcBef>
                <a:spcPts val="360"/>
              </a:spcBef>
              <a:spcAft>
                <a:spcPts val="0"/>
              </a:spcAft>
              <a:buClr>
                <a:schemeClr val="accent2"/>
              </a:buClr>
              <a:buFont typeface="Noto Sans Symbols"/>
              <a:buNone/>
              <a:defRPr sz="1800" b="1" i="0" u="none" strike="noStrike" cap="none">
                <a:solidFill>
                  <a:schemeClr val="dk1"/>
                </a:solidFill>
                <a:latin typeface="Questrial"/>
                <a:ea typeface="Questrial"/>
                <a:cs typeface="Questrial"/>
                <a:sym typeface="Questrial"/>
              </a:defRPr>
            </a:lvl3pPr>
            <a:lvl4pPr marL="1371600" marR="0" lvl="3" indent="0" algn="l" rtl="0">
              <a:spcBef>
                <a:spcPts val="320"/>
              </a:spcBef>
              <a:spcAft>
                <a:spcPts val="0"/>
              </a:spcAft>
              <a:buClr>
                <a:schemeClr val="accent2"/>
              </a:buClr>
              <a:buFont typeface="Noto Sans Symbols"/>
              <a:buNone/>
              <a:defRPr sz="1600" b="1" i="0" u="none" strike="noStrike" cap="none">
                <a:solidFill>
                  <a:schemeClr val="dk1"/>
                </a:solidFill>
                <a:latin typeface="Questrial"/>
                <a:ea typeface="Questrial"/>
                <a:cs typeface="Questrial"/>
                <a:sym typeface="Questrial"/>
              </a:defRPr>
            </a:lvl4pPr>
            <a:lvl5pPr marL="1828800" marR="0" lvl="4" indent="0" algn="l" rtl="0">
              <a:spcBef>
                <a:spcPts val="320"/>
              </a:spcBef>
              <a:spcAft>
                <a:spcPts val="0"/>
              </a:spcAft>
              <a:buClr>
                <a:schemeClr val="accent2"/>
              </a:buClr>
              <a:buFont typeface="Noto Sans Symbols"/>
              <a:buNone/>
              <a:defRPr sz="1600" b="1" i="0" u="none" strike="noStrike" cap="none">
                <a:solidFill>
                  <a:schemeClr val="dk1"/>
                </a:solidFill>
                <a:latin typeface="Questrial"/>
                <a:ea typeface="Questrial"/>
                <a:cs typeface="Questrial"/>
                <a:sym typeface="Questrial"/>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93" name="Shape 393"/>
          <p:cNvSpPr txBox="1">
            <a:spLocks noGrp="1"/>
          </p:cNvSpPr>
          <p:nvPr>
            <p:ph type="body" idx="4"/>
          </p:nvPr>
        </p:nvSpPr>
        <p:spPr>
          <a:xfrm>
            <a:off x="4645026" y="2174875"/>
            <a:ext cx="4041900" cy="3616200"/>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1pPr>
            <a:lvl2pPr marL="742950" marR="0" lvl="1" indent="-158750"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2pPr>
            <a:lvl3pPr marL="1143000" marR="0" lvl="2" indent="-114300"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3pPr>
            <a:lvl4pPr marL="1600200" marR="0" lvl="3" indent="-127000" algn="l" rtl="0">
              <a:spcBef>
                <a:spcPts val="320"/>
              </a:spcBef>
              <a:spcAft>
                <a:spcPts val="0"/>
              </a:spcAft>
              <a:buClr>
                <a:schemeClr val="accent2"/>
              </a:buClr>
              <a:buSzPct val="100000"/>
              <a:buFont typeface="Noto Sans Symbols"/>
              <a:buChar char="❑"/>
              <a:defRPr sz="1600" b="0" i="0" u="none" strike="noStrike" cap="none">
                <a:solidFill>
                  <a:schemeClr val="dk1"/>
                </a:solidFill>
                <a:latin typeface="Questrial"/>
                <a:ea typeface="Questrial"/>
                <a:cs typeface="Questrial"/>
                <a:sym typeface="Questrial"/>
              </a:defRPr>
            </a:lvl4pPr>
            <a:lvl5pPr marL="2057400" marR="0" lvl="4" indent="-127000" algn="l" rtl="0">
              <a:spcBef>
                <a:spcPts val="320"/>
              </a:spcBef>
              <a:spcAft>
                <a:spcPts val="0"/>
              </a:spcAft>
              <a:buClr>
                <a:schemeClr val="accent2"/>
              </a:buClr>
              <a:buSzPct val="100000"/>
              <a:buFont typeface="Noto Sans Symbols"/>
              <a:buChar char="❑"/>
              <a:defRPr sz="1600" b="0" i="0" u="none" strike="noStrike" cap="none">
                <a:solidFill>
                  <a:schemeClr val="dk1"/>
                </a:solidFill>
                <a:latin typeface="Questrial"/>
                <a:ea typeface="Questrial"/>
                <a:cs typeface="Questrial"/>
                <a:sym typeface="Questrial"/>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94"/>
        <p:cNvGrpSpPr/>
        <p:nvPr/>
      </p:nvGrpSpPr>
      <p:grpSpPr>
        <a:xfrm>
          <a:off x="0" y="0"/>
          <a:ext cx="0" cy="0"/>
          <a:chOff x="0" y="0"/>
          <a:chExt cx="0" cy="0"/>
        </a:xfrm>
      </p:grpSpPr>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95"/>
        <p:cNvGrpSpPr/>
        <p:nvPr/>
      </p:nvGrpSpPr>
      <p:grpSpPr>
        <a:xfrm>
          <a:off x="0" y="0"/>
          <a:ext cx="0" cy="0"/>
          <a:chOff x="0" y="0"/>
          <a:chExt cx="0" cy="0"/>
        </a:xfrm>
      </p:grpSpPr>
      <p:sp>
        <p:nvSpPr>
          <p:cNvPr id="396" name="Shape 396"/>
          <p:cNvSpPr txBox="1">
            <a:spLocks noGrp="1"/>
          </p:cNvSpPr>
          <p:nvPr>
            <p:ph type="title"/>
          </p:nvPr>
        </p:nvSpPr>
        <p:spPr>
          <a:xfrm>
            <a:off x="457200" y="601662"/>
            <a:ext cx="8229600" cy="10971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1pPr>
            <a:lvl2pPr marL="0" marR="0" lvl="1"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5pPr>
            <a:lvl6pPr marL="457200" marR="0" lvl="5"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400" marR="0" lvl="6"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600" marR="0" lvl="7"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800" marR="0" lvl="8"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endParaRPr/>
          </a:p>
        </p:txBody>
      </p:sp>
      <p:sp>
        <p:nvSpPr>
          <p:cNvPr id="397" name="Shape 397"/>
          <p:cNvSpPr txBox="1">
            <a:spLocks noGrp="1"/>
          </p:cNvSpPr>
          <p:nvPr>
            <p:ph type="body" idx="1"/>
          </p:nvPr>
        </p:nvSpPr>
        <p:spPr>
          <a:xfrm>
            <a:off x="457200" y="1600203"/>
            <a:ext cx="4038600" cy="4191000"/>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accent2"/>
              </a:buClr>
              <a:buSzPct val="100000"/>
              <a:buFont typeface="Noto Sans Symbols"/>
              <a:buChar char="❑"/>
              <a:defRPr sz="2800" b="0" i="0" u="none" strike="noStrike" cap="none">
                <a:solidFill>
                  <a:schemeClr val="dk1"/>
                </a:solidFill>
                <a:latin typeface="Questrial"/>
                <a:ea typeface="Questrial"/>
                <a:cs typeface="Questrial"/>
                <a:sym typeface="Questrial"/>
              </a:defRPr>
            </a:lvl1pPr>
            <a:lvl2pPr marL="742950" marR="0" lvl="1" indent="-133350"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2pPr>
            <a:lvl3pPr marL="1143000" marR="0" lvl="2" indent="-101600"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3pPr>
            <a:lvl4pPr marL="1600200" marR="0" lvl="3" indent="-114300"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4pPr>
            <a:lvl5pPr marL="2057400" marR="0" lvl="4" indent="-114300"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8" name="Shape 398"/>
          <p:cNvSpPr txBox="1">
            <a:spLocks noGrp="1"/>
          </p:cNvSpPr>
          <p:nvPr>
            <p:ph type="body" idx="2"/>
          </p:nvPr>
        </p:nvSpPr>
        <p:spPr>
          <a:xfrm>
            <a:off x="4648200" y="1600203"/>
            <a:ext cx="4038600" cy="4191000"/>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accent2"/>
              </a:buClr>
              <a:buSzPct val="100000"/>
              <a:buFont typeface="Noto Sans Symbols"/>
              <a:buChar char="❑"/>
              <a:defRPr sz="2800" b="0" i="0" u="none" strike="noStrike" cap="none">
                <a:solidFill>
                  <a:schemeClr val="dk1"/>
                </a:solidFill>
                <a:latin typeface="Questrial"/>
                <a:ea typeface="Questrial"/>
                <a:cs typeface="Questrial"/>
                <a:sym typeface="Questrial"/>
              </a:defRPr>
            </a:lvl1pPr>
            <a:lvl2pPr marL="742950" marR="0" lvl="1" indent="-133350"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2pPr>
            <a:lvl3pPr marL="1143000" marR="0" lvl="2" indent="-101600"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3pPr>
            <a:lvl4pPr marL="1600200" marR="0" lvl="3" indent="-114300"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4pPr>
            <a:lvl5pPr marL="2057400" marR="0" lvl="4" indent="-114300"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99"/>
        <p:cNvGrpSpPr/>
        <p:nvPr/>
      </p:nvGrpSpPr>
      <p:grpSpPr>
        <a:xfrm>
          <a:off x="0" y="0"/>
          <a:ext cx="0" cy="0"/>
          <a:chOff x="0" y="0"/>
          <a:chExt cx="0" cy="0"/>
        </a:xfrm>
      </p:grpSpPr>
      <p:sp>
        <p:nvSpPr>
          <p:cNvPr id="400" name="Shape 400"/>
          <p:cNvSpPr txBox="1">
            <a:spLocks noGrp="1"/>
          </p:cNvSpPr>
          <p:nvPr>
            <p:ph type="title"/>
          </p:nvPr>
        </p:nvSpPr>
        <p:spPr>
          <a:xfrm>
            <a:off x="457200" y="655637"/>
            <a:ext cx="8229600" cy="10971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1pPr>
            <a:lvl2pPr marL="0" marR="0" lvl="1"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5pPr>
            <a:lvl6pPr marL="457200" marR="0" lvl="5"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400" marR="0" lvl="6"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600" marR="0" lvl="7"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800" marR="0" lvl="8"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01"/>
        <p:cNvGrpSpPr/>
        <p:nvPr/>
      </p:nvGrpSpPr>
      <p:grpSpPr>
        <a:xfrm>
          <a:off x="0" y="0"/>
          <a:ext cx="0" cy="0"/>
          <a:chOff x="0" y="0"/>
          <a:chExt cx="0" cy="0"/>
        </a:xfrm>
      </p:grpSpPr>
      <p:sp>
        <p:nvSpPr>
          <p:cNvPr id="402" name="Shape 402"/>
          <p:cNvSpPr txBox="1"/>
          <p:nvPr/>
        </p:nvSpPr>
        <p:spPr>
          <a:xfrm>
            <a:off x="3962400" y="6119812"/>
            <a:ext cx="4343400" cy="738300"/>
          </a:xfrm>
          <a:prstGeom prst="rect">
            <a:avLst/>
          </a:prstGeom>
          <a:noFill/>
          <a:ln>
            <a:noFill/>
          </a:ln>
        </p:spPr>
        <p:txBody>
          <a:bodyPr lIns="91425" tIns="45700" rIns="91425" bIns="45700" anchor="t" anchorCtr="0">
            <a:noAutofit/>
          </a:bodyPr>
          <a:lstStyle/>
          <a:p>
            <a:pPr marL="0" marR="0" lvl="0" indent="0" algn="just" rtl="0">
              <a:spcBef>
                <a:spcPts val="0"/>
              </a:spcBef>
              <a:spcAft>
                <a:spcPts val="0"/>
              </a:spcAft>
              <a:buSzPct val="25000"/>
              <a:buNone/>
            </a:pPr>
            <a:r>
              <a:rPr lang="en-US" sz="1050" i="1">
                <a:solidFill>
                  <a:schemeClr val="dk1"/>
                </a:solidFill>
                <a:latin typeface="Questrial"/>
                <a:ea typeface="Questrial"/>
                <a:cs typeface="Questrial"/>
                <a:sym typeface="Questrial"/>
              </a:rPr>
              <a:t>The contents of this  presentation were developed under a grant from the US Department of Education,   #H323A120018.  However, these contents do not necessarily represent the policy of the US Department of Education, and you should not assume endorsement by the Federal Government. </a:t>
            </a:r>
          </a:p>
        </p:txBody>
      </p:sp>
      <p:pic>
        <p:nvPicPr>
          <p:cNvPr id="403" name="Shape 403" descr="http://tadnet.org/uploads/Image/Ideas_logofinalJ.jpg"/>
          <p:cNvPicPr preferRelativeResize="0"/>
          <p:nvPr/>
        </p:nvPicPr>
        <p:blipFill rotWithShape="1">
          <a:blip r:embed="rId2">
            <a:alphaModFix/>
          </a:blip>
          <a:srcRect/>
          <a:stretch/>
        </p:blipFill>
        <p:spPr>
          <a:xfrm>
            <a:off x="8489950" y="6313487"/>
            <a:ext cx="654000" cy="544500"/>
          </a:xfrm>
          <a:prstGeom prst="rect">
            <a:avLst/>
          </a:prstGeom>
          <a:noFill/>
          <a:ln>
            <a:noFill/>
          </a:ln>
        </p:spPr>
      </p:pic>
      <p:sp>
        <p:nvSpPr>
          <p:cNvPr id="404" name="Shape 404"/>
          <p:cNvSpPr txBox="1">
            <a:spLocks noGrp="1"/>
          </p:cNvSpPr>
          <p:nvPr>
            <p:ph type="title"/>
          </p:nvPr>
        </p:nvSpPr>
        <p:spPr>
          <a:xfrm>
            <a:off x="722312" y="4406900"/>
            <a:ext cx="7772400" cy="13620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4000" b="1" i="0" u="none" strike="noStrike" cap="none">
                <a:solidFill>
                  <a:schemeClr val="accent2"/>
                </a:solidFill>
                <a:latin typeface="Questrial"/>
                <a:ea typeface="Questrial"/>
                <a:cs typeface="Questrial"/>
                <a:sym typeface="Questrial"/>
              </a:defRPr>
            </a:lvl1pPr>
            <a:lvl2pPr marL="0" marR="0" lvl="1"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5pPr>
            <a:lvl6pPr marL="457200" marR="0" lvl="5"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400" marR="0" lvl="6"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600" marR="0" lvl="7"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800" marR="0" lvl="8"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endParaRPr/>
          </a:p>
        </p:txBody>
      </p:sp>
      <p:sp>
        <p:nvSpPr>
          <p:cNvPr id="405" name="Shape 405"/>
          <p:cNvSpPr txBox="1">
            <a:spLocks noGrp="1"/>
          </p:cNvSpPr>
          <p:nvPr>
            <p:ph type="body" idx="1"/>
          </p:nvPr>
        </p:nvSpPr>
        <p:spPr>
          <a:xfrm>
            <a:off x="722312" y="2906715"/>
            <a:ext cx="7772400" cy="1500300"/>
          </a:xfrm>
          <a:prstGeom prst="rect">
            <a:avLst/>
          </a:prstGeom>
          <a:noFill/>
          <a:ln>
            <a:noFill/>
          </a:ln>
        </p:spPr>
        <p:txBody>
          <a:bodyPr lIns="91425" tIns="91425" rIns="91425" bIns="91425" anchor="b" anchorCtr="0"/>
          <a:lstStyle>
            <a:lvl1pPr marL="0" marR="0" lvl="0" indent="0" algn="l" rtl="0">
              <a:spcBef>
                <a:spcPts val="400"/>
              </a:spcBef>
              <a:spcAft>
                <a:spcPts val="0"/>
              </a:spcAft>
              <a:buClr>
                <a:schemeClr val="accent2"/>
              </a:buClr>
              <a:buFont typeface="Noto Sans Symbols"/>
              <a:buNone/>
              <a:defRPr sz="2000" b="0" i="0" u="none" strike="noStrike" cap="none">
                <a:solidFill>
                  <a:srgbClr val="888888"/>
                </a:solidFill>
                <a:latin typeface="Questrial"/>
                <a:ea typeface="Questrial"/>
                <a:cs typeface="Questrial"/>
                <a:sym typeface="Questrial"/>
              </a:defRPr>
            </a:lvl1pPr>
            <a:lvl2pPr marL="457200" marR="0" lvl="1" indent="0" algn="l" rtl="0">
              <a:spcBef>
                <a:spcPts val="360"/>
              </a:spcBef>
              <a:spcAft>
                <a:spcPts val="0"/>
              </a:spcAft>
              <a:buClr>
                <a:schemeClr val="accent2"/>
              </a:buClr>
              <a:buFont typeface="Noto Sans Symbols"/>
              <a:buNone/>
              <a:defRPr sz="1800" b="0" i="0" u="none" strike="noStrike" cap="none">
                <a:solidFill>
                  <a:srgbClr val="888888"/>
                </a:solidFill>
                <a:latin typeface="Questrial"/>
                <a:ea typeface="Questrial"/>
                <a:cs typeface="Questrial"/>
                <a:sym typeface="Questrial"/>
              </a:defRPr>
            </a:lvl2pPr>
            <a:lvl3pPr marL="914400" marR="0" lvl="2" indent="0" algn="l" rtl="0">
              <a:spcBef>
                <a:spcPts val="320"/>
              </a:spcBef>
              <a:spcAft>
                <a:spcPts val="0"/>
              </a:spcAft>
              <a:buClr>
                <a:schemeClr val="accent2"/>
              </a:buClr>
              <a:buFont typeface="Noto Sans Symbols"/>
              <a:buNone/>
              <a:defRPr sz="1600" b="0" i="0" u="none" strike="noStrike" cap="none">
                <a:solidFill>
                  <a:srgbClr val="888888"/>
                </a:solidFill>
                <a:latin typeface="Questrial"/>
                <a:ea typeface="Questrial"/>
                <a:cs typeface="Questrial"/>
                <a:sym typeface="Questrial"/>
              </a:defRPr>
            </a:lvl3pPr>
            <a:lvl4pPr marL="1371600" marR="0" lvl="3" indent="0" algn="l" rtl="0">
              <a:spcBef>
                <a:spcPts val="280"/>
              </a:spcBef>
              <a:spcAft>
                <a:spcPts val="0"/>
              </a:spcAft>
              <a:buClr>
                <a:schemeClr val="accent2"/>
              </a:buClr>
              <a:buFont typeface="Noto Sans Symbols"/>
              <a:buNone/>
              <a:defRPr sz="1400" b="0" i="0" u="none" strike="noStrike" cap="none">
                <a:solidFill>
                  <a:srgbClr val="888888"/>
                </a:solidFill>
                <a:latin typeface="Questrial"/>
                <a:ea typeface="Questrial"/>
                <a:cs typeface="Questrial"/>
                <a:sym typeface="Questrial"/>
              </a:defRPr>
            </a:lvl4pPr>
            <a:lvl5pPr marL="1828800" marR="0" lvl="4" indent="0" algn="l" rtl="0">
              <a:spcBef>
                <a:spcPts val="280"/>
              </a:spcBef>
              <a:spcAft>
                <a:spcPts val="0"/>
              </a:spcAft>
              <a:buClr>
                <a:schemeClr val="accent2"/>
              </a:buClr>
              <a:buFont typeface="Noto Sans Symbols"/>
              <a:buNone/>
              <a:defRPr sz="1400" b="0" i="0" u="none" strike="noStrike" cap="none">
                <a:solidFill>
                  <a:srgbClr val="888888"/>
                </a:solidFill>
                <a:latin typeface="Questrial"/>
                <a:ea typeface="Questrial"/>
                <a:cs typeface="Questrial"/>
                <a:sym typeface="Questrial"/>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57200" y="602189"/>
            <a:ext cx="8229600" cy="921809"/>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200" marR="0" lvl="5"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400" marR="0" lvl="6"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600" marR="0" lvl="7"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800" marR="0" lvl="8"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endParaRPr/>
          </a:p>
        </p:txBody>
      </p:sp>
      <p:sp>
        <p:nvSpPr>
          <p:cNvPr id="44" name="Shape 44"/>
          <p:cNvSpPr txBox="1">
            <a:spLocks noGrp="1"/>
          </p:cNvSpPr>
          <p:nvPr>
            <p:ph type="body" idx="1"/>
          </p:nvPr>
        </p:nvSpPr>
        <p:spPr>
          <a:xfrm>
            <a:off x="457202" y="1535112"/>
            <a:ext cx="4040187"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accent2"/>
              </a:buClr>
              <a:buFont typeface="Noto Sans Symbols"/>
              <a:buNone/>
              <a:defRPr sz="2400" b="1" i="0" u="none" strike="noStrike" cap="none">
                <a:solidFill>
                  <a:schemeClr val="dk1"/>
                </a:solidFill>
                <a:latin typeface="Questrial"/>
                <a:ea typeface="Questrial"/>
                <a:cs typeface="Questrial"/>
                <a:sym typeface="Questrial"/>
              </a:defRPr>
            </a:lvl1pPr>
            <a:lvl2pPr marL="457200" marR="0" lvl="1" indent="0" algn="l" rtl="0">
              <a:spcBef>
                <a:spcPts val="400"/>
              </a:spcBef>
              <a:spcAft>
                <a:spcPts val="0"/>
              </a:spcAft>
              <a:buClr>
                <a:schemeClr val="accent2"/>
              </a:buClr>
              <a:buFont typeface="Noto Sans Symbols"/>
              <a:buNone/>
              <a:defRPr sz="2000" b="1" i="0" u="none" strike="noStrike" cap="none">
                <a:solidFill>
                  <a:schemeClr val="dk1"/>
                </a:solidFill>
                <a:latin typeface="Questrial"/>
                <a:ea typeface="Questrial"/>
                <a:cs typeface="Questrial"/>
                <a:sym typeface="Questrial"/>
              </a:defRPr>
            </a:lvl2pPr>
            <a:lvl3pPr marL="914400" marR="0" lvl="2" indent="0" algn="l" rtl="0">
              <a:spcBef>
                <a:spcPts val="360"/>
              </a:spcBef>
              <a:spcAft>
                <a:spcPts val="0"/>
              </a:spcAft>
              <a:buClr>
                <a:schemeClr val="accent2"/>
              </a:buClr>
              <a:buFont typeface="Noto Sans Symbols"/>
              <a:buNone/>
              <a:defRPr sz="1800" b="1" i="0" u="none" strike="noStrike" cap="none">
                <a:solidFill>
                  <a:schemeClr val="dk1"/>
                </a:solidFill>
                <a:latin typeface="Questrial"/>
                <a:ea typeface="Questrial"/>
                <a:cs typeface="Questrial"/>
                <a:sym typeface="Questrial"/>
              </a:defRPr>
            </a:lvl3pPr>
            <a:lvl4pPr marL="1371600" marR="0" lvl="3" indent="0" algn="l" rtl="0">
              <a:spcBef>
                <a:spcPts val="320"/>
              </a:spcBef>
              <a:spcAft>
                <a:spcPts val="0"/>
              </a:spcAft>
              <a:buClr>
                <a:schemeClr val="accent2"/>
              </a:buClr>
              <a:buFont typeface="Noto Sans Symbols"/>
              <a:buNone/>
              <a:defRPr sz="1600" b="1" i="0" u="none" strike="noStrike" cap="none">
                <a:solidFill>
                  <a:schemeClr val="dk1"/>
                </a:solidFill>
                <a:latin typeface="Questrial"/>
                <a:ea typeface="Questrial"/>
                <a:cs typeface="Questrial"/>
                <a:sym typeface="Questrial"/>
              </a:defRPr>
            </a:lvl4pPr>
            <a:lvl5pPr marL="1828800" marR="0" lvl="4" indent="0" algn="l" rtl="0">
              <a:spcBef>
                <a:spcPts val="320"/>
              </a:spcBef>
              <a:spcAft>
                <a:spcPts val="0"/>
              </a:spcAft>
              <a:buClr>
                <a:schemeClr val="accent2"/>
              </a:buClr>
              <a:buFont typeface="Noto Sans Symbols"/>
              <a:buNone/>
              <a:defRPr sz="1600" b="1" i="0" u="none" strike="noStrike" cap="none">
                <a:solidFill>
                  <a:schemeClr val="dk1"/>
                </a:solidFill>
                <a:latin typeface="Questrial"/>
                <a:ea typeface="Questrial"/>
                <a:cs typeface="Questrial"/>
                <a:sym typeface="Questrial"/>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2"/>
          </p:nvPr>
        </p:nvSpPr>
        <p:spPr>
          <a:xfrm>
            <a:off x="457202" y="2174875"/>
            <a:ext cx="4040187" cy="3616325"/>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1pPr>
            <a:lvl2pPr marL="742950" marR="0" lvl="1" indent="-158750"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2pPr>
            <a:lvl3pPr marL="1143000" marR="0" lvl="2" indent="-114300"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3pPr>
            <a:lvl4pPr marL="1600200" marR="0" lvl="3" indent="-127000" algn="l" rtl="0">
              <a:spcBef>
                <a:spcPts val="320"/>
              </a:spcBef>
              <a:spcAft>
                <a:spcPts val="0"/>
              </a:spcAft>
              <a:buClr>
                <a:schemeClr val="accent2"/>
              </a:buClr>
              <a:buSzPct val="100000"/>
              <a:buFont typeface="Noto Sans Symbols"/>
              <a:buChar char="❑"/>
              <a:defRPr sz="1600" b="0" i="0" u="none" strike="noStrike" cap="none">
                <a:solidFill>
                  <a:schemeClr val="dk1"/>
                </a:solidFill>
                <a:latin typeface="Questrial"/>
                <a:ea typeface="Questrial"/>
                <a:cs typeface="Questrial"/>
                <a:sym typeface="Questrial"/>
              </a:defRPr>
            </a:lvl4pPr>
            <a:lvl5pPr marL="2057400" marR="0" lvl="4" indent="-127000" algn="l" rtl="0">
              <a:spcBef>
                <a:spcPts val="320"/>
              </a:spcBef>
              <a:spcAft>
                <a:spcPts val="0"/>
              </a:spcAft>
              <a:buClr>
                <a:schemeClr val="accent2"/>
              </a:buClr>
              <a:buSzPct val="100000"/>
              <a:buFont typeface="Noto Sans Symbols"/>
              <a:buChar char="❑"/>
              <a:defRPr sz="1600" b="0" i="0" u="none" strike="noStrike" cap="none">
                <a:solidFill>
                  <a:schemeClr val="dk1"/>
                </a:solidFill>
                <a:latin typeface="Questrial"/>
                <a:ea typeface="Questrial"/>
                <a:cs typeface="Questrial"/>
                <a:sym typeface="Questrial"/>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body" idx="3"/>
          </p:nvPr>
        </p:nvSpPr>
        <p:spPr>
          <a:xfrm>
            <a:off x="4645026" y="1535112"/>
            <a:ext cx="4041774"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accent2"/>
              </a:buClr>
              <a:buFont typeface="Noto Sans Symbols"/>
              <a:buNone/>
              <a:defRPr sz="2400" b="1" i="0" u="none" strike="noStrike" cap="none">
                <a:solidFill>
                  <a:schemeClr val="dk1"/>
                </a:solidFill>
                <a:latin typeface="Questrial"/>
                <a:ea typeface="Questrial"/>
                <a:cs typeface="Questrial"/>
                <a:sym typeface="Questrial"/>
              </a:defRPr>
            </a:lvl1pPr>
            <a:lvl2pPr marL="457200" marR="0" lvl="1" indent="0" algn="l" rtl="0">
              <a:spcBef>
                <a:spcPts val="400"/>
              </a:spcBef>
              <a:spcAft>
                <a:spcPts val="0"/>
              </a:spcAft>
              <a:buClr>
                <a:schemeClr val="accent2"/>
              </a:buClr>
              <a:buFont typeface="Noto Sans Symbols"/>
              <a:buNone/>
              <a:defRPr sz="2000" b="1" i="0" u="none" strike="noStrike" cap="none">
                <a:solidFill>
                  <a:schemeClr val="dk1"/>
                </a:solidFill>
                <a:latin typeface="Questrial"/>
                <a:ea typeface="Questrial"/>
                <a:cs typeface="Questrial"/>
                <a:sym typeface="Questrial"/>
              </a:defRPr>
            </a:lvl2pPr>
            <a:lvl3pPr marL="914400" marR="0" lvl="2" indent="0" algn="l" rtl="0">
              <a:spcBef>
                <a:spcPts val="360"/>
              </a:spcBef>
              <a:spcAft>
                <a:spcPts val="0"/>
              </a:spcAft>
              <a:buClr>
                <a:schemeClr val="accent2"/>
              </a:buClr>
              <a:buFont typeface="Noto Sans Symbols"/>
              <a:buNone/>
              <a:defRPr sz="1800" b="1" i="0" u="none" strike="noStrike" cap="none">
                <a:solidFill>
                  <a:schemeClr val="dk1"/>
                </a:solidFill>
                <a:latin typeface="Questrial"/>
                <a:ea typeface="Questrial"/>
                <a:cs typeface="Questrial"/>
                <a:sym typeface="Questrial"/>
              </a:defRPr>
            </a:lvl3pPr>
            <a:lvl4pPr marL="1371600" marR="0" lvl="3" indent="0" algn="l" rtl="0">
              <a:spcBef>
                <a:spcPts val="320"/>
              </a:spcBef>
              <a:spcAft>
                <a:spcPts val="0"/>
              </a:spcAft>
              <a:buClr>
                <a:schemeClr val="accent2"/>
              </a:buClr>
              <a:buFont typeface="Noto Sans Symbols"/>
              <a:buNone/>
              <a:defRPr sz="1600" b="1" i="0" u="none" strike="noStrike" cap="none">
                <a:solidFill>
                  <a:schemeClr val="dk1"/>
                </a:solidFill>
                <a:latin typeface="Questrial"/>
                <a:ea typeface="Questrial"/>
                <a:cs typeface="Questrial"/>
                <a:sym typeface="Questrial"/>
              </a:defRPr>
            </a:lvl4pPr>
            <a:lvl5pPr marL="1828800" marR="0" lvl="4" indent="0" algn="l" rtl="0">
              <a:spcBef>
                <a:spcPts val="320"/>
              </a:spcBef>
              <a:spcAft>
                <a:spcPts val="0"/>
              </a:spcAft>
              <a:buClr>
                <a:schemeClr val="accent2"/>
              </a:buClr>
              <a:buFont typeface="Noto Sans Symbols"/>
              <a:buNone/>
              <a:defRPr sz="1600" b="1" i="0" u="none" strike="noStrike" cap="none">
                <a:solidFill>
                  <a:schemeClr val="dk1"/>
                </a:solidFill>
                <a:latin typeface="Questrial"/>
                <a:ea typeface="Questrial"/>
                <a:cs typeface="Questrial"/>
                <a:sym typeface="Questrial"/>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body" idx="4"/>
          </p:nvPr>
        </p:nvSpPr>
        <p:spPr>
          <a:xfrm>
            <a:off x="4645026" y="2174875"/>
            <a:ext cx="4041774" cy="3616325"/>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1pPr>
            <a:lvl2pPr marL="742950" marR="0" lvl="1" indent="-158750"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2pPr>
            <a:lvl3pPr marL="1143000" marR="0" lvl="2" indent="-114300"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3pPr>
            <a:lvl4pPr marL="1600200" marR="0" lvl="3" indent="-127000" algn="l" rtl="0">
              <a:spcBef>
                <a:spcPts val="320"/>
              </a:spcBef>
              <a:spcAft>
                <a:spcPts val="0"/>
              </a:spcAft>
              <a:buClr>
                <a:schemeClr val="accent2"/>
              </a:buClr>
              <a:buSzPct val="100000"/>
              <a:buFont typeface="Noto Sans Symbols"/>
              <a:buChar char="❑"/>
              <a:defRPr sz="1600" b="0" i="0" u="none" strike="noStrike" cap="none">
                <a:solidFill>
                  <a:schemeClr val="dk1"/>
                </a:solidFill>
                <a:latin typeface="Questrial"/>
                <a:ea typeface="Questrial"/>
                <a:cs typeface="Questrial"/>
                <a:sym typeface="Questrial"/>
              </a:defRPr>
            </a:lvl4pPr>
            <a:lvl5pPr marL="2057400" marR="0" lvl="4" indent="-127000" algn="l" rtl="0">
              <a:spcBef>
                <a:spcPts val="320"/>
              </a:spcBef>
              <a:spcAft>
                <a:spcPts val="0"/>
              </a:spcAft>
              <a:buClr>
                <a:schemeClr val="accent2"/>
              </a:buClr>
              <a:buSzPct val="100000"/>
              <a:buFont typeface="Noto Sans Symbols"/>
              <a:buChar char="❑"/>
              <a:defRPr sz="1600" b="0" i="0" u="none" strike="noStrike" cap="none">
                <a:solidFill>
                  <a:schemeClr val="dk1"/>
                </a:solidFill>
                <a:latin typeface="Questrial"/>
                <a:ea typeface="Questrial"/>
                <a:cs typeface="Questrial"/>
                <a:sym typeface="Questrial"/>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406"/>
        <p:cNvGrpSpPr/>
        <p:nvPr/>
      </p:nvGrpSpPr>
      <p:grpSpPr>
        <a:xfrm>
          <a:off x="0" y="0"/>
          <a:ext cx="0" cy="0"/>
          <a:chOff x="0" y="0"/>
          <a:chExt cx="0" cy="0"/>
        </a:xfrm>
      </p:grpSpPr>
      <p:sp>
        <p:nvSpPr>
          <p:cNvPr id="407" name="Shape 407"/>
          <p:cNvSpPr txBox="1">
            <a:spLocks noGrp="1"/>
          </p:cNvSpPr>
          <p:nvPr>
            <p:ph type="title"/>
          </p:nvPr>
        </p:nvSpPr>
        <p:spPr>
          <a:xfrm>
            <a:off x="457202" y="685800"/>
            <a:ext cx="3008400" cy="749400"/>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accent2"/>
                </a:solidFill>
                <a:latin typeface="Questrial"/>
                <a:ea typeface="Questrial"/>
                <a:cs typeface="Questrial"/>
                <a:sym typeface="Questrial"/>
              </a:defRPr>
            </a:lvl1pPr>
            <a:lvl2pPr marL="0" marR="0" lvl="1"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5pPr>
            <a:lvl6pPr marL="457200" marR="0" lvl="5"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400" marR="0" lvl="6"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600" marR="0" lvl="7"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800" marR="0" lvl="8"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endParaRPr/>
          </a:p>
        </p:txBody>
      </p:sp>
      <p:sp>
        <p:nvSpPr>
          <p:cNvPr id="408" name="Shape 408"/>
          <p:cNvSpPr txBox="1">
            <a:spLocks noGrp="1"/>
          </p:cNvSpPr>
          <p:nvPr>
            <p:ph type="body" idx="1"/>
          </p:nvPr>
        </p:nvSpPr>
        <p:spPr>
          <a:xfrm>
            <a:off x="3575051" y="685799"/>
            <a:ext cx="5111699" cy="51054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accent2"/>
              </a:buClr>
              <a:buSzPct val="100000"/>
              <a:buFont typeface="Noto Sans Symbols"/>
              <a:buChar char="❑"/>
              <a:defRPr sz="3200" b="0" i="0" u="none" strike="noStrike" cap="none">
                <a:solidFill>
                  <a:schemeClr val="dk1"/>
                </a:solidFill>
                <a:latin typeface="Questrial"/>
                <a:ea typeface="Questrial"/>
                <a:cs typeface="Questrial"/>
                <a:sym typeface="Questrial"/>
              </a:defRPr>
            </a:lvl1pPr>
            <a:lvl2pPr marL="742950" marR="0" lvl="1" indent="-107950" algn="l" rtl="0">
              <a:spcBef>
                <a:spcPts val="560"/>
              </a:spcBef>
              <a:spcAft>
                <a:spcPts val="0"/>
              </a:spcAft>
              <a:buClr>
                <a:schemeClr val="accent2"/>
              </a:buClr>
              <a:buSzPct val="100000"/>
              <a:buFont typeface="Noto Sans Symbols"/>
              <a:buChar char="❑"/>
              <a:defRPr sz="2800" b="0" i="0" u="none" strike="noStrike" cap="none">
                <a:solidFill>
                  <a:schemeClr val="dk1"/>
                </a:solidFill>
                <a:latin typeface="Questrial"/>
                <a:ea typeface="Questrial"/>
                <a:cs typeface="Questrial"/>
                <a:sym typeface="Questrial"/>
              </a:defRPr>
            </a:lvl2pPr>
            <a:lvl3pPr marL="1143000" marR="0" lvl="2" indent="-76200"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3pPr>
            <a:lvl4pPr marL="1600200" marR="0" lvl="3" indent="-101600"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4pPr>
            <a:lvl5pPr marL="2057400" marR="0" lvl="4" indent="-101600"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09" name="Shape 409"/>
          <p:cNvSpPr txBox="1">
            <a:spLocks noGrp="1"/>
          </p:cNvSpPr>
          <p:nvPr>
            <p:ph type="body" idx="2"/>
          </p:nvPr>
        </p:nvSpPr>
        <p:spPr>
          <a:xfrm>
            <a:off x="457202" y="1435103"/>
            <a:ext cx="3008400" cy="4356000"/>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accent2"/>
              </a:buClr>
              <a:buFont typeface="Noto Sans Symbols"/>
              <a:buNone/>
              <a:defRPr sz="1400" b="0" i="0" u="none" strike="noStrike" cap="none">
                <a:solidFill>
                  <a:schemeClr val="dk1"/>
                </a:solidFill>
                <a:latin typeface="Questrial"/>
                <a:ea typeface="Questrial"/>
                <a:cs typeface="Questrial"/>
                <a:sym typeface="Questrial"/>
              </a:defRPr>
            </a:lvl1pPr>
            <a:lvl2pPr marL="457200" marR="0" lvl="1" indent="0" algn="l" rtl="0">
              <a:spcBef>
                <a:spcPts val="240"/>
              </a:spcBef>
              <a:spcAft>
                <a:spcPts val="0"/>
              </a:spcAft>
              <a:buClr>
                <a:schemeClr val="accent2"/>
              </a:buClr>
              <a:buFont typeface="Noto Sans Symbols"/>
              <a:buNone/>
              <a:defRPr sz="1200" b="0" i="0" u="none" strike="noStrike" cap="none">
                <a:solidFill>
                  <a:schemeClr val="dk1"/>
                </a:solidFill>
                <a:latin typeface="Questrial"/>
                <a:ea typeface="Questrial"/>
                <a:cs typeface="Questrial"/>
                <a:sym typeface="Questrial"/>
              </a:defRPr>
            </a:lvl2pPr>
            <a:lvl3pPr marL="914400" marR="0" lvl="2" indent="0" algn="l" rtl="0">
              <a:spcBef>
                <a:spcPts val="200"/>
              </a:spcBef>
              <a:spcAft>
                <a:spcPts val="0"/>
              </a:spcAft>
              <a:buClr>
                <a:schemeClr val="accent2"/>
              </a:buClr>
              <a:buFont typeface="Noto Sans Symbols"/>
              <a:buNone/>
              <a:defRPr sz="1000" b="0" i="0" u="none" strike="noStrike" cap="none">
                <a:solidFill>
                  <a:schemeClr val="dk1"/>
                </a:solidFill>
                <a:latin typeface="Questrial"/>
                <a:ea typeface="Questrial"/>
                <a:cs typeface="Questrial"/>
                <a:sym typeface="Questrial"/>
              </a:defRPr>
            </a:lvl3pPr>
            <a:lvl4pPr marL="1371600" marR="0" lvl="3" indent="0" algn="l" rtl="0">
              <a:spcBef>
                <a:spcPts val="180"/>
              </a:spcBef>
              <a:spcAft>
                <a:spcPts val="0"/>
              </a:spcAft>
              <a:buClr>
                <a:schemeClr val="accent2"/>
              </a:buClr>
              <a:buFont typeface="Noto Sans Symbols"/>
              <a:buNone/>
              <a:defRPr sz="900" b="0" i="0" u="none" strike="noStrike" cap="none">
                <a:solidFill>
                  <a:schemeClr val="dk1"/>
                </a:solidFill>
                <a:latin typeface="Questrial"/>
                <a:ea typeface="Questrial"/>
                <a:cs typeface="Questrial"/>
                <a:sym typeface="Questrial"/>
              </a:defRPr>
            </a:lvl4pPr>
            <a:lvl5pPr marL="1828800" marR="0" lvl="4" indent="0" algn="l" rtl="0">
              <a:spcBef>
                <a:spcPts val="180"/>
              </a:spcBef>
              <a:spcAft>
                <a:spcPts val="0"/>
              </a:spcAft>
              <a:buClr>
                <a:schemeClr val="accent2"/>
              </a:buClr>
              <a:buFont typeface="Noto Sans Symbols"/>
              <a:buNone/>
              <a:defRPr sz="900" b="0" i="0" u="none" strike="noStrike" cap="none">
                <a:solidFill>
                  <a:schemeClr val="dk1"/>
                </a:solidFill>
                <a:latin typeface="Questrial"/>
                <a:ea typeface="Questrial"/>
                <a:cs typeface="Questrial"/>
                <a:sym typeface="Questrial"/>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410"/>
        <p:cNvGrpSpPr/>
        <p:nvPr/>
      </p:nvGrpSpPr>
      <p:grpSpPr>
        <a:xfrm>
          <a:off x="0" y="0"/>
          <a:ext cx="0" cy="0"/>
          <a:chOff x="0" y="0"/>
          <a:chExt cx="0" cy="0"/>
        </a:xfrm>
      </p:grpSpPr>
      <p:sp>
        <p:nvSpPr>
          <p:cNvPr id="411" name="Shape 411"/>
          <p:cNvSpPr txBox="1">
            <a:spLocks noGrp="1"/>
          </p:cNvSpPr>
          <p:nvPr>
            <p:ph type="title"/>
          </p:nvPr>
        </p:nvSpPr>
        <p:spPr>
          <a:xfrm>
            <a:off x="1792288" y="4800601"/>
            <a:ext cx="5486400" cy="566700"/>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accent2"/>
                </a:solidFill>
                <a:latin typeface="Questrial"/>
                <a:ea typeface="Questrial"/>
                <a:cs typeface="Questrial"/>
                <a:sym typeface="Questrial"/>
              </a:defRPr>
            </a:lvl1pPr>
            <a:lvl2pPr marL="0" marR="0" lvl="1"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5pPr>
            <a:lvl6pPr marL="457200" marR="0" lvl="5"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400" marR="0" lvl="6"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600" marR="0" lvl="7"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800" marR="0" lvl="8"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endParaRPr/>
          </a:p>
        </p:txBody>
      </p:sp>
      <p:sp>
        <p:nvSpPr>
          <p:cNvPr id="412" name="Shape 412"/>
          <p:cNvSpPr>
            <a:spLocks noGrp="1"/>
          </p:cNvSpPr>
          <p:nvPr>
            <p:ph type="pic" idx="2"/>
          </p:nvPr>
        </p:nvSpPr>
        <p:spPr>
          <a:xfrm>
            <a:off x="1792288" y="685799"/>
            <a:ext cx="5486400" cy="4041900"/>
          </a:xfrm>
          <a:prstGeom prst="rect">
            <a:avLst/>
          </a:prstGeom>
          <a:noFill/>
          <a:ln>
            <a:noFill/>
          </a:ln>
        </p:spPr>
        <p:txBody>
          <a:bodyPr lIns="91425" tIns="91425" rIns="91425" bIns="91425" anchor="t" anchorCtr="0"/>
          <a:lstStyle>
            <a:lvl1pPr marL="0" marR="0" lvl="0" indent="0" algn="l" rtl="0">
              <a:spcBef>
                <a:spcPts val="640"/>
              </a:spcBef>
              <a:spcAft>
                <a:spcPts val="0"/>
              </a:spcAft>
              <a:buClr>
                <a:schemeClr val="accent2"/>
              </a:buClr>
              <a:buFont typeface="Noto Sans Symbols"/>
              <a:buNone/>
              <a:defRPr sz="3200" b="0" i="0" u="none" strike="noStrike" cap="none">
                <a:solidFill>
                  <a:schemeClr val="dk1"/>
                </a:solidFill>
                <a:latin typeface="Questrial"/>
                <a:ea typeface="Questrial"/>
                <a:cs typeface="Questrial"/>
                <a:sym typeface="Questrial"/>
              </a:defRPr>
            </a:lvl1pPr>
            <a:lvl2pPr marL="457200" marR="0" lvl="1" indent="0" algn="l" rtl="0">
              <a:spcBef>
                <a:spcPts val="560"/>
              </a:spcBef>
              <a:spcAft>
                <a:spcPts val="0"/>
              </a:spcAft>
              <a:buClr>
                <a:schemeClr val="accent2"/>
              </a:buClr>
              <a:buFont typeface="Noto Sans Symbols"/>
              <a:buNone/>
              <a:defRPr sz="2800" b="0" i="0" u="none" strike="noStrike" cap="none">
                <a:solidFill>
                  <a:schemeClr val="dk1"/>
                </a:solidFill>
                <a:latin typeface="Questrial"/>
                <a:ea typeface="Questrial"/>
                <a:cs typeface="Questrial"/>
                <a:sym typeface="Questrial"/>
              </a:defRPr>
            </a:lvl2pPr>
            <a:lvl3pPr marL="914400" marR="0" lvl="2" indent="0" algn="l" rtl="0">
              <a:spcBef>
                <a:spcPts val="480"/>
              </a:spcBef>
              <a:spcAft>
                <a:spcPts val="0"/>
              </a:spcAft>
              <a:buClr>
                <a:schemeClr val="accent2"/>
              </a:buClr>
              <a:buFont typeface="Noto Sans Symbols"/>
              <a:buNone/>
              <a:defRPr sz="2400" b="0" i="0" u="none" strike="noStrike" cap="none">
                <a:solidFill>
                  <a:schemeClr val="dk1"/>
                </a:solidFill>
                <a:latin typeface="Questrial"/>
                <a:ea typeface="Questrial"/>
                <a:cs typeface="Questrial"/>
                <a:sym typeface="Questrial"/>
              </a:defRPr>
            </a:lvl3pPr>
            <a:lvl4pPr marL="1371600" marR="0" lvl="3" indent="0" algn="l" rtl="0">
              <a:spcBef>
                <a:spcPts val="400"/>
              </a:spcBef>
              <a:spcAft>
                <a:spcPts val="0"/>
              </a:spcAft>
              <a:buClr>
                <a:schemeClr val="accent2"/>
              </a:buClr>
              <a:buFont typeface="Noto Sans Symbols"/>
              <a:buNone/>
              <a:defRPr sz="2000" b="0" i="0" u="none" strike="noStrike" cap="none">
                <a:solidFill>
                  <a:schemeClr val="dk1"/>
                </a:solidFill>
                <a:latin typeface="Questrial"/>
                <a:ea typeface="Questrial"/>
                <a:cs typeface="Questrial"/>
                <a:sym typeface="Questrial"/>
              </a:defRPr>
            </a:lvl4pPr>
            <a:lvl5pPr marL="1828800" marR="0" lvl="4" indent="0" algn="l" rtl="0">
              <a:spcBef>
                <a:spcPts val="400"/>
              </a:spcBef>
              <a:spcAft>
                <a:spcPts val="0"/>
              </a:spcAft>
              <a:buClr>
                <a:schemeClr val="accent2"/>
              </a:buClr>
              <a:buFont typeface="Noto Sans Symbols"/>
              <a:buNone/>
              <a:defRPr sz="2000" b="0" i="0" u="none" strike="noStrike" cap="none">
                <a:solidFill>
                  <a:schemeClr val="dk1"/>
                </a:solidFill>
                <a:latin typeface="Questrial"/>
                <a:ea typeface="Questrial"/>
                <a:cs typeface="Questrial"/>
                <a:sym typeface="Questrial"/>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13" name="Shape 413"/>
          <p:cNvSpPr txBox="1">
            <a:spLocks noGrp="1"/>
          </p:cNvSpPr>
          <p:nvPr>
            <p:ph type="body" idx="1"/>
          </p:nvPr>
        </p:nvSpPr>
        <p:spPr>
          <a:xfrm>
            <a:off x="1792288" y="5367339"/>
            <a:ext cx="5486400" cy="500100"/>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accent2"/>
              </a:buClr>
              <a:buFont typeface="Noto Sans Symbols"/>
              <a:buNone/>
              <a:defRPr sz="1400" b="0" i="0" u="none" strike="noStrike" cap="none">
                <a:solidFill>
                  <a:schemeClr val="dk1"/>
                </a:solidFill>
                <a:latin typeface="Questrial"/>
                <a:ea typeface="Questrial"/>
                <a:cs typeface="Questrial"/>
                <a:sym typeface="Questrial"/>
              </a:defRPr>
            </a:lvl1pPr>
            <a:lvl2pPr marL="457200" marR="0" lvl="1" indent="0" algn="l" rtl="0">
              <a:spcBef>
                <a:spcPts val="240"/>
              </a:spcBef>
              <a:spcAft>
                <a:spcPts val="0"/>
              </a:spcAft>
              <a:buClr>
                <a:schemeClr val="accent2"/>
              </a:buClr>
              <a:buFont typeface="Noto Sans Symbols"/>
              <a:buNone/>
              <a:defRPr sz="1200" b="0" i="0" u="none" strike="noStrike" cap="none">
                <a:solidFill>
                  <a:schemeClr val="dk1"/>
                </a:solidFill>
                <a:latin typeface="Questrial"/>
                <a:ea typeface="Questrial"/>
                <a:cs typeface="Questrial"/>
                <a:sym typeface="Questrial"/>
              </a:defRPr>
            </a:lvl2pPr>
            <a:lvl3pPr marL="914400" marR="0" lvl="2" indent="0" algn="l" rtl="0">
              <a:spcBef>
                <a:spcPts val="200"/>
              </a:spcBef>
              <a:spcAft>
                <a:spcPts val="0"/>
              </a:spcAft>
              <a:buClr>
                <a:schemeClr val="accent2"/>
              </a:buClr>
              <a:buFont typeface="Noto Sans Symbols"/>
              <a:buNone/>
              <a:defRPr sz="1000" b="0" i="0" u="none" strike="noStrike" cap="none">
                <a:solidFill>
                  <a:schemeClr val="dk1"/>
                </a:solidFill>
                <a:latin typeface="Questrial"/>
                <a:ea typeface="Questrial"/>
                <a:cs typeface="Questrial"/>
                <a:sym typeface="Questrial"/>
              </a:defRPr>
            </a:lvl3pPr>
            <a:lvl4pPr marL="1371600" marR="0" lvl="3" indent="0" algn="l" rtl="0">
              <a:spcBef>
                <a:spcPts val="180"/>
              </a:spcBef>
              <a:spcAft>
                <a:spcPts val="0"/>
              </a:spcAft>
              <a:buClr>
                <a:schemeClr val="accent2"/>
              </a:buClr>
              <a:buFont typeface="Noto Sans Symbols"/>
              <a:buNone/>
              <a:defRPr sz="900" b="0" i="0" u="none" strike="noStrike" cap="none">
                <a:solidFill>
                  <a:schemeClr val="dk1"/>
                </a:solidFill>
                <a:latin typeface="Questrial"/>
                <a:ea typeface="Questrial"/>
                <a:cs typeface="Questrial"/>
                <a:sym typeface="Questrial"/>
              </a:defRPr>
            </a:lvl4pPr>
            <a:lvl5pPr marL="1828800" marR="0" lvl="4" indent="0" algn="l" rtl="0">
              <a:spcBef>
                <a:spcPts val="180"/>
              </a:spcBef>
              <a:spcAft>
                <a:spcPts val="0"/>
              </a:spcAft>
              <a:buClr>
                <a:schemeClr val="accent2"/>
              </a:buClr>
              <a:buFont typeface="Noto Sans Symbols"/>
              <a:buNone/>
              <a:defRPr sz="900" b="0" i="0" u="none" strike="noStrike" cap="none">
                <a:solidFill>
                  <a:schemeClr val="dk1"/>
                </a:solidFill>
                <a:latin typeface="Questrial"/>
                <a:ea typeface="Questrial"/>
                <a:cs typeface="Questrial"/>
                <a:sym typeface="Questrial"/>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414"/>
        <p:cNvGrpSpPr/>
        <p:nvPr/>
      </p:nvGrpSpPr>
      <p:grpSpPr>
        <a:xfrm>
          <a:off x="0" y="0"/>
          <a:ext cx="0" cy="0"/>
          <a:chOff x="0" y="0"/>
          <a:chExt cx="0" cy="0"/>
        </a:xfrm>
      </p:grpSpPr>
      <p:sp>
        <p:nvSpPr>
          <p:cNvPr id="415" name="Shape 415"/>
          <p:cNvSpPr txBox="1">
            <a:spLocks noGrp="1"/>
          </p:cNvSpPr>
          <p:nvPr>
            <p:ph type="title"/>
          </p:nvPr>
        </p:nvSpPr>
        <p:spPr>
          <a:xfrm>
            <a:off x="457200" y="601662"/>
            <a:ext cx="8229600" cy="10971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1pPr>
            <a:lvl2pPr marL="0" marR="0" lvl="1"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5pPr>
            <a:lvl6pPr marL="457200" marR="0" lvl="5"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400" marR="0" lvl="6"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600" marR="0" lvl="7"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800" marR="0" lvl="8"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endParaRPr/>
          </a:p>
        </p:txBody>
      </p:sp>
      <p:sp>
        <p:nvSpPr>
          <p:cNvPr id="416" name="Shape 416"/>
          <p:cNvSpPr txBox="1">
            <a:spLocks noGrp="1"/>
          </p:cNvSpPr>
          <p:nvPr>
            <p:ph type="body" idx="1"/>
          </p:nvPr>
        </p:nvSpPr>
        <p:spPr>
          <a:xfrm rot="5400000">
            <a:off x="2552700" y="-266697"/>
            <a:ext cx="4038600" cy="82296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accent2"/>
              </a:buClr>
              <a:buSzPct val="100000"/>
              <a:buFont typeface="Noto Sans Symbols"/>
              <a:buChar char="❑"/>
              <a:defRPr sz="3200" b="0" i="0" u="none" strike="noStrike" cap="none">
                <a:solidFill>
                  <a:schemeClr val="dk1"/>
                </a:solidFill>
                <a:latin typeface="Questrial"/>
                <a:ea typeface="Questrial"/>
                <a:cs typeface="Questrial"/>
                <a:sym typeface="Questrial"/>
              </a:defRPr>
            </a:lvl1pPr>
            <a:lvl2pPr marL="742950" marR="0" lvl="1" indent="-107950" algn="l" rtl="0">
              <a:spcBef>
                <a:spcPts val="560"/>
              </a:spcBef>
              <a:spcAft>
                <a:spcPts val="0"/>
              </a:spcAft>
              <a:buClr>
                <a:schemeClr val="accent2"/>
              </a:buClr>
              <a:buSzPct val="100000"/>
              <a:buFont typeface="Noto Sans Symbols"/>
              <a:buChar char="❑"/>
              <a:defRPr sz="2800" b="0" i="0" u="none" strike="noStrike" cap="none">
                <a:solidFill>
                  <a:schemeClr val="dk1"/>
                </a:solidFill>
                <a:latin typeface="Questrial"/>
                <a:ea typeface="Questrial"/>
                <a:cs typeface="Questrial"/>
                <a:sym typeface="Questrial"/>
              </a:defRPr>
            </a:lvl2pPr>
            <a:lvl3pPr marL="1143000" marR="0" lvl="2" indent="-76200"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3pPr>
            <a:lvl4pPr marL="1600200" marR="0" lvl="3" indent="-101600"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4pPr>
            <a:lvl5pPr marL="2057400" marR="0" lvl="4" indent="-101600"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417"/>
        <p:cNvGrpSpPr/>
        <p:nvPr/>
      </p:nvGrpSpPr>
      <p:grpSpPr>
        <a:xfrm>
          <a:off x="0" y="0"/>
          <a:ext cx="0" cy="0"/>
          <a:chOff x="0" y="0"/>
          <a:chExt cx="0" cy="0"/>
        </a:xfrm>
      </p:grpSpPr>
      <p:sp>
        <p:nvSpPr>
          <p:cNvPr id="418" name="Shape 418"/>
          <p:cNvSpPr txBox="1">
            <a:spLocks noGrp="1"/>
          </p:cNvSpPr>
          <p:nvPr>
            <p:ph type="title"/>
          </p:nvPr>
        </p:nvSpPr>
        <p:spPr>
          <a:xfrm rot="5400000">
            <a:off x="5029200" y="2209800"/>
            <a:ext cx="5257800" cy="20574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1pPr>
            <a:lvl2pPr marL="0" marR="0" lvl="1"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5pPr>
            <a:lvl6pPr marL="457200" marR="0" lvl="5"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400" marR="0" lvl="6"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600" marR="0" lvl="7"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800" marR="0" lvl="8"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endParaRPr/>
          </a:p>
        </p:txBody>
      </p:sp>
      <p:sp>
        <p:nvSpPr>
          <p:cNvPr id="419" name="Shape 419"/>
          <p:cNvSpPr txBox="1">
            <a:spLocks noGrp="1"/>
          </p:cNvSpPr>
          <p:nvPr>
            <p:ph type="body" idx="1"/>
          </p:nvPr>
        </p:nvSpPr>
        <p:spPr>
          <a:xfrm rot="5400000">
            <a:off x="838200" y="228599"/>
            <a:ext cx="5257800" cy="60198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accent2"/>
              </a:buClr>
              <a:buSzPct val="100000"/>
              <a:buFont typeface="Noto Sans Symbols"/>
              <a:buChar char="❑"/>
              <a:defRPr sz="3200" b="0" i="0" u="none" strike="noStrike" cap="none">
                <a:solidFill>
                  <a:schemeClr val="dk1"/>
                </a:solidFill>
                <a:latin typeface="Questrial"/>
                <a:ea typeface="Questrial"/>
                <a:cs typeface="Questrial"/>
                <a:sym typeface="Questrial"/>
              </a:defRPr>
            </a:lvl1pPr>
            <a:lvl2pPr marL="742950" marR="0" lvl="1" indent="-107950" algn="l" rtl="0">
              <a:spcBef>
                <a:spcPts val="560"/>
              </a:spcBef>
              <a:spcAft>
                <a:spcPts val="0"/>
              </a:spcAft>
              <a:buClr>
                <a:schemeClr val="accent2"/>
              </a:buClr>
              <a:buSzPct val="100000"/>
              <a:buFont typeface="Noto Sans Symbols"/>
              <a:buChar char="❑"/>
              <a:defRPr sz="2800" b="0" i="0" u="none" strike="noStrike" cap="none">
                <a:solidFill>
                  <a:schemeClr val="dk1"/>
                </a:solidFill>
                <a:latin typeface="Questrial"/>
                <a:ea typeface="Questrial"/>
                <a:cs typeface="Questrial"/>
                <a:sym typeface="Questrial"/>
              </a:defRPr>
            </a:lvl2pPr>
            <a:lvl3pPr marL="1143000" marR="0" lvl="2" indent="-76200"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3pPr>
            <a:lvl4pPr marL="1600200" marR="0" lvl="3" indent="-101600"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4pPr>
            <a:lvl5pPr marL="2057400" marR="0" lvl="4" indent="-101600"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57200" y="655637"/>
            <a:ext cx="8229600" cy="1096961"/>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200" marR="0" lvl="5"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400" marR="0" lvl="6"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600" marR="0" lvl="7"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800" marR="0" lvl="8"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0"/>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457202" y="685800"/>
            <a:ext cx="3008313" cy="749299"/>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accent2"/>
                </a:solidFill>
                <a:latin typeface="Questrial"/>
                <a:ea typeface="Questrial"/>
                <a:cs typeface="Questrial"/>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200" marR="0" lvl="5"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400" marR="0" lvl="6"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600" marR="0" lvl="7"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800" marR="0" lvl="8"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endParaRPr/>
          </a:p>
        </p:txBody>
      </p:sp>
      <p:sp>
        <p:nvSpPr>
          <p:cNvPr id="53" name="Shape 53"/>
          <p:cNvSpPr txBox="1">
            <a:spLocks noGrp="1"/>
          </p:cNvSpPr>
          <p:nvPr>
            <p:ph type="body" idx="1"/>
          </p:nvPr>
        </p:nvSpPr>
        <p:spPr>
          <a:xfrm>
            <a:off x="3575051" y="685799"/>
            <a:ext cx="5111751" cy="5105401"/>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accent2"/>
              </a:buClr>
              <a:buSzPct val="100000"/>
              <a:buFont typeface="Noto Sans Symbols"/>
              <a:buChar char="❑"/>
              <a:defRPr sz="3200" b="0" i="0" u="none" strike="noStrike" cap="none">
                <a:solidFill>
                  <a:schemeClr val="dk1"/>
                </a:solidFill>
                <a:latin typeface="Questrial"/>
                <a:ea typeface="Questrial"/>
                <a:cs typeface="Questrial"/>
                <a:sym typeface="Questrial"/>
              </a:defRPr>
            </a:lvl1pPr>
            <a:lvl2pPr marL="742950" marR="0" lvl="1" indent="-107950" algn="l" rtl="0">
              <a:spcBef>
                <a:spcPts val="560"/>
              </a:spcBef>
              <a:spcAft>
                <a:spcPts val="0"/>
              </a:spcAft>
              <a:buClr>
                <a:schemeClr val="accent2"/>
              </a:buClr>
              <a:buSzPct val="100000"/>
              <a:buFont typeface="Noto Sans Symbols"/>
              <a:buChar char="❑"/>
              <a:defRPr sz="2800" b="0" i="0" u="none" strike="noStrike" cap="none">
                <a:solidFill>
                  <a:schemeClr val="dk1"/>
                </a:solidFill>
                <a:latin typeface="Questrial"/>
                <a:ea typeface="Questrial"/>
                <a:cs typeface="Questrial"/>
                <a:sym typeface="Questrial"/>
              </a:defRPr>
            </a:lvl2pPr>
            <a:lvl3pPr marL="1143000" marR="0" lvl="2" indent="-76200"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3pPr>
            <a:lvl4pPr marL="1600200" marR="0" lvl="3" indent="-101600"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4pPr>
            <a:lvl5pPr marL="2057400" marR="0" lvl="4" indent="-101600"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body" idx="2"/>
          </p:nvPr>
        </p:nvSpPr>
        <p:spPr>
          <a:xfrm>
            <a:off x="457202" y="1435103"/>
            <a:ext cx="3008313" cy="4356098"/>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accent2"/>
              </a:buClr>
              <a:buFont typeface="Noto Sans Symbols"/>
              <a:buNone/>
              <a:defRPr sz="1400" b="0" i="0" u="none" strike="noStrike" cap="none">
                <a:solidFill>
                  <a:schemeClr val="dk1"/>
                </a:solidFill>
                <a:latin typeface="Questrial"/>
                <a:ea typeface="Questrial"/>
                <a:cs typeface="Questrial"/>
                <a:sym typeface="Questrial"/>
              </a:defRPr>
            </a:lvl1pPr>
            <a:lvl2pPr marL="457200" marR="0" lvl="1" indent="0" algn="l" rtl="0">
              <a:spcBef>
                <a:spcPts val="240"/>
              </a:spcBef>
              <a:spcAft>
                <a:spcPts val="0"/>
              </a:spcAft>
              <a:buClr>
                <a:schemeClr val="accent2"/>
              </a:buClr>
              <a:buFont typeface="Noto Sans Symbols"/>
              <a:buNone/>
              <a:defRPr sz="1200" b="0" i="0" u="none" strike="noStrike" cap="none">
                <a:solidFill>
                  <a:schemeClr val="dk1"/>
                </a:solidFill>
                <a:latin typeface="Questrial"/>
                <a:ea typeface="Questrial"/>
                <a:cs typeface="Questrial"/>
                <a:sym typeface="Questrial"/>
              </a:defRPr>
            </a:lvl2pPr>
            <a:lvl3pPr marL="914400" marR="0" lvl="2" indent="0" algn="l" rtl="0">
              <a:spcBef>
                <a:spcPts val="200"/>
              </a:spcBef>
              <a:spcAft>
                <a:spcPts val="0"/>
              </a:spcAft>
              <a:buClr>
                <a:schemeClr val="accent2"/>
              </a:buClr>
              <a:buFont typeface="Noto Sans Symbols"/>
              <a:buNone/>
              <a:defRPr sz="1000" b="0" i="0" u="none" strike="noStrike" cap="none">
                <a:solidFill>
                  <a:schemeClr val="dk1"/>
                </a:solidFill>
                <a:latin typeface="Questrial"/>
                <a:ea typeface="Questrial"/>
                <a:cs typeface="Questrial"/>
                <a:sym typeface="Questrial"/>
              </a:defRPr>
            </a:lvl3pPr>
            <a:lvl4pPr marL="1371600" marR="0" lvl="3" indent="0" algn="l" rtl="0">
              <a:spcBef>
                <a:spcPts val="180"/>
              </a:spcBef>
              <a:spcAft>
                <a:spcPts val="0"/>
              </a:spcAft>
              <a:buClr>
                <a:schemeClr val="accent2"/>
              </a:buClr>
              <a:buFont typeface="Noto Sans Symbols"/>
              <a:buNone/>
              <a:defRPr sz="900" b="0" i="0" u="none" strike="noStrike" cap="none">
                <a:solidFill>
                  <a:schemeClr val="dk1"/>
                </a:solidFill>
                <a:latin typeface="Questrial"/>
                <a:ea typeface="Questrial"/>
                <a:cs typeface="Questrial"/>
                <a:sym typeface="Questrial"/>
              </a:defRPr>
            </a:lvl4pPr>
            <a:lvl5pPr marL="1828800" marR="0" lvl="4" indent="0" algn="l" rtl="0">
              <a:spcBef>
                <a:spcPts val="180"/>
              </a:spcBef>
              <a:spcAft>
                <a:spcPts val="0"/>
              </a:spcAft>
              <a:buClr>
                <a:schemeClr val="accent2"/>
              </a:buClr>
              <a:buFont typeface="Noto Sans Symbols"/>
              <a:buNone/>
              <a:defRPr sz="900" b="0" i="0" u="none" strike="noStrike" cap="none">
                <a:solidFill>
                  <a:schemeClr val="dk1"/>
                </a:solidFill>
                <a:latin typeface="Questrial"/>
                <a:ea typeface="Questrial"/>
                <a:cs typeface="Questrial"/>
                <a:sym typeface="Questrial"/>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1792288" y="4800601"/>
            <a:ext cx="5486399" cy="566737"/>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accent2"/>
                </a:solidFill>
                <a:latin typeface="Questrial"/>
                <a:ea typeface="Questrial"/>
                <a:cs typeface="Questrial"/>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200" marR="0" lvl="5"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400" marR="0" lvl="6"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600" marR="0" lvl="7"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800" marR="0" lvl="8"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endParaRPr/>
          </a:p>
        </p:txBody>
      </p:sp>
      <p:sp>
        <p:nvSpPr>
          <p:cNvPr id="57" name="Shape 57"/>
          <p:cNvSpPr>
            <a:spLocks noGrp="1"/>
          </p:cNvSpPr>
          <p:nvPr>
            <p:ph type="pic" idx="2"/>
          </p:nvPr>
        </p:nvSpPr>
        <p:spPr>
          <a:xfrm>
            <a:off x="1792288" y="685799"/>
            <a:ext cx="5486399" cy="4041774"/>
          </a:xfrm>
          <a:prstGeom prst="rect">
            <a:avLst/>
          </a:prstGeom>
          <a:noFill/>
          <a:ln>
            <a:noFill/>
          </a:ln>
        </p:spPr>
        <p:txBody>
          <a:bodyPr lIns="91425" tIns="91425" rIns="91425" bIns="91425" anchor="t" anchorCtr="0"/>
          <a:lstStyle>
            <a:lvl1pPr marL="0" marR="0" lvl="0" indent="0" algn="l" rtl="0">
              <a:spcBef>
                <a:spcPts val="640"/>
              </a:spcBef>
              <a:spcAft>
                <a:spcPts val="0"/>
              </a:spcAft>
              <a:buClr>
                <a:schemeClr val="accent2"/>
              </a:buClr>
              <a:buFont typeface="Noto Sans Symbols"/>
              <a:buNone/>
              <a:defRPr sz="3200" b="0" i="0" u="none" strike="noStrike" cap="none">
                <a:solidFill>
                  <a:schemeClr val="dk1"/>
                </a:solidFill>
                <a:latin typeface="Questrial"/>
                <a:ea typeface="Questrial"/>
                <a:cs typeface="Questrial"/>
                <a:sym typeface="Questrial"/>
              </a:defRPr>
            </a:lvl1pPr>
            <a:lvl2pPr marL="457200" marR="0" lvl="1" indent="0" algn="l" rtl="0">
              <a:spcBef>
                <a:spcPts val="560"/>
              </a:spcBef>
              <a:spcAft>
                <a:spcPts val="0"/>
              </a:spcAft>
              <a:buClr>
                <a:schemeClr val="accent2"/>
              </a:buClr>
              <a:buFont typeface="Noto Sans Symbols"/>
              <a:buNone/>
              <a:defRPr sz="2800" b="0" i="0" u="none" strike="noStrike" cap="none">
                <a:solidFill>
                  <a:schemeClr val="dk1"/>
                </a:solidFill>
                <a:latin typeface="Questrial"/>
                <a:ea typeface="Questrial"/>
                <a:cs typeface="Questrial"/>
                <a:sym typeface="Questrial"/>
              </a:defRPr>
            </a:lvl2pPr>
            <a:lvl3pPr marL="914400" marR="0" lvl="2" indent="0" algn="l" rtl="0">
              <a:spcBef>
                <a:spcPts val="480"/>
              </a:spcBef>
              <a:spcAft>
                <a:spcPts val="0"/>
              </a:spcAft>
              <a:buClr>
                <a:schemeClr val="accent2"/>
              </a:buClr>
              <a:buFont typeface="Noto Sans Symbols"/>
              <a:buNone/>
              <a:defRPr sz="2400" b="0" i="0" u="none" strike="noStrike" cap="none">
                <a:solidFill>
                  <a:schemeClr val="dk1"/>
                </a:solidFill>
                <a:latin typeface="Questrial"/>
                <a:ea typeface="Questrial"/>
                <a:cs typeface="Questrial"/>
                <a:sym typeface="Questrial"/>
              </a:defRPr>
            </a:lvl3pPr>
            <a:lvl4pPr marL="1371600" marR="0" lvl="3" indent="0" algn="l" rtl="0">
              <a:spcBef>
                <a:spcPts val="400"/>
              </a:spcBef>
              <a:spcAft>
                <a:spcPts val="0"/>
              </a:spcAft>
              <a:buClr>
                <a:schemeClr val="accent2"/>
              </a:buClr>
              <a:buFont typeface="Noto Sans Symbols"/>
              <a:buNone/>
              <a:defRPr sz="2000" b="0" i="0" u="none" strike="noStrike" cap="none">
                <a:solidFill>
                  <a:schemeClr val="dk1"/>
                </a:solidFill>
                <a:latin typeface="Questrial"/>
                <a:ea typeface="Questrial"/>
                <a:cs typeface="Questrial"/>
                <a:sym typeface="Questrial"/>
              </a:defRPr>
            </a:lvl4pPr>
            <a:lvl5pPr marL="1828800" marR="0" lvl="4" indent="0" algn="l" rtl="0">
              <a:spcBef>
                <a:spcPts val="400"/>
              </a:spcBef>
              <a:spcAft>
                <a:spcPts val="0"/>
              </a:spcAft>
              <a:buClr>
                <a:schemeClr val="accent2"/>
              </a:buClr>
              <a:buFont typeface="Noto Sans Symbols"/>
              <a:buNone/>
              <a:defRPr sz="2000" b="0" i="0" u="none" strike="noStrike" cap="none">
                <a:solidFill>
                  <a:schemeClr val="dk1"/>
                </a:solidFill>
                <a:latin typeface="Questrial"/>
                <a:ea typeface="Questrial"/>
                <a:cs typeface="Questrial"/>
                <a:sym typeface="Questrial"/>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body" idx="1"/>
          </p:nvPr>
        </p:nvSpPr>
        <p:spPr>
          <a:xfrm>
            <a:off x="1792288" y="5367339"/>
            <a:ext cx="5486399" cy="500060"/>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accent2"/>
              </a:buClr>
              <a:buFont typeface="Noto Sans Symbols"/>
              <a:buNone/>
              <a:defRPr sz="1400" b="0" i="0" u="none" strike="noStrike" cap="none">
                <a:solidFill>
                  <a:schemeClr val="dk1"/>
                </a:solidFill>
                <a:latin typeface="Questrial"/>
                <a:ea typeface="Questrial"/>
                <a:cs typeface="Questrial"/>
                <a:sym typeface="Questrial"/>
              </a:defRPr>
            </a:lvl1pPr>
            <a:lvl2pPr marL="457200" marR="0" lvl="1" indent="0" algn="l" rtl="0">
              <a:spcBef>
                <a:spcPts val="240"/>
              </a:spcBef>
              <a:spcAft>
                <a:spcPts val="0"/>
              </a:spcAft>
              <a:buClr>
                <a:schemeClr val="accent2"/>
              </a:buClr>
              <a:buFont typeface="Noto Sans Symbols"/>
              <a:buNone/>
              <a:defRPr sz="1200" b="0" i="0" u="none" strike="noStrike" cap="none">
                <a:solidFill>
                  <a:schemeClr val="dk1"/>
                </a:solidFill>
                <a:latin typeface="Questrial"/>
                <a:ea typeface="Questrial"/>
                <a:cs typeface="Questrial"/>
                <a:sym typeface="Questrial"/>
              </a:defRPr>
            </a:lvl2pPr>
            <a:lvl3pPr marL="914400" marR="0" lvl="2" indent="0" algn="l" rtl="0">
              <a:spcBef>
                <a:spcPts val="200"/>
              </a:spcBef>
              <a:spcAft>
                <a:spcPts val="0"/>
              </a:spcAft>
              <a:buClr>
                <a:schemeClr val="accent2"/>
              </a:buClr>
              <a:buFont typeface="Noto Sans Symbols"/>
              <a:buNone/>
              <a:defRPr sz="1000" b="0" i="0" u="none" strike="noStrike" cap="none">
                <a:solidFill>
                  <a:schemeClr val="dk1"/>
                </a:solidFill>
                <a:latin typeface="Questrial"/>
                <a:ea typeface="Questrial"/>
                <a:cs typeface="Questrial"/>
                <a:sym typeface="Questrial"/>
              </a:defRPr>
            </a:lvl3pPr>
            <a:lvl4pPr marL="1371600" marR="0" lvl="3" indent="0" algn="l" rtl="0">
              <a:spcBef>
                <a:spcPts val="180"/>
              </a:spcBef>
              <a:spcAft>
                <a:spcPts val="0"/>
              </a:spcAft>
              <a:buClr>
                <a:schemeClr val="accent2"/>
              </a:buClr>
              <a:buFont typeface="Noto Sans Symbols"/>
              <a:buNone/>
              <a:defRPr sz="900" b="0" i="0" u="none" strike="noStrike" cap="none">
                <a:solidFill>
                  <a:schemeClr val="dk1"/>
                </a:solidFill>
                <a:latin typeface="Questrial"/>
                <a:ea typeface="Questrial"/>
                <a:cs typeface="Questrial"/>
                <a:sym typeface="Questrial"/>
              </a:defRPr>
            </a:lvl4pPr>
            <a:lvl5pPr marL="1828800" marR="0" lvl="4" indent="0" algn="l" rtl="0">
              <a:spcBef>
                <a:spcPts val="180"/>
              </a:spcBef>
              <a:spcAft>
                <a:spcPts val="0"/>
              </a:spcAft>
              <a:buClr>
                <a:schemeClr val="accent2"/>
              </a:buClr>
              <a:buFont typeface="Noto Sans Symbols"/>
              <a:buNone/>
              <a:defRPr sz="900" b="0" i="0" u="none" strike="noStrike" cap="none">
                <a:solidFill>
                  <a:schemeClr val="dk1"/>
                </a:solidFill>
                <a:latin typeface="Questrial"/>
                <a:ea typeface="Questrial"/>
                <a:cs typeface="Questrial"/>
                <a:sym typeface="Questrial"/>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57200" y="601662"/>
            <a:ext cx="8229600" cy="1096961"/>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200" marR="0" lvl="5"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400" marR="0" lvl="6"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600" marR="0" lvl="7"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800" marR="0" lvl="8"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endParaRPr/>
          </a:p>
        </p:txBody>
      </p:sp>
      <p:sp>
        <p:nvSpPr>
          <p:cNvPr id="61" name="Shape 61"/>
          <p:cNvSpPr txBox="1">
            <a:spLocks noGrp="1"/>
          </p:cNvSpPr>
          <p:nvPr>
            <p:ph type="body" idx="1"/>
          </p:nvPr>
        </p:nvSpPr>
        <p:spPr>
          <a:xfrm rot="5400000">
            <a:off x="2552700" y="-266698"/>
            <a:ext cx="4038597" cy="82296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accent2"/>
              </a:buClr>
              <a:buSzPct val="100000"/>
              <a:buFont typeface="Noto Sans Symbols"/>
              <a:buChar char="❑"/>
              <a:defRPr sz="3200" b="0" i="0" u="none" strike="noStrike" cap="none">
                <a:solidFill>
                  <a:schemeClr val="dk1"/>
                </a:solidFill>
                <a:latin typeface="Questrial"/>
                <a:ea typeface="Questrial"/>
                <a:cs typeface="Questrial"/>
                <a:sym typeface="Questrial"/>
              </a:defRPr>
            </a:lvl1pPr>
            <a:lvl2pPr marL="742950" marR="0" lvl="1" indent="-107950" algn="l" rtl="0">
              <a:spcBef>
                <a:spcPts val="560"/>
              </a:spcBef>
              <a:spcAft>
                <a:spcPts val="0"/>
              </a:spcAft>
              <a:buClr>
                <a:schemeClr val="accent2"/>
              </a:buClr>
              <a:buSzPct val="100000"/>
              <a:buFont typeface="Noto Sans Symbols"/>
              <a:buChar char="❑"/>
              <a:defRPr sz="2800" b="0" i="0" u="none" strike="noStrike" cap="none">
                <a:solidFill>
                  <a:schemeClr val="dk1"/>
                </a:solidFill>
                <a:latin typeface="Questrial"/>
                <a:ea typeface="Questrial"/>
                <a:cs typeface="Questrial"/>
                <a:sym typeface="Questrial"/>
              </a:defRPr>
            </a:lvl2pPr>
            <a:lvl3pPr marL="1143000" marR="0" lvl="2" indent="-76200"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3pPr>
            <a:lvl4pPr marL="1600200" marR="0" lvl="3" indent="-101600"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4pPr>
            <a:lvl5pPr marL="2057400" marR="0" lvl="4" indent="-101600"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1.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1.pn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1.pn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601662"/>
            <a:ext cx="8229600" cy="1096961"/>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200" marR="0" lvl="5"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400" marR="0" lvl="6"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600" marR="0" lvl="7"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800" marR="0" lvl="8"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endParaRPr/>
          </a:p>
        </p:txBody>
      </p:sp>
      <p:sp>
        <p:nvSpPr>
          <p:cNvPr id="11" name="Shape 11"/>
          <p:cNvSpPr txBox="1">
            <a:spLocks noGrp="1"/>
          </p:cNvSpPr>
          <p:nvPr>
            <p:ph type="body" idx="1"/>
          </p:nvPr>
        </p:nvSpPr>
        <p:spPr>
          <a:xfrm>
            <a:off x="457200" y="1828800"/>
            <a:ext cx="8229600" cy="4144963"/>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accent2"/>
              </a:buClr>
              <a:buSzPct val="100000"/>
              <a:buFont typeface="Noto Sans Symbols"/>
              <a:buChar char="❑"/>
              <a:defRPr sz="3200" b="0" i="0" u="none" strike="noStrike" cap="none">
                <a:solidFill>
                  <a:schemeClr val="dk1"/>
                </a:solidFill>
                <a:latin typeface="Questrial"/>
                <a:ea typeface="Questrial"/>
                <a:cs typeface="Questrial"/>
                <a:sym typeface="Questrial"/>
              </a:defRPr>
            </a:lvl1pPr>
            <a:lvl2pPr marL="742950" marR="0" lvl="1" indent="-107950" algn="l" rtl="0">
              <a:spcBef>
                <a:spcPts val="560"/>
              </a:spcBef>
              <a:spcAft>
                <a:spcPts val="0"/>
              </a:spcAft>
              <a:buClr>
                <a:schemeClr val="accent2"/>
              </a:buClr>
              <a:buSzPct val="100000"/>
              <a:buFont typeface="Noto Sans Symbols"/>
              <a:buChar char="❑"/>
              <a:defRPr sz="2800" b="0" i="0" u="none" strike="noStrike" cap="none">
                <a:solidFill>
                  <a:schemeClr val="dk1"/>
                </a:solidFill>
                <a:latin typeface="Questrial"/>
                <a:ea typeface="Questrial"/>
                <a:cs typeface="Questrial"/>
                <a:sym typeface="Questrial"/>
              </a:defRPr>
            </a:lvl2pPr>
            <a:lvl3pPr marL="1143000" marR="0" lvl="2" indent="-76200"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3pPr>
            <a:lvl4pPr marL="1600200" marR="0" lvl="3" indent="-101600"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4pPr>
            <a:lvl5pPr marL="2057400" marR="0" lvl="4" indent="-101600"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p:nvPr/>
        </p:nvSpPr>
        <p:spPr>
          <a:xfrm>
            <a:off x="0" y="152400"/>
            <a:ext cx="9144000" cy="369888"/>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800" b="1" i="1" u="none" strike="noStrike" cap="none">
                <a:solidFill>
                  <a:schemeClr val="accent3"/>
                </a:solidFill>
                <a:latin typeface="Arial Narrow"/>
                <a:ea typeface="Arial Narrow"/>
                <a:cs typeface="Arial Narrow"/>
                <a:sym typeface="Arial Narrow"/>
              </a:rPr>
              <a:t>Professional Development to Practice</a:t>
            </a:r>
          </a:p>
        </p:txBody>
      </p:sp>
      <p:sp>
        <p:nvSpPr>
          <p:cNvPr id="13" name="Shape 13"/>
          <p:cNvSpPr/>
          <p:nvPr/>
        </p:nvSpPr>
        <p:spPr>
          <a:xfrm>
            <a:off x="0" y="473075"/>
            <a:ext cx="1447800" cy="139699"/>
          </a:xfrm>
          <a:prstGeom prst="rect">
            <a:avLst/>
          </a:prstGeom>
          <a:solidFill>
            <a:schemeClr val="accent3"/>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4" name="Shape 14"/>
          <p:cNvSpPr/>
          <p:nvPr/>
        </p:nvSpPr>
        <p:spPr>
          <a:xfrm>
            <a:off x="1447800" y="473075"/>
            <a:ext cx="7696199" cy="139699"/>
          </a:xfrm>
          <a:prstGeom prst="rect">
            <a:avLst/>
          </a:prstGeom>
          <a:solidFill>
            <a:schemeClr val="accent2"/>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5" name="Shape 15" descr="X:\IHD General Shared\DESE Projects\SPDG\EduSAIL Website\Images\Logos\SAIL logo\header.png"/>
          <p:cNvPicPr preferRelativeResize="0"/>
          <p:nvPr/>
        </p:nvPicPr>
        <p:blipFill rotWithShape="1">
          <a:blip r:embed="rId12">
            <a:alphaModFix/>
          </a:blip>
          <a:srcRect t="31007" r="34380"/>
          <a:stretch/>
        </p:blipFill>
        <p:spPr>
          <a:xfrm>
            <a:off x="53975" y="6080125"/>
            <a:ext cx="2841625" cy="747713"/>
          </a:xfrm>
          <a:prstGeom prst="rect">
            <a:avLst/>
          </a:prstGeom>
          <a:noFill/>
          <a:ln>
            <a:noFill/>
          </a:ln>
        </p:spPr>
      </p:pic>
      <p:cxnSp>
        <p:nvCxnSpPr>
          <p:cNvPr id="16" name="Shape 16"/>
          <p:cNvCxnSpPr/>
          <p:nvPr/>
        </p:nvCxnSpPr>
        <p:spPr>
          <a:xfrm>
            <a:off x="0" y="6019800"/>
            <a:ext cx="9144000" cy="0"/>
          </a:xfrm>
          <a:prstGeom prst="straightConnector1">
            <a:avLst/>
          </a:prstGeom>
          <a:noFill/>
          <a:ln w="38100" cap="flat" cmpd="sng">
            <a:solidFill>
              <a:schemeClr val="dk2"/>
            </a:solidFill>
            <a:prstDash val="solid"/>
            <a:round/>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457200" y="601662"/>
            <a:ext cx="8229600" cy="1097100"/>
          </a:xfrm>
          <a:prstGeom prst="rect">
            <a:avLst/>
          </a:prstGeom>
          <a:noFill/>
          <a:ln>
            <a:noFill/>
          </a:ln>
        </p:spPr>
        <p:txBody>
          <a:bodyPr lIns="91425" tIns="91425" rIns="91425" bIns="91425" anchor="ctr" anchorCtr="0"/>
          <a:lstStyle>
            <a:lvl1pPr marL="0" marR="0" lvl="0" indent="0" algn="ctr" rtl="0">
              <a:spcBef>
                <a:spcPts val="0"/>
              </a:spcBef>
              <a:spcAft>
                <a:spcPts val="0"/>
              </a:spcAft>
              <a:defRPr/>
            </a:lvl1pPr>
            <a:lvl2pPr marL="0" marR="0" lvl="1" indent="0" algn="ctr" rtl="0">
              <a:spcBef>
                <a:spcPts val="0"/>
              </a:spcBef>
              <a:spcAft>
                <a:spcPts val="0"/>
              </a:spcAft>
              <a:defRPr/>
            </a:lvl2pPr>
            <a:lvl3pPr marL="0" marR="0" lvl="2" indent="0" algn="ctr" rtl="0">
              <a:spcBef>
                <a:spcPts val="0"/>
              </a:spcBef>
              <a:spcAft>
                <a:spcPts val="0"/>
              </a:spcAft>
              <a:defRPr/>
            </a:lvl3pPr>
            <a:lvl4pPr marL="0" marR="0" lvl="3" indent="0" algn="ctr" rtl="0">
              <a:spcBef>
                <a:spcPts val="0"/>
              </a:spcBef>
              <a:spcAft>
                <a:spcPts val="0"/>
              </a:spcAft>
              <a:defRPr/>
            </a:lvl4pPr>
            <a:lvl5pPr marL="0" marR="0" lvl="4" indent="0" algn="ctr" rtl="0">
              <a:spcBef>
                <a:spcPts val="0"/>
              </a:spcBef>
              <a:spcAft>
                <a:spcPts val="0"/>
              </a:spcAft>
              <a:defRPr/>
            </a:lvl5pPr>
            <a:lvl6pPr marL="457200" marR="0" lvl="5" indent="0" algn="ctr" rtl="0">
              <a:spcBef>
                <a:spcPts val="0"/>
              </a:spcBef>
              <a:spcAft>
                <a:spcPts val="0"/>
              </a:spcAft>
              <a:defRPr/>
            </a:lvl6pPr>
            <a:lvl7pPr marL="914400" marR="0" lvl="6" indent="0" algn="ctr" rtl="0">
              <a:spcBef>
                <a:spcPts val="0"/>
              </a:spcBef>
              <a:spcAft>
                <a:spcPts val="0"/>
              </a:spcAft>
              <a:defRPr/>
            </a:lvl7pPr>
            <a:lvl8pPr marL="1371600" marR="0" lvl="7" indent="0" algn="ctr" rtl="0">
              <a:spcBef>
                <a:spcPts val="0"/>
              </a:spcBef>
              <a:spcAft>
                <a:spcPts val="0"/>
              </a:spcAft>
              <a:defRPr/>
            </a:lvl8pPr>
            <a:lvl9pPr marL="1828800" marR="0" lvl="8" indent="0" algn="ctr" rtl="0">
              <a:spcBef>
                <a:spcPts val="0"/>
              </a:spcBef>
              <a:spcAft>
                <a:spcPts val="0"/>
              </a:spcAft>
              <a:defRPr/>
            </a:lvl9pPr>
          </a:lstStyle>
          <a:p>
            <a:endParaRPr/>
          </a:p>
        </p:txBody>
      </p:sp>
      <p:sp>
        <p:nvSpPr>
          <p:cNvPr id="67" name="Shape 67"/>
          <p:cNvSpPr txBox="1">
            <a:spLocks noGrp="1"/>
          </p:cNvSpPr>
          <p:nvPr>
            <p:ph type="body" idx="1"/>
          </p:nvPr>
        </p:nvSpPr>
        <p:spPr>
          <a:xfrm>
            <a:off x="457200" y="1828800"/>
            <a:ext cx="8229600" cy="41451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accent2"/>
              </a:buClr>
              <a:buFont typeface="Noto Symbol"/>
              <a:buChar char="❑"/>
              <a:defRPr/>
            </a:lvl1pPr>
            <a:lvl2pPr marL="742950" marR="0" lvl="1" indent="-107950" algn="l" rtl="0">
              <a:spcBef>
                <a:spcPts val="560"/>
              </a:spcBef>
              <a:spcAft>
                <a:spcPts val="0"/>
              </a:spcAft>
              <a:buClr>
                <a:schemeClr val="accent2"/>
              </a:buClr>
              <a:buFont typeface="Noto Symbol"/>
              <a:buChar char="❑"/>
              <a:defRPr/>
            </a:lvl2pPr>
            <a:lvl3pPr marL="1143000" marR="0" lvl="2" indent="-76200" algn="l" rtl="0">
              <a:spcBef>
                <a:spcPts val="480"/>
              </a:spcBef>
              <a:spcAft>
                <a:spcPts val="0"/>
              </a:spcAft>
              <a:buClr>
                <a:schemeClr val="accent2"/>
              </a:buClr>
              <a:buFont typeface="Noto Symbol"/>
              <a:buChar char="❑"/>
              <a:defRPr/>
            </a:lvl3pPr>
            <a:lvl4pPr marL="1600200" marR="0" lvl="3" indent="-101600" algn="l" rtl="0">
              <a:spcBef>
                <a:spcPts val="400"/>
              </a:spcBef>
              <a:spcAft>
                <a:spcPts val="0"/>
              </a:spcAft>
              <a:buClr>
                <a:schemeClr val="accent2"/>
              </a:buClr>
              <a:buFont typeface="Noto Symbol"/>
              <a:buChar char="❑"/>
              <a:defRPr/>
            </a:lvl4pPr>
            <a:lvl5pPr marL="2057400" marR="0" lvl="4" indent="-101600" algn="l" rtl="0">
              <a:spcBef>
                <a:spcPts val="400"/>
              </a:spcBef>
              <a:spcAft>
                <a:spcPts val="0"/>
              </a:spcAft>
              <a:buClr>
                <a:schemeClr val="accent2"/>
              </a:buClr>
              <a:buFont typeface="Noto Symbol"/>
              <a:buChar char="❑"/>
              <a:defRPr/>
            </a:lvl5pPr>
            <a:lvl6pPr marL="2514600" marR="0" lvl="5" indent="-101600" algn="l" rtl="0">
              <a:spcBef>
                <a:spcPts val="400"/>
              </a:spcBef>
              <a:buClr>
                <a:schemeClr val="dk1"/>
              </a:buClr>
              <a:buFont typeface="Arial"/>
              <a:buChar char="•"/>
              <a:defRPr/>
            </a:lvl6pPr>
            <a:lvl7pPr marL="2971800" marR="0" lvl="6" indent="-101600" algn="l" rtl="0">
              <a:spcBef>
                <a:spcPts val="400"/>
              </a:spcBef>
              <a:buClr>
                <a:schemeClr val="dk1"/>
              </a:buClr>
              <a:buFont typeface="Arial"/>
              <a:buChar char="•"/>
              <a:defRPr/>
            </a:lvl7pPr>
            <a:lvl8pPr marL="3429000" marR="0" lvl="7" indent="-101600" algn="l" rtl="0">
              <a:spcBef>
                <a:spcPts val="400"/>
              </a:spcBef>
              <a:buClr>
                <a:schemeClr val="dk1"/>
              </a:buClr>
              <a:buFont typeface="Arial"/>
              <a:buChar char="•"/>
              <a:defRPr/>
            </a:lvl8pPr>
            <a:lvl9pPr marL="3886200" marR="0" lvl="8" indent="-101600" algn="l" rtl="0">
              <a:spcBef>
                <a:spcPts val="400"/>
              </a:spcBef>
              <a:buClr>
                <a:schemeClr val="dk1"/>
              </a:buClr>
              <a:buFont typeface="Arial"/>
              <a:buChar char="•"/>
              <a:defRPr/>
            </a:lvl9pPr>
          </a:lstStyle>
          <a:p>
            <a:endParaRPr/>
          </a:p>
        </p:txBody>
      </p:sp>
      <p:sp>
        <p:nvSpPr>
          <p:cNvPr id="68" name="Shape 68"/>
          <p:cNvSpPr txBox="1"/>
          <p:nvPr/>
        </p:nvSpPr>
        <p:spPr>
          <a:xfrm>
            <a:off x="0" y="152400"/>
            <a:ext cx="9144000" cy="3699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b="1" i="1" u="none" strike="noStrike" cap="none">
                <a:solidFill>
                  <a:srgbClr val="95261F"/>
                </a:solidFill>
                <a:latin typeface="Arial Narrow"/>
                <a:ea typeface="Arial Narrow"/>
                <a:cs typeface="Arial Narrow"/>
                <a:sym typeface="Arial Narrow"/>
              </a:rPr>
              <a:t>Professional Development to Practice</a:t>
            </a:r>
          </a:p>
        </p:txBody>
      </p:sp>
      <p:sp>
        <p:nvSpPr>
          <p:cNvPr id="69" name="Shape 69"/>
          <p:cNvSpPr/>
          <p:nvPr/>
        </p:nvSpPr>
        <p:spPr>
          <a:xfrm>
            <a:off x="0" y="473075"/>
            <a:ext cx="1447800" cy="139800"/>
          </a:xfrm>
          <a:prstGeom prst="rect">
            <a:avLst/>
          </a:prstGeom>
          <a:solidFill>
            <a:schemeClr val="accent3"/>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70" name="Shape 70"/>
          <p:cNvSpPr/>
          <p:nvPr/>
        </p:nvSpPr>
        <p:spPr>
          <a:xfrm>
            <a:off x="1447800" y="473075"/>
            <a:ext cx="7696200" cy="139800"/>
          </a:xfrm>
          <a:prstGeom prst="rect">
            <a:avLst/>
          </a:prstGeom>
          <a:solidFill>
            <a:schemeClr val="accent2"/>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pic>
        <p:nvPicPr>
          <p:cNvPr id="71" name="Shape 71" descr="X:\IHD General Shared\DESE Projects\SPDG\EduSAIL Website\Images\Logos\SAIL logo\header.png"/>
          <p:cNvPicPr preferRelativeResize="0"/>
          <p:nvPr/>
        </p:nvPicPr>
        <p:blipFill rotWithShape="1">
          <a:blip r:embed="rId13">
            <a:alphaModFix/>
          </a:blip>
          <a:srcRect t="31005" r="34378"/>
          <a:stretch/>
        </p:blipFill>
        <p:spPr>
          <a:xfrm>
            <a:off x="54227" y="6080844"/>
            <a:ext cx="2841300" cy="746700"/>
          </a:xfrm>
          <a:prstGeom prst="rect">
            <a:avLst/>
          </a:prstGeom>
          <a:noFill/>
          <a:ln>
            <a:noFill/>
          </a:ln>
        </p:spPr>
      </p:pic>
      <p:cxnSp>
        <p:nvCxnSpPr>
          <p:cNvPr id="72" name="Shape 72"/>
          <p:cNvCxnSpPr/>
          <p:nvPr/>
        </p:nvCxnSpPr>
        <p:spPr>
          <a:xfrm>
            <a:off x="0" y="6019800"/>
            <a:ext cx="9144000" cy="0"/>
          </a:xfrm>
          <a:prstGeom prst="straightConnector1">
            <a:avLst/>
          </a:prstGeom>
          <a:noFill/>
          <a:ln w="38100" cap="flat" cmpd="sng">
            <a:solidFill>
              <a:schemeClr val="dk2"/>
            </a:solidFill>
            <a:prstDash val="solid"/>
            <a:round/>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457200" y="601662"/>
            <a:ext cx="8229600" cy="10971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1pPr>
            <a:lvl2pPr marL="0" marR="0" lvl="1"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5pPr>
            <a:lvl6pPr marL="457200" marR="0" lvl="5"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400" marR="0" lvl="6"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600" marR="0" lvl="7"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800" marR="0" lvl="8"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endParaRPr/>
          </a:p>
        </p:txBody>
      </p:sp>
      <p:sp>
        <p:nvSpPr>
          <p:cNvPr id="238" name="Shape 238"/>
          <p:cNvSpPr txBox="1">
            <a:spLocks noGrp="1"/>
          </p:cNvSpPr>
          <p:nvPr>
            <p:ph type="body" idx="1"/>
          </p:nvPr>
        </p:nvSpPr>
        <p:spPr>
          <a:xfrm>
            <a:off x="457200" y="1828800"/>
            <a:ext cx="8229600" cy="41451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accent2"/>
              </a:buClr>
              <a:buSzPct val="100000"/>
              <a:buFont typeface="Noto Sans Symbols"/>
              <a:buChar char="❑"/>
              <a:defRPr sz="3200" b="0" i="0" u="none" strike="noStrike" cap="none">
                <a:solidFill>
                  <a:schemeClr val="dk1"/>
                </a:solidFill>
                <a:latin typeface="Questrial"/>
                <a:ea typeface="Questrial"/>
                <a:cs typeface="Questrial"/>
                <a:sym typeface="Questrial"/>
              </a:defRPr>
            </a:lvl1pPr>
            <a:lvl2pPr marL="742950" marR="0" lvl="1" indent="-107950" algn="l" rtl="0">
              <a:spcBef>
                <a:spcPts val="560"/>
              </a:spcBef>
              <a:spcAft>
                <a:spcPts val="0"/>
              </a:spcAft>
              <a:buClr>
                <a:schemeClr val="accent2"/>
              </a:buClr>
              <a:buSzPct val="100000"/>
              <a:buFont typeface="Noto Sans Symbols"/>
              <a:buChar char="❑"/>
              <a:defRPr sz="2800" b="0" i="0" u="none" strike="noStrike" cap="none">
                <a:solidFill>
                  <a:schemeClr val="dk1"/>
                </a:solidFill>
                <a:latin typeface="Questrial"/>
                <a:ea typeface="Questrial"/>
                <a:cs typeface="Questrial"/>
                <a:sym typeface="Questrial"/>
              </a:defRPr>
            </a:lvl2pPr>
            <a:lvl3pPr marL="1143000" marR="0" lvl="2" indent="-76200"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3pPr>
            <a:lvl4pPr marL="1600200" marR="0" lvl="3" indent="-101600"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4pPr>
            <a:lvl5pPr marL="2057400" marR="0" lvl="4" indent="-101600"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39" name="Shape 239"/>
          <p:cNvSpPr txBox="1"/>
          <p:nvPr/>
        </p:nvSpPr>
        <p:spPr>
          <a:xfrm>
            <a:off x="0" y="152400"/>
            <a:ext cx="9144000" cy="3699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800" b="1" i="1">
                <a:solidFill>
                  <a:schemeClr val="accent3"/>
                </a:solidFill>
                <a:latin typeface="Arial Narrow"/>
                <a:ea typeface="Arial Narrow"/>
                <a:cs typeface="Arial Narrow"/>
                <a:sym typeface="Arial Narrow"/>
              </a:rPr>
              <a:t>Professional Development to Practice</a:t>
            </a:r>
          </a:p>
        </p:txBody>
      </p:sp>
      <p:sp>
        <p:nvSpPr>
          <p:cNvPr id="240" name="Shape 240"/>
          <p:cNvSpPr/>
          <p:nvPr/>
        </p:nvSpPr>
        <p:spPr>
          <a:xfrm>
            <a:off x="0" y="473075"/>
            <a:ext cx="1447800" cy="139800"/>
          </a:xfrm>
          <a:prstGeom prst="rect">
            <a:avLst/>
          </a:prstGeom>
          <a:solidFill>
            <a:schemeClr val="accent3"/>
          </a:solidFill>
          <a:ln>
            <a:noFill/>
          </a:ln>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1" name="Shape 241"/>
          <p:cNvSpPr/>
          <p:nvPr/>
        </p:nvSpPr>
        <p:spPr>
          <a:xfrm>
            <a:off x="1447800" y="473075"/>
            <a:ext cx="7696200" cy="139800"/>
          </a:xfrm>
          <a:prstGeom prst="rect">
            <a:avLst/>
          </a:prstGeom>
          <a:solidFill>
            <a:schemeClr val="accent2"/>
          </a:solidFill>
          <a:ln>
            <a:noFill/>
          </a:ln>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42" name="Shape 242" descr="X:\IHD General Shared\DESE Projects\SPDG\EduSAIL Website\Images\Logos\SAIL logo\header.png"/>
          <p:cNvPicPr preferRelativeResize="0"/>
          <p:nvPr/>
        </p:nvPicPr>
        <p:blipFill rotWithShape="1">
          <a:blip r:embed="rId13">
            <a:alphaModFix/>
          </a:blip>
          <a:srcRect t="31005" r="34378"/>
          <a:stretch/>
        </p:blipFill>
        <p:spPr>
          <a:xfrm>
            <a:off x="54227" y="6080844"/>
            <a:ext cx="2841300" cy="746700"/>
          </a:xfrm>
          <a:prstGeom prst="rect">
            <a:avLst/>
          </a:prstGeom>
          <a:noFill/>
          <a:ln>
            <a:noFill/>
          </a:ln>
        </p:spPr>
      </p:pic>
      <p:cxnSp>
        <p:nvCxnSpPr>
          <p:cNvPr id="243" name="Shape 243"/>
          <p:cNvCxnSpPr/>
          <p:nvPr/>
        </p:nvCxnSpPr>
        <p:spPr>
          <a:xfrm>
            <a:off x="0" y="6019800"/>
            <a:ext cx="9144000" cy="0"/>
          </a:xfrm>
          <a:prstGeom prst="straightConnector1">
            <a:avLst/>
          </a:prstGeom>
          <a:noFill/>
          <a:ln w="38100" cap="flat" cmpd="sng">
            <a:solidFill>
              <a:schemeClr val="dk2"/>
            </a:solidFill>
            <a:prstDash val="solid"/>
            <a:round/>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1"/>
        <p:cNvGrpSpPr/>
        <p:nvPr/>
      </p:nvGrpSpPr>
      <p:grpSpPr>
        <a:xfrm>
          <a:off x="0" y="0"/>
          <a:ext cx="0" cy="0"/>
          <a:chOff x="0" y="0"/>
          <a:chExt cx="0" cy="0"/>
        </a:xfrm>
      </p:grpSpPr>
      <p:sp>
        <p:nvSpPr>
          <p:cNvPr id="362" name="Shape 362"/>
          <p:cNvSpPr txBox="1">
            <a:spLocks noGrp="1"/>
          </p:cNvSpPr>
          <p:nvPr>
            <p:ph type="title"/>
          </p:nvPr>
        </p:nvSpPr>
        <p:spPr>
          <a:xfrm>
            <a:off x="457200" y="601662"/>
            <a:ext cx="8229600" cy="10971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1pPr>
            <a:lvl2pPr marL="0" marR="0" lvl="1"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5pPr>
            <a:lvl6pPr marL="457200" marR="0" lvl="5"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400" marR="0" lvl="6"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600" marR="0" lvl="7"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800" marR="0" lvl="8"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endParaRPr/>
          </a:p>
        </p:txBody>
      </p:sp>
      <p:sp>
        <p:nvSpPr>
          <p:cNvPr id="363" name="Shape 363"/>
          <p:cNvSpPr txBox="1">
            <a:spLocks noGrp="1"/>
          </p:cNvSpPr>
          <p:nvPr>
            <p:ph type="body" idx="1"/>
          </p:nvPr>
        </p:nvSpPr>
        <p:spPr>
          <a:xfrm>
            <a:off x="457200" y="1828800"/>
            <a:ext cx="8229600" cy="41451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accent2"/>
              </a:buClr>
              <a:buSzPct val="100000"/>
              <a:buFont typeface="Noto Sans Symbols"/>
              <a:buChar char="❑"/>
              <a:defRPr sz="3200" b="0" i="0" u="none" strike="noStrike" cap="none">
                <a:solidFill>
                  <a:schemeClr val="dk1"/>
                </a:solidFill>
                <a:latin typeface="Questrial"/>
                <a:ea typeface="Questrial"/>
                <a:cs typeface="Questrial"/>
                <a:sym typeface="Questrial"/>
              </a:defRPr>
            </a:lvl1pPr>
            <a:lvl2pPr marL="742950" marR="0" lvl="1" indent="-107950" algn="l" rtl="0">
              <a:spcBef>
                <a:spcPts val="560"/>
              </a:spcBef>
              <a:spcAft>
                <a:spcPts val="0"/>
              </a:spcAft>
              <a:buClr>
                <a:schemeClr val="accent2"/>
              </a:buClr>
              <a:buSzPct val="100000"/>
              <a:buFont typeface="Noto Sans Symbols"/>
              <a:buChar char="❑"/>
              <a:defRPr sz="2800" b="0" i="0" u="none" strike="noStrike" cap="none">
                <a:solidFill>
                  <a:schemeClr val="dk1"/>
                </a:solidFill>
                <a:latin typeface="Questrial"/>
                <a:ea typeface="Questrial"/>
                <a:cs typeface="Questrial"/>
                <a:sym typeface="Questrial"/>
              </a:defRPr>
            </a:lvl2pPr>
            <a:lvl3pPr marL="1143000" marR="0" lvl="2" indent="-76200"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3pPr>
            <a:lvl4pPr marL="1600200" marR="0" lvl="3" indent="-101600"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4pPr>
            <a:lvl5pPr marL="2057400" marR="0" lvl="4" indent="-101600"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64" name="Shape 364"/>
          <p:cNvSpPr txBox="1"/>
          <p:nvPr/>
        </p:nvSpPr>
        <p:spPr>
          <a:xfrm>
            <a:off x="0" y="152400"/>
            <a:ext cx="9144000" cy="3699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800" b="1" i="1" u="none" strike="noStrike" cap="none">
                <a:solidFill>
                  <a:schemeClr val="accent3"/>
                </a:solidFill>
                <a:latin typeface="Arial Narrow"/>
                <a:ea typeface="Arial Narrow"/>
                <a:cs typeface="Arial Narrow"/>
                <a:sym typeface="Arial Narrow"/>
              </a:rPr>
              <a:t>Professional Development to Practice</a:t>
            </a:r>
          </a:p>
        </p:txBody>
      </p:sp>
      <p:sp>
        <p:nvSpPr>
          <p:cNvPr id="365" name="Shape 365"/>
          <p:cNvSpPr/>
          <p:nvPr/>
        </p:nvSpPr>
        <p:spPr>
          <a:xfrm>
            <a:off x="0" y="473075"/>
            <a:ext cx="1447800" cy="139800"/>
          </a:xfrm>
          <a:prstGeom prst="rect">
            <a:avLst/>
          </a:prstGeom>
          <a:solidFill>
            <a:schemeClr val="accent3"/>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66" name="Shape 366"/>
          <p:cNvSpPr/>
          <p:nvPr/>
        </p:nvSpPr>
        <p:spPr>
          <a:xfrm>
            <a:off x="1447800" y="473075"/>
            <a:ext cx="7696200" cy="139800"/>
          </a:xfrm>
          <a:prstGeom prst="rect">
            <a:avLst/>
          </a:prstGeom>
          <a:solidFill>
            <a:schemeClr val="accent2"/>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67" name="Shape 367" descr="X:\IHD General Shared\DESE Projects\SPDG\EduSAIL Website\Images\Logos\SAIL logo\header.png"/>
          <p:cNvPicPr preferRelativeResize="0"/>
          <p:nvPr/>
        </p:nvPicPr>
        <p:blipFill rotWithShape="1">
          <a:blip r:embed="rId13">
            <a:alphaModFix/>
          </a:blip>
          <a:srcRect t="31005" r="34378"/>
          <a:stretch/>
        </p:blipFill>
        <p:spPr>
          <a:xfrm>
            <a:off x="54227" y="6080844"/>
            <a:ext cx="2841300" cy="746700"/>
          </a:xfrm>
          <a:prstGeom prst="rect">
            <a:avLst/>
          </a:prstGeom>
          <a:noFill/>
          <a:ln>
            <a:noFill/>
          </a:ln>
        </p:spPr>
      </p:pic>
      <p:cxnSp>
        <p:nvCxnSpPr>
          <p:cNvPr id="368" name="Shape 368"/>
          <p:cNvCxnSpPr/>
          <p:nvPr/>
        </p:nvCxnSpPr>
        <p:spPr>
          <a:xfrm>
            <a:off x="0" y="6019800"/>
            <a:ext cx="9144000" cy="0"/>
          </a:xfrm>
          <a:prstGeom prst="straightConnector1">
            <a:avLst/>
          </a:prstGeom>
          <a:noFill/>
          <a:ln w="38100" cap="flat" cmpd="sng">
            <a:solidFill>
              <a:schemeClr val="dk2"/>
            </a:solidFill>
            <a:prstDash val="solid"/>
            <a:round/>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ww.youtube.com/watch?v=hqh1MRWZjms"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notesSlide" Target="../notesSlides/notesSlide50.xml"/><Relationship Id="rId1" Type="http://schemas.openxmlformats.org/officeDocument/2006/relationships/slideLayout" Target="../slideLayouts/slideLayout34.xml"/><Relationship Id="rId6" Type="http://schemas.openxmlformats.org/officeDocument/2006/relationships/hyperlink" Target="https://www.themespark.net/" TargetMode="External"/><Relationship Id="rId5" Type="http://schemas.openxmlformats.org/officeDocument/2006/relationships/image" Target="../media/image19.png"/><Relationship Id="rId4" Type="http://schemas.openxmlformats.org/officeDocument/2006/relationships/hyperlink" Target="http://rubistar.4teachers.org/index.php"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1.xml"/><Relationship Id="rId1" Type="http://schemas.openxmlformats.org/officeDocument/2006/relationships/slideLayout" Target="../slideLayouts/slideLayout34.xml"/></Relationships>
</file>

<file path=ppt/slides/_rels/slide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hyperlink" Target="https://www.youtube.com/watch?v=IiTsPPSqZfQ&amp;t=51s" TargetMode="Externa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hyperlink" Target="https://www.youtube.com/watch?v=M6NcjsrPqC8" TargetMode="Externa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hyperlink" Target="https://www.youtube.com/watch?v=0hgPnj4Y9Fk"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hyperlink" Target="https://www.youtube.com/watch?v=oC4G5BXpNvI&amp;t=265s" TargetMode="Externa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hyperlink" Target="https://www.youtube.com/watch?v=b4Id1CTQpks" TargetMode="Externa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s://www.youtube.com/watch?v=yiFWPd1PJZc"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77.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9.xml.rels><?xml version="1.0" encoding="UTF-8" standalone="yes"?>
<Relationships xmlns="http://schemas.openxmlformats.org/package/2006/relationships"><Relationship Id="rId8" Type="http://schemas.openxmlformats.org/officeDocument/2006/relationships/hyperlink" Target="http://www.allynbaconmerrill.com/store/product.aspx?isbn=0132685884" TargetMode="External"/><Relationship Id="rId3" Type="http://schemas.openxmlformats.org/officeDocument/2006/relationships/image" Target="../media/image31.png"/><Relationship Id="rId7" Type="http://schemas.openxmlformats.org/officeDocument/2006/relationships/hyperlink" Target="http://www.allynbaconmerrill.com/store/product.aspx?isbn=0133366448" TargetMode="External"/><Relationship Id="rId2" Type="http://schemas.openxmlformats.org/officeDocument/2006/relationships/notesSlide" Target="../notesSlides/notesSlide79.xml"/><Relationship Id="rId1" Type="http://schemas.openxmlformats.org/officeDocument/2006/relationships/slideLayout" Target="../slideLayouts/slideLayout2.xml"/><Relationship Id="rId6" Type="http://schemas.openxmlformats.org/officeDocument/2006/relationships/hyperlink" Target="http://commons.eleducation.org/sites/default/files/Assessment%20for%20Learning%20Strategies_EL_0611_3.pdf" TargetMode="External"/><Relationship Id="rId5" Type="http://schemas.openxmlformats.org/officeDocument/2006/relationships/hyperlink" Target="https://www.youtube.com/watch?v=ZGsduX0bKO8" TargetMode="External"/><Relationship Id="rId4" Type="http://schemas.openxmlformats.org/officeDocument/2006/relationships/image" Target="../media/image32.pn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hyperlink" Target="https://www.moedu-sail.org/technology-cw-materials/" TargetMode="External"/><Relationship Id="rId7" Type="http://schemas.openxmlformats.org/officeDocument/2006/relationships/image" Target="../media/image35.png"/><Relationship Id="rId2" Type="http://schemas.openxmlformats.org/officeDocument/2006/relationships/notesSlide" Target="../notesSlides/notesSlide80.xml"/><Relationship Id="rId1" Type="http://schemas.openxmlformats.org/officeDocument/2006/relationships/slideLayout" Target="../slideLayouts/slideLayout34.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18.png"/><Relationship Id="rId9" Type="http://schemas.openxmlformats.org/officeDocument/2006/relationships/image" Target="../media/image37.png"/></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1"/>
            <a:ext cx="8229600" cy="1390649"/>
          </a:xfrm>
        </p:spPr>
        <p:txBody>
          <a:bodyPr/>
          <a:lstStyle/>
          <a:p>
            <a:r>
              <a:rPr lang="en-US" b="1" u="sng" dirty="0"/>
              <a:t>Hidden Slide #1</a:t>
            </a:r>
          </a:p>
        </p:txBody>
      </p:sp>
      <p:sp>
        <p:nvSpPr>
          <p:cNvPr id="3" name="Content Placeholder 2"/>
          <p:cNvSpPr>
            <a:spLocks noGrp="1"/>
          </p:cNvSpPr>
          <p:nvPr>
            <p:ph idx="1"/>
          </p:nvPr>
        </p:nvSpPr>
        <p:spPr>
          <a:xfrm>
            <a:off x="628650" y="2971800"/>
            <a:ext cx="8229600" cy="2285997"/>
          </a:xfrm>
        </p:spPr>
        <p:txBody>
          <a:bodyPr/>
          <a:lstStyle/>
          <a:p>
            <a:r>
              <a:rPr lang="en-US" dirty="0"/>
              <a:t>Presenter notes information</a:t>
            </a:r>
          </a:p>
          <a:p>
            <a:r>
              <a:rPr lang="en-US" dirty="0"/>
              <a:t>Tools and documents</a:t>
            </a:r>
          </a:p>
          <a:p>
            <a:r>
              <a:rPr lang="en-US" dirty="0"/>
              <a:t>Helpful suggestions</a:t>
            </a:r>
          </a:p>
        </p:txBody>
      </p:sp>
    </p:spTree>
    <p:extLst>
      <p:ext uri="{BB962C8B-B14F-4D97-AF65-F5344CB8AC3E}">
        <p14:creationId xmlns:p14="http://schemas.microsoft.com/office/powerpoint/2010/main" val="50417006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solidFill>
                  <a:srgbClr val="002060"/>
                </a:solidFill>
              </a:rPr>
              <a:t>Developing </a:t>
            </a:r>
            <a:br>
              <a:rPr lang="en-US" dirty="0">
                <a:solidFill>
                  <a:srgbClr val="002060"/>
                </a:solidFill>
              </a:rPr>
            </a:br>
            <a:r>
              <a:rPr lang="en-US" dirty="0">
                <a:solidFill>
                  <a:srgbClr val="002060"/>
                </a:solidFill>
              </a:rPr>
              <a:t>Assessment Capable Learners</a:t>
            </a:r>
            <a:endParaRPr lang="en-US" dirty="0"/>
          </a:p>
        </p:txBody>
      </p:sp>
      <p:pic>
        <p:nvPicPr>
          <p:cNvPr id="8" name="Picture 7"/>
          <p:cNvPicPr>
            <a:picLocks noChangeAspect="1"/>
          </p:cNvPicPr>
          <p:nvPr/>
        </p:nvPicPr>
        <p:blipFill>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flipH="1">
            <a:off x="243840" y="1941777"/>
            <a:ext cx="9144000" cy="4396393"/>
          </a:xfrm>
          <a:prstGeom prst="rect">
            <a:avLst/>
          </a:prstGeom>
        </p:spPr>
      </p:pic>
      <p:sp>
        <p:nvSpPr>
          <p:cNvPr id="9" name="Shape 508"/>
          <p:cNvSpPr txBox="1"/>
          <p:nvPr/>
        </p:nvSpPr>
        <p:spPr>
          <a:xfrm rot="20528165">
            <a:off x="1550485" y="2629150"/>
            <a:ext cx="2022039" cy="184814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dirty="0">
                <a:solidFill>
                  <a:schemeClr val="dk1"/>
                </a:solidFill>
                <a:latin typeface="Calibri"/>
                <a:ea typeface="Calibri"/>
                <a:cs typeface="Calibri"/>
                <a:sym typeface="Calibri"/>
              </a:rPr>
              <a:t>Assessment Capable Learners </a:t>
            </a:r>
          </a:p>
          <a:p>
            <a:pPr marL="0" marR="0" lvl="0" indent="0" algn="l" rtl="0">
              <a:spcBef>
                <a:spcPts val="0"/>
              </a:spcBef>
              <a:buSzPct val="25000"/>
              <a:buNone/>
            </a:pPr>
            <a:r>
              <a:rPr lang="en-US" sz="2800" b="1" dirty="0">
                <a:solidFill>
                  <a:schemeClr val="dk1"/>
                </a:solidFill>
                <a:latin typeface="Calibri"/>
                <a:ea typeface="Calibri"/>
                <a:cs typeface="Calibri"/>
                <a:sym typeface="Calibri"/>
              </a:rPr>
              <a:t>can identify:</a:t>
            </a:r>
          </a:p>
          <a:p>
            <a:pPr marL="0" marR="0" lvl="0" indent="0" algn="l" rtl="0">
              <a:spcBef>
                <a:spcPts val="0"/>
              </a:spcBef>
              <a:buSzPct val="25000"/>
              <a:buNone/>
            </a:pPr>
            <a:endParaRPr sz="2800" dirty="0">
              <a:solidFill>
                <a:schemeClr val="dk1"/>
              </a:solidFill>
              <a:latin typeface="Calibri"/>
              <a:ea typeface="Calibri"/>
              <a:cs typeface="Calibri"/>
              <a:sym typeface="Calibri"/>
            </a:endParaRPr>
          </a:p>
          <a:p>
            <a:pPr marR="0" lvl="0" algn="l" rtl="0">
              <a:spcBef>
                <a:spcPts val="0"/>
              </a:spcBef>
              <a:buClr>
                <a:schemeClr val="dk1"/>
              </a:buClr>
              <a:buSzPct val="100000"/>
            </a:pPr>
            <a:endParaRPr lang="en-US" sz="2200" dirty="0">
              <a:solidFill>
                <a:schemeClr val="dk1"/>
              </a:solidFill>
              <a:latin typeface="Calibri"/>
              <a:ea typeface="Calibri"/>
              <a:cs typeface="Calibri"/>
              <a:sym typeface="Calibri"/>
            </a:endParaRPr>
          </a:p>
        </p:txBody>
      </p:sp>
      <p:sp>
        <p:nvSpPr>
          <p:cNvPr id="10" name="Shape 509"/>
          <p:cNvSpPr txBox="1"/>
          <p:nvPr/>
        </p:nvSpPr>
        <p:spPr>
          <a:xfrm rot="20394678">
            <a:off x="4650249" y="2229803"/>
            <a:ext cx="2098043" cy="2376376"/>
          </a:xfrm>
          <a:prstGeom prst="rect">
            <a:avLst/>
          </a:prstGeom>
          <a:noFill/>
          <a:ln>
            <a:noFill/>
          </a:ln>
        </p:spPr>
        <p:txBody>
          <a:bodyPr lIns="91425" tIns="45700" rIns="91425" bIns="45700" anchor="t" anchorCtr="0">
            <a:noAutofit/>
          </a:bodyPr>
          <a:lstStyle/>
          <a:p>
            <a:pPr marR="0" lvl="0" algn="l" rtl="0">
              <a:spcBef>
                <a:spcPts val="0"/>
              </a:spcBef>
            </a:pPr>
            <a:r>
              <a:rPr lang="en-US" sz="2200" dirty="0">
                <a:solidFill>
                  <a:schemeClr val="dk1"/>
                </a:solidFill>
                <a:latin typeface="Calibri"/>
                <a:ea typeface="Calibri"/>
                <a:cs typeface="Calibri"/>
                <a:sym typeface="Calibri"/>
              </a:rPr>
              <a:t>1. Where Am I Going?</a:t>
            </a:r>
          </a:p>
          <a:p>
            <a:pPr marR="0" lvl="0" algn="l" rtl="0">
              <a:spcBef>
                <a:spcPts val="0"/>
              </a:spcBef>
            </a:pPr>
            <a:endParaRPr lang="en-US" sz="1000" dirty="0">
              <a:solidFill>
                <a:schemeClr val="dk1"/>
              </a:solidFill>
              <a:latin typeface="Calibri"/>
              <a:ea typeface="Calibri"/>
              <a:cs typeface="Calibri"/>
              <a:sym typeface="Calibri"/>
            </a:endParaRPr>
          </a:p>
          <a:p>
            <a:pPr marR="0" lvl="0" algn="l" rtl="0">
              <a:spcBef>
                <a:spcPts val="0"/>
              </a:spcBef>
              <a:buNone/>
            </a:pPr>
            <a:r>
              <a:rPr lang="en-US" sz="2200" dirty="0">
                <a:solidFill>
                  <a:schemeClr val="dk1"/>
                </a:solidFill>
                <a:latin typeface="Calibri"/>
                <a:ea typeface="Calibri"/>
                <a:cs typeface="Calibri"/>
                <a:sym typeface="Calibri"/>
              </a:rPr>
              <a:t>2. Where Am I Now?</a:t>
            </a:r>
          </a:p>
          <a:p>
            <a:pPr marR="0" lvl="0" algn="l" rtl="0">
              <a:spcBef>
                <a:spcPts val="0"/>
              </a:spcBef>
              <a:buNone/>
            </a:pPr>
            <a:endParaRPr sz="1000" dirty="0">
              <a:solidFill>
                <a:schemeClr val="dk1"/>
              </a:solidFill>
              <a:latin typeface="Calibri"/>
              <a:ea typeface="Calibri"/>
              <a:cs typeface="Calibri"/>
              <a:sym typeface="Calibri"/>
            </a:endParaRPr>
          </a:p>
          <a:p>
            <a:pPr marR="0" lvl="0" algn="l" rtl="0">
              <a:spcBef>
                <a:spcPts val="0"/>
              </a:spcBef>
              <a:buNone/>
            </a:pPr>
            <a:r>
              <a:rPr lang="en-US" sz="2200" dirty="0">
                <a:solidFill>
                  <a:schemeClr val="dk1"/>
                </a:solidFill>
                <a:latin typeface="Calibri"/>
                <a:ea typeface="Calibri"/>
                <a:cs typeface="Calibri"/>
                <a:sym typeface="Calibri"/>
              </a:rPr>
              <a:t>3. How Can I Close the Gap?</a:t>
            </a:r>
          </a:p>
        </p:txBody>
      </p:sp>
    </p:spTree>
    <p:extLst>
      <p:ext uri="{BB962C8B-B14F-4D97-AF65-F5344CB8AC3E}">
        <p14:creationId xmlns:p14="http://schemas.microsoft.com/office/powerpoint/2010/main" val="3262699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B0D13E-5288-3FB9-5A4D-628C368E7002}"/>
              </a:ext>
            </a:extLst>
          </p:cNvPr>
          <p:cNvPicPr>
            <a:picLocks noChangeAspect="1"/>
          </p:cNvPicPr>
          <p:nvPr/>
        </p:nvPicPr>
        <p:blipFill>
          <a:blip r:embed="rId3"/>
          <a:srcRect/>
          <a:stretch/>
        </p:blipFill>
        <p:spPr>
          <a:xfrm>
            <a:off x="2536014" y="669833"/>
            <a:ext cx="4089316" cy="5292056"/>
          </a:xfrm>
          <a:prstGeom prst="rect">
            <a:avLst/>
          </a:prstGeom>
          <a:ln>
            <a:noFill/>
          </a:ln>
        </p:spPr>
      </p:pic>
    </p:spTree>
    <p:extLst>
      <p:ext uri="{BB962C8B-B14F-4D97-AF65-F5344CB8AC3E}">
        <p14:creationId xmlns:p14="http://schemas.microsoft.com/office/powerpoint/2010/main" val="1034173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Hattie’s “Barometer of Influence”</a:t>
            </a:r>
          </a:p>
        </p:txBody>
      </p:sp>
      <p:sp>
        <p:nvSpPr>
          <p:cNvPr id="7" name="TextBox 6"/>
          <p:cNvSpPr txBox="1"/>
          <p:nvPr/>
        </p:nvSpPr>
        <p:spPr>
          <a:xfrm>
            <a:off x="7725036" y="6172200"/>
            <a:ext cx="1370888" cy="338554"/>
          </a:xfrm>
          <a:prstGeom prst="rect">
            <a:avLst/>
          </a:prstGeom>
          <a:noFill/>
        </p:spPr>
        <p:txBody>
          <a:bodyPr wrap="none" rtlCol="0">
            <a:spAutoFit/>
          </a:bodyPr>
          <a:lstStyle/>
          <a:p>
            <a:pPr algn="r"/>
            <a:r>
              <a:rPr lang="en-US" sz="1600" dirty="0">
                <a:solidFill>
                  <a:prstClr val="black"/>
                </a:solidFill>
              </a:rPr>
              <a:t>Hattie (2015)</a:t>
            </a:r>
          </a:p>
        </p:txBody>
      </p:sp>
      <p:pic>
        <p:nvPicPr>
          <p:cNvPr id="4" name="Picture 3" descr="A picture containing text, device, gauge, meter&#10;&#10;Description automatically generated">
            <a:extLst>
              <a:ext uri="{FF2B5EF4-FFF2-40B4-BE49-F238E27FC236}">
                <a16:creationId xmlns:a16="http://schemas.microsoft.com/office/drawing/2014/main" id="{C6F74F17-23B1-4F11-8759-A8A2EB3CD1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200" y="1878628"/>
            <a:ext cx="7007697" cy="4979372"/>
          </a:xfrm>
          <a:prstGeom prst="rect">
            <a:avLst/>
          </a:prstGeom>
        </p:spPr>
      </p:pic>
      <p:sp>
        <p:nvSpPr>
          <p:cNvPr id="8" name="Oval 7">
            <a:extLst>
              <a:ext uri="{FF2B5EF4-FFF2-40B4-BE49-F238E27FC236}">
                <a16:creationId xmlns:a16="http://schemas.microsoft.com/office/drawing/2014/main" id="{C90EFF1C-8736-4F2E-83BB-F38682AAB4A3}"/>
              </a:ext>
            </a:extLst>
          </p:cNvPr>
          <p:cNvSpPr/>
          <p:nvPr/>
        </p:nvSpPr>
        <p:spPr>
          <a:xfrm>
            <a:off x="4038600" y="2590800"/>
            <a:ext cx="533400" cy="533400"/>
          </a:xfrm>
          <a:prstGeom prst="ellipse">
            <a:avLst/>
          </a:prstGeom>
          <a:noFill/>
          <a:ln>
            <a:solidFill>
              <a:srgbClr val="A12F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8801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FFB2C-4694-4A31-8C60-F6504687DE7F}"/>
              </a:ext>
            </a:extLst>
          </p:cNvPr>
          <p:cNvSpPr>
            <a:spLocks noGrp="1"/>
          </p:cNvSpPr>
          <p:nvPr>
            <p:ph type="title"/>
          </p:nvPr>
        </p:nvSpPr>
        <p:spPr>
          <a:xfrm>
            <a:off x="0" y="106017"/>
            <a:ext cx="8355496" cy="1712017"/>
          </a:xfrm>
        </p:spPr>
        <p:txBody>
          <a:bodyPr/>
          <a:lstStyle/>
          <a:p>
            <a:r>
              <a:rPr lang="en-US" sz="4000" dirty="0"/>
              <a:t>Assessment Capable Learners</a:t>
            </a:r>
          </a:p>
        </p:txBody>
      </p:sp>
      <p:sp>
        <p:nvSpPr>
          <p:cNvPr id="3" name="Text Placeholder 2">
            <a:extLst>
              <a:ext uri="{FF2B5EF4-FFF2-40B4-BE49-F238E27FC236}">
                <a16:creationId xmlns:a16="http://schemas.microsoft.com/office/drawing/2014/main" id="{BB39E9D9-E0CA-41EC-A9FA-3229A8D79CFD}"/>
              </a:ext>
            </a:extLst>
          </p:cNvPr>
          <p:cNvSpPr>
            <a:spLocks noGrp="1"/>
          </p:cNvSpPr>
          <p:nvPr>
            <p:ph type="body" idx="1"/>
          </p:nvPr>
        </p:nvSpPr>
        <p:spPr>
          <a:xfrm>
            <a:off x="159027" y="1934817"/>
            <a:ext cx="8037444" cy="4120421"/>
          </a:xfrm>
        </p:spPr>
        <p:txBody>
          <a:bodyPr/>
          <a:lstStyle/>
          <a:p>
            <a:endParaRPr lang="en-US" dirty="0"/>
          </a:p>
        </p:txBody>
      </p:sp>
      <p:pic>
        <p:nvPicPr>
          <p:cNvPr id="6" name="Picture 5">
            <a:extLst>
              <a:ext uri="{FF2B5EF4-FFF2-40B4-BE49-F238E27FC236}">
                <a16:creationId xmlns:a16="http://schemas.microsoft.com/office/drawing/2014/main" id="{F318700E-26D0-488E-9E73-67BB84332309}"/>
              </a:ext>
            </a:extLst>
          </p:cNvPr>
          <p:cNvPicPr>
            <a:picLocks noChangeAspect="1"/>
          </p:cNvPicPr>
          <p:nvPr/>
        </p:nvPicPr>
        <p:blipFill>
          <a:blip r:embed="rId3"/>
          <a:stretch>
            <a:fillRect/>
          </a:stretch>
        </p:blipFill>
        <p:spPr>
          <a:xfrm>
            <a:off x="695739" y="1414589"/>
            <a:ext cx="7785654" cy="4747671"/>
          </a:xfrm>
          <a:prstGeom prst="rect">
            <a:avLst/>
          </a:prstGeom>
        </p:spPr>
      </p:pic>
    </p:spTree>
    <p:extLst>
      <p:ext uri="{BB962C8B-B14F-4D97-AF65-F5344CB8AC3E}">
        <p14:creationId xmlns:p14="http://schemas.microsoft.com/office/powerpoint/2010/main" val="2610019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Shape 575"/>
          <p:cNvSpPr txBox="1">
            <a:spLocks noGrp="1"/>
          </p:cNvSpPr>
          <p:nvPr>
            <p:ph type="title"/>
          </p:nvPr>
        </p:nvSpPr>
        <p:spPr>
          <a:xfrm>
            <a:off x="457200" y="601675"/>
            <a:ext cx="8229600" cy="12237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950" b="0" i="0" u="none" strike="noStrike" cap="none">
                <a:solidFill>
                  <a:schemeClr val="accent2"/>
                </a:solidFill>
                <a:latin typeface="Arial"/>
                <a:ea typeface="Arial"/>
                <a:cs typeface="Arial"/>
                <a:sym typeface="Arial"/>
              </a:rPr>
              <a:t>Missouri Teacher Standards</a:t>
            </a:r>
          </a:p>
        </p:txBody>
      </p:sp>
      <p:sp>
        <p:nvSpPr>
          <p:cNvPr id="576" name="Shape 576"/>
          <p:cNvSpPr txBox="1">
            <a:spLocks noGrp="1"/>
          </p:cNvSpPr>
          <p:nvPr>
            <p:ph type="body" idx="1"/>
          </p:nvPr>
        </p:nvSpPr>
        <p:spPr>
          <a:xfrm>
            <a:off x="685800" y="2072200"/>
            <a:ext cx="7826829" cy="3871400"/>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spcAft>
                <a:spcPts val="0"/>
              </a:spcAft>
              <a:buClr>
                <a:schemeClr val="accent2"/>
              </a:buClr>
              <a:buSzPct val="25000"/>
              <a:buFont typeface="Noto Symbol"/>
              <a:buNone/>
            </a:pPr>
            <a:r>
              <a:rPr lang="en-US" sz="2800" b="1" i="0" u="none" strike="noStrike" cap="none" dirty="0">
                <a:solidFill>
                  <a:schemeClr val="dk1"/>
                </a:solidFill>
                <a:latin typeface="Arial"/>
                <a:ea typeface="Arial"/>
                <a:cs typeface="Arial"/>
                <a:sym typeface="Arial"/>
              </a:rPr>
              <a:t>Standard 1: </a:t>
            </a:r>
            <a:r>
              <a:rPr lang="en-US" sz="2800" b="0" i="0" u="none" strike="noStrike" cap="none" dirty="0">
                <a:solidFill>
                  <a:schemeClr val="dk1"/>
                </a:solidFill>
                <a:latin typeface="Arial"/>
                <a:ea typeface="Arial"/>
                <a:cs typeface="Arial"/>
                <a:sym typeface="Arial"/>
              </a:rPr>
              <a:t>Content knowledge aligned with appropriate instruction.</a:t>
            </a:r>
          </a:p>
          <a:p>
            <a:pPr marL="457200" marR="0" lvl="1" indent="0" algn="l" rtl="0">
              <a:lnSpc>
                <a:spcPct val="80000"/>
              </a:lnSpc>
              <a:spcBef>
                <a:spcPts val="390"/>
              </a:spcBef>
              <a:spcAft>
                <a:spcPts val="0"/>
              </a:spcAft>
              <a:buClr>
                <a:schemeClr val="accent3"/>
              </a:buClr>
              <a:buSzPct val="25000"/>
              <a:buFont typeface="Noto Symbol"/>
              <a:buNone/>
            </a:pPr>
            <a:endParaRPr sz="2800" dirty="0"/>
          </a:p>
          <a:p>
            <a:pPr marL="0" marR="0" lvl="0" indent="0" algn="l" rtl="0">
              <a:lnSpc>
                <a:spcPct val="80000"/>
              </a:lnSpc>
              <a:spcBef>
                <a:spcPts val="440"/>
              </a:spcBef>
              <a:spcAft>
                <a:spcPts val="0"/>
              </a:spcAft>
              <a:buClr>
                <a:schemeClr val="accent2"/>
              </a:buClr>
              <a:buSzPct val="25000"/>
              <a:buFont typeface="Noto Symbol"/>
              <a:buNone/>
            </a:pPr>
            <a:r>
              <a:rPr lang="en-US" sz="2800" b="1" i="0" u="none" strike="noStrike" cap="none" dirty="0">
                <a:solidFill>
                  <a:schemeClr val="dk1"/>
                </a:solidFill>
                <a:latin typeface="Arial"/>
                <a:ea typeface="Arial"/>
                <a:cs typeface="Arial"/>
                <a:sym typeface="Arial"/>
              </a:rPr>
              <a:t>Standard 2: </a:t>
            </a:r>
            <a:r>
              <a:rPr lang="en-US" sz="2800" b="0" i="0" u="none" strike="noStrike" cap="none" dirty="0">
                <a:solidFill>
                  <a:schemeClr val="dk1"/>
                </a:solidFill>
                <a:latin typeface="Arial"/>
                <a:ea typeface="Arial"/>
                <a:cs typeface="Arial"/>
                <a:sym typeface="Arial"/>
              </a:rPr>
              <a:t>Student Learning, Growth and Development</a:t>
            </a:r>
          </a:p>
          <a:p>
            <a:pPr marL="0" marR="0" lvl="0" indent="0" algn="l" rtl="0">
              <a:lnSpc>
                <a:spcPct val="80000"/>
              </a:lnSpc>
              <a:spcBef>
                <a:spcPts val="440"/>
              </a:spcBef>
              <a:spcAft>
                <a:spcPts val="0"/>
              </a:spcAft>
              <a:buClr>
                <a:schemeClr val="accent2"/>
              </a:buClr>
              <a:buSzPct val="25000"/>
              <a:buFont typeface="Noto Symbol"/>
              <a:buNone/>
            </a:pPr>
            <a:endParaRPr lang="en-US" sz="2800" b="0" i="0" u="none" strike="noStrike" cap="none" dirty="0">
              <a:solidFill>
                <a:schemeClr val="dk1"/>
              </a:solidFill>
              <a:latin typeface="Arial"/>
              <a:ea typeface="Arial"/>
              <a:cs typeface="Arial"/>
              <a:sym typeface="Arial"/>
            </a:endParaRPr>
          </a:p>
          <a:p>
            <a:pPr marL="0" indent="0">
              <a:lnSpc>
                <a:spcPct val="80000"/>
              </a:lnSpc>
              <a:spcBef>
                <a:spcPts val="440"/>
              </a:spcBef>
              <a:buSzPct val="25000"/>
              <a:buNone/>
            </a:pPr>
            <a:r>
              <a:rPr lang="en-US" sz="2800" b="1" dirty="0"/>
              <a:t>Standard 6: </a:t>
            </a:r>
            <a:r>
              <a:rPr lang="en-US" sz="2800" dirty="0"/>
              <a:t>Effective Communication</a:t>
            </a:r>
          </a:p>
          <a:p>
            <a:pPr marL="457200" marR="0" lvl="1" indent="0" algn="l" rtl="0">
              <a:lnSpc>
                <a:spcPct val="80000"/>
              </a:lnSpc>
              <a:spcBef>
                <a:spcPts val="390"/>
              </a:spcBef>
              <a:spcAft>
                <a:spcPts val="0"/>
              </a:spcAft>
              <a:buClr>
                <a:schemeClr val="accent3"/>
              </a:buClr>
              <a:buSzPct val="25000"/>
              <a:buFont typeface="Noto Symbol"/>
              <a:buNone/>
            </a:pPr>
            <a:endParaRPr sz="2800" dirty="0"/>
          </a:p>
          <a:p>
            <a:pPr marL="0" marR="0" lvl="0" indent="0" algn="l" rtl="0">
              <a:lnSpc>
                <a:spcPct val="80000"/>
              </a:lnSpc>
              <a:spcBef>
                <a:spcPts val="440"/>
              </a:spcBef>
              <a:spcAft>
                <a:spcPts val="0"/>
              </a:spcAft>
              <a:buClr>
                <a:schemeClr val="accent2"/>
              </a:buClr>
              <a:buSzPct val="25000"/>
              <a:buFont typeface="Noto Symbol"/>
              <a:buNone/>
            </a:pPr>
            <a:r>
              <a:rPr lang="en-US" sz="2800" b="1" i="0" u="none" strike="noStrike" cap="none" dirty="0">
                <a:solidFill>
                  <a:schemeClr val="dk1"/>
                </a:solidFill>
                <a:latin typeface="Arial"/>
                <a:ea typeface="Arial"/>
                <a:cs typeface="Arial"/>
                <a:sym typeface="Arial"/>
              </a:rPr>
              <a:t>Standard 7: </a:t>
            </a:r>
            <a:r>
              <a:rPr lang="en-US" sz="2800" b="0" i="0" u="none" strike="noStrike" cap="none" dirty="0">
                <a:solidFill>
                  <a:schemeClr val="dk1"/>
                </a:solidFill>
                <a:latin typeface="Arial"/>
                <a:ea typeface="Arial"/>
                <a:cs typeface="Arial"/>
                <a:sym typeface="Arial"/>
              </a:rPr>
              <a:t>Student Assessment and Data Analysis </a:t>
            </a:r>
          </a:p>
          <a:p>
            <a:pPr marL="457200" marR="0" lvl="1" indent="0" algn="l" rtl="0">
              <a:lnSpc>
                <a:spcPct val="80000"/>
              </a:lnSpc>
              <a:spcBef>
                <a:spcPts val="390"/>
              </a:spcBef>
              <a:spcAft>
                <a:spcPts val="0"/>
              </a:spcAft>
              <a:buClr>
                <a:schemeClr val="accent3"/>
              </a:buClr>
              <a:buSzPct val="25000"/>
              <a:buFont typeface="Noto Symbol"/>
              <a:buNone/>
            </a:pPr>
            <a:endParaRPr sz="1950" b="0" i="0" u="none" strike="noStrike" cap="none" dirty="0">
              <a:solidFill>
                <a:srgbClr val="0070C0"/>
              </a:solidFill>
              <a:latin typeface="Arial"/>
              <a:ea typeface="Arial"/>
              <a:cs typeface="Arial"/>
              <a:sym typeface="Arial"/>
            </a:endParaRPr>
          </a:p>
          <a:p>
            <a:pPr marL="342900" marR="0" lvl="0" indent="-342900" algn="l" rtl="0">
              <a:lnSpc>
                <a:spcPct val="80000"/>
              </a:lnSpc>
              <a:spcBef>
                <a:spcPts val="352"/>
              </a:spcBef>
              <a:spcAft>
                <a:spcPts val="0"/>
              </a:spcAft>
              <a:buClr>
                <a:schemeClr val="accent2"/>
              </a:buClr>
              <a:buSzPct val="97777"/>
              <a:buFont typeface="Noto Symbol"/>
              <a:buNone/>
            </a:pPr>
            <a:endParaRPr sz="1750" b="0" i="0" u="none" strike="noStrike" cap="none" dirty="0">
              <a:solidFill>
                <a:schemeClr val="dk1"/>
              </a:solidFill>
              <a:latin typeface="Arial"/>
              <a:ea typeface="Arial"/>
              <a:cs typeface="Arial"/>
              <a:sym typeface="Arial"/>
            </a:endParaRPr>
          </a:p>
        </p:txBody>
      </p:sp>
      <p:sp>
        <p:nvSpPr>
          <p:cNvPr id="3" name="TextBox 2"/>
          <p:cNvSpPr txBox="1"/>
          <p:nvPr/>
        </p:nvSpPr>
        <p:spPr>
          <a:xfrm>
            <a:off x="5029200" y="6190425"/>
            <a:ext cx="3657600" cy="584775"/>
          </a:xfrm>
          <a:prstGeom prst="rect">
            <a:avLst/>
          </a:prstGeom>
          <a:noFill/>
        </p:spPr>
        <p:txBody>
          <a:bodyPr wrap="square" rtlCol="0">
            <a:spAutoFit/>
          </a:bodyPr>
          <a:lstStyle/>
          <a:p>
            <a:r>
              <a:rPr lang="en-US" sz="1600" dirty="0"/>
              <a:t>(Missouri Department of Elementary and Secondary Education, 2013)</a:t>
            </a:r>
          </a:p>
        </p:txBody>
      </p:sp>
    </p:spTree>
    <p:extLst>
      <p:ext uri="{BB962C8B-B14F-4D97-AF65-F5344CB8AC3E}">
        <p14:creationId xmlns:p14="http://schemas.microsoft.com/office/powerpoint/2010/main" val="4217362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Shape 540"/>
          <p:cNvSpPr txBox="1">
            <a:spLocks noGrp="1"/>
          </p:cNvSpPr>
          <p:nvPr>
            <p:ph type="title"/>
          </p:nvPr>
        </p:nvSpPr>
        <p:spPr>
          <a:xfrm>
            <a:off x="433720" y="988169"/>
            <a:ext cx="8229600" cy="1096961"/>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dirty="0"/>
              <a:t>Session-at-a-Glance</a:t>
            </a:r>
          </a:p>
        </p:txBody>
      </p:sp>
      <p:sp>
        <p:nvSpPr>
          <p:cNvPr id="541" name="Shape 541"/>
          <p:cNvSpPr txBox="1">
            <a:spLocks noGrp="1"/>
          </p:cNvSpPr>
          <p:nvPr>
            <p:ph type="body" idx="1"/>
          </p:nvPr>
        </p:nvSpPr>
        <p:spPr>
          <a:xfrm>
            <a:off x="433720" y="2312586"/>
            <a:ext cx="8229600" cy="3288114"/>
          </a:xfrm>
          <a:prstGeom prst="rect">
            <a:avLst/>
          </a:prstGeom>
          <a:noFill/>
          <a:ln>
            <a:noFill/>
          </a:ln>
        </p:spPr>
        <p:txBody>
          <a:bodyPr lIns="91425" tIns="45700" rIns="91425" bIns="45700" anchor="t" anchorCtr="0">
            <a:noAutofit/>
          </a:bodyPr>
          <a:lstStyle/>
          <a:p>
            <a:pPr marL="457200" lvl="0" indent="-228600" rtl="0">
              <a:lnSpc>
                <a:spcPct val="115000"/>
              </a:lnSpc>
              <a:spcBef>
                <a:spcPts val="0"/>
              </a:spcBef>
              <a:buFont typeface="Arial"/>
            </a:pPr>
            <a:r>
              <a:rPr lang="en-US" dirty="0">
                <a:latin typeface="Arial"/>
                <a:ea typeface="Arial"/>
                <a:cs typeface="Arial"/>
                <a:sym typeface="Arial"/>
              </a:rPr>
              <a:t> Discover strategies for teachers and students</a:t>
            </a:r>
          </a:p>
          <a:p>
            <a:pPr marL="914400" lvl="1" indent="-228600" rtl="0">
              <a:lnSpc>
                <a:spcPct val="115000"/>
              </a:lnSpc>
              <a:spcBef>
                <a:spcPts val="0"/>
              </a:spcBef>
              <a:buFont typeface="Arial"/>
            </a:pPr>
            <a:r>
              <a:rPr lang="en-US" dirty="0">
                <a:latin typeface="Arial"/>
                <a:ea typeface="Arial"/>
                <a:cs typeface="Arial"/>
                <a:sym typeface="Arial"/>
              </a:rPr>
              <a:t> Where Am I Going</a:t>
            </a:r>
            <a:r>
              <a:rPr lang="en-US" sz="2800" dirty="0">
                <a:latin typeface="Arial"/>
                <a:ea typeface="Arial"/>
                <a:cs typeface="Arial"/>
                <a:sym typeface="Arial"/>
              </a:rPr>
              <a:t>?</a:t>
            </a:r>
          </a:p>
          <a:p>
            <a:pPr marL="1314450" lvl="2" indent="-228600">
              <a:lnSpc>
                <a:spcPct val="115000"/>
              </a:lnSpc>
              <a:spcBef>
                <a:spcPts val="0"/>
              </a:spcBef>
              <a:buFont typeface="Arial"/>
            </a:pPr>
            <a:r>
              <a:rPr lang="en-US" dirty="0">
                <a:latin typeface="Arial"/>
                <a:ea typeface="Arial"/>
                <a:cs typeface="Arial"/>
                <a:sym typeface="Arial"/>
              </a:rPr>
              <a:t> Provide a clear vision of the learning target</a:t>
            </a:r>
          </a:p>
          <a:p>
            <a:pPr marL="1314450" lvl="2" indent="-228600">
              <a:lnSpc>
                <a:spcPct val="115000"/>
              </a:lnSpc>
              <a:spcBef>
                <a:spcPts val="0"/>
              </a:spcBef>
              <a:buFont typeface="Arial"/>
            </a:pPr>
            <a:r>
              <a:rPr lang="en-US" sz="2400" dirty="0">
                <a:latin typeface="Arial"/>
                <a:ea typeface="Arial"/>
                <a:cs typeface="Arial"/>
                <a:sym typeface="Arial"/>
              </a:rPr>
              <a:t> Use rubrics</a:t>
            </a:r>
          </a:p>
          <a:p>
            <a:pPr marL="1314450" lvl="2" indent="-228600">
              <a:lnSpc>
                <a:spcPct val="115000"/>
              </a:lnSpc>
              <a:spcBef>
                <a:spcPts val="0"/>
              </a:spcBef>
              <a:buFont typeface="Arial"/>
            </a:pPr>
            <a:r>
              <a:rPr lang="en-US" dirty="0">
                <a:latin typeface="Arial"/>
                <a:ea typeface="Arial"/>
                <a:cs typeface="Arial"/>
                <a:sym typeface="Arial"/>
              </a:rPr>
              <a:t> Analyze examples of strong and weak work</a:t>
            </a:r>
            <a:endParaRPr lang="en-US" sz="1800" dirty="0">
              <a:latin typeface="Arial"/>
              <a:ea typeface="Arial"/>
              <a:cs typeface="Arial"/>
              <a:sym typeface="Arial"/>
            </a:endParaRPr>
          </a:p>
        </p:txBody>
      </p:sp>
    </p:spTree>
    <p:extLst>
      <p:ext uri="{BB962C8B-B14F-4D97-AF65-F5344CB8AC3E}">
        <p14:creationId xmlns:p14="http://schemas.microsoft.com/office/powerpoint/2010/main" val="1577662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Shape 547"/>
          <p:cNvSpPr txBox="1">
            <a:spLocks noGrp="1"/>
          </p:cNvSpPr>
          <p:nvPr>
            <p:ph type="title"/>
          </p:nvPr>
        </p:nvSpPr>
        <p:spPr>
          <a:xfrm>
            <a:off x="457200" y="643061"/>
            <a:ext cx="8229600" cy="1097100"/>
          </a:xfrm>
          <a:prstGeom prst="rect">
            <a:avLst/>
          </a:prstGeom>
        </p:spPr>
        <p:txBody>
          <a:bodyPr lIns="91425" tIns="91425" rIns="91425" bIns="91425" anchor="ctr" anchorCtr="0">
            <a:noAutofit/>
          </a:bodyPr>
          <a:lstStyle/>
          <a:p>
            <a:pPr lvl="0">
              <a:spcBef>
                <a:spcPts val="0"/>
              </a:spcBef>
              <a:buNone/>
            </a:pPr>
            <a:r>
              <a:rPr lang="en-US" sz="4000" dirty="0"/>
              <a:t>Learning Targets</a:t>
            </a:r>
          </a:p>
        </p:txBody>
      </p:sp>
      <p:sp>
        <p:nvSpPr>
          <p:cNvPr id="548" name="Shape 548"/>
          <p:cNvSpPr txBox="1">
            <a:spLocks noGrp="1"/>
          </p:cNvSpPr>
          <p:nvPr>
            <p:ph type="body" idx="1"/>
          </p:nvPr>
        </p:nvSpPr>
        <p:spPr>
          <a:xfrm>
            <a:off x="457200" y="1740161"/>
            <a:ext cx="8440200" cy="4308948"/>
          </a:xfrm>
          <a:prstGeom prst="rect">
            <a:avLst/>
          </a:prstGeom>
        </p:spPr>
        <p:txBody>
          <a:bodyPr lIns="91425" tIns="91425" rIns="91425" bIns="91425" anchor="t" anchorCtr="0">
            <a:noAutofit/>
          </a:bodyPr>
          <a:lstStyle/>
          <a:p>
            <a:pPr marL="457200" lvl="0" indent="-381000" rtl="0">
              <a:spcBef>
                <a:spcPts val="1800"/>
              </a:spcBef>
              <a:buSzPct val="100000"/>
              <a:buFont typeface="Arial"/>
            </a:pPr>
            <a:r>
              <a:rPr lang="en-US" sz="2500" dirty="0">
                <a:latin typeface="Arial"/>
                <a:ea typeface="Arial"/>
                <a:cs typeface="Arial"/>
                <a:sym typeface="Arial"/>
              </a:rPr>
              <a:t>I can implement strategies that maximize the impact of providing clear and understandable learning targets.</a:t>
            </a:r>
          </a:p>
          <a:p>
            <a:pPr marL="457200" lvl="0" indent="-381000" rtl="0">
              <a:spcBef>
                <a:spcPts val="1800"/>
              </a:spcBef>
              <a:buSzPct val="100000"/>
              <a:buFont typeface="Arial"/>
            </a:pPr>
            <a:r>
              <a:rPr lang="en-US" sz="2500" dirty="0">
                <a:latin typeface="Arial"/>
                <a:ea typeface="Arial"/>
                <a:cs typeface="Arial"/>
                <a:sym typeface="Arial"/>
              </a:rPr>
              <a:t>I can identify components of a successful rubric to help students identify success criteria.</a:t>
            </a:r>
          </a:p>
          <a:p>
            <a:pPr marL="457200" lvl="0" indent="-381000" rtl="0">
              <a:spcBef>
                <a:spcPts val="1800"/>
              </a:spcBef>
              <a:buSzPct val="100000"/>
              <a:buFont typeface="Arial"/>
            </a:pPr>
            <a:r>
              <a:rPr lang="en-US" sz="2500" dirty="0">
                <a:latin typeface="Arial"/>
                <a:ea typeface="Arial"/>
                <a:cs typeface="Arial"/>
                <a:sym typeface="Arial"/>
              </a:rPr>
              <a:t>I can implement strategies that maximize the impact of providing examples of strong and weak work to students.</a:t>
            </a:r>
          </a:p>
          <a:p>
            <a:pPr marL="457200" lvl="0" indent="-381000" rtl="0">
              <a:spcBef>
                <a:spcPts val="1800"/>
              </a:spcBef>
              <a:buSzPct val="100000"/>
              <a:buFont typeface="Arial"/>
            </a:pPr>
            <a:r>
              <a:rPr lang="en-US" sz="2500" dirty="0">
                <a:latin typeface="Arial"/>
                <a:ea typeface="Arial"/>
                <a:cs typeface="Arial"/>
                <a:sym typeface="Arial"/>
              </a:rPr>
              <a:t>I can use student goal setting as a way to move forward in learning. </a:t>
            </a:r>
          </a:p>
        </p:txBody>
      </p:sp>
      <p:sp>
        <p:nvSpPr>
          <p:cNvPr id="2" name="TextBox 1"/>
          <p:cNvSpPr txBox="1"/>
          <p:nvPr/>
        </p:nvSpPr>
        <p:spPr>
          <a:xfrm>
            <a:off x="9637776" y="5047488"/>
            <a:ext cx="3401568" cy="307777"/>
          </a:xfrm>
          <a:prstGeom prst="rect">
            <a:avLst/>
          </a:prstGeom>
          <a:noFill/>
        </p:spPr>
        <p:txBody>
          <a:bodyPr wrap="square" rtlCol="0">
            <a:spAutoFit/>
          </a:bodyPr>
          <a:lstStyle/>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912" y="876071"/>
            <a:ext cx="8229600" cy="1096961"/>
          </a:xfrm>
        </p:spPr>
        <p:txBody>
          <a:bodyPr/>
          <a:lstStyle/>
          <a:p>
            <a:r>
              <a:rPr lang="en-US" dirty="0"/>
              <a:t>Essential Questions</a:t>
            </a:r>
          </a:p>
        </p:txBody>
      </p:sp>
      <p:sp>
        <p:nvSpPr>
          <p:cNvPr id="3" name="Text Placeholder 2"/>
          <p:cNvSpPr>
            <a:spLocks noGrp="1"/>
          </p:cNvSpPr>
          <p:nvPr>
            <p:ph type="body" idx="1"/>
          </p:nvPr>
        </p:nvSpPr>
        <p:spPr>
          <a:xfrm>
            <a:off x="201168" y="2018752"/>
            <a:ext cx="8705088" cy="4233741"/>
          </a:xfrm>
        </p:spPr>
        <p:txBody>
          <a:bodyPr/>
          <a:lstStyle/>
          <a:p>
            <a:pPr marL="457200" lvl="0" indent="-419100">
              <a:lnSpc>
                <a:spcPct val="115000"/>
              </a:lnSpc>
              <a:spcBef>
                <a:spcPts val="800"/>
              </a:spcBef>
              <a:buFont typeface="Arial"/>
            </a:pPr>
            <a:r>
              <a:rPr lang="en-US" sz="3000" dirty="0">
                <a:latin typeface="Arial"/>
                <a:ea typeface="Arial"/>
                <a:cs typeface="Arial"/>
                <a:sym typeface="Arial"/>
              </a:rPr>
              <a:t>Why is it essential to provide a clear picture of “where am I going” to students?</a:t>
            </a:r>
          </a:p>
          <a:p>
            <a:pPr marL="457200" lvl="0" indent="-419100">
              <a:lnSpc>
                <a:spcPct val="115000"/>
              </a:lnSpc>
              <a:spcBef>
                <a:spcPts val="800"/>
              </a:spcBef>
              <a:buFont typeface="Arial"/>
            </a:pPr>
            <a:r>
              <a:rPr lang="en-US" sz="3000" dirty="0">
                <a:latin typeface="Arial"/>
                <a:ea typeface="Arial"/>
                <a:cs typeface="Arial"/>
                <a:sym typeface="Arial"/>
              </a:rPr>
              <a:t>How can I clearly convey the learning targets and assessment criteria?</a:t>
            </a:r>
          </a:p>
          <a:p>
            <a:pPr marL="457200" lvl="0" indent="-419100">
              <a:lnSpc>
                <a:spcPct val="115000"/>
              </a:lnSpc>
              <a:spcBef>
                <a:spcPts val="800"/>
              </a:spcBef>
              <a:buFont typeface="Arial"/>
            </a:pPr>
            <a:r>
              <a:rPr lang="en-US" sz="3000" dirty="0">
                <a:latin typeface="Arial"/>
                <a:ea typeface="Arial"/>
                <a:cs typeface="Arial"/>
                <a:sym typeface="Arial"/>
              </a:rPr>
              <a:t>How can we use a combination of strategies to promote assessment capable learners?</a:t>
            </a:r>
          </a:p>
          <a:p>
            <a:endParaRPr lang="en-US" dirty="0"/>
          </a:p>
        </p:txBody>
      </p:sp>
      <p:grpSp>
        <p:nvGrpSpPr>
          <p:cNvPr id="4" name="Group 3"/>
          <p:cNvGrpSpPr/>
          <p:nvPr/>
        </p:nvGrpSpPr>
        <p:grpSpPr>
          <a:xfrm>
            <a:off x="7938657" y="235812"/>
            <a:ext cx="1151858" cy="914400"/>
            <a:chOff x="4917637" y="2238267"/>
            <a:chExt cx="1151858" cy="914400"/>
          </a:xfrm>
        </p:grpSpPr>
        <p:sp>
          <p:nvSpPr>
            <p:cNvPr id="5" name="Rectangle 4"/>
            <p:cNvSpPr/>
            <p:nvPr/>
          </p:nvSpPr>
          <p:spPr>
            <a:xfrm>
              <a:off x="4986596" y="2238267"/>
              <a:ext cx="914400" cy="914400"/>
            </a:xfrm>
            <a:prstGeom prst="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30" descr="C:\Users\dayad\Desktop\moedusail graphics\icons not buttons\essential question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7637" y="2283987"/>
              <a:ext cx="1151858" cy="8229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071295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Shape 561"/>
          <p:cNvSpPr txBox="1">
            <a:spLocks noGrp="1"/>
          </p:cNvSpPr>
          <p:nvPr>
            <p:ph type="title"/>
          </p:nvPr>
        </p:nvSpPr>
        <p:spPr>
          <a:xfrm>
            <a:off x="457200" y="601662"/>
            <a:ext cx="8229600" cy="1097100"/>
          </a:xfrm>
          <a:prstGeom prst="rect">
            <a:avLst/>
          </a:prstGeom>
        </p:spPr>
        <p:txBody>
          <a:bodyPr lIns="91425" tIns="91425" rIns="91425" bIns="91425" anchor="ctr" anchorCtr="0">
            <a:noAutofit/>
          </a:bodyPr>
          <a:lstStyle/>
          <a:p>
            <a:pPr lvl="0">
              <a:spcBef>
                <a:spcPts val="0"/>
              </a:spcBef>
              <a:buNone/>
            </a:pPr>
            <a:r>
              <a:rPr lang="en-US"/>
              <a:t>Norms</a:t>
            </a:r>
          </a:p>
        </p:txBody>
      </p:sp>
      <p:sp>
        <p:nvSpPr>
          <p:cNvPr id="562" name="Shape 562"/>
          <p:cNvSpPr txBox="1">
            <a:spLocks noGrp="1"/>
          </p:cNvSpPr>
          <p:nvPr>
            <p:ph type="body" idx="1"/>
          </p:nvPr>
        </p:nvSpPr>
        <p:spPr>
          <a:xfrm>
            <a:off x="457200" y="1828802"/>
            <a:ext cx="8439150" cy="3962400"/>
          </a:xfrm>
          <a:prstGeom prst="rect">
            <a:avLst/>
          </a:prstGeom>
        </p:spPr>
        <p:txBody>
          <a:bodyPr lIns="91425" tIns="91425" rIns="91425" bIns="91425" anchor="t" anchorCtr="0">
            <a:noAutofit/>
          </a:bodyPr>
          <a:lstStyle/>
          <a:p>
            <a:pPr marL="457200" lvl="0" indent="-228600">
              <a:lnSpc>
                <a:spcPct val="115000"/>
              </a:lnSpc>
              <a:spcBef>
                <a:spcPts val="800"/>
              </a:spcBef>
              <a:buFont typeface="Arial"/>
            </a:pPr>
            <a:r>
              <a:rPr lang="en-US" dirty="0">
                <a:latin typeface="Arial"/>
                <a:ea typeface="Arial"/>
                <a:cs typeface="Arial"/>
                <a:sym typeface="Arial"/>
              </a:rPr>
              <a:t> Begin and end on time.</a:t>
            </a:r>
          </a:p>
          <a:p>
            <a:pPr marL="457200" lvl="0" indent="-228600">
              <a:lnSpc>
                <a:spcPct val="115000"/>
              </a:lnSpc>
              <a:spcBef>
                <a:spcPts val="800"/>
              </a:spcBef>
              <a:buFont typeface="Arial"/>
            </a:pPr>
            <a:r>
              <a:rPr lang="en-US" dirty="0">
                <a:latin typeface="Arial"/>
                <a:ea typeface="Arial"/>
                <a:cs typeface="Arial"/>
                <a:sym typeface="Arial"/>
              </a:rPr>
              <a:t> Be an engaged participant.</a:t>
            </a:r>
          </a:p>
          <a:p>
            <a:pPr marL="457200" lvl="0" indent="-228600">
              <a:lnSpc>
                <a:spcPct val="115000"/>
              </a:lnSpc>
              <a:spcBef>
                <a:spcPts val="800"/>
              </a:spcBef>
              <a:buFont typeface="Arial"/>
            </a:pPr>
            <a:r>
              <a:rPr lang="en-US" dirty="0">
                <a:latin typeface="Arial"/>
                <a:ea typeface="Arial"/>
                <a:cs typeface="Arial"/>
                <a:sym typeface="Arial"/>
              </a:rPr>
              <a:t> Be an active listener—open to new ideas.</a:t>
            </a:r>
          </a:p>
          <a:p>
            <a:pPr marL="457200" lvl="0" indent="-228600">
              <a:lnSpc>
                <a:spcPct val="115000"/>
              </a:lnSpc>
              <a:spcBef>
                <a:spcPts val="800"/>
              </a:spcBef>
              <a:buFont typeface="Arial"/>
            </a:pPr>
            <a:r>
              <a:rPr lang="en-US" dirty="0">
                <a:latin typeface="Arial"/>
                <a:ea typeface="Arial"/>
                <a:cs typeface="Arial"/>
                <a:sym typeface="Arial"/>
              </a:rPr>
              <a:t> Use notes for side bar conversations.</a:t>
            </a:r>
          </a:p>
          <a:p>
            <a:pPr marL="457200" lvl="0" indent="-228600">
              <a:lnSpc>
                <a:spcPct val="115000"/>
              </a:lnSpc>
              <a:spcBef>
                <a:spcPts val="800"/>
              </a:spcBef>
              <a:buFont typeface="Arial"/>
            </a:pPr>
            <a:r>
              <a:rPr lang="en-US" dirty="0">
                <a:latin typeface="Arial"/>
                <a:ea typeface="Arial"/>
                <a:cs typeface="Arial"/>
                <a:sym typeface="Arial"/>
              </a:rPr>
              <a:t> Use electronics respectfully.</a:t>
            </a:r>
          </a:p>
          <a:p>
            <a:pPr lvl="0">
              <a:spcBef>
                <a:spcPts val="0"/>
              </a:spcBef>
              <a:buNone/>
            </a:pP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93"/>
        <p:cNvGrpSpPr/>
        <p:nvPr/>
      </p:nvGrpSpPr>
      <p:grpSpPr>
        <a:xfrm>
          <a:off x="0" y="0"/>
          <a:ext cx="0" cy="0"/>
          <a:chOff x="0" y="0"/>
          <a:chExt cx="0" cy="0"/>
        </a:xfrm>
      </p:grpSpPr>
      <p:sp>
        <p:nvSpPr>
          <p:cNvPr id="794" name="Shape 794"/>
          <p:cNvSpPr txBox="1">
            <a:spLocks noGrp="1"/>
          </p:cNvSpPr>
          <p:nvPr>
            <p:ph type="ctrTitle"/>
          </p:nvPr>
        </p:nvSpPr>
        <p:spPr>
          <a:xfrm>
            <a:off x="685800" y="1420730"/>
            <a:ext cx="7772400" cy="1470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dirty="0">
                <a:solidFill>
                  <a:schemeClr val="lt1"/>
                </a:solidFill>
                <a:latin typeface="Questrial"/>
                <a:ea typeface="Questrial"/>
                <a:cs typeface="Questrial"/>
                <a:sym typeface="Questrial"/>
              </a:rPr>
              <a:t>Developing Assessment Capable Learners</a:t>
            </a:r>
          </a:p>
        </p:txBody>
      </p:sp>
      <p:sp>
        <p:nvSpPr>
          <p:cNvPr id="795" name="Shape 795"/>
          <p:cNvSpPr txBox="1">
            <a:spLocks noGrp="1"/>
          </p:cNvSpPr>
          <p:nvPr>
            <p:ph type="subTitle" idx="1"/>
          </p:nvPr>
        </p:nvSpPr>
        <p:spPr>
          <a:xfrm>
            <a:off x="1371600" y="3422406"/>
            <a:ext cx="6400800" cy="1752600"/>
          </a:xfrm>
          <a:prstGeom prst="rect">
            <a:avLst/>
          </a:prstGeom>
          <a:noFill/>
          <a:ln>
            <a:noFill/>
          </a:ln>
        </p:spPr>
        <p:txBody>
          <a:bodyPr lIns="91425" tIns="45700" rIns="91425" bIns="45700" anchor="t" anchorCtr="0">
            <a:noAutofit/>
          </a:bodyPr>
          <a:lstStyle/>
          <a:p>
            <a:pPr lvl="0">
              <a:spcBef>
                <a:spcPts val="0"/>
              </a:spcBef>
              <a:buSzPct val="25000"/>
            </a:pPr>
            <a:r>
              <a:rPr lang="en-US" sz="3600" dirty="0"/>
              <a:t>Part 1:</a:t>
            </a:r>
          </a:p>
          <a:p>
            <a:pPr lvl="0">
              <a:spcBef>
                <a:spcPts val="0"/>
              </a:spcBef>
              <a:buSzPct val="25000"/>
            </a:pPr>
            <a:r>
              <a:rPr lang="en-US" sz="3600" dirty="0"/>
              <a:t>Where Am I Going?</a:t>
            </a:r>
            <a:endParaRPr lang="en-US" sz="3500" dirty="0"/>
          </a:p>
        </p:txBody>
      </p:sp>
      <p:pic>
        <p:nvPicPr>
          <p:cNvPr id="5" name="Picture 20" descr="C:\Users\dayad\Desktop\moedusail graphics\icons not buttons\effective instruc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34222" y="217729"/>
            <a:ext cx="1151859" cy="8229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304801" y="1155680"/>
            <a:ext cx="8686800" cy="3785652"/>
          </a:xfrm>
          <a:prstGeom prst="rect">
            <a:avLst/>
          </a:prstGeom>
          <a:noFill/>
        </p:spPr>
        <p:txBody>
          <a:bodyPr wrap="square" rtlCol="0">
            <a:spAutoFit/>
          </a:bodyPr>
          <a:lstStyle/>
          <a:p>
            <a:pPr algn="ctr"/>
            <a:r>
              <a:rPr lang="en-US" sz="4400" b="1" u="sng" dirty="0">
                <a:solidFill>
                  <a:srgbClr val="002060"/>
                </a:solidFill>
                <a:latin typeface="Questrial" panose="020B0604020202020204" charset="0"/>
              </a:rPr>
              <a:t>Hidden Slide #2</a:t>
            </a:r>
          </a:p>
          <a:p>
            <a:pPr algn="ctr"/>
            <a:endParaRPr lang="en-US" dirty="0">
              <a:latin typeface="Questrial" panose="020B0604020202020204" charset="0"/>
            </a:endParaRPr>
          </a:p>
          <a:p>
            <a:endParaRPr lang="en-US" sz="2800" dirty="0">
              <a:latin typeface="Questrial" panose="020B0604020202020204" charset="0"/>
            </a:endParaRPr>
          </a:p>
          <a:p>
            <a:r>
              <a:rPr lang="en-US" sz="2800" dirty="0">
                <a:latin typeface="Questrial" panose="020B0604020202020204" charset="0"/>
              </a:rPr>
              <a:t>Supplies needed:</a:t>
            </a:r>
          </a:p>
          <a:p>
            <a:endParaRPr lang="en-US" sz="2800" dirty="0">
              <a:latin typeface="Questrial" panose="020B0604020202020204" charset="0"/>
            </a:endParaRPr>
          </a:p>
          <a:p>
            <a:pPr marL="514350" indent="-514350">
              <a:buFont typeface="+mj-lt"/>
              <a:buAutoNum type="arabicPeriod"/>
            </a:pPr>
            <a:r>
              <a:rPr lang="en-US" sz="2800" dirty="0">
                <a:latin typeface="Questrial" panose="020B0604020202020204" charset="0"/>
              </a:rPr>
              <a:t>Placemat size paper</a:t>
            </a:r>
          </a:p>
          <a:p>
            <a:pPr marL="514350" indent="-514350">
              <a:buFont typeface="+mj-lt"/>
              <a:buAutoNum type="arabicPeriod"/>
            </a:pPr>
            <a:r>
              <a:rPr lang="en-US" sz="2800" dirty="0">
                <a:latin typeface="Questrial" panose="020B0604020202020204" charset="0"/>
              </a:rPr>
              <a:t>Post-it-notes</a:t>
            </a:r>
          </a:p>
          <a:p>
            <a:pPr marL="514350" indent="-514350">
              <a:buFont typeface="+mj-lt"/>
              <a:buAutoNum type="arabicPeriod"/>
            </a:pPr>
            <a:r>
              <a:rPr lang="en-US" sz="2800" dirty="0">
                <a:latin typeface="Questrial" panose="020B0604020202020204" charset="0"/>
              </a:rPr>
              <a:t>Variety of pencils, pens, markers, colored pens</a:t>
            </a:r>
            <a:endParaRPr lang="en-US" dirty="0">
              <a:latin typeface="Questrial" panose="020B0604020202020204" charset="0"/>
            </a:endParaRPr>
          </a:p>
          <a:p>
            <a:pPr marL="285750" indent="-285750">
              <a:buFontTx/>
              <a:buChar char="-"/>
            </a:pPr>
            <a:endParaRPr lang="en-US" dirty="0">
              <a:latin typeface="Tw Cen MT" pitchFamily="34" charset="0"/>
            </a:endParaRPr>
          </a:p>
        </p:txBody>
      </p:sp>
    </p:spTree>
    <p:extLst>
      <p:ext uri="{BB962C8B-B14F-4D97-AF65-F5344CB8AC3E}">
        <p14:creationId xmlns:p14="http://schemas.microsoft.com/office/powerpoint/2010/main" val="781451894"/>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Shape 432"/>
          <p:cNvSpPr txBox="1">
            <a:spLocks noGrp="1"/>
          </p:cNvSpPr>
          <p:nvPr>
            <p:ph type="title"/>
          </p:nvPr>
        </p:nvSpPr>
        <p:spPr>
          <a:xfrm>
            <a:off x="457200" y="601662"/>
            <a:ext cx="8229600" cy="1096961"/>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dirty="0"/>
              <a:t>Pre-Reading Discussion</a:t>
            </a:r>
          </a:p>
        </p:txBody>
      </p:sp>
      <p:sp>
        <p:nvSpPr>
          <p:cNvPr id="433" name="Shape 433"/>
          <p:cNvSpPr txBox="1">
            <a:spLocks noGrp="1"/>
          </p:cNvSpPr>
          <p:nvPr>
            <p:ph type="body" idx="1"/>
          </p:nvPr>
        </p:nvSpPr>
        <p:spPr>
          <a:xfrm>
            <a:off x="628650" y="1510747"/>
            <a:ext cx="8515350" cy="4476043"/>
          </a:xfrm>
          <a:prstGeom prst="rect">
            <a:avLst/>
          </a:prstGeom>
          <a:noFill/>
          <a:ln>
            <a:noFill/>
          </a:ln>
        </p:spPr>
        <p:txBody>
          <a:bodyPr lIns="91425" tIns="45700" rIns="91425" bIns="45700" anchor="t" anchorCtr="0">
            <a:noAutofit/>
          </a:bodyPr>
          <a:lstStyle/>
          <a:p>
            <a:pPr marL="0" lvl="0" indent="0" algn="ctr">
              <a:spcBef>
                <a:spcPts val="0"/>
              </a:spcBef>
              <a:buClr>
                <a:schemeClr val="dk1"/>
              </a:buClr>
              <a:buSzPct val="25000"/>
              <a:buNone/>
            </a:pPr>
            <a:r>
              <a:rPr lang="en-US" sz="2600" b="1" dirty="0"/>
              <a:t>Helping Students Understand Assessment</a:t>
            </a:r>
          </a:p>
          <a:p>
            <a:pPr marL="0" lvl="0" indent="0" algn="ctr">
              <a:spcBef>
                <a:spcPts val="0"/>
              </a:spcBef>
              <a:buClr>
                <a:schemeClr val="dk1"/>
              </a:buClr>
              <a:buSzPct val="25000"/>
              <a:buNone/>
            </a:pPr>
            <a:endParaRPr lang="en-US" sz="1200" dirty="0"/>
          </a:p>
          <a:p>
            <a:pPr marL="0" lvl="0" indent="0">
              <a:spcBef>
                <a:spcPts val="0"/>
              </a:spcBef>
              <a:buClr>
                <a:schemeClr val="dk1"/>
              </a:buClr>
              <a:buSzPct val="25000"/>
              <a:buNone/>
            </a:pPr>
            <a:r>
              <a:rPr lang="en-US" sz="2600" b="1" dirty="0"/>
              <a:t>Guiding Questions: </a:t>
            </a:r>
          </a:p>
          <a:p>
            <a:pPr marL="0" lvl="0" indent="0">
              <a:spcBef>
                <a:spcPts val="600"/>
              </a:spcBef>
              <a:buClr>
                <a:schemeClr val="dk1"/>
              </a:buClr>
              <a:buSzPct val="25000"/>
              <a:buNone/>
            </a:pPr>
            <a:r>
              <a:rPr lang="en-US" sz="2600" dirty="0"/>
              <a:t>1. Describe the findings in those schools that used formative assessment and reported significant student gains. </a:t>
            </a:r>
          </a:p>
          <a:p>
            <a:pPr marL="0" lvl="0" indent="0">
              <a:spcBef>
                <a:spcPts val="600"/>
              </a:spcBef>
              <a:buClr>
                <a:schemeClr val="dk1"/>
              </a:buClr>
              <a:buSzPct val="25000"/>
              <a:buNone/>
            </a:pPr>
            <a:r>
              <a:rPr lang="en-US" sz="2600" dirty="0"/>
              <a:t>2. What are the three overarching questions that students must be able to answer? </a:t>
            </a:r>
          </a:p>
          <a:p>
            <a:pPr marL="0" lvl="0" indent="0">
              <a:spcBef>
                <a:spcPts val="600"/>
              </a:spcBef>
              <a:buClr>
                <a:schemeClr val="dk1"/>
              </a:buClr>
              <a:buSzPct val="25000"/>
              <a:buNone/>
            </a:pPr>
            <a:r>
              <a:rPr lang="en-US" sz="2600" dirty="0"/>
              <a:t>3. Explain the seven strategies that teachers must implement to enable students to answer the three questions.</a:t>
            </a:r>
            <a:endParaRPr lang="en-US" sz="2600" dirty="0">
              <a:latin typeface="Calibri"/>
              <a:ea typeface="Calibri"/>
              <a:cs typeface="Calibri"/>
              <a:sym typeface="Calibri"/>
            </a:endParaRPr>
          </a:p>
        </p:txBody>
      </p:sp>
      <p:sp>
        <p:nvSpPr>
          <p:cNvPr id="2" name="TextBox 1"/>
          <p:cNvSpPr txBox="1"/>
          <p:nvPr/>
        </p:nvSpPr>
        <p:spPr>
          <a:xfrm>
            <a:off x="6648449" y="6248401"/>
            <a:ext cx="1864179" cy="338554"/>
          </a:xfrm>
          <a:prstGeom prst="rect">
            <a:avLst/>
          </a:prstGeom>
          <a:noFill/>
        </p:spPr>
        <p:txBody>
          <a:bodyPr wrap="square" rtlCol="0">
            <a:spAutoFit/>
          </a:bodyPr>
          <a:lstStyle/>
          <a:p>
            <a:r>
              <a:rPr lang="en-US" sz="1600" dirty="0"/>
              <a:t>(</a:t>
            </a:r>
            <a:r>
              <a:rPr lang="en-US" sz="1600" dirty="0" err="1"/>
              <a:t>Chappuis</a:t>
            </a:r>
            <a:r>
              <a:rPr lang="en-US" sz="1600" dirty="0"/>
              <a:t>, 2005)</a:t>
            </a:r>
          </a:p>
        </p:txBody>
      </p:sp>
      <p:grpSp>
        <p:nvGrpSpPr>
          <p:cNvPr id="8" name="Group 2"/>
          <p:cNvGrpSpPr>
            <a:grpSpLocks/>
          </p:cNvGrpSpPr>
          <p:nvPr/>
        </p:nvGrpSpPr>
        <p:grpSpPr bwMode="auto">
          <a:xfrm>
            <a:off x="7839074" y="235812"/>
            <a:ext cx="1152525" cy="914400"/>
            <a:chOff x="4867942" y="3758980"/>
            <a:chExt cx="1151858" cy="914400"/>
          </a:xfrm>
        </p:grpSpPr>
        <p:sp>
          <p:nvSpPr>
            <p:cNvPr id="9" name="Rectangle 8"/>
            <p:cNvSpPr/>
            <p:nvPr/>
          </p:nvSpPr>
          <p:spPr>
            <a:xfrm>
              <a:off x="4986936" y="3758980"/>
              <a:ext cx="913871" cy="914400"/>
            </a:xfrm>
            <a:prstGeom prst="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 name="Picture 29" descr="C:\Users\dayad\Desktop\moedusail graphics\icons not buttons\reflec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7942" y="3804700"/>
              <a:ext cx="1151858"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6729181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739" name="Shape 739"/>
          <p:cNvSpPr txBox="1">
            <a:spLocks noGrp="1"/>
          </p:cNvSpPr>
          <p:nvPr>
            <p:ph type="title"/>
          </p:nvPr>
        </p:nvSpPr>
        <p:spPr>
          <a:xfrm>
            <a:off x="457200" y="601662"/>
            <a:ext cx="8229600" cy="1097100"/>
          </a:xfrm>
          <a:prstGeom prst="rect">
            <a:avLst/>
          </a:prstGeom>
        </p:spPr>
        <p:txBody>
          <a:bodyPr lIns="91425" tIns="91425" rIns="91425" bIns="91425" anchor="ctr" anchorCtr="0">
            <a:noAutofit/>
          </a:bodyPr>
          <a:lstStyle/>
          <a:p>
            <a:pPr lvl="0" rtl="0">
              <a:spcBef>
                <a:spcPts val="0"/>
              </a:spcBef>
              <a:buNone/>
            </a:pPr>
            <a:r>
              <a:rPr lang="en-US" sz="3800" dirty="0"/>
              <a:t>Teacher Strategies for Developing Assessment Capable Learners</a:t>
            </a:r>
          </a:p>
        </p:txBody>
      </p:sp>
      <p:sp>
        <p:nvSpPr>
          <p:cNvPr id="740" name="Shape 740"/>
          <p:cNvSpPr txBox="1">
            <a:spLocks noGrp="1"/>
          </p:cNvSpPr>
          <p:nvPr>
            <p:ph type="body" idx="1"/>
          </p:nvPr>
        </p:nvSpPr>
        <p:spPr>
          <a:xfrm>
            <a:off x="239487" y="1960314"/>
            <a:ext cx="8708570" cy="3983286"/>
          </a:xfrm>
          <a:prstGeom prst="rect">
            <a:avLst/>
          </a:prstGeom>
        </p:spPr>
        <p:txBody>
          <a:bodyPr lIns="91425" tIns="91425" rIns="91425" bIns="91425" anchor="t" anchorCtr="0">
            <a:noAutofit/>
          </a:bodyPr>
          <a:lstStyle/>
          <a:p>
            <a:pPr marL="0" lvl="0" indent="0" rtl="0">
              <a:lnSpc>
                <a:spcPct val="100000"/>
              </a:lnSpc>
              <a:spcBef>
                <a:spcPts val="0"/>
              </a:spcBef>
              <a:buNone/>
            </a:pPr>
            <a:r>
              <a:rPr lang="en-US" sz="2500" b="1" dirty="0">
                <a:solidFill>
                  <a:srgbClr val="0D4170"/>
                </a:solidFill>
                <a:latin typeface="Arial"/>
                <a:ea typeface="Arial"/>
                <a:cs typeface="Arial"/>
                <a:sym typeface="Arial"/>
              </a:rPr>
              <a:t>To help students know where they are going, I need to:</a:t>
            </a:r>
          </a:p>
          <a:p>
            <a:pPr marL="857250" lvl="1" indent="-457200">
              <a:spcBef>
                <a:spcPts val="0"/>
              </a:spcBef>
              <a:buFont typeface="+mj-lt"/>
              <a:buAutoNum type="arabicPeriod"/>
            </a:pPr>
            <a:r>
              <a:rPr lang="en-US" sz="2000" dirty="0">
                <a:latin typeface="Arial"/>
                <a:ea typeface="Arial"/>
                <a:cs typeface="Arial"/>
                <a:sym typeface="Arial"/>
              </a:rPr>
              <a:t>Provide clear and understandable vision of the learning target.</a:t>
            </a:r>
          </a:p>
          <a:p>
            <a:pPr marL="857250" lvl="1" indent="-457200">
              <a:spcBef>
                <a:spcPts val="0"/>
              </a:spcBef>
              <a:buFont typeface="+mj-lt"/>
              <a:buAutoNum type="arabicPeriod"/>
            </a:pPr>
            <a:r>
              <a:rPr lang="en-US" sz="2000" dirty="0">
                <a:latin typeface="Arial"/>
                <a:ea typeface="Arial"/>
                <a:cs typeface="Arial"/>
                <a:sym typeface="Arial"/>
              </a:rPr>
              <a:t>Use examples and models of strong and weak work.</a:t>
            </a:r>
          </a:p>
          <a:p>
            <a:pPr marL="0" lvl="0" indent="0" rtl="0">
              <a:lnSpc>
                <a:spcPct val="100000"/>
              </a:lnSpc>
              <a:spcBef>
                <a:spcPts val="0"/>
              </a:spcBef>
              <a:buNone/>
            </a:pPr>
            <a:r>
              <a:rPr lang="en-US" sz="2500" b="1" dirty="0">
                <a:solidFill>
                  <a:srgbClr val="0D4170"/>
                </a:solidFill>
                <a:latin typeface="Arial"/>
                <a:ea typeface="Arial"/>
                <a:cs typeface="Arial"/>
                <a:sym typeface="Arial"/>
              </a:rPr>
              <a:t>To help students know where they are now, I need to:</a:t>
            </a:r>
          </a:p>
          <a:p>
            <a:pPr marL="857250" lvl="1" indent="-457200">
              <a:spcBef>
                <a:spcPts val="0"/>
              </a:spcBef>
              <a:buFont typeface="+mj-lt"/>
              <a:buAutoNum type="arabicPeriod" startAt="3"/>
            </a:pPr>
            <a:r>
              <a:rPr lang="en-US" sz="2000" dirty="0">
                <a:latin typeface="Arial"/>
                <a:ea typeface="Arial"/>
                <a:cs typeface="Arial"/>
                <a:sym typeface="Arial"/>
              </a:rPr>
              <a:t>Offer regular descriptive feedback.</a:t>
            </a:r>
          </a:p>
          <a:p>
            <a:pPr marL="857250" lvl="1" indent="-457200">
              <a:spcBef>
                <a:spcPts val="0"/>
              </a:spcBef>
              <a:buFont typeface="+mj-lt"/>
              <a:buAutoNum type="arabicPeriod" startAt="3"/>
            </a:pPr>
            <a:r>
              <a:rPr lang="en-US" sz="2000" dirty="0">
                <a:latin typeface="Arial"/>
                <a:ea typeface="Arial"/>
                <a:cs typeface="Arial"/>
                <a:sym typeface="Arial"/>
              </a:rPr>
              <a:t>Teach students to self-assess and set goals.</a:t>
            </a:r>
          </a:p>
          <a:p>
            <a:pPr marL="0" lvl="0" indent="0" rtl="0">
              <a:lnSpc>
                <a:spcPct val="100000"/>
              </a:lnSpc>
              <a:spcBef>
                <a:spcPts val="0"/>
              </a:spcBef>
              <a:buNone/>
            </a:pPr>
            <a:r>
              <a:rPr lang="en-US" sz="2500" b="1" dirty="0">
                <a:solidFill>
                  <a:srgbClr val="0D4170"/>
                </a:solidFill>
                <a:latin typeface="Arial"/>
                <a:ea typeface="Arial"/>
                <a:cs typeface="Arial"/>
                <a:sym typeface="Arial"/>
              </a:rPr>
              <a:t>To help students know how to close the gap, I need to:</a:t>
            </a:r>
          </a:p>
          <a:p>
            <a:pPr marL="857250" lvl="1" indent="-457200">
              <a:spcBef>
                <a:spcPts val="0"/>
              </a:spcBef>
              <a:buFont typeface="+mj-lt"/>
              <a:buAutoNum type="arabicPeriod" startAt="5"/>
            </a:pPr>
            <a:r>
              <a:rPr lang="en-US" sz="2000" dirty="0">
                <a:latin typeface="Arial"/>
                <a:ea typeface="Arial"/>
                <a:cs typeface="Arial"/>
                <a:sym typeface="Arial"/>
              </a:rPr>
              <a:t>Use evidence of student learning needs to determine next steps in teaching.</a:t>
            </a:r>
          </a:p>
          <a:p>
            <a:pPr marL="857250" lvl="1" indent="-457200">
              <a:spcBef>
                <a:spcPts val="0"/>
              </a:spcBef>
              <a:buFont typeface="+mj-lt"/>
              <a:buAutoNum type="arabicPeriod" startAt="5"/>
            </a:pPr>
            <a:r>
              <a:rPr lang="en-US" sz="2000" dirty="0">
                <a:latin typeface="Arial"/>
                <a:ea typeface="Arial"/>
                <a:cs typeface="Arial"/>
                <a:sym typeface="Arial"/>
              </a:rPr>
              <a:t>Design focused instruction, followed by practice with feedback.</a:t>
            </a:r>
          </a:p>
          <a:p>
            <a:pPr marL="857250" lvl="1" indent="-457200">
              <a:spcBef>
                <a:spcPts val="0"/>
              </a:spcBef>
              <a:buFont typeface="+mj-lt"/>
              <a:buAutoNum type="arabicPeriod" startAt="5"/>
            </a:pPr>
            <a:r>
              <a:rPr lang="en-US" sz="2000" dirty="0">
                <a:latin typeface="Arial"/>
                <a:ea typeface="Arial"/>
                <a:cs typeface="Arial"/>
                <a:sym typeface="Arial"/>
              </a:rPr>
              <a:t>Provide students opportunities to track, reflect on, and share their learning progress.</a:t>
            </a:r>
          </a:p>
        </p:txBody>
      </p:sp>
      <p:sp>
        <p:nvSpPr>
          <p:cNvPr id="2" name="TextBox 1"/>
          <p:cNvSpPr txBox="1"/>
          <p:nvPr/>
        </p:nvSpPr>
        <p:spPr>
          <a:xfrm>
            <a:off x="6422571" y="6270170"/>
            <a:ext cx="1894115" cy="338554"/>
          </a:xfrm>
          <a:prstGeom prst="rect">
            <a:avLst/>
          </a:prstGeom>
          <a:noFill/>
        </p:spPr>
        <p:txBody>
          <a:bodyPr wrap="square" rtlCol="0">
            <a:spAutoFit/>
          </a:bodyPr>
          <a:lstStyle/>
          <a:p>
            <a:r>
              <a:rPr lang="en-US" sz="1600" dirty="0"/>
              <a:t>(</a:t>
            </a:r>
            <a:r>
              <a:rPr lang="en-US" sz="1600" dirty="0" err="1"/>
              <a:t>Chappuis</a:t>
            </a:r>
            <a:r>
              <a:rPr lang="en-US" sz="1600" dirty="0"/>
              <a:t>, 2015)</a:t>
            </a:r>
          </a:p>
        </p:txBody>
      </p:sp>
      <p:sp>
        <p:nvSpPr>
          <p:cNvPr id="3" name="TextBox 2"/>
          <p:cNvSpPr txBox="1"/>
          <p:nvPr/>
        </p:nvSpPr>
        <p:spPr>
          <a:xfrm>
            <a:off x="10609588" y="4307555"/>
            <a:ext cx="2612572" cy="307777"/>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42813806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sp>
        <p:nvSpPr>
          <p:cNvPr id="801" name="Shape 801"/>
          <p:cNvSpPr txBox="1">
            <a:spLocks noGrp="1"/>
          </p:cNvSpPr>
          <p:nvPr>
            <p:ph type="title"/>
          </p:nvPr>
        </p:nvSpPr>
        <p:spPr>
          <a:xfrm>
            <a:off x="457200" y="601662"/>
            <a:ext cx="8229600" cy="944342"/>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800" b="0" i="0" u="none" strike="noStrike" cap="none" dirty="0">
                <a:solidFill>
                  <a:schemeClr val="accent2"/>
                </a:solidFill>
                <a:latin typeface="Questrial"/>
                <a:ea typeface="Questrial"/>
                <a:cs typeface="Questrial"/>
                <a:sym typeface="Questrial"/>
              </a:rPr>
              <a:t>Questions Students Need to Answer</a:t>
            </a:r>
          </a:p>
        </p:txBody>
      </p:sp>
      <p:sp>
        <p:nvSpPr>
          <p:cNvPr id="802" name="Shape 802"/>
          <p:cNvSpPr txBox="1">
            <a:spLocks noGrp="1"/>
          </p:cNvSpPr>
          <p:nvPr>
            <p:ph type="body" idx="1"/>
          </p:nvPr>
        </p:nvSpPr>
        <p:spPr>
          <a:xfrm>
            <a:off x="156300" y="1334988"/>
            <a:ext cx="8831400" cy="4462910"/>
          </a:xfrm>
          <a:prstGeom prst="rect">
            <a:avLst/>
          </a:prstGeom>
          <a:noFill/>
          <a:ln>
            <a:noFill/>
          </a:ln>
        </p:spPr>
        <p:txBody>
          <a:bodyPr lIns="91425" tIns="45700" rIns="91425" bIns="45700" anchor="t" anchorCtr="0">
            <a:noAutofit/>
          </a:bodyPr>
          <a:lstStyle/>
          <a:p>
            <a:pPr lvl="0" indent="-69850" rtl="0">
              <a:spcBef>
                <a:spcPts val="0"/>
              </a:spcBef>
              <a:buClr>
                <a:srgbClr val="000000"/>
              </a:buClr>
              <a:buSzPct val="45833"/>
              <a:buFont typeface="Arial"/>
              <a:buNone/>
            </a:pPr>
            <a:r>
              <a:rPr lang="en-US" sz="2400" dirty="0">
                <a:solidFill>
                  <a:schemeClr val="accent2"/>
                </a:solidFill>
                <a:latin typeface="Arial"/>
                <a:ea typeface="Arial"/>
                <a:cs typeface="Arial"/>
                <a:sym typeface="Arial"/>
              </a:rPr>
              <a:t>Where Am I Going?</a:t>
            </a:r>
          </a:p>
          <a:p>
            <a:pPr marL="857250" lvl="1" indent="-241300">
              <a:spcBef>
                <a:spcPts val="0"/>
              </a:spcBef>
              <a:buClr>
                <a:schemeClr val="accent2"/>
              </a:buClr>
              <a:buFont typeface="Calibri"/>
              <a:buAutoNum type="arabicPeriod"/>
            </a:pPr>
            <a:r>
              <a:rPr lang="en-US" sz="2200" dirty="0">
                <a:latin typeface="Arial"/>
                <a:ea typeface="Arial"/>
                <a:cs typeface="Arial"/>
                <a:sym typeface="Arial"/>
              </a:rPr>
              <a:t> Provide clear and understandable vision of the learning target.</a:t>
            </a:r>
          </a:p>
          <a:p>
            <a:pPr marL="857250" lvl="1" indent="-241300">
              <a:spcBef>
                <a:spcPts val="0"/>
              </a:spcBef>
              <a:buClr>
                <a:schemeClr val="accent2"/>
              </a:buClr>
              <a:buFont typeface="Calibri"/>
              <a:buAutoNum type="arabicPeriod"/>
            </a:pPr>
            <a:r>
              <a:rPr lang="en-US" sz="2200" dirty="0">
                <a:latin typeface="Arial"/>
                <a:ea typeface="Arial"/>
                <a:cs typeface="Arial"/>
                <a:sym typeface="Arial"/>
              </a:rPr>
              <a:t> Use examples and models of strong and weak work.</a:t>
            </a:r>
          </a:p>
          <a:p>
            <a:pPr lvl="0" indent="-69850" rtl="0">
              <a:spcBef>
                <a:spcPts val="0"/>
              </a:spcBef>
              <a:buClr>
                <a:srgbClr val="000000"/>
              </a:buClr>
              <a:buSzPct val="61111"/>
              <a:buFont typeface="Arial"/>
              <a:buNone/>
            </a:pPr>
            <a:endParaRPr sz="1200" dirty="0">
              <a:solidFill>
                <a:schemeClr val="accent2"/>
              </a:solidFill>
              <a:latin typeface="Arial"/>
              <a:ea typeface="Arial"/>
              <a:cs typeface="Arial"/>
              <a:sym typeface="Arial"/>
            </a:endParaRPr>
          </a:p>
          <a:p>
            <a:pPr lvl="0" indent="-69850" rtl="0">
              <a:spcBef>
                <a:spcPts val="0"/>
              </a:spcBef>
              <a:buClr>
                <a:srgbClr val="000000"/>
              </a:buClr>
              <a:buSzPct val="45833"/>
              <a:buFont typeface="Arial"/>
              <a:buNone/>
            </a:pPr>
            <a:r>
              <a:rPr lang="en-US" sz="2400" dirty="0">
                <a:solidFill>
                  <a:schemeClr val="accent2"/>
                </a:solidFill>
                <a:latin typeface="Arial"/>
                <a:ea typeface="Arial"/>
                <a:cs typeface="Arial"/>
                <a:sym typeface="Arial"/>
              </a:rPr>
              <a:t>Where Am I Now?</a:t>
            </a:r>
          </a:p>
          <a:p>
            <a:pPr marL="857250" lvl="1" indent="-241300">
              <a:spcBef>
                <a:spcPts val="0"/>
              </a:spcBef>
              <a:buClr>
                <a:schemeClr val="accent2"/>
              </a:buClr>
              <a:buFont typeface="Calibri"/>
              <a:buAutoNum type="arabicPeriod" startAt="3"/>
            </a:pPr>
            <a:r>
              <a:rPr lang="en-US" sz="2200" dirty="0">
                <a:latin typeface="Arial"/>
                <a:ea typeface="Arial"/>
                <a:cs typeface="Arial"/>
                <a:sym typeface="Arial"/>
              </a:rPr>
              <a:t> Offer regular descriptive feedback.</a:t>
            </a:r>
          </a:p>
          <a:p>
            <a:pPr marL="857250" lvl="1" indent="-241300">
              <a:spcBef>
                <a:spcPts val="0"/>
              </a:spcBef>
              <a:buClr>
                <a:schemeClr val="accent2"/>
              </a:buClr>
              <a:buFont typeface="Calibri"/>
              <a:buAutoNum type="arabicPeriod" startAt="3"/>
            </a:pPr>
            <a:r>
              <a:rPr lang="en-US" sz="2200" dirty="0">
                <a:latin typeface="Arial"/>
                <a:ea typeface="Arial"/>
                <a:cs typeface="Arial"/>
                <a:sym typeface="Arial"/>
              </a:rPr>
              <a:t> Teach students to self-assess and goal set each day.</a:t>
            </a:r>
          </a:p>
          <a:p>
            <a:pPr lvl="0" indent="-69850" rtl="0">
              <a:spcBef>
                <a:spcPts val="0"/>
              </a:spcBef>
              <a:buClr>
                <a:srgbClr val="000000"/>
              </a:buClr>
              <a:buSzPct val="61111"/>
              <a:buFont typeface="Arial"/>
              <a:buNone/>
            </a:pPr>
            <a:endParaRPr sz="1200" dirty="0">
              <a:solidFill>
                <a:schemeClr val="accent2"/>
              </a:solidFill>
              <a:latin typeface="Arial"/>
              <a:ea typeface="Arial"/>
              <a:cs typeface="Arial"/>
              <a:sym typeface="Arial"/>
            </a:endParaRPr>
          </a:p>
          <a:p>
            <a:pPr lvl="0" indent="-69850" rtl="0">
              <a:spcBef>
                <a:spcPts val="0"/>
              </a:spcBef>
              <a:buClr>
                <a:srgbClr val="000000"/>
              </a:buClr>
              <a:buSzPct val="45833"/>
              <a:buFont typeface="Arial"/>
              <a:buNone/>
            </a:pPr>
            <a:r>
              <a:rPr lang="en-US" sz="2400" dirty="0">
                <a:solidFill>
                  <a:schemeClr val="accent2"/>
                </a:solidFill>
                <a:latin typeface="Arial"/>
                <a:ea typeface="Arial"/>
                <a:cs typeface="Arial"/>
                <a:sym typeface="Arial"/>
              </a:rPr>
              <a:t>How Can I Close the Gap/</a:t>
            </a:r>
          </a:p>
          <a:p>
            <a:pPr marL="857250" lvl="1" indent="-241300">
              <a:spcBef>
                <a:spcPts val="0"/>
              </a:spcBef>
              <a:buClr>
                <a:srgbClr val="093054"/>
              </a:buClr>
              <a:buFont typeface="Calibri"/>
              <a:buAutoNum type="arabicPeriod" startAt="5"/>
            </a:pPr>
            <a:r>
              <a:rPr lang="en-US" sz="2200" dirty="0">
                <a:solidFill>
                  <a:srgbClr val="000000"/>
                </a:solidFill>
                <a:latin typeface="Arial"/>
                <a:ea typeface="Arial"/>
                <a:cs typeface="Arial"/>
                <a:sym typeface="Arial"/>
              </a:rPr>
              <a:t> Use evidence of student learning needs to determine next steps in teaching.</a:t>
            </a:r>
          </a:p>
          <a:p>
            <a:pPr marL="857250" lvl="1" indent="-241300">
              <a:spcBef>
                <a:spcPts val="0"/>
              </a:spcBef>
              <a:buClr>
                <a:srgbClr val="093054"/>
              </a:buClr>
              <a:buFont typeface="Calibri"/>
              <a:buAutoNum type="arabicPeriod" startAt="5"/>
            </a:pPr>
            <a:r>
              <a:rPr lang="en-US" sz="2200" dirty="0">
                <a:solidFill>
                  <a:srgbClr val="000000"/>
                </a:solidFill>
                <a:latin typeface="Arial"/>
                <a:ea typeface="Arial"/>
                <a:cs typeface="Arial"/>
                <a:sym typeface="Arial"/>
              </a:rPr>
              <a:t> Design focused instruction, followed by practice.</a:t>
            </a:r>
          </a:p>
          <a:p>
            <a:pPr marL="857250" lvl="1" indent="-241300">
              <a:spcBef>
                <a:spcPts val="0"/>
              </a:spcBef>
              <a:buClr>
                <a:srgbClr val="093054"/>
              </a:buClr>
              <a:buFont typeface="Calibri"/>
              <a:buAutoNum type="arabicPeriod" startAt="5"/>
            </a:pPr>
            <a:r>
              <a:rPr lang="en-US" sz="2200" dirty="0">
                <a:solidFill>
                  <a:srgbClr val="000000"/>
                </a:solidFill>
                <a:latin typeface="Arial"/>
                <a:ea typeface="Arial"/>
                <a:cs typeface="Arial"/>
                <a:sym typeface="Arial"/>
              </a:rPr>
              <a:t> Provide students opportunities to track, reflect on, and share their learning progress.</a:t>
            </a:r>
          </a:p>
        </p:txBody>
      </p:sp>
      <p:sp>
        <p:nvSpPr>
          <p:cNvPr id="803" name="Shape 803"/>
          <p:cNvSpPr txBox="1"/>
          <p:nvPr/>
        </p:nvSpPr>
        <p:spPr>
          <a:xfrm>
            <a:off x="6918715" y="6142438"/>
            <a:ext cx="1768085" cy="557985"/>
          </a:xfrm>
          <a:prstGeom prst="rect">
            <a:avLst/>
          </a:prstGeom>
          <a:noFill/>
          <a:ln>
            <a:noFill/>
          </a:ln>
        </p:spPr>
        <p:txBody>
          <a:bodyPr lIns="91425" tIns="91425" rIns="91425" bIns="91425" anchor="ctr" anchorCtr="0">
            <a:noAutofit/>
          </a:bodyPr>
          <a:lstStyle/>
          <a:p>
            <a:pPr lvl="0" rtl="0">
              <a:lnSpc>
                <a:spcPct val="115000"/>
              </a:lnSpc>
              <a:spcBef>
                <a:spcPts val="0"/>
              </a:spcBef>
              <a:buNone/>
            </a:pPr>
            <a:r>
              <a:rPr lang="en-US" sz="1600" dirty="0">
                <a:solidFill>
                  <a:schemeClr val="dk1"/>
                </a:solidFill>
              </a:rPr>
              <a:t>(</a:t>
            </a:r>
            <a:r>
              <a:rPr lang="en-US" sz="1600" dirty="0" err="1">
                <a:solidFill>
                  <a:schemeClr val="dk1"/>
                </a:solidFill>
              </a:rPr>
              <a:t>Chappuis</a:t>
            </a:r>
            <a:r>
              <a:rPr lang="en-US" sz="1600" dirty="0">
                <a:solidFill>
                  <a:schemeClr val="dk1"/>
                </a:solidFill>
              </a:rPr>
              <a:t>, 2009</a:t>
            </a:r>
            <a:r>
              <a:rPr lang="en-US" sz="1600" dirty="0">
                <a:solidFill>
                  <a:schemeClr val="dk1"/>
                </a:solidFill>
                <a:latin typeface="Calibri"/>
                <a:cs typeface="Calibri"/>
                <a:sym typeface="Calibri"/>
              </a:rPr>
              <a:t>)</a:t>
            </a:r>
            <a:endParaRPr lang="en-US" sz="1600" dirty="0">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718" name="Shape 718"/>
          <p:cNvSpPr txBox="1">
            <a:spLocks noGrp="1"/>
          </p:cNvSpPr>
          <p:nvPr>
            <p:ph type="title"/>
          </p:nvPr>
        </p:nvSpPr>
        <p:spPr>
          <a:xfrm>
            <a:off x="457200" y="601662"/>
            <a:ext cx="8229600" cy="1742828"/>
          </a:xfrm>
          <a:prstGeom prst="rect">
            <a:avLst/>
          </a:prstGeom>
        </p:spPr>
        <p:txBody>
          <a:bodyPr lIns="91425" tIns="91425" rIns="91425" bIns="91425" anchor="ctr" anchorCtr="0">
            <a:noAutofit/>
          </a:bodyPr>
          <a:lstStyle/>
          <a:p>
            <a:pPr lvl="0">
              <a:spcBef>
                <a:spcPts val="0"/>
              </a:spcBef>
              <a:buNone/>
            </a:pPr>
            <a:r>
              <a:rPr lang="en-US" sz="4200" dirty="0">
                <a:solidFill>
                  <a:srgbClr val="0D4170"/>
                </a:solidFill>
                <a:latin typeface="Arial"/>
                <a:ea typeface="Arial"/>
                <a:cs typeface="Arial"/>
                <a:sym typeface="Arial"/>
              </a:rPr>
              <a:t>Use of These Strategies              Is Not Linear</a:t>
            </a:r>
          </a:p>
        </p:txBody>
      </p:sp>
      <p:sp>
        <p:nvSpPr>
          <p:cNvPr id="719" name="Shape 719"/>
          <p:cNvSpPr txBox="1">
            <a:spLocks noGrp="1"/>
          </p:cNvSpPr>
          <p:nvPr>
            <p:ph type="body" idx="1"/>
          </p:nvPr>
        </p:nvSpPr>
        <p:spPr>
          <a:xfrm>
            <a:off x="457200" y="2344490"/>
            <a:ext cx="8229600" cy="3497510"/>
          </a:xfrm>
          <a:prstGeom prst="rect">
            <a:avLst/>
          </a:prstGeom>
        </p:spPr>
        <p:txBody>
          <a:bodyPr lIns="91425" tIns="91425" rIns="91425" bIns="91425" anchor="t" anchorCtr="0">
            <a:noAutofit/>
          </a:bodyPr>
          <a:lstStyle/>
          <a:p>
            <a:pPr marL="457200" lvl="0" indent="-393700">
              <a:lnSpc>
                <a:spcPct val="115000"/>
              </a:lnSpc>
              <a:spcBef>
                <a:spcPts val="800"/>
              </a:spcBef>
              <a:buSzPct val="100000"/>
              <a:buFont typeface="Arial"/>
            </a:pPr>
            <a:r>
              <a:rPr lang="en-US" sz="2800" dirty="0">
                <a:latin typeface="Arial"/>
                <a:ea typeface="Arial"/>
                <a:cs typeface="Arial"/>
                <a:sym typeface="Arial"/>
              </a:rPr>
              <a:t>Strategies 1 through 3, provide a clear picture of where we are going.</a:t>
            </a:r>
          </a:p>
          <a:p>
            <a:pPr marL="457200" lvl="0" indent="-393700">
              <a:lnSpc>
                <a:spcPct val="115000"/>
              </a:lnSpc>
              <a:spcBef>
                <a:spcPts val="800"/>
              </a:spcBef>
              <a:buSzPct val="100000"/>
              <a:buFont typeface="Arial"/>
            </a:pPr>
            <a:r>
              <a:rPr lang="en-US" sz="2800" dirty="0">
                <a:latin typeface="Arial"/>
                <a:ea typeface="Arial"/>
                <a:cs typeface="Arial"/>
                <a:sym typeface="Arial"/>
              </a:rPr>
              <a:t>Strategy 4 and Strategy 7, explain where we want our students to arrive.</a:t>
            </a:r>
          </a:p>
          <a:p>
            <a:pPr marL="457200" lvl="0" indent="-393700">
              <a:lnSpc>
                <a:spcPct val="115000"/>
              </a:lnSpc>
              <a:spcBef>
                <a:spcPts val="800"/>
              </a:spcBef>
              <a:buSzPct val="100000"/>
              <a:buFont typeface="Arial"/>
            </a:pPr>
            <a:r>
              <a:rPr lang="en-US" sz="2800" dirty="0">
                <a:latin typeface="Arial"/>
                <a:ea typeface="Arial"/>
                <a:cs typeface="Arial"/>
                <a:sym typeface="Arial"/>
              </a:rPr>
              <a:t>Strategies 5 and 6, can happen at any time and often use Strategies 1-4 as part of the lessons. </a:t>
            </a:r>
          </a:p>
          <a:p>
            <a:pPr marL="203200" lvl="0" indent="0">
              <a:spcBef>
                <a:spcPts val="0"/>
              </a:spcBef>
              <a:buNone/>
            </a:pPr>
            <a:endParaRPr dirty="0"/>
          </a:p>
        </p:txBody>
      </p:sp>
      <p:sp>
        <p:nvSpPr>
          <p:cNvPr id="2" name="TextBox 1"/>
          <p:cNvSpPr txBox="1"/>
          <p:nvPr/>
        </p:nvSpPr>
        <p:spPr>
          <a:xfrm>
            <a:off x="6819373" y="6232247"/>
            <a:ext cx="1763486" cy="338554"/>
          </a:xfrm>
          <a:prstGeom prst="rect">
            <a:avLst/>
          </a:prstGeom>
          <a:noFill/>
        </p:spPr>
        <p:txBody>
          <a:bodyPr wrap="square" rtlCol="0">
            <a:spAutoFit/>
          </a:bodyPr>
          <a:lstStyle/>
          <a:p>
            <a:r>
              <a:rPr lang="en-US" sz="1600" dirty="0"/>
              <a:t>(</a:t>
            </a:r>
            <a:r>
              <a:rPr lang="en-US" sz="1600" dirty="0" err="1"/>
              <a:t>Chappuis</a:t>
            </a:r>
            <a:r>
              <a:rPr lang="en-US" sz="1600" dirty="0"/>
              <a:t>, 2015)</a:t>
            </a:r>
          </a:p>
        </p:txBody>
      </p:sp>
    </p:spTree>
    <p:extLst>
      <p:ext uri="{BB962C8B-B14F-4D97-AF65-F5344CB8AC3E}">
        <p14:creationId xmlns:p14="http://schemas.microsoft.com/office/powerpoint/2010/main" val="10641800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sp>
        <p:nvSpPr>
          <p:cNvPr id="725" name="Shape 725"/>
          <p:cNvSpPr txBox="1">
            <a:spLocks noGrp="1"/>
          </p:cNvSpPr>
          <p:nvPr>
            <p:ph type="title"/>
          </p:nvPr>
        </p:nvSpPr>
        <p:spPr>
          <a:xfrm>
            <a:off x="514350" y="731702"/>
            <a:ext cx="8229600" cy="963892"/>
          </a:xfrm>
          <a:prstGeom prst="rect">
            <a:avLst/>
          </a:prstGeom>
        </p:spPr>
        <p:txBody>
          <a:bodyPr lIns="91425" tIns="91425" rIns="91425" bIns="91425" anchor="ctr" anchorCtr="0">
            <a:noAutofit/>
          </a:bodyPr>
          <a:lstStyle/>
          <a:p>
            <a:pPr marL="342900" lvl="0" indent="-209550" rtl="0">
              <a:spcBef>
                <a:spcPts val="640"/>
              </a:spcBef>
              <a:buClr>
                <a:schemeClr val="dk1"/>
              </a:buClr>
              <a:buSzPct val="31428"/>
              <a:buFont typeface="Arial"/>
              <a:buNone/>
            </a:pPr>
            <a:r>
              <a:rPr lang="en-US" sz="3400" dirty="0"/>
              <a:t>“Indispensable Conditions” for Improvement in Learning</a:t>
            </a:r>
          </a:p>
        </p:txBody>
      </p:sp>
      <p:sp>
        <p:nvSpPr>
          <p:cNvPr id="726" name="Shape 726"/>
          <p:cNvSpPr txBox="1">
            <a:spLocks noGrp="1"/>
          </p:cNvSpPr>
          <p:nvPr>
            <p:ph type="body" idx="1"/>
          </p:nvPr>
        </p:nvSpPr>
        <p:spPr>
          <a:xfrm>
            <a:off x="318977" y="1695594"/>
            <a:ext cx="8424974" cy="4095748"/>
          </a:xfrm>
          <a:prstGeom prst="rect">
            <a:avLst/>
          </a:prstGeom>
        </p:spPr>
        <p:txBody>
          <a:bodyPr lIns="91425" tIns="91425" rIns="91425" bIns="91425" anchor="t" anchorCtr="0">
            <a:noAutofit/>
          </a:bodyPr>
          <a:lstStyle/>
          <a:p>
            <a:pPr lvl="0" rtl="0">
              <a:spcBef>
                <a:spcPts val="0"/>
              </a:spcBef>
              <a:buNone/>
            </a:pPr>
            <a:r>
              <a:rPr lang="en-US" sz="2700" b="1" dirty="0">
                <a:latin typeface="Arial"/>
                <a:ea typeface="Arial"/>
                <a:cs typeface="Arial"/>
                <a:sym typeface="Arial"/>
              </a:rPr>
              <a:t>The student:</a:t>
            </a:r>
          </a:p>
          <a:p>
            <a:pPr marL="857250" lvl="1" indent="-400050">
              <a:spcBef>
                <a:spcPts val="0"/>
              </a:spcBef>
              <a:buClr>
                <a:schemeClr val="accent2">
                  <a:lumMod val="50000"/>
                </a:schemeClr>
              </a:buClr>
              <a:buFont typeface="Arial"/>
            </a:pPr>
            <a:r>
              <a:rPr lang="en-US" sz="2700" dirty="0">
                <a:latin typeface="Arial"/>
                <a:ea typeface="Arial"/>
                <a:cs typeface="Arial"/>
                <a:sym typeface="Arial"/>
              </a:rPr>
              <a:t>comes to hold a concept of quality roughly similar to that of the teacher. </a:t>
            </a:r>
            <a:r>
              <a:rPr lang="en-US" sz="2700" dirty="0">
                <a:solidFill>
                  <a:schemeClr val="accent3"/>
                </a:solidFill>
                <a:latin typeface="Arial"/>
                <a:ea typeface="Arial"/>
                <a:cs typeface="Arial"/>
                <a:sym typeface="Arial"/>
              </a:rPr>
              <a:t>(</a:t>
            </a:r>
            <a:r>
              <a:rPr lang="en-US" sz="2700" u="sng" dirty="0">
                <a:solidFill>
                  <a:schemeClr val="accent3"/>
                </a:solidFill>
                <a:latin typeface="Arial"/>
                <a:ea typeface="Arial"/>
                <a:cs typeface="Arial"/>
                <a:sym typeface="Arial"/>
              </a:rPr>
              <a:t>Where am I going?)</a:t>
            </a:r>
          </a:p>
          <a:p>
            <a:pPr marL="857250" lvl="1" indent="-400050">
              <a:spcBef>
                <a:spcPts val="0"/>
              </a:spcBef>
              <a:buClr>
                <a:schemeClr val="accent2">
                  <a:lumMod val="50000"/>
                </a:schemeClr>
              </a:buClr>
              <a:buFont typeface="Arial"/>
            </a:pPr>
            <a:r>
              <a:rPr lang="en-US" sz="2700" dirty="0">
                <a:latin typeface="Arial"/>
                <a:ea typeface="Arial"/>
                <a:cs typeface="Arial"/>
                <a:sym typeface="Arial"/>
              </a:rPr>
              <a:t>is able to monitor continuously the quality of work produced during the act of production. </a:t>
            </a:r>
            <a:r>
              <a:rPr lang="en-US" sz="2700" dirty="0">
                <a:solidFill>
                  <a:schemeClr val="accent3"/>
                </a:solidFill>
                <a:latin typeface="Arial"/>
                <a:ea typeface="Arial"/>
                <a:cs typeface="Arial"/>
                <a:sym typeface="Arial"/>
              </a:rPr>
              <a:t>(</a:t>
            </a:r>
            <a:r>
              <a:rPr lang="en-US" sz="2700" u="sng" dirty="0">
                <a:solidFill>
                  <a:schemeClr val="accent3"/>
                </a:solidFill>
                <a:latin typeface="Arial"/>
                <a:ea typeface="Arial"/>
                <a:cs typeface="Arial"/>
                <a:sym typeface="Arial"/>
              </a:rPr>
              <a:t>Where am I now?</a:t>
            </a:r>
            <a:r>
              <a:rPr lang="en-US" sz="2700" dirty="0">
                <a:solidFill>
                  <a:schemeClr val="accent3"/>
                </a:solidFill>
                <a:latin typeface="Arial"/>
                <a:ea typeface="Arial"/>
                <a:cs typeface="Arial"/>
                <a:sym typeface="Arial"/>
              </a:rPr>
              <a:t>)</a:t>
            </a:r>
          </a:p>
          <a:p>
            <a:pPr marL="857250" lvl="1" indent="-400050">
              <a:spcBef>
                <a:spcPts val="0"/>
              </a:spcBef>
              <a:buClr>
                <a:schemeClr val="accent2">
                  <a:lumMod val="50000"/>
                </a:schemeClr>
              </a:buClr>
              <a:buFont typeface="Arial"/>
            </a:pPr>
            <a:r>
              <a:rPr lang="en-US" sz="2700" dirty="0">
                <a:latin typeface="Arial"/>
                <a:ea typeface="Arial"/>
                <a:cs typeface="Arial"/>
                <a:sym typeface="Arial"/>
              </a:rPr>
              <a:t>has a repertoire of alternative learning strategies to employ when faced with incomplete mastery. </a:t>
            </a:r>
            <a:r>
              <a:rPr lang="en-US" sz="2700" dirty="0">
                <a:solidFill>
                  <a:schemeClr val="accent3"/>
                </a:solidFill>
                <a:latin typeface="Arial"/>
                <a:ea typeface="Arial"/>
                <a:cs typeface="Arial"/>
                <a:sym typeface="Arial"/>
              </a:rPr>
              <a:t>(</a:t>
            </a:r>
            <a:r>
              <a:rPr lang="en-US" sz="2700" u="sng" dirty="0">
                <a:solidFill>
                  <a:schemeClr val="accent3"/>
                </a:solidFill>
                <a:latin typeface="Arial"/>
                <a:ea typeface="Arial"/>
                <a:cs typeface="Arial"/>
                <a:sym typeface="Arial"/>
              </a:rPr>
              <a:t>How can I close the gap?)</a:t>
            </a:r>
          </a:p>
        </p:txBody>
      </p:sp>
      <p:sp>
        <p:nvSpPr>
          <p:cNvPr id="2" name="TextBox 1"/>
          <p:cNvSpPr txBox="1"/>
          <p:nvPr/>
        </p:nvSpPr>
        <p:spPr>
          <a:xfrm>
            <a:off x="6972300" y="6191250"/>
            <a:ext cx="1562100" cy="338554"/>
          </a:xfrm>
          <a:prstGeom prst="rect">
            <a:avLst/>
          </a:prstGeom>
          <a:noFill/>
        </p:spPr>
        <p:txBody>
          <a:bodyPr wrap="square" rtlCol="0">
            <a:spAutoFit/>
          </a:bodyPr>
          <a:lstStyle/>
          <a:p>
            <a:r>
              <a:rPr lang="en-US" sz="1600" dirty="0"/>
              <a:t>(Sadler, 1989)</a:t>
            </a:r>
          </a:p>
        </p:txBody>
      </p:sp>
    </p:spTree>
    <p:extLst>
      <p:ext uri="{BB962C8B-B14F-4D97-AF65-F5344CB8AC3E}">
        <p14:creationId xmlns:p14="http://schemas.microsoft.com/office/powerpoint/2010/main" val="12214839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17"/>
        <p:cNvGrpSpPr/>
        <p:nvPr/>
      </p:nvGrpSpPr>
      <p:grpSpPr>
        <a:xfrm>
          <a:off x="0" y="0"/>
          <a:ext cx="0" cy="0"/>
          <a:chOff x="0" y="0"/>
          <a:chExt cx="0" cy="0"/>
        </a:xfrm>
      </p:grpSpPr>
      <p:sp>
        <p:nvSpPr>
          <p:cNvPr id="818" name="Shape 818"/>
          <p:cNvSpPr txBox="1">
            <a:spLocks noGrp="1"/>
          </p:cNvSpPr>
          <p:nvPr>
            <p:ph type="title"/>
          </p:nvPr>
        </p:nvSpPr>
        <p:spPr>
          <a:xfrm>
            <a:off x="457199" y="871292"/>
            <a:ext cx="8229600" cy="1077429"/>
          </a:xfrm>
          <a:prstGeom prst="rect">
            <a:avLst/>
          </a:prstGeom>
        </p:spPr>
        <p:txBody>
          <a:bodyPr lIns="91425" tIns="91425" rIns="91425" bIns="91425" anchor="ctr" anchorCtr="0">
            <a:noAutofit/>
          </a:bodyPr>
          <a:lstStyle/>
          <a:p>
            <a:pPr lvl="0">
              <a:spcBef>
                <a:spcPts val="0"/>
              </a:spcBef>
              <a:buNone/>
            </a:pPr>
            <a:r>
              <a:rPr lang="en-US" sz="4000" dirty="0"/>
              <a:t>Today’s Focus: </a:t>
            </a:r>
          </a:p>
          <a:p>
            <a:pPr lvl="0">
              <a:spcBef>
                <a:spcPts val="0"/>
              </a:spcBef>
              <a:buNone/>
            </a:pPr>
            <a:r>
              <a:rPr lang="en-US" sz="4000" dirty="0"/>
              <a:t>Where Am I Going?</a:t>
            </a:r>
          </a:p>
        </p:txBody>
      </p:sp>
      <p:sp>
        <p:nvSpPr>
          <p:cNvPr id="819" name="Shape 819"/>
          <p:cNvSpPr txBox="1">
            <a:spLocks noGrp="1"/>
          </p:cNvSpPr>
          <p:nvPr>
            <p:ph type="body" idx="1"/>
          </p:nvPr>
        </p:nvSpPr>
        <p:spPr>
          <a:xfrm>
            <a:off x="272561" y="2113613"/>
            <a:ext cx="8598877" cy="3864068"/>
          </a:xfrm>
          <a:prstGeom prst="rect">
            <a:avLst/>
          </a:prstGeom>
        </p:spPr>
        <p:txBody>
          <a:bodyPr lIns="91425" tIns="91425" rIns="91425" bIns="91425" anchor="t" anchorCtr="0">
            <a:noAutofit/>
          </a:bodyPr>
          <a:lstStyle/>
          <a:p>
            <a:pPr marL="0" lvl="0" indent="0" rtl="0">
              <a:spcBef>
                <a:spcPts val="0"/>
              </a:spcBef>
              <a:buClr>
                <a:schemeClr val="dk1"/>
              </a:buClr>
              <a:buSzPct val="25000"/>
              <a:buFont typeface="Arial"/>
              <a:buNone/>
            </a:pPr>
            <a:r>
              <a:rPr lang="en-US" sz="3500" b="1" dirty="0">
                <a:latin typeface="Calibri"/>
                <a:ea typeface="Calibri"/>
                <a:cs typeface="Calibri"/>
                <a:sym typeface="Calibri"/>
              </a:rPr>
              <a:t>Strategy 1:</a:t>
            </a:r>
            <a:r>
              <a:rPr lang="en-US" sz="3500" dirty="0">
                <a:latin typeface="Calibri"/>
                <a:ea typeface="Calibri"/>
                <a:cs typeface="Calibri"/>
                <a:sym typeface="Calibri"/>
              </a:rPr>
              <a:t> How do you (or could you) provide students with a clear and understandable vision of the learning targets?</a:t>
            </a:r>
          </a:p>
          <a:p>
            <a:pPr marL="0" lvl="0" indent="0" rtl="0">
              <a:spcBef>
                <a:spcPts val="0"/>
              </a:spcBef>
              <a:buClr>
                <a:schemeClr val="dk1"/>
              </a:buClr>
              <a:buSzPct val="25000"/>
              <a:buFont typeface="Arial"/>
              <a:buNone/>
            </a:pPr>
            <a:endParaRPr lang="en-US" sz="2000" dirty="0">
              <a:latin typeface="Calibri"/>
              <a:ea typeface="Calibri"/>
              <a:cs typeface="Calibri"/>
              <a:sym typeface="Calibri"/>
            </a:endParaRPr>
          </a:p>
          <a:p>
            <a:pPr marL="0" lvl="0" indent="0" rtl="0">
              <a:lnSpc>
                <a:spcPct val="90000"/>
              </a:lnSpc>
              <a:spcBef>
                <a:spcPts val="740"/>
              </a:spcBef>
              <a:buClr>
                <a:schemeClr val="dk1"/>
              </a:buClr>
              <a:buSzPct val="25000"/>
              <a:buFont typeface="Arial"/>
              <a:buNone/>
            </a:pPr>
            <a:r>
              <a:rPr lang="en-US" sz="3500" b="1" dirty="0">
                <a:latin typeface="Calibri"/>
                <a:ea typeface="Calibri"/>
                <a:cs typeface="Calibri"/>
                <a:sym typeface="Calibri"/>
              </a:rPr>
              <a:t>Strategy 2:</a:t>
            </a:r>
            <a:r>
              <a:rPr lang="en-US" sz="3500" dirty="0">
                <a:latin typeface="Calibri"/>
                <a:ea typeface="Calibri"/>
                <a:cs typeface="Calibri"/>
                <a:sym typeface="Calibri"/>
              </a:rPr>
              <a:t> What kind of examples and models of strong and weak work do you (or could you) use with students?</a:t>
            </a:r>
          </a:p>
        </p:txBody>
      </p:sp>
      <p:grpSp>
        <p:nvGrpSpPr>
          <p:cNvPr id="4" name="Group 2"/>
          <p:cNvGrpSpPr>
            <a:grpSpLocks/>
          </p:cNvGrpSpPr>
          <p:nvPr/>
        </p:nvGrpSpPr>
        <p:grpSpPr bwMode="auto">
          <a:xfrm>
            <a:off x="7839074" y="235812"/>
            <a:ext cx="1152525" cy="914400"/>
            <a:chOff x="4867942" y="3758980"/>
            <a:chExt cx="1151858" cy="914400"/>
          </a:xfrm>
        </p:grpSpPr>
        <p:sp>
          <p:nvSpPr>
            <p:cNvPr id="5" name="Rectangle 4"/>
            <p:cNvSpPr/>
            <p:nvPr/>
          </p:nvSpPr>
          <p:spPr>
            <a:xfrm>
              <a:off x="4986936" y="3758980"/>
              <a:ext cx="913871" cy="914400"/>
            </a:xfrm>
            <a:prstGeom prst="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29" descr="C:\Users\dayad\Desktop\moedusail graphics\icons not buttons\reflec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7942" y="3804700"/>
              <a:ext cx="1151858"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07"/>
        <p:cNvGrpSpPr/>
        <p:nvPr/>
      </p:nvGrpSpPr>
      <p:grpSpPr>
        <a:xfrm>
          <a:off x="0" y="0"/>
          <a:ext cx="0" cy="0"/>
          <a:chOff x="0" y="0"/>
          <a:chExt cx="0" cy="0"/>
        </a:xfrm>
      </p:grpSpPr>
      <p:sp>
        <p:nvSpPr>
          <p:cNvPr id="808" name="Shape 808"/>
          <p:cNvSpPr/>
          <p:nvPr/>
        </p:nvSpPr>
        <p:spPr>
          <a:xfrm>
            <a:off x="398250" y="1522850"/>
            <a:ext cx="8347500" cy="1856454"/>
          </a:xfrm>
          <a:prstGeom prst="rect">
            <a:avLst/>
          </a:prstGeom>
          <a:solidFill>
            <a:schemeClr val="lt2"/>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09" name="Shape 809"/>
          <p:cNvSpPr txBox="1">
            <a:spLocks noGrp="1"/>
          </p:cNvSpPr>
          <p:nvPr>
            <p:ph type="title"/>
          </p:nvPr>
        </p:nvSpPr>
        <p:spPr>
          <a:xfrm>
            <a:off x="457200" y="601662"/>
            <a:ext cx="8229600" cy="10971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dirty="0">
                <a:solidFill>
                  <a:schemeClr val="accent2"/>
                </a:solidFill>
                <a:latin typeface="Questrial"/>
                <a:ea typeface="Questrial"/>
                <a:cs typeface="Questrial"/>
                <a:sym typeface="Questrial"/>
              </a:rPr>
              <a:t>Where Am I Going?</a:t>
            </a:r>
          </a:p>
        </p:txBody>
      </p:sp>
      <p:sp>
        <p:nvSpPr>
          <p:cNvPr id="810" name="Shape 810"/>
          <p:cNvSpPr txBox="1">
            <a:spLocks noGrp="1"/>
          </p:cNvSpPr>
          <p:nvPr>
            <p:ph type="body" idx="1"/>
          </p:nvPr>
        </p:nvSpPr>
        <p:spPr>
          <a:xfrm>
            <a:off x="401850" y="1522850"/>
            <a:ext cx="8340300" cy="2036100"/>
          </a:xfrm>
          <a:prstGeom prst="rect">
            <a:avLst/>
          </a:prstGeom>
          <a:noFill/>
          <a:ln w="28575" cap="flat" cmpd="sng">
            <a:solidFill>
              <a:srgbClr val="000000">
                <a:alpha val="0"/>
              </a:srgbClr>
            </a:solidFill>
            <a:prstDash val="solid"/>
            <a:round/>
            <a:headEnd type="none" w="med" len="med"/>
            <a:tailEnd type="none" w="med" len="med"/>
          </a:ln>
        </p:spPr>
        <p:txBody>
          <a:bodyPr lIns="91425" tIns="45700" rIns="91425" bIns="45700" anchor="t" anchorCtr="0">
            <a:noAutofit/>
          </a:bodyPr>
          <a:lstStyle/>
          <a:p>
            <a:pPr lvl="0" indent="-69850" rtl="0">
              <a:spcBef>
                <a:spcPts val="2400"/>
              </a:spcBef>
              <a:buClr>
                <a:srgbClr val="000000"/>
              </a:buClr>
              <a:buSzPct val="44000"/>
              <a:buFont typeface="Arial"/>
              <a:buNone/>
            </a:pPr>
            <a:r>
              <a:rPr lang="en-US" sz="2500" dirty="0">
                <a:solidFill>
                  <a:schemeClr val="accent2"/>
                </a:solidFill>
                <a:latin typeface="Arial"/>
                <a:ea typeface="Arial"/>
                <a:cs typeface="Arial"/>
                <a:sym typeface="Arial"/>
              </a:rPr>
              <a:t>To help students know where they are going, I need to:</a:t>
            </a:r>
          </a:p>
          <a:p>
            <a:pPr marL="457200" lvl="0" indent="-387350" rtl="0">
              <a:spcBef>
                <a:spcPts val="400"/>
              </a:spcBef>
              <a:buSzPct val="100000"/>
              <a:buFont typeface="Arial"/>
              <a:buAutoNum type="arabicPeriod"/>
            </a:pPr>
            <a:r>
              <a:rPr lang="en-US" sz="2500" dirty="0">
                <a:latin typeface="Arial"/>
                <a:ea typeface="Arial"/>
                <a:cs typeface="Arial"/>
                <a:sym typeface="Arial"/>
              </a:rPr>
              <a:t>Provide clear and understandable vision of the learning target.</a:t>
            </a:r>
          </a:p>
          <a:p>
            <a:pPr marL="457200" lvl="0" indent="-387350" rtl="0">
              <a:spcBef>
                <a:spcPts val="400"/>
              </a:spcBef>
              <a:buSzPct val="100000"/>
              <a:buFont typeface="Arial"/>
              <a:buAutoNum type="arabicPeriod"/>
            </a:pPr>
            <a:r>
              <a:rPr lang="en-US" sz="2500" dirty="0">
                <a:latin typeface="Arial"/>
                <a:ea typeface="Arial"/>
                <a:cs typeface="Arial"/>
                <a:sym typeface="Arial"/>
              </a:rPr>
              <a:t>Use examples and models of strong and weak work.</a:t>
            </a:r>
          </a:p>
        </p:txBody>
      </p:sp>
      <p:sp>
        <p:nvSpPr>
          <p:cNvPr id="811" name="Shape 811"/>
          <p:cNvSpPr txBox="1"/>
          <p:nvPr/>
        </p:nvSpPr>
        <p:spPr>
          <a:xfrm>
            <a:off x="6785426" y="6326085"/>
            <a:ext cx="2001349" cy="252954"/>
          </a:xfrm>
          <a:prstGeom prst="rect">
            <a:avLst/>
          </a:prstGeom>
          <a:noFill/>
          <a:ln>
            <a:noFill/>
          </a:ln>
        </p:spPr>
        <p:txBody>
          <a:bodyPr lIns="91425" tIns="91425" rIns="91425" bIns="91425" anchor="ctr" anchorCtr="0">
            <a:noAutofit/>
          </a:bodyPr>
          <a:lstStyle/>
          <a:p>
            <a:pPr lvl="0" rtl="0">
              <a:lnSpc>
                <a:spcPct val="115000"/>
              </a:lnSpc>
              <a:spcBef>
                <a:spcPts val="0"/>
              </a:spcBef>
              <a:buNone/>
            </a:pPr>
            <a:r>
              <a:rPr lang="en-US" dirty="0">
                <a:solidFill>
                  <a:schemeClr val="dk1"/>
                </a:solidFill>
              </a:rPr>
              <a:t>(</a:t>
            </a:r>
            <a:r>
              <a:rPr lang="en-US" sz="1600" dirty="0" err="1">
                <a:solidFill>
                  <a:schemeClr val="dk1"/>
                </a:solidFill>
              </a:rPr>
              <a:t>Chappuis</a:t>
            </a:r>
            <a:r>
              <a:rPr lang="en-US" sz="1600" dirty="0">
                <a:solidFill>
                  <a:schemeClr val="dk1"/>
                </a:solidFill>
              </a:rPr>
              <a:t>, 2015)</a:t>
            </a:r>
          </a:p>
        </p:txBody>
      </p:sp>
      <p:sp>
        <p:nvSpPr>
          <p:cNvPr id="812" name="Shape 812"/>
          <p:cNvSpPr txBox="1"/>
          <p:nvPr/>
        </p:nvSpPr>
        <p:spPr>
          <a:xfrm>
            <a:off x="446475" y="3760000"/>
            <a:ext cx="8340300" cy="2036100"/>
          </a:xfrm>
          <a:prstGeom prst="rect">
            <a:avLst/>
          </a:prstGeom>
          <a:noFill/>
          <a:ln>
            <a:noFill/>
          </a:ln>
        </p:spPr>
        <p:txBody>
          <a:bodyPr lIns="91425" tIns="91425" rIns="91425" bIns="91425" anchor="t" anchorCtr="0">
            <a:noAutofit/>
          </a:bodyPr>
          <a:lstStyle/>
          <a:p>
            <a:pPr lvl="0" algn="ctr">
              <a:spcBef>
                <a:spcPts val="0"/>
              </a:spcBef>
              <a:buNone/>
            </a:pPr>
            <a:r>
              <a:rPr lang="en-US" sz="2500" dirty="0"/>
              <a:t>Pair up with another person.</a:t>
            </a:r>
          </a:p>
          <a:p>
            <a:pPr lvl="0" algn="ctr">
              <a:spcBef>
                <a:spcPts val="0"/>
              </a:spcBef>
              <a:buNone/>
            </a:pPr>
            <a:r>
              <a:rPr lang="en-US" sz="2500" dirty="0"/>
              <a:t>One person read about strategy 1.</a:t>
            </a:r>
          </a:p>
          <a:p>
            <a:pPr lvl="0" algn="ctr">
              <a:spcBef>
                <a:spcPts val="0"/>
              </a:spcBef>
              <a:buNone/>
            </a:pPr>
            <a:r>
              <a:rPr lang="en-US" sz="2500" dirty="0"/>
              <a:t>One person read about strategy 2.</a:t>
            </a:r>
          </a:p>
          <a:p>
            <a:pPr lvl="0" algn="ctr">
              <a:spcBef>
                <a:spcPts val="0"/>
              </a:spcBef>
              <a:buNone/>
            </a:pPr>
            <a:r>
              <a:rPr lang="en-US" sz="2500" dirty="0"/>
              <a:t>Both readers highlight important points from the reading.</a:t>
            </a:r>
          </a:p>
          <a:p>
            <a:pPr lvl="0" algn="ctr">
              <a:spcBef>
                <a:spcPts val="0"/>
              </a:spcBef>
              <a:buNone/>
            </a:pPr>
            <a:r>
              <a:rPr lang="en-US" sz="2500" dirty="0"/>
              <a:t>Come together and share information about your strategy.</a:t>
            </a:r>
          </a:p>
        </p:txBody>
      </p:sp>
      <p:grpSp>
        <p:nvGrpSpPr>
          <p:cNvPr id="7" name="Group 2"/>
          <p:cNvGrpSpPr>
            <a:grpSpLocks/>
          </p:cNvGrpSpPr>
          <p:nvPr/>
        </p:nvGrpSpPr>
        <p:grpSpPr bwMode="auto">
          <a:xfrm>
            <a:off x="7839074" y="235812"/>
            <a:ext cx="1152525" cy="914400"/>
            <a:chOff x="4867942" y="3758980"/>
            <a:chExt cx="1151858" cy="914400"/>
          </a:xfrm>
        </p:grpSpPr>
        <p:sp>
          <p:nvSpPr>
            <p:cNvPr id="8" name="Rectangle 7"/>
            <p:cNvSpPr/>
            <p:nvPr/>
          </p:nvSpPr>
          <p:spPr>
            <a:xfrm>
              <a:off x="4986936" y="3758980"/>
              <a:ext cx="913871" cy="914400"/>
            </a:xfrm>
            <a:prstGeom prst="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9" name="Picture 29" descr="C:\Users\dayad\Desktop\moedusail graphics\icons not buttons\reflec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7942" y="3804700"/>
              <a:ext cx="1151858"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24"/>
        <p:cNvGrpSpPr/>
        <p:nvPr/>
      </p:nvGrpSpPr>
      <p:grpSpPr>
        <a:xfrm>
          <a:off x="0" y="0"/>
          <a:ext cx="0" cy="0"/>
          <a:chOff x="0" y="0"/>
          <a:chExt cx="0" cy="0"/>
        </a:xfrm>
      </p:grpSpPr>
      <p:sp>
        <p:nvSpPr>
          <p:cNvPr id="825" name="Shape 825"/>
          <p:cNvSpPr txBox="1">
            <a:spLocks noGrp="1"/>
          </p:cNvSpPr>
          <p:nvPr>
            <p:ph type="ctrTitle"/>
          </p:nvPr>
        </p:nvSpPr>
        <p:spPr>
          <a:xfrm>
            <a:off x="685800" y="1420730"/>
            <a:ext cx="7772400" cy="1470024"/>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dirty="0">
                <a:solidFill>
                  <a:schemeClr val="lt1"/>
                </a:solidFill>
                <a:latin typeface="Questrial"/>
                <a:ea typeface="Questrial"/>
                <a:cs typeface="Questrial"/>
                <a:sym typeface="Questrial"/>
              </a:rPr>
              <a:t>Unpacking the Topic</a:t>
            </a:r>
          </a:p>
        </p:txBody>
      </p:sp>
      <p:sp>
        <p:nvSpPr>
          <p:cNvPr id="826" name="Shape 826"/>
          <p:cNvSpPr txBox="1">
            <a:spLocks noGrp="1"/>
          </p:cNvSpPr>
          <p:nvPr>
            <p:ph type="subTitle" idx="1"/>
          </p:nvPr>
        </p:nvSpPr>
        <p:spPr>
          <a:xfrm>
            <a:off x="1371600" y="3004075"/>
            <a:ext cx="6400800" cy="19659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accent2"/>
              </a:buClr>
              <a:buSzPct val="25000"/>
              <a:buFont typeface="Noto Sans Symbols"/>
              <a:buNone/>
            </a:pPr>
            <a:r>
              <a:rPr lang="en-US" dirty="0"/>
              <a:t>Where Am I Going?</a:t>
            </a:r>
          </a:p>
          <a:p>
            <a:pPr marL="0" marR="0" lvl="0" indent="0" algn="ctr" rtl="0">
              <a:spcBef>
                <a:spcPts val="0"/>
              </a:spcBef>
              <a:spcAft>
                <a:spcPts val="0"/>
              </a:spcAft>
              <a:buClr>
                <a:schemeClr val="accent2"/>
              </a:buClr>
              <a:buSzPct val="25000"/>
              <a:buFont typeface="Noto Sans Symbols"/>
              <a:buNone/>
            </a:pPr>
            <a:endParaRPr b="1" dirty="0"/>
          </a:p>
          <a:p>
            <a:pPr marL="0" marR="0" lvl="0" indent="0" algn="ctr" rtl="0">
              <a:spcBef>
                <a:spcPts val="0"/>
              </a:spcBef>
              <a:spcAft>
                <a:spcPts val="0"/>
              </a:spcAft>
              <a:buClr>
                <a:schemeClr val="accent2"/>
              </a:buClr>
              <a:buSzPct val="25000"/>
              <a:buFont typeface="Noto Sans Symbols"/>
              <a:buNone/>
            </a:pPr>
            <a:r>
              <a:rPr lang="en-US" dirty="0"/>
              <a:t>Strategy 1: </a:t>
            </a:r>
            <a:r>
              <a:rPr lang="en-US" dirty="0">
                <a:solidFill>
                  <a:srgbClr val="FFFFFF"/>
                </a:solidFill>
              </a:rPr>
              <a:t>Provide clear and understandable vision of the learning target.</a:t>
            </a:r>
          </a:p>
        </p:txBody>
      </p:sp>
      <p:pic>
        <p:nvPicPr>
          <p:cNvPr id="5" name="Picture 20" descr="C:\Users\dayad\Desktop\moedusail graphics\icons not buttons\effective instruc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34222" y="217729"/>
            <a:ext cx="1151859" cy="8229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32"/>
        <p:cNvGrpSpPr/>
        <p:nvPr/>
      </p:nvGrpSpPr>
      <p:grpSpPr>
        <a:xfrm>
          <a:off x="0" y="0"/>
          <a:ext cx="0" cy="0"/>
          <a:chOff x="0" y="0"/>
          <a:chExt cx="0" cy="0"/>
        </a:xfrm>
      </p:grpSpPr>
      <p:sp>
        <p:nvSpPr>
          <p:cNvPr id="833" name="Shape 833"/>
          <p:cNvSpPr txBox="1">
            <a:spLocks noGrp="1"/>
          </p:cNvSpPr>
          <p:nvPr>
            <p:ph type="title"/>
          </p:nvPr>
        </p:nvSpPr>
        <p:spPr>
          <a:xfrm>
            <a:off x="457200" y="601662"/>
            <a:ext cx="8229600" cy="1097100"/>
          </a:xfrm>
          <a:prstGeom prst="rect">
            <a:avLst/>
          </a:prstGeom>
        </p:spPr>
        <p:txBody>
          <a:bodyPr lIns="91425" tIns="91425" rIns="91425" bIns="91425" anchor="ctr" anchorCtr="0">
            <a:noAutofit/>
          </a:bodyPr>
          <a:lstStyle/>
          <a:p>
            <a:pPr lvl="0">
              <a:spcBef>
                <a:spcPts val="0"/>
              </a:spcBef>
              <a:buNone/>
            </a:pPr>
            <a:r>
              <a:rPr lang="en-US"/>
              <a:t>Learning Targets</a:t>
            </a:r>
          </a:p>
        </p:txBody>
      </p:sp>
      <p:sp>
        <p:nvSpPr>
          <p:cNvPr id="834" name="Shape 834"/>
          <p:cNvSpPr txBox="1">
            <a:spLocks noGrp="1"/>
          </p:cNvSpPr>
          <p:nvPr>
            <p:ph type="body" idx="1"/>
          </p:nvPr>
        </p:nvSpPr>
        <p:spPr>
          <a:xfrm>
            <a:off x="457200" y="1828802"/>
            <a:ext cx="8229600" cy="3962400"/>
          </a:xfrm>
          <a:prstGeom prst="rect">
            <a:avLst/>
          </a:prstGeom>
        </p:spPr>
        <p:txBody>
          <a:bodyPr lIns="91425" tIns="91425" rIns="91425" bIns="91425" anchor="t" anchorCtr="0">
            <a:noAutofit/>
          </a:bodyPr>
          <a:lstStyle/>
          <a:p>
            <a:pPr marL="514350" lvl="0" indent="-514350" rtl="0">
              <a:lnSpc>
                <a:spcPct val="90000"/>
              </a:lnSpc>
              <a:spcBef>
                <a:spcPts val="0"/>
              </a:spcBef>
              <a:buSzPct val="98333"/>
              <a:buFont typeface="Calibri"/>
              <a:buAutoNum type="arabicPeriod"/>
            </a:pPr>
            <a:r>
              <a:rPr lang="en-US" sz="2950" dirty="0">
                <a:latin typeface="Arial"/>
                <a:ea typeface="Arial"/>
                <a:cs typeface="Arial"/>
                <a:sym typeface="Arial"/>
              </a:rPr>
              <a:t>Number off by three.</a:t>
            </a:r>
          </a:p>
          <a:p>
            <a:pPr marL="514350" lvl="0" indent="-514350" rtl="0">
              <a:lnSpc>
                <a:spcPct val="90000"/>
              </a:lnSpc>
              <a:spcBef>
                <a:spcPts val="590"/>
              </a:spcBef>
              <a:buSzPct val="98333"/>
              <a:buFont typeface="Calibri"/>
              <a:buAutoNum type="arabicPeriod"/>
            </a:pPr>
            <a:r>
              <a:rPr lang="en-US" sz="2950" dirty="0">
                <a:latin typeface="Arial"/>
                <a:ea typeface="Arial"/>
                <a:cs typeface="Arial"/>
                <a:sym typeface="Arial"/>
              </a:rPr>
              <a:t>Independently read assigned section of text and highlight key points.</a:t>
            </a:r>
          </a:p>
          <a:p>
            <a:pPr marL="514350" lvl="0" indent="-514350" rtl="0">
              <a:lnSpc>
                <a:spcPct val="90000"/>
              </a:lnSpc>
              <a:spcBef>
                <a:spcPts val="590"/>
              </a:spcBef>
              <a:buSzPct val="98333"/>
              <a:buFont typeface="Calibri"/>
              <a:buAutoNum type="arabicPeriod"/>
            </a:pPr>
            <a:r>
              <a:rPr lang="en-US" sz="2950" dirty="0">
                <a:latin typeface="Arial"/>
                <a:ea typeface="Arial"/>
                <a:cs typeface="Arial"/>
                <a:sym typeface="Arial"/>
              </a:rPr>
              <a:t>Form like-numbered groups to discuss key points of assigned section and make notes in your handout.</a:t>
            </a:r>
          </a:p>
          <a:p>
            <a:pPr marL="514350" lvl="0" indent="-514350" rtl="0">
              <a:lnSpc>
                <a:spcPct val="90000"/>
              </a:lnSpc>
              <a:spcBef>
                <a:spcPts val="590"/>
              </a:spcBef>
              <a:buSzPct val="98333"/>
              <a:buFont typeface="Calibri"/>
              <a:buAutoNum type="arabicPeriod"/>
            </a:pPr>
            <a:r>
              <a:rPr lang="en-US" sz="2950" dirty="0">
                <a:latin typeface="Arial"/>
                <a:ea typeface="Arial"/>
                <a:cs typeface="Arial"/>
                <a:sym typeface="Arial"/>
              </a:rPr>
              <a:t>Rejoin your team and discuss your new learning.</a:t>
            </a:r>
            <a:endParaRPr lang="en-US" sz="1400" dirty="0">
              <a:solidFill>
                <a:srgbClr val="000000"/>
              </a:solidFill>
              <a:latin typeface="Arial"/>
              <a:ea typeface="Arial"/>
              <a:cs typeface="Arial"/>
              <a:sym typeface="Arial"/>
            </a:endParaRPr>
          </a:p>
          <a:p>
            <a:pPr marL="0" lvl="0" indent="0">
              <a:lnSpc>
                <a:spcPct val="90000"/>
              </a:lnSpc>
              <a:spcBef>
                <a:spcPts val="590"/>
              </a:spcBef>
              <a:buNone/>
            </a:pPr>
            <a:endParaRPr sz="2950" dirty="0">
              <a:latin typeface="Arial"/>
              <a:ea typeface="Arial"/>
              <a:cs typeface="Arial"/>
              <a:sym typeface="Arial"/>
            </a:endParaRPr>
          </a:p>
        </p:txBody>
      </p:sp>
      <p:sp>
        <p:nvSpPr>
          <p:cNvPr id="3" name="TextBox 2"/>
          <p:cNvSpPr txBox="1"/>
          <p:nvPr/>
        </p:nvSpPr>
        <p:spPr>
          <a:xfrm>
            <a:off x="7244862" y="6217921"/>
            <a:ext cx="1547447" cy="338554"/>
          </a:xfrm>
          <a:prstGeom prst="rect">
            <a:avLst/>
          </a:prstGeom>
          <a:noFill/>
        </p:spPr>
        <p:txBody>
          <a:bodyPr wrap="square" rtlCol="0">
            <a:spAutoFit/>
          </a:bodyPr>
          <a:lstStyle/>
          <a:p>
            <a:r>
              <a:rPr lang="en-US" sz="1600" dirty="0"/>
              <a:t>(Moss, 2012)</a:t>
            </a:r>
          </a:p>
        </p:txBody>
      </p:sp>
      <p:grpSp>
        <p:nvGrpSpPr>
          <p:cNvPr id="5" name="Group 2"/>
          <p:cNvGrpSpPr>
            <a:grpSpLocks/>
          </p:cNvGrpSpPr>
          <p:nvPr/>
        </p:nvGrpSpPr>
        <p:grpSpPr bwMode="auto">
          <a:xfrm>
            <a:off x="7839074" y="235812"/>
            <a:ext cx="1152525" cy="914400"/>
            <a:chOff x="4867942" y="3758980"/>
            <a:chExt cx="1151858" cy="914400"/>
          </a:xfrm>
        </p:grpSpPr>
        <p:sp>
          <p:nvSpPr>
            <p:cNvPr id="6" name="Rectangle 5"/>
            <p:cNvSpPr/>
            <p:nvPr/>
          </p:nvSpPr>
          <p:spPr>
            <a:xfrm>
              <a:off x="4986936" y="3758980"/>
              <a:ext cx="913871" cy="914400"/>
            </a:xfrm>
            <a:prstGeom prst="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 name="Picture 29" descr="C:\Users\dayad\Desktop\moedusail graphics\icons not buttons\reflec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7942" y="3804700"/>
              <a:ext cx="1151858"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sp>
        <p:nvSpPr>
          <p:cNvPr id="840" name="Shape 840"/>
          <p:cNvSpPr txBox="1">
            <a:spLocks noGrp="1"/>
          </p:cNvSpPr>
          <p:nvPr>
            <p:ph type="title"/>
          </p:nvPr>
        </p:nvSpPr>
        <p:spPr>
          <a:xfrm>
            <a:off x="457200" y="601662"/>
            <a:ext cx="8229600" cy="1097100"/>
          </a:xfrm>
          <a:prstGeom prst="rect">
            <a:avLst/>
          </a:prstGeom>
        </p:spPr>
        <p:txBody>
          <a:bodyPr lIns="91425" tIns="91425" rIns="91425" bIns="91425" anchor="ctr" anchorCtr="0">
            <a:noAutofit/>
          </a:bodyPr>
          <a:lstStyle/>
          <a:p>
            <a:pPr lvl="0">
              <a:spcBef>
                <a:spcPts val="0"/>
              </a:spcBef>
              <a:buNone/>
            </a:pPr>
            <a:r>
              <a:rPr lang="en-US"/>
              <a:t>Strategy 1: Provide Clear Target</a:t>
            </a:r>
          </a:p>
        </p:txBody>
      </p:sp>
      <p:sp>
        <p:nvSpPr>
          <p:cNvPr id="841" name="Shape 841"/>
          <p:cNvSpPr txBox="1">
            <a:spLocks noGrp="1"/>
          </p:cNvSpPr>
          <p:nvPr>
            <p:ph type="body" idx="1"/>
          </p:nvPr>
        </p:nvSpPr>
        <p:spPr>
          <a:xfrm>
            <a:off x="457200" y="1549826"/>
            <a:ext cx="8229600" cy="4513350"/>
          </a:xfrm>
          <a:prstGeom prst="rect">
            <a:avLst/>
          </a:prstGeom>
        </p:spPr>
        <p:txBody>
          <a:bodyPr lIns="91425" tIns="91425" rIns="91425" bIns="91425" anchor="t" anchorCtr="0">
            <a:noAutofit/>
          </a:bodyPr>
          <a:lstStyle/>
          <a:p>
            <a:pPr marL="0" lvl="0" indent="-69850">
              <a:lnSpc>
                <a:spcPct val="115000"/>
              </a:lnSpc>
              <a:spcBef>
                <a:spcPts val="800"/>
              </a:spcBef>
              <a:buClr>
                <a:schemeClr val="dk1"/>
              </a:buClr>
              <a:buSzPct val="32352"/>
              <a:buFont typeface="Arial"/>
              <a:buNone/>
            </a:pPr>
            <a:r>
              <a:rPr lang="en-US" sz="3400" dirty="0">
                <a:latin typeface="Arial"/>
                <a:ea typeface="Arial"/>
                <a:cs typeface="Arial"/>
                <a:sym typeface="Arial"/>
              </a:rPr>
              <a:t>Provide a clear and understandable vision of the learning target:</a:t>
            </a:r>
            <a:endParaRPr lang="en-US" sz="2600" dirty="0">
              <a:latin typeface="Arial"/>
              <a:ea typeface="Arial"/>
              <a:cs typeface="Arial"/>
              <a:sym typeface="Arial"/>
            </a:endParaRPr>
          </a:p>
          <a:p>
            <a:pPr marL="457200" indent="-393700">
              <a:lnSpc>
                <a:spcPct val="115000"/>
              </a:lnSpc>
              <a:spcBef>
                <a:spcPts val="700"/>
              </a:spcBef>
              <a:buFont typeface="Arial"/>
            </a:pPr>
            <a:r>
              <a:rPr lang="en-US" sz="2600" dirty="0">
                <a:latin typeface="Arial"/>
                <a:ea typeface="Arial"/>
                <a:cs typeface="Arial"/>
                <a:sym typeface="Arial"/>
              </a:rPr>
              <a:t>Write targets that are conversational in tone.</a:t>
            </a:r>
          </a:p>
          <a:p>
            <a:pPr marL="457200" indent="-393700">
              <a:lnSpc>
                <a:spcPct val="115000"/>
              </a:lnSpc>
              <a:spcBef>
                <a:spcPts val="700"/>
              </a:spcBef>
              <a:buFont typeface="Arial"/>
            </a:pPr>
            <a:r>
              <a:rPr lang="en-US" sz="2600" dirty="0">
                <a:latin typeface="Arial"/>
                <a:ea typeface="Arial"/>
                <a:cs typeface="Arial"/>
                <a:sym typeface="Arial"/>
              </a:rPr>
              <a:t>Extract the essence of the learning.</a:t>
            </a:r>
          </a:p>
          <a:p>
            <a:pPr marL="457200" indent="-393700">
              <a:lnSpc>
                <a:spcPct val="115000"/>
              </a:lnSpc>
              <a:spcBef>
                <a:spcPts val="700"/>
              </a:spcBef>
              <a:buFont typeface="Arial"/>
            </a:pPr>
            <a:r>
              <a:rPr lang="en-US" sz="2600" dirty="0">
                <a:latin typeface="Arial"/>
                <a:ea typeface="Arial"/>
                <a:cs typeface="Arial"/>
                <a:sym typeface="Arial"/>
              </a:rPr>
              <a:t>Use “I can ____,” or “I know ____” statements.</a:t>
            </a:r>
          </a:p>
          <a:p>
            <a:pPr marL="457200" indent="-393700">
              <a:lnSpc>
                <a:spcPct val="115000"/>
              </a:lnSpc>
              <a:spcBef>
                <a:spcPts val="700"/>
              </a:spcBef>
              <a:buFont typeface="Arial"/>
            </a:pPr>
            <a:r>
              <a:rPr lang="en-US" sz="2600" dirty="0">
                <a:latin typeface="Arial"/>
                <a:ea typeface="Arial"/>
                <a:cs typeface="Arial"/>
                <a:sym typeface="Arial"/>
              </a:rPr>
              <a:t>Consider the guiding questions you want students to be able to answer.</a:t>
            </a:r>
          </a:p>
          <a:p>
            <a:pPr marL="457200" indent="-393700">
              <a:lnSpc>
                <a:spcPct val="115000"/>
              </a:lnSpc>
              <a:spcBef>
                <a:spcPts val="700"/>
              </a:spcBef>
              <a:buFont typeface="Arial"/>
            </a:pPr>
            <a:r>
              <a:rPr lang="en-US" sz="2600" dirty="0">
                <a:latin typeface="Arial"/>
                <a:ea typeface="Arial"/>
                <a:cs typeface="Arial"/>
                <a:sym typeface="Arial"/>
              </a:rPr>
              <a:t>Invite students into the learning process.</a:t>
            </a:r>
          </a:p>
        </p:txBody>
      </p:sp>
      <p:sp>
        <p:nvSpPr>
          <p:cNvPr id="2" name="TextBox 1"/>
          <p:cNvSpPr txBox="1"/>
          <p:nvPr/>
        </p:nvSpPr>
        <p:spPr>
          <a:xfrm>
            <a:off x="6991644" y="6246056"/>
            <a:ext cx="1842867" cy="351692"/>
          </a:xfrm>
          <a:prstGeom prst="rect">
            <a:avLst/>
          </a:prstGeom>
          <a:noFill/>
        </p:spPr>
        <p:txBody>
          <a:bodyPr wrap="square" rtlCol="0">
            <a:spAutoFit/>
          </a:bodyPr>
          <a:lstStyle/>
          <a:p>
            <a:r>
              <a:rPr lang="en-US" sz="1600" dirty="0"/>
              <a:t>(</a:t>
            </a:r>
            <a:r>
              <a:rPr lang="en-US" sz="1600" dirty="0" err="1"/>
              <a:t>Chappuis</a:t>
            </a:r>
            <a:r>
              <a:rPr lang="en-US" sz="1600" dirty="0"/>
              <a:t>, 2009)</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1"/>
            <a:ext cx="8229600" cy="811695"/>
          </a:xfrm>
        </p:spPr>
        <p:txBody>
          <a:bodyPr/>
          <a:lstStyle/>
          <a:p>
            <a:r>
              <a:rPr lang="en-US" sz="2400" b="1" u="sng" dirty="0"/>
              <a:t>Hidden Slide #3</a:t>
            </a:r>
          </a:p>
        </p:txBody>
      </p:sp>
      <p:sp>
        <p:nvSpPr>
          <p:cNvPr id="3" name="Content Placeholder 2"/>
          <p:cNvSpPr>
            <a:spLocks noGrp="1"/>
          </p:cNvSpPr>
          <p:nvPr>
            <p:ph idx="1"/>
          </p:nvPr>
        </p:nvSpPr>
        <p:spPr>
          <a:xfrm>
            <a:off x="166255" y="933038"/>
            <a:ext cx="8602841" cy="5056945"/>
          </a:xfrm>
        </p:spPr>
        <p:txBody>
          <a:bodyPr/>
          <a:lstStyle/>
          <a:p>
            <a:pPr marL="0" indent="0">
              <a:buNone/>
            </a:pPr>
            <a:r>
              <a:rPr lang="en-US" sz="2000" b="1" dirty="0"/>
              <a:t>Handouts needed:</a:t>
            </a:r>
          </a:p>
          <a:p>
            <a:pPr lvl="1"/>
            <a:r>
              <a:rPr lang="en-US" sz="2000" dirty="0"/>
              <a:t> Pre-reading, </a:t>
            </a:r>
            <a:r>
              <a:rPr lang="en-US" sz="2000" dirty="0" err="1"/>
              <a:t>Chappuis</a:t>
            </a:r>
            <a:r>
              <a:rPr lang="en-US" sz="2000" dirty="0"/>
              <a:t> (2005) </a:t>
            </a:r>
            <a:r>
              <a:rPr lang="en-US" sz="2000" i="1" dirty="0"/>
              <a:t>Helping Students Understand Assessment</a:t>
            </a:r>
            <a:endParaRPr lang="en-US" sz="2000" dirty="0"/>
          </a:p>
          <a:p>
            <a:pPr lvl="1"/>
            <a:r>
              <a:rPr lang="en-US" sz="2000" dirty="0"/>
              <a:t> Where am I Going?</a:t>
            </a:r>
          </a:p>
          <a:p>
            <a:pPr lvl="1"/>
            <a:r>
              <a:rPr lang="en-US" sz="2000" dirty="0"/>
              <a:t> Learning Targets</a:t>
            </a:r>
          </a:p>
          <a:p>
            <a:pPr lvl="1"/>
            <a:r>
              <a:rPr lang="en-US" sz="2000" dirty="0"/>
              <a:t> Rubric Template</a:t>
            </a:r>
          </a:p>
          <a:p>
            <a:pPr lvl="1"/>
            <a:r>
              <a:rPr lang="en-US" sz="2000" dirty="0"/>
              <a:t> Using Strong and Weak Work</a:t>
            </a:r>
          </a:p>
          <a:p>
            <a:pPr lvl="1"/>
            <a:r>
              <a:rPr lang="en-US" sz="2000" dirty="0"/>
              <a:t> What Do You Already Do? Strategies 1 and 2</a:t>
            </a:r>
          </a:p>
          <a:p>
            <a:pPr marL="234950" indent="0">
              <a:buNone/>
            </a:pPr>
            <a:r>
              <a:rPr lang="en-US" sz="2000" b="1" dirty="0"/>
              <a:t>Handouts used in all ACL presentations:</a:t>
            </a:r>
          </a:p>
          <a:p>
            <a:pPr lvl="1"/>
            <a:r>
              <a:rPr lang="en-US" sz="2000" dirty="0"/>
              <a:t> ACL infographic</a:t>
            </a:r>
          </a:p>
          <a:p>
            <a:pPr lvl="1"/>
            <a:r>
              <a:rPr lang="en-US" sz="2000" dirty="0"/>
              <a:t> Teacher Strategies for Developing Assessment Capable Learners</a:t>
            </a:r>
          </a:p>
          <a:p>
            <a:pPr lvl="1"/>
            <a:r>
              <a:rPr lang="en-US" sz="2000" dirty="0"/>
              <a:t> Developing Assessment Capable Learners Practice Profile </a:t>
            </a:r>
          </a:p>
          <a:p>
            <a:pPr lvl="1"/>
            <a:r>
              <a:rPr lang="en-US" sz="2000" dirty="0"/>
              <a:t> Next Steps: Action = Results</a:t>
            </a:r>
          </a:p>
          <a:p>
            <a:pPr marL="0" indent="0">
              <a:buNone/>
            </a:pPr>
            <a:endParaRPr lang="en-US" dirty="0"/>
          </a:p>
        </p:txBody>
      </p:sp>
    </p:spTree>
    <p:extLst>
      <p:ext uri="{BB962C8B-B14F-4D97-AF65-F5344CB8AC3E}">
        <p14:creationId xmlns:p14="http://schemas.microsoft.com/office/powerpoint/2010/main" val="2670754357"/>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sp>
        <p:nvSpPr>
          <p:cNvPr id="847" name="Shape 847"/>
          <p:cNvSpPr txBox="1">
            <a:spLocks noGrp="1"/>
          </p:cNvSpPr>
          <p:nvPr>
            <p:ph type="title"/>
          </p:nvPr>
        </p:nvSpPr>
        <p:spPr>
          <a:xfrm>
            <a:off x="457200" y="482394"/>
            <a:ext cx="8229600" cy="1097100"/>
          </a:xfrm>
          <a:prstGeom prst="rect">
            <a:avLst/>
          </a:prstGeom>
        </p:spPr>
        <p:txBody>
          <a:bodyPr lIns="91425" tIns="91425" rIns="91425" bIns="91425" anchor="ctr" anchorCtr="0">
            <a:noAutofit/>
          </a:bodyPr>
          <a:lstStyle/>
          <a:p>
            <a:pPr lvl="0">
              <a:spcBef>
                <a:spcPts val="0"/>
              </a:spcBef>
              <a:buNone/>
            </a:pPr>
            <a:r>
              <a:rPr lang="en-US" dirty="0"/>
              <a:t>Language Arts Example</a:t>
            </a:r>
          </a:p>
        </p:txBody>
      </p:sp>
      <p:sp>
        <p:nvSpPr>
          <p:cNvPr id="848" name="Shape 848"/>
          <p:cNvSpPr txBox="1">
            <a:spLocks noGrp="1"/>
          </p:cNvSpPr>
          <p:nvPr>
            <p:ph type="body" idx="1"/>
          </p:nvPr>
        </p:nvSpPr>
        <p:spPr>
          <a:xfrm>
            <a:off x="224589" y="1301250"/>
            <a:ext cx="8601359" cy="4536900"/>
          </a:xfrm>
          <a:prstGeom prst="rect">
            <a:avLst/>
          </a:prstGeom>
        </p:spPr>
        <p:txBody>
          <a:bodyPr lIns="91425" tIns="91425" rIns="91425" bIns="91425" anchor="t" anchorCtr="0">
            <a:noAutofit/>
          </a:bodyPr>
          <a:lstStyle/>
          <a:p>
            <a:pPr lvl="0" algn="ctr">
              <a:spcBef>
                <a:spcPts val="0"/>
              </a:spcBef>
              <a:buNone/>
            </a:pPr>
            <a:r>
              <a:rPr lang="en-US" sz="2200" b="1" dirty="0">
                <a:latin typeface="Arial"/>
                <a:ea typeface="Arial"/>
                <a:cs typeface="Arial"/>
                <a:sym typeface="Arial"/>
              </a:rPr>
              <a:t>4.R.2.A</a:t>
            </a:r>
          </a:p>
          <a:p>
            <a:pPr lvl="0" algn="ctr">
              <a:spcBef>
                <a:spcPts val="0"/>
              </a:spcBef>
              <a:buNone/>
            </a:pPr>
            <a:endParaRPr lang="en-US" sz="1200" b="1" dirty="0">
              <a:latin typeface="Arial"/>
              <a:ea typeface="Arial"/>
              <a:cs typeface="Arial"/>
              <a:sym typeface="Arial"/>
            </a:endParaRPr>
          </a:p>
          <a:p>
            <a:pPr lvl="0">
              <a:spcBef>
                <a:spcPts val="0"/>
              </a:spcBef>
              <a:buNone/>
            </a:pPr>
            <a:r>
              <a:rPr lang="en-US" sz="2400" dirty="0">
                <a:solidFill>
                  <a:srgbClr val="000000"/>
                </a:solidFill>
                <a:latin typeface="Arial"/>
                <a:ea typeface="Arial"/>
                <a:cs typeface="Arial"/>
                <a:sym typeface="Arial"/>
              </a:rPr>
              <a:t>Read, infer, analyze, and draw conclusions to:</a:t>
            </a:r>
          </a:p>
          <a:p>
            <a:pPr marL="857250" lvl="1" indent="-457200">
              <a:lnSpc>
                <a:spcPct val="115000"/>
              </a:lnSpc>
              <a:spcBef>
                <a:spcPts val="0"/>
              </a:spcBef>
              <a:buFont typeface="+mj-lt"/>
              <a:buAutoNum type="alphaLcPeriod"/>
            </a:pPr>
            <a:r>
              <a:rPr lang="en-US" sz="2200" dirty="0">
                <a:solidFill>
                  <a:srgbClr val="000000"/>
                </a:solidFill>
                <a:latin typeface="Arial"/>
                <a:ea typeface="Arial"/>
                <a:cs typeface="Arial"/>
                <a:sym typeface="Arial"/>
              </a:rPr>
              <a:t>summarize and sequence the events/plot, and explain how past events impact future events, and identify the theme</a:t>
            </a:r>
          </a:p>
          <a:p>
            <a:pPr marL="857250" lvl="1" indent="-457200">
              <a:lnSpc>
                <a:spcPct val="115000"/>
              </a:lnSpc>
              <a:spcBef>
                <a:spcPts val="0"/>
              </a:spcBef>
              <a:buFont typeface="+mj-lt"/>
              <a:buAutoNum type="alphaLcPeriod"/>
            </a:pPr>
            <a:r>
              <a:rPr lang="en-US" sz="2200" dirty="0">
                <a:solidFill>
                  <a:srgbClr val="000000"/>
                </a:solidFill>
                <a:latin typeface="Arial"/>
                <a:ea typeface="Arial"/>
                <a:cs typeface="Arial"/>
                <a:sym typeface="Arial"/>
              </a:rPr>
              <a:t>describe the personality traits of characters from thoughts/words/actions</a:t>
            </a:r>
          </a:p>
          <a:p>
            <a:pPr lvl="1">
              <a:spcBef>
                <a:spcPts val="0"/>
              </a:spcBef>
              <a:buNone/>
            </a:pPr>
            <a:endParaRPr sz="2200" b="1" dirty="0">
              <a:latin typeface="Arial"/>
              <a:ea typeface="Arial"/>
              <a:cs typeface="Arial"/>
              <a:sym typeface="Arial"/>
            </a:endParaRPr>
          </a:p>
          <a:p>
            <a:pPr marL="796925" lvl="1" indent="-396875">
              <a:spcBef>
                <a:spcPts val="0"/>
              </a:spcBef>
              <a:buClr>
                <a:srgbClr val="002060"/>
              </a:buClr>
              <a:buFont typeface="Arial"/>
              <a:buAutoNum type="alphaLcPeriod"/>
            </a:pPr>
            <a:r>
              <a:rPr lang="en-US" sz="2200" dirty="0">
                <a:solidFill>
                  <a:srgbClr val="002060"/>
                </a:solidFill>
                <a:latin typeface="Arial"/>
                <a:ea typeface="Arial"/>
                <a:cs typeface="Arial"/>
                <a:sym typeface="Arial"/>
              </a:rPr>
              <a:t>I can describe events in a story and put them in order. Then I can explain how events early in the story effect later events. I can identify the theme of the story in relation to these events.</a:t>
            </a:r>
          </a:p>
          <a:p>
            <a:pPr marL="796925" lvl="1" indent="-396875">
              <a:spcBef>
                <a:spcPts val="0"/>
              </a:spcBef>
              <a:buClr>
                <a:srgbClr val="002060"/>
              </a:buClr>
              <a:buFont typeface="Arial"/>
              <a:buAutoNum type="alphaLcPeriod"/>
            </a:pPr>
            <a:r>
              <a:rPr lang="en-US" sz="2200" dirty="0">
                <a:solidFill>
                  <a:srgbClr val="002060"/>
                </a:solidFill>
                <a:latin typeface="Arial"/>
                <a:ea typeface="Arial"/>
                <a:cs typeface="Arial"/>
                <a:sym typeface="Arial"/>
              </a:rPr>
              <a:t>I can use descriptive details from a character’s thoughts, words, and actions to describe a characters in a story.</a:t>
            </a:r>
          </a:p>
          <a:p>
            <a:pPr marL="396875" lvl="0" indent="-396875">
              <a:spcBef>
                <a:spcPts val="0"/>
              </a:spcBef>
              <a:buNone/>
            </a:pPr>
            <a:endParaRPr sz="1600" dirty="0">
              <a:latin typeface="Arial"/>
              <a:ea typeface="Arial"/>
              <a:cs typeface="Arial"/>
              <a:sym typeface="Arial"/>
            </a:endParaRPr>
          </a:p>
        </p:txBody>
      </p:sp>
      <p:sp>
        <p:nvSpPr>
          <p:cNvPr id="2" name="TextBox 1"/>
          <p:cNvSpPr txBox="1"/>
          <p:nvPr/>
        </p:nvSpPr>
        <p:spPr>
          <a:xfrm>
            <a:off x="5110770" y="6072231"/>
            <a:ext cx="3465672" cy="584775"/>
          </a:xfrm>
          <a:prstGeom prst="rect">
            <a:avLst/>
          </a:prstGeom>
          <a:noFill/>
        </p:spPr>
        <p:txBody>
          <a:bodyPr wrap="square" rtlCol="0">
            <a:spAutoFit/>
          </a:bodyPr>
          <a:lstStyle/>
          <a:p>
            <a:r>
              <a:rPr lang="en-US" sz="1600" dirty="0"/>
              <a:t>(Missouri Department of Elementary and Secondary Education, 2016)</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sp>
        <p:nvSpPr>
          <p:cNvPr id="847" name="Shape 847"/>
          <p:cNvSpPr txBox="1">
            <a:spLocks noGrp="1"/>
          </p:cNvSpPr>
          <p:nvPr>
            <p:ph type="title"/>
          </p:nvPr>
        </p:nvSpPr>
        <p:spPr>
          <a:xfrm>
            <a:off x="457200" y="626773"/>
            <a:ext cx="8229600" cy="1097100"/>
          </a:xfrm>
          <a:prstGeom prst="rect">
            <a:avLst/>
          </a:prstGeom>
        </p:spPr>
        <p:txBody>
          <a:bodyPr lIns="91425" tIns="91425" rIns="91425" bIns="91425" anchor="ctr" anchorCtr="0">
            <a:noAutofit/>
          </a:bodyPr>
          <a:lstStyle/>
          <a:p>
            <a:pPr lvl="0">
              <a:spcBef>
                <a:spcPts val="0"/>
              </a:spcBef>
              <a:buNone/>
            </a:pPr>
            <a:r>
              <a:rPr lang="en-US" dirty="0"/>
              <a:t>Language Arts Example</a:t>
            </a:r>
          </a:p>
        </p:txBody>
      </p:sp>
      <p:sp>
        <p:nvSpPr>
          <p:cNvPr id="848" name="Shape 848"/>
          <p:cNvSpPr txBox="1">
            <a:spLocks noGrp="1"/>
          </p:cNvSpPr>
          <p:nvPr>
            <p:ph type="body" idx="1"/>
          </p:nvPr>
        </p:nvSpPr>
        <p:spPr>
          <a:xfrm>
            <a:off x="240632" y="1723873"/>
            <a:ext cx="8678779" cy="4114276"/>
          </a:xfrm>
          <a:prstGeom prst="rect">
            <a:avLst/>
          </a:prstGeom>
        </p:spPr>
        <p:txBody>
          <a:bodyPr lIns="91425" tIns="91425" rIns="91425" bIns="91425" anchor="t" anchorCtr="0">
            <a:noAutofit/>
          </a:bodyPr>
          <a:lstStyle/>
          <a:p>
            <a:pPr lvl="0" algn="ctr">
              <a:spcBef>
                <a:spcPts val="0"/>
              </a:spcBef>
              <a:buNone/>
            </a:pPr>
            <a:r>
              <a:rPr lang="en-US" sz="2400" b="1" dirty="0">
                <a:latin typeface="Arial"/>
                <a:ea typeface="Arial"/>
                <a:cs typeface="Arial"/>
                <a:sym typeface="Arial"/>
              </a:rPr>
              <a:t>4.R.2.A</a:t>
            </a:r>
          </a:p>
          <a:p>
            <a:pPr lvl="0" algn="ctr">
              <a:spcBef>
                <a:spcPts val="0"/>
              </a:spcBef>
              <a:buNone/>
            </a:pPr>
            <a:endParaRPr lang="en-US" sz="2400" b="1" dirty="0">
              <a:latin typeface="Arial"/>
              <a:ea typeface="Arial"/>
              <a:cs typeface="Arial"/>
              <a:sym typeface="Arial"/>
            </a:endParaRPr>
          </a:p>
          <a:p>
            <a:pPr lvl="0">
              <a:spcBef>
                <a:spcPts val="0"/>
              </a:spcBef>
              <a:buNone/>
            </a:pPr>
            <a:r>
              <a:rPr lang="en-US" sz="2400" dirty="0">
                <a:solidFill>
                  <a:srgbClr val="000000"/>
                </a:solidFill>
                <a:latin typeface="Arial"/>
                <a:ea typeface="Arial"/>
                <a:cs typeface="Arial"/>
                <a:sym typeface="Arial"/>
              </a:rPr>
              <a:t>Read, infer, analyze, and draw conclusions to:</a:t>
            </a:r>
          </a:p>
          <a:p>
            <a:pPr marL="857250" lvl="1" indent="-457200">
              <a:lnSpc>
                <a:spcPct val="115000"/>
              </a:lnSpc>
              <a:spcBef>
                <a:spcPts val="0"/>
              </a:spcBef>
              <a:buFont typeface="+mj-lt"/>
              <a:buAutoNum type="alphaLcPeriod" startAt="3"/>
            </a:pPr>
            <a:r>
              <a:rPr lang="en-US" sz="2200" dirty="0">
                <a:solidFill>
                  <a:srgbClr val="000000"/>
                </a:solidFill>
                <a:latin typeface="Arial"/>
                <a:ea typeface="Arial"/>
                <a:cs typeface="Arial"/>
                <a:sym typeface="Arial"/>
              </a:rPr>
              <a:t>describe the interaction of characters, including relationships and how they change</a:t>
            </a:r>
          </a:p>
          <a:p>
            <a:pPr marL="857250" lvl="1" indent="-457200">
              <a:lnSpc>
                <a:spcPct val="115000"/>
              </a:lnSpc>
              <a:spcBef>
                <a:spcPts val="0"/>
              </a:spcBef>
              <a:buFont typeface="+mj-lt"/>
              <a:buAutoNum type="alphaLcPeriod" startAt="3"/>
            </a:pPr>
            <a:r>
              <a:rPr lang="en-US" sz="2200" dirty="0">
                <a:solidFill>
                  <a:srgbClr val="000000"/>
                </a:solidFill>
                <a:latin typeface="Arial"/>
                <a:ea typeface="Arial"/>
                <a:cs typeface="Arial"/>
                <a:sym typeface="Arial"/>
              </a:rPr>
              <a:t>compare and contrast the adventures or exploits of characters and their roles</a:t>
            </a:r>
          </a:p>
          <a:p>
            <a:pPr marL="857250" lvl="1" indent="-457200">
              <a:lnSpc>
                <a:spcPct val="115000"/>
              </a:lnSpc>
              <a:spcBef>
                <a:spcPts val="0"/>
              </a:spcBef>
              <a:buFont typeface="+mj-lt"/>
              <a:buAutoNum type="alphaLcPeriod" startAt="3"/>
            </a:pPr>
            <a:r>
              <a:rPr lang="en-US" sz="2200" dirty="0">
                <a:solidFill>
                  <a:srgbClr val="000000"/>
                </a:solidFill>
                <a:latin typeface="Arial"/>
                <a:ea typeface="Arial"/>
                <a:cs typeface="Arial"/>
                <a:sym typeface="Arial"/>
              </a:rPr>
              <a:t>compare and contrast the point of view from which stories are narrated, explain whether the narrator or speaker of a story is first or third person</a:t>
            </a:r>
          </a:p>
        </p:txBody>
      </p:sp>
      <p:sp>
        <p:nvSpPr>
          <p:cNvPr id="4" name="TextBox 3"/>
          <p:cNvSpPr txBox="1"/>
          <p:nvPr/>
        </p:nvSpPr>
        <p:spPr>
          <a:xfrm>
            <a:off x="5110770" y="6072231"/>
            <a:ext cx="3465672" cy="584775"/>
          </a:xfrm>
          <a:prstGeom prst="rect">
            <a:avLst/>
          </a:prstGeom>
          <a:noFill/>
        </p:spPr>
        <p:txBody>
          <a:bodyPr wrap="square" rtlCol="0">
            <a:spAutoFit/>
          </a:bodyPr>
          <a:lstStyle/>
          <a:p>
            <a:r>
              <a:rPr lang="en-US" sz="1600" dirty="0"/>
              <a:t>(Missouri Department of Elementary and Secondary Education, 2016)</a:t>
            </a:r>
          </a:p>
        </p:txBody>
      </p:sp>
    </p:spTree>
    <p:extLst>
      <p:ext uri="{BB962C8B-B14F-4D97-AF65-F5344CB8AC3E}">
        <p14:creationId xmlns:p14="http://schemas.microsoft.com/office/powerpoint/2010/main" val="21801839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854" name="Shape 854"/>
          <p:cNvSpPr txBox="1">
            <a:spLocks noGrp="1"/>
          </p:cNvSpPr>
          <p:nvPr>
            <p:ph type="title"/>
          </p:nvPr>
        </p:nvSpPr>
        <p:spPr>
          <a:xfrm>
            <a:off x="457200" y="601663"/>
            <a:ext cx="8229600" cy="606038"/>
          </a:xfrm>
          <a:prstGeom prst="rect">
            <a:avLst/>
          </a:prstGeom>
        </p:spPr>
        <p:txBody>
          <a:bodyPr lIns="91425" tIns="91425" rIns="91425" bIns="91425" anchor="ctr" anchorCtr="0">
            <a:noAutofit/>
          </a:bodyPr>
          <a:lstStyle/>
          <a:p>
            <a:pPr lvl="0">
              <a:spcBef>
                <a:spcPts val="0"/>
              </a:spcBef>
              <a:buNone/>
            </a:pPr>
            <a:r>
              <a:rPr lang="en-US" sz="3600" dirty="0"/>
              <a:t>Mathematics Example</a:t>
            </a:r>
          </a:p>
        </p:txBody>
      </p:sp>
      <p:sp>
        <p:nvSpPr>
          <p:cNvPr id="4" name="TextBox 3"/>
          <p:cNvSpPr txBox="1"/>
          <p:nvPr/>
        </p:nvSpPr>
        <p:spPr>
          <a:xfrm>
            <a:off x="5110770" y="6072231"/>
            <a:ext cx="3465672" cy="584775"/>
          </a:xfrm>
          <a:prstGeom prst="rect">
            <a:avLst/>
          </a:prstGeom>
          <a:noFill/>
        </p:spPr>
        <p:txBody>
          <a:bodyPr wrap="square" rtlCol="0">
            <a:spAutoFit/>
          </a:bodyPr>
          <a:lstStyle/>
          <a:p>
            <a:r>
              <a:rPr lang="en-US" sz="1600" dirty="0"/>
              <a:t>(Missouri Department of Elementary and Secondary Education, 2016)</a:t>
            </a:r>
          </a:p>
        </p:txBody>
      </p:sp>
      <p:sp>
        <p:nvSpPr>
          <p:cNvPr id="2" name="Text Placeholder 1"/>
          <p:cNvSpPr>
            <a:spLocks noGrp="1"/>
          </p:cNvSpPr>
          <p:nvPr>
            <p:ph type="body" idx="1"/>
          </p:nvPr>
        </p:nvSpPr>
        <p:spPr>
          <a:xfrm>
            <a:off x="241540" y="1041446"/>
            <a:ext cx="8695426" cy="4694336"/>
          </a:xfrm>
        </p:spPr>
        <p:txBody>
          <a:bodyPr/>
          <a:lstStyle/>
          <a:p>
            <a:pPr marL="203200" indent="0" algn="ctr">
              <a:buNone/>
            </a:pPr>
            <a:r>
              <a:rPr lang="en-US" sz="2300" b="1" dirty="0">
                <a:latin typeface="+mn-lt"/>
              </a:rPr>
              <a:t>3</a:t>
            </a:r>
            <a:r>
              <a:rPr lang="en-US" sz="2300" b="1" baseline="30000" dirty="0">
                <a:latin typeface="+mn-lt"/>
              </a:rPr>
              <a:t>rd</a:t>
            </a:r>
            <a:r>
              <a:rPr lang="en-US" sz="2300" b="1" dirty="0">
                <a:latin typeface="+mn-lt"/>
              </a:rPr>
              <a:t> Grade – 3.NF.A.6 </a:t>
            </a:r>
          </a:p>
          <a:p>
            <a:pPr marL="203200" indent="0" algn="ctr">
              <a:buNone/>
            </a:pPr>
            <a:r>
              <a:rPr lang="en-US" sz="2300" b="1" dirty="0">
                <a:latin typeface="+mn-lt"/>
              </a:rPr>
              <a:t>Compare two fractions with the same numerator or denominator using the symbols &gt;, =, or &lt;, </a:t>
            </a:r>
          </a:p>
          <a:p>
            <a:pPr marL="203200" indent="0" algn="ctr">
              <a:buNone/>
            </a:pPr>
            <a:r>
              <a:rPr lang="en-US" sz="2300" b="1" dirty="0">
                <a:latin typeface="+mn-lt"/>
              </a:rPr>
              <a:t>and justify the solution.</a:t>
            </a:r>
          </a:p>
          <a:p>
            <a:r>
              <a:rPr lang="en-US" sz="2300" dirty="0">
                <a:latin typeface="Arial" panose="020B0604020202020204" pitchFamily="34" charset="0"/>
                <a:cs typeface="Arial" panose="020B0604020202020204" pitchFamily="34" charset="0"/>
              </a:rPr>
              <a:t>The student will compare two fractions with the same denominator using &gt;, = or &lt;.</a:t>
            </a:r>
          </a:p>
          <a:p>
            <a:r>
              <a:rPr lang="en-US" sz="2300" dirty="0">
                <a:latin typeface="Arial" panose="020B0604020202020204" pitchFamily="34" charset="0"/>
                <a:cs typeface="Arial" panose="020B0604020202020204" pitchFamily="34" charset="0"/>
              </a:rPr>
              <a:t>The student will compare two fractions with the same numerator using &gt;, = or &lt;.</a:t>
            </a:r>
          </a:p>
          <a:p>
            <a:endParaRPr lang="en-US" sz="1000" dirty="0">
              <a:latin typeface="Arial" panose="020B0604020202020204" pitchFamily="34" charset="0"/>
              <a:cs typeface="Arial" panose="020B0604020202020204" pitchFamily="34" charset="0"/>
            </a:endParaRPr>
          </a:p>
          <a:p>
            <a:pPr marL="660400" indent="-457200">
              <a:buAutoNum type="arabicPeriod"/>
            </a:pPr>
            <a:r>
              <a:rPr lang="en-US" sz="2300" dirty="0">
                <a:latin typeface="Arial" panose="020B0604020202020204" pitchFamily="34" charset="0"/>
                <a:cs typeface="Arial" panose="020B0604020202020204" pitchFamily="34" charset="0"/>
              </a:rPr>
              <a:t>I can compare two fractions with the same denominator using &gt;, =, &lt; symbols, and can explain my thinking.</a:t>
            </a:r>
          </a:p>
          <a:p>
            <a:pPr marL="660400" indent="-457200">
              <a:buAutoNum type="arabicPeriod"/>
            </a:pPr>
            <a:r>
              <a:rPr lang="en-US" sz="2300" dirty="0">
                <a:latin typeface="Arial" panose="020B0604020202020204" pitchFamily="34" charset="0"/>
                <a:cs typeface="Arial" panose="020B0604020202020204" pitchFamily="34" charset="0"/>
              </a:rPr>
              <a:t>I can compare two fractions with the same numerator using the symbols &gt;, =, or &lt; and can justify my thinking.  </a:t>
            </a: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03012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854" name="Shape 854"/>
          <p:cNvSpPr txBox="1">
            <a:spLocks noGrp="1"/>
          </p:cNvSpPr>
          <p:nvPr>
            <p:ph type="title"/>
          </p:nvPr>
        </p:nvSpPr>
        <p:spPr>
          <a:xfrm>
            <a:off x="457200" y="601662"/>
            <a:ext cx="8229600" cy="744059"/>
          </a:xfrm>
          <a:prstGeom prst="rect">
            <a:avLst/>
          </a:prstGeom>
        </p:spPr>
        <p:txBody>
          <a:bodyPr lIns="91425" tIns="91425" rIns="91425" bIns="91425" anchor="ctr" anchorCtr="0">
            <a:noAutofit/>
          </a:bodyPr>
          <a:lstStyle/>
          <a:p>
            <a:pPr lvl="0">
              <a:spcBef>
                <a:spcPts val="0"/>
              </a:spcBef>
              <a:buNone/>
            </a:pPr>
            <a:r>
              <a:rPr lang="en-US" sz="3600" dirty="0"/>
              <a:t>Mathematics Example</a:t>
            </a:r>
          </a:p>
        </p:txBody>
      </p:sp>
      <p:sp>
        <p:nvSpPr>
          <p:cNvPr id="855" name="Shape 855"/>
          <p:cNvSpPr txBox="1">
            <a:spLocks noGrp="1"/>
          </p:cNvSpPr>
          <p:nvPr>
            <p:ph type="body" idx="1"/>
          </p:nvPr>
        </p:nvSpPr>
        <p:spPr>
          <a:xfrm>
            <a:off x="308503" y="1179466"/>
            <a:ext cx="8526994" cy="4784915"/>
          </a:xfrm>
          <a:prstGeom prst="rect">
            <a:avLst/>
          </a:prstGeom>
        </p:spPr>
        <p:txBody>
          <a:bodyPr lIns="91425" tIns="91425" rIns="91425" bIns="91425" anchor="t" anchorCtr="0">
            <a:noAutofit/>
          </a:bodyPr>
          <a:lstStyle/>
          <a:p>
            <a:pPr marL="203200" indent="0" algn="ctr">
              <a:buNone/>
            </a:pPr>
            <a:r>
              <a:rPr lang="en-US" sz="2800" b="1" dirty="0"/>
              <a:t>3</a:t>
            </a:r>
            <a:r>
              <a:rPr lang="en-US" sz="2800" b="1" baseline="30000" dirty="0"/>
              <a:t>rd</a:t>
            </a:r>
            <a:r>
              <a:rPr lang="en-US" sz="2800" b="1" dirty="0"/>
              <a:t> Grade – 3.NF.A.6  </a:t>
            </a:r>
          </a:p>
          <a:p>
            <a:pPr marL="203200" indent="0" algn="ctr">
              <a:buNone/>
            </a:pPr>
            <a:r>
              <a:rPr lang="en-US" sz="2800" b="1" dirty="0"/>
              <a:t>Compare two fractions with the same numerator or denominator using the symbols &gt;, =, or &lt;, </a:t>
            </a:r>
          </a:p>
          <a:p>
            <a:pPr marL="203200" indent="0" algn="ctr">
              <a:buNone/>
            </a:pPr>
            <a:r>
              <a:rPr lang="en-US" sz="2800" b="1" dirty="0"/>
              <a:t>and justify the solution.</a:t>
            </a:r>
          </a:p>
          <a:p>
            <a:pPr marL="203200" indent="0" algn="ctr">
              <a:buNone/>
            </a:pPr>
            <a:endParaRPr lang="en-US" sz="1000" b="1" dirty="0"/>
          </a:p>
          <a:p>
            <a:r>
              <a:rPr lang="en-US" sz="2800" dirty="0">
                <a:latin typeface="Arial" panose="020B0604020202020204" pitchFamily="34" charset="0"/>
                <a:cs typeface="Arial" panose="020B0604020202020204" pitchFamily="34" charset="0"/>
              </a:rPr>
              <a:t>The student will use number lines or visual models to illustrate why two fractions with the same numerator are &gt;, = or &lt; each other.</a:t>
            </a:r>
          </a:p>
          <a:p>
            <a:r>
              <a:rPr lang="en-US" sz="2800" dirty="0">
                <a:latin typeface="Arial" panose="020B0604020202020204" pitchFamily="34" charset="0"/>
                <a:cs typeface="Arial" panose="020B0604020202020204" pitchFamily="34" charset="0"/>
              </a:rPr>
              <a:t>The student will use number lines or visual models to illustrate why two fractions with the same denominator are &gt;, = or &lt; each other.</a:t>
            </a:r>
            <a:endParaRPr lang="en-US" sz="2800" b="1" dirty="0">
              <a:latin typeface="Arial" panose="020B0604020202020204" pitchFamily="34" charset="0"/>
              <a:cs typeface="Arial" panose="020B0604020202020204" pitchFamily="34" charset="0"/>
            </a:endParaRPr>
          </a:p>
        </p:txBody>
      </p:sp>
      <p:sp>
        <p:nvSpPr>
          <p:cNvPr id="4" name="TextBox 3"/>
          <p:cNvSpPr txBox="1"/>
          <p:nvPr/>
        </p:nvSpPr>
        <p:spPr>
          <a:xfrm>
            <a:off x="5110770" y="6273225"/>
            <a:ext cx="3465672" cy="584775"/>
          </a:xfrm>
          <a:prstGeom prst="rect">
            <a:avLst/>
          </a:prstGeom>
          <a:noFill/>
        </p:spPr>
        <p:txBody>
          <a:bodyPr wrap="square" rtlCol="0">
            <a:spAutoFit/>
          </a:bodyPr>
          <a:lstStyle/>
          <a:p>
            <a:r>
              <a:rPr lang="en-US" sz="1600" dirty="0"/>
              <a:t>(Missouri Department of Elementary and Secondary Education, 2016)</a:t>
            </a:r>
          </a:p>
        </p:txBody>
      </p:sp>
    </p:spTree>
    <p:extLst>
      <p:ext uri="{BB962C8B-B14F-4D97-AF65-F5344CB8AC3E}">
        <p14:creationId xmlns:p14="http://schemas.microsoft.com/office/powerpoint/2010/main" val="16534554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60"/>
        <p:cNvGrpSpPr/>
        <p:nvPr/>
      </p:nvGrpSpPr>
      <p:grpSpPr>
        <a:xfrm>
          <a:off x="0" y="0"/>
          <a:ext cx="0" cy="0"/>
          <a:chOff x="0" y="0"/>
          <a:chExt cx="0" cy="0"/>
        </a:xfrm>
      </p:grpSpPr>
      <p:sp>
        <p:nvSpPr>
          <p:cNvPr id="861" name="Shape 861"/>
          <p:cNvSpPr txBox="1">
            <a:spLocks noGrp="1"/>
          </p:cNvSpPr>
          <p:nvPr>
            <p:ph type="title"/>
          </p:nvPr>
        </p:nvSpPr>
        <p:spPr>
          <a:xfrm>
            <a:off x="457200" y="774876"/>
            <a:ext cx="8229600" cy="1892100"/>
          </a:xfrm>
          <a:prstGeom prst="rect">
            <a:avLst/>
          </a:prstGeom>
        </p:spPr>
        <p:txBody>
          <a:bodyPr lIns="91425" tIns="91425" rIns="91425" bIns="91425" anchor="ctr" anchorCtr="0">
            <a:noAutofit/>
          </a:bodyPr>
          <a:lstStyle/>
          <a:p>
            <a:pPr lvl="0" algn="l">
              <a:spcBef>
                <a:spcPts val="0"/>
              </a:spcBef>
              <a:buNone/>
            </a:pPr>
            <a:r>
              <a:rPr lang="en-US" sz="3700" dirty="0">
                <a:solidFill>
                  <a:srgbClr val="093054"/>
                </a:solidFill>
              </a:rPr>
              <a:t>Informing the students of the learning target by telling them what it is or by writing it on the board is </a:t>
            </a:r>
            <a:r>
              <a:rPr lang="en-US" sz="3700" b="1" i="1" u="sng" dirty="0">
                <a:solidFill>
                  <a:srgbClr val="093054"/>
                </a:solidFill>
              </a:rPr>
              <a:t>not</a:t>
            </a:r>
            <a:r>
              <a:rPr lang="en-US" sz="3700" dirty="0">
                <a:solidFill>
                  <a:srgbClr val="093054"/>
                </a:solidFill>
              </a:rPr>
              <a:t>  sufficient.</a:t>
            </a:r>
          </a:p>
        </p:txBody>
      </p:sp>
      <p:sp>
        <p:nvSpPr>
          <p:cNvPr id="862" name="Shape 862"/>
          <p:cNvSpPr txBox="1">
            <a:spLocks noGrp="1"/>
          </p:cNvSpPr>
          <p:nvPr>
            <p:ph type="body" idx="1"/>
          </p:nvPr>
        </p:nvSpPr>
        <p:spPr>
          <a:xfrm>
            <a:off x="457200" y="2840175"/>
            <a:ext cx="8392500" cy="3096391"/>
          </a:xfrm>
          <a:prstGeom prst="rect">
            <a:avLst/>
          </a:prstGeom>
        </p:spPr>
        <p:txBody>
          <a:bodyPr lIns="91425" tIns="91425" rIns="91425" bIns="91425" anchor="t" anchorCtr="0">
            <a:noAutofit/>
          </a:bodyPr>
          <a:lstStyle/>
          <a:p>
            <a:pPr marL="457200" lvl="0" indent="-419100">
              <a:lnSpc>
                <a:spcPct val="100000"/>
              </a:lnSpc>
              <a:spcBef>
                <a:spcPts val="200"/>
              </a:spcBef>
              <a:spcAft>
                <a:spcPts val="900"/>
              </a:spcAft>
              <a:buSzPct val="100000"/>
              <a:buFont typeface="Arial"/>
            </a:pPr>
            <a:r>
              <a:rPr lang="en-US" sz="3000" dirty="0">
                <a:latin typeface="Arial"/>
                <a:ea typeface="Arial"/>
                <a:cs typeface="Arial"/>
                <a:sym typeface="Arial"/>
              </a:rPr>
              <a:t>Most "lesson objectives" are written in language for teachers.</a:t>
            </a:r>
          </a:p>
          <a:p>
            <a:pPr marL="457200" lvl="0" indent="-419100" rtl="0">
              <a:lnSpc>
                <a:spcPct val="100000"/>
              </a:lnSpc>
              <a:spcBef>
                <a:spcPts val="200"/>
              </a:spcBef>
              <a:spcAft>
                <a:spcPts val="900"/>
              </a:spcAft>
              <a:buSzPct val="100000"/>
              <a:buFont typeface="Arial"/>
            </a:pPr>
            <a:r>
              <a:rPr lang="en-US" sz="3000" dirty="0">
                <a:latin typeface="Arial"/>
                <a:ea typeface="Arial"/>
                <a:cs typeface="Arial"/>
                <a:sym typeface="Arial"/>
              </a:rPr>
              <a:t>Discussion about what a lesson objective means can help students express the objective in their own words and clarify the concept in their own minds.</a:t>
            </a:r>
          </a:p>
        </p:txBody>
      </p:sp>
      <p:sp>
        <p:nvSpPr>
          <p:cNvPr id="2" name="TextBox 1"/>
          <p:cNvSpPr txBox="1"/>
          <p:nvPr/>
        </p:nvSpPr>
        <p:spPr>
          <a:xfrm>
            <a:off x="6176838" y="6282965"/>
            <a:ext cx="2672862" cy="337625"/>
          </a:xfrm>
          <a:prstGeom prst="rect">
            <a:avLst/>
          </a:prstGeom>
          <a:noFill/>
        </p:spPr>
        <p:txBody>
          <a:bodyPr wrap="square" rtlCol="0">
            <a:spAutoFit/>
          </a:bodyPr>
          <a:lstStyle/>
          <a:p>
            <a:r>
              <a:rPr lang="en-US" sz="1600" dirty="0"/>
              <a:t>(Brookhart &amp; Moss, 2009)</a:t>
            </a:r>
          </a:p>
        </p:txBody>
      </p:sp>
      <p:grpSp>
        <p:nvGrpSpPr>
          <p:cNvPr id="5" name="Group 2"/>
          <p:cNvGrpSpPr>
            <a:grpSpLocks/>
          </p:cNvGrpSpPr>
          <p:nvPr/>
        </p:nvGrpSpPr>
        <p:grpSpPr bwMode="auto">
          <a:xfrm>
            <a:off x="7991475" y="144477"/>
            <a:ext cx="1152525" cy="914400"/>
            <a:chOff x="4867942" y="3758980"/>
            <a:chExt cx="1151858" cy="914400"/>
          </a:xfrm>
        </p:grpSpPr>
        <p:sp>
          <p:nvSpPr>
            <p:cNvPr id="6" name="Rectangle 5"/>
            <p:cNvSpPr/>
            <p:nvPr/>
          </p:nvSpPr>
          <p:spPr>
            <a:xfrm>
              <a:off x="4986936" y="3758980"/>
              <a:ext cx="913871" cy="914400"/>
            </a:xfrm>
            <a:prstGeom prst="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 name="Picture 29" descr="C:\Users\dayad\Desktop\moedusail graphics\icons not buttons\reflec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7942" y="3804700"/>
              <a:ext cx="1151858"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867"/>
        <p:cNvGrpSpPr/>
        <p:nvPr/>
      </p:nvGrpSpPr>
      <p:grpSpPr>
        <a:xfrm>
          <a:off x="0" y="0"/>
          <a:ext cx="0" cy="0"/>
          <a:chOff x="0" y="0"/>
          <a:chExt cx="0" cy="0"/>
        </a:xfrm>
      </p:grpSpPr>
      <p:sp>
        <p:nvSpPr>
          <p:cNvPr id="868" name="Shape 868"/>
          <p:cNvSpPr txBox="1">
            <a:spLocks noGrp="1"/>
          </p:cNvSpPr>
          <p:nvPr>
            <p:ph type="ctrTitle"/>
          </p:nvPr>
        </p:nvSpPr>
        <p:spPr>
          <a:xfrm>
            <a:off x="685800" y="1420730"/>
            <a:ext cx="7772400" cy="1470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dirty="0">
                <a:solidFill>
                  <a:schemeClr val="lt1"/>
                </a:solidFill>
                <a:latin typeface="Questrial"/>
                <a:ea typeface="Questrial"/>
                <a:cs typeface="Questrial"/>
                <a:sym typeface="Questrial"/>
              </a:rPr>
              <a:t>Unpacking the Topic</a:t>
            </a:r>
          </a:p>
        </p:txBody>
      </p:sp>
      <p:sp>
        <p:nvSpPr>
          <p:cNvPr id="869" name="Shape 869"/>
          <p:cNvSpPr txBox="1">
            <a:spLocks noGrp="1"/>
          </p:cNvSpPr>
          <p:nvPr>
            <p:ph type="subTitle" idx="1"/>
          </p:nvPr>
        </p:nvSpPr>
        <p:spPr>
          <a:xfrm>
            <a:off x="813900" y="2969425"/>
            <a:ext cx="7516200" cy="19659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accent2"/>
              </a:buClr>
              <a:buSzPct val="25000"/>
              <a:buFont typeface="Noto Sans Symbols"/>
              <a:buNone/>
            </a:pPr>
            <a:r>
              <a:rPr lang="en-US" dirty="0"/>
              <a:t>Where Am I Going?</a:t>
            </a:r>
          </a:p>
          <a:p>
            <a:pPr marL="0" marR="0" lvl="0" indent="0" algn="ctr" rtl="0">
              <a:spcBef>
                <a:spcPts val="0"/>
              </a:spcBef>
              <a:spcAft>
                <a:spcPts val="0"/>
              </a:spcAft>
              <a:buClr>
                <a:schemeClr val="accent2"/>
              </a:buClr>
              <a:buSzPct val="25000"/>
              <a:buFont typeface="Noto Sans Symbols"/>
              <a:buNone/>
            </a:pPr>
            <a:endParaRPr b="1" dirty="0"/>
          </a:p>
          <a:p>
            <a:pPr marL="0" marR="0" lvl="0" indent="0" algn="ctr" rtl="0">
              <a:spcBef>
                <a:spcPts val="0"/>
              </a:spcBef>
              <a:spcAft>
                <a:spcPts val="0"/>
              </a:spcAft>
              <a:buClr>
                <a:schemeClr val="accent2"/>
              </a:buClr>
              <a:buSzPct val="25000"/>
              <a:buFont typeface="Noto Sans Symbols"/>
              <a:buNone/>
            </a:pPr>
            <a:r>
              <a:rPr lang="en-US" dirty="0"/>
              <a:t>Extending Strategy 1: </a:t>
            </a:r>
            <a:r>
              <a:rPr lang="en-US" dirty="0">
                <a:solidFill>
                  <a:srgbClr val="FFFFFF"/>
                </a:solidFill>
              </a:rPr>
              <a:t>Using Rubrics to Determine Success Criteria.</a:t>
            </a:r>
          </a:p>
        </p:txBody>
      </p:sp>
      <p:pic>
        <p:nvPicPr>
          <p:cNvPr id="5" name="Picture 20" descr="C:\Users\dayad\Desktop\moedusail graphics\icons not buttons\effective instruc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34222" y="217729"/>
            <a:ext cx="1151859" cy="8229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75"/>
        <p:cNvGrpSpPr/>
        <p:nvPr/>
      </p:nvGrpSpPr>
      <p:grpSpPr>
        <a:xfrm>
          <a:off x="0" y="0"/>
          <a:ext cx="0" cy="0"/>
          <a:chOff x="0" y="0"/>
          <a:chExt cx="0" cy="0"/>
        </a:xfrm>
      </p:grpSpPr>
      <p:sp>
        <p:nvSpPr>
          <p:cNvPr id="876" name="Shape 876"/>
          <p:cNvSpPr txBox="1">
            <a:spLocks noGrp="1"/>
          </p:cNvSpPr>
          <p:nvPr>
            <p:ph type="title"/>
          </p:nvPr>
        </p:nvSpPr>
        <p:spPr>
          <a:xfrm>
            <a:off x="457200" y="2665562"/>
            <a:ext cx="8229600" cy="1097100"/>
          </a:xfrm>
          <a:prstGeom prst="rect">
            <a:avLst/>
          </a:prstGeom>
        </p:spPr>
        <p:txBody>
          <a:bodyPr lIns="91425" tIns="91425" rIns="91425" bIns="91425" anchor="ctr" anchorCtr="0">
            <a:noAutofit/>
          </a:bodyPr>
          <a:lstStyle/>
          <a:p>
            <a:pPr lvl="0">
              <a:spcBef>
                <a:spcPts val="0"/>
              </a:spcBef>
              <a:buNone/>
            </a:pPr>
            <a:r>
              <a:rPr lang="en-US" sz="6200"/>
              <a:t>Draw A Park</a:t>
            </a:r>
          </a:p>
        </p:txBody>
      </p:sp>
      <p:grpSp>
        <p:nvGrpSpPr>
          <p:cNvPr id="3" name="Group 2"/>
          <p:cNvGrpSpPr>
            <a:grpSpLocks/>
          </p:cNvGrpSpPr>
          <p:nvPr/>
        </p:nvGrpSpPr>
        <p:grpSpPr bwMode="auto">
          <a:xfrm>
            <a:off x="7839074" y="235812"/>
            <a:ext cx="1152525" cy="914400"/>
            <a:chOff x="4867942" y="3758980"/>
            <a:chExt cx="1151858" cy="914400"/>
          </a:xfrm>
        </p:grpSpPr>
        <p:sp>
          <p:nvSpPr>
            <p:cNvPr id="4" name="Rectangle 3"/>
            <p:cNvSpPr/>
            <p:nvPr/>
          </p:nvSpPr>
          <p:spPr>
            <a:xfrm>
              <a:off x="4986936" y="3758980"/>
              <a:ext cx="913871" cy="914400"/>
            </a:xfrm>
            <a:prstGeom prst="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29" descr="C:\Users\dayad\Desktop\moedusail graphics\icons not buttons\reflec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7942" y="3804700"/>
              <a:ext cx="1151858"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81"/>
        <p:cNvGrpSpPr/>
        <p:nvPr/>
      </p:nvGrpSpPr>
      <p:grpSpPr>
        <a:xfrm>
          <a:off x="0" y="0"/>
          <a:ext cx="0" cy="0"/>
          <a:chOff x="0" y="0"/>
          <a:chExt cx="0" cy="0"/>
        </a:xfrm>
      </p:grpSpPr>
      <p:pic>
        <p:nvPicPr>
          <p:cNvPr id="882" name="Shape 882"/>
          <p:cNvPicPr preferRelativeResize="0"/>
          <p:nvPr/>
        </p:nvPicPr>
        <p:blipFill>
          <a:blip r:embed="rId3">
            <a:alphaModFix/>
          </a:blip>
          <a:stretch>
            <a:fillRect/>
          </a:stretch>
        </p:blipFill>
        <p:spPr>
          <a:xfrm>
            <a:off x="1603399" y="687650"/>
            <a:ext cx="6397749" cy="5649950"/>
          </a:xfrm>
          <a:prstGeom prst="rect">
            <a:avLst/>
          </a:prstGeom>
          <a:noFill/>
          <a:ln>
            <a:noFill/>
          </a:ln>
        </p:spPr>
      </p:pic>
      <p:grpSp>
        <p:nvGrpSpPr>
          <p:cNvPr id="3" name="Group 2"/>
          <p:cNvGrpSpPr>
            <a:grpSpLocks/>
          </p:cNvGrpSpPr>
          <p:nvPr/>
        </p:nvGrpSpPr>
        <p:grpSpPr bwMode="auto">
          <a:xfrm>
            <a:off x="7991475" y="230450"/>
            <a:ext cx="1152525" cy="914400"/>
            <a:chOff x="4867942" y="3758980"/>
            <a:chExt cx="1151858" cy="914400"/>
          </a:xfrm>
        </p:grpSpPr>
        <p:sp>
          <p:nvSpPr>
            <p:cNvPr id="4" name="Rectangle 3"/>
            <p:cNvSpPr/>
            <p:nvPr/>
          </p:nvSpPr>
          <p:spPr>
            <a:xfrm>
              <a:off x="4986936" y="3758980"/>
              <a:ext cx="913871" cy="914400"/>
            </a:xfrm>
            <a:prstGeom prst="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29" descr="C:\Users\dayad\Desktop\moedusail graphics\icons not buttons\reflecti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7942" y="3804700"/>
              <a:ext cx="1151858"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887"/>
        <p:cNvGrpSpPr/>
        <p:nvPr/>
      </p:nvGrpSpPr>
      <p:grpSpPr>
        <a:xfrm>
          <a:off x="0" y="0"/>
          <a:ext cx="0" cy="0"/>
          <a:chOff x="0" y="0"/>
          <a:chExt cx="0" cy="0"/>
        </a:xfrm>
      </p:grpSpPr>
      <p:sp>
        <p:nvSpPr>
          <p:cNvPr id="888" name="Shape 888"/>
          <p:cNvSpPr txBox="1">
            <a:spLocks noGrp="1"/>
          </p:cNvSpPr>
          <p:nvPr>
            <p:ph type="title"/>
          </p:nvPr>
        </p:nvSpPr>
        <p:spPr>
          <a:xfrm>
            <a:off x="457200" y="868838"/>
            <a:ext cx="8229600" cy="1097100"/>
          </a:xfrm>
          <a:prstGeom prst="rect">
            <a:avLst/>
          </a:prstGeom>
        </p:spPr>
        <p:txBody>
          <a:bodyPr lIns="91425" tIns="91425" rIns="91425" bIns="91425" anchor="ctr" anchorCtr="0">
            <a:noAutofit/>
          </a:bodyPr>
          <a:lstStyle/>
          <a:p>
            <a:pPr lvl="0">
              <a:spcBef>
                <a:spcPts val="0"/>
              </a:spcBef>
              <a:buNone/>
            </a:pPr>
            <a:r>
              <a:rPr lang="en-US" dirty="0"/>
              <a:t>What is a Rubric?</a:t>
            </a:r>
          </a:p>
        </p:txBody>
      </p:sp>
      <p:sp>
        <p:nvSpPr>
          <p:cNvPr id="889" name="Shape 889"/>
          <p:cNvSpPr txBox="1">
            <a:spLocks noGrp="1"/>
          </p:cNvSpPr>
          <p:nvPr>
            <p:ph type="body" idx="1"/>
          </p:nvPr>
        </p:nvSpPr>
        <p:spPr>
          <a:xfrm>
            <a:off x="304800" y="2322634"/>
            <a:ext cx="8553450" cy="3220916"/>
          </a:xfrm>
          <a:prstGeom prst="rect">
            <a:avLst/>
          </a:prstGeom>
        </p:spPr>
        <p:txBody>
          <a:bodyPr lIns="91425" tIns="91425" rIns="91425" bIns="91425" anchor="t" anchorCtr="0">
            <a:noAutofit/>
          </a:bodyPr>
          <a:lstStyle/>
          <a:p>
            <a:pPr marL="0" lvl="0" indent="0" rtl="0">
              <a:lnSpc>
                <a:spcPct val="115000"/>
              </a:lnSpc>
              <a:spcBef>
                <a:spcPts val="900"/>
              </a:spcBef>
              <a:buNone/>
            </a:pPr>
            <a:r>
              <a:rPr lang="en-US" sz="3400" dirty="0">
                <a:latin typeface="Arial"/>
                <a:ea typeface="Arial"/>
                <a:cs typeface="Arial"/>
                <a:sym typeface="Arial"/>
              </a:rPr>
              <a:t>A criterion-based tool used to communicate expectations of proficiency and to assess a student’s demonstrated level of performance, understanding, or knowledge around the defined criteria.</a:t>
            </a:r>
          </a:p>
        </p:txBody>
      </p:sp>
      <p:sp>
        <p:nvSpPr>
          <p:cNvPr id="4" name="TextBox 3"/>
          <p:cNvSpPr txBox="1"/>
          <p:nvPr/>
        </p:nvSpPr>
        <p:spPr>
          <a:xfrm>
            <a:off x="7201597" y="6267200"/>
            <a:ext cx="1485203" cy="338554"/>
          </a:xfrm>
          <a:prstGeom prst="rect">
            <a:avLst/>
          </a:prstGeom>
          <a:noFill/>
        </p:spPr>
        <p:txBody>
          <a:bodyPr wrap="square" rtlCol="0">
            <a:spAutoFit/>
          </a:bodyPr>
          <a:lstStyle/>
          <a:p>
            <a:r>
              <a:rPr lang="en-US" sz="1600" dirty="0"/>
              <a:t>(Allen, 2014)</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210" y="1860836"/>
            <a:ext cx="8229600" cy="3250810"/>
          </a:xfrm>
        </p:spPr>
        <p:txBody>
          <a:bodyPr/>
          <a:lstStyle/>
          <a:p>
            <a:r>
              <a:rPr lang="en-US" sz="4000" dirty="0"/>
              <a:t>Rubric development is a process.</a:t>
            </a:r>
            <a:br>
              <a:rPr lang="en-US" sz="4000" dirty="0"/>
            </a:br>
            <a:br>
              <a:rPr lang="en-US" sz="4000" dirty="0"/>
            </a:br>
            <a:r>
              <a:rPr lang="en-US" sz="4000" dirty="0"/>
              <a:t>There is always room for improvement.</a:t>
            </a:r>
          </a:p>
        </p:txBody>
      </p:sp>
    </p:spTree>
    <p:extLst>
      <p:ext uri="{BB962C8B-B14F-4D97-AF65-F5344CB8AC3E}">
        <p14:creationId xmlns:p14="http://schemas.microsoft.com/office/powerpoint/2010/main" val="3148308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Shape 432"/>
          <p:cNvSpPr txBox="1">
            <a:spLocks noGrp="1"/>
          </p:cNvSpPr>
          <p:nvPr>
            <p:ph type="title"/>
          </p:nvPr>
        </p:nvSpPr>
        <p:spPr>
          <a:xfrm>
            <a:off x="457200" y="601663"/>
            <a:ext cx="8229600" cy="874528"/>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000" dirty="0"/>
              <a:t>Pre-Reading</a:t>
            </a:r>
          </a:p>
        </p:txBody>
      </p:sp>
      <p:sp>
        <p:nvSpPr>
          <p:cNvPr id="433" name="Shape 433"/>
          <p:cNvSpPr txBox="1">
            <a:spLocks noGrp="1"/>
          </p:cNvSpPr>
          <p:nvPr>
            <p:ph type="body" idx="1"/>
          </p:nvPr>
        </p:nvSpPr>
        <p:spPr>
          <a:xfrm>
            <a:off x="159026" y="1588957"/>
            <a:ext cx="8984974" cy="4437011"/>
          </a:xfrm>
          <a:prstGeom prst="rect">
            <a:avLst/>
          </a:prstGeom>
          <a:noFill/>
          <a:ln>
            <a:noFill/>
          </a:ln>
        </p:spPr>
        <p:txBody>
          <a:bodyPr lIns="91425" tIns="45700" rIns="91425" bIns="45700" anchor="t" anchorCtr="0">
            <a:noAutofit/>
          </a:bodyPr>
          <a:lstStyle/>
          <a:p>
            <a:pPr marL="0" lvl="0" indent="0" algn="ctr">
              <a:spcBef>
                <a:spcPts val="0"/>
              </a:spcBef>
              <a:buClr>
                <a:schemeClr val="dk1"/>
              </a:buClr>
              <a:buSzPct val="25000"/>
              <a:buNone/>
            </a:pPr>
            <a:r>
              <a:rPr lang="en-US" sz="2600" b="1" dirty="0"/>
              <a:t>Helping Students Understand Assessment </a:t>
            </a:r>
          </a:p>
          <a:p>
            <a:pPr marL="0" lvl="0" indent="0" algn="ctr">
              <a:spcBef>
                <a:spcPts val="0"/>
              </a:spcBef>
              <a:buClr>
                <a:schemeClr val="dk1"/>
              </a:buClr>
              <a:buSzPct val="25000"/>
              <a:buNone/>
            </a:pPr>
            <a:r>
              <a:rPr lang="en-US" sz="2600" dirty="0"/>
              <a:t>by Jan </a:t>
            </a:r>
            <a:r>
              <a:rPr lang="en-US" sz="2600" dirty="0" err="1"/>
              <a:t>Chappuis</a:t>
            </a:r>
            <a:r>
              <a:rPr lang="en-US" sz="2600" dirty="0"/>
              <a:t> (2005)</a:t>
            </a:r>
          </a:p>
          <a:p>
            <a:pPr marL="0" lvl="0" indent="0" algn="ctr">
              <a:spcBef>
                <a:spcPts val="0"/>
              </a:spcBef>
              <a:buClr>
                <a:schemeClr val="dk1"/>
              </a:buClr>
              <a:buSzPct val="25000"/>
              <a:buNone/>
            </a:pPr>
            <a:endParaRPr lang="en-US" sz="1400" dirty="0"/>
          </a:p>
          <a:p>
            <a:pPr marL="0" lvl="0" indent="0">
              <a:spcBef>
                <a:spcPts val="0"/>
              </a:spcBef>
              <a:buClr>
                <a:schemeClr val="dk1"/>
              </a:buClr>
              <a:buSzPct val="25000"/>
              <a:buNone/>
            </a:pPr>
            <a:r>
              <a:rPr lang="en-US" sz="2600" b="1" dirty="0"/>
              <a:t>Guiding Questions: </a:t>
            </a:r>
          </a:p>
          <a:p>
            <a:pPr marL="0" lvl="0" indent="0">
              <a:spcBef>
                <a:spcPts val="0"/>
              </a:spcBef>
              <a:buClr>
                <a:schemeClr val="dk1"/>
              </a:buClr>
              <a:buSzPct val="25000"/>
              <a:buNone/>
            </a:pPr>
            <a:r>
              <a:rPr lang="en-US" sz="2600" dirty="0"/>
              <a:t>1. Describe the findings in those schools that used formative assessment and reported significant student gains. </a:t>
            </a:r>
          </a:p>
          <a:p>
            <a:pPr marL="0" lvl="0" indent="0">
              <a:spcBef>
                <a:spcPts val="0"/>
              </a:spcBef>
              <a:buClr>
                <a:schemeClr val="dk1"/>
              </a:buClr>
              <a:buSzPct val="25000"/>
              <a:buNone/>
            </a:pPr>
            <a:r>
              <a:rPr lang="en-US" sz="2600" dirty="0"/>
              <a:t>2. What are the three overarching questions that students must be able to answer? </a:t>
            </a:r>
          </a:p>
          <a:p>
            <a:pPr marL="0" lvl="0" indent="0">
              <a:spcBef>
                <a:spcPts val="0"/>
              </a:spcBef>
              <a:buClr>
                <a:schemeClr val="dk1"/>
              </a:buClr>
              <a:buSzPct val="25000"/>
              <a:buNone/>
            </a:pPr>
            <a:r>
              <a:rPr lang="en-US" sz="2600" dirty="0"/>
              <a:t>3. Explain the seven strategies that teachers must implement to enable students to answer the three questions.</a:t>
            </a:r>
            <a:endParaRPr lang="en-US" sz="2600" dirty="0">
              <a:latin typeface="Calibri"/>
              <a:ea typeface="Calibri"/>
              <a:cs typeface="Calibri"/>
              <a:sym typeface="Calibri"/>
            </a:endParaRPr>
          </a:p>
        </p:txBody>
      </p:sp>
      <p:sp>
        <p:nvSpPr>
          <p:cNvPr id="2" name="TextBox 1"/>
          <p:cNvSpPr txBox="1"/>
          <p:nvPr/>
        </p:nvSpPr>
        <p:spPr>
          <a:xfrm>
            <a:off x="6648449" y="6248401"/>
            <a:ext cx="1864179" cy="338554"/>
          </a:xfrm>
          <a:prstGeom prst="rect">
            <a:avLst/>
          </a:prstGeom>
          <a:noFill/>
        </p:spPr>
        <p:txBody>
          <a:bodyPr wrap="square" rtlCol="0">
            <a:spAutoFit/>
          </a:bodyPr>
          <a:lstStyle/>
          <a:p>
            <a:r>
              <a:rPr lang="en-US" sz="1600" dirty="0"/>
              <a:t>(</a:t>
            </a:r>
            <a:r>
              <a:rPr lang="en-US" sz="1600" dirty="0" err="1"/>
              <a:t>Chappuis</a:t>
            </a:r>
            <a:r>
              <a:rPr lang="en-US" sz="1600" dirty="0"/>
              <a:t>, 2005)</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894"/>
        <p:cNvGrpSpPr/>
        <p:nvPr/>
      </p:nvGrpSpPr>
      <p:grpSpPr>
        <a:xfrm>
          <a:off x="0" y="0"/>
          <a:ext cx="0" cy="0"/>
          <a:chOff x="0" y="0"/>
          <a:chExt cx="0" cy="0"/>
        </a:xfrm>
      </p:grpSpPr>
      <p:sp>
        <p:nvSpPr>
          <p:cNvPr id="895" name="Shape 895"/>
          <p:cNvSpPr txBox="1">
            <a:spLocks noGrp="1"/>
          </p:cNvSpPr>
          <p:nvPr>
            <p:ph type="title"/>
          </p:nvPr>
        </p:nvSpPr>
        <p:spPr>
          <a:xfrm>
            <a:off x="457199" y="742339"/>
            <a:ext cx="8229600" cy="1097100"/>
          </a:xfrm>
          <a:prstGeom prst="rect">
            <a:avLst/>
          </a:prstGeom>
        </p:spPr>
        <p:txBody>
          <a:bodyPr lIns="91425" tIns="91425" rIns="91425" bIns="91425" anchor="ctr" anchorCtr="0">
            <a:noAutofit/>
          </a:bodyPr>
          <a:lstStyle/>
          <a:p>
            <a:pPr lvl="0">
              <a:spcBef>
                <a:spcPts val="0"/>
              </a:spcBef>
              <a:buNone/>
            </a:pPr>
            <a:r>
              <a:rPr lang="en-US" dirty="0"/>
              <a:t>Components of a Rubric</a:t>
            </a:r>
          </a:p>
        </p:txBody>
      </p:sp>
      <p:sp>
        <p:nvSpPr>
          <p:cNvPr id="896" name="Shape 896"/>
          <p:cNvSpPr txBox="1">
            <a:spLocks noGrp="1"/>
          </p:cNvSpPr>
          <p:nvPr>
            <p:ph type="body" idx="1"/>
          </p:nvPr>
        </p:nvSpPr>
        <p:spPr>
          <a:xfrm>
            <a:off x="327991" y="1967949"/>
            <a:ext cx="8488017" cy="3962400"/>
          </a:xfrm>
          <a:prstGeom prst="rect">
            <a:avLst/>
          </a:prstGeom>
        </p:spPr>
        <p:txBody>
          <a:bodyPr lIns="91425" tIns="91425" rIns="91425" bIns="91425" anchor="t" anchorCtr="0">
            <a:noAutofit/>
          </a:bodyPr>
          <a:lstStyle/>
          <a:p>
            <a:pPr marL="457200" lvl="0" indent="-419100">
              <a:lnSpc>
                <a:spcPct val="115000"/>
              </a:lnSpc>
              <a:spcBef>
                <a:spcPts val="800"/>
              </a:spcBef>
              <a:buSzPct val="100000"/>
              <a:buFont typeface="Arial"/>
            </a:pPr>
            <a:r>
              <a:rPr lang="en-US" sz="3000" u="sng" dirty="0">
                <a:latin typeface="Arial"/>
                <a:ea typeface="Arial"/>
                <a:cs typeface="Arial"/>
                <a:sym typeface="Arial"/>
              </a:rPr>
              <a:t>Criteria</a:t>
            </a:r>
            <a:r>
              <a:rPr lang="en-US" sz="3000" i="1" dirty="0">
                <a:latin typeface="Arial"/>
                <a:ea typeface="Arial"/>
                <a:cs typeface="Arial"/>
                <a:sym typeface="Arial"/>
              </a:rPr>
              <a:t>, </a:t>
            </a:r>
            <a:r>
              <a:rPr lang="en-US" sz="3000" dirty="0">
                <a:latin typeface="Arial"/>
                <a:ea typeface="Arial"/>
                <a:cs typeface="Arial"/>
                <a:sym typeface="Arial"/>
              </a:rPr>
              <a:t>categories of quality as defined by the learning standard(s) and the task instructions</a:t>
            </a:r>
          </a:p>
          <a:p>
            <a:pPr marL="457200" lvl="0" indent="-419100">
              <a:lnSpc>
                <a:spcPct val="115000"/>
              </a:lnSpc>
              <a:spcBef>
                <a:spcPts val="800"/>
              </a:spcBef>
              <a:buSzPct val="100000"/>
              <a:buFont typeface="Arial"/>
            </a:pPr>
            <a:r>
              <a:rPr lang="en-US" sz="3000" u="sng" dirty="0">
                <a:latin typeface="Arial"/>
                <a:ea typeface="Arial"/>
                <a:cs typeface="Arial"/>
                <a:sym typeface="Arial"/>
              </a:rPr>
              <a:t>Performance level headings</a:t>
            </a:r>
            <a:r>
              <a:rPr lang="en-US" sz="3000" dirty="0">
                <a:latin typeface="Arial"/>
                <a:ea typeface="Arial"/>
                <a:cs typeface="Arial"/>
                <a:sym typeface="Arial"/>
              </a:rPr>
              <a:t> (may be assigned a numerical value)</a:t>
            </a:r>
          </a:p>
          <a:p>
            <a:pPr marL="457200" lvl="0" indent="-419100" rtl="0">
              <a:lnSpc>
                <a:spcPct val="115000"/>
              </a:lnSpc>
              <a:spcBef>
                <a:spcPts val="800"/>
              </a:spcBef>
              <a:buSzPct val="100000"/>
              <a:buFont typeface="Arial"/>
            </a:pPr>
            <a:r>
              <a:rPr lang="en-US" sz="3000" u="sng" dirty="0">
                <a:latin typeface="Arial"/>
                <a:ea typeface="Arial"/>
                <a:cs typeface="Arial"/>
                <a:sym typeface="Arial"/>
              </a:rPr>
              <a:t>Descriptors</a:t>
            </a:r>
            <a:r>
              <a:rPr lang="en-US" sz="3000" dirty="0">
                <a:latin typeface="Arial"/>
                <a:ea typeface="Arial"/>
                <a:cs typeface="Arial"/>
                <a:sym typeface="Arial"/>
              </a:rPr>
              <a:t> provide attributes of the product or performance for each criterion at each level </a:t>
            </a:r>
          </a:p>
        </p:txBody>
      </p:sp>
      <p:sp>
        <p:nvSpPr>
          <p:cNvPr id="5" name="TextBox 4"/>
          <p:cNvSpPr txBox="1"/>
          <p:nvPr/>
        </p:nvSpPr>
        <p:spPr>
          <a:xfrm>
            <a:off x="6377608" y="6195046"/>
            <a:ext cx="2438400" cy="523220"/>
          </a:xfrm>
          <a:prstGeom prst="rect">
            <a:avLst/>
          </a:prstGeom>
          <a:noFill/>
        </p:spPr>
        <p:txBody>
          <a:bodyPr wrap="square" rtlCol="0">
            <a:spAutoFit/>
          </a:bodyPr>
          <a:lstStyle/>
          <a:p>
            <a:r>
              <a:rPr lang="en-US" dirty="0"/>
              <a:t>(</a:t>
            </a:r>
            <a:r>
              <a:rPr lang="en-US" dirty="0" err="1"/>
              <a:t>Arter</a:t>
            </a:r>
            <a:r>
              <a:rPr lang="en-US" dirty="0"/>
              <a:t> &amp; </a:t>
            </a:r>
            <a:r>
              <a:rPr lang="en-US" dirty="0" err="1"/>
              <a:t>McTighe</a:t>
            </a:r>
            <a:r>
              <a:rPr lang="en-US" dirty="0"/>
              <a:t>, 2000)</a:t>
            </a:r>
          </a:p>
          <a:p>
            <a:r>
              <a:rPr lang="en-US" dirty="0"/>
              <a:t>(Mueller, 2016)</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01662"/>
            <a:ext cx="8229600" cy="1371371"/>
          </a:xfrm>
        </p:spPr>
        <p:txBody>
          <a:bodyPr/>
          <a:lstStyle/>
          <a:p>
            <a:r>
              <a:rPr lang="en-US" sz="3600" dirty="0"/>
              <a:t>Suggested Guidelines for </a:t>
            </a:r>
            <a:br>
              <a:rPr lang="en-US" sz="3600" dirty="0"/>
            </a:br>
            <a:r>
              <a:rPr lang="en-US" sz="3600" dirty="0"/>
              <a:t>Creating Rubrics</a:t>
            </a:r>
            <a:endParaRPr lang="en-US" sz="3600" dirty="0">
              <a:solidFill>
                <a:srgbClr val="800000"/>
              </a:solidFill>
            </a:endParaRPr>
          </a:p>
        </p:txBody>
      </p:sp>
      <p:sp>
        <p:nvSpPr>
          <p:cNvPr id="9" name="Content Placeholder 8"/>
          <p:cNvSpPr>
            <a:spLocks noGrp="1"/>
          </p:cNvSpPr>
          <p:nvPr>
            <p:ph idx="1"/>
          </p:nvPr>
        </p:nvSpPr>
        <p:spPr>
          <a:xfrm>
            <a:off x="266700" y="2018753"/>
            <a:ext cx="8610600" cy="3943898"/>
          </a:xfrm>
        </p:spPr>
        <p:txBody>
          <a:bodyPr/>
          <a:lstStyle/>
          <a:p>
            <a:r>
              <a:rPr lang="en-US" dirty="0"/>
              <a:t> List performance levels from the highest to the lowest.</a:t>
            </a:r>
          </a:p>
          <a:p>
            <a:r>
              <a:rPr lang="en-US" dirty="0"/>
              <a:t> Write descriptors in student-friendly language.</a:t>
            </a:r>
          </a:p>
          <a:p>
            <a:r>
              <a:rPr lang="en-US" dirty="0"/>
              <a:t> Use specific learning standards.</a:t>
            </a:r>
          </a:p>
          <a:p>
            <a:r>
              <a:rPr lang="en-US" dirty="0"/>
              <a:t> Rubric descriptors should provide specific descriptive feedback to student.</a:t>
            </a:r>
          </a:p>
        </p:txBody>
      </p:sp>
      <p:sp>
        <p:nvSpPr>
          <p:cNvPr id="5" name="TextBox 4"/>
          <p:cNvSpPr txBox="1"/>
          <p:nvPr/>
        </p:nvSpPr>
        <p:spPr>
          <a:xfrm>
            <a:off x="6705600" y="6172200"/>
            <a:ext cx="1828800" cy="369332"/>
          </a:xfrm>
          <a:prstGeom prst="rect">
            <a:avLst/>
          </a:prstGeom>
          <a:noFill/>
        </p:spPr>
        <p:txBody>
          <a:bodyPr wrap="square" rtlCol="0">
            <a:spAutoFit/>
          </a:bodyPr>
          <a:lstStyle/>
          <a:p>
            <a:r>
              <a:rPr lang="en-US" dirty="0"/>
              <a:t>(Brookhart, 2013)</a:t>
            </a:r>
          </a:p>
        </p:txBody>
      </p:sp>
      <p:grpSp>
        <p:nvGrpSpPr>
          <p:cNvPr id="6" name="Group 2"/>
          <p:cNvGrpSpPr>
            <a:grpSpLocks/>
          </p:cNvGrpSpPr>
          <p:nvPr/>
        </p:nvGrpSpPr>
        <p:grpSpPr bwMode="auto">
          <a:xfrm>
            <a:off x="7839074" y="235812"/>
            <a:ext cx="1152525" cy="914400"/>
            <a:chOff x="4867942" y="3758980"/>
            <a:chExt cx="1151858" cy="914400"/>
          </a:xfrm>
        </p:grpSpPr>
        <p:sp>
          <p:nvSpPr>
            <p:cNvPr id="7" name="Rectangle 6"/>
            <p:cNvSpPr/>
            <p:nvPr/>
          </p:nvSpPr>
          <p:spPr>
            <a:xfrm>
              <a:off x="4986936" y="3758980"/>
              <a:ext cx="913871" cy="914400"/>
            </a:xfrm>
            <a:prstGeom prst="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 name="Picture 29" descr="C:\Users\dayad\Desktop\moedusail graphics\icons not buttons\reflec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7942" y="3804700"/>
              <a:ext cx="1151858"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019347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908"/>
        <p:cNvGrpSpPr/>
        <p:nvPr/>
      </p:nvGrpSpPr>
      <p:grpSpPr>
        <a:xfrm>
          <a:off x="0" y="0"/>
          <a:ext cx="0" cy="0"/>
          <a:chOff x="0" y="0"/>
          <a:chExt cx="0" cy="0"/>
        </a:xfrm>
      </p:grpSpPr>
      <p:sp>
        <p:nvSpPr>
          <p:cNvPr id="909" name="Shape 909"/>
          <p:cNvSpPr txBox="1">
            <a:spLocks noGrp="1"/>
          </p:cNvSpPr>
          <p:nvPr>
            <p:ph type="title"/>
          </p:nvPr>
        </p:nvSpPr>
        <p:spPr>
          <a:xfrm>
            <a:off x="457200" y="601662"/>
            <a:ext cx="8229600" cy="1097100"/>
          </a:xfrm>
          <a:prstGeom prst="rect">
            <a:avLst/>
          </a:prstGeom>
        </p:spPr>
        <p:txBody>
          <a:bodyPr lIns="91425" tIns="91425" rIns="91425" bIns="91425" anchor="ctr" anchorCtr="0">
            <a:noAutofit/>
          </a:bodyPr>
          <a:lstStyle/>
          <a:p>
            <a:pPr lvl="0">
              <a:spcBef>
                <a:spcPts val="0"/>
              </a:spcBef>
              <a:buNone/>
            </a:pPr>
            <a:r>
              <a:rPr lang="en-US" sz="4000" dirty="0"/>
              <a:t>Award Winning </a:t>
            </a:r>
            <a:br>
              <a:rPr lang="en-US" sz="4000" dirty="0"/>
            </a:br>
            <a:r>
              <a:rPr lang="en-US" sz="4000" dirty="0"/>
              <a:t>Chocolate Chip Cookie</a:t>
            </a:r>
          </a:p>
        </p:txBody>
      </p:sp>
      <p:sp>
        <p:nvSpPr>
          <p:cNvPr id="910" name="Shape 910"/>
          <p:cNvSpPr txBox="1">
            <a:spLocks noGrp="1"/>
          </p:cNvSpPr>
          <p:nvPr>
            <p:ph type="body" idx="1"/>
          </p:nvPr>
        </p:nvSpPr>
        <p:spPr>
          <a:xfrm>
            <a:off x="457200" y="1828802"/>
            <a:ext cx="8229600" cy="4151374"/>
          </a:xfrm>
          <a:prstGeom prst="rect">
            <a:avLst/>
          </a:prstGeom>
        </p:spPr>
        <p:txBody>
          <a:bodyPr lIns="91425" tIns="91425" rIns="91425" bIns="91425" anchor="t" anchorCtr="0">
            <a:noAutofit/>
          </a:bodyPr>
          <a:lstStyle/>
          <a:p>
            <a:pPr marL="387350" lvl="0" indent="-457200">
              <a:lnSpc>
                <a:spcPct val="120000"/>
              </a:lnSpc>
              <a:spcBef>
                <a:spcPts val="0"/>
              </a:spcBef>
              <a:buClr>
                <a:schemeClr val="dk1"/>
              </a:buClr>
              <a:buFont typeface="+mj-lt"/>
              <a:buAutoNum type="arabicPeriod"/>
            </a:pPr>
            <a:r>
              <a:rPr lang="en-US" sz="2500" dirty="0">
                <a:latin typeface="Arial"/>
                <a:ea typeface="Arial"/>
                <a:cs typeface="Arial"/>
                <a:sym typeface="Arial"/>
              </a:rPr>
              <a:t>Brainstorm possible qualities of a chocolate chip cookie. (one quality per post-it-note)</a:t>
            </a:r>
          </a:p>
          <a:p>
            <a:pPr marL="387350" lvl="0" indent="-457200">
              <a:lnSpc>
                <a:spcPct val="120000"/>
              </a:lnSpc>
              <a:spcBef>
                <a:spcPts val="0"/>
              </a:spcBef>
              <a:buClr>
                <a:schemeClr val="dk1"/>
              </a:buClr>
              <a:buFont typeface="+mj-lt"/>
              <a:buAutoNum type="arabicPeriod"/>
            </a:pPr>
            <a:r>
              <a:rPr lang="en-US" sz="2500" dirty="0">
                <a:latin typeface="Arial"/>
                <a:ea typeface="Arial"/>
                <a:cs typeface="Arial"/>
                <a:sym typeface="Arial"/>
              </a:rPr>
              <a:t>Sort the qualities into categories.</a:t>
            </a:r>
          </a:p>
          <a:p>
            <a:pPr marL="387350" lvl="0" indent="-457200">
              <a:lnSpc>
                <a:spcPct val="120000"/>
              </a:lnSpc>
              <a:spcBef>
                <a:spcPts val="0"/>
              </a:spcBef>
              <a:buClr>
                <a:schemeClr val="dk1"/>
              </a:buClr>
              <a:buFont typeface="+mj-lt"/>
              <a:buAutoNum type="arabicPeriod"/>
            </a:pPr>
            <a:r>
              <a:rPr lang="en-US" sz="2500" dirty="0">
                <a:latin typeface="Arial"/>
                <a:ea typeface="Arial"/>
                <a:cs typeface="Arial"/>
                <a:sym typeface="Arial"/>
              </a:rPr>
              <a:t>As a team, use the categories to determine criteria for an Award Winning Cookie.</a:t>
            </a:r>
          </a:p>
          <a:p>
            <a:pPr marL="387350" lvl="0" indent="-457200">
              <a:lnSpc>
                <a:spcPct val="120000"/>
              </a:lnSpc>
              <a:spcBef>
                <a:spcPts val="0"/>
              </a:spcBef>
              <a:buClr>
                <a:schemeClr val="dk1"/>
              </a:buClr>
              <a:buFont typeface="+mj-lt"/>
              <a:buAutoNum type="arabicPeriod"/>
            </a:pPr>
            <a:r>
              <a:rPr lang="en-US" sz="2500" dirty="0">
                <a:latin typeface="Arial"/>
                <a:ea typeface="Arial"/>
                <a:cs typeface="Arial"/>
                <a:sym typeface="Arial"/>
              </a:rPr>
              <a:t>Fill in the criteria on the rubric template.</a:t>
            </a:r>
          </a:p>
          <a:p>
            <a:pPr marL="387350" lvl="0" indent="-457200">
              <a:lnSpc>
                <a:spcPct val="120000"/>
              </a:lnSpc>
              <a:spcBef>
                <a:spcPts val="0"/>
              </a:spcBef>
              <a:buClr>
                <a:schemeClr val="dk1"/>
              </a:buClr>
              <a:buFont typeface="+mj-lt"/>
              <a:buAutoNum type="arabicPeriod"/>
            </a:pPr>
            <a:r>
              <a:rPr lang="en-US" sz="2500" dirty="0">
                <a:latin typeface="Arial"/>
                <a:ea typeface="Arial"/>
                <a:cs typeface="Arial"/>
                <a:sym typeface="Arial"/>
              </a:rPr>
              <a:t>Decide on performance level headings. </a:t>
            </a:r>
          </a:p>
          <a:p>
            <a:pPr marL="387350" lvl="0" indent="-457200">
              <a:lnSpc>
                <a:spcPct val="120000"/>
              </a:lnSpc>
              <a:spcBef>
                <a:spcPts val="0"/>
              </a:spcBef>
              <a:buClr>
                <a:schemeClr val="dk1"/>
              </a:buClr>
              <a:buFont typeface="+mj-lt"/>
              <a:buAutoNum type="arabicPeriod"/>
            </a:pPr>
            <a:r>
              <a:rPr lang="en-US" sz="2500" dirty="0">
                <a:latin typeface="Arial"/>
                <a:ea typeface="Arial"/>
                <a:cs typeface="Arial"/>
                <a:sym typeface="Arial"/>
              </a:rPr>
              <a:t>Write descriptors for each performance level/criterion beginning with Proficient. </a:t>
            </a:r>
          </a:p>
          <a:p>
            <a:pPr lvl="0">
              <a:spcBef>
                <a:spcPts val="0"/>
              </a:spcBef>
              <a:buNone/>
            </a:pPr>
            <a:endParaRPr dirty="0"/>
          </a:p>
        </p:txBody>
      </p:sp>
      <p:pic>
        <p:nvPicPr>
          <p:cNvPr id="911" name="Shape 911"/>
          <p:cNvPicPr preferRelativeResize="0"/>
          <p:nvPr/>
        </p:nvPicPr>
        <p:blipFill>
          <a:blip r:embed="rId3">
            <a:alphaModFix/>
          </a:blip>
          <a:stretch>
            <a:fillRect/>
          </a:stretch>
        </p:blipFill>
        <p:spPr>
          <a:xfrm>
            <a:off x="7353300" y="3904489"/>
            <a:ext cx="1333500" cy="1343025"/>
          </a:xfrm>
          <a:prstGeom prst="rect">
            <a:avLst/>
          </a:prstGeom>
          <a:noFill/>
          <a:ln>
            <a:noFill/>
          </a:ln>
        </p:spPr>
      </p:pic>
      <p:grpSp>
        <p:nvGrpSpPr>
          <p:cNvPr id="5" name="Group 2"/>
          <p:cNvGrpSpPr>
            <a:grpSpLocks/>
          </p:cNvGrpSpPr>
          <p:nvPr/>
        </p:nvGrpSpPr>
        <p:grpSpPr bwMode="auto">
          <a:xfrm>
            <a:off x="7839074" y="235812"/>
            <a:ext cx="1152525" cy="914400"/>
            <a:chOff x="4867942" y="3758980"/>
            <a:chExt cx="1151858" cy="914400"/>
          </a:xfrm>
        </p:grpSpPr>
        <p:sp>
          <p:nvSpPr>
            <p:cNvPr id="6" name="Rectangle 5"/>
            <p:cNvSpPr/>
            <p:nvPr/>
          </p:nvSpPr>
          <p:spPr>
            <a:xfrm>
              <a:off x="4986936" y="3758980"/>
              <a:ext cx="913871" cy="914400"/>
            </a:xfrm>
            <a:prstGeom prst="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 name="Picture 29" descr="C:\Users\dayad\Desktop\moedusail graphics\icons not buttons\reflecti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7942" y="3804700"/>
              <a:ext cx="1151858"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Shape 908"/>
        <p:cNvGrpSpPr/>
        <p:nvPr/>
      </p:nvGrpSpPr>
      <p:grpSpPr>
        <a:xfrm>
          <a:off x="0" y="0"/>
          <a:ext cx="0" cy="0"/>
          <a:chOff x="0" y="0"/>
          <a:chExt cx="0" cy="0"/>
        </a:xfrm>
      </p:grpSpPr>
      <p:sp>
        <p:nvSpPr>
          <p:cNvPr id="909" name="Shape 909"/>
          <p:cNvSpPr txBox="1">
            <a:spLocks noGrp="1"/>
          </p:cNvSpPr>
          <p:nvPr>
            <p:ph type="title"/>
          </p:nvPr>
        </p:nvSpPr>
        <p:spPr>
          <a:xfrm>
            <a:off x="457200" y="601662"/>
            <a:ext cx="8229600" cy="1097100"/>
          </a:xfrm>
          <a:prstGeom prst="rect">
            <a:avLst/>
          </a:prstGeom>
        </p:spPr>
        <p:txBody>
          <a:bodyPr lIns="91425" tIns="91425" rIns="91425" bIns="91425" anchor="ctr" anchorCtr="0">
            <a:noAutofit/>
          </a:bodyPr>
          <a:lstStyle/>
          <a:p>
            <a:pPr lvl="0">
              <a:spcBef>
                <a:spcPts val="0"/>
              </a:spcBef>
              <a:buNone/>
            </a:pPr>
            <a:r>
              <a:rPr lang="en-US" sz="4000" dirty="0"/>
              <a:t>Creating a Rubric</a:t>
            </a:r>
          </a:p>
        </p:txBody>
      </p:sp>
      <p:sp>
        <p:nvSpPr>
          <p:cNvPr id="910" name="Shape 910"/>
          <p:cNvSpPr txBox="1">
            <a:spLocks noGrp="1"/>
          </p:cNvSpPr>
          <p:nvPr>
            <p:ph type="body" idx="1"/>
          </p:nvPr>
        </p:nvSpPr>
        <p:spPr>
          <a:xfrm>
            <a:off x="457200" y="1767842"/>
            <a:ext cx="8229600" cy="4151374"/>
          </a:xfrm>
          <a:prstGeom prst="rect">
            <a:avLst/>
          </a:prstGeom>
        </p:spPr>
        <p:txBody>
          <a:bodyPr lIns="91425" tIns="91425" rIns="91425" bIns="91425" anchor="t" anchorCtr="0">
            <a:noAutofit/>
          </a:bodyPr>
          <a:lstStyle/>
          <a:p>
            <a:pPr marL="387350" lvl="0" indent="-457200">
              <a:lnSpc>
                <a:spcPct val="120000"/>
              </a:lnSpc>
              <a:spcBef>
                <a:spcPts val="0"/>
              </a:spcBef>
              <a:buClr>
                <a:schemeClr val="dk1"/>
              </a:buClr>
              <a:buFont typeface="+mj-lt"/>
              <a:buAutoNum type="arabicPeriod"/>
            </a:pPr>
            <a:r>
              <a:rPr lang="en-US" sz="2500" dirty="0">
                <a:latin typeface="Arial"/>
                <a:ea typeface="Arial"/>
                <a:cs typeface="Arial"/>
                <a:sym typeface="Arial"/>
              </a:rPr>
              <a:t>Brainstorm possible qualities of a good research paper. (List one quality per sticky note)</a:t>
            </a:r>
          </a:p>
          <a:p>
            <a:pPr marL="387350" lvl="0" indent="-457200">
              <a:lnSpc>
                <a:spcPct val="120000"/>
              </a:lnSpc>
              <a:spcBef>
                <a:spcPts val="0"/>
              </a:spcBef>
              <a:buClr>
                <a:schemeClr val="dk1"/>
              </a:buClr>
              <a:buFont typeface="+mj-lt"/>
              <a:buAutoNum type="arabicPeriod"/>
            </a:pPr>
            <a:r>
              <a:rPr lang="en-US" sz="2500" dirty="0">
                <a:latin typeface="Arial"/>
                <a:ea typeface="Arial"/>
                <a:cs typeface="Arial"/>
                <a:sym typeface="Arial"/>
              </a:rPr>
              <a:t>Sort the qualities into categories.</a:t>
            </a:r>
          </a:p>
          <a:p>
            <a:pPr marL="387350" lvl="0" indent="-457200">
              <a:lnSpc>
                <a:spcPct val="120000"/>
              </a:lnSpc>
              <a:spcBef>
                <a:spcPts val="0"/>
              </a:spcBef>
              <a:buClr>
                <a:schemeClr val="dk1"/>
              </a:buClr>
              <a:buFont typeface="+mj-lt"/>
              <a:buAutoNum type="arabicPeriod"/>
            </a:pPr>
            <a:r>
              <a:rPr lang="en-US" sz="2500" dirty="0">
                <a:latin typeface="Arial"/>
                <a:ea typeface="Arial"/>
                <a:cs typeface="Arial"/>
                <a:sym typeface="Arial"/>
              </a:rPr>
              <a:t>As a team, use the categories to determine criteria for your assignment.</a:t>
            </a:r>
          </a:p>
          <a:p>
            <a:pPr marL="387350" lvl="0" indent="-457200">
              <a:lnSpc>
                <a:spcPct val="120000"/>
              </a:lnSpc>
              <a:spcBef>
                <a:spcPts val="0"/>
              </a:spcBef>
              <a:buClr>
                <a:schemeClr val="dk1"/>
              </a:buClr>
              <a:buFont typeface="+mj-lt"/>
              <a:buAutoNum type="arabicPeriod"/>
            </a:pPr>
            <a:r>
              <a:rPr lang="en-US" sz="2500" dirty="0">
                <a:latin typeface="Arial"/>
                <a:ea typeface="Arial"/>
                <a:cs typeface="Arial"/>
                <a:sym typeface="Arial"/>
              </a:rPr>
              <a:t>Fill in the criteria on the rubric template.</a:t>
            </a:r>
          </a:p>
          <a:p>
            <a:pPr marL="387350" lvl="0" indent="-457200">
              <a:lnSpc>
                <a:spcPct val="120000"/>
              </a:lnSpc>
              <a:spcBef>
                <a:spcPts val="0"/>
              </a:spcBef>
              <a:buClr>
                <a:schemeClr val="dk1"/>
              </a:buClr>
              <a:buFont typeface="+mj-lt"/>
              <a:buAutoNum type="arabicPeriod"/>
            </a:pPr>
            <a:r>
              <a:rPr lang="en-US" sz="2500" dirty="0">
                <a:latin typeface="Arial"/>
                <a:ea typeface="Arial"/>
                <a:cs typeface="Arial"/>
                <a:sym typeface="Arial"/>
              </a:rPr>
              <a:t>Decide on performance level headings. </a:t>
            </a:r>
          </a:p>
          <a:p>
            <a:pPr marL="387350" lvl="0" indent="-457200">
              <a:lnSpc>
                <a:spcPct val="120000"/>
              </a:lnSpc>
              <a:spcBef>
                <a:spcPts val="0"/>
              </a:spcBef>
              <a:buClr>
                <a:schemeClr val="dk1"/>
              </a:buClr>
              <a:buFont typeface="+mj-lt"/>
              <a:buAutoNum type="arabicPeriod"/>
            </a:pPr>
            <a:r>
              <a:rPr lang="en-US" sz="2500" dirty="0">
                <a:latin typeface="Arial"/>
                <a:ea typeface="Arial"/>
                <a:cs typeface="Arial"/>
                <a:sym typeface="Arial"/>
              </a:rPr>
              <a:t>Write descriptors for each performance level/criterion beginning with Proficient. </a:t>
            </a:r>
          </a:p>
          <a:p>
            <a:pPr lvl="0">
              <a:spcBef>
                <a:spcPts val="0"/>
              </a:spcBef>
              <a:buNone/>
            </a:pPr>
            <a:endParaRPr dirty="0"/>
          </a:p>
        </p:txBody>
      </p:sp>
    </p:spTree>
    <p:extLst>
      <p:ext uri="{BB962C8B-B14F-4D97-AF65-F5344CB8AC3E}">
        <p14:creationId xmlns:p14="http://schemas.microsoft.com/office/powerpoint/2010/main" val="22806791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916"/>
        <p:cNvGrpSpPr/>
        <p:nvPr/>
      </p:nvGrpSpPr>
      <p:grpSpPr>
        <a:xfrm>
          <a:off x="0" y="0"/>
          <a:ext cx="0" cy="0"/>
          <a:chOff x="0" y="0"/>
          <a:chExt cx="0" cy="0"/>
        </a:xfrm>
      </p:grpSpPr>
      <p:sp>
        <p:nvSpPr>
          <p:cNvPr id="917" name="Shape 917"/>
          <p:cNvSpPr txBox="1">
            <a:spLocks noGrp="1"/>
          </p:cNvSpPr>
          <p:nvPr>
            <p:ph type="title"/>
          </p:nvPr>
        </p:nvSpPr>
        <p:spPr>
          <a:xfrm>
            <a:off x="457200" y="812677"/>
            <a:ext cx="8229600" cy="1097100"/>
          </a:xfrm>
          <a:prstGeom prst="rect">
            <a:avLst/>
          </a:prstGeom>
        </p:spPr>
        <p:txBody>
          <a:bodyPr lIns="91425" tIns="91425" rIns="91425" bIns="91425" anchor="ctr" anchorCtr="0">
            <a:noAutofit/>
          </a:bodyPr>
          <a:lstStyle/>
          <a:p>
            <a:pPr lvl="0">
              <a:spcBef>
                <a:spcPts val="0"/>
              </a:spcBef>
              <a:buNone/>
            </a:pPr>
            <a:r>
              <a:rPr lang="en-US" dirty="0">
                <a:solidFill>
                  <a:srgbClr val="0D4170"/>
                </a:solidFill>
                <a:latin typeface="Arial"/>
                <a:ea typeface="Arial"/>
                <a:cs typeface="Arial"/>
                <a:sym typeface="Arial"/>
              </a:rPr>
              <a:t>Rubric Reflection</a:t>
            </a:r>
          </a:p>
        </p:txBody>
      </p:sp>
      <p:sp>
        <p:nvSpPr>
          <p:cNvPr id="918" name="Shape 918"/>
          <p:cNvSpPr txBox="1">
            <a:spLocks noGrp="1"/>
          </p:cNvSpPr>
          <p:nvPr>
            <p:ph type="body" idx="1"/>
          </p:nvPr>
        </p:nvSpPr>
        <p:spPr>
          <a:xfrm>
            <a:off x="457200" y="2178504"/>
            <a:ext cx="8229600" cy="3604844"/>
          </a:xfrm>
          <a:prstGeom prst="rect">
            <a:avLst/>
          </a:prstGeom>
        </p:spPr>
        <p:txBody>
          <a:bodyPr lIns="91425" tIns="91425" rIns="91425" bIns="91425" anchor="t" anchorCtr="0">
            <a:noAutofit/>
          </a:bodyPr>
          <a:lstStyle/>
          <a:p>
            <a:pPr marL="457200" lvl="0" indent="-228600">
              <a:lnSpc>
                <a:spcPct val="115000"/>
              </a:lnSpc>
              <a:spcBef>
                <a:spcPts val="800"/>
              </a:spcBef>
              <a:buFont typeface="Arial"/>
            </a:pPr>
            <a:r>
              <a:rPr lang="en-US" dirty="0">
                <a:latin typeface="Arial"/>
                <a:ea typeface="Arial"/>
                <a:cs typeface="Arial"/>
                <a:sym typeface="Arial"/>
              </a:rPr>
              <a:t> Based on this experience, what are some potential challenges of developing rubrics for  your classroom?</a:t>
            </a:r>
          </a:p>
          <a:p>
            <a:pPr marL="457200" lvl="0" indent="-228600">
              <a:lnSpc>
                <a:spcPct val="115000"/>
              </a:lnSpc>
              <a:spcBef>
                <a:spcPts val="800"/>
              </a:spcBef>
              <a:buFont typeface="Arial"/>
            </a:pPr>
            <a:r>
              <a:rPr lang="en-US" dirty="0">
                <a:latin typeface="Arial"/>
                <a:ea typeface="Arial"/>
                <a:cs typeface="Arial"/>
                <a:sym typeface="Arial"/>
              </a:rPr>
              <a:t> From your experience and what you have learned so far, discuss the benefits of using quality rubrics.</a:t>
            </a:r>
          </a:p>
        </p:txBody>
      </p:sp>
      <p:grpSp>
        <p:nvGrpSpPr>
          <p:cNvPr id="4" name="Group 2"/>
          <p:cNvGrpSpPr>
            <a:grpSpLocks/>
          </p:cNvGrpSpPr>
          <p:nvPr/>
        </p:nvGrpSpPr>
        <p:grpSpPr bwMode="auto">
          <a:xfrm>
            <a:off x="7781925" y="221114"/>
            <a:ext cx="1152525" cy="914400"/>
            <a:chOff x="4867942" y="3758980"/>
            <a:chExt cx="1151858" cy="914400"/>
          </a:xfrm>
        </p:grpSpPr>
        <p:sp>
          <p:nvSpPr>
            <p:cNvPr id="5" name="Rectangle 4"/>
            <p:cNvSpPr/>
            <p:nvPr/>
          </p:nvSpPr>
          <p:spPr>
            <a:xfrm>
              <a:off x="4986936" y="3758980"/>
              <a:ext cx="913871" cy="914400"/>
            </a:xfrm>
            <a:prstGeom prst="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29" descr="C:\Users\dayad\Desktop\moedusail graphics\icons not buttons\reflec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7942" y="3804700"/>
              <a:ext cx="1151858"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923"/>
        <p:cNvGrpSpPr/>
        <p:nvPr/>
      </p:nvGrpSpPr>
      <p:grpSpPr>
        <a:xfrm>
          <a:off x="0" y="0"/>
          <a:ext cx="0" cy="0"/>
          <a:chOff x="0" y="0"/>
          <a:chExt cx="0" cy="0"/>
        </a:xfrm>
      </p:grpSpPr>
      <p:sp>
        <p:nvSpPr>
          <p:cNvPr id="924" name="Shape 924"/>
          <p:cNvSpPr txBox="1">
            <a:spLocks noGrp="1"/>
          </p:cNvSpPr>
          <p:nvPr>
            <p:ph type="body" idx="1"/>
          </p:nvPr>
        </p:nvSpPr>
        <p:spPr>
          <a:xfrm>
            <a:off x="457200" y="1257365"/>
            <a:ext cx="8229600" cy="4580728"/>
          </a:xfrm>
          <a:prstGeom prst="rect">
            <a:avLst/>
          </a:prstGeom>
        </p:spPr>
        <p:txBody>
          <a:bodyPr lIns="91425" tIns="91425" rIns="91425" bIns="91425" anchor="t" anchorCtr="0">
            <a:noAutofit/>
          </a:bodyPr>
          <a:lstStyle/>
          <a:p>
            <a:pPr marL="0" lvl="0" indent="-69850" algn="ctr">
              <a:lnSpc>
                <a:spcPct val="100000"/>
              </a:lnSpc>
              <a:spcBef>
                <a:spcPts val="1000"/>
              </a:spcBef>
              <a:buClr>
                <a:schemeClr val="dk1"/>
              </a:buClr>
              <a:buSzPct val="31428"/>
              <a:buFont typeface="Arial"/>
              <a:buNone/>
            </a:pPr>
            <a:r>
              <a:rPr lang="en-US" sz="3500" dirty="0">
                <a:latin typeface="Arial"/>
                <a:ea typeface="Arial"/>
                <a:cs typeface="Arial"/>
                <a:sym typeface="Arial"/>
              </a:rPr>
              <a:t>“Helpful rubrics offer rich descriptors that clarify for learners the quality sought; poor rubrics amount to no more than saying that ‘Excellent is better than Good’ etc.”</a:t>
            </a:r>
            <a:endParaRPr lang="en-US" sz="1400" dirty="0">
              <a:latin typeface="Arial"/>
              <a:ea typeface="Arial"/>
              <a:cs typeface="Arial"/>
              <a:sym typeface="Arial"/>
            </a:endParaRPr>
          </a:p>
          <a:p>
            <a:pPr marL="0" lvl="0" indent="0" algn="ctr" rtl="0">
              <a:lnSpc>
                <a:spcPct val="100000"/>
              </a:lnSpc>
              <a:spcBef>
                <a:spcPts val="700"/>
              </a:spcBef>
              <a:buNone/>
            </a:pPr>
            <a:endParaRPr sz="1800" i="1" dirty="0">
              <a:latin typeface="Arial"/>
              <a:ea typeface="Arial"/>
              <a:cs typeface="Arial"/>
              <a:sym typeface="Arial"/>
            </a:endParaRPr>
          </a:p>
          <a:p>
            <a:pPr marL="0" lvl="0" indent="0" algn="ctr" rtl="0">
              <a:lnSpc>
                <a:spcPct val="100000"/>
              </a:lnSpc>
              <a:spcBef>
                <a:spcPts val="0"/>
              </a:spcBef>
              <a:buNone/>
            </a:pPr>
            <a:r>
              <a:rPr lang="en-US" sz="3500" dirty="0">
                <a:solidFill>
                  <a:srgbClr val="800000"/>
                </a:solidFill>
                <a:latin typeface="Arial"/>
                <a:ea typeface="Arial"/>
                <a:cs typeface="Arial"/>
                <a:sym typeface="Arial"/>
              </a:rPr>
              <a:t>How can quality rubrics help develop</a:t>
            </a:r>
          </a:p>
          <a:p>
            <a:pPr marL="0" lvl="0" indent="-69850" algn="ctr" rtl="0">
              <a:lnSpc>
                <a:spcPct val="100000"/>
              </a:lnSpc>
              <a:spcBef>
                <a:spcPts val="0"/>
              </a:spcBef>
              <a:buClr>
                <a:schemeClr val="dk1"/>
              </a:buClr>
              <a:buSzPct val="31428"/>
              <a:buFont typeface="Arial"/>
              <a:buNone/>
            </a:pPr>
            <a:r>
              <a:rPr lang="en-US" sz="3500" dirty="0">
                <a:solidFill>
                  <a:srgbClr val="800000"/>
                </a:solidFill>
                <a:latin typeface="Arial"/>
                <a:ea typeface="Arial"/>
                <a:cs typeface="Arial"/>
                <a:sym typeface="Arial"/>
              </a:rPr>
              <a:t>Assessment Capable Learners?</a:t>
            </a:r>
          </a:p>
        </p:txBody>
      </p:sp>
      <p:sp>
        <p:nvSpPr>
          <p:cNvPr id="2" name="TextBox 1"/>
          <p:cNvSpPr txBox="1"/>
          <p:nvPr/>
        </p:nvSpPr>
        <p:spPr>
          <a:xfrm>
            <a:off x="7026812" y="6246055"/>
            <a:ext cx="1659988" cy="338554"/>
          </a:xfrm>
          <a:prstGeom prst="rect">
            <a:avLst/>
          </a:prstGeom>
          <a:noFill/>
        </p:spPr>
        <p:txBody>
          <a:bodyPr wrap="square" rtlCol="0">
            <a:spAutoFit/>
          </a:bodyPr>
          <a:lstStyle/>
          <a:p>
            <a:r>
              <a:rPr lang="en-US" sz="1600" dirty="0"/>
              <a:t>(Wiggins, 2013)</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929"/>
        <p:cNvGrpSpPr/>
        <p:nvPr/>
      </p:nvGrpSpPr>
      <p:grpSpPr>
        <a:xfrm>
          <a:off x="0" y="0"/>
          <a:ext cx="0" cy="0"/>
          <a:chOff x="0" y="0"/>
          <a:chExt cx="0" cy="0"/>
        </a:xfrm>
      </p:grpSpPr>
      <p:sp>
        <p:nvSpPr>
          <p:cNvPr id="930" name="Shape 930"/>
          <p:cNvSpPr txBox="1">
            <a:spLocks noGrp="1"/>
          </p:cNvSpPr>
          <p:nvPr>
            <p:ph type="title"/>
          </p:nvPr>
        </p:nvSpPr>
        <p:spPr>
          <a:xfrm>
            <a:off x="457200" y="854881"/>
            <a:ext cx="8229600" cy="1097100"/>
          </a:xfrm>
          <a:prstGeom prst="rect">
            <a:avLst/>
          </a:prstGeom>
        </p:spPr>
        <p:txBody>
          <a:bodyPr lIns="91425" tIns="91425" rIns="91425" bIns="91425" anchor="ctr" anchorCtr="0">
            <a:noAutofit/>
          </a:bodyPr>
          <a:lstStyle/>
          <a:p>
            <a:pPr lvl="0">
              <a:spcBef>
                <a:spcPts val="0"/>
              </a:spcBef>
              <a:buNone/>
            </a:pPr>
            <a:r>
              <a:rPr lang="en-US" sz="4000" dirty="0"/>
              <a:t>Involving Students in the </a:t>
            </a:r>
            <a:br>
              <a:rPr lang="en-US" sz="4000" dirty="0"/>
            </a:br>
            <a:r>
              <a:rPr lang="en-US" sz="4000" dirty="0"/>
              <a:t>Creation of Rubrics</a:t>
            </a:r>
          </a:p>
        </p:txBody>
      </p:sp>
      <p:pic>
        <p:nvPicPr>
          <p:cNvPr id="931" name="Shape 931"/>
          <p:cNvPicPr preferRelativeResize="0"/>
          <p:nvPr/>
        </p:nvPicPr>
        <p:blipFill>
          <a:blip r:embed="rId3">
            <a:alphaModFix/>
          </a:blip>
          <a:stretch>
            <a:fillRect/>
          </a:stretch>
        </p:blipFill>
        <p:spPr>
          <a:xfrm>
            <a:off x="457200" y="1951981"/>
            <a:ext cx="8229600" cy="396240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sp>
        <p:nvSpPr>
          <p:cNvPr id="937" name="Shape 937"/>
          <p:cNvSpPr txBox="1">
            <a:spLocks noGrp="1"/>
          </p:cNvSpPr>
          <p:nvPr>
            <p:ph type="title"/>
          </p:nvPr>
        </p:nvSpPr>
        <p:spPr>
          <a:xfrm>
            <a:off x="457200" y="754062"/>
            <a:ext cx="8229600" cy="1097100"/>
          </a:xfrm>
          <a:prstGeom prst="rect">
            <a:avLst/>
          </a:prstGeom>
        </p:spPr>
        <p:txBody>
          <a:bodyPr lIns="91425" tIns="91425" rIns="91425" bIns="91425" anchor="ctr" anchorCtr="0">
            <a:noAutofit/>
          </a:bodyPr>
          <a:lstStyle/>
          <a:p>
            <a:pPr lvl="0" rtl="0">
              <a:spcBef>
                <a:spcPts val="0"/>
              </a:spcBef>
              <a:buNone/>
            </a:pPr>
            <a:r>
              <a:rPr lang="en-US" sz="4000" dirty="0"/>
              <a:t>Involving Students in the Process</a:t>
            </a:r>
          </a:p>
        </p:txBody>
      </p:sp>
      <p:sp>
        <p:nvSpPr>
          <p:cNvPr id="938" name="Shape 938"/>
          <p:cNvSpPr txBox="1">
            <a:spLocks noGrp="1"/>
          </p:cNvSpPr>
          <p:nvPr>
            <p:ph type="body" idx="1"/>
          </p:nvPr>
        </p:nvSpPr>
        <p:spPr>
          <a:xfrm>
            <a:off x="457200" y="1951475"/>
            <a:ext cx="8229600" cy="3985091"/>
          </a:xfrm>
          <a:prstGeom prst="rect">
            <a:avLst/>
          </a:prstGeom>
        </p:spPr>
        <p:txBody>
          <a:bodyPr lIns="91425" tIns="91425" rIns="91425" bIns="91425" anchor="t" anchorCtr="0">
            <a:noAutofit/>
          </a:bodyPr>
          <a:lstStyle/>
          <a:p>
            <a:pPr marL="0" lvl="0" indent="-69850" rtl="0">
              <a:lnSpc>
                <a:spcPct val="115000"/>
              </a:lnSpc>
              <a:spcBef>
                <a:spcPts val="700"/>
              </a:spcBef>
              <a:buClr>
                <a:schemeClr val="dk1"/>
              </a:buClr>
              <a:buSzPct val="39285"/>
              <a:buFont typeface="Arial"/>
              <a:buNone/>
            </a:pPr>
            <a:r>
              <a:rPr lang="en-US" sz="2800" b="1" dirty="0">
                <a:latin typeface="Arial"/>
                <a:ea typeface="Arial"/>
                <a:cs typeface="Arial"/>
                <a:sym typeface="Arial"/>
              </a:rPr>
              <a:t>Develop Assessment Criteria with Students</a:t>
            </a:r>
          </a:p>
          <a:p>
            <a:pPr marL="457200" lvl="0" indent="-393700" rtl="0">
              <a:lnSpc>
                <a:spcPct val="115000"/>
              </a:lnSpc>
              <a:spcBef>
                <a:spcPts val="600"/>
              </a:spcBef>
              <a:buSzPct val="100000"/>
              <a:buFont typeface="Arial"/>
            </a:pPr>
            <a:r>
              <a:rPr lang="en-US" sz="2600" dirty="0">
                <a:latin typeface="Arial"/>
                <a:ea typeface="Arial"/>
                <a:cs typeface="Arial"/>
                <a:sym typeface="Arial"/>
              </a:rPr>
              <a:t>Provide examples of student work.</a:t>
            </a:r>
          </a:p>
          <a:p>
            <a:pPr marL="457200" lvl="0" indent="-393700" rtl="0">
              <a:lnSpc>
                <a:spcPct val="115000"/>
              </a:lnSpc>
              <a:spcBef>
                <a:spcPts val="600"/>
              </a:spcBef>
              <a:buSzPct val="100000"/>
              <a:buFont typeface="Arial"/>
            </a:pPr>
            <a:r>
              <a:rPr lang="en-US" sz="2600" dirty="0">
                <a:latin typeface="Arial"/>
                <a:ea typeface="Arial"/>
                <a:cs typeface="Arial"/>
                <a:sym typeface="Arial"/>
              </a:rPr>
              <a:t>Engage students in </a:t>
            </a:r>
            <a:r>
              <a:rPr lang="en-US" sz="2600">
                <a:latin typeface="Arial"/>
                <a:ea typeface="Arial"/>
                <a:cs typeface="Arial"/>
                <a:sym typeface="Arial"/>
              </a:rPr>
              <a:t>identifying proficiency </a:t>
            </a:r>
            <a:r>
              <a:rPr lang="en-US" sz="2600" dirty="0">
                <a:latin typeface="Arial"/>
                <a:ea typeface="Arial"/>
                <a:cs typeface="Arial"/>
                <a:sym typeface="Arial"/>
              </a:rPr>
              <a:t>criteria, using student-friendly language.</a:t>
            </a:r>
          </a:p>
          <a:p>
            <a:pPr marL="457200" lvl="0" indent="-393700" rtl="0">
              <a:lnSpc>
                <a:spcPct val="115000"/>
              </a:lnSpc>
              <a:spcBef>
                <a:spcPts val="600"/>
              </a:spcBef>
              <a:buSzPct val="100000"/>
              <a:buFont typeface="Arial"/>
            </a:pPr>
            <a:r>
              <a:rPr lang="en-US" sz="2600" dirty="0">
                <a:latin typeface="Arial"/>
                <a:ea typeface="Arial"/>
                <a:cs typeface="Arial"/>
                <a:sym typeface="Arial"/>
              </a:rPr>
              <a:t>Facilitate the development of scoring guides based on the criteria.</a:t>
            </a:r>
          </a:p>
          <a:p>
            <a:pPr marL="457200" lvl="0" indent="-393700" rtl="0">
              <a:lnSpc>
                <a:spcPct val="115000"/>
              </a:lnSpc>
              <a:spcBef>
                <a:spcPts val="600"/>
              </a:spcBef>
              <a:buSzPct val="100000"/>
              <a:buFont typeface="Arial"/>
            </a:pPr>
            <a:r>
              <a:rPr lang="en-US" sz="2600" dirty="0">
                <a:latin typeface="Arial"/>
                <a:ea typeface="Arial"/>
                <a:cs typeface="Arial"/>
                <a:sym typeface="Arial"/>
              </a:rPr>
              <a:t>Clarify the meaning of the language in the scoring guide.</a:t>
            </a:r>
          </a:p>
        </p:txBody>
      </p:sp>
      <p:sp>
        <p:nvSpPr>
          <p:cNvPr id="2" name="TextBox 1"/>
          <p:cNvSpPr txBox="1"/>
          <p:nvPr/>
        </p:nvSpPr>
        <p:spPr>
          <a:xfrm>
            <a:off x="6963508" y="6217920"/>
            <a:ext cx="1828800" cy="338554"/>
          </a:xfrm>
          <a:prstGeom prst="rect">
            <a:avLst/>
          </a:prstGeom>
          <a:noFill/>
        </p:spPr>
        <p:txBody>
          <a:bodyPr wrap="square" rtlCol="0">
            <a:spAutoFit/>
          </a:bodyPr>
          <a:lstStyle/>
          <a:p>
            <a:r>
              <a:rPr lang="en-US" sz="1600" dirty="0"/>
              <a:t>(</a:t>
            </a:r>
            <a:r>
              <a:rPr lang="en-US" sz="1600" dirty="0" err="1"/>
              <a:t>Chappuis</a:t>
            </a:r>
            <a:r>
              <a:rPr lang="en-US" sz="1600" dirty="0"/>
              <a:t>, 2009)</a:t>
            </a:r>
          </a:p>
        </p:txBody>
      </p:sp>
      <p:sp>
        <p:nvSpPr>
          <p:cNvPr id="3" name="TextBox 2"/>
          <p:cNvSpPr txBox="1"/>
          <p:nvPr/>
        </p:nvSpPr>
        <p:spPr>
          <a:xfrm>
            <a:off x="9568091" y="5047789"/>
            <a:ext cx="2937754" cy="307777"/>
          </a:xfrm>
          <a:prstGeom prst="rect">
            <a:avLst/>
          </a:prstGeom>
          <a:noFill/>
        </p:spPr>
        <p:txBody>
          <a:bodyPr wrap="square" rtlCol="0">
            <a:spAutoFit/>
          </a:bodyPr>
          <a:lstStyle/>
          <a:p>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950"/>
        <p:cNvGrpSpPr/>
        <p:nvPr/>
      </p:nvGrpSpPr>
      <p:grpSpPr>
        <a:xfrm>
          <a:off x="0" y="0"/>
          <a:ext cx="0" cy="0"/>
          <a:chOff x="0" y="0"/>
          <a:chExt cx="0" cy="0"/>
        </a:xfrm>
      </p:grpSpPr>
      <p:sp>
        <p:nvSpPr>
          <p:cNvPr id="951" name="Shape 951"/>
          <p:cNvSpPr txBox="1">
            <a:spLocks noGrp="1"/>
          </p:cNvSpPr>
          <p:nvPr>
            <p:ph type="title"/>
          </p:nvPr>
        </p:nvSpPr>
        <p:spPr>
          <a:xfrm>
            <a:off x="457200" y="1073833"/>
            <a:ext cx="8229600" cy="1097100"/>
          </a:xfrm>
          <a:prstGeom prst="rect">
            <a:avLst/>
          </a:prstGeom>
        </p:spPr>
        <p:txBody>
          <a:bodyPr lIns="91425" tIns="91425" rIns="91425" bIns="91425" anchor="ctr" anchorCtr="0">
            <a:noAutofit/>
          </a:bodyPr>
          <a:lstStyle/>
          <a:p>
            <a:pPr lvl="0">
              <a:spcBef>
                <a:spcPts val="0"/>
              </a:spcBef>
              <a:buNone/>
            </a:pPr>
            <a:r>
              <a:rPr lang="en-US" dirty="0"/>
              <a:t>Austin’s Butterfly: Video</a:t>
            </a:r>
          </a:p>
        </p:txBody>
      </p:sp>
      <p:sp>
        <p:nvSpPr>
          <p:cNvPr id="952" name="Shape 952"/>
          <p:cNvSpPr txBox="1">
            <a:spLocks noGrp="1"/>
          </p:cNvSpPr>
          <p:nvPr>
            <p:ph type="body" idx="1"/>
          </p:nvPr>
        </p:nvSpPr>
        <p:spPr>
          <a:xfrm>
            <a:off x="334108" y="2391510"/>
            <a:ext cx="8229600" cy="3393829"/>
          </a:xfrm>
          <a:prstGeom prst="rect">
            <a:avLst/>
          </a:prstGeom>
        </p:spPr>
        <p:txBody>
          <a:bodyPr lIns="91425" tIns="91425" rIns="91425" bIns="91425" anchor="t" anchorCtr="0">
            <a:noAutofit/>
          </a:bodyPr>
          <a:lstStyle/>
          <a:p>
            <a:pPr marL="0" lvl="0" indent="-69850" rtl="0">
              <a:lnSpc>
                <a:spcPct val="115000"/>
              </a:lnSpc>
              <a:spcBef>
                <a:spcPts val="700"/>
              </a:spcBef>
              <a:buClr>
                <a:schemeClr val="dk1"/>
              </a:buClr>
              <a:buSzPct val="39285"/>
              <a:buFont typeface="Arial"/>
              <a:buNone/>
            </a:pPr>
            <a:r>
              <a:rPr lang="en-US" sz="2800" u="sng" dirty="0">
                <a:solidFill>
                  <a:schemeClr val="hlink"/>
                </a:solidFill>
                <a:latin typeface="Arial"/>
                <a:ea typeface="Arial"/>
                <a:cs typeface="Arial"/>
                <a:sym typeface="Arial"/>
                <a:hlinkClick r:id="rId3"/>
              </a:rPr>
              <a:t>http://www.youtube.com/watch?v=hqh1MRWZjms</a:t>
            </a:r>
          </a:p>
          <a:p>
            <a:pPr marL="0" lvl="0" indent="0" rtl="0">
              <a:lnSpc>
                <a:spcPct val="115000"/>
              </a:lnSpc>
              <a:spcBef>
                <a:spcPts val="0"/>
              </a:spcBef>
              <a:buNone/>
            </a:pPr>
            <a:endParaRPr sz="2800" dirty="0">
              <a:latin typeface="Calibri"/>
              <a:ea typeface="Calibri"/>
              <a:cs typeface="Calibri"/>
              <a:sym typeface="Calibri"/>
            </a:endParaRPr>
          </a:p>
          <a:p>
            <a:pPr marL="457200" lvl="0" indent="-406400">
              <a:lnSpc>
                <a:spcPct val="115000"/>
              </a:lnSpc>
              <a:spcBef>
                <a:spcPts val="0"/>
              </a:spcBef>
              <a:buSzPct val="100000"/>
              <a:buFont typeface="Calibri"/>
            </a:pPr>
            <a:r>
              <a:rPr lang="en-US" dirty="0">
                <a:latin typeface="Calibri"/>
                <a:ea typeface="Calibri"/>
                <a:cs typeface="Calibri"/>
                <a:sym typeface="Calibri"/>
              </a:rPr>
              <a:t>How could concepts from this video inform the process of rubric development?</a:t>
            </a:r>
          </a:p>
          <a:p>
            <a:pPr marL="457200" lvl="0" indent="-406400">
              <a:lnSpc>
                <a:spcPct val="115000"/>
              </a:lnSpc>
              <a:spcBef>
                <a:spcPts val="0"/>
              </a:spcBef>
              <a:buSzPct val="100000"/>
              <a:buFont typeface="Calibri"/>
            </a:pPr>
            <a:r>
              <a:rPr lang="en-US" dirty="0">
                <a:latin typeface="Calibri"/>
                <a:ea typeface="Calibri"/>
                <a:cs typeface="Calibri"/>
                <a:sym typeface="Calibri"/>
              </a:rPr>
              <a:t>What lessons did you learn from this video about the Assessment Capable Learner?  </a:t>
            </a:r>
          </a:p>
        </p:txBody>
      </p:sp>
      <p:sp>
        <p:nvSpPr>
          <p:cNvPr id="2" name="TextBox 1"/>
          <p:cNvSpPr txBox="1"/>
          <p:nvPr/>
        </p:nvSpPr>
        <p:spPr>
          <a:xfrm>
            <a:off x="6574220" y="6226494"/>
            <a:ext cx="2112580" cy="338554"/>
          </a:xfrm>
          <a:prstGeom prst="rect">
            <a:avLst/>
          </a:prstGeom>
          <a:noFill/>
        </p:spPr>
        <p:txBody>
          <a:bodyPr wrap="square" rtlCol="0">
            <a:spAutoFit/>
          </a:bodyPr>
          <a:lstStyle/>
          <a:p>
            <a:r>
              <a:rPr lang="en-US" sz="1600" dirty="0"/>
              <a:t>(EL Education, 2016)</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957"/>
        <p:cNvGrpSpPr/>
        <p:nvPr/>
      </p:nvGrpSpPr>
      <p:grpSpPr>
        <a:xfrm>
          <a:off x="0" y="0"/>
          <a:ext cx="0" cy="0"/>
          <a:chOff x="0" y="0"/>
          <a:chExt cx="0" cy="0"/>
        </a:xfrm>
      </p:grpSpPr>
      <p:sp>
        <p:nvSpPr>
          <p:cNvPr id="958" name="Shape 958"/>
          <p:cNvSpPr txBox="1">
            <a:spLocks noGrp="1"/>
          </p:cNvSpPr>
          <p:nvPr>
            <p:ph type="body" idx="1"/>
          </p:nvPr>
        </p:nvSpPr>
        <p:spPr>
          <a:xfrm>
            <a:off x="476250" y="683455"/>
            <a:ext cx="8392500" cy="5289454"/>
          </a:xfrm>
          <a:prstGeom prst="rect">
            <a:avLst/>
          </a:prstGeom>
        </p:spPr>
        <p:txBody>
          <a:bodyPr lIns="91425" tIns="91425" rIns="91425" bIns="91425" anchor="t" anchorCtr="0">
            <a:noAutofit/>
          </a:bodyPr>
          <a:lstStyle/>
          <a:p>
            <a:pPr marL="0" lvl="0" indent="0" algn="ctr" rtl="0">
              <a:lnSpc>
                <a:spcPct val="100000"/>
              </a:lnSpc>
              <a:spcBef>
                <a:spcPts val="200"/>
              </a:spcBef>
              <a:spcAft>
                <a:spcPts val="900"/>
              </a:spcAft>
              <a:buNone/>
            </a:pPr>
            <a:r>
              <a:rPr lang="en-US" sz="4000" dirty="0">
                <a:solidFill>
                  <a:schemeClr val="accent2"/>
                </a:solidFill>
                <a:latin typeface="Arial"/>
                <a:ea typeface="Arial"/>
                <a:cs typeface="Arial"/>
                <a:sym typeface="Arial"/>
              </a:rPr>
              <a:t>Final Thoughts</a:t>
            </a:r>
          </a:p>
          <a:p>
            <a:pPr marL="457200" lvl="0" indent="-381000" rtl="0">
              <a:lnSpc>
                <a:spcPct val="100000"/>
              </a:lnSpc>
              <a:spcBef>
                <a:spcPts val="200"/>
              </a:spcBef>
              <a:buSzPct val="100000"/>
              <a:buFont typeface="Arial"/>
            </a:pPr>
            <a:r>
              <a:rPr lang="en-US" sz="2400" dirty="0">
                <a:latin typeface="Arial"/>
                <a:ea typeface="Arial"/>
                <a:cs typeface="Arial"/>
                <a:sym typeface="Arial"/>
              </a:rPr>
              <a:t>Rubrics are a good starting point because they organize the criteria for students into levels of description about various aspects of the work.</a:t>
            </a:r>
          </a:p>
          <a:p>
            <a:pPr marL="457200" lvl="0" indent="-381000" rtl="0">
              <a:lnSpc>
                <a:spcPct val="100000"/>
              </a:lnSpc>
              <a:spcBef>
                <a:spcPts val="200"/>
              </a:spcBef>
              <a:buSzPct val="100000"/>
              <a:buFont typeface="Arial"/>
            </a:pPr>
            <a:r>
              <a:rPr lang="en-US" sz="2400" dirty="0">
                <a:latin typeface="Arial"/>
                <a:ea typeface="Arial"/>
                <a:cs typeface="Arial"/>
                <a:sym typeface="Arial"/>
              </a:rPr>
              <a:t>You can find out how students comprehend what the descriptive levels of a rubric mean by asking them to state them in their own words.</a:t>
            </a:r>
          </a:p>
          <a:p>
            <a:pPr marL="457200" lvl="0" indent="-381000" rtl="0">
              <a:lnSpc>
                <a:spcPct val="100000"/>
              </a:lnSpc>
              <a:spcBef>
                <a:spcPts val="200"/>
              </a:spcBef>
              <a:buSzPct val="100000"/>
              <a:buFont typeface="Arial"/>
            </a:pPr>
            <a:r>
              <a:rPr lang="en-US" sz="2400" dirty="0">
                <a:latin typeface="Arial"/>
                <a:ea typeface="Arial"/>
                <a:cs typeface="Arial"/>
                <a:sym typeface="Arial"/>
              </a:rPr>
              <a:t>Students can learn to more precisely identify levels of quality when they see them by looking at examples of work.</a:t>
            </a:r>
          </a:p>
          <a:p>
            <a:pPr marL="457200" lvl="0" indent="-381000" rtl="0">
              <a:lnSpc>
                <a:spcPct val="100000"/>
              </a:lnSpc>
              <a:spcBef>
                <a:spcPts val="200"/>
              </a:spcBef>
              <a:buSzPct val="100000"/>
              <a:buFont typeface="Arial"/>
            </a:pPr>
            <a:r>
              <a:rPr lang="en-US" sz="2400" dirty="0">
                <a:latin typeface="Arial"/>
                <a:ea typeface="Arial"/>
                <a:cs typeface="Arial"/>
                <a:sym typeface="Arial"/>
              </a:rPr>
              <a:t>Students who can identify quality levels in sample papers are better at self-assessment and at producing desired levels of work themselves.</a:t>
            </a:r>
            <a:endParaRPr lang="en-US" sz="1400" dirty="0">
              <a:latin typeface="Arial"/>
              <a:ea typeface="Arial"/>
              <a:cs typeface="Arial"/>
              <a:sym typeface="Arial"/>
            </a:endParaRPr>
          </a:p>
        </p:txBody>
      </p:sp>
      <p:sp>
        <p:nvSpPr>
          <p:cNvPr id="2" name="TextBox 1"/>
          <p:cNvSpPr txBox="1"/>
          <p:nvPr/>
        </p:nvSpPr>
        <p:spPr>
          <a:xfrm>
            <a:off x="6443003" y="6344529"/>
            <a:ext cx="2700997" cy="338554"/>
          </a:xfrm>
          <a:prstGeom prst="rect">
            <a:avLst/>
          </a:prstGeom>
          <a:noFill/>
        </p:spPr>
        <p:txBody>
          <a:bodyPr wrap="square" rtlCol="0">
            <a:spAutoFit/>
          </a:bodyPr>
          <a:lstStyle/>
          <a:p>
            <a:r>
              <a:rPr lang="en-US" sz="1600" dirty="0"/>
              <a:t>(Moss &amp; Brookhart, 2009)</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Shape 439"/>
          <p:cNvSpPr txBox="1">
            <a:spLocks noGrp="1"/>
          </p:cNvSpPr>
          <p:nvPr>
            <p:ph type="ctrTitle"/>
          </p:nvPr>
        </p:nvSpPr>
        <p:spPr>
          <a:xfrm>
            <a:off x="685800" y="1420730"/>
            <a:ext cx="7772400" cy="1470024"/>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a:t>Developing Assessment Capable Learners</a:t>
            </a:r>
          </a:p>
        </p:txBody>
      </p:sp>
      <p:sp>
        <p:nvSpPr>
          <p:cNvPr id="440" name="Shape 440"/>
          <p:cNvSpPr txBox="1">
            <a:spLocks noGrp="1"/>
          </p:cNvSpPr>
          <p:nvPr>
            <p:ph type="subTitle" idx="1"/>
          </p:nvPr>
        </p:nvSpPr>
        <p:spPr>
          <a:xfrm>
            <a:off x="1371600" y="3638098"/>
            <a:ext cx="6400800" cy="17526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accent2"/>
              </a:buClr>
              <a:buSzPct val="25000"/>
              <a:buFont typeface="Noto Sans Symbols"/>
              <a:buNone/>
            </a:pPr>
            <a:r>
              <a:rPr lang="en-US" sz="3400" dirty="0"/>
              <a:t>Part 1:</a:t>
            </a:r>
          </a:p>
          <a:p>
            <a:pPr marL="0" marR="0" lvl="0" indent="0" algn="ctr" rtl="0">
              <a:spcBef>
                <a:spcPts val="0"/>
              </a:spcBef>
              <a:spcAft>
                <a:spcPts val="0"/>
              </a:spcAft>
              <a:buClr>
                <a:schemeClr val="accent2"/>
              </a:buClr>
              <a:buSzPct val="25000"/>
              <a:buFont typeface="Noto Sans Symbols"/>
              <a:buNone/>
            </a:pPr>
            <a:r>
              <a:rPr lang="en-US" sz="3400" dirty="0"/>
              <a:t>Where Am I Going?</a:t>
            </a:r>
          </a:p>
        </p:txBody>
      </p:sp>
      <p:pic>
        <p:nvPicPr>
          <p:cNvPr id="5" name="Picture 20" descr="C:\Users\dayad\Desktop\moedusail graphics\icons not buttons\effective instruc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34222" y="217729"/>
            <a:ext cx="1151859" cy="8229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962"/>
        <p:cNvGrpSpPr/>
        <p:nvPr/>
      </p:nvGrpSpPr>
      <p:grpSpPr>
        <a:xfrm>
          <a:off x="0" y="0"/>
          <a:ext cx="0" cy="0"/>
          <a:chOff x="0" y="0"/>
          <a:chExt cx="0" cy="0"/>
        </a:xfrm>
      </p:grpSpPr>
      <p:sp>
        <p:nvSpPr>
          <p:cNvPr id="963" name="Shape 963"/>
          <p:cNvSpPr txBox="1">
            <a:spLocks noGrp="1"/>
          </p:cNvSpPr>
          <p:nvPr>
            <p:ph type="title"/>
          </p:nvPr>
        </p:nvSpPr>
        <p:spPr>
          <a:xfrm>
            <a:off x="747298" y="1097220"/>
            <a:ext cx="7649400" cy="10971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dirty="0">
                <a:solidFill>
                  <a:schemeClr val="accent2"/>
                </a:solidFill>
                <a:latin typeface="Questrial"/>
                <a:ea typeface="Questrial"/>
                <a:cs typeface="Questrial"/>
                <a:sym typeface="Questrial"/>
              </a:rPr>
              <a:t>Resources for </a:t>
            </a:r>
            <a:r>
              <a:rPr lang="en-US" dirty="0"/>
              <a:t>Using Technology to Create Rubrics</a:t>
            </a:r>
          </a:p>
        </p:txBody>
      </p:sp>
      <p:grpSp>
        <p:nvGrpSpPr>
          <p:cNvPr id="964" name="Shape 964"/>
          <p:cNvGrpSpPr/>
          <p:nvPr/>
        </p:nvGrpSpPr>
        <p:grpSpPr>
          <a:xfrm>
            <a:off x="8001000" y="228600"/>
            <a:ext cx="914400" cy="914400"/>
            <a:chOff x="4986596" y="5279692"/>
            <a:chExt cx="914400" cy="914400"/>
          </a:xfrm>
        </p:grpSpPr>
        <p:sp>
          <p:nvSpPr>
            <p:cNvPr id="965" name="Shape 965"/>
            <p:cNvSpPr/>
            <p:nvPr/>
          </p:nvSpPr>
          <p:spPr>
            <a:xfrm>
              <a:off x="4986596" y="5279692"/>
              <a:ext cx="914400" cy="914400"/>
            </a:xfrm>
            <a:prstGeom prst="rect">
              <a:avLst/>
            </a:prstGeom>
            <a:solidFill>
              <a:schemeClr val="lt1"/>
            </a:solidFill>
            <a:ln w="38100" cap="flat" cmpd="sng">
              <a:solidFill>
                <a:srgbClr val="2C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966" name="Shape 966" descr="C:\Users\dayad\Desktop\moedusail graphics\icons not buttons\resources2.png"/>
            <p:cNvPicPr preferRelativeResize="0"/>
            <p:nvPr/>
          </p:nvPicPr>
          <p:blipFill rotWithShape="1">
            <a:blip r:embed="rId3">
              <a:alphaModFix/>
            </a:blip>
            <a:srcRect r="29562"/>
            <a:stretch/>
          </p:blipFill>
          <p:spPr>
            <a:xfrm>
              <a:off x="5029200" y="5325412"/>
              <a:ext cx="811200" cy="822900"/>
            </a:xfrm>
            <a:prstGeom prst="rect">
              <a:avLst/>
            </a:prstGeom>
            <a:noFill/>
            <a:ln>
              <a:noFill/>
            </a:ln>
          </p:spPr>
        </p:pic>
      </p:grpSp>
      <p:pic>
        <p:nvPicPr>
          <p:cNvPr id="968" name="Shape 968">
            <a:hlinkClick r:id="rId4"/>
          </p:cNvPr>
          <p:cNvPicPr preferRelativeResize="0"/>
          <p:nvPr/>
        </p:nvPicPr>
        <p:blipFill>
          <a:blip r:embed="rId5">
            <a:alphaModFix/>
          </a:blip>
          <a:stretch>
            <a:fillRect/>
          </a:stretch>
        </p:blipFill>
        <p:spPr>
          <a:xfrm>
            <a:off x="2236661" y="4350164"/>
            <a:ext cx="4670675" cy="1510678"/>
          </a:xfrm>
          <a:prstGeom prst="rect">
            <a:avLst/>
          </a:prstGeom>
          <a:noFill/>
          <a:ln>
            <a:noFill/>
          </a:ln>
        </p:spPr>
      </p:pic>
      <p:pic>
        <p:nvPicPr>
          <p:cNvPr id="969" name="Shape 969">
            <a:hlinkClick r:id="rId6"/>
          </p:cNvPr>
          <p:cNvPicPr preferRelativeResize="0"/>
          <p:nvPr/>
        </p:nvPicPr>
        <p:blipFill>
          <a:blip r:embed="rId7">
            <a:alphaModFix/>
          </a:blip>
          <a:stretch>
            <a:fillRect/>
          </a:stretch>
        </p:blipFill>
        <p:spPr>
          <a:xfrm>
            <a:off x="2125683" y="3017220"/>
            <a:ext cx="5269964" cy="1186645"/>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Shape 973"/>
        <p:cNvGrpSpPr/>
        <p:nvPr/>
      </p:nvGrpSpPr>
      <p:grpSpPr>
        <a:xfrm>
          <a:off x="0" y="0"/>
          <a:ext cx="0" cy="0"/>
          <a:chOff x="0" y="0"/>
          <a:chExt cx="0" cy="0"/>
        </a:xfrm>
      </p:grpSpPr>
      <p:sp>
        <p:nvSpPr>
          <p:cNvPr id="974" name="Shape 974"/>
          <p:cNvSpPr txBox="1">
            <a:spLocks noGrp="1"/>
          </p:cNvSpPr>
          <p:nvPr>
            <p:ph type="title"/>
          </p:nvPr>
        </p:nvSpPr>
        <p:spPr>
          <a:xfrm>
            <a:off x="500063" y="727195"/>
            <a:ext cx="7649400" cy="10971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000" b="0" i="0" u="none" strike="noStrike" cap="none" dirty="0">
                <a:solidFill>
                  <a:schemeClr val="accent2"/>
                </a:solidFill>
                <a:latin typeface="Questrial"/>
                <a:ea typeface="Questrial"/>
                <a:cs typeface="Questrial"/>
                <a:sym typeface="Questrial"/>
              </a:rPr>
              <a:t>Resources for Further Learning: Rubrics</a:t>
            </a:r>
          </a:p>
        </p:txBody>
      </p:sp>
      <p:sp>
        <p:nvSpPr>
          <p:cNvPr id="975" name="Shape 975"/>
          <p:cNvSpPr txBox="1">
            <a:spLocks noGrp="1"/>
          </p:cNvSpPr>
          <p:nvPr>
            <p:ph type="body" idx="1"/>
          </p:nvPr>
        </p:nvSpPr>
        <p:spPr>
          <a:xfrm>
            <a:off x="112962" y="1698775"/>
            <a:ext cx="8931025" cy="4171950"/>
          </a:xfrm>
          <a:prstGeom prst="rect">
            <a:avLst/>
          </a:prstGeom>
          <a:noFill/>
          <a:ln>
            <a:noFill/>
          </a:ln>
        </p:spPr>
        <p:txBody>
          <a:bodyPr lIns="91425" tIns="45700" rIns="91425" bIns="45700" anchor="t" anchorCtr="0">
            <a:noAutofit/>
          </a:bodyPr>
          <a:lstStyle/>
          <a:p>
            <a:pPr lvl="0" rtl="0">
              <a:spcBef>
                <a:spcPts val="0"/>
              </a:spcBef>
              <a:buClr>
                <a:schemeClr val="accent2"/>
              </a:buClr>
              <a:buSzPct val="25000"/>
              <a:buFont typeface="Noto Sans Symbols"/>
              <a:buNone/>
            </a:pPr>
            <a:r>
              <a:rPr lang="en-US" sz="2400" dirty="0"/>
              <a:t>Websites: </a:t>
            </a:r>
          </a:p>
          <a:p>
            <a:pPr lvl="0" rtl="0">
              <a:spcBef>
                <a:spcPts val="0"/>
              </a:spcBef>
              <a:buClr>
                <a:schemeClr val="accent2"/>
              </a:buClr>
              <a:buFont typeface="Arial" panose="020B0604020202020204" pitchFamily="34" charset="0"/>
              <a:buChar char="•"/>
            </a:pPr>
            <a:r>
              <a:rPr lang="en-US" sz="2000" u="sng" dirty="0">
                <a:solidFill>
                  <a:schemeClr val="accent2"/>
                </a:solidFill>
              </a:rPr>
              <a:t>Tools for Writing Rubrics.  Activities for Student Generated, Revising Rubrics, and new Rubrics</a:t>
            </a:r>
          </a:p>
          <a:p>
            <a:pPr lvl="0" rtl="0">
              <a:spcBef>
                <a:spcPts val="0"/>
              </a:spcBef>
              <a:buClr>
                <a:schemeClr val="accent2"/>
              </a:buClr>
              <a:buFont typeface="Arial" panose="020B0604020202020204" pitchFamily="34" charset="0"/>
              <a:buChar char="•"/>
            </a:pPr>
            <a:r>
              <a:rPr lang="en-US" sz="2000" u="sng" dirty="0">
                <a:solidFill>
                  <a:schemeClr val="accent2"/>
                </a:solidFill>
              </a:rPr>
              <a:t>Create Rubric: 5 Part Series</a:t>
            </a:r>
          </a:p>
          <a:p>
            <a:pPr marL="203200" lvl="0" indent="0" rtl="0">
              <a:spcBef>
                <a:spcPts val="0"/>
              </a:spcBef>
              <a:buClr>
                <a:schemeClr val="accent2"/>
              </a:buClr>
              <a:buNone/>
            </a:pPr>
            <a:endParaRPr lang="en-US" sz="1000" dirty="0">
              <a:solidFill>
                <a:schemeClr val="tx1"/>
              </a:solidFill>
            </a:endParaRPr>
          </a:p>
          <a:p>
            <a:pPr marL="203200" lvl="0" indent="0" rtl="0">
              <a:spcBef>
                <a:spcPts val="0"/>
              </a:spcBef>
              <a:buClr>
                <a:schemeClr val="accent2"/>
              </a:buClr>
              <a:buNone/>
            </a:pPr>
            <a:r>
              <a:rPr lang="en-US" sz="2400" dirty="0">
                <a:solidFill>
                  <a:schemeClr val="tx1"/>
                </a:solidFill>
              </a:rPr>
              <a:t>Book:</a:t>
            </a:r>
          </a:p>
          <a:p>
            <a:pPr lvl="0" rtl="0">
              <a:spcBef>
                <a:spcPts val="0"/>
              </a:spcBef>
              <a:buClr>
                <a:schemeClr val="accent2"/>
              </a:buClr>
              <a:buFont typeface="Arial" panose="020B0604020202020204" pitchFamily="34" charset="0"/>
              <a:buChar char="•"/>
            </a:pPr>
            <a:r>
              <a:rPr lang="en-US" sz="2000" u="sng" dirty="0">
                <a:solidFill>
                  <a:schemeClr val="accent2"/>
                </a:solidFill>
              </a:rPr>
              <a:t>How to Create and Use Rubrics for Formative Assessment and Grading</a:t>
            </a:r>
            <a:r>
              <a:rPr lang="en-US" sz="2000" dirty="0">
                <a:solidFill>
                  <a:schemeClr val="accent2"/>
                </a:solidFill>
              </a:rPr>
              <a:t>, </a:t>
            </a:r>
            <a:r>
              <a:rPr lang="en-US" sz="2000" dirty="0">
                <a:solidFill>
                  <a:schemeClr val="tx1"/>
                </a:solidFill>
              </a:rPr>
              <a:t>by Susan Brookhart</a:t>
            </a:r>
          </a:p>
          <a:p>
            <a:pPr marL="203200" lvl="0" indent="0" rtl="0">
              <a:spcBef>
                <a:spcPts val="0"/>
              </a:spcBef>
              <a:buClr>
                <a:schemeClr val="accent2"/>
              </a:buClr>
              <a:buNone/>
            </a:pPr>
            <a:endParaRPr lang="en-US" sz="1000" dirty="0">
              <a:solidFill>
                <a:schemeClr val="tx1"/>
              </a:solidFill>
            </a:endParaRPr>
          </a:p>
          <a:p>
            <a:pPr marL="203200" lvl="0" indent="0" rtl="0">
              <a:spcBef>
                <a:spcPts val="0"/>
              </a:spcBef>
              <a:buClr>
                <a:schemeClr val="accent2"/>
              </a:buClr>
              <a:buNone/>
            </a:pPr>
            <a:r>
              <a:rPr lang="en-US" sz="2400" dirty="0">
                <a:solidFill>
                  <a:schemeClr val="tx1"/>
                </a:solidFill>
              </a:rPr>
              <a:t>Articles:</a:t>
            </a:r>
          </a:p>
          <a:p>
            <a:pPr lvl="0" rtl="0">
              <a:spcBef>
                <a:spcPts val="0"/>
              </a:spcBef>
              <a:buClr>
                <a:schemeClr val="accent2"/>
              </a:buClr>
              <a:buFont typeface="Arial" panose="020B0604020202020204" pitchFamily="34" charset="0"/>
              <a:buChar char="•"/>
            </a:pPr>
            <a:r>
              <a:rPr lang="en-US" sz="2000" u="sng" dirty="0">
                <a:solidFill>
                  <a:schemeClr val="accent2"/>
                </a:solidFill>
              </a:rPr>
              <a:t>Developing and Using Instructional Rubrics</a:t>
            </a:r>
            <a:r>
              <a:rPr lang="en-US" sz="2000" dirty="0">
                <a:solidFill>
                  <a:schemeClr val="accent2"/>
                </a:solidFill>
              </a:rPr>
              <a:t>, by </a:t>
            </a:r>
            <a:r>
              <a:rPr lang="en-US" sz="2000" dirty="0">
                <a:solidFill>
                  <a:schemeClr val="tx1"/>
                </a:solidFill>
              </a:rPr>
              <a:t>Jennifer Turner</a:t>
            </a:r>
            <a:endParaRPr lang="en-US" sz="2000" dirty="0">
              <a:solidFill>
                <a:schemeClr val="accent2"/>
              </a:solidFill>
            </a:endParaRPr>
          </a:p>
          <a:p>
            <a:pPr lvl="0" rtl="0">
              <a:spcBef>
                <a:spcPts val="0"/>
              </a:spcBef>
              <a:buClr>
                <a:schemeClr val="accent2"/>
              </a:buClr>
              <a:buFont typeface="Arial" panose="020B0604020202020204" pitchFamily="34" charset="0"/>
              <a:buChar char="•"/>
            </a:pPr>
            <a:r>
              <a:rPr lang="en-US" sz="2000" u="sng" dirty="0">
                <a:solidFill>
                  <a:schemeClr val="accent2"/>
                </a:solidFill>
              </a:rPr>
              <a:t>Helping Students Understand Assessment</a:t>
            </a:r>
            <a:r>
              <a:rPr lang="en-US" sz="2000" dirty="0">
                <a:solidFill>
                  <a:schemeClr val="accent2"/>
                </a:solidFill>
              </a:rPr>
              <a:t>, by </a:t>
            </a:r>
            <a:r>
              <a:rPr lang="en-US" sz="2000" dirty="0">
                <a:solidFill>
                  <a:schemeClr val="tx1"/>
                </a:solidFill>
              </a:rPr>
              <a:t>Jan </a:t>
            </a:r>
            <a:r>
              <a:rPr lang="en-US" sz="2000" dirty="0" err="1">
                <a:solidFill>
                  <a:schemeClr val="tx1"/>
                </a:solidFill>
              </a:rPr>
              <a:t>Chappuis</a:t>
            </a:r>
            <a:endParaRPr lang="en-US" sz="2000" u="sng" dirty="0">
              <a:solidFill>
                <a:schemeClr val="accent2"/>
              </a:solidFill>
            </a:endParaRPr>
          </a:p>
          <a:p>
            <a:pPr lvl="0" rtl="0">
              <a:spcBef>
                <a:spcPts val="0"/>
              </a:spcBef>
              <a:buClr>
                <a:schemeClr val="accent2"/>
              </a:buClr>
              <a:buFont typeface="Arial" panose="020B0604020202020204" pitchFamily="34" charset="0"/>
              <a:buChar char="•"/>
            </a:pPr>
            <a:r>
              <a:rPr lang="en-US" sz="2000" u="sng" dirty="0">
                <a:solidFill>
                  <a:schemeClr val="accent2"/>
                </a:solidFill>
              </a:rPr>
              <a:t>How to Use a Rubric Without Stifling Creativity</a:t>
            </a:r>
            <a:r>
              <a:rPr lang="en-US" sz="2000" dirty="0">
                <a:solidFill>
                  <a:schemeClr val="accent2"/>
                </a:solidFill>
              </a:rPr>
              <a:t>, </a:t>
            </a:r>
            <a:r>
              <a:rPr lang="en-US" sz="2000" dirty="0">
                <a:solidFill>
                  <a:schemeClr val="tx1"/>
                </a:solidFill>
              </a:rPr>
              <a:t>by Grant Wiggins</a:t>
            </a:r>
            <a:endParaRPr lang="en-US" sz="2000" u="sng" dirty="0">
              <a:solidFill>
                <a:schemeClr val="tx1"/>
              </a:solidFill>
            </a:endParaRPr>
          </a:p>
          <a:p>
            <a:pPr marL="203200" lvl="0" indent="0" rtl="0">
              <a:spcBef>
                <a:spcPts val="0"/>
              </a:spcBef>
              <a:buClr>
                <a:schemeClr val="accent2"/>
              </a:buClr>
              <a:buNone/>
            </a:pPr>
            <a:endParaRPr lang="en-US" sz="2000" u="sng" dirty="0">
              <a:solidFill>
                <a:schemeClr val="accent2"/>
              </a:solidFill>
            </a:endParaRPr>
          </a:p>
          <a:p>
            <a:pPr marL="0" lvl="0" indent="0" rtl="0">
              <a:spcBef>
                <a:spcPts val="280"/>
              </a:spcBef>
              <a:buClr>
                <a:schemeClr val="accent2"/>
              </a:buClr>
              <a:buSzPct val="25000"/>
              <a:buFont typeface="Noto Sans Symbols"/>
              <a:buNone/>
            </a:pPr>
            <a:endParaRPr sz="2400" dirty="0">
              <a:solidFill>
                <a:srgbClr val="002060"/>
              </a:solidFill>
            </a:endParaRPr>
          </a:p>
        </p:txBody>
      </p:sp>
      <p:grpSp>
        <p:nvGrpSpPr>
          <p:cNvPr id="976" name="Shape 976"/>
          <p:cNvGrpSpPr/>
          <p:nvPr/>
        </p:nvGrpSpPr>
        <p:grpSpPr>
          <a:xfrm>
            <a:off x="8001000" y="228600"/>
            <a:ext cx="914400" cy="914400"/>
            <a:chOff x="4986596" y="5279692"/>
            <a:chExt cx="914400" cy="914400"/>
          </a:xfrm>
        </p:grpSpPr>
        <p:sp>
          <p:nvSpPr>
            <p:cNvPr id="977" name="Shape 977"/>
            <p:cNvSpPr/>
            <p:nvPr/>
          </p:nvSpPr>
          <p:spPr>
            <a:xfrm>
              <a:off x="4986596" y="5279692"/>
              <a:ext cx="914400" cy="914400"/>
            </a:xfrm>
            <a:prstGeom prst="rect">
              <a:avLst/>
            </a:prstGeom>
            <a:solidFill>
              <a:schemeClr val="lt1"/>
            </a:solidFill>
            <a:ln w="38100" cap="flat" cmpd="sng">
              <a:solidFill>
                <a:srgbClr val="2C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978" name="Shape 978" descr="C:\Users\dayad\Desktop\moedusail graphics\icons not buttons\resources2.png"/>
            <p:cNvPicPr preferRelativeResize="0"/>
            <p:nvPr/>
          </p:nvPicPr>
          <p:blipFill rotWithShape="1">
            <a:blip r:embed="rId3">
              <a:alphaModFix/>
            </a:blip>
            <a:srcRect r="29562"/>
            <a:stretch/>
          </p:blipFill>
          <p:spPr>
            <a:xfrm>
              <a:off x="5029200" y="5325412"/>
              <a:ext cx="811200" cy="822900"/>
            </a:xfrm>
            <a:prstGeom prst="rect">
              <a:avLst/>
            </a:prstGeom>
            <a:noFill/>
            <a:ln>
              <a:noFill/>
            </a:ln>
          </p:spPr>
        </p:pic>
      </p:gr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983"/>
        <p:cNvGrpSpPr/>
        <p:nvPr/>
      </p:nvGrpSpPr>
      <p:grpSpPr>
        <a:xfrm>
          <a:off x="0" y="0"/>
          <a:ext cx="0" cy="0"/>
          <a:chOff x="0" y="0"/>
          <a:chExt cx="0" cy="0"/>
        </a:xfrm>
      </p:grpSpPr>
      <p:sp>
        <p:nvSpPr>
          <p:cNvPr id="984" name="Shape 984"/>
          <p:cNvSpPr txBox="1">
            <a:spLocks noGrp="1"/>
          </p:cNvSpPr>
          <p:nvPr>
            <p:ph type="ctrTitle"/>
          </p:nvPr>
        </p:nvSpPr>
        <p:spPr>
          <a:xfrm>
            <a:off x="685800" y="1420730"/>
            <a:ext cx="7772400" cy="1470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dirty="0">
                <a:solidFill>
                  <a:schemeClr val="lt1"/>
                </a:solidFill>
                <a:latin typeface="Questrial"/>
                <a:ea typeface="Questrial"/>
                <a:cs typeface="Questrial"/>
                <a:sym typeface="Questrial"/>
              </a:rPr>
              <a:t>Unpacking the Topic</a:t>
            </a:r>
          </a:p>
        </p:txBody>
      </p:sp>
      <p:sp>
        <p:nvSpPr>
          <p:cNvPr id="985" name="Shape 985"/>
          <p:cNvSpPr txBox="1">
            <a:spLocks noGrp="1"/>
          </p:cNvSpPr>
          <p:nvPr>
            <p:ph type="subTitle" idx="1"/>
          </p:nvPr>
        </p:nvSpPr>
        <p:spPr>
          <a:xfrm>
            <a:off x="1371600" y="3217448"/>
            <a:ext cx="6400800" cy="17526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accent2"/>
              </a:buClr>
              <a:buSzPct val="25000"/>
              <a:buFont typeface="Noto Sans Symbols"/>
              <a:buNone/>
            </a:pPr>
            <a:r>
              <a:rPr lang="en-US" dirty="0"/>
              <a:t>Where Am I Going?</a:t>
            </a:r>
          </a:p>
          <a:p>
            <a:pPr marL="0" marR="0" lvl="0" indent="0" algn="ctr" rtl="0">
              <a:spcBef>
                <a:spcPts val="0"/>
              </a:spcBef>
              <a:spcAft>
                <a:spcPts val="0"/>
              </a:spcAft>
              <a:buClr>
                <a:schemeClr val="accent2"/>
              </a:buClr>
              <a:buSzPct val="25000"/>
              <a:buFont typeface="Noto Sans Symbols"/>
              <a:buNone/>
            </a:pPr>
            <a:endParaRPr dirty="0"/>
          </a:p>
          <a:p>
            <a:pPr marL="0" marR="0" lvl="0" indent="0" algn="ctr" rtl="0">
              <a:spcBef>
                <a:spcPts val="0"/>
              </a:spcBef>
              <a:spcAft>
                <a:spcPts val="0"/>
              </a:spcAft>
              <a:buClr>
                <a:schemeClr val="accent2"/>
              </a:buClr>
              <a:buSzPct val="25000"/>
              <a:buFont typeface="Noto Sans Symbols"/>
              <a:buNone/>
            </a:pPr>
            <a:r>
              <a:rPr lang="en-US" dirty="0"/>
              <a:t>Strategy 2: </a:t>
            </a:r>
            <a:r>
              <a:rPr lang="en-US" dirty="0">
                <a:solidFill>
                  <a:srgbClr val="FFFFFF"/>
                </a:solidFill>
              </a:rPr>
              <a:t>Use examples and models of strong and weak work.</a:t>
            </a:r>
          </a:p>
        </p:txBody>
      </p:sp>
      <p:pic>
        <p:nvPicPr>
          <p:cNvPr id="5" name="Picture 20" descr="C:\Users\dayad\Desktop\moedusail graphics\icons not buttons\effective instruc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34222" y="217729"/>
            <a:ext cx="1151859" cy="8229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991"/>
        <p:cNvGrpSpPr/>
        <p:nvPr/>
      </p:nvGrpSpPr>
      <p:grpSpPr>
        <a:xfrm>
          <a:off x="0" y="0"/>
          <a:ext cx="0" cy="0"/>
          <a:chOff x="0" y="0"/>
          <a:chExt cx="0" cy="0"/>
        </a:xfrm>
      </p:grpSpPr>
      <p:sp>
        <p:nvSpPr>
          <p:cNvPr id="992" name="Shape 992"/>
          <p:cNvSpPr txBox="1">
            <a:spLocks noGrp="1"/>
          </p:cNvSpPr>
          <p:nvPr>
            <p:ph type="title"/>
          </p:nvPr>
        </p:nvSpPr>
        <p:spPr>
          <a:xfrm>
            <a:off x="457200" y="730423"/>
            <a:ext cx="8229600" cy="1097100"/>
          </a:xfrm>
          <a:prstGeom prst="rect">
            <a:avLst/>
          </a:prstGeom>
        </p:spPr>
        <p:txBody>
          <a:bodyPr lIns="91425" tIns="91425" rIns="91425" bIns="91425" anchor="ctr" anchorCtr="0">
            <a:noAutofit/>
          </a:bodyPr>
          <a:lstStyle/>
          <a:p>
            <a:pPr lvl="0" rtl="0">
              <a:spcBef>
                <a:spcPts val="0"/>
              </a:spcBef>
              <a:buNone/>
            </a:pPr>
            <a:r>
              <a:rPr lang="en-US" dirty="0"/>
              <a:t>Strategy 2: Use Sample Work </a:t>
            </a:r>
          </a:p>
        </p:txBody>
      </p:sp>
      <p:sp>
        <p:nvSpPr>
          <p:cNvPr id="993" name="Shape 993"/>
          <p:cNvSpPr txBox="1">
            <a:spLocks noGrp="1"/>
          </p:cNvSpPr>
          <p:nvPr>
            <p:ph type="body" idx="1"/>
          </p:nvPr>
        </p:nvSpPr>
        <p:spPr>
          <a:xfrm>
            <a:off x="457200" y="2053652"/>
            <a:ext cx="8229600" cy="3840711"/>
          </a:xfrm>
          <a:prstGeom prst="rect">
            <a:avLst/>
          </a:prstGeom>
        </p:spPr>
        <p:txBody>
          <a:bodyPr lIns="91425" tIns="91425" rIns="91425" bIns="91425" anchor="t" anchorCtr="0">
            <a:noAutofit/>
          </a:bodyPr>
          <a:lstStyle/>
          <a:p>
            <a:pPr marL="0" lvl="0" indent="0" rtl="0">
              <a:lnSpc>
                <a:spcPct val="115000"/>
              </a:lnSpc>
              <a:spcBef>
                <a:spcPts val="700"/>
              </a:spcBef>
              <a:buNone/>
            </a:pPr>
            <a:r>
              <a:rPr lang="en-US" b="1" dirty="0">
                <a:latin typeface="Arial"/>
                <a:ea typeface="Arial"/>
                <a:cs typeface="Arial"/>
                <a:sym typeface="Arial"/>
              </a:rPr>
              <a:t>Analyze Student Work Together</a:t>
            </a:r>
          </a:p>
          <a:p>
            <a:pPr marL="0" lvl="0" indent="0" rtl="0">
              <a:lnSpc>
                <a:spcPct val="115000"/>
              </a:lnSpc>
              <a:spcBef>
                <a:spcPts val="700"/>
              </a:spcBef>
              <a:buNone/>
            </a:pPr>
            <a:endParaRPr sz="1000" b="1" dirty="0">
              <a:latin typeface="Arial"/>
              <a:ea typeface="Arial"/>
              <a:cs typeface="Arial"/>
              <a:sym typeface="Arial"/>
            </a:endParaRPr>
          </a:p>
          <a:p>
            <a:pPr marL="457200" lvl="0" indent="-393700" rtl="0">
              <a:lnSpc>
                <a:spcPct val="115000"/>
              </a:lnSpc>
              <a:spcBef>
                <a:spcPts val="600"/>
              </a:spcBef>
              <a:buSzPct val="100000"/>
              <a:buFont typeface="Arial"/>
            </a:pPr>
            <a:r>
              <a:rPr lang="en-US" sz="2600" dirty="0">
                <a:latin typeface="Arial"/>
                <a:ea typeface="Arial"/>
                <a:cs typeface="Arial"/>
                <a:sym typeface="Arial"/>
              </a:rPr>
              <a:t>Provide examples of both strong and weak work to students.</a:t>
            </a:r>
          </a:p>
          <a:p>
            <a:pPr marL="457200" lvl="0" indent="-393700" rtl="0">
              <a:lnSpc>
                <a:spcPct val="115000"/>
              </a:lnSpc>
              <a:spcBef>
                <a:spcPts val="600"/>
              </a:spcBef>
              <a:buSzPct val="100000"/>
              <a:buFont typeface="Arial"/>
            </a:pPr>
            <a:r>
              <a:rPr lang="en-US" sz="2600" dirty="0">
                <a:latin typeface="Arial"/>
                <a:ea typeface="Arial"/>
                <a:cs typeface="Arial"/>
                <a:sym typeface="Arial"/>
              </a:rPr>
              <a:t>Engage students in analyzing the samples using the scoring guide to determine appropriate and inappropriate responses.</a:t>
            </a:r>
          </a:p>
          <a:p>
            <a:pPr marL="457200" lvl="0" indent="-393700" rtl="0">
              <a:lnSpc>
                <a:spcPct val="115000"/>
              </a:lnSpc>
              <a:spcBef>
                <a:spcPts val="600"/>
              </a:spcBef>
              <a:buSzPct val="100000"/>
              <a:buFont typeface="Arial"/>
            </a:pPr>
            <a:r>
              <a:rPr lang="en-US" sz="2600" dirty="0">
                <a:latin typeface="Arial"/>
                <a:ea typeface="Arial"/>
                <a:cs typeface="Arial"/>
                <a:sym typeface="Arial"/>
              </a:rPr>
              <a:t>Ask students to justify their analysis.</a:t>
            </a:r>
          </a:p>
        </p:txBody>
      </p:sp>
      <p:sp>
        <p:nvSpPr>
          <p:cNvPr id="2" name="TextBox 1"/>
          <p:cNvSpPr txBox="1"/>
          <p:nvPr/>
        </p:nvSpPr>
        <p:spPr>
          <a:xfrm>
            <a:off x="6900203" y="6217919"/>
            <a:ext cx="1786597" cy="338554"/>
          </a:xfrm>
          <a:prstGeom prst="rect">
            <a:avLst/>
          </a:prstGeom>
          <a:noFill/>
        </p:spPr>
        <p:txBody>
          <a:bodyPr wrap="square" rtlCol="0">
            <a:spAutoFit/>
          </a:bodyPr>
          <a:lstStyle/>
          <a:p>
            <a:r>
              <a:rPr lang="en-US" sz="1600" dirty="0"/>
              <a:t>(</a:t>
            </a:r>
            <a:r>
              <a:rPr lang="en-US" sz="1600" dirty="0" err="1"/>
              <a:t>Chappuis</a:t>
            </a:r>
            <a:r>
              <a:rPr lang="en-US" sz="1600" dirty="0"/>
              <a:t>, 2009)</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998"/>
        <p:cNvGrpSpPr/>
        <p:nvPr/>
      </p:nvGrpSpPr>
      <p:grpSpPr>
        <a:xfrm>
          <a:off x="0" y="0"/>
          <a:ext cx="0" cy="0"/>
          <a:chOff x="0" y="0"/>
          <a:chExt cx="0" cy="0"/>
        </a:xfrm>
      </p:grpSpPr>
      <p:sp>
        <p:nvSpPr>
          <p:cNvPr id="999" name="Shape 999"/>
          <p:cNvSpPr txBox="1">
            <a:spLocks noGrp="1"/>
          </p:cNvSpPr>
          <p:nvPr>
            <p:ph type="title"/>
          </p:nvPr>
        </p:nvSpPr>
        <p:spPr>
          <a:xfrm>
            <a:off x="1485900" y="1743736"/>
            <a:ext cx="6172200" cy="1808775"/>
          </a:xfrm>
          <a:prstGeom prst="rect">
            <a:avLst/>
          </a:prstGeom>
        </p:spPr>
        <p:txBody>
          <a:bodyPr lIns="68569" tIns="68569" rIns="68569" bIns="68569" anchor="ctr" anchorCtr="0">
            <a:noAutofit/>
          </a:bodyPr>
          <a:lstStyle/>
          <a:p>
            <a:r>
              <a:rPr lang="en-US" sz="2775" dirty="0">
                <a:solidFill>
                  <a:srgbClr val="093054"/>
                </a:solidFill>
              </a:rPr>
              <a:t> “Informing the students of the learning target by telling them what it is or by writing it on the board is </a:t>
            </a:r>
            <a:r>
              <a:rPr lang="en-US" sz="2775" b="1" i="1" u="sng" dirty="0">
                <a:solidFill>
                  <a:srgbClr val="093054"/>
                </a:solidFill>
              </a:rPr>
              <a:t>not</a:t>
            </a:r>
            <a:r>
              <a:rPr lang="en-US" sz="2775" dirty="0">
                <a:solidFill>
                  <a:srgbClr val="093054"/>
                </a:solidFill>
              </a:rPr>
              <a:t>  sufficient.”</a:t>
            </a:r>
          </a:p>
        </p:txBody>
      </p:sp>
      <p:sp>
        <p:nvSpPr>
          <p:cNvPr id="1000" name="Shape 1000"/>
          <p:cNvSpPr txBox="1">
            <a:spLocks noGrp="1"/>
          </p:cNvSpPr>
          <p:nvPr>
            <p:ph type="body" idx="1"/>
          </p:nvPr>
        </p:nvSpPr>
        <p:spPr>
          <a:xfrm>
            <a:off x="1485900" y="3656813"/>
            <a:ext cx="6294375" cy="1356009"/>
          </a:xfrm>
          <a:prstGeom prst="rect">
            <a:avLst/>
          </a:prstGeom>
        </p:spPr>
        <p:txBody>
          <a:bodyPr lIns="68569" tIns="68569" rIns="68569" bIns="68569" anchor="t" anchorCtr="0">
            <a:noAutofit/>
          </a:bodyPr>
          <a:lstStyle/>
          <a:p>
            <a:pPr marL="0" indent="0" algn="ctr">
              <a:spcBef>
                <a:spcPts val="150"/>
              </a:spcBef>
              <a:spcAft>
                <a:spcPts val="675"/>
              </a:spcAft>
              <a:buNone/>
            </a:pPr>
            <a:r>
              <a:rPr lang="en-US" sz="2625" dirty="0">
                <a:latin typeface="Arial"/>
                <a:ea typeface="Arial"/>
                <a:cs typeface="Arial"/>
                <a:sym typeface="Arial"/>
              </a:rPr>
              <a:t>Students will understand best what a goal really means when they can see examples of good work.</a:t>
            </a:r>
            <a:endParaRPr lang="en-US" sz="1050" dirty="0">
              <a:latin typeface="Arial"/>
              <a:ea typeface="Arial"/>
              <a:cs typeface="Arial"/>
              <a:sym typeface="Arial"/>
            </a:endParaRPr>
          </a:p>
        </p:txBody>
      </p:sp>
      <p:sp>
        <p:nvSpPr>
          <p:cNvPr id="2" name="TextBox 1"/>
          <p:cNvSpPr txBox="1"/>
          <p:nvPr/>
        </p:nvSpPr>
        <p:spPr>
          <a:xfrm>
            <a:off x="5766590" y="5552343"/>
            <a:ext cx="1891511" cy="461665"/>
          </a:xfrm>
          <a:prstGeom prst="rect">
            <a:avLst/>
          </a:prstGeom>
          <a:noFill/>
        </p:spPr>
        <p:txBody>
          <a:bodyPr wrap="square" rtlCol="0">
            <a:spAutoFit/>
          </a:bodyPr>
          <a:lstStyle/>
          <a:p>
            <a:r>
              <a:rPr lang="en-US" sz="1200" dirty="0"/>
              <a:t>(Moss &amp; Brookhart, 2009)</a:t>
            </a:r>
          </a:p>
        </p:txBody>
      </p:sp>
    </p:spTree>
    <p:extLst>
      <p:ext uri="{BB962C8B-B14F-4D97-AF65-F5344CB8AC3E}">
        <p14:creationId xmlns:p14="http://schemas.microsoft.com/office/powerpoint/2010/main" val="2117018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2700" i="1" dirty="0"/>
              <a:t>Precision Teaching: Success Criteria and Exemplars</a:t>
            </a:r>
          </a:p>
        </p:txBody>
      </p:sp>
      <p:pic>
        <p:nvPicPr>
          <p:cNvPr id="6" name="Picture 5"/>
          <p:cNvPicPr>
            <a:picLocks noChangeAspect="1"/>
          </p:cNvPicPr>
          <p:nvPr/>
        </p:nvPicPr>
        <p:blipFill>
          <a:blip r:embed="rId3"/>
          <a:stretch>
            <a:fillRect/>
          </a:stretch>
        </p:blipFill>
        <p:spPr>
          <a:xfrm>
            <a:off x="457201" y="2129402"/>
            <a:ext cx="8433707" cy="3329018"/>
          </a:xfrm>
          <a:prstGeom prst="rect">
            <a:avLst/>
          </a:prstGeom>
        </p:spPr>
      </p:pic>
      <p:sp>
        <p:nvSpPr>
          <p:cNvPr id="7" name="Rectangle 6"/>
          <p:cNvSpPr/>
          <p:nvPr/>
        </p:nvSpPr>
        <p:spPr>
          <a:xfrm>
            <a:off x="3889716" y="5716191"/>
            <a:ext cx="2829621" cy="230832"/>
          </a:xfrm>
          <a:prstGeom prst="rect">
            <a:avLst/>
          </a:prstGeom>
        </p:spPr>
        <p:txBody>
          <a:bodyPr wrap="none">
            <a:spAutoFit/>
          </a:bodyPr>
          <a:lstStyle/>
          <a:p>
            <a:r>
              <a:rPr lang="en-US" sz="900" dirty="0">
                <a:solidFill>
                  <a:prstClr val="black"/>
                </a:solidFill>
                <a:latin typeface="Calibri" panose="020F0502020204030204"/>
                <a:hlinkClick r:id="rId4"/>
              </a:rPr>
              <a:t>https://www.youtube.com/watch?v=IiTsPPSqZfQ&amp;t=51s</a:t>
            </a:r>
            <a:endParaRPr lang="en-US" sz="1050" dirty="0"/>
          </a:p>
        </p:txBody>
      </p:sp>
    </p:spTree>
    <p:extLst>
      <p:ext uri="{BB962C8B-B14F-4D97-AF65-F5344CB8AC3E}">
        <p14:creationId xmlns:p14="http://schemas.microsoft.com/office/powerpoint/2010/main" val="18671373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Reflective Questions for Discussion</a:t>
            </a:r>
          </a:p>
        </p:txBody>
      </p:sp>
      <p:sp>
        <p:nvSpPr>
          <p:cNvPr id="3" name="Text Placeholder 2"/>
          <p:cNvSpPr>
            <a:spLocks noGrp="1"/>
          </p:cNvSpPr>
          <p:nvPr>
            <p:ph type="body" idx="1"/>
          </p:nvPr>
        </p:nvSpPr>
        <p:spPr>
          <a:xfrm>
            <a:off x="184485" y="1698623"/>
            <a:ext cx="8229600" cy="3380013"/>
          </a:xfrm>
        </p:spPr>
        <p:txBody>
          <a:bodyPr/>
          <a:lstStyle/>
          <a:p>
            <a:pPr lvl="0">
              <a:buFont typeface="Wingdings" panose="05000000000000000000" pitchFamily="2" charset="2"/>
              <a:buChar char="q"/>
            </a:pPr>
            <a:r>
              <a:rPr lang="en-US" dirty="0">
                <a:latin typeface="Calibri" panose="020F0502020204030204" pitchFamily="34" charset="0"/>
              </a:rPr>
              <a:t> </a:t>
            </a:r>
            <a:r>
              <a:rPr lang="en-US" sz="2800" kern="1200" dirty="0">
                <a:solidFill>
                  <a:schemeClr val="tx1"/>
                </a:solidFill>
              </a:rPr>
              <a:t>Exemplars are helpful in clarifying for students exactly what is expected of them in their work. How would you encourage students to use the exemplars during their writing as part of their self-assessment? </a:t>
            </a:r>
          </a:p>
          <a:p>
            <a:pPr lvl="0"/>
            <a:r>
              <a:rPr lang="en-US" sz="2800" kern="1200" dirty="0">
                <a:solidFill>
                  <a:schemeClr val="tx1"/>
                </a:solidFill>
              </a:rPr>
              <a:t> How might you use exemplars in science or social studies? </a:t>
            </a:r>
          </a:p>
          <a:p>
            <a:r>
              <a:rPr lang="en-US" sz="2800" kern="1200" dirty="0">
                <a:solidFill>
                  <a:schemeClr val="tx1"/>
                </a:solidFill>
              </a:rPr>
              <a:t> What caution might you need to consider when using exemplars?</a:t>
            </a:r>
            <a:endParaRPr lang="en-US" sz="2800" dirty="0"/>
          </a:p>
        </p:txBody>
      </p:sp>
    </p:spTree>
    <p:extLst>
      <p:ext uri="{BB962C8B-B14F-4D97-AF65-F5344CB8AC3E}">
        <p14:creationId xmlns:p14="http://schemas.microsoft.com/office/powerpoint/2010/main" val="10392439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Unpacking a Learning Target and Discussing Academic Vocabulary</a:t>
            </a:r>
          </a:p>
        </p:txBody>
      </p:sp>
      <p:pic>
        <p:nvPicPr>
          <p:cNvPr id="4" name="Picture 3"/>
          <p:cNvPicPr>
            <a:picLocks noChangeAspect="1"/>
          </p:cNvPicPr>
          <p:nvPr/>
        </p:nvPicPr>
        <p:blipFill>
          <a:blip r:embed="rId3"/>
          <a:stretch>
            <a:fillRect/>
          </a:stretch>
        </p:blipFill>
        <p:spPr>
          <a:xfrm>
            <a:off x="575583" y="2228852"/>
            <a:ext cx="7947932" cy="3233056"/>
          </a:xfrm>
          <a:prstGeom prst="rect">
            <a:avLst/>
          </a:prstGeom>
        </p:spPr>
      </p:pic>
      <p:sp>
        <p:nvSpPr>
          <p:cNvPr id="5" name="Rectangle 4"/>
          <p:cNvSpPr/>
          <p:nvPr/>
        </p:nvSpPr>
        <p:spPr>
          <a:xfrm>
            <a:off x="3705123" y="5559541"/>
            <a:ext cx="3134191" cy="253916"/>
          </a:xfrm>
          <a:prstGeom prst="rect">
            <a:avLst/>
          </a:prstGeom>
        </p:spPr>
        <p:txBody>
          <a:bodyPr wrap="none">
            <a:spAutoFit/>
          </a:bodyPr>
          <a:lstStyle/>
          <a:p>
            <a:r>
              <a:rPr lang="en-US" sz="1050" dirty="0">
                <a:hlinkClick r:id="rId4"/>
              </a:rPr>
              <a:t>https://www.youtube.com/watch?v=M6NcjsrPqC8</a:t>
            </a:r>
            <a:endParaRPr lang="en-US" sz="1050" dirty="0"/>
          </a:p>
        </p:txBody>
      </p:sp>
    </p:spTree>
    <p:extLst>
      <p:ext uri="{BB962C8B-B14F-4D97-AF65-F5344CB8AC3E}">
        <p14:creationId xmlns:p14="http://schemas.microsoft.com/office/powerpoint/2010/main" val="18699486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Reflective Questions for Discussion</a:t>
            </a:r>
          </a:p>
        </p:txBody>
      </p:sp>
      <p:sp>
        <p:nvSpPr>
          <p:cNvPr id="3" name="Text Placeholder 2"/>
          <p:cNvSpPr>
            <a:spLocks noGrp="1"/>
          </p:cNvSpPr>
          <p:nvPr>
            <p:ph type="body" idx="1"/>
          </p:nvPr>
        </p:nvSpPr>
        <p:spPr/>
        <p:txBody>
          <a:bodyPr/>
          <a:lstStyle/>
          <a:p>
            <a:pPr indent="-342900">
              <a:lnSpc>
                <a:spcPct val="107000"/>
              </a:lnSpc>
              <a:spcBef>
                <a:spcPts val="0"/>
              </a:spcBef>
              <a:spcAft>
                <a:spcPts val="600"/>
              </a:spcAft>
              <a:buFont typeface="Wingdings" panose="05000000000000000000" pitchFamily="2" charset="2"/>
              <a:buChar char="q"/>
            </a:pPr>
            <a:r>
              <a:rPr lang="en-US" sz="3300" dirty="0">
                <a:latin typeface="Calibri" panose="020F0502020204030204" pitchFamily="34" charset="0"/>
                <a:ea typeface="Calibri" panose="020F0502020204030204" pitchFamily="34" charset="0"/>
              </a:rPr>
              <a:t>In what ways does Mr. </a:t>
            </a:r>
            <a:r>
              <a:rPr lang="en-US" sz="3300" dirty="0" err="1">
                <a:latin typeface="Calibri" panose="020F0502020204030204" pitchFamily="34" charset="0"/>
                <a:ea typeface="Calibri" panose="020F0502020204030204" pitchFamily="34" charset="0"/>
              </a:rPr>
              <a:t>Exall</a:t>
            </a:r>
            <a:r>
              <a:rPr lang="en-US" sz="3300" dirty="0">
                <a:latin typeface="Calibri" panose="020F0502020204030204" pitchFamily="34" charset="0"/>
                <a:ea typeface="Calibri" panose="020F0502020204030204" pitchFamily="34" charset="0"/>
              </a:rPr>
              <a:t> engage students in unpacking the learning target?</a:t>
            </a:r>
          </a:p>
          <a:p>
            <a:r>
              <a:rPr lang="en-US" sz="3300" dirty="0">
                <a:latin typeface="Calibri" panose="020F0502020204030204" pitchFamily="34" charset="0"/>
                <a:ea typeface="Calibri" panose="020F0502020204030204" pitchFamily="34" charset="0"/>
              </a:rPr>
              <a:t>How will this process help students be more successful as they move forward in this project?</a:t>
            </a:r>
            <a:endParaRPr lang="en-US" sz="3300" dirty="0"/>
          </a:p>
        </p:txBody>
      </p:sp>
    </p:spTree>
    <p:extLst>
      <p:ext uri="{BB962C8B-B14F-4D97-AF65-F5344CB8AC3E}">
        <p14:creationId xmlns:p14="http://schemas.microsoft.com/office/powerpoint/2010/main" val="26935940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08498"/>
            <a:ext cx="8229600" cy="539249"/>
          </a:xfrm>
        </p:spPr>
        <p:txBody>
          <a:bodyPr/>
          <a:lstStyle/>
          <a:p>
            <a:endParaRPr lang="en-US" dirty="0"/>
          </a:p>
        </p:txBody>
      </p:sp>
      <p:sp>
        <p:nvSpPr>
          <p:cNvPr id="3" name="Text Placeholder 2"/>
          <p:cNvSpPr>
            <a:spLocks noGrp="1"/>
          </p:cNvSpPr>
          <p:nvPr>
            <p:ph type="body" idx="1"/>
          </p:nvPr>
        </p:nvSpPr>
        <p:spPr/>
        <p:txBody>
          <a:bodyPr/>
          <a:lstStyle/>
          <a:p>
            <a:pPr marL="0" indent="0">
              <a:lnSpc>
                <a:spcPct val="107000"/>
              </a:lnSpc>
              <a:spcBef>
                <a:spcPts val="0"/>
              </a:spcBef>
              <a:spcAft>
                <a:spcPts val="600"/>
              </a:spcAft>
              <a:buNone/>
            </a:pPr>
            <a:endParaRPr lang="en-US" sz="3300" dirty="0"/>
          </a:p>
        </p:txBody>
      </p:sp>
      <p:pic>
        <p:nvPicPr>
          <p:cNvPr id="4" name="Picture 3"/>
          <p:cNvPicPr>
            <a:picLocks noChangeAspect="1"/>
          </p:cNvPicPr>
          <p:nvPr/>
        </p:nvPicPr>
        <p:blipFill>
          <a:blip r:embed="rId3"/>
          <a:stretch>
            <a:fillRect/>
          </a:stretch>
        </p:blipFill>
        <p:spPr>
          <a:xfrm>
            <a:off x="330654" y="1308498"/>
            <a:ext cx="8535761" cy="3892151"/>
          </a:xfrm>
          <a:prstGeom prst="rect">
            <a:avLst/>
          </a:prstGeom>
        </p:spPr>
      </p:pic>
      <p:sp>
        <p:nvSpPr>
          <p:cNvPr id="5" name="Rectangle 4"/>
          <p:cNvSpPr/>
          <p:nvPr/>
        </p:nvSpPr>
        <p:spPr>
          <a:xfrm>
            <a:off x="3696125" y="5391201"/>
            <a:ext cx="4572000" cy="674031"/>
          </a:xfrm>
          <a:prstGeom prst="rect">
            <a:avLst/>
          </a:prstGeom>
        </p:spPr>
        <p:txBody>
          <a:bodyPr>
            <a:spAutoFit/>
          </a:bodyPr>
          <a:lstStyle/>
          <a:p>
            <a:pPr algn="ctr">
              <a:lnSpc>
                <a:spcPct val="90000"/>
              </a:lnSpc>
              <a:spcBef>
                <a:spcPts val="750"/>
              </a:spcBef>
            </a:pPr>
            <a:r>
              <a:rPr lang="en-US" sz="2100" u="sng" dirty="0">
                <a:solidFill>
                  <a:srgbClr val="0000FF"/>
                </a:solidFill>
                <a:latin typeface="Calibri" panose="020F0502020204030204" pitchFamily="34" charset="0"/>
                <a:ea typeface="Calibri" panose="020F0502020204030204" pitchFamily="34" charset="0"/>
                <a:hlinkClick r:id="rId4"/>
              </a:rPr>
              <a:t>https://www.youtube.com/watch?v=0hgPnj4Y9Fk</a:t>
            </a:r>
            <a:endParaRPr lang="en-US" sz="2100" dirty="0">
              <a:solidFill>
                <a:prstClr val="black"/>
              </a:solidFill>
              <a:latin typeface="Calibri" panose="020F0502020204030204"/>
            </a:endParaRPr>
          </a:p>
        </p:txBody>
      </p:sp>
    </p:spTree>
    <p:extLst>
      <p:ext uri="{BB962C8B-B14F-4D97-AF65-F5344CB8AC3E}">
        <p14:creationId xmlns:p14="http://schemas.microsoft.com/office/powerpoint/2010/main" val="276087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838200"/>
            <a:ext cx="8686800" cy="2667000"/>
          </a:xfrm>
        </p:spPr>
        <p:txBody>
          <a:bodyPr/>
          <a:lstStyle/>
          <a:p>
            <a:pPr algn="l"/>
            <a:r>
              <a:rPr lang="en-US" sz="3200" b="1" dirty="0">
                <a:latin typeface="+mn-lt"/>
              </a:rPr>
              <a:t>                    Acknowledgements</a:t>
            </a:r>
            <a:br>
              <a:rPr lang="en-US" sz="1600" dirty="0">
                <a:latin typeface="+mn-lt"/>
              </a:rPr>
            </a:br>
            <a:br>
              <a:rPr lang="en-US" sz="1600" dirty="0">
                <a:latin typeface="+mn-lt"/>
              </a:rPr>
            </a:br>
            <a:r>
              <a:rPr lang="en-US" sz="1800" dirty="0">
                <a:latin typeface="+mn-lt"/>
              </a:rPr>
              <a:t>Special thanks to all contributors to the development and revision of this module.</a:t>
            </a:r>
            <a:br>
              <a:rPr lang="en-US" sz="1800" dirty="0">
                <a:latin typeface="+mn-lt"/>
              </a:rPr>
            </a:br>
            <a:br>
              <a:rPr lang="en-US" sz="1600" dirty="0">
                <a:latin typeface="+mn-lt"/>
              </a:rPr>
            </a:br>
            <a:r>
              <a:rPr lang="en-US" sz="1600" dirty="0">
                <a:latin typeface="+mn-lt"/>
              </a:rPr>
              <a:t>The original collection of learning packages was rolled-out for use by Regional Professional Development Center (RPDC) Consultants in July 2013 after being developed by a team of content experts. The collection of learning packages was developed through efforts funded by the Missouri State Personnel Development Grant (SPDG). The following individual/groups are thanked immensely for their hard work in developing this package.</a:t>
            </a:r>
            <a:br>
              <a:rPr lang="en-US" sz="1600" dirty="0">
                <a:latin typeface="+mn-lt"/>
              </a:rPr>
            </a:br>
            <a:endParaRPr lang="en-US" sz="1600" dirty="0">
              <a:latin typeface="+mn-lt"/>
            </a:endParaRPr>
          </a:p>
        </p:txBody>
      </p:sp>
      <p:sp>
        <p:nvSpPr>
          <p:cNvPr id="3" name="Subtitle 2"/>
          <p:cNvSpPr>
            <a:spLocks noGrp="1"/>
          </p:cNvSpPr>
          <p:nvPr>
            <p:ph type="subTitle" idx="1"/>
          </p:nvPr>
        </p:nvSpPr>
        <p:spPr>
          <a:xfrm>
            <a:off x="228599" y="3276600"/>
            <a:ext cx="8766147" cy="2590800"/>
          </a:xfrm>
        </p:spPr>
        <p:txBody>
          <a:bodyPr/>
          <a:lstStyle/>
          <a:p>
            <a:pPr algn="l"/>
            <a:r>
              <a:rPr lang="en-US" sz="1600" u="sng" dirty="0">
                <a:latin typeface="+mn-lt"/>
              </a:rPr>
              <a:t>									 </a:t>
            </a:r>
          </a:p>
          <a:p>
            <a:pPr algn="l"/>
            <a:r>
              <a:rPr lang="en-US" sz="1600" dirty="0">
                <a:latin typeface="+mn-lt"/>
              </a:rPr>
              <a:t>Content Development and Revision Support	</a:t>
            </a:r>
          </a:p>
          <a:p>
            <a:pPr algn="l"/>
            <a:r>
              <a:rPr lang="en-US" sz="1600" dirty="0">
                <a:latin typeface="+mn-lt"/>
              </a:rPr>
              <a:t>	UMKC Institute for Human Development</a:t>
            </a:r>
          </a:p>
          <a:p>
            <a:pPr algn="l"/>
            <a:r>
              <a:rPr lang="en-US" sz="1600" dirty="0">
                <a:latin typeface="+mn-lt"/>
              </a:rPr>
              <a:t>		Ronda Jenson, Director		Stefanie Lindsay</a:t>
            </a:r>
          </a:p>
          <a:p>
            <a:pPr algn="l"/>
            <a:r>
              <a:rPr lang="en-US" sz="1600" dirty="0">
                <a:latin typeface="+mn-lt"/>
              </a:rPr>
              <a:t>		Arden Day			Carla Williams</a:t>
            </a:r>
          </a:p>
          <a:p>
            <a:pPr algn="l"/>
            <a:r>
              <a:rPr lang="en-US" sz="1600" dirty="0">
                <a:latin typeface="+mn-lt"/>
              </a:rPr>
              <a:t>		Jodi Arnold			</a:t>
            </a:r>
          </a:p>
          <a:p>
            <a:pPr algn="l"/>
            <a:endParaRPr lang="en-US" sz="1600" dirty="0">
              <a:latin typeface="+mn-lt"/>
            </a:endParaRPr>
          </a:p>
          <a:p>
            <a:pPr algn="l"/>
            <a:r>
              <a:rPr lang="en-US" sz="1600" dirty="0">
                <a:latin typeface="+mn-lt"/>
              </a:rPr>
              <a:t>	SPDG Management Team</a:t>
            </a:r>
          </a:p>
        </p:txBody>
      </p:sp>
      <p:sp>
        <p:nvSpPr>
          <p:cNvPr id="4" name="TextBox 3"/>
          <p:cNvSpPr txBox="1"/>
          <p:nvPr/>
        </p:nvSpPr>
        <p:spPr>
          <a:xfrm>
            <a:off x="2057400" y="5225534"/>
            <a:ext cx="5410200" cy="369332"/>
          </a:xfrm>
          <a:prstGeom prst="rect">
            <a:avLst/>
          </a:prstGeom>
          <a:noFill/>
        </p:spPr>
        <p:txBody>
          <a:bodyPr wrap="square" rtlCol="0">
            <a:spAutoFit/>
          </a:bodyPr>
          <a:lstStyle/>
          <a:p>
            <a:endParaRPr lang="en-US" dirty="0"/>
          </a:p>
        </p:txBody>
      </p:sp>
      <p:pic>
        <p:nvPicPr>
          <p:cNvPr id="6" name="Picture 20" descr="C:\Users\dayad\Desktop\moedusail graphics\icons not buttons\effective instruc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34222" y="217729"/>
            <a:ext cx="1151859" cy="822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77976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Reflective Questions for Discussion</a:t>
            </a:r>
          </a:p>
        </p:txBody>
      </p:sp>
      <p:sp>
        <p:nvSpPr>
          <p:cNvPr id="3" name="Text Placeholder 2"/>
          <p:cNvSpPr>
            <a:spLocks noGrp="1"/>
          </p:cNvSpPr>
          <p:nvPr>
            <p:ph type="body" idx="1"/>
          </p:nvPr>
        </p:nvSpPr>
        <p:spPr>
          <a:xfrm>
            <a:off x="457200" y="1698623"/>
            <a:ext cx="8229600" cy="3392261"/>
          </a:xfrm>
        </p:spPr>
        <p:txBody>
          <a:bodyPr/>
          <a:lstStyle/>
          <a:p>
            <a:pPr lvl="0"/>
            <a:r>
              <a:rPr lang="en-US" sz="2800" dirty="0"/>
              <a:t>How do the criteria for success help students assess their own learning?</a:t>
            </a:r>
          </a:p>
          <a:p>
            <a:pPr lvl="0"/>
            <a:r>
              <a:rPr lang="en-US" sz="2800" dirty="0"/>
              <a:t>How does Ms. </a:t>
            </a:r>
            <a:r>
              <a:rPr lang="en-US" sz="2800" dirty="0" err="1"/>
              <a:t>Hadock</a:t>
            </a:r>
            <a:r>
              <a:rPr lang="en-US" sz="2800" dirty="0"/>
              <a:t> use the success criteria throughout the lesson?</a:t>
            </a:r>
          </a:p>
          <a:p>
            <a:pPr lvl="0"/>
            <a:r>
              <a:rPr lang="en-US" sz="2800" dirty="0"/>
              <a:t>In what ways do students use the success criteria to measure their own learning?</a:t>
            </a:r>
          </a:p>
          <a:p>
            <a:pPr lvl="0"/>
            <a:r>
              <a:rPr lang="en-US" sz="2800" dirty="0"/>
              <a:t>How do students measure their progress to the learning target?</a:t>
            </a:r>
          </a:p>
          <a:p>
            <a:pPr marL="0" indent="0">
              <a:lnSpc>
                <a:spcPct val="107000"/>
              </a:lnSpc>
              <a:spcBef>
                <a:spcPts val="0"/>
              </a:spcBef>
              <a:spcAft>
                <a:spcPts val="600"/>
              </a:spcAft>
              <a:buNone/>
            </a:pPr>
            <a:endParaRPr lang="en-US" sz="3300" dirty="0"/>
          </a:p>
        </p:txBody>
      </p:sp>
    </p:spTree>
    <p:extLst>
      <p:ext uri="{BB962C8B-B14F-4D97-AF65-F5344CB8AC3E}">
        <p14:creationId xmlns:p14="http://schemas.microsoft.com/office/powerpoint/2010/main" val="311192757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393" y="601662"/>
            <a:ext cx="8632228" cy="1096961"/>
          </a:xfrm>
        </p:spPr>
        <p:txBody>
          <a:bodyPr/>
          <a:lstStyle/>
          <a:p>
            <a:r>
              <a:rPr lang="en-US" sz="4000" dirty="0"/>
              <a:t>Co-Creating Success Criteria in Algebra II </a:t>
            </a:r>
          </a:p>
        </p:txBody>
      </p:sp>
      <p:pic>
        <p:nvPicPr>
          <p:cNvPr id="6" name="Picture 5"/>
          <p:cNvPicPr>
            <a:picLocks noChangeAspect="1"/>
          </p:cNvPicPr>
          <p:nvPr/>
        </p:nvPicPr>
        <p:blipFill>
          <a:blip r:embed="rId3"/>
          <a:stretch>
            <a:fillRect/>
          </a:stretch>
        </p:blipFill>
        <p:spPr>
          <a:xfrm>
            <a:off x="367393" y="2098221"/>
            <a:ext cx="8478610" cy="3257550"/>
          </a:xfrm>
          <a:prstGeom prst="rect">
            <a:avLst/>
          </a:prstGeom>
        </p:spPr>
      </p:pic>
      <p:sp>
        <p:nvSpPr>
          <p:cNvPr id="3" name="Text Placeholder 2"/>
          <p:cNvSpPr>
            <a:spLocks noGrp="1"/>
          </p:cNvSpPr>
          <p:nvPr>
            <p:ph type="body" idx="1"/>
          </p:nvPr>
        </p:nvSpPr>
        <p:spPr>
          <a:xfrm>
            <a:off x="616403" y="2241098"/>
            <a:ext cx="8229600" cy="2971797"/>
          </a:xfrm>
        </p:spPr>
        <p:txBody>
          <a:bodyPr/>
          <a:lstStyle/>
          <a:p>
            <a:pPr marL="0" indent="0">
              <a:lnSpc>
                <a:spcPct val="107000"/>
              </a:lnSpc>
              <a:spcBef>
                <a:spcPts val="0"/>
              </a:spcBef>
              <a:spcAft>
                <a:spcPts val="600"/>
              </a:spcAft>
              <a:buNone/>
            </a:pPr>
            <a:endParaRPr lang="en-US" sz="3300" dirty="0"/>
          </a:p>
        </p:txBody>
      </p:sp>
      <p:sp>
        <p:nvSpPr>
          <p:cNvPr id="5" name="Rectangle 4"/>
          <p:cNvSpPr/>
          <p:nvPr/>
        </p:nvSpPr>
        <p:spPr>
          <a:xfrm>
            <a:off x="3580039" y="5525694"/>
            <a:ext cx="5106761" cy="253916"/>
          </a:xfrm>
          <a:prstGeom prst="rect">
            <a:avLst/>
          </a:prstGeom>
        </p:spPr>
        <p:txBody>
          <a:bodyPr wrap="square">
            <a:spAutoFit/>
          </a:bodyPr>
          <a:lstStyle/>
          <a:p>
            <a:r>
              <a:rPr lang="en-US" sz="1050" dirty="0">
                <a:hlinkClick r:id="rId4"/>
              </a:rPr>
              <a:t>https://www.youtube.com/watch?v=oC4G5BXpNvI&amp;t=265s</a:t>
            </a:r>
            <a:endParaRPr lang="en-US" sz="1050" dirty="0"/>
          </a:p>
        </p:txBody>
      </p:sp>
    </p:spTree>
    <p:extLst>
      <p:ext uri="{BB962C8B-B14F-4D97-AF65-F5344CB8AC3E}">
        <p14:creationId xmlns:p14="http://schemas.microsoft.com/office/powerpoint/2010/main" val="27461153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4167"/>
            <a:ext cx="8229600" cy="1096961"/>
          </a:xfrm>
        </p:spPr>
        <p:txBody>
          <a:bodyPr/>
          <a:lstStyle/>
          <a:p>
            <a:r>
              <a:rPr lang="en-US" dirty="0"/>
              <a:t>Reflective Questions for Discussion</a:t>
            </a:r>
          </a:p>
        </p:txBody>
      </p:sp>
      <p:sp>
        <p:nvSpPr>
          <p:cNvPr id="3" name="Text Placeholder 2"/>
          <p:cNvSpPr>
            <a:spLocks noGrp="1"/>
          </p:cNvSpPr>
          <p:nvPr>
            <p:ph type="body" idx="1"/>
          </p:nvPr>
        </p:nvSpPr>
        <p:spPr>
          <a:xfrm>
            <a:off x="457200" y="2197770"/>
            <a:ext cx="8229600" cy="3962396"/>
          </a:xfrm>
        </p:spPr>
        <p:txBody>
          <a:bodyPr/>
          <a:lstStyle/>
          <a:p>
            <a:pPr lvl="0"/>
            <a:r>
              <a:rPr lang="en-US" sz="2700" dirty="0"/>
              <a:t>In what ways did the success criteria (attributes of a positive collaboration) help students as they worked on their task?</a:t>
            </a:r>
          </a:p>
          <a:p>
            <a:r>
              <a:rPr lang="en-US" sz="2700" dirty="0"/>
              <a:t>How would you use the idea of students discussing and offering suggestions for success criteria in your classes?</a:t>
            </a:r>
          </a:p>
        </p:txBody>
      </p:sp>
    </p:spTree>
    <p:extLst>
      <p:ext uri="{BB962C8B-B14F-4D97-AF65-F5344CB8AC3E}">
        <p14:creationId xmlns:p14="http://schemas.microsoft.com/office/powerpoint/2010/main" val="179659360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53380" y="875360"/>
            <a:ext cx="8584746" cy="3971925"/>
          </a:xfrm>
          <a:prstGeom prst="rect">
            <a:avLst/>
          </a:prstGeom>
        </p:spPr>
      </p:pic>
      <p:sp>
        <p:nvSpPr>
          <p:cNvPr id="4" name="Rectangle 3"/>
          <p:cNvSpPr/>
          <p:nvPr/>
        </p:nvSpPr>
        <p:spPr>
          <a:xfrm>
            <a:off x="3155497" y="5200649"/>
            <a:ext cx="5147582" cy="830997"/>
          </a:xfrm>
          <a:prstGeom prst="rect">
            <a:avLst/>
          </a:prstGeom>
        </p:spPr>
        <p:txBody>
          <a:bodyPr wrap="square">
            <a:spAutoFit/>
          </a:bodyPr>
          <a:lstStyle/>
          <a:p>
            <a:pPr marL="152400">
              <a:spcBef>
                <a:spcPts val="480"/>
              </a:spcBef>
              <a:buClr>
                <a:srgbClr val="0D4170"/>
              </a:buClr>
              <a:buSzPct val="100000"/>
            </a:pPr>
            <a:r>
              <a:rPr lang="en-US" sz="2400" u="sng" dirty="0">
                <a:latin typeface="Questrial"/>
                <a:sym typeface="Questrial"/>
                <a:hlinkClick r:id="rId4"/>
              </a:rPr>
              <a:t>https://www.youtube.com/watch?v=b4Id1CTQpks</a:t>
            </a:r>
            <a:endParaRPr lang="en-US" sz="2400" dirty="0">
              <a:latin typeface="Questrial"/>
              <a:sym typeface="Questrial"/>
            </a:endParaRPr>
          </a:p>
        </p:txBody>
      </p:sp>
    </p:spTree>
    <p:extLst>
      <p:ext uri="{BB962C8B-B14F-4D97-AF65-F5344CB8AC3E}">
        <p14:creationId xmlns:p14="http://schemas.microsoft.com/office/powerpoint/2010/main" val="242899449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Reflective Questions for Discussion</a:t>
            </a:r>
          </a:p>
        </p:txBody>
      </p:sp>
      <p:sp>
        <p:nvSpPr>
          <p:cNvPr id="3" name="Text Placeholder 2"/>
          <p:cNvSpPr>
            <a:spLocks noGrp="1"/>
          </p:cNvSpPr>
          <p:nvPr>
            <p:ph type="body" idx="1"/>
          </p:nvPr>
        </p:nvSpPr>
        <p:spPr>
          <a:xfrm>
            <a:off x="457200" y="2070326"/>
            <a:ext cx="8229600" cy="3195639"/>
          </a:xfrm>
        </p:spPr>
        <p:txBody>
          <a:bodyPr/>
          <a:lstStyle/>
          <a:p>
            <a:pPr lvl="0"/>
            <a:r>
              <a:rPr lang="en-US" sz="2700" dirty="0"/>
              <a:t>Where would you get the best examples of work to use as models for your students?</a:t>
            </a:r>
          </a:p>
          <a:p>
            <a:pPr lvl="0"/>
            <a:r>
              <a:rPr lang="en-US" sz="2700" dirty="0"/>
              <a:t>How does using a rubric and strong models of work engage students in unpacking success criteria?</a:t>
            </a:r>
          </a:p>
          <a:p>
            <a:r>
              <a:rPr lang="en-US" sz="2700" dirty="0"/>
              <a:t>How does examination of strong work samples bring clarity to students around success criteria?</a:t>
            </a:r>
          </a:p>
        </p:txBody>
      </p:sp>
    </p:spTree>
    <p:extLst>
      <p:ext uri="{BB962C8B-B14F-4D97-AF65-F5344CB8AC3E}">
        <p14:creationId xmlns:p14="http://schemas.microsoft.com/office/powerpoint/2010/main" val="9316664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005"/>
        <p:cNvGrpSpPr/>
        <p:nvPr/>
      </p:nvGrpSpPr>
      <p:grpSpPr>
        <a:xfrm>
          <a:off x="0" y="0"/>
          <a:ext cx="0" cy="0"/>
          <a:chOff x="0" y="0"/>
          <a:chExt cx="0" cy="0"/>
        </a:xfrm>
      </p:grpSpPr>
      <p:sp>
        <p:nvSpPr>
          <p:cNvPr id="1006" name="Shape 1006"/>
          <p:cNvSpPr txBox="1">
            <a:spLocks noGrp="1"/>
          </p:cNvSpPr>
          <p:nvPr>
            <p:ph type="title"/>
          </p:nvPr>
        </p:nvSpPr>
        <p:spPr>
          <a:xfrm>
            <a:off x="457200" y="601662"/>
            <a:ext cx="8229600" cy="1097100"/>
          </a:xfrm>
          <a:prstGeom prst="rect">
            <a:avLst/>
          </a:prstGeom>
        </p:spPr>
        <p:txBody>
          <a:bodyPr lIns="91425" tIns="91425" rIns="91425" bIns="91425" anchor="ctr" anchorCtr="0">
            <a:noAutofit/>
          </a:bodyPr>
          <a:lstStyle/>
          <a:p>
            <a:pPr lvl="0">
              <a:spcBef>
                <a:spcPts val="0"/>
              </a:spcBef>
              <a:buNone/>
            </a:pPr>
            <a:r>
              <a:rPr lang="en-US" dirty="0"/>
              <a:t>Strategy 2: Reflections</a:t>
            </a:r>
          </a:p>
        </p:txBody>
      </p:sp>
      <p:sp>
        <p:nvSpPr>
          <p:cNvPr id="1007" name="Shape 1007"/>
          <p:cNvSpPr txBox="1">
            <a:spLocks noGrp="1"/>
          </p:cNvSpPr>
          <p:nvPr>
            <p:ph type="body" idx="1"/>
          </p:nvPr>
        </p:nvSpPr>
        <p:spPr>
          <a:xfrm>
            <a:off x="304800" y="1591577"/>
            <a:ext cx="8382000" cy="3962400"/>
          </a:xfrm>
          <a:prstGeom prst="rect">
            <a:avLst/>
          </a:prstGeom>
        </p:spPr>
        <p:txBody>
          <a:bodyPr lIns="91425" tIns="91425" rIns="91425" bIns="91425" anchor="t" anchorCtr="0">
            <a:noAutofit/>
          </a:bodyPr>
          <a:lstStyle/>
          <a:p>
            <a:pPr marL="717550" lvl="0" indent="-514350">
              <a:spcBef>
                <a:spcPts val="0"/>
              </a:spcBef>
              <a:buFont typeface="+mj-lt"/>
              <a:buAutoNum type="arabicPeriod"/>
            </a:pPr>
            <a:r>
              <a:rPr lang="en-US" dirty="0"/>
              <a:t>Which of your learning targets might benefit most from a strategy 2 activity?</a:t>
            </a:r>
          </a:p>
          <a:p>
            <a:pPr marL="717550" lvl="0" indent="-514350">
              <a:spcBef>
                <a:spcPts val="0"/>
              </a:spcBef>
              <a:buFont typeface="+mj-lt"/>
              <a:buAutoNum type="arabicPeriod"/>
            </a:pPr>
            <a:r>
              <a:rPr lang="en-US" dirty="0"/>
              <a:t>Where might you find examples of strong and weak work?</a:t>
            </a:r>
          </a:p>
          <a:p>
            <a:pPr marL="717550" lvl="0" indent="-514350">
              <a:spcBef>
                <a:spcPts val="0"/>
              </a:spcBef>
              <a:buFont typeface="+mj-lt"/>
              <a:buAutoNum type="arabicPeriod"/>
            </a:pPr>
            <a:r>
              <a:rPr lang="en-US" dirty="0"/>
              <a:t>How will you engage students in analyzing samples?</a:t>
            </a:r>
          </a:p>
          <a:p>
            <a:pPr marL="717550" lvl="0" indent="-514350">
              <a:spcBef>
                <a:spcPts val="0"/>
              </a:spcBef>
              <a:buFont typeface="+mj-lt"/>
              <a:buAutoNum type="arabicPeriod"/>
            </a:pPr>
            <a:r>
              <a:rPr lang="en-US" dirty="0"/>
              <a:t>How much time might you devote to these activities?</a:t>
            </a:r>
          </a:p>
        </p:txBody>
      </p:sp>
      <p:sp>
        <p:nvSpPr>
          <p:cNvPr id="2" name="TextBox 1"/>
          <p:cNvSpPr txBox="1"/>
          <p:nvPr/>
        </p:nvSpPr>
        <p:spPr>
          <a:xfrm>
            <a:off x="6808762" y="6231988"/>
            <a:ext cx="1878037" cy="338554"/>
          </a:xfrm>
          <a:prstGeom prst="rect">
            <a:avLst/>
          </a:prstGeom>
          <a:noFill/>
        </p:spPr>
        <p:txBody>
          <a:bodyPr wrap="square" rtlCol="0">
            <a:spAutoFit/>
          </a:bodyPr>
          <a:lstStyle/>
          <a:p>
            <a:r>
              <a:rPr lang="en-US" sz="1600" dirty="0"/>
              <a:t>(</a:t>
            </a:r>
            <a:r>
              <a:rPr lang="en-US" sz="1600" dirty="0" err="1"/>
              <a:t>Chappuis</a:t>
            </a:r>
            <a:r>
              <a:rPr lang="en-US" sz="1600" dirty="0"/>
              <a:t>, 2015)</a:t>
            </a:r>
          </a:p>
        </p:txBody>
      </p:sp>
      <p:grpSp>
        <p:nvGrpSpPr>
          <p:cNvPr id="5" name="Group 2"/>
          <p:cNvGrpSpPr>
            <a:grpSpLocks/>
          </p:cNvGrpSpPr>
          <p:nvPr/>
        </p:nvGrpSpPr>
        <p:grpSpPr bwMode="auto">
          <a:xfrm>
            <a:off x="7839074" y="235812"/>
            <a:ext cx="1152525" cy="914400"/>
            <a:chOff x="4867942" y="3758980"/>
            <a:chExt cx="1151858" cy="914400"/>
          </a:xfrm>
        </p:grpSpPr>
        <p:sp>
          <p:nvSpPr>
            <p:cNvPr id="6" name="Rectangle 5"/>
            <p:cNvSpPr/>
            <p:nvPr/>
          </p:nvSpPr>
          <p:spPr>
            <a:xfrm>
              <a:off x="4986936" y="3758980"/>
              <a:ext cx="913871" cy="914400"/>
            </a:xfrm>
            <a:prstGeom prst="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 name="Picture 29" descr="C:\Users\dayad\Desktop\moedusail graphics\icons not buttons\reflec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7942" y="3804700"/>
              <a:ext cx="1151858"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011"/>
        <p:cNvGrpSpPr/>
        <p:nvPr/>
      </p:nvGrpSpPr>
      <p:grpSpPr>
        <a:xfrm>
          <a:off x="0" y="0"/>
          <a:ext cx="0" cy="0"/>
          <a:chOff x="0" y="0"/>
          <a:chExt cx="0" cy="0"/>
        </a:xfrm>
      </p:grpSpPr>
      <p:sp>
        <p:nvSpPr>
          <p:cNvPr id="1012" name="Shape 1012"/>
          <p:cNvSpPr txBox="1">
            <a:spLocks noGrp="1"/>
          </p:cNvSpPr>
          <p:nvPr>
            <p:ph type="title"/>
          </p:nvPr>
        </p:nvSpPr>
        <p:spPr>
          <a:xfrm>
            <a:off x="457200" y="601663"/>
            <a:ext cx="8229600" cy="857086"/>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000" dirty="0"/>
              <a:t>Activity: Stars and Steps</a:t>
            </a:r>
          </a:p>
        </p:txBody>
      </p:sp>
      <p:sp>
        <p:nvSpPr>
          <p:cNvPr id="1013" name="Shape 1013"/>
          <p:cNvSpPr txBox="1">
            <a:spLocks noGrp="1"/>
          </p:cNvSpPr>
          <p:nvPr>
            <p:ph type="body" idx="1"/>
          </p:nvPr>
        </p:nvSpPr>
        <p:spPr>
          <a:xfrm>
            <a:off x="238539" y="1458748"/>
            <a:ext cx="8692082" cy="4484851"/>
          </a:xfrm>
          <a:prstGeom prst="rect">
            <a:avLst/>
          </a:prstGeom>
          <a:noFill/>
          <a:ln>
            <a:noFill/>
          </a:ln>
        </p:spPr>
        <p:txBody>
          <a:bodyPr lIns="91425" tIns="45700" rIns="91425" bIns="45700" anchor="t" anchorCtr="0">
            <a:noAutofit/>
          </a:bodyPr>
          <a:lstStyle/>
          <a:p>
            <a:pPr marL="514350" lvl="0" indent="-514350" rtl="0">
              <a:lnSpc>
                <a:spcPct val="100000"/>
              </a:lnSpc>
              <a:spcBef>
                <a:spcPts val="800"/>
              </a:spcBef>
              <a:buClr>
                <a:srgbClr val="000000"/>
              </a:buClr>
              <a:buFont typeface="+mj-lt"/>
              <a:buAutoNum type="arabicPeriod"/>
            </a:pPr>
            <a:r>
              <a:rPr lang="en-US" sz="3000" dirty="0">
                <a:solidFill>
                  <a:schemeClr val="tx1"/>
                </a:solidFill>
                <a:latin typeface="Arial"/>
                <a:ea typeface="Arial"/>
                <a:cs typeface="Arial"/>
                <a:sym typeface="Arial"/>
              </a:rPr>
              <a:t>Find the handout on the “Using Strong and Weak Work”.</a:t>
            </a:r>
          </a:p>
          <a:p>
            <a:pPr marL="514350" lvl="0" indent="-514350" rtl="0">
              <a:lnSpc>
                <a:spcPct val="100000"/>
              </a:lnSpc>
              <a:spcBef>
                <a:spcPts val="800"/>
              </a:spcBef>
              <a:buClr>
                <a:srgbClr val="000000"/>
              </a:buClr>
              <a:buFont typeface="+mj-lt"/>
              <a:buAutoNum type="arabicPeriod"/>
            </a:pPr>
            <a:r>
              <a:rPr lang="en-US" sz="3000" dirty="0">
                <a:solidFill>
                  <a:schemeClr val="tx1"/>
                </a:solidFill>
                <a:latin typeface="Arial"/>
                <a:ea typeface="Arial"/>
                <a:cs typeface="Arial"/>
                <a:sym typeface="Arial"/>
              </a:rPr>
              <a:t>Read the points independently.</a:t>
            </a:r>
          </a:p>
          <a:p>
            <a:pPr marL="514350" lvl="0" indent="-514350" rtl="0">
              <a:lnSpc>
                <a:spcPct val="100000"/>
              </a:lnSpc>
              <a:spcBef>
                <a:spcPts val="800"/>
              </a:spcBef>
              <a:buClr>
                <a:srgbClr val="000000"/>
              </a:buClr>
              <a:buFont typeface="+mj-lt"/>
              <a:buAutoNum type="arabicPeriod"/>
            </a:pPr>
            <a:r>
              <a:rPr lang="en-US" sz="3000" dirty="0">
                <a:solidFill>
                  <a:schemeClr val="tx1"/>
                </a:solidFill>
                <a:latin typeface="Arial"/>
                <a:ea typeface="Arial"/>
                <a:cs typeface="Arial"/>
                <a:sym typeface="Arial"/>
              </a:rPr>
              <a:t>Star the ideas that would work best in your classroom.</a:t>
            </a:r>
          </a:p>
          <a:p>
            <a:pPr marL="514350" lvl="0" indent="-514350" rtl="0">
              <a:lnSpc>
                <a:spcPct val="100000"/>
              </a:lnSpc>
              <a:spcBef>
                <a:spcPts val="800"/>
              </a:spcBef>
              <a:buClr>
                <a:srgbClr val="000000"/>
              </a:buClr>
              <a:buFont typeface="+mj-lt"/>
              <a:buAutoNum type="arabicPeriod"/>
            </a:pPr>
            <a:r>
              <a:rPr lang="en-US" sz="3000" dirty="0">
                <a:solidFill>
                  <a:schemeClr val="tx1"/>
                </a:solidFill>
                <a:latin typeface="Arial"/>
                <a:ea typeface="Arial"/>
                <a:cs typeface="Arial"/>
                <a:sym typeface="Arial"/>
              </a:rPr>
              <a:t>Add a stair step next to ideas that might need adapting to fit your classroom.</a:t>
            </a:r>
          </a:p>
          <a:p>
            <a:pPr marL="514350" lvl="0" indent="-514350" rtl="0">
              <a:lnSpc>
                <a:spcPct val="100000"/>
              </a:lnSpc>
              <a:spcBef>
                <a:spcPts val="800"/>
              </a:spcBef>
              <a:buClr>
                <a:srgbClr val="000000"/>
              </a:buClr>
              <a:buFont typeface="+mj-lt"/>
              <a:buAutoNum type="arabicPeriod"/>
            </a:pPr>
            <a:r>
              <a:rPr lang="en-US" sz="3000" dirty="0">
                <a:solidFill>
                  <a:schemeClr val="tx1"/>
                </a:solidFill>
                <a:latin typeface="Arial"/>
                <a:ea typeface="Arial"/>
                <a:cs typeface="Arial"/>
                <a:sym typeface="Arial"/>
              </a:rPr>
              <a:t>Find a partner and discuss your take-away ideas.</a:t>
            </a:r>
          </a:p>
        </p:txBody>
      </p:sp>
      <p:grpSp>
        <p:nvGrpSpPr>
          <p:cNvPr id="5" name="Group 2"/>
          <p:cNvGrpSpPr>
            <a:grpSpLocks/>
          </p:cNvGrpSpPr>
          <p:nvPr/>
        </p:nvGrpSpPr>
        <p:grpSpPr bwMode="auto">
          <a:xfrm>
            <a:off x="7839074" y="235812"/>
            <a:ext cx="1152525" cy="914400"/>
            <a:chOff x="4867942" y="3758980"/>
            <a:chExt cx="1151858" cy="914400"/>
          </a:xfrm>
        </p:grpSpPr>
        <p:sp>
          <p:nvSpPr>
            <p:cNvPr id="6" name="Rectangle 5"/>
            <p:cNvSpPr/>
            <p:nvPr/>
          </p:nvSpPr>
          <p:spPr>
            <a:xfrm>
              <a:off x="4986936" y="3758980"/>
              <a:ext cx="913871" cy="914400"/>
            </a:xfrm>
            <a:prstGeom prst="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 name="Picture 29" descr="C:\Users\dayad\Desktop\moedusail graphics\icons not buttons\reflec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7942" y="3804700"/>
              <a:ext cx="1151858"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018"/>
        <p:cNvGrpSpPr/>
        <p:nvPr/>
      </p:nvGrpSpPr>
      <p:grpSpPr>
        <a:xfrm>
          <a:off x="0" y="0"/>
          <a:ext cx="0" cy="0"/>
          <a:chOff x="0" y="0"/>
          <a:chExt cx="0" cy="0"/>
        </a:xfrm>
      </p:grpSpPr>
      <p:sp>
        <p:nvSpPr>
          <p:cNvPr id="1019" name="Shape 1019"/>
          <p:cNvSpPr txBox="1">
            <a:spLocks noGrp="1"/>
          </p:cNvSpPr>
          <p:nvPr>
            <p:ph type="ctrTitle"/>
          </p:nvPr>
        </p:nvSpPr>
        <p:spPr>
          <a:xfrm>
            <a:off x="685800" y="1420730"/>
            <a:ext cx="7772400" cy="1470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dirty="0">
                <a:solidFill>
                  <a:schemeClr val="lt1"/>
                </a:solidFill>
                <a:latin typeface="Questrial"/>
                <a:ea typeface="Questrial"/>
                <a:cs typeface="Questrial"/>
                <a:sym typeface="Questrial"/>
              </a:rPr>
              <a:t>Unpacking the topic</a:t>
            </a:r>
          </a:p>
        </p:txBody>
      </p:sp>
      <p:sp>
        <p:nvSpPr>
          <p:cNvPr id="1020" name="Shape 1020"/>
          <p:cNvSpPr txBox="1">
            <a:spLocks noGrp="1"/>
          </p:cNvSpPr>
          <p:nvPr>
            <p:ph type="subTitle" idx="1"/>
          </p:nvPr>
        </p:nvSpPr>
        <p:spPr>
          <a:xfrm>
            <a:off x="1371600" y="3217448"/>
            <a:ext cx="6400800" cy="17526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accent2"/>
              </a:buClr>
              <a:buSzPct val="25000"/>
              <a:buFont typeface="Noto Sans Symbols"/>
              <a:buNone/>
            </a:pPr>
            <a:r>
              <a:rPr lang="en-US" dirty="0"/>
              <a:t>Where Am I Going?</a:t>
            </a:r>
          </a:p>
          <a:p>
            <a:pPr marL="0" marR="0" lvl="0" indent="0" algn="ctr" rtl="0">
              <a:spcBef>
                <a:spcPts val="0"/>
              </a:spcBef>
              <a:spcAft>
                <a:spcPts val="0"/>
              </a:spcAft>
              <a:buClr>
                <a:schemeClr val="accent2"/>
              </a:buClr>
              <a:buSzPct val="25000"/>
              <a:buFont typeface="Noto Sans Symbols"/>
              <a:buNone/>
            </a:pPr>
            <a:endParaRPr dirty="0"/>
          </a:p>
          <a:p>
            <a:pPr marL="0" marR="0" lvl="0" indent="0" algn="ctr" rtl="0">
              <a:spcBef>
                <a:spcPts val="0"/>
              </a:spcBef>
              <a:spcAft>
                <a:spcPts val="0"/>
              </a:spcAft>
              <a:buClr>
                <a:schemeClr val="accent2"/>
              </a:buClr>
              <a:buSzPct val="25000"/>
              <a:buFont typeface="Noto Sans Symbols"/>
              <a:buNone/>
            </a:pPr>
            <a:r>
              <a:rPr lang="en-US" dirty="0"/>
              <a:t>Moving forward → Setting Goals</a:t>
            </a:r>
          </a:p>
        </p:txBody>
      </p:sp>
      <p:pic>
        <p:nvPicPr>
          <p:cNvPr id="5" name="Picture 20" descr="C:\Users\dayad\Desktop\moedusail graphics\icons not buttons\effective instruc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34222" y="217729"/>
            <a:ext cx="1151859" cy="8229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026"/>
        <p:cNvGrpSpPr/>
        <p:nvPr/>
      </p:nvGrpSpPr>
      <p:grpSpPr>
        <a:xfrm>
          <a:off x="0" y="0"/>
          <a:ext cx="0" cy="0"/>
          <a:chOff x="0" y="0"/>
          <a:chExt cx="0" cy="0"/>
        </a:xfrm>
      </p:grpSpPr>
      <p:sp>
        <p:nvSpPr>
          <p:cNvPr id="1027" name="Shape 1027"/>
          <p:cNvSpPr txBox="1">
            <a:spLocks noGrp="1"/>
          </p:cNvSpPr>
          <p:nvPr>
            <p:ph type="title"/>
          </p:nvPr>
        </p:nvSpPr>
        <p:spPr>
          <a:xfrm>
            <a:off x="457200" y="899410"/>
            <a:ext cx="8229600" cy="1313588"/>
          </a:xfrm>
          <a:prstGeom prst="rect">
            <a:avLst/>
          </a:prstGeom>
        </p:spPr>
        <p:txBody>
          <a:bodyPr lIns="91425" tIns="91425" rIns="91425" bIns="91425" anchor="ctr" anchorCtr="0">
            <a:noAutofit/>
          </a:bodyPr>
          <a:lstStyle/>
          <a:p>
            <a:pPr lvl="0">
              <a:spcBef>
                <a:spcPts val="0"/>
              </a:spcBef>
              <a:buNone/>
            </a:pPr>
            <a:r>
              <a:rPr lang="en-US" sz="4000" dirty="0"/>
              <a:t>Importance of Student </a:t>
            </a:r>
            <a:br>
              <a:rPr lang="en-US" sz="4000" dirty="0"/>
            </a:br>
            <a:r>
              <a:rPr lang="en-US" sz="4000" dirty="0"/>
              <a:t>Goal Setting</a:t>
            </a:r>
          </a:p>
        </p:txBody>
      </p:sp>
      <p:sp>
        <p:nvSpPr>
          <p:cNvPr id="1028" name="Shape 1028"/>
          <p:cNvSpPr txBox="1">
            <a:spLocks noGrp="1"/>
          </p:cNvSpPr>
          <p:nvPr>
            <p:ph type="body" idx="1"/>
          </p:nvPr>
        </p:nvSpPr>
        <p:spPr>
          <a:xfrm>
            <a:off x="457200" y="2428406"/>
            <a:ext cx="8229600" cy="3588175"/>
          </a:xfrm>
          <a:prstGeom prst="rect">
            <a:avLst/>
          </a:prstGeom>
        </p:spPr>
        <p:txBody>
          <a:bodyPr lIns="91425" tIns="91425" rIns="91425" bIns="91425" anchor="t" anchorCtr="0">
            <a:noAutofit/>
          </a:bodyPr>
          <a:lstStyle/>
          <a:p>
            <a:pPr marL="0" lvl="0" indent="-69850" algn="ctr">
              <a:lnSpc>
                <a:spcPct val="115000"/>
              </a:lnSpc>
              <a:spcBef>
                <a:spcPts val="600"/>
              </a:spcBef>
              <a:buClr>
                <a:schemeClr val="dk1"/>
              </a:buClr>
              <a:buSzPct val="42307"/>
              <a:buFont typeface="Arial"/>
              <a:buNone/>
            </a:pPr>
            <a:r>
              <a:rPr lang="en-US" sz="2800" dirty="0">
                <a:latin typeface="Arial"/>
                <a:ea typeface="Arial"/>
                <a:cs typeface="Arial"/>
                <a:sym typeface="Arial"/>
              </a:rPr>
              <a:t>Classrooms full of actively engaged students are created when teachers intentionally work to develop self-regulated learners who set their own goals, select effective strategies to reach those goals, and monitor and adjust what they do depending on the demands of the task and their own strengths and needs.</a:t>
            </a:r>
          </a:p>
        </p:txBody>
      </p:sp>
      <p:sp>
        <p:nvSpPr>
          <p:cNvPr id="2" name="TextBox 1"/>
          <p:cNvSpPr txBox="1"/>
          <p:nvPr/>
        </p:nvSpPr>
        <p:spPr>
          <a:xfrm>
            <a:off x="6063175" y="6231988"/>
            <a:ext cx="2623625" cy="338554"/>
          </a:xfrm>
          <a:prstGeom prst="rect">
            <a:avLst/>
          </a:prstGeom>
          <a:noFill/>
        </p:spPr>
        <p:txBody>
          <a:bodyPr wrap="square" rtlCol="0">
            <a:spAutoFit/>
          </a:bodyPr>
          <a:lstStyle/>
          <a:p>
            <a:r>
              <a:rPr lang="en-US" sz="1600" dirty="0"/>
              <a:t>(Brookhart &amp; Moss, 2009)</a:t>
            </a:r>
          </a:p>
        </p:txBody>
      </p:sp>
      <p:grpSp>
        <p:nvGrpSpPr>
          <p:cNvPr id="5" name="Group 2"/>
          <p:cNvGrpSpPr>
            <a:grpSpLocks/>
          </p:cNvGrpSpPr>
          <p:nvPr/>
        </p:nvGrpSpPr>
        <p:grpSpPr bwMode="auto">
          <a:xfrm>
            <a:off x="7839074" y="235812"/>
            <a:ext cx="1152525" cy="914400"/>
            <a:chOff x="4867942" y="3758980"/>
            <a:chExt cx="1151858" cy="914400"/>
          </a:xfrm>
        </p:grpSpPr>
        <p:sp>
          <p:nvSpPr>
            <p:cNvPr id="6" name="Rectangle 5"/>
            <p:cNvSpPr/>
            <p:nvPr/>
          </p:nvSpPr>
          <p:spPr>
            <a:xfrm>
              <a:off x="4986936" y="3758980"/>
              <a:ext cx="913871" cy="914400"/>
            </a:xfrm>
            <a:prstGeom prst="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 name="Picture 29" descr="C:\Users\dayad\Desktop\moedusail graphics\icons not buttons\reflec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7942" y="3804700"/>
              <a:ext cx="1151858"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33"/>
        <p:cNvGrpSpPr/>
        <p:nvPr/>
      </p:nvGrpSpPr>
      <p:grpSpPr>
        <a:xfrm>
          <a:off x="0" y="0"/>
          <a:ext cx="0" cy="0"/>
          <a:chOff x="0" y="0"/>
          <a:chExt cx="0" cy="0"/>
        </a:xfrm>
      </p:grpSpPr>
      <p:sp>
        <p:nvSpPr>
          <p:cNvPr id="1034" name="Shape 1034"/>
          <p:cNvSpPr txBox="1">
            <a:spLocks noGrp="1"/>
          </p:cNvSpPr>
          <p:nvPr>
            <p:ph type="title"/>
          </p:nvPr>
        </p:nvSpPr>
        <p:spPr>
          <a:xfrm>
            <a:off x="312821" y="816600"/>
            <a:ext cx="8229600" cy="931990"/>
          </a:xfrm>
          <a:prstGeom prst="rect">
            <a:avLst/>
          </a:prstGeom>
        </p:spPr>
        <p:txBody>
          <a:bodyPr lIns="91425" tIns="91425" rIns="91425" bIns="91425" anchor="ctr" anchorCtr="0">
            <a:noAutofit/>
          </a:bodyPr>
          <a:lstStyle/>
          <a:p>
            <a:pPr lvl="0">
              <a:spcBef>
                <a:spcPts val="0"/>
              </a:spcBef>
              <a:buNone/>
            </a:pPr>
            <a:r>
              <a:rPr lang="en-US" sz="4200" dirty="0"/>
              <a:t>Student Goal Setting</a:t>
            </a:r>
            <a:endParaRPr lang="en-US" dirty="0"/>
          </a:p>
        </p:txBody>
      </p:sp>
      <p:sp>
        <p:nvSpPr>
          <p:cNvPr id="1035" name="Shape 1035"/>
          <p:cNvSpPr txBox="1">
            <a:spLocks noGrp="1"/>
          </p:cNvSpPr>
          <p:nvPr>
            <p:ph type="body" idx="1"/>
          </p:nvPr>
        </p:nvSpPr>
        <p:spPr>
          <a:xfrm>
            <a:off x="3200400" y="6020691"/>
            <a:ext cx="8229600" cy="1347811"/>
          </a:xfrm>
          <a:prstGeom prst="rect">
            <a:avLst/>
          </a:prstGeom>
        </p:spPr>
        <p:txBody>
          <a:bodyPr lIns="91425" tIns="91425" rIns="91425" bIns="91425" anchor="t" anchorCtr="0">
            <a:noAutofit/>
          </a:bodyPr>
          <a:lstStyle/>
          <a:p>
            <a:pPr marL="0" lvl="0" indent="-69850">
              <a:lnSpc>
                <a:spcPct val="115000"/>
              </a:lnSpc>
              <a:spcBef>
                <a:spcPts val="800"/>
              </a:spcBef>
              <a:buClr>
                <a:schemeClr val="dk1"/>
              </a:buClr>
              <a:buSzPct val="34375"/>
              <a:buFont typeface="Arial"/>
              <a:buNone/>
            </a:pPr>
            <a:r>
              <a:rPr lang="en-US" sz="1100" dirty="0">
                <a:hlinkClick r:id="rId3"/>
              </a:rPr>
              <a:t>(483) Teach: Student Goal-Setting and Reflection - YouTube</a:t>
            </a:r>
            <a:endParaRPr lang="en-US" sz="1800" u="sng" dirty="0">
              <a:solidFill>
                <a:schemeClr val="hlink"/>
              </a:solidFill>
              <a:latin typeface="Arial"/>
              <a:ea typeface="Arial"/>
              <a:cs typeface="Arial"/>
              <a:sym typeface="Arial"/>
            </a:endParaRPr>
          </a:p>
          <a:p>
            <a:pPr marL="0" lvl="0" indent="-69850">
              <a:lnSpc>
                <a:spcPct val="115000"/>
              </a:lnSpc>
              <a:spcBef>
                <a:spcPts val="800"/>
              </a:spcBef>
              <a:buClr>
                <a:schemeClr val="dk1"/>
              </a:buClr>
              <a:buSzPct val="34375"/>
              <a:buFont typeface="Arial"/>
              <a:buNone/>
            </a:pPr>
            <a:endParaRPr lang="en-US" sz="2000" u="sng" dirty="0">
              <a:solidFill>
                <a:schemeClr val="hlink"/>
              </a:solidFill>
              <a:latin typeface="Arial"/>
              <a:ea typeface="Arial"/>
              <a:cs typeface="Arial"/>
              <a:sym typeface="Arial"/>
            </a:endParaRPr>
          </a:p>
        </p:txBody>
      </p:sp>
      <p:pic>
        <p:nvPicPr>
          <p:cNvPr id="4" name="Picture 3">
            <a:extLst>
              <a:ext uri="{FF2B5EF4-FFF2-40B4-BE49-F238E27FC236}">
                <a16:creationId xmlns:a16="http://schemas.microsoft.com/office/drawing/2014/main" id="{29D7179E-CCF7-B848-BE21-E605F4935ED6}"/>
              </a:ext>
            </a:extLst>
          </p:cNvPr>
          <p:cNvPicPr>
            <a:picLocks noChangeAspect="1"/>
          </p:cNvPicPr>
          <p:nvPr/>
        </p:nvPicPr>
        <p:blipFill>
          <a:blip r:embed="rId4"/>
          <a:stretch>
            <a:fillRect/>
          </a:stretch>
        </p:blipFill>
        <p:spPr>
          <a:xfrm>
            <a:off x="1331494" y="2110109"/>
            <a:ext cx="6633411" cy="344089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3374" y="809624"/>
            <a:ext cx="9420225" cy="2790825"/>
          </a:xfrm>
        </p:spPr>
        <p:txBody>
          <a:bodyPr/>
          <a:lstStyle/>
          <a:p>
            <a:pPr algn="l" defTabSz="788988"/>
            <a:r>
              <a:rPr lang="en-US" sz="2400" dirty="0">
                <a:latin typeface="+mn-lt"/>
              </a:rPr>
              <a:t>	      Initial Content Development Team, 2013</a:t>
            </a:r>
            <a:br>
              <a:rPr lang="en-US" sz="1600" dirty="0">
                <a:latin typeface="+mn-lt"/>
              </a:rPr>
            </a:br>
            <a:r>
              <a:rPr lang="en-US" sz="1600" dirty="0">
                <a:latin typeface="+mn-lt"/>
              </a:rPr>
              <a:t>		</a:t>
            </a:r>
            <a:br>
              <a:rPr lang="en-US" sz="1600" dirty="0">
                <a:latin typeface="+mn-lt"/>
              </a:rPr>
            </a:br>
            <a:r>
              <a:rPr lang="en-US" sz="1600" dirty="0">
                <a:solidFill>
                  <a:prstClr val="white"/>
                </a:solidFill>
                <a:latin typeface="+mn-lt"/>
              </a:rPr>
              <a:t>Mary Richter, Team Leader, MO SW-PBS	Ginger Henry, DESE</a:t>
            </a:r>
            <a:br>
              <a:rPr lang="en-US" sz="1600" dirty="0">
                <a:solidFill>
                  <a:prstClr val="white"/>
                </a:solidFill>
                <a:latin typeface="+mn-lt"/>
              </a:rPr>
            </a:br>
            <a:r>
              <a:rPr lang="en-US" sz="1600" dirty="0">
                <a:solidFill>
                  <a:prstClr val="white"/>
                </a:solidFill>
                <a:latin typeface="+mn-lt"/>
              </a:rPr>
              <a:t>Winona Anderson, South Central RPDC	Amy King, Kansas City RPDC</a:t>
            </a:r>
            <a:br>
              <a:rPr lang="en-US" sz="1600" dirty="0">
                <a:solidFill>
                  <a:prstClr val="white"/>
                </a:solidFill>
                <a:latin typeface="+mn-lt"/>
              </a:rPr>
            </a:br>
            <a:r>
              <a:rPr lang="en-US" sz="1600" dirty="0">
                <a:solidFill>
                  <a:prstClr val="white"/>
                </a:solidFill>
                <a:latin typeface="+mn-lt"/>
              </a:rPr>
              <a:t>Julie Blaine, Central RPDC		Debbie </a:t>
            </a:r>
            <a:r>
              <a:rPr lang="en-US" sz="1600" dirty="0" err="1">
                <a:solidFill>
                  <a:prstClr val="white"/>
                </a:solidFill>
                <a:latin typeface="+mn-lt"/>
              </a:rPr>
              <a:t>Litner</a:t>
            </a:r>
            <a:r>
              <a:rPr lang="en-US" sz="1600" dirty="0">
                <a:solidFill>
                  <a:prstClr val="white"/>
                </a:solidFill>
                <a:latin typeface="+mn-lt"/>
              </a:rPr>
              <a:t>, Southeast RPDC</a:t>
            </a:r>
            <a:br>
              <a:rPr lang="en-US" sz="1600" dirty="0">
                <a:solidFill>
                  <a:prstClr val="white"/>
                </a:solidFill>
                <a:latin typeface="+mn-lt"/>
              </a:rPr>
            </a:br>
            <a:r>
              <a:rPr lang="en-US" sz="1600" dirty="0">
                <a:solidFill>
                  <a:prstClr val="white"/>
                </a:solidFill>
                <a:latin typeface="+mn-lt"/>
              </a:rPr>
              <a:t>Deb Childs, MO SW-PBS			Jana Loge, Southwest RPDC</a:t>
            </a:r>
            <a:br>
              <a:rPr lang="en-US" sz="1600" dirty="0">
                <a:solidFill>
                  <a:prstClr val="white"/>
                </a:solidFill>
                <a:latin typeface="+mn-lt"/>
              </a:rPr>
            </a:br>
            <a:r>
              <a:rPr lang="en-US" sz="1600" dirty="0">
                <a:solidFill>
                  <a:prstClr val="white"/>
                </a:solidFill>
                <a:latin typeface="+mn-lt"/>
              </a:rPr>
              <a:t>Janet Crafton, South Central RDPC	Kris </a:t>
            </a:r>
            <a:r>
              <a:rPr lang="en-US" sz="1600" dirty="0" err="1">
                <a:solidFill>
                  <a:prstClr val="white"/>
                </a:solidFill>
                <a:latin typeface="+mn-lt"/>
              </a:rPr>
              <a:t>Luginbill</a:t>
            </a:r>
            <a:r>
              <a:rPr lang="en-US" sz="1600" dirty="0">
                <a:solidFill>
                  <a:prstClr val="white"/>
                </a:solidFill>
                <a:latin typeface="+mn-lt"/>
              </a:rPr>
              <a:t>, Southwest RPDC</a:t>
            </a:r>
            <a:br>
              <a:rPr lang="en-US" sz="1600" dirty="0">
                <a:solidFill>
                  <a:prstClr val="white"/>
                </a:solidFill>
                <a:latin typeface="+mn-lt"/>
              </a:rPr>
            </a:br>
            <a:r>
              <a:rPr lang="en-US" sz="1600" dirty="0">
                <a:solidFill>
                  <a:prstClr val="white"/>
                </a:solidFill>
                <a:latin typeface="+mn-lt"/>
              </a:rPr>
              <a:t>Susan </a:t>
            </a:r>
            <a:r>
              <a:rPr lang="en-US" sz="1600" dirty="0" err="1">
                <a:solidFill>
                  <a:prstClr val="white"/>
                </a:solidFill>
                <a:latin typeface="+mn-lt"/>
              </a:rPr>
              <a:t>Feeback</a:t>
            </a:r>
            <a:r>
              <a:rPr lang="en-US" sz="1600" dirty="0">
                <a:solidFill>
                  <a:prstClr val="white"/>
                </a:solidFill>
                <a:latin typeface="+mn-lt"/>
              </a:rPr>
              <a:t>, Central RPDC		Robert </a:t>
            </a:r>
            <a:r>
              <a:rPr lang="en-US" sz="1600" dirty="0" err="1">
                <a:solidFill>
                  <a:prstClr val="white"/>
                </a:solidFill>
                <a:latin typeface="+mn-lt"/>
              </a:rPr>
              <a:t>Rethemeyer</a:t>
            </a:r>
            <a:r>
              <a:rPr lang="en-US" sz="1600" dirty="0">
                <a:solidFill>
                  <a:prstClr val="white"/>
                </a:solidFill>
                <a:latin typeface="+mn-lt"/>
              </a:rPr>
              <a:t>, Central RPDC</a:t>
            </a:r>
            <a:br>
              <a:rPr lang="en-US" sz="1600" dirty="0">
                <a:solidFill>
                  <a:prstClr val="white"/>
                </a:solidFill>
                <a:latin typeface="+mn-lt"/>
              </a:rPr>
            </a:br>
            <a:r>
              <a:rPr lang="en-US" sz="1600" dirty="0">
                <a:solidFill>
                  <a:prstClr val="white"/>
                </a:solidFill>
                <a:latin typeface="+mn-lt"/>
              </a:rPr>
              <a:t>Diane </a:t>
            </a:r>
            <a:r>
              <a:rPr lang="en-US" sz="1600" dirty="0" err="1">
                <a:solidFill>
                  <a:prstClr val="white"/>
                </a:solidFill>
                <a:latin typeface="+mn-lt"/>
              </a:rPr>
              <a:t>Feeley</a:t>
            </a:r>
            <a:r>
              <a:rPr lang="en-US" sz="1600" dirty="0">
                <a:solidFill>
                  <a:prstClr val="white"/>
                </a:solidFill>
                <a:latin typeface="+mn-lt"/>
              </a:rPr>
              <a:t>, MO SW-PBS		Patty </a:t>
            </a:r>
            <a:r>
              <a:rPr lang="en-US" sz="1600" dirty="0" err="1">
                <a:solidFill>
                  <a:prstClr val="white"/>
                </a:solidFill>
                <a:latin typeface="+mn-lt"/>
              </a:rPr>
              <a:t>Wilmes</a:t>
            </a:r>
            <a:r>
              <a:rPr lang="en-US" sz="1600" dirty="0">
                <a:solidFill>
                  <a:prstClr val="white"/>
                </a:solidFill>
                <a:latin typeface="+mn-lt"/>
              </a:rPr>
              <a:t>, Northwest RPDC </a:t>
            </a:r>
            <a:br>
              <a:rPr lang="en-US" sz="1600" dirty="0">
                <a:solidFill>
                  <a:prstClr val="white"/>
                </a:solidFill>
                <a:latin typeface="+mn-lt"/>
              </a:rPr>
            </a:br>
            <a:r>
              <a:rPr lang="en-US" sz="1600" dirty="0">
                <a:solidFill>
                  <a:prstClr val="white"/>
                </a:solidFill>
                <a:latin typeface="+mn-lt"/>
              </a:rPr>
              <a:t>Doug </a:t>
            </a:r>
            <a:r>
              <a:rPr lang="en-US" sz="1600" dirty="0" err="1">
                <a:solidFill>
                  <a:prstClr val="white"/>
                </a:solidFill>
                <a:latin typeface="+mn-lt"/>
              </a:rPr>
              <a:t>Hatridge</a:t>
            </a:r>
            <a:r>
              <a:rPr lang="en-US" sz="1600" dirty="0">
                <a:solidFill>
                  <a:prstClr val="white"/>
                </a:solidFill>
                <a:latin typeface="+mn-lt"/>
              </a:rPr>
              <a:t>, Central RPDC 		Liz </a:t>
            </a:r>
            <a:r>
              <a:rPr lang="en-US" sz="1600" dirty="0" err="1">
                <a:solidFill>
                  <a:prstClr val="white"/>
                </a:solidFill>
                <a:latin typeface="+mn-lt"/>
              </a:rPr>
              <a:t>Condray</a:t>
            </a:r>
            <a:r>
              <a:rPr lang="en-US" sz="1600" dirty="0">
                <a:solidFill>
                  <a:prstClr val="white"/>
                </a:solidFill>
                <a:latin typeface="+mn-lt"/>
              </a:rPr>
              <a:t>, South Central RPDC (</a:t>
            </a:r>
            <a:r>
              <a:rPr lang="en-US" sz="1600" dirty="0" err="1">
                <a:solidFill>
                  <a:prstClr val="white"/>
                </a:solidFill>
                <a:latin typeface="+mn-lt"/>
              </a:rPr>
              <a:t>Enhancent</a:t>
            </a:r>
            <a:r>
              <a:rPr lang="en-US" sz="1600" dirty="0">
                <a:solidFill>
                  <a:prstClr val="white"/>
                </a:solidFill>
                <a:latin typeface="+mn-lt"/>
              </a:rPr>
              <a:t>, ‘14)</a:t>
            </a:r>
            <a:br>
              <a:rPr lang="en-US" sz="1600" dirty="0">
                <a:solidFill>
                  <a:prstClr val="white"/>
                </a:solidFill>
                <a:latin typeface="+mn-lt"/>
              </a:rPr>
            </a:br>
            <a:endParaRPr lang="en-US" sz="1600" dirty="0">
              <a:latin typeface="+mn-lt"/>
            </a:endParaRPr>
          </a:p>
        </p:txBody>
      </p:sp>
      <p:sp>
        <p:nvSpPr>
          <p:cNvPr id="3" name="Subtitle 2"/>
          <p:cNvSpPr>
            <a:spLocks noGrp="1"/>
          </p:cNvSpPr>
          <p:nvPr>
            <p:ph type="subTitle" idx="1"/>
          </p:nvPr>
        </p:nvSpPr>
        <p:spPr>
          <a:xfrm>
            <a:off x="333375" y="3687778"/>
            <a:ext cx="8477250" cy="2428009"/>
          </a:xfrm>
        </p:spPr>
        <p:txBody>
          <a:bodyPr/>
          <a:lstStyle/>
          <a:p>
            <a:r>
              <a:rPr lang="en-US" sz="2400" dirty="0">
                <a:latin typeface="+mn-lt"/>
              </a:rPr>
              <a:t> 2016 Revision Team</a:t>
            </a:r>
            <a:endParaRPr lang="en-US" sz="1600" dirty="0">
              <a:latin typeface="+mn-lt"/>
            </a:endParaRPr>
          </a:p>
          <a:p>
            <a:pPr algn="l"/>
            <a:r>
              <a:rPr lang="en-US" sz="1600" dirty="0">
                <a:latin typeface="+mn-lt"/>
              </a:rPr>
              <a:t>Nancy Steele, Facilitator, NE SIS		Alan Bancroft, C RPDC</a:t>
            </a:r>
          </a:p>
          <a:p>
            <a:pPr algn="l"/>
            <a:r>
              <a:rPr lang="en-US" sz="1600" dirty="0">
                <a:latin typeface="+mn-lt"/>
              </a:rPr>
              <a:t>Beverly Colombo, </a:t>
            </a:r>
            <a:r>
              <a:rPr lang="en-US" sz="1600" dirty="0" err="1">
                <a:latin typeface="+mn-lt"/>
              </a:rPr>
              <a:t>StL</a:t>
            </a:r>
            <a:r>
              <a:rPr lang="en-US" sz="1600" dirty="0">
                <a:latin typeface="+mn-lt"/>
              </a:rPr>
              <a:t> RPDC			Ginger Henry, DESE</a:t>
            </a:r>
          </a:p>
          <a:p>
            <a:pPr algn="l"/>
            <a:r>
              <a:rPr lang="en-US" sz="1600" dirty="0">
                <a:latin typeface="+mn-lt"/>
              </a:rPr>
              <a:t>Bev </a:t>
            </a:r>
            <a:r>
              <a:rPr lang="en-US" sz="1600" dirty="0" err="1">
                <a:latin typeface="+mn-lt"/>
              </a:rPr>
              <a:t>Kohzadi</a:t>
            </a:r>
            <a:r>
              <a:rPr lang="en-US" sz="1600" dirty="0">
                <a:latin typeface="+mn-lt"/>
              </a:rPr>
              <a:t>, C RPDC			Stephanie </a:t>
            </a:r>
            <a:r>
              <a:rPr lang="en-US" sz="1600" dirty="0" err="1">
                <a:latin typeface="+mn-lt"/>
              </a:rPr>
              <a:t>Kuper</a:t>
            </a:r>
            <a:r>
              <a:rPr lang="en-US" sz="1600" dirty="0">
                <a:latin typeface="+mn-lt"/>
              </a:rPr>
              <a:t>, SE RPDC</a:t>
            </a:r>
          </a:p>
          <a:p>
            <a:pPr algn="l"/>
            <a:r>
              <a:rPr lang="en-US" sz="1600" dirty="0">
                <a:latin typeface="+mn-lt"/>
              </a:rPr>
              <a:t>Lori </a:t>
            </a:r>
            <a:r>
              <a:rPr lang="en-US" sz="1600" dirty="0" err="1">
                <a:latin typeface="+mn-lt"/>
              </a:rPr>
              <a:t>Ladwig</a:t>
            </a:r>
            <a:r>
              <a:rPr lang="en-US" sz="1600" dirty="0">
                <a:latin typeface="+mn-lt"/>
              </a:rPr>
              <a:t>, NE RPDC			Sarah Spence, C SIS</a:t>
            </a:r>
          </a:p>
          <a:p>
            <a:pPr algn="l"/>
            <a:r>
              <a:rPr lang="en-US" sz="1600" dirty="0">
                <a:latin typeface="+mn-lt"/>
              </a:rPr>
              <a:t>Terri </a:t>
            </a:r>
            <a:r>
              <a:rPr lang="en-US" sz="1600" dirty="0" err="1">
                <a:latin typeface="+mn-lt"/>
              </a:rPr>
              <a:t>Steffes</a:t>
            </a:r>
            <a:r>
              <a:rPr lang="en-US" sz="1600" dirty="0">
                <a:latin typeface="+mn-lt"/>
              </a:rPr>
              <a:t>, Hook Center</a:t>
            </a:r>
          </a:p>
        </p:txBody>
      </p:sp>
      <p:pic>
        <p:nvPicPr>
          <p:cNvPr id="7" name="Picture 20" descr="C:\Users\dayad\Desktop\moedusail graphics\icons not buttons\effective instruc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34222" y="217729"/>
            <a:ext cx="1151859" cy="822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236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040"/>
        <p:cNvGrpSpPr/>
        <p:nvPr/>
      </p:nvGrpSpPr>
      <p:grpSpPr>
        <a:xfrm>
          <a:off x="0" y="0"/>
          <a:ext cx="0" cy="0"/>
          <a:chOff x="0" y="0"/>
          <a:chExt cx="0" cy="0"/>
        </a:xfrm>
      </p:grpSpPr>
      <p:sp>
        <p:nvSpPr>
          <p:cNvPr id="1041" name="Shape 1041"/>
          <p:cNvSpPr txBox="1">
            <a:spLocks noGrp="1"/>
          </p:cNvSpPr>
          <p:nvPr>
            <p:ph type="body" idx="1"/>
          </p:nvPr>
        </p:nvSpPr>
        <p:spPr>
          <a:xfrm>
            <a:off x="457200" y="1569025"/>
            <a:ext cx="8392500" cy="3284329"/>
          </a:xfrm>
          <a:prstGeom prst="rect">
            <a:avLst/>
          </a:prstGeom>
        </p:spPr>
        <p:txBody>
          <a:bodyPr lIns="91425" tIns="91425" rIns="91425" bIns="91425" anchor="t" anchorCtr="0">
            <a:noAutofit/>
          </a:bodyPr>
          <a:lstStyle/>
          <a:p>
            <a:pPr marL="0" lvl="0" indent="0" algn="ctr" rtl="0">
              <a:lnSpc>
                <a:spcPct val="100000"/>
              </a:lnSpc>
              <a:spcBef>
                <a:spcPts val="200"/>
              </a:spcBef>
              <a:spcAft>
                <a:spcPts val="900"/>
              </a:spcAft>
              <a:buNone/>
            </a:pPr>
            <a:r>
              <a:rPr lang="en-US" sz="3400" dirty="0">
                <a:solidFill>
                  <a:schemeClr val="accent2"/>
                </a:solidFill>
                <a:latin typeface="Arial"/>
                <a:ea typeface="Arial"/>
                <a:cs typeface="Arial"/>
                <a:sym typeface="Arial"/>
              </a:rPr>
              <a:t>“Clear learning targets direct both teachers </a:t>
            </a:r>
            <a:r>
              <a:rPr lang="en-US" sz="3400" i="1" dirty="0">
                <a:solidFill>
                  <a:schemeClr val="accent2"/>
                </a:solidFill>
                <a:latin typeface="Arial"/>
                <a:ea typeface="Arial"/>
                <a:cs typeface="Arial"/>
                <a:sym typeface="Arial"/>
              </a:rPr>
              <a:t>and students</a:t>
            </a:r>
            <a:r>
              <a:rPr lang="en-US" sz="3400" dirty="0">
                <a:solidFill>
                  <a:schemeClr val="accent2"/>
                </a:solidFill>
                <a:latin typeface="Arial"/>
                <a:ea typeface="Arial"/>
                <a:cs typeface="Arial"/>
                <a:sym typeface="Arial"/>
              </a:rPr>
              <a:t> toward specific goals.”</a:t>
            </a:r>
          </a:p>
          <a:p>
            <a:pPr marL="0" lvl="0" indent="0" algn="ctr" rtl="0">
              <a:lnSpc>
                <a:spcPct val="100000"/>
              </a:lnSpc>
              <a:spcBef>
                <a:spcPts val="200"/>
              </a:spcBef>
              <a:spcAft>
                <a:spcPts val="900"/>
              </a:spcAft>
              <a:buNone/>
            </a:pPr>
            <a:endParaRPr dirty="0">
              <a:latin typeface="Arial"/>
              <a:ea typeface="Arial"/>
              <a:cs typeface="Arial"/>
              <a:sym typeface="Arial"/>
            </a:endParaRPr>
          </a:p>
          <a:p>
            <a:pPr marL="0" lvl="0" indent="0" algn="ctr" rtl="0">
              <a:lnSpc>
                <a:spcPct val="100000"/>
              </a:lnSpc>
              <a:spcBef>
                <a:spcPts val="200"/>
              </a:spcBef>
              <a:spcAft>
                <a:spcPts val="900"/>
              </a:spcAft>
              <a:buNone/>
            </a:pPr>
            <a:r>
              <a:rPr lang="en-US" sz="2900" dirty="0">
                <a:latin typeface="Arial"/>
                <a:ea typeface="Arial"/>
                <a:cs typeface="Arial"/>
                <a:sym typeface="Arial"/>
              </a:rPr>
              <a:t>"Students can meet goals only if they are actually working toward them, and they can't work toward them until they understand what they are.”</a:t>
            </a:r>
            <a:endParaRPr lang="en-US" sz="1400" dirty="0">
              <a:latin typeface="Arial"/>
              <a:ea typeface="Arial"/>
              <a:cs typeface="Arial"/>
              <a:sym typeface="Arial"/>
            </a:endParaRPr>
          </a:p>
        </p:txBody>
      </p:sp>
      <p:sp>
        <p:nvSpPr>
          <p:cNvPr id="2" name="TextBox 1"/>
          <p:cNvSpPr txBox="1"/>
          <p:nvPr/>
        </p:nvSpPr>
        <p:spPr>
          <a:xfrm>
            <a:off x="6343632" y="6223307"/>
            <a:ext cx="2506068" cy="338554"/>
          </a:xfrm>
          <a:prstGeom prst="rect">
            <a:avLst/>
          </a:prstGeom>
          <a:noFill/>
        </p:spPr>
        <p:txBody>
          <a:bodyPr wrap="square" rtlCol="0">
            <a:spAutoFit/>
          </a:bodyPr>
          <a:lstStyle/>
          <a:p>
            <a:r>
              <a:rPr lang="en-US" sz="1600" dirty="0"/>
              <a:t>(Moss &amp; Brookhart, 2009)</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046"/>
        <p:cNvGrpSpPr/>
        <p:nvPr/>
      </p:nvGrpSpPr>
      <p:grpSpPr>
        <a:xfrm>
          <a:off x="0" y="0"/>
          <a:ext cx="0" cy="0"/>
          <a:chOff x="0" y="0"/>
          <a:chExt cx="0" cy="0"/>
        </a:xfrm>
      </p:grpSpPr>
      <p:sp>
        <p:nvSpPr>
          <p:cNvPr id="1047" name="Shape 1047"/>
          <p:cNvSpPr txBox="1">
            <a:spLocks noGrp="1"/>
          </p:cNvSpPr>
          <p:nvPr>
            <p:ph type="ctrTitle"/>
          </p:nvPr>
        </p:nvSpPr>
        <p:spPr>
          <a:xfrm>
            <a:off x="685800" y="1420730"/>
            <a:ext cx="7772400" cy="1470024"/>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chemeClr val="lt1"/>
                </a:solidFill>
                <a:latin typeface="Questrial"/>
                <a:ea typeface="Questrial"/>
                <a:cs typeface="Questrial"/>
                <a:sym typeface="Questrial"/>
              </a:rPr>
              <a:t>Assessment &amp; Reflection</a:t>
            </a:r>
          </a:p>
        </p:txBody>
      </p:sp>
      <p:sp>
        <p:nvSpPr>
          <p:cNvPr id="1048" name="Shape 1048"/>
          <p:cNvSpPr txBox="1">
            <a:spLocks noGrp="1"/>
          </p:cNvSpPr>
          <p:nvPr>
            <p:ph type="subTitle" idx="1"/>
          </p:nvPr>
        </p:nvSpPr>
        <p:spPr>
          <a:xfrm>
            <a:off x="1371600" y="3217448"/>
            <a:ext cx="6400799" cy="17526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accent2"/>
              </a:buClr>
              <a:buSzPct val="25000"/>
              <a:buFont typeface="Noto Sans Symbols"/>
              <a:buNone/>
            </a:pPr>
            <a:r>
              <a:rPr lang="en-US"/>
              <a:t>Developing Assessment Capable Learners</a:t>
            </a:r>
          </a:p>
          <a:p>
            <a:pPr marL="0" marR="0" lvl="0" indent="0" algn="ctr" rtl="0">
              <a:spcBef>
                <a:spcPts val="0"/>
              </a:spcBef>
              <a:spcAft>
                <a:spcPts val="0"/>
              </a:spcAft>
              <a:buClr>
                <a:schemeClr val="accent2"/>
              </a:buClr>
              <a:buSzPct val="25000"/>
              <a:buFont typeface="Noto Sans Symbols"/>
              <a:buNone/>
            </a:pPr>
            <a:endParaRPr/>
          </a:p>
          <a:p>
            <a:pPr marL="0" marR="0" lvl="0" indent="0" algn="ctr" rtl="0">
              <a:spcBef>
                <a:spcPts val="0"/>
              </a:spcBef>
              <a:spcAft>
                <a:spcPts val="0"/>
              </a:spcAft>
              <a:buClr>
                <a:schemeClr val="accent2"/>
              </a:buClr>
              <a:buSzPct val="25000"/>
              <a:buFont typeface="Noto Sans Symbols"/>
              <a:buNone/>
            </a:pPr>
            <a:r>
              <a:rPr lang="en-US"/>
              <a:t>Where Am I Going?</a:t>
            </a:r>
          </a:p>
        </p:txBody>
      </p:sp>
      <p:pic>
        <p:nvPicPr>
          <p:cNvPr id="5" name="Picture 20" descr="C:\Users\dayad\Desktop\moedusail graphics\icons not buttons\effective instruc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34222" y="217729"/>
            <a:ext cx="1151859" cy="8229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053"/>
        <p:cNvGrpSpPr/>
        <p:nvPr/>
      </p:nvGrpSpPr>
      <p:grpSpPr>
        <a:xfrm>
          <a:off x="0" y="0"/>
          <a:ext cx="0" cy="0"/>
          <a:chOff x="0" y="0"/>
          <a:chExt cx="0" cy="0"/>
        </a:xfrm>
      </p:grpSpPr>
      <p:sp>
        <p:nvSpPr>
          <p:cNvPr id="1054" name="Shape 1054"/>
          <p:cNvSpPr txBox="1">
            <a:spLocks noGrp="1"/>
          </p:cNvSpPr>
          <p:nvPr>
            <p:ph type="title"/>
          </p:nvPr>
        </p:nvSpPr>
        <p:spPr>
          <a:xfrm>
            <a:off x="457200" y="601662"/>
            <a:ext cx="8229600" cy="1096961"/>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a:t>Where Am I Now?</a:t>
            </a:r>
          </a:p>
        </p:txBody>
      </p:sp>
      <p:pic>
        <p:nvPicPr>
          <p:cNvPr id="1055" name="Shape 1055"/>
          <p:cNvPicPr preferRelativeResize="0"/>
          <p:nvPr/>
        </p:nvPicPr>
        <p:blipFill>
          <a:blip r:embed="rId3">
            <a:alphaModFix/>
          </a:blip>
          <a:stretch>
            <a:fillRect/>
          </a:stretch>
        </p:blipFill>
        <p:spPr>
          <a:xfrm>
            <a:off x="1965987" y="1954072"/>
            <a:ext cx="5212024" cy="4025800"/>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060"/>
        <p:cNvGrpSpPr/>
        <p:nvPr/>
      </p:nvGrpSpPr>
      <p:grpSpPr>
        <a:xfrm>
          <a:off x="0" y="0"/>
          <a:ext cx="0" cy="0"/>
          <a:chOff x="0" y="0"/>
          <a:chExt cx="0" cy="0"/>
        </a:xfrm>
      </p:grpSpPr>
      <p:sp>
        <p:nvSpPr>
          <p:cNvPr id="1061" name="Shape 1061"/>
          <p:cNvSpPr txBox="1">
            <a:spLocks noGrp="1"/>
          </p:cNvSpPr>
          <p:nvPr>
            <p:ph type="title"/>
          </p:nvPr>
        </p:nvSpPr>
        <p:spPr>
          <a:xfrm>
            <a:off x="434575" y="566010"/>
            <a:ext cx="8274851" cy="1518674"/>
          </a:xfrm>
          <a:prstGeom prst="rect">
            <a:avLst/>
          </a:prstGeom>
        </p:spPr>
        <p:txBody>
          <a:bodyPr lIns="91425" tIns="91425" rIns="91425" bIns="91425" anchor="ctr" anchorCtr="0">
            <a:noAutofit/>
          </a:bodyPr>
          <a:lstStyle/>
          <a:p>
            <a:pPr lvl="0">
              <a:spcBef>
                <a:spcPts val="0"/>
              </a:spcBef>
              <a:buNone/>
            </a:pPr>
            <a:r>
              <a:rPr lang="en-US" sz="4000" dirty="0"/>
              <a:t>What Do You Already Do?</a:t>
            </a:r>
            <a:br>
              <a:rPr lang="en-US" sz="4000" dirty="0"/>
            </a:br>
            <a:r>
              <a:rPr lang="en-US" sz="2400" dirty="0"/>
              <a:t>Strategies 1 and 2</a:t>
            </a:r>
          </a:p>
          <a:p>
            <a:pPr lvl="0" rtl="0">
              <a:spcBef>
                <a:spcPts val="0"/>
              </a:spcBef>
              <a:buNone/>
            </a:pPr>
            <a:r>
              <a:rPr lang="en-US" sz="2000" dirty="0">
                <a:solidFill>
                  <a:srgbClr val="000000"/>
                </a:solidFill>
              </a:rPr>
              <a:t>Make a list of practices you plan to implement for each strategy based on your learning from today.</a:t>
            </a:r>
          </a:p>
        </p:txBody>
      </p:sp>
      <p:graphicFrame>
        <p:nvGraphicFramePr>
          <p:cNvPr id="1062" name="Shape 1062"/>
          <p:cNvGraphicFramePr/>
          <p:nvPr>
            <p:extLst>
              <p:ext uri="{D42A27DB-BD31-4B8C-83A1-F6EECF244321}">
                <p14:modId xmlns:p14="http://schemas.microsoft.com/office/powerpoint/2010/main" val="2863913886"/>
              </p:ext>
            </p:extLst>
          </p:nvPr>
        </p:nvGraphicFramePr>
        <p:xfrm>
          <a:off x="434575" y="2162510"/>
          <a:ext cx="8274850" cy="3903477"/>
        </p:xfrm>
        <a:graphic>
          <a:graphicData uri="http://schemas.openxmlformats.org/drawingml/2006/table">
            <a:tbl>
              <a:tblPr>
                <a:noFill/>
                <a:tableStyleId>{B05B5732-583B-4DAA-ABFA-AEC70F23E994}</a:tableStyleId>
              </a:tblPr>
              <a:tblGrid>
                <a:gridCol w="3918764">
                  <a:extLst>
                    <a:ext uri="{9D8B030D-6E8A-4147-A177-3AD203B41FA5}">
                      <a16:colId xmlns:a16="http://schemas.microsoft.com/office/drawing/2014/main" val="20000"/>
                    </a:ext>
                  </a:extLst>
                </a:gridCol>
                <a:gridCol w="4356086">
                  <a:extLst>
                    <a:ext uri="{9D8B030D-6E8A-4147-A177-3AD203B41FA5}">
                      <a16:colId xmlns:a16="http://schemas.microsoft.com/office/drawing/2014/main" val="20001"/>
                    </a:ext>
                  </a:extLst>
                </a:gridCol>
              </a:tblGrid>
              <a:tr h="555150">
                <a:tc>
                  <a:txBody>
                    <a:bodyPr/>
                    <a:lstStyle/>
                    <a:p>
                      <a:pPr lvl="0" algn="ctr">
                        <a:spcBef>
                          <a:spcPts val="0"/>
                        </a:spcBef>
                        <a:buNone/>
                      </a:pPr>
                      <a:r>
                        <a:rPr lang="en-US" sz="2200" b="1" dirty="0"/>
                        <a:t>Strategy</a:t>
                      </a:r>
                    </a:p>
                  </a:txBody>
                  <a:tcPr marL="91425" marR="91425" marT="91425" marB="91425"/>
                </a:tc>
                <a:tc>
                  <a:txBody>
                    <a:bodyPr/>
                    <a:lstStyle/>
                    <a:p>
                      <a:pPr lvl="0" algn="ctr">
                        <a:spcBef>
                          <a:spcPts val="0"/>
                        </a:spcBef>
                        <a:buNone/>
                      </a:pPr>
                      <a:r>
                        <a:rPr lang="en-US" sz="2200" b="1" dirty="0"/>
                        <a:t>My Practice/Activity</a:t>
                      </a:r>
                    </a:p>
                  </a:txBody>
                  <a:tcPr marL="91425" marR="91425" marT="91425" marB="91425"/>
                </a:tc>
                <a:extLst>
                  <a:ext uri="{0D108BD9-81ED-4DB2-BD59-A6C34878D82A}">
                    <a16:rowId xmlns:a16="http://schemas.microsoft.com/office/drawing/2014/main" val="10000"/>
                  </a:ext>
                </a:extLst>
              </a:tr>
              <a:tr h="1175650">
                <a:tc>
                  <a:txBody>
                    <a:bodyPr/>
                    <a:lstStyle/>
                    <a:p>
                      <a:pPr marL="284163" lvl="0" indent="-284163">
                        <a:spcBef>
                          <a:spcPts val="0"/>
                        </a:spcBef>
                        <a:buNone/>
                      </a:pPr>
                      <a:r>
                        <a:rPr lang="en-US" sz="2000" dirty="0"/>
                        <a:t>1a.</a:t>
                      </a:r>
                      <a:r>
                        <a:rPr lang="en-US" sz="2000" baseline="0" dirty="0"/>
                        <a:t> </a:t>
                      </a:r>
                      <a:r>
                        <a:rPr lang="en-US" sz="2000" dirty="0"/>
                        <a:t>Provide students with a clear and understandable vision of the learning target.</a:t>
                      </a:r>
                    </a:p>
                  </a:txBody>
                  <a:tcPr marL="91425" marR="91425" marT="91425" marB="91425"/>
                </a:tc>
                <a:tc>
                  <a:txBody>
                    <a:bodyPr/>
                    <a:lstStyle/>
                    <a:p>
                      <a:pPr lvl="0">
                        <a:spcBef>
                          <a:spcPts val="0"/>
                        </a:spcBef>
                        <a:buNone/>
                      </a:pPr>
                      <a:endParaRPr dirty="0"/>
                    </a:p>
                  </a:txBody>
                  <a:tcPr marL="91425" marR="91425" marT="91425" marB="91425"/>
                </a:tc>
                <a:extLst>
                  <a:ext uri="{0D108BD9-81ED-4DB2-BD59-A6C34878D82A}">
                    <a16:rowId xmlns:a16="http://schemas.microsoft.com/office/drawing/2014/main" val="10001"/>
                  </a:ext>
                </a:extLst>
              </a:tr>
              <a:tr h="849072">
                <a:tc>
                  <a:txBody>
                    <a:bodyPr/>
                    <a:lstStyle/>
                    <a:p>
                      <a:pPr marL="457200" lvl="0" indent="-457200" rtl="0">
                        <a:spcBef>
                          <a:spcPts val="0"/>
                        </a:spcBef>
                        <a:buNone/>
                      </a:pPr>
                      <a:r>
                        <a:rPr lang="en-US" sz="2000" dirty="0"/>
                        <a:t>1b. Use Rubrics to help define learning targets</a:t>
                      </a:r>
                    </a:p>
                  </a:txBody>
                  <a:tcPr marL="91425" marR="91425" marT="91425" marB="91425"/>
                </a:tc>
                <a:tc>
                  <a:txBody>
                    <a:bodyPr/>
                    <a:lstStyle/>
                    <a:p>
                      <a:pPr lvl="0" rtl="0">
                        <a:spcBef>
                          <a:spcPts val="0"/>
                        </a:spcBef>
                        <a:buNone/>
                      </a:pPr>
                      <a:endParaRPr dirty="0"/>
                    </a:p>
                  </a:txBody>
                  <a:tcPr marL="91425" marR="91425" marT="91425" marB="91425"/>
                </a:tc>
                <a:extLst>
                  <a:ext uri="{0D108BD9-81ED-4DB2-BD59-A6C34878D82A}">
                    <a16:rowId xmlns:a16="http://schemas.microsoft.com/office/drawing/2014/main" val="10002"/>
                  </a:ext>
                </a:extLst>
              </a:tr>
              <a:tr h="819308">
                <a:tc>
                  <a:txBody>
                    <a:bodyPr/>
                    <a:lstStyle/>
                    <a:p>
                      <a:pPr marL="346075" lvl="0" indent="-346075">
                        <a:spcBef>
                          <a:spcPts val="0"/>
                        </a:spcBef>
                        <a:buNone/>
                      </a:pPr>
                      <a:r>
                        <a:rPr lang="en-US" sz="2000" dirty="0"/>
                        <a:t>2. Use examples and models of strong and weak work.</a:t>
                      </a:r>
                    </a:p>
                  </a:txBody>
                  <a:tcPr marL="91425" marR="91425" marT="91425" marB="91425"/>
                </a:tc>
                <a:tc>
                  <a:txBody>
                    <a:bodyPr/>
                    <a:lstStyle/>
                    <a:p>
                      <a:pPr lvl="0">
                        <a:spcBef>
                          <a:spcPts val="0"/>
                        </a:spcBef>
                        <a:buNone/>
                      </a:pPr>
                      <a:endParaRPr dirty="0"/>
                    </a:p>
                  </a:txBody>
                  <a:tcPr marL="91425" marR="91425" marT="91425" marB="91425"/>
                </a:tc>
                <a:extLst>
                  <a:ext uri="{0D108BD9-81ED-4DB2-BD59-A6C34878D82A}">
                    <a16:rowId xmlns:a16="http://schemas.microsoft.com/office/drawing/2014/main" val="10003"/>
                  </a:ext>
                </a:extLst>
              </a:tr>
              <a:tr h="504297">
                <a:tc>
                  <a:txBody>
                    <a:bodyPr/>
                    <a:lstStyle/>
                    <a:p>
                      <a:pPr lvl="0">
                        <a:spcBef>
                          <a:spcPts val="0"/>
                        </a:spcBef>
                        <a:buNone/>
                      </a:pPr>
                      <a:r>
                        <a:rPr lang="en-US" sz="2000" dirty="0">
                          <a:sym typeface="Wingdings" panose="05000000000000000000" pitchFamily="2" charset="2"/>
                        </a:rPr>
                        <a:t> Set Goals</a:t>
                      </a:r>
                      <a:endParaRPr lang="en-US" sz="2000" dirty="0"/>
                    </a:p>
                  </a:txBody>
                  <a:tcPr marL="91425" marR="91425" marT="91425" marB="91425"/>
                </a:tc>
                <a:tc>
                  <a:txBody>
                    <a:bodyPr/>
                    <a:lstStyle/>
                    <a:p>
                      <a:pPr lvl="0">
                        <a:spcBef>
                          <a:spcPts val="0"/>
                        </a:spcBef>
                        <a:buNone/>
                      </a:pPr>
                      <a:endParaRPr dirty="0"/>
                    </a:p>
                  </a:txBody>
                  <a:tcPr marL="91425" marR="91425" marT="91425" marB="91425"/>
                </a:tc>
                <a:extLst>
                  <a:ext uri="{0D108BD9-81ED-4DB2-BD59-A6C34878D82A}">
                    <a16:rowId xmlns:a16="http://schemas.microsoft.com/office/drawing/2014/main" val="10004"/>
                  </a:ext>
                </a:extLst>
              </a:tr>
            </a:tbl>
          </a:graphicData>
        </a:graphic>
      </p:graphicFrame>
      <p:grpSp>
        <p:nvGrpSpPr>
          <p:cNvPr id="8" name="Group 2"/>
          <p:cNvGrpSpPr>
            <a:grpSpLocks/>
          </p:cNvGrpSpPr>
          <p:nvPr/>
        </p:nvGrpSpPr>
        <p:grpSpPr bwMode="auto">
          <a:xfrm>
            <a:off x="7839074" y="235812"/>
            <a:ext cx="1152525" cy="914400"/>
            <a:chOff x="4867942" y="3758980"/>
            <a:chExt cx="1151858" cy="914400"/>
          </a:xfrm>
        </p:grpSpPr>
        <p:sp>
          <p:nvSpPr>
            <p:cNvPr id="9" name="Rectangle 8"/>
            <p:cNvSpPr/>
            <p:nvPr/>
          </p:nvSpPr>
          <p:spPr>
            <a:xfrm>
              <a:off x="4986936" y="3758980"/>
              <a:ext cx="913871" cy="914400"/>
            </a:xfrm>
            <a:prstGeom prst="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 name="Picture 29" descr="C:\Users\dayad\Desktop\moedusail graphics\icons not buttons\reflec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7942" y="3804700"/>
              <a:ext cx="1151858"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Box 6"/>
          <p:cNvSpPr txBox="1"/>
          <p:nvPr/>
        </p:nvSpPr>
        <p:spPr>
          <a:xfrm>
            <a:off x="7009231" y="6363613"/>
            <a:ext cx="1897811" cy="338554"/>
          </a:xfrm>
          <a:prstGeom prst="rect">
            <a:avLst/>
          </a:prstGeom>
          <a:noFill/>
        </p:spPr>
        <p:txBody>
          <a:bodyPr wrap="square" rtlCol="0">
            <a:spAutoFit/>
          </a:bodyPr>
          <a:lstStyle/>
          <a:p>
            <a:r>
              <a:rPr lang="en-US" sz="1600" dirty="0"/>
              <a:t>(</a:t>
            </a:r>
            <a:r>
              <a:rPr lang="en-US" sz="1600" dirty="0" err="1"/>
              <a:t>Chappuis</a:t>
            </a:r>
            <a:r>
              <a:rPr lang="en-US" sz="1600" dirty="0"/>
              <a:t>, 2015)</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067"/>
        <p:cNvGrpSpPr/>
        <p:nvPr/>
      </p:nvGrpSpPr>
      <p:grpSpPr>
        <a:xfrm>
          <a:off x="0" y="0"/>
          <a:ext cx="0" cy="0"/>
          <a:chOff x="0" y="0"/>
          <a:chExt cx="0" cy="0"/>
        </a:xfrm>
      </p:grpSpPr>
      <p:sp>
        <p:nvSpPr>
          <p:cNvPr id="1068" name="Shape 1068"/>
          <p:cNvSpPr txBox="1">
            <a:spLocks noGrp="1"/>
          </p:cNvSpPr>
          <p:nvPr>
            <p:ph type="body" idx="1"/>
          </p:nvPr>
        </p:nvSpPr>
        <p:spPr>
          <a:xfrm>
            <a:off x="457200" y="1214450"/>
            <a:ext cx="8229600" cy="4576800"/>
          </a:xfrm>
          <a:prstGeom prst="rect">
            <a:avLst/>
          </a:prstGeom>
        </p:spPr>
        <p:txBody>
          <a:bodyPr lIns="91425" tIns="91425" rIns="91425" bIns="91425" anchor="t" anchorCtr="0">
            <a:noAutofit/>
          </a:bodyPr>
          <a:lstStyle/>
          <a:p>
            <a:pPr marL="0" lvl="0" indent="0" algn="ctr" rtl="0">
              <a:lnSpc>
                <a:spcPct val="115000"/>
              </a:lnSpc>
              <a:spcBef>
                <a:spcPts val="0"/>
              </a:spcBef>
              <a:spcAft>
                <a:spcPts val="1600"/>
              </a:spcAft>
              <a:buNone/>
            </a:pPr>
            <a:r>
              <a:rPr lang="en-US" sz="2800" dirty="0">
                <a:solidFill>
                  <a:srgbClr val="093054"/>
                </a:solidFill>
                <a:latin typeface="Arial"/>
                <a:ea typeface="Arial"/>
                <a:cs typeface="Arial"/>
                <a:sym typeface="Arial"/>
              </a:rPr>
              <a:t>When we have made the </a:t>
            </a:r>
            <a:r>
              <a:rPr lang="en-US" sz="2800" u="sng" dirty="0">
                <a:solidFill>
                  <a:srgbClr val="093054"/>
                </a:solidFill>
                <a:latin typeface="Arial"/>
                <a:ea typeface="Arial"/>
                <a:cs typeface="Arial"/>
                <a:sym typeface="Arial"/>
              </a:rPr>
              <a:t>learning clear to students</a:t>
            </a:r>
            <a:r>
              <a:rPr lang="en-US" sz="2800" dirty="0">
                <a:solidFill>
                  <a:srgbClr val="093054"/>
                </a:solidFill>
                <a:latin typeface="Arial"/>
                <a:ea typeface="Arial"/>
                <a:cs typeface="Arial"/>
                <a:sym typeface="Arial"/>
              </a:rPr>
              <a:t>, </a:t>
            </a:r>
            <a:r>
              <a:rPr lang="en-US" sz="2800" u="sng" dirty="0">
                <a:solidFill>
                  <a:srgbClr val="093054"/>
                </a:solidFill>
                <a:latin typeface="Arial"/>
                <a:ea typeface="Arial"/>
                <a:cs typeface="Arial"/>
                <a:sym typeface="Arial"/>
              </a:rPr>
              <a:t>focused instruction</a:t>
            </a:r>
            <a:r>
              <a:rPr lang="en-US" sz="2800" dirty="0">
                <a:solidFill>
                  <a:srgbClr val="093054"/>
                </a:solidFill>
                <a:latin typeface="Arial"/>
                <a:ea typeface="Arial"/>
                <a:cs typeface="Arial"/>
                <a:sym typeface="Arial"/>
              </a:rPr>
              <a:t> on the intended learning, offered </a:t>
            </a:r>
            <a:r>
              <a:rPr lang="en-US" sz="2800" u="sng" dirty="0">
                <a:solidFill>
                  <a:srgbClr val="093054"/>
                </a:solidFill>
                <a:latin typeface="Arial"/>
                <a:ea typeface="Arial"/>
                <a:cs typeface="Arial"/>
                <a:sym typeface="Arial"/>
              </a:rPr>
              <a:t>practice opportunities</a:t>
            </a:r>
            <a:r>
              <a:rPr lang="en-US" sz="2800" dirty="0">
                <a:solidFill>
                  <a:srgbClr val="093054"/>
                </a:solidFill>
                <a:latin typeface="Arial"/>
                <a:ea typeface="Arial"/>
                <a:cs typeface="Arial"/>
                <a:sym typeface="Arial"/>
              </a:rPr>
              <a:t> targeted to learning needs, offered </a:t>
            </a:r>
            <a:r>
              <a:rPr lang="en-US" sz="2800" u="sng" dirty="0">
                <a:solidFill>
                  <a:srgbClr val="093054"/>
                </a:solidFill>
                <a:latin typeface="Arial"/>
                <a:ea typeface="Arial"/>
                <a:cs typeface="Arial"/>
                <a:sym typeface="Arial"/>
              </a:rPr>
              <a:t>feedback on students’ learning strengths and needs</a:t>
            </a:r>
            <a:r>
              <a:rPr lang="en-US" sz="2800" dirty="0">
                <a:solidFill>
                  <a:srgbClr val="093054"/>
                </a:solidFill>
                <a:latin typeface="Arial"/>
                <a:ea typeface="Arial"/>
                <a:cs typeface="Arial"/>
                <a:sym typeface="Arial"/>
              </a:rPr>
              <a:t>, and taught them how to </a:t>
            </a:r>
            <a:r>
              <a:rPr lang="en-US" sz="2800" u="sng" dirty="0">
                <a:solidFill>
                  <a:srgbClr val="093054"/>
                </a:solidFill>
                <a:latin typeface="Arial"/>
                <a:ea typeface="Arial"/>
                <a:cs typeface="Arial"/>
                <a:sym typeface="Arial"/>
              </a:rPr>
              <a:t>self-assess and set goals</a:t>
            </a:r>
            <a:r>
              <a:rPr lang="en-US" sz="2800" dirty="0">
                <a:solidFill>
                  <a:srgbClr val="093054"/>
                </a:solidFill>
                <a:latin typeface="Arial"/>
                <a:ea typeface="Arial"/>
                <a:cs typeface="Arial"/>
                <a:sym typeface="Arial"/>
              </a:rPr>
              <a:t>, we are inches away from students taking initiative to determine what they need practice with and to create their own personalized learning path.</a:t>
            </a:r>
            <a:endParaRPr lang="en-US" sz="1400" dirty="0">
              <a:highlight>
                <a:srgbClr val="FFFFFF"/>
              </a:highlight>
              <a:latin typeface="Arial"/>
              <a:ea typeface="Arial"/>
              <a:cs typeface="Arial"/>
              <a:sym typeface="Arial"/>
            </a:endParaRPr>
          </a:p>
        </p:txBody>
      </p:sp>
      <p:sp>
        <p:nvSpPr>
          <p:cNvPr id="2" name="TextBox 1"/>
          <p:cNvSpPr txBox="1"/>
          <p:nvPr/>
        </p:nvSpPr>
        <p:spPr>
          <a:xfrm>
            <a:off x="5838092" y="6288258"/>
            <a:ext cx="2848708" cy="338554"/>
          </a:xfrm>
          <a:prstGeom prst="rect">
            <a:avLst/>
          </a:prstGeom>
          <a:noFill/>
        </p:spPr>
        <p:txBody>
          <a:bodyPr wrap="square" rtlCol="0">
            <a:spAutoFit/>
          </a:bodyPr>
          <a:lstStyle/>
          <a:p>
            <a:r>
              <a:rPr lang="en-US" sz="1600" dirty="0"/>
              <a:t>(</a:t>
            </a:r>
            <a:r>
              <a:rPr lang="en-US" sz="1600" dirty="0" err="1"/>
              <a:t>McTighe</a:t>
            </a:r>
            <a:r>
              <a:rPr lang="en-US" sz="1600" dirty="0"/>
              <a:t> &amp; O’Connor, 2016)</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072"/>
        <p:cNvGrpSpPr/>
        <p:nvPr/>
      </p:nvGrpSpPr>
      <p:grpSpPr>
        <a:xfrm>
          <a:off x="0" y="0"/>
          <a:ext cx="0" cy="0"/>
          <a:chOff x="0" y="0"/>
          <a:chExt cx="0" cy="0"/>
        </a:xfrm>
      </p:grpSpPr>
      <p:sp>
        <p:nvSpPr>
          <p:cNvPr id="1073" name="Shape 1073"/>
          <p:cNvSpPr txBox="1">
            <a:spLocks noGrp="1"/>
          </p:cNvSpPr>
          <p:nvPr>
            <p:ph type="ctrTitle"/>
          </p:nvPr>
        </p:nvSpPr>
        <p:spPr>
          <a:xfrm>
            <a:off x="685800" y="1420730"/>
            <a:ext cx="7772400" cy="1470024"/>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a:t>Closing &amp; Follow-up</a:t>
            </a:r>
          </a:p>
        </p:txBody>
      </p:sp>
      <p:sp>
        <p:nvSpPr>
          <p:cNvPr id="1074" name="Shape 1074"/>
          <p:cNvSpPr txBox="1">
            <a:spLocks noGrp="1"/>
          </p:cNvSpPr>
          <p:nvPr>
            <p:ph type="subTitle" idx="1"/>
          </p:nvPr>
        </p:nvSpPr>
        <p:spPr>
          <a:xfrm>
            <a:off x="1371600" y="3217448"/>
            <a:ext cx="6400799" cy="17526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accent2"/>
              </a:buClr>
              <a:buSzPct val="25000"/>
              <a:buFont typeface="Noto Sans Symbols"/>
              <a:buNone/>
            </a:pPr>
            <a:r>
              <a:rPr lang="en-US"/>
              <a:t>Developing Assessment Capable Learners</a:t>
            </a:r>
          </a:p>
        </p:txBody>
      </p:sp>
      <p:pic>
        <p:nvPicPr>
          <p:cNvPr id="5" name="Picture 20" descr="C:\Users\dayad\Desktop\moedusail graphics\icons not buttons\effective instruc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34222" y="217729"/>
            <a:ext cx="1151859" cy="8229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079"/>
        <p:cNvGrpSpPr/>
        <p:nvPr/>
      </p:nvGrpSpPr>
      <p:grpSpPr>
        <a:xfrm>
          <a:off x="0" y="0"/>
          <a:ext cx="0" cy="0"/>
          <a:chOff x="0" y="0"/>
          <a:chExt cx="0" cy="0"/>
        </a:xfrm>
      </p:grpSpPr>
      <p:sp>
        <p:nvSpPr>
          <p:cNvPr id="1080" name="Shape 1080"/>
          <p:cNvSpPr txBox="1">
            <a:spLocks noGrp="1"/>
          </p:cNvSpPr>
          <p:nvPr>
            <p:ph type="title"/>
          </p:nvPr>
        </p:nvSpPr>
        <p:spPr>
          <a:xfrm>
            <a:off x="457200" y="340411"/>
            <a:ext cx="8229600" cy="1096961"/>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dirty="0">
                <a:solidFill>
                  <a:schemeClr val="accent2"/>
                </a:solidFill>
                <a:latin typeface="Questrial"/>
                <a:ea typeface="Questrial"/>
                <a:cs typeface="Questrial"/>
                <a:sym typeface="Questrial"/>
              </a:rPr>
              <a:t>Practice Profile</a:t>
            </a:r>
          </a:p>
        </p:txBody>
      </p:sp>
      <p:grpSp>
        <p:nvGrpSpPr>
          <p:cNvPr id="8" name="Group 2"/>
          <p:cNvGrpSpPr>
            <a:grpSpLocks/>
          </p:cNvGrpSpPr>
          <p:nvPr/>
        </p:nvGrpSpPr>
        <p:grpSpPr bwMode="auto">
          <a:xfrm>
            <a:off x="7839074" y="235812"/>
            <a:ext cx="1152525" cy="914400"/>
            <a:chOff x="4867942" y="3758980"/>
            <a:chExt cx="1151858" cy="914400"/>
          </a:xfrm>
        </p:grpSpPr>
        <p:sp>
          <p:nvSpPr>
            <p:cNvPr id="9" name="Rectangle 8"/>
            <p:cNvSpPr/>
            <p:nvPr/>
          </p:nvSpPr>
          <p:spPr>
            <a:xfrm>
              <a:off x="4986936" y="3758980"/>
              <a:ext cx="913871" cy="914400"/>
            </a:xfrm>
            <a:prstGeom prst="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 name="Picture 29" descr="C:\Users\dayad\Desktop\moedusail graphics\icons not buttons\reflec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7942" y="3804700"/>
              <a:ext cx="1151858"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1" r="665"/>
          <a:stretch/>
        </p:blipFill>
        <p:spPr>
          <a:xfrm>
            <a:off x="802849" y="1371600"/>
            <a:ext cx="7620000" cy="4684726"/>
          </a:xfrm>
          <a:prstGeom prst="rect">
            <a:avLst/>
          </a:prstGeom>
        </p:spPr>
      </p:pic>
    </p:spTree>
    <p:extLst>
      <p:ext uri="{BB962C8B-B14F-4D97-AF65-F5344CB8AC3E}">
        <p14:creationId xmlns:p14="http://schemas.microsoft.com/office/powerpoint/2010/main" val="217726984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Implementation Fidelity</a:t>
            </a:r>
          </a:p>
        </p:txBody>
      </p:sp>
      <p:pic>
        <p:nvPicPr>
          <p:cNvPr id="3074" name="Picture 2"/>
          <p:cNvPicPr>
            <a:picLocks noChangeAspect="1" noChangeArrowheads="1"/>
          </p:cNvPicPr>
          <p:nvPr/>
        </p:nvPicPr>
        <p:blipFill>
          <a:blip r:embed="rId3" cstate="print"/>
          <a:srcRect/>
          <a:stretch>
            <a:fillRect/>
          </a:stretch>
        </p:blipFill>
        <p:spPr bwMode="auto">
          <a:xfrm>
            <a:off x="304800" y="2133600"/>
            <a:ext cx="8382000" cy="3405187"/>
          </a:xfrm>
          <a:prstGeom prst="rect">
            <a:avLst/>
          </a:prstGeom>
          <a:noFill/>
          <a:ln w="9525">
            <a:noFill/>
            <a:miter lim="800000"/>
            <a:headEnd/>
            <a:tailEnd/>
          </a:ln>
          <a:effectLst/>
        </p:spPr>
      </p:pic>
    </p:spTree>
    <p:extLst>
      <p:ext uri="{BB962C8B-B14F-4D97-AF65-F5344CB8AC3E}">
        <p14:creationId xmlns:p14="http://schemas.microsoft.com/office/powerpoint/2010/main" val="357433561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6020874"/>
            <a:ext cx="3168203" cy="837126"/>
          </a:xfrm>
          <a:prstGeom prst="rect">
            <a:avLst/>
          </a:prstGeom>
          <a:solidFill>
            <a:schemeClr val="bg1"/>
          </a:solidFill>
        </p:spPr>
        <p:txBody>
          <a:bodyPr wrap="square" rtlCol="0">
            <a:spAutoFit/>
          </a:bodyPr>
          <a:lstStyle/>
          <a:p>
            <a:endParaRPr lang="en-US" dirty="0"/>
          </a:p>
        </p:txBody>
      </p:sp>
      <p:sp>
        <p:nvSpPr>
          <p:cNvPr id="2" name="Title 1"/>
          <p:cNvSpPr>
            <a:spLocks noGrp="1"/>
          </p:cNvSpPr>
          <p:nvPr>
            <p:ph type="title"/>
          </p:nvPr>
        </p:nvSpPr>
        <p:spPr/>
        <p:txBody>
          <a:bodyPr/>
          <a:lstStyle/>
          <a:p>
            <a:r>
              <a:rPr lang="en-US" dirty="0"/>
              <a:t>Next </a:t>
            </a:r>
            <a:r>
              <a:rPr lang="en-US"/>
              <a:t>Steps: </a:t>
            </a:r>
            <a:r>
              <a:rPr lang="en-US" dirty="0"/>
              <a:t>Action = Results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360" y="1698623"/>
            <a:ext cx="7714696" cy="4892435"/>
          </a:xfrm>
          <a:prstGeom prst="rect">
            <a:avLst/>
          </a:prstGeom>
        </p:spPr>
      </p:pic>
      <p:sp>
        <p:nvSpPr>
          <p:cNvPr id="5" name="TextBox 4"/>
          <p:cNvSpPr txBox="1"/>
          <p:nvPr/>
        </p:nvSpPr>
        <p:spPr>
          <a:xfrm>
            <a:off x="179231" y="5029200"/>
            <a:ext cx="8720071" cy="584775"/>
          </a:xfrm>
          <a:prstGeom prst="rect">
            <a:avLst/>
          </a:prstGeom>
          <a:solidFill>
            <a:schemeClr val="accent1">
              <a:lumMod val="20000"/>
              <a:lumOff val="80000"/>
            </a:schemeClr>
          </a:solidFill>
        </p:spPr>
        <p:txBody>
          <a:bodyPr wrap="square" rtlCol="0">
            <a:spAutoFit/>
          </a:bodyPr>
          <a:lstStyle/>
          <a:p>
            <a:pPr algn="ctr"/>
            <a:r>
              <a:rPr lang="en-US" sz="3200" dirty="0"/>
              <a:t>What steps will you take to start implementing?</a:t>
            </a:r>
          </a:p>
        </p:txBody>
      </p:sp>
      <p:grpSp>
        <p:nvGrpSpPr>
          <p:cNvPr id="10" name="Group 2"/>
          <p:cNvGrpSpPr>
            <a:grpSpLocks/>
          </p:cNvGrpSpPr>
          <p:nvPr/>
        </p:nvGrpSpPr>
        <p:grpSpPr bwMode="auto">
          <a:xfrm>
            <a:off x="7923793" y="144462"/>
            <a:ext cx="1152525" cy="914400"/>
            <a:chOff x="4867942" y="3758980"/>
            <a:chExt cx="1151858" cy="914400"/>
          </a:xfrm>
        </p:grpSpPr>
        <p:sp>
          <p:nvSpPr>
            <p:cNvPr id="11" name="Rectangle 10"/>
            <p:cNvSpPr/>
            <p:nvPr/>
          </p:nvSpPr>
          <p:spPr>
            <a:xfrm>
              <a:off x="4986936" y="3758980"/>
              <a:ext cx="913871" cy="914400"/>
            </a:xfrm>
            <a:prstGeom prst="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2" name="Picture 29" descr="C:\Users\dayad\Desktop\moedusail graphics\icons not buttons\reflecti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7942" y="3804700"/>
              <a:ext cx="1151858"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07465628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Shape 1099"/>
        <p:cNvGrpSpPr/>
        <p:nvPr/>
      </p:nvGrpSpPr>
      <p:grpSpPr>
        <a:xfrm>
          <a:off x="0" y="0"/>
          <a:ext cx="0" cy="0"/>
          <a:chOff x="0" y="0"/>
          <a:chExt cx="0" cy="0"/>
        </a:xfrm>
      </p:grpSpPr>
      <p:sp>
        <p:nvSpPr>
          <p:cNvPr id="1100" name="Shape 1100"/>
          <p:cNvSpPr txBox="1">
            <a:spLocks noGrp="1"/>
          </p:cNvSpPr>
          <p:nvPr>
            <p:ph type="title"/>
          </p:nvPr>
        </p:nvSpPr>
        <p:spPr>
          <a:xfrm>
            <a:off x="78925" y="634550"/>
            <a:ext cx="7288800" cy="1097100"/>
          </a:xfrm>
          <a:prstGeom prst="rect">
            <a:avLst/>
          </a:prstGeom>
        </p:spPr>
        <p:txBody>
          <a:bodyPr lIns="91425" tIns="91425" rIns="91425" bIns="91425" anchor="ctr" anchorCtr="0">
            <a:noAutofit/>
          </a:bodyPr>
          <a:lstStyle/>
          <a:p>
            <a:pPr lvl="0" rtl="0">
              <a:spcBef>
                <a:spcPts val="0"/>
              </a:spcBef>
              <a:buNone/>
            </a:pPr>
            <a:r>
              <a:rPr lang="en-US" sz="3600" dirty="0"/>
              <a:t>Resources for Further Learning/Coaching</a:t>
            </a:r>
          </a:p>
        </p:txBody>
      </p:sp>
      <p:pic>
        <p:nvPicPr>
          <p:cNvPr id="1101" name="Shape 1101"/>
          <p:cNvPicPr preferRelativeResize="0"/>
          <p:nvPr/>
        </p:nvPicPr>
        <p:blipFill>
          <a:blip r:embed="rId3">
            <a:alphaModFix/>
          </a:blip>
          <a:stretch>
            <a:fillRect/>
          </a:stretch>
        </p:blipFill>
        <p:spPr>
          <a:xfrm>
            <a:off x="7133950" y="4054894"/>
            <a:ext cx="2010050" cy="2572830"/>
          </a:xfrm>
          <a:prstGeom prst="rect">
            <a:avLst/>
          </a:prstGeom>
          <a:noFill/>
          <a:ln>
            <a:noFill/>
          </a:ln>
        </p:spPr>
      </p:pic>
      <p:pic>
        <p:nvPicPr>
          <p:cNvPr id="1102" name="Shape 1102"/>
          <p:cNvPicPr preferRelativeResize="0"/>
          <p:nvPr/>
        </p:nvPicPr>
        <p:blipFill>
          <a:blip r:embed="rId4">
            <a:alphaModFix/>
          </a:blip>
          <a:stretch>
            <a:fillRect/>
          </a:stretch>
        </p:blipFill>
        <p:spPr>
          <a:xfrm>
            <a:off x="7367725" y="1504950"/>
            <a:ext cx="1764574" cy="2362491"/>
          </a:xfrm>
          <a:prstGeom prst="rect">
            <a:avLst/>
          </a:prstGeom>
          <a:noFill/>
          <a:ln>
            <a:noFill/>
          </a:ln>
        </p:spPr>
      </p:pic>
      <p:sp>
        <p:nvSpPr>
          <p:cNvPr id="1103" name="Shape 1103"/>
          <p:cNvSpPr txBox="1">
            <a:spLocks noGrp="1"/>
          </p:cNvSpPr>
          <p:nvPr>
            <p:ph type="body" idx="1"/>
          </p:nvPr>
        </p:nvSpPr>
        <p:spPr>
          <a:xfrm>
            <a:off x="0" y="1731649"/>
            <a:ext cx="7494000" cy="4271585"/>
          </a:xfrm>
          <a:prstGeom prst="rect">
            <a:avLst/>
          </a:prstGeom>
        </p:spPr>
        <p:txBody>
          <a:bodyPr lIns="91425" tIns="91425" rIns="91425" bIns="91425" anchor="t" anchorCtr="0">
            <a:noAutofit/>
          </a:bodyPr>
          <a:lstStyle/>
          <a:p>
            <a:pPr lvl="0">
              <a:spcBef>
                <a:spcPts val="0"/>
              </a:spcBef>
              <a:buNone/>
            </a:pPr>
            <a:r>
              <a:rPr lang="en-US" sz="2600" dirty="0"/>
              <a:t>Video: </a:t>
            </a:r>
          </a:p>
          <a:p>
            <a:pPr lvl="0">
              <a:spcBef>
                <a:spcPts val="0"/>
              </a:spcBef>
              <a:buFont typeface="Arial" panose="020B0604020202020204" pitchFamily="34" charset="0"/>
              <a:buChar char="•"/>
            </a:pPr>
            <a:r>
              <a:rPr lang="en-US" sz="2600" u="sng" dirty="0">
                <a:solidFill>
                  <a:schemeClr val="hlink"/>
                </a:solidFill>
                <a:hlinkClick r:id="rId5"/>
              </a:rPr>
              <a:t> </a:t>
            </a:r>
            <a:r>
              <a:rPr lang="en-US" sz="2400" u="sng" dirty="0">
                <a:solidFill>
                  <a:schemeClr val="hlink"/>
                </a:solidFill>
                <a:hlinkClick r:id="rId5"/>
              </a:rPr>
              <a:t>Breaking Down “I Can” Statements with Students</a:t>
            </a:r>
          </a:p>
          <a:p>
            <a:pPr lvl="0">
              <a:spcBef>
                <a:spcPts val="0"/>
              </a:spcBef>
              <a:buNone/>
            </a:pPr>
            <a:endParaRPr lang="en-US" sz="1200" dirty="0"/>
          </a:p>
          <a:p>
            <a:pPr lvl="0">
              <a:spcBef>
                <a:spcPts val="0"/>
              </a:spcBef>
              <a:buNone/>
            </a:pPr>
            <a:r>
              <a:rPr lang="en-US" sz="2600" dirty="0"/>
              <a:t>Document: </a:t>
            </a:r>
          </a:p>
          <a:p>
            <a:pPr>
              <a:spcBef>
                <a:spcPts val="0"/>
              </a:spcBef>
              <a:buFont typeface="Arial" panose="020B0604020202020204" pitchFamily="34" charset="0"/>
              <a:buChar char="•"/>
            </a:pPr>
            <a:r>
              <a:rPr lang="en-US" sz="2600" u="sng" dirty="0">
                <a:solidFill>
                  <a:schemeClr val="hlink"/>
                </a:solidFill>
                <a:hlinkClick r:id="rId6"/>
              </a:rPr>
              <a:t> </a:t>
            </a:r>
            <a:r>
              <a:rPr lang="en-US" sz="2400" u="sng" dirty="0">
                <a:solidFill>
                  <a:schemeClr val="hlink"/>
                </a:solidFill>
                <a:hlinkClick r:id="rId6"/>
              </a:rPr>
              <a:t>Assessment for Learning Strategies</a:t>
            </a:r>
          </a:p>
          <a:p>
            <a:pPr lvl="0">
              <a:spcBef>
                <a:spcPts val="0"/>
              </a:spcBef>
              <a:buNone/>
            </a:pPr>
            <a:endParaRPr lang="en-US" sz="1200" dirty="0"/>
          </a:p>
          <a:p>
            <a:pPr lvl="0">
              <a:spcBef>
                <a:spcPts val="0"/>
              </a:spcBef>
              <a:buNone/>
            </a:pPr>
            <a:r>
              <a:rPr lang="en-US" sz="2600" dirty="0"/>
              <a:t>Books: </a:t>
            </a:r>
          </a:p>
          <a:p>
            <a:pPr lvl="0">
              <a:spcBef>
                <a:spcPts val="0"/>
              </a:spcBef>
              <a:buFont typeface="Arial" panose="020B0604020202020204" pitchFamily="34" charset="0"/>
              <a:buChar char="•"/>
            </a:pPr>
            <a:r>
              <a:rPr lang="en-US" sz="2400" u="sng" dirty="0">
                <a:solidFill>
                  <a:schemeClr val="hlink"/>
                </a:solidFill>
                <a:hlinkClick r:id="rId7"/>
              </a:rPr>
              <a:t>Seven Strategies of Assessment for Learning</a:t>
            </a:r>
            <a:r>
              <a:rPr lang="en-US" sz="2400" dirty="0"/>
              <a:t>, </a:t>
            </a:r>
            <a:r>
              <a:rPr lang="en-US" sz="1600" dirty="0"/>
              <a:t>(2nd Edition) by Jan </a:t>
            </a:r>
            <a:r>
              <a:rPr lang="en-US" sz="1600" dirty="0" err="1"/>
              <a:t>Chappius</a:t>
            </a:r>
            <a:endParaRPr lang="en-US" sz="1600" dirty="0"/>
          </a:p>
          <a:p>
            <a:pPr lvl="0" rtl="0">
              <a:spcBef>
                <a:spcPts val="0"/>
              </a:spcBef>
              <a:buFont typeface="Arial" panose="020B0604020202020204" pitchFamily="34" charset="0"/>
              <a:buChar char="•"/>
            </a:pPr>
            <a:r>
              <a:rPr lang="en-US" sz="2400" u="sng" dirty="0">
                <a:solidFill>
                  <a:schemeClr val="hlink"/>
                </a:solidFill>
                <a:hlinkClick r:id="rId8"/>
              </a:rPr>
              <a:t>Classroom Assessment for Student Learning: Doing it Right--Using it Well</a:t>
            </a:r>
            <a:r>
              <a:rPr lang="en-US" sz="2400" dirty="0"/>
              <a:t>, </a:t>
            </a:r>
            <a:r>
              <a:rPr lang="en-US" sz="1600" dirty="0"/>
              <a:t>(2nd Edition) by J. </a:t>
            </a:r>
            <a:r>
              <a:rPr lang="en-US" sz="1600" dirty="0" err="1"/>
              <a:t>Chappuis</a:t>
            </a:r>
            <a:r>
              <a:rPr lang="en-US" sz="1600" dirty="0"/>
              <a:t>, R. </a:t>
            </a:r>
            <a:r>
              <a:rPr lang="en-US" sz="1600" dirty="0" err="1"/>
              <a:t>Stiggins</a:t>
            </a:r>
            <a:r>
              <a:rPr lang="en-US" sz="1600" dirty="0"/>
              <a:t>, S. </a:t>
            </a:r>
            <a:r>
              <a:rPr lang="en-US" sz="1600" dirty="0" err="1"/>
              <a:t>Chappuis</a:t>
            </a:r>
            <a:r>
              <a:rPr lang="en-US" sz="1600" dirty="0"/>
              <a:t>, and J. </a:t>
            </a:r>
            <a:r>
              <a:rPr lang="en-US" sz="1600" dirty="0" err="1"/>
              <a:t>Arter</a:t>
            </a:r>
            <a:endParaRPr lang="en-US" sz="1600" dirty="0"/>
          </a:p>
        </p:txBody>
      </p:sp>
      <p:grpSp>
        <p:nvGrpSpPr>
          <p:cNvPr id="6" name="Shape 1110"/>
          <p:cNvGrpSpPr/>
          <p:nvPr/>
        </p:nvGrpSpPr>
        <p:grpSpPr>
          <a:xfrm>
            <a:off x="8001000" y="228600"/>
            <a:ext cx="914400" cy="914400"/>
            <a:chOff x="4986596" y="5279692"/>
            <a:chExt cx="914400" cy="914400"/>
          </a:xfrm>
        </p:grpSpPr>
        <p:sp>
          <p:nvSpPr>
            <p:cNvPr id="7" name="Shape 1111"/>
            <p:cNvSpPr/>
            <p:nvPr/>
          </p:nvSpPr>
          <p:spPr>
            <a:xfrm>
              <a:off x="4986596" y="5279692"/>
              <a:ext cx="914400" cy="914400"/>
            </a:xfrm>
            <a:prstGeom prst="rect">
              <a:avLst/>
            </a:prstGeom>
            <a:solidFill>
              <a:schemeClr val="lt1"/>
            </a:solidFill>
            <a:ln w="38100" cap="flat" cmpd="sng">
              <a:solidFill>
                <a:srgbClr val="2C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8" name="Shape 1112" descr="C:\Users\dayad\Desktop\moedusail graphics\icons not buttons\resources2.png"/>
            <p:cNvPicPr preferRelativeResize="0"/>
            <p:nvPr/>
          </p:nvPicPr>
          <p:blipFill rotWithShape="1">
            <a:blip r:embed="rId9">
              <a:alphaModFix/>
            </a:blip>
            <a:srcRect r="29562"/>
            <a:stretch/>
          </p:blipFill>
          <p:spPr>
            <a:xfrm>
              <a:off x="5029200" y="5325412"/>
              <a:ext cx="811200" cy="822900"/>
            </a:xfrm>
            <a:prstGeom prst="rect">
              <a:avLst/>
            </a:prstGeom>
            <a:noFill/>
            <a:ln>
              <a:noFill/>
            </a:ln>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Shape 461"/>
          <p:cNvSpPr txBox="1">
            <a:spLocks noGrp="1"/>
          </p:cNvSpPr>
          <p:nvPr>
            <p:ph type="ctrTitle"/>
          </p:nvPr>
        </p:nvSpPr>
        <p:spPr>
          <a:xfrm>
            <a:off x="685800" y="784625"/>
            <a:ext cx="7772400" cy="1470024"/>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dirty="0">
                <a:solidFill>
                  <a:schemeClr val="lt1"/>
                </a:solidFill>
                <a:latin typeface="Questrial"/>
                <a:ea typeface="Questrial"/>
                <a:cs typeface="Questrial"/>
                <a:sym typeface="Questrial"/>
              </a:rPr>
              <a:t>Opening &amp; Introductions</a:t>
            </a:r>
          </a:p>
        </p:txBody>
      </p:sp>
      <p:pic>
        <p:nvPicPr>
          <p:cNvPr id="463" name="Shape 463"/>
          <p:cNvPicPr preferRelativeResize="0"/>
          <p:nvPr/>
        </p:nvPicPr>
        <p:blipFill>
          <a:blip r:embed="rId3">
            <a:alphaModFix/>
          </a:blip>
          <a:stretch>
            <a:fillRect/>
          </a:stretch>
        </p:blipFill>
        <p:spPr>
          <a:xfrm>
            <a:off x="2428207" y="2726628"/>
            <a:ext cx="4287574" cy="2431700"/>
          </a:xfrm>
          <a:prstGeom prst="rect">
            <a:avLst/>
          </a:prstGeom>
          <a:noFill/>
          <a:ln>
            <a:noFill/>
          </a:ln>
        </p:spPr>
      </p:pic>
      <p:pic>
        <p:nvPicPr>
          <p:cNvPr id="5" name="Picture 20" descr="C:\Users\dayad\Desktop\moedusail graphics\icons not buttons\effective instructi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34222" y="217729"/>
            <a:ext cx="1151859" cy="8229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1107"/>
        <p:cNvGrpSpPr/>
        <p:nvPr/>
      </p:nvGrpSpPr>
      <p:grpSpPr>
        <a:xfrm>
          <a:off x="0" y="0"/>
          <a:ext cx="0" cy="0"/>
          <a:chOff x="0" y="0"/>
          <a:chExt cx="0" cy="0"/>
        </a:xfrm>
      </p:grpSpPr>
      <p:sp>
        <p:nvSpPr>
          <p:cNvPr id="1108" name="Shape 1108"/>
          <p:cNvSpPr txBox="1">
            <a:spLocks noGrp="1"/>
          </p:cNvSpPr>
          <p:nvPr>
            <p:ph type="title"/>
          </p:nvPr>
        </p:nvSpPr>
        <p:spPr>
          <a:xfrm>
            <a:off x="457200" y="601675"/>
            <a:ext cx="7649400" cy="19476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chemeClr val="accent2"/>
                </a:solidFill>
                <a:latin typeface="Questrial"/>
                <a:ea typeface="Questrial"/>
                <a:cs typeface="Questrial"/>
                <a:sym typeface="Questrial"/>
              </a:rPr>
              <a:t>Resources for </a:t>
            </a:r>
            <a:r>
              <a:rPr lang="en-US"/>
              <a:t>Using Technology with Assessment Capable Learners</a:t>
            </a:r>
          </a:p>
        </p:txBody>
      </p:sp>
      <p:sp>
        <p:nvSpPr>
          <p:cNvPr id="1109" name="Shape 1109"/>
          <p:cNvSpPr txBox="1">
            <a:spLocks noGrp="1"/>
          </p:cNvSpPr>
          <p:nvPr>
            <p:ph type="body" idx="1"/>
          </p:nvPr>
        </p:nvSpPr>
        <p:spPr>
          <a:xfrm>
            <a:off x="457200" y="2828725"/>
            <a:ext cx="8686800" cy="29625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accent2"/>
              </a:buClr>
              <a:buSzPct val="25000"/>
              <a:buFont typeface="Noto Sans Symbols"/>
              <a:buNone/>
            </a:pPr>
            <a:r>
              <a:rPr lang="en-US" sz="2800">
                <a:latin typeface="Arial"/>
                <a:ea typeface="Arial"/>
                <a:cs typeface="Arial"/>
                <a:sym typeface="Arial"/>
              </a:rPr>
              <a:t>Visit </a:t>
            </a:r>
            <a:r>
              <a:rPr lang="en-US" sz="2800" u="sng">
                <a:solidFill>
                  <a:srgbClr val="002060"/>
                </a:solidFill>
                <a:latin typeface="Arial"/>
                <a:ea typeface="Arial"/>
                <a:cs typeface="Arial"/>
                <a:sym typeface="Arial"/>
                <a:hlinkClick r:id="rId3"/>
              </a:rPr>
              <a:t>MOEDU-SAIL</a:t>
            </a:r>
            <a:r>
              <a:rPr lang="en-US" sz="2800">
                <a:latin typeface="Arial"/>
                <a:ea typeface="Arial"/>
                <a:cs typeface="Arial"/>
                <a:sym typeface="Arial"/>
              </a:rPr>
              <a:t> for resources to implement technology in Strategies 1 &amp; 2</a:t>
            </a:r>
          </a:p>
        </p:txBody>
      </p:sp>
      <p:grpSp>
        <p:nvGrpSpPr>
          <p:cNvPr id="1110" name="Shape 1110"/>
          <p:cNvGrpSpPr/>
          <p:nvPr/>
        </p:nvGrpSpPr>
        <p:grpSpPr>
          <a:xfrm>
            <a:off x="8001000" y="228600"/>
            <a:ext cx="914400" cy="914400"/>
            <a:chOff x="4986596" y="5279692"/>
            <a:chExt cx="914400" cy="914400"/>
          </a:xfrm>
        </p:grpSpPr>
        <p:sp>
          <p:nvSpPr>
            <p:cNvPr id="1111" name="Shape 1111"/>
            <p:cNvSpPr/>
            <p:nvPr/>
          </p:nvSpPr>
          <p:spPr>
            <a:xfrm>
              <a:off x="4986596" y="5279692"/>
              <a:ext cx="914400" cy="914400"/>
            </a:xfrm>
            <a:prstGeom prst="rect">
              <a:avLst/>
            </a:prstGeom>
            <a:solidFill>
              <a:schemeClr val="lt1"/>
            </a:solidFill>
            <a:ln w="38100" cap="flat" cmpd="sng">
              <a:solidFill>
                <a:srgbClr val="2C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1112" name="Shape 1112" descr="C:\Users\dayad\Desktop\moedusail graphics\icons not buttons\resources2.png"/>
            <p:cNvPicPr preferRelativeResize="0"/>
            <p:nvPr/>
          </p:nvPicPr>
          <p:blipFill rotWithShape="1">
            <a:blip r:embed="rId4">
              <a:alphaModFix/>
            </a:blip>
            <a:srcRect r="29562"/>
            <a:stretch/>
          </p:blipFill>
          <p:spPr>
            <a:xfrm>
              <a:off x="5029200" y="5325412"/>
              <a:ext cx="811200" cy="822900"/>
            </a:xfrm>
            <a:prstGeom prst="rect">
              <a:avLst/>
            </a:prstGeom>
            <a:noFill/>
            <a:ln>
              <a:noFill/>
            </a:ln>
          </p:spPr>
        </p:pic>
      </p:grpSp>
      <p:pic>
        <p:nvPicPr>
          <p:cNvPr id="1113" name="Shape 1113"/>
          <p:cNvPicPr preferRelativeResize="0"/>
          <p:nvPr/>
        </p:nvPicPr>
        <p:blipFill>
          <a:blip r:embed="rId5">
            <a:alphaModFix/>
          </a:blip>
          <a:stretch>
            <a:fillRect/>
          </a:stretch>
        </p:blipFill>
        <p:spPr>
          <a:xfrm>
            <a:off x="5779704" y="3877225"/>
            <a:ext cx="2749111" cy="1578900"/>
          </a:xfrm>
          <a:prstGeom prst="rect">
            <a:avLst/>
          </a:prstGeom>
          <a:noFill/>
          <a:ln>
            <a:noFill/>
          </a:ln>
        </p:spPr>
      </p:pic>
      <p:pic>
        <p:nvPicPr>
          <p:cNvPr id="1114" name="Shape 1114"/>
          <p:cNvPicPr preferRelativeResize="0"/>
          <p:nvPr/>
        </p:nvPicPr>
        <p:blipFill>
          <a:blip r:embed="rId6">
            <a:alphaModFix/>
          </a:blip>
          <a:stretch>
            <a:fillRect/>
          </a:stretch>
        </p:blipFill>
        <p:spPr>
          <a:xfrm>
            <a:off x="5780177" y="5456122"/>
            <a:ext cx="2748170" cy="1344124"/>
          </a:xfrm>
          <a:prstGeom prst="rect">
            <a:avLst/>
          </a:prstGeom>
          <a:noFill/>
          <a:ln>
            <a:noFill/>
          </a:ln>
        </p:spPr>
      </p:pic>
      <p:pic>
        <p:nvPicPr>
          <p:cNvPr id="1115" name="Shape 1115"/>
          <p:cNvPicPr preferRelativeResize="0"/>
          <p:nvPr/>
        </p:nvPicPr>
        <p:blipFill>
          <a:blip r:embed="rId7">
            <a:alphaModFix/>
          </a:blip>
          <a:stretch>
            <a:fillRect/>
          </a:stretch>
        </p:blipFill>
        <p:spPr>
          <a:xfrm>
            <a:off x="457200" y="4236050"/>
            <a:ext cx="2406825" cy="1719149"/>
          </a:xfrm>
          <a:prstGeom prst="rect">
            <a:avLst/>
          </a:prstGeom>
          <a:noFill/>
          <a:ln>
            <a:noFill/>
          </a:ln>
        </p:spPr>
      </p:pic>
      <p:pic>
        <p:nvPicPr>
          <p:cNvPr id="1116" name="Shape 1116"/>
          <p:cNvPicPr preferRelativeResize="0"/>
          <p:nvPr/>
        </p:nvPicPr>
        <p:blipFill>
          <a:blip r:embed="rId8">
            <a:alphaModFix/>
          </a:blip>
          <a:stretch>
            <a:fillRect/>
          </a:stretch>
        </p:blipFill>
        <p:spPr>
          <a:xfrm>
            <a:off x="3823746" y="5501549"/>
            <a:ext cx="1298678" cy="1298700"/>
          </a:xfrm>
          <a:prstGeom prst="rect">
            <a:avLst/>
          </a:prstGeom>
          <a:noFill/>
          <a:ln>
            <a:noFill/>
          </a:ln>
        </p:spPr>
      </p:pic>
      <p:pic>
        <p:nvPicPr>
          <p:cNvPr id="1117" name="Shape 1117"/>
          <p:cNvPicPr preferRelativeResize="0"/>
          <p:nvPr/>
        </p:nvPicPr>
        <p:blipFill>
          <a:blip r:embed="rId9">
            <a:alphaModFix/>
          </a:blip>
          <a:stretch>
            <a:fillRect/>
          </a:stretch>
        </p:blipFill>
        <p:spPr>
          <a:xfrm>
            <a:off x="3823750" y="4017337"/>
            <a:ext cx="1298675" cy="1298675"/>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1066800"/>
            <a:ext cx="7048500" cy="1524000"/>
          </a:xfrm>
        </p:spPr>
        <p:txBody>
          <a:bodyPr/>
          <a:lstStyle/>
          <a:p>
            <a:r>
              <a:rPr lang="en-US" dirty="0"/>
              <a:t>Contact Information</a:t>
            </a:r>
          </a:p>
        </p:txBody>
      </p:sp>
      <p:sp>
        <p:nvSpPr>
          <p:cNvPr id="3" name="Content Placeholder 2"/>
          <p:cNvSpPr>
            <a:spLocks noGrp="1"/>
          </p:cNvSpPr>
          <p:nvPr>
            <p:ph idx="1"/>
          </p:nvPr>
        </p:nvSpPr>
        <p:spPr>
          <a:xfrm>
            <a:off x="457200" y="4114800"/>
            <a:ext cx="8229600" cy="1828797"/>
          </a:xfrm>
        </p:spPr>
        <p:txBody>
          <a:bodyPr/>
          <a:lstStyle/>
          <a:p>
            <a:pPr marL="0" indent="0">
              <a:buNone/>
            </a:pPr>
            <a:r>
              <a:rPr lang="en-US" dirty="0"/>
              <a:t>Please contact me to schedule follow-up coaching and/or additional professional development.</a:t>
            </a:r>
          </a:p>
        </p:txBody>
      </p:sp>
    </p:spTree>
    <p:extLst>
      <p:ext uri="{BB962C8B-B14F-4D97-AF65-F5344CB8AC3E}">
        <p14:creationId xmlns:p14="http://schemas.microsoft.com/office/powerpoint/2010/main" val="1207800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4010" y="451104"/>
            <a:ext cx="5671142" cy="5839968"/>
          </a:xfrm>
          <a:prstGeom prst="rect">
            <a:avLst/>
          </a:prstGeom>
        </p:spPr>
      </p:pic>
      <p:sp>
        <p:nvSpPr>
          <p:cNvPr id="494" name="Shape 494"/>
          <p:cNvSpPr/>
          <p:nvPr/>
        </p:nvSpPr>
        <p:spPr>
          <a:xfrm rot="820608">
            <a:off x="4149456" y="2418528"/>
            <a:ext cx="633285" cy="1783076"/>
          </a:xfrm>
          <a:prstGeom prst="ellipse">
            <a:avLst/>
          </a:prstGeom>
          <a:noFill/>
          <a:ln w="76200" cap="flat" cmpd="sng">
            <a:solidFill>
              <a:srgbClr val="98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10442775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94"/>
                                        </p:tgtEl>
                                        <p:attrNameLst>
                                          <p:attrName>style.visibility</p:attrName>
                                        </p:attrNameLst>
                                      </p:cBhvr>
                                      <p:to>
                                        <p:strVal val="visible"/>
                                      </p:to>
                                    </p:set>
                                    <p:anim calcmode="lin" valueType="num">
                                      <p:cBhvr additive="base">
                                        <p:cTn id="7" dur="1000"/>
                                        <p:tgtEl>
                                          <p:spTgt spid="494"/>
                                        </p:tgtEl>
                                        <p:attrNameLst>
                                          <p:attrName>ppt_w</p:attrName>
                                        </p:attrNameLst>
                                      </p:cBhvr>
                                      <p:tavLst>
                                        <p:tav tm="0">
                                          <p:val>
                                            <p:strVal val="0"/>
                                          </p:val>
                                        </p:tav>
                                        <p:tav tm="100000">
                                          <p:val>
                                            <p:strVal val="#ppt_w"/>
                                          </p:val>
                                        </p:tav>
                                      </p:tavLst>
                                    </p:anim>
                                    <p:anim calcmode="lin" valueType="num">
                                      <p:cBhvr additive="base">
                                        <p:cTn id="8" dur="1000"/>
                                        <p:tgtEl>
                                          <p:spTgt spid="49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PD">
  <a:themeElements>
    <a:clrScheme name="spdg w/sand">
      <a:dk1>
        <a:srgbClr val="000000"/>
      </a:dk1>
      <a:lt1>
        <a:srgbClr val="FFFFFF"/>
      </a:lt1>
      <a:dk2>
        <a:srgbClr val="F2EDE2"/>
      </a:dk2>
      <a:lt2>
        <a:srgbClr val="DFD4BB"/>
      </a:lt2>
      <a:accent1>
        <a:srgbClr val="5CA3D8"/>
      </a:accent1>
      <a:accent2>
        <a:srgbClr val="0D4170"/>
      </a:accent2>
      <a:accent3>
        <a:srgbClr val="95261F"/>
      </a:accent3>
      <a:accent4>
        <a:srgbClr val="1C75BB"/>
      </a:accent4>
      <a:accent5>
        <a:srgbClr val="E6B925"/>
      </a:accent5>
      <a:accent6>
        <a:srgbClr val="439539"/>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sPD">
  <a:themeElements>
    <a:clrScheme name="spdg w/sand">
      <a:dk1>
        <a:srgbClr val="000000"/>
      </a:dk1>
      <a:lt1>
        <a:srgbClr val="FFFFFF"/>
      </a:lt1>
      <a:dk2>
        <a:srgbClr val="F2EDE2"/>
      </a:dk2>
      <a:lt2>
        <a:srgbClr val="DFD4BB"/>
      </a:lt2>
      <a:accent1>
        <a:srgbClr val="5CA3D8"/>
      </a:accent1>
      <a:accent2>
        <a:srgbClr val="0D4170"/>
      </a:accent2>
      <a:accent3>
        <a:srgbClr val="95261F"/>
      </a:accent3>
      <a:accent4>
        <a:srgbClr val="1C75BB"/>
      </a:accent4>
      <a:accent5>
        <a:srgbClr val="E6B925"/>
      </a:accent5>
      <a:accent6>
        <a:srgbClr val="439539"/>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PD">
  <a:themeElements>
    <a:clrScheme name="SPDG">
      <a:dk1>
        <a:srgbClr val="000000"/>
      </a:dk1>
      <a:lt1>
        <a:srgbClr val="FFFFFF"/>
      </a:lt1>
      <a:dk2>
        <a:srgbClr val="F2EDE2"/>
      </a:dk2>
      <a:lt2>
        <a:srgbClr val="DFD4BB"/>
      </a:lt2>
      <a:accent1>
        <a:srgbClr val="5CA3D8"/>
      </a:accent1>
      <a:accent2>
        <a:srgbClr val="0D4170"/>
      </a:accent2>
      <a:accent3>
        <a:srgbClr val="95261F"/>
      </a:accent3>
      <a:accent4>
        <a:srgbClr val="1C75BB"/>
      </a:accent4>
      <a:accent5>
        <a:srgbClr val="E6B925"/>
      </a:accent5>
      <a:accent6>
        <a:srgbClr val="439539"/>
      </a:accent6>
      <a:hlink>
        <a:srgbClr val="A5A5A5"/>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PD">
  <a:themeElements>
    <a:clrScheme name="Custom 29">
      <a:dk1>
        <a:srgbClr val="000000"/>
      </a:dk1>
      <a:lt1>
        <a:srgbClr val="FFFFFF"/>
      </a:lt1>
      <a:dk2>
        <a:srgbClr val="F2EDE2"/>
      </a:dk2>
      <a:lt2>
        <a:srgbClr val="DFD4BB"/>
      </a:lt2>
      <a:accent1>
        <a:srgbClr val="5CA3D8"/>
      </a:accent1>
      <a:accent2>
        <a:srgbClr val="0D4170"/>
      </a:accent2>
      <a:accent3>
        <a:srgbClr val="95261F"/>
      </a:accent3>
      <a:accent4>
        <a:srgbClr val="1C75BB"/>
      </a:accent4>
      <a:accent5>
        <a:srgbClr val="E6B925"/>
      </a:accent5>
      <a:accent6>
        <a:srgbClr val="439539"/>
      </a:accent6>
      <a:hlink>
        <a:srgbClr val="A5A5A5"/>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5587</TotalTime>
  <Words>11441</Words>
  <Application>Microsoft Office PowerPoint</Application>
  <PresentationFormat>On-screen Show (4:3)</PresentationFormat>
  <Paragraphs>901</Paragraphs>
  <Slides>81</Slides>
  <Notes>81</Notes>
  <HiddenSlides>7</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81</vt:i4>
      </vt:variant>
    </vt:vector>
  </HeadingPairs>
  <TitlesOfParts>
    <vt:vector size="93" baseType="lpstr">
      <vt:lpstr>Noto Sans Symbols</vt:lpstr>
      <vt:lpstr>Noto Symbol</vt:lpstr>
      <vt:lpstr>Tw Cen MT</vt:lpstr>
      <vt:lpstr>Arial Narrow</vt:lpstr>
      <vt:lpstr>Wingdings</vt:lpstr>
      <vt:lpstr>Arial</vt:lpstr>
      <vt:lpstr>Calibri</vt:lpstr>
      <vt:lpstr>Questrial</vt:lpstr>
      <vt:lpstr>sPD</vt:lpstr>
      <vt:lpstr>3_sPD</vt:lpstr>
      <vt:lpstr>sPD</vt:lpstr>
      <vt:lpstr>sPD</vt:lpstr>
      <vt:lpstr>Hidden Slide #1</vt:lpstr>
      <vt:lpstr>PowerPoint Presentation</vt:lpstr>
      <vt:lpstr>Hidden Slide #3</vt:lpstr>
      <vt:lpstr>Pre-Reading</vt:lpstr>
      <vt:lpstr>Developing Assessment Capable Learners</vt:lpstr>
      <vt:lpstr>                    Acknowledgements  Special thanks to all contributors to the development and revision of this module.  The original collection of learning packages was rolled-out for use by Regional Professional Development Center (RPDC) Consultants in July 2013 after being developed by a team of content experts. The collection of learning packages was developed through efforts funded by the Missouri State Personnel Development Grant (SPDG). The following individual/groups are thanked immensely for their hard work in developing this package. </vt:lpstr>
      <vt:lpstr>       Initial Content Development Team, 2013    Mary Richter, Team Leader, MO SW-PBS Ginger Henry, DESE Winona Anderson, South Central RPDC Amy King, Kansas City RPDC Julie Blaine, Central RPDC  Debbie Litner, Southeast RPDC Deb Childs, MO SW-PBS   Jana Loge, Southwest RPDC Janet Crafton, South Central RDPC Kris Luginbill, Southwest RPDC Susan Feeback, Central RPDC  Robert Rethemeyer, Central RPDC Diane Feeley, MO SW-PBS  Patty Wilmes, Northwest RPDC  Doug Hatridge, Central RPDC   Liz Condray, South Central RPDC (Enhancent, ‘14) </vt:lpstr>
      <vt:lpstr>Opening &amp; Introductions</vt:lpstr>
      <vt:lpstr>PowerPoint Presentation</vt:lpstr>
      <vt:lpstr>Developing  Assessment Capable Learners</vt:lpstr>
      <vt:lpstr>PowerPoint Presentation</vt:lpstr>
      <vt:lpstr>Hattie’s “Barometer of Influence”</vt:lpstr>
      <vt:lpstr>Assessment Capable Learners</vt:lpstr>
      <vt:lpstr>Missouri Teacher Standards</vt:lpstr>
      <vt:lpstr>Session-at-a-Glance</vt:lpstr>
      <vt:lpstr>Learning Targets</vt:lpstr>
      <vt:lpstr>Essential Questions</vt:lpstr>
      <vt:lpstr>Norms</vt:lpstr>
      <vt:lpstr>Developing Assessment Capable Learners</vt:lpstr>
      <vt:lpstr>Pre-Reading Discussion</vt:lpstr>
      <vt:lpstr>Teacher Strategies for Developing Assessment Capable Learners</vt:lpstr>
      <vt:lpstr>Questions Students Need to Answer</vt:lpstr>
      <vt:lpstr>Use of These Strategies              Is Not Linear</vt:lpstr>
      <vt:lpstr>“Indispensable Conditions” for Improvement in Learning</vt:lpstr>
      <vt:lpstr>Today’s Focus:  Where Am I Going?</vt:lpstr>
      <vt:lpstr>Where Am I Going?</vt:lpstr>
      <vt:lpstr>Unpacking the Topic</vt:lpstr>
      <vt:lpstr>Learning Targets</vt:lpstr>
      <vt:lpstr>Strategy 1: Provide Clear Target</vt:lpstr>
      <vt:lpstr>Language Arts Example</vt:lpstr>
      <vt:lpstr>Language Arts Example</vt:lpstr>
      <vt:lpstr>Mathematics Example</vt:lpstr>
      <vt:lpstr>Mathematics Example</vt:lpstr>
      <vt:lpstr>Informing the students of the learning target by telling them what it is or by writing it on the board is not  sufficient.</vt:lpstr>
      <vt:lpstr>Unpacking the Topic</vt:lpstr>
      <vt:lpstr>Draw A Park</vt:lpstr>
      <vt:lpstr>PowerPoint Presentation</vt:lpstr>
      <vt:lpstr>What is a Rubric?</vt:lpstr>
      <vt:lpstr>Rubric development is a process.  There is always room for improvement.</vt:lpstr>
      <vt:lpstr>Components of a Rubric</vt:lpstr>
      <vt:lpstr>Suggested Guidelines for  Creating Rubrics</vt:lpstr>
      <vt:lpstr>Award Winning  Chocolate Chip Cookie</vt:lpstr>
      <vt:lpstr>Creating a Rubric</vt:lpstr>
      <vt:lpstr>Rubric Reflection</vt:lpstr>
      <vt:lpstr>PowerPoint Presentation</vt:lpstr>
      <vt:lpstr>Involving Students in the  Creation of Rubrics</vt:lpstr>
      <vt:lpstr>Involving Students in the Process</vt:lpstr>
      <vt:lpstr>Austin’s Butterfly: Video</vt:lpstr>
      <vt:lpstr>PowerPoint Presentation</vt:lpstr>
      <vt:lpstr>Resources for Using Technology to Create Rubrics</vt:lpstr>
      <vt:lpstr>Resources for Further Learning: Rubrics</vt:lpstr>
      <vt:lpstr>Unpacking the Topic</vt:lpstr>
      <vt:lpstr>Strategy 2: Use Sample Work </vt:lpstr>
      <vt:lpstr> “Informing the students of the learning target by telling them what it is or by writing it on the board is not  sufficient.”</vt:lpstr>
      <vt:lpstr>Precision Teaching: Success Criteria and Exemplars</vt:lpstr>
      <vt:lpstr>Reflective Questions for Discussion</vt:lpstr>
      <vt:lpstr>Unpacking a Learning Target and Discussing Academic Vocabulary</vt:lpstr>
      <vt:lpstr>Reflective Questions for Discussion</vt:lpstr>
      <vt:lpstr>PowerPoint Presentation</vt:lpstr>
      <vt:lpstr>Reflective Questions for Discussion</vt:lpstr>
      <vt:lpstr>Co-Creating Success Criteria in Algebra II </vt:lpstr>
      <vt:lpstr>Reflective Questions for Discussion</vt:lpstr>
      <vt:lpstr>PowerPoint Presentation</vt:lpstr>
      <vt:lpstr>Reflective Questions for Discussion</vt:lpstr>
      <vt:lpstr>Strategy 2: Reflections</vt:lpstr>
      <vt:lpstr>Activity: Stars and Steps</vt:lpstr>
      <vt:lpstr>Unpacking the topic</vt:lpstr>
      <vt:lpstr>Importance of Student  Goal Setting</vt:lpstr>
      <vt:lpstr>Student Goal Setting</vt:lpstr>
      <vt:lpstr>PowerPoint Presentation</vt:lpstr>
      <vt:lpstr>Assessment &amp; Reflection</vt:lpstr>
      <vt:lpstr>Where Am I Now?</vt:lpstr>
      <vt:lpstr>What Do You Already Do? Strategies 1 and 2 Make a list of practices you plan to implement for each strategy based on your learning from today.</vt:lpstr>
      <vt:lpstr>PowerPoint Presentation</vt:lpstr>
      <vt:lpstr>Closing &amp; Follow-up</vt:lpstr>
      <vt:lpstr>Practice Profile</vt:lpstr>
      <vt:lpstr>Implementation Fidelity</vt:lpstr>
      <vt:lpstr>Next Steps: Action = Results</vt:lpstr>
      <vt:lpstr>Resources for Further Learning/Coaching</vt:lpstr>
      <vt:lpstr>Resources for Using Technology with Assessment Capable Learners</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Preparation</dc:title>
  <dc:creator>Joe Steele</dc:creator>
  <cp:lastModifiedBy>Jodi Arnold</cp:lastModifiedBy>
  <cp:revision>294</cp:revision>
  <cp:lastPrinted>2017-04-29T21:38:36Z</cp:lastPrinted>
  <dcterms:modified xsi:type="dcterms:W3CDTF">2022-07-20T22:06:28Z</dcterms:modified>
</cp:coreProperties>
</file>