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37" r:id="rId1"/>
    <p:sldMasterId id="2147483738" r:id="rId2"/>
    <p:sldMasterId id="2147483741" r:id="rId3"/>
    <p:sldMasterId id="2147483742" r:id="rId4"/>
    <p:sldMasterId id="2147483744" r:id="rId5"/>
  </p:sldMasterIdLst>
  <p:notesMasterIdLst>
    <p:notesMasterId r:id="rId95"/>
  </p:notesMasterIdLst>
  <p:handoutMasterIdLst>
    <p:handoutMasterId r:id="rId96"/>
  </p:handoutMasterIdLst>
  <p:sldIdLst>
    <p:sldId id="382" r:id="rId6"/>
    <p:sldId id="385" r:id="rId7"/>
    <p:sldId id="256" r:id="rId8"/>
    <p:sldId id="257" r:id="rId9"/>
    <p:sldId id="258" r:id="rId10"/>
    <p:sldId id="339" r:id="rId11"/>
    <p:sldId id="400" r:id="rId12"/>
    <p:sldId id="261" r:id="rId13"/>
    <p:sldId id="417" r:id="rId14"/>
    <p:sldId id="419" r:id="rId15"/>
    <p:sldId id="418" r:id="rId16"/>
    <p:sldId id="1273" r:id="rId17"/>
    <p:sldId id="1275" r:id="rId18"/>
    <p:sldId id="405" r:id="rId19"/>
    <p:sldId id="412" r:id="rId20"/>
    <p:sldId id="272" r:id="rId21"/>
    <p:sldId id="273" r:id="rId22"/>
    <p:sldId id="274" r:id="rId23"/>
    <p:sldId id="277" r:id="rId24"/>
    <p:sldId id="399" r:id="rId25"/>
    <p:sldId id="387" r:id="rId26"/>
    <p:sldId id="408" r:id="rId27"/>
    <p:sldId id="389" r:id="rId28"/>
    <p:sldId id="406" r:id="rId29"/>
    <p:sldId id="281" r:id="rId30"/>
    <p:sldId id="284" r:id="rId31"/>
    <p:sldId id="345" r:id="rId32"/>
    <p:sldId id="1276" r:id="rId33"/>
    <p:sldId id="346" r:id="rId34"/>
    <p:sldId id="347" r:id="rId35"/>
    <p:sldId id="348" r:id="rId36"/>
    <p:sldId id="409" r:id="rId37"/>
    <p:sldId id="407" r:id="rId38"/>
    <p:sldId id="350" r:id="rId39"/>
    <p:sldId id="352" r:id="rId40"/>
    <p:sldId id="353" r:id="rId41"/>
    <p:sldId id="380" r:id="rId42"/>
    <p:sldId id="355" r:id="rId43"/>
    <p:sldId id="356" r:id="rId44"/>
    <p:sldId id="357" r:id="rId45"/>
    <p:sldId id="358" r:id="rId46"/>
    <p:sldId id="292" r:id="rId47"/>
    <p:sldId id="362" r:id="rId48"/>
    <p:sldId id="368" r:id="rId49"/>
    <p:sldId id="369" r:id="rId50"/>
    <p:sldId id="370" r:id="rId51"/>
    <p:sldId id="371" r:id="rId52"/>
    <p:sldId id="379" r:id="rId53"/>
    <p:sldId id="373" r:id="rId54"/>
    <p:sldId id="374" r:id="rId55"/>
    <p:sldId id="375" r:id="rId56"/>
    <p:sldId id="376" r:id="rId57"/>
    <p:sldId id="377" r:id="rId58"/>
    <p:sldId id="304" r:id="rId59"/>
    <p:sldId id="305" r:id="rId60"/>
    <p:sldId id="367" r:id="rId61"/>
    <p:sldId id="381" r:id="rId62"/>
    <p:sldId id="365" r:id="rId63"/>
    <p:sldId id="366" r:id="rId64"/>
    <p:sldId id="401" r:id="rId65"/>
    <p:sldId id="309" r:id="rId66"/>
    <p:sldId id="287" r:id="rId67"/>
    <p:sldId id="286" r:id="rId68"/>
    <p:sldId id="420" r:id="rId69"/>
    <p:sldId id="285" r:id="rId70"/>
    <p:sldId id="310" r:id="rId71"/>
    <p:sldId id="311" r:id="rId72"/>
    <p:sldId id="312" r:id="rId73"/>
    <p:sldId id="313" r:id="rId74"/>
    <p:sldId id="314" r:id="rId75"/>
    <p:sldId id="316" r:id="rId76"/>
    <p:sldId id="317" r:id="rId77"/>
    <p:sldId id="318" r:id="rId78"/>
    <p:sldId id="319" r:id="rId79"/>
    <p:sldId id="320" r:id="rId80"/>
    <p:sldId id="390" r:id="rId81"/>
    <p:sldId id="322" r:id="rId82"/>
    <p:sldId id="323" r:id="rId83"/>
    <p:sldId id="324" r:id="rId84"/>
    <p:sldId id="325" r:id="rId85"/>
    <p:sldId id="326" r:id="rId86"/>
    <p:sldId id="327" r:id="rId87"/>
    <p:sldId id="328" r:id="rId88"/>
    <p:sldId id="416" r:id="rId89"/>
    <p:sldId id="392" r:id="rId90"/>
    <p:sldId id="394" r:id="rId91"/>
    <p:sldId id="395" r:id="rId92"/>
    <p:sldId id="333" r:id="rId93"/>
    <p:sldId id="396" r:id="rId94"/>
  </p:sldIdLst>
  <p:sldSz cx="9144000" cy="6858000" type="screen4x3"/>
  <p:notesSz cx="7077075" cy="9363075"/>
  <p:embeddedFontLst>
    <p:embeddedFont>
      <p:font typeface="Arial Narrow" panose="020B0606020202030204" pitchFamily="34" charset="0"/>
      <p:regular r:id="rId97"/>
      <p:bold r:id="rId97"/>
      <p:italic r:id="rId97"/>
      <p:boldItalic r:id="rId97"/>
    </p:embeddedFont>
    <p:embeddedFont>
      <p:font typeface="Calibri" panose="020F0502020204030204" pitchFamily="34" charset="0"/>
      <p:regular r:id="rId97"/>
      <p:bold r:id="rId97"/>
      <p:italic r:id="rId97"/>
      <p:boldItalic r:id="rId97"/>
    </p:embeddedFont>
    <p:embeddedFont>
      <p:font typeface="Questrial" pitchFamily="2" charset="0"/>
      <p:regular r:id="rId97"/>
    </p:embeddedFont>
    <p:embeddedFont>
      <p:font typeface="Tw Cen MT" panose="020B0602020104020603" pitchFamily="34" charset="0"/>
      <p:regular r:id="rId97"/>
      <p:bold r:id="rId97"/>
      <p:italic r:id="rId97"/>
      <p:boldItalic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anie Kup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11A6C2-99B2-487D-810B-60E38D881880}">
  <a:tblStyle styleId="{4E11A6C2-99B2-487D-810B-60E38D881880}"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51" autoAdjust="0"/>
    <p:restoredTop sz="73294" autoAdjust="0"/>
  </p:normalViewPr>
  <p:slideViewPr>
    <p:cSldViewPr snapToGrid="0">
      <p:cViewPr varScale="1">
        <p:scale>
          <a:sx n="81" d="100"/>
          <a:sy n="81" d="100"/>
        </p:scale>
        <p:origin x="2004" y="78"/>
      </p:cViewPr>
      <p:guideLst/>
    </p:cSldViewPr>
  </p:slideViewPr>
  <p:notesTextViewPr>
    <p:cViewPr>
      <p:scale>
        <a:sx n="1" d="1"/>
        <a:sy n="1" d="1"/>
      </p:scale>
      <p:origin x="0" y="0"/>
    </p:cViewPr>
  </p:notesTextViewPr>
  <p:sorterViewPr>
    <p:cViewPr>
      <p:scale>
        <a:sx n="100" d="100"/>
        <a:sy n="100" d="100"/>
      </p:scale>
      <p:origin x="0" y="-220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notesMaster" Target="notesMasters/notes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font" Target="NUL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commentAuthors" Target="commentAuthors.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C102E8-2AA2-4673-9D22-A8AB7767CE03}" type="doc">
      <dgm:prSet loTypeId="urn:microsoft.com/office/officeart/2005/8/layout/hProcess9" loCatId="process" qsTypeId="urn:microsoft.com/office/officeart/2005/8/quickstyle/simple1" qsCatId="simple" csTypeId="urn:microsoft.com/office/officeart/2005/8/colors/accent2_2" csCatId="accent2" phldr="1"/>
      <dgm:spPr/>
    </dgm:pt>
    <dgm:pt modelId="{48A7805E-C28F-4173-B8B5-5FB10584F99A}">
      <dgm:prSet phldrT="[Text]"/>
      <dgm:spPr>
        <a:solidFill>
          <a:schemeClr val="bg2">
            <a:lumMod val="75000"/>
          </a:schemeClr>
        </a:solidFill>
      </dgm:spPr>
      <dgm:t>
        <a:bodyPr/>
        <a:lstStyle/>
        <a:p>
          <a:r>
            <a:rPr lang="en-US" dirty="0">
              <a:latin typeface="Tw Cen MT" panose="020B0602020104020603" pitchFamily="34" charset="0"/>
            </a:rPr>
            <a:t>Current Understanding</a:t>
          </a:r>
        </a:p>
      </dgm:t>
    </dgm:pt>
    <dgm:pt modelId="{2D3986F4-DDD9-45DD-8F68-6471579DBF61}" type="parTrans" cxnId="{A6957F94-B8C9-420B-870F-F47A389F100C}">
      <dgm:prSet/>
      <dgm:spPr/>
      <dgm:t>
        <a:bodyPr/>
        <a:lstStyle/>
        <a:p>
          <a:endParaRPr lang="en-US"/>
        </a:p>
      </dgm:t>
    </dgm:pt>
    <dgm:pt modelId="{F5B6EC2B-FAC2-43FD-9B3E-20BC729A4B5D}" type="sibTrans" cxnId="{A6957F94-B8C9-420B-870F-F47A389F100C}">
      <dgm:prSet/>
      <dgm:spPr/>
      <dgm:t>
        <a:bodyPr/>
        <a:lstStyle/>
        <a:p>
          <a:endParaRPr lang="en-US"/>
        </a:p>
      </dgm:t>
    </dgm:pt>
    <dgm:pt modelId="{26E1A0B0-F215-42BA-A06F-94ED707039A3}">
      <dgm:prSet phldrT="[Text]"/>
      <dgm:spPr>
        <a:solidFill>
          <a:schemeClr val="accent1">
            <a:lumMod val="50000"/>
          </a:schemeClr>
        </a:solidFill>
      </dgm:spPr>
      <dgm:t>
        <a:bodyPr/>
        <a:lstStyle/>
        <a:p>
          <a:r>
            <a:rPr lang="en-US" dirty="0">
              <a:latin typeface="Tw Cen MT" panose="020B0602020104020603" pitchFamily="34" charset="0"/>
            </a:rPr>
            <a:t>GAP</a:t>
          </a:r>
        </a:p>
      </dgm:t>
    </dgm:pt>
    <dgm:pt modelId="{F79D6FA0-F687-403D-B185-7019B21D87E1}" type="parTrans" cxnId="{53CE9D6D-E1E3-4A6A-8E8D-D019A65F5D61}">
      <dgm:prSet/>
      <dgm:spPr/>
      <dgm:t>
        <a:bodyPr/>
        <a:lstStyle/>
        <a:p>
          <a:endParaRPr lang="en-US"/>
        </a:p>
      </dgm:t>
    </dgm:pt>
    <dgm:pt modelId="{1CC5620B-46A1-4D72-AA58-7E9DF67920AE}" type="sibTrans" cxnId="{53CE9D6D-E1E3-4A6A-8E8D-D019A65F5D61}">
      <dgm:prSet/>
      <dgm:spPr/>
      <dgm:t>
        <a:bodyPr/>
        <a:lstStyle/>
        <a:p>
          <a:endParaRPr lang="en-US"/>
        </a:p>
      </dgm:t>
    </dgm:pt>
    <dgm:pt modelId="{CEB45C31-5848-46C8-8C38-67DAB23576B2}">
      <dgm:prSet phldrT="[Text]"/>
      <dgm:spPr>
        <a:solidFill>
          <a:schemeClr val="bg2">
            <a:lumMod val="75000"/>
          </a:schemeClr>
        </a:solidFill>
      </dgm:spPr>
      <dgm:t>
        <a:bodyPr/>
        <a:lstStyle/>
        <a:p>
          <a:r>
            <a:rPr lang="en-US" dirty="0">
              <a:latin typeface="Tw Cen MT" panose="020B0602020104020603" pitchFamily="34" charset="0"/>
            </a:rPr>
            <a:t>Desired Level of Performance</a:t>
          </a:r>
        </a:p>
      </dgm:t>
    </dgm:pt>
    <dgm:pt modelId="{EA3FED6D-85AF-44DB-A2AA-3CD2BB6D3F71}" type="parTrans" cxnId="{DD1A2E68-DDC9-4836-AD64-4955CE5D906C}">
      <dgm:prSet/>
      <dgm:spPr/>
      <dgm:t>
        <a:bodyPr/>
        <a:lstStyle/>
        <a:p>
          <a:endParaRPr lang="en-US"/>
        </a:p>
      </dgm:t>
    </dgm:pt>
    <dgm:pt modelId="{A407BA73-A717-4300-B461-91C74EE7FD16}" type="sibTrans" cxnId="{DD1A2E68-DDC9-4836-AD64-4955CE5D906C}">
      <dgm:prSet/>
      <dgm:spPr/>
      <dgm:t>
        <a:bodyPr/>
        <a:lstStyle/>
        <a:p>
          <a:endParaRPr lang="en-US"/>
        </a:p>
      </dgm:t>
    </dgm:pt>
    <dgm:pt modelId="{100DFF62-C9FF-4F1A-88C9-C278A0C908CA}" type="pres">
      <dgm:prSet presAssocID="{ADC102E8-2AA2-4673-9D22-A8AB7767CE03}" presName="CompostProcess" presStyleCnt="0">
        <dgm:presLayoutVars>
          <dgm:dir/>
          <dgm:resizeHandles val="exact"/>
        </dgm:presLayoutVars>
      </dgm:prSet>
      <dgm:spPr/>
    </dgm:pt>
    <dgm:pt modelId="{8EB7F060-337C-4CA7-9F47-2CBDF1D5D531}" type="pres">
      <dgm:prSet presAssocID="{ADC102E8-2AA2-4673-9D22-A8AB7767CE03}" presName="arrow" presStyleLbl="bgShp" presStyleIdx="0" presStyleCnt="1" custLinFactNeighborX="-426" custLinFactNeighborY="2182"/>
      <dgm:spPr/>
    </dgm:pt>
    <dgm:pt modelId="{C80093B1-AA4B-4758-AA81-2FF6447FD0F3}" type="pres">
      <dgm:prSet presAssocID="{ADC102E8-2AA2-4673-9D22-A8AB7767CE03}" presName="linearProcess" presStyleCnt="0"/>
      <dgm:spPr/>
    </dgm:pt>
    <dgm:pt modelId="{A42F9D72-D193-46C5-8508-6D1803B0CB26}" type="pres">
      <dgm:prSet presAssocID="{48A7805E-C28F-4173-B8B5-5FB10584F99A}" presName="textNode" presStyleLbl="node1" presStyleIdx="0" presStyleCnt="3">
        <dgm:presLayoutVars>
          <dgm:bulletEnabled val="1"/>
        </dgm:presLayoutVars>
      </dgm:prSet>
      <dgm:spPr/>
    </dgm:pt>
    <dgm:pt modelId="{F7ED7BE7-FD63-48AA-ACF6-00EC05A18100}" type="pres">
      <dgm:prSet presAssocID="{F5B6EC2B-FAC2-43FD-9B3E-20BC729A4B5D}" presName="sibTrans" presStyleCnt="0"/>
      <dgm:spPr/>
    </dgm:pt>
    <dgm:pt modelId="{7979A2D7-5517-444B-AC82-D0B07A500CB1}" type="pres">
      <dgm:prSet presAssocID="{26E1A0B0-F215-42BA-A06F-94ED707039A3}" presName="textNode" presStyleLbl="node1" presStyleIdx="1" presStyleCnt="3">
        <dgm:presLayoutVars>
          <dgm:bulletEnabled val="1"/>
        </dgm:presLayoutVars>
      </dgm:prSet>
      <dgm:spPr/>
    </dgm:pt>
    <dgm:pt modelId="{EADD9764-7F7F-4978-A02B-FD1CB8F840EC}" type="pres">
      <dgm:prSet presAssocID="{1CC5620B-46A1-4D72-AA58-7E9DF67920AE}" presName="sibTrans" presStyleCnt="0"/>
      <dgm:spPr/>
    </dgm:pt>
    <dgm:pt modelId="{FA7CE388-5503-4B8A-9290-F50FEEE00279}" type="pres">
      <dgm:prSet presAssocID="{CEB45C31-5848-46C8-8C38-67DAB23576B2}" presName="textNode" presStyleLbl="node1" presStyleIdx="2" presStyleCnt="3">
        <dgm:presLayoutVars>
          <dgm:bulletEnabled val="1"/>
        </dgm:presLayoutVars>
      </dgm:prSet>
      <dgm:spPr/>
    </dgm:pt>
  </dgm:ptLst>
  <dgm:cxnLst>
    <dgm:cxn modelId="{DD1A2E68-DDC9-4836-AD64-4955CE5D906C}" srcId="{ADC102E8-2AA2-4673-9D22-A8AB7767CE03}" destId="{CEB45C31-5848-46C8-8C38-67DAB23576B2}" srcOrd="2" destOrd="0" parTransId="{EA3FED6D-85AF-44DB-A2AA-3CD2BB6D3F71}" sibTransId="{A407BA73-A717-4300-B461-91C74EE7FD16}"/>
    <dgm:cxn modelId="{53CE9D6D-E1E3-4A6A-8E8D-D019A65F5D61}" srcId="{ADC102E8-2AA2-4673-9D22-A8AB7767CE03}" destId="{26E1A0B0-F215-42BA-A06F-94ED707039A3}" srcOrd="1" destOrd="0" parTransId="{F79D6FA0-F687-403D-B185-7019B21D87E1}" sibTransId="{1CC5620B-46A1-4D72-AA58-7E9DF67920AE}"/>
    <dgm:cxn modelId="{19D1BC8F-10A9-430B-96AA-44DF01E8238D}" type="presOf" srcId="{ADC102E8-2AA2-4673-9D22-A8AB7767CE03}" destId="{100DFF62-C9FF-4F1A-88C9-C278A0C908CA}" srcOrd="0" destOrd="0" presId="urn:microsoft.com/office/officeart/2005/8/layout/hProcess9"/>
    <dgm:cxn modelId="{A6957F94-B8C9-420B-870F-F47A389F100C}" srcId="{ADC102E8-2AA2-4673-9D22-A8AB7767CE03}" destId="{48A7805E-C28F-4173-B8B5-5FB10584F99A}" srcOrd="0" destOrd="0" parTransId="{2D3986F4-DDD9-45DD-8F68-6471579DBF61}" sibTransId="{F5B6EC2B-FAC2-43FD-9B3E-20BC729A4B5D}"/>
    <dgm:cxn modelId="{DBF28297-4107-4B96-A070-48962DE8F709}" type="presOf" srcId="{26E1A0B0-F215-42BA-A06F-94ED707039A3}" destId="{7979A2D7-5517-444B-AC82-D0B07A500CB1}" srcOrd="0" destOrd="0" presId="urn:microsoft.com/office/officeart/2005/8/layout/hProcess9"/>
    <dgm:cxn modelId="{A8B49BB6-131F-4347-B814-D946A90363CE}" type="presOf" srcId="{48A7805E-C28F-4173-B8B5-5FB10584F99A}" destId="{A42F9D72-D193-46C5-8508-6D1803B0CB26}" srcOrd="0" destOrd="0" presId="urn:microsoft.com/office/officeart/2005/8/layout/hProcess9"/>
    <dgm:cxn modelId="{7CEFBDCE-7912-4461-989A-FAA2B1CE49A1}" type="presOf" srcId="{CEB45C31-5848-46C8-8C38-67DAB23576B2}" destId="{FA7CE388-5503-4B8A-9290-F50FEEE00279}" srcOrd="0" destOrd="0" presId="urn:microsoft.com/office/officeart/2005/8/layout/hProcess9"/>
    <dgm:cxn modelId="{3B5372F9-B7A3-4F1C-88D2-71EDCCA99950}" type="presParOf" srcId="{100DFF62-C9FF-4F1A-88C9-C278A0C908CA}" destId="{8EB7F060-337C-4CA7-9F47-2CBDF1D5D531}" srcOrd="0" destOrd="0" presId="urn:microsoft.com/office/officeart/2005/8/layout/hProcess9"/>
    <dgm:cxn modelId="{5DDA3502-7948-45A7-BBCC-1B7B607D4208}" type="presParOf" srcId="{100DFF62-C9FF-4F1A-88C9-C278A0C908CA}" destId="{C80093B1-AA4B-4758-AA81-2FF6447FD0F3}" srcOrd="1" destOrd="0" presId="urn:microsoft.com/office/officeart/2005/8/layout/hProcess9"/>
    <dgm:cxn modelId="{857D1E00-A0F4-4A26-BBDB-9642FD601C1A}" type="presParOf" srcId="{C80093B1-AA4B-4758-AA81-2FF6447FD0F3}" destId="{A42F9D72-D193-46C5-8508-6D1803B0CB26}" srcOrd="0" destOrd="0" presId="urn:microsoft.com/office/officeart/2005/8/layout/hProcess9"/>
    <dgm:cxn modelId="{690CB919-A00B-4E4C-ACBB-7173B3C3754B}" type="presParOf" srcId="{C80093B1-AA4B-4758-AA81-2FF6447FD0F3}" destId="{F7ED7BE7-FD63-48AA-ACF6-00EC05A18100}" srcOrd="1" destOrd="0" presId="urn:microsoft.com/office/officeart/2005/8/layout/hProcess9"/>
    <dgm:cxn modelId="{A2994E1D-4D1E-4921-84D2-4ABCAED1E3E1}" type="presParOf" srcId="{C80093B1-AA4B-4758-AA81-2FF6447FD0F3}" destId="{7979A2D7-5517-444B-AC82-D0B07A500CB1}" srcOrd="2" destOrd="0" presId="urn:microsoft.com/office/officeart/2005/8/layout/hProcess9"/>
    <dgm:cxn modelId="{203B21C4-496A-4EFA-A178-860B72598EF5}" type="presParOf" srcId="{C80093B1-AA4B-4758-AA81-2FF6447FD0F3}" destId="{EADD9764-7F7F-4978-A02B-FD1CB8F840EC}" srcOrd="3" destOrd="0" presId="urn:microsoft.com/office/officeart/2005/8/layout/hProcess9"/>
    <dgm:cxn modelId="{ACD16BAC-8F35-4C2C-9C1C-8E67064BED5D}" type="presParOf" srcId="{C80093B1-AA4B-4758-AA81-2FF6447FD0F3}" destId="{FA7CE388-5503-4B8A-9290-F50FEEE0027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7F060-337C-4CA7-9F47-2CBDF1D5D531}">
      <dsp:nvSpPr>
        <dsp:cNvPr id="0" name=""/>
        <dsp:cNvSpPr/>
      </dsp:nvSpPr>
      <dsp:spPr>
        <a:xfrm>
          <a:off x="442027" y="0"/>
          <a:ext cx="5263784" cy="315284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2F9D72-D193-46C5-8508-6D1803B0CB26}">
      <dsp:nvSpPr>
        <dsp:cNvPr id="0" name=""/>
        <dsp:cNvSpPr/>
      </dsp:nvSpPr>
      <dsp:spPr>
        <a:xfrm>
          <a:off x="6652" y="945853"/>
          <a:ext cx="1993271" cy="1261138"/>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Tw Cen MT" panose="020B0602020104020603" pitchFamily="34" charset="0"/>
            </a:rPr>
            <a:t>Current Understanding</a:t>
          </a:r>
        </a:p>
      </dsp:txBody>
      <dsp:txXfrm>
        <a:off x="68216" y="1007417"/>
        <a:ext cx="1870143" cy="1138010"/>
      </dsp:txXfrm>
    </dsp:sp>
    <dsp:sp modelId="{7979A2D7-5517-444B-AC82-D0B07A500CB1}">
      <dsp:nvSpPr>
        <dsp:cNvPr id="0" name=""/>
        <dsp:cNvSpPr/>
      </dsp:nvSpPr>
      <dsp:spPr>
        <a:xfrm>
          <a:off x="2099708" y="945853"/>
          <a:ext cx="1993271" cy="126113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Tw Cen MT" panose="020B0602020104020603" pitchFamily="34" charset="0"/>
            </a:rPr>
            <a:t>GAP</a:t>
          </a:r>
        </a:p>
      </dsp:txBody>
      <dsp:txXfrm>
        <a:off x="2161272" y="1007417"/>
        <a:ext cx="1870143" cy="1138010"/>
      </dsp:txXfrm>
    </dsp:sp>
    <dsp:sp modelId="{FA7CE388-5503-4B8A-9290-F50FEEE00279}">
      <dsp:nvSpPr>
        <dsp:cNvPr id="0" name=""/>
        <dsp:cNvSpPr/>
      </dsp:nvSpPr>
      <dsp:spPr>
        <a:xfrm>
          <a:off x="4192764" y="945853"/>
          <a:ext cx="1993271" cy="1261138"/>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Tw Cen MT" panose="020B0602020104020603" pitchFamily="34" charset="0"/>
            </a:rPr>
            <a:t>Desired Level of Performance</a:t>
          </a:r>
        </a:p>
      </dsp:txBody>
      <dsp:txXfrm>
        <a:off x="4254328" y="1007417"/>
        <a:ext cx="1870143" cy="11380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C14E2B8F-A45D-46DF-ABDE-2519C7DEBBA5}" type="datetimeFigureOut">
              <a:rPr lang="en-US" smtClean="0"/>
              <a:t>7/20/2022</a:t>
            </a:fld>
            <a:endParaRPr lang="en-US"/>
          </a:p>
        </p:txBody>
      </p:sp>
      <p:sp>
        <p:nvSpPr>
          <p:cNvPr id="4" name="Footer Placeholder 3"/>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DD1186E0-7AC4-4734-B61D-4445AEFF25F1}" type="slidenum">
              <a:rPr lang="en-US" smtClean="0"/>
              <a:t>‹#›</a:t>
            </a:fld>
            <a:endParaRPr lang="en-US"/>
          </a:p>
        </p:txBody>
      </p:sp>
    </p:spTree>
    <p:extLst>
      <p:ext uri="{BB962C8B-B14F-4D97-AF65-F5344CB8AC3E}">
        <p14:creationId xmlns:p14="http://schemas.microsoft.com/office/powerpoint/2010/main" val="113998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66731" cy="468154"/>
          </a:xfrm>
          <a:prstGeom prst="rect">
            <a:avLst/>
          </a:prstGeom>
          <a:noFill/>
          <a:ln>
            <a:noFill/>
          </a:ln>
        </p:spPr>
        <p:txBody>
          <a:bodyPr lIns="93921" tIns="93921" rIns="93921" bIns="93921"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69682"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39363"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409045"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78726"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348408" marR="0" lvl="5" indent="0" algn="l" rtl="0">
              <a:spcBef>
                <a:spcPts val="0"/>
              </a:spcBef>
              <a:buNone/>
              <a:defRPr sz="1800" b="0" i="0" u="none" strike="noStrike" cap="none">
                <a:solidFill>
                  <a:schemeClr val="dk1"/>
                </a:solidFill>
                <a:latin typeface="Arial"/>
                <a:ea typeface="Arial"/>
                <a:cs typeface="Arial"/>
                <a:sym typeface="Arial"/>
              </a:defRPr>
            </a:lvl6pPr>
            <a:lvl7pPr marL="2818089" marR="0" lvl="6" indent="0" algn="l" rtl="0">
              <a:spcBef>
                <a:spcPts val="0"/>
              </a:spcBef>
              <a:buNone/>
              <a:defRPr sz="1800" b="0" i="0" u="none" strike="noStrike" cap="none">
                <a:solidFill>
                  <a:schemeClr val="dk1"/>
                </a:solidFill>
                <a:latin typeface="Arial"/>
                <a:ea typeface="Arial"/>
                <a:cs typeface="Arial"/>
                <a:sym typeface="Arial"/>
              </a:defRPr>
            </a:lvl7pPr>
            <a:lvl8pPr marL="3287771" marR="0" lvl="7" indent="0" algn="l" rtl="0">
              <a:spcBef>
                <a:spcPts val="0"/>
              </a:spcBef>
              <a:buNone/>
              <a:defRPr sz="1800" b="0" i="0" u="none" strike="noStrike" cap="none">
                <a:solidFill>
                  <a:schemeClr val="dk1"/>
                </a:solidFill>
                <a:latin typeface="Arial"/>
                <a:ea typeface="Arial"/>
                <a:cs typeface="Arial"/>
                <a:sym typeface="Arial"/>
              </a:defRPr>
            </a:lvl8pPr>
            <a:lvl9pPr marL="3757452"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4008705" y="0"/>
            <a:ext cx="3066731" cy="468154"/>
          </a:xfrm>
          <a:prstGeom prst="rect">
            <a:avLst/>
          </a:prstGeom>
          <a:noFill/>
          <a:ln>
            <a:noFill/>
          </a:ln>
        </p:spPr>
        <p:txBody>
          <a:bodyPr lIns="93921" tIns="93921" rIns="93921" bIns="93921"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469682"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39363"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409045"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78726"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348408" marR="0" lvl="5" indent="0" algn="l" rtl="0">
              <a:spcBef>
                <a:spcPts val="0"/>
              </a:spcBef>
              <a:buNone/>
              <a:defRPr sz="1800" b="0" i="0" u="none" strike="noStrike" cap="none">
                <a:solidFill>
                  <a:schemeClr val="dk1"/>
                </a:solidFill>
                <a:latin typeface="Arial"/>
                <a:ea typeface="Arial"/>
                <a:cs typeface="Arial"/>
                <a:sym typeface="Arial"/>
              </a:defRPr>
            </a:lvl6pPr>
            <a:lvl7pPr marL="2818089" marR="0" lvl="6" indent="0" algn="l" rtl="0">
              <a:spcBef>
                <a:spcPts val="0"/>
              </a:spcBef>
              <a:buNone/>
              <a:defRPr sz="1800" b="0" i="0" u="none" strike="noStrike" cap="none">
                <a:solidFill>
                  <a:schemeClr val="dk1"/>
                </a:solidFill>
                <a:latin typeface="Arial"/>
                <a:ea typeface="Arial"/>
                <a:cs typeface="Arial"/>
                <a:sym typeface="Arial"/>
              </a:defRPr>
            </a:lvl7pPr>
            <a:lvl8pPr marL="3287771" marR="0" lvl="7" indent="0" algn="l" rtl="0">
              <a:spcBef>
                <a:spcPts val="0"/>
              </a:spcBef>
              <a:buNone/>
              <a:defRPr sz="1800" b="0" i="0" u="none" strike="noStrike" cap="none">
                <a:solidFill>
                  <a:schemeClr val="dk1"/>
                </a:solidFill>
                <a:latin typeface="Arial"/>
                <a:ea typeface="Arial"/>
                <a:cs typeface="Arial"/>
                <a:sym typeface="Arial"/>
              </a:defRPr>
            </a:lvl8pPr>
            <a:lvl9pPr marL="3757452"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7708" y="4447461"/>
            <a:ext cx="5661659" cy="4213384"/>
          </a:xfrm>
          <a:prstGeom prst="rect">
            <a:avLst/>
          </a:prstGeom>
          <a:noFill/>
          <a:ln>
            <a:noFill/>
          </a:ln>
        </p:spPr>
        <p:txBody>
          <a:bodyPr lIns="93921" tIns="93921" rIns="93921" bIns="93921"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93296"/>
            <a:ext cx="3066731" cy="468154"/>
          </a:xfrm>
          <a:prstGeom prst="rect">
            <a:avLst/>
          </a:prstGeom>
          <a:noFill/>
          <a:ln>
            <a:noFill/>
          </a:ln>
        </p:spPr>
        <p:txBody>
          <a:bodyPr lIns="93921" tIns="93921" rIns="93921" bIns="93921"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69682"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39363"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409045"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78726"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348408" marR="0" lvl="5" indent="0" algn="l" rtl="0">
              <a:spcBef>
                <a:spcPts val="0"/>
              </a:spcBef>
              <a:buNone/>
              <a:defRPr sz="1800" b="0" i="0" u="none" strike="noStrike" cap="none">
                <a:solidFill>
                  <a:schemeClr val="dk1"/>
                </a:solidFill>
                <a:latin typeface="Arial"/>
                <a:ea typeface="Arial"/>
                <a:cs typeface="Arial"/>
                <a:sym typeface="Arial"/>
              </a:defRPr>
            </a:lvl6pPr>
            <a:lvl7pPr marL="2818089" marR="0" lvl="6" indent="0" algn="l" rtl="0">
              <a:spcBef>
                <a:spcPts val="0"/>
              </a:spcBef>
              <a:buNone/>
              <a:defRPr sz="1800" b="0" i="0" u="none" strike="noStrike" cap="none">
                <a:solidFill>
                  <a:schemeClr val="dk1"/>
                </a:solidFill>
                <a:latin typeface="Arial"/>
                <a:ea typeface="Arial"/>
                <a:cs typeface="Arial"/>
                <a:sym typeface="Arial"/>
              </a:defRPr>
            </a:lvl7pPr>
            <a:lvl8pPr marL="3287771" marR="0" lvl="7" indent="0" algn="l" rtl="0">
              <a:spcBef>
                <a:spcPts val="0"/>
              </a:spcBef>
              <a:buNone/>
              <a:defRPr sz="1800" b="0" i="0" u="none" strike="noStrike" cap="none">
                <a:solidFill>
                  <a:schemeClr val="dk1"/>
                </a:solidFill>
                <a:latin typeface="Arial"/>
                <a:ea typeface="Arial"/>
                <a:cs typeface="Arial"/>
                <a:sym typeface="Arial"/>
              </a:defRPr>
            </a:lvl8pPr>
            <a:lvl9pPr marL="3757452"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73675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isible-learning.org/hattie-ranking-influences-effect-sizes-learning-achieveme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esearchrundowns.wordpress.com/quantitative-methods/effect-siz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visible-learning.org/hattie-ranking-influences-effect-sizes-learning-achieveme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dese.mo.gov/sites/default/files/TeacherStandard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visible-learning.org/hattie-ranking-influences-effect-sizes-learning-achievemen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edutopia.org/blog/tips-providing-students-meaningful-feedback-marianne-stenger"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edugains.ca/resourcesAER/VideoLibrary/Feedback/ViewingGuideFeedbackAfLVideoSeries.pdf"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youtube.com/watch?v=HrVUOiDN6CU"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youtube.com/watch?v=M8FKJPpvreY"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To Know: </a:t>
            </a:r>
            <a:r>
              <a:rPr lang="en-US" b="0" dirty="0"/>
              <a:t>The Developing Assessment Capable Learners (ACL) learning package is organized in four parts. The</a:t>
            </a:r>
            <a:r>
              <a:rPr lang="en-US" b="0" baseline="0" dirty="0"/>
              <a:t> first learning package </a:t>
            </a:r>
            <a:r>
              <a:rPr lang="en-US" b="0" dirty="0"/>
              <a:t>contains the ACL Overview. Part</a:t>
            </a:r>
            <a:r>
              <a:rPr lang="en-US" b="0" baseline="0" dirty="0"/>
              <a:t> 1 addresses</a:t>
            </a:r>
            <a:r>
              <a:rPr lang="en-US" b="0" dirty="0"/>
              <a:t> the first question, “Where am I going?” or strategies 1 and 2. Part 2 addresses the second question, “Where am I now?” or strategies 3 and 4. Strategy 3 focuses on effective feedback which was originally a separate learning package. Strategy 4 focuses on</a:t>
            </a:r>
            <a:r>
              <a:rPr lang="en-US" sz="1200" dirty="0">
                <a:latin typeface="Arial"/>
                <a:ea typeface="Arial"/>
                <a:cs typeface="Arial"/>
                <a:sym typeface="Arial"/>
              </a:rPr>
              <a:t> students self-assessment and goal setting. </a:t>
            </a:r>
            <a:r>
              <a:rPr lang="en-US" b="0" dirty="0"/>
              <a:t>The third question, “How can I close the gap?” or strategies 5, 6, 7 is Part 3 of the ACL learning package.</a:t>
            </a:r>
          </a:p>
          <a:p>
            <a:r>
              <a:rPr lang="en-US" b="0" dirty="0"/>
              <a:t> </a:t>
            </a:r>
          </a:p>
          <a:p>
            <a:r>
              <a:rPr lang="en-US" b="0" dirty="0"/>
              <a:t>The CW Content Fidelity Checklist aligned to each learning package includes all critical items for a training session. The CW HQPD Training Checklist and Coaching Checklist contain process elements to be used as guidance when designing, revising, or coaching high quality professional development. </a:t>
            </a:r>
          </a:p>
          <a:p>
            <a:r>
              <a:rPr lang="en-US" b="0" dirty="0"/>
              <a:t> </a:t>
            </a:r>
          </a:p>
          <a:p>
            <a:r>
              <a:rPr lang="en-US" b="1" dirty="0"/>
              <a:t>Important notes:</a:t>
            </a:r>
          </a:p>
          <a:p>
            <a:r>
              <a:rPr lang="en-US" b="0" dirty="0"/>
              <a:t> </a:t>
            </a:r>
          </a:p>
          <a:p>
            <a:pPr lvl="0"/>
            <a:r>
              <a:rPr lang="en-US" b="0" dirty="0"/>
              <a:t>A script of presenter notes is included in the PowerPoint. Background information for the presenter is shown as “</a:t>
            </a:r>
            <a:r>
              <a:rPr lang="en-US" b="1" dirty="0"/>
              <a:t>To Know</a:t>
            </a:r>
            <a:r>
              <a:rPr lang="en-US" b="0" dirty="0"/>
              <a:t>.” Statements to be shared with participants are shown as “</a:t>
            </a:r>
            <a:r>
              <a:rPr lang="en-US" b="1" dirty="0"/>
              <a:t>To Say</a:t>
            </a:r>
            <a:r>
              <a:rPr lang="en-US" b="0" dirty="0"/>
              <a:t>.” In some instances, the “</a:t>
            </a:r>
            <a:r>
              <a:rPr lang="en-US" b="1" dirty="0"/>
              <a:t>To Know/To Say</a:t>
            </a:r>
            <a:r>
              <a:rPr lang="en-US" b="0" dirty="0"/>
              <a:t>” are the same material. For fidelity of content and consistency among presenters, the “</a:t>
            </a:r>
            <a:r>
              <a:rPr lang="en-US" b="1" dirty="0"/>
              <a:t>To Say</a:t>
            </a:r>
            <a:r>
              <a:rPr lang="en-US" b="0" dirty="0"/>
              <a:t>” information should be presented with minimal paraphrasing. The presenter notes also include “</a:t>
            </a:r>
            <a:r>
              <a:rPr lang="en-US" b="1" dirty="0"/>
              <a:t>To Do</a:t>
            </a:r>
            <a:r>
              <a:rPr lang="en-US" b="0" dirty="0"/>
              <a:t>” prompts and cues for “</a:t>
            </a:r>
            <a:r>
              <a:rPr lang="en-US" b="1" dirty="0"/>
              <a:t>Handouts</a:t>
            </a:r>
            <a:r>
              <a:rPr lang="en-US" b="0" dirty="0"/>
              <a:t>”.</a:t>
            </a:r>
          </a:p>
          <a:p>
            <a:r>
              <a:rPr lang="en-US" b="0" dirty="0"/>
              <a:t> </a:t>
            </a:r>
          </a:p>
          <a:p>
            <a:pPr lvl="0"/>
            <a:r>
              <a:rPr lang="en-US" b="0" dirty="0"/>
              <a:t>A presenter may add slides to supplement the content. For example, a slide of essential questions may be added since only objectives have been included. </a:t>
            </a:r>
          </a:p>
          <a:p>
            <a:r>
              <a:rPr lang="en-US" b="0" dirty="0"/>
              <a:t> </a:t>
            </a:r>
          </a:p>
          <a:p>
            <a:pPr lvl="0"/>
            <a:r>
              <a:rPr lang="en-US" b="0" dirty="0"/>
              <a:t>A presenter may choose to differentiate a presentation to meet the needs of the participants. For example, another form may be substituted for the Next Steps template if the district or building already uses a similar form or protocol.</a:t>
            </a:r>
          </a:p>
          <a:p>
            <a:r>
              <a:rPr lang="en-US" b="0" dirty="0"/>
              <a:t> </a:t>
            </a:r>
          </a:p>
          <a:p>
            <a:pPr lvl="0"/>
            <a:r>
              <a:rPr lang="en-US" b="0" dirty="0"/>
              <a:t>Additional activities, examples, videos, etc. are</a:t>
            </a:r>
            <a:r>
              <a:rPr lang="en-US" b="0" baseline="0" dirty="0"/>
              <a:t> being developed.</a:t>
            </a:r>
            <a:r>
              <a:rPr lang="en-US" b="0" dirty="0"/>
              <a:t> A presenter may interchange the additional material for the corresponding PowerPoint content.</a:t>
            </a:r>
          </a:p>
          <a:p>
            <a:r>
              <a:rPr lang="en-US" b="0" dirty="0"/>
              <a:t>  </a:t>
            </a:r>
          </a:p>
          <a:p>
            <a:pPr lvl="0"/>
            <a:r>
              <a:rPr lang="en-US" b="0" dirty="0"/>
              <a:t>An Implementation Fidelity Checklist is available for frequent monitoring by a teacher or observer. </a:t>
            </a:r>
          </a:p>
          <a:p>
            <a:r>
              <a:rPr lang="en-US" b="0" dirty="0"/>
              <a:t> </a:t>
            </a:r>
          </a:p>
          <a:p>
            <a:pPr lvl="0"/>
            <a:r>
              <a:rPr lang="en-US" b="0" dirty="0"/>
              <a:t>A print Practice Profile and an electronic Self-Assessment Practice Profile (SAPP) tool are available for use by individuals, teams, or schools for periodic self-assessment and monitoring of implementation of practice or to identify training or coaching needs.</a:t>
            </a:r>
          </a:p>
          <a:p>
            <a:r>
              <a:rPr lang="en-US" b="0" dirty="0"/>
              <a:t> </a:t>
            </a:r>
          </a:p>
          <a:p>
            <a:pPr lvl="0"/>
            <a:r>
              <a:rPr lang="en-US" b="0" dirty="0"/>
              <a:t>The presenter should download onto a hard drive or a flash drive any video intended for use in a training. The links shown on slides may not be able to be accessed online at the school sites.</a:t>
            </a:r>
          </a:p>
          <a:p>
            <a:r>
              <a:rPr lang="en-US" b="0" dirty="0"/>
              <a:t> </a:t>
            </a:r>
          </a:p>
          <a:p>
            <a:pPr lvl="0"/>
            <a:r>
              <a:rPr lang="en-US" b="0" dirty="0"/>
              <a:t>Breaks should be inserted at the discretion of the presenter based on the needs of participants.</a:t>
            </a:r>
          </a:p>
        </p:txBody>
      </p:sp>
      <p:sp>
        <p:nvSpPr>
          <p:cNvPr id="4" name="Slide Number Placeholder 3"/>
          <p:cNvSpPr>
            <a:spLocks noGrp="1"/>
          </p:cNvSpPr>
          <p:nvPr>
            <p:ph type="sldNum" sz="quarter" idx="10"/>
          </p:nvPr>
        </p:nvSpPr>
        <p:spPr/>
        <p:txBody>
          <a:bodyPr/>
          <a:lstStyle/>
          <a:p>
            <a:pPr defTabSz="946972">
              <a:defRPr/>
            </a:pPr>
            <a:fld id="{59EE973D-DBCF-49B9-961E-3308C834F39E}" type="slidenum">
              <a:rPr lang="en-US" sz="1800">
                <a:solidFill>
                  <a:sysClr val="windowText" lastClr="000000"/>
                </a:solidFill>
              </a:rPr>
              <a:pPr defTabSz="946972">
                <a:defRPr/>
              </a:pPr>
              <a:t>1</a:t>
            </a:fld>
            <a:endParaRPr lang="en-US" sz="1800">
              <a:solidFill>
                <a:sysClr val="windowText" lastClr="000000"/>
              </a:solidFill>
            </a:endParaRPr>
          </a:p>
        </p:txBody>
      </p:sp>
    </p:spTree>
    <p:extLst>
      <p:ext uri="{BB962C8B-B14F-4D97-AF65-F5344CB8AC3E}">
        <p14:creationId xmlns:p14="http://schemas.microsoft.com/office/powerpoint/2010/main" val="2782826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Tx/>
              <a:buSzTx/>
              <a:buFontTx/>
              <a:buNone/>
              <a:tabLst/>
              <a:defRPr/>
            </a:pPr>
            <a:r>
              <a:rPr lang="en-US" b="1" dirty="0"/>
              <a:t>To Know/To Say: </a:t>
            </a:r>
            <a:r>
              <a:rPr lang="en-US" dirty="0"/>
              <a:t>Assessment Capable Learners (ACL) focuses on the three questions that students can identify: Where am I going? Where am I now? How Can I close the gap? Today we will look at ACL Part 2 which addresses the second question.</a:t>
            </a:r>
          </a:p>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6752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 </a:t>
            </a:r>
            <a:r>
              <a:rPr lang="en-US" dirty="0"/>
              <a:t>The ACL infographic summarizes key content from the learning package</a:t>
            </a:r>
            <a:r>
              <a:rPr lang="en-US" b="0" dirty="0"/>
              <a:t>.</a:t>
            </a:r>
          </a:p>
          <a:p>
            <a:endParaRPr lang="en-US" b="0" dirty="0"/>
          </a:p>
          <a:p>
            <a:r>
              <a:rPr lang="en-US" b="1" dirty="0"/>
              <a:t>Handout: </a:t>
            </a:r>
            <a:r>
              <a:rPr lang="en-US" b="0" dirty="0"/>
              <a:t>Developing Assessment Capable Learners</a:t>
            </a:r>
          </a:p>
          <a:p>
            <a:endParaRPr lang="en-US" b="0" dirty="0"/>
          </a:p>
          <a:p>
            <a:r>
              <a:rPr lang="en-US" b="1" dirty="0"/>
              <a:t>References: </a:t>
            </a:r>
            <a:r>
              <a:rPr lang="en-US" dirty="0" err="1"/>
              <a:t>Chappuis</a:t>
            </a:r>
            <a:r>
              <a:rPr lang="en-US" dirty="0"/>
              <a:t>, J. 2015. </a:t>
            </a:r>
            <a:r>
              <a:rPr lang="en-US" i="1" dirty="0"/>
              <a:t>Seven strategies of assessment for learning</a:t>
            </a:r>
            <a:r>
              <a:rPr lang="en-US" dirty="0"/>
              <a:t>, 2e. Upper Saddle River, NJ: Pearson Education.</a:t>
            </a:r>
          </a:p>
          <a:p>
            <a:endParaRPr lang="en-US" b="1" dirty="0"/>
          </a:p>
          <a:p>
            <a:r>
              <a:rPr lang="en-US" sz="1200" b="0" i="0" u="none" strike="noStrike" kern="1200" cap="none" dirty="0">
                <a:solidFill>
                  <a:schemeClr val="dk1"/>
                </a:solidFill>
                <a:effectLst/>
                <a:latin typeface="Calibri"/>
                <a:ea typeface="Calibri"/>
                <a:cs typeface="Calibri"/>
                <a:sym typeface="Calibri"/>
              </a:rPr>
              <a:t>Hattie, J. (2015). Hattie Ranking: 195 Influences And Effect Sizes Related to Student Achievement. Visible Learning. Retrieved from </a:t>
            </a:r>
            <a:r>
              <a:rPr lang="en-US" sz="1200" b="0" i="0" u="sng" strike="noStrike" kern="1200" cap="none" dirty="0">
                <a:solidFill>
                  <a:schemeClr val="dk1"/>
                </a:solidFill>
                <a:effectLst/>
                <a:latin typeface="Calibri"/>
                <a:ea typeface="Calibri"/>
                <a:cs typeface="Calibri"/>
                <a:sym typeface="Calibri"/>
                <a:hlinkClick r:id="rId3"/>
              </a:rPr>
              <a:t>https://visible-learning.org/hattie-ranking-influences-effect-sizes-learning-achievement/</a:t>
            </a:r>
            <a:r>
              <a:rPr lang="en-US" sz="1200" b="0" i="0" u="none" strike="noStrike" kern="1200" cap="none" dirty="0">
                <a:solidFill>
                  <a:schemeClr val="dk1"/>
                </a:solidFill>
                <a:effectLst/>
                <a:latin typeface="Calibri"/>
                <a:ea typeface="Calibri"/>
                <a:cs typeface="Calibri"/>
                <a:sym typeface="Calibri"/>
              </a:rPr>
              <a:t>. </a:t>
            </a:r>
          </a:p>
          <a:p>
            <a:endParaRPr lang="en-US" sz="1200" b="0" i="0" u="none" strike="noStrike" kern="1200" cap="none" dirty="0">
              <a:solidFill>
                <a:schemeClr val="dk1"/>
              </a:solidFill>
              <a:effectLst/>
              <a:latin typeface="Calibri"/>
              <a:cs typeface="Calibri"/>
              <a:sym typeface="Calibri"/>
            </a:endParaRPr>
          </a:p>
          <a:p>
            <a:endParaRPr lang="en-US" b="1"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8826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80000"/>
              </a:lnSpc>
              <a:spcBef>
                <a:spcPts val="0"/>
              </a:spcBef>
              <a:buClr>
                <a:schemeClr val="dk1"/>
              </a:buClr>
              <a:buSzPct val="25000"/>
            </a:pPr>
            <a:r>
              <a:rPr lang="en-US" b="1" dirty="0"/>
              <a:t>To Know:</a:t>
            </a:r>
            <a:r>
              <a:rPr lang="en-US" dirty="0"/>
              <a:t> EFFECT SIZE</a:t>
            </a:r>
          </a:p>
          <a:p>
            <a:pPr>
              <a:lnSpc>
                <a:spcPct val="80000"/>
              </a:lnSpc>
              <a:spcBef>
                <a:spcPts val="0"/>
              </a:spcBef>
              <a:buClr>
                <a:schemeClr val="dk1"/>
              </a:buClr>
              <a:buSzPct val="25000"/>
            </a:pPr>
            <a:r>
              <a:rPr lang="en-US" dirty="0"/>
              <a:t>“An effect size is a useful method for comparing results on different measures (such as standardized, teacher-made tests, student work), or over time, or between groups, on a scale that allows multiple comparisons independent of the original test scoring (for example, marked out of 10, or 100), across content , and over time. This independent scale is one of the major attractions for using effect sizes, because it allows relative comparisons about various influences on student achievement.” (Hattie, 2012)</a:t>
            </a:r>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b="1" dirty="0"/>
              <a:t>To Know/To Say: </a:t>
            </a:r>
            <a:r>
              <a:rPr lang="en-US" dirty="0"/>
              <a:t>John Hattie’s 2009 book, </a:t>
            </a:r>
            <a:r>
              <a:rPr lang="en-US" u="sng" dirty="0"/>
              <a:t>Visible Learning</a:t>
            </a:r>
            <a:r>
              <a:rPr lang="en-US" dirty="0"/>
              <a:t>, was based on more than 800 meta-analyses of 50,000 research articles, about 150,000 effect sizes, and about 240 million students.  Hattie’s new research (2015)</a:t>
            </a:r>
            <a:r>
              <a:rPr lang="en-US" baseline="0" dirty="0"/>
              <a:t> has updated effect sizes for the effective teaching and learning practices.</a:t>
            </a:r>
            <a:endParaRPr lang="en-US" dirty="0"/>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dirty="0"/>
              <a:t>Effect size is a standard measure that can be calculated from any number of statistical outputs. (</a:t>
            </a:r>
            <a:r>
              <a:rPr lang="en-US" dirty="0" err="1"/>
              <a:t>Biddix</a:t>
            </a:r>
            <a:r>
              <a:rPr lang="en-US" dirty="0"/>
              <a:t>, 2009)</a:t>
            </a:r>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dirty="0"/>
              <a:t>Perhaps the most significant discovery from evidence was almost any intervention can stake a claim to making a difference to student learning.</a:t>
            </a:r>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dirty="0"/>
              <a:t>Any effect above zero means that achievement has been raised by the intervention. The average effect size is 0.40; there are just as many influences on achievement above the average as there are below the average.</a:t>
            </a:r>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dirty="0"/>
              <a:t>For any particular intervention to be considered worthwhile, it needs to show an improvement in student learning of at least an average gain – that is, an effect size of at least 0.40, referred to as the hinge-point for identifying what is and what is not effective.</a:t>
            </a:r>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dirty="0"/>
              <a:t>Half of the influences on achievement are above this hinge-point. This is a real-world, actual finding and not an aspiration claim. That means that about half of that we do to </a:t>
            </a:r>
            <a:r>
              <a:rPr lang="en-US" i="1" dirty="0"/>
              <a:t>all</a:t>
            </a:r>
            <a:r>
              <a:rPr lang="en-US" dirty="0"/>
              <a:t> students has an effect of greater than 0.4 or greater, while half are in classes that get less than the 0.4 effect. (Hattie, 2012)</a:t>
            </a:r>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dirty="0"/>
              <a:t>Hattie’s Barometer of Influence represents a summary of the effect size from the studies that were reviewed. The average effect size, 0.40, may be viewed as a typical one year of growth in student learning. Missouri’s Collaborative Work has identified from Hattie’s research Effective Teaching and Learning Practices which are in the high rank of desired effects for student learning outcomes.</a:t>
            </a:r>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b="1" dirty="0"/>
              <a:t>To Do: </a:t>
            </a:r>
            <a:r>
              <a:rPr lang="en-US" dirty="0"/>
              <a:t>Explain Hattie’s Barometer of Influence.</a:t>
            </a:r>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b="1" dirty="0"/>
              <a:t>References:</a:t>
            </a:r>
          </a:p>
          <a:p>
            <a:pPr>
              <a:lnSpc>
                <a:spcPct val="80000"/>
              </a:lnSpc>
              <a:spcBef>
                <a:spcPts val="0"/>
              </a:spcBef>
              <a:buClr>
                <a:schemeClr val="dk1"/>
              </a:buClr>
              <a:buSzPct val="25000"/>
            </a:pPr>
            <a:r>
              <a:rPr lang="en-US" dirty="0" err="1"/>
              <a:t>Biddix</a:t>
            </a:r>
            <a:r>
              <a:rPr lang="en-US" dirty="0"/>
              <a:t>, P. (2009, July). Effect Size. Retrieved from </a:t>
            </a:r>
            <a:r>
              <a:rPr lang="en-US" u="sng" dirty="0">
                <a:solidFill>
                  <a:srgbClr val="A5A5A5"/>
                </a:solidFill>
                <a:hlinkClick r:id="rId3"/>
              </a:rPr>
              <a:t>https://researchrundowns.wordpress.com/quantitative-methods/effect-size/</a:t>
            </a:r>
            <a:r>
              <a:rPr lang="en-US" dirty="0"/>
              <a:t>. Hattie, J. (2009). </a:t>
            </a:r>
            <a:r>
              <a:rPr lang="en-US" i="1" dirty="0"/>
              <a:t>Visible learning: A synthesis of over 800 meta-analyses relating to achievement</a:t>
            </a:r>
            <a:r>
              <a:rPr lang="en-US" dirty="0"/>
              <a:t>. New York, NY: Routledge.</a:t>
            </a:r>
          </a:p>
          <a:p>
            <a:pPr>
              <a:lnSpc>
                <a:spcPct val="80000"/>
              </a:lnSpc>
              <a:spcBef>
                <a:spcPts val="0"/>
              </a:spcBef>
              <a:buClr>
                <a:schemeClr val="dk1"/>
              </a:buClr>
              <a:buSzPct val="25000"/>
            </a:pPr>
            <a:endParaRPr lang="en-US" dirty="0"/>
          </a:p>
          <a:p>
            <a:pPr>
              <a:lnSpc>
                <a:spcPct val="80000"/>
              </a:lnSpc>
              <a:spcBef>
                <a:spcPts val="0"/>
              </a:spcBef>
              <a:buClr>
                <a:schemeClr val="dk1"/>
              </a:buClr>
              <a:buSzPct val="25000"/>
            </a:pPr>
            <a:r>
              <a:rPr lang="en-US" dirty="0"/>
              <a:t>Hattie, J. (2009). </a:t>
            </a:r>
            <a:r>
              <a:rPr lang="en-US" i="1" dirty="0"/>
              <a:t>Visible learning: A synthesis of over 800 meta-analyses relating to achievement</a:t>
            </a:r>
            <a:r>
              <a:rPr lang="en-US" dirty="0"/>
              <a:t>. New York, NY: Routledge.</a:t>
            </a:r>
          </a:p>
          <a:p>
            <a:pPr>
              <a:lnSpc>
                <a:spcPct val="80000"/>
              </a:lnSpc>
              <a:spcBef>
                <a:spcPts val="0"/>
              </a:spcBef>
              <a:buClr>
                <a:schemeClr val="dk1"/>
              </a:buClr>
              <a:buSzPct val="25000"/>
            </a:pPr>
            <a:endParaRPr lang="en-US" dirty="0"/>
          </a:p>
          <a:p>
            <a:pPr defTabSz="939363">
              <a:lnSpc>
                <a:spcPct val="80000"/>
              </a:lnSpc>
              <a:spcBef>
                <a:spcPts val="0"/>
              </a:spcBef>
              <a:buClr>
                <a:schemeClr val="dk1"/>
              </a:buClr>
              <a:buSzPct val="25000"/>
              <a:defRPr/>
            </a:pPr>
            <a:r>
              <a:rPr lang="en-US" dirty="0"/>
              <a:t>Hattie, J., Masters, D., &amp; Birch, K. (2015). </a:t>
            </a:r>
            <a:r>
              <a:rPr lang="en-US" i="1" dirty="0"/>
              <a:t>Visible learning into action: International case studies of impact</a:t>
            </a:r>
            <a:r>
              <a:rPr lang="en-US" dirty="0"/>
              <a:t>. Routledge.</a:t>
            </a:r>
          </a:p>
          <a:p>
            <a:endParaRPr lang="en-US" dirty="0"/>
          </a:p>
        </p:txBody>
      </p:sp>
      <p:sp>
        <p:nvSpPr>
          <p:cNvPr id="4" name="Slide Number Placeholder 3"/>
          <p:cNvSpPr>
            <a:spLocks noGrp="1"/>
          </p:cNvSpPr>
          <p:nvPr>
            <p:ph type="sldNum" sz="quarter" idx="10"/>
          </p:nvPr>
        </p:nvSpPr>
        <p:spPr/>
        <p:txBody>
          <a:bodyPr/>
          <a:lstStyle/>
          <a:p>
            <a:fld id="{7DBCE8C7-69BA-4ED6-B5AC-B6B8CF90951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423524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SzPct val="25000"/>
            </a:pPr>
            <a:r>
              <a:rPr lang="en-US" b="1" dirty="0"/>
              <a:t>To Know/To Say:</a:t>
            </a:r>
            <a:r>
              <a:rPr lang="en-US" dirty="0"/>
              <a:t> ACL are at the top of the ‘teaching’ domain! ACL has a 1.33 Effect Size.</a:t>
            </a:r>
          </a:p>
          <a:p>
            <a:pPr>
              <a:spcBef>
                <a:spcPts val="0"/>
              </a:spcBef>
              <a:buSzPct val="25000"/>
            </a:pPr>
            <a:endParaRPr lang="en-US" dirty="0"/>
          </a:p>
          <a:p>
            <a:pPr>
              <a:spcBef>
                <a:spcPts val="0"/>
              </a:spcBef>
              <a:buSzPct val="25000"/>
            </a:pPr>
            <a:r>
              <a:rPr lang="en-US" dirty="0"/>
              <a:t>So, how do you develop Assessment Capable Learners?  </a:t>
            </a:r>
          </a:p>
          <a:p>
            <a:pPr>
              <a:spcBef>
                <a:spcPts val="0"/>
              </a:spcBef>
              <a:buSzPct val="25000"/>
            </a:pPr>
            <a:endParaRPr lang="en-US" dirty="0"/>
          </a:p>
          <a:p>
            <a:pPr>
              <a:spcBef>
                <a:spcPts val="0"/>
              </a:spcBef>
              <a:buSzPct val="25000"/>
            </a:pPr>
            <a:r>
              <a:rPr lang="en-US" dirty="0"/>
              <a:t>Today is an overview to enhance your understanding and explore how to help students become ACL.</a:t>
            </a:r>
          </a:p>
          <a:p>
            <a:pPr>
              <a:spcBef>
                <a:spcPts val="0"/>
              </a:spcBef>
              <a:buSzPct val="25000"/>
            </a:pPr>
            <a:endParaRPr lang="en-US" dirty="0"/>
          </a:p>
          <a:p>
            <a:pPr>
              <a:spcBef>
                <a:spcPts val="0"/>
              </a:spcBef>
              <a:buSzPct val="25000"/>
            </a:pPr>
            <a:r>
              <a:rPr lang="en-US" dirty="0"/>
              <a:t>To become assessment capable, students need to use high yield practices, or those that have an effect size greater than .40.  The higher the effect size, the more impact on student achievement.   The following high  yield practices that contribute to the development of assessment capable learners are</a:t>
            </a:r>
          </a:p>
          <a:p>
            <a:pPr marL="171450" indent="-171450">
              <a:spcBef>
                <a:spcPts val="0"/>
              </a:spcBef>
              <a:buSzPct val="25000"/>
              <a:buFont typeface="Arial" panose="020B0604020202020204" pitchFamily="34" charset="0"/>
              <a:buChar char="•"/>
            </a:pPr>
            <a:r>
              <a:rPr lang="en-US" dirty="0"/>
              <a:t>Self-Reported Grades- effect size 1.33</a:t>
            </a:r>
          </a:p>
          <a:p>
            <a:pPr marL="171450" indent="-171450">
              <a:spcBef>
                <a:spcPts val="0"/>
              </a:spcBef>
              <a:buSzPct val="25000"/>
              <a:buFont typeface="Arial" panose="020B0604020202020204" pitchFamily="34" charset="0"/>
              <a:buChar char="•"/>
            </a:pPr>
            <a:r>
              <a:rPr lang="en-US" dirty="0"/>
              <a:t>Teacher Clarity- effect size .75</a:t>
            </a:r>
          </a:p>
          <a:p>
            <a:pPr marL="171450" indent="-171450">
              <a:spcBef>
                <a:spcPts val="0"/>
              </a:spcBef>
              <a:buSzPct val="25000"/>
              <a:buFont typeface="Arial" panose="020B0604020202020204" pitchFamily="34" charset="0"/>
              <a:buChar char="•"/>
            </a:pPr>
            <a:r>
              <a:rPr lang="en-US" dirty="0"/>
              <a:t>Challenging Tasks- effect size .72</a:t>
            </a:r>
          </a:p>
          <a:p>
            <a:pPr marL="171450" indent="-171450">
              <a:spcBef>
                <a:spcPts val="0"/>
              </a:spcBef>
              <a:buSzPct val="25000"/>
              <a:buFont typeface="Arial" panose="020B0604020202020204" pitchFamily="34" charset="0"/>
              <a:buChar char="•"/>
            </a:pPr>
            <a:r>
              <a:rPr lang="en-US" dirty="0"/>
              <a:t>Feedback- effect size .70</a:t>
            </a:r>
          </a:p>
          <a:p>
            <a:pPr marL="171450" indent="-171450">
              <a:spcBef>
                <a:spcPts val="0"/>
              </a:spcBef>
              <a:buSzPct val="25000"/>
              <a:buFont typeface="Arial" panose="020B0604020202020204" pitchFamily="34" charset="0"/>
              <a:buChar char="•"/>
            </a:pPr>
            <a:r>
              <a:rPr lang="en-US" dirty="0"/>
              <a:t>Learning Goals- effect size .68</a:t>
            </a:r>
          </a:p>
          <a:p>
            <a:pPr marL="171450" indent="-171450">
              <a:spcBef>
                <a:spcPts val="0"/>
              </a:spcBef>
              <a:buSzPct val="25000"/>
              <a:buFont typeface="Arial" panose="020B0604020202020204" pitchFamily="34" charset="0"/>
              <a:buChar char="•"/>
            </a:pPr>
            <a:endParaRPr lang="en-US"/>
          </a:p>
          <a:p>
            <a:pPr marL="0" indent="0">
              <a:spcBef>
                <a:spcPts val="0"/>
              </a:spcBef>
              <a:buSzPct val="25000"/>
              <a:buFont typeface="Arial" panose="020B0604020202020204" pitchFamily="34" charset="0"/>
              <a:buNone/>
            </a:pPr>
            <a:endParaRPr lang="en-US" dirty="0"/>
          </a:p>
          <a:p>
            <a:pPr marL="171450" indent="-171450">
              <a:spcBef>
                <a:spcPts val="0"/>
              </a:spcBef>
              <a:buSzPct val="25000"/>
              <a:buFont typeface="Arial" panose="020B0604020202020204" pitchFamily="34" charset="0"/>
              <a:buChar char="•"/>
            </a:pPr>
            <a:endParaRPr lang="en-US" dirty="0"/>
          </a:p>
          <a:p>
            <a:pPr>
              <a:spcBef>
                <a:spcPts val="0"/>
              </a:spcBef>
              <a:buSzPct val="25000"/>
            </a:pPr>
            <a:endParaRPr lang="en-US"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b="1" dirty="0"/>
              <a:t>Reference: </a:t>
            </a:r>
            <a:r>
              <a:rPr lang="en-US" sz="1200" b="0" i="0" u="none" strike="noStrike" kern="1200" cap="none" dirty="0">
                <a:solidFill>
                  <a:schemeClr val="dk1"/>
                </a:solidFill>
                <a:effectLst/>
                <a:latin typeface="Calibri"/>
                <a:ea typeface="Calibri"/>
                <a:cs typeface="Calibri"/>
                <a:sym typeface="Calibri"/>
              </a:rPr>
              <a:t>Hattie, J. (2015). Hattie Ranking: 195 Influences And Effect Sizes Related to Student Achievement. Visible Learning. Retrieved from </a:t>
            </a:r>
            <a:r>
              <a:rPr lang="en-US" sz="1200" b="0" i="0" u="sng" strike="noStrike" kern="1200" cap="none" dirty="0">
                <a:solidFill>
                  <a:schemeClr val="dk1"/>
                </a:solidFill>
                <a:effectLst/>
                <a:latin typeface="Calibri"/>
                <a:ea typeface="Calibri"/>
                <a:cs typeface="Calibri"/>
                <a:sym typeface="Calibri"/>
                <a:hlinkClick r:id="rId3"/>
              </a:rPr>
              <a:t>https://visible-learning.org/hattie-ranking-influences-effect-sizes-learning-achievement</a:t>
            </a:r>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9270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1" name="Shape 631"/>
          <p:cNvSpPr txBox="1">
            <a:spLocks noGrp="1"/>
          </p:cNvSpPr>
          <p:nvPr>
            <p:ph type="body" idx="1"/>
          </p:nvPr>
        </p:nvSpPr>
        <p:spPr>
          <a:xfrm>
            <a:off x="707708" y="4447461"/>
            <a:ext cx="5661660" cy="4213384"/>
          </a:xfrm>
          <a:prstGeom prst="rect">
            <a:avLst/>
          </a:prstGeom>
          <a:noFill/>
          <a:ln>
            <a:noFill/>
          </a:ln>
        </p:spPr>
        <p:txBody>
          <a:bodyPr lIns="93921" tIns="46948" rIns="93921" bIns="46948" anchor="t" anchorCtr="0">
            <a:noAutofit/>
          </a:bodyPr>
          <a:lstStyle/>
          <a:p>
            <a:pPr defTabSz="939363">
              <a:lnSpc>
                <a:spcPct val="80000"/>
              </a:lnSpc>
              <a:spcBef>
                <a:spcPts val="0"/>
              </a:spcBef>
              <a:buClr>
                <a:schemeClr val="dk1"/>
              </a:buClr>
              <a:buSzPct val="25000"/>
              <a:defRPr/>
            </a:pPr>
            <a:r>
              <a:rPr lang="en-US" b="1" dirty="0"/>
              <a:t>To Know/To Say: </a:t>
            </a:r>
            <a:r>
              <a:rPr lang="en-US" dirty="0"/>
              <a:t>ACL aligns with Missouri Teacher Standards.</a:t>
            </a:r>
          </a:p>
          <a:p>
            <a:pPr defTabSz="939363">
              <a:lnSpc>
                <a:spcPct val="80000"/>
              </a:lnSpc>
              <a:spcBef>
                <a:spcPts val="0"/>
              </a:spcBef>
              <a:buClr>
                <a:schemeClr val="dk1"/>
              </a:buClr>
              <a:buSzPct val="25000"/>
              <a:defRPr/>
            </a:pPr>
            <a:endParaRPr lang="en-US" dirty="0"/>
          </a:p>
          <a:p>
            <a:pPr defTabSz="939363">
              <a:lnSpc>
                <a:spcPct val="80000"/>
              </a:lnSpc>
              <a:spcBef>
                <a:spcPts val="0"/>
              </a:spcBef>
              <a:buClr>
                <a:schemeClr val="dk1"/>
              </a:buClr>
              <a:buSzPct val="25000"/>
              <a:defRPr/>
            </a:pPr>
            <a:r>
              <a:rPr lang="en-US" b="1" dirty="0"/>
              <a:t>Standard #1: Content Knowledge and Perspectives Aligned with Appropriate Instruction:</a:t>
            </a:r>
            <a:r>
              <a:rPr lang="en-US" b="0" dirty="0"/>
              <a:t> </a:t>
            </a:r>
            <a:r>
              <a:rPr lang="en-US" dirty="0"/>
              <a:t>The teacher understands the central concepts, structures and tools of inquiry of the discipline(s) and creates learning  experiences that make these aspects of subject matter meaningful and </a:t>
            </a:r>
            <a:r>
              <a:rPr lang="en-US" b="0" u="sng" dirty="0"/>
              <a:t>engaging for all students</a:t>
            </a:r>
            <a:r>
              <a:rPr lang="en-US" b="0" u="none" dirty="0"/>
              <a:t>.</a:t>
            </a:r>
            <a:r>
              <a:rPr lang="en-US" b="0" u="sng" dirty="0"/>
              <a:t> </a:t>
            </a:r>
          </a:p>
          <a:p>
            <a:pPr>
              <a:lnSpc>
                <a:spcPct val="80000"/>
              </a:lnSpc>
              <a:spcBef>
                <a:spcPts val="0"/>
              </a:spcBef>
              <a:buClr>
                <a:schemeClr val="dk1"/>
              </a:buClr>
              <a:buSzPct val="25000"/>
            </a:pPr>
            <a:endParaRPr lang="en-US" b="1" dirty="0"/>
          </a:p>
          <a:p>
            <a:pPr>
              <a:lnSpc>
                <a:spcPct val="80000"/>
              </a:lnSpc>
              <a:spcBef>
                <a:spcPts val="0"/>
              </a:spcBef>
              <a:buClr>
                <a:schemeClr val="dk1"/>
              </a:buClr>
              <a:buSzPct val="25000"/>
            </a:pPr>
            <a:r>
              <a:rPr lang="en-US" b="1" dirty="0"/>
              <a:t>Standard #2: Understanding and Encouraging Student Learning, Growth and Development: </a:t>
            </a:r>
            <a:r>
              <a:rPr lang="en-US" dirty="0"/>
              <a:t>The </a:t>
            </a:r>
            <a:r>
              <a:rPr lang="en-US" u="sng" dirty="0"/>
              <a:t>teacher understands how students learn, develop and differ in their approaches to learning</a:t>
            </a:r>
            <a:r>
              <a:rPr lang="en-US" u="none" dirty="0"/>
              <a:t>. </a:t>
            </a:r>
            <a:r>
              <a:rPr lang="en-US" dirty="0"/>
              <a:t>The teacher provides learning opportunities that are </a:t>
            </a:r>
            <a:r>
              <a:rPr lang="en-US" u="sng" dirty="0"/>
              <a:t>adapted to diverse learners and support the intellectual, social and personal development of all students</a:t>
            </a:r>
            <a:r>
              <a:rPr lang="en-US" u="none" dirty="0"/>
              <a:t>.</a:t>
            </a:r>
            <a:r>
              <a:rPr lang="en-US" u="sng" dirty="0"/>
              <a:t> </a:t>
            </a:r>
          </a:p>
          <a:p>
            <a:pPr>
              <a:lnSpc>
                <a:spcPct val="80000"/>
              </a:lnSpc>
              <a:spcBef>
                <a:spcPts val="0"/>
              </a:spcBef>
              <a:buClr>
                <a:schemeClr val="dk1"/>
              </a:buClr>
              <a:buSzPct val="25000"/>
            </a:pPr>
            <a:endParaRPr dirty="0"/>
          </a:p>
          <a:p>
            <a:pPr>
              <a:lnSpc>
                <a:spcPct val="80000"/>
              </a:lnSpc>
              <a:spcBef>
                <a:spcPts val="0"/>
              </a:spcBef>
              <a:buClr>
                <a:schemeClr val="dk1"/>
              </a:buClr>
              <a:buSzPct val="25000"/>
            </a:pPr>
            <a:r>
              <a:rPr lang="en-US" b="1" dirty="0"/>
              <a:t>Standard #6: Offering effective communication, especially in the form of feedback to students:</a:t>
            </a:r>
            <a:r>
              <a:rPr lang="en-US" b="0" dirty="0"/>
              <a:t> The teacher </a:t>
            </a:r>
            <a:r>
              <a:rPr lang="en-US" b="0" u="sng" dirty="0"/>
              <a:t>models</a:t>
            </a:r>
            <a:r>
              <a:rPr lang="en-US" b="0" u="sng" baseline="0" dirty="0"/>
              <a:t> effective verbal, nonverbal, and media communication techniques with students</a:t>
            </a:r>
            <a:r>
              <a:rPr lang="en-US" b="0" u="none" baseline="0" dirty="0"/>
              <a:t>,</a:t>
            </a:r>
            <a:r>
              <a:rPr lang="en-US" b="0" baseline="0" dirty="0"/>
              <a:t> colleagues and families to foster </a:t>
            </a:r>
            <a:r>
              <a:rPr lang="en-US" b="0" u="sng" baseline="0" dirty="0"/>
              <a:t>active inquiry, collaboration, and supportive interaction in the classroom</a:t>
            </a:r>
            <a:r>
              <a:rPr lang="en-US" b="0" baseline="0" dirty="0"/>
              <a:t>. </a:t>
            </a:r>
            <a:endParaRPr lang="en-US" b="1" dirty="0"/>
          </a:p>
          <a:p>
            <a:pPr>
              <a:lnSpc>
                <a:spcPct val="80000"/>
              </a:lnSpc>
              <a:spcBef>
                <a:spcPts val="0"/>
              </a:spcBef>
              <a:buClr>
                <a:schemeClr val="dk1"/>
              </a:buClr>
              <a:buSzPct val="25000"/>
            </a:pPr>
            <a:endParaRPr lang="en-US" b="1" dirty="0"/>
          </a:p>
          <a:p>
            <a:pPr>
              <a:lnSpc>
                <a:spcPct val="80000"/>
              </a:lnSpc>
              <a:spcBef>
                <a:spcPts val="0"/>
              </a:spcBef>
              <a:buClr>
                <a:schemeClr val="dk1"/>
              </a:buClr>
              <a:buSzPct val="25000"/>
            </a:pPr>
            <a:r>
              <a:rPr lang="en-US" b="1" dirty="0"/>
              <a:t>Standard #7: Use of Student Assessment Data to Analyze and Modify Instruction: </a:t>
            </a:r>
            <a:r>
              <a:rPr lang="en-US" u="sng" dirty="0"/>
              <a:t>The teacher understands and uses formative and summative assessment strategies to assess the learner’s progress, uses assessment data to plan ongoing instruction, monitors the performance of each student, and devises instruction to enable students to grow and develop</a:t>
            </a:r>
            <a:r>
              <a:rPr lang="en-US" u="none" dirty="0"/>
              <a:t>.</a:t>
            </a:r>
            <a:r>
              <a:rPr lang="en-US" u="sng" dirty="0"/>
              <a:t> </a:t>
            </a:r>
          </a:p>
          <a:p>
            <a:pPr>
              <a:lnSpc>
                <a:spcPct val="80000"/>
              </a:lnSpc>
              <a:spcBef>
                <a:spcPts val="0"/>
              </a:spcBef>
              <a:buClr>
                <a:schemeClr val="dk1"/>
              </a:buClr>
              <a:buSzPct val="25000"/>
            </a:pPr>
            <a:endParaRPr dirty="0"/>
          </a:p>
          <a:p>
            <a:pPr>
              <a:lnSpc>
                <a:spcPct val="80000"/>
              </a:lnSpc>
              <a:spcBef>
                <a:spcPts val="0"/>
              </a:spcBef>
              <a:buClr>
                <a:schemeClr val="dk1"/>
              </a:buClr>
              <a:buSzPct val="25000"/>
            </a:pPr>
            <a:r>
              <a:rPr lang="en-US" b="1" dirty="0"/>
              <a:t>Reference: </a:t>
            </a:r>
            <a:r>
              <a:rPr lang="en-US" dirty="0"/>
              <a:t>Missouri Department of Elementary and Secondary Education (MO DESE), (2013). Teacher Standards: Missouri's educator evaluation system. Retrieved from: </a:t>
            </a:r>
            <a:r>
              <a:rPr lang="en-US" u="sng" dirty="0">
                <a:solidFill>
                  <a:srgbClr val="A5A5A5"/>
                </a:solidFill>
                <a:hlinkClick r:id="rId3"/>
              </a:rPr>
              <a:t>http://dese.mo.gov/sites/default/files/TeacherStandards.pdf</a:t>
            </a:r>
            <a:r>
              <a:rPr lang="en-US" dirty="0"/>
              <a:t>.</a:t>
            </a:r>
          </a:p>
        </p:txBody>
      </p:sp>
      <p:sp>
        <p:nvSpPr>
          <p:cNvPr id="632" name="Shape 632"/>
          <p:cNvSpPr txBox="1">
            <a:spLocks noGrp="1"/>
          </p:cNvSpPr>
          <p:nvPr>
            <p:ph type="sldNum" idx="12"/>
          </p:nvPr>
        </p:nvSpPr>
        <p:spPr>
          <a:xfrm>
            <a:off x="4008704" y="8893296"/>
            <a:ext cx="3066733"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4226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707708" y="4447461"/>
            <a:ext cx="5661659" cy="4213384"/>
          </a:xfrm>
          <a:prstGeom prst="rect">
            <a:avLst/>
          </a:prstGeom>
        </p:spPr>
        <p:txBody>
          <a:bodyPr lIns="93921" tIns="93921" rIns="93921" bIns="93921" anchor="t" anchorCtr="0">
            <a:noAutofit/>
          </a:bodyPr>
          <a:lstStyle/>
          <a:p>
            <a:pPr>
              <a:spcBef>
                <a:spcPts val="0"/>
              </a:spcBef>
              <a:buClr>
                <a:schemeClr val="dk1"/>
              </a:buClr>
              <a:buSzPct val="25000"/>
            </a:pPr>
            <a:r>
              <a:rPr lang="en-US" sz="1100" b="1" dirty="0"/>
              <a:t>To Know/To Say: </a:t>
            </a:r>
            <a:r>
              <a:rPr lang="en-US" dirty="0"/>
              <a:t>In the previous session we focused on the first question that Assessment Capable Learners should be able to answer: “Where am I going?” in reference to strategies 1 and 2.</a:t>
            </a:r>
          </a:p>
          <a:p>
            <a:pPr>
              <a:spcBef>
                <a:spcPts val="0"/>
              </a:spcBef>
              <a:buClr>
                <a:schemeClr val="dk1"/>
              </a:buClr>
              <a:buSzPct val="25000"/>
            </a:pPr>
            <a:endParaRPr lang="en-US" dirty="0"/>
          </a:p>
          <a:p>
            <a:pPr>
              <a:lnSpc>
                <a:spcPct val="115000"/>
              </a:lnSpc>
              <a:spcBef>
                <a:spcPts val="0"/>
              </a:spcBef>
              <a:buClr>
                <a:schemeClr val="dk1"/>
              </a:buClr>
              <a:buSzPct val="91666"/>
            </a:pPr>
            <a:r>
              <a:rPr lang="en-US" dirty="0"/>
              <a:t>This training focuses on answering the question, “Where am I now?” in reference to strategies 3 and 4.</a:t>
            </a:r>
          </a:p>
          <a:p>
            <a:pPr>
              <a:lnSpc>
                <a:spcPct val="115000"/>
              </a:lnSpc>
              <a:spcBef>
                <a:spcPts val="0"/>
              </a:spcBef>
              <a:buClr>
                <a:schemeClr val="dk1"/>
              </a:buClr>
              <a:buSzPct val="91666"/>
            </a:pPr>
            <a:endParaRPr i="1" dirty="0"/>
          </a:p>
          <a:p>
            <a:pPr>
              <a:spcBef>
                <a:spcPts val="0"/>
              </a:spcBef>
              <a:buClr>
                <a:schemeClr val="dk1"/>
              </a:buClr>
              <a:buSzPct val="25000"/>
            </a:pPr>
            <a:r>
              <a:rPr lang="en-US" sz="1100" dirty="0"/>
              <a:t>At the end of the training, action planning is provided for teams to determine their next steps. Included are examples for embedding ACL in professional practice.</a:t>
            </a:r>
          </a:p>
        </p:txBody>
      </p:sp>
      <p:sp>
        <p:nvSpPr>
          <p:cNvPr id="597" name="Shape 59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919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3" name="Shape 603"/>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buClr>
                <a:schemeClr val="dk1"/>
              </a:buClr>
              <a:buSzPct val="25000"/>
            </a:pPr>
            <a:r>
              <a:rPr lang="en-US" b="1" dirty="0"/>
              <a:t>To Know/To Do: </a:t>
            </a:r>
            <a:r>
              <a:rPr lang="en-US" b="0" dirty="0"/>
              <a:t>Go over the learning targets listed.</a:t>
            </a:r>
          </a:p>
          <a:p>
            <a:pPr>
              <a:spcBef>
                <a:spcPts val="0"/>
              </a:spcBef>
              <a:buClr>
                <a:schemeClr val="dk1"/>
              </a:buClr>
              <a:buSzPct val="25000"/>
            </a:pPr>
            <a:endParaRPr lang="en-US" b="1" dirty="0"/>
          </a:p>
          <a:p>
            <a:pPr>
              <a:spcBef>
                <a:spcPts val="0"/>
              </a:spcBef>
              <a:buClr>
                <a:schemeClr val="dk1"/>
              </a:buClr>
              <a:buSzPct val="25000"/>
            </a:pPr>
            <a:r>
              <a:rPr lang="en-US" b="1" dirty="0"/>
              <a:t>To Say: </a:t>
            </a:r>
            <a:r>
              <a:rPr lang="en-US" dirty="0"/>
              <a:t>As a learner, today you will develop an understanding of effective feedback, self-assessment, and goal setting. You will learn to teach students to assess with a focus on learning targets.</a:t>
            </a:r>
          </a:p>
          <a:p>
            <a:pPr>
              <a:spcBef>
                <a:spcPts val="0"/>
              </a:spcBef>
              <a:buClr>
                <a:schemeClr val="dk1"/>
              </a:buClr>
              <a:buSzPct val="25000"/>
            </a:pPr>
            <a:endParaRPr lang="en-US" dirty="0"/>
          </a:p>
          <a:p>
            <a:pPr>
              <a:spcBef>
                <a:spcPts val="0"/>
              </a:spcBef>
              <a:buClr>
                <a:schemeClr val="dk1"/>
              </a:buClr>
              <a:buSzPct val="25000"/>
            </a:pPr>
            <a:r>
              <a:rPr lang="en-US" dirty="0"/>
              <a:t>When teachers return to school, following training, the expectation is to utilize the components of ACL in their classrooms.</a:t>
            </a:r>
          </a:p>
        </p:txBody>
      </p:sp>
      <p:sp>
        <p:nvSpPr>
          <p:cNvPr id="604" name="Shape 604"/>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16</a:t>
            </a:fld>
            <a:endParaRPr lang="en-US"/>
          </a:p>
        </p:txBody>
      </p:sp>
    </p:spTree>
    <p:extLst>
      <p:ext uri="{BB962C8B-B14F-4D97-AF65-F5344CB8AC3E}">
        <p14:creationId xmlns:p14="http://schemas.microsoft.com/office/powerpoint/2010/main" val="3432849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0" name="Shape 61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defTabSz="939363">
              <a:spcBef>
                <a:spcPts val="0"/>
              </a:spcBef>
              <a:defRPr/>
            </a:pPr>
            <a:r>
              <a:rPr lang="en-US" b="1" dirty="0"/>
              <a:t>To Know/To Say: </a:t>
            </a:r>
            <a:r>
              <a:rPr lang="en-US" dirty="0"/>
              <a:t>Let’s begin the work of learning a strategic and consistent understanding of what ACL is with these essential questions in mind.</a:t>
            </a:r>
          </a:p>
        </p:txBody>
      </p:sp>
      <p:sp>
        <p:nvSpPr>
          <p:cNvPr id="611" name="Shape 611"/>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17</a:t>
            </a:fld>
            <a:endParaRPr lang="en-US"/>
          </a:p>
        </p:txBody>
      </p:sp>
    </p:spTree>
    <p:extLst>
      <p:ext uri="{BB962C8B-B14F-4D97-AF65-F5344CB8AC3E}">
        <p14:creationId xmlns:p14="http://schemas.microsoft.com/office/powerpoint/2010/main" val="2382839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7" name="Shape 617"/>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Do: </a:t>
            </a:r>
            <a:r>
              <a:rPr lang="en-US" dirty="0"/>
              <a:t>Consider including a check mid-way through trainings to assess a norm or norms. The presenter may want to use norms printed on agenda handouts, in addition to or in place of presentation slides, so the norms are always available in print for participants. Norms may be added to address specific school needs. Some schools already have established norms for all PD. In that case, adapt to their norms.</a:t>
            </a:r>
          </a:p>
        </p:txBody>
      </p:sp>
      <p:sp>
        <p:nvSpPr>
          <p:cNvPr id="618" name="Shape 618"/>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18</a:t>
            </a:fld>
            <a:endParaRPr lang="en-US"/>
          </a:p>
        </p:txBody>
      </p:sp>
    </p:spTree>
    <p:extLst>
      <p:ext uri="{BB962C8B-B14F-4D97-AF65-F5344CB8AC3E}">
        <p14:creationId xmlns:p14="http://schemas.microsoft.com/office/powerpoint/2010/main" val="1537555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8" name="Shape 638"/>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defTabSz="939363">
              <a:spcBef>
                <a:spcPts val="370"/>
              </a:spcBef>
              <a:buSzPct val="25000"/>
              <a:defRPr/>
            </a:pPr>
            <a:r>
              <a:rPr lang="en-US" b="1" dirty="0"/>
              <a:t>To Know/To Say: </a:t>
            </a:r>
            <a:r>
              <a:rPr lang="en-US" dirty="0"/>
              <a:t>We are moving into the Overview section of the topic of Assessment Capable Learners Part 2. We will look at current assessment practices, define what an assessment capable learner is, assess our current reality, identify the strategies for developing assessment capable learners, and discuss how the practice of assessment capable learners directly correlates to student motivation. </a:t>
            </a:r>
          </a:p>
        </p:txBody>
      </p:sp>
      <p:sp>
        <p:nvSpPr>
          <p:cNvPr id="639" name="Shape 639"/>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9584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Handouts:</a:t>
            </a:r>
            <a:r>
              <a:rPr lang="en-US" b="1" baseline="0" dirty="0"/>
              <a:t> </a:t>
            </a:r>
            <a:r>
              <a:rPr lang="en-US" b="0" baseline="0" dirty="0"/>
              <a:t>Handouts are available on </a:t>
            </a:r>
            <a:r>
              <a:rPr lang="en-US" b="0" baseline="0"/>
              <a:t>MOEDUSAIL.</a:t>
            </a:r>
            <a:endParaRPr lang="en-US" b="0" baseline="0"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2</a:t>
            </a:fld>
            <a:endParaRPr lang="en-US"/>
          </a:p>
        </p:txBody>
      </p:sp>
    </p:spTree>
    <p:extLst>
      <p:ext uri="{BB962C8B-B14F-4D97-AF65-F5344CB8AC3E}">
        <p14:creationId xmlns:p14="http://schemas.microsoft.com/office/powerpoint/2010/main" val="2038146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Shape 73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6" name="Shape 736"/>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Know: </a:t>
            </a:r>
            <a:r>
              <a:rPr lang="en-US" b="0" dirty="0"/>
              <a:t>A handout of this slide was distributed in the ACL Overview.</a:t>
            </a:r>
            <a:endParaRPr lang="en-US" b="1" dirty="0"/>
          </a:p>
          <a:p>
            <a:pPr>
              <a:spcBef>
                <a:spcPts val="0"/>
              </a:spcBef>
            </a:pPr>
            <a:endParaRPr lang="en-US" b="1" dirty="0"/>
          </a:p>
          <a:p>
            <a:pPr>
              <a:spcBef>
                <a:spcPts val="0"/>
              </a:spcBef>
            </a:pPr>
            <a:r>
              <a:rPr lang="en-US" b="1" dirty="0"/>
              <a:t>To Say: </a:t>
            </a:r>
            <a:r>
              <a:rPr lang="en-US" b="0" dirty="0"/>
              <a:t>Jan </a:t>
            </a:r>
            <a:r>
              <a:rPr lang="en-US" b="0" dirty="0" err="1"/>
              <a:t>Chappuis</a:t>
            </a:r>
            <a:r>
              <a:rPr lang="en-US" b="0" dirty="0"/>
              <a:t> has organized seven teacher strategies within the three ACL questions.</a:t>
            </a:r>
            <a:endParaRPr lang="en-US" b="1" dirty="0"/>
          </a:p>
          <a:p>
            <a:pPr>
              <a:spcBef>
                <a:spcPts val="0"/>
              </a:spcBef>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Handout:</a:t>
            </a:r>
            <a:r>
              <a:rPr lang="en-US" b="0" dirty="0"/>
              <a:t> Teacher Strategies for Developing Assessment Capable Learners (This</a:t>
            </a:r>
            <a:r>
              <a:rPr lang="en-US" b="0" baseline="0" dirty="0"/>
              <a:t> is a participant copy of these 7 strategies aligned with the three questions.)</a:t>
            </a:r>
          </a:p>
          <a:p>
            <a:pPr>
              <a:spcBef>
                <a:spcPts val="0"/>
              </a:spcBef>
            </a:pPr>
            <a:endParaRPr lang="en-US" b="1" dirty="0"/>
          </a:p>
          <a:p>
            <a:pPr>
              <a:spcBef>
                <a:spcPts val="0"/>
              </a:spcBef>
            </a:pPr>
            <a:r>
              <a:rPr lang="en-US" b="1" dirty="0"/>
              <a:t>Reference: </a:t>
            </a:r>
            <a:r>
              <a:rPr lang="en-US" sz="1000" dirty="0" err="1"/>
              <a:t>Chappuis</a:t>
            </a:r>
            <a:r>
              <a:rPr lang="en-US" sz="1000" dirty="0"/>
              <a:t>, J. (2015). </a:t>
            </a:r>
            <a:r>
              <a:rPr lang="en-US" sz="1000" i="1" dirty="0"/>
              <a:t>Seven strategies of assessment for learning</a:t>
            </a:r>
            <a:r>
              <a:rPr lang="en-US" sz="1000" dirty="0"/>
              <a:t>, 2e. Upper Saddle River, NJ: Pearson Education.</a:t>
            </a:r>
          </a:p>
        </p:txBody>
      </p:sp>
      <p:sp>
        <p:nvSpPr>
          <p:cNvPr id="737" name="Shape 737"/>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fld id="{00000000-1234-1234-1234-123412341234}" type="slidenum">
              <a:rPr lang="en-US"/>
              <a:pPr/>
              <a:t>20</a:t>
            </a:fld>
            <a:endParaRPr lang="en-US"/>
          </a:p>
        </p:txBody>
      </p:sp>
    </p:spTree>
    <p:extLst>
      <p:ext uri="{BB962C8B-B14F-4D97-AF65-F5344CB8AC3E}">
        <p14:creationId xmlns:p14="http://schemas.microsoft.com/office/powerpoint/2010/main" val="3704750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Shape 72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9" name="Shape 729"/>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Say: </a:t>
            </a:r>
            <a:r>
              <a:rPr lang="en-US" b="0" dirty="0"/>
              <a:t>These questions and strategies are written in student friendly language.</a:t>
            </a:r>
            <a:endParaRPr lang="en-US" b="1" dirty="0"/>
          </a:p>
          <a:p>
            <a:pPr>
              <a:spcBef>
                <a:spcPts val="0"/>
              </a:spcBef>
            </a:pPr>
            <a:endParaRPr lang="en-US" b="1" dirty="0"/>
          </a:p>
          <a:p>
            <a:pPr>
              <a:spcBef>
                <a:spcPts val="0"/>
              </a:spcBef>
            </a:pPr>
            <a:r>
              <a:rPr lang="en-US" b="1" dirty="0"/>
              <a:t>Reference: </a:t>
            </a:r>
            <a:r>
              <a:rPr lang="en-US" sz="1000" dirty="0"/>
              <a:t>Adapted from: </a:t>
            </a:r>
            <a:r>
              <a:rPr lang="en-US" sz="1000" dirty="0" err="1"/>
              <a:t>Chappuis</a:t>
            </a:r>
            <a:r>
              <a:rPr lang="en-US" sz="1000" dirty="0"/>
              <a:t>, J. (2009). </a:t>
            </a:r>
            <a:r>
              <a:rPr lang="en-US" sz="1000" i="1" dirty="0"/>
              <a:t>Seven strategies of assessment for learning</a:t>
            </a:r>
            <a:r>
              <a:rPr lang="en-US" sz="1000" dirty="0"/>
              <a:t>. Allyn &amp; Bacon.</a:t>
            </a:r>
          </a:p>
        </p:txBody>
      </p:sp>
      <p:sp>
        <p:nvSpPr>
          <p:cNvPr id="730" name="Shape 730"/>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21</a:t>
            </a:fld>
            <a:endParaRPr lang="en-US"/>
          </a:p>
        </p:txBody>
      </p:sp>
    </p:spTree>
    <p:extLst>
      <p:ext uri="{BB962C8B-B14F-4D97-AF65-F5344CB8AC3E}">
        <p14:creationId xmlns:p14="http://schemas.microsoft.com/office/powerpoint/2010/main" val="2183169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5" name="Shape 715"/>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Say: </a:t>
            </a:r>
            <a:r>
              <a:rPr lang="en-US" b="0" dirty="0"/>
              <a:t>T</a:t>
            </a:r>
            <a:r>
              <a:rPr lang="en-US" dirty="0"/>
              <a:t>he Seven Strategies of Assessment for Learning comes from the work of Jan </a:t>
            </a:r>
            <a:r>
              <a:rPr lang="en-US" dirty="0" err="1"/>
              <a:t>Chappuis</a:t>
            </a:r>
            <a:r>
              <a:rPr lang="en-US" dirty="0"/>
              <a:t>. While the seven strategies seem like a continuum of when to use each strategy, the strategies can actually be used at various points of instruction. </a:t>
            </a:r>
          </a:p>
          <a:p>
            <a:pPr>
              <a:spcBef>
                <a:spcPts val="0"/>
              </a:spcBef>
            </a:pPr>
            <a:endParaRPr lang="en-US" dirty="0"/>
          </a:p>
          <a:p>
            <a:pPr>
              <a:spcBef>
                <a:spcPts val="0"/>
              </a:spcBef>
            </a:pPr>
            <a:r>
              <a:rPr lang="en-US" b="1" dirty="0"/>
              <a:t>Research: </a:t>
            </a:r>
            <a:r>
              <a:rPr lang="en-US" dirty="0" err="1"/>
              <a:t>Chappuis</a:t>
            </a:r>
            <a:r>
              <a:rPr lang="en-US" dirty="0"/>
              <a:t>, J. 2015. </a:t>
            </a:r>
            <a:r>
              <a:rPr lang="en-US" i="1" dirty="0"/>
              <a:t>Seven strategies of assessment for learning</a:t>
            </a:r>
            <a:r>
              <a:rPr lang="en-US" dirty="0"/>
              <a:t>, 2e. Upper Saddle River, NJ: Pearson Education.</a:t>
            </a:r>
            <a:endParaRPr lang="en-US" b="1" dirty="0"/>
          </a:p>
        </p:txBody>
      </p:sp>
      <p:sp>
        <p:nvSpPr>
          <p:cNvPr id="716" name="Shape 716"/>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22</a:t>
            </a:fld>
            <a:endParaRPr lang="en-US"/>
          </a:p>
        </p:txBody>
      </p:sp>
    </p:spTree>
    <p:extLst>
      <p:ext uri="{BB962C8B-B14F-4D97-AF65-F5344CB8AC3E}">
        <p14:creationId xmlns:p14="http://schemas.microsoft.com/office/powerpoint/2010/main" val="4236902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Shape 72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2" name="Shape 722"/>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Say: </a:t>
            </a:r>
            <a:r>
              <a:rPr lang="en-US" b="0" dirty="0"/>
              <a:t>Sadler’s “indispensable conditions” for improving learning aligned to the three questions.</a:t>
            </a:r>
            <a:endParaRPr lang="en-US" b="1" dirty="0"/>
          </a:p>
          <a:p>
            <a:pPr>
              <a:spcBef>
                <a:spcPts val="0"/>
              </a:spcBef>
            </a:pPr>
            <a:endParaRPr lang="en-US" b="1" dirty="0"/>
          </a:p>
          <a:p>
            <a:pPr>
              <a:spcBef>
                <a:spcPts val="0"/>
              </a:spcBef>
            </a:pPr>
            <a:r>
              <a:rPr lang="en-US" b="1" dirty="0"/>
              <a:t>Reference:</a:t>
            </a:r>
            <a:r>
              <a:rPr lang="en-US" dirty="0"/>
              <a:t> Sadler, D. R. (1989). Formative assessment and the design of instructional systems. </a:t>
            </a:r>
            <a:r>
              <a:rPr lang="en-US" i="1" dirty="0"/>
              <a:t>Instructional science</a:t>
            </a:r>
            <a:r>
              <a:rPr lang="en-US" dirty="0"/>
              <a:t>, </a:t>
            </a:r>
            <a:r>
              <a:rPr lang="en-US" i="1" dirty="0"/>
              <a:t>18</a:t>
            </a:r>
            <a:r>
              <a:rPr lang="en-US" dirty="0"/>
              <a:t>(2), 119-144.</a:t>
            </a:r>
          </a:p>
        </p:txBody>
      </p:sp>
      <p:sp>
        <p:nvSpPr>
          <p:cNvPr id="723" name="Shape 723"/>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fld id="{00000000-1234-1234-1234-123412341234}" type="slidenum">
              <a:rPr lang="en-US"/>
              <a:pPr/>
              <a:t>23</a:t>
            </a:fld>
            <a:endParaRPr lang="en-US"/>
          </a:p>
        </p:txBody>
      </p:sp>
    </p:spTree>
    <p:extLst>
      <p:ext uri="{BB962C8B-B14F-4D97-AF65-F5344CB8AC3E}">
        <p14:creationId xmlns:p14="http://schemas.microsoft.com/office/powerpoint/2010/main" val="2927021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6" name="Shape 676"/>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Do/Know:</a:t>
            </a:r>
            <a:r>
              <a:rPr lang="en-US" dirty="0"/>
              <a:t> Give participants time to write a brief reflection. This reflection by participants helps them identify “Where am I now?” on this topic and can be used to see growth at the end of the training.</a:t>
            </a:r>
          </a:p>
        </p:txBody>
      </p:sp>
      <p:sp>
        <p:nvSpPr>
          <p:cNvPr id="677" name="Shape 677"/>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24</a:t>
            </a:fld>
            <a:endParaRPr lang="en-US"/>
          </a:p>
        </p:txBody>
      </p:sp>
    </p:spTree>
    <p:extLst>
      <p:ext uri="{BB962C8B-B14F-4D97-AF65-F5344CB8AC3E}">
        <p14:creationId xmlns:p14="http://schemas.microsoft.com/office/powerpoint/2010/main" val="2101663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buClr>
                <a:schemeClr val="dk1"/>
              </a:buClr>
              <a:buSzPct val="91666"/>
            </a:pPr>
            <a:r>
              <a:rPr lang="en-US" b="1" dirty="0"/>
              <a:t>To Do: </a:t>
            </a:r>
            <a:r>
              <a:rPr lang="en-US" b="0" dirty="0"/>
              <a:t>Distribute the handout titled, Where am I Going? and follow the directions on the slide.</a:t>
            </a:r>
          </a:p>
          <a:p>
            <a:pPr>
              <a:lnSpc>
                <a:spcPct val="115000"/>
              </a:lnSpc>
              <a:spcBef>
                <a:spcPts val="0"/>
              </a:spcBef>
              <a:buClr>
                <a:schemeClr val="dk1"/>
              </a:buClr>
              <a:buSzPct val="91666"/>
            </a:pPr>
            <a:endParaRPr lang="en-US" dirty="0"/>
          </a:p>
          <a:p>
            <a:pPr>
              <a:lnSpc>
                <a:spcPct val="115000"/>
              </a:lnSpc>
              <a:spcBef>
                <a:spcPts val="0"/>
              </a:spcBef>
              <a:buClr>
                <a:schemeClr val="dk1"/>
              </a:buClr>
              <a:buSzPct val="91666"/>
            </a:pPr>
            <a:r>
              <a:rPr lang="en-US" b="1" dirty="0"/>
              <a:t>Handout:</a:t>
            </a:r>
            <a:r>
              <a:rPr lang="en-US" dirty="0"/>
              <a:t> Where am I Now?</a:t>
            </a:r>
          </a:p>
          <a:p>
            <a:pPr>
              <a:lnSpc>
                <a:spcPct val="115000"/>
              </a:lnSpc>
              <a:spcBef>
                <a:spcPts val="0"/>
              </a:spcBef>
              <a:buClr>
                <a:schemeClr val="dk1"/>
              </a:buClr>
              <a:buSzPct val="91666"/>
            </a:pPr>
            <a:endParaRPr lang="en-US" dirty="0"/>
          </a:p>
          <a:p>
            <a:pPr defTabSz="939363">
              <a:lnSpc>
                <a:spcPct val="115000"/>
              </a:lnSpc>
              <a:spcBef>
                <a:spcPts val="0"/>
              </a:spcBef>
              <a:buClr>
                <a:schemeClr val="dk1"/>
              </a:buClr>
              <a:buSzPct val="91666"/>
              <a:defRPr/>
            </a:pPr>
            <a:r>
              <a:rPr lang="en-US" b="1" dirty="0"/>
              <a:t>Reference: </a:t>
            </a:r>
            <a:r>
              <a:rPr lang="en-US" dirty="0"/>
              <a:t>“Seven Strategies of Assessment for Learning” is excerpted from </a:t>
            </a:r>
            <a:r>
              <a:rPr lang="en-US" dirty="0" err="1"/>
              <a:t>Chappuis</a:t>
            </a:r>
            <a:r>
              <a:rPr lang="en-US" dirty="0"/>
              <a:t>, J. (2015). </a:t>
            </a:r>
            <a:r>
              <a:rPr lang="en-US" i="1" dirty="0"/>
              <a:t>Seven strategies of assessment for learning</a:t>
            </a:r>
            <a:r>
              <a:rPr lang="en-US" dirty="0"/>
              <a:t>, 2e. Upper Saddle River, NJ: Pearson Education, pp. 11‐14.</a:t>
            </a:r>
          </a:p>
        </p:txBody>
      </p:sp>
      <p:sp>
        <p:nvSpPr>
          <p:cNvPr id="667" name="Shape 66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6483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9" name="Shape 689"/>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a:spcBef>
                <a:spcPts val="0"/>
              </a:spcBef>
              <a:buSzPct val="25000"/>
            </a:pPr>
            <a:r>
              <a:rPr lang="en-US" b="1" dirty="0"/>
              <a:t>To Know: </a:t>
            </a:r>
            <a:r>
              <a:rPr lang="en-US" b="0" dirty="0"/>
              <a:t>Various adjectives (effective, descriptive, actionable) can be used with the term feedback depending on the author. Sometimes these adjectives are interchangeable; however, effective feedback is generally an overall term and descriptive feedback or actionable feedback provides further details about effective feedback. Since authors may use any of these adjectives with the term feedback, you will notice these various terms within this training.</a:t>
            </a:r>
            <a:endParaRPr lang="en-US" b="1" dirty="0"/>
          </a:p>
          <a:p>
            <a:pPr>
              <a:spcBef>
                <a:spcPts val="0"/>
              </a:spcBef>
              <a:buSzPct val="25000"/>
            </a:pPr>
            <a:endParaRPr lang="en-US" b="1" dirty="0"/>
          </a:p>
          <a:p>
            <a:pPr>
              <a:spcBef>
                <a:spcPts val="0"/>
              </a:spcBef>
              <a:buSzPct val="25000"/>
            </a:pPr>
            <a:r>
              <a:rPr lang="en-US" b="1" dirty="0"/>
              <a:t>Purpose: </a:t>
            </a:r>
            <a:r>
              <a:rPr lang="en-US" dirty="0"/>
              <a:t>Explore the core components and implementation steps for effective feedback.</a:t>
            </a:r>
          </a:p>
          <a:p>
            <a:pPr>
              <a:spcBef>
                <a:spcPts val="0"/>
              </a:spcBef>
              <a:buSzPct val="25000"/>
            </a:pPr>
            <a:endParaRPr lang="en-US" dirty="0"/>
          </a:p>
          <a:p>
            <a:pPr>
              <a:spcBef>
                <a:spcPts val="370"/>
              </a:spcBef>
              <a:buSzPct val="25000"/>
            </a:pPr>
            <a:r>
              <a:rPr lang="en-US" b="1" dirty="0"/>
              <a:t>Content: </a:t>
            </a:r>
          </a:p>
          <a:p>
            <a:pPr marL="176131" indent="-176131">
              <a:spcBef>
                <a:spcPts val="370"/>
              </a:spcBef>
              <a:buSzPct val="25000"/>
              <a:buFont typeface="Arial" panose="020B0604020202020204" pitchFamily="34" charset="0"/>
              <a:buChar char="•"/>
            </a:pPr>
            <a:r>
              <a:rPr lang="en-US" dirty="0"/>
              <a:t>Learning Outcomes and Barometer</a:t>
            </a:r>
          </a:p>
          <a:p>
            <a:pPr marL="176131" indent="-176131">
              <a:spcBef>
                <a:spcPts val="370"/>
              </a:spcBef>
              <a:buSzPct val="25000"/>
              <a:buFont typeface="Arial" panose="020B0604020202020204" pitchFamily="34" charset="0"/>
              <a:buChar char="•"/>
            </a:pPr>
            <a:r>
              <a:rPr lang="en-US" dirty="0"/>
              <a:t>Definition, Benefits and Purpose of Feedback</a:t>
            </a:r>
          </a:p>
          <a:p>
            <a:pPr marL="176131" indent="-176131">
              <a:spcBef>
                <a:spcPts val="370"/>
              </a:spcBef>
              <a:buSzPct val="25000"/>
              <a:buFont typeface="Arial" panose="020B0604020202020204" pitchFamily="34" charset="0"/>
              <a:buChar char="•"/>
            </a:pPr>
            <a:r>
              <a:rPr lang="en-US" dirty="0"/>
              <a:t>Classroom Climate</a:t>
            </a:r>
          </a:p>
          <a:p>
            <a:pPr marL="176131" indent="-176131">
              <a:spcBef>
                <a:spcPts val="370"/>
              </a:spcBef>
              <a:buSzPct val="25000"/>
              <a:buFont typeface="Arial" panose="020B0604020202020204" pitchFamily="34" charset="0"/>
              <a:buChar char="•"/>
            </a:pPr>
            <a:r>
              <a:rPr lang="en-US" dirty="0"/>
              <a:t>Effective Feedback</a:t>
            </a:r>
          </a:p>
          <a:p>
            <a:pPr marL="176131" indent="-176131">
              <a:spcBef>
                <a:spcPts val="370"/>
              </a:spcBef>
              <a:buSzPct val="25000"/>
              <a:buFont typeface="Arial" panose="020B0604020202020204" pitchFamily="34" charset="0"/>
              <a:buChar char="•"/>
            </a:pPr>
            <a:r>
              <a:rPr lang="en-US" dirty="0"/>
              <a:t>Descriptive or Evaluative Feedback</a:t>
            </a:r>
          </a:p>
          <a:p>
            <a:pPr marL="176131" indent="-176131">
              <a:spcBef>
                <a:spcPts val="370"/>
              </a:spcBef>
              <a:buSzPct val="25000"/>
              <a:buFont typeface="Arial" panose="020B0604020202020204" pitchFamily="34" charset="0"/>
              <a:buChar char="•"/>
            </a:pPr>
            <a:r>
              <a:rPr lang="en-US" dirty="0"/>
              <a:t>Three Levels of Feedback</a:t>
            </a:r>
          </a:p>
        </p:txBody>
      </p:sp>
      <p:sp>
        <p:nvSpPr>
          <p:cNvPr id="690" name="Shape 690"/>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9142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 </a:t>
            </a:r>
            <a:r>
              <a:rPr lang="en-US" b="0" dirty="0"/>
              <a:t>Strategy 3, descriptive feedback, has three learning outcomes. </a:t>
            </a:r>
            <a:r>
              <a:rPr lang="en-US" dirty="0"/>
              <a:t>Learning intentions</a:t>
            </a:r>
            <a:r>
              <a:rPr lang="en-US" baseline="0" dirty="0"/>
              <a:t> clarify explicitly what participants will learn through the training experience.</a:t>
            </a:r>
          </a:p>
          <a:p>
            <a:endParaRPr lang="en-US" baseline="0" dirty="0"/>
          </a:p>
          <a:p>
            <a:pPr defTabSz="954589">
              <a:defRPr/>
            </a:pPr>
            <a:r>
              <a:rPr lang="en-US" dirty="0"/>
              <a:t>Hattie uses</a:t>
            </a:r>
            <a:r>
              <a:rPr lang="en-US" baseline="0" dirty="0"/>
              <a:t> the term Learning Intentions as opposed to the term Learning Objectives in Visible Learning for Teachers. This is up to the presenter’s discretion.</a:t>
            </a:r>
            <a:endParaRPr lang="en-US" dirty="0"/>
          </a:p>
          <a:p>
            <a:endParaRPr lang="en-US" baseline="0" dirty="0"/>
          </a:p>
          <a:p>
            <a:pPr defTabSz="936736"/>
            <a:r>
              <a:rPr lang="en-US" b="1" baseline="0" dirty="0"/>
              <a:t>To Know:</a:t>
            </a:r>
            <a:r>
              <a:rPr lang="en-US" baseline="0" dirty="0"/>
              <a:t> Hattie and Timperley talk about four levels of feedback, but the intent is to make the participant aware of the three </a:t>
            </a:r>
            <a:r>
              <a:rPr lang="en-US" b="1" baseline="0" dirty="0"/>
              <a:t>important </a:t>
            </a:r>
            <a:r>
              <a:rPr lang="en-US" b="0" baseline="0" dirty="0"/>
              <a:t>levels of feedback.  </a:t>
            </a:r>
          </a:p>
          <a:p>
            <a:pPr defTabSz="936736"/>
            <a:endParaRPr lang="en-US" b="0" baseline="0" dirty="0"/>
          </a:p>
          <a:p>
            <a:pPr defTabSz="936736"/>
            <a:r>
              <a:rPr lang="en-US" b="0" baseline="0" dirty="0"/>
              <a:t>Learning Intentions (LI) are aligned to version 1.0 with greater application. LI apply to teachers of all grade levels, Special Education, and ELL.</a:t>
            </a:r>
            <a:endParaRPr lang="en-US" dirty="0"/>
          </a:p>
        </p:txBody>
      </p:sp>
      <p:sp>
        <p:nvSpPr>
          <p:cNvPr id="4" name="Slide Number Placeholder 3"/>
          <p:cNvSpPr>
            <a:spLocks noGrp="1"/>
          </p:cNvSpPr>
          <p:nvPr>
            <p:ph type="sldNum" sz="quarter" idx="10"/>
          </p:nvPr>
        </p:nvSpPr>
        <p:spPr/>
        <p:txBody>
          <a:bodyPr/>
          <a:lstStyle/>
          <a:p>
            <a:fld id="{7976ED14-983E-4910-ACC1-35B1B82C755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222851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SzPct val="25000"/>
              <a:buFont typeface="Arial" panose="020B0604020202020204" pitchFamily="34" charset="0"/>
              <a:buNone/>
            </a:pPr>
            <a:endParaRPr lang="en-US" dirty="0"/>
          </a:p>
          <a:p>
            <a:r>
              <a:rPr lang="en-US" b="1" dirty="0"/>
              <a:t>To Know/To Say:  </a:t>
            </a:r>
            <a:r>
              <a:rPr lang="en-US" b="0" dirty="0"/>
              <a:t>Please remember this slide from earlier.  Of</a:t>
            </a:r>
            <a:r>
              <a:rPr lang="en-US" b="0" baseline="0" dirty="0"/>
              <a:t> the 195 influences studied by Hattie, Feedback ranked 15th in its impact on student achievement with an effect size of 0.70.  </a:t>
            </a:r>
          </a:p>
          <a:p>
            <a:endParaRPr lang="en-US" b="0" baseline="0" dirty="0"/>
          </a:p>
          <a:p>
            <a:pPr defTabSz="954368">
              <a:defRPr/>
            </a:pPr>
            <a:r>
              <a:rPr lang="en-US" b="1" dirty="0"/>
              <a:t>Reference: </a:t>
            </a:r>
            <a:r>
              <a:rPr lang="en-US" dirty="0">
                <a:solidFill>
                  <a:schemeClr val="tx1"/>
                </a:solidFill>
                <a:latin typeface="+mn-lt"/>
                <a:ea typeface="+mn-ea"/>
                <a:cs typeface="+mn-cs"/>
              </a:rPr>
              <a:t>Hattie, J. (2015). The applicability of Visible Learning to higher education. </a:t>
            </a:r>
            <a:r>
              <a:rPr lang="en-US" i="1" dirty="0">
                <a:solidFill>
                  <a:schemeClr val="tx1"/>
                </a:solidFill>
                <a:latin typeface="+mn-lt"/>
                <a:ea typeface="+mn-ea"/>
                <a:cs typeface="+mn-cs"/>
              </a:rPr>
              <a:t>Scholarship of Teaching and Learning in Psychology</a:t>
            </a:r>
            <a:r>
              <a:rPr lang="en-US" dirty="0">
                <a:solidFill>
                  <a:schemeClr val="tx1"/>
                </a:solidFill>
                <a:latin typeface="+mn-lt"/>
                <a:ea typeface="+mn-ea"/>
                <a:cs typeface="+mn-cs"/>
              </a:rPr>
              <a:t>, </a:t>
            </a:r>
            <a:r>
              <a:rPr lang="en-US" i="1" dirty="0">
                <a:solidFill>
                  <a:schemeClr val="tx1"/>
                </a:solidFill>
                <a:latin typeface="+mn-lt"/>
                <a:ea typeface="+mn-ea"/>
                <a:cs typeface="+mn-cs"/>
              </a:rPr>
              <a:t>1</a:t>
            </a:r>
            <a:r>
              <a:rPr lang="en-US" dirty="0">
                <a:solidFill>
                  <a:schemeClr val="tx1"/>
                </a:solidFill>
                <a:latin typeface="+mn-lt"/>
                <a:ea typeface="+mn-ea"/>
                <a:cs typeface="+mn-cs"/>
              </a:rPr>
              <a:t>(1), 79.</a:t>
            </a:r>
          </a:p>
          <a:p>
            <a:pPr marL="0" indent="0">
              <a:spcBef>
                <a:spcPts val="0"/>
              </a:spcBef>
              <a:buSzPct val="25000"/>
              <a:buFont typeface="Arial" panose="020B0604020202020204" pitchFamily="34" charset="0"/>
              <a:buNone/>
            </a:pPr>
            <a:endParaRPr lang="en-US" dirty="0"/>
          </a:p>
          <a:p>
            <a:pPr marL="171450" indent="-171450">
              <a:spcBef>
                <a:spcPts val="0"/>
              </a:spcBef>
              <a:buSzPct val="25000"/>
              <a:buFont typeface="Arial" panose="020B0604020202020204" pitchFamily="34" charset="0"/>
              <a:buChar char="•"/>
            </a:pPr>
            <a:endParaRPr lang="en-US" dirty="0"/>
          </a:p>
          <a:p>
            <a:pPr>
              <a:spcBef>
                <a:spcPts val="0"/>
              </a:spcBef>
              <a:buSzPct val="25000"/>
            </a:pPr>
            <a:endParaRPr lang="en-US" dirty="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b="1" dirty="0"/>
              <a:t>Reference: </a:t>
            </a:r>
            <a:r>
              <a:rPr lang="en-US" sz="1200" b="0" i="0" u="none" strike="noStrike" kern="1200" cap="none" dirty="0">
                <a:solidFill>
                  <a:schemeClr val="dk1"/>
                </a:solidFill>
                <a:effectLst/>
                <a:latin typeface="Calibri"/>
                <a:ea typeface="Calibri"/>
                <a:cs typeface="Calibri"/>
                <a:sym typeface="Calibri"/>
              </a:rPr>
              <a:t>Hattie, J. (2015). Hattie Ranking: 195 Influences And Effect Sizes Related to Student Achievement. Visible Learning. Retrieved from </a:t>
            </a:r>
            <a:r>
              <a:rPr lang="en-US" sz="1200" b="0" i="0" u="sng" strike="noStrike" kern="1200" cap="none" dirty="0">
                <a:solidFill>
                  <a:schemeClr val="dk1"/>
                </a:solidFill>
                <a:effectLst/>
                <a:latin typeface="Calibri"/>
                <a:ea typeface="Calibri"/>
                <a:cs typeface="Calibri"/>
                <a:sym typeface="Calibri"/>
                <a:hlinkClick r:id="rId3"/>
              </a:rPr>
              <a:t>https://visible-learning.org/hattie-ranking-influences-effect-sizes-learning-achievement</a:t>
            </a:r>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9270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 </a:t>
            </a:r>
            <a:r>
              <a:rPr lang="en-US" dirty="0"/>
              <a:t>Hattie’s (1999) overall studies on learning it became clear that giving feedback is one of the highest influences on achievement, along with direct instruction, reciprocal teaching and students’ prior cognitive ability. The meta-analysis on the effects of feedback does ‘show considerable variability, indicating that some type of feedback are more powerful than others. Those studies showing the highest effect sizes involved students receiving information feedback about a task and how to do it more effectively’. ‘The most effective forms of feedback provide cues or reinforcement to learners; are in the form of video-, audio-, or computer-assisted instructional feedback; and/or relate to goals. Programed instruction, praise, punishment, and extrinsic rewards were the least effective for enhancing achievement’. </a:t>
            </a:r>
          </a:p>
          <a:p>
            <a:endParaRPr lang="en-US" dirty="0"/>
          </a:p>
          <a:p>
            <a:pPr defTabSz="939363">
              <a:spcBef>
                <a:spcPts val="0"/>
              </a:spcBef>
              <a:defRPr/>
            </a:pPr>
            <a:r>
              <a:rPr lang="en-US" b="1" dirty="0">
                <a:solidFill>
                  <a:schemeClr val="tx1"/>
                </a:solidFill>
                <a:latin typeface="+mn-lt"/>
                <a:ea typeface="+mn-ea"/>
                <a:cs typeface="+mn-cs"/>
              </a:rPr>
              <a:t>Reference: </a:t>
            </a:r>
            <a:r>
              <a:rPr lang="en-US" dirty="0">
                <a:solidFill>
                  <a:schemeClr val="tx1"/>
                </a:solidFill>
                <a:latin typeface="+mn-lt"/>
                <a:ea typeface="+mn-ea"/>
                <a:cs typeface="+mn-cs"/>
              </a:rPr>
              <a:t>Hattie, J., &amp; Timperley, H. (2007). The power of feedback. </a:t>
            </a:r>
            <a:r>
              <a:rPr lang="en-US" i="1" dirty="0">
                <a:solidFill>
                  <a:schemeClr val="tx1"/>
                </a:solidFill>
                <a:latin typeface="+mn-lt"/>
                <a:ea typeface="+mn-ea"/>
                <a:cs typeface="+mn-cs"/>
              </a:rPr>
              <a:t>Review of educational research</a:t>
            </a:r>
            <a:r>
              <a:rPr lang="en-US" dirty="0">
                <a:solidFill>
                  <a:schemeClr val="tx1"/>
                </a:solidFill>
                <a:latin typeface="+mn-lt"/>
                <a:ea typeface="+mn-ea"/>
                <a:cs typeface="+mn-cs"/>
              </a:rPr>
              <a:t>, </a:t>
            </a:r>
            <a:r>
              <a:rPr lang="en-US" i="1" dirty="0">
                <a:solidFill>
                  <a:schemeClr val="tx1"/>
                </a:solidFill>
                <a:latin typeface="+mn-lt"/>
                <a:ea typeface="+mn-ea"/>
                <a:cs typeface="+mn-cs"/>
              </a:rPr>
              <a:t>77</a:t>
            </a:r>
            <a:r>
              <a:rPr lang="en-US" dirty="0">
                <a:solidFill>
                  <a:schemeClr val="tx1"/>
                </a:solidFill>
                <a:latin typeface="+mn-lt"/>
                <a:ea typeface="+mn-ea"/>
                <a:cs typeface="+mn-cs"/>
              </a:rPr>
              <a:t>(1), 81-112.</a:t>
            </a:r>
          </a:p>
        </p:txBody>
      </p:sp>
      <p:sp>
        <p:nvSpPr>
          <p:cNvPr id="4" name="Slide Number Placeholder 3"/>
          <p:cNvSpPr>
            <a:spLocks noGrp="1"/>
          </p:cNvSpPr>
          <p:nvPr>
            <p:ph type="sldNum" sz="quarter" idx="10"/>
          </p:nvPr>
        </p:nvSpPr>
        <p:spPr/>
        <p:txBody>
          <a:bodyPr/>
          <a:lstStyle/>
          <a:p>
            <a:fld id="{7976ED14-983E-4910-ACC1-35B1B82C755C}" type="slidenum">
              <a:rPr lang="en-US" smtClean="0"/>
              <a:pPr/>
              <a:t>29</a:t>
            </a:fld>
            <a:endParaRPr lang="en-US"/>
          </a:p>
        </p:txBody>
      </p:sp>
    </p:spTree>
    <p:extLst>
      <p:ext uri="{BB962C8B-B14F-4D97-AF65-F5344CB8AC3E}">
        <p14:creationId xmlns:p14="http://schemas.microsoft.com/office/powerpoint/2010/main" val="12628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1" name="Shape 481"/>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a:spcBef>
                <a:spcPts val="0"/>
              </a:spcBef>
              <a:buSzPct val="25000"/>
            </a:pPr>
            <a:r>
              <a:rPr lang="en-US" b="1" dirty="0"/>
              <a:t>Purpose: </a:t>
            </a:r>
            <a:r>
              <a:rPr lang="en-US" dirty="0"/>
              <a:t>Provide opportunity for learners to engage in the content prior to the formal training</a:t>
            </a:r>
          </a:p>
          <a:p>
            <a:pPr>
              <a:spcBef>
                <a:spcPts val="0"/>
              </a:spcBef>
              <a:buSzPct val="25000"/>
            </a:pPr>
            <a:endParaRPr lang="en-US" dirty="0"/>
          </a:p>
          <a:p>
            <a:pPr>
              <a:spcBef>
                <a:spcPts val="370"/>
              </a:spcBef>
              <a:buSzPct val="25000"/>
            </a:pPr>
            <a:r>
              <a:rPr lang="en-US" b="1" dirty="0"/>
              <a:t>Content: </a:t>
            </a:r>
          </a:p>
          <a:p>
            <a:pPr marL="176131" indent="-176131">
              <a:spcBef>
                <a:spcPts val="370"/>
              </a:spcBef>
              <a:buSzPct val="25000"/>
              <a:buFont typeface="Arial" panose="020B0604020202020204" pitchFamily="34" charset="0"/>
              <a:buChar char="•"/>
            </a:pPr>
            <a:r>
              <a:rPr lang="en-US" dirty="0"/>
              <a:t>Learning objectives</a:t>
            </a:r>
          </a:p>
          <a:p>
            <a:pPr marL="176131" indent="-176131">
              <a:spcBef>
                <a:spcPts val="370"/>
              </a:spcBef>
              <a:buSzPct val="25000"/>
              <a:buFont typeface="Arial" panose="020B0604020202020204" pitchFamily="34" charset="0"/>
              <a:buChar char="•"/>
            </a:pPr>
            <a:r>
              <a:rPr lang="en-US" dirty="0"/>
              <a:t>Expectations for the training</a:t>
            </a:r>
          </a:p>
          <a:p>
            <a:pPr marL="176131" indent="-176131">
              <a:spcBef>
                <a:spcPts val="370"/>
              </a:spcBef>
              <a:buSzPct val="25000"/>
              <a:buFont typeface="Arial" panose="020B0604020202020204" pitchFamily="34" charset="0"/>
              <a:buChar char="•"/>
            </a:pPr>
            <a:r>
              <a:rPr lang="en-US" dirty="0"/>
              <a:t>Preparatory reading Reflection exercise </a:t>
            </a:r>
          </a:p>
        </p:txBody>
      </p:sp>
      <p:sp>
        <p:nvSpPr>
          <p:cNvPr id="482" name="Shape 482"/>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4886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 </a:t>
            </a:r>
            <a:r>
              <a:rPr lang="en-US" dirty="0"/>
              <a:t>When students have access to this information, they develop an awareness of their learning, and are more easily able to recognize mistakes and eventually develop strategies for tackling weak points themselves. Thus, becoming self monitors of their own learning.</a:t>
            </a:r>
          </a:p>
          <a:p>
            <a:endParaRPr lang="en-US" dirty="0"/>
          </a:p>
          <a:p>
            <a:r>
              <a:rPr lang="en-US" b="1" dirty="0"/>
              <a:t>Reference: </a:t>
            </a:r>
            <a:r>
              <a:rPr lang="en-US" dirty="0" err="1"/>
              <a:t>Stenger</a:t>
            </a:r>
            <a:r>
              <a:rPr lang="en-US" dirty="0"/>
              <a:t>, M. (2014, August 6). 5 Research-based tips for providing students with meaningful feedback. Web blog post. </a:t>
            </a:r>
            <a:r>
              <a:rPr lang="en-US" dirty="0" err="1"/>
              <a:t>Edutopia</a:t>
            </a:r>
            <a:r>
              <a:rPr lang="en-US" dirty="0"/>
              <a:t>. George Lucas Educational Foundation, August 5, 2014. Retrieved from </a:t>
            </a:r>
            <a:r>
              <a:rPr lang="en-US" u="sng" dirty="0">
                <a:hlinkClick r:id="rId3"/>
              </a:rPr>
              <a:t>https://www.edutopia.org/blog/tips-providing-students-meaningful-feedback-marianne-stenger</a:t>
            </a:r>
            <a:r>
              <a:rPr lang="en-US" dirty="0"/>
              <a:t>. </a:t>
            </a:r>
          </a:p>
        </p:txBody>
      </p:sp>
      <p:sp>
        <p:nvSpPr>
          <p:cNvPr id="4" name="Slide Number Placeholder 3"/>
          <p:cNvSpPr>
            <a:spLocks noGrp="1"/>
          </p:cNvSpPr>
          <p:nvPr>
            <p:ph type="sldNum" sz="quarter" idx="10"/>
          </p:nvPr>
        </p:nvSpPr>
        <p:spPr/>
        <p:txBody>
          <a:bodyPr/>
          <a:lstStyle/>
          <a:p>
            <a:fld id="{7976ED14-983E-4910-ACC1-35B1B82C755C}" type="slidenum">
              <a:rPr lang="en-US" smtClean="0"/>
              <a:pPr/>
              <a:t>30</a:t>
            </a:fld>
            <a:endParaRPr lang="en-US"/>
          </a:p>
        </p:txBody>
      </p:sp>
    </p:spTree>
    <p:extLst>
      <p:ext uri="{BB962C8B-B14F-4D97-AF65-F5344CB8AC3E}">
        <p14:creationId xmlns:p14="http://schemas.microsoft.com/office/powerpoint/2010/main" val="40846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4589">
              <a:defRPr/>
            </a:pPr>
            <a:r>
              <a:rPr lang="en-US" b="1" baseline="0" dirty="0"/>
              <a:t>To Know/To Say: </a:t>
            </a:r>
            <a:r>
              <a:rPr lang="en-US" baseline="0" dirty="0"/>
              <a:t>The purpose of this slide is to provide a visual that restates and expands on the important role of feedback in the learning process. </a:t>
            </a:r>
            <a:r>
              <a:rPr lang="en-US" dirty="0"/>
              <a:t>The</a:t>
            </a:r>
            <a:r>
              <a:rPr lang="en-US" baseline="0" dirty="0"/>
              <a:t> g</a:t>
            </a:r>
            <a:r>
              <a:rPr lang="en-US" dirty="0"/>
              <a:t>raphic builds to show flow of beginning with Current Understanding, providing</a:t>
            </a:r>
            <a:r>
              <a:rPr lang="en-US" baseline="0" dirty="0"/>
              <a:t> feedback to close the gap to attain the Desired Level of Performance.</a:t>
            </a:r>
          </a:p>
          <a:p>
            <a:endParaRPr lang="en-US" baseline="0" dirty="0"/>
          </a:p>
          <a:p>
            <a:pPr defTabSz="939363">
              <a:spcBef>
                <a:spcPts val="0"/>
              </a:spcBef>
              <a:defRPr/>
            </a:pPr>
            <a:r>
              <a:rPr lang="en-US" b="1" dirty="0"/>
              <a:t>Reference: </a:t>
            </a:r>
            <a:r>
              <a:rPr lang="en-US" dirty="0"/>
              <a:t>Hattie, J., &amp; Timperley, H. (2007). The power of feedback. </a:t>
            </a:r>
            <a:r>
              <a:rPr lang="en-US" i="1" dirty="0"/>
              <a:t>Review of Educational Research, 77</a:t>
            </a:r>
            <a:r>
              <a:rPr lang="en-US" dirty="0"/>
              <a:t>(1), 81-112.</a:t>
            </a:r>
          </a:p>
        </p:txBody>
      </p:sp>
      <p:sp>
        <p:nvSpPr>
          <p:cNvPr id="4" name="Slide Number Placeholder 3"/>
          <p:cNvSpPr>
            <a:spLocks noGrp="1"/>
          </p:cNvSpPr>
          <p:nvPr>
            <p:ph type="sldNum" sz="quarter" idx="10"/>
          </p:nvPr>
        </p:nvSpPr>
        <p:spPr/>
        <p:txBody>
          <a:bodyPr/>
          <a:lstStyle/>
          <a:p>
            <a:fld id="{7976ED14-983E-4910-ACC1-35B1B82C755C}"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828740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r>
              <a:rPr lang="en-US" dirty="0"/>
              <a:t>: This slide serves as a transition slide into the classroom climate component.</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32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2783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 </a:t>
            </a:r>
            <a:r>
              <a:rPr lang="en-US" dirty="0"/>
              <a:t>Giving students feedback in the classroom during the learning process has been proven to increase learning and improve student outcomes. When feedback is given correctly, along with a positive classroom climate setup, it sends a message to the student that the instructor cares about the learning taking place. It also allows the student to become more engaged and involved in the classroom. </a:t>
            </a:r>
          </a:p>
          <a:p>
            <a:endParaRPr lang="en-US" dirty="0"/>
          </a:p>
          <a:p>
            <a:r>
              <a:rPr lang="en-US" b="1" dirty="0"/>
              <a:t>To Do: </a:t>
            </a:r>
            <a:r>
              <a:rPr lang="en-US" dirty="0"/>
              <a:t>Have participants individually write down one of these components they believe they need to work/or enhance on in their classroom. (Pair share at </a:t>
            </a:r>
            <a:r>
              <a:rPr lang="en-US" dirty="0" err="1"/>
              <a:t>presenter”s</a:t>
            </a:r>
            <a:r>
              <a:rPr lang="en-US" dirty="0"/>
              <a:t> discretion.) </a:t>
            </a:r>
          </a:p>
          <a:p>
            <a:endParaRPr lang="en-US" dirty="0"/>
          </a:p>
          <a:p>
            <a:r>
              <a:rPr lang="en-US" b="1" dirty="0"/>
              <a:t>Reference:</a:t>
            </a:r>
            <a:r>
              <a:rPr lang="en-US" b="1" dirty="0">
                <a:solidFill>
                  <a:schemeClr val="tx1"/>
                </a:solidFill>
                <a:latin typeface="+mn-lt"/>
                <a:ea typeface="+mn-ea"/>
                <a:cs typeface="+mn-cs"/>
              </a:rPr>
              <a:t> </a:t>
            </a:r>
            <a:r>
              <a:rPr lang="en-US" dirty="0">
                <a:solidFill>
                  <a:schemeClr val="tx1"/>
                </a:solidFill>
                <a:latin typeface="+mn-lt"/>
                <a:ea typeface="+mn-ea"/>
                <a:cs typeface="+mn-cs"/>
              </a:rPr>
              <a:t>Hattie, J., &amp; Timperley, H. (2007). The power of feedback. </a:t>
            </a:r>
            <a:r>
              <a:rPr lang="en-US" i="1" dirty="0">
                <a:solidFill>
                  <a:schemeClr val="tx1"/>
                </a:solidFill>
                <a:latin typeface="+mn-lt"/>
                <a:ea typeface="+mn-ea"/>
                <a:cs typeface="+mn-cs"/>
              </a:rPr>
              <a:t>Review of educational research</a:t>
            </a:r>
            <a:r>
              <a:rPr lang="en-US" dirty="0">
                <a:solidFill>
                  <a:schemeClr val="tx1"/>
                </a:solidFill>
                <a:latin typeface="+mn-lt"/>
                <a:ea typeface="+mn-ea"/>
                <a:cs typeface="+mn-cs"/>
              </a:rPr>
              <a:t>, </a:t>
            </a:r>
            <a:r>
              <a:rPr lang="en-US" i="1" dirty="0">
                <a:solidFill>
                  <a:schemeClr val="tx1"/>
                </a:solidFill>
                <a:latin typeface="+mn-lt"/>
                <a:ea typeface="+mn-ea"/>
                <a:cs typeface="+mn-cs"/>
              </a:rPr>
              <a:t>77</a:t>
            </a:r>
            <a:r>
              <a:rPr lang="en-US" dirty="0">
                <a:solidFill>
                  <a:schemeClr val="tx1"/>
                </a:solidFill>
                <a:latin typeface="+mn-lt"/>
                <a:ea typeface="+mn-ea"/>
                <a:cs typeface="+mn-cs"/>
              </a:rPr>
              <a:t>(1), 81-112.</a:t>
            </a:r>
            <a:endParaRPr lang="en-US" b="1" dirty="0"/>
          </a:p>
        </p:txBody>
      </p:sp>
      <p:sp>
        <p:nvSpPr>
          <p:cNvPr id="4" name="Slide Number Placeholder 3"/>
          <p:cNvSpPr>
            <a:spLocks noGrp="1"/>
          </p:cNvSpPr>
          <p:nvPr>
            <p:ph type="sldNum" sz="quarter" idx="10"/>
          </p:nvPr>
        </p:nvSpPr>
        <p:spPr/>
        <p:txBody>
          <a:bodyPr/>
          <a:lstStyle/>
          <a:p>
            <a:fld id="{7976ED14-983E-4910-ACC1-35B1B82C755C}" type="slidenum">
              <a:rPr lang="en-US" smtClean="0"/>
              <a:pPr/>
              <a:t>33</a:t>
            </a:fld>
            <a:endParaRPr lang="en-US"/>
          </a:p>
        </p:txBody>
      </p:sp>
    </p:spTree>
    <p:extLst>
      <p:ext uri="{BB962C8B-B14F-4D97-AF65-F5344CB8AC3E}">
        <p14:creationId xmlns:p14="http://schemas.microsoft.com/office/powerpoint/2010/main" val="1403149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Know: </a:t>
            </a:r>
            <a:r>
              <a:rPr lang="en-US" b="0" i="0" dirty="0"/>
              <a:t>The </a:t>
            </a:r>
            <a:r>
              <a:rPr lang="en-US" dirty="0"/>
              <a:t>quote provides a transition into why it is important to establish an effective/positive classroom environment. This information is communicated in a podcast to follow, it might be useful for participants to hear it more than once. This is a presenter’s discretion.</a:t>
            </a:r>
          </a:p>
          <a:p>
            <a:endParaRPr lang="en-US" dirty="0"/>
          </a:p>
          <a:p>
            <a:r>
              <a:rPr lang="en-US" b="1" dirty="0"/>
              <a:t>To Say: </a:t>
            </a:r>
            <a:r>
              <a:rPr lang="en-US" dirty="0"/>
              <a:t>When the</a:t>
            </a:r>
            <a:r>
              <a:rPr lang="en-US" baseline="0" dirty="0"/>
              <a:t> amount of time spent in various classroom activities was researched, only 17% was spent in instruction and 33% in seatwork.</a:t>
            </a:r>
          </a:p>
          <a:p>
            <a:endParaRPr lang="en-US" dirty="0"/>
          </a:p>
          <a:p>
            <a:r>
              <a:rPr lang="en-US" dirty="0"/>
              <a:t>Transitions take 20%</a:t>
            </a:r>
            <a:r>
              <a:rPr lang="en-US" baseline="0" dirty="0"/>
              <a:t> of the school day. </a:t>
            </a:r>
            <a:r>
              <a:rPr lang="en-US" dirty="0"/>
              <a:t>The typical elementary</a:t>
            </a:r>
            <a:r>
              <a:rPr lang="en-US" baseline="0" dirty="0"/>
              <a:t> classroom loses 7-10 minutes each transition from one subject to another; with a typical day including at least 10 transitions, 70 minutes are lost each day; almost one day per week lost to transitions alone. </a:t>
            </a:r>
          </a:p>
          <a:p>
            <a:endParaRPr lang="en-US" baseline="0" dirty="0"/>
          </a:p>
          <a:p>
            <a:r>
              <a:rPr lang="en-US" baseline="0" dirty="0"/>
              <a:t>Unfortunately discipline and other non-instructional activities such as taking attendance, announcements, etc., accounted for 30% of the school day. </a:t>
            </a:r>
          </a:p>
          <a:p>
            <a:endParaRPr lang="en-US" baseline="0" dirty="0"/>
          </a:p>
          <a:p>
            <a:r>
              <a:rPr lang="en-US" b="1" baseline="0" dirty="0"/>
              <a:t>Reference:</a:t>
            </a:r>
            <a:r>
              <a:rPr lang="en-US" b="0" baseline="0" dirty="0"/>
              <a:t> </a:t>
            </a:r>
            <a:r>
              <a:rPr lang="en-US" dirty="0" err="1"/>
              <a:t>Sprick</a:t>
            </a:r>
            <a:r>
              <a:rPr lang="en-US" dirty="0"/>
              <a:t>, R., Knight, J., </a:t>
            </a:r>
            <a:r>
              <a:rPr lang="en-US" dirty="0" err="1"/>
              <a:t>Reinke</a:t>
            </a:r>
            <a:r>
              <a:rPr lang="en-US" dirty="0"/>
              <a:t>, W., &amp; </a:t>
            </a:r>
            <a:r>
              <a:rPr lang="en-US" dirty="0" err="1"/>
              <a:t>McKale</a:t>
            </a:r>
            <a:r>
              <a:rPr lang="en-US" dirty="0"/>
              <a:t>, T. (2006). Coaching classroom management: A toolkit for coaches and administrators.</a:t>
            </a:r>
            <a:r>
              <a:rPr lang="en-US" b="1" baseline="0" dirty="0"/>
              <a:t> </a:t>
            </a:r>
            <a:r>
              <a:rPr lang="en-US" i="1" dirty="0"/>
              <a:t>Eugene, OR: Pacific Northwest Publishing</a:t>
            </a:r>
            <a:r>
              <a:rPr lang="en-US" dirty="0"/>
              <a:t>.</a:t>
            </a:r>
          </a:p>
        </p:txBody>
      </p:sp>
      <p:sp>
        <p:nvSpPr>
          <p:cNvPr id="4" name="Slide Number Placeholder 3"/>
          <p:cNvSpPr>
            <a:spLocks noGrp="1"/>
          </p:cNvSpPr>
          <p:nvPr>
            <p:ph type="sldNum" sz="quarter" idx="10"/>
          </p:nvPr>
        </p:nvSpPr>
        <p:spPr/>
        <p:txBody>
          <a:bodyPr/>
          <a:lstStyle/>
          <a:p>
            <a:fld id="{7976ED14-983E-4910-ACC1-35B1B82C755C}" type="slidenum">
              <a:rPr lang="en-US" smtClean="0"/>
              <a:pPr/>
              <a:t>34</a:t>
            </a:fld>
            <a:endParaRPr lang="en-US"/>
          </a:p>
        </p:txBody>
      </p:sp>
    </p:spTree>
    <p:extLst>
      <p:ext uri="{BB962C8B-B14F-4D97-AF65-F5344CB8AC3E}">
        <p14:creationId xmlns:p14="http://schemas.microsoft.com/office/powerpoint/2010/main" val="3226936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39363">
              <a:spcBef>
                <a:spcPts val="0"/>
              </a:spcBef>
              <a:defRPr/>
            </a:pPr>
            <a:r>
              <a:rPr lang="en-US" b="1" dirty="0"/>
              <a:t>To Know/To Say: </a:t>
            </a:r>
            <a:r>
              <a:rPr lang="en-US" b="0" dirty="0"/>
              <a:t>T</a:t>
            </a:r>
            <a:r>
              <a:rPr lang="en-US" dirty="0"/>
              <a:t>o have an effective </a:t>
            </a:r>
            <a:r>
              <a:rPr lang="en-US" baseline="0" dirty="0"/>
              <a:t>classroom climate we must address ways to develop the perfect environment for all students to be successful. That is our goal, isn’t it? We want to set our class up so they can be successful behaviorally so we can teach them the important academic content we want to teach. We can’t control who walks in our classroom door and what their learning history is but we DO have influence over setting up our classroom environment. </a:t>
            </a:r>
          </a:p>
          <a:p>
            <a:pPr defTabSz="939363">
              <a:spcBef>
                <a:spcPts val="0"/>
              </a:spcBef>
              <a:defRPr/>
            </a:pPr>
            <a:endParaRPr lang="en-US" dirty="0"/>
          </a:p>
          <a:p>
            <a:r>
              <a:rPr lang="en-US" b="1" dirty="0"/>
              <a:t>To Say/To Do:</a:t>
            </a:r>
            <a:r>
              <a:rPr lang="en-US" b="0" dirty="0"/>
              <a:t> W</a:t>
            </a:r>
            <a:r>
              <a:rPr lang="en-US" dirty="0"/>
              <a:t>e are going to view a five minute podcast discuss necessary components for the classroom: instructional time = time to teach and engaged time = students are actively engaged in the learning.</a:t>
            </a:r>
            <a:r>
              <a:rPr lang="en-US" baseline="0" dirty="0"/>
              <a:t> Under each of these components are four effective classroom practices to take note.</a:t>
            </a:r>
          </a:p>
          <a:p>
            <a:endParaRPr lang="en-US" baseline="0" dirty="0"/>
          </a:p>
          <a:p>
            <a:r>
              <a:rPr lang="en-US" baseline="0" dirty="0"/>
              <a:t>After viewing podcast;</a:t>
            </a:r>
          </a:p>
          <a:p>
            <a:r>
              <a:rPr lang="en-US" b="1" baseline="0" dirty="0"/>
              <a:t>To Say/To Do: </a:t>
            </a:r>
            <a:r>
              <a:rPr lang="en-US" baseline="0" dirty="0"/>
              <a:t>Think about your typical day and the time you spend in various activities. How does it compare to these statistics?</a:t>
            </a:r>
          </a:p>
          <a:p>
            <a:pPr defTabSz="469682">
              <a:spcBef>
                <a:spcPts val="0"/>
              </a:spcBef>
              <a:defRPr/>
            </a:pPr>
            <a:r>
              <a:rPr lang="en-US" baseline="0" dirty="0"/>
              <a:t>Why is this information relevant to us? (Discipline takes away from time to teach academic curriculum.)</a:t>
            </a:r>
          </a:p>
          <a:p>
            <a:pPr defTabSz="469682">
              <a:spcBef>
                <a:spcPts val="0"/>
              </a:spcBef>
              <a:defRPr/>
            </a:pPr>
            <a:endParaRPr lang="en-US" baseline="0" dirty="0"/>
          </a:p>
          <a:p>
            <a:pPr defTabSz="469682">
              <a:spcBef>
                <a:spcPts val="0"/>
              </a:spcBef>
              <a:defRPr/>
            </a:pPr>
            <a:r>
              <a:rPr lang="en-US" b="1" baseline="0" dirty="0"/>
              <a:t>To Know/To Say: </a:t>
            </a:r>
            <a:r>
              <a:rPr lang="en-US" baseline="0" dirty="0"/>
              <a:t>Teachers are pivotal in building a community of learners in their classrooms. Teachers bear the responsibility of modeling how to provide effective feedback which enables students to take action on the feedback communicated.</a:t>
            </a:r>
          </a:p>
          <a:p>
            <a:pPr defTabSz="469682">
              <a:spcBef>
                <a:spcPts val="0"/>
              </a:spcBef>
              <a:defRPr/>
            </a:pPr>
            <a:endParaRPr lang="en-US" baseline="0" dirty="0"/>
          </a:p>
          <a:p>
            <a:pPr defTabSz="469682">
              <a:spcBef>
                <a:spcPts val="0"/>
              </a:spcBef>
              <a:defRPr/>
            </a:pPr>
            <a:r>
              <a:rPr lang="en-US" b="1" baseline="0" dirty="0"/>
              <a:t>To Do: </a:t>
            </a:r>
            <a:r>
              <a:rPr lang="en-US" baseline="0" dirty="0"/>
              <a:t>Take a few minutes and engage in table talk. Reflect on the effective classroom practices for instructional time and engaged time. What might be some next steps for you to take in your classroom? </a:t>
            </a:r>
          </a:p>
          <a:p>
            <a:endParaRPr lang="en-US" baseline="0" dirty="0"/>
          </a:p>
          <a:p>
            <a:r>
              <a:rPr lang="en-US" b="1" baseline="0" dirty="0"/>
              <a:t>To Know/To Say</a:t>
            </a:r>
            <a:r>
              <a:rPr lang="en-US" baseline="0" dirty="0"/>
              <a:t>: Conclusion: We want to implement effective classroom practices to prevent and decrease interruptions caused by discipline problems and increase the amount of time we have to teach and provide feedback. </a:t>
            </a:r>
          </a:p>
          <a:p>
            <a:pPr defTabSz="939363">
              <a:spcBef>
                <a:spcPts val="370"/>
              </a:spcBef>
              <a:defRPr/>
            </a:pPr>
            <a:endParaRPr lang="en-US" b="0" dirty="0"/>
          </a:p>
          <a:p>
            <a:pPr defTabSz="939363">
              <a:spcBef>
                <a:spcPts val="370"/>
              </a:spcBef>
              <a:defRPr/>
            </a:pPr>
            <a:r>
              <a:rPr lang="en-US" b="1" dirty="0"/>
              <a:t>Reference:</a:t>
            </a:r>
            <a:r>
              <a:rPr lang="en-US" b="1" baseline="0" dirty="0"/>
              <a:t> </a:t>
            </a:r>
            <a:r>
              <a:rPr lang="en-US" b="0" baseline="0" dirty="0"/>
              <a:t>Kennedy, M. (n. d.). Introduction to Effective Classroom Practices from [video file]. Retrieved from Missouri </a:t>
            </a:r>
            <a:r>
              <a:rPr lang="en-US" b="0" baseline="0" dirty="0" err="1"/>
              <a:t>Schoolwide</a:t>
            </a:r>
            <a:r>
              <a:rPr lang="en-US" b="0" baseline="0" dirty="0"/>
              <a:t> </a:t>
            </a:r>
            <a:r>
              <a:rPr lang="en-US" b="0" baseline="0" dirty="0" err="1"/>
              <a:t>Postitive</a:t>
            </a:r>
            <a:r>
              <a:rPr lang="en-US" b="0" baseline="0" dirty="0"/>
              <a:t> Behavior Support, Retrieved from: https://vimeo.com/79681916/.</a:t>
            </a:r>
            <a:endParaRPr lang="en-US" b="1" dirty="0"/>
          </a:p>
        </p:txBody>
      </p:sp>
      <p:sp>
        <p:nvSpPr>
          <p:cNvPr id="4" name="Slide Number Placeholder 3"/>
          <p:cNvSpPr>
            <a:spLocks noGrp="1"/>
          </p:cNvSpPr>
          <p:nvPr>
            <p:ph type="sldNum" sz="quarter" idx="10"/>
          </p:nvPr>
        </p:nvSpPr>
        <p:spPr/>
        <p:txBody>
          <a:bodyPr/>
          <a:lstStyle/>
          <a:p>
            <a:fld id="{7976ED14-983E-4910-ACC1-35B1B82C755C}" type="slidenum">
              <a:rPr lang="en-US" smtClean="0"/>
              <a:pPr/>
              <a:t>35</a:t>
            </a:fld>
            <a:endParaRPr lang="en-US"/>
          </a:p>
        </p:txBody>
      </p:sp>
    </p:spTree>
    <p:extLst>
      <p:ext uri="{BB962C8B-B14F-4D97-AF65-F5344CB8AC3E}">
        <p14:creationId xmlns:p14="http://schemas.microsoft.com/office/powerpoint/2010/main" val="18325508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360"/>
              </a:spcBef>
              <a:spcAft>
                <a:spcPts val="0"/>
              </a:spcAft>
              <a:buClrTx/>
              <a:buSzTx/>
              <a:buFontTx/>
              <a:buNone/>
              <a:tabLst/>
              <a:defRPr/>
            </a:pPr>
            <a:r>
              <a:rPr lang="en-US" sz="1200" b="1" dirty="0"/>
              <a:t>To Know: </a:t>
            </a:r>
            <a:r>
              <a:rPr lang="en-US" sz="1200" b="0" dirty="0"/>
              <a:t>For the purpose of this training session, there is not a distinction between effective feedback and descriptive feedback.</a:t>
            </a:r>
            <a:endParaRPr lang="en-US" sz="1200" b="1" dirty="0"/>
          </a:p>
          <a:p>
            <a:endParaRPr lang="en-US" b="1" dirty="0"/>
          </a:p>
        </p:txBody>
      </p:sp>
      <p:sp>
        <p:nvSpPr>
          <p:cNvPr id="4" name="Slide Number Placeholder 3"/>
          <p:cNvSpPr>
            <a:spLocks noGrp="1"/>
          </p:cNvSpPr>
          <p:nvPr>
            <p:ph type="sldNum" sz="quarter" idx="10"/>
          </p:nvPr>
        </p:nvSpPr>
        <p:spPr/>
        <p:txBody>
          <a:bodyPr/>
          <a:lstStyle/>
          <a:p>
            <a:fld id="{7976ED14-983E-4910-ACC1-35B1B82C755C}" type="slidenum">
              <a:rPr lang="en-US" smtClean="0"/>
              <a:pPr/>
              <a:t>36</a:t>
            </a:fld>
            <a:endParaRPr lang="en-US"/>
          </a:p>
        </p:txBody>
      </p:sp>
    </p:spTree>
    <p:extLst>
      <p:ext uri="{BB962C8B-B14F-4D97-AF65-F5344CB8AC3E}">
        <p14:creationId xmlns:p14="http://schemas.microsoft.com/office/powerpoint/2010/main" val="3054786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r>
              <a:rPr lang="en-US" dirty="0"/>
              <a:t>: This slide transitions to the characteristics of effective feedback.</a:t>
            </a:r>
          </a:p>
          <a:p>
            <a:endParaRPr lang="en-US" dirty="0">
              <a:effectLst/>
            </a:endParaRPr>
          </a:p>
          <a:p>
            <a:pPr defTabSz="939363">
              <a:spcBef>
                <a:spcPts val="370"/>
              </a:spcBef>
              <a:defRPr/>
            </a:pPr>
            <a:r>
              <a:rPr lang="en-US" b="1" dirty="0">
                <a:effectLst/>
              </a:rPr>
              <a:t>Reference:</a:t>
            </a:r>
            <a:r>
              <a:rPr lang="en-US" b="1" baseline="0" dirty="0">
                <a:effectLst/>
              </a:rPr>
              <a:t> </a:t>
            </a:r>
            <a:r>
              <a:rPr lang="en-US" dirty="0"/>
              <a:t>Wiggins, G. (2016). Seven keys to effective feedback. </a:t>
            </a:r>
            <a:r>
              <a:rPr lang="en-US" i="1" dirty="0"/>
              <a:t>On Formative Assessment: Readings from Educational Leadership (EL Essentials)</a:t>
            </a:r>
            <a:r>
              <a:rPr lang="en-US" dirty="0"/>
              <a:t>, 24.</a:t>
            </a:r>
          </a:p>
        </p:txBody>
      </p:sp>
      <p:sp>
        <p:nvSpPr>
          <p:cNvPr id="4" name="Slide Number Placeholder 3"/>
          <p:cNvSpPr>
            <a:spLocks noGrp="1"/>
          </p:cNvSpPr>
          <p:nvPr>
            <p:ph type="sldNum" sz="quarter" idx="10"/>
          </p:nvPr>
        </p:nvSpPr>
        <p:spPr/>
        <p:txBody>
          <a:bodyPr/>
          <a:lstStyle/>
          <a:p>
            <a:fld id="{7976ED14-983E-4910-ACC1-35B1B82C755C}" type="slidenum">
              <a:rPr lang="en-US" smtClean="0"/>
              <a:pPr/>
              <a:t>37</a:t>
            </a:fld>
            <a:endParaRPr lang="en-US"/>
          </a:p>
        </p:txBody>
      </p:sp>
    </p:spTree>
    <p:extLst>
      <p:ext uri="{BB962C8B-B14F-4D97-AF65-F5344CB8AC3E}">
        <p14:creationId xmlns:p14="http://schemas.microsoft.com/office/powerpoint/2010/main" val="4159046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b="1" dirty="0"/>
              <a:t>To Know/To Say: </a:t>
            </a:r>
            <a:r>
              <a:rPr lang="en-US" dirty="0"/>
              <a:t>Seven Keys to Effect Feedback will be read utilizing a jigsaw activity. Instructions are on the next slide.</a:t>
            </a:r>
          </a:p>
          <a:p>
            <a:endParaRPr lang="en-US" dirty="0"/>
          </a:p>
          <a:p>
            <a:r>
              <a:rPr lang="en-US" b="1" dirty="0"/>
              <a:t>Handout: </a:t>
            </a:r>
            <a:r>
              <a:rPr lang="en-US" dirty="0"/>
              <a:t>Seven Keys to Effective Feedback</a:t>
            </a:r>
          </a:p>
          <a:p>
            <a:endParaRPr lang="en-US" dirty="0"/>
          </a:p>
          <a:p>
            <a:pPr defTabSz="939363">
              <a:spcBef>
                <a:spcPts val="0"/>
              </a:spcBef>
              <a:defRPr/>
            </a:pPr>
            <a:r>
              <a:rPr lang="en-US" b="1" dirty="0">
                <a:solidFill>
                  <a:schemeClr val="tx1"/>
                </a:solidFill>
                <a:latin typeface="+mn-lt"/>
                <a:ea typeface="+mn-ea"/>
                <a:cs typeface="+mn-cs"/>
              </a:rPr>
              <a:t>Reference: </a:t>
            </a:r>
            <a:r>
              <a:rPr lang="en-US" dirty="0">
                <a:solidFill>
                  <a:schemeClr val="tx1"/>
                </a:solidFill>
                <a:latin typeface="+mn-lt"/>
                <a:ea typeface="+mn-ea"/>
                <a:cs typeface="+mn-cs"/>
              </a:rPr>
              <a:t>Wiggins, G. (2012). Seven keys to effective feedback. </a:t>
            </a:r>
            <a:r>
              <a:rPr lang="en-US" i="1" dirty="0">
                <a:solidFill>
                  <a:schemeClr val="tx1"/>
                </a:solidFill>
                <a:latin typeface="+mn-lt"/>
                <a:ea typeface="+mn-ea"/>
                <a:cs typeface="+mn-cs"/>
              </a:rPr>
              <a:t>Feedback</a:t>
            </a:r>
            <a:r>
              <a:rPr lang="en-US" dirty="0">
                <a:solidFill>
                  <a:schemeClr val="tx1"/>
                </a:solidFill>
                <a:latin typeface="+mn-lt"/>
                <a:ea typeface="+mn-ea"/>
                <a:cs typeface="+mn-cs"/>
              </a:rPr>
              <a:t>, </a:t>
            </a:r>
            <a:r>
              <a:rPr lang="en-US" i="1" dirty="0">
                <a:solidFill>
                  <a:schemeClr val="tx1"/>
                </a:solidFill>
                <a:latin typeface="+mn-lt"/>
                <a:ea typeface="+mn-ea"/>
                <a:cs typeface="+mn-cs"/>
              </a:rPr>
              <a:t>70</a:t>
            </a:r>
            <a:r>
              <a:rPr lang="en-US" dirty="0">
                <a:solidFill>
                  <a:schemeClr val="tx1"/>
                </a:solidFill>
                <a:latin typeface="+mn-lt"/>
                <a:ea typeface="+mn-ea"/>
                <a:cs typeface="+mn-cs"/>
              </a:rPr>
              <a:t>(1).</a:t>
            </a:r>
          </a:p>
          <a:p>
            <a:endParaRPr lang="en-US" dirty="0"/>
          </a:p>
          <a:p>
            <a:r>
              <a:rPr lang="en-US" b="1" i="0" dirty="0"/>
              <a:t>To Know:</a:t>
            </a:r>
          </a:p>
          <a:p>
            <a:pPr marL="234841" indent="-234841">
              <a:buFont typeface="+mj-lt"/>
              <a:buAutoNum type="arabicPeriod"/>
            </a:pPr>
            <a:r>
              <a:rPr lang="en-US" i="0" u="sng" dirty="0"/>
              <a:t>Goal-referenced</a:t>
            </a:r>
            <a:r>
              <a:rPr lang="en-US" i="0" u="none" dirty="0"/>
              <a:t>:</a:t>
            </a:r>
            <a:r>
              <a:rPr lang="en-US" dirty="0"/>
              <a:t> There is only feedback if a person has a goal, takes actions to achieve the goal, and gets goal-related information fed back. To talk of feedback, in other words, is to refer to some notable consequence of one’s actions, in light of an intent.  </a:t>
            </a:r>
          </a:p>
          <a:p>
            <a:pPr marL="234841" indent="-234841">
              <a:buFont typeface="+mj-lt"/>
              <a:buAutoNum type="arabicPeriod"/>
            </a:pPr>
            <a:endParaRPr lang="en-US" dirty="0"/>
          </a:p>
          <a:p>
            <a:pPr marL="234841" indent="-234841">
              <a:buFont typeface="+mj-lt"/>
              <a:buAutoNum type="arabicPeriod"/>
            </a:pPr>
            <a:r>
              <a:rPr lang="en-US" i="0" u="sng" dirty="0"/>
              <a:t>Transparent and tangible, value-neutral information about what happened</a:t>
            </a:r>
            <a:r>
              <a:rPr lang="en-US" i="0" u="none" dirty="0"/>
              <a:t>: </a:t>
            </a:r>
            <a:r>
              <a:rPr lang="en-US" i="0" dirty="0"/>
              <a:t>Therefore</a:t>
            </a:r>
            <a:r>
              <a:rPr lang="en-US" dirty="0"/>
              <a:t>, any useful feedback system involves not only a clear goal, but transparent and tangible results related to the goal. Feedback to students (and teachers!) needs to be as concrete and obvious as the laughter or its absence is to the comedian and the hit or miss is to the Little League batter.</a:t>
            </a:r>
          </a:p>
          <a:p>
            <a:pPr marL="234841" indent="-234841">
              <a:buFont typeface="+mj-lt"/>
              <a:buAutoNum type="arabicPeriod"/>
            </a:pPr>
            <a:endParaRPr lang="en-US" dirty="0"/>
          </a:p>
          <a:p>
            <a:pPr marL="234841" indent="-234841">
              <a:buFont typeface="+mj-lt"/>
              <a:buAutoNum type="arabicPeriod"/>
            </a:pPr>
            <a:r>
              <a:rPr lang="en-US" i="0" u="sng" dirty="0"/>
              <a:t>Information</a:t>
            </a:r>
            <a:r>
              <a:rPr lang="en-US" i="0" u="none" dirty="0"/>
              <a:t>: Thus</a:t>
            </a:r>
            <a:r>
              <a:rPr lang="en-US" dirty="0"/>
              <a:t>, feedback is </a:t>
            </a:r>
            <a:r>
              <a:rPr lang="en-US" i="1" dirty="0"/>
              <a:t>actionable</a:t>
            </a:r>
            <a:r>
              <a:rPr lang="en-US" dirty="0"/>
              <a:t> information; data or facts that you can use to improve on your own since you likely missed something in the heat of the moment. No praise, no blame, no value judgment, helpful facts. I hear when they laugh and when they don’t; I adjust my jokes accordingly.</a:t>
            </a:r>
          </a:p>
          <a:p>
            <a:pPr marL="234841" indent="-234841">
              <a:buFont typeface="+mj-lt"/>
              <a:buAutoNum type="arabicPeriod"/>
            </a:pPr>
            <a:endParaRPr lang="en-US" dirty="0"/>
          </a:p>
          <a:p>
            <a:pPr marL="234841" indent="-234841">
              <a:buFont typeface="+mj-lt"/>
              <a:buAutoNum type="arabicPeriod"/>
            </a:pPr>
            <a:r>
              <a:rPr lang="en-US" i="0" u="sng" dirty="0"/>
              <a:t>User friendly</a:t>
            </a:r>
            <a:r>
              <a:rPr lang="en-US" i="0" u="none" dirty="0"/>
              <a:t>: Feedback</a:t>
            </a:r>
            <a:r>
              <a:rPr lang="en-US" dirty="0"/>
              <a:t> is thus not of much value if the user cannot understand it or is overwhelmed by it, even if it is accurate in the eyes of experts or bystanders. </a:t>
            </a:r>
          </a:p>
          <a:p>
            <a:pPr marL="234841" indent="-234841">
              <a:buFont typeface="+mj-lt"/>
              <a:buAutoNum type="arabicPeriod"/>
            </a:pPr>
            <a:endParaRPr lang="en-US" dirty="0"/>
          </a:p>
          <a:p>
            <a:pPr marL="234841" indent="-234841" defTabSz="942745">
              <a:buFont typeface="+mj-lt"/>
              <a:buAutoNum type="arabicPeriod"/>
            </a:pPr>
            <a:r>
              <a:rPr lang="en-US" i="0" u="sng" dirty="0">
                <a:effectLst/>
              </a:rPr>
              <a:t>Timely</a:t>
            </a:r>
            <a:r>
              <a:rPr lang="en-US" i="0" u="none" dirty="0">
                <a:effectLst/>
              </a:rPr>
              <a:t>:</a:t>
            </a:r>
            <a:r>
              <a:rPr lang="en-US" dirty="0">
                <a:effectLst/>
              </a:rPr>
              <a:t> The sooner I get feedback, then, the better (in most cases). I don’t want to wait hours or days to find out which jokes they laughed at or didn’t, whether my students were attentive, or which part of my paper works and doesn’t. My caveat, “in most cases”, is meant to cover situations such as playing a piano piece in recital: I don’t want either my teacher or the audience to be barking out feedback as I perform. That’s why it is more precise to say that good feedback is “timely” rather than “immediate.”</a:t>
            </a:r>
          </a:p>
          <a:p>
            <a:pPr marL="234841" indent="-234841" defTabSz="942745">
              <a:buFont typeface="+mj-lt"/>
              <a:buAutoNum type="arabicPeriod"/>
            </a:pPr>
            <a:endParaRPr lang="en-US" dirty="0"/>
          </a:p>
          <a:p>
            <a:pPr marL="234841" indent="-234841">
              <a:buFont typeface="+mj-lt"/>
              <a:buAutoNum type="arabicPeriod"/>
            </a:pPr>
            <a:r>
              <a:rPr lang="en-US" i="0" u="sng" dirty="0"/>
              <a:t>Ongoing:</a:t>
            </a:r>
            <a:r>
              <a:rPr lang="en-US" dirty="0"/>
              <a:t> It follows that the more I can get such timely feedback, in real time, before it is too late, the better my ultimate performance will be, especially on complex performance that can never be mastered in a short amount of time and on a few attempts. That’s why we talk about powerful feedback “loops” in a sound learning system.</a:t>
            </a:r>
          </a:p>
          <a:p>
            <a:pPr marL="234841" indent="-234841">
              <a:buFont typeface="+mj-lt"/>
              <a:buAutoNum type="arabicPeriod"/>
            </a:pPr>
            <a:endParaRPr lang="en-US" dirty="0"/>
          </a:p>
          <a:p>
            <a:r>
              <a:rPr lang="en-US" dirty="0"/>
              <a:t>All adjustment in route depends upon feedback and multiple opportunities to use it. This is really what makes any assessment truly “formative” in education. The feedback is “formative” not merely because it precedes “summative” assessments but because the performer has many opportunities, if results are less than optimal, to adjust the performance to better achieve the goal. Many so-called formative assessments do not build in such feedback use.</a:t>
            </a:r>
          </a:p>
          <a:p>
            <a:endParaRPr lang="en-US" i="0" u="none" dirty="0"/>
          </a:p>
          <a:p>
            <a:pPr marL="234841" indent="-234841">
              <a:buFont typeface="+mj-lt"/>
              <a:buAutoNum type="arabicPeriod" startAt="7"/>
            </a:pPr>
            <a:r>
              <a:rPr lang="en-US" i="0" u="sng" dirty="0"/>
              <a:t>Consistent</a:t>
            </a:r>
            <a:r>
              <a:rPr lang="en-US" i="0" u="none" dirty="0"/>
              <a:t>:</a:t>
            </a:r>
            <a:r>
              <a:rPr lang="en-US" i="1" dirty="0"/>
              <a:t> </a:t>
            </a:r>
            <a:r>
              <a:rPr lang="en-US" dirty="0"/>
              <a:t>For feedback to be useful it has to be consistent. Clearly, I can only monitor and adjust successfully if the information fed back to me is stable, unvarying in its accuracy, and trustworthy. In education this has a clear consequence: teachers have to be on the same page about what is quality work and what to say when the work is not up to standard. This can only come from teachers constantly looking at student work together, becoming more consistent (i.e. achieving inter-rater reliability) over time, and formalizing their judgments in highly-descriptive rubrics supported by anchor products and performances. If we want student-to-student feedback to be more helpful, students have to be trained the same way we train teachers to be consistent, using the same exemplars and rubrics.</a:t>
            </a:r>
          </a:p>
        </p:txBody>
      </p:sp>
      <p:sp>
        <p:nvSpPr>
          <p:cNvPr id="4" name="Slide Number Placeholder 3"/>
          <p:cNvSpPr>
            <a:spLocks noGrp="1"/>
          </p:cNvSpPr>
          <p:nvPr>
            <p:ph type="sldNum" sz="quarter" idx="10"/>
          </p:nvPr>
        </p:nvSpPr>
        <p:spPr/>
        <p:txBody>
          <a:bodyPr/>
          <a:lstStyle/>
          <a:p>
            <a:fld id="{7976ED14-983E-4910-ACC1-35B1B82C755C}" type="slidenum">
              <a:rPr lang="en-US" smtClean="0"/>
              <a:pPr/>
              <a:t>38</a:t>
            </a:fld>
            <a:endParaRPr lang="en-US"/>
          </a:p>
        </p:txBody>
      </p:sp>
    </p:spTree>
    <p:extLst>
      <p:ext uri="{BB962C8B-B14F-4D97-AF65-F5344CB8AC3E}">
        <p14:creationId xmlns:p14="http://schemas.microsoft.com/office/powerpoint/2010/main" val="22521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 </a:t>
            </a:r>
            <a:r>
              <a:rPr lang="en-US" dirty="0"/>
              <a:t>A jigsaw is a cooperative learning strategy that enables each student of a "home" group to specialize in one aspect of a topic (for example, one group read &amp; learn about goal referenced another group read &amp; learn about tangible &amp; transparent. Students meet with members from other groups who are assigned the same aspect, and after mastering the material, return to the "home" group and teach the material to their group members. With this strategy, each student in the "home" group serves as a piece of the topic's puzzle and when they work together as a whole, they create the complete jigsaw puzzle.</a:t>
            </a:r>
            <a:br>
              <a:rPr lang="en-US" dirty="0"/>
            </a:br>
            <a:endParaRPr lang="en-US" dirty="0"/>
          </a:p>
          <a:p>
            <a:r>
              <a:rPr lang="en-US" b="1" dirty="0"/>
              <a:t>To Say:</a:t>
            </a:r>
            <a:r>
              <a:rPr lang="en-US" b="0" dirty="0"/>
              <a:t> C</a:t>
            </a:r>
            <a:r>
              <a:rPr lang="en-US" dirty="0"/>
              <a:t>ommunicate the directions of the jigsaw activity.</a:t>
            </a:r>
          </a:p>
          <a:p>
            <a:endParaRPr lang="en-US" dirty="0"/>
          </a:p>
          <a:p>
            <a:r>
              <a:rPr lang="en-US" b="1" dirty="0"/>
              <a:t>To Do: </a:t>
            </a:r>
            <a:r>
              <a:rPr lang="en-US" b="0" dirty="0"/>
              <a:t>Jigsaw the Wiggins article, </a:t>
            </a:r>
            <a:r>
              <a:rPr lang="en-US" b="0" i="1" dirty="0"/>
              <a:t>Seven Keys to Effective Feedback</a:t>
            </a:r>
            <a:r>
              <a:rPr lang="en-US" b="0" dirty="0"/>
              <a:t>. </a:t>
            </a:r>
          </a:p>
          <a:p>
            <a:endParaRPr lang="en-US" dirty="0"/>
          </a:p>
          <a:p>
            <a:pPr defTabSz="939363">
              <a:spcBef>
                <a:spcPts val="370"/>
              </a:spcBef>
              <a:defRPr/>
            </a:pPr>
            <a:r>
              <a:rPr lang="en-US" b="1" dirty="0"/>
              <a:t>Handout: </a:t>
            </a:r>
            <a:r>
              <a:rPr lang="en-US" dirty="0"/>
              <a:t>Seven Keys to Effective Feedback</a:t>
            </a:r>
          </a:p>
        </p:txBody>
      </p:sp>
      <p:sp>
        <p:nvSpPr>
          <p:cNvPr id="4" name="Slide Number Placeholder 3"/>
          <p:cNvSpPr>
            <a:spLocks noGrp="1"/>
          </p:cNvSpPr>
          <p:nvPr>
            <p:ph type="sldNum" sz="quarter" idx="10"/>
          </p:nvPr>
        </p:nvSpPr>
        <p:spPr/>
        <p:txBody>
          <a:bodyPr/>
          <a:lstStyle/>
          <a:p>
            <a:fld id="{7976ED14-983E-4910-ACC1-35B1B82C755C}" type="slidenum">
              <a:rPr lang="en-US" smtClean="0"/>
              <a:pPr/>
              <a:t>39</a:t>
            </a:fld>
            <a:endParaRPr lang="en-US"/>
          </a:p>
        </p:txBody>
      </p:sp>
    </p:spTree>
    <p:extLst>
      <p:ext uri="{BB962C8B-B14F-4D97-AF65-F5344CB8AC3E}">
        <p14:creationId xmlns:p14="http://schemas.microsoft.com/office/powerpoint/2010/main" val="107866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707708" y="4447461"/>
            <a:ext cx="5661659" cy="4213384"/>
          </a:xfrm>
          <a:prstGeom prst="rect">
            <a:avLst/>
          </a:prstGeom>
        </p:spPr>
        <p:txBody>
          <a:bodyPr lIns="93921" tIns="93921" rIns="93921" bIns="93921" anchor="t" anchorCtr="0">
            <a:noAutofit/>
          </a:bodyPr>
          <a:lstStyle/>
          <a:p>
            <a:pPr>
              <a:spcBef>
                <a:spcPts val="0"/>
              </a:spcBef>
            </a:pPr>
            <a:r>
              <a:rPr lang="en-US" b="1" dirty="0"/>
              <a:t>To Know: </a:t>
            </a:r>
            <a:r>
              <a:rPr lang="en-US" b="0" dirty="0"/>
              <a:t>Jan </a:t>
            </a:r>
            <a:r>
              <a:rPr lang="en-US" b="0" dirty="0" err="1"/>
              <a:t>Chappuis</a:t>
            </a:r>
            <a:r>
              <a:rPr lang="en-US" b="0" dirty="0"/>
              <a:t> has organized seven teacher strategies within the three ACL questions. Review of strategies 1 and 2 under the first question </a:t>
            </a:r>
            <a:r>
              <a:rPr lang="en-US" b="0"/>
              <a:t>and introduction of </a:t>
            </a:r>
            <a:r>
              <a:rPr lang="en-US" b="0" dirty="0"/>
              <a:t>strategies 3 and 4 under the second question can serve as a pre-reading activity. These strategies and questions will be discussed at the beginning of the training session.</a:t>
            </a:r>
          </a:p>
          <a:p>
            <a:pPr>
              <a:spcBef>
                <a:spcPts val="0"/>
              </a:spcBef>
            </a:pPr>
            <a:endParaRPr lang="en-US" b="1" dirty="0"/>
          </a:p>
          <a:p>
            <a:pPr>
              <a:spcBef>
                <a:spcPts val="0"/>
              </a:spcBef>
            </a:pPr>
            <a:r>
              <a:rPr lang="en-US" b="1" dirty="0"/>
              <a:t>Handout:</a:t>
            </a:r>
            <a:r>
              <a:rPr lang="en-US" b="0" dirty="0"/>
              <a:t> Teacher Strategies for Developing Assessment Capable Learners (This</a:t>
            </a:r>
            <a:r>
              <a:rPr lang="en-US" b="0" baseline="0" dirty="0"/>
              <a:t> is a participant copy of these 7 strategies aligned with the three questions.)</a:t>
            </a:r>
          </a:p>
          <a:p>
            <a:pPr>
              <a:spcBef>
                <a:spcPts val="0"/>
              </a:spcBef>
            </a:pPr>
            <a:endParaRPr lang="en-US" b="1" dirty="0"/>
          </a:p>
          <a:p>
            <a:pPr>
              <a:spcBef>
                <a:spcPts val="0"/>
              </a:spcBef>
            </a:pPr>
            <a:r>
              <a:rPr lang="en-US" b="1" dirty="0"/>
              <a:t>Reference: </a:t>
            </a:r>
            <a:r>
              <a:rPr lang="en-US" sz="1000" dirty="0" err="1"/>
              <a:t>Chappuis</a:t>
            </a:r>
            <a:r>
              <a:rPr lang="en-US" sz="1000" dirty="0"/>
              <a:t>, J. (2015). </a:t>
            </a:r>
            <a:r>
              <a:rPr lang="en-US" sz="1000" i="1" dirty="0"/>
              <a:t>Seven strategies of assessment for learning</a:t>
            </a:r>
            <a:r>
              <a:rPr lang="en-US" sz="1000" dirty="0"/>
              <a:t>, 2e. Upper Saddle River, NJ: Pearson Education.</a:t>
            </a:r>
          </a:p>
        </p:txBody>
      </p:sp>
      <p:sp>
        <p:nvSpPr>
          <p:cNvPr id="489" name="Shape 48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1187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42745">
              <a:defRPr/>
            </a:pPr>
            <a:r>
              <a:rPr lang="en-US" b="1" dirty="0"/>
              <a:t>To Know:</a:t>
            </a:r>
            <a:r>
              <a:rPr lang="en-US" b="0" dirty="0"/>
              <a:t> Hattie/</a:t>
            </a:r>
            <a:r>
              <a:rPr lang="en-US" b="0" dirty="0" err="1"/>
              <a:t>Chappuis</a:t>
            </a:r>
            <a:r>
              <a:rPr lang="en-US" b="0" dirty="0"/>
              <a:t> presents a</a:t>
            </a:r>
            <a:r>
              <a:rPr lang="en-US" dirty="0"/>
              <a:t> useful model for feedback as participants consider three questions. </a:t>
            </a:r>
          </a:p>
          <a:p>
            <a:pPr defTabSz="942745">
              <a:defRPr/>
            </a:pPr>
            <a:endParaRPr lang="en-US" dirty="0"/>
          </a:p>
          <a:p>
            <a:pPr defTabSz="942745">
              <a:defRPr/>
            </a:pPr>
            <a:r>
              <a:rPr lang="en-US" b="0" dirty="0"/>
              <a:t>The three questions are phrased from a student’s point of view. The questions are not new; however, what may be new is their intentional use. Focusing on the student as the most influential decision maker in your classroom. The Question is in bold type and the strategy how to answer the question is in parenthesis. As explained further down below in notes… </a:t>
            </a:r>
            <a:endParaRPr lang="en-US" dirty="0"/>
          </a:p>
          <a:p>
            <a:pPr defTabSz="942745">
              <a:defRPr/>
            </a:pPr>
            <a:endParaRPr lang="en-US" b="1" dirty="0"/>
          </a:p>
          <a:p>
            <a:r>
              <a:rPr lang="en-US" b="1" dirty="0"/>
              <a:t>Where Am I going? </a:t>
            </a:r>
            <a:r>
              <a:rPr lang="en-US" dirty="0"/>
              <a:t>The first question relates to goals. When students understand their goals and what success of those goals look like, then the feedback is more powerful. Without them feedback is often confusing, disorienting, and interpreted as something about the student not their tasks or work. There are two major elements of goals, these are challenge and commitment. Challenging goals relate to feedback in two major ways. First, they inform individuals “as to what type or level of performance is to  be attained so that they can direct and evaluate their actions and efforts accordingly. Feedback allows them to set reasonable goals and to track their performance in relation to their goals so that adjustments in effort, direction, and even strategy can be made as needed” </a:t>
            </a:r>
            <a:r>
              <a:rPr lang="en-US" b="1" dirty="0"/>
              <a:t>(Locke &amp; Latham, 1990, p. 23). </a:t>
            </a:r>
            <a:r>
              <a:rPr lang="en-US" dirty="0"/>
              <a:t>These levels of attainment can be termed </a:t>
            </a:r>
            <a:r>
              <a:rPr lang="en-US" i="1" dirty="0"/>
              <a:t>success criteria</a:t>
            </a:r>
            <a:r>
              <a:rPr lang="en-US" dirty="0"/>
              <a:t>. Goal commitment, which refers to one’s attachment or determination to reach a goal, has a direct and often secondary impact on goal performance. There are many mediators that can affect goal commitment and among the more important are peers, who can influence goal commitment through pressure, modeling, and competition, and particularly during adolescence the reputation desired by the student can very much affect the power of this peer influence </a:t>
            </a:r>
            <a:r>
              <a:rPr lang="en-US" b="1" dirty="0"/>
              <a:t>(Carroll, Houghton, Durkin, &amp; Hattie, 2009).</a:t>
            </a:r>
          </a:p>
          <a:p>
            <a:pPr defTabSz="942745"/>
            <a:endParaRPr lang="en-US" dirty="0"/>
          </a:p>
          <a:p>
            <a:pPr defTabSz="942745"/>
            <a:r>
              <a:rPr lang="en-US" b="1" dirty="0"/>
              <a:t>How am I going?</a:t>
            </a:r>
            <a:r>
              <a:rPr lang="en-US" dirty="0"/>
              <a:t> The second question is more related to progress feedback (</a:t>
            </a:r>
            <a:r>
              <a:rPr lang="en-US" i="1" dirty="0"/>
              <a:t>How Am I Going</a:t>
            </a:r>
            <a:r>
              <a:rPr lang="en-US" dirty="0"/>
              <a:t>?). This entails feedback (about past, present or how to progress) relative to the starting or finishing point and is often expressed in relation to some expected standard, to prior performance, and/or to success or failure on a specific part of the task. Feedback information about progress, about personal best performance, and comparative effects to other students can be most salient to this second question.</a:t>
            </a:r>
          </a:p>
          <a:p>
            <a:endParaRPr lang="en-US" dirty="0"/>
          </a:p>
          <a:p>
            <a:pPr defTabSz="942745"/>
            <a:r>
              <a:rPr lang="en-US" b="1" dirty="0"/>
              <a:t>Where to next? </a:t>
            </a:r>
            <a:r>
              <a:rPr lang="en-US" dirty="0"/>
              <a:t>The third question is more consequential, </a:t>
            </a:r>
            <a:r>
              <a:rPr lang="en-US" i="1" dirty="0"/>
              <a:t>Where to next</a:t>
            </a:r>
            <a:r>
              <a:rPr lang="en-US" dirty="0"/>
              <a:t>? Such feedback can assist in choosing the next most appropriate challenges, more self-regulation over the learning process, greater fluency and automaticity, different strategies and processes to work on the tasks, deeper understanding, and more information about what is and what is not understood.</a:t>
            </a:r>
          </a:p>
          <a:p>
            <a:pPr defTabSz="942745"/>
            <a:endParaRPr lang="en-US" b="1" dirty="0"/>
          </a:p>
          <a:p>
            <a:pPr defTabSz="942745"/>
            <a:r>
              <a:rPr lang="en-US" b="1" dirty="0"/>
              <a:t>References: </a:t>
            </a:r>
            <a:r>
              <a:rPr lang="en-US" sz="1200" dirty="0" err="1"/>
              <a:t>Chappuis</a:t>
            </a:r>
            <a:r>
              <a:rPr lang="en-US" sz="1200" dirty="0"/>
              <a:t>, J. (2009). </a:t>
            </a:r>
            <a:r>
              <a:rPr lang="en-US" sz="1200" i="1" dirty="0"/>
              <a:t>Seven strategies of assessment for learning</a:t>
            </a:r>
            <a:r>
              <a:rPr lang="en-US" sz="1200" dirty="0"/>
              <a:t>. Allyn &amp; Bacon.</a:t>
            </a:r>
          </a:p>
          <a:p>
            <a:pPr defTabSz="942745"/>
            <a:endParaRPr lang="en-US" b="1" dirty="0"/>
          </a:p>
          <a:p>
            <a:pPr defTabSz="942745">
              <a:spcBef>
                <a:spcPts val="0"/>
              </a:spcBef>
              <a:defRPr/>
            </a:pPr>
            <a:r>
              <a:rPr lang="en-US" dirty="0">
                <a:solidFill>
                  <a:schemeClr val="tx1"/>
                </a:solidFill>
                <a:latin typeface="+mn-lt"/>
                <a:ea typeface="+mn-ea"/>
                <a:cs typeface="+mn-cs"/>
              </a:rPr>
              <a:t>Hattie, J., &amp; Timperley, H. (2007). The power of feedback. </a:t>
            </a:r>
            <a:r>
              <a:rPr lang="en-US" i="1" dirty="0">
                <a:solidFill>
                  <a:schemeClr val="tx1"/>
                </a:solidFill>
                <a:latin typeface="+mn-lt"/>
                <a:ea typeface="+mn-ea"/>
                <a:cs typeface="+mn-cs"/>
              </a:rPr>
              <a:t>Review of educational research</a:t>
            </a:r>
            <a:r>
              <a:rPr lang="en-US" dirty="0">
                <a:solidFill>
                  <a:schemeClr val="tx1"/>
                </a:solidFill>
                <a:latin typeface="+mn-lt"/>
                <a:ea typeface="+mn-ea"/>
                <a:cs typeface="+mn-cs"/>
              </a:rPr>
              <a:t>, </a:t>
            </a:r>
            <a:r>
              <a:rPr lang="en-US" i="1" dirty="0">
                <a:solidFill>
                  <a:schemeClr val="tx1"/>
                </a:solidFill>
                <a:latin typeface="+mn-lt"/>
                <a:ea typeface="+mn-ea"/>
                <a:cs typeface="+mn-cs"/>
              </a:rPr>
              <a:t>77</a:t>
            </a:r>
            <a:r>
              <a:rPr lang="en-US" dirty="0">
                <a:solidFill>
                  <a:schemeClr val="tx1"/>
                </a:solidFill>
                <a:latin typeface="+mn-lt"/>
                <a:ea typeface="+mn-ea"/>
                <a:cs typeface="+mn-cs"/>
              </a:rPr>
              <a:t>(1), 81-112.</a:t>
            </a:r>
          </a:p>
        </p:txBody>
      </p:sp>
      <p:sp>
        <p:nvSpPr>
          <p:cNvPr id="4" name="Slide Number Placeholder 3"/>
          <p:cNvSpPr>
            <a:spLocks noGrp="1"/>
          </p:cNvSpPr>
          <p:nvPr>
            <p:ph type="sldNum" sz="quarter" idx="10"/>
          </p:nvPr>
        </p:nvSpPr>
        <p:spPr/>
        <p:txBody>
          <a:bodyPr/>
          <a:lstStyle/>
          <a:p>
            <a:fld id="{7976ED14-983E-4910-ACC1-35B1B82C755C}" type="slidenum">
              <a:rPr lang="en-US" smtClean="0"/>
              <a:pPr/>
              <a:t>40</a:t>
            </a:fld>
            <a:endParaRPr lang="en-US"/>
          </a:p>
        </p:txBody>
      </p:sp>
    </p:spTree>
    <p:extLst>
      <p:ext uri="{BB962C8B-B14F-4D97-AF65-F5344CB8AC3E}">
        <p14:creationId xmlns:p14="http://schemas.microsoft.com/office/powerpoint/2010/main" val="7982700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 </a:t>
            </a:r>
            <a:r>
              <a:rPr lang="en-US" dirty="0"/>
              <a:t>For</a:t>
            </a:r>
            <a:r>
              <a:rPr lang="en-US" baseline="0" dirty="0"/>
              <a:t> students to be able to act on the feedback, they need to know the next steps to take, but not so much that the work has been done for them. The one doing the work is the one learning. </a:t>
            </a:r>
          </a:p>
          <a:p>
            <a:endParaRPr lang="en-US" baseline="0" dirty="0"/>
          </a:p>
          <a:p>
            <a:r>
              <a:rPr lang="en-US" b="1" baseline="0" dirty="0"/>
              <a:t>To Know: </a:t>
            </a:r>
            <a:r>
              <a:rPr lang="en-US" b="0" baseline="0" dirty="0"/>
              <a:t>The presenter might choose to</a:t>
            </a:r>
            <a:r>
              <a:rPr lang="en-US" baseline="0" dirty="0"/>
              <a:t> use one of the articles listed below to further deepen the participants knowledge of feedback.</a:t>
            </a:r>
          </a:p>
          <a:p>
            <a:endParaRPr lang="en-US" baseline="0" dirty="0"/>
          </a:p>
          <a:p>
            <a:pPr defTabSz="939363">
              <a:spcBef>
                <a:spcPts val="0"/>
              </a:spcBef>
              <a:defRPr/>
            </a:pPr>
            <a:r>
              <a:rPr lang="en-US" b="1" dirty="0">
                <a:solidFill>
                  <a:schemeClr val="tx1"/>
                </a:solidFill>
                <a:latin typeface="+mn-lt"/>
                <a:ea typeface="+mn-ea"/>
                <a:cs typeface="+mn-cs"/>
              </a:rPr>
              <a:t>References: </a:t>
            </a:r>
            <a:r>
              <a:rPr lang="en-US" dirty="0">
                <a:solidFill>
                  <a:schemeClr val="tx1"/>
                </a:solidFill>
                <a:latin typeface="+mn-lt"/>
                <a:ea typeface="+mn-ea"/>
                <a:cs typeface="+mn-cs"/>
              </a:rPr>
              <a:t>Brookhart, S. M. (2008). </a:t>
            </a:r>
            <a:r>
              <a:rPr lang="en-US" i="1" dirty="0">
                <a:solidFill>
                  <a:schemeClr val="tx1"/>
                </a:solidFill>
                <a:latin typeface="+mn-lt"/>
                <a:ea typeface="+mn-ea"/>
                <a:cs typeface="+mn-cs"/>
              </a:rPr>
              <a:t>How to give effective feedback to your students</a:t>
            </a:r>
            <a:r>
              <a:rPr lang="en-US" dirty="0">
                <a:solidFill>
                  <a:schemeClr val="tx1"/>
                </a:solidFill>
                <a:latin typeface="+mn-lt"/>
                <a:ea typeface="+mn-ea"/>
                <a:cs typeface="+mn-cs"/>
              </a:rPr>
              <a:t>. ASCD.</a:t>
            </a:r>
          </a:p>
          <a:p>
            <a:pPr defTabSz="939363">
              <a:spcBef>
                <a:spcPts val="0"/>
              </a:spcBef>
              <a:defRPr/>
            </a:pPr>
            <a:endParaRPr lang="en-US" dirty="0">
              <a:solidFill>
                <a:schemeClr val="tx1"/>
              </a:solidFill>
              <a:latin typeface="+mn-lt"/>
              <a:ea typeface="+mn-ea"/>
              <a:cs typeface="+mn-cs"/>
            </a:endParaRPr>
          </a:p>
          <a:p>
            <a:pPr defTabSz="939363">
              <a:spcBef>
                <a:spcPts val="0"/>
              </a:spcBef>
              <a:defRPr/>
            </a:pPr>
            <a:r>
              <a:rPr lang="en-US" dirty="0" err="1">
                <a:solidFill>
                  <a:schemeClr val="tx1"/>
                </a:solidFill>
                <a:latin typeface="+mn-lt"/>
                <a:ea typeface="+mn-ea"/>
                <a:cs typeface="+mn-cs"/>
              </a:rPr>
              <a:t>Wiliam</a:t>
            </a:r>
            <a:r>
              <a:rPr lang="en-US" dirty="0">
                <a:solidFill>
                  <a:schemeClr val="tx1"/>
                </a:solidFill>
                <a:latin typeface="+mn-lt"/>
                <a:ea typeface="+mn-ea"/>
                <a:cs typeface="+mn-cs"/>
              </a:rPr>
              <a:t>, D. (2016). The secret of effective feedback. </a:t>
            </a:r>
            <a:r>
              <a:rPr lang="en-US" i="1" dirty="0">
                <a:solidFill>
                  <a:schemeClr val="tx1"/>
                </a:solidFill>
                <a:latin typeface="+mn-lt"/>
                <a:ea typeface="+mn-ea"/>
                <a:cs typeface="+mn-cs"/>
              </a:rPr>
              <a:t>Educational Leadership</a:t>
            </a:r>
            <a:r>
              <a:rPr lang="en-US" dirty="0">
                <a:solidFill>
                  <a:schemeClr val="tx1"/>
                </a:solidFill>
                <a:latin typeface="+mn-lt"/>
                <a:ea typeface="+mn-ea"/>
                <a:cs typeface="+mn-cs"/>
              </a:rPr>
              <a:t>, </a:t>
            </a:r>
            <a:r>
              <a:rPr lang="en-US" i="1" dirty="0">
                <a:solidFill>
                  <a:schemeClr val="tx1"/>
                </a:solidFill>
                <a:latin typeface="+mn-lt"/>
                <a:ea typeface="+mn-ea"/>
                <a:cs typeface="+mn-cs"/>
              </a:rPr>
              <a:t>73</a:t>
            </a:r>
            <a:r>
              <a:rPr lang="en-US" dirty="0">
                <a:solidFill>
                  <a:schemeClr val="tx1"/>
                </a:solidFill>
                <a:latin typeface="+mn-lt"/>
                <a:ea typeface="+mn-ea"/>
                <a:cs typeface="+mn-cs"/>
              </a:rPr>
              <a:t>(7), 10-15.</a:t>
            </a:r>
          </a:p>
          <a:p>
            <a:pPr defTabSz="939363">
              <a:spcBef>
                <a:spcPts val="0"/>
              </a:spcBef>
              <a:defRPr/>
            </a:pPr>
            <a:endParaRPr lang="en-US" sz="1200" b="0" i="0" u="none" strike="noStrike" kern="1200" cap="none" dirty="0">
              <a:solidFill>
                <a:schemeClr val="tx1"/>
              </a:solidFill>
              <a:latin typeface="Calibri"/>
              <a:ea typeface="Calibri"/>
              <a:cs typeface="Calibri"/>
              <a:sym typeface="Calibri"/>
            </a:endParaRPr>
          </a:p>
          <a:p>
            <a:pPr defTabSz="939363">
              <a:spcBef>
                <a:spcPts val="0"/>
              </a:spcBef>
              <a:defRPr/>
            </a:pPr>
            <a:r>
              <a:rPr lang="en-US" sz="1200" b="0" i="0" u="none" strike="noStrike" kern="1200" cap="none" dirty="0">
                <a:solidFill>
                  <a:schemeClr val="bg2">
                    <a:lumMod val="10000"/>
                  </a:schemeClr>
                </a:solidFill>
                <a:latin typeface="Calibri"/>
                <a:ea typeface="Calibri"/>
                <a:cs typeface="Calibri"/>
                <a:sym typeface="Calibri"/>
              </a:rPr>
              <a:t>Schwartz, K. (2017, April 12). Why giving effective feedback is trickier than it seems [Blog Post]. KQED. Retrieved from</a:t>
            </a:r>
            <a:r>
              <a:rPr lang="en-US" sz="1200" b="0" i="0" u="none" strike="noStrike" kern="1200" cap="none" dirty="0">
                <a:solidFill>
                  <a:schemeClr val="tx1"/>
                </a:solidFill>
                <a:latin typeface="Calibri"/>
                <a:ea typeface="Calibri"/>
                <a:cs typeface="Calibri"/>
                <a:sym typeface="Calibri"/>
              </a:rPr>
              <a:t> https://ww2.kqed.org/mindshift/2017/04/12/why-giving-effective-feedback-is-trickier-than-it-seems/.</a:t>
            </a:r>
          </a:p>
          <a:p>
            <a:pPr defTabSz="939363">
              <a:spcBef>
                <a:spcPts val="0"/>
              </a:spcBef>
              <a:defRPr/>
            </a:pPr>
            <a:endParaRPr lang="en-US"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976ED14-983E-4910-ACC1-35B1B82C755C}"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338485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9" name="Shape 759"/>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sz="1100" b="1" dirty="0"/>
              <a:t>To Know: </a:t>
            </a:r>
            <a:r>
              <a:rPr lang="en-US" sz="1100" b="0" dirty="0"/>
              <a:t>For the purpose of this training session, there is not a distinction between effective feedback, descriptive feedback.</a:t>
            </a:r>
            <a:endParaRPr lang="en-US" sz="1100" b="1" dirty="0"/>
          </a:p>
          <a:p>
            <a:pPr>
              <a:spcBef>
                <a:spcPts val="0"/>
              </a:spcBef>
            </a:pPr>
            <a:endParaRPr lang="en-US" sz="1100" b="1" dirty="0"/>
          </a:p>
          <a:p>
            <a:pPr>
              <a:spcBef>
                <a:spcPts val="0"/>
              </a:spcBef>
            </a:pPr>
            <a:r>
              <a:rPr lang="en-US" sz="1100" b="1" dirty="0"/>
              <a:t>To Say: </a:t>
            </a:r>
            <a:r>
              <a:rPr lang="en-US" sz="1100" dirty="0"/>
              <a:t>The importance of descriptive feedback are listed on this slide as stated by Hattie and Timperley.</a:t>
            </a:r>
            <a:endParaRPr lang="en-US" sz="1100" b="1" dirty="0"/>
          </a:p>
          <a:p>
            <a:pPr>
              <a:spcBef>
                <a:spcPts val="0"/>
              </a:spcBef>
            </a:pPr>
            <a:endParaRPr lang="en-US" sz="1100" b="1" dirty="0"/>
          </a:p>
          <a:p>
            <a:pPr defTabSz="939363">
              <a:spcBef>
                <a:spcPts val="0"/>
              </a:spcBef>
              <a:defRPr/>
            </a:pPr>
            <a:r>
              <a:rPr lang="en-US" sz="1100" b="1" dirty="0"/>
              <a:t>Reference: </a:t>
            </a:r>
            <a:r>
              <a:rPr lang="en-US" dirty="0"/>
              <a:t>Hattie, J., &amp; Timperley, H. (2007). The power of feedback. </a:t>
            </a:r>
            <a:r>
              <a:rPr lang="en-US" i="1" dirty="0"/>
              <a:t>Review of educational research</a:t>
            </a:r>
            <a:r>
              <a:rPr lang="en-US" dirty="0"/>
              <a:t>, </a:t>
            </a:r>
            <a:r>
              <a:rPr lang="en-US" i="1" dirty="0"/>
              <a:t>77</a:t>
            </a:r>
            <a:r>
              <a:rPr lang="en-US" dirty="0"/>
              <a:t>(1), 81-112. </a:t>
            </a:r>
            <a:r>
              <a:rPr lang="en-US" sz="1100" dirty="0"/>
              <a:t>Retrieved from </a:t>
            </a:r>
            <a:r>
              <a:rPr lang="en-US" sz="1100" u="sng" dirty="0">
                <a:solidFill>
                  <a:schemeClr val="hlink"/>
                </a:solidFill>
              </a:rPr>
              <a:t>http://education.qld.gov.au/staff/development/performance/resources/readings/power-feedback.pdf</a:t>
            </a:r>
          </a:p>
        </p:txBody>
      </p:sp>
      <p:sp>
        <p:nvSpPr>
          <p:cNvPr id="760" name="Shape 760"/>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42</a:t>
            </a:fld>
            <a:endParaRPr lang="en-US"/>
          </a:p>
        </p:txBody>
      </p:sp>
    </p:spTree>
    <p:extLst>
      <p:ext uri="{BB962C8B-B14F-4D97-AF65-F5344CB8AC3E}">
        <p14:creationId xmlns:p14="http://schemas.microsoft.com/office/powerpoint/2010/main" val="1663645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b="1" dirty="0"/>
              <a:t>To Know/To</a:t>
            </a:r>
            <a:r>
              <a:rPr lang="en-US" b="1" baseline="0" dirty="0"/>
              <a:t> Say:</a:t>
            </a:r>
            <a:r>
              <a:rPr lang="en-US" b="0" baseline="0" dirty="0"/>
              <a:t> </a:t>
            </a:r>
            <a:r>
              <a:rPr lang="en-US" dirty="0">
                <a:solidFill>
                  <a:schemeClr val="tx1"/>
                </a:solidFill>
                <a:latin typeface="+mn-lt"/>
                <a:ea typeface="+mn-ea"/>
                <a:cs typeface="+mn-cs"/>
              </a:rPr>
              <a:t>Descriptive feedback is formative, can be verbal or written. Evaluative feedback is summative, a grade. These two types of feedback are applicable to all students (ELL, </a:t>
            </a:r>
            <a:r>
              <a:rPr lang="en-US" dirty="0" err="1">
                <a:solidFill>
                  <a:schemeClr val="tx1"/>
                </a:solidFill>
                <a:latin typeface="+mn-lt"/>
                <a:ea typeface="+mn-ea"/>
                <a:cs typeface="+mn-cs"/>
              </a:rPr>
              <a:t>SpEd</a:t>
            </a:r>
            <a:r>
              <a:rPr lang="en-US" dirty="0">
                <a:solidFill>
                  <a:schemeClr val="tx1"/>
                </a:solidFill>
                <a:latin typeface="+mn-lt"/>
                <a:ea typeface="+mn-ea"/>
                <a:cs typeface="+mn-cs"/>
              </a:rPr>
              <a:t>, K-12). </a:t>
            </a:r>
            <a:endParaRPr lang="en-US" dirty="0"/>
          </a:p>
          <a:p>
            <a:pPr rtl="0"/>
            <a:endParaRPr lang="en-US" b="0" dirty="0"/>
          </a:p>
          <a:p>
            <a:r>
              <a:rPr lang="en-US" b="1" dirty="0"/>
              <a:t>Reference: </a:t>
            </a:r>
            <a:r>
              <a:rPr lang="en-US" dirty="0"/>
              <a:t>Wiggins, G. (2016). Seven keys to effective feedback. </a:t>
            </a:r>
            <a:r>
              <a:rPr lang="en-US" i="1" dirty="0"/>
              <a:t>On Formative Assessment: Readings from Educational Leadership (EL Essentials)</a:t>
            </a:r>
            <a:r>
              <a:rPr lang="en-US" dirty="0"/>
              <a:t>, 24.</a:t>
            </a:r>
          </a:p>
        </p:txBody>
      </p:sp>
      <p:sp>
        <p:nvSpPr>
          <p:cNvPr id="4" name="Slide Number Placeholder 3"/>
          <p:cNvSpPr>
            <a:spLocks noGrp="1"/>
          </p:cNvSpPr>
          <p:nvPr>
            <p:ph type="sldNum" sz="quarter" idx="10"/>
          </p:nvPr>
        </p:nvSpPr>
        <p:spPr/>
        <p:txBody>
          <a:bodyPr/>
          <a:lstStyle/>
          <a:p>
            <a:fld id="{7976ED14-983E-4910-ACC1-35B1B82C755C}" type="slidenum">
              <a:rPr lang="en-US" smtClean="0"/>
              <a:pPr/>
              <a:t>43</a:t>
            </a:fld>
            <a:endParaRPr lang="en-US"/>
          </a:p>
        </p:txBody>
      </p:sp>
    </p:spTree>
    <p:extLst>
      <p:ext uri="{BB962C8B-B14F-4D97-AF65-F5344CB8AC3E}">
        <p14:creationId xmlns:p14="http://schemas.microsoft.com/office/powerpoint/2010/main" val="33556507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SzPct val="25000"/>
            </a:pPr>
            <a:r>
              <a:rPr lang="en-US" b="1" dirty="0"/>
              <a:t>To Know/To Do: </a:t>
            </a:r>
            <a:r>
              <a:rPr lang="en-US" b="0" dirty="0"/>
              <a:t>This activity may be completed using the handout, technology, or responses cards. If using the handout, participants should mark the column corresponding to the type of feedback for each item. This will be followed by discussing the correct answers. If using the response cards, each participant will receive a response card out of card stock, which is printed on both sides. One side for Descriptive or “D” and the other side for Evaluative or “E”. Participants respond by selecting and showing the appropriate side of the card. A similar approach might also be used if t</a:t>
            </a:r>
            <a:r>
              <a:rPr lang="en-US" dirty="0"/>
              <a:t>echnology is available. </a:t>
            </a:r>
          </a:p>
          <a:p>
            <a:pPr>
              <a:spcBef>
                <a:spcPts val="0"/>
              </a:spcBef>
              <a:buSzPct val="25000"/>
            </a:pPr>
            <a:endParaRPr lang="en-US" dirty="0"/>
          </a:p>
          <a:p>
            <a:r>
              <a:rPr lang="en-US" b="1" dirty="0"/>
              <a:t>Handout: </a:t>
            </a:r>
            <a:r>
              <a:rPr lang="en-US" dirty="0"/>
              <a:t>Feedback, Descriptive or Evaluative?</a:t>
            </a:r>
            <a:endParaRPr lang="en-US" b="1" dirty="0"/>
          </a:p>
          <a:p>
            <a:pPr>
              <a:spcBef>
                <a:spcPts val="0"/>
              </a:spcBef>
              <a:buSzPct val="25000"/>
            </a:pPr>
            <a:endParaRPr lang="en-US" b="1" dirty="0"/>
          </a:p>
          <a:p>
            <a:pPr>
              <a:spcBef>
                <a:spcPts val="0"/>
              </a:spcBef>
              <a:buSzPct val="25000"/>
            </a:pPr>
            <a:r>
              <a:rPr lang="en-US" b="1" dirty="0"/>
              <a:t>To Know: </a:t>
            </a:r>
            <a:r>
              <a:rPr lang="en-US" dirty="0"/>
              <a:t>The following ten slides are hidden, but are available to use with response cards.</a:t>
            </a:r>
            <a:endParaRPr lang="en-US" b="1" dirty="0"/>
          </a:p>
          <a:p>
            <a:pPr lvl="0"/>
            <a:endParaRPr lang="en-US" b="1" dirty="0"/>
          </a:p>
          <a:p>
            <a:pPr lvl="0"/>
            <a:r>
              <a:rPr lang="en-US" b="1" dirty="0"/>
              <a:t>To Know: </a:t>
            </a:r>
            <a:r>
              <a:rPr lang="en-US" dirty="0"/>
              <a:t>Answers and brief explanation why.</a:t>
            </a:r>
          </a:p>
          <a:p>
            <a:pPr lvl="0"/>
            <a:endParaRPr lang="en-US" b="1" dirty="0"/>
          </a:p>
          <a:p>
            <a:pPr marL="234841" indent="-234841" defTabSz="939363">
              <a:spcBef>
                <a:spcPts val="370"/>
              </a:spcBef>
              <a:buFont typeface="+mj-lt"/>
              <a:buAutoNum type="arabicPeriod"/>
              <a:defRPr/>
            </a:pPr>
            <a:r>
              <a:rPr lang="en-US" dirty="0"/>
              <a:t>Evaluative: </a:t>
            </a:r>
            <a:r>
              <a:rPr lang="en-US" b="1" dirty="0"/>
              <a:t>Try harder next time. </a:t>
            </a:r>
            <a:r>
              <a:rPr lang="en-US" dirty="0"/>
              <a:t>Provides a judgment summarizing the quality of the learning. What area of focus does the student need to “try harder” on?</a:t>
            </a:r>
          </a:p>
          <a:p>
            <a:pPr marL="234841" indent="-234841">
              <a:buFont typeface="+mj-lt"/>
              <a:buAutoNum type="arabicPeriod"/>
            </a:pPr>
            <a:endParaRPr lang="en-US" dirty="0"/>
          </a:p>
          <a:p>
            <a:pPr marL="234841" indent="-234841">
              <a:spcBef>
                <a:spcPts val="0"/>
              </a:spcBef>
              <a:buSzPct val="25000"/>
              <a:buFont typeface="+mj-lt"/>
              <a:buAutoNum type="arabicPeriod"/>
            </a:pPr>
            <a:r>
              <a:rPr lang="en-US" dirty="0"/>
              <a:t>Descriptive: </a:t>
            </a:r>
            <a:r>
              <a:rPr lang="en-US" b="1" dirty="0"/>
              <a:t>You maintained eye contact throughout your entire speech; now you might work on your enunciation. </a:t>
            </a:r>
            <a:r>
              <a:rPr lang="en-US" dirty="0"/>
              <a:t>Provides specific information in the form of written comments or conversations. Helps the learner understand what he or she needs to do to improve.</a:t>
            </a:r>
          </a:p>
          <a:p>
            <a:pPr marL="234841" indent="-234841">
              <a:buFont typeface="+mj-lt"/>
              <a:buAutoNum type="arabicPeriod"/>
            </a:pPr>
            <a:endParaRPr lang="en-US" dirty="0"/>
          </a:p>
          <a:p>
            <a:pPr marL="234841" indent="-234841">
              <a:spcBef>
                <a:spcPts val="0"/>
              </a:spcBef>
              <a:buSzPct val="25000"/>
              <a:buFont typeface="+mj-lt"/>
              <a:buAutoNum type="arabicPeriod"/>
            </a:pPr>
            <a:r>
              <a:rPr lang="en-US" dirty="0"/>
              <a:t>Descriptive: </a:t>
            </a:r>
            <a:r>
              <a:rPr lang="en-US" b="1" dirty="0"/>
              <a:t>You solved the equation; however, you need to include a written or visual explanation. </a:t>
            </a:r>
            <a:r>
              <a:rPr lang="en-US" dirty="0"/>
              <a:t>Provides specific information in the form of written comments or conversations. Helps the learner understand what he or she needs to do to improve.</a:t>
            </a:r>
          </a:p>
          <a:p>
            <a:pPr marL="234841" indent="-234841">
              <a:buFont typeface="+mj-lt"/>
              <a:buAutoNum type="arabicPeriod"/>
            </a:pPr>
            <a:endParaRPr lang="en-US" b="1" dirty="0"/>
          </a:p>
          <a:p>
            <a:pPr marL="234841" indent="-234841" defTabSz="939363">
              <a:spcBef>
                <a:spcPts val="370"/>
              </a:spcBef>
              <a:buFont typeface="+mj-lt"/>
              <a:buAutoNum type="arabicPeriod"/>
              <a:defRPr/>
            </a:pPr>
            <a:r>
              <a:rPr lang="en-US" dirty="0"/>
              <a:t>Evaluative: </a:t>
            </a:r>
            <a:r>
              <a:rPr lang="en-US" b="1" dirty="0"/>
              <a:t>Your grades on this midterm assessment were much higher than last year’s class. </a:t>
            </a:r>
            <a:r>
              <a:rPr lang="en-US" dirty="0"/>
              <a:t>Tells learners how they compare to others.</a:t>
            </a:r>
          </a:p>
          <a:p>
            <a:pPr marL="234841" indent="-234841">
              <a:buFont typeface="+mj-lt"/>
              <a:buAutoNum type="arabicPeriod"/>
            </a:pPr>
            <a:endParaRPr lang="en-US" b="1" dirty="0"/>
          </a:p>
          <a:p>
            <a:pPr marL="234841" indent="-234841">
              <a:spcBef>
                <a:spcPts val="0"/>
              </a:spcBef>
              <a:buSzPct val="25000"/>
              <a:buFont typeface="+mj-lt"/>
              <a:buAutoNum type="arabicPeriod"/>
            </a:pPr>
            <a:r>
              <a:rPr lang="en-US" dirty="0"/>
              <a:t>Descriptive: </a:t>
            </a:r>
            <a:r>
              <a:rPr lang="en-US" b="1" dirty="0"/>
              <a:t>You made some simple mistakes on your timeline. Make sure that your time intervals are all the same length. </a:t>
            </a:r>
            <a:r>
              <a:rPr lang="en-US" dirty="0"/>
              <a:t>Provides specific information in the form of written comments or conversations. Helps the learner understand what he or she needs to do to improve.</a:t>
            </a:r>
          </a:p>
          <a:p>
            <a:pPr marL="234841" indent="-234841">
              <a:buFont typeface="+mj-lt"/>
              <a:buAutoNum type="arabicPeriod"/>
            </a:pPr>
            <a:endParaRPr lang="en-US" b="1" dirty="0"/>
          </a:p>
          <a:p>
            <a:pPr marL="234841" indent="-234841">
              <a:spcBef>
                <a:spcPts val="0"/>
              </a:spcBef>
              <a:buSzPct val="25000"/>
              <a:buFont typeface="+mj-lt"/>
              <a:buAutoNum type="arabicPeriod"/>
            </a:pPr>
            <a:r>
              <a:rPr lang="en-US" dirty="0"/>
              <a:t>Evaluative: </a:t>
            </a:r>
            <a:r>
              <a:rPr lang="en-US" b="1" dirty="0"/>
              <a:t>Your writing has definitely improved. </a:t>
            </a:r>
            <a:r>
              <a:rPr lang="en-US" dirty="0"/>
              <a:t>Provides a judgment summarizing the quality of the learning. What specific areas have improved? What specific areas still need to be improved upon?</a:t>
            </a:r>
            <a:endParaRPr lang="en-US" b="1" dirty="0"/>
          </a:p>
          <a:p>
            <a:pPr marL="234841" indent="-234841">
              <a:buFont typeface="+mj-lt"/>
              <a:buAutoNum type="arabicPeriod"/>
            </a:pPr>
            <a:endParaRPr lang="en-US" b="1" dirty="0"/>
          </a:p>
          <a:p>
            <a:pPr marL="234841" indent="-234841">
              <a:spcBef>
                <a:spcPts val="0"/>
              </a:spcBef>
              <a:buSzPct val="25000"/>
              <a:buFont typeface="+mj-lt"/>
              <a:buAutoNum type="arabicPeriod"/>
            </a:pPr>
            <a:r>
              <a:rPr lang="en-US" dirty="0"/>
              <a:t>Descriptive: </a:t>
            </a:r>
            <a:r>
              <a:rPr lang="en-US" b="1" dirty="0"/>
              <a:t>You made some errors on your graph. Go back and check the names of your title, x-axis, and y-axis. </a:t>
            </a:r>
            <a:r>
              <a:rPr lang="en-US" dirty="0"/>
              <a:t>Provides specific information in the form of written comments or conversations. Helps the learner understand what he or she needs to do to improve.</a:t>
            </a:r>
          </a:p>
          <a:p>
            <a:pPr marL="234841" indent="-234841">
              <a:buFont typeface="+mj-lt"/>
              <a:buAutoNum type="arabicPeriod"/>
            </a:pPr>
            <a:endParaRPr lang="en-US" b="1" dirty="0"/>
          </a:p>
          <a:p>
            <a:pPr marL="234841" indent="-234841" defTabSz="939363">
              <a:spcBef>
                <a:spcPts val="370"/>
              </a:spcBef>
              <a:buFont typeface="+mj-lt"/>
              <a:buAutoNum type="arabicPeriod"/>
              <a:defRPr/>
            </a:pPr>
            <a:r>
              <a:rPr lang="en-US" dirty="0"/>
              <a:t>Evaluative: </a:t>
            </a:r>
            <a:r>
              <a:rPr lang="en-US" b="1" dirty="0"/>
              <a:t>89%! B+ Good work! I am proud of you. You should be thrilled with your progress. </a:t>
            </a:r>
            <a:r>
              <a:rPr lang="en-US" dirty="0"/>
              <a:t>Is a direct result of summative assessment.</a:t>
            </a:r>
          </a:p>
          <a:p>
            <a:pPr marL="234841" indent="-234841">
              <a:buFont typeface="+mj-lt"/>
              <a:buAutoNum type="arabicPeriod"/>
            </a:pPr>
            <a:endParaRPr lang="en-US" b="1" dirty="0"/>
          </a:p>
          <a:p>
            <a:pPr marL="234841" indent="-234841" defTabSz="939363">
              <a:spcBef>
                <a:spcPts val="370"/>
              </a:spcBef>
              <a:buFont typeface="+mj-lt"/>
              <a:buAutoNum type="arabicPeriod"/>
              <a:defRPr/>
            </a:pPr>
            <a:r>
              <a:rPr lang="en-US" dirty="0"/>
              <a:t>Evaluative: </a:t>
            </a:r>
            <a:r>
              <a:rPr lang="en-US" b="1" dirty="0"/>
              <a:t>You are so close to proficiency. With a little more work, you should be at a level 3. </a:t>
            </a:r>
            <a:r>
              <a:rPr lang="en-US" dirty="0"/>
              <a:t>Is a direct result of summative assessment. No specific feedback about where the student is at, or what they need to do to improve.</a:t>
            </a:r>
            <a:endParaRPr lang="en-US" b="1" dirty="0"/>
          </a:p>
          <a:p>
            <a:pPr marL="234841" indent="-234841">
              <a:buFont typeface="+mj-lt"/>
              <a:buAutoNum type="arabicPeriod"/>
            </a:pPr>
            <a:endParaRPr lang="en-US" b="1" dirty="0"/>
          </a:p>
          <a:p>
            <a:pPr marL="234841" indent="-234841">
              <a:spcBef>
                <a:spcPts val="0"/>
              </a:spcBef>
              <a:buSzPct val="25000"/>
              <a:buFont typeface="+mj-lt"/>
              <a:buAutoNum type="arabicPeriod"/>
            </a:pPr>
            <a:r>
              <a:rPr lang="en-US" dirty="0"/>
              <a:t>Descriptive: </a:t>
            </a:r>
            <a:r>
              <a:rPr lang="en-US" b="1" dirty="0"/>
              <a:t>Your topic sentence is clear; your next step might be to add concrete details to support it. </a:t>
            </a:r>
            <a:r>
              <a:rPr lang="en-US" dirty="0"/>
              <a:t>Provides specific information in the form of written comments or conversations. Helps the learner understand what he or she needs to do to improve</a:t>
            </a:r>
            <a:r>
              <a:rPr lang="en-US" b="1" dirty="0"/>
              <a:t>. Extension: </a:t>
            </a:r>
            <a:r>
              <a:rPr lang="en-US" dirty="0"/>
              <a:t>Write some examples of feedback that is commonly heard in your classroom.  With a partner, discuss what kind of feedback it is and if/ how it can be better.</a:t>
            </a:r>
            <a:endParaRPr lang="en-US" b="1"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44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28663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Shape 78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1" name="Shape 781"/>
          <p:cNvSpPr txBox="1">
            <a:spLocks noGrp="1"/>
          </p:cNvSpPr>
          <p:nvPr>
            <p:ph type="body" idx="1"/>
          </p:nvPr>
        </p:nvSpPr>
        <p:spPr>
          <a:xfrm>
            <a:off x="707708" y="4447461"/>
            <a:ext cx="5661660" cy="4213384"/>
          </a:xfrm>
          <a:prstGeom prst="rect">
            <a:avLst/>
          </a:prstGeom>
          <a:noFill/>
          <a:ln>
            <a:noFill/>
          </a:ln>
        </p:spPr>
        <p:txBody>
          <a:bodyPr lIns="93921" tIns="46948" rIns="93921" bIns="46948" anchor="t" anchorCtr="0">
            <a:noAutofit/>
          </a:bodyPr>
          <a:lstStyle/>
          <a:p>
            <a:pPr>
              <a:spcBef>
                <a:spcPts val="0"/>
              </a:spcBef>
              <a:buSzPct val="25000"/>
            </a:pPr>
            <a:r>
              <a:rPr lang="en-US" b="1" dirty="0"/>
              <a:t>To Know: </a:t>
            </a:r>
            <a:r>
              <a:rPr lang="en-US" dirty="0"/>
              <a:t>Evaluative</a:t>
            </a:r>
          </a:p>
          <a:p>
            <a:pPr>
              <a:spcBef>
                <a:spcPts val="0"/>
              </a:spcBef>
              <a:buSzPct val="25000"/>
            </a:pPr>
            <a:endParaRPr b="1" dirty="0"/>
          </a:p>
          <a:p>
            <a:pPr>
              <a:spcBef>
                <a:spcPts val="0"/>
              </a:spcBef>
              <a:buSzPct val="25000"/>
            </a:pPr>
            <a:r>
              <a:rPr lang="en-US" dirty="0"/>
              <a:t>Provides </a:t>
            </a:r>
            <a:r>
              <a:rPr lang="en-US" b="1" dirty="0"/>
              <a:t>a judgment </a:t>
            </a:r>
            <a:r>
              <a:rPr lang="en-US" dirty="0"/>
              <a:t>summarizing the quality of the learning. What area of focus does the student need to “try harder” on?</a:t>
            </a:r>
          </a:p>
        </p:txBody>
      </p:sp>
      <p:sp>
        <p:nvSpPr>
          <p:cNvPr id="782" name="Shape 782"/>
          <p:cNvSpPr txBox="1">
            <a:spLocks noGrp="1"/>
          </p:cNvSpPr>
          <p:nvPr>
            <p:ph type="sldNum" idx="12"/>
          </p:nvPr>
        </p:nvSpPr>
        <p:spPr>
          <a:xfrm>
            <a:off x="4008704" y="8893296"/>
            <a:ext cx="3066733"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45</a:t>
            </a:fld>
            <a:endParaRPr lang="en-US" sz="1200">
              <a:latin typeface="Calibri"/>
              <a:ea typeface="Calibri"/>
              <a:cs typeface="Calibri"/>
              <a:sym typeface="Calibri"/>
            </a:endParaRPr>
          </a:p>
        </p:txBody>
      </p:sp>
    </p:spTree>
    <p:extLst>
      <p:ext uri="{BB962C8B-B14F-4D97-AF65-F5344CB8AC3E}">
        <p14:creationId xmlns:p14="http://schemas.microsoft.com/office/powerpoint/2010/main" val="19089768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Shape 78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8" name="Shape 788"/>
          <p:cNvSpPr txBox="1">
            <a:spLocks noGrp="1"/>
          </p:cNvSpPr>
          <p:nvPr>
            <p:ph type="body" idx="1"/>
          </p:nvPr>
        </p:nvSpPr>
        <p:spPr>
          <a:xfrm>
            <a:off x="707708" y="4447461"/>
            <a:ext cx="5661660" cy="4213384"/>
          </a:xfrm>
          <a:prstGeom prst="rect">
            <a:avLst/>
          </a:prstGeom>
          <a:noFill/>
          <a:ln>
            <a:noFill/>
          </a:ln>
        </p:spPr>
        <p:txBody>
          <a:bodyPr lIns="93921" tIns="46948" rIns="93921" bIns="46948" anchor="t" anchorCtr="0">
            <a:noAutofit/>
          </a:bodyPr>
          <a:lstStyle/>
          <a:p>
            <a:pPr defTabSz="939363">
              <a:spcBef>
                <a:spcPts val="0"/>
              </a:spcBef>
              <a:buSzPct val="25000"/>
              <a:defRPr/>
            </a:pPr>
            <a:r>
              <a:rPr lang="en-US" b="1" dirty="0"/>
              <a:t>To Know: </a:t>
            </a:r>
            <a:r>
              <a:rPr lang="en-US" dirty="0"/>
              <a:t>Descriptive</a:t>
            </a:r>
          </a:p>
          <a:p>
            <a:pPr>
              <a:spcBef>
                <a:spcPts val="0"/>
              </a:spcBef>
              <a:buSzPct val="25000"/>
            </a:pPr>
            <a:endParaRPr b="1" dirty="0"/>
          </a:p>
          <a:p>
            <a:pPr>
              <a:spcBef>
                <a:spcPts val="0"/>
              </a:spcBef>
              <a:buSzPct val="25000"/>
            </a:pPr>
            <a:r>
              <a:rPr lang="en-US" dirty="0"/>
              <a:t>Provides </a:t>
            </a:r>
            <a:r>
              <a:rPr lang="en-US" b="1" dirty="0"/>
              <a:t>specific information </a:t>
            </a:r>
            <a:r>
              <a:rPr lang="en-US" dirty="0"/>
              <a:t>in the form of written comments or conversations. Helps the learner understand what he or she needs to </a:t>
            </a:r>
            <a:r>
              <a:rPr lang="en-US" b="1" dirty="0"/>
              <a:t>do to improve.</a:t>
            </a:r>
          </a:p>
        </p:txBody>
      </p:sp>
      <p:sp>
        <p:nvSpPr>
          <p:cNvPr id="789" name="Shape 789"/>
          <p:cNvSpPr txBox="1">
            <a:spLocks noGrp="1"/>
          </p:cNvSpPr>
          <p:nvPr>
            <p:ph type="sldNum" idx="12"/>
          </p:nvPr>
        </p:nvSpPr>
        <p:spPr>
          <a:xfrm>
            <a:off x="4008704" y="8893296"/>
            <a:ext cx="3066733"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46</a:t>
            </a:fld>
            <a:endParaRPr lang="en-US" sz="1200">
              <a:latin typeface="Calibri"/>
              <a:ea typeface="Calibri"/>
              <a:cs typeface="Calibri"/>
              <a:sym typeface="Calibri"/>
            </a:endParaRPr>
          </a:p>
        </p:txBody>
      </p:sp>
    </p:spTree>
    <p:extLst>
      <p:ext uri="{BB962C8B-B14F-4D97-AF65-F5344CB8AC3E}">
        <p14:creationId xmlns:p14="http://schemas.microsoft.com/office/powerpoint/2010/main" val="20052942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Shape 79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95" name="Shape 795"/>
          <p:cNvSpPr txBox="1">
            <a:spLocks noGrp="1"/>
          </p:cNvSpPr>
          <p:nvPr>
            <p:ph type="body" idx="1"/>
          </p:nvPr>
        </p:nvSpPr>
        <p:spPr>
          <a:xfrm>
            <a:off x="707708" y="4447461"/>
            <a:ext cx="5661660" cy="4213384"/>
          </a:xfrm>
          <a:prstGeom prst="rect">
            <a:avLst/>
          </a:prstGeom>
          <a:noFill/>
          <a:ln>
            <a:noFill/>
          </a:ln>
        </p:spPr>
        <p:txBody>
          <a:bodyPr lIns="93921" tIns="46948" rIns="93921" bIns="46948" anchor="t" anchorCtr="0">
            <a:noAutofit/>
          </a:bodyPr>
          <a:lstStyle/>
          <a:p>
            <a:pPr defTabSz="939363">
              <a:spcBef>
                <a:spcPts val="0"/>
              </a:spcBef>
              <a:buSzPct val="25000"/>
              <a:defRPr/>
            </a:pPr>
            <a:r>
              <a:rPr lang="en-US" b="1" dirty="0"/>
              <a:t>To Know: </a:t>
            </a:r>
            <a:r>
              <a:rPr lang="en-US" dirty="0"/>
              <a:t>Descriptive</a:t>
            </a:r>
          </a:p>
          <a:p>
            <a:pPr>
              <a:spcBef>
                <a:spcPts val="0"/>
              </a:spcBef>
              <a:buSzPct val="25000"/>
            </a:pPr>
            <a:endParaRPr b="1" dirty="0"/>
          </a:p>
          <a:p>
            <a:pPr>
              <a:spcBef>
                <a:spcPts val="0"/>
              </a:spcBef>
              <a:buSzPct val="25000"/>
            </a:pPr>
            <a:r>
              <a:rPr lang="en-US" dirty="0"/>
              <a:t>Provides </a:t>
            </a:r>
            <a:r>
              <a:rPr lang="en-US" b="1" dirty="0"/>
              <a:t>specific information </a:t>
            </a:r>
            <a:r>
              <a:rPr lang="en-US" dirty="0"/>
              <a:t>in the form of written comments or conversations. Helps the learner understand what he or she needs to </a:t>
            </a:r>
            <a:r>
              <a:rPr lang="en-US" b="1" dirty="0"/>
              <a:t>do to improve.</a:t>
            </a:r>
          </a:p>
        </p:txBody>
      </p:sp>
      <p:sp>
        <p:nvSpPr>
          <p:cNvPr id="796" name="Shape 796"/>
          <p:cNvSpPr txBox="1">
            <a:spLocks noGrp="1"/>
          </p:cNvSpPr>
          <p:nvPr>
            <p:ph type="sldNum" idx="12"/>
          </p:nvPr>
        </p:nvSpPr>
        <p:spPr>
          <a:xfrm>
            <a:off x="4008704" y="8893296"/>
            <a:ext cx="3066733"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47</a:t>
            </a:fld>
            <a:endParaRPr lang="en-US" sz="1200">
              <a:latin typeface="Calibri"/>
              <a:ea typeface="Calibri"/>
              <a:cs typeface="Calibri"/>
              <a:sym typeface="Calibri"/>
            </a:endParaRPr>
          </a:p>
        </p:txBody>
      </p:sp>
    </p:spTree>
    <p:extLst>
      <p:ext uri="{BB962C8B-B14F-4D97-AF65-F5344CB8AC3E}">
        <p14:creationId xmlns:p14="http://schemas.microsoft.com/office/powerpoint/2010/main" val="38021321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Shape 80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2" name="Shape 802"/>
          <p:cNvSpPr txBox="1">
            <a:spLocks noGrp="1"/>
          </p:cNvSpPr>
          <p:nvPr>
            <p:ph type="body" idx="1"/>
          </p:nvPr>
        </p:nvSpPr>
        <p:spPr>
          <a:xfrm>
            <a:off x="707708" y="4447461"/>
            <a:ext cx="5661660" cy="4213384"/>
          </a:xfrm>
          <a:prstGeom prst="rect">
            <a:avLst/>
          </a:prstGeom>
          <a:noFill/>
          <a:ln>
            <a:noFill/>
          </a:ln>
        </p:spPr>
        <p:txBody>
          <a:bodyPr lIns="93921" tIns="46948" rIns="93921" bIns="46948" anchor="t" anchorCtr="0">
            <a:noAutofit/>
          </a:bodyPr>
          <a:lstStyle/>
          <a:p>
            <a:pPr defTabSz="939363">
              <a:spcBef>
                <a:spcPts val="0"/>
              </a:spcBef>
              <a:buSzPct val="25000"/>
              <a:defRPr/>
            </a:pPr>
            <a:r>
              <a:rPr lang="en-US" b="1" dirty="0"/>
              <a:t>To Know: </a:t>
            </a:r>
            <a:r>
              <a:rPr lang="en-US" dirty="0"/>
              <a:t>Evaluative</a:t>
            </a:r>
          </a:p>
          <a:p>
            <a:pPr>
              <a:spcBef>
                <a:spcPts val="0"/>
              </a:spcBef>
              <a:buSzPct val="25000"/>
            </a:pPr>
            <a:endParaRPr b="1" dirty="0"/>
          </a:p>
          <a:p>
            <a:pPr>
              <a:spcBef>
                <a:spcPts val="0"/>
              </a:spcBef>
              <a:buSzPct val="25000"/>
            </a:pPr>
            <a:r>
              <a:rPr lang="en-US" dirty="0"/>
              <a:t>Tells learners how they </a:t>
            </a:r>
            <a:r>
              <a:rPr lang="en-US" b="1" dirty="0"/>
              <a:t>compare to others.</a:t>
            </a:r>
          </a:p>
        </p:txBody>
      </p:sp>
      <p:sp>
        <p:nvSpPr>
          <p:cNvPr id="803" name="Shape 803"/>
          <p:cNvSpPr txBox="1">
            <a:spLocks noGrp="1"/>
          </p:cNvSpPr>
          <p:nvPr>
            <p:ph type="sldNum" idx="12"/>
          </p:nvPr>
        </p:nvSpPr>
        <p:spPr>
          <a:xfrm>
            <a:off x="4008704" y="8893296"/>
            <a:ext cx="3066733"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48</a:t>
            </a:fld>
            <a:endParaRPr lang="en-US" sz="1200">
              <a:latin typeface="Calibri"/>
              <a:ea typeface="Calibri"/>
              <a:cs typeface="Calibri"/>
              <a:sym typeface="Calibri"/>
            </a:endParaRPr>
          </a:p>
        </p:txBody>
      </p:sp>
    </p:spTree>
    <p:extLst>
      <p:ext uri="{BB962C8B-B14F-4D97-AF65-F5344CB8AC3E}">
        <p14:creationId xmlns:p14="http://schemas.microsoft.com/office/powerpoint/2010/main" val="24687653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Shape 80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9" name="Shape 809"/>
          <p:cNvSpPr txBox="1">
            <a:spLocks noGrp="1"/>
          </p:cNvSpPr>
          <p:nvPr>
            <p:ph type="body" idx="1"/>
          </p:nvPr>
        </p:nvSpPr>
        <p:spPr>
          <a:xfrm>
            <a:off x="707708" y="4447461"/>
            <a:ext cx="5661660" cy="4213384"/>
          </a:xfrm>
          <a:prstGeom prst="rect">
            <a:avLst/>
          </a:prstGeom>
          <a:noFill/>
          <a:ln>
            <a:noFill/>
          </a:ln>
        </p:spPr>
        <p:txBody>
          <a:bodyPr lIns="93921" tIns="46948" rIns="93921" bIns="46948" anchor="t" anchorCtr="0">
            <a:noAutofit/>
          </a:bodyPr>
          <a:lstStyle/>
          <a:p>
            <a:pPr defTabSz="939363">
              <a:spcBef>
                <a:spcPts val="0"/>
              </a:spcBef>
              <a:buSzPct val="25000"/>
              <a:defRPr/>
            </a:pPr>
            <a:r>
              <a:rPr lang="en-US" b="1" dirty="0"/>
              <a:t>To Know: </a:t>
            </a:r>
            <a:r>
              <a:rPr lang="en-US" dirty="0"/>
              <a:t>Descriptive</a:t>
            </a:r>
          </a:p>
          <a:p>
            <a:pPr>
              <a:spcBef>
                <a:spcPts val="0"/>
              </a:spcBef>
              <a:buSzPct val="25000"/>
            </a:pPr>
            <a:endParaRPr dirty="0"/>
          </a:p>
          <a:p>
            <a:pPr>
              <a:spcBef>
                <a:spcPts val="0"/>
              </a:spcBef>
              <a:buSzPct val="25000"/>
            </a:pPr>
            <a:r>
              <a:rPr lang="en-US" dirty="0"/>
              <a:t>Provides </a:t>
            </a:r>
            <a:r>
              <a:rPr lang="en-US" b="1" dirty="0"/>
              <a:t>specific information </a:t>
            </a:r>
            <a:r>
              <a:rPr lang="en-US" dirty="0"/>
              <a:t>in the form of written comments or conversations. Helps the learner understand what he or she needs to </a:t>
            </a:r>
            <a:r>
              <a:rPr lang="en-US" b="1" dirty="0"/>
              <a:t>do to improve.</a:t>
            </a:r>
          </a:p>
        </p:txBody>
      </p:sp>
      <p:sp>
        <p:nvSpPr>
          <p:cNvPr id="810" name="Shape 810"/>
          <p:cNvSpPr txBox="1">
            <a:spLocks noGrp="1"/>
          </p:cNvSpPr>
          <p:nvPr>
            <p:ph type="sldNum" idx="12"/>
          </p:nvPr>
        </p:nvSpPr>
        <p:spPr>
          <a:xfrm>
            <a:off x="4008704" y="8893296"/>
            <a:ext cx="3066733"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49</a:t>
            </a:fld>
            <a:endParaRPr lang="en-US" sz="1200">
              <a:latin typeface="Calibri"/>
              <a:ea typeface="Calibri"/>
              <a:cs typeface="Calibri"/>
              <a:sym typeface="Calibri"/>
            </a:endParaRPr>
          </a:p>
        </p:txBody>
      </p:sp>
    </p:spTree>
    <p:extLst>
      <p:ext uri="{BB962C8B-B14F-4D97-AF65-F5344CB8AC3E}">
        <p14:creationId xmlns:p14="http://schemas.microsoft.com/office/powerpoint/2010/main" val="2981576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95" name="Shape 495"/>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a:lnSpc>
                <a:spcPct val="200000"/>
              </a:lnSpc>
            </a:pPr>
            <a:r>
              <a:rPr lang="en-US" b="1" dirty="0"/>
              <a:t>To</a:t>
            </a:r>
            <a:r>
              <a:rPr lang="en-US" b="1" baseline="0" dirty="0"/>
              <a:t> Know/To Say: </a:t>
            </a:r>
            <a:r>
              <a:rPr lang="en-US" b="0" baseline="0" dirty="0"/>
              <a:t>Good morning/afternoon! We will begin in _____ minutes.</a:t>
            </a:r>
          </a:p>
          <a:p>
            <a:pPr>
              <a:lnSpc>
                <a:spcPct val="200000"/>
              </a:lnSpc>
            </a:pPr>
            <a:endParaRPr lang="en-US" b="0" baseline="0" dirty="0"/>
          </a:p>
          <a:p>
            <a:pPr>
              <a:lnSpc>
                <a:spcPct val="200000"/>
              </a:lnSpc>
            </a:pPr>
            <a:r>
              <a:rPr lang="en-US" b="1" baseline="0" dirty="0"/>
              <a:t>To Do: </a:t>
            </a:r>
            <a:r>
              <a:rPr lang="en-US" b="0" baseline="0" dirty="0"/>
              <a:t>Greet participants.</a:t>
            </a:r>
            <a:endParaRPr lang="en-US" b="1" dirty="0"/>
          </a:p>
        </p:txBody>
      </p:sp>
      <p:sp>
        <p:nvSpPr>
          <p:cNvPr id="496" name="Shape 496"/>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5395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Shape 81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6" name="Shape 816"/>
          <p:cNvSpPr txBox="1">
            <a:spLocks noGrp="1"/>
          </p:cNvSpPr>
          <p:nvPr>
            <p:ph type="body" idx="1"/>
          </p:nvPr>
        </p:nvSpPr>
        <p:spPr>
          <a:xfrm>
            <a:off x="707708" y="4447461"/>
            <a:ext cx="5661660" cy="4213384"/>
          </a:xfrm>
          <a:prstGeom prst="rect">
            <a:avLst/>
          </a:prstGeom>
          <a:noFill/>
          <a:ln>
            <a:noFill/>
          </a:ln>
        </p:spPr>
        <p:txBody>
          <a:bodyPr lIns="93921" tIns="46948" rIns="93921" bIns="46948" anchor="t" anchorCtr="0">
            <a:noAutofit/>
          </a:bodyPr>
          <a:lstStyle/>
          <a:p>
            <a:pPr defTabSz="939363">
              <a:spcBef>
                <a:spcPts val="0"/>
              </a:spcBef>
              <a:buSzPct val="25000"/>
              <a:defRPr/>
            </a:pPr>
            <a:r>
              <a:rPr lang="en-US" b="1" dirty="0"/>
              <a:t>To Know: </a:t>
            </a:r>
            <a:r>
              <a:rPr lang="en-US" dirty="0"/>
              <a:t>Evaluative</a:t>
            </a:r>
          </a:p>
          <a:p>
            <a:pPr>
              <a:spcBef>
                <a:spcPts val="0"/>
              </a:spcBef>
              <a:buSzPct val="25000"/>
            </a:pPr>
            <a:endParaRPr b="1" dirty="0"/>
          </a:p>
          <a:p>
            <a:pPr>
              <a:spcBef>
                <a:spcPts val="0"/>
              </a:spcBef>
              <a:buSzPct val="25000"/>
            </a:pPr>
            <a:r>
              <a:rPr lang="en-US" dirty="0"/>
              <a:t>Provides </a:t>
            </a:r>
            <a:r>
              <a:rPr lang="en-US" b="1" dirty="0"/>
              <a:t>a judgment </a:t>
            </a:r>
            <a:r>
              <a:rPr lang="en-US" dirty="0"/>
              <a:t>summarizing the quality of the learning. What specific areas have improved? What specific areas still need to be improved upon?</a:t>
            </a:r>
          </a:p>
        </p:txBody>
      </p:sp>
      <p:sp>
        <p:nvSpPr>
          <p:cNvPr id="817" name="Shape 817"/>
          <p:cNvSpPr txBox="1">
            <a:spLocks noGrp="1"/>
          </p:cNvSpPr>
          <p:nvPr>
            <p:ph type="sldNum" idx="12"/>
          </p:nvPr>
        </p:nvSpPr>
        <p:spPr>
          <a:xfrm>
            <a:off x="4008704" y="8893296"/>
            <a:ext cx="3066733"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50</a:t>
            </a:fld>
            <a:endParaRPr lang="en-US" sz="1200">
              <a:latin typeface="Calibri"/>
              <a:ea typeface="Calibri"/>
              <a:cs typeface="Calibri"/>
              <a:sym typeface="Calibri"/>
            </a:endParaRPr>
          </a:p>
        </p:txBody>
      </p:sp>
    </p:spTree>
    <p:extLst>
      <p:ext uri="{BB962C8B-B14F-4D97-AF65-F5344CB8AC3E}">
        <p14:creationId xmlns:p14="http://schemas.microsoft.com/office/powerpoint/2010/main" val="8119829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Shape 82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23" name="Shape 823"/>
          <p:cNvSpPr txBox="1">
            <a:spLocks noGrp="1"/>
          </p:cNvSpPr>
          <p:nvPr>
            <p:ph type="body" idx="1"/>
          </p:nvPr>
        </p:nvSpPr>
        <p:spPr>
          <a:xfrm>
            <a:off x="707708" y="4447461"/>
            <a:ext cx="5661660" cy="4213384"/>
          </a:xfrm>
          <a:prstGeom prst="rect">
            <a:avLst/>
          </a:prstGeom>
          <a:noFill/>
          <a:ln>
            <a:noFill/>
          </a:ln>
        </p:spPr>
        <p:txBody>
          <a:bodyPr lIns="93921" tIns="46948" rIns="93921" bIns="46948" anchor="t" anchorCtr="0">
            <a:noAutofit/>
          </a:bodyPr>
          <a:lstStyle/>
          <a:p>
            <a:pPr defTabSz="939363">
              <a:spcBef>
                <a:spcPts val="0"/>
              </a:spcBef>
              <a:buSzPct val="25000"/>
              <a:defRPr/>
            </a:pPr>
            <a:r>
              <a:rPr lang="en-US" b="1" dirty="0"/>
              <a:t>To Know: </a:t>
            </a:r>
            <a:r>
              <a:rPr lang="en-US" dirty="0"/>
              <a:t>Descriptive</a:t>
            </a:r>
          </a:p>
          <a:p>
            <a:pPr>
              <a:spcBef>
                <a:spcPts val="0"/>
              </a:spcBef>
              <a:buSzPct val="25000"/>
            </a:pPr>
            <a:endParaRPr dirty="0"/>
          </a:p>
          <a:p>
            <a:pPr>
              <a:spcBef>
                <a:spcPts val="0"/>
              </a:spcBef>
              <a:buSzPct val="25000"/>
            </a:pPr>
            <a:r>
              <a:rPr lang="en-US" dirty="0"/>
              <a:t>Provides </a:t>
            </a:r>
            <a:r>
              <a:rPr lang="en-US" b="1" dirty="0"/>
              <a:t>specific information </a:t>
            </a:r>
            <a:r>
              <a:rPr lang="en-US" dirty="0"/>
              <a:t>in the form of written comments or conversations. Helps the learner understand what he or she needs to </a:t>
            </a:r>
            <a:r>
              <a:rPr lang="en-US" b="1" dirty="0"/>
              <a:t>do to improve.</a:t>
            </a:r>
          </a:p>
        </p:txBody>
      </p:sp>
      <p:sp>
        <p:nvSpPr>
          <p:cNvPr id="824" name="Shape 824"/>
          <p:cNvSpPr txBox="1">
            <a:spLocks noGrp="1"/>
          </p:cNvSpPr>
          <p:nvPr>
            <p:ph type="sldNum" idx="12"/>
          </p:nvPr>
        </p:nvSpPr>
        <p:spPr>
          <a:xfrm>
            <a:off x="4008704" y="8893296"/>
            <a:ext cx="3066733"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51</a:t>
            </a:fld>
            <a:endParaRPr lang="en-US" sz="1200">
              <a:latin typeface="Calibri"/>
              <a:ea typeface="Calibri"/>
              <a:cs typeface="Calibri"/>
              <a:sym typeface="Calibri"/>
            </a:endParaRPr>
          </a:p>
        </p:txBody>
      </p:sp>
    </p:spTree>
    <p:extLst>
      <p:ext uri="{BB962C8B-B14F-4D97-AF65-F5344CB8AC3E}">
        <p14:creationId xmlns:p14="http://schemas.microsoft.com/office/powerpoint/2010/main" val="6317122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30" name="Shape 830"/>
          <p:cNvSpPr txBox="1">
            <a:spLocks noGrp="1"/>
          </p:cNvSpPr>
          <p:nvPr>
            <p:ph type="body" idx="1"/>
          </p:nvPr>
        </p:nvSpPr>
        <p:spPr>
          <a:xfrm>
            <a:off x="707708" y="4447461"/>
            <a:ext cx="5661660" cy="4213384"/>
          </a:xfrm>
          <a:prstGeom prst="rect">
            <a:avLst/>
          </a:prstGeom>
          <a:noFill/>
          <a:ln>
            <a:noFill/>
          </a:ln>
        </p:spPr>
        <p:txBody>
          <a:bodyPr lIns="93921" tIns="46948" rIns="93921" bIns="46948" anchor="t" anchorCtr="0">
            <a:noAutofit/>
          </a:bodyPr>
          <a:lstStyle/>
          <a:p>
            <a:pPr defTabSz="939363">
              <a:spcBef>
                <a:spcPts val="0"/>
              </a:spcBef>
              <a:buSzPct val="25000"/>
              <a:defRPr/>
            </a:pPr>
            <a:r>
              <a:rPr lang="en-US" b="1" dirty="0"/>
              <a:t>To Know: </a:t>
            </a:r>
            <a:r>
              <a:rPr lang="en-US" dirty="0"/>
              <a:t>Evaluative</a:t>
            </a:r>
          </a:p>
          <a:p>
            <a:pPr defTabSz="939363">
              <a:spcBef>
                <a:spcPts val="0"/>
              </a:spcBef>
              <a:buSzPct val="25000"/>
              <a:defRPr/>
            </a:pPr>
            <a:endParaRPr dirty="0"/>
          </a:p>
          <a:p>
            <a:pPr>
              <a:spcBef>
                <a:spcPts val="0"/>
              </a:spcBef>
              <a:buSzPct val="25000"/>
            </a:pPr>
            <a:r>
              <a:rPr lang="en-US" dirty="0"/>
              <a:t>Is a direct </a:t>
            </a:r>
            <a:r>
              <a:rPr lang="en-US" b="1" dirty="0"/>
              <a:t>result of summative assessment.</a:t>
            </a:r>
          </a:p>
        </p:txBody>
      </p:sp>
      <p:sp>
        <p:nvSpPr>
          <p:cNvPr id="831" name="Shape 831"/>
          <p:cNvSpPr txBox="1">
            <a:spLocks noGrp="1"/>
          </p:cNvSpPr>
          <p:nvPr>
            <p:ph type="sldNum" idx="12"/>
          </p:nvPr>
        </p:nvSpPr>
        <p:spPr>
          <a:xfrm>
            <a:off x="4008704" y="8893296"/>
            <a:ext cx="3066733"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52</a:t>
            </a:fld>
            <a:endParaRPr lang="en-US" sz="1200">
              <a:latin typeface="Calibri"/>
              <a:ea typeface="Calibri"/>
              <a:cs typeface="Calibri"/>
              <a:sym typeface="Calibri"/>
            </a:endParaRPr>
          </a:p>
        </p:txBody>
      </p:sp>
    </p:spTree>
    <p:extLst>
      <p:ext uri="{BB962C8B-B14F-4D97-AF65-F5344CB8AC3E}">
        <p14:creationId xmlns:p14="http://schemas.microsoft.com/office/powerpoint/2010/main" val="36062356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Shape 83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37" name="Shape 837"/>
          <p:cNvSpPr txBox="1">
            <a:spLocks noGrp="1"/>
          </p:cNvSpPr>
          <p:nvPr>
            <p:ph type="body" idx="1"/>
          </p:nvPr>
        </p:nvSpPr>
        <p:spPr>
          <a:xfrm>
            <a:off x="707708" y="4447461"/>
            <a:ext cx="5661660" cy="4213384"/>
          </a:xfrm>
          <a:prstGeom prst="rect">
            <a:avLst/>
          </a:prstGeom>
          <a:noFill/>
          <a:ln>
            <a:noFill/>
          </a:ln>
        </p:spPr>
        <p:txBody>
          <a:bodyPr lIns="93921" tIns="46948" rIns="93921" bIns="46948" anchor="t" anchorCtr="0">
            <a:noAutofit/>
          </a:bodyPr>
          <a:lstStyle/>
          <a:p>
            <a:pPr defTabSz="939363">
              <a:spcBef>
                <a:spcPts val="0"/>
              </a:spcBef>
              <a:buSzPct val="25000"/>
              <a:defRPr/>
            </a:pPr>
            <a:r>
              <a:rPr lang="en-US" b="1" dirty="0"/>
              <a:t>To Know: </a:t>
            </a:r>
            <a:r>
              <a:rPr lang="en-US" dirty="0"/>
              <a:t>Evaluative</a:t>
            </a:r>
          </a:p>
          <a:p>
            <a:pPr>
              <a:spcBef>
                <a:spcPts val="0"/>
              </a:spcBef>
              <a:buSzPct val="25000"/>
            </a:pPr>
            <a:endParaRPr dirty="0"/>
          </a:p>
          <a:p>
            <a:pPr>
              <a:spcBef>
                <a:spcPts val="0"/>
              </a:spcBef>
              <a:buSzPct val="25000"/>
            </a:pPr>
            <a:r>
              <a:rPr lang="en-US" dirty="0"/>
              <a:t>Is a direct </a:t>
            </a:r>
            <a:r>
              <a:rPr lang="en-US" b="1" dirty="0"/>
              <a:t>result of summative assessment. </a:t>
            </a:r>
            <a:r>
              <a:rPr lang="en-US" dirty="0"/>
              <a:t>No specific feedback about where the student is at, or what they need to do to improve.</a:t>
            </a:r>
          </a:p>
        </p:txBody>
      </p:sp>
      <p:sp>
        <p:nvSpPr>
          <p:cNvPr id="838" name="Shape 838"/>
          <p:cNvSpPr txBox="1">
            <a:spLocks noGrp="1"/>
          </p:cNvSpPr>
          <p:nvPr>
            <p:ph type="sldNum" idx="12"/>
          </p:nvPr>
        </p:nvSpPr>
        <p:spPr>
          <a:xfrm>
            <a:off x="4008704" y="8893296"/>
            <a:ext cx="3066733"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53</a:t>
            </a:fld>
            <a:endParaRPr lang="en-US" sz="1200">
              <a:latin typeface="Calibri"/>
              <a:ea typeface="Calibri"/>
              <a:cs typeface="Calibri"/>
              <a:sym typeface="Calibri"/>
            </a:endParaRPr>
          </a:p>
        </p:txBody>
      </p:sp>
    </p:spTree>
    <p:extLst>
      <p:ext uri="{BB962C8B-B14F-4D97-AF65-F5344CB8AC3E}">
        <p14:creationId xmlns:p14="http://schemas.microsoft.com/office/powerpoint/2010/main" val="37285003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Shape 84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4" name="Shape 844"/>
          <p:cNvSpPr txBox="1">
            <a:spLocks noGrp="1"/>
          </p:cNvSpPr>
          <p:nvPr>
            <p:ph type="body" idx="1"/>
          </p:nvPr>
        </p:nvSpPr>
        <p:spPr>
          <a:xfrm>
            <a:off x="707708" y="4447461"/>
            <a:ext cx="5661660" cy="4213384"/>
          </a:xfrm>
          <a:prstGeom prst="rect">
            <a:avLst/>
          </a:prstGeom>
          <a:noFill/>
          <a:ln>
            <a:noFill/>
          </a:ln>
        </p:spPr>
        <p:txBody>
          <a:bodyPr lIns="93921" tIns="46948" rIns="93921" bIns="46948" anchor="t" anchorCtr="0">
            <a:noAutofit/>
          </a:bodyPr>
          <a:lstStyle/>
          <a:p>
            <a:pPr defTabSz="939363">
              <a:spcBef>
                <a:spcPts val="0"/>
              </a:spcBef>
              <a:buSzPct val="25000"/>
              <a:defRPr/>
            </a:pPr>
            <a:r>
              <a:rPr lang="en-US" b="1" dirty="0"/>
              <a:t>To Know:</a:t>
            </a:r>
            <a:r>
              <a:rPr lang="en-US" dirty="0"/>
              <a:t> Descriptive</a:t>
            </a:r>
          </a:p>
          <a:p>
            <a:pPr>
              <a:spcBef>
                <a:spcPts val="0"/>
              </a:spcBef>
              <a:buSzPct val="25000"/>
            </a:pPr>
            <a:endParaRPr lang="en-US" dirty="0"/>
          </a:p>
          <a:p>
            <a:pPr>
              <a:spcBef>
                <a:spcPts val="0"/>
              </a:spcBef>
              <a:buSzPct val="25000"/>
            </a:pPr>
            <a:r>
              <a:rPr lang="en-US" dirty="0"/>
              <a:t>Provides </a:t>
            </a:r>
            <a:r>
              <a:rPr lang="en-US" b="1" dirty="0"/>
              <a:t>specific information </a:t>
            </a:r>
            <a:r>
              <a:rPr lang="en-US" dirty="0"/>
              <a:t>in the form of written comments or conversations. Helps the learner understand what he or she needs to </a:t>
            </a:r>
            <a:r>
              <a:rPr lang="en-US" b="1" dirty="0"/>
              <a:t>do to improve.</a:t>
            </a:r>
          </a:p>
          <a:p>
            <a:pPr>
              <a:spcBef>
                <a:spcPts val="0"/>
              </a:spcBef>
              <a:buSzPct val="25000"/>
            </a:pPr>
            <a:endParaRPr lang="en-US" b="1" dirty="0"/>
          </a:p>
          <a:p>
            <a:pPr>
              <a:spcBef>
                <a:spcPts val="0"/>
              </a:spcBef>
              <a:buSzPct val="25000"/>
            </a:pPr>
            <a:r>
              <a:rPr lang="en-US" b="0" dirty="0"/>
              <a:t>Extension: Write some examples of feedback that is commonly heard in your classroom.  With a partner, discuss what kind of feedback it is and if/ how it can be better.</a:t>
            </a:r>
          </a:p>
        </p:txBody>
      </p:sp>
      <p:sp>
        <p:nvSpPr>
          <p:cNvPr id="845" name="Shape 845"/>
          <p:cNvSpPr txBox="1">
            <a:spLocks noGrp="1"/>
          </p:cNvSpPr>
          <p:nvPr>
            <p:ph type="sldNum" idx="12"/>
          </p:nvPr>
        </p:nvSpPr>
        <p:spPr>
          <a:xfrm>
            <a:off x="4008704" y="8893296"/>
            <a:ext cx="3066733"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latin typeface="Calibri"/>
                <a:ea typeface="Calibri"/>
                <a:cs typeface="Calibri"/>
                <a:sym typeface="Calibri"/>
              </a:rPr>
              <a:pPr algn="r">
                <a:buSzPct val="25000"/>
              </a:pPr>
              <a:t>54</a:t>
            </a:fld>
            <a:endParaRPr lang="en-US" sz="1200">
              <a:latin typeface="Calibri"/>
              <a:ea typeface="Calibri"/>
              <a:cs typeface="Calibri"/>
              <a:sym typeface="Calibri"/>
            </a:endParaRPr>
          </a:p>
        </p:txBody>
      </p:sp>
    </p:spTree>
    <p:extLst>
      <p:ext uri="{BB962C8B-B14F-4D97-AF65-F5344CB8AC3E}">
        <p14:creationId xmlns:p14="http://schemas.microsoft.com/office/powerpoint/2010/main" val="6391595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Shape 85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1" name="Shape 851"/>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Say/To Do: </a:t>
            </a:r>
            <a:r>
              <a:rPr lang="en-US" b="0" dirty="0"/>
              <a:t>With a partner determine why each of these statements of descriptive feedback might be considered an exemplar.</a:t>
            </a:r>
            <a:endParaRPr lang="en-US" b="1" dirty="0"/>
          </a:p>
          <a:p>
            <a:pPr>
              <a:spcBef>
                <a:spcPts val="0"/>
              </a:spcBef>
            </a:pPr>
            <a:endParaRPr lang="en-US" dirty="0"/>
          </a:p>
          <a:p>
            <a:pPr>
              <a:spcBef>
                <a:spcPts val="0"/>
              </a:spcBef>
            </a:pPr>
            <a:r>
              <a:rPr lang="en-US" b="1" dirty="0"/>
              <a:t>Handout: </a:t>
            </a:r>
            <a:r>
              <a:rPr lang="en-US" b="0" dirty="0"/>
              <a:t>Descriptive Feedback Exemplars</a:t>
            </a:r>
          </a:p>
        </p:txBody>
      </p:sp>
      <p:sp>
        <p:nvSpPr>
          <p:cNvPr id="852" name="Shape 852"/>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55</a:t>
            </a:fld>
            <a:endParaRPr lang="en-US"/>
          </a:p>
        </p:txBody>
      </p:sp>
    </p:spTree>
    <p:extLst>
      <p:ext uri="{BB962C8B-B14F-4D97-AF65-F5344CB8AC3E}">
        <p14:creationId xmlns:p14="http://schemas.microsoft.com/office/powerpoint/2010/main" val="24441013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Say/To Do: </a:t>
            </a:r>
            <a:r>
              <a:rPr lang="en-US" dirty="0"/>
              <a:t>Have participants think/pair/share (cooperative learning activity) why feedback is a powerful tool.</a:t>
            </a:r>
          </a:p>
          <a:p>
            <a:endParaRPr lang="en-US" b="1" dirty="0"/>
          </a:p>
          <a:p>
            <a:pPr defTabSz="939363">
              <a:spcBef>
                <a:spcPts val="370"/>
              </a:spcBef>
              <a:defRPr/>
            </a:pPr>
            <a:r>
              <a:rPr lang="en-US" b="1" dirty="0"/>
              <a:t>Reference:</a:t>
            </a:r>
            <a:r>
              <a:rPr lang="en-US" b="1" baseline="0" dirty="0"/>
              <a:t> </a:t>
            </a:r>
            <a:r>
              <a:rPr lang="en-US" dirty="0"/>
              <a:t>Black, P., Harrison, C., Marshall, B., </a:t>
            </a:r>
            <a:r>
              <a:rPr lang="en-US" dirty="0" err="1"/>
              <a:t>Wiliam</a:t>
            </a:r>
            <a:r>
              <a:rPr lang="en-US" dirty="0"/>
              <a:t>, D., &amp; Lee, C. (2003). </a:t>
            </a:r>
            <a:r>
              <a:rPr lang="en-US" i="1" dirty="0"/>
              <a:t>Assessment for Learning: Putting it into Practice</a:t>
            </a:r>
            <a:r>
              <a:rPr lang="en-US" dirty="0"/>
              <a:t>. Buckingham: Open University Press.</a:t>
            </a:r>
          </a:p>
        </p:txBody>
      </p:sp>
      <p:sp>
        <p:nvSpPr>
          <p:cNvPr id="4" name="Slide Number Placeholder 3"/>
          <p:cNvSpPr>
            <a:spLocks noGrp="1"/>
          </p:cNvSpPr>
          <p:nvPr>
            <p:ph type="sldNum" sz="quarter" idx="10"/>
          </p:nvPr>
        </p:nvSpPr>
        <p:spPr/>
        <p:txBody>
          <a:bodyPr/>
          <a:lstStyle/>
          <a:p>
            <a:fld id="{7976ED14-983E-4910-ACC1-35B1B82C755C}" type="slidenum">
              <a:rPr lang="en-US" smtClean="0"/>
              <a:pPr/>
              <a:t>56</a:t>
            </a:fld>
            <a:endParaRPr lang="en-US"/>
          </a:p>
        </p:txBody>
      </p:sp>
    </p:spTree>
    <p:extLst>
      <p:ext uri="{BB962C8B-B14F-4D97-AF65-F5344CB8AC3E}">
        <p14:creationId xmlns:p14="http://schemas.microsoft.com/office/powerpoint/2010/main" val="1198841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76ED14-983E-4910-ACC1-35B1B82C755C}" type="slidenum">
              <a:rPr lang="en-US" smtClean="0"/>
              <a:pPr/>
              <a:t>57</a:t>
            </a:fld>
            <a:endParaRPr lang="en-US"/>
          </a:p>
        </p:txBody>
      </p:sp>
    </p:spTree>
    <p:extLst>
      <p:ext uri="{BB962C8B-B14F-4D97-AF65-F5344CB8AC3E}">
        <p14:creationId xmlns:p14="http://schemas.microsoft.com/office/powerpoint/2010/main" val="34546384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spcBef>
                <a:spcPts val="0"/>
              </a:spcBef>
              <a:defRPr/>
            </a:pPr>
            <a:r>
              <a:rPr lang="en-US" b="1" dirty="0"/>
              <a:t>To Know/To Say: </a:t>
            </a:r>
            <a:r>
              <a:rPr lang="en-US" dirty="0"/>
              <a:t>We have explored the qualities of ineffective feedback and effective feedback. It is also important to understand there are different levels of feedback. Research has found that feedback directed at the task, the process, or self-regulation is more effective than feedback focused on the individual. This slide transitions into the three levels of feedback.</a:t>
            </a:r>
          </a:p>
        </p:txBody>
      </p:sp>
      <p:sp>
        <p:nvSpPr>
          <p:cNvPr id="4" name="Slide Number Placeholder 3"/>
          <p:cNvSpPr>
            <a:spLocks noGrp="1"/>
          </p:cNvSpPr>
          <p:nvPr>
            <p:ph type="sldNum" sz="quarter" idx="10"/>
          </p:nvPr>
        </p:nvSpPr>
        <p:spPr/>
        <p:txBody>
          <a:bodyPr/>
          <a:lstStyle/>
          <a:p>
            <a:fld id="{7976ED14-983E-4910-ACC1-35B1B82C755C}" type="slidenum">
              <a:rPr lang="en-US" smtClean="0"/>
              <a:pPr/>
              <a:t>58</a:t>
            </a:fld>
            <a:endParaRPr lang="en-US"/>
          </a:p>
        </p:txBody>
      </p:sp>
    </p:spTree>
    <p:extLst>
      <p:ext uri="{BB962C8B-B14F-4D97-AF65-F5344CB8AC3E}">
        <p14:creationId xmlns:p14="http://schemas.microsoft.com/office/powerpoint/2010/main" val="22757696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39363">
              <a:spcBef>
                <a:spcPts val="0"/>
              </a:spcBef>
              <a:defRPr/>
            </a:pPr>
            <a:r>
              <a:rPr lang="en-US" b="1" dirty="0"/>
              <a:t>To Know: </a:t>
            </a:r>
            <a:r>
              <a:rPr lang="en-US" b="0" dirty="0"/>
              <a:t>The Higgins article, </a:t>
            </a:r>
            <a:r>
              <a:rPr lang="en-US" b="0" i="1" dirty="0"/>
              <a:t>Formative Assessment and Feedback to Learners, </a:t>
            </a:r>
            <a:r>
              <a:rPr lang="en-US" b="0" i="0" dirty="0"/>
              <a:t>explains the difference between the three levels of feedback.</a:t>
            </a:r>
          </a:p>
          <a:p>
            <a:pPr defTabSz="939363">
              <a:spcBef>
                <a:spcPts val="0"/>
              </a:spcBef>
              <a:defRPr/>
            </a:pPr>
            <a:endParaRPr lang="en-US" b="0" i="0" dirty="0"/>
          </a:p>
          <a:p>
            <a:pPr defTabSz="939363">
              <a:spcBef>
                <a:spcPts val="0"/>
              </a:spcBef>
              <a:defRPr/>
            </a:pPr>
            <a:r>
              <a:rPr lang="en-US" b="1" i="0" dirty="0"/>
              <a:t>To Do/To Say: </a:t>
            </a:r>
            <a:r>
              <a:rPr lang="en-US" b="0" i="0" dirty="0"/>
              <a:t>Distribute the Higgins article. Participants will read the article and highlight the MIPs (most important points) and </a:t>
            </a:r>
            <a:r>
              <a:rPr lang="en-US" b="0" i="0" dirty="0" err="1"/>
              <a:t>ahas</a:t>
            </a:r>
            <a:r>
              <a:rPr lang="en-US" b="0" i="0" dirty="0"/>
              <a:t>! (new learning). Share MIPs and </a:t>
            </a:r>
            <a:r>
              <a:rPr lang="en-US" b="0" i="0" dirty="0" err="1"/>
              <a:t>ahas</a:t>
            </a:r>
            <a:r>
              <a:rPr lang="en-US" b="0" i="0" dirty="0"/>
              <a:t>! with a shoulder partner or at the table.</a:t>
            </a:r>
            <a:endParaRPr lang="en-US" b="1" dirty="0"/>
          </a:p>
          <a:p>
            <a:endParaRPr lang="en-US" b="0" dirty="0"/>
          </a:p>
          <a:p>
            <a:r>
              <a:rPr lang="en-US" b="1" dirty="0"/>
              <a:t>To Know/To Say: </a:t>
            </a:r>
          </a:p>
          <a:p>
            <a:r>
              <a:rPr lang="en-US" b="0" u="sng" dirty="0"/>
              <a:t>Task Level</a:t>
            </a:r>
            <a:r>
              <a:rPr lang="en-US" b="0" dirty="0"/>
              <a:t>: The first level of feedback </a:t>
            </a:r>
            <a:r>
              <a:rPr lang="en-US" dirty="0"/>
              <a:t>is more information focused (incorrect or correct), leads to acquiring more or different information, and builds more surface knowledge. This type of feedback is most common and most students see feedback in these terms. Having correct information is a pedestal on which processing and self-regulation can be effectively built.</a:t>
            </a:r>
          </a:p>
          <a:p>
            <a:endParaRPr lang="en-US" dirty="0"/>
          </a:p>
          <a:p>
            <a:r>
              <a:rPr lang="en-US" b="0" u="sng" dirty="0"/>
              <a:t>Process level</a:t>
            </a:r>
            <a:r>
              <a:rPr lang="en-US" b="0" dirty="0"/>
              <a:t>: </a:t>
            </a:r>
            <a:r>
              <a:rPr lang="en-US" dirty="0"/>
              <a:t>The second feedback level is aimed at the </a:t>
            </a:r>
            <a:r>
              <a:rPr lang="en-US" i="1" dirty="0"/>
              <a:t>processes </a:t>
            </a:r>
            <a:r>
              <a:rPr lang="en-US" dirty="0"/>
              <a:t>used to create the product or complete the task. Feedback at this process level appears to be more effective than at the task level for enhancing deeper learning. Process level feedback can have a powerful interactive effect between feedback aimed at improving the strategies and processes and feedback aimed at the more surface task information.</a:t>
            </a:r>
          </a:p>
          <a:p>
            <a:endParaRPr lang="en-US" b="1" dirty="0"/>
          </a:p>
          <a:p>
            <a:r>
              <a:rPr lang="en-US" b="0" u="sng" dirty="0"/>
              <a:t>Self regulation Level</a:t>
            </a:r>
            <a:r>
              <a:rPr lang="en-US" b="0" dirty="0"/>
              <a:t>: </a:t>
            </a:r>
            <a:r>
              <a:rPr lang="en-US" dirty="0"/>
              <a:t>The third level, self-regulation, focuses on students monitoring their own learning processes. Feedback at this level can enhance students’ skills in self-evaluation, provide greater confidence to engage further on the task, can assist in the student seeking and accepting feedback, and can enhance the willingness to invest effort into seeking and dealing with feedback information. When students can monitor and self-regulate their learning, they can more effectively use feedback to reduce discrepancies between where they are in their learning and the desired outcomes or successes of their learning.</a:t>
            </a:r>
          </a:p>
          <a:p>
            <a:endParaRPr lang="en-US" dirty="0"/>
          </a:p>
          <a:p>
            <a:r>
              <a:rPr lang="en-US" b="1" dirty="0"/>
              <a:t>Handout: </a:t>
            </a:r>
            <a:r>
              <a:rPr lang="en-US" b="0" i="0" dirty="0"/>
              <a:t>Formative Assessment and Feedback to Learners</a:t>
            </a:r>
            <a:endParaRPr lang="en-US" b="1" i="0" dirty="0"/>
          </a:p>
          <a:p>
            <a:endParaRPr lang="en-US" dirty="0"/>
          </a:p>
          <a:p>
            <a:pPr marL="0" marR="0" lvl="0" indent="0" algn="l" defTabSz="939363"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mn-lt"/>
                <a:ea typeface="+mn-ea"/>
                <a:cs typeface="+mn-cs"/>
              </a:rPr>
              <a:t>Reference: </a:t>
            </a:r>
            <a:r>
              <a:rPr lang="en-US" sz="1200" b="0" i="0" u="none" strike="noStrike" kern="1200" cap="none" dirty="0">
                <a:solidFill>
                  <a:schemeClr val="dk1"/>
                </a:solidFill>
                <a:effectLst/>
                <a:latin typeface="Calibri"/>
                <a:ea typeface="Calibri"/>
                <a:cs typeface="Calibri"/>
                <a:sym typeface="Calibri"/>
              </a:rPr>
              <a:t>Higgins, S. E. (2014). Formative assessment and feedback to learners. Corwin Press.</a:t>
            </a:r>
          </a:p>
        </p:txBody>
      </p:sp>
      <p:sp>
        <p:nvSpPr>
          <p:cNvPr id="4" name="Slide Number Placeholder 3"/>
          <p:cNvSpPr>
            <a:spLocks noGrp="1"/>
          </p:cNvSpPr>
          <p:nvPr>
            <p:ph type="sldNum" sz="quarter" idx="10"/>
          </p:nvPr>
        </p:nvSpPr>
        <p:spPr/>
        <p:txBody>
          <a:bodyPr/>
          <a:lstStyle/>
          <a:p>
            <a:fld id="{7976ED14-983E-4910-ACC1-35B1B82C755C}" type="slidenum">
              <a:rPr lang="en-US" smtClean="0"/>
              <a:pPr/>
              <a:t>59</a:t>
            </a:fld>
            <a:endParaRPr lang="en-US"/>
          </a:p>
        </p:txBody>
      </p:sp>
    </p:spTree>
    <p:extLst>
      <p:ext uri="{BB962C8B-B14F-4D97-AF65-F5344CB8AC3E}">
        <p14:creationId xmlns:p14="http://schemas.microsoft.com/office/powerpoint/2010/main" val="1283915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Know/To Say: </a:t>
            </a:r>
            <a:r>
              <a:rPr lang="en-US" b="0" dirty="0"/>
              <a:t>Special thanks to</a:t>
            </a:r>
            <a:r>
              <a:rPr lang="en-US" b="0" baseline="0" dirty="0"/>
              <a:t> all contributors to the development and revision of this module.</a:t>
            </a:r>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6</a:t>
            </a:fld>
            <a:endParaRPr lang="en-US"/>
          </a:p>
        </p:txBody>
      </p:sp>
    </p:spTree>
    <p:extLst>
      <p:ext uri="{BB962C8B-B14F-4D97-AF65-F5344CB8AC3E}">
        <p14:creationId xmlns:p14="http://schemas.microsoft.com/office/powerpoint/2010/main" val="6771101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3" name="Shape 713"/>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Say/To Do: </a:t>
            </a:r>
            <a:r>
              <a:rPr lang="en-US" b="0" dirty="0"/>
              <a:t>This document can serve as a current reality check and next steps for wrapping up the feedback section of this training. Have participants read the 10 components of My Feedback Practices handout. Answer any questions they might have with regard to this document. Have participants select a couple of components to focus on and reflect on how they might implement the selected components. </a:t>
            </a:r>
          </a:p>
          <a:p>
            <a:pPr>
              <a:spcBef>
                <a:spcPts val="0"/>
              </a:spcBef>
            </a:pPr>
            <a:endParaRPr lang="en-US" b="0" dirty="0"/>
          </a:p>
          <a:p>
            <a:pPr>
              <a:spcBef>
                <a:spcPts val="0"/>
              </a:spcBef>
            </a:pPr>
            <a:r>
              <a:rPr lang="en-US" b="0" dirty="0"/>
              <a:t>This could lead into a follow–up coaching discussion at a later date. T</a:t>
            </a:r>
            <a:r>
              <a:rPr lang="en-US" dirty="0"/>
              <a:t>his allows participants to start thinking about self assessment and goal setting, which is where the next section focuses.</a:t>
            </a:r>
          </a:p>
          <a:p>
            <a:pPr>
              <a:spcBef>
                <a:spcPts val="0"/>
              </a:spcBef>
            </a:pPr>
            <a:endParaRPr lang="en-US" b="0" dirty="0"/>
          </a:p>
          <a:p>
            <a:pPr>
              <a:spcBef>
                <a:spcPts val="0"/>
              </a:spcBef>
            </a:pPr>
            <a:r>
              <a:rPr lang="en-US" b="1" dirty="0"/>
              <a:t>Handout: </a:t>
            </a:r>
            <a:r>
              <a:rPr lang="en-US" b="0" dirty="0"/>
              <a:t>My Feedback Practices</a:t>
            </a:r>
          </a:p>
          <a:p>
            <a:pPr>
              <a:spcBef>
                <a:spcPts val="0"/>
              </a:spcBef>
            </a:pPr>
            <a:endParaRPr lang="en-US" b="1" dirty="0"/>
          </a:p>
          <a:p>
            <a:pPr defTabSz="939363">
              <a:spcBef>
                <a:spcPts val="0"/>
              </a:spcBef>
              <a:defRPr/>
            </a:pPr>
            <a:r>
              <a:rPr lang="en-US" b="1" dirty="0"/>
              <a:t>Reference: </a:t>
            </a:r>
            <a:r>
              <a:rPr lang="en-US" b="0" dirty="0"/>
              <a:t>Reach Every Student, Ontario</a:t>
            </a:r>
            <a:r>
              <a:rPr lang="en-US" b="0" baseline="0" dirty="0"/>
              <a:t> (2010). </a:t>
            </a:r>
            <a:r>
              <a:rPr lang="en-US" b="0" dirty="0"/>
              <a:t>Assessment for learning video series:</a:t>
            </a:r>
            <a:r>
              <a:rPr lang="en-US" b="0" baseline="0" dirty="0"/>
              <a:t> Descriptive feedback </a:t>
            </a:r>
            <a:r>
              <a:rPr lang="en-US" b="0" dirty="0"/>
              <a:t>viewing guide. A resource to support the implementation of GROWING SUCCESS assessment, evaluation and reporting in Ontario schools,</a:t>
            </a:r>
            <a:r>
              <a:rPr lang="en-US" b="0" baseline="0" dirty="0"/>
              <a:t> </a:t>
            </a:r>
            <a:r>
              <a:rPr lang="en-US" b="0" dirty="0"/>
              <a:t>First Edition, Covering Grades 1 – 12, 2010. EduGAINS.</a:t>
            </a:r>
            <a:r>
              <a:rPr lang="en-US" b="0" baseline="0" dirty="0"/>
              <a:t> </a:t>
            </a:r>
            <a:r>
              <a:rPr lang="en-US" sz="1200" b="0" i="0" u="sng" strike="noStrike" kern="1200" cap="none" dirty="0">
                <a:solidFill>
                  <a:schemeClr val="dk1"/>
                </a:solidFill>
                <a:effectLst/>
                <a:latin typeface="Calibri"/>
                <a:ea typeface="Calibri"/>
                <a:cs typeface="Calibri"/>
                <a:sym typeface="Calibri"/>
                <a:hlinkClick r:id="rId3"/>
              </a:rPr>
              <a:t>http://www.edugains.ca/resourcesAER/VideoLibrary/Feedback/ViewingGuideFeedbackAfLVideoSeries.pdf</a:t>
            </a:r>
            <a:endParaRPr lang="en-US" sz="1200" b="0" i="0" u="sng" strike="noStrike" kern="1200" cap="none" dirty="0">
              <a:solidFill>
                <a:schemeClr val="dk1"/>
              </a:solidFill>
              <a:effectLst/>
              <a:latin typeface="Calibri"/>
              <a:ea typeface="Calibri"/>
              <a:cs typeface="Calibri"/>
              <a:sym typeface="Calibri"/>
            </a:endParaRPr>
          </a:p>
          <a:p>
            <a:pPr defTabSz="939363">
              <a:spcBef>
                <a:spcPts val="0"/>
              </a:spcBef>
              <a:defRPr/>
            </a:pPr>
            <a:endParaRPr lang="en-US" b="0" baseline="0" dirty="0"/>
          </a:p>
          <a:p>
            <a:pPr defTabSz="939363">
              <a:spcBef>
                <a:spcPts val="0"/>
              </a:spcBef>
              <a:defRPr/>
            </a:pPr>
            <a:r>
              <a:rPr lang="en-US" b="0" dirty="0"/>
              <a:t>Assessment, Evaluation and reporting in Ontario School First edition, covering grade 1-12, 2010 pg. 16.</a:t>
            </a:r>
          </a:p>
          <a:p>
            <a:pPr>
              <a:spcBef>
                <a:spcPts val="0"/>
              </a:spcBef>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Further Guidance: </a:t>
            </a:r>
            <a:r>
              <a:rPr lang="en-US" b="0" baseline="0" dirty="0"/>
              <a:t>Use the following reference for deeper understanding or as a pre-reading as time permits with your group. </a:t>
            </a:r>
            <a:r>
              <a:rPr lang="en-US" dirty="0" err="1"/>
              <a:t>Wiliam</a:t>
            </a:r>
            <a:r>
              <a:rPr lang="en-US" dirty="0"/>
              <a:t>, D. (2016). The secret of effective feedback. </a:t>
            </a:r>
            <a:r>
              <a:rPr lang="en-US" i="1" dirty="0"/>
              <a:t>Educational Leadership</a:t>
            </a:r>
            <a:r>
              <a:rPr lang="en-US" dirty="0"/>
              <a:t>, </a:t>
            </a:r>
            <a:r>
              <a:rPr lang="en-US" i="1" dirty="0"/>
              <a:t>73</a:t>
            </a:r>
            <a:r>
              <a:rPr lang="en-US" dirty="0"/>
              <a:t>(7), 10-15.</a:t>
            </a:r>
          </a:p>
        </p:txBody>
      </p:sp>
      <p:sp>
        <p:nvSpPr>
          <p:cNvPr id="714" name="Shape 714"/>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60</a:t>
            </a:fld>
            <a:endParaRPr lang="en-US"/>
          </a:p>
        </p:txBody>
      </p:sp>
    </p:spTree>
    <p:extLst>
      <p:ext uri="{BB962C8B-B14F-4D97-AF65-F5344CB8AC3E}">
        <p14:creationId xmlns:p14="http://schemas.microsoft.com/office/powerpoint/2010/main" val="20689024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Shape 87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9" name="Shape 879"/>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 </a:t>
            </a:r>
            <a:r>
              <a:rPr lang="en-US" dirty="0"/>
              <a:t>This slide is hidden. The additional resources may be shared with the participants for further learning or for coaching.</a:t>
            </a:r>
          </a:p>
        </p:txBody>
      </p:sp>
      <p:sp>
        <p:nvSpPr>
          <p:cNvPr id="880" name="Shape 880"/>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61</a:t>
            </a:fld>
            <a:endParaRPr lang="en-US"/>
          </a:p>
        </p:txBody>
      </p:sp>
    </p:spTree>
    <p:extLst>
      <p:ext uri="{BB962C8B-B14F-4D97-AF65-F5344CB8AC3E}">
        <p14:creationId xmlns:p14="http://schemas.microsoft.com/office/powerpoint/2010/main" val="12791780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Option 1:</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Engaging Students in Mathematics Using Feedback (4:19)</a:t>
            </a:r>
          </a:p>
          <a:p>
            <a:pPr marL="0" marR="0">
              <a:lnSpc>
                <a:spcPct val="107000"/>
              </a:lnSpc>
              <a:spcBef>
                <a:spcPts val="0"/>
              </a:spcBef>
              <a:spcAft>
                <a:spcPts val="800"/>
              </a:spcAft>
            </a:pPr>
            <a:r>
              <a:rPr lang="en-US" sz="1200" dirty="0">
                <a:solidFill>
                  <a:srgbClr val="1155CC"/>
                </a:solidFill>
                <a:effectLst/>
                <a:latin typeface="Calibri" panose="020F0502020204030204" pitchFamily="34" charset="0"/>
                <a:ea typeface="Calibri" panose="020F0502020204030204" pitchFamily="34" charset="0"/>
                <a:hlinkClick r:id="rId3"/>
              </a:rPr>
              <a:t>https://www.youtube.com/watch?v=HrVUOiDN6CU</a:t>
            </a:r>
            <a:endParaRPr lang="en-US" sz="12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(Note: upper elementary)</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Video Summary:</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Upper elementary students use a Gallery Walk to examine others’ work and offer constructive peer feedback.  Next, students are given the opportunity to demonstrate how they use that feedback to make their work stronger.</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Reflective Questions for Discussion</a:t>
            </a:r>
            <a:r>
              <a:rPr lang="en-US" sz="1200" baseline="0" dirty="0">
                <a:effectLst/>
                <a:latin typeface="Calibri" panose="020F0502020204030204" pitchFamily="34" charset="0"/>
                <a:ea typeface="Calibri" panose="020F0502020204030204" pitchFamily="34" charset="0"/>
              </a:rPr>
              <a:t> on next slide</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E527C0EC-86CA-428C-B2B1-443292A6C2DE}" type="slidenum">
              <a:rPr lang="en-US" smtClean="0"/>
              <a:t>62</a:t>
            </a:fld>
            <a:endParaRPr lang="en-US"/>
          </a:p>
        </p:txBody>
      </p:sp>
    </p:spTree>
    <p:extLst>
      <p:ext uri="{BB962C8B-B14F-4D97-AF65-F5344CB8AC3E}">
        <p14:creationId xmlns:p14="http://schemas.microsoft.com/office/powerpoint/2010/main" val="15736038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participants a short time to process these questions individually, then open up for a table discussion</a:t>
            </a:r>
            <a:r>
              <a:rPr lang="en-US" baseline="0" dirty="0"/>
              <a:t> or whole group discussion (if group is small).</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27C0EC-86CA-428C-B2B1-443292A6C2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7792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Option 2:</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Peer Critique: Creating a Culture of Revision (4:32)</a:t>
            </a:r>
          </a:p>
          <a:p>
            <a:pPr marL="0" marR="0">
              <a:lnSpc>
                <a:spcPct val="107000"/>
              </a:lnSpc>
              <a:spcBef>
                <a:spcPts val="0"/>
              </a:spcBef>
              <a:spcAft>
                <a:spcPts val="800"/>
              </a:spcAft>
            </a:pPr>
            <a:r>
              <a:rPr lang="en-US" sz="1200" dirty="0">
                <a:solidFill>
                  <a:srgbClr val="1155CC"/>
                </a:solidFill>
                <a:effectLst/>
                <a:latin typeface="Calibri" panose="020F0502020204030204" pitchFamily="34" charset="0"/>
                <a:ea typeface="Calibri" panose="020F0502020204030204" pitchFamily="34" charset="0"/>
                <a:hlinkClick r:id="rId3"/>
              </a:rPr>
              <a:t>https://www.youtube.com/watch?v=M8FKJPpvreY</a:t>
            </a:r>
            <a:endParaRPr lang="en-US" sz="12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(Note: contains both 1st and 7th graders to demonstrate)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Video Summary:</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“Starting as early as pre-school the culture of revision and of learning together is what sets up students to be very proficient in their ability to receive critical feedback and to give critical feedback.”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        Elaine </a:t>
            </a:r>
            <a:r>
              <a:rPr lang="en-US" sz="1200" dirty="0" err="1">
                <a:effectLst/>
                <a:latin typeface="Calibri" panose="020F0502020204030204" pitchFamily="34" charset="0"/>
                <a:ea typeface="Calibri" panose="020F0502020204030204" pitchFamily="34" charset="0"/>
              </a:rPr>
              <a:t>Hou</a:t>
            </a:r>
            <a:r>
              <a:rPr lang="en-US" sz="1200" dirty="0">
                <a:effectLst/>
                <a:latin typeface="Calibri" panose="020F0502020204030204" pitchFamily="34" charset="0"/>
                <a:ea typeface="Calibri" panose="020F0502020204030204" pitchFamily="34" charset="0"/>
              </a:rPr>
              <a:t>, Middle School Principal</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        Two Rivers Public Charter School, Washington, DC</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This video demonstrates this culture of revision with students from first grade, as well as 7</a:t>
            </a:r>
            <a:r>
              <a:rPr lang="en-US" sz="1200" baseline="30000" dirty="0">
                <a:effectLst/>
                <a:latin typeface="Calibri" panose="020F0502020204030204" pitchFamily="34" charset="0"/>
                <a:ea typeface="Calibri" panose="020F0502020204030204" pitchFamily="34" charset="0"/>
              </a:rPr>
              <a:t>th</a:t>
            </a:r>
            <a:r>
              <a:rPr lang="en-US" sz="1200" dirty="0">
                <a:effectLst/>
                <a:latin typeface="Calibri" panose="020F0502020204030204" pitchFamily="34" charset="0"/>
                <a:ea typeface="Calibri" panose="020F0502020204030204" pitchFamily="34" charset="0"/>
              </a:rPr>
              <a:t> grade.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27C0EC-86CA-428C-B2B1-443292A6C2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3671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participants a short time to process these questions individually, then open up for a table discussion</a:t>
            </a:r>
            <a:r>
              <a:rPr lang="en-US" baseline="0" dirty="0"/>
              <a:t> or whole group discussion (if group is small).</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27C0EC-86CA-428C-B2B1-443292A6C2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035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Shape 885"/>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Know/Say</a:t>
            </a:r>
            <a:r>
              <a:rPr lang="en-US" dirty="0"/>
              <a:t>: These are six websites/apps that can be used for giving student feedback. More information on each of these resources can by found in the “Using Technology to Support CW” learning package. </a:t>
            </a:r>
            <a:r>
              <a:rPr lang="en-US" baseline="0" dirty="0"/>
              <a:t> </a:t>
            </a:r>
          </a:p>
          <a:p>
            <a:pPr>
              <a:spcBef>
                <a:spcPts val="0"/>
              </a:spcBef>
            </a:pPr>
            <a:endParaRPr lang="en-US" baseline="0" dirty="0"/>
          </a:p>
          <a:p>
            <a:pPr defTabSz="939363">
              <a:spcBef>
                <a:spcPts val="0"/>
              </a:spcBef>
              <a:defRPr/>
            </a:pPr>
            <a:r>
              <a:rPr lang="en-US" b="1" baseline="0" dirty="0"/>
              <a:t>To Do: (Optional) </a:t>
            </a:r>
            <a:r>
              <a:rPr lang="en-US" baseline="0" dirty="0"/>
              <a:t>If time permits, allow participants to explore these tools and share out benefits/drawbacks of using each. (</a:t>
            </a:r>
            <a:r>
              <a:rPr lang="en-US" i="1" baseline="0" dirty="0"/>
              <a:t>Internet access is needed</a:t>
            </a:r>
            <a:r>
              <a:rPr lang="en-US" baseline="0" dirty="0"/>
              <a:t>). </a:t>
            </a:r>
            <a:endParaRPr lang="en-US" dirty="0"/>
          </a:p>
        </p:txBody>
      </p:sp>
      <p:sp>
        <p:nvSpPr>
          <p:cNvPr id="886" name="Shape 88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69495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Shape 90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1" name="Shape 901"/>
          <p:cNvSpPr txBox="1">
            <a:spLocks noGrp="1"/>
          </p:cNvSpPr>
          <p:nvPr>
            <p:ph type="body" idx="1"/>
          </p:nvPr>
        </p:nvSpPr>
        <p:spPr>
          <a:xfrm>
            <a:off x="707708" y="4447461"/>
            <a:ext cx="5661660" cy="4213384"/>
          </a:xfrm>
          <a:prstGeom prst="rect">
            <a:avLst/>
          </a:prstGeom>
          <a:noFill/>
          <a:ln>
            <a:noFill/>
          </a:ln>
        </p:spPr>
        <p:txBody>
          <a:bodyPr lIns="93921" tIns="46948" rIns="93921" bIns="46948" anchor="t" anchorCtr="0">
            <a:noAutofit/>
          </a:bodyPr>
          <a:lstStyle/>
          <a:p>
            <a:pPr>
              <a:spcBef>
                <a:spcPts val="0"/>
              </a:spcBef>
              <a:buSzPct val="25000"/>
            </a:pPr>
            <a:r>
              <a:rPr lang="en-US" b="1" dirty="0"/>
              <a:t>Purpose: </a:t>
            </a:r>
            <a:r>
              <a:rPr lang="en-US" dirty="0"/>
              <a:t>Explore the core components and implementation steps for self-assessment.</a:t>
            </a:r>
          </a:p>
          <a:p>
            <a:pPr>
              <a:spcBef>
                <a:spcPts val="0"/>
              </a:spcBef>
              <a:buSzPct val="25000"/>
            </a:pPr>
            <a:endParaRPr lang="en-US" dirty="0"/>
          </a:p>
          <a:p>
            <a:pPr>
              <a:spcBef>
                <a:spcPts val="370"/>
              </a:spcBef>
              <a:buSzPct val="25000"/>
            </a:pPr>
            <a:r>
              <a:rPr lang="en-US" b="1" dirty="0"/>
              <a:t>Content: </a:t>
            </a:r>
          </a:p>
          <a:p>
            <a:pPr marL="176131" indent="-176131">
              <a:spcBef>
                <a:spcPts val="370"/>
              </a:spcBef>
              <a:buSzPct val="25000"/>
              <a:buFont typeface="Arial" panose="020B0604020202020204" pitchFamily="34" charset="0"/>
              <a:buChar char="•"/>
            </a:pPr>
            <a:r>
              <a:rPr lang="en-US" dirty="0"/>
              <a:t>Definition and benefits of self-assessment</a:t>
            </a:r>
          </a:p>
          <a:p>
            <a:pPr marL="176131" indent="-176131">
              <a:spcBef>
                <a:spcPts val="370"/>
              </a:spcBef>
              <a:buSzPct val="25000"/>
              <a:buFont typeface="Arial" panose="020B0604020202020204" pitchFamily="34" charset="0"/>
              <a:buChar char="•"/>
            </a:pPr>
            <a:r>
              <a:rPr lang="en-US" dirty="0"/>
              <a:t>Implementation of self-assessment</a:t>
            </a:r>
          </a:p>
        </p:txBody>
      </p:sp>
      <p:sp>
        <p:nvSpPr>
          <p:cNvPr id="902" name="Shape 902"/>
          <p:cNvSpPr txBox="1">
            <a:spLocks noGrp="1"/>
          </p:cNvSpPr>
          <p:nvPr>
            <p:ph type="sldNum" idx="12"/>
          </p:nvPr>
        </p:nvSpPr>
        <p:spPr>
          <a:xfrm>
            <a:off x="4008704" y="8893296"/>
            <a:ext cx="3066733"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24370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Shape 908"/>
          <p:cNvSpPr txBox="1">
            <a:spLocks noGrp="1"/>
          </p:cNvSpPr>
          <p:nvPr>
            <p:ph type="body" idx="1"/>
          </p:nvPr>
        </p:nvSpPr>
        <p:spPr>
          <a:xfrm>
            <a:off x="707708" y="4447461"/>
            <a:ext cx="5661659" cy="4213384"/>
          </a:xfrm>
          <a:prstGeom prst="rect">
            <a:avLst/>
          </a:prstGeom>
        </p:spPr>
        <p:txBody>
          <a:bodyPr lIns="93921" tIns="93921" rIns="93921" bIns="93921" anchor="t" anchorCtr="0">
            <a:noAutofit/>
          </a:bodyPr>
          <a:lstStyle/>
          <a:p>
            <a:pPr defTabSz="939363">
              <a:spcBef>
                <a:spcPts val="370"/>
              </a:spcBef>
              <a:defRPr/>
            </a:pPr>
            <a:r>
              <a:rPr lang="en-US" b="1" dirty="0"/>
              <a:t>To Do/To Say: </a:t>
            </a:r>
            <a:r>
              <a:rPr lang="en-US" b="0" dirty="0"/>
              <a:t>Distribute the handout, </a:t>
            </a:r>
            <a:r>
              <a:rPr lang="en-US" b="0" i="1" dirty="0"/>
              <a:t>Self-Assessment – Engage in Assessment </a:t>
            </a:r>
            <a:r>
              <a:rPr lang="en-US" b="0" dirty="0"/>
              <a:t>and ask </a:t>
            </a:r>
            <a:r>
              <a:rPr lang="en-US" dirty="0"/>
              <a:t>participants to follow the prompts on the slide. </a:t>
            </a:r>
          </a:p>
          <a:p>
            <a:pPr defTabSz="939363">
              <a:spcBef>
                <a:spcPts val="370"/>
              </a:spcBef>
              <a:defRPr/>
            </a:pPr>
            <a:endParaRPr lang="en-US" b="1" dirty="0"/>
          </a:p>
          <a:p>
            <a:pPr defTabSz="939363">
              <a:spcBef>
                <a:spcPts val="370"/>
              </a:spcBef>
              <a:defRPr/>
            </a:pPr>
            <a:r>
              <a:rPr lang="en-US" b="1" dirty="0"/>
              <a:t>Handout: </a:t>
            </a:r>
            <a:r>
              <a:rPr lang="en-US" b="0" dirty="0"/>
              <a:t>Self-Assessment – Engage in Assessment</a:t>
            </a:r>
          </a:p>
          <a:p>
            <a:pPr defTabSz="939363">
              <a:spcBef>
                <a:spcPts val="370"/>
              </a:spcBef>
              <a:defRPr/>
            </a:pPr>
            <a:endParaRPr lang="en-US" b="1" dirty="0"/>
          </a:p>
          <a:p>
            <a:pPr defTabSz="939363">
              <a:spcBef>
                <a:spcPts val="370"/>
              </a:spcBef>
              <a:defRPr/>
            </a:pPr>
            <a:r>
              <a:rPr lang="en-US" b="1" dirty="0"/>
              <a:t>Reference: </a:t>
            </a:r>
            <a:r>
              <a:rPr lang="en-US" i="1" dirty="0"/>
              <a:t>Self-assessment - Engage in Assessment - University of Reading</a:t>
            </a:r>
            <a:r>
              <a:rPr lang="en-US" dirty="0"/>
              <a:t>. (2017). </a:t>
            </a:r>
            <a:r>
              <a:rPr lang="en-US" i="1" dirty="0"/>
              <a:t>Reading.ac.uk</a:t>
            </a:r>
            <a:r>
              <a:rPr lang="en-US" dirty="0"/>
              <a:t>. Retrieved 3 January 2017, from https://www.reading.ac.uk/engageinassessment/peer-and-self-assessment/self-assessment/eia-self-assessment.aspx.</a:t>
            </a:r>
          </a:p>
        </p:txBody>
      </p:sp>
      <p:sp>
        <p:nvSpPr>
          <p:cNvPr id="909" name="Shape 90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96878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Shape 914"/>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lnSpc>
                <a:spcPct val="115000"/>
              </a:lnSpc>
              <a:spcBef>
                <a:spcPts val="0"/>
              </a:spcBef>
              <a:buClr>
                <a:schemeClr val="dk1"/>
              </a:buClr>
              <a:buSzPct val="100000"/>
            </a:pPr>
            <a:r>
              <a:rPr lang="en-US" b="1" dirty="0"/>
              <a:t>To Say: </a:t>
            </a:r>
            <a:r>
              <a:rPr lang="en-US" dirty="0"/>
              <a:t>Strategy 4 is self-assessment</a:t>
            </a:r>
            <a:endParaRPr lang="en-US" b="1" dirty="0"/>
          </a:p>
          <a:p>
            <a:pPr>
              <a:lnSpc>
                <a:spcPct val="115000"/>
              </a:lnSpc>
              <a:spcBef>
                <a:spcPts val="0"/>
              </a:spcBef>
              <a:buClr>
                <a:schemeClr val="dk1"/>
              </a:buClr>
              <a:buSzPct val="100000"/>
            </a:pPr>
            <a:endParaRPr lang="en-US" b="1" dirty="0"/>
          </a:p>
          <a:p>
            <a:pPr>
              <a:lnSpc>
                <a:spcPct val="115000"/>
              </a:lnSpc>
              <a:spcBef>
                <a:spcPts val="0"/>
              </a:spcBef>
              <a:buClr>
                <a:schemeClr val="dk1"/>
              </a:buClr>
              <a:buSzPct val="100000"/>
            </a:pPr>
            <a:r>
              <a:rPr lang="en-US" b="1" dirty="0"/>
              <a:t>Reference: </a:t>
            </a:r>
            <a:r>
              <a:rPr lang="en-US" dirty="0"/>
              <a:t>Adapted from </a:t>
            </a:r>
            <a:r>
              <a:rPr lang="en-US" dirty="0" err="1"/>
              <a:t>Chappuis</a:t>
            </a:r>
            <a:r>
              <a:rPr lang="en-US" dirty="0"/>
              <a:t>, J. (2009). </a:t>
            </a:r>
            <a:r>
              <a:rPr lang="en-US" i="1" dirty="0"/>
              <a:t>Seven strategies of assessment for learning</a:t>
            </a:r>
            <a:r>
              <a:rPr lang="en-US" dirty="0"/>
              <a:t>. Allyn &amp; Bacon.</a:t>
            </a:r>
          </a:p>
        </p:txBody>
      </p:sp>
      <p:sp>
        <p:nvSpPr>
          <p:cNvPr id="915" name="Shape 91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911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a:spcBef>
                <a:spcPts val="370"/>
              </a:spcBef>
              <a:defRPr/>
            </a:pPr>
            <a:r>
              <a:rPr lang="en-US" b="1" dirty="0"/>
              <a:t>To Know/To Say: </a:t>
            </a:r>
            <a:r>
              <a:rPr lang="en-US" b="0" dirty="0"/>
              <a:t>Thank</a:t>
            </a:r>
            <a:r>
              <a:rPr lang="en-US" b="0" baseline="0" dirty="0"/>
              <a:t> the contributors.</a:t>
            </a:r>
            <a:endParaRPr lang="en-US" b="1"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7</a:t>
            </a:fld>
            <a:endParaRPr lang="en-US"/>
          </a:p>
        </p:txBody>
      </p:sp>
    </p:spTree>
    <p:extLst>
      <p:ext uri="{BB962C8B-B14F-4D97-AF65-F5344CB8AC3E}">
        <p14:creationId xmlns:p14="http://schemas.microsoft.com/office/powerpoint/2010/main" val="7111264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Shape 92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1" name="Shape 921"/>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Say/To Do: </a:t>
            </a:r>
            <a:r>
              <a:rPr lang="en-US" dirty="0"/>
              <a:t>This is a brief checklist to consider if your students are ready to self-assess. If we ask students to self-assess too early, they may feel overwhelmed. It is best to have students self-assess once they have learned, practiced, and received some feedback.</a:t>
            </a:r>
          </a:p>
          <a:p>
            <a:pPr>
              <a:spcBef>
                <a:spcPts val="0"/>
              </a:spcBef>
            </a:pPr>
            <a:endParaRPr lang="en-US" dirty="0"/>
          </a:p>
          <a:p>
            <a:pPr>
              <a:spcBef>
                <a:spcPts val="0"/>
              </a:spcBef>
            </a:pPr>
            <a:r>
              <a:rPr lang="en-US" b="1" dirty="0"/>
              <a:t>Reference:</a:t>
            </a:r>
            <a:r>
              <a:rPr lang="en-US" b="1" dirty="0">
                <a:effectLst/>
              </a:rPr>
              <a:t> </a:t>
            </a:r>
            <a:r>
              <a:rPr lang="en-US" dirty="0">
                <a:effectLst/>
              </a:rPr>
              <a:t>Chappuis, J. 2015. </a:t>
            </a:r>
            <a:r>
              <a:rPr lang="en-US" i="1" dirty="0">
                <a:effectLst/>
              </a:rPr>
              <a:t>Seven strategies of assessment for learning, 2e (p.</a:t>
            </a:r>
            <a:r>
              <a:rPr lang="en-US" i="1" baseline="0" dirty="0">
                <a:effectLst/>
              </a:rPr>
              <a:t> 167</a:t>
            </a:r>
            <a:r>
              <a:rPr lang="en-US" i="1" dirty="0">
                <a:effectLst/>
              </a:rPr>
              <a:t>)</a:t>
            </a:r>
            <a:r>
              <a:rPr lang="en-US" dirty="0">
                <a:effectLst/>
              </a:rPr>
              <a:t>. Upper Saddle River, NJ: Pearson Education.</a:t>
            </a:r>
            <a:endParaRPr lang="en-US" b="1" dirty="0"/>
          </a:p>
        </p:txBody>
      </p:sp>
      <p:sp>
        <p:nvSpPr>
          <p:cNvPr id="922" name="Shape 922"/>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70</a:t>
            </a:fld>
            <a:endParaRPr lang="en-US"/>
          </a:p>
        </p:txBody>
      </p:sp>
    </p:spTree>
    <p:extLst>
      <p:ext uri="{BB962C8B-B14F-4D97-AF65-F5344CB8AC3E}">
        <p14:creationId xmlns:p14="http://schemas.microsoft.com/office/powerpoint/2010/main" val="37257848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Shape 93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5" name="Shape 935"/>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Say:</a:t>
            </a:r>
            <a:r>
              <a:rPr lang="en-US" dirty="0"/>
              <a:t> This tool is a template that teachers could ask students to complete after returning an assignment or assessment. Students would list the items, the learning target that was being assessed/practiced, if their answer was correct or incorrect, why the student missed the question, and how they plan to study the skill. This type of tool asks students to think about why they made errors and even allows them to see patterns in their errors.</a:t>
            </a:r>
          </a:p>
          <a:p>
            <a:pPr>
              <a:spcBef>
                <a:spcPts val="0"/>
              </a:spcBef>
            </a:pPr>
            <a:r>
              <a:rPr lang="en-US" dirty="0"/>
              <a:t> </a:t>
            </a:r>
          </a:p>
          <a:p>
            <a:pPr>
              <a:spcBef>
                <a:spcPts val="0"/>
              </a:spcBef>
            </a:pPr>
            <a:r>
              <a:rPr lang="en-US" b="1" dirty="0"/>
              <a:t>To Do: </a:t>
            </a:r>
            <a:r>
              <a:rPr lang="en-US" dirty="0"/>
              <a:t>Ask participants how this tool would work for their students, or if there might be adjustments they would want to consider.</a:t>
            </a:r>
          </a:p>
          <a:p>
            <a:pPr>
              <a:spcBef>
                <a:spcPts val="0"/>
              </a:spcBef>
            </a:pPr>
            <a:endParaRPr lang="en-US" dirty="0"/>
          </a:p>
          <a:p>
            <a:pPr>
              <a:spcBef>
                <a:spcPts val="0"/>
              </a:spcBef>
            </a:pPr>
            <a:r>
              <a:rPr lang="en-US" b="1" dirty="0"/>
              <a:t>Handout:</a:t>
            </a:r>
            <a:r>
              <a:rPr lang="en-US" b="0" dirty="0"/>
              <a:t> Self Assessment Tools</a:t>
            </a:r>
            <a:endParaRPr lang="en-US" b="1" dirty="0"/>
          </a:p>
          <a:p>
            <a:pPr>
              <a:spcBef>
                <a:spcPts val="0"/>
              </a:spcBef>
            </a:pPr>
            <a:endParaRPr lang="en-US" b="1" dirty="0"/>
          </a:p>
          <a:p>
            <a:r>
              <a:rPr lang="en-US" b="1" dirty="0"/>
              <a:t>Reference: </a:t>
            </a:r>
            <a:r>
              <a:rPr lang="en-US" dirty="0"/>
              <a:t>Retrieved from </a:t>
            </a:r>
            <a:r>
              <a:rPr lang="en-US" dirty="0" err="1"/>
              <a:t>Chappuis</a:t>
            </a:r>
            <a:r>
              <a:rPr lang="en-US" dirty="0"/>
              <a:t>, J. (2005). Helping students understand assessment. </a:t>
            </a:r>
            <a:r>
              <a:rPr lang="en-US" i="1" dirty="0"/>
              <a:t>Educational Leadership</a:t>
            </a:r>
            <a:r>
              <a:rPr lang="en-US" dirty="0"/>
              <a:t>, </a:t>
            </a:r>
            <a:r>
              <a:rPr lang="en-US" i="1" dirty="0"/>
              <a:t>63</a:t>
            </a:r>
            <a:r>
              <a:rPr lang="en-US" dirty="0"/>
              <a:t>(3).</a:t>
            </a:r>
          </a:p>
        </p:txBody>
      </p:sp>
      <p:sp>
        <p:nvSpPr>
          <p:cNvPr id="936" name="Shape 936"/>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71</a:t>
            </a:fld>
            <a:endParaRPr lang="en-US"/>
          </a:p>
        </p:txBody>
      </p:sp>
    </p:spTree>
    <p:extLst>
      <p:ext uri="{BB962C8B-B14F-4D97-AF65-F5344CB8AC3E}">
        <p14:creationId xmlns:p14="http://schemas.microsoft.com/office/powerpoint/2010/main" val="13604672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Shape 94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3" name="Shape 943"/>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Know/Say: </a:t>
            </a:r>
            <a:r>
              <a:rPr lang="en-US" dirty="0"/>
              <a:t>This is a handout for participants. It shows an example of how students can self assess prior to, during, and after learning. </a:t>
            </a:r>
          </a:p>
          <a:p>
            <a:pPr>
              <a:spcBef>
                <a:spcPts val="0"/>
              </a:spcBef>
            </a:pPr>
            <a:endParaRPr lang="en-US" dirty="0"/>
          </a:p>
          <a:p>
            <a:pPr>
              <a:spcBef>
                <a:spcPts val="0"/>
              </a:spcBef>
            </a:pPr>
            <a:r>
              <a:rPr lang="en-US" b="1" dirty="0"/>
              <a:t>Handout: </a:t>
            </a:r>
            <a:r>
              <a:rPr lang="en-US" dirty="0"/>
              <a:t>Student-Self Assessment</a:t>
            </a:r>
          </a:p>
          <a:p>
            <a:pPr>
              <a:spcBef>
                <a:spcPts val="0"/>
              </a:spcBef>
            </a:pPr>
            <a:endParaRPr lang="en-US" dirty="0"/>
          </a:p>
          <a:p>
            <a:pPr>
              <a:spcBef>
                <a:spcPts val="0"/>
              </a:spcBef>
            </a:pPr>
            <a:r>
              <a:rPr lang="en-US" b="1" dirty="0"/>
              <a:t>References:</a:t>
            </a:r>
            <a:r>
              <a:rPr lang="en-US" sz="1100" dirty="0">
                <a:latin typeface="Arial"/>
                <a:cs typeface="Arial"/>
                <a:sym typeface="Arial"/>
              </a:rPr>
              <a:t> </a:t>
            </a:r>
            <a:r>
              <a:rPr lang="en-US" sz="1100" dirty="0">
                <a:latin typeface="Arial"/>
                <a:ea typeface="Arial"/>
                <a:cs typeface="Arial"/>
                <a:sym typeface="Arial"/>
              </a:rPr>
              <a:t>Collins, C. (2011, August 30). How I’m using those “I can” statements [</a:t>
            </a:r>
            <a:r>
              <a:rPr lang="en-US" sz="1100" b="0" dirty="0">
                <a:latin typeface="Arial"/>
                <a:ea typeface="Arial"/>
                <a:cs typeface="Arial"/>
                <a:sym typeface="Arial"/>
              </a:rPr>
              <a:t>B</a:t>
            </a:r>
            <a:r>
              <a:rPr lang="en-US" sz="1100" dirty="0">
                <a:latin typeface="Arial"/>
                <a:ea typeface="Arial"/>
                <a:cs typeface="Arial"/>
                <a:sym typeface="Arial"/>
              </a:rPr>
              <a:t>log Post]. Retrieved from https://turnonyourbrain.wordpress.com/2011/08/30/how-im-using-those-i-can-statements/.</a:t>
            </a:r>
          </a:p>
          <a:p>
            <a:pPr>
              <a:spcBef>
                <a:spcPts val="0"/>
              </a:spcBef>
            </a:pPr>
            <a:endParaRPr lang="en-US" sz="1100" dirty="0">
              <a:latin typeface="Arial"/>
              <a:ea typeface="Arial"/>
              <a:cs typeface="Arial"/>
              <a:sym typeface="Arial"/>
            </a:endParaRPr>
          </a:p>
          <a:p>
            <a:pPr defTabSz="939363">
              <a:spcBef>
                <a:spcPts val="0"/>
              </a:spcBef>
              <a:defRPr/>
            </a:pPr>
            <a:r>
              <a:rPr lang="en-US" dirty="0"/>
              <a:t>Collins, C. (2011, August 30). Student self-assessment [document linked in Blog Post]. Retrieved from https://turnonyourbrain.files.wordpress.com/2011/08/student-self-assessment.docx.</a:t>
            </a:r>
          </a:p>
        </p:txBody>
      </p:sp>
      <p:sp>
        <p:nvSpPr>
          <p:cNvPr id="944" name="Shape 944"/>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72</a:t>
            </a:fld>
            <a:endParaRPr lang="en-US"/>
          </a:p>
        </p:txBody>
      </p:sp>
    </p:spTree>
    <p:extLst>
      <p:ext uri="{BB962C8B-B14F-4D97-AF65-F5344CB8AC3E}">
        <p14:creationId xmlns:p14="http://schemas.microsoft.com/office/powerpoint/2010/main" val="33857295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Shape 950"/>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1" name="Shape 951"/>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Say/To Do: </a:t>
            </a:r>
            <a:r>
              <a:rPr lang="en-US" dirty="0"/>
              <a:t>This slide brings strategies 3 and 4 together. Please read the list on this slide.</a:t>
            </a:r>
          </a:p>
          <a:p>
            <a:pPr>
              <a:spcBef>
                <a:spcPts val="0"/>
              </a:spcBef>
            </a:pPr>
            <a:endParaRPr lang="en-US" b="1" dirty="0"/>
          </a:p>
          <a:p>
            <a:pPr defTabSz="939363">
              <a:spcBef>
                <a:spcPts val="0"/>
              </a:spcBef>
              <a:defRPr/>
            </a:pPr>
            <a:r>
              <a:rPr lang="en-US" b="1" dirty="0"/>
              <a:t>To Say/To Do:</a:t>
            </a:r>
            <a:r>
              <a:rPr lang="en-US" dirty="0"/>
              <a:t> Review each of the points with additional details; such as, with the first point, </a:t>
            </a:r>
            <a:r>
              <a:rPr lang="en-US" dirty="0">
                <a:solidFill>
                  <a:srgbClr val="000000"/>
                </a:solidFill>
              </a:rPr>
              <a:t>you can ask students to do this before they show their work to you for feedback. This will give them prior thoughts of their own to “hang” it on. Your feedback will be more meaningful and will make more sense. </a:t>
            </a:r>
          </a:p>
          <a:p>
            <a:pPr defTabSz="939363">
              <a:spcBef>
                <a:spcPts val="0"/>
              </a:spcBef>
              <a:defRPr/>
            </a:pPr>
            <a:endParaRPr lang="en-US" dirty="0">
              <a:solidFill>
                <a:srgbClr val="000000"/>
              </a:solidFill>
            </a:endParaRPr>
          </a:p>
          <a:p>
            <a:pPr defTabSz="939363">
              <a:spcBef>
                <a:spcPts val="0"/>
              </a:spcBef>
              <a:defRPr/>
            </a:pPr>
            <a:r>
              <a:rPr lang="en-US" dirty="0">
                <a:solidFill>
                  <a:srgbClr val="000000"/>
                </a:solidFill>
              </a:rPr>
              <a:t>The last point leads into the next section on setting goals.</a:t>
            </a:r>
          </a:p>
          <a:p>
            <a:pPr>
              <a:spcBef>
                <a:spcPts val="0"/>
              </a:spcBef>
              <a:buClr>
                <a:schemeClr val="dk1"/>
              </a:buClr>
              <a:buSzPct val="91666"/>
            </a:pPr>
            <a:endParaRPr lang="en-US" b="1" dirty="0"/>
          </a:p>
          <a:p>
            <a:pPr>
              <a:spcBef>
                <a:spcPts val="0"/>
              </a:spcBef>
              <a:buClr>
                <a:schemeClr val="dk1"/>
              </a:buClr>
              <a:buSzPct val="91666"/>
            </a:pPr>
            <a:r>
              <a:rPr lang="en-US" b="1" dirty="0"/>
              <a:t>Reference:</a:t>
            </a:r>
            <a:r>
              <a:rPr lang="en-US" dirty="0"/>
              <a:t> </a:t>
            </a:r>
            <a:r>
              <a:rPr lang="en-US" dirty="0" err="1"/>
              <a:t>Chappuis</a:t>
            </a:r>
            <a:r>
              <a:rPr lang="en-US" dirty="0"/>
              <a:t>, J., </a:t>
            </a:r>
            <a:r>
              <a:rPr lang="en-US" dirty="0" err="1"/>
              <a:t>Stiggins</a:t>
            </a:r>
            <a:r>
              <a:rPr lang="en-US" dirty="0"/>
              <a:t>, R., </a:t>
            </a:r>
            <a:r>
              <a:rPr lang="en-US" dirty="0" err="1"/>
              <a:t>Chappuis</a:t>
            </a:r>
            <a:r>
              <a:rPr lang="en-US" dirty="0"/>
              <a:t>, S., &amp; </a:t>
            </a:r>
            <a:r>
              <a:rPr lang="en-US" dirty="0" err="1"/>
              <a:t>Arter</a:t>
            </a:r>
            <a:r>
              <a:rPr lang="en-US" dirty="0"/>
              <a:t>, J. (2012). </a:t>
            </a:r>
            <a:r>
              <a:rPr lang="en-US" i="1" dirty="0"/>
              <a:t>Classroom assessment for student learning</a:t>
            </a:r>
            <a:r>
              <a:rPr lang="en-US" dirty="0"/>
              <a:t>. Upper Saddle River, NJ: Pearson Education.</a:t>
            </a:r>
          </a:p>
        </p:txBody>
      </p:sp>
      <p:sp>
        <p:nvSpPr>
          <p:cNvPr id="952" name="Shape 952"/>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fld id="{00000000-1234-1234-1234-123412341234}" type="slidenum">
              <a:rPr lang="en-US"/>
              <a:pPr/>
              <a:t>73</a:t>
            </a:fld>
            <a:endParaRPr lang="en-US"/>
          </a:p>
        </p:txBody>
      </p:sp>
    </p:spTree>
    <p:extLst>
      <p:ext uri="{BB962C8B-B14F-4D97-AF65-F5344CB8AC3E}">
        <p14:creationId xmlns:p14="http://schemas.microsoft.com/office/powerpoint/2010/main" val="18778523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Shape 95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7" name="Shape 957"/>
          <p:cNvSpPr txBox="1">
            <a:spLocks noGrp="1"/>
          </p:cNvSpPr>
          <p:nvPr>
            <p:ph type="body" idx="1"/>
          </p:nvPr>
        </p:nvSpPr>
        <p:spPr>
          <a:xfrm>
            <a:off x="707708" y="4447461"/>
            <a:ext cx="5661660" cy="4213384"/>
          </a:xfrm>
          <a:prstGeom prst="rect">
            <a:avLst/>
          </a:prstGeom>
          <a:noFill/>
          <a:ln>
            <a:noFill/>
          </a:ln>
        </p:spPr>
        <p:txBody>
          <a:bodyPr lIns="93921" tIns="46948" rIns="93921" bIns="46948" anchor="t" anchorCtr="0">
            <a:noAutofit/>
          </a:bodyPr>
          <a:lstStyle/>
          <a:p>
            <a:pPr>
              <a:spcBef>
                <a:spcPts val="0"/>
              </a:spcBef>
              <a:buSzPct val="25000"/>
            </a:pPr>
            <a:r>
              <a:rPr lang="en-US" b="1" dirty="0"/>
              <a:t>Purpose: </a:t>
            </a:r>
            <a:r>
              <a:rPr lang="en-US" dirty="0"/>
              <a:t>Explore the core components and implementation steps for goal setting.</a:t>
            </a:r>
          </a:p>
          <a:p>
            <a:pPr>
              <a:spcBef>
                <a:spcPts val="0"/>
              </a:spcBef>
              <a:buSzPct val="25000"/>
            </a:pPr>
            <a:endParaRPr lang="en-US" dirty="0"/>
          </a:p>
          <a:p>
            <a:pPr>
              <a:spcBef>
                <a:spcPts val="370"/>
              </a:spcBef>
              <a:buSzPct val="25000"/>
            </a:pPr>
            <a:r>
              <a:rPr lang="en-US" b="1" dirty="0"/>
              <a:t>Content: </a:t>
            </a:r>
          </a:p>
          <a:p>
            <a:pPr marL="176131" indent="-176131">
              <a:spcBef>
                <a:spcPts val="370"/>
              </a:spcBef>
              <a:buSzPct val="25000"/>
              <a:buFont typeface="Arial" panose="020B0604020202020204" pitchFamily="34" charset="0"/>
              <a:buChar char="•"/>
            </a:pPr>
            <a:r>
              <a:rPr lang="en-US" dirty="0"/>
              <a:t>Benefits of goal setting</a:t>
            </a:r>
          </a:p>
          <a:p>
            <a:pPr marL="176131" indent="-176131">
              <a:spcBef>
                <a:spcPts val="370"/>
              </a:spcBef>
              <a:buSzPct val="25000"/>
              <a:buFont typeface="Arial" panose="020B0604020202020204" pitchFamily="34" charset="0"/>
              <a:buChar char="•"/>
            </a:pPr>
            <a:r>
              <a:rPr lang="en-US" dirty="0"/>
              <a:t>Implementation</a:t>
            </a:r>
          </a:p>
        </p:txBody>
      </p:sp>
      <p:sp>
        <p:nvSpPr>
          <p:cNvPr id="958" name="Shape 958"/>
          <p:cNvSpPr txBox="1">
            <a:spLocks noGrp="1"/>
          </p:cNvSpPr>
          <p:nvPr>
            <p:ph type="sldNum" idx="12"/>
          </p:nvPr>
        </p:nvSpPr>
        <p:spPr>
          <a:xfrm>
            <a:off x="4008704" y="8893296"/>
            <a:ext cx="3066733"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74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60431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Shape 96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5" name="Shape 965"/>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Say: </a:t>
            </a:r>
            <a:r>
              <a:rPr lang="en-US" b="0" dirty="0"/>
              <a:t>Please read the two statements about students setting goals.</a:t>
            </a:r>
            <a:endParaRPr lang="en-US" b="1" dirty="0"/>
          </a:p>
          <a:p>
            <a:pPr>
              <a:spcBef>
                <a:spcPts val="0"/>
              </a:spcBef>
            </a:pPr>
            <a:endParaRPr lang="en-US" b="1" dirty="0"/>
          </a:p>
          <a:p>
            <a:pPr>
              <a:spcBef>
                <a:spcPts val="0"/>
              </a:spcBef>
            </a:pPr>
            <a:r>
              <a:rPr lang="en-US" b="1" dirty="0"/>
              <a:t>References: </a:t>
            </a:r>
            <a:r>
              <a:rPr lang="en-US" sz="1000" dirty="0">
                <a:highlight>
                  <a:srgbClr val="FFFFFF"/>
                </a:highlight>
                <a:latin typeface="Arial"/>
                <a:ea typeface="Arial"/>
                <a:cs typeface="Arial"/>
                <a:sym typeface="Arial"/>
              </a:rPr>
              <a:t>Schunk, D. (1990). Goal setting and self-efficacy during self-regulated learning. </a:t>
            </a:r>
            <a:r>
              <a:rPr lang="en-US" sz="1000" i="1" dirty="0">
                <a:highlight>
                  <a:srgbClr val="FFFFFF"/>
                </a:highlight>
                <a:latin typeface="Arial"/>
                <a:ea typeface="Arial"/>
                <a:cs typeface="Arial"/>
                <a:sym typeface="Arial"/>
              </a:rPr>
              <a:t>Educational Psychologist, 25</a:t>
            </a:r>
            <a:r>
              <a:rPr lang="en-US" sz="1000" dirty="0">
                <a:highlight>
                  <a:srgbClr val="FFFFFF"/>
                </a:highlight>
                <a:latin typeface="Arial"/>
                <a:ea typeface="Arial"/>
                <a:cs typeface="Arial"/>
                <a:sym typeface="Arial"/>
              </a:rPr>
              <a:t>, 71–86. retrieved from https://pdfs.semanticscholar.org/ac47/fb864a0092a931b0b40e1821c9a0c74795ea.pdf</a:t>
            </a:r>
          </a:p>
          <a:p>
            <a:pPr>
              <a:spcBef>
                <a:spcPts val="0"/>
              </a:spcBef>
            </a:pPr>
            <a:endParaRPr lang="en-US" sz="1000" dirty="0">
              <a:highlight>
                <a:srgbClr val="FFFFFF"/>
              </a:highlight>
              <a:latin typeface="Arial"/>
              <a:ea typeface="Arial"/>
              <a:cs typeface="Arial"/>
              <a:sym typeface="Arial"/>
            </a:endParaRPr>
          </a:p>
          <a:p>
            <a:r>
              <a:rPr lang="en-US" dirty="0"/>
              <a:t>Laud, L., Hirsch, S., Patel, P., &amp; Wagner, M. (2010). Maximize Student Achievement with Formative Assessment. ASCD </a:t>
            </a:r>
            <a:r>
              <a:rPr lang="en-US" dirty="0" err="1"/>
              <a:t>Espress</a:t>
            </a:r>
            <a:r>
              <a:rPr lang="en-US" dirty="0"/>
              <a:t>, 6(1). Retrieved from http://www.ascd.org/ascd-express/vol6/601-laud.aspx.</a:t>
            </a:r>
          </a:p>
        </p:txBody>
      </p:sp>
      <p:sp>
        <p:nvSpPr>
          <p:cNvPr id="966" name="Shape 966"/>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75</a:t>
            </a:fld>
            <a:endParaRPr lang="en-US"/>
          </a:p>
        </p:txBody>
      </p:sp>
    </p:spTree>
    <p:extLst>
      <p:ext uri="{BB962C8B-B14F-4D97-AF65-F5344CB8AC3E}">
        <p14:creationId xmlns:p14="http://schemas.microsoft.com/office/powerpoint/2010/main" val="29054173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spcBef>
                <a:spcPts val="370"/>
              </a:spcBef>
              <a:defRPr/>
            </a:pPr>
            <a:r>
              <a:rPr lang="en-US" b="1" dirty="0"/>
              <a:t>To Say/To Do: </a:t>
            </a:r>
            <a:r>
              <a:rPr lang="en-US" b="0" dirty="0"/>
              <a:t>Review the list.</a:t>
            </a:r>
            <a:endParaRPr lang="en-US" b="1" dirty="0"/>
          </a:p>
          <a:p>
            <a:pPr defTabSz="939363">
              <a:spcBef>
                <a:spcPts val="370"/>
              </a:spcBef>
              <a:defRPr/>
            </a:pPr>
            <a:endParaRPr lang="en-US" b="1" dirty="0"/>
          </a:p>
          <a:p>
            <a:pPr defTabSz="939363">
              <a:spcBef>
                <a:spcPts val="370"/>
              </a:spcBef>
              <a:defRPr/>
            </a:pPr>
            <a:r>
              <a:rPr lang="en-US" b="1" dirty="0"/>
              <a:t>Research: </a:t>
            </a:r>
            <a:r>
              <a:rPr lang="en-US" dirty="0" err="1"/>
              <a:t>McTighe</a:t>
            </a:r>
            <a:r>
              <a:rPr lang="en-US" dirty="0"/>
              <a:t>, J. &amp; O’Connor, K. (2016)</a:t>
            </a:r>
            <a:r>
              <a:rPr lang="en-US" i="1" dirty="0"/>
              <a:t> </a:t>
            </a:r>
            <a:r>
              <a:rPr lang="en-US" dirty="0"/>
              <a:t>Seven Practices for Effective Learning. Educational Leadership, 63(3). Retrieved from http://www.ascd.org/publications/educational-leadership/nov05/vol63/num03/Seven-Practices-for-Effective-Learning.aspx. </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76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87207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Shape 97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8" name="Shape 978"/>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Say/To Do:</a:t>
            </a:r>
            <a:r>
              <a:rPr lang="en-US" dirty="0"/>
              <a:t> This tool is a template that teachers could ask students to complete as a goal setting form and it includes how the student can monitor his or her own progress.</a:t>
            </a:r>
          </a:p>
          <a:p>
            <a:pPr>
              <a:spcBef>
                <a:spcPts val="0"/>
              </a:spcBef>
            </a:pPr>
            <a:endParaRPr lang="en-US" dirty="0"/>
          </a:p>
          <a:p>
            <a:pPr>
              <a:spcBef>
                <a:spcPts val="0"/>
              </a:spcBef>
            </a:pPr>
            <a:r>
              <a:rPr lang="en-US" dirty="0"/>
              <a:t>Ask participants how this tool would work for their students, or if there might be adjustments they would want to consider.</a:t>
            </a:r>
          </a:p>
          <a:p>
            <a:pPr>
              <a:spcBef>
                <a:spcPts val="0"/>
              </a:spcBef>
            </a:pPr>
            <a:endParaRPr lang="en-US" dirty="0"/>
          </a:p>
          <a:p>
            <a:pPr>
              <a:spcBef>
                <a:spcPts val="0"/>
              </a:spcBef>
            </a:pPr>
            <a:r>
              <a:rPr lang="en-US" b="1" dirty="0"/>
              <a:t>Handout: </a:t>
            </a:r>
            <a:r>
              <a:rPr lang="en-US" b="0" dirty="0"/>
              <a:t>Student Goal Setting Tools</a:t>
            </a:r>
          </a:p>
          <a:p>
            <a:pPr>
              <a:spcBef>
                <a:spcPts val="0"/>
              </a:spcBef>
            </a:pPr>
            <a:endParaRPr lang="en-US" b="1" dirty="0"/>
          </a:p>
          <a:p>
            <a:r>
              <a:rPr lang="en-US" b="1" dirty="0"/>
              <a:t>Reference: </a:t>
            </a:r>
            <a:r>
              <a:rPr lang="en-US" dirty="0" err="1"/>
              <a:t>Chappuis</a:t>
            </a:r>
            <a:r>
              <a:rPr lang="en-US" dirty="0"/>
              <a:t>, J. 2015. </a:t>
            </a:r>
            <a:r>
              <a:rPr lang="en-US" i="1" dirty="0"/>
              <a:t>Seven strategies of assessment for learning</a:t>
            </a:r>
            <a:r>
              <a:rPr lang="en-US" dirty="0"/>
              <a:t>, 2e. Upper Saddle River, NJ: Pearson Education. </a:t>
            </a:r>
          </a:p>
        </p:txBody>
      </p:sp>
      <p:sp>
        <p:nvSpPr>
          <p:cNvPr id="979" name="Shape 979"/>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fld id="{00000000-1234-1234-1234-123412341234}" type="slidenum">
              <a:rPr lang="en-US"/>
              <a:pPr/>
              <a:t>77</a:t>
            </a:fld>
            <a:endParaRPr lang="en-US"/>
          </a:p>
        </p:txBody>
      </p:sp>
    </p:spTree>
    <p:extLst>
      <p:ext uri="{BB962C8B-B14F-4D97-AF65-F5344CB8AC3E}">
        <p14:creationId xmlns:p14="http://schemas.microsoft.com/office/powerpoint/2010/main" val="25128243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Shape 98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6" name="Shape 986"/>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Say:</a:t>
            </a:r>
            <a:r>
              <a:rPr lang="en-US" dirty="0"/>
              <a:t> This tool is a template that teachers could ask students to complete as a goal setting form and it includes how the student can monitor his or her own progress.</a:t>
            </a:r>
          </a:p>
          <a:p>
            <a:pPr>
              <a:spcBef>
                <a:spcPts val="0"/>
              </a:spcBef>
            </a:pPr>
            <a:endParaRPr lang="en-US" dirty="0"/>
          </a:p>
          <a:p>
            <a:pPr>
              <a:spcBef>
                <a:spcPts val="0"/>
              </a:spcBef>
            </a:pPr>
            <a:r>
              <a:rPr lang="en-US" b="1" dirty="0"/>
              <a:t>To Do: </a:t>
            </a:r>
            <a:r>
              <a:rPr lang="en-US" dirty="0"/>
              <a:t>Ask participants how this tool would work for their students, or if there might be adjustments they would want to consider.</a:t>
            </a:r>
          </a:p>
          <a:p>
            <a:pPr>
              <a:spcBef>
                <a:spcPts val="0"/>
              </a:spcBef>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Handout: </a:t>
            </a:r>
            <a:r>
              <a:rPr lang="en-US" b="0" dirty="0"/>
              <a:t>Student Goal Setting Tools</a:t>
            </a:r>
          </a:p>
          <a:p>
            <a:pPr>
              <a:spcBef>
                <a:spcPts val="0"/>
              </a:spcBef>
            </a:pPr>
            <a:endParaRPr lang="en-US" dirty="0"/>
          </a:p>
          <a:p>
            <a:r>
              <a:rPr lang="en-US" b="1" dirty="0"/>
              <a:t>Reference: </a:t>
            </a:r>
            <a:r>
              <a:rPr lang="en-US" dirty="0" err="1"/>
              <a:t>Chappuis</a:t>
            </a:r>
            <a:r>
              <a:rPr lang="en-US" dirty="0"/>
              <a:t>, J. 2015. </a:t>
            </a:r>
            <a:r>
              <a:rPr lang="en-US" i="1" dirty="0"/>
              <a:t>Seven strategies of assessment for learning</a:t>
            </a:r>
            <a:r>
              <a:rPr lang="en-US" dirty="0"/>
              <a:t>, 2e. Upper Saddle River, NJ: Pearson Education. </a:t>
            </a:r>
            <a:endParaRPr lang="en-US" b="1" dirty="0"/>
          </a:p>
        </p:txBody>
      </p:sp>
      <p:sp>
        <p:nvSpPr>
          <p:cNvPr id="987" name="Shape 987"/>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fld id="{00000000-1234-1234-1234-123412341234}" type="slidenum">
              <a:rPr lang="en-US"/>
              <a:pPr/>
              <a:t>78</a:t>
            </a:fld>
            <a:endParaRPr lang="en-US"/>
          </a:p>
        </p:txBody>
      </p:sp>
    </p:spTree>
    <p:extLst>
      <p:ext uri="{BB962C8B-B14F-4D97-AF65-F5344CB8AC3E}">
        <p14:creationId xmlns:p14="http://schemas.microsoft.com/office/powerpoint/2010/main" val="32237851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Shape 99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4" name="Shape 994"/>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a:spcBef>
                <a:spcPts val="0"/>
              </a:spcBef>
              <a:buSzPct val="25000"/>
            </a:pPr>
            <a:r>
              <a:rPr lang="en-US" b="1" dirty="0"/>
              <a:t>Purpose: </a:t>
            </a:r>
            <a:r>
              <a:rPr lang="en-US" dirty="0"/>
              <a:t>Provide opportunity for the learners to reflect on their learning and potential implementation challenges.</a:t>
            </a:r>
          </a:p>
          <a:p>
            <a:pPr>
              <a:spcBef>
                <a:spcPts val="0"/>
              </a:spcBef>
              <a:buSzPct val="25000"/>
            </a:pPr>
            <a:endParaRPr lang="en-US" dirty="0"/>
          </a:p>
          <a:p>
            <a:pPr>
              <a:spcBef>
                <a:spcPts val="370"/>
              </a:spcBef>
              <a:buSzPct val="25000"/>
            </a:pPr>
            <a:r>
              <a:rPr lang="en-US" b="1" dirty="0"/>
              <a:t>Content: </a:t>
            </a:r>
          </a:p>
          <a:p>
            <a:pPr marL="176131" indent="-176131">
              <a:spcBef>
                <a:spcPts val="370"/>
              </a:spcBef>
              <a:buSzPct val="25000"/>
              <a:buFont typeface="Arial" panose="020B0604020202020204" pitchFamily="34" charset="0"/>
              <a:buChar char="•"/>
            </a:pPr>
            <a:r>
              <a:rPr lang="en-US" dirty="0"/>
              <a:t>Post-assessment learner knowledge</a:t>
            </a:r>
          </a:p>
          <a:p>
            <a:pPr marL="176131" indent="-176131">
              <a:spcBef>
                <a:spcPts val="370"/>
              </a:spcBef>
              <a:buSzPct val="25000"/>
              <a:buFont typeface="Arial" panose="020B0604020202020204" pitchFamily="34" charset="0"/>
              <a:buChar char="•"/>
            </a:pPr>
            <a:r>
              <a:rPr lang="en-US" dirty="0"/>
              <a:t>Reflect on personal teaching context and implementation</a:t>
            </a:r>
          </a:p>
        </p:txBody>
      </p:sp>
      <p:sp>
        <p:nvSpPr>
          <p:cNvPr id="995" name="Shape 995"/>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79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1213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7" name="Shape 517"/>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a:spcBef>
                <a:spcPts val="0"/>
              </a:spcBef>
              <a:buSzPct val="25000"/>
            </a:pPr>
            <a:r>
              <a:rPr lang="en-US" b="1" dirty="0"/>
              <a:t>Purpose: </a:t>
            </a:r>
            <a:r>
              <a:rPr lang="en-US" dirty="0"/>
              <a:t>Provide an overview of the day, including reviewing learner objectives, outcomes, and essential questions</a:t>
            </a:r>
          </a:p>
          <a:p>
            <a:pPr>
              <a:spcBef>
                <a:spcPts val="0"/>
              </a:spcBef>
              <a:buSzPct val="25000"/>
            </a:pPr>
            <a:endParaRPr lang="en-US" dirty="0"/>
          </a:p>
          <a:p>
            <a:pPr>
              <a:spcBef>
                <a:spcPts val="370"/>
              </a:spcBef>
              <a:buSzPct val="25000"/>
            </a:pPr>
            <a:r>
              <a:rPr lang="en-US" b="1" dirty="0"/>
              <a:t>Content: </a:t>
            </a:r>
          </a:p>
          <a:p>
            <a:pPr marL="176131" indent="-176131">
              <a:spcBef>
                <a:spcPts val="370"/>
              </a:spcBef>
              <a:buSzPct val="25000"/>
              <a:buFont typeface="Arial" panose="020B0604020202020204" pitchFamily="34" charset="0"/>
              <a:buChar char="•"/>
            </a:pPr>
            <a:r>
              <a:rPr lang="en-US" dirty="0"/>
              <a:t>Universal slides explaining; Organization of learning packages, Infographic, Hattie’s barometer</a:t>
            </a:r>
          </a:p>
          <a:p>
            <a:pPr marL="176131" indent="-176131">
              <a:spcBef>
                <a:spcPts val="370"/>
              </a:spcBef>
              <a:buSzPct val="25000"/>
              <a:buFont typeface="Arial" panose="020B0604020202020204" pitchFamily="34" charset="0"/>
              <a:buChar char="•"/>
            </a:pPr>
            <a:r>
              <a:rPr lang="en-US" dirty="0"/>
              <a:t>Session at-a-glance</a:t>
            </a:r>
          </a:p>
          <a:p>
            <a:pPr marL="176131" indent="-176131">
              <a:spcBef>
                <a:spcPts val="370"/>
              </a:spcBef>
              <a:buSzPct val="25000"/>
              <a:buFont typeface="Arial" panose="020B0604020202020204" pitchFamily="34" charset="0"/>
              <a:buChar char="•"/>
            </a:pPr>
            <a:r>
              <a:rPr lang="en-US" dirty="0"/>
              <a:t>Learning targets</a:t>
            </a:r>
          </a:p>
          <a:p>
            <a:pPr marL="176131" indent="-176131">
              <a:spcBef>
                <a:spcPts val="370"/>
              </a:spcBef>
              <a:buSzPct val="25000"/>
              <a:buFont typeface="Arial" panose="020B0604020202020204" pitchFamily="34" charset="0"/>
              <a:buChar char="•"/>
            </a:pPr>
            <a:r>
              <a:rPr lang="en-US" dirty="0"/>
              <a:t>Essential questions</a:t>
            </a:r>
          </a:p>
          <a:p>
            <a:pPr marL="176131" indent="-176131">
              <a:spcBef>
                <a:spcPts val="370"/>
              </a:spcBef>
              <a:buSzPct val="25000"/>
              <a:buFont typeface="Arial" panose="020B0604020202020204" pitchFamily="34" charset="0"/>
              <a:buChar char="•"/>
            </a:pPr>
            <a:r>
              <a:rPr lang="en-US" dirty="0"/>
              <a:t>Norms</a:t>
            </a:r>
          </a:p>
          <a:p>
            <a:pPr marL="176131" indent="-176131">
              <a:spcBef>
                <a:spcPts val="370"/>
              </a:spcBef>
              <a:buSzPct val="25000"/>
              <a:buFont typeface="Arial" panose="020B0604020202020204" pitchFamily="34" charset="0"/>
              <a:buChar char="•"/>
            </a:pPr>
            <a:r>
              <a:rPr lang="en-US" dirty="0"/>
              <a:t>Missouri Teacher Standards</a:t>
            </a:r>
          </a:p>
          <a:p>
            <a:pPr>
              <a:spcBef>
                <a:spcPts val="370"/>
              </a:spcBef>
              <a:buSzPct val="25000"/>
            </a:pPr>
            <a:endParaRPr lang="en-US" dirty="0"/>
          </a:p>
          <a:p>
            <a:r>
              <a:rPr lang="en-US" altLang="en-US" b="1" dirty="0"/>
              <a:t>To Know/To Say: </a:t>
            </a:r>
            <a:r>
              <a:rPr lang="en-US" altLang="en-US" b="0" dirty="0"/>
              <a:t>Welcome to Developing Assessment Capable Learners Part 2: Where Am I Now?</a:t>
            </a:r>
          </a:p>
          <a:p>
            <a:endParaRPr lang="en-US" altLang="en-US" b="0" dirty="0"/>
          </a:p>
          <a:p>
            <a:r>
              <a:rPr lang="en-US" altLang="en-US" b="0" dirty="0"/>
              <a:t>The</a:t>
            </a:r>
            <a:r>
              <a:rPr lang="en-US" altLang="en-US" b="0" baseline="0" dirty="0"/>
              <a:t> introductions may be formal or informal d</a:t>
            </a:r>
            <a:r>
              <a:rPr lang="en-US" altLang="en-US" b="0" dirty="0"/>
              <a:t>epending</a:t>
            </a:r>
            <a:r>
              <a:rPr lang="en-US" altLang="en-US" b="0" baseline="0" dirty="0"/>
              <a:t> on how well you know the group.</a:t>
            </a:r>
            <a:r>
              <a:rPr lang="en-US" b="0" dirty="0"/>
              <a:t> Trainers</a:t>
            </a:r>
            <a:r>
              <a:rPr lang="en-US" b="0" baseline="0" dirty="0"/>
              <a:t> should use whatever process is comfortable for introductions.</a:t>
            </a:r>
            <a:r>
              <a:rPr lang="en-US" altLang="en-US" b="0" baseline="0" dirty="0"/>
              <a:t> </a:t>
            </a:r>
            <a:r>
              <a:rPr lang="en-US" altLang="en-US" b="0" dirty="0"/>
              <a:t>I am/we are  _______________ (provide some background about trainers.)</a:t>
            </a:r>
            <a:r>
              <a:rPr lang="en-US" altLang="en-US" b="0" baseline="0" dirty="0"/>
              <a:t> </a:t>
            </a:r>
            <a:r>
              <a:rPr lang="en-US" altLang="en-US" b="0" dirty="0"/>
              <a:t>Please introduce yourself to the group (name, district, position.)  </a:t>
            </a:r>
          </a:p>
          <a:p>
            <a:endParaRPr lang="en-US" altLang="en-US" b="0" dirty="0"/>
          </a:p>
          <a:p>
            <a:r>
              <a:rPr lang="en-US" altLang="en-US" b="1" dirty="0"/>
              <a:t>To Do: </a:t>
            </a:r>
            <a:r>
              <a:rPr lang="en-US" altLang="en-US" dirty="0"/>
              <a:t>(optional)</a:t>
            </a:r>
            <a:r>
              <a:rPr lang="en-US" altLang="en-US" baseline="0" dirty="0"/>
              <a:t> </a:t>
            </a:r>
            <a:r>
              <a:rPr lang="en-US" altLang="en-US" b="0" baseline="0" dirty="0"/>
              <a:t>Consultant develop an ice-breaker or introductory activity.</a:t>
            </a:r>
            <a:endParaRPr lang="en-US" altLang="en-US" b="0" dirty="0"/>
          </a:p>
        </p:txBody>
      </p:sp>
      <p:sp>
        <p:nvSpPr>
          <p:cNvPr id="518" name="Shape 518"/>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24018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Shape 1001"/>
          <p:cNvSpPr txBox="1">
            <a:spLocks noGrp="1"/>
          </p:cNvSpPr>
          <p:nvPr>
            <p:ph type="body" idx="1"/>
          </p:nvPr>
        </p:nvSpPr>
        <p:spPr>
          <a:xfrm>
            <a:off x="707708" y="4447461"/>
            <a:ext cx="5661659" cy="4213384"/>
          </a:xfrm>
          <a:prstGeom prst="rect">
            <a:avLst/>
          </a:prstGeom>
        </p:spPr>
        <p:txBody>
          <a:bodyPr lIns="93921" tIns="93921" rIns="93921" bIns="93921" anchor="t" anchorCtr="0">
            <a:noAutofit/>
          </a:bodyPr>
          <a:lstStyle/>
          <a:p>
            <a:pPr defTabSz="939363">
              <a:spcBef>
                <a:spcPts val="0"/>
              </a:spcBef>
              <a:defRPr/>
            </a:pPr>
            <a:r>
              <a:rPr lang="en-US" b="1" dirty="0"/>
              <a:t>To Know: </a:t>
            </a:r>
            <a:r>
              <a:rPr lang="en-US" b="0" dirty="0"/>
              <a:t>This is a transition slide.</a:t>
            </a:r>
            <a:endParaRPr lang="en-US" b="1" dirty="0"/>
          </a:p>
        </p:txBody>
      </p:sp>
      <p:sp>
        <p:nvSpPr>
          <p:cNvPr id="1002" name="Shape 100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2499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Shape 100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8" name="Shape 1008"/>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Know/To Do</a:t>
            </a:r>
            <a:r>
              <a:rPr lang="en-US" dirty="0"/>
              <a:t>: Provide the chart on the slide as a handout to participants to write on. Allow participants time to think about practices/activities they plan to implement and place these practices/activities on the</a:t>
            </a:r>
            <a:r>
              <a:rPr lang="en-US" baseline="0" dirty="0"/>
              <a:t> chart for future reference.</a:t>
            </a:r>
          </a:p>
          <a:p>
            <a:pPr>
              <a:spcBef>
                <a:spcPts val="0"/>
              </a:spcBef>
            </a:pPr>
            <a:endParaRPr lang="en-US" dirty="0"/>
          </a:p>
          <a:p>
            <a:pPr>
              <a:spcBef>
                <a:spcPts val="0"/>
              </a:spcBef>
            </a:pPr>
            <a:r>
              <a:rPr lang="en-US" b="1" dirty="0"/>
              <a:t>Handout: </a:t>
            </a:r>
            <a:r>
              <a:rPr lang="en-US" b="0" dirty="0"/>
              <a:t>What Do You Plan To Do? Part 2</a:t>
            </a:r>
          </a:p>
          <a:p>
            <a:pPr>
              <a:spcBef>
                <a:spcPts val="0"/>
              </a:spcBef>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 </a:t>
            </a:r>
            <a:r>
              <a:rPr lang="en-US" sz="1200" dirty="0"/>
              <a:t>Chappuis, J. (2015). </a:t>
            </a:r>
            <a:r>
              <a:rPr lang="en-US" sz="1200" i="1" dirty="0"/>
              <a:t>Seven strategies of assessment for learning</a:t>
            </a:r>
            <a:r>
              <a:rPr lang="en-US" sz="1200" dirty="0"/>
              <a:t>, 2e. Upper Saddle River, NJ: Pearson Education.</a:t>
            </a:r>
            <a:endParaRPr lang="en-US" dirty="0"/>
          </a:p>
        </p:txBody>
      </p:sp>
      <p:sp>
        <p:nvSpPr>
          <p:cNvPr id="1009" name="Shape 1009"/>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81</a:t>
            </a:fld>
            <a:endParaRPr lang="en-US"/>
          </a:p>
        </p:txBody>
      </p:sp>
    </p:spTree>
    <p:extLst>
      <p:ext uri="{BB962C8B-B14F-4D97-AF65-F5344CB8AC3E}">
        <p14:creationId xmlns:p14="http://schemas.microsoft.com/office/powerpoint/2010/main" val="53847938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Shape 101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5" name="Shape 1015"/>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sz="1100" b="1" dirty="0">
                <a:latin typeface="Arial"/>
                <a:ea typeface="Arial"/>
                <a:cs typeface="Arial"/>
                <a:sym typeface="Arial"/>
              </a:rPr>
              <a:t>To Know/To Say: </a:t>
            </a:r>
            <a:r>
              <a:rPr lang="en-US" sz="1100" dirty="0">
                <a:latin typeface="Arial"/>
                <a:ea typeface="Arial"/>
                <a:cs typeface="Arial"/>
                <a:sym typeface="Arial"/>
              </a:rPr>
              <a:t>Allow participants to read this slide silently for a minute. It really brings all of the first four strategies together. Since ACL Part 2 only focuses on strategies 3 and 4, remind participants about ACL Part 3, which focus on strategies 5, 6, 7. </a:t>
            </a:r>
          </a:p>
          <a:p>
            <a:pPr>
              <a:spcBef>
                <a:spcPts val="0"/>
              </a:spcBef>
              <a:buClr>
                <a:schemeClr val="dk1"/>
              </a:buClr>
              <a:buSzPct val="100000"/>
            </a:pPr>
            <a:endParaRPr sz="1100" b="1" dirty="0">
              <a:latin typeface="Arial"/>
              <a:ea typeface="Arial"/>
              <a:cs typeface="Arial"/>
              <a:sym typeface="Arial"/>
            </a:endParaRPr>
          </a:p>
          <a:p>
            <a:pPr defTabSz="939363">
              <a:spcBef>
                <a:spcPts val="0"/>
              </a:spcBef>
              <a:buClr>
                <a:schemeClr val="dk1"/>
              </a:buClr>
              <a:buSzPct val="100000"/>
              <a:defRPr/>
            </a:pPr>
            <a:r>
              <a:rPr lang="en-US" sz="1100" b="1" dirty="0">
                <a:latin typeface="Arial"/>
                <a:ea typeface="Arial"/>
                <a:cs typeface="Arial"/>
                <a:sym typeface="Arial"/>
              </a:rPr>
              <a:t>Research:</a:t>
            </a:r>
            <a:r>
              <a:rPr lang="en-US" sz="1100" dirty="0">
                <a:latin typeface="Arial"/>
                <a:ea typeface="Arial"/>
                <a:cs typeface="Arial"/>
                <a:sym typeface="Arial"/>
              </a:rPr>
              <a:t> Adapted </a:t>
            </a:r>
            <a:r>
              <a:rPr lang="en-US" sz="1100" dirty="0" err="1">
                <a:latin typeface="Arial"/>
                <a:ea typeface="Arial"/>
                <a:cs typeface="Arial"/>
                <a:sym typeface="Arial"/>
              </a:rPr>
              <a:t>From</a:t>
            </a:r>
            <a:r>
              <a:rPr lang="en-US" dirty="0" err="1"/>
              <a:t>McTighe</a:t>
            </a:r>
            <a:r>
              <a:rPr lang="en-US" dirty="0"/>
              <a:t>, J. &amp; O’Connor, K. (2016)</a:t>
            </a:r>
            <a:r>
              <a:rPr lang="en-US" i="1" dirty="0"/>
              <a:t> </a:t>
            </a:r>
            <a:r>
              <a:rPr lang="en-US" dirty="0"/>
              <a:t>Seven Practices for Effective Learning. Educational Leadership, 63(3). Retrieved </a:t>
            </a:r>
            <a:r>
              <a:rPr lang="en-US" sz="1100" dirty="0">
                <a:latin typeface="Arial"/>
                <a:ea typeface="Arial"/>
                <a:cs typeface="Arial"/>
                <a:sym typeface="Arial"/>
              </a:rPr>
              <a:t>from http://www.ascd.org/publications/educational-leadership/nov05/vol63/num03/Seven-Practices-for-Effective-Learning.aspx. </a:t>
            </a:r>
          </a:p>
        </p:txBody>
      </p:sp>
      <p:sp>
        <p:nvSpPr>
          <p:cNvPr id="1016" name="Shape 1016"/>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pPr>
              <a:buClr>
                <a:srgbClr val="000000"/>
              </a:buClr>
              <a:buSzPct val="25000"/>
            </a:pPr>
            <a:fld id="{00000000-1234-1234-1234-123412341234}" type="slidenum">
              <a:rPr lang="en-US"/>
              <a:pPr>
                <a:buClr>
                  <a:srgbClr val="000000"/>
                </a:buClr>
                <a:buSzPct val="25000"/>
              </a:pPr>
              <a:t>82</a:t>
            </a:fld>
            <a:endParaRPr lang="en-US"/>
          </a:p>
        </p:txBody>
      </p:sp>
    </p:spTree>
    <p:extLst>
      <p:ext uri="{BB962C8B-B14F-4D97-AF65-F5344CB8AC3E}">
        <p14:creationId xmlns:p14="http://schemas.microsoft.com/office/powerpoint/2010/main" val="11828977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Shape 1020"/>
          <p:cNvSpPr txBox="1">
            <a:spLocks noGrp="1"/>
          </p:cNvSpPr>
          <p:nvPr>
            <p:ph type="body" idx="1"/>
          </p:nvPr>
        </p:nvSpPr>
        <p:spPr>
          <a:xfrm>
            <a:off x="707708" y="4447461"/>
            <a:ext cx="5661659" cy="4213384"/>
          </a:xfrm>
          <a:prstGeom prst="rect">
            <a:avLst/>
          </a:prstGeom>
        </p:spPr>
        <p:txBody>
          <a:bodyPr lIns="93921" tIns="93921" rIns="93921" bIns="93921" anchor="t" anchorCtr="0">
            <a:noAutofit/>
          </a:bodyPr>
          <a:lstStyle/>
          <a:p>
            <a:pPr>
              <a:spcBef>
                <a:spcPts val="0"/>
              </a:spcBef>
            </a:pPr>
            <a:endParaRPr dirty="0"/>
          </a:p>
        </p:txBody>
      </p:sp>
      <p:sp>
        <p:nvSpPr>
          <p:cNvPr id="1021" name="Shape 102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8120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Shape 1077"/>
          <p:cNvSpPr txBox="1">
            <a:spLocks noGrp="1"/>
          </p:cNvSpPr>
          <p:nvPr>
            <p:ph type="body" idx="1"/>
          </p:nvPr>
        </p:nvSpPr>
        <p:spPr>
          <a:xfrm>
            <a:off x="707708" y="4447461"/>
            <a:ext cx="5661659" cy="4213384"/>
          </a:xfrm>
          <a:prstGeom prst="rect">
            <a:avLst/>
          </a:prstGeom>
        </p:spPr>
        <p:txBody>
          <a:bodyPr lIns="93921" tIns="93921" rIns="93921" bIns="93921" anchor="t" anchorCtr="0">
            <a:noAutofit/>
          </a:bodyPr>
          <a:lstStyle/>
          <a:p>
            <a:pPr defTabSz="939363">
              <a:spcBef>
                <a:spcPts val="0"/>
              </a:spcBef>
              <a:defRPr/>
            </a:pPr>
            <a:r>
              <a:rPr lang="en-US" b="1" baseline="0" dirty="0"/>
              <a:t>To Do: </a:t>
            </a:r>
            <a:r>
              <a:rPr lang="en-US" b="0" baseline="0" dirty="0"/>
              <a:t>Review the practice profile with the participants. Suggest all stake-holders complete a self-analysis three or four times a year and engage in collaborative conversation.</a:t>
            </a:r>
          </a:p>
          <a:p>
            <a:pPr>
              <a:spcBef>
                <a:spcPts val="0"/>
              </a:spcBef>
            </a:pPr>
            <a:endParaRPr lang="en-US" dirty="0"/>
          </a:p>
          <a:p>
            <a:r>
              <a:rPr lang="en-US" b="1" dirty="0"/>
              <a:t>To Know/To Say: </a:t>
            </a:r>
            <a:r>
              <a:rPr lang="en-US" b="0" dirty="0"/>
              <a:t>The Practice Profile template includes four pieces and is anchored by the essential functions. First, as a header is the foundation</a:t>
            </a:r>
            <a:r>
              <a:rPr lang="en-US" b="0" baseline="0" dirty="0"/>
              <a:t> of implementation that philosophically grounds implementation. Then moving from left to right across the template are the essential functions of the practice, implementation performance levels, and lastly, evidence which provides data or documentation for determining implementation levels.</a:t>
            </a:r>
          </a:p>
          <a:p>
            <a:endParaRPr lang="en-US" b="0" baseline="0" dirty="0"/>
          </a:p>
          <a:p>
            <a:r>
              <a:rPr lang="en-US" b="0" baseline="0" dirty="0"/>
              <a:t>The essential functions align with the teaching/learning objectives for each learning package. Four levels of implementation are described for each teaching/learning objective: exemplary, proficient, close to proficient, and far from proficient. The professional development provider should walk through the practice profile with the educator-learners, referring to the data and artifacts listed as suggested evidence. It is an important tool for self-monitoring their own implementation because it serves as a reminder as to the implementation criteria and is also aligned with the fidelity checklists and the electronic practice profile self-assessment tool. These sources provide data regarding further training or coaching.</a:t>
            </a:r>
            <a:endParaRPr lang="en-US" dirty="0"/>
          </a:p>
          <a:p>
            <a:endParaRPr lang="en-US" b="0" dirty="0"/>
          </a:p>
          <a:p>
            <a:r>
              <a:rPr lang="en-US" b="0" dirty="0"/>
              <a:t>Review</a:t>
            </a:r>
            <a:r>
              <a:rPr lang="en-US" b="0" baseline="0" dirty="0"/>
              <a:t> the practice profile with the participants. Suggestion is to do self-analysis three or four times a year as well as ask a coach or administrator to also complete this form. Discussion would occur in comparing the self-analysis to the “outside analysis.”  </a:t>
            </a:r>
          </a:p>
          <a:p>
            <a:endParaRPr lang="en-US" b="1" baseline="0" dirty="0"/>
          </a:p>
          <a:p>
            <a:r>
              <a:rPr lang="en-US" b="1" baseline="0" dirty="0"/>
              <a:t>Handout: </a:t>
            </a:r>
            <a:r>
              <a:rPr lang="en-US" b="0" baseline="0" dirty="0"/>
              <a:t>Developing Assessment Capable Learner Practice Profile </a:t>
            </a:r>
            <a:endParaRPr lang="en-US" dirty="0"/>
          </a:p>
        </p:txBody>
      </p:sp>
      <p:sp>
        <p:nvSpPr>
          <p:cNvPr id="1078" name="Shape 107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209260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Shape 103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3" name="Shape 1033"/>
          <p:cNvSpPr txBox="1">
            <a:spLocks noGrp="1"/>
          </p:cNvSpPr>
          <p:nvPr>
            <p:ph type="body" idx="1"/>
          </p:nvPr>
        </p:nvSpPr>
        <p:spPr>
          <a:xfrm>
            <a:off x="707708" y="4447461"/>
            <a:ext cx="5661659" cy="4213384"/>
          </a:xfrm>
          <a:prstGeom prst="rect">
            <a:avLst/>
          </a:prstGeom>
          <a:noFill/>
          <a:ln>
            <a:noFill/>
          </a:ln>
        </p:spPr>
        <p:txBody>
          <a:bodyPr lIns="93921" tIns="46948" rIns="93921" bIns="46948" anchor="t" anchorCtr="0">
            <a:noAutofit/>
          </a:bodyPr>
          <a:lstStyle/>
          <a:p>
            <a:pPr defTabSz="939363">
              <a:defRPr/>
            </a:pPr>
            <a:r>
              <a:rPr lang="en-US" b="1" dirty="0"/>
              <a:t>To Know: </a:t>
            </a:r>
            <a:r>
              <a:rPr lang="en-US" b="0" baseline="0" dirty="0"/>
              <a:t>This is a </a:t>
            </a:r>
            <a:r>
              <a:rPr lang="en-US" b="1" i="1" u="sng" baseline="0" dirty="0"/>
              <a:t>hidden</a:t>
            </a:r>
            <a:r>
              <a:rPr lang="en-US" b="1" baseline="0" dirty="0"/>
              <a:t> </a:t>
            </a:r>
            <a:r>
              <a:rPr lang="en-US" b="0" baseline="0" dirty="0"/>
              <a:t>slide.  </a:t>
            </a:r>
            <a:r>
              <a:rPr lang="en-US" b="0" dirty="0"/>
              <a:t>The</a:t>
            </a:r>
            <a:r>
              <a:rPr lang="en-US" b="0" baseline="0" dirty="0"/>
              <a:t> implementation fidelity checklist was developed for the Assessment Capable Learners learning package originally rolled out in 2013 as a tool for checking on the fidelity of implementing assessment capable learners instruction.  It was not revised to reflect the changes to the Developing Assessment Capable Learners materials completed in 2017; however it may still be a useful guide to begin self-monitoring fidelity during early implementation. The checklist will be reviewed/revised at a later time. </a:t>
            </a:r>
            <a:endParaRPr lang="en-US" b="0" dirty="0"/>
          </a:p>
        </p:txBody>
      </p:sp>
      <p:sp>
        <p:nvSpPr>
          <p:cNvPr id="1034" name="Shape 1034"/>
          <p:cNvSpPr txBox="1">
            <a:spLocks noGrp="1"/>
          </p:cNvSpPr>
          <p:nvPr>
            <p:ph type="sldNum" idx="12"/>
          </p:nvPr>
        </p:nvSpPr>
        <p:spPr>
          <a:xfrm>
            <a:off x="4008705" y="8893296"/>
            <a:ext cx="3066731" cy="468154"/>
          </a:xfrm>
          <a:prstGeom prst="rect">
            <a:avLst/>
          </a:prstGeom>
          <a:noFill/>
          <a:ln>
            <a:noFill/>
          </a:ln>
        </p:spPr>
        <p:txBody>
          <a:bodyPr lIns="93921" tIns="46948" rIns="93921" bIns="4694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62431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Know/To Say: </a:t>
            </a:r>
            <a:r>
              <a:rPr lang="en-US" b="0" dirty="0"/>
              <a:t>The</a:t>
            </a:r>
            <a:r>
              <a:rPr lang="en-US" b="0" baseline="0" dirty="0"/>
              <a:t> Next Steps template is used for planning either today or back in your building. What resources do you need to begin implementing Assessment Capable Learners. </a:t>
            </a:r>
            <a:endParaRPr lang="en-US" dirty="0"/>
          </a:p>
          <a:p>
            <a:endParaRPr lang="en-US" dirty="0"/>
          </a:p>
          <a:p>
            <a:r>
              <a:rPr lang="en-US" b="1" dirty="0"/>
              <a:t>To </a:t>
            </a:r>
            <a:r>
              <a:rPr lang="en-US" b="1" baseline="0" dirty="0"/>
              <a:t>Do: </a:t>
            </a:r>
            <a:r>
              <a:rPr lang="en-US" b="0" dirty="0"/>
              <a:t>Complete the Next Steps template. Example</a:t>
            </a:r>
            <a:r>
              <a:rPr lang="en-US" b="0" baseline="0" dirty="0"/>
              <a:t> is included in the learning package materials.</a:t>
            </a:r>
          </a:p>
          <a:p>
            <a:endParaRPr lang="en-US" b="0" baseline="0" dirty="0"/>
          </a:p>
          <a:p>
            <a:r>
              <a:rPr lang="en-US" b="1" baseline="0" dirty="0"/>
              <a:t>Handout: </a:t>
            </a:r>
            <a:r>
              <a:rPr lang="en-US" b="0" baseline="0" dirty="0"/>
              <a:t>Next Steps: Action = Results</a:t>
            </a:r>
            <a:endParaRPr lang="en-US" b="1" dirty="0"/>
          </a:p>
        </p:txBody>
      </p:sp>
      <p:sp>
        <p:nvSpPr>
          <p:cNvPr id="4" name="Slide Number Placeholder 3"/>
          <p:cNvSpPr>
            <a:spLocks noGrp="1"/>
          </p:cNvSpPr>
          <p:nvPr>
            <p:ph type="sldNum" sz="quarter" idx="10"/>
          </p:nvPr>
        </p:nvSpPr>
        <p:spPr/>
        <p:txBody>
          <a:bodyPr/>
          <a:lstStyle/>
          <a:p>
            <a:fld id="{7DBCE8C7-69BA-4ED6-B5AC-B6B8CF909519}" type="slidenum">
              <a:rPr lang="en-US" smtClean="0"/>
              <a:pPr/>
              <a:t>86</a:t>
            </a:fld>
            <a:endParaRPr lang="en-US"/>
          </a:p>
        </p:txBody>
      </p:sp>
    </p:spTree>
    <p:extLst>
      <p:ext uri="{BB962C8B-B14F-4D97-AF65-F5344CB8AC3E}">
        <p14:creationId xmlns:p14="http://schemas.microsoft.com/office/powerpoint/2010/main" val="40103840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Shape 109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7" name="Shape 1097"/>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defTabSz="939363">
              <a:spcBef>
                <a:spcPts val="0"/>
              </a:spcBef>
              <a:defRPr/>
            </a:pPr>
            <a:r>
              <a:rPr lang="en-US" b="1" dirty="0"/>
              <a:t>To Know/To Do:</a:t>
            </a:r>
            <a:r>
              <a:rPr lang="en-US" dirty="0"/>
              <a:t> This slide is hidden. The additional resources may be shared with the participants for further learning or for coaching.</a:t>
            </a:r>
          </a:p>
        </p:txBody>
      </p:sp>
      <p:sp>
        <p:nvSpPr>
          <p:cNvPr id="1098" name="Shape 1098"/>
          <p:cNvSpPr txBox="1">
            <a:spLocks noGrp="1"/>
          </p:cNvSpPr>
          <p:nvPr>
            <p:ph type="sldNum" idx="12"/>
          </p:nvPr>
        </p:nvSpPr>
        <p:spPr>
          <a:xfrm>
            <a:off x="4008704" y="8893296"/>
            <a:ext cx="3066733" cy="468154"/>
          </a:xfrm>
          <a:prstGeom prst="rect">
            <a:avLst/>
          </a:prstGeom>
        </p:spPr>
        <p:txBody>
          <a:bodyPr lIns="93921" tIns="46948" rIns="93921" bIns="46948" anchor="b" anchorCtr="0">
            <a:noAutofit/>
          </a:bodyPr>
          <a:lstStyle/>
          <a:p>
            <a:fld id="{00000000-1234-1234-1234-123412341234}" type="slidenum">
              <a:rPr lang="en-US"/>
              <a:pPr/>
              <a:t>87</a:t>
            </a:fld>
            <a:endParaRPr lang="en-US"/>
          </a:p>
        </p:txBody>
      </p:sp>
    </p:spTree>
    <p:extLst>
      <p:ext uri="{BB962C8B-B14F-4D97-AF65-F5344CB8AC3E}">
        <p14:creationId xmlns:p14="http://schemas.microsoft.com/office/powerpoint/2010/main" val="42047939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Shape 1055"/>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a:spcBef>
                <a:spcPts val="0"/>
              </a:spcBef>
            </a:pPr>
            <a:r>
              <a:rPr lang="en-US" b="1" dirty="0"/>
              <a:t>To Know/Say</a:t>
            </a:r>
            <a:r>
              <a:rPr lang="en-US" dirty="0"/>
              <a:t>: This slide is hidden. The additional resources may be shared with the participants for further learning or for coaching. </a:t>
            </a:r>
          </a:p>
          <a:p>
            <a:pPr>
              <a:spcBef>
                <a:spcPts val="0"/>
              </a:spcBef>
            </a:pPr>
            <a:endParaRPr lang="en-US" dirty="0"/>
          </a:p>
          <a:p>
            <a:pPr>
              <a:spcBef>
                <a:spcPts val="0"/>
              </a:spcBef>
            </a:pPr>
            <a:r>
              <a:rPr lang="en-US" dirty="0"/>
              <a:t>These are five websites/apps that can be used to help assist in developing assessment capable learners. More information on each of these resources can by found in the “Using technology to Support CW” learning package. </a:t>
            </a:r>
            <a:r>
              <a:rPr lang="en-US" baseline="0" dirty="0"/>
              <a:t> </a:t>
            </a:r>
          </a:p>
          <a:p>
            <a:pPr>
              <a:spcBef>
                <a:spcPts val="0"/>
              </a:spcBef>
            </a:pPr>
            <a:endParaRPr lang="en-US" baseline="0" dirty="0"/>
          </a:p>
          <a:p>
            <a:pPr defTabSz="939363">
              <a:spcBef>
                <a:spcPts val="0"/>
              </a:spcBef>
              <a:defRPr/>
            </a:pPr>
            <a:r>
              <a:rPr lang="en-US" b="1" baseline="0" dirty="0"/>
              <a:t>To Do: (Optional) </a:t>
            </a:r>
            <a:r>
              <a:rPr lang="en-US" baseline="0" dirty="0"/>
              <a:t>If time permits, allow participants to explore these tools and share out benefits/drawbacks of using each. (</a:t>
            </a:r>
            <a:r>
              <a:rPr lang="en-US" i="1" baseline="0" dirty="0"/>
              <a:t>Internet access is needed</a:t>
            </a:r>
            <a:r>
              <a:rPr lang="en-US" baseline="0" dirty="0"/>
              <a:t>). </a:t>
            </a:r>
            <a:endParaRPr lang="en-US" dirty="0"/>
          </a:p>
        </p:txBody>
      </p:sp>
      <p:sp>
        <p:nvSpPr>
          <p:cNvPr id="1056" name="Shape 105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7942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Say/To Do: </a:t>
            </a:r>
            <a:r>
              <a:rPr lang="en-US" b="0" dirty="0"/>
              <a:t>Include presenter’s contact information.</a:t>
            </a:r>
          </a:p>
          <a:p>
            <a:endParaRPr lang="en-US" b="0" dirty="0"/>
          </a:p>
          <a:p>
            <a:r>
              <a:rPr lang="en-US" b="0" dirty="0"/>
              <a:t>Please contact me to schedule follow-up coaching and/or additional professional development. Thank you.</a:t>
            </a:r>
            <a:endParaRPr lang="en-US" dirty="0"/>
          </a:p>
        </p:txBody>
      </p:sp>
      <p:sp>
        <p:nvSpPr>
          <p:cNvPr id="4" name="Date Placeholder 3"/>
          <p:cNvSpPr>
            <a:spLocks noGrp="1"/>
          </p:cNvSpPr>
          <p:nvPr>
            <p:ph type="dt" idx="10"/>
          </p:nvPr>
        </p:nvSpPr>
        <p:spPr/>
        <p:txBody>
          <a:bodyPr/>
          <a:lstStyle/>
          <a:p>
            <a:pPr defTabSz="939363">
              <a:defRPr/>
            </a:pPr>
            <a:r>
              <a:rPr lang="en-US" sz="1800">
                <a:solidFill>
                  <a:sysClr val="windowText" lastClr="000000"/>
                </a:solidFill>
              </a:rPr>
              <a:t>1/6/2011</a:t>
            </a:r>
          </a:p>
        </p:txBody>
      </p:sp>
      <p:sp>
        <p:nvSpPr>
          <p:cNvPr id="5" name="Slide Number Placeholder 4"/>
          <p:cNvSpPr>
            <a:spLocks noGrp="1"/>
          </p:cNvSpPr>
          <p:nvPr>
            <p:ph type="sldNum" sz="quarter" idx="11"/>
          </p:nvPr>
        </p:nvSpPr>
        <p:spPr/>
        <p:txBody>
          <a:bodyPr/>
          <a:lstStyle/>
          <a:p>
            <a:pPr defTabSz="939363">
              <a:defRPr/>
            </a:pPr>
            <a:fld id="{6BD98730-7529-48CB-A71A-E7743BE2300B}" type="slidenum">
              <a:rPr lang="en-US" sz="1800">
                <a:solidFill>
                  <a:sysClr val="windowText" lastClr="000000"/>
                </a:solidFill>
              </a:rPr>
              <a:pPr defTabSz="939363">
                <a:defRPr/>
              </a:pPr>
              <a:t>89</a:t>
            </a:fld>
            <a:endParaRPr lang="en-US" sz="1800">
              <a:solidFill>
                <a:sysClr val="windowText" lastClr="000000"/>
              </a:solidFill>
            </a:endParaRPr>
          </a:p>
        </p:txBody>
      </p:sp>
    </p:spTree>
    <p:extLst>
      <p:ext uri="{BB962C8B-B14F-4D97-AF65-F5344CB8AC3E}">
        <p14:creationId xmlns:p14="http://schemas.microsoft.com/office/powerpoint/2010/main" val="515843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147763" y="687388"/>
            <a:ext cx="4576762" cy="34321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0" name="Shape 490"/>
          <p:cNvSpPr txBox="1">
            <a:spLocks noGrp="1"/>
          </p:cNvSpPr>
          <p:nvPr>
            <p:ph type="body" idx="1"/>
          </p:nvPr>
        </p:nvSpPr>
        <p:spPr>
          <a:xfrm>
            <a:off x="707708" y="4447463"/>
            <a:ext cx="5661660" cy="4213383"/>
          </a:xfrm>
          <a:prstGeom prst="rect">
            <a:avLst/>
          </a:prstGeom>
          <a:noFill/>
          <a:ln>
            <a:noFill/>
          </a:ln>
        </p:spPr>
        <p:txBody>
          <a:bodyPr lIns="93561" tIns="46768" rIns="93561" bIns="46768" anchor="t" anchorCtr="0">
            <a:noAutofit/>
          </a:bodyPr>
          <a:lstStyle/>
          <a:p>
            <a:pPr>
              <a:spcBef>
                <a:spcPts val="0"/>
              </a:spcBef>
              <a:buSzPct val="25000"/>
            </a:pPr>
            <a:r>
              <a:rPr lang="en-US" b="1"/>
              <a:t>To </a:t>
            </a:r>
            <a:r>
              <a:rPr lang="en-US" b="1" dirty="0"/>
              <a:t>Know/To Say: </a:t>
            </a:r>
            <a:r>
              <a:rPr lang="en-US" dirty="0"/>
              <a:t>Missouri’s professional development learning packages are organized in three categories: </a:t>
            </a:r>
            <a:r>
              <a:rPr lang="en-US" i="1" dirty="0"/>
              <a:t>Foundations, Effective Teaching &amp; Learning Practices, </a:t>
            </a:r>
            <a:r>
              <a:rPr lang="en-US" dirty="0"/>
              <a:t>and </a:t>
            </a:r>
            <a:r>
              <a:rPr lang="en-US" i="1" dirty="0"/>
              <a:t>Implementation Supports.</a:t>
            </a:r>
            <a:r>
              <a:rPr lang="en-US" dirty="0"/>
              <a:t> All schools begin their</a:t>
            </a:r>
            <a:r>
              <a:rPr lang="en-US" baseline="0" dirty="0"/>
              <a:t> </a:t>
            </a:r>
            <a:r>
              <a:rPr lang="en-US" dirty="0"/>
              <a:t>professional development journey with the Foundations, as these learning packages provide foundation knowledge in three key areas: Collaborative Teams, Data-based Decision-making, and Common Formative Assessment. </a:t>
            </a:r>
            <a:r>
              <a:rPr lang="en-US" i="1" dirty="0"/>
              <a:t>Effective Teaching &amp; Learning Practices</a:t>
            </a:r>
            <a:r>
              <a:rPr lang="en-US" dirty="0"/>
              <a:t> encompass research-based instructional practices for deepened learning. These learning packages address ways of connecting with students, ways of helping students learn how to learn, and feature specific instruction practices. </a:t>
            </a:r>
            <a:r>
              <a:rPr lang="en-US" i="1" dirty="0"/>
              <a:t>Implementation Supports</a:t>
            </a:r>
            <a:r>
              <a:rPr lang="en-US" dirty="0"/>
              <a:t> are learning packages designed to help school staff support and enhance the </a:t>
            </a:r>
            <a:r>
              <a:rPr lang="en-US" i="1" dirty="0"/>
              <a:t>Implementation of Effective Teaching &amp; Learning Practices </a:t>
            </a:r>
            <a:r>
              <a:rPr lang="en-US" dirty="0"/>
              <a:t>through using technology and peer coaching supports.</a:t>
            </a:r>
          </a:p>
          <a:p>
            <a:pPr>
              <a:spcBef>
                <a:spcPts val="0"/>
              </a:spcBef>
              <a:buSzPct val="25000"/>
            </a:pPr>
            <a:endParaRPr lang="en-US" b="1" dirty="0"/>
          </a:p>
          <a:p>
            <a:pPr>
              <a:spcBef>
                <a:spcPts val="0"/>
              </a:spcBef>
              <a:buSzPct val="25000"/>
            </a:pPr>
            <a:r>
              <a:rPr lang="en-US" b="1" dirty="0"/>
              <a:t>To Do: </a:t>
            </a:r>
            <a:r>
              <a:rPr lang="en-US" dirty="0"/>
              <a:t>Explain how the graphic depicts professional development in Missouri.</a:t>
            </a:r>
          </a:p>
          <a:p>
            <a:pPr>
              <a:spcBef>
                <a:spcPts val="0"/>
              </a:spcBef>
              <a:buSzPct val="25000"/>
            </a:pPr>
            <a:endParaRPr lang="en-US" b="1" dirty="0"/>
          </a:p>
          <a:p>
            <a:pPr>
              <a:spcBef>
                <a:spcPts val="0"/>
              </a:spcBef>
              <a:buSzPct val="25000"/>
            </a:pPr>
            <a:r>
              <a:rPr lang="en-US" b="1" dirty="0"/>
              <a:t>To Know/To Say: </a:t>
            </a:r>
            <a:r>
              <a:rPr lang="en-US" b="0" dirty="0"/>
              <a:t>Developing </a:t>
            </a:r>
            <a:r>
              <a:rPr lang="en-US" dirty="0"/>
              <a:t>Assessment Capable Learners, an Effective Teaching &amp; Learning Practice, is divided into an overview and three parts. </a:t>
            </a:r>
          </a:p>
        </p:txBody>
      </p:sp>
      <p:sp>
        <p:nvSpPr>
          <p:cNvPr id="491" name="Shape 491"/>
          <p:cNvSpPr txBox="1">
            <a:spLocks noGrp="1"/>
          </p:cNvSpPr>
          <p:nvPr>
            <p:ph type="sldNum" idx="12"/>
          </p:nvPr>
        </p:nvSpPr>
        <p:spPr>
          <a:xfrm>
            <a:off x="4008705" y="8893298"/>
            <a:ext cx="3066733" cy="468154"/>
          </a:xfrm>
          <a:prstGeom prst="rect">
            <a:avLst/>
          </a:prstGeom>
          <a:noFill/>
          <a:ln>
            <a:noFill/>
          </a:ln>
        </p:spPr>
        <p:txBody>
          <a:bodyPr lIns="93561" tIns="46768" rIns="93561" bIns="46768" anchor="b" anchorCtr="0">
            <a:noAutofit/>
          </a:bodyPr>
          <a:lstStyle/>
          <a:p>
            <a:pPr algn="r">
              <a:buSzPct val="25000"/>
            </a:pPr>
            <a:fld id="{00000000-1234-1234-1234-123412341234}" type="slidenum">
              <a:rPr lang="en-US" sz="1100">
                <a:solidFill>
                  <a:schemeClr val="dk1"/>
                </a:solidFill>
                <a:latin typeface="Calibri"/>
                <a:ea typeface="Calibri"/>
                <a:cs typeface="Calibri"/>
                <a:sym typeface="Calibri"/>
              </a:rPr>
              <a:pPr algn="r">
                <a:buSzPct val="25000"/>
              </a:pPr>
              <a:t>9</a:t>
            </a:fld>
            <a:endParaRPr lang="en-US"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6540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pic>
        <p:nvPicPr>
          <p:cNvPr id="18" name="Shape 18" descr="C:\Users\dayad\Desktop\Arden backup\dayad\Desktop\MIM\Logos and Swag\10 by 20.jpg"/>
          <p:cNvPicPr preferRelativeResize="0"/>
          <p:nvPr/>
        </p:nvPicPr>
        <p:blipFill rotWithShape="1">
          <a:blip r:embed="rId2">
            <a:alphaModFix/>
          </a:blip>
          <a:srcRect/>
          <a:stretch/>
        </p:blipFill>
        <p:spPr>
          <a:xfrm>
            <a:off x="7648575" y="6173787"/>
            <a:ext cx="671513" cy="593724"/>
          </a:xfrm>
          <a:prstGeom prst="rect">
            <a:avLst/>
          </a:prstGeom>
          <a:noFill/>
          <a:ln>
            <a:noFill/>
          </a:ln>
        </p:spPr>
      </p:pic>
      <p:sp>
        <p:nvSpPr>
          <p:cNvPr id="19" name="Shape 19"/>
          <p:cNvSpPr/>
          <p:nvPr/>
        </p:nvSpPr>
        <p:spPr>
          <a:xfrm>
            <a:off x="0" y="0"/>
            <a:ext cx="9144000" cy="6080125"/>
          </a:xfrm>
          <a:prstGeom prst="rect">
            <a:avLst/>
          </a:prstGeom>
          <a:solidFill>
            <a:srgbClr val="25406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Shape 20"/>
          <p:cNvSpPr txBox="1"/>
          <p:nvPr/>
        </p:nvSpPr>
        <p:spPr>
          <a:xfrm>
            <a:off x="2819400" y="6149975"/>
            <a:ext cx="3124199" cy="708024"/>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800" b="0" i="1" u="none" strike="noStrike" cap="none">
                <a:solidFill>
                  <a:schemeClr val="dk1"/>
                </a:solidFill>
                <a:latin typeface="Questrial"/>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21" name="Shape 21" descr="http://tadnet.org/uploads/Image/Ideas_logofinalJ.jpg"/>
          <p:cNvPicPr preferRelativeResize="0"/>
          <p:nvPr/>
        </p:nvPicPr>
        <p:blipFill rotWithShape="1">
          <a:blip r:embed="rId3">
            <a:alphaModFix/>
          </a:blip>
          <a:srcRect/>
          <a:stretch/>
        </p:blipFill>
        <p:spPr>
          <a:xfrm>
            <a:off x="8375650" y="6173787"/>
            <a:ext cx="714374" cy="593724"/>
          </a:xfrm>
          <a:prstGeom prst="rect">
            <a:avLst/>
          </a:prstGeom>
          <a:noFill/>
          <a:ln>
            <a:noFill/>
          </a:ln>
        </p:spPr>
      </p:pic>
      <p:pic>
        <p:nvPicPr>
          <p:cNvPr id="22" name="Shape 22" descr="http://dese.mo.gov/comm/images/DESE-color.png"/>
          <p:cNvPicPr preferRelativeResize="0"/>
          <p:nvPr/>
        </p:nvPicPr>
        <p:blipFill rotWithShape="1">
          <a:blip r:embed="rId4">
            <a:alphaModFix/>
          </a:blip>
          <a:srcRect/>
          <a:stretch/>
        </p:blipFill>
        <p:spPr>
          <a:xfrm>
            <a:off x="5943600" y="6172200"/>
            <a:ext cx="1655763" cy="596900"/>
          </a:xfrm>
          <a:prstGeom prst="rect">
            <a:avLst/>
          </a:prstGeom>
          <a:noFill/>
          <a:ln>
            <a:noFill/>
          </a:ln>
        </p:spPr>
      </p:pic>
      <p:sp>
        <p:nvSpPr>
          <p:cNvPr id="23" name="Shape 23"/>
          <p:cNvSpPr txBox="1"/>
          <p:nvPr/>
        </p:nvSpPr>
        <p:spPr>
          <a:xfrm>
            <a:off x="0" y="152400"/>
            <a:ext cx="9144000" cy="36988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u="none" strike="noStrike" cap="none">
                <a:solidFill>
                  <a:schemeClr val="lt1"/>
                </a:solidFill>
                <a:latin typeface="Arial Narrow"/>
                <a:ea typeface="Arial Narrow"/>
                <a:cs typeface="Arial Narrow"/>
                <a:sym typeface="Arial Narrow"/>
              </a:rPr>
              <a:t>Professional Development to Practice</a:t>
            </a:r>
          </a:p>
        </p:txBody>
      </p:sp>
      <p:sp>
        <p:nvSpPr>
          <p:cNvPr id="24" name="Shape 24"/>
          <p:cNvSpPr/>
          <p:nvPr/>
        </p:nvSpPr>
        <p:spPr>
          <a:xfrm>
            <a:off x="1447800" y="473075"/>
            <a:ext cx="7696199" cy="139699"/>
          </a:xfrm>
          <a:prstGeom prst="rect">
            <a:avLst/>
          </a:prstGeom>
          <a:solidFill>
            <a:srgbClr val="37609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Shape 25"/>
          <p:cNvSpPr/>
          <p:nvPr/>
        </p:nvSpPr>
        <p:spPr>
          <a:xfrm>
            <a:off x="0" y="473075"/>
            <a:ext cx="1447800" cy="139699"/>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Shape 26"/>
          <p:cNvSpPr/>
          <p:nvPr/>
        </p:nvSpPr>
        <p:spPr>
          <a:xfrm>
            <a:off x="7988300" y="152400"/>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Shape 27"/>
          <p:cNvSpPr txBox="1">
            <a:spLocks noGrp="1"/>
          </p:cNvSpPr>
          <p:nvPr>
            <p:ph type="ctrTitle"/>
          </p:nvPr>
        </p:nvSpPr>
        <p:spPr>
          <a:xfrm>
            <a:off x="685800" y="1420730"/>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28" name="Shape 28"/>
          <p:cNvSpPr txBox="1">
            <a:spLocks noGrp="1"/>
          </p:cNvSpPr>
          <p:nvPr>
            <p:ph type="subTitle" idx="1"/>
          </p:nvPr>
        </p:nvSpPr>
        <p:spPr>
          <a:xfrm>
            <a:off x="1371600" y="3217448"/>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Questrial"/>
                <a:ea typeface="Questrial"/>
                <a:cs typeface="Questrial"/>
                <a:sym typeface="Questrial"/>
              </a:defRPr>
            </a:lvl1pPr>
            <a:lvl2pPr marL="457200" marR="0" lvl="1" indent="0"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400" marR="0" lvl="2" indent="0"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600" marR="0" lvl="3" indent="0"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800" marR="0" lvl="4" indent="0"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0" y="2209800"/>
            <a:ext cx="5257799"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64" name="Shape 64"/>
          <p:cNvSpPr txBox="1">
            <a:spLocks noGrp="1"/>
          </p:cNvSpPr>
          <p:nvPr>
            <p:ph type="body" idx="1"/>
          </p:nvPr>
        </p:nvSpPr>
        <p:spPr>
          <a:xfrm rot="5400000">
            <a:off x="838199" y="228599"/>
            <a:ext cx="5257800"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836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3"/>
        <p:cNvGrpSpPr/>
        <p:nvPr/>
      </p:nvGrpSpPr>
      <p:grpSpPr>
        <a:xfrm>
          <a:off x="0" y="0"/>
          <a:ext cx="0" cy="0"/>
          <a:chOff x="0" y="0"/>
          <a:chExt cx="0" cy="0"/>
        </a:xfrm>
      </p:grpSpPr>
      <p:cxnSp>
        <p:nvCxnSpPr>
          <p:cNvPr id="74" name="Shape 74"/>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
        <p:nvSpPr>
          <p:cNvPr id="75" name="Shape 75"/>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76" name="Shape 76"/>
          <p:cNvSpPr txBox="1">
            <a:spLocks noGrp="1"/>
          </p:cNvSpPr>
          <p:nvPr>
            <p:ph type="body" idx="1"/>
          </p:nvPr>
        </p:nvSpPr>
        <p:spPr>
          <a:xfrm>
            <a:off x="457200" y="1828802"/>
            <a:ext cx="8229600" cy="39624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7"/>
        <p:cNvGrpSpPr/>
        <p:nvPr/>
      </p:nvGrpSpPr>
      <p:grpSpPr>
        <a:xfrm>
          <a:off x="0" y="0"/>
          <a:ext cx="0" cy="0"/>
          <a:chOff x="0" y="0"/>
          <a:chExt cx="0" cy="0"/>
        </a:xfrm>
      </p:grpSpPr>
      <p:pic>
        <p:nvPicPr>
          <p:cNvPr id="78" name="Shape 78" descr="C:\Users\dayad\Desktop\Arden backup\dayad\Desktop\MIM\Logos and Swag\10 by 20.jpg"/>
          <p:cNvPicPr preferRelativeResize="0"/>
          <p:nvPr/>
        </p:nvPicPr>
        <p:blipFill rotWithShape="1">
          <a:blip r:embed="rId2">
            <a:alphaModFix/>
          </a:blip>
          <a:srcRect/>
          <a:stretch/>
        </p:blipFill>
        <p:spPr>
          <a:xfrm>
            <a:off x="7648725" y="6173130"/>
            <a:ext cx="672000" cy="594299"/>
          </a:xfrm>
          <a:prstGeom prst="rect">
            <a:avLst/>
          </a:prstGeom>
          <a:noFill/>
          <a:ln>
            <a:noFill/>
          </a:ln>
        </p:spPr>
      </p:pic>
      <p:sp>
        <p:nvSpPr>
          <p:cNvPr id="79" name="Shape 79"/>
          <p:cNvSpPr/>
          <p:nvPr/>
        </p:nvSpPr>
        <p:spPr>
          <a:xfrm>
            <a:off x="0" y="0"/>
            <a:ext cx="9144000" cy="6080700"/>
          </a:xfrm>
          <a:prstGeom prst="rect">
            <a:avLst/>
          </a:prstGeom>
          <a:solidFill>
            <a:srgbClr val="25406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80" name="Shape 80"/>
          <p:cNvSpPr txBox="1"/>
          <p:nvPr/>
        </p:nvSpPr>
        <p:spPr>
          <a:xfrm>
            <a:off x="2819400" y="6150114"/>
            <a:ext cx="3124200" cy="708000"/>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800" b="0" i="1" u="none" strike="noStrike" cap="none">
                <a:solidFill>
                  <a:srgbClr val="000000"/>
                </a:solidFill>
                <a:latin typeface="Arial"/>
                <a:ea typeface="Arial"/>
                <a:cs typeface="Arial"/>
                <a:sym typeface="A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81" name="Shape 81" descr="http://tadnet.org/uploads/Image/Ideas_logofinalJ.jpg"/>
          <p:cNvPicPr preferRelativeResize="0"/>
          <p:nvPr/>
        </p:nvPicPr>
        <p:blipFill rotWithShape="1">
          <a:blip r:embed="rId3">
            <a:alphaModFix/>
          </a:blip>
          <a:srcRect/>
          <a:stretch/>
        </p:blipFill>
        <p:spPr>
          <a:xfrm>
            <a:off x="8375168" y="6173130"/>
            <a:ext cx="714600" cy="594299"/>
          </a:xfrm>
          <a:prstGeom prst="rect">
            <a:avLst/>
          </a:prstGeom>
          <a:noFill/>
          <a:ln>
            <a:noFill/>
          </a:ln>
        </p:spPr>
      </p:pic>
      <p:sp>
        <p:nvSpPr>
          <p:cNvPr id="82" name="Shape 82"/>
          <p:cNvSpPr txBox="1"/>
          <p:nvPr/>
        </p:nvSpPr>
        <p:spPr>
          <a:xfrm>
            <a:off x="-1752600" y="6858000"/>
            <a:ext cx="8828100" cy="369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1" u="none" strike="noStrike" cap="none">
                <a:solidFill>
                  <a:srgbClr val="093054"/>
                </a:solidFill>
                <a:latin typeface="Arial Narrow"/>
                <a:ea typeface="Arial Narrow"/>
                <a:cs typeface="Arial Narrow"/>
                <a:sym typeface="Arial Narrow"/>
              </a:rPr>
              <a:t>Professional Development to Practice</a:t>
            </a:r>
          </a:p>
        </p:txBody>
      </p:sp>
      <p:sp>
        <p:nvSpPr>
          <p:cNvPr id="83" name="Shape 83"/>
          <p:cNvSpPr/>
          <p:nvPr/>
        </p:nvSpPr>
        <p:spPr>
          <a:xfrm>
            <a:off x="267395" y="7158038"/>
            <a:ext cx="1447800" cy="139800"/>
          </a:xfrm>
          <a:prstGeom prst="rect">
            <a:avLst/>
          </a:prstGeom>
          <a:solidFill>
            <a:srgbClr val="093054"/>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84" name="Shape 84"/>
          <p:cNvSpPr/>
          <p:nvPr/>
        </p:nvSpPr>
        <p:spPr>
          <a:xfrm>
            <a:off x="1715197" y="7158038"/>
            <a:ext cx="7696200" cy="1398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85" name="Shape 85"/>
          <p:cNvSpPr txBox="1">
            <a:spLocks noGrp="1"/>
          </p:cNvSpPr>
          <p:nvPr>
            <p:ph type="ctrTitle"/>
          </p:nvPr>
        </p:nvSpPr>
        <p:spPr>
          <a:xfrm>
            <a:off x="685800" y="1420730"/>
            <a:ext cx="7772400" cy="14700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86" name="Shape 86"/>
          <p:cNvSpPr txBox="1">
            <a:spLocks noGrp="1"/>
          </p:cNvSpPr>
          <p:nvPr>
            <p:ph type="subTitle" idx="1"/>
          </p:nvPr>
        </p:nvSpPr>
        <p:spPr>
          <a:xfrm>
            <a:off x="1371600" y="3217448"/>
            <a:ext cx="6400800"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accent2"/>
              </a:buClr>
              <a:buFont typeface="Noto Symbol"/>
              <a:buNone/>
              <a:defRPr/>
            </a:lvl1pPr>
            <a:lvl2pPr marL="457200" marR="0" lvl="1" indent="0" algn="ctr" rtl="0">
              <a:spcBef>
                <a:spcPts val="560"/>
              </a:spcBef>
              <a:spcAft>
                <a:spcPts val="0"/>
              </a:spcAft>
              <a:buClr>
                <a:schemeClr val="accent2"/>
              </a:buClr>
              <a:buFont typeface="Noto Symbol"/>
              <a:buNone/>
              <a:defRPr/>
            </a:lvl2pPr>
            <a:lvl3pPr marL="914400" marR="0" lvl="2" indent="0" algn="ctr" rtl="0">
              <a:spcBef>
                <a:spcPts val="480"/>
              </a:spcBef>
              <a:spcAft>
                <a:spcPts val="0"/>
              </a:spcAft>
              <a:buClr>
                <a:schemeClr val="accent2"/>
              </a:buClr>
              <a:buFont typeface="Noto Symbol"/>
              <a:buNone/>
              <a:defRPr/>
            </a:lvl3pPr>
            <a:lvl4pPr marL="1371600" marR="0" lvl="3" indent="0" algn="ctr" rtl="0">
              <a:spcBef>
                <a:spcPts val="400"/>
              </a:spcBef>
              <a:spcAft>
                <a:spcPts val="0"/>
              </a:spcAft>
              <a:buClr>
                <a:schemeClr val="accent2"/>
              </a:buClr>
              <a:buFont typeface="Noto Symbol"/>
              <a:buNone/>
              <a:defRPr/>
            </a:lvl4pPr>
            <a:lvl5pPr marL="1828800" marR="0" lvl="4" indent="0" algn="ctr" rtl="0">
              <a:spcBef>
                <a:spcPts val="400"/>
              </a:spcBef>
              <a:spcAft>
                <a:spcPts val="0"/>
              </a:spcAft>
              <a:buClr>
                <a:schemeClr val="accent2"/>
              </a:buClr>
              <a:buFont typeface="Noto Symbol"/>
              <a:buNone/>
              <a:defRPr/>
            </a:lvl5pPr>
            <a:lvl6pPr marL="2286000" marR="0" lvl="5" indent="0" algn="ctr" rtl="0">
              <a:spcBef>
                <a:spcPts val="400"/>
              </a:spcBef>
              <a:buClr>
                <a:srgbClr val="888888"/>
              </a:buClr>
              <a:buFont typeface="Arial"/>
              <a:buNone/>
              <a:defRPr/>
            </a:lvl6pPr>
            <a:lvl7pPr marL="2743200" marR="0" lvl="6" indent="0" algn="ctr" rtl="0">
              <a:spcBef>
                <a:spcPts val="400"/>
              </a:spcBef>
              <a:buClr>
                <a:srgbClr val="888888"/>
              </a:buClr>
              <a:buFont typeface="Arial"/>
              <a:buNone/>
              <a:defRPr/>
            </a:lvl7pPr>
            <a:lvl8pPr marL="3200400" marR="0" lvl="7" indent="0" algn="ctr" rtl="0">
              <a:spcBef>
                <a:spcPts val="400"/>
              </a:spcBef>
              <a:buClr>
                <a:srgbClr val="888888"/>
              </a:buClr>
              <a:buFont typeface="Arial"/>
              <a:buNone/>
              <a:defRPr/>
            </a:lvl8pPr>
            <a:lvl9pPr marL="3657600" marR="0" lvl="8" indent="0" algn="ctr" rtl="0">
              <a:spcBef>
                <a:spcPts val="400"/>
              </a:spcBef>
              <a:buClr>
                <a:srgbClr val="888888"/>
              </a:buClr>
              <a:buFont typeface="Arial"/>
              <a:buNone/>
              <a:defRPr/>
            </a:lvl9pPr>
          </a:lstStyle>
          <a:p>
            <a:endParaRPr/>
          </a:p>
        </p:txBody>
      </p:sp>
      <p:pic>
        <p:nvPicPr>
          <p:cNvPr id="87" name="Shape 87" descr="http://dese.mo.gov/comm/images/DESE-color.png"/>
          <p:cNvPicPr preferRelativeResize="0"/>
          <p:nvPr/>
        </p:nvPicPr>
        <p:blipFill rotWithShape="1">
          <a:blip r:embed="rId4">
            <a:alphaModFix/>
          </a:blip>
          <a:srcRect/>
          <a:stretch/>
        </p:blipFill>
        <p:spPr>
          <a:xfrm>
            <a:off x="5943600" y="6172200"/>
            <a:ext cx="1656300" cy="596100"/>
          </a:xfrm>
          <a:prstGeom prst="rect">
            <a:avLst/>
          </a:prstGeom>
          <a:noFill/>
          <a:ln>
            <a:noFill/>
          </a:ln>
        </p:spPr>
      </p:pic>
      <p:sp>
        <p:nvSpPr>
          <p:cNvPr id="88" name="Shape 88"/>
          <p:cNvSpPr txBox="1"/>
          <p:nvPr/>
        </p:nvSpPr>
        <p:spPr>
          <a:xfrm>
            <a:off x="0" y="152400"/>
            <a:ext cx="9144000" cy="369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1" u="none" strike="noStrike" cap="none">
                <a:solidFill>
                  <a:srgbClr val="FFFFFF"/>
                </a:solidFill>
                <a:latin typeface="Arial Narrow"/>
                <a:ea typeface="Arial Narrow"/>
                <a:cs typeface="Arial Narrow"/>
                <a:sym typeface="Arial Narrow"/>
              </a:rPr>
              <a:t>Professional Development to Practice</a:t>
            </a:r>
          </a:p>
        </p:txBody>
      </p:sp>
      <p:sp>
        <p:nvSpPr>
          <p:cNvPr id="89" name="Shape 89"/>
          <p:cNvSpPr/>
          <p:nvPr/>
        </p:nvSpPr>
        <p:spPr>
          <a:xfrm>
            <a:off x="1447800" y="473075"/>
            <a:ext cx="7696200" cy="139800"/>
          </a:xfrm>
          <a:prstGeom prst="rect">
            <a:avLst/>
          </a:prstGeom>
          <a:solidFill>
            <a:srgbClr val="37609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90" name="Shape 90"/>
          <p:cNvSpPr/>
          <p:nvPr/>
        </p:nvSpPr>
        <p:spPr>
          <a:xfrm>
            <a:off x="0" y="473075"/>
            <a:ext cx="1447800" cy="1398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91" name="Shape 91"/>
          <p:cNvSpPr/>
          <p:nvPr/>
        </p:nvSpPr>
        <p:spPr>
          <a:xfrm>
            <a:off x="7988522" y="152400"/>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2"/>
        <p:cNvGrpSpPr/>
        <p:nvPr/>
      </p:nvGrpSpPr>
      <p:grpSpPr>
        <a:xfrm>
          <a:off x="0" y="0"/>
          <a:ext cx="0" cy="0"/>
          <a:chOff x="0" y="0"/>
          <a:chExt cx="0" cy="0"/>
        </a:xfrm>
      </p:grpSpPr>
      <p:sp>
        <p:nvSpPr>
          <p:cNvPr id="93" name="Shape 93"/>
          <p:cNvSpPr txBox="1"/>
          <p:nvPr/>
        </p:nvSpPr>
        <p:spPr>
          <a:xfrm>
            <a:off x="3962400" y="6119812"/>
            <a:ext cx="4343400" cy="738300"/>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1050" b="0" i="1" u="none" strike="noStrike" cap="none">
                <a:solidFill>
                  <a:srgbClr val="000000"/>
                </a:solidFill>
                <a:latin typeface="Arial"/>
                <a:ea typeface="Arial"/>
                <a:cs typeface="Arial"/>
                <a:sym typeface="Arial"/>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94" name="Shape 94" descr="http://tadnet.org/uploads/Image/Ideas_logofinalJ.jpg"/>
          <p:cNvPicPr preferRelativeResize="0"/>
          <p:nvPr/>
        </p:nvPicPr>
        <p:blipFill rotWithShape="1">
          <a:blip r:embed="rId2">
            <a:alphaModFix/>
          </a:blip>
          <a:srcRect/>
          <a:stretch/>
        </p:blipFill>
        <p:spPr>
          <a:xfrm>
            <a:off x="8489950" y="6313487"/>
            <a:ext cx="654000" cy="544500"/>
          </a:xfrm>
          <a:prstGeom prst="rect">
            <a:avLst/>
          </a:prstGeom>
          <a:noFill/>
          <a:ln>
            <a:noFill/>
          </a:ln>
        </p:spPr>
      </p:pic>
      <p:sp>
        <p:nvSpPr>
          <p:cNvPr id="95" name="Shape 95"/>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6" name="Shape 96"/>
          <p:cNvSpPr txBox="1">
            <a:spLocks noGrp="1"/>
          </p:cNvSpPr>
          <p:nvPr>
            <p:ph type="body" idx="1"/>
          </p:nvPr>
        </p:nvSpPr>
        <p:spPr>
          <a:xfrm>
            <a:off x="722312" y="2906715"/>
            <a:ext cx="7772400" cy="1500300"/>
          </a:xfrm>
          <a:prstGeom prst="rect">
            <a:avLst/>
          </a:prstGeom>
          <a:noFill/>
          <a:ln>
            <a:noFill/>
          </a:ln>
        </p:spPr>
        <p:txBody>
          <a:bodyPr lIns="91425" tIns="91425" rIns="91425" bIns="91425" anchor="b" anchorCtr="0"/>
          <a:lstStyle>
            <a:lvl1pPr marL="0" lvl="0" indent="0" rtl="0">
              <a:spcBef>
                <a:spcPts val="0"/>
              </a:spcBef>
              <a:buClr>
                <a:srgbClr val="888888"/>
              </a:buClr>
              <a:buNone/>
              <a:defRPr/>
            </a:lvl1pPr>
            <a:lvl2pPr marL="457200" lvl="1" indent="0" rtl="0">
              <a:spcBef>
                <a:spcPts val="0"/>
              </a:spcBef>
              <a:buClr>
                <a:srgbClr val="888888"/>
              </a:buClr>
              <a:buNone/>
              <a:defRPr/>
            </a:lvl2pPr>
            <a:lvl3pPr marL="914400" lvl="2" indent="0" rtl="0">
              <a:spcBef>
                <a:spcPts val="0"/>
              </a:spcBef>
              <a:buClr>
                <a:srgbClr val="888888"/>
              </a:buClr>
              <a:buNone/>
              <a:defRPr/>
            </a:lvl3pPr>
            <a:lvl4pPr marL="1371600" lvl="3" indent="0" rtl="0">
              <a:spcBef>
                <a:spcPts val="0"/>
              </a:spcBef>
              <a:buClr>
                <a:srgbClr val="888888"/>
              </a:buClr>
              <a:buNone/>
              <a:defRPr/>
            </a:lvl4pPr>
            <a:lvl5pPr marL="1828800" lvl="4" indent="0" rtl="0">
              <a:spcBef>
                <a:spcPts val="0"/>
              </a:spcBef>
              <a:buClr>
                <a:srgbClr val="888888"/>
              </a:buClr>
              <a:buNone/>
              <a:defRPr/>
            </a:lvl5pPr>
            <a:lvl6pPr marL="2286000" lvl="5" indent="0" rtl="0">
              <a:spcBef>
                <a:spcPts val="0"/>
              </a:spcBef>
              <a:buClr>
                <a:srgbClr val="888888"/>
              </a:buClr>
              <a:buFont typeface="Calibri"/>
              <a:buNone/>
              <a:defRPr/>
            </a:lvl6pPr>
            <a:lvl7pPr marL="2743200" lvl="6" indent="0" rtl="0">
              <a:spcBef>
                <a:spcPts val="0"/>
              </a:spcBef>
              <a:buClr>
                <a:srgbClr val="888888"/>
              </a:buClr>
              <a:buFont typeface="Calibri"/>
              <a:buNone/>
              <a:defRPr/>
            </a:lvl7pPr>
            <a:lvl8pPr marL="3200400" lvl="7" indent="0" rtl="0">
              <a:spcBef>
                <a:spcPts val="0"/>
              </a:spcBef>
              <a:buClr>
                <a:srgbClr val="888888"/>
              </a:buClr>
              <a:buFont typeface="Calibri"/>
              <a:buNone/>
              <a:defRPr/>
            </a:lvl8pPr>
            <a:lvl9pPr marL="3657600" lvl="8" indent="0" rtl="0">
              <a:spcBef>
                <a:spcPts val="0"/>
              </a:spcBef>
              <a:buClr>
                <a:srgbClr val="888888"/>
              </a:buClr>
              <a:buFont typeface="Calibri"/>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99" name="Shape 99"/>
          <p:cNvSpPr txBox="1">
            <a:spLocks noGrp="1"/>
          </p:cNvSpPr>
          <p:nvPr>
            <p:ph type="body" idx="1"/>
          </p:nvPr>
        </p:nvSpPr>
        <p:spPr>
          <a:xfrm>
            <a:off x="457200" y="1600203"/>
            <a:ext cx="4038600" cy="4191000"/>
          </a:xfrm>
          <a:prstGeom prst="rect">
            <a:avLst/>
          </a:prstGeom>
          <a:noFill/>
          <a:ln>
            <a:noFill/>
          </a:ln>
        </p:spPr>
        <p:txBody>
          <a:bodyPr lIns="91425" tIns="91425" rIns="91425" bIns="91425" anchor="t" anchorCtr="0"/>
          <a:lstStyle>
            <a:lvl1pPr lvl="0" rtl="0">
              <a:spcBef>
                <a:spcPts val="0"/>
              </a:spcBef>
              <a:defRPr/>
            </a:lvl1pPr>
            <a:lvl2pPr marL="742950" lvl="1" indent="-285750"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0" name="Shape 100"/>
          <p:cNvSpPr txBox="1">
            <a:spLocks noGrp="1"/>
          </p:cNvSpPr>
          <p:nvPr>
            <p:ph type="body" idx="2"/>
          </p:nvPr>
        </p:nvSpPr>
        <p:spPr>
          <a:xfrm>
            <a:off x="4648200" y="1600203"/>
            <a:ext cx="4038600" cy="4191000"/>
          </a:xfrm>
          <a:prstGeom prst="rect">
            <a:avLst/>
          </a:prstGeom>
          <a:noFill/>
          <a:ln>
            <a:noFill/>
          </a:ln>
        </p:spPr>
        <p:txBody>
          <a:bodyPr lIns="91425" tIns="91425" rIns="91425" bIns="91425" anchor="t" anchorCtr="0"/>
          <a:lstStyle>
            <a:lvl1pPr lvl="0" rtl="0">
              <a:spcBef>
                <a:spcPts val="0"/>
              </a:spcBef>
              <a:defRPr/>
            </a:lvl1pPr>
            <a:lvl2pPr marL="742950" lvl="1" indent="-285750"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602189"/>
            <a:ext cx="8229600" cy="9219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3" name="Shape 103"/>
          <p:cNvSpPr txBox="1">
            <a:spLocks noGrp="1"/>
          </p:cNvSpPr>
          <p:nvPr>
            <p:ph type="body" idx="1"/>
          </p:nvPr>
        </p:nvSpPr>
        <p:spPr>
          <a:xfrm>
            <a:off x="457202" y="1535112"/>
            <a:ext cx="4040100" cy="639899"/>
          </a:xfrm>
          <a:prstGeom prst="rect">
            <a:avLst/>
          </a:prstGeom>
          <a:noFill/>
          <a:ln>
            <a:noFill/>
          </a:ln>
        </p:spPr>
        <p:txBody>
          <a:bodyPr lIns="91425" tIns="91425" rIns="91425" bIns="91425" anchor="b" anchorCtr="0"/>
          <a:lstStyle>
            <a:lvl1pPr marL="0" lvl="0" indent="0" rtl="0">
              <a:spcBef>
                <a:spcPts val="0"/>
              </a:spcBef>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104" name="Shape 104"/>
          <p:cNvSpPr txBox="1">
            <a:spLocks noGrp="1"/>
          </p:cNvSpPr>
          <p:nvPr>
            <p:ph type="body" idx="2"/>
          </p:nvPr>
        </p:nvSpPr>
        <p:spPr>
          <a:xfrm>
            <a:off x="457202" y="2174875"/>
            <a:ext cx="4040100" cy="3616200"/>
          </a:xfrm>
          <a:prstGeom prst="rect">
            <a:avLst/>
          </a:prstGeom>
          <a:noFill/>
          <a:ln>
            <a:noFill/>
          </a:ln>
        </p:spPr>
        <p:txBody>
          <a:bodyPr lIns="91425" tIns="91425" rIns="91425" bIns="91425" anchor="t" anchorCtr="0"/>
          <a:lstStyle>
            <a:lvl1pPr lvl="0" rtl="0">
              <a:spcBef>
                <a:spcPts val="0"/>
              </a:spcBef>
              <a:defRPr/>
            </a:lvl1pPr>
            <a:lvl2pPr marL="742950" lvl="1" indent="-285750"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5" name="Shape 105"/>
          <p:cNvSpPr txBox="1">
            <a:spLocks noGrp="1"/>
          </p:cNvSpPr>
          <p:nvPr>
            <p:ph type="body" idx="3"/>
          </p:nvPr>
        </p:nvSpPr>
        <p:spPr>
          <a:xfrm>
            <a:off x="4645026" y="1535112"/>
            <a:ext cx="4041900" cy="639899"/>
          </a:xfrm>
          <a:prstGeom prst="rect">
            <a:avLst/>
          </a:prstGeom>
          <a:noFill/>
          <a:ln>
            <a:noFill/>
          </a:ln>
        </p:spPr>
        <p:txBody>
          <a:bodyPr lIns="91425" tIns="91425" rIns="91425" bIns="91425" anchor="b" anchorCtr="0"/>
          <a:lstStyle>
            <a:lvl1pPr marL="0" lvl="0" indent="0" rtl="0">
              <a:spcBef>
                <a:spcPts val="0"/>
              </a:spcBef>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106" name="Shape 106"/>
          <p:cNvSpPr txBox="1">
            <a:spLocks noGrp="1"/>
          </p:cNvSpPr>
          <p:nvPr>
            <p:ph type="body" idx="4"/>
          </p:nvPr>
        </p:nvSpPr>
        <p:spPr>
          <a:xfrm>
            <a:off x="4645026" y="2174875"/>
            <a:ext cx="4041900" cy="3616200"/>
          </a:xfrm>
          <a:prstGeom prst="rect">
            <a:avLst/>
          </a:prstGeom>
          <a:noFill/>
          <a:ln>
            <a:noFill/>
          </a:ln>
        </p:spPr>
        <p:txBody>
          <a:bodyPr lIns="91425" tIns="91425" rIns="91425" bIns="91425" anchor="t" anchorCtr="0"/>
          <a:lstStyle>
            <a:lvl1pPr lvl="0" rtl="0">
              <a:spcBef>
                <a:spcPts val="0"/>
              </a:spcBef>
              <a:defRPr/>
            </a:lvl1pPr>
            <a:lvl2pPr marL="742950" lvl="1" indent="-285750"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655637"/>
            <a:ext cx="8229600" cy="10971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9"/>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2" y="685800"/>
            <a:ext cx="3008400" cy="7494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2" name="Shape 112"/>
          <p:cNvSpPr txBox="1">
            <a:spLocks noGrp="1"/>
          </p:cNvSpPr>
          <p:nvPr>
            <p:ph type="body" idx="1"/>
          </p:nvPr>
        </p:nvSpPr>
        <p:spPr>
          <a:xfrm>
            <a:off x="3575051" y="685799"/>
            <a:ext cx="5111699" cy="5105400"/>
          </a:xfrm>
          <a:prstGeom prst="rect">
            <a:avLst/>
          </a:prstGeom>
          <a:noFill/>
          <a:ln>
            <a:noFill/>
          </a:ln>
        </p:spPr>
        <p:txBody>
          <a:bodyPr lIns="91425" tIns="91425" rIns="91425" bIns="91425" anchor="t" anchorCtr="0"/>
          <a:lstStyle>
            <a:lvl1pPr lvl="0" rtl="0">
              <a:spcBef>
                <a:spcPts val="0"/>
              </a:spcBef>
              <a:defRPr/>
            </a:lvl1pPr>
            <a:lvl2pPr marL="742950" lvl="1" indent="-285750"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3" name="Shape 113"/>
          <p:cNvSpPr txBox="1">
            <a:spLocks noGrp="1"/>
          </p:cNvSpPr>
          <p:nvPr>
            <p:ph type="body" idx="2"/>
          </p:nvPr>
        </p:nvSpPr>
        <p:spPr>
          <a:xfrm>
            <a:off x="457202" y="1435103"/>
            <a:ext cx="3008400" cy="4356000"/>
          </a:xfrm>
          <a:prstGeom prst="rect">
            <a:avLst/>
          </a:prstGeom>
          <a:noFill/>
          <a:ln>
            <a:noFill/>
          </a:ln>
        </p:spPr>
        <p:txBody>
          <a:bodyPr lIns="91425" tIns="91425" rIns="91425" bIns="91425" anchor="t" anchorCtr="0"/>
          <a:lstStyle>
            <a:lvl1pPr marL="0" lvl="0" indent="0" rtl="0">
              <a:spcBef>
                <a:spcPts val="0"/>
              </a:spcBef>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cxnSp>
        <p:nvCxnSpPr>
          <p:cNvPr id="30" name="Shape 30"/>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
        <p:nvSpPr>
          <p:cNvPr id="31" name="Shape 31"/>
          <p:cNvSpPr txBox="1">
            <a:spLocks noGrp="1"/>
          </p:cNvSpPr>
          <p:nvPr>
            <p:ph type="title"/>
          </p:nvPr>
        </p:nvSpPr>
        <p:spPr>
          <a:xfrm>
            <a:off x="457200" y="601662"/>
            <a:ext cx="8229600" cy="109696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2" name="Shape 32"/>
          <p:cNvSpPr txBox="1">
            <a:spLocks noGrp="1"/>
          </p:cNvSpPr>
          <p:nvPr>
            <p:ph type="body" idx="1"/>
          </p:nvPr>
        </p:nvSpPr>
        <p:spPr>
          <a:xfrm>
            <a:off x="457200" y="1828802"/>
            <a:ext cx="8229600" cy="3962396"/>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792288" y="4800601"/>
            <a:ext cx="5486400" cy="5667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6" name="Shape 116"/>
          <p:cNvSpPr>
            <a:spLocks noGrp="1"/>
          </p:cNvSpPr>
          <p:nvPr>
            <p:ph type="pic" idx="2"/>
          </p:nvPr>
        </p:nvSpPr>
        <p:spPr>
          <a:xfrm>
            <a:off x="1792288" y="685799"/>
            <a:ext cx="5486400" cy="4041900"/>
          </a:xfrm>
          <a:prstGeom prst="rect">
            <a:avLst/>
          </a:prstGeom>
          <a:noFill/>
          <a:ln>
            <a:noFill/>
          </a:ln>
        </p:spPr>
      </p:sp>
      <p:sp>
        <p:nvSpPr>
          <p:cNvPr id="117" name="Shape 117"/>
          <p:cNvSpPr txBox="1">
            <a:spLocks noGrp="1"/>
          </p:cNvSpPr>
          <p:nvPr>
            <p:ph type="body" idx="1"/>
          </p:nvPr>
        </p:nvSpPr>
        <p:spPr>
          <a:xfrm>
            <a:off x="1792288" y="5367339"/>
            <a:ext cx="5486400" cy="500100"/>
          </a:xfrm>
          <a:prstGeom prst="rect">
            <a:avLst/>
          </a:prstGeom>
          <a:noFill/>
          <a:ln>
            <a:noFill/>
          </a:ln>
        </p:spPr>
        <p:txBody>
          <a:bodyPr lIns="91425" tIns="91425" rIns="91425" bIns="91425" anchor="t" anchorCtr="0"/>
          <a:lstStyle>
            <a:lvl1pPr marL="0" lvl="0" indent="0" rtl="0">
              <a:spcBef>
                <a:spcPts val="0"/>
              </a:spcBef>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20" name="Shape 120"/>
          <p:cNvSpPr txBox="1">
            <a:spLocks noGrp="1"/>
          </p:cNvSpPr>
          <p:nvPr>
            <p:ph type="body" idx="1"/>
          </p:nvPr>
        </p:nvSpPr>
        <p:spPr>
          <a:xfrm rot="5400000">
            <a:off x="2552700" y="-266697"/>
            <a:ext cx="4038600" cy="8229600"/>
          </a:xfrm>
          <a:prstGeom prst="rect">
            <a:avLst/>
          </a:prstGeom>
          <a:noFill/>
          <a:ln>
            <a:noFill/>
          </a:ln>
        </p:spPr>
        <p:txBody>
          <a:bodyPr lIns="91425" tIns="91425" rIns="91425" bIns="91425" anchor="t" anchorCtr="0"/>
          <a:lstStyle>
            <a:lvl1pPr lvl="0" rtl="0">
              <a:spcBef>
                <a:spcPts val="0"/>
              </a:spcBef>
              <a:defRPr/>
            </a:lvl1pPr>
            <a:lvl2pPr marL="742950" lvl="1" indent="-285750"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rot="5400000">
            <a:off x="5029200" y="2209800"/>
            <a:ext cx="5257800" cy="20574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23" name="Shape 123"/>
          <p:cNvSpPr txBox="1">
            <a:spLocks noGrp="1"/>
          </p:cNvSpPr>
          <p:nvPr>
            <p:ph type="body" idx="1"/>
          </p:nvPr>
        </p:nvSpPr>
        <p:spPr>
          <a:xfrm rot="5400000">
            <a:off x="838200" y="228599"/>
            <a:ext cx="5257800" cy="6019800"/>
          </a:xfrm>
          <a:prstGeom prst="rect">
            <a:avLst/>
          </a:prstGeom>
          <a:noFill/>
          <a:ln>
            <a:noFill/>
          </a:ln>
        </p:spPr>
        <p:txBody>
          <a:bodyPr lIns="91425" tIns="91425" rIns="91425" bIns="91425" anchor="t" anchorCtr="0"/>
          <a:lstStyle>
            <a:lvl1pPr lvl="0" rtl="0">
              <a:spcBef>
                <a:spcPts val="0"/>
              </a:spcBef>
              <a:defRPr/>
            </a:lvl1pPr>
            <a:lvl2pPr marL="742950" lvl="1" indent="-285750"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47"/>
        <p:cNvGrpSpPr/>
        <p:nvPr/>
      </p:nvGrpSpPr>
      <p:grpSpPr>
        <a:xfrm>
          <a:off x="0" y="0"/>
          <a:ext cx="0" cy="0"/>
          <a:chOff x="0" y="0"/>
          <a:chExt cx="0" cy="0"/>
        </a:xfrm>
      </p:grpSpPr>
      <p:pic>
        <p:nvPicPr>
          <p:cNvPr id="248" name="Shape 248" descr="C:\Users\dayad\Desktop\Arden backup\dayad\Desktop\MIM\Logos and Swag\10 by 20.jpg"/>
          <p:cNvPicPr preferRelativeResize="0"/>
          <p:nvPr/>
        </p:nvPicPr>
        <p:blipFill rotWithShape="1">
          <a:blip r:embed="rId2">
            <a:alphaModFix/>
          </a:blip>
          <a:srcRect/>
          <a:stretch/>
        </p:blipFill>
        <p:spPr>
          <a:xfrm>
            <a:off x="7648725" y="6173130"/>
            <a:ext cx="672000" cy="594299"/>
          </a:xfrm>
          <a:prstGeom prst="rect">
            <a:avLst/>
          </a:prstGeom>
          <a:noFill/>
          <a:ln>
            <a:noFill/>
          </a:ln>
        </p:spPr>
      </p:pic>
      <p:sp>
        <p:nvSpPr>
          <p:cNvPr id="249" name="Shape 249"/>
          <p:cNvSpPr/>
          <p:nvPr/>
        </p:nvSpPr>
        <p:spPr>
          <a:xfrm>
            <a:off x="0" y="0"/>
            <a:ext cx="9144000" cy="6080700"/>
          </a:xfrm>
          <a:prstGeom prst="rect">
            <a:avLst/>
          </a:prstGeom>
          <a:solidFill>
            <a:srgbClr val="25406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0" name="Shape 250"/>
          <p:cNvSpPr txBox="1"/>
          <p:nvPr/>
        </p:nvSpPr>
        <p:spPr>
          <a:xfrm>
            <a:off x="2819400" y="6150114"/>
            <a:ext cx="3124200" cy="708000"/>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800" b="0" i="1" u="none" strike="noStrike" cap="none">
                <a:solidFill>
                  <a:schemeClr val="dk1"/>
                </a:solidFill>
                <a:latin typeface="Arial"/>
                <a:ea typeface="Arial"/>
                <a:cs typeface="Arial"/>
                <a:sym typeface="A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251" name="Shape 251" descr="http://tadnet.org/uploads/Image/Ideas_logofinalJ.jpg"/>
          <p:cNvPicPr preferRelativeResize="0"/>
          <p:nvPr/>
        </p:nvPicPr>
        <p:blipFill rotWithShape="1">
          <a:blip r:embed="rId3">
            <a:alphaModFix/>
          </a:blip>
          <a:srcRect/>
          <a:stretch/>
        </p:blipFill>
        <p:spPr>
          <a:xfrm>
            <a:off x="8375168" y="6173130"/>
            <a:ext cx="714600" cy="594299"/>
          </a:xfrm>
          <a:prstGeom prst="rect">
            <a:avLst/>
          </a:prstGeom>
          <a:noFill/>
          <a:ln>
            <a:noFill/>
          </a:ln>
        </p:spPr>
      </p:pic>
      <p:sp>
        <p:nvSpPr>
          <p:cNvPr id="252" name="Shape 252"/>
          <p:cNvSpPr txBox="1"/>
          <p:nvPr/>
        </p:nvSpPr>
        <p:spPr>
          <a:xfrm>
            <a:off x="-1752600" y="6858000"/>
            <a:ext cx="8828100" cy="369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u="none" strike="noStrike" cap="none">
                <a:solidFill>
                  <a:srgbClr val="093054"/>
                </a:solidFill>
                <a:latin typeface="Arial Narrow"/>
                <a:ea typeface="Arial Narrow"/>
                <a:cs typeface="Arial Narrow"/>
                <a:sym typeface="Arial Narrow"/>
              </a:rPr>
              <a:t>Professional Development to Practice</a:t>
            </a:r>
          </a:p>
        </p:txBody>
      </p:sp>
      <p:sp>
        <p:nvSpPr>
          <p:cNvPr id="253" name="Shape 253"/>
          <p:cNvSpPr/>
          <p:nvPr/>
        </p:nvSpPr>
        <p:spPr>
          <a:xfrm>
            <a:off x="267395" y="7158038"/>
            <a:ext cx="1447800" cy="139800"/>
          </a:xfrm>
          <a:prstGeom prst="rect">
            <a:avLst/>
          </a:prstGeom>
          <a:solidFill>
            <a:srgbClr val="093054"/>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4" name="Shape 254"/>
          <p:cNvSpPr/>
          <p:nvPr/>
        </p:nvSpPr>
        <p:spPr>
          <a:xfrm>
            <a:off x="1715197" y="7158038"/>
            <a:ext cx="7696200" cy="1398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5" name="Shape 255"/>
          <p:cNvSpPr txBox="1">
            <a:spLocks noGrp="1"/>
          </p:cNvSpPr>
          <p:nvPr>
            <p:ph type="ctrTitle"/>
          </p:nvPr>
        </p:nvSpPr>
        <p:spPr>
          <a:xfrm>
            <a:off x="685800" y="1420730"/>
            <a:ext cx="7772400" cy="14700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256" name="Shape 256"/>
          <p:cNvSpPr txBox="1">
            <a:spLocks noGrp="1"/>
          </p:cNvSpPr>
          <p:nvPr>
            <p:ph type="subTitle" idx="1"/>
          </p:nvPr>
        </p:nvSpPr>
        <p:spPr>
          <a:xfrm>
            <a:off x="1371600" y="3217448"/>
            <a:ext cx="6400800"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accent2"/>
              </a:buClr>
              <a:buFont typeface="Noto Symbol"/>
              <a:buNone/>
              <a:defRPr/>
            </a:lvl1pPr>
            <a:lvl2pPr marL="457200" marR="0" lvl="1" indent="0" algn="ctr" rtl="0">
              <a:spcBef>
                <a:spcPts val="560"/>
              </a:spcBef>
              <a:spcAft>
                <a:spcPts val="0"/>
              </a:spcAft>
              <a:buClr>
                <a:schemeClr val="accent2"/>
              </a:buClr>
              <a:buFont typeface="Noto Symbol"/>
              <a:buNone/>
              <a:defRPr/>
            </a:lvl2pPr>
            <a:lvl3pPr marL="914400" marR="0" lvl="2" indent="0" algn="ctr" rtl="0">
              <a:spcBef>
                <a:spcPts val="480"/>
              </a:spcBef>
              <a:spcAft>
                <a:spcPts val="0"/>
              </a:spcAft>
              <a:buClr>
                <a:schemeClr val="accent2"/>
              </a:buClr>
              <a:buFont typeface="Noto Symbol"/>
              <a:buNone/>
              <a:defRPr/>
            </a:lvl3pPr>
            <a:lvl4pPr marL="1371600" marR="0" lvl="3" indent="0" algn="ctr" rtl="0">
              <a:spcBef>
                <a:spcPts val="400"/>
              </a:spcBef>
              <a:spcAft>
                <a:spcPts val="0"/>
              </a:spcAft>
              <a:buClr>
                <a:schemeClr val="accent2"/>
              </a:buClr>
              <a:buFont typeface="Noto Symbol"/>
              <a:buNone/>
              <a:defRPr/>
            </a:lvl4pPr>
            <a:lvl5pPr marL="1828800" marR="0" lvl="4" indent="0" algn="ctr" rtl="0">
              <a:spcBef>
                <a:spcPts val="400"/>
              </a:spcBef>
              <a:spcAft>
                <a:spcPts val="0"/>
              </a:spcAft>
              <a:buClr>
                <a:schemeClr val="accent2"/>
              </a:buClr>
              <a:buFont typeface="Noto Symbol"/>
              <a:buNone/>
              <a:defRPr/>
            </a:lvl5pPr>
            <a:lvl6pPr marL="2286000" marR="0" lvl="5" indent="0" algn="ctr" rtl="0">
              <a:spcBef>
                <a:spcPts val="400"/>
              </a:spcBef>
              <a:buClr>
                <a:srgbClr val="888888"/>
              </a:buClr>
              <a:buFont typeface="Arial"/>
              <a:buNone/>
              <a:defRPr/>
            </a:lvl6pPr>
            <a:lvl7pPr marL="2743200" marR="0" lvl="6" indent="0" algn="ctr" rtl="0">
              <a:spcBef>
                <a:spcPts val="400"/>
              </a:spcBef>
              <a:buClr>
                <a:srgbClr val="888888"/>
              </a:buClr>
              <a:buFont typeface="Arial"/>
              <a:buNone/>
              <a:defRPr/>
            </a:lvl7pPr>
            <a:lvl8pPr marL="3200400" marR="0" lvl="7" indent="0" algn="ctr" rtl="0">
              <a:spcBef>
                <a:spcPts val="400"/>
              </a:spcBef>
              <a:buClr>
                <a:srgbClr val="888888"/>
              </a:buClr>
              <a:buFont typeface="Arial"/>
              <a:buNone/>
              <a:defRPr/>
            </a:lvl8pPr>
            <a:lvl9pPr marL="3657600" marR="0" lvl="8" indent="0" algn="ctr" rtl="0">
              <a:spcBef>
                <a:spcPts val="400"/>
              </a:spcBef>
              <a:buClr>
                <a:srgbClr val="888888"/>
              </a:buClr>
              <a:buFont typeface="Arial"/>
              <a:buNone/>
              <a:defRPr/>
            </a:lvl9pPr>
          </a:lstStyle>
          <a:p>
            <a:endParaRPr/>
          </a:p>
        </p:txBody>
      </p:sp>
      <p:pic>
        <p:nvPicPr>
          <p:cNvPr id="257" name="Shape 257" descr="http://dese.mo.gov/comm/images/DESE-color.png"/>
          <p:cNvPicPr preferRelativeResize="0"/>
          <p:nvPr/>
        </p:nvPicPr>
        <p:blipFill/>
        <p:spPr>
          <a:xfrm>
            <a:off x="5943600" y="6172200"/>
            <a:ext cx="1656300" cy="596100"/>
          </a:xfrm>
          <a:prstGeom prst="rect">
            <a:avLst/>
          </a:prstGeom>
          <a:solidFill>
            <a:srgbClr val="FFFFFF"/>
          </a:solidFill>
          <a:ln>
            <a:noFill/>
          </a:ln>
        </p:spPr>
      </p:pic>
      <p:sp>
        <p:nvSpPr>
          <p:cNvPr id="258" name="Shape 258"/>
          <p:cNvSpPr txBox="1"/>
          <p:nvPr/>
        </p:nvSpPr>
        <p:spPr>
          <a:xfrm>
            <a:off x="0" y="152400"/>
            <a:ext cx="9144000" cy="369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u="none" strike="noStrike" cap="none">
                <a:solidFill>
                  <a:schemeClr val="lt1"/>
                </a:solidFill>
                <a:latin typeface="Arial Narrow"/>
                <a:ea typeface="Arial Narrow"/>
                <a:cs typeface="Arial Narrow"/>
                <a:sym typeface="Arial Narrow"/>
              </a:rPr>
              <a:t>Professional Development to Practice</a:t>
            </a:r>
          </a:p>
        </p:txBody>
      </p:sp>
      <p:sp>
        <p:nvSpPr>
          <p:cNvPr id="259" name="Shape 259"/>
          <p:cNvSpPr/>
          <p:nvPr/>
        </p:nvSpPr>
        <p:spPr>
          <a:xfrm>
            <a:off x="1447800" y="473075"/>
            <a:ext cx="7696200" cy="139800"/>
          </a:xfrm>
          <a:prstGeom prst="rect">
            <a:avLst/>
          </a:prstGeom>
          <a:solidFill>
            <a:srgbClr val="37609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0" name="Shape 260"/>
          <p:cNvSpPr/>
          <p:nvPr/>
        </p:nvSpPr>
        <p:spPr>
          <a:xfrm>
            <a:off x="0" y="473075"/>
            <a:ext cx="1447800" cy="1398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1" name="Shape 261"/>
          <p:cNvSpPr/>
          <p:nvPr/>
        </p:nvSpPr>
        <p:spPr>
          <a:xfrm>
            <a:off x="7988522" y="152400"/>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2"/>
        <p:cNvGrpSpPr/>
        <p:nvPr/>
      </p:nvGrpSpPr>
      <p:grpSpPr>
        <a:xfrm>
          <a:off x="0" y="0"/>
          <a:ext cx="0" cy="0"/>
          <a:chOff x="0" y="0"/>
          <a:chExt cx="0" cy="0"/>
        </a:xfrm>
      </p:grpSpPr>
      <p:cxnSp>
        <p:nvCxnSpPr>
          <p:cNvPr id="263" name="Shape 263"/>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
        <p:nvSpPr>
          <p:cNvPr id="264" name="Shape 264"/>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265" name="Shape 265"/>
          <p:cNvSpPr txBox="1">
            <a:spLocks noGrp="1"/>
          </p:cNvSpPr>
          <p:nvPr>
            <p:ph type="body" idx="1"/>
          </p:nvPr>
        </p:nvSpPr>
        <p:spPr>
          <a:xfrm>
            <a:off x="457200" y="1828802"/>
            <a:ext cx="8229600" cy="39624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6"/>
        <p:cNvGrpSpPr/>
        <p:nvPr/>
      </p:nvGrpSpPr>
      <p:grpSpPr>
        <a:xfrm>
          <a:off x="0" y="0"/>
          <a:ext cx="0" cy="0"/>
          <a:chOff x="0" y="0"/>
          <a:chExt cx="0" cy="0"/>
        </a:xfrm>
      </p:grpSpPr>
      <p:sp>
        <p:nvSpPr>
          <p:cNvPr id="267" name="Shape 267"/>
          <p:cNvSpPr txBox="1"/>
          <p:nvPr/>
        </p:nvSpPr>
        <p:spPr>
          <a:xfrm>
            <a:off x="3962400" y="6119812"/>
            <a:ext cx="4343400" cy="738300"/>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1050" b="0" i="1" u="none" strike="noStrike" cap="none">
                <a:solidFill>
                  <a:schemeClr val="dk1"/>
                </a:solidFill>
                <a:latin typeface="Arial"/>
                <a:ea typeface="Arial"/>
                <a:cs typeface="Arial"/>
                <a:sym typeface="Arial"/>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268" name="Shape 268" descr="http://tadnet.org/uploads/Image/Ideas_logofinalJ.jpg"/>
          <p:cNvPicPr preferRelativeResize="0"/>
          <p:nvPr/>
        </p:nvPicPr>
        <p:blipFill rotWithShape="1">
          <a:blip r:embed="rId2">
            <a:alphaModFix/>
          </a:blip>
          <a:srcRect/>
          <a:stretch/>
        </p:blipFill>
        <p:spPr>
          <a:xfrm>
            <a:off x="8489950" y="6313487"/>
            <a:ext cx="654000" cy="544500"/>
          </a:xfrm>
          <a:prstGeom prst="rect">
            <a:avLst/>
          </a:prstGeom>
          <a:noFill/>
          <a:ln>
            <a:noFill/>
          </a:ln>
        </p:spPr>
      </p:pic>
      <p:sp>
        <p:nvSpPr>
          <p:cNvPr id="269" name="Shape 269"/>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0" name="Shape 270"/>
          <p:cNvSpPr txBox="1">
            <a:spLocks noGrp="1"/>
          </p:cNvSpPr>
          <p:nvPr>
            <p:ph type="body" idx="1"/>
          </p:nvPr>
        </p:nvSpPr>
        <p:spPr>
          <a:xfrm>
            <a:off x="722312" y="2906715"/>
            <a:ext cx="7772400" cy="1500300"/>
          </a:xfrm>
          <a:prstGeom prst="rect">
            <a:avLst/>
          </a:prstGeom>
          <a:noFill/>
          <a:ln>
            <a:noFill/>
          </a:ln>
        </p:spPr>
        <p:txBody>
          <a:bodyPr lIns="91425" tIns="91425" rIns="91425" bIns="91425" anchor="b" anchorCtr="0"/>
          <a:lstStyle>
            <a:lvl1pPr marL="0" lvl="0" indent="0" rtl="0">
              <a:spcBef>
                <a:spcPts val="0"/>
              </a:spcBef>
              <a:buClr>
                <a:srgbClr val="888888"/>
              </a:buClr>
              <a:buNone/>
              <a:defRPr/>
            </a:lvl1pPr>
            <a:lvl2pPr marL="457200" lvl="1" indent="0" rtl="0">
              <a:spcBef>
                <a:spcPts val="0"/>
              </a:spcBef>
              <a:buClr>
                <a:srgbClr val="888888"/>
              </a:buClr>
              <a:buNone/>
              <a:defRPr/>
            </a:lvl2pPr>
            <a:lvl3pPr marL="914400" lvl="2" indent="0" rtl="0">
              <a:spcBef>
                <a:spcPts val="0"/>
              </a:spcBef>
              <a:buClr>
                <a:srgbClr val="888888"/>
              </a:buClr>
              <a:buNone/>
              <a:defRPr/>
            </a:lvl3pPr>
            <a:lvl4pPr marL="1371600" lvl="3" indent="0" rtl="0">
              <a:spcBef>
                <a:spcPts val="0"/>
              </a:spcBef>
              <a:buClr>
                <a:srgbClr val="888888"/>
              </a:buClr>
              <a:buNone/>
              <a:defRPr/>
            </a:lvl4pPr>
            <a:lvl5pPr marL="1828800" lvl="4" indent="0" rtl="0">
              <a:spcBef>
                <a:spcPts val="0"/>
              </a:spcBef>
              <a:buClr>
                <a:srgbClr val="888888"/>
              </a:buClr>
              <a:buNone/>
              <a:defRPr/>
            </a:lvl5pPr>
            <a:lvl6pPr marL="2286000" lvl="5" indent="0" rtl="0">
              <a:spcBef>
                <a:spcPts val="0"/>
              </a:spcBef>
              <a:buClr>
                <a:srgbClr val="888888"/>
              </a:buClr>
              <a:buFont typeface="Calibri"/>
              <a:buNone/>
              <a:defRPr/>
            </a:lvl6pPr>
            <a:lvl7pPr marL="2743200" lvl="6" indent="0" rtl="0">
              <a:spcBef>
                <a:spcPts val="0"/>
              </a:spcBef>
              <a:buClr>
                <a:srgbClr val="888888"/>
              </a:buClr>
              <a:buFont typeface="Calibri"/>
              <a:buNone/>
              <a:defRPr/>
            </a:lvl7pPr>
            <a:lvl8pPr marL="3200400" lvl="7" indent="0" rtl="0">
              <a:spcBef>
                <a:spcPts val="0"/>
              </a:spcBef>
              <a:buClr>
                <a:srgbClr val="888888"/>
              </a:buClr>
              <a:buFont typeface="Calibri"/>
              <a:buNone/>
              <a:defRPr/>
            </a:lvl8pPr>
            <a:lvl9pPr marL="3657600" lvl="8" indent="0" rtl="0">
              <a:spcBef>
                <a:spcPts val="0"/>
              </a:spcBef>
              <a:buClr>
                <a:srgbClr val="888888"/>
              </a:buClr>
              <a:buFont typeface="Calibri"/>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602189"/>
            <a:ext cx="8229600" cy="9219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3" name="Shape 273"/>
          <p:cNvSpPr txBox="1">
            <a:spLocks noGrp="1"/>
          </p:cNvSpPr>
          <p:nvPr>
            <p:ph type="body" idx="1"/>
          </p:nvPr>
        </p:nvSpPr>
        <p:spPr>
          <a:xfrm>
            <a:off x="457202" y="1535112"/>
            <a:ext cx="4040100" cy="639899"/>
          </a:xfrm>
          <a:prstGeom prst="rect">
            <a:avLst/>
          </a:prstGeom>
          <a:noFill/>
          <a:ln>
            <a:noFill/>
          </a:ln>
        </p:spPr>
        <p:txBody>
          <a:bodyPr lIns="91425" tIns="91425" rIns="91425" bIns="91425" anchor="b" anchorCtr="0"/>
          <a:lstStyle>
            <a:lvl1pPr marL="0" lvl="0" indent="0" rtl="0">
              <a:spcBef>
                <a:spcPts val="0"/>
              </a:spcBef>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274" name="Shape 274"/>
          <p:cNvSpPr txBox="1">
            <a:spLocks noGrp="1"/>
          </p:cNvSpPr>
          <p:nvPr>
            <p:ph type="body" idx="2"/>
          </p:nvPr>
        </p:nvSpPr>
        <p:spPr>
          <a:xfrm>
            <a:off x="457202" y="2174875"/>
            <a:ext cx="4040100" cy="3616200"/>
          </a:xfrm>
          <a:prstGeom prst="rect">
            <a:avLst/>
          </a:prstGeom>
          <a:noFill/>
          <a:ln>
            <a:noFill/>
          </a:ln>
        </p:spPr>
        <p:txBody>
          <a:bodyPr lIns="91425" tIns="91425" rIns="91425" bIns="91425" anchor="t" anchorCtr="0"/>
          <a:lstStyle>
            <a:lvl1pPr lvl="0" rtl="0">
              <a:spcBef>
                <a:spcPts val="0"/>
              </a:spcBef>
              <a:defRPr/>
            </a:lvl1pPr>
            <a:lvl2pPr marL="742950" lvl="1" indent="-285750"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5" name="Shape 275"/>
          <p:cNvSpPr txBox="1">
            <a:spLocks noGrp="1"/>
          </p:cNvSpPr>
          <p:nvPr>
            <p:ph type="body" idx="3"/>
          </p:nvPr>
        </p:nvSpPr>
        <p:spPr>
          <a:xfrm>
            <a:off x="4645026" y="1535112"/>
            <a:ext cx="4041900" cy="639899"/>
          </a:xfrm>
          <a:prstGeom prst="rect">
            <a:avLst/>
          </a:prstGeom>
          <a:noFill/>
          <a:ln>
            <a:noFill/>
          </a:ln>
        </p:spPr>
        <p:txBody>
          <a:bodyPr lIns="91425" tIns="91425" rIns="91425" bIns="91425" anchor="b" anchorCtr="0"/>
          <a:lstStyle>
            <a:lvl1pPr marL="0" lvl="0" indent="0" rtl="0">
              <a:spcBef>
                <a:spcPts val="0"/>
              </a:spcBef>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
        <p:nvSpPr>
          <p:cNvPr id="276" name="Shape 276"/>
          <p:cNvSpPr txBox="1">
            <a:spLocks noGrp="1"/>
          </p:cNvSpPr>
          <p:nvPr>
            <p:ph type="body" idx="4"/>
          </p:nvPr>
        </p:nvSpPr>
        <p:spPr>
          <a:xfrm>
            <a:off x="4645026" y="2174875"/>
            <a:ext cx="4041900" cy="3616200"/>
          </a:xfrm>
          <a:prstGeom prst="rect">
            <a:avLst/>
          </a:prstGeom>
          <a:noFill/>
          <a:ln>
            <a:noFill/>
          </a:ln>
        </p:spPr>
        <p:txBody>
          <a:bodyPr lIns="91425" tIns="91425" rIns="91425" bIns="91425" anchor="t" anchorCtr="0"/>
          <a:lstStyle>
            <a:lvl1pPr lvl="0" rtl="0">
              <a:spcBef>
                <a:spcPts val="0"/>
              </a:spcBef>
              <a:defRPr/>
            </a:lvl1pPr>
            <a:lvl2pPr marL="742950" lvl="1" indent="-285750"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655637"/>
            <a:ext cx="8229600" cy="10971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122238"/>
            <a:ext cx="7543800" cy="12954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285" name="Shape 285"/>
          <p:cNvSpPr txBox="1">
            <a:spLocks noGrp="1"/>
          </p:cNvSpPr>
          <p:nvPr>
            <p:ph type="body" idx="1"/>
          </p:nvPr>
        </p:nvSpPr>
        <p:spPr>
          <a:xfrm>
            <a:off x="457200" y="1719263"/>
            <a:ext cx="4038600" cy="44118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accent2"/>
              </a:buClr>
              <a:buFont typeface="Noto Symbol"/>
              <a:buChar char="❑"/>
              <a:defRPr/>
            </a:lvl1pPr>
            <a:lvl2pPr marL="742950" lvl="1" indent="-107950" algn="l" rtl="0">
              <a:spcBef>
                <a:spcPts val="560"/>
              </a:spcBef>
              <a:spcAft>
                <a:spcPts val="0"/>
              </a:spcAft>
              <a:buClr>
                <a:schemeClr val="accent2"/>
              </a:buClr>
              <a:buFont typeface="Noto Symbol"/>
              <a:buChar char="❑"/>
              <a:defRPr/>
            </a:lvl2pPr>
            <a:lvl3pPr marL="1143000" lvl="2" indent="-76200" algn="l" rtl="0">
              <a:spcBef>
                <a:spcPts val="480"/>
              </a:spcBef>
              <a:spcAft>
                <a:spcPts val="0"/>
              </a:spcAft>
              <a:buClr>
                <a:schemeClr val="accent2"/>
              </a:buClr>
              <a:buFont typeface="Noto Symbol"/>
              <a:buChar char="❑"/>
              <a:defRPr/>
            </a:lvl3pPr>
            <a:lvl4pPr marL="1600200" lvl="3" indent="-101600" algn="l" rtl="0">
              <a:spcBef>
                <a:spcPts val="400"/>
              </a:spcBef>
              <a:spcAft>
                <a:spcPts val="0"/>
              </a:spcAft>
              <a:buClr>
                <a:schemeClr val="accent2"/>
              </a:buClr>
              <a:buFont typeface="Noto Symbol"/>
              <a:buChar char="❑"/>
              <a:defRPr/>
            </a:lvl4pPr>
            <a:lvl5pPr marL="2057400" lvl="4" indent="-101600" algn="l" rtl="0">
              <a:spcBef>
                <a:spcPts val="400"/>
              </a:spcBef>
              <a:spcAft>
                <a:spcPts val="0"/>
              </a:spcAft>
              <a:buClr>
                <a:schemeClr val="accent2"/>
              </a:buClr>
              <a:buFont typeface="Noto Symbo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286" name="Shape 286"/>
          <p:cNvSpPr txBox="1">
            <a:spLocks noGrp="1"/>
          </p:cNvSpPr>
          <p:nvPr>
            <p:ph type="body" idx="2"/>
          </p:nvPr>
        </p:nvSpPr>
        <p:spPr>
          <a:xfrm>
            <a:off x="4648200" y="1719263"/>
            <a:ext cx="4038600" cy="44118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accent2"/>
              </a:buClr>
              <a:buFont typeface="Noto Symbol"/>
              <a:buChar char="❑"/>
              <a:defRPr/>
            </a:lvl1pPr>
            <a:lvl2pPr marL="742950" lvl="1" indent="-107950" algn="l" rtl="0">
              <a:spcBef>
                <a:spcPts val="560"/>
              </a:spcBef>
              <a:spcAft>
                <a:spcPts val="0"/>
              </a:spcAft>
              <a:buClr>
                <a:schemeClr val="accent2"/>
              </a:buClr>
              <a:buFont typeface="Noto Symbol"/>
              <a:buChar char="❑"/>
              <a:defRPr/>
            </a:lvl2pPr>
            <a:lvl3pPr marL="1143000" lvl="2" indent="-76200" algn="l" rtl="0">
              <a:spcBef>
                <a:spcPts val="480"/>
              </a:spcBef>
              <a:spcAft>
                <a:spcPts val="0"/>
              </a:spcAft>
              <a:buClr>
                <a:schemeClr val="accent2"/>
              </a:buClr>
              <a:buFont typeface="Noto Symbol"/>
              <a:buChar char="❑"/>
              <a:defRPr/>
            </a:lvl3pPr>
            <a:lvl4pPr marL="1600200" lvl="3" indent="-101600" algn="l" rtl="0">
              <a:spcBef>
                <a:spcPts val="400"/>
              </a:spcBef>
              <a:spcAft>
                <a:spcPts val="0"/>
              </a:spcAft>
              <a:buClr>
                <a:schemeClr val="accent2"/>
              </a:buClr>
              <a:buFont typeface="Noto Symbol"/>
              <a:buChar char="❑"/>
              <a:defRPr/>
            </a:lvl4pPr>
            <a:lvl5pPr marL="2057400" lvl="4" indent="-101600" algn="l" rtl="0">
              <a:spcBef>
                <a:spcPts val="400"/>
              </a:spcBef>
              <a:spcAft>
                <a:spcPts val="0"/>
              </a:spcAft>
              <a:buClr>
                <a:schemeClr val="accent2"/>
              </a:buClr>
              <a:buFont typeface="Noto Symbol"/>
              <a:buChar char="❑"/>
              <a:defRPr/>
            </a:lvl5pPr>
            <a:lvl6pPr marL="2514600" lvl="5" indent="-101600" algn="l" rtl="0">
              <a:spcBef>
                <a:spcPts val="400"/>
              </a:spcBef>
              <a:buClr>
                <a:schemeClr val="dk1"/>
              </a:buClr>
              <a:buFont typeface="Arial"/>
              <a:buChar char="•"/>
              <a:defRPr/>
            </a:lvl6pPr>
            <a:lvl7pPr marL="2971800" lvl="6" indent="-101600" algn="l" rtl="0">
              <a:spcBef>
                <a:spcPts val="400"/>
              </a:spcBef>
              <a:buClr>
                <a:schemeClr val="dk1"/>
              </a:buClr>
              <a:buFont typeface="Arial"/>
              <a:buChar char="•"/>
              <a:defRPr/>
            </a:lvl7pPr>
            <a:lvl8pPr marL="3429000" lvl="7" indent="-101600" algn="l" rtl="0">
              <a:spcBef>
                <a:spcPts val="400"/>
              </a:spcBef>
              <a:buClr>
                <a:schemeClr val="dk1"/>
              </a:buClr>
              <a:buFont typeface="Arial"/>
              <a:buChar char="•"/>
              <a:defRPr/>
            </a:lvl8pPr>
            <a:lvl9pPr marL="3886200" lvl="8" indent="-101600" algn="l" rtl="0">
              <a:spcBef>
                <a:spcPts val="400"/>
              </a:spcBef>
              <a:buClr>
                <a:schemeClr val="dk1"/>
              </a:buClr>
              <a:buFont typeface="Arial"/>
              <a:buChar char="•"/>
              <a:defRPr/>
            </a:lvl9pPr>
          </a:lstStyle>
          <a:p>
            <a:endParaRPr/>
          </a:p>
        </p:txBody>
      </p:sp>
      <p:sp>
        <p:nvSpPr>
          <p:cNvPr id="287" name="Shape 287"/>
          <p:cNvSpPr txBox="1">
            <a:spLocks noGrp="1"/>
          </p:cNvSpPr>
          <p:nvPr>
            <p:ph type="dt" idx="10"/>
          </p:nvPr>
        </p:nvSpPr>
        <p:spPr>
          <a:xfrm>
            <a:off x="457200" y="6356350"/>
            <a:ext cx="2133600" cy="3651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88" name="Shape 288"/>
          <p:cNvSpPr txBox="1">
            <a:spLocks noGrp="1"/>
          </p:cNvSpPr>
          <p:nvPr>
            <p:ph type="ftr" idx="11"/>
          </p:nvPr>
        </p:nvSpPr>
        <p:spPr>
          <a:xfrm>
            <a:off x="3124200" y="6356350"/>
            <a:ext cx="2895600" cy="365100"/>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89" name="Shape 289"/>
          <p:cNvSpPr txBox="1">
            <a:spLocks noGrp="1"/>
          </p:cNvSpPr>
          <p:nvPr>
            <p:ph type="sldNum" idx="12"/>
          </p:nvPr>
        </p:nvSpPr>
        <p:spPr>
          <a:xfrm>
            <a:off x="6553200" y="6356350"/>
            <a:ext cx="2133600" cy="3651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a:solidFill>
                  <a:schemeClr val="dk1"/>
                </a:solidFill>
                <a:latin typeface="Calibri"/>
                <a:ea typeface="Calibri"/>
                <a:cs typeface="Calibri"/>
                <a:sym typeface="Calibri"/>
              </a:rPr>
              <a:t>‹#›</a:t>
            </a:fld>
            <a:endParaRPr lang="en-US"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p:nvPr/>
        </p:nvSpPr>
        <p:spPr>
          <a:xfrm>
            <a:off x="3962400" y="6119812"/>
            <a:ext cx="4343400" cy="738187"/>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1050" i="1">
                <a:solidFill>
                  <a:schemeClr val="dk1"/>
                </a:solidFill>
                <a:latin typeface="Questrial"/>
                <a:ea typeface="Questrial"/>
                <a:cs typeface="Questrial"/>
                <a:sym typeface="Questrial"/>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35" name="Shape 35" descr="http://tadnet.org/uploads/Image/Ideas_logofinalJ.jpg"/>
          <p:cNvPicPr preferRelativeResize="0"/>
          <p:nvPr/>
        </p:nvPicPr>
        <p:blipFill rotWithShape="1">
          <a:blip r:embed="rId2">
            <a:alphaModFix/>
          </a:blip>
          <a:srcRect/>
          <a:stretch/>
        </p:blipFill>
        <p:spPr>
          <a:xfrm>
            <a:off x="8489950" y="6313487"/>
            <a:ext cx="654050" cy="544511"/>
          </a:xfrm>
          <a:prstGeom prst="rect">
            <a:avLst/>
          </a:prstGeom>
          <a:noFill/>
          <a:ln>
            <a:noFill/>
          </a:ln>
        </p:spPr>
      </p:pic>
      <p:sp>
        <p:nvSpPr>
          <p:cNvPr id="36" name="Shape 3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7" name="Shape 37"/>
          <p:cNvSpPr txBox="1">
            <a:spLocks noGrp="1"/>
          </p:cNvSpPr>
          <p:nvPr>
            <p:ph type="body" idx="1"/>
          </p:nvPr>
        </p:nvSpPr>
        <p:spPr>
          <a:xfrm>
            <a:off x="722312" y="2906715"/>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1pPr>
            <a:lvl2pPr marL="457200" marR="0" lvl="1" indent="0" algn="l"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2pPr>
            <a:lvl3pPr marL="914400" marR="0" lvl="2" indent="0" algn="l" rtl="0">
              <a:spcBef>
                <a:spcPts val="320"/>
              </a:spcBef>
              <a:spcAft>
                <a:spcPts val="0"/>
              </a:spcAft>
              <a:buClr>
                <a:schemeClr val="accent2"/>
              </a:buClr>
              <a:buFont typeface="Noto Sans Symbols"/>
              <a:buNone/>
              <a:defRPr sz="1600" b="0" i="0" u="none" strike="noStrike" cap="none">
                <a:solidFill>
                  <a:srgbClr val="888888"/>
                </a:solidFill>
                <a:latin typeface="Questrial"/>
                <a:ea typeface="Questrial"/>
                <a:cs typeface="Questrial"/>
                <a:sym typeface="Questrial"/>
              </a:defRPr>
            </a:lvl3pPr>
            <a:lvl4pPr marL="1371600" marR="0" lvl="3" indent="0"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4pPr>
            <a:lvl5pPr marL="1828800" marR="0" lvl="4" indent="0"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2" y="685800"/>
            <a:ext cx="3008400" cy="7494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3" name="Shape 293"/>
          <p:cNvSpPr txBox="1">
            <a:spLocks noGrp="1"/>
          </p:cNvSpPr>
          <p:nvPr>
            <p:ph type="body" idx="1"/>
          </p:nvPr>
        </p:nvSpPr>
        <p:spPr>
          <a:xfrm>
            <a:off x="3575051" y="685799"/>
            <a:ext cx="5111699" cy="5105400"/>
          </a:xfrm>
          <a:prstGeom prst="rect">
            <a:avLst/>
          </a:prstGeom>
          <a:noFill/>
          <a:ln>
            <a:noFill/>
          </a:ln>
        </p:spPr>
        <p:txBody>
          <a:bodyPr lIns="91425" tIns="91425" rIns="91425" bIns="91425" anchor="t" anchorCtr="0"/>
          <a:lstStyle>
            <a:lvl1pPr lvl="0" rtl="0">
              <a:spcBef>
                <a:spcPts val="0"/>
              </a:spcBef>
              <a:defRPr/>
            </a:lvl1pPr>
            <a:lvl2pPr marL="742950" lvl="1" indent="-285750"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4" name="Shape 294"/>
          <p:cNvSpPr txBox="1">
            <a:spLocks noGrp="1"/>
          </p:cNvSpPr>
          <p:nvPr>
            <p:ph type="body" idx="2"/>
          </p:nvPr>
        </p:nvSpPr>
        <p:spPr>
          <a:xfrm>
            <a:off x="457202" y="1435103"/>
            <a:ext cx="3008400" cy="4356000"/>
          </a:xfrm>
          <a:prstGeom prst="rect">
            <a:avLst/>
          </a:prstGeom>
          <a:noFill/>
          <a:ln>
            <a:noFill/>
          </a:ln>
        </p:spPr>
        <p:txBody>
          <a:bodyPr lIns="91425" tIns="91425" rIns="91425" bIns="91425" anchor="t" anchorCtr="0"/>
          <a:lstStyle>
            <a:lvl1pPr marL="0" lvl="0" indent="0" rtl="0">
              <a:spcBef>
                <a:spcPts val="0"/>
              </a:spcBef>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1792288" y="4800601"/>
            <a:ext cx="5486400" cy="566700"/>
          </a:xfrm>
          <a:prstGeom prst="rect">
            <a:avLst/>
          </a:prstGeom>
          <a:noFill/>
          <a:ln>
            <a:noFill/>
          </a:ln>
        </p:spPr>
        <p:txBody>
          <a:bodyPr lIns="91425" tIns="91425" rIns="91425" bIns="91425" anchor="b"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7" name="Shape 297"/>
          <p:cNvSpPr>
            <a:spLocks noGrp="1"/>
          </p:cNvSpPr>
          <p:nvPr>
            <p:ph type="pic" idx="2"/>
          </p:nvPr>
        </p:nvSpPr>
        <p:spPr>
          <a:xfrm>
            <a:off x="1792288" y="685799"/>
            <a:ext cx="5486400" cy="4041900"/>
          </a:xfrm>
          <a:prstGeom prst="rect">
            <a:avLst/>
          </a:prstGeom>
          <a:noFill/>
          <a:ln>
            <a:noFill/>
          </a:ln>
        </p:spPr>
      </p:sp>
      <p:sp>
        <p:nvSpPr>
          <p:cNvPr id="298" name="Shape 298"/>
          <p:cNvSpPr txBox="1">
            <a:spLocks noGrp="1"/>
          </p:cNvSpPr>
          <p:nvPr>
            <p:ph type="body" idx="1"/>
          </p:nvPr>
        </p:nvSpPr>
        <p:spPr>
          <a:xfrm>
            <a:off x="1792288" y="5367339"/>
            <a:ext cx="5486400" cy="500100"/>
          </a:xfrm>
          <a:prstGeom prst="rect">
            <a:avLst/>
          </a:prstGeom>
          <a:noFill/>
          <a:ln>
            <a:noFill/>
          </a:ln>
        </p:spPr>
        <p:txBody>
          <a:bodyPr lIns="91425" tIns="91425" rIns="91425" bIns="91425" anchor="t" anchorCtr="0"/>
          <a:lstStyle>
            <a:lvl1pPr marL="0" lvl="0" indent="0" rtl="0">
              <a:spcBef>
                <a:spcPts val="0"/>
              </a:spcBef>
              <a:buNone/>
              <a:defRPr/>
            </a:lvl1pPr>
            <a:lvl2pPr marL="457200" lvl="1" indent="0" rtl="0">
              <a:spcBef>
                <a:spcPts val="0"/>
              </a:spcBef>
              <a:buNone/>
              <a:defRPr/>
            </a:lvl2pPr>
            <a:lvl3pPr marL="914400" lvl="2" indent="0" rtl="0">
              <a:spcBef>
                <a:spcPts val="0"/>
              </a:spcBef>
              <a:buNone/>
              <a:defRPr/>
            </a:lvl3pPr>
            <a:lvl4pPr marL="1371600" lvl="3" indent="0" rtl="0">
              <a:spcBef>
                <a:spcPts val="0"/>
              </a:spcBef>
              <a:buNone/>
              <a:defRPr/>
            </a:lvl4pPr>
            <a:lvl5pPr marL="1828800" lvl="4" indent="0" rtl="0">
              <a:spcBef>
                <a:spcPts val="0"/>
              </a:spcBef>
              <a:buNone/>
              <a:defRPr/>
            </a:lvl5pPr>
            <a:lvl6pPr marL="2286000" lvl="5" indent="0" rtl="0">
              <a:spcBef>
                <a:spcPts val="0"/>
              </a:spcBef>
              <a:buFont typeface="Calibri"/>
              <a:buNone/>
              <a:defRPr/>
            </a:lvl6pPr>
            <a:lvl7pPr marL="2743200" lvl="6" indent="0" rtl="0">
              <a:spcBef>
                <a:spcPts val="0"/>
              </a:spcBef>
              <a:buFont typeface="Calibri"/>
              <a:buNone/>
              <a:defRPr/>
            </a:lvl7pPr>
            <a:lvl8pPr marL="3200400" lvl="7" indent="0" rtl="0">
              <a:spcBef>
                <a:spcPts val="0"/>
              </a:spcBef>
              <a:buFont typeface="Calibri"/>
              <a:buNone/>
              <a:defRPr/>
            </a:lvl8pPr>
            <a:lvl9pPr marL="3657600" lvl="8" indent="0" rtl="0">
              <a:spcBef>
                <a:spcPts val="0"/>
              </a:spcBef>
              <a:buFont typeface="Calibri"/>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301" name="Shape 301"/>
          <p:cNvSpPr txBox="1">
            <a:spLocks noGrp="1"/>
          </p:cNvSpPr>
          <p:nvPr>
            <p:ph type="body" idx="1"/>
          </p:nvPr>
        </p:nvSpPr>
        <p:spPr>
          <a:xfrm rot="5400000">
            <a:off x="2552700" y="-266697"/>
            <a:ext cx="4038600" cy="8229600"/>
          </a:xfrm>
          <a:prstGeom prst="rect">
            <a:avLst/>
          </a:prstGeom>
          <a:noFill/>
          <a:ln>
            <a:noFill/>
          </a:ln>
        </p:spPr>
        <p:txBody>
          <a:bodyPr lIns="91425" tIns="91425" rIns="91425" bIns="91425" anchor="t" anchorCtr="0"/>
          <a:lstStyle>
            <a:lvl1pPr lvl="0" rtl="0">
              <a:spcBef>
                <a:spcPts val="0"/>
              </a:spcBef>
              <a:defRPr/>
            </a:lvl1pPr>
            <a:lvl2pPr marL="742950" lvl="1" indent="-285750"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rot="5400000">
            <a:off x="5029200" y="2209800"/>
            <a:ext cx="5257800" cy="205740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304" name="Shape 304"/>
          <p:cNvSpPr txBox="1">
            <a:spLocks noGrp="1"/>
          </p:cNvSpPr>
          <p:nvPr>
            <p:ph type="body" idx="1"/>
          </p:nvPr>
        </p:nvSpPr>
        <p:spPr>
          <a:xfrm rot="5400000">
            <a:off x="838200" y="228599"/>
            <a:ext cx="5257800" cy="6019800"/>
          </a:xfrm>
          <a:prstGeom prst="rect">
            <a:avLst/>
          </a:prstGeom>
          <a:noFill/>
          <a:ln>
            <a:noFill/>
          </a:ln>
        </p:spPr>
        <p:txBody>
          <a:bodyPr lIns="91425" tIns="91425" rIns="91425" bIns="91425" anchor="t" anchorCtr="0"/>
          <a:lstStyle>
            <a:lvl1pPr lvl="0" rtl="0">
              <a:spcBef>
                <a:spcPts val="0"/>
              </a:spcBef>
              <a:defRPr/>
            </a:lvl1pPr>
            <a:lvl2pPr marL="742950" lvl="1" indent="-285750"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13"/>
        <p:cNvGrpSpPr/>
        <p:nvPr/>
      </p:nvGrpSpPr>
      <p:grpSpPr>
        <a:xfrm>
          <a:off x="0" y="0"/>
          <a:ext cx="0" cy="0"/>
          <a:chOff x="0" y="0"/>
          <a:chExt cx="0" cy="0"/>
        </a:xfrm>
      </p:grpSpPr>
      <p:cxnSp>
        <p:nvCxnSpPr>
          <p:cNvPr id="314" name="Shape 314"/>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
        <p:nvSpPr>
          <p:cNvPr id="315" name="Shape 315"/>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16" name="Shape 316"/>
          <p:cNvSpPr txBox="1">
            <a:spLocks noGrp="1"/>
          </p:cNvSpPr>
          <p:nvPr>
            <p:ph type="body" idx="1"/>
          </p:nvPr>
        </p:nvSpPr>
        <p:spPr>
          <a:xfrm>
            <a:off x="457200" y="1828802"/>
            <a:ext cx="8229600" cy="3962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17"/>
        <p:cNvGrpSpPr/>
        <p:nvPr/>
      </p:nvGrpSpPr>
      <p:grpSpPr>
        <a:xfrm>
          <a:off x="0" y="0"/>
          <a:ext cx="0" cy="0"/>
          <a:chOff x="0" y="0"/>
          <a:chExt cx="0" cy="0"/>
        </a:xfrm>
      </p:grpSpPr>
      <p:pic>
        <p:nvPicPr>
          <p:cNvPr id="318" name="Shape 318" descr="C:\Users\dayad\Desktop\Arden backup\dayad\Desktop\MIM\Logos and Swag\10 by 20.jpg"/>
          <p:cNvPicPr preferRelativeResize="0"/>
          <p:nvPr/>
        </p:nvPicPr>
        <p:blipFill rotWithShape="1">
          <a:blip r:embed="rId2">
            <a:alphaModFix/>
          </a:blip>
          <a:srcRect/>
          <a:stretch/>
        </p:blipFill>
        <p:spPr>
          <a:xfrm>
            <a:off x="7648725" y="6173130"/>
            <a:ext cx="672000" cy="594299"/>
          </a:xfrm>
          <a:prstGeom prst="rect">
            <a:avLst/>
          </a:prstGeom>
          <a:noFill/>
          <a:ln>
            <a:noFill/>
          </a:ln>
        </p:spPr>
      </p:pic>
      <p:sp>
        <p:nvSpPr>
          <p:cNvPr id="319" name="Shape 319"/>
          <p:cNvSpPr/>
          <p:nvPr/>
        </p:nvSpPr>
        <p:spPr>
          <a:xfrm>
            <a:off x="0" y="0"/>
            <a:ext cx="9144000" cy="6080700"/>
          </a:xfrm>
          <a:prstGeom prst="rect">
            <a:avLst/>
          </a:prstGeom>
          <a:solidFill>
            <a:srgbClr val="254061"/>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Shape 320"/>
          <p:cNvSpPr txBox="1"/>
          <p:nvPr/>
        </p:nvSpPr>
        <p:spPr>
          <a:xfrm>
            <a:off x="2819400" y="6150114"/>
            <a:ext cx="3124200" cy="708000"/>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800" i="1">
                <a:solidFill>
                  <a:schemeClr val="dk1"/>
                </a:solidFill>
                <a:latin typeface="Questrial"/>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321" name="Shape 321" descr="http://tadnet.org/uploads/Image/Ideas_logofinalJ.jpg"/>
          <p:cNvPicPr preferRelativeResize="0"/>
          <p:nvPr/>
        </p:nvPicPr>
        <p:blipFill rotWithShape="1">
          <a:blip r:embed="rId3">
            <a:alphaModFix/>
          </a:blip>
          <a:srcRect/>
          <a:stretch/>
        </p:blipFill>
        <p:spPr>
          <a:xfrm>
            <a:off x="8375168" y="6173130"/>
            <a:ext cx="714600" cy="594299"/>
          </a:xfrm>
          <a:prstGeom prst="rect">
            <a:avLst/>
          </a:prstGeom>
          <a:noFill/>
          <a:ln>
            <a:noFill/>
          </a:ln>
        </p:spPr>
      </p:pic>
      <p:sp>
        <p:nvSpPr>
          <p:cNvPr id="322" name="Shape 322"/>
          <p:cNvSpPr txBox="1"/>
          <p:nvPr/>
        </p:nvSpPr>
        <p:spPr>
          <a:xfrm>
            <a:off x="-1752600" y="6858000"/>
            <a:ext cx="8828100" cy="369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a:solidFill>
                  <a:srgbClr val="093054"/>
                </a:solidFill>
                <a:latin typeface="Arial Narrow"/>
                <a:ea typeface="Arial Narrow"/>
                <a:cs typeface="Arial Narrow"/>
                <a:sym typeface="Arial Narrow"/>
              </a:rPr>
              <a:t>Professional Development to Practice</a:t>
            </a:r>
          </a:p>
        </p:txBody>
      </p:sp>
      <p:sp>
        <p:nvSpPr>
          <p:cNvPr id="323" name="Shape 323"/>
          <p:cNvSpPr/>
          <p:nvPr/>
        </p:nvSpPr>
        <p:spPr>
          <a:xfrm>
            <a:off x="267395" y="7158038"/>
            <a:ext cx="1447800" cy="139800"/>
          </a:xfrm>
          <a:prstGeom prst="rect">
            <a:avLst/>
          </a:prstGeom>
          <a:solidFill>
            <a:srgbClr val="093054"/>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Shape 324"/>
          <p:cNvSpPr/>
          <p:nvPr/>
        </p:nvSpPr>
        <p:spPr>
          <a:xfrm>
            <a:off x="1715197" y="7158038"/>
            <a:ext cx="7696200" cy="1398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Shape 325"/>
          <p:cNvSpPr txBox="1">
            <a:spLocks noGrp="1"/>
          </p:cNvSpPr>
          <p:nvPr>
            <p:ph type="ctrTitle"/>
          </p:nvPr>
        </p:nvSpPr>
        <p:spPr>
          <a:xfrm>
            <a:off x="685800" y="1420730"/>
            <a:ext cx="7772400" cy="1470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26" name="Shape 326"/>
          <p:cNvSpPr txBox="1">
            <a:spLocks noGrp="1"/>
          </p:cNvSpPr>
          <p:nvPr>
            <p:ph type="subTitle" idx="1"/>
          </p:nvPr>
        </p:nvSpPr>
        <p:spPr>
          <a:xfrm>
            <a:off x="1371600" y="3217448"/>
            <a:ext cx="6400800"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Questrial"/>
                <a:ea typeface="Questrial"/>
                <a:cs typeface="Questrial"/>
                <a:sym typeface="Questrial"/>
              </a:defRPr>
            </a:lvl1pPr>
            <a:lvl2pPr marL="457200" marR="0" lvl="1" indent="0"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400" marR="0" lvl="2" indent="0"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600" marR="0" lvl="3" indent="0"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800" marR="0" lvl="4" indent="0"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327" name="Shape 327" descr="http://dese.mo.gov/comm/images/DESE-color.png"/>
          <p:cNvPicPr preferRelativeResize="0"/>
          <p:nvPr/>
        </p:nvPicPr>
        <p:blipFill rotWithShape="1">
          <a:blip r:embed="rId4">
            <a:alphaModFix/>
          </a:blip>
          <a:srcRect/>
          <a:stretch/>
        </p:blipFill>
        <p:spPr>
          <a:xfrm>
            <a:off x="5943600" y="6172200"/>
            <a:ext cx="1656300" cy="596100"/>
          </a:xfrm>
          <a:prstGeom prst="rect">
            <a:avLst/>
          </a:prstGeom>
          <a:noFill/>
          <a:ln>
            <a:noFill/>
          </a:ln>
        </p:spPr>
      </p:pic>
      <p:sp>
        <p:nvSpPr>
          <p:cNvPr id="328" name="Shape 328"/>
          <p:cNvSpPr txBox="1"/>
          <p:nvPr/>
        </p:nvSpPr>
        <p:spPr>
          <a:xfrm>
            <a:off x="0" y="152400"/>
            <a:ext cx="9144000" cy="369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a:solidFill>
                  <a:schemeClr val="lt1"/>
                </a:solidFill>
                <a:latin typeface="Arial Narrow"/>
                <a:ea typeface="Arial Narrow"/>
                <a:cs typeface="Arial Narrow"/>
                <a:sym typeface="Arial Narrow"/>
              </a:rPr>
              <a:t>Professional Development to Practice</a:t>
            </a:r>
          </a:p>
        </p:txBody>
      </p:sp>
      <p:sp>
        <p:nvSpPr>
          <p:cNvPr id="329" name="Shape 329"/>
          <p:cNvSpPr/>
          <p:nvPr/>
        </p:nvSpPr>
        <p:spPr>
          <a:xfrm>
            <a:off x="1447800" y="473075"/>
            <a:ext cx="7696200" cy="139800"/>
          </a:xfrm>
          <a:prstGeom prst="rect">
            <a:avLst/>
          </a:prstGeom>
          <a:solidFill>
            <a:srgbClr val="37609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Shape 330"/>
          <p:cNvSpPr/>
          <p:nvPr/>
        </p:nvSpPr>
        <p:spPr>
          <a:xfrm>
            <a:off x="0" y="473075"/>
            <a:ext cx="1447800" cy="1398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Shape 331"/>
          <p:cNvSpPr/>
          <p:nvPr/>
        </p:nvSpPr>
        <p:spPr>
          <a:xfrm>
            <a:off x="7988522" y="152400"/>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34" name="Shape 334"/>
          <p:cNvSpPr txBox="1">
            <a:spLocks noGrp="1"/>
          </p:cNvSpPr>
          <p:nvPr>
            <p:ph type="body" idx="1"/>
          </p:nvPr>
        </p:nvSpPr>
        <p:spPr>
          <a:xfrm rot="5400000">
            <a:off x="2552700" y="-266697"/>
            <a:ext cx="4038600"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457200" y="602189"/>
            <a:ext cx="8229600" cy="9219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37" name="Shape 337"/>
          <p:cNvSpPr txBox="1">
            <a:spLocks noGrp="1"/>
          </p:cNvSpPr>
          <p:nvPr>
            <p:ph type="body" idx="1"/>
          </p:nvPr>
        </p:nvSpPr>
        <p:spPr>
          <a:xfrm>
            <a:off x="457202" y="1535112"/>
            <a:ext cx="40401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38" name="Shape 338"/>
          <p:cNvSpPr txBox="1">
            <a:spLocks noGrp="1"/>
          </p:cNvSpPr>
          <p:nvPr>
            <p:ph type="body" idx="2"/>
          </p:nvPr>
        </p:nvSpPr>
        <p:spPr>
          <a:xfrm>
            <a:off x="457202" y="2174875"/>
            <a:ext cx="4040100" cy="36162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950" marR="0" lvl="1" indent="-15875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3000" marR="0" lvl="2"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600200" marR="0" lvl="3"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7400" marR="0" lvl="4"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39" name="Shape 339"/>
          <p:cNvSpPr txBox="1">
            <a:spLocks noGrp="1"/>
          </p:cNvSpPr>
          <p:nvPr>
            <p:ph type="body" idx="3"/>
          </p:nvPr>
        </p:nvSpPr>
        <p:spPr>
          <a:xfrm>
            <a:off x="4645026" y="1535112"/>
            <a:ext cx="40419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40" name="Shape 340"/>
          <p:cNvSpPr txBox="1">
            <a:spLocks noGrp="1"/>
          </p:cNvSpPr>
          <p:nvPr>
            <p:ph type="body" idx="4"/>
          </p:nvPr>
        </p:nvSpPr>
        <p:spPr>
          <a:xfrm>
            <a:off x="4645026" y="2174875"/>
            <a:ext cx="4041900" cy="36162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950" marR="0" lvl="1" indent="-15875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3000" marR="0" lvl="2"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600200" marR="0" lvl="3"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7400" marR="0" lvl="4"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655637"/>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45" name="Shape 345"/>
          <p:cNvSpPr txBox="1">
            <a:spLocks noGrp="1"/>
          </p:cNvSpPr>
          <p:nvPr>
            <p:ph type="body" idx="1"/>
          </p:nvPr>
        </p:nvSpPr>
        <p:spPr>
          <a:xfrm>
            <a:off x="457200" y="1600203"/>
            <a:ext cx="4038600" cy="41910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1pPr>
            <a:lvl2pPr marL="742950" marR="0" lvl="1" indent="-13335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3000" marR="0" lvl="2"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600200" marR="0" lvl="3"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7400" marR="0" lvl="4"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6" name="Shape 346"/>
          <p:cNvSpPr txBox="1">
            <a:spLocks noGrp="1"/>
          </p:cNvSpPr>
          <p:nvPr>
            <p:ph type="body" idx="2"/>
          </p:nvPr>
        </p:nvSpPr>
        <p:spPr>
          <a:xfrm>
            <a:off x="4648200" y="1600203"/>
            <a:ext cx="4038600" cy="41910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1pPr>
            <a:lvl2pPr marL="742950" marR="0" lvl="1" indent="-13335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3000" marR="0" lvl="2"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600200" marR="0" lvl="3"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7400" marR="0" lvl="4"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601662"/>
            <a:ext cx="8229600" cy="109696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0" name="Shape 40"/>
          <p:cNvSpPr txBox="1">
            <a:spLocks noGrp="1"/>
          </p:cNvSpPr>
          <p:nvPr>
            <p:ph type="body" idx="1"/>
          </p:nvPr>
        </p:nvSpPr>
        <p:spPr>
          <a:xfrm>
            <a:off x="457200" y="1600203"/>
            <a:ext cx="4038599" cy="4190997"/>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1pPr>
            <a:lvl2pPr marL="742950" marR="0" lvl="1" indent="-13335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3000" marR="0" lvl="2"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600200" marR="0" lvl="3"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7400" marR="0" lvl="4"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2"/>
          </p:nvPr>
        </p:nvSpPr>
        <p:spPr>
          <a:xfrm>
            <a:off x="4648200" y="1600203"/>
            <a:ext cx="4038599" cy="4190997"/>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1pPr>
            <a:lvl2pPr marL="742950" marR="0" lvl="1" indent="-13335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3000" marR="0" lvl="2"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600200" marR="0" lvl="3"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7400" marR="0" lvl="4"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47"/>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8"/>
        <p:cNvGrpSpPr/>
        <p:nvPr/>
      </p:nvGrpSpPr>
      <p:grpSpPr>
        <a:xfrm>
          <a:off x="0" y="0"/>
          <a:ext cx="0" cy="0"/>
          <a:chOff x="0" y="0"/>
          <a:chExt cx="0" cy="0"/>
        </a:xfrm>
      </p:grpSpPr>
      <p:sp>
        <p:nvSpPr>
          <p:cNvPr id="349" name="Shape 349"/>
          <p:cNvSpPr txBox="1"/>
          <p:nvPr/>
        </p:nvSpPr>
        <p:spPr>
          <a:xfrm>
            <a:off x="3962400" y="6119812"/>
            <a:ext cx="4343400" cy="738300"/>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1050" i="1">
                <a:solidFill>
                  <a:schemeClr val="dk1"/>
                </a:solidFill>
                <a:latin typeface="Questrial"/>
                <a:ea typeface="Questrial"/>
                <a:cs typeface="Questrial"/>
                <a:sym typeface="Questrial"/>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350" name="Shape 350" descr="http://tadnet.org/uploads/Image/Ideas_logofinalJ.jpg"/>
          <p:cNvPicPr preferRelativeResize="0"/>
          <p:nvPr/>
        </p:nvPicPr>
        <p:blipFill rotWithShape="1">
          <a:blip r:embed="rId2">
            <a:alphaModFix/>
          </a:blip>
          <a:srcRect/>
          <a:stretch/>
        </p:blipFill>
        <p:spPr>
          <a:xfrm>
            <a:off x="8489950" y="6313487"/>
            <a:ext cx="654000" cy="544500"/>
          </a:xfrm>
          <a:prstGeom prst="rect">
            <a:avLst/>
          </a:prstGeom>
          <a:noFill/>
          <a:ln>
            <a:noFill/>
          </a:ln>
        </p:spPr>
      </p:pic>
      <p:sp>
        <p:nvSpPr>
          <p:cNvPr id="351" name="Shape 351"/>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52" name="Shape 352"/>
          <p:cNvSpPr txBox="1">
            <a:spLocks noGrp="1"/>
          </p:cNvSpPr>
          <p:nvPr>
            <p:ph type="body" idx="1"/>
          </p:nvPr>
        </p:nvSpPr>
        <p:spPr>
          <a:xfrm>
            <a:off x="722312" y="2906715"/>
            <a:ext cx="7772400" cy="1500300"/>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1pPr>
            <a:lvl2pPr marL="457200" marR="0" lvl="1" indent="0" algn="l"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2pPr>
            <a:lvl3pPr marL="914400" marR="0" lvl="2" indent="0" algn="l" rtl="0">
              <a:spcBef>
                <a:spcPts val="320"/>
              </a:spcBef>
              <a:spcAft>
                <a:spcPts val="0"/>
              </a:spcAft>
              <a:buClr>
                <a:schemeClr val="accent2"/>
              </a:buClr>
              <a:buFont typeface="Noto Sans Symbols"/>
              <a:buNone/>
              <a:defRPr sz="1600" b="0" i="0" u="none" strike="noStrike" cap="none">
                <a:solidFill>
                  <a:srgbClr val="888888"/>
                </a:solidFill>
                <a:latin typeface="Questrial"/>
                <a:ea typeface="Questrial"/>
                <a:cs typeface="Questrial"/>
                <a:sym typeface="Questrial"/>
              </a:defRPr>
            </a:lvl3pPr>
            <a:lvl4pPr marL="1371600" marR="0" lvl="3" indent="0"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4pPr>
            <a:lvl5pPr marL="1828800" marR="0" lvl="4" indent="0"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2" y="685800"/>
            <a:ext cx="3008400" cy="7494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55" name="Shape 355"/>
          <p:cNvSpPr txBox="1">
            <a:spLocks noGrp="1"/>
          </p:cNvSpPr>
          <p:nvPr>
            <p:ph type="body" idx="1"/>
          </p:nvPr>
        </p:nvSpPr>
        <p:spPr>
          <a:xfrm>
            <a:off x="3575051" y="685799"/>
            <a:ext cx="5111699" cy="5105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6" name="Shape 356"/>
          <p:cNvSpPr txBox="1">
            <a:spLocks noGrp="1"/>
          </p:cNvSpPr>
          <p:nvPr>
            <p:ph type="body" idx="2"/>
          </p:nvPr>
        </p:nvSpPr>
        <p:spPr>
          <a:xfrm>
            <a:off x="457202" y="1435103"/>
            <a:ext cx="3008400" cy="43560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1792288" y="4800601"/>
            <a:ext cx="5486400" cy="5667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59" name="Shape 359"/>
          <p:cNvSpPr>
            <a:spLocks noGrp="1"/>
          </p:cNvSpPr>
          <p:nvPr>
            <p:ph type="pic" idx="2"/>
          </p:nvPr>
        </p:nvSpPr>
        <p:spPr>
          <a:xfrm>
            <a:off x="1792288" y="685799"/>
            <a:ext cx="5486400" cy="40419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Questrial"/>
                <a:ea typeface="Questrial"/>
                <a:cs typeface="Questrial"/>
                <a:sym typeface="Questrial"/>
              </a:defRPr>
            </a:lvl1pPr>
            <a:lvl2pPr marL="457200" marR="0" lvl="1" indent="0"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400" marR="0" lvl="2" indent="0"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600" marR="0" lvl="3" indent="0"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800" marR="0" lvl="4" indent="0"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0" name="Shape 360"/>
          <p:cNvSpPr txBox="1">
            <a:spLocks noGrp="1"/>
          </p:cNvSpPr>
          <p:nvPr>
            <p:ph type="body" idx="1"/>
          </p:nvPr>
        </p:nvSpPr>
        <p:spPr>
          <a:xfrm>
            <a:off x="1792288" y="5367339"/>
            <a:ext cx="5486400" cy="5001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rot="5400000">
            <a:off x="5029200" y="2209800"/>
            <a:ext cx="5257800"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63" name="Shape 363"/>
          <p:cNvSpPr txBox="1">
            <a:spLocks noGrp="1"/>
          </p:cNvSpPr>
          <p:nvPr>
            <p:ph type="body" idx="1"/>
          </p:nvPr>
        </p:nvSpPr>
        <p:spPr>
          <a:xfrm rot="5400000">
            <a:off x="838200" y="228599"/>
            <a:ext cx="5257800" cy="6019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28"/>
        <p:cNvGrpSpPr/>
        <p:nvPr/>
      </p:nvGrpSpPr>
      <p:grpSpPr>
        <a:xfrm>
          <a:off x="0" y="0"/>
          <a:ext cx="0" cy="0"/>
          <a:chOff x="0" y="0"/>
          <a:chExt cx="0" cy="0"/>
        </a:xfrm>
      </p:grpSpPr>
      <p:pic>
        <p:nvPicPr>
          <p:cNvPr id="429" name="Shape 429" descr="C:\Users\dayad\Desktop\Arden backup\dayad\Desktop\MIM\Logos and Swag\10 by 20.jpg"/>
          <p:cNvPicPr preferRelativeResize="0"/>
          <p:nvPr/>
        </p:nvPicPr>
        <p:blipFill rotWithShape="1">
          <a:blip r:embed="rId2">
            <a:alphaModFix/>
          </a:blip>
          <a:srcRect/>
          <a:stretch/>
        </p:blipFill>
        <p:spPr>
          <a:xfrm>
            <a:off x="7648725" y="6173130"/>
            <a:ext cx="672000" cy="594299"/>
          </a:xfrm>
          <a:prstGeom prst="rect">
            <a:avLst/>
          </a:prstGeom>
          <a:noFill/>
          <a:ln>
            <a:noFill/>
          </a:ln>
        </p:spPr>
      </p:pic>
      <p:sp>
        <p:nvSpPr>
          <p:cNvPr id="430" name="Shape 430"/>
          <p:cNvSpPr/>
          <p:nvPr/>
        </p:nvSpPr>
        <p:spPr>
          <a:xfrm>
            <a:off x="0" y="0"/>
            <a:ext cx="9144000" cy="6080700"/>
          </a:xfrm>
          <a:prstGeom prst="rect">
            <a:avLst/>
          </a:prstGeom>
          <a:solidFill>
            <a:srgbClr val="25406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1" name="Shape 431"/>
          <p:cNvSpPr txBox="1"/>
          <p:nvPr/>
        </p:nvSpPr>
        <p:spPr>
          <a:xfrm>
            <a:off x="2819400" y="6150114"/>
            <a:ext cx="3124200" cy="708000"/>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800" b="0" i="1" u="none" strike="noStrike" cap="none">
                <a:solidFill>
                  <a:schemeClr val="dk1"/>
                </a:solidFill>
                <a:latin typeface="Questrial"/>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432" name="Shape 432" descr="http://tadnet.org/uploads/Image/Ideas_logofinalJ.jpg"/>
          <p:cNvPicPr preferRelativeResize="0"/>
          <p:nvPr/>
        </p:nvPicPr>
        <p:blipFill rotWithShape="1">
          <a:blip r:embed="rId3">
            <a:alphaModFix/>
          </a:blip>
          <a:srcRect/>
          <a:stretch/>
        </p:blipFill>
        <p:spPr>
          <a:xfrm>
            <a:off x="8375168" y="6173130"/>
            <a:ext cx="714600" cy="594299"/>
          </a:xfrm>
          <a:prstGeom prst="rect">
            <a:avLst/>
          </a:prstGeom>
          <a:noFill/>
          <a:ln>
            <a:noFill/>
          </a:ln>
        </p:spPr>
      </p:pic>
      <p:sp>
        <p:nvSpPr>
          <p:cNvPr id="433" name="Shape 433"/>
          <p:cNvSpPr txBox="1"/>
          <p:nvPr/>
        </p:nvSpPr>
        <p:spPr>
          <a:xfrm>
            <a:off x="-1752600" y="6858000"/>
            <a:ext cx="8828100" cy="369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u="none" strike="noStrike" cap="none">
                <a:solidFill>
                  <a:srgbClr val="093054"/>
                </a:solidFill>
                <a:latin typeface="Arial Narrow"/>
                <a:ea typeface="Arial Narrow"/>
                <a:cs typeface="Arial Narrow"/>
                <a:sym typeface="Arial Narrow"/>
              </a:rPr>
              <a:t>Professional Development to Practice</a:t>
            </a:r>
          </a:p>
        </p:txBody>
      </p:sp>
      <p:sp>
        <p:nvSpPr>
          <p:cNvPr id="434" name="Shape 434"/>
          <p:cNvSpPr/>
          <p:nvPr/>
        </p:nvSpPr>
        <p:spPr>
          <a:xfrm>
            <a:off x="267395" y="7158038"/>
            <a:ext cx="1447800" cy="139800"/>
          </a:xfrm>
          <a:prstGeom prst="rect">
            <a:avLst/>
          </a:prstGeom>
          <a:solidFill>
            <a:srgbClr val="093054"/>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5" name="Shape 435"/>
          <p:cNvSpPr/>
          <p:nvPr/>
        </p:nvSpPr>
        <p:spPr>
          <a:xfrm>
            <a:off x="1715197" y="7158038"/>
            <a:ext cx="7696200" cy="1398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6" name="Shape 436"/>
          <p:cNvSpPr txBox="1">
            <a:spLocks noGrp="1"/>
          </p:cNvSpPr>
          <p:nvPr>
            <p:ph type="ctrTitle"/>
          </p:nvPr>
        </p:nvSpPr>
        <p:spPr>
          <a:xfrm>
            <a:off x="685800" y="1420730"/>
            <a:ext cx="7772400" cy="1470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37" name="Shape 437"/>
          <p:cNvSpPr txBox="1">
            <a:spLocks noGrp="1"/>
          </p:cNvSpPr>
          <p:nvPr>
            <p:ph type="subTitle" idx="1"/>
          </p:nvPr>
        </p:nvSpPr>
        <p:spPr>
          <a:xfrm>
            <a:off x="1371600" y="3217448"/>
            <a:ext cx="6400800"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accent2"/>
              </a:buClr>
              <a:buFont typeface="Noto Sans Symbols"/>
              <a:buNone/>
              <a:defRPr sz="3200" b="0" i="0" u="none" strike="noStrike" cap="none">
                <a:solidFill>
                  <a:schemeClr val="lt1"/>
                </a:solidFill>
                <a:latin typeface="Questrial"/>
                <a:ea typeface="Questrial"/>
                <a:cs typeface="Questrial"/>
                <a:sym typeface="Questrial"/>
              </a:defRPr>
            </a:lvl1pPr>
            <a:lvl2pPr marL="457200" marR="0" lvl="1" indent="0" algn="ctr" rtl="0">
              <a:spcBef>
                <a:spcPts val="560"/>
              </a:spcBef>
              <a:spcAft>
                <a:spcPts val="0"/>
              </a:spcAft>
              <a:buClr>
                <a:schemeClr val="accent2"/>
              </a:buClr>
              <a:buFont typeface="Noto Sans Symbols"/>
              <a:buNone/>
              <a:defRPr sz="2800" b="0" i="0" u="none" strike="noStrike" cap="none">
                <a:solidFill>
                  <a:srgbClr val="888888"/>
                </a:solidFill>
                <a:latin typeface="Questrial"/>
                <a:ea typeface="Questrial"/>
                <a:cs typeface="Questrial"/>
                <a:sym typeface="Questrial"/>
              </a:defRPr>
            </a:lvl2pPr>
            <a:lvl3pPr marL="914400" marR="0" lvl="2" indent="0" algn="ctr" rtl="0">
              <a:spcBef>
                <a:spcPts val="480"/>
              </a:spcBef>
              <a:spcAft>
                <a:spcPts val="0"/>
              </a:spcAft>
              <a:buClr>
                <a:schemeClr val="accent2"/>
              </a:buClr>
              <a:buFont typeface="Noto Sans Symbols"/>
              <a:buNone/>
              <a:defRPr sz="2400" b="0" i="0" u="none" strike="noStrike" cap="none">
                <a:solidFill>
                  <a:srgbClr val="888888"/>
                </a:solidFill>
                <a:latin typeface="Questrial"/>
                <a:ea typeface="Questrial"/>
                <a:cs typeface="Questrial"/>
                <a:sym typeface="Questrial"/>
              </a:defRPr>
            </a:lvl3pPr>
            <a:lvl4pPr marL="1371600" marR="0" lvl="3" indent="0"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4pPr>
            <a:lvl5pPr marL="1828800" marR="0" lvl="4" indent="0" algn="ctr"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438" name="Shape 438" descr="http://dese.mo.gov/comm/images/DESE-color.png"/>
          <p:cNvPicPr preferRelativeResize="0"/>
          <p:nvPr/>
        </p:nvPicPr>
        <p:blipFill rotWithShape="1">
          <a:blip r:embed="rId4">
            <a:alphaModFix/>
          </a:blip>
          <a:srcRect/>
          <a:stretch/>
        </p:blipFill>
        <p:spPr>
          <a:xfrm>
            <a:off x="5943600" y="6172200"/>
            <a:ext cx="1656300" cy="596100"/>
          </a:xfrm>
          <a:prstGeom prst="rect">
            <a:avLst/>
          </a:prstGeom>
          <a:noFill/>
          <a:ln>
            <a:noFill/>
          </a:ln>
        </p:spPr>
      </p:pic>
      <p:sp>
        <p:nvSpPr>
          <p:cNvPr id="439" name="Shape 439"/>
          <p:cNvSpPr txBox="1"/>
          <p:nvPr/>
        </p:nvSpPr>
        <p:spPr>
          <a:xfrm>
            <a:off x="0" y="152400"/>
            <a:ext cx="9144000" cy="369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u="none" strike="noStrike" cap="none">
                <a:solidFill>
                  <a:schemeClr val="lt1"/>
                </a:solidFill>
                <a:latin typeface="Arial Narrow"/>
                <a:ea typeface="Arial Narrow"/>
                <a:cs typeface="Arial Narrow"/>
                <a:sym typeface="Arial Narrow"/>
              </a:rPr>
              <a:t>Professional Development to Practice</a:t>
            </a:r>
          </a:p>
        </p:txBody>
      </p:sp>
      <p:sp>
        <p:nvSpPr>
          <p:cNvPr id="440" name="Shape 440"/>
          <p:cNvSpPr/>
          <p:nvPr/>
        </p:nvSpPr>
        <p:spPr>
          <a:xfrm>
            <a:off x="1447800" y="473075"/>
            <a:ext cx="7696200" cy="139800"/>
          </a:xfrm>
          <a:prstGeom prst="rect">
            <a:avLst/>
          </a:prstGeom>
          <a:solidFill>
            <a:srgbClr val="37609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1" name="Shape 441"/>
          <p:cNvSpPr/>
          <p:nvPr/>
        </p:nvSpPr>
        <p:spPr>
          <a:xfrm>
            <a:off x="0" y="473075"/>
            <a:ext cx="1447800" cy="1398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2" name="Shape 442"/>
          <p:cNvSpPr/>
          <p:nvPr/>
        </p:nvSpPr>
        <p:spPr>
          <a:xfrm>
            <a:off x="7988522" y="152400"/>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43"/>
        <p:cNvGrpSpPr/>
        <p:nvPr/>
      </p:nvGrpSpPr>
      <p:grpSpPr>
        <a:xfrm>
          <a:off x="0" y="0"/>
          <a:ext cx="0" cy="0"/>
          <a:chOff x="0" y="0"/>
          <a:chExt cx="0" cy="0"/>
        </a:xfrm>
      </p:grpSpPr>
      <p:cxnSp>
        <p:nvCxnSpPr>
          <p:cNvPr id="444" name="Shape 444"/>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
        <p:nvSpPr>
          <p:cNvPr id="445" name="Shape 445"/>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46" name="Shape 446"/>
          <p:cNvSpPr txBox="1">
            <a:spLocks noGrp="1"/>
          </p:cNvSpPr>
          <p:nvPr>
            <p:ph type="body" idx="1"/>
          </p:nvPr>
        </p:nvSpPr>
        <p:spPr>
          <a:xfrm>
            <a:off x="457200" y="1828802"/>
            <a:ext cx="8229600" cy="3962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457200" y="602189"/>
            <a:ext cx="8229600" cy="9219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49" name="Shape 449"/>
          <p:cNvSpPr txBox="1">
            <a:spLocks noGrp="1"/>
          </p:cNvSpPr>
          <p:nvPr>
            <p:ph type="body" idx="1"/>
          </p:nvPr>
        </p:nvSpPr>
        <p:spPr>
          <a:xfrm>
            <a:off x="457202" y="1535112"/>
            <a:ext cx="40401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0" name="Shape 450"/>
          <p:cNvSpPr txBox="1">
            <a:spLocks noGrp="1"/>
          </p:cNvSpPr>
          <p:nvPr>
            <p:ph type="body" idx="2"/>
          </p:nvPr>
        </p:nvSpPr>
        <p:spPr>
          <a:xfrm>
            <a:off x="457202" y="2174875"/>
            <a:ext cx="4040100" cy="36162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950" marR="0" lvl="1" indent="-15875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3000" marR="0" lvl="2"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600200" marR="0" lvl="3"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7400" marR="0" lvl="4"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51" name="Shape 451"/>
          <p:cNvSpPr txBox="1">
            <a:spLocks noGrp="1"/>
          </p:cNvSpPr>
          <p:nvPr>
            <p:ph type="body" idx="3"/>
          </p:nvPr>
        </p:nvSpPr>
        <p:spPr>
          <a:xfrm>
            <a:off x="4645026" y="1535112"/>
            <a:ext cx="4041900" cy="639899"/>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2" name="Shape 452"/>
          <p:cNvSpPr txBox="1">
            <a:spLocks noGrp="1"/>
          </p:cNvSpPr>
          <p:nvPr>
            <p:ph type="body" idx="4"/>
          </p:nvPr>
        </p:nvSpPr>
        <p:spPr>
          <a:xfrm>
            <a:off x="4645026" y="2174875"/>
            <a:ext cx="4041900" cy="36162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950" marR="0" lvl="1" indent="-15875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3000" marR="0" lvl="2"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600200" marR="0" lvl="3"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7400" marR="0" lvl="4"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53"/>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56" name="Shape 456"/>
          <p:cNvSpPr txBox="1">
            <a:spLocks noGrp="1"/>
          </p:cNvSpPr>
          <p:nvPr>
            <p:ph type="body" idx="1"/>
          </p:nvPr>
        </p:nvSpPr>
        <p:spPr>
          <a:xfrm>
            <a:off x="457200" y="1600203"/>
            <a:ext cx="4038600" cy="41910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1pPr>
            <a:lvl2pPr marL="742950" marR="0" lvl="1" indent="-13335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3000" marR="0" lvl="2"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600200" marR="0" lvl="3"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7400" marR="0" lvl="4"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7" name="Shape 457"/>
          <p:cNvSpPr txBox="1">
            <a:spLocks noGrp="1"/>
          </p:cNvSpPr>
          <p:nvPr>
            <p:ph type="body" idx="2"/>
          </p:nvPr>
        </p:nvSpPr>
        <p:spPr>
          <a:xfrm>
            <a:off x="4648200" y="1600203"/>
            <a:ext cx="4038600" cy="41910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1pPr>
            <a:lvl2pPr marL="742950" marR="0" lvl="1" indent="-13335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2pPr>
            <a:lvl3pPr marL="1143000" marR="0" lvl="2"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3pPr>
            <a:lvl4pPr marL="1600200" marR="0" lvl="3"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4pPr>
            <a:lvl5pPr marL="2057400" marR="0" lvl="4"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602189"/>
            <a:ext cx="8229600" cy="92180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4" name="Shape 44"/>
          <p:cNvSpPr txBox="1">
            <a:spLocks noGrp="1"/>
          </p:cNvSpPr>
          <p:nvPr>
            <p:ph type="body" idx="1"/>
          </p:nvPr>
        </p:nvSpPr>
        <p:spPr>
          <a:xfrm>
            <a:off x="457202"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457202" y="2174875"/>
            <a:ext cx="4040187" cy="3616325"/>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950" marR="0" lvl="1" indent="-15875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3000" marR="0" lvl="2"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600200" marR="0" lvl="3"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7400" marR="0" lvl="4"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3"/>
          </p:nvPr>
        </p:nvSpPr>
        <p:spPr>
          <a:xfrm>
            <a:off x="4645026"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accent2"/>
              </a:buClr>
              <a:buFont typeface="Noto Sans Symbols"/>
              <a:buNone/>
              <a:defRPr sz="2400" b="1" i="0" u="none" strike="noStrike" cap="none">
                <a:solidFill>
                  <a:schemeClr val="dk1"/>
                </a:solidFill>
                <a:latin typeface="Questrial"/>
                <a:ea typeface="Questrial"/>
                <a:cs typeface="Questrial"/>
                <a:sym typeface="Questrial"/>
              </a:defRPr>
            </a:lvl1pPr>
            <a:lvl2pPr marL="457200" marR="0" lvl="1" indent="0" algn="l" rtl="0">
              <a:spcBef>
                <a:spcPts val="400"/>
              </a:spcBef>
              <a:spcAft>
                <a:spcPts val="0"/>
              </a:spcAft>
              <a:buClr>
                <a:schemeClr val="accent2"/>
              </a:buClr>
              <a:buFont typeface="Noto Sans Symbols"/>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2"/>
              </a:buClr>
              <a:buFont typeface="Noto Sans Symbols"/>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2"/>
              </a:buClr>
              <a:buFont typeface="Noto Sans Symbols"/>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body" idx="4"/>
          </p:nvPr>
        </p:nvSpPr>
        <p:spPr>
          <a:xfrm>
            <a:off x="4645026" y="2174875"/>
            <a:ext cx="4041774" cy="3616325"/>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1pPr>
            <a:lvl2pPr marL="742950" marR="0" lvl="1" indent="-15875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2pPr>
            <a:lvl3pPr marL="1143000" marR="0" lvl="2" indent="-114300"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600200" marR="0" lvl="3"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4pPr>
            <a:lvl5pPr marL="2057400" marR="0" lvl="4" indent="-127000" algn="l" rtl="0">
              <a:spcBef>
                <a:spcPts val="320"/>
              </a:spcBef>
              <a:spcAft>
                <a:spcPts val="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457200" y="655637"/>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0"/>
        <p:cNvGrpSpPr/>
        <p:nvPr/>
      </p:nvGrpSpPr>
      <p:grpSpPr>
        <a:xfrm>
          <a:off x="0" y="0"/>
          <a:ext cx="0" cy="0"/>
          <a:chOff x="0" y="0"/>
          <a:chExt cx="0" cy="0"/>
        </a:xfrm>
      </p:grpSpPr>
      <p:sp>
        <p:nvSpPr>
          <p:cNvPr id="461" name="Shape 461"/>
          <p:cNvSpPr txBox="1"/>
          <p:nvPr/>
        </p:nvSpPr>
        <p:spPr>
          <a:xfrm>
            <a:off x="3962400" y="6119812"/>
            <a:ext cx="4343400" cy="738300"/>
          </a:xfrm>
          <a:prstGeom prst="rect">
            <a:avLst/>
          </a:prstGeom>
          <a:noFill/>
          <a:ln>
            <a:noFill/>
          </a:ln>
        </p:spPr>
        <p:txBody>
          <a:bodyPr lIns="91425" tIns="45700" rIns="91425" bIns="45700" anchor="t" anchorCtr="0">
            <a:noAutofit/>
          </a:bodyPr>
          <a:lstStyle/>
          <a:p>
            <a:pPr marL="0" marR="0" lvl="0" indent="0" algn="just" rtl="0">
              <a:spcBef>
                <a:spcPts val="0"/>
              </a:spcBef>
              <a:spcAft>
                <a:spcPts val="0"/>
              </a:spcAft>
              <a:buSzPct val="25000"/>
              <a:buNone/>
            </a:pPr>
            <a:r>
              <a:rPr lang="en-US" sz="1050" i="1">
                <a:solidFill>
                  <a:schemeClr val="dk1"/>
                </a:solidFill>
                <a:latin typeface="Questrial"/>
                <a:ea typeface="Questrial"/>
                <a:cs typeface="Questrial"/>
                <a:sym typeface="Questrial"/>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462" name="Shape 462" descr="http://tadnet.org/uploads/Image/Ideas_logofinalJ.jpg"/>
          <p:cNvPicPr preferRelativeResize="0"/>
          <p:nvPr/>
        </p:nvPicPr>
        <p:blipFill rotWithShape="1">
          <a:blip r:embed="rId2">
            <a:alphaModFix/>
          </a:blip>
          <a:srcRect/>
          <a:stretch/>
        </p:blipFill>
        <p:spPr>
          <a:xfrm>
            <a:off x="8489950" y="6313487"/>
            <a:ext cx="654000" cy="544500"/>
          </a:xfrm>
          <a:prstGeom prst="rect">
            <a:avLst/>
          </a:prstGeom>
          <a:noFill/>
          <a:ln>
            <a:noFill/>
          </a:ln>
        </p:spPr>
      </p:pic>
      <p:sp>
        <p:nvSpPr>
          <p:cNvPr id="463" name="Shape 463"/>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64" name="Shape 464"/>
          <p:cNvSpPr txBox="1">
            <a:spLocks noGrp="1"/>
          </p:cNvSpPr>
          <p:nvPr>
            <p:ph type="body" idx="1"/>
          </p:nvPr>
        </p:nvSpPr>
        <p:spPr>
          <a:xfrm>
            <a:off x="722312" y="2906715"/>
            <a:ext cx="7772400" cy="1500300"/>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accent2"/>
              </a:buClr>
              <a:buFont typeface="Noto Sans Symbols"/>
              <a:buNone/>
              <a:defRPr sz="2000" b="0" i="0" u="none" strike="noStrike" cap="none">
                <a:solidFill>
                  <a:srgbClr val="888888"/>
                </a:solidFill>
                <a:latin typeface="Questrial"/>
                <a:ea typeface="Questrial"/>
                <a:cs typeface="Questrial"/>
                <a:sym typeface="Questrial"/>
              </a:defRPr>
            </a:lvl1pPr>
            <a:lvl2pPr marL="457200" marR="0" lvl="1" indent="0" algn="l"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2pPr>
            <a:lvl3pPr marL="914400" marR="0" lvl="2" indent="0" algn="l" rtl="0">
              <a:spcBef>
                <a:spcPts val="320"/>
              </a:spcBef>
              <a:spcAft>
                <a:spcPts val="0"/>
              </a:spcAft>
              <a:buClr>
                <a:schemeClr val="accent2"/>
              </a:buClr>
              <a:buFont typeface="Noto Sans Symbols"/>
              <a:buNone/>
              <a:defRPr sz="1600" b="0" i="0" u="none" strike="noStrike" cap="none">
                <a:solidFill>
                  <a:srgbClr val="888888"/>
                </a:solidFill>
                <a:latin typeface="Questrial"/>
                <a:ea typeface="Questrial"/>
                <a:cs typeface="Questrial"/>
                <a:sym typeface="Questrial"/>
              </a:defRPr>
            </a:lvl3pPr>
            <a:lvl4pPr marL="1371600" marR="0" lvl="3" indent="0"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4pPr>
            <a:lvl5pPr marL="1828800" marR="0" lvl="4" indent="0" algn="l" rtl="0">
              <a:spcBef>
                <a:spcPts val="280"/>
              </a:spcBef>
              <a:spcAft>
                <a:spcPts val="0"/>
              </a:spcAft>
              <a:buClr>
                <a:schemeClr val="accent2"/>
              </a:buClr>
              <a:buFont typeface="Noto Sans Symbols"/>
              <a:buNone/>
              <a:defRPr sz="1400" b="0" i="0" u="none" strike="noStrike" cap="none">
                <a:solidFill>
                  <a:srgbClr val="888888"/>
                </a:solidFill>
                <a:latin typeface="Questrial"/>
                <a:ea typeface="Questrial"/>
                <a:cs typeface="Questrial"/>
                <a:sym typeface="Questrial"/>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457202" y="685800"/>
            <a:ext cx="3008400" cy="7494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67" name="Shape 467"/>
          <p:cNvSpPr txBox="1">
            <a:spLocks noGrp="1"/>
          </p:cNvSpPr>
          <p:nvPr>
            <p:ph type="body" idx="1"/>
          </p:nvPr>
        </p:nvSpPr>
        <p:spPr>
          <a:xfrm>
            <a:off x="3575051" y="685799"/>
            <a:ext cx="5111699" cy="5105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8" name="Shape 468"/>
          <p:cNvSpPr txBox="1">
            <a:spLocks noGrp="1"/>
          </p:cNvSpPr>
          <p:nvPr>
            <p:ph type="body" idx="2"/>
          </p:nvPr>
        </p:nvSpPr>
        <p:spPr>
          <a:xfrm>
            <a:off x="457202" y="1435103"/>
            <a:ext cx="3008400" cy="43560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1792288" y="4800601"/>
            <a:ext cx="5486400" cy="5667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71" name="Shape 471"/>
          <p:cNvSpPr>
            <a:spLocks noGrp="1"/>
          </p:cNvSpPr>
          <p:nvPr>
            <p:ph type="pic" idx="2"/>
          </p:nvPr>
        </p:nvSpPr>
        <p:spPr>
          <a:xfrm>
            <a:off x="1792288" y="685799"/>
            <a:ext cx="5486400" cy="40419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Questrial"/>
                <a:ea typeface="Questrial"/>
                <a:cs typeface="Questrial"/>
                <a:sym typeface="Questrial"/>
              </a:defRPr>
            </a:lvl1pPr>
            <a:lvl2pPr marL="457200" marR="0" lvl="1" indent="0"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400" marR="0" lvl="2" indent="0"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600" marR="0" lvl="3" indent="0"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800" marR="0" lvl="4" indent="0"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2" name="Shape 472"/>
          <p:cNvSpPr txBox="1">
            <a:spLocks noGrp="1"/>
          </p:cNvSpPr>
          <p:nvPr>
            <p:ph type="body" idx="1"/>
          </p:nvPr>
        </p:nvSpPr>
        <p:spPr>
          <a:xfrm>
            <a:off x="1792288" y="5367339"/>
            <a:ext cx="5486400" cy="50010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75" name="Shape 475"/>
          <p:cNvSpPr txBox="1">
            <a:spLocks noGrp="1"/>
          </p:cNvSpPr>
          <p:nvPr>
            <p:ph type="body" idx="1"/>
          </p:nvPr>
        </p:nvSpPr>
        <p:spPr>
          <a:xfrm rot="5400000">
            <a:off x="2552700" y="-266697"/>
            <a:ext cx="4038600"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76"/>
        <p:cNvGrpSpPr/>
        <p:nvPr/>
      </p:nvGrpSpPr>
      <p:grpSpPr>
        <a:xfrm>
          <a:off x="0" y="0"/>
          <a:ext cx="0" cy="0"/>
          <a:chOff x="0" y="0"/>
          <a:chExt cx="0" cy="0"/>
        </a:xfrm>
      </p:grpSpPr>
      <p:sp>
        <p:nvSpPr>
          <p:cNvPr id="477" name="Shape 477"/>
          <p:cNvSpPr txBox="1">
            <a:spLocks noGrp="1"/>
          </p:cNvSpPr>
          <p:nvPr>
            <p:ph type="title"/>
          </p:nvPr>
        </p:nvSpPr>
        <p:spPr>
          <a:xfrm rot="5400000">
            <a:off x="5029200" y="2209800"/>
            <a:ext cx="5257800"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78" name="Shape 478"/>
          <p:cNvSpPr txBox="1">
            <a:spLocks noGrp="1"/>
          </p:cNvSpPr>
          <p:nvPr>
            <p:ph type="body" idx="1"/>
          </p:nvPr>
        </p:nvSpPr>
        <p:spPr>
          <a:xfrm rot="5400000">
            <a:off x="838200" y="228599"/>
            <a:ext cx="5257800" cy="60198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655637"/>
            <a:ext cx="8229600" cy="109696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2" y="685800"/>
            <a:ext cx="3008313" cy="74929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53" name="Shape 53"/>
          <p:cNvSpPr txBox="1">
            <a:spLocks noGrp="1"/>
          </p:cNvSpPr>
          <p:nvPr>
            <p:ph type="body" idx="1"/>
          </p:nvPr>
        </p:nvSpPr>
        <p:spPr>
          <a:xfrm>
            <a:off x="3575051" y="685799"/>
            <a:ext cx="5111751" cy="510540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457202" y="1435103"/>
            <a:ext cx="3008313" cy="4356098"/>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8" y="4800601"/>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57" name="Shape 57"/>
          <p:cNvSpPr>
            <a:spLocks noGrp="1"/>
          </p:cNvSpPr>
          <p:nvPr>
            <p:ph type="pic" idx="2"/>
          </p:nvPr>
        </p:nvSpPr>
        <p:spPr>
          <a:xfrm>
            <a:off x="1792288" y="685799"/>
            <a:ext cx="5486399" cy="4041774"/>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accent2"/>
              </a:buClr>
              <a:buFont typeface="Noto Sans Symbols"/>
              <a:buNone/>
              <a:defRPr sz="3200" b="0" i="0" u="none" strike="noStrike" cap="none">
                <a:solidFill>
                  <a:schemeClr val="dk1"/>
                </a:solidFill>
                <a:latin typeface="Questrial"/>
                <a:ea typeface="Questrial"/>
                <a:cs typeface="Questrial"/>
                <a:sym typeface="Questrial"/>
              </a:defRPr>
            </a:lvl1pPr>
            <a:lvl2pPr marL="457200" marR="0" lvl="1" indent="0" algn="l" rtl="0">
              <a:spcBef>
                <a:spcPts val="560"/>
              </a:spcBef>
              <a:spcAft>
                <a:spcPts val="0"/>
              </a:spcAft>
              <a:buClr>
                <a:schemeClr val="accent2"/>
              </a:buClr>
              <a:buFont typeface="Noto Sans Symbols"/>
              <a:buNone/>
              <a:defRPr sz="2800" b="0" i="0" u="none" strike="noStrike" cap="none">
                <a:solidFill>
                  <a:schemeClr val="dk1"/>
                </a:solidFill>
                <a:latin typeface="Questrial"/>
                <a:ea typeface="Questrial"/>
                <a:cs typeface="Questrial"/>
                <a:sym typeface="Questrial"/>
              </a:defRPr>
            </a:lvl2pPr>
            <a:lvl3pPr marL="914400" marR="0" lvl="2" indent="0" algn="l" rtl="0">
              <a:spcBef>
                <a:spcPts val="480"/>
              </a:spcBef>
              <a:spcAft>
                <a:spcPts val="0"/>
              </a:spcAft>
              <a:buClr>
                <a:schemeClr val="accent2"/>
              </a:buClr>
              <a:buFont typeface="Noto Sans Symbols"/>
              <a:buNone/>
              <a:defRPr sz="2400" b="0" i="0" u="none" strike="noStrike" cap="none">
                <a:solidFill>
                  <a:schemeClr val="dk1"/>
                </a:solidFill>
                <a:latin typeface="Questrial"/>
                <a:ea typeface="Questrial"/>
                <a:cs typeface="Questrial"/>
                <a:sym typeface="Questrial"/>
              </a:defRPr>
            </a:lvl3pPr>
            <a:lvl4pPr marL="1371600" marR="0" lvl="3" indent="0"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4pPr>
            <a:lvl5pPr marL="1828800" marR="0" lvl="4" indent="0" algn="l" rtl="0">
              <a:spcBef>
                <a:spcPts val="400"/>
              </a:spcBef>
              <a:spcAft>
                <a:spcPts val="0"/>
              </a:spcAft>
              <a:buClr>
                <a:schemeClr val="accent2"/>
              </a:buClr>
              <a:buFont typeface="Noto Sans Symbols"/>
              <a:buNone/>
              <a:defRPr sz="2000" b="0" i="0" u="none" strike="noStrike" cap="none">
                <a:solidFill>
                  <a:schemeClr val="dk1"/>
                </a:solidFill>
                <a:latin typeface="Questrial"/>
                <a:ea typeface="Questrial"/>
                <a:cs typeface="Questrial"/>
                <a:sym typeface="Questrial"/>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
          </p:nvPr>
        </p:nvSpPr>
        <p:spPr>
          <a:xfrm>
            <a:off x="1792288" y="5367339"/>
            <a:ext cx="5486399" cy="500060"/>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2"/>
              </a:buClr>
              <a:buFont typeface="Noto Sans Symbols"/>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2"/>
              </a:buClr>
              <a:buFont typeface="Noto Sans Symbols"/>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2"/>
              </a:buClr>
              <a:buFont typeface="Noto Sans Symbols"/>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2"/>
            <a:ext cx="8229600" cy="109696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61" name="Shape 61"/>
          <p:cNvSpPr txBox="1">
            <a:spLocks noGrp="1"/>
          </p:cNvSpPr>
          <p:nvPr>
            <p:ph type="body" idx="1"/>
          </p:nvPr>
        </p:nvSpPr>
        <p:spPr>
          <a:xfrm rot="5400000">
            <a:off x="2552700" y="-266698"/>
            <a:ext cx="4038597"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601662"/>
            <a:ext cx="8229600" cy="1096961"/>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11" name="Shape 11"/>
          <p:cNvSpPr txBox="1">
            <a:spLocks noGrp="1"/>
          </p:cNvSpPr>
          <p:nvPr>
            <p:ph type="body" idx="1"/>
          </p:nvPr>
        </p:nvSpPr>
        <p:spPr>
          <a:xfrm>
            <a:off x="457200" y="1828800"/>
            <a:ext cx="8229600" cy="4144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p:nvPr/>
        </p:nvSpPr>
        <p:spPr>
          <a:xfrm>
            <a:off x="0" y="152400"/>
            <a:ext cx="9144000" cy="36988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u="none" strike="noStrike" cap="none">
                <a:solidFill>
                  <a:schemeClr val="accent3"/>
                </a:solidFill>
                <a:latin typeface="Arial Narrow"/>
                <a:ea typeface="Arial Narrow"/>
                <a:cs typeface="Arial Narrow"/>
                <a:sym typeface="Arial Narrow"/>
              </a:rPr>
              <a:t>Professional Development to Practice</a:t>
            </a:r>
          </a:p>
        </p:txBody>
      </p:sp>
      <p:sp>
        <p:nvSpPr>
          <p:cNvPr id="13" name="Shape 13"/>
          <p:cNvSpPr/>
          <p:nvPr/>
        </p:nvSpPr>
        <p:spPr>
          <a:xfrm>
            <a:off x="0" y="473075"/>
            <a:ext cx="1447800" cy="139699"/>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p:nvPr/>
        </p:nvSpPr>
        <p:spPr>
          <a:xfrm>
            <a:off x="1447800" y="473075"/>
            <a:ext cx="7696199" cy="139699"/>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 name="Shape 15" descr="X:\IHD General Shared\DESE Projects\SPDG\EduSAIL Website\Images\Logos\SAIL logo\header.png"/>
          <p:cNvPicPr preferRelativeResize="0"/>
          <p:nvPr/>
        </p:nvPicPr>
        <p:blipFill rotWithShape="1">
          <a:blip r:embed="rId13">
            <a:alphaModFix/>
          </a:blip>
          <a:srcRect t="31007" r="34380"/>
          <a:stretch/>
        </p:blipFill>
        <p:spPr>
          <a:xfrm>
            <a:off x="53975" y="6080125"/>
            <a:ext cx="2841625" cy="747713"/>
          </a:xfrm>
          <a:prstGeom prst="rect">
            <a:avLst/>
          </a:prstGeom>
          <a:noFill/>
          <a:ln>
            <a:noFill/>
          </a:ln>
        </p:spPr>
      </p:pic>
      <p:cxnSp>
        <p:nvCxnSpPr>
          <p:cNvPr id="16" name="Shape 16"/>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74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67" name="Shape 67"/>
          <p:cNvSpPr txBox="1">
            <a:spLocks noGrp="1"/>
          </p:cNvSpPr>
          <p:nvPr>
            <p:ph type="body" idx="1"/>
          </p:nvPr>
        </p:nvSpPr>
        <p:spPr>
          <a:xfrm>
            <a:off x="457200" y="1828800"/>
            <a:ext cx="8229600" cy="4145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Font typeface="Noto Symbol"/>
              <a:buChar char="❑"/>
              <a:defRPr/>
            </a:lvl1pPr>
            <a:lvl2pPr marL="742950" marR="0" lvl="1" indent="-107950" algn="l" rtl="0">
              <a:spcBef>
                <a:spcPts val="560"/>
              </a:spcBef>
              <a:spcAft>
                <a:spcPts val="0"/>
              </a:spcAft>
              <a:buClr>
                <a:schemeClr val="accent2"/>
              </a:buClr>
              <a:buFont typeface="Noto Symbol"/>
              <a:buChar char="❑"/>
              <a:defRPr/>
            </a:lvl2pPr>
            <a:lvl3pPr marL="1143000" marR="0" lvl="2" indent="-76200" algn="l" rtl="0">
              <a:spcBef>
                <a:spcPts val="480"/>
              </a:spcBef>
              <a:spcAft>
                <a:spcPts val="0"/>
              </a:spcAft>
              <a:buClr>
                <a:schemeClr val="accent2"/>
              </a:buClr>
              <a:buFont typeface="Noto Symbol"/>
              <a:buChar char="❑"/>
              <a:defRPr/>
            </a:lvl3pPr>
            <a:lvl4pPr marL="1600200" marR="0" lvl="3" indent="-101600" algn="l" rtl="0">
              <a:spcBef>
                <a:spcPts val="400"/>
              </a:spcBef>
              <a:spcAft>
                <a:spcPts val="0"/>
              </a:spcAft>
              <a:buClr>
                <a:schemeClr val="accent2"/>
              </a:buClr>
              <a:buFont typeface="Noto Symbol"/>
              <a:buChar char="❑"/>
              <a:defRPr/>
            </a:lvl4pPr>
            <a:lvl5pPr marL="2057400" marR="0" lvl="4" indent="-101600" algn="l" rtl="0">
              <a:spcBef>
                <a:spcPts val="400"/>
              </a:spcBef>
              <a:spcAft>
                <a:spcPts val="0"/>
              </a:spcAft>
              <a:buClr>
                <a:schemeClr val="accent2"/>
              </a:buClr>
              <a:buFont typeface="Noto Symbol"/>
              <a:buChar char="❑"/>
              <a:defRPr/>
            </a:lvl5pPr>
            <a:lvl6pPr marL="2514600" marR="0" lvl="5" indent="-101600" algn="l" rtl="0">
              <a:spcBef>
                <a:spcPts val="400"/>
              </a:spcBef>
              <a:buClr>
                <a:schemeClr val="dk1"/>
              </a:buClr>
              <a:buFont typeface="Arial"/>
              <a:buChar char="•"/>
              <a:defRPr/>
            </a:lvl6pPr>
            <a:lvl7pPr marL="2971800" marR="0" lvl="6" indent="-101600" algn="l" rtl="0">
              <a:spcBef>
                <a:spcPts val="400"/>
              </a:spcBef>
              <a:buClr>
                <a:schemeClr val="dk1"/>
              </a:buClr>
              <a:buFont typeface="Arial"/>
              <a:buChar char="•"/>
              <a:defRPr/>
            </a:lvl7pPr>
            <a:lvl8pPr marL="3429000" marR="0" lvl="7" indent="-101600" algn="l" rtl="0">
              <a:spcBef>
                <a:spcPts val="400"/>
              </a:spcBef>
              <a:buClr>
                <a:schemeClr val="dk1"/>
              </a:buClr>
              <a:buFont typeface="Arial"/>
              <a:buChar char="•"/>
              <a:defRPr/>
            </a:lvl8pPr>
            <a:lvl9pPr marL="3886200" marR="0" lvl="8" indent="-101600" algn="l" rtl="0">
              <a:spcBef>
                <a:spcPts val="400"/>
              </a:spcBef>
              <a:buClr>
                <a:schemeClr val="dk1"/>
              </a:buClr>
              <a:buFont typeface="Arial"/>
              <a:buChar char="•"/>
              <a:defRPr/>
            </a:lvl9pPr>
          </a:lstStyle>
          <a:p>
            <a:endParaRPr/>
          </a:p>
        </p:txBody>
      </p:sp>
      <p:sp>
        <p:nvSpPr>
          <p:cNvPr id="68" name="Shape 68"/>
          <p:cNvSpPr txBox="1"/>
          <p:nvPr/>
        </p:nvSpPr>
        <p:spPr>
          <a:xfrm>
            <a:off x="0" y="152400"/>
            <a:ext cx="9144000" cy="3699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1" u="none" strike="noStrike" cap="none">
                <a:solidFill>
                  <a:srgbClr val="95261F"/>
                </a:solidFill>
                <a:latin typeface="Arial Narrow"/>
                <a:ea typeface="Arial Narrow"/>
                <a:cs typeface="Arial Narrow"/>
                <a:sym typeface="Arial Narrow"/>
              </a:rPr>
              <a:t>Professional Development to Practice</a:t>
            </a:r>
          </a:p>
        </p:txBody>
      </p:sp>
      <p:sp>
        <p:nvSpPr>
          <p:cNvPr id="69" name="Shape 69"/>
          <p:cNvSpPr/>
          <p:nvPr/>
        </p:nvSpPr>
        <p:spPr>
          <a:xfrm>
            <a:off x="0" y="473075"/>
            <a:ext cx="1447800" cy="1398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sp>
        <p:nvSpPr>
          <p:cNvPr id="70" name="Shape 70"/>
          <p:cNvSpPr/>
          <p:nvPr/>
        </p:nvSpPr>
        <p:spPr>
          <a:xfrm>
            <a:off x="1447800" y="473075"/>
            <a:ext cx="7696200" cy="1398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pic>
        <p:nvPicPr>
          <p:cNvPr id="71" name="Shape 71" descr="X:\IHD General Shared\DESE Projects\SPDG\EduSAIL Website\Images\Logos\SAIL logo\header.png"/>
          <p:cNvPicPr preferRelativeResize="0"/>
          <p:nvPr/>
        </p:nvPicPr>
        <p:blipFill rotWithShape="1">
          <a:blip r:embed="rId13">
            <a:alphaModFix/>
          </a:blip>
          <a:srcRect t="31005" r="34378"/>
          <a:stretch/>
        </p:blipFill>
        <p:spPr>
          <a:xfrm>
            <a:off x="54227" y="6080844"/>
            <a:ext cx="2841300" cy="746700"/>
          </a:xfrm>
          <a:prstGeom prst="rect">
            <a:avLst/>
          </a:prstGeom>
          <a:noFill/>
          <a:ln>
            <a:noFill/>
          </a:ln>
        </p:spPr>
      </p:pic>
      <p:cxnSp>
        <p:nvCxnSpPr>
          <p:cNvPr id="72" name="Shape 72"/>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241" name="Shape 241"/>
          <p:cNvSpPr txBox="1">
            <a:spLocks noGrp="1"/>
          </p:cNvSpPr>
          <p:nvPr>
            <p:ph type="body" idx="1"/>
          </p:nvPr>
        </p:nvSpPr>
        <p:spPr>
          <a:xfrm>
            <a:off x="457200" y="1828800"/>
            <a:ext cx="8229600" cy="4145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Font typeface="Noto Symbol"/>
              <a:buChar char="❑"/>
              <a:defRPr/>
            </a:lvl1pPr>
            <a:lvl2pPr marL="742950" marR="0" lvl="1" indent="-107950" algn="l" rtl="0">
              <a:spcBef>
                <a:spcPts val="560"/>
              </a:spcBef>
              <a:spcAft>
                <a:spcPts val="0"/>
              </a:spcAft>
              <a:buClr>
                <a:schemeClr val="accent2"/>
              </a:buClr>
              <a:buFont typeface="Noto Symbol"/>
              <a:buChar char="❑"/>
              <a:defRPr/>
            </a:lvl2pPr>
            <a:lvl3pPr marL="1143000" marR="0" lvl="2" indent="-76200" algn="l" rtl="0">
              <a:spcBef>
                <a:spcPts val="480"/>
              </a:spcBef>
              <a:spcAft>
                <a:spcPts val="0"/>
              </a:spcAft>
              <a:buClr>
                <a:schemeClr val="accent2"/>
              </a:buClr>
              <a:buFont typeface="Noto Symbol"/>
              <a:buChar char="❑"/>
              <a:defRPr/>
            </a:lvl3pPr>
            <a:lvl4pPr marL="1600200" marR="0" lvl="3" indent="-101600" algn="l" rtl="0">
              <a:spcBef>
                <a:spcPts val="400"/>
              </a:spcBef>
              <a:spcAft>
                <a:spcPts val="0"/>
              </a:spcAft>
              <a:buClr>
                <a:schemeClr val="accent2"/>
              </a:buClr>
              <a:buFont typeface="Noto Symbol"/>
              <a:buChar char="❑"/>
              <a:defRPr/>
            </a:lvl4pPr>
            <a:lvl5pPr marL="2057400" marR="0" lvl="4" indent="-101600" algn="l" rtl="0">
              <a:spcBef>
                <a:spcPts val="400"/>
              </a:spcBef>
              <a:spcAft>
                <a:spcPts val="0"/>
              </a:spcAft>
              <a:buClr>
                <a:schemeClr val="accent2"/>
              </a:buClr>
              <a:buFont typeface="Noto Symbol"/>
              <a:buChar char="❑"/>
              <a:defRPr/>
            </a:lvl5pPr>
            <a:lvl6pPr marL="2514600" marR="0" lvl="5" indent="-101600" algn="l" rtl="0">
              <a:spcBef>
                <a:spcPts val="400"/>
              </a:spcBef>
              <a:buClr>
                <a:schemeClr val="dk1"/>
              </a:buClr>
              <a:buFont typeface="Arial"/>
              <a:buChar char="•"/>
              <a:defRPr/>
            </a:lvl6pPr>
            <a:lvl7pPr marL="2971800" marR="0" lvl="6" indent="-101600" algn="l" rtl="0">
              <a:spcBef>
                <a:spcPts val="400"/>
              </a:spcBef>
              <a:buClr>
                <a:schemeClr val="dk1"/>
              </a:buClr>
              <a:buFont typeface="Arial"/>
              <a:buChar char="•"/>
              <a:defRPr/>
            </a:lvl7pPr>
            <a:lvl8pPr marL="3429000" marR="0" lvl="7" indent="-101600" algn="l" rtl="0">
              <a:spcBef>
                <a:spcPts val="400"/>
              </a:spcBef>
              <a:buClr>
                <a:schemeClr val="dk1"/>
              </a:buClr>
              <a:buFont typeface="Arial"/>
              <a:buChar char="•"/>
              <a:defRPr/>
            </a:lvl8pPr>
            <a:lvl9pPr marL="3886200" marR="0" lvl="8" indent="-101600" algn="l" rtl="0">
              <a:spcBef>
                <a:spcPts val="400"/>
              </a:spcBef>
              <a:buClr>
                <a:schemeClr val="dk1"/>
              </a:buClr>
              <a:buFont typeface="Arial"/>
              <a:buChar char="•"/>
              <a:defRPr/>
            </a:lvl9pPr>
          </a:lstStyle>
          <a:p>
            <a:endParaRPr/>
          </a:p>
        </p:txBody>
      </p:sp>
      <p:sp>
        <p:nvSpPr>
          <p:cNvPr id="242" name="Shape 242"/>
          <p:cNvSpPr txBox="1"/>
          <p:nvPr/>
        </p:nvSpPr>
        <p:spPr>
          <a:xfrm>
            <a:off x="0" y="152400"/>
            <a:ext cx="9144000" cy="369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u="none" strike="noStrike" cap="none">
                <a:solidFill>
                  <a:schemeClr val="accent3"/>
                </a:solidFill>
                <a:latin typeface="Arial Narrow"/>
                <a:ea typeface="Arial Narrow"/>
                <a:cs typeface="Arial Narrow"/>
                <a:sym typeface="Arial Narrow"/>
              </a:rPr>
              <a:t>Professional Development to Practice</a:t>
            </a:r>
          </a:p>
        </p:txBody>
      </p:sp>
      <p:sp>
        <p:nvSpPr>
          <p:cNvPr id="243" name="Shape 243"/>
          <p:cNvSpPr/>
          <p:nvPr/>
        </p:nvSpPr>
        <p:spPr>
          <a:xfrm>
            <a:off x="0" y="473075"/>
            <a:ext cx="1447800" cy="1398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4" name="Shape 244"/>
          <p:cNvSpPr/>
          <p:nvPr/>
        </p:nvSpPr>
        <p:spPr>
          <a:xfrm>
            <a:off x="1447800" y="473075"/>
            <a:ext cx="7696200" cy="1398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5" name="Shape 245" descr="X:\IHD General Shared\DESE Projects\SPDG\EduSAIL Website\Images\Logos\SAIL logo\header.png"/>
          <p:cNvPicPr preferRelativeResize="0"/>
          <p:nvPr/>
        </p:nvPicPr>
        <p:blipFill rotWithShape="1">
          <a:blip r:embed="rId13">
            <a:alphaModFix/>
          </a:blip>
          <a:srcRect t="31005" r="34378"/>
          <a:stretch/>
        </p:blipFill>
        <p:spPr>
          <a:xfrm>
            <a:off x="54227" y="6080844"/>
            <a:ext cx="2841300" cy="746700"/>
          </a:xfrm>
          <a:prstGeom prst="rect">
            <a:avLst/>
          </a:prstGeom>
          <a:noFill/>
          <a:ln>
            <a:noFill/>
          </a:ln>
        </p:spPr>
      </p:pic>
      <p:cxnSp>
        <p:nvCxnSpPr>
          <p:cNvPr id="246" name="Shape 246"/>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307" name="Shape 307"/>
          <p:cNvSpPr txBox="1">
            <a:spLocks noGrp="1"/>
          </p:cNvSpPr>
          <p:nvPr>
            <p:ph type="body" idx="1"/>
          </p:nvPr>
        </p:nvSpPr>
        <p:spPr>
          <a:xfrm>
            <a:off x="457200" y="1828800"/>
            <a:ext cx="8229600" cy="4145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8" name="Shape 308"/>
          <p:cNvSpPr txBox="1"/>
          <p:nvPr/>
        </p:nvSpPr>
        <p:spPr>
          <a:xfrm>
            <a:off x="0" y="152400"/>
            <a:ext cx="9144000" cy="369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a:solidFill>
                  <a:schemeClr val="accent3"/>
                </a:solidFill>
                <a:latin typeface="Arial Narrow"/>
                <a:ea typeface="Arial Narrow"/>
                <a:cs typeface="Arial Narrow"/>
                <a:sym typeface="Arial Narrow"/>
              </a:rPr>
              <a:t>Professional Development to Practice</a:t>
            </a:r>
          </a:p>
        </p:txBody>
      </p:sp>
      <p:sp>
        <p:nvSpPr>
          <p:cNvPr id="309" name="Shape 309"/>
          <p:cNvSpPr/>
          <p:nvPr/>
        </p:nvSpPr>
        <p:spPr>
          <a:xfrm>
            <a:off x="0" y="473075"/>
            <a:ext cx="1447800" cy="1398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Shape 310"/>
          <p:cNvSpPr/>
          <p:nvPr/>
        </p:nvSpPr>
        <p:spPr>
          <a:xfrm>
            <a:off x="1447800" y="473075"/>
            <a:ext cx="7696200" cy="1398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1" name="Shape 311" descr="X:\IHD General Shared\DESE Projects\SPDG\EduSAIL Website\Images\Logos\SAIL logo\header.png"/>
          <p:cNvPicPr preferRelativeResize="0"/>
          <p:nvPr/>
        </p:nvPicPr>
        <p:blipFill rotWithShape="1">
          <a:blip r:embed="rId13">
            <a:alphaModFix/>
          </a:blip>
          <a:srcRect t="31005" r="34378"/>
          <a:stretch/>
        </p:blipFill>
        <p:spPr>
          <a:xfrm>
            <a:off x="54227" y="6080844"/>
            <a:ext cx="2841300" cy="746700"/>
          </a:xfrm>
          <a:prstGeom prst="rect">
            <a:avLst/>
          </a:prstGeom>
          <a:noFill/>
          <a:ln>
            <a:noFill/>
          </a:ln>
        </p:spPr>
      </p:pic>
      <p:cxnSp>
        <p:nvCxnSpPr>
          <p:cNvPr id="312" name="Shape 312"/>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57200" y="601662"/>
            <a:ext cx="8229600" cy="1097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Questrial"/>
                <a:ea typeface="Questrial"/>
                <a:cs typeface="Questrial"/>
                <a:sym typeface="Questrial"/>
              </a:defRPr>
            </a:lvl1pPr>
            <a:lvl2pPr marL="0" marR="0" lvl="1"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2pPr>
            <a:lvl3pPr marL="0" marR="0" lvl="2"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3pPr>
            <a:lvl4pPr marL="0" marR="0" lvl="3"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4pPr>
            <a:lvl5pPr marL="0" marR="0" lvl="4"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5pPr>
            <a:lvl6pPr marL="457200" marR="0" lvl="5"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6pPr>
            <a:lvl7pPr marL="914400" marR="0" lvl="6"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7pPr>
            <a:lvl8pPr marL="1371600" marR="0" lvl="7"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8pPr>
            <a:lvl9pPr marL="1828800" marR="0" lvl="8" indent="0" algn="ctr" rtl="0">
              <a:spcBef>
                <a:spcPts val="0"/>
              </a:spcBef>
              <a:spcAft>
                <a:spcPts val="0"/>
              </a:spcAft>
              <a:buNone/>
              <a:defRPr sz="4400" b="0" i="0" u="none" strike="noStrike" cap="none">
                <a:solidFill>
                  <a:schemeClr val="dk2"/>
                </a:solidFill>
                <a:latin typeface="Questrial"/>
                <a:ea typeface="Questrial"/>
                <a:cs typeface="Questrial"/>
                <a:sym typeface="Questrial"/>
              </a:defRPr>
            </a:lvl9pPr>
          </a:lstStyle>
          <a:p>
            <a:endParaRPr/>
          </a:p>
        </p:txBody>
      </p:sp>
      <p:sp>
        <p:nvSpPr>
          <p:cNvPr id="422" name="Shape 422"/>
          <p:cNvSpPr txBox="1">
            <a:spLocks noGrp="1"/>
          </p:cNvSpPr>
          <p:nvPr>
            <p:ph type="body" idx="1"/>
          </p:nvPr>
        </p:nvSpPr>
        <p:spPr>
          <a:xfrm>
            <a:off x="457200" y="1828800"/>
            <a:ext cx="8229600" cy="4145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accent2"/>
              </a:buClr>
              <a:buSzPct val="100000"/>
              <a:buFont typeface="Noto Sans Symbols"/>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spcAft>
                <a:spcPts val="0"/>
              </a:spcAft>
              <a:buClr>
                <a:schemeClr val="accent2"/>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3" name="Shape 423"/>
          <p:cNvSpPr txBox="1"/>
          <p:nvPr/>
        </p:nvSpPr>
        <p:spPr>
          <a:xfrm>
            <a:off x="0" y="152400"/>
            <a:ext cx="9144000" cy="3699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1" i="1" u="none" strike="noStrike" cap="none">
                <a:solidFill>
                  <a:schemeClr val="accent3"/>
                </a:solidFill>
                <a:latin typeface="Arial Narrow"/>
                <a:ea typeface="Arial Narrow"/>
                <a:cs typeface="Arial Narrow"/>
                <a:sym typeface="Arial Narrow"/>
              </a:rPr>
              <a:t>Professional Development to Practice</a:t>
            </a:r>
          </a:p>
        </p:txBody>
      </p:sp>
      <p:sp>
        <p:nvSpPr>
          <p:cNvPr id="424" name="Shape 424"/>
          <p:cNvSpPr/>
          <p:nvPr/>
        </p:nvSpPr>
        <p:spPr>
          <a:xfrm>
            <a:off x="0" y="473075"/>
            <a:ext cx="1447800" cy="139800"/>
          </a:xfrm>
          <a:prstGeom prst="rect">
            <a:avLst/>
          </a:prstGeom>
          <a:solidFill>
            <a:schemeClr val="accent3"/>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5" name="Shape 425"/>
          <p:cNvSpPr/>
          <p:nvPr/>
        </p:nvSpPr>
        <p:spPr>
          <a:xfrm>
            <a:off x="1447800" y="473075"/>
            <a:ext cx="7696200" cy="13980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26" name="Shape 426" descr="X:\IHD General Shared\DESE Projects\SPDG\EduSAIL Website\Images\Logos\SAIL logo\header.png"/>
          <p:cNvPicPr preferRelativeResize="0"/>
          <p:nvPr/>
        </p:nvPicPr>
        <p:blipFill rotWithShape="1">
          <a:blip r:embed="rId13">
            <a:alphaModFix/>
          </a:blip>
          <a:srcRect t="31005" r="34378"/>
          <a:stretch/>
        </p:blipFill>
        <p:spPr>
          <a:xfrm>
            <a:off x="54227" y="6080844"/>
            <a:ext cx="2841300" cy="746700"/>
          </a:xfrm>
          <a:prstGeom prst="rect">
            <a:avLst/>
          </a:prstGeom>
          <a:noFill/>
          <a:ln>
            <a:noFill/>
          </a:ln>
        </p:spPr>
      </p:pic>
      <p:cxnSp>
        <p:nvCxnSpPr>
          <p:cNvPr id="427" name="Shape 427"/>
          <p:cNvCxnSpPr/>
          <p:nvPr/>
        </p:nvCxnSpPr>
        <p:spPr>
          <a:xfrm>
            <a:off x="0" y="6019800"/>
            <a:ext cx="9144000" cy="0"/>
          </a:xfrm>
          <a:prstGeom prst="straightConnector1">
            <a:avLst/>
          </a:prstGeom>
          <a:noFill/>
          <a:ln w="38100" cap="flat" cmpd="sng">
            <a:solidFill>
              <a:schemeClr val="dk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vimeo.com/79681916"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ascd.org/publications/books/108019.aspx"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amazon.com/Ahead-Curve-Assessment-Transform-Teaching/dp/1934009067"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HrVUOiDN6CU" TargetMode="External"/><Relationship Id="rId2" Type="http://schemas.openxmlformats.org/officeDocument/2006/relationships/notesSlide" Target="../notesSlides/notesSlide62.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www.youtube.com/watch?v=M8FKJPpvreY"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moedu-sail.org/technology-cw-materials/" TargetMode="External"/><Relationship Id="rId7"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46.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26.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7.xml.rels><?xml version="1.0" encoding="UTF-8" standalone="yes"?>
<Relationships xmlns="http://schemas.openxmlformats.org/package/2006/relationships"><Relationship Id="rId8" Type="http://schemas.openxmlformats.org/officeDocument/2006/relationships/hyperlink" Target="http://www.allynbaconmerrill.com/store/product.aspx?isbn=0132685884" TargetMode="External"/><Relationship Id="rId3" Type="http://schemas.openxmlformats.org/officeDocument/2006/relationships/image" Target="../media/image35.png"/><Relationship Id="rId7" Type="http://schemas.openxmlformats.org/officeDocument/2006/relationships/hyperlink" Target="http://www.allynbaconmerrill.com/store/product.aspx?isbn=0133366448"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hyperlink" Target="http://commons.eleducation.org/sites/default/files/Assessment%20for%20Learning%20Strategies_EL_0611_3.pdf" TargetMode="External"/><Relationship Id="rId5" Type="http://schemas.openxmlformats.org/officeDocument/2006/relationships/hyperlink" Target="https://www.youtube.com/watch?v=ZGsduX0bKO8" TargetMode="External"/><Relationship Id="rId4" Type="http://schemas.openxmlformats.org/officeDocument/2006/relationships/image" Target="../media/image36.png"/><Relationship Id="rId9" Type="http://schemas.openxmlformats.org/officeDocument/2006/relationships/image" Target="../media/image19.png"/></Relationships>
</file>

<file path=ppt/slides/_rels/slide8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www.moedu-sail.org/technology-cw-materials/" TargetMode="External"/><Relationship Id="rId7" Type="http://schemas.openxmlformats.org/officeDocument/2006/relationships/image" Target="../media/image39.png"/><Relationship Id="rId2" Type="http://schemas.openxmlformats.org/officeDocument/2006/relationships/notesSlide" Target="../notesSlides/notesSlide88.xml"/><Relationship Id="rId1" Type="http://schemas.openxmlformats.org/officeDocument/2006/relationships/slideLayout" Target="../slideLayouts/slideLayout4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9.png"/><Relationship Id="rId9" Type="http://schemas.openxmlformats.org/officeDocument/2006/relationships/image" Target="../media/image41.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1"/>
            <a:ext cx="8229600" cy="1219199"/>
          </a:xfrm>
        </p:spPr>
        <p:txBody>
          <a:bodyPr/>
          <a:lstStyle/>
          <a:p>
            <a:r>
              <a:rPr lang="en-US" b="1" u="sng" dirty="0"/>
              <a:t>Hidden Slide #1</a:t>
            </a:r>
          </a:p>
        </p:txBody>
      </p:sp>
      <p:sp>
        <p:nvSpPr>
          <p:cNvPr id="3" name="Content Placeholder 2"/>
          <p:cNvSpPr>
            <a:spLocks noGrp="1"/>
          </p:cNvSpPr>
          <p:nvPr>
            <p:ph idx="1"/>
          </p:nvPr>
        </p:nvSpPr>
        <p:spPr>
          <a:xfrm>
            <a:off x="457200" y="2870201"/>
            <a:ext cx="8229600" cy="1851090"/>
          </a:xfrm>
        </p:spPr>
        <p:txBody>
          <a:bodyPr/>
          <a:lstStyle/>
          <a:p>
            <a:r>
              <a:rPr lang="en-US" dirty="0"/>
              <a:t> Presenter notes information</a:t>
            </a:r>
          </a:p>
          <a:p>
            <a:r>
              <a:rPr lang="en-US" dirty="0"/>
              <a:t> Tools and documents</a:t>
            </a:r>
          </a:p>
          <a:p>
            <a:r>
              <a:rPr lang="en-US" dirty="0"/>
              <a:t> Helpful suggestions</a:t>
            </a:r>
          </a:p>
        </p:txBody>
      </p:sp>
    </p:spTree>
    <p:extLst>
      <p:ext uri="{BB962C8B-B14F-4D97-AF65-F5344CB8AC3E}">
        <p14:creationId xmlns:p14="http://schemas.microsoft.com/office/powerpoint/2010/main" val="50417006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2060"/>
                </a:solidFill>
              </a:rPr>
              <a:t>Developing </a:t>
            </a:r>
            <a:br>
              <a:rPr lang="en-US" dirty="0">
                <a:solidFill>
                  <a:srgbClr val="002060"/>
                </a:solidFill>
              </a:rPr>
            </a:br>
            <a:r>
              <a:rPr lang="en-US" dirty="0">
                <a:solidFill>
                  <a:srgbClr val="002060"/>
                </a:solidFill>
              </a:rPr>
              <a:t>Assessment Capable Learners</a:t>
            </a:r>
            <a:endParaRPr lang="en-US" dirty="0"/>
          </a:p>
        </p:txBody>
      </p:sp>
      <p:pic>
        <p:nvPicPr>
          <p:cNvPr id="8" name="Picture 7"/>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flipH="1">
            <a:off x="243840" y="1941777"/>
            <a:ext cx="9144000" cy="4396393"/>
          </a:xfrm>
          <a:prstGeom prst="rect">
            <a:avLst/>
          </a:prstGeom>
        </p:spPr>
      </p:pic>
      <p:sp>
        <p:nvSpPr>
          <p:cNvPr id="9" name="Shape 508"/>
          <p:cNvSpPr txBox="1"/>
          <p:nvPr/>
        </p:nvSpPr>
        <p:spPr>
          <a:xfrm rot="20528165">
            <a:off x="1550485" y="2629150"/>
            <a:ext cx="2022039" cy="184814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chemeClr val="dk1"/>
                </a:solidFill>
                <a:latin typeface="Calibri"/>
                <a:ea typeface="Calibri"/>
                <a:cs typeface="Calibri"/>
                <a:sym typeface="Calibri"/>
              </a:rPr>
              <a:t>Assessment Capable Learners </a:t>
            </a:r>
          </a:p>
          <a:p>
            <a:pPr marL="0" marR="0" lvl="0" indent="0" algn="l" rtl="0">
              <a:spcBef>
                <a:spcPts val="0"/>
              </a:spcBef>
              <a:buSzPct val="25000"/>
              <a:buNone/>
            </a:pPr>
            <a:r>
              <a:rPr lang="en-US" sz="2800" b="1" dirty="0">
                <a:solidFill>
                  <a:schemeClr val="dk1"/>
                </a:solidFill>
                <a:latin typeface="Calibri"/>
                <a:ea typeface="Calibri"/>
                <a:cs typeface="Calibri"/>
                <a:sym typeface="Calibri"/>
              </a:rPr>
              <a:t>can identify:</a:t>
            </a:r>
          </a:p>
          <a:p>
            <a:pPr marL="0" marR="0" lvl="0" indent="0" algn="l" rtl="0">
              <a:spcBef>
                <a:spcPts val="0"/>
              </a:spcBef>
              <a:buSzPct val="25000"/>
              <a:buNone/>
            </a:pPr>
            <a:endParaRPr sz="2800" dirty="0">
              <a:solidFill>
                <a:schemeClr val="dk1"/>
              </a:solidFill>
              <a:latin typeface="Calibri"/>
              <a:ea typeface="Calibri"/>
              <a:cs typeface="Calibri"/>
              <a:sym typeface="Calibri"/>
            </a:endParaRPr>
          </a:p>
          <a:p>
            <a:pPr marR="0" lvl="0" algn="l" rtl="0">
              <a:spcBef>
                <a:spcPts val="0"/>
              </a:spcBef>
              <a:buClr>
                <a:schemeClr val="dk1"/>
              </a:buClr>
              <a:buSzPct val="100000"/>
            </a:pPr>
            <a:endParaRPr lang="en-US" sz="2200" dirty="0">
              <a:solidFill>
                <a:schemeClr val="dk1"/>
              </a:solidFill>
              <a:latin typeface="Calibri"/>
              <a:ea typeface="Calibri"/>
              <a:cs typeface="Calibri"/>
              <a:sym typeface="Calibri"/>
            </a:endParaRPr>
          </a:p>
        </p:txBody>
      </p:sp>
      <p:sp>
        <p:nvSpPr>
          <p:cNvPr id="10" name="Shape 509"/>
          <p:cNvSpPr txBox="1"/>
          <p:nvPr/>
        </p:nvSpPr>
        <p:spPr>
          <a:xfrm rot="20394678">
            <a:off x="4650249" y="2229803"/>
            <a:ext cx="2098043" cy="2376376"/>
          </a:xfrm>
          <a:prstGeom prst="rect">
            <a:avLst/>
          </a:prstGeom>
          <a:noFill/>
          <a:ln>
            <a:noFill/>
          </a:ln>
        </p:spPr>
        <p:txBody>
          <a:bodyPr lIns="91425" tIns="45700" rIns="91425" bIns="45700" anchor="t" anchorCtr="0">
            <a:noAutofit/>
          </a:bodyPr>
          <a:lstStyle/>
          <a:p>
            <a:pPr marR="0" lvl="0" algn="l" rtl="0">
              <a:spcBef>
                <a:spcPts val="0"/>
              </a:spcBef>
            </a:pPr>
            <a:r>
              <a:rPr lang="en-US" sz="2200" dirty="0">
                <a:solidFill>
                  <a:schemeClr val="dk1"/>
                </a:solidFill>
                <a:latin typeface="Calibri"/>
                <a:ea typeface="Calibri"/>
                <a:cs typeface="Calibri"/>
                <a:sym typeface="Calibri"/>
              </a:rPr>
              <a:t>1. Where Am I Going?</a:t>
            </a:r>
          </a:p>
          <a:p>
            <a:pPr marR="0" lvl="0" algn="l" rtl="0">
              <a:spcBef>
                <a:spcPts val="0"/>
              </a:spcBef>
            </a:pPr>
            <a:endParaRPr lang="en-US" sz="1000" dirty="0">
              <a:solidFill>
                <a:schemeClr val="dk1"/>
              </a:solidFill>
              <a:latin typeface="Calibri"/>
              <a:ea typeface="Calibri"/>
              <a:cs typeface="Calibri"/>
              <a:sym typeface="Calibri"/>
            </a:endParaRPr>
          </a:p>
          <a:p>
            <a:pPr marR="0" lvl="0" algn="l" rtl="0">
              <a:spcBef>
                <a:spcPts val="0"/>
              </a:spcBef>
              <a:buNone/>
            </a:pPr>
            <a:r>
              <a:rPr lang="en-US" sz="2200" dirty="0">
                <a:solidFill>
                  <a:schemeClr val="dk1"/>
                </a:solidFill>
                <a:latin typeface="Calibri"/>
                <a:ea typeface="Calibri"/>
                <a:cs typeface="Calibri"/>
                <a:sym typeface="Calibri"/>
              </a:rPr>
              <a:t>2. Where Am I Now?</a:t>
            </a:r>
          </a:p>
          <a:p>
            <a:pPr marR="0" lvl="0" algn="l" rtl="0">
              <a:spcBef>
                <a:spcPts val="0"/>
              </a:spcBef>
              <a:buNone/>
            </a:pPr>
            <a:endParaRPr sz="1000" dirty="0">
              <a:solidFill>
                <a:schemeClr val="dk1"/>
              </a:solidFill>
              <a:latin typeface="Calibri"/>
              <a:ea typeface="Calibri"/>
              <a:cs typeface="Calibri"/>
              <a:sym typeface="Calibri"/>
            </a:endParaRPr>
          </a:p>
          <a:p>
            <a:pPr marR="0" lvl="0" algn="l" rtl="0">
              <a:spcBef>
                <a:spcPts val="0"/>
              </a:spcBef>
              <a:buNone/>
            </a:pPr>
            <a:r>
              <a:rPr lang="en-US" sz="2200" dirty="0">
                <a:solidFill>
                  <a:schemeClr val="dk1"/>
                </a:solidFill>
                <a:latin typeface="Calibri"/>
                <a:ea typeface="Calibri"/>
                <a:cs typeface="Calibri"/>
                <a:sym typeface="Calibri"/>
              </a:rPr>
              <a:t>3. How Can I Close the Gap?</a:t>
            </a:r>
          </a:p>
        </p:txBody>
      </p:sp>
    </p:spTree>
    <p:extLst>
      <p:ext uri="{BB962C8B-B14F-4D97-AF65-F5344CB8AC3E}">
        <p14:creationId xmlns:p14="http://schemas.microsoft.com/office/powerpoint/2010/main" val="2356990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1AADF2-3ED7-D15D-3B04-47FBB95629A3}"/>
              </a:ext>
            </a:extLst>
          </p:cNvPr>
          <p:cNvPicPr>
            <a:picLocks noChangeAspect="1"/>
          </p:cNvPicPr>
          <p:nvPr/>
        </p:nvPicPr>
        <p:blipFill>
          <a:blip r:embed="rId3"/>
          <a:srcRect/>
          <a:stretch/>
        </p:blipFill>
        <p:spPr>
          <a:xfrm>
            <a:off x="2536014" y="669833"/>
            <a:ext cx="4089316" cy="5292056"/>
          </a:xfrm>
          <a:prstGeom prst="rect">
            <a:avLst/>
          </a:prstGeom>
          <a:ln>
            <a:noFill/>
          </a:ln>
        </p:spPr>
      </p:pic>
    </p:spTree>
    <p:extLst>
      <p:ext uri="{BB962C8B-B14F-4D97-AF65-F5344CB8AC3E}">
        <p14:creationId xmlns:p14="http://schemas.microsoft.com/office/powerpoint/2010/main" val="3007517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Hattie’s “Barometer of Influence”</a:t>
            </a:r>
          </a:p>
        </p:txBody>
      </p:sp>
      <p:sp>
        <p:nvSpPr>
          <p:cNvPr id="7" name="TextBox 6"/>
          <p:cNvSpPr txBox="1"/>
          <p:nvPr/>
        </p:nvSpPr>
        <p:spPr>
          <a:xfrm>
            <a:off x="7725036" y="6172200"/>
            <a:ext cx="1370888" cy="338554"/>
          </a:xfrm>
          <a:prstGeom prst="rect">
            <a:avLst/>
          </a:prstGeom>
          <a:noFill/>
        </p:spPr>
        <p:txBody>
          <a:bodyPr wrap="none" rtlCol="0">
            <a:spAutoFit/>
          </a:bodyPr>
          <a:lstStyle/>
          <a:p>
            <a:pPr algn="r"/>
            <a:r>
              <a:rPr lang="en-US" sz="1600" dirty="0">
                <a:solidFill>
                  <a:prstClr val="black"/>
                </a:solidFill>
              </a:rPr>
              <a:t>Hattie (2015)</a:t>
            </a:r>
          </a:p>
        </p:txBody>
      </p:sp>
      <p:pic>
        <p:nvPicPr>
          <p:cNvPr id="4" name="Picture 3" descr="A picture containing text, device, gauge, meter&#10;&#10;Description automatically generated">
            <a:extLst>
              <a:ext uri="{FF2B5EF4-FFF2-40B4-BE49-F238E27FC236}">
                <a16:creationId xmlns:a16="http://schemas.microsoft.com/office/drawing/2014/main" id="{C6F74F17-23B1-4F11-8759-A8A2EB3CD1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878628"/>
            <a:ext cx="7007697" cy="4979372"/>
          </a:xfrm>
          <a:prstGeom prst="rect">
            <a:avLst/>
          </a:prstGeom>
        </p:spPr>
      </p:pic>
      <p:sp>
        <p:nvSpPr>
          <p:cNvPr id="8" name="Oval 7">
            <a:extLst>
              <a:ext uri="{FF2B5EF4-FFF2-40B4-BE49-F238E27FC236}">
                <a16:creationId xmlns:a16="http://schemas.microsoft.com/office/drawing/2014/main" id="{C90EFF1C-8736-4F2E-83BB-F38682AAB4A3}"/>
              </a:ext>
            </a:extLst>
          </p:cNvPr>
          <p:cNvSpPr/>
          <p:nvPr/>
        </p:nvSpPr>
        <p:spPr>
          <a:xfrm>
            <a:off x="4038600" y="2590800"/>
            <a:ext cx="533400" cy="533400"/>
          </a:xfrm>
          <a:prstGeom prst="ellipse">
            <a:avLst/>
          </a:prstGeom>
          <a:noFill/>
          <a:ln>
            <a:solidFill>
              <a:srgbClr val="A12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801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FFB2C-4694-4A31-8C60-F6504687DE7F}"/>
              </a:ext>
            </a:extLst>
          </p:cNvPr>
          <p:cNvSpPr>
            <a:spLocks noGrp="1"/>
          </p:cNvSpPr>
          <p:nvPr>
            <p:ph type="title"/>
          </p:nvPr>
        </p:nvSpPr>
        <p:spPr>
          <a:xfrm>
            <a:off x="0" y="106017"/>
            <a:ext cx="8355496" cy="1712017"/>
          </a:xfrm>
        </p:spPr>
        <p:txBody>
          <a:bodyPr/>
          <a:lstStyle/>
          <a:p>
            <a:r>
              <a:rPr lang="en-US" sz="4000" dirty="0"/>
              <a:t>Assessment Capable Learners</a:t>
            </a:r>
          </a:p>
        </p:txBody>
      </p:sp>
      <p:sp>
        <p:nvSpPr>
          <p:cNvPr id="3" name="Text Placeholder 2">
            <a:extLst>
              <a:ext uri="{FF2B5EF4-FFF2-40B4-BE49-F238E27FC236}">
                <a16:creationId xmlns:a16="http://schemas.microsoft.com/office/drawing/2014/main" id="{BB39E9D9-E0CA-41EC-A9FA-3229A8D79CFD}"/>
              </a:ext>
            </a:extLst>
          </p:cNvPr>
          <p:cNvSpPr>
            <a:spLocks noGrp="1"/>
          </p:cNvSpPr>
          <p:nvPr>
            <p:ph type="body" idx="1"/>
          </p:nvPr>
        </p:nvSpPr>
        <p:spPr>
          <a:xfrm>
            <a:off x="159027" y="1934817"/>
            <a:ext cx="8037444" cy="4120421"/>
          </a:xfrm>
        </p:spPr>
        <p:txBody>
          <a:bodyPr/>
          <a:lstStyle/>
          <a:p>
            <a:endParaRPr lang="en-US" dirty="0"/>
          </a:p>
        </p:txBody>
      </p:sp>
      <p:pic>
        <p:nvPicPr>
          <p:cNvPr id="6" name="Picture 5">
            <a:extLst>
              <a:ext uri="{FF2B5EF4-FFF2-40B4-BE49-F238E27FC236}">
                <a16:creationId xmlns:a16="http://schemas.microsoft.com/office/drawing/2014/main" id="{F318700E-26D0-488E-9E73-67BB84332309}"/>
              </a:ext>
            </a:extLst>
          </p:cNvPr>
          <p:cNvPicPr>
            <a:picLocks noChangeAspect="1"/>
          </p:cNvPicPr>
          <p:nvPr/>
        </p:nvPicPr>
        <p:blipFill>
          <a:blip r:embed="rId3"/>
          <a:stretch>
            <a:fillRect/>
          </a:stretch>
        </p:blipFill>
        <p:spPr>
          <a:xfrm>
            <a:off x="695739" y="1414589"/>
            <a:ext cx="7785654" cy="4747671"/>
          </a:xfrm>
          <a:prstGeom prst="rect">
            <a:avLst/>
          </a:prstGeom>
        </p:spPr>
      </p:pic>
    </p:spTree>
    <p:extLst>
      <p:ext uri="{BB962C8B-B14F-4D97-AF65-F5344CB8AC3E}">
        <p14:creationId xmlns:p14="http://schemas.microsoft.com/office/powerpoint/2010/main" val="2610019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a:spLocks noGrp="1"/>
          </p:cNvSpPr>
          <p:nvPr>
            <p:ph type="title"/>
          </p:nvPr>
        </p:nvSpPr>
        <p:spPr>
          <a:xfrm>
            <a:off x="457200" y="601675"/>
            <a:ext cx="8229600" cy="12237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0" b="0" i="0" u="none" strike="noStrike" cap="none" dirty="0">
                <a:solidFill>
                  <a:schemeClr val="accent2"/>
                </a:solidFill>
                <a:latin typeface="Arial"/>
                <a:ea typeface="Arial"/>
                <a:cs typeface="Arial"/>
                <a:sym typeface="Arial"/>
              </a:rPr>
              <a:t>Missouri Teacher Standards</a:t>
            </a:r>
          </a:p>
        </p:txBody>
      </p:sp>
      <p:sp>
        <p:nvSpPr>
          <p:cNvPr id="635" name="Shape 635"/>
          <p:cNvSpPr txBox="1">
            <a:spLocks noGrp="1"/>
          </p:cNvSpPr>
          <p:nvPr>
            <p:ph type="body" idx="1"/>
          </p:nvPr>
        </p:nvSpPr>
        <p:spPr>
          <a:xfrm>
            <a:off x="685800" y="1825375"/>
            <a:ext cx="8229600" cy="49335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2"/>
              </a:buClr>
              <a:buSzPct val="25000"/>
              <a:buFont typeface="Noto Symbol"/>
              <a:buNone/>
            </a:pPr>
            <a:r>
              <a:rPr lang="en-US" sz="2800" b="1" i="0" u="none" strike="noStrike" cap="none" dirty="0">
                <a:solidFill>
                  <a:schemeClr val="dk1"/>
                </a:solidFill>
                <a:latin typeface="Arial"/>
                <a:ea typeface="Arial"/>
                <a:cs typeface="Arial"/>
                <a:sym typeface="Arial"/>
              </a:rPr>
              <a:t>Standard 1: </a:t>
            </a:r>
            <a:r>
              <a:rPr lang="en-US" sz="2800" b="0" i="0" u="none" strike="noStrike" cap="none" dirty="0">
                <a:solidFill>
                  <a:schemeClr val="dk1"/>
                </a:solidFill>
                <a:latin typeface="Arial"/>
                <a:ea typeface="Arial"/>
                <a:cs typeface="Arial"/>
                <a:sym typeface="Arial"/>
              </a:rPr>
              <a:t>Content knowledge aligned with appropriate instruction.</a:t>
            </a:r>
          </a:p>
          <a:p>
            <a:pPr marL="457200" marR="0" lvl="1" indent="0" algn="l" rtl="0">
              <a:lnSpc>
                <a:spcPct val="80000"/>
              </a:lnSpc>
              <a:spcBef>
                <a:spcPts val="390"/>
              </a:spcBef>
              <a:spcAft>
                <a:spcPts val="0"/>
              </a:spcAft>
              <a:buClr>
                <a:schemeClr val="accent3"/>
              </a:buClr>
              <a:buSzPct val="25000"/>
              <a:buFont typeface="Noto Symbol"/>
              <a:buNone/>
            </a:pPr>
            <a:endParaRPr sz="2800" dirty="0"/>
          </a:p>
          <a:p>
            <a:pPr marL="0" marR="0" lvl="0" indent="0" algn="l" rtl="0">
              <a:lnSpc>
                <a:spcPct val="80000"/>
              </a:lnSpc>
              <a:spcBef>
                <a:spcPts val="440"/>
              </a:spcBef>
              <a:spcAft>
                <a:spcPts val="0"/>
              </a:spcAft>
              <a:buClr>
                <a:schemeClr val="accent2"/>
              </a:buClr>
              <a:buSzPct val="25000"/>
              <a:buFont typeface="Noto Symbol"/>
              <a:buNone/>
            </a:pPr>
            <a:r>
              <a:rPr lang="en-US" sz="2800" b="1" i="0" u="none" strike="noStrike" cap="none" dirty="0">
                <a:solidFill>
                  <a:schemeClr val="dk1"/>
                </a:solidFill>
                <a:latin typeface="Arial"/>
                <a:ea typeface="Arial"/>
                <a:cs typeface="Arial"/>
                <a:sym typeface="Arial"/>
              </a:rPr>
              <a:t>Standard 2: </a:t>
            </a:r>
            <a:r>
              <a:rPr lang="en-US" sz="2800" b="0" i="0" u="none" strike="noStrike" cap="none" dirty="0">
                <a:solidFill>
                  <a:schemeClr val="dk1"/>
                </a:solidFill>
                <a:latin typeface="Arial"/>
                <a:ea typeface="Arial"/>
                <a:cs typeface="Arial"/>
                <a:sym typeface="Arial"/>
              </a:rPr>
              <a:t>Student Learning, Growth and Development</a:t>
            </a:r>
          </a:p>
          <a:p>
            <a:pPr marL="457200" marR="0" lvl="1" indent="0" algn="l" rtl="0">
              <a:lnSpc>
                <a:spcPct val="80000"/>
              </a:lnSpc>
              <a:spcBef>
                <a:spcPts val="390"/>
              </a:spcBef>
              <a:spcAft>
                <a:spcPts val="0"/>
              </a:spcAft>
              <a:buClr>
                <a:schemeClr val="accent3"/>
              </a:buClr>
              <a:buSzPct val="25000"/>
              <a:buFont typeface="Noto Symbol"/>
              <a:buNone/>
            </a:pPr>
            <a:endParaRPr sz="2800" dirty="0"/>
          </a:p>
          <a:p>
            <a:pPr marL="0" indent="0">
              <a:lnSpc>
                <a:spcPct val="80000"/>
              </a:lnSpc>
              <a:spcBef>
                <a:spcPts val="440"/>
              </a:spcBef>
              <a:buSzPct val="25000"/>
              <a:buNone/>
            </a:pPr>
            <a:r>
              <a:rPr lang="en-US" sz="2800" b="1" dirty="0"/>
              <a:t>Standard 6: </a:t>
            </a:r>
            <a:r>
              <a:rPr lang="en-US" sz="2800" dirty="0"/>
              <a:t>Effective Communication</a:t>
            </a:r>
          </a:p>
          <a:p>
            <a:pPr marL="0" marR="0" lvl="0" indent="0" algn="l" rtl="0">
              <a:lnSpc>
                <a:spcPct val="80000"/>
              </a:lnSpc>
              <a:spcBef>
                <a:spcPts val="440"/>
              </a:spcBef>
              <a:spcAft>
                <a:spcPts val="0"/>
              </a:spcAft>
              <a:buClr>
                <a:schemeClr val="accent2"/>
              </a:buClr>
              <a:buSzPct val="25000"/>
              <a:buFont typeface="Noto Symbol"/>
              <a:buNone/>
            </a:pPr>
            <a:endParaRPr lang="en-US" sz="2800" b="1" i="0" u="none" strike="noStrike" cap="none" dirty="0">
              <a:solidFill>
                <a:schemeClr val="dk1"/>
              </a:solidFill>
              <a:latin typeface="Arial"/>
              <a:ea typeface="Arial"/>
              <a:cs typeface="Arial"/>
              <a:sym typeface="Arial"/>
            </a:endParaRPr>
          </a:p>
          <a:p>
            <a:pPr marL="0" marR="0" lvl="0" indent="0" algn="l" rtl="0">
              <a:lnSpc>
                <a:spcPct val="80000"/>
              </a:lnSpc>
              <a:spcBef>
                <a:spcPts val="440"/>
              </a:spcBef>
              <a:spcAft>
                <a:spcPts val="0"/>
              </a:spcAft>
              <a:buClr>
                <a:schemeClr val="accent2"/>
              </a:buClr>
              <a:buSzPct val="25000"/>
              <a:buFont typeface="Noto Symbol"/>
              <a:buNone/>
            </a:pPr>
            <a:r>
              <a:rPr lang="en-US" sz="2800" b="1" i="0" u="none" strike="noStrike" cap="none" dirty="0">
                <a:solidFill>
                  <a:schemeClr val="dk1"/>
                </a:solidFill>
                <a:latin typeface="Arial"/>
                <a:ea typeface="Arial"/>
                <a:cs typeface="Arial"/>
                <a:sym typeface="Arial"/>
              </a:rPr>
              <a:t>Standard 7: </a:t>
            </a:r>
            <a:r>
              <a:rPr lang="en-US" sz="2800" b="0" i="0" u="none" strike="noStrike" cap="none" dirty="0">
                <a:solidFill>
                  <a:schemeClr val="dk1"/>
                </a:solidFill>
                <a:latin typeface="Arial"/>
                <a:ea typeface="Arial"/>
                <a:cs typeface="Arial"/>
                <a:sym typeface="Arial"/>
              </a:rPr>
              <a:t>Student Assessment and Data Analysis </a:t>
            </a:r>
          </a:p>
          <a:p>
            <a:pPr marL="457200" marR="0" lvl="1" indent="0" algn="l" rtl="0">
              <a:lnSpc>
                <a:spcPct val="80000"/>
              </a:lnSpc>
              <a:spcBef>
                <a:spcPts val="390"/>
              </a:spcBef>
              <a:spcAft>
                <a:spcPts val="0"/>
              </a:spcAft>
              <a:buClr>
                <a:schemeClr val="accent3"/>
              </a:buClr>
              <a:buSzPct val="25000"/>
              <a:buFont typeface="Noto Symbol"/>
              <a:buNone/>
            </a:pPr>
            <a:endParaRPr sz="1950" b="0" i="0" u="none" strike="noStrike" cap="none" dirty="0">
              <a:solidFill>
                <a:srgbClr val="0070C0"/>
              </a:solidFill>
              <a:latin typeface="Arial"/>
              <a:ea typeface="Arial"/>
              <a:cs typeface="Arial"/>
              <a:sym typeface="Arial"/>
            </a:endParaRPr>
          </a:p>
          <a:p>
            <a:pPr marL="342900" marR="0" lvl="0" indent="-342900" algn="l" rtl="0">
              <a:lnSpc>
                <a:spcPct val="80000"/>
              </a:lnSpc>
              <a:spcBef>
                <a:spcPts val="352"/>
              </a:spcBef>
              <a:spcAft>
                <a:spcPts val="0"/>
              </a:spcAft>
              <a:buClr>
                <a:schemeClr val="accent2"/>
              </a:buClr>
              <a:buSzPct val="97777"/>
              <a:buFont typeface="Noto Symbol"/>
              <a:buNone/>
            </a:pPr>
            <a:endParaRPr sz="1750" b="0" i="0" u="none" strike="noStrike" cap="none" dirty="0">
              <a:solidFill>
                <a:schemeClr val="dk1"/>
              </a:solidFill>
              <a:latin typeface="Arial"/>
              <a:ea typeface="Arial"/>
              <a:cs typeface="Arial"/>
              <a:sym typeface="Arial"/>
            </a:endParaRPr>
          </a:p>
        </p:txBody>
      </p:sp>
      <p:sp>
        <p:nvSpPr>
          <p:cNvPr id="2" name="TextBox 1"/>
          <p:cNvSpPr txBox="1"/>
          <p:nvPr/>
        </p:nvSpPr>
        <p:spPr>
          <a:xfrm>
            <a:off x="5276850" y="6080770"/>
            <a:ext cx="3638550" cy="584775"/>
          </a:xfrm>
          <a:prstGeom prst="rect">
            <a:avLst/>
          </a:prstGeom>
          <a:noFill/>
        </p:spPr>
        <p:txBody>
          <a:bodyPr wrap="square" rtlCol="0">
            <a:spAutoFit/>
          </a:bodyPr>
          <a:lstStyle/>
          <a:p>
            <a:r>
              <a:rPr lang="en-US" sz="1600" dirty="0"/>
              <a:t>(Missouri Department of Elementary and Secondary Education, 2013)</a:t>
            </a:r>
          </a:p>
        </p:txBody>
      </p:sp>
    </p:spTree>
    <p:extLst>
      <p:ext uri="{BB962C8B-B14F-4D97-AF65-F5344CB8AC3E}">
        <p14:creationId xmlns:p14="http://schemas.microsoft.com/office/powerpoint/2010/main" val="2594566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a:spLocks noGrp="1"/>
          </p:cNvSpPr>
          <p:nvPr>
            <p:ph type="title"/>
          </p:nvPr>
        </p:nvSpPr>
        <p:spPr>
          <a:xfrm>
            <a:off x="457200" y="601662"/>
            <a:ext cx="8229600" cy="89376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dirty="0"/>
              <a:t>Session-at-a-Glance</a:t>
            </a:r>
          </a:p>
        </p:txBody>
      </p:sp>
      <p:sp>
        <p:nvSpPr>
          <p:cNvPr id="600" name="Shape 600"/>
          <p:cNvSpPr txBox="1">
            <a:spLocks noGrp="1"/>
          </p:cNvSpPr>
          <p:nvPr>
            <p:ph type="body" idx="1"/>
          </p:nvPr>
        </p:nvSpPr>
        <p:spPr>
          <a:xfrm>
            <a:off x="39757" y="1314519"/>
            <a:ext cx="8958470" cy="4614428"/>
          </a:xfrm>
          <a:prstGeom prst="rect">
            <a:avLst/>
          </a:prstGeom>
          <a:noFill/>
          <a:ln>
            <a:noFill/>
          </a:ln>
        </p:spPr>
        <p:txBody>
          <a:bodyPr lIns="91425" tIns="45700" rIns="91425" bIns="45700" anchor="t" anchorCtr="0">
            <a:noAutofit/>
          </a:bodyPr>
          <a:lstStyle/>
          <a:p>
            <a:pPr marL="457200" lvl="0" indent="-228600" rtl="0">
              <a:lnSpc>
                <a:spcPct val="115000"/>
              </a:lnSpc>
              <a:spcBef>
                <a:spcPts val="800"/>
              </a:spcBef>
              <a:buFont typeface="Arial"/>
            </a:pPr>
            <a:r>
              <a:rPr lang="en-US" dirty="0">
                <a:latin typeface="Arial"/>
                <a:ea typeface="Arial"/>
                <a:cs typeface="Arial"/>
                <a:sym typeface="Arial"/>
              </a:rPr>
              <a:t> Review and reflect Part 1</a:t>
            </a:r>
          </a:p>
          <a:p>
            <a:pPr marL="457200" lvl="0" indent="-228600" rtl="0">
              <a:lnSpc>
                <a:spcPct val="115000"/>
              </a:lnSpc>
              <a:spcBef>
                <a:spcPts val="800"/>
              </a:spcBef>
              <a:buFont typeface="Arial"/>
            </a:pPr>
            <a:r>
              <a:rPr lang="en-US" dirty="0">
                <a:latin typeface="Arial"/>
                <a:ea typeface="Arial"/>
                <a:cs typeface="Arial"/>
                <a:sym typeface="Arial"/>
              </a:rPr>
              <a:t> Discover strategies for teachers and students</a:t>
            </a:r>
          </a:p>
          <a:p>
            <a:pPr marL="914400" lvl="1" indent="-228600" rtl="0">
              <a:lnSpc>
                <a:spcPct val="115000"/>
              </a:lnSpc>
              <a:spcBef>
                <a:spcPts val="800"/>
              </a:spcBef>
              <a:buFont typeface="Arial"/>
            </a:pPr>
            <a:r>
              <a:rPr lang="en-US" dirty="0">
                <a:latin typeface="Arial"/>
                <a:ea typeface="Arial"/>
                <a:cs typeface="Arial"/>
                <a:sym typeface="Arial"/>
              </a:rPr>
              <a:t> Where Am I Now</a:t>
            </a:r>
            <a:r>
              <a:rPr lang="en-US" sz="2800" dirty="0">
                <a:latin typeface="Arial"/>
                <a:ea typeface="Arial"/>
                <a:cs typeface="Arial"/>
                <a:sym typeface="Arial"/>
              </a:rPr>
              <a:t>?</a:t>
            </a:r>
          </a:p>
          <a:p>
            <a:pPr marL="1314450" lvl="2" indent="-228600">
              <a:lnSpc>
                <a:spcPct val="115000"/>
              </a:lnSpc>
              <a:spcBef>
                <a:spcPts val="800"/>
              </a:spcBef>
              <a:buFont typeface="Arial"/>
            </a:pPr>
            <a:r>
              <a:rPr lang="en-US" sz="2400" dirty="0">
                <a:latin typeface="Arial"/>
                <a:ea typeface="Arial"/>
                <a:cs typeface="Arial"/>
                <a:sym typeface="Arial"/>
              </a:rPr>
              <a:t> A look at effective feedback</a:t>
            </a:r>
          </a:p>
          <a:p>
            <a:pPr marL="1314450" lvl="2" indent="-228600">
              <a:lnSpc>
                <a:spcPct val="115000"/>
              </a:lnSpc>
              <a:spcBef>
                <a:spcPts val="800"/>
              </a:spcBef>
              <a:buFont typeface="Arial"/>
            </a:pPr>
            <a:r>
              <a:rPr lang="en-US" dirty="0">
                <a:latin typeface="Arial"/>
                <a:ea typeface="Arial"/>
                <a:cs typeface="Arial"/>
                <a:sym typeface="Arial"/>
              </a:rPr>
              <a:t> A look at self-assessment</a:t>
            </a:r>
            <a:endParaRPr lang="en-US" sz="2400" dirty="0">
              <a:latin typeface="Arial"/>
              <a:ea typeface="Arial"/>
              <a:cs typeface="Arial"/>
              <a:sym typeface="Arial"/>
            </a:endParaRPr>
          </a:p>
          <a:p>
            <a:pPr marL="457200" lvl="0" indent="-228600" rtl="0">
              <a:lnSpc>
                <a:spcPct val="115000"/>
              </a:lnSpc>
              <a:spcBef>
                <a:spcPts val="800"/>
              </a:spcBef>
              <a:buFont typeface="Arial"/>
            </a:pPr>
            <a:r>
              <a:rPr lang="en-US" dirty="0">
                <a:latin typeface="Arial"/>
                <a:ea typeface="Arial"/>
                <a:cs typeface="Arial"/>
                <a:sym typeface="Arial"/>
              </a:rPr>
              <a:t> Use evidence of student learning to determine next steps in teaching</a:t>
            </a:r>
          </a:p>
        </p:txBody>
      </p:sp>
    </p:spTree>
    <p:extLst>
      <p:ext uri="{BB962C8B-B14F-4D97-AF65-F5344CB8AC3E}">
        <p14:creationId xmlns:p14="http://schemas.microsoft.com/office/powerpoint/2010/main" val="1725432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457200" y="601662"/>
            <a:ext cx="8229600" cy="1097100"/>
          </a:xfrm>
          <a:prstGeom prst="rect">
            <a:avLst/>
          </a:prstGeom>
        </p:spPr>
        <p:txBody>
          <a:bodyPr lIns="91425" tIns="91425" rIns="91425" bIns="91425" anchor="ctr" anchorCtr="0">
            <a:noAutofit/>
          </a:bodyPr>
          <a:lstStyle/>
          <a:p>
            <a:pPr lvl="0">
              <a:spcBef>
                <a:spcPts val="0"/>
              </a:spcBef>
              <a:buNone/>
            </a:pPr>
            <a:r>
              <a:rPr lang="en-US"/>
              <a:t>Learning Targets</a:t>
            </a:r>
          </a:p>
        </p:txBody>
      </p:sp>
      <p:sp>
        <p:nvSpPr>
          <p:cNvPr id="607" name="Shape 607"/>
          <p:cNvSpPr txBox="1">
            <a:spLocks noGrp="1"/>
          </p:cNvSpPr>
          <p:nvPr>
            <p:ph type="body" idx="1"/>
          </p:nvPr>
        </p:nvSpPr>
        <p:spPr>
          <a:xfrm>
            <a:off x="457200" y="1676401"/>
            <a:ext cx="8229600" cy="4204853"/>
          </a:xfrm>
          <a:prstGeom prst="rect">
            <a:avLst/>
          </a:prstGeom>
        </p:spPr>
        <p:txBody>
          <a:bodyPr lIns="91425" tIns="91425" rIns="91425" bIns="91425" anchor="t" anchorCtr="0">
            <a:noAutofit/>
          </a:bodyPr>
          <a:lstStyle/>
          <a:p>
            <a:pPr marL="457200" lvl="0" indent="-419100" rtl="0">
              <a:spcBef>
                <a:spcPts val="0"/>
              </a:spcBef>
              <a:buSzPct val="100000"/>
            </a:pPr>
            <a:r>
              <a:rPr lang="en-US" sz="3000" dirty="0"/>
              <a:t>I can reflect on/discuss how I helped students know “Where I am going?”.</a:t>
            </a:r>
          </a:p>
          <a:p>
            <a:pPr marL="457200" lvl="0" indent="-419100" rtl="0">
              <a:spcBef>
                <a:spcPts val="0"/>
              </a:spcBef>
              <a:buSzPct val="100000"/>
            </a:pPr>
            <a:r>
              <a:rPr lang="en-US" sz="3000" dirty="0"/>
              <a:t>I can identify and implement characteristics of effective feedback.</a:t>
            </a:r>
          </a:p>
          <a:p>
            <a:pPr marL="457200" lvl="0" indent="-419100" rtl="0">
              <a:spcBef>
                <a:spcPts val="0"/>
              </a:spcBef>
              <a:buSzPct val="100000"/>
            </a:pPr>
            <a:r>
              <a:rPr lang="en-US" sz="3000" dirty="0"/>
              <a:t>I can teach students to self‐assess accurately with a focus on learning targets.</a:t>
            </a:r>
          </a:p>
          <a:p>
            <a:pPr marL="457200" lvl="0" indent="-419100">
              <a:spcBef>
                <a:spcPts val="0"/>
              </a:spcBef>
              <a:buSzPct val="100000"/>
            </a:pPr>
            <a:r>
              <a:rPr lang="en-US" sz="3000" dirty="0"/>
              <a:t>I can implement strategies that maximize the impact of student self‐assessment and goal setting.</a:t>
            </a:r>
          </a:p>
          <a:p>
            <a:pPr lvl="0">
              <a:spcBef>
                <a:spcPts val="0"/>
              </a:spcBef>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457200" y="601662"/>
            <a:ext cx="8229600" cy="1097100"/>
          </a:xfrm>
          <a:prstGeom prst="rect">
            <a:avLst/>
          </a:prstGeom>
        </p:spPr>
        <p:txBody>
          <a:bodyPr lIns="91425" tIns="91425" rIns="91425" bIns="91425" anchor="ctr" anchorCtr="0">
            <a:noAutofit/>
          </a:bodyPr>
          <a:lstStyle/>
          <a:p>
            <a:pPr lvl="0">
              <a:spcBef>
                <a:spcPts val="0"/>
              </a:spcBef>
              <a:buNone/>
            </a:pPr>
            <a:r>
              <a:rPr lang="en-US"/>
              <a:t>Essential Questions</a:t>
            </a:r>
          </a:p>
        </p:txBody>
      </p:sp>
      <p:sp>
        <p:nvSpPr>
          <p:cNvPr id="614" name="Shape 614"/>
          <p:cNvSpPr txBox="1">
            <a:spLocks noGrp="1"/>
          </p:cNvSpPr>
          <p:nvPr>
            <p:ph type="body" idx="1"/>
          </p:nvPr>
        </p:nvSpPr>
        <p:spPr>
          <a:xfrm>
            <a:off x="492916" y="1424622"/>
            <a:ext cx="8429100" cy="4565372"/>
          </a:xfrm>
          <a:prstGeom prst="rect">
            <a:avLst/>
          </a:prstGeom>
        </p:spPr>
        <p:txBody>
          <a:bodyPr lIns="91425" tIns="91425" rIns="91425" bIns="91425" anchor="t" anchorCtr="0">
            <a:noAutofit/>
          </a:bodyPr>
          <a:lstStyle/>
          <a:p>
            <a:pPr marL="457200" lvl="0" indent="-419100">
              <a:lnSpc>
                <a:spcPct val="115000"/>
              </a:lnSpc>
              <a:spcBef>
                <a:spcPts val="800"/>
              </a:spcBef>
              <a:buSzPct val="100000"/>
              <a:buFont typeface="Arial"/>
            </a:pPr>
            <a:r>
              <a:rPr lang="en-US" sz="3000" dirty="0">
                <a:latin typeface="Arial"/>
                <a:ea typeface="Arial"/>
                <a:cs typeface="Arial"/>
                <a:sym typeface="Arial"/>
              </a:rPr>
              <a:t>Why is it important to have students identify “Where am I going?” and “Where am I now?”?</a:t>
            </a:r>
          </a:p>
          <a:p>
            <a:pPr marL="457200" lvl="0" indent="-419100" rtl="0">
              <a:lnSpc>
                <a:spcPct val="115000"/>
              </a:lnSpc>
              <a:spcBef>
                <a:spcPts val="800"/>
              </a:spcBef>
              <a:buSzPct val="100000"/>
              <a:buFont typeface="Arial"/>
            </a:pPr>
            <a:r>
              <a:rPr lang="en-US" sz="3000" dirty="0">
                <a:latin typeface="Arial"/>
                <a:ea typeface="Arial"/>
                <a:cs typeface="Arial"/>
                <a:sym typeface="Arial"/>
              </a:rPr>
              <a:t>How can I utilize effective feedback to help students identify “Where am I now?”</a:t>
            </a:r>
          </a:p>
          <a:p>
            <a:pPr marL="457200" lvl="0" indent="-419100" rtl="0">
              <a:lnSpc>
                <a:spcPct val="115000"/>
              </a:lnSpc>
              <a:spcBef>
                <a:spcPts val="800"/>
              </a:spcBef>
              <a:buSzPct val="100000"/>
              <a:buFont typeface="Arial"/>
            </a:pPr>
            <a:r>
              <a:rPr lang="en-US" sz="3000" dirty="0">
                <a:latin typeface="Arial"/>
                <a:ea typeface="Arial"/>
                <a:cs typeface="Arial"/>
                <a:sym typeface="Arial"/>
              </a:rPr>
              <a:t>How can I help students assess and identify “Where am I now?”</a:t>
            </a:r>
          </a:p>
          <a:p>
            <a:pPr marL="457200" lvl="0" indent="-419100">
              <a:lnSpc>
                <a:spcPct val="115000"/>
              </a:lnSpc>
              <a:spcBef>
                <a:spcPts val="800"/>
              </a:spcBef>
              <a:buSzPct val="100000"/>
              <a:buFont typeface="Arial"/>
            </a:pPr>
            <a:r>
              <a:rPr lang="en-US" sz="3000" dirty="0">
                <a:latin typeface="Arial"/>
                <a:ea typeface="Arial"/>
                <a:cs typeface="Arial"/>
                <a:sym typeface="Arial"/>
              </a:rPr>
              <a:t>How can we use a combination of strategies to promote assessment capable learners?</a:t>
            </a:r>
          </a:p>
          <a:p>
            <a:pPr lvl="0">
              <a:spcBef>
                <a:spcPts val="0"/>
              </a:spcBef>
              <a:buNone/>
            </a:pPr>
            <a:endParaRPr dirty="0"/>
          </a:p>
        </p:txBody>
      </p:sp>
      <p:grpSp>
        <p:nvGrpSpPr>
          <p:cNvPr id="4" name="Group 3"/>
          <p:cNvGrpSpPr/>
          <p:nvPr/>
        </p:nvGrpSpPr>
        <p:grpSpPr>
          <a:xfrm>
            <a:off x="7938657" y="235812"/>
            <a:ext cx="1151858" cy="914400"/>
            <a:chOff x="4917637" y="2238267"/>
            <a:chExt cx="1151858" cy="914400"/>
          </a:xfrm>
        </p:grpSpPr>
        <p:sp>
          <p:nvSpPr>
            <p:cNvPr id="5" name="Rectangle 4"/>
            <p:cNvSpPr/>
            <p:nvPr/>
          </p:nvSpPr>
          <p:spPr>
            <a:xfrm>
              <a:off x="4986596" y="2238267"/>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0" descr="C:\Users\dayad\Desktop\moedusail graphics\icons not buttons\essential questio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7637" y="2283987"/>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457200" y="601662"/>
            <a:ext cx="8229600" cy="1097100"/>
          </a:xfrm>
          <a:prstGeom prst="rect">
            <a:avLst/>
          </a:prstGeom>
        </p:spPr>
        <p:txBody>
          <a:bodyPr lIns="91425" tIns="91425" rIns="91425" bIns="91425" anchor="ctr" anchorCtr="0">
            <a:noAutofit/>
          </a:bodyPr>
          <a:lstStyle/>
          <a:p>
            <a:pPr lvl="0">
              <a:spcBef>
                <a:spcPts val="0"/>
              </a:spcBef>
              <a:buNone/>
            </a:pPr>
            <a:r>
              <a:rPr lang="en-US" dirty="0"/>
              <a:t>Norms</a:t>
            </a:r>
          </a:p>
        </p:txBody>
      </p:sp>
      <p:sp>
        <p:nvSpPr>
          <p:cNvPr id="621" name="Shape 621"/>
          <p:cNvSpPr txBox="1">
            <a:spLocks noGrp="1"/>
          </p:cNvSpPr>
          <p:nvPr>
            <p:ph type="body" idx="1"/>
          </p:nvPr>
        </p:nvSpPr>
        <p:spPr>
          <a:xfrm>
            <a:off x="457200" y="1828802"/>
            <a:ext cx="8422640" cy="3962400"/>
          </a:xfrm>
          <a:prstGeom prst="rect">
            <a:avLst/>
          </a:prstGeom>
        </p:spPr>
        <p:txBody>
          <a:bodyPr lIns="91425" tIns="91425" rIns="91425" bIns="91425" anchor="t" anchorCtr="0">
            <a:noAutofit/>
          </a:bodyPr>
          <a:lstStyle/>
          <a:p>
            <a:pPr marL="457200" lvl="0" indent="-228600">
              <a:lnSpc>
                <a:spcPct val="115000"/>
              </a:lnSpc>
              <a:spcBef>
                <a:spcPts val="800"/>
              </a:spcBef>
              <a:buFont typeface="Arial"/>
            </a:pPr>
            <a:r>
              <a:rPr lang="en-US" dirty="0">
                <a:latin typeface="Arial"/>
                <a:ea typeface="Arial"/>
                <a:cs typeface="Arial"/>
                <a:sym typeface="Arial"/>
              </a:rPr>
              <a:t> Begin and end on time.</a:t>
            </a:r>
          </a:p>
          <a:p>
            <a:pPr marL="457200" lvl="0" indent="-228600">
              <a:lnSpc>
                <a:spcPct val="115000"/>
              </a:lnSpc>
              <a:spcBef>
                <a:spcPts val="800"/>
              </a:spcBef>
              <a:buFont typeface="Arial"/>
            </a:pPr>
            <a:r>
              <a:rPr lang="en-US" dirty="0">
                <a:latin typeface="Arial"/>
                <a:ea typeface="Arial"/>
                <a:cs typeface="Arial"/>
                <a:sym typeface="Arial"/>
              </a:rPr>
              <a:t> Be an engaged participant.</a:t>
            </a:r>
          </a:p>
          <a:p>
            <a:pPr marL="457200" lvl="0" indent="-228600">
              <a:lnSpc>
                <a:spcPct val="115000"/>
              </a:lnSpc>
              <a:spcBef>
                <a:spcPts val="800"/>
              </a:spcBef>
              <a:buFont typeface="Arial"/>
            </a:pPr>
            <a:r>
              <a:rPr lang="en-US" dirty="0">
                <a:latin typeface="Arial"/>
                <a:ea typeface="Arial"/>
                <a:cs typeface="Arial"/>
                <a:sym typeface="Arial"/>
              </a:rPr>
              <a:t> Be an active listener—open to new ideas.</a:t>
            </a:r>
          </a:p>
          <a:p>
            <a:pPr marL="457200" lvl="0" indent="-228600">
              <a:lnSpc>
                <a:spcPct val="115000"/>
              </a:lnSpc>
              <a:spcBef>
                <a:spcPts val="800"/>
              </a:spcBef>
              <a:buFont typeface="Arial"/>
            </a:pPr>
            <a:r>
              <a:rPr lang="en-US" dirty="0">
                <a:latin typeface="Arial"/>
                <a:ea typeface="Arial"/>
                <a:cs typeface="Arial"/>
                <a:sym typeface="Arial"/>
              </a:rPr>
              <a:t> Use notes for side bar conversations.</a:t>
            </a:r>
          </a:p>
          <a:p>
            <a:pPr marL="457200" lvl="0" indent="-228600">
              <a:lnSpc>
                <a:spcPct val="115000"/>
              </a:lnSpc>
              <a:spcBef>
                <a:spcPts val="800"/>
              </a:spcBef>
              <a:buFont typeface="Arial"/>
            </a:pPr>
            <a:r>
              <a:rPr lang="en-US" dirty="0">
                <a:latin typeface="Arial"/>
                <a:ea typeface="Arial"/>
                <a:cs typeface="Arial"/>
                <a:sym typeface="Arial"/>
              </a:rPr>
              <a:t> Use electronics respectfully.</a:t>
            </a:r>
          </a:p>
          <a:p>
            <a:pPr lvl="0">
              <a:spcBef>
                <a:spcPts val="0"/>
              </a:spcBef>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p:cNvSpPr txBox="1">
            <a:spLocks noGrp="1"/>
          </p:cNvSpPr>
          <p:nvPr>
            <p:ph type="ctrTitle"/>
          </p:nvPr>
        </p:nvSpPr>
        <p:spPr>
          <a:xfrm>
            <a:off x="685800" y="142073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lt1"/>
                </a:solidFill>
                <a:latin typeface="Questrial"/>
                <a:ea typeface="Questrial"/>
                <a:cs typeface="Questrial"/>
                <a:sym typeface="Questrial"/>
              </a:rPr>
              <a:t>Developing Assessment Capable Learners</a:t>
            </a:r>
          </a:p>
        </p:txBody>
      </p:sp>
      <p:sp>
        <p:nvSpPr>
          <p:cNvPr id="642" name="Shape 642"/>
          <p:cNvSpPr txBox="1">
            <a:spLocks noGrp="1"/>
          </p:cNvSpPr>
          <p:nvPr>
            <p:ph type="subTitle" idx="1"/>
          </p:nvPr>
        </p:nvSpPr>
        <p:spPr>
          <a:xfrm>
            <a:off x="1371600" y="3217448"/>
            <a:ext cx="6400799" cy="1752600"/>
          </a:xfrm>
          <a:prstGeom prst="rect">
            <a:avLst/>
          </a:prstGeom>
          <a:noFill/>
          <a:ln>
            <a:noFill/>
          </a:ln>
        </p:spPr>
        <p:txBody>
          <a:bodyPr lIns="91425" tIns="45700" rIns="91425" bIns="45700" anchor="t" anchorCtr="0">
            <a:noAutofit/>
          </a:bodyPr>
          <a:lstStyle/>
          <a:p>
            <a:pPr lvl="0" rtl="0">
              <a:spcBef>
                <a:spcPts val="0"/>
              </a:spcBef>
              <a:buClr>
                <a:schemeClr val="accent2"/>
              </a:buClr>
              <a:buSzPct val="25000"/>
              <a:buFont typeface="Noto Sans Symbols"/>
              <a:buNone/>
            </a:pPr>
            <a:r>
              <a:rPr lang="en-US" dirty="0"/>
              <a:t>Part 2:</a:t>
            </a:r>
          </a:p>
          <a:p>
            <a:pPr lvl="0" rtl="0">
              <a:spcBef>
                <a:spcPts val="0"/>
              </a:spcBef>
              <a:buClr>
                <a:schemeClr val="accent2"/>
              </a:buClr>
              <a:buSzPct val="25000"/>
              <a:buFont typeface="Noto Sans Symbols"/>
              <a:buNone/>
            </a:pPr>
            <a:r>
              <a:rPr lang="en-US" dirty="0"/>
              <a:t>Where Am I Now?</a:t>
            </a:r>
          </a:p>
          <a:p>
            <a:pPr marL="0" marR="0" lvl="0" indent="0" algn="ctr" rtl="0">
              <a:spcBef>
                <a:spcPts val="0"/>
              </a:spcBef>
              <a:spcAft>
                <a:spcPts val="0"/>
              </a:spcAft>
              <a:buClr>
                <a:schemeClr val="accent2"/>
              </a:buClr>
              <a:buSzPct val="25000"/>
              <a:buFont typeface="Noto Sans Symbols"/>
              <a:buNone/>
            </a:pPr>
            <a:endParaRPr dirty="0"/>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325" y="216770"/>
            <a:ext cx="1151859"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3096"/>
            <a:ext cx="8229600" cy="401642"/>
          </a:xfrm>
        </p:spPr>
        <p:txBody>
          <a:bodyPr/>
          <a:lstStyle/>
          <a:p>
            <a:r>
              <a:rPr lang="en-US" sz="1800" b="1" u="sng" dirty="0"/>
              <a:t>Hidden </a:t>
            </a:r>
            <a:r>
              <a:rPr lang="en-US" sz="1600" b="1" u="sng" dirty="0"/>
              <a:t>Slide</a:t>
            </a:r>
            <a:r>
              <a:rPr lang="en-US" sz="1800" b="1" u="sng" dirty="0"/>
              <a:t> #2</a:t>
            </a:r>
          </a:p>
        </p:txBody>
      </p:sp>
      <p:sp>
        <p:nvSpPr>
          <p:cNvPr id="3" name="Content Placeholder 2"/>
          <p:cNvSpPr>
            <a:spLocks noGrp="1"/>
          </p:cNvSpPr>
          <p:nvPr>
            <p:ph idx="1"/>
          </p:nvPr>
        </p:nvSpPr>
        <p:spPr>
          <a:xfrm>
            <a:off x="185057" y="984738"/>
            <a:ext cx="8773886" cy="5005245"/>
          </a:xfrm>
        </p:spPr>
        <p:txBody>
          <a:bodyPr/>
          <a:lstStyle/>
          <a:p>
            <a:pPr marL="0" indent="0">
              <a:buNone/>
            </a:pPr>
            <a:r>
              <a:rPr lang="en-US" sz="1400" b="1" dirty="0"/>
              <a:t>Handouts needed:</a:t>
            </a:r>
            <a:endParaRPr lang="en-US" sz="1400" dirty="0">
              <a:latin typeface="Questrial" panose="020B0604020202020204" charset="0"/>
            </a:endParaRPr>
          </a:p>
          <a:p>
            <a:pPr>
              <a:buClr>
                <a:srgbClr val="C00000"/>
              </a:buClr>
            </a:pPr>
            <a:r>
              <a:rPr lang="en-US" sz="1400" dirty="0">
                <a:latin typeface="Questrial" panose="020B0604020202020204" charset="0"/>
              </a:rPr>
              <a:t> Where am I Now?</a:t>
            </a:r>
          </a:p>
          <a:p>
            <a:pPr>
              <a:buClr>
                <a:srgbClr val="C00000"/>
              </a:buClr>
            </a:pPr>
            <a:r>
              <a:rPr lang="en-US" sz="1400" dirty="0">
                <a:latin typeface="Questrial" panose="020B0604020202020204" charset="0"/>
              </a:rPr>
              <a:t> Seven Keys to Effective Feedback</a:t>
            </a:r>
          </a:p>
          <a:p>
            <a:pPr>
              <a:buClr>
                <a:srgbClr val="C00000"/>
              </a:buClr>
            </a:pPr>
            <a:r>
              <a:rPr lang="en-US" sz="1400" kern="1200" dirty="0">
                <a:latin typeface="Questrial" panose="020B0604020202020204" charset="0"/>
                <a:ea typeface="Calibri"/>
                <a:cs typeface="Calibri"/>
                <a:sym typeface="Calibri"/>
              </a:rPr>
              <a:t> Feedback, Descriptive or Evaluative?</a:t>
            </a:r>
            <a:endParaRPr lang="en-US" sz="1400" b="1" dirty="0">
              <a:latin typeface="Questrial" panose="020B0604020202020204" charset="0"/>
            </a:endParaRPr>
          </a:p>
          <a:p>
            <a:pPr>
              <a:buClr>
                <a:srgbClr val="C00000"/>
              </a:buClr>
            </a:pPr>
            <a:r>
              <a:rPr lang="en-US" sz="1400" dirty="0">
                <a:latin typeface="Questrial" panose="020B0604020202020204" charset="0"/>
              </a:rPr>
              <a:t> Descriptive Feedback Exemplars</a:t>
            </a:r>
          </a:p>
          <a:p>
            <a:pPr>
              <a:buClr>
                <a:srgbClr val="C00000"/>
              </a:buClr>
            </a:pPr>
            <a:r>
              <a:rPr lang="en-US" sz="1400" dirty="0">
                <a:solidFill>
                  <a:schemeClr val="tx1"/>
                </a:solidFill>
                <a:latin typeface="Questrial" panose="020B0604020202020204" charset="0"/>
              </a:rPr>
              <a:t> Formative Assessment and Feedback to Learners</a:t>
            </a:r>
          </a:p>
          <a:p>
            <a:pPr>
              <a:buClr>
                <a:srgbClr val="C00000"/>
              </a:buClr>
            </a:pPr>
            <a:r>
              <a:rPr lang="en-US" sz="1400" dirty="0">
                <a:solidFill>
                  <a:schemeClr val="tx1"/>
                </a:solidFill>
                <a:latin typeface="Questrial" panose="020B0604020202020204" charset="0"/>
              </a:rPr>
              <a:t> My Feedback Practices</a:t>
            </a:r>
          </a:p>
          <a:p>
            <a:pPr>
              <a:buClr>
                <a:srgbClr val="C00000"/>
              </a:buClr>
            </a:pPr>
            <a:r>
              <a:rPr lang="en-US" sz="1400" dirty="0">
                <a:solidFill>
                  <a:schemeClr val="tx1"/>
                </a:solidFill>
                <a:latin typeface="Questrial" panose="020B0604020202020204" charset="0"/>
              </a:rPr>
              <a:t> Self-Assessment – Engage in Assessment</a:t>
            </a:r>
          </a:p>
          <a:p>
            <a:pPr>
              <a:buClr>
                <a:srgbClr val="C00000"/>
              </a:buClr>
            </a:pPr>
            <a:r>
              <a:rPr lang="en-US" sz="1400" dirty="0">
                <a:latin typeface="Questrial" panose="020B0604020202020204" charset="0"/>
              </a:rPr>
              <a:t> Self Assessment Tools</a:t>
            </a:r>
          </a:p>
          <a:p>
            <a:pPr>
              <a:buClr>
                <a:srgbClr val="C00000"/>
              </a:buClr>
            </a:pPr>
            <a:r>
              <a:rPr lang="en-US" sz="1400" dirty="0">
                <a:latin typeface="Questrial" panose="020B0604020202020204" charset="0"/>
              </a:rPr>
              <a:t> Student-Self Assessment</a:t>
            </a:r>
          </a:p>
          <a:p>
            <a:pPr>
              <a:buClr>
                <a:srgbClr val="C00000"/>
              </a:buClr>
            </a:pPr>
            <a:r>
              <a:rPr lang="en-US" sz="1400" dirty="0">
                <a:latin typeface="Questrial" panose="020B0604020202020204" charset="0"/>
              </a:rPr>
              <a:t> Student Goal Setting Tools</a:t>
            </a:r>
          </a:p>
          <a:p>
            <a:pPr>
              <a:buClr>
                <a:srgbClr val="C00000"/>
              </a:buClr>
            </a:pPr>
            <a:r>
              <a:rPr lang="en-US" sz="1400" dirty="0">
                <a:latin typeface="Questrial" panose="020B0604020202020204" charset="0"/>
              </a:rPr>
              <a:t> What Do You Already Do? Strategies 3 and 4</a:t>
            </a:r>
            <a:endParaRPr lang="en-US" sz="1400" b="1" dirty="0"/>
          </a:p>
          <a:p>
            <a:pPr marL="0" indent="0">
              <a:buNone/>
            </a:pPr>
            <a:r>
              <a:rPr lang="en-US" sz="1400" b="1" dirty="0"/>
              <a:t>Handouts used in all ACL presentations:</a:t>
            </a:r>
            <a:endParaRPr lang="en-US" sz="1400" dirty="0">
              <a:latin typeface="Questrial" panose="020B0604020202020204" charset="0"/>
            </a:endParaRPr>
          </a:p>
          <a:p>
            <a:pPr>
              <a:buClr>
                <a:srgbClr val="C00000"/>
              </a:buClr>
            </a:pPr>
            <a:r>
              <a:rPr lang="en-US" sz="1400" dirty="0">
                <a:latin typeface="Questrial" panose="020B0604020202020204" charset="0"/>
              </a:rPr>
              <a:t> ACL infographic</a:t>
            </a:r>
          </a:p>
          <a:p>
            <a:pPr>
              <a:buClr>
                <a:srgbClr val="C00000"/>
              </a:buClr>
            </a:pPr>
            <a:r>
              <a:rPr lang="en-US" sz="1400" dirty="0">
                <a:latin typeface="Questrial" panose="020B0604020202020204" charset="0"/>
              </a:rPr>
              <a:t> Teacher Strategies for Developing Assessment Capable Learners</a:t>
            </a:r>
          </a:p>
          <a:p>
            <a:pPr>
              <a:buClr>
                <a:srgbClr val="C00000"/>
              </a:buClr>
            </a:pPr>
            <a:r>
              <a:rPr lang="en-US" sz="1400" dirty="0">
                <a:latin typeface="Questrial" panose="020B0604020202020204" charset="0"/>
              </a:rPr>
              <a:t> Developing Assessment Capable Learners Practice Profile</a:t>
            </a:r>
          </a:p>
          <a:p>
            <a:pPr>
              <a:buClr>
                <a:srgbClr val="C00000"/>
              </a:buClr>
            </a:pPr>
            <a:r>
              <a:rPr lang="en-US" sz="1400" dirty="0">
                <a:latin typeface="Questrial" panose="020B0604020202020204" charset="0"/>
              </a:rPr>
              <a:t> Next Steps: Action = Results</a:t>
            </a:r>
            <a:endParaRPr lang="en-US" sz="1400" dirty="0"/>
          </a:p>
        </p:txBody>
      </p:sp>
    </p:spTree>
    <p:extLst>
      <p:ext uri="{BB962C8B-B14F-4D97-AF65-F5344CB8AC3E}">
        <p14:creationId xmlns:p14="http://schemas.microsoft.com/office/powerpoint/2010/main" val="267075435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a:spLocks noGrp="1"/>
          </p:cNvSpPr>
          <p:nvPr>
            <p:ph type="title"/>
          </p:nvPr>
        </p:nvSpPr>
        <p:spPr>
          <a:xfrm>
            <a:off x="457200" y="601662"/>
            <a:ext cx="8229600" cy="1097100"/>
          </a:xfrm>
          <a:prstGeom prst="rect">
            <a:avLst/>
          </a:prstGeom>
        </p:spPr>
        <p:txBody>
          <a:bodyPr lIns="91425" tIns="91425" rIns="91425" bIns="91425" anchor="ctr" anchorCtr="0">
            <a:noAutofit/>
          </a:bodyPr>
          <a:lstStyle/>
          <a:p>
            <a:pPr lvl="0" rtl="0">
              <a:spcBef>
                <a:spcPts val="0"/>
              </a:spcBef>
              <a:buNone/>
            </a:pPr>
            <a:r>
              <a:rPr lang="en-US" sz="3800" dirty="0"/>
              <a:t>Teacher Strategies for Developing Assessment Capable Learners</a:t>
            </a:r>
          </a:p>
        </p:txBody>
      </p:sp>
      <p:sp>
        <p:nvSpPr>
          <p:cNvPr id="740" name="Shape 740"/>
          <p:cNvSpPr txBox="1">
            <a:spLocks noGrp="1"/>
          </p:cNvSpPr>
          <p:nvPr>
            <p:ph type="body" idx="1"/>
          </p:nvPr>
        </p:nvSpPr>
        <p:spPr>
          <a:xfrm>
            <a:off x="239487" y="1960314"/>
            <a:ext cx="8708570" cy="3983286"/>
          </a:xfrm>
          <a:prstGeom prst="rect">
            <a:avLst/>
          </a:prstGeom>
        </p:spPr>
        <p:txBody>
          <a:bodyPr lIns="91425" tIns="91425" rIns="91425" bIns="91425" anchor="t" anchorCtr="0">
            <a:noAutofit/>
          </a:bodyPr>
          <a:lstStyle/>
          <a:p>
            <a:pPr marL="0" lvl="0" indent="0" rtl="0">
              <a:lnSpc>
                <a:spcPct val="100000"/>
              </a:lnSpc>
              <a:spcBef>
                <a:spcPts val="0"/>
              </a:spcBef>
              <a:buNone/>
            </a:pPr>
            <a:r>
              <a:rPr lang="en-US" sz="2500" b="1" dirty="0">
                <a:solidFill>
                  <a:srgbClr val="0D4170"/>
                </a:solidFill>
                <a:latin typeface="Arial"/>
                <a:ea typeface="Arial"/>
                <a:cs typeface="Arial"/>
                <a:sym typeface="Arial"/>
              </a:rPr>
              <a:t>To help students know where they are going, I need to:</a:t>
            </a:r>
          </a:p>
          <a:p>
            <a:pPr marL="857250" lvl="1" indent="-457200">
              <a:spcBef>
                <a:spcPts val="0"/>
              </a:spcBef>
              <a:buFont typeface="+mj-lt"/>
              <a:buAutoNum type="arabicPeriod"/>
            </a:pPr>
            <a:r>
              <a:rPr lang="en-US" sz="2000" dirty="0">
                <a:latin typeface="Arial"/>
                <a:ea typeface="Arial"/>
                <a:cs typeface="Arial"/>
                <a:sym typeface="Arial"/>
              </a:rPr>
              <a:t>Provide clear and understandable vision of the learning target.</a:t>
            </a:r>
          </a:p>
          <a:p>
            <a:pPr marL="857250" lvl="1" indent="-457200">
              <a:spcBef>
                <a:spcPts val="0"/>
              </a:spcBef>
              <a:buFont typeface="+mj-lt"/>
              <a:buAutoNum type="arabicPeriod"/>
            </a:pPr>
            <a:r>
              <a:rPr lang="en-US" sz="2000" dirty="0">
                <a:latin typeface="Arial"/>
                <a:ea typeface="Arial"/>
                <a:cs typeface="Arial"/>
                <a:sym typeface="Arial"/>
              </a:rPr>
              <a:t>Use examples and models of strong and weak work.</a:t>
            </a:r>
          </a:p>
          <a:p>
            <a:pPr marL="0" lvl="0" indent="0" rtl="0">
              <a:lnSpc>
                <a:spcPct val="100000"/>
              </a:lnSpc>
              <a:spcBef>
                <a:spcPts val="0"/>
              </a:spcBef>
              <a:buNone/>
            </a:pPr>
            <a:r>
              <a:rPr lang="en-US" sz="2500" b="1" dirty="0">
                <a:solidFill>
                  <a:srgbClr val="0D4170"/>
                </a:solidFill>
                <a:latin typeface="Arial"/>
                <a:ea typeface="Arial"/>
                <a:cs typeface="Arial"/>
                <a:sym typeface="Arial"/>
              </a:rPr>
              <a:t>To help students know where they are now, I need to:</a:t>
            </a:r>
          </a:p>
          <a:p>
            <a:pPr marL="857250" lvl="1" indent="-457200">
              <a:spcBef>
                <a:spcPts val="0"/>
              </a:spcBef>
              <a:buFont typeface="+mj-lt"/>
              <a:buAutoNum type="arabicPeriod" startAt="3"/>
            </a:pPr>
            <a:r>
              <a:rPr lang="en-US" sz="2000" dirty="0">
                <a:latin typeface="Arial"/>
                <a:ea typeface="Arial"/>
                <a:cs typeface="Arial"/>
                <a:sym typeface="Arial"/>
              </a:rPr>
              <a:t>Offer regular descriptive feedback.</a:t>
            </a:r>
          </a:p>
          <a:p>
            <a:pPr marL="857250" lvl="1" indent="-457200">
              <a:spcBef>
                <a:spcPts val="0"/>
              </a:spcBef>
              <a:buFont typeface="+mj-lt"/>
              <a:buAutoNum type="arabicPeriod" startAt="3"/>
            </a:pPr>
            <a:r>
              <a:rPr lang="en-US" sz="2000" dirty="0">
                <a:latin typeface="Arial"/>
                <a:ea typeface="Arial"/>
                <a:cs typeface="Arial"/>
                <a:sym typeface="Arial"/>
              </a:rPr>
              <a:t>Teach students to self-assess and set goals.</a:t>
            </a:r>
          </a:p>
          <a:p>
            <a:pPr marL="0" lvl="0" indent="0" rtl="0">
              <a:lnSpc>
                <a:spcPct val="100000"/>
              </a:lnSpc>
              <a:spcBef>
                <a:spcPts val="0"/>
              </a:spcBef>
              <a:buNone/>
            </a:pPr>
            <a:r>
              <a:rPr lang="en-US" sz="2500" b="1" dirty="0">
                <a:solidFill>
                  <a:srgbClr val="0D4170"/>
                </a:solidFill>
                <a:latin typeface="Arial"/>
                <a:ea typeface="Arial"/>
                <a:cs typeface="Arial"/>
                <a:sym typeface="Arial"/>
              </a:rPr>
              <a:t>To help students know how to close the gap, I need to:</a:t>
            </a:r>
          </a:p>
          <a:p>
            <a:pPr marL="857250" lvl="1" indent="-457200">
              <a:spcBef>
                <a:spcPts val="0"/>
              </a:spcBef>
              <a:buFont typeface="+mj-lt"/>
              <a:buAutoNum type="arabicPeriod" startAt="5"/>
            </a:pPr>
            <a:r>
              <a:rPr lang="en-US" sz="2000" dirty="0">
                <a:latin typeface="Arial"/>
                <a:ea typeface="Arial"/>
                <a:cs typeface="Arial"/>
                <a:sym typeface="Arial"/>
              </a:rPr>
              <a:t>Use evidence of student learning needs to determine next steps in teaching.</a:t>
            </a:r>
          </a:p>
          <a:p>
            <a:pPr marL="857250" lvl="1" indent="-457200">
              <a:spcBef>
                <a:spcPts val="0"/>
              </a:spcBef>
              <a:buFont typeface="+mj-lt"/>
              <a:buAutoNum type="arabicPeriod" startAt="5"/>
            </a:pPr>
            <a:r>
              <a:rPr lang="en-US" sz="2000" dirty="0">
                <a:latin typeface="Arial"/>
                <a:ea typeface="Arial"/>
                <a:cs typeface="Arial"/>
                <a:sym typeface="Arial"/>
              </a:rPr>
              <a:t>Design focused instruction, followed by practice with feedback.</a:t>
            </a:r>
          </a:p>
          <a:p>
            <a:pPr marL="857250" lvl="1" indent="-457200">
              <a:spcBef>
                <a:spcPts val="0"/>
              </a:spcBef>
              <a:buFont typeface="+mj-lt"/>
              <a:buAutoNum type="arabicPeriod" startAt="5"/>
            </a:pPr>
            <a:r>
              <a:rPr lang="en-US" sz="2000" dirty="0">
                <a:latin typeface="Arial"/>
                <a:ea typeface="Arial"/>
                <a:cs typeface="Arial"/>
                <a:sym typeface="Arial"/>
              </a:rPr>
              <a:t>Provide students opportunities to track, reflect on, and share their learning progress.</a:t>
            </a:r>
          </a:p>
        </p:txBody>
      </p:sp>
      <p:sp>
        <p:nvSpPr>
          <p:cNvPr id="2" name="TextBox 1"/>
          <p:cNvSpPr txBox="1"/>
          <p:nvPr/>
        </p:nvSpPr>
        <p:spPr>
          <a:xfrm>
            <a:off x="6422571" y="6270170"/>
            <a:ext cx="1894115" cy="338554"/>
          </a:xfrm>
          <a:prstGeom prst="rect">
            <a:avLst/>
          </a:prstGeom>
          <a:noFill/>
        </p:spPr>
        <p:txBody>
          <a:bodyPr wrap="square" rtlCol="0">
            <a:spAutoFit/>
          </a:bodyPr>
          <a:lstStyle/>
          <a:p>
            <a:r>
              <a:rPr lang="en-US" sz="1600" dirty="0"/>
              <a:t>(</a:t>
            </a:r>
            <a:r>
              <a:rPr lang="en-US" sz="1600" dirty="0" err="1"/>
              <a:t>Chappuis</a:t>
            </a:r>
            <a:r>
              <a:rPr lang="en-US" sz="1600" dirty="0"/>
              <a:t>, 2015)</a:t>
            </a:r>
          </a:p>
        </p:txBody>
      </p:sp>
      <p:sp>
        <p:nvSpPr>
          <p:cNvPr id="3" name="TextBox 2"/>
          <p:cNvSpPr txBox="1"/>
          <p:nvPr/>
        </p:nvSpPr>
        <p:spPr>
          <a:xfrm>
            <a:off x="10609588" y="4307555"/>
            <a:ext cx="2612572" cy="30777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281380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Shape 732"/>
          <p:cNvSpPr txBox="1">
            <a:spLocks noGrp="1"/>
          </p:cNvSpPr>
          <p:nvPr>
            <p:ph type="title"/>
          </p:nvPr>
        </p:nvSpPr>
        <p:spPr>
          <a:xfrm>
            <a:off x="457200" y="601662"/>
            <a:ext cx="8229600" cy="1097100"/>
          </a:xfrm>
          <a:prstGeom prst="rect">
            <a:avLst/>
          </a:prstGeom>
        </p:spPr>
        <p:txBody>
          <a:bodyPr lIns="91425" tIns="91425" rIns="91425" bIns="91425" anchor="ctr" anchorCtr="0">
            <a:noAutofit/>
          </a:bodyPr>
          <a:lstStyle/>
          <a:p>
            <a:pPr lvl="0">
              <a:spcBef>
                <a:spcPts val="0"/>
              </a:spcBef>
              <a:buNone/>
            </a:pPr>
            <a:r>
              <a:rPr lang="en-US" sz="3800"/>
              <a:t>Questions Students Need to Answer</a:t>
            </a:r>
          </a:p>
        </p:txBody>
      </p:sp>
      <p:sp>
        <p:nvSpPr>
          <p:cNvPr id="733" name="Shape 733"/>
          <p:cNvSpPr txBox="1">
            <a:spLocks noGrp="1"/>
          </p:cNvSpPr>
          <p:nvPr>
            <p:ph type="body" idx="1"/>
          </p:nvPr>
        </p:nvSpPr>
        <p:spPr>
          <a:xfrm>
            <a:off x="174171" y="1523999"/>
            <a:ext cx="8730343" cy="4441372"/>
          </a:xfrm>
          <a:prstGeom prst="rect">
            <a:avLst/>
          </a:prstGeom>
        </p:spPr>
        <p:txBody>
          <a:bodyPr lIns="91425" tIns="91425" rIns="91425" bIns="91425" anchor="t" anchorCtr="0">
            <a:noAutofit/>
          </a:bodyPr>
          <a:lstStyle/>
          <a:p>
            <a:pPr marL="0" lvl="0" indent="-69850">
              <a:lnSpc>
                <a:spcPct val="100000"/>
              </a:lnSpc>
              <a:spcBef>
                <a:spcPts val="600"/>
              </a:spcBef>
              <a:buClr>
                <a:schemeClr val="dk1"/>
              </a:buClr>
              <a:buSzPct val="45833"/>
              <a:buFont typeface="Arial"/>
              <a:buNone/>
            </a:pPr>
            <a:r>
              <a:rPr lang="en-US" sz="2500" dirty="0">
                <a:solidFill>
                  <a:srgbClr val="0D4170"/>
                </a:solidFill>
                <a:latin typeface="Arial"/>
                <a:ea typeface="Arial"/>
                <a:cs typeface="Arial"/>
                <a:sym typeface="Arial"/>
              </a:rPr>
              <a:t>Where am I going?</a:t>
            </a:r>
          </a:p>
          <a:p>
            <a:pPr marL="400050" lvl="1" indent="-69850">
              <a:spcBef>
                <a:spcPts val="500"/>
              </a:spcBef>
              <a:buClr>
                <a:schemeClr val="dk1"/>
              </a:buClr>
              <a:buSzPct val="55000"/>
              <a:buNone/>
            </a:pPr>
            <a:r>
              <a:rPr lang="en-US" sz="2000" dirty="0">
                <a:solidFill>
                  <a:srgbClr val="0D4170"/>
                </a:solidFill>
                <a:latin typeface="Arial"/>
                <a:ea typeface="Arial"/>
                <a:cs typeface="Arial"/>
                <a:sym typeface="Arial"/>
              </a:rPr>
              <a:t>1. </a:t>
            </a:r>
            <a:r>
              <a:rPr lang="en-US" sz="2000" dirty="0">
                <a:latin typeface="Arial"/>
                <a:ea typeface="Arial"/>
                <a:cs typeface="Arial"/>
                <a:sym typeface="Arial"/>
              </a:rPr>
              <a:t>I know what I am supposed to be learning and it makes sense to me.</a:t>
            </a:r>
          </a:p>
          <a:p>
            <a:pPr marL="400050" lvl="1" indent="-69850">
              <a:spcBef>
                <a:spcPts val="500"/>
              </a:spcBef>
              <a:buClr>
                <a:schemeClr val="dk1"/>
              </a:buClr>
              <a:buSzPct val="55000"/>
              <a:buNone/>
            </a:pPr>
            <a:r>
              <a:rPr lang="en-US" sz="2000" dirty="0">
                <a:solidFill>
                  <a:srgbClr val="0D4170"/>
                </a:solidFill>
                <a:latin typeface="Arial"/>
                <a:ea typeface="Arial"/>
                <a:cs typeface="Arial"/>
                <a:sym typeface="Arial"/>
              </a:rPr>
              <a:t>2. </a:t>
            </a:r>
            <a:r>
              <a:rPr lang="en-US" sz="2000" dirty="0">
                <a:latin typeface="Arial"/>
                <a:ea typeface="Arial"/>
                <a:cs typeface="Arial"/>
                <a:sym typeface="Arial"/>
              </a:rPr>
              <a:t>I know what quality work looks like.</a:t>
            </a:r>
          </a:p>
          <a:p>
            <a:pPr marL="0" lvl="0" indent="0" rtl="0">
              <a:lnSpc>
                <a:spcPct val="100000"/>
              </a:lnSpc>
              <a:spcBef>
                <a:spcPts val="0"/>
              </a:spcBef>
              <a:buNone/>
            </a:pPr>
            <a:endParaRPr sz="1200" dirty="0">
              <a:solidFill>
                <a:srgbClr val="0D4170"/>
              </a:solidFill>
              <a:latin typeface="Arial"/>
              <a:ea typeface="Arial"/>
              <a:cs typeface="Arial"/>
              <a:sym typeface="Arial"/>
            </a:endParaRPr>
          </a:p>
          <a:p>
            <a:pPr marL="0" lvl="0" indent="-69850">
              <a:lnSpc>
                <a:spcPct val="100000"/>
              </a:lnSpc>
              <a:spcBef>
                <a:spcPts val="0"/>
              </a:spcBef>
              <a:buClr>
                <a:schemeClr val="dk1"/>
              </a:buClr>
              <a:buSzPct val="45833"/>
              <a:buFont typeface="Arial"/>
              <a:buNone/>
            </a:pPr>
            <a:r>
              <a:rPr lang="en-US" sz="2500" dirty="0">
                <a:solidFill>
                  <a:srgbClr val="0D4170"/>
                </a:solidFill>
                <a:latin typeface="Arial"/>
                <a:ea typeface="Arial"/>
                <a:cs typeface="Arial"/>
                <a:sym typeface="Arial"/>
              </a:rPr>
              <a:t>Where am I now?</a:t>
            </a:r>
          </a:p>
          <a:p>
            <a:pPr marL="400050" lvl="1" indent="-69850">
              <a:spcBef>
                <a:spcPts val="500"/>
              </a:spcBef>
              <a:buClr>
                <a:schemeClr val="dk1"/>
              </a:buClr>
              <a:buSzPct val="55000"/>
              <a:buNone/>
            </a:pPr>
            <a:r>
              <a:rPr lang="en-US" sz="2000" dirty="0">
                <a:solidFill>
                  <a:srgbClr val="0D4170"/>
                </a:solidFill>
                <a:latin typeface="Arial"/>
                <a:ea typeface="Arial"/>
                <a:cs typeface="Arial"/>
                <a:sym typeface="Arial"/>
              </a:rPr>
              <a:t>3. </a:t>
            </a:r>
            <a:r>
              <a:rPr lang="en-US" sz="2000" dirty="0">
                <a:latin typeface="Arial"/>
                <a:ea typeface="Arial"/>
                <a:cs typeface="Arial"/>
                <a:sym typeface="Arial"/>
              </a:rPr>
              <a:t>It is clear to me what I am doing well and what I need to do next.</a:t>
            </a:r>
          </a:p>
          <a:p>
            <a:pPr marL="400050" lvl="1" indent="-69850">
              <a:spcBef>
                <a:spcPts val="500"/>
              </a:spcBef>
              <a:buClr>
                <a:schemeClr val="dk1"/>
              </a:buClr>
              <a:buSzPct val="55000"/>
              <a:buNone/>
            </a:pPr>
            <a:r>
              <a:rPr lang="en-US" sz="2000" dirty="0">
                <a:solidFill>
                  <a:srgbClr val="0D4170"/>
                </a:solidFill>
                <a:latin typeface="Arial"/>
                <a:ea typeface="Arial"/>
                <a:cs typeface="Arial"/>
                <a:sym typeface="Arial"/>
              </a:rPr>
              <a:t>4. </a:t>
            </a:r>
            <a:r>
              <a:rPr lang="en-US" sz="2000" dirty="0">
                <a:latin typeface="Arial"/>
                <a:ea typeface="Arial"/>
                <a:cs typeface="Arial"/>
                <a:sym typeface="Arial"/>
              </a:rPr>
              <a:t>I self-assess and set my own learning goals.</a:t>
            </a:r>
          </a:p>
          <a:p>
            <a:pPr marL="0" lvl="0" indent="0" rtl="0">
              <a:lnSpc>
                <a:spcPct val="100000"/>
              </a:lnSpc>
              <a:spcBef>
                <a:spcPts val="0"/>
              </a:spcBef>
              <a:buNone/>
            </a:pPr>
            <a:endParaRPr sz="1200" dirty="0">
              <a:solidFill>
                <a:srgbClr val="0D4170"/>
              </a:solidFill>
              <a:latin typeface="Arial"/>
              <a:ea typeface="Arial"/>
              <a:cs typeface="Arial"/>
              <a:sym typeface="Arial"/>
            </a:endParaRPr>
          </a:p>
          <a:p>
            <a:pPr marL="0" lvl="0" indent="-69850">
              <a:lnSpc>
                <a:spcPct val="100000"/>
              </a:lnSpc>
              <a:spcBef>
                <a:spcPts val="0"/>
              </a:spcBef>
              <a:buClr>
                <a:schemeClr val="dk1"/>
              </a:buClr>
              <a:buSzPct val="45833"/>
              <a:buFont typeface="Arial"/>
              <a:buNone/>
            </a:pPr>
            <a:r>
              <a:rPr lang="en-US" sz="2500" dirty="0">
                <a:solidFill>
                  <a:srgbClr val="0D4170"/>
                </a:solidFill>
                <a:latin typeface="Arial"/>
                <a:ea typeface="Arial"/>
                <a:cs typeface="Arial"/>
                <a:sym typeface="Arial"/>
              </a:rPr>
              <a:t>How can I close the gap?</a:t>
            </a:r>
          </a:p>
          <a:p>
            <a:pPr marL="400050" lvl="1" indent="-69850">
              <a:spcBef>
                <a:spcPts val="500"/>
              </a:spcBef>
              <a:buClr>
                <a:schemeClr val="dk1"/>
              </a:buClr>
              <a:buSzPct val="55000"/>
              <a:buNone/>
            </a:pPr>
            <a:r>
              <a:rPr lang="en-US" sz="2000" dirty="0">
                <a:solidFill>
                  <a:srgbClr val="0D4170"/>
                </a:solidFill>
                <a:latin typeface="Arial"/>
                <a:ea typeface="Arial"/>
                <a:cs typeface="Arial"/>
                <a:sym typeface="Arial"/>
              </a:rPr>
              <a:t>5. </a:t>
            </a:r>
            <a:r>
              <a:rPr lang="en-US" sz="2000" dirty="0">
                <a:latin typeface="Arial"/>
                <a:ea typeface="Arial"/>
                <a:cs typeface="Arial"/>
                <a:sym typeface="Arial"/>
              </a:rPr>
              <a:t>I know what the next step is for my learning.</a:t>
            </a:r>
          </a:p>
          <a:p>
            <a:pPr marL="400050" lvl="1" indent="-69850">
              <a:spcBef>
                <a:spcPts val="500"/>
              </a:spcBef>
              <a:buClr>
                <a:schemeClr val="dk1"/>
              </a:buClr>
              <a:buSzPct val="55000"/>
              <a:buNone/>
            </a:pPr>
            <a:r>
              <a:rPr lang="en-US" sz="2000" dirty="0">
                <a:solidFill>
                  <a:srgbClr val="0D4170"/>
                </a:solidFill>
                <a:latin typeface="Arial"/>
                <a:ea typeface="Arial"/>
                <a:cs typeface="Arial"/>
                <a:sym typeface="Arial"/>
              </a:rPr>
              <a:t>6. </a:t>
            </a:r>
            <a:r>
              <a:rPr lang="en-US" sz="2000" dirty="0">
                <a:latin typeface="Arial"/>
                <a:ea typeface="Arial"/>
                <a:cs typeface="Arial"/>
                <a:sym typeface="Arial"/>
              </a:rPr>
              <a:t>I rework, refine, and revise my work to reach my learning target.</a:t>
            </a:r>
          </a:p>
          <a:p>
            <a:pPr marL="400050" lvl="1" indent="-69850">
              <a:spcBef>
                <a:spcPts val="500"/>
              </a:spcBef>
              <a:buClr>
                <a:schemeClr val="dk1"/>
              </a:buClr>
              <a:buSzPct val="55000"/>
              <a:buNone/>
            </a:pPr>
            <a:r>
              <a:rPr lang="en-US" sz="2000" dirty="0">
                <a:solidFill>
                  <a:srgbClr val="0D4170"/>
                </a:solidFill>
                <a:latin typeface="Arial"/>
                <a:ea typeface="Arial"/>
                <a:cs typeface="Arial"/>
                <a:sym typeface="Arial"/>
              </a:rPr>
              <a:t>7. </a:t>
            </a:r>
            <a:r>
              <a:rPr lang="en-US" sz="2000" dirty="0">
                <a:latin typeface="Arial"/>
                <a:ea typeface="Arial"/>
                <a:cs typeface="Arial"/>
                <a:sym typeface="Arial"/>
              </a:rPr>
              <a:t>I reflect on my work and keep track of my progress in order to share my learning with others.</a:t>
            </a:r>
          </a:p>
        </p:txBody>
      </p:sp>
      <p:sp>
        <p:nvSpPr>
          <p:cNvPr id="2" name="TextBox 1"/>
          <p:cNvSpPr txBox="1"/>
          <p:nvPr/>
        </p:nvSpPr>
        <p:spPr>
          <a:xfrm>
            <a:off x="6509657" y="6204857"/>
            <a:ext cx="1828800" cy="348343"/>
          </a:xfrm>
          <a:prstGeom prst="rect">
            <a:avLst/>
          </a:prstGeom>
          <a:noFill/>
        </p:spPr>
        <p:txBody>
          <a:bodyPr wrap="square" rtlCol="0">
            <a:spAutoFit/>
          </a:bodyPr>
          <a:lstStyle/>
          <a:p>
            <a:r>
              <a:rPr lang="en-US" sz="1600" dirty="0"/>
              <a:t>(</a:t>
            </a:r>
            <a:r>
              <a:rPr lang="en-US" sz="1600" dirty="0" err="1"/>
              <a:t>Chappuis</a:t>
            </a:r>
            <a:r>
              <a:rPr lang="en-US" sz="1600" dirty="0"/>
              <a:t>, 2009)</a:t>
            </a:r>
          </a:p>
        </p:txBody>
      </p:sp>
    </p:spTree>
    <p:extLst>
      <p:ext uri="{BB962C8B-B14F-4D97-AF65-F5344CB8AC3E}">
        <p14:creationId xmlns:p14="http://schemas.microsoft.com/office/powerpoint/2010/main" val="262912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a:spLocks noGrp="1"/>
          </p:cNvSpPr>
          <p:nvPr>
            <p:ph type="title"/>
          </p:nvPr>
        </p:nvSpPr>
        <p:spPr>
          <a:xfrm>
            <a:off x="457200" y="601662"/>
            <a:ext cx="8229600" cy="1742828"/>
          </a:xfrm>
          <a:prstGeom prst="rect">
            <a:avLst/>
          </a:prstGeom>
        </p:spPr>
        <p:txBody>
          <a:bodyPr lIns="91425" tIns="91425" rIns="91425" bIns="91425" anchor="ctr" anchorCtr="0">
            <a:noAutofit/>
          </a:bodyPr>
          <a:lstStyle/>
          <a:p>
            <a:pPr lvl="0">
              <a:spcBef>
                <a:spcPts val="0"/>
              </a:spcBef>
              <a:buNone/>
            </a:pPr>
            <a:r>
              <a:rPr lang="en-US" sz="4200" dirty="0">
                <a:solidFill>
                  <a:srgbClr val="0D4170"/>
                </a:solidFill>
                <a:latin typeface="Arial"/>
                <a:ea typeface="Arial"/>
                <a:cs typeface="Arial"/>
                <a:sym typeface="Arial"/>
              </a:rPr>
              <a:t>Use of These Strategies              Is Not Linear</a:t>
            </a:r>
          </a:p>
        </p:txBody>
      </p:sp>
      <p:sp>
        <p:nvSpPr>
          <p:cNvPr id="719" name="Shape 719"/>
          <p:cNvSpPr txBox="1">
            <a:spLocks noGrp="1"/>
          </p:cNvSpPr>
          <p:nvPr>
            <p:ph type="body" idx="1"/>
          </p:nvPr>
        </p:nvSpPr>
        <p:spPr>
          <a:xfrm>
            <a:off x="457200" y="2344490"/>
            <a:ext cx="8229600" cy="3497510"/>
          </a:xfrm>
          <a:prstGeom prst="rect">
            <a:avLst/>
          </a:prstGeom>
        </p:spPr>
        <p:txBody>
          <a:bodyPr lIns="91425" tIns="91425" rIns="91425" bIns="91425" anchor="t" anchorCtr="0">
            <a:noAutofit/>
          </a:bodyPr>
          <a:lstStyle/>
          <a:p>
            <a:pPr marL="457200" lvl="0" indent="-393700">
              <a:lnSpc>
                <a:spcPct val="115000"/>
              </a:lnSpc>
              <a:spcBef>
                <a:spcPts val="800"/>
              </a:spcBef>
              <a:buSzPct val="100000"/>
              <a:buFont typeface="Arial"/>
            </a:pPr>
            <a:r>
              <a:rPr lang="en-US" sz="2800" dirty="0">
                <a:latin typeface="Arial"/>
                <a:ea typeface="Arial"/>
                <a:cs typeface="Arial"/>
                <a:sym typeface="Arial"/>
              </a:rPr>
              <a:t>Strategies 1 through 3, provide a clear picture of where we are going.</a:t>
            </a:r>
          </a:p>
          <a:p>
            <a:pPr marL="457200" lvl="0" indent="-393700">
              <a:lnSpc>
                <a:spcPct val="115000"/>
              </a:lnSpc>
              <a:spcBef>
                <a:spcPts val="800"/>
              </a:spcBef>
              <a:buSzPct val="100000"/>
              <a:buFont typeface="Arial"/>
            </a:pPr>
            <a:r>
              <a:rPr lang="en-US" sz="2800" dirty="0">
                <a:latin typeface="Arial"/>
                <a:ea typeface="Arial"/>
                <a:cs typeface="Arial"/>
                <a:sym typeface="Arial"/>
              </a:rPr>
              <a:t>Strategy 4 and Strategy 7, explain where we want our students to arrive.</a:t>
            </a:r>
          </a:p>
          <a:p>
            <a:pPr marL="457200" lvl="0" indent="-393700">
              <a:lnSpc>
                <a:spcPct val="115000"/>
              </a:lnSpc>
              <a:spcBef>
                <a:spcPts val="800"/>
              </a:spcBef>
              <a:buSzPct val="100000"/>
              <a:buFont typeface="Arial"/>
            </a:pPr>
            <a:r>
              <a:rPr lang="en-US" sz="2800" dirty="0">
                <a:latin typeface="Arial"/>
                <a:ea typeface="Arial"/>
                <a:cs typeface="Arial"/>
                <a:sym typeface="Arial"/>
              </a:rPr>
              <a:t>Strategies 5 and 6, can happen at any time and often use Strategies 1-4 as part of the lessons. </a:t>
            </a:r>
          </a:p>
          <a:p>
            <a:pPr marL="203200" lvl="0" indent="0">
              <a:spcBef>
                <a:spcPts val="0"/>
              </a:spcBef>
              <a:buNone/>
            </a:pPr>
            <a:endParaRPr dirty="0"/>
          </a:p>
        </p:txBody>
      </p:sp>
      <p:sp>
        <p:nvSpPr>
          <p:cNvPr id="2" name="TextBox 1"/>
          <p:cNvSpPr txBox="1"/>
          <p:nvPr/>
        </p:nvSpPr>
        <p:spPr>
          <a:xfrm>
            <a:off x="6819373" y="6232247"/>
            <a:ext cx="1763486" cy="338554"/>
          </a:xfrm>
          <a:prstGeom prst="rect">
            <a:avLst/>
          </a:prstGeom>
          <a:noFill/>
        </p:spPr>
        <p:txBody>
          <a:bodyPr wrap="square" rtlCol="0">
            <a:spAutoFit/>
          </a:bodyPr>
          <a:lstStyle/>
          <a:p>
            <a:r>
              <a:rPr lang="en-US" sz="1600" dirty="0"/>
              <a:t>(</a:t>
            </a:r>
            <a:r>
              <a:rPr lang="en-US" sz="1600" dirty="0" err="1"/>
              <a:t>Chappuis</a:t>
            </a:r>
            <a:r>
              <a:rPr lang="en-US" sz="1600" dirty="0"/>
              <a:t>, 2015)</a:t>
            </a:r>
          </a:p>
        </p:txBody>
      </p:sp>
    </p:spTree>
    <p:extLst>
      <p:ext uri="{BB962C8B-B14F-4D97-AF65-F5344CB8AC3E}">
        <p14:creationId xmlns:p14="http://schemas.microsoft.com/office/powerpoint/2010/main" val="1064180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txBox="1">
            <a:spLocks noGrp="1"/>
          </p:cNvSpPr>
          <p:nvPr>
            <p:ph type="title"/>
          </p:nvPr>
        </p:nvSpPr>
        <p:spPr>
          <a:xfrm>
            <a:off x="514350" y="731702"/>
            <a:ext cx="8229600" cy="1097100"/>
          </a:xfrm>
          <a:prstGeom prst="rect">
            <a:avLst/>
          </a:prstGeom>
        </p:spPr>
        <p:txBody>
          <a:bodyPr lIns="91425" tIns="91425" rIns="91425" bIns="91425" anchor="ctr" anchorCtr="0">
            <a:noAutofit/>
          </a:bodyPr>
          <a:lstStyle/>
          <a:p>
            <a:pPr marL="342900" lvl="0" indent="-209550" rtl="0">
              <a:spcBef>
                <a:spcPts val="640"/>
              </a:spcBef>
              <a:buClr>
                <a:schemeClr val="dk1"/>
              </a:buClr>
              <a:buSzPct val="31428"/>
              <a:buFont typeface="Arial"/>
              <a:buNone/>
            </a:pPr>
            <a:r>
              <a:rPr lang="en-US" sz="3400" dirty="0"/>
              <a:t>“Indispensable Conditions” for Improvement in Learning</a:t>
            </a:r>
          </a:p>
        </p:txBody>
      </p:sp>
      <p:sp>
        <p:nvSpPr>
          <p:cNvPr id="726" name="Shape 726"/>
          <p:cNvSpPr txBox="1">
            <a:spLocks noGrp="1"/>
          </p:cNvSpPr>
          <p:nvPr>
            <p:ph type="body" idx="1"/>
          </p:nvPr>
        </p:nvSpPr>
        <p:spPr>
          <a:xfrm>
            <a:off x="205273" y="1828802"/>
            <a:ext cx="8538677" cy="4095748"/>
          </a:xfrm>
          <a:prstGeom prst="rect">
            <a:avLst/>
          </a:prstGeom>
        </p:spPr>
        <p:txBody>
          <a:bodyPr lIns="91425" tIns="91425" rIns="91425" bIns="91425" anchor="t" anchorCtr="0">
            <a:noAutofit/>
          </a:bodyPr>
          <a:lstStyle/>
          <a:p>
            <a:pPr lvl="0" rtl="0">
              <a:spcBef>
                <a:spcPts val="0"/>
              </a:spcBef>
              <a:buNone/>
            </a:pPr>
            <a:r>
              <a:rPr lang="en-US" sz="2700" b="1" dirty="0">
                <a:latin typeface="Arial"/>
                <a:ea typeface="Arial"/>
                <a:cs typeface="Arial"/>
                <a:sym typeface="Arial"/>
              </a:rPr>
              <a:t>The student:</a:t>
            </a:r>
          </a:p>
          <a:p>
            <a:pPr marL="857250" lvl="1" indent="-400050">
              <a:spcBef>
                <a:spcPts val="0"/>
              </a:spcBef>
              <a:buClr>
                <a:schemeClr val="accent2">
                  <a:lumMod val="50000"/>
                </a:schemeClr>
              </a:buClr>
              <a:buFont typeface="Arial"/>
            </a:pPr>
            <a:r>
              <a:rPr lang="en-US" sz="2700" dirty="0">
                <a:latin typeface="Arial"/>
                <a:ea typeface="Arial"/>
                <a:cs typeface="Arial"/>
                <a:sym typeface="Arial"/>
              </a:rPr>
              <a:t>comes to hold a concept of quality roughly similar to that of the teacher. </a:t>
            </a:r>
            <a:r>
              <a:rPr lang="en-US" sz="2700" dirty="0">
                <a:solidFill>
                  <a:schemeClr val="accent3"/>
                </a:solidFill>
                <a:latin typeface="Arial"/>
                <a:ea typeface="Arial"/>
                <a:cs typeface="Arial"/>
                <a:sym typeface="Arial"/>
              </a:rPr>
              <a:t>(Where am I going?)</a:t>
            </a:r>
          </a:p>
          <a:p>
            <a:pPr marL="857250" lvl="1" indent="-400050">
              <a:spcBef>
                <a:spcPts val="0"/>
              </a:spcBef>
              <a:buClr>
                <a:schemeClr val="accent2">
                  <a:lumMod val="50000"/>
                </a:schemeClr>
              </a:buClr>
              <a:buFont typeface="Arial"/>
            </a:pPr>
            <a:r>
              <a:rPr lang="en-US" sz="2700" dirty="0">
                <a:latin typeface="Arial"/>
                <a:ea typeface="Arial"/>
                <a:cs typeface="Arial"/>
                <a:sym typeface="Arial"/>
              </a:rPr>
              <a:t>is able to monitor continuously the quality of work produced during the act of production. </a:t>
            </a:r>
            <a:r>
              <a:rPr lang="en-US" sz="2700" dirty="0">
                <a:solidFill>
                  <a:schemeClr val="accent3"/>
                </a:solidFill>
                <a:latin typeface="Arial"/>
                <a:ea typeface="Arial"/>
                <a:cs typeface="Arial"/>
                <a:sym typeface="Arial"/>
              </a:rPr>
              <a:t>(Where am I now?)</a:t>
            </a:r>
          </a:p>
          <a:p>
            <a:pPr marL="857250" lvl="1" indent="-400050">
              <a:spcBef>
                <a:spcPts val="0"/>
              </a:spcBef>
              <a:buClr>
                <a:schemeClr val="accent2">
                  <a:lumMod val="50000"/>
                </a:schemeClr>
              </a:buClr>
              <a:buFont typeface="Arial"/>
            </a:pPr>
            <a:r>
              <a:rPr lang="en-US" sz="2700" dirty="0">
                <a:latin typeface="Arial"/>
                <a:ea typeface="Arial"/>
                <a:cs typeface="Arial"/>
                <a:sym typeface="Arial"/>
              </a:rPr>
              <a:t>has a repertoire of alternative learning strategies to employ when faced with incomplete mastery. </a:t>
            </a:r>
            <a:r>
              <a:rPr lang="en-US" sz="2700" dirty="0">
                <a:solidFill>
                  <a:schemeClr val="accent3"/>
                </a:solidFill>
                <a:latin typeface="Arial"/>
                <a:ea typeface="Arial"/>
                <a:cs typeface="Arial"/>
                <a:sym typeface="Arial"/>
              </a:rPr>
              <a:t>(How can I close the gap?)</a:t>
            </a:r>
          </a:p>
        </p:txBody>
      </p:sp>
      <p:sp>
        <p:nvSpPr>
          <p:cNvPr id="2" name="TextBox 1"/>
          <p:cNvSpPr txBox="1"/>
          <p:nvPr/>
        </p:nvSpPr>
        <p:spPr>
          <a:xfrm>
            <a:off x="6972300" y="6191250"/>
            <a:ext cx="1562100" cy="338554"/>
          </a:xfrm>
          <a:prstGeom prst="rect">
            <a:avLst/>
          </a:prstGeom>
          <a:noFill/>
        </p:spPr>
        <p:txBody>
          <a:bodyPr wrap="square" rtlCol="0">
            <a:spAutoFit/>
          </a:bodyPr>
          <a:lstStyle/>
          <a:p>
            <a:r>
              <a:rPr lang="en-US" sz="1600" dirty="0"/>
              <a:t>(Sadler, 1989)</a:t>
            </a:r>
          </a:p>
        </p:txBody>
      </p:sp>
    </p:spTree>
    <p:extLst>
      <p:ext uri="{BB962C8B-B14F-4D97-AF65-F5344CB8AC3E}">
        <p14:creationId xmlns:p14="http://schemas.microsoft.com/office/powerpoint/2010/main" val="1221483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Shape 679"/>
          <p:cNvSpPr txBox="1">
            <a:spLocks noGrp="1"/>
          </p:cNvSpPr>
          <p:nvPr>
            <p:ph type="title"/>
          </p:nvPr>
        </p:nvSpPr>
        <p:spPr>
          <a:xfrm>
            <a:off x="457200" y="936280"/>
            <a:ext cx="8229600" cy="1290086"/>
          </a:xfrm>
          <a:prstGeom prst="rect">
            <a:avLst/>
          </a:prstGeom>
        </p:spPr>
        <p:txBody>
          <a:bodyPr lIns="91425" tIns="91425" rIns="91425" bIns="91425" anchor="ctr" anchorCtr="0">
            <a:noAutofit/>
          </a:bodyPr>
          <a:lstStyle/>
          <a:p>
            <a:pPr lvl="0">
              <a:spcBef>
                <a:spcPts val="0"/>
              </a:spcBef>
              <a:buNone/>
            </a:pPr>
            <a:r>
              <a:rPr lang="en-US" sz="4000" dirty="0"/>
              <a:t>Today’s Focus: </a:t>
            </a:r>
          </a:p>
          <a:p>
            <a:pPr lvl="0">
              <a:spcBef>
                <a:spcPts val="0"/>
              </a:spcBef>
              <a:buNone/>
            </a:pPr>
            <a:r>
              <a:rPr lang="en-US" sz="4000" dirty="0"/>
              <a:t>Where Am I Now?</a:t>
            </a:r>
          </a:p>
        </p:txBody>
      </p:sp>
      <p:sp>
        <p:nvSpPr>
          <p:cNvPr id="680" name="Shape 680"/>
          <p:cNvSpPr txBox="1">
            <a:spLocks noGrp="1"/>
          </p:cNvSpPr>
          <p:nvPr>
            <p:ph type="body" idx="1"/>
          </p:nvPr>
        </p:nvSpPr>
        <p:spPr>
          <a:xfrm>
            <a:off x="457200" y="2504660"/>
            <a:ext cx="8229600" cy="3220279"/>
          </a:xfrm>
          <a:prstGeom prst="rect">
            <a:avLst/>
          </a:prstGeom>
        </p:spPr>
        <p:txBody>
          <a:bodyPr lIns="91425" tIns="91425" rIns="91425" bIns="91425" anchor="t" anchorCtr="0">
            <a:noAutofit/>
          </a:bodyPr>
          <a:lstStyle/>
          <a:p>
            <a:pPr marL="0" lvl="0" indent="0">
              <a:spcBef>
                <a:spcPts val="0"/>
              </a:spcBef>
              <a:buClr>
                <a:schemeClr val="dk1"/>
              </a:buClr>
              <a:buSzPct val="25000"/>
              <a:buFont typeface="Arial"/>
              <a:buNone/>
            </a:pPr>
            <a:r>
              <a:rPr lang="en-US" sz="3500" b="1" dirty="0">
                <a:latin typeface="Arial"/>
                <a:ea typeface="Arial"/>
                <a:cs typeface="Arial"/>
                <a:sym typeface="Arial"/>
              </a:rPr>
              <a:t>Strategy 3:</a:t>
            </a:r>
            <a:r>
              <a:rPr lang="en-US" sz="3500" dirty="0">
                <a:latin typeface="Arial"/>
                <a:ea typeface="Arial"/>
                <a:cs typeface="Arial"/>
                <a:sym typeface="Arial"/>
              </a:rPr>
              <a:t> How do you (</a:t>
            </a:r>
            <a:r>
              <a:rPr lang="en-US" sz="3500" i="1" dirty="0">
                <a:latin typeface="Arial"/>
                <a:ea typeface="Arial"/>
                <a:cs typeface="Arial"/>
                <a:sym typeface="Arial"/>
              </a:rPr>
              <a:t>or could you</a:t>
            </a:r>
            <a:r>
              <a:rPr lang="en-US" sz="3500" dirty="0">
                <a:latin typeface="Arial"/>
                <a:ea typeface="Arial"/>
                <a:cs typeface="Arial"/>
                <a:sym typeface="Arial"/>
              </a:rPr>
              <a:t>) offer feedback to students?</a:t>
            </a:r>
          </a:p>
          <a:p>
            <a:pPr marL="0" lvl="0" indent="0">
              <a:spcBef>
                <a:spcPts val="0"/>
              </a:spcBef>
              <a:buClr>
                <a:schemeClr val="dk1"/>
              </a:buClr>
              <a:buSzPct val="25000"/>
              <a:buFont typeface="Arial"/>
              <a:buNone/>
            </a:pPr>
            <a:endParaRPr lang="en-US" sz="2000" dirty="0">
              <a:latin typeface="Arial"/>
              <a:ea typeface="Arial"/>
              <a:cs typeface="Arial"/>
              <a:sym typeface="Arial"/>
            </a:endParaRPr>
          </a:p>
          <a:p>
            <a:pPr marL="0" lvl="0" indent="0">
              <a:spcBef>
                <a:spcPts val="800"/>
              </a:spcBef>
              <a:buClr>
                <a:schemeClr val="dk1"/>
              </a:buClr>
              <a:buSzPct val="25000"/>
              <a:buFont typeface="Arial"/>
              <a:buNone/>
            </a:pPr>
            <a:r>
              <a:rPr lang="en-US" sz="3500" b="1" dirty="0">
                <a:latin typeface="Arial"/>
                <a:ea typeface="Arial"/>
                <a:cs typeface="Arial"/>
                <a:sym typeface="Arial"/>
              </a:rPr>
              <a:t>Strategy 4: </a:t>
            </a:r>
            <a:r>
              <a:rPr lang="en-US" sz="3500" dirty="0">
                <a:latin typeface="Arial"/>
                <a:ea typeface="Arial"/>
                <a:cs typeface="Arial"/>
                <a:sym typeface="Arial"/>
              </a:rPr>
              <a:t>How do you (</a:t>
            </a:r>
            <a:r>
              <a:rPr lang="en-US" sz="3500" i="1" dirty="0">
                <a:latin typeface="Arial"/>
                <a:ea typeface="Arial"/>
                <a:cs typeface="Arial"/>
                <a:sym typeface="Arial"/>
              </a:rPr>
              <a:t>or could you</a:t>
            </a:r>
            <a:r>
              <a:rPr lang="en-US" sz="3500" dirty="0">
                <a:latin typeface="Arial"/>
                <a:ea typeface="Arial"/>
                <a:cs typeface="Arial"/>
                <a:sym typeface="Arial"/>
              </a:rPr>
              <a:t>) teach students to self-assess and set goals?</a:t>
            </a:r>
          </a:p>
        </p:txBody>
      </p:sp>
      <p:grpSp>
        <p:nvGrpSpPr>
          <p:cNvPr id="4" name="Group 2"/>
          <p:cNvGrpSpPr>
            <a:grpSpLocks/>
          </p:cNvGrpSpPr>
          <p:nvPr/>
        </p:nvGrpSpPr>
        <p:grpSpPr bwMode="auto">
          <a:xfrm>
            <a:off x="7839074" y="235812"/>
            <a:ext cx="1152525" cy="914400"/>
            <a:chOff x="4867942" y="3758980"/>
            <a:chExt cx="1151858" cy="914400"/>
          </a:xfrm>
        </p:grpSpPr>
        <p:sp>
          <p:nvSpPr>
            <p:cNvPr id="5" name="Rectangle 4"/>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9" descr="C:\Users\dayad\Desktop\moedusail graphics\icons not buttons\ref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59638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p:nvPr/>
        </p:nvSpPr>
        <p:spPr>
          <a:xfrm>
            <a:off x="398250" y="1676317"/>
            <a:ext cx="8347500" cy="1519288"/>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0" name="Shape 670"/>
          <p:cNvSpPr txBox="1">
            <a:spLocks noGrp="1"/>
          </p:cNvSpPr>
          <p:nvPr>
            <p:ph type="title"/>
          </p:nvPr>
        </p:nvSpPr>
        <p:spPr>
          <a:xfrm>
            <a:off x="398250" y="755373"/>
            <a:ext cx="8229600" cy="920943"/>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dirty="0">
                <a:solidFill>
                  <a:schemeClr val="accent2"/>
                </a:solidFill>
                <a:latin typeface="Questrial"/>
                <a:ea typeface="Questrial"/>
                <a:cs typeface="Questrial"/>
                <a:sym typeface="Questrial"/>
              </a:rPr>
              <a:t>Where Am I Now?</a:t>
            </a:r>
          </a:p>
        </p:txBody>
      </p:sp>
      <p:sp>
        <p:nvSpPr>
          <p:cNvPr id="671" name="Shape 671"/>
          <p:cNvSpPr txBox="1">
            <a:spLocks noGrp="1"/>
          </p:cNvSpPr>
          <p:nvPr>
            <p:ph type="body" idx="1"/>
          </p:nvPr>
        </p:nvSpPr>
        <p:spPr>
          <a:xfrm>
            <a:off x="398250" y="1722037"/>
            <a:ext cx="8566470" cy="1519288"/>
          </a:xfrm>
          <a:prstGeom prst="rect">
            <a:avLst/>
          </a:prstGeom>
          <a:noFill/>
          <a:ln w="28575" cap="flat" cmpd="sng">
            <a:solidFill>
              <a:srgbClr val="000000">
                <a:alpha val="0"/>
              </a:srgbClr>
            </a:solidFill>
            <a:prstDash val="solid"/>
            <a:round/>
            <a:headEnd type="none" w="med" len="med"/>
            <a:tailEnd type="none" w="med" len="med"/>
          </a:ln>
        </p:spPr>
        <p:txBody>
          <a:bodyPr lIns="91425" tIns="45700" rIns="91425" bIns="45700" anchor="t" anchorCtr="0">
            <a:noAutofit/>
          </a:bodyPr>
          <a:lstStyle/>
          <a:p>
            <a:pPr lvl="0" indent="-69850" rtl="0">
              <a:spcBef>
                <a:spcPts val="2400"/>
              </a:spcBef>
              <a:buClr>
                <a:srgbClr val="000000"/>
              </a:buClr>
              <a:buSzPct val="44000"/>
              <a:buFont typeface="Arial"/>
              <a:buNone/>
            </a:pPr>
            <a:r>
              <a:rPr lang="en-US" sz="2500" dirty="0">
                <a:solidFill>
                  <a:schemeClr val="accent2"/>
                </a:solidFill>
                <a:latin typeface="Arial"/>
                <a:ea typeface="Arial"/>
                <a:cs typeface="Arial"/>
                <a:sym typeface="Arial"/>
              </a:rPr>
              <a:t>To help students know where they are now, I need to:</a:t>
            </a:r>
          </a:p>
          <a:p>
            <a:pPr marL="857250" lvl="1" indent="-260350">
              <a:spcBef>
                <a:spcPts val="400"/>
              </a:spcBef>
              <a:buFont typeface="Calibri"/>
              <a:buAutoNum type="arabicPeriod" startAt="3"/>
            </a:pPr>
            <a:r>
              <a:rPr lang="en-US" sz="2400" dirty="0">
                <a:latin typeface="Arial"/>
                <a:ea typeface="Arial"/>
                <a:cs typeface="Arial"/>
                <a:sym typeface="Arial"/>
              </a:rPr>
              <a:t> Offer regular descriptive feedback.</a:t>
            </a:r>
          </a:p>
          <a:p>
            <a:pPr marL="857250" lvl="1" indent="-260350">
              <a:spcBef>
                <a:spcPts val="400"/>
              </a:spcBef>
              <a:buFont typeface="Calibri"/>
              <a:buAutoNum type="arabicPeriod" startAt="3"/>
            </a:pPr>
            <a:r>
              <a:rPr lang="en-US" sz="2400" dirty="0">
                <a:latin typeface="Arial"/>
                <a:ea typeface="Arial"/>
                <a:cs typeface="Arial"/>
                <a:sym typeface="Arial"/>
              </a:rPr>
              <a:t> Teach students to self-assess and set goals </a:t>
            </a:r>
            <a:r>
              <a:rPr lang="en-US" sz="2400" b="1" dirty="0">
                <a:latin typeface="Arial"/>
                <a:ea typeface="Arial"/>
                <a:cs typeface="Arial"/>
                <a:sym typeface="Arial"/>
              </a:rPr>
              <a:t>each day</a:t>
            </a:r>
            <a:r>
              <a:rPr lang="en-US" sz="2400" dirty="0">
                <a:latin typeface="Arial"/>
                <a:ea typeface="Arial"/>
                <a:cs typeface="Arial"/>
                <a:sym typeface="Arial"/>
              </a:rPr>
              <a:t>.</a:t>
            </a:r>
          </a:p>
        </p:txBody>
      </p:sp>
      <p:sp>
        <p:nvSpPr>
          <p:cNvPr id="672" name="Shape 672"/>
          <p:cNvSpPr txBox="1"/>
          <p:nvPr/>
        </p:nvSpPr>
        <p:spPr>
          <a:xfrm>
            <a:off x="6946125" y="6172199"/>
            <a:ext cx="1740675" cy="286125"/>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US" sz="1600" dirty="0">
                <a:solidFill>
                  <a:schemeClr val="dk1"/>
                </a:solidFill>
              </a:rPr>
              <a:t>(</a:t>
            </a:r>
            <a:r>
              <a:rPr lang="en-US" sz="1600" dirty="0" err="1">
                <a:solidFill>
                  <a:schemeClr val="dk1"/>
                </a:solidFill>
              </a:rPr>
              <a:t>Chappuis</a:t>
            </a:r>
            <a:r>
              <a:rPr lang="en-US" sz="1600" dirty="0">
                <a:solidFill>
                  <a:schemeClr val="dk1"/>
                </a:solidFill>
              </a:rPr>
              <a:t>, 2015)</a:t>
            </a:r>
          </a:p>
        </p:txBody>
      </p:sp>
      <p:sp>
        <p:nvSpPr>
          <p:cNvPr id="673" name="Shape 673"/>
          <p:cNvSpPr txBox="1"/>
          <p:nvPr/>
        </p:nvSpPr>
        <p:spPr>
          <a:xfrm>
            <a:off x="457200" y="3440512"/>
            <a:ext cx="8340300" cy="2036100"/>
          </a:xfrm>
          <a:prstGeom prst="rect">
            <a:avLst/>
          </a:prstGeom>
          <a:noFill/>
          <a:ln>
            <a:noFill/>
          </a:ln>
        </p:spPr>
        <p:txBody>
          <a:bodyPr lIns="91425" tIns="91425" rIns="91425" bIns="91425" anchor="t" anchorCtr="0">
            <a:noAutofit/>
          </a:bodyPr>
          <a:lstStyle/>
          <a:p>
            <a:pPr lvl="0" algn="ctr">
              <a:spcBef>
                <a:spcPts val="0"/>
              </a:spcBef>
              <a:buNone/>
            </a:pPr>
            <a:r>
              <a:rPr lang="en-US" sz="2500" dirty="0"/>
              <a:t>Pair up with another person.</a:t>
            </a:r>
          </a:p>
          <a:p>
            <a:pPr lvl="0" algn="ctr">
              <a:spcBef>
                <a:spcPts val="0"/>
              </a:spcBef>
              <a:buNone/>
            </a:pPr>
            <a:r>
              <a:rPr lang="en-US" sz="2500" dirty="0"/>
              <a:t>One person read about strategy 3.</a:t>
            </a:r>
          </a:p>
          <a:p>
            <a:pPr lvl="0" algn="ctr">
              <a:spcBef>
                <a:spcPts val="0"/>
              </a:spcBef>
              <a:buNone/>
            </a:pPr>
            <a:r>
              <a:rPr lang="en-US" sz="2500" dirty="0"/>
              <a:t>One person read about strategy 4.</a:t>
            </a:r>
          </a:p>
          <a:p>
            <a:pPr lvl="0" algn="ctr">
              <a:spcBef>
                <a:spcPts val="0"/>
              </a:spcBef>
              <a:buNone/>
            </a:pPr>
            <a:r>
              <a:rPr lang="en-US" sz="2500" dirty="0"/>
              <a:t>Both readers highlight important points from the reading.</a:t>
            </a:r>
          </a:p>
          <a:p>
            <a:pPr lvl="0" algn="ctr">
              <a:spcBef>
                <a:spcPts val="0"/>
              </a:spcBef>
              <a:buNone/>
            </a:pPr>
            <a:r>
              <a:rPr lang="en-US" sz="2500" dirty="0"/>
              <a:t>Come together and share information about your strategy.</a:t>
            </a:r>
          </a:p>
        </p:txBody>
      </p:sp>
      <p:grpSp>
        <p:nvGrpSpPr>
          <p:cNvPr id="7" name="Group 6"/>
          <p:cNvGrpSpPr/>
          <p:nvPr/>
        </p:nvGrpSpPr>
        <p:grpSpPr>
          <a:xfrm>
            <a:off x="7816462" y="260657"/>
            <a:ext cx="1151858" cy="914400"/>
            <a:chOff x="4867942" y="3758980"/>
            <a:chExt cx="1151858" cy="914400"/>
          </a:xfrm>
        </p:grpSpPr>
        <p:sp>
          <p:nvSpPr>
            <p:cNvPr id="8" name="Rectangle 7"/>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Shape 692"/>
          <p:cNvSpPr txBox="1">
            <a:spLocks noGrp="1"/>
          </p:cNvSpPr>
          <p:nvPr>
            <p:ph type="ctrTitle"/>
          </p:nvPr>
        </p:nvSpPr>
        <p:spPr>
          <a:xfrm>
            <a:off x="685800" y="1176890"/>
            <a:ext cx="7772400" cy="10989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dirty="0">
                <a:solidFill>
                  <a:schemeClr val="lt1"/>
                </a:solidFill>
                <a:latin typeface="Questrial"/>
                <a:ea typeface="Questrial"/>
                <a:cs typeface="Questrial"/>
                <a:sym typeface="Questrial"/>
              </a:rPr>
              <a:t>Unpacking the Topic</a:t>
            </a:r>
          </a:p>
        </p:txBody>
      </p:sp>
      <p:sp>
        <p:nvSpPr>
          <p:cNvPr id="693" name="Shape 693"/>
          <p:cNvSpPr txBox="1">
            <a:spLocks noGrp="1"/>
          </p:cNvSpPr>
          <p:nvPr>
            <p:ph type="subTitle" idx="1"/>
          </p:nvPr>
        </p:nvSpPr>
        <p:spPr>
          <a:xfrm>
            <a:off x="182879" y="2728831"/>
            <a:ext cx="8775667" cy="254601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sz="4000" dirty="0"/>
              <a:t>Where Am I Now?</a:t>
            </a:r>
          </a:p>
          <a:p>
            <a:pPr marL="0" marR="0" lvl="0" indent="0" algn="ctr" rtl="0">
              <a:spcBef>
                <a:spcPts val="0"/>
              </a:spcBef>
              <a:spcAft>
                <a:spcPts val="0"/>
              </a:spcAft>
              <a:buClr>
                <a:schemeClr val="accent2"/>
              </a:buClr>
              <a:buSzPct val="25000"/>
              <a:buFont typeface="Noto Sans Symbols"/>
              <a:buNone/>
            </a:pPr>
            <a:endParaRPr sz="4000" b="1" dirty="0"/>
          </a:p>
          <a:p>
            <a:pPr marL="0" marR="0" lvl="0" indent="0" algn="ctr" rtl="0">
              <a:spcBef>
                <a:spcPts val="0"/>
              </a:spcBef>
              <a:spcAft>
                <a:spcPts val="0"/>
              </a:spcAft>
              <a:buClr>
                <a:schemeClr val="accent2"/>
              </a:buClr>
              <a:buSzPct val="25000"/>
              <a:buFont typeface="Noto Sans Symbols"/>
              <a:buNone/>
            </a:pPr>
            <a:r>
              <a:rPr lang="en-US" sz="3600" dirty="0"/>
              <a:t>Strategy 3: Offer Regular Descriptive Feedback</a:t>
            </a:r>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325" y="216770"/>
            <a:ext cx="1151859"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50314"/>
            <a:ext cx="8229600" cy="1178486"/>
          </a:xfrm>
        </p:spPr>
        <p:txBody>
          <a:bodyPr>
            <a:noAutofit/>
          </a:bodyPr>
          <a:lstStyle/>
          <a:p>
            <a:r>
              <a:rPr lang="en-US" sz="4000" dirty="0"/>
              <a:t>Learning Outcomes</a:t>
            </a:r>
            <a:br>
              <a:rPr lang="en-US" dirty="0"/>
            </a:br>
            <a:r>
              <a:rPr lang="en-US" sz="4000" dirty="0"/>
              <a:t>Feedback</a:t>
            </a:r>
          </a:p>
        </p:txBody>
      </p:sp>
      <p:sp>
        <p:nvSpPr>
          <p:cNvPr id="3" name="Content Placeholder 2"/>
          <p:cNvSpPr>
            <a:spLocks noGrp="1"/>
          </p:cNvSpPr>
          <p:nvPr>
            <p:ph idx="1"/>
          </p:nvPr>
        </p:nvSpPr>
        <p:spPr>
          <a:xfrm>
            <a:off x="229771" y="1828800"/>
            <a:ext cx="8684455" cy="4057650"/>
          </a:xfrm>
        </p:spPr>
        <p:txBody>
          <a:bodyPr>
            <a:noAutofit/>
          </a:bodyPr>
          <a:lstStyle/>
          <a:p>
            <a:pPr>
              <a:buFont typeface="Wingdings" panose="05000000000000000000" pitchFamily="2" charset="2"/>
              <a:buChar char="ü"/>
            </a:pPr>
            <a:r>
              <a:rPr lang="en-US" sz="2700" dirty="0"/>
              <a:t> Understand the </a:t>
            </a:r>
            <a:r>
              <a:rPr lang="en-US" sz="2700" b="1" u="sng" dirty="0"/>
              <a:t>power of effective feedback </a:t>
            </a:r>
            <a:r>
              <a:rPr lang="en-US" sz="2700" dirty="0"/>
              <a:t>as it relates to student learning and instructional practices.</a:t>
            </a:r>
          </a:p>
          <a:p>
            <a:pPr marL="0" indent="0">
              <a:buNone/>
            </a:pPr>
            <a:endParaRPr lang="en-US" sz="1200" dirty="0"/>
          </a:p>
          <a:p>
            <a:pPr>
              <a:buFont typeface="Wingdings" panose="05000000000000000000" pitchFamily="2" charset="2"/>
              <a:buChar char="ü"/>
            </a:pPr>
            <a:r>
              <a:rPr lang="en-US" sz="2700" dirty="0"/>
              <a:t> Recognize and apply </a:t>
            </a:r>
            <a:r>
              <a:rPr lang="en-US" sz="2700" b="1" u="sng" dirty="0"/>
              <a:t>meaningful, descriptive/ actionable feedback</a:t>
            </a:r>
            <a:r>
              <a:rPr lang="en-US" sz="2700" dirty="0"/>
              <a:t>.</a:t>
            </a:r>
          </a:p>
          <a:p>
            <a:pPr marL="0" indent="0">
              <a:buNone/>
            </a:pPr>
            <a:endParaRPr lang="en-US" sz="1200" b="1" u="sng" dirty="0"/>
          </a:p>
          <a:p>
            <a:pPr>
              <a:buFont typeface="Wingdings" panose="05000000000000000000" pitchFamily="2" charset="2"/>
              <a:buChar char="ü"/>
            </a:pPr>
            <a:r>
              <a:rPr lang="en-US" sz="2700" dirty="0"/>
              <a:t> Develop an awareness of Hattie’s and Timperley’s three important levels of feedback: </a:t>
            </a:r>
            <a:r>
              <a:rPr lang="en-US" sz="2700" b="1" u="sng" dirty="0"/>
              <a:t>task, process, and self-regulation</a:t>
            </a:r>
            <a:r>
              <a:rPr lang="en-US" sz="2700" dirty="0"/>
              <a:t>.</a:t>
            </a:r>
            <a:endParaRPr lang="en-US" sz="2700" b="1" u="sng" dirty="0"/>
          </a:p>
        </p:txBody>
      </p:sp>
    </p:spTree>
    <p:extLst>
      <p:ext uri="{BB962C8B-B14F-4D97-AF65-F5344CB8AC3E}">
        <p14:creationId xmlns:p14="http://schemas.microsoft.com/office/powerpoint/2010/main" val="63743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FFB2C-4694-4A31-8C60-F6504687DE7F}"/>
              </a:ext>
            </a:extLst>
          </p:cNvPr>
          <p:cNvSpPr>
            <a:spLocks noGrp="1"/>
          </p:cNvSpPr>
          <p:nvPr>
            <p:ph type="title"/>
          </p:nvPr>
        </p:nvSpPr>
        <p:spPr>
          <a:xfrm>
            <a:off x="0" y="106017"/>
            <a:ext cx="8355496" cy="1712017"/>
          </a:xfrm>
        </p:spPr>
        <p:txBody>
          <a:bodyPr/>
          <a:lstStyle/>
          <a:p>
            <a:r>
              <a:rPr lang="en-US" sz="4000" dirty="0"/>
              <a:t>Assessment Capable Learners</a:t>
            </a:r>
          </a:p>
        </p:txBody>
      </p:sp>
      <p:sp>
        <p:nvSpPr>
          <p:cNvPr id="3" name="Text Placeholder 2">
            <a:extLst>
              <a:ext uri="{FF2B5EF4-FFF2-40B4-BE49-F238E27FC236}">
                <a16:creationId xmlns:a16="http://schemas.microsoft.com/office/drawing/2014/main" id="{BB39E9D9-E0CA-41EC-A9FA-3229A8D79CFD}"/>
              </a:ext>
            </a:extLst>
          </p:cNvPr>
          <p:cNvSpPr>
            <a:spLocks noGrp="1"/>
          </p:cNvSpPr>
          <p:nvPr>
            <p:ph type="body" idx="1"/>
          </p:nvPr>
        </p:nvSpPr>
        <p:spPr>
          <a:xfrm>
            <a:off x="159027" y="1934817"/>
            <a:ext cx="8037444" cy="4120421"/>
          </a:xfrm>
        </p:spPr>
        <p:txBody>
          <a:bodyPr/>
          <a:lstStyle/>
          <a:p>
            <a:endParaRPr lang="en-US" dirty="0"/>
          </a:p>
        </p:txBody>
      </p:sp>
      <p:pic>
        <p:nvPicPr>
          <p:cNvPr id="6" name="Picture 5">
            <a:extLst>
              <a:ext uri="{FF2B5EF4-FFF2-40B4-BE49-F238E27FC236}">
                <a16:creationId xmlns:a16="http://schemas.microsoft.com/office/drawing/2014/main" id="{F318700E-26D0-488E-9E73-67BB84332309}"/>
              </a:ext>
            </a:extLst>
          </p:cNvPr>
          <p:cNvPicPr>
            <a:picLocks noChangeAspect="1"/>
          </p:cNvPicPr>
          <p:nvPr/>
        </p:nvPicPr>
        <p:blipFill>
          <a:blip r:embed="rId3"/>
          <a:stretch>
            <a:fillRect/>
          </a:stretch>
        </p:blipFill>
        <p:spPr>
          <a:xfrm>
            <a:off x="695739" y="1414589"/>
            <a:ext cx="7785654" cy="4747671"/>
          </a:xfrm>
          <a:prstGeom prst="rect">
            <a:avLst/>
          </a:prstGeom>
        </p:spPr>
      </p:pic>
    </p:spTree>
    <p:extLst>
      <p:ext uri="{BB962C8B-B14F-4D97-AF65-F5344CB8AC3E}">
        <p14:creationId xmlns:p14="http://schemas.microsoft.com/office/powerpoint/2010/main" val="655890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Feedback</a:t>
            </a:r>
          </a:p>
        </p:txBody>
      </p:sp>
      <p:sp>
        <p:nvSpPr>
          <p:cNvPr id="3" name="Content Placeholder 2"/>
          <p:cNvSpPr>
            <a:spLocks noGrp="1"/>
          </p:cNvSpPr>
          <p:nvPr>
            <p:ph idx="1"/>
          </p:nvPr>
        </p:nvSpPr>
        <p:spPr>
          <a:xfrm>
            <a:off x="457200" y="1828803"/>
            <a:ext cx="8229600" cy="3363129"/>
          </a:xfrm>
        </p:spPr>
        <p:txBody>
          <a:bodyPr/>
          <a:lstStyle/>
          <a:p>
            <a:pPr marL="0" indent="0">
              <a:buNone/>
            </a:pPr>
            <a:r>
              <a:rPr lang="en-US" dirty="0"/>
              <a:t>Feedback is defined as:</a:t>
            </a:r>
          </a:p>
          <a:p>
            <a:pPr marL="0" indent="0">
              <a:buNone/>
            </a:pPr>
            <a:endParaRPr lang="en-US" sz="1800" dirty="0"/>
          </a:p>
          <a:p>
            <a:pPr marL="0" indent="0" algn="ctr">
              <a:buNone/>
            </a:pPr>
            <a:r>
              <a:rPr lang="en-US" dirty="0"/>
              <a:t> “information provided by an agent (e.g. teacher, peer, book, parent, self, experience) regarding aspects of one’s performance or understanding.”</a:t>
            </a:r>
          </a:p>
        </p:txBody>
      </p:sp>
      <p:sp>
        <p:nvSpPr>
          <p:cNvPr id="4" name="TextBox 3"/>
          <p:cNvSpPr txBox="1"/>
          <p:nvPr/>
        </p:nvSpPr>
        <p:spPr>
          <a:xfrm>
            <a:off x="5943600" y="6248400"/>
            <a:ext cx="2971800" cy="307777"/>
          </a:xfrm>
          <a:prstGeom prst="rect">
            <a:avLst/>
          </a:prstGeom>
          <a:noFill/>
        </p:spPr>
        <p:txBody>
          <a:bodyPr wrap="square" rtlCol="0">
            <a:spAutoFit/>
          </a:bodyPr>
          <a:lstStyle/>
          <a:p>
            <a:r>
              <a:rPr lang="en-US" dirty="0"/>
              <a:t>(Hattie &amp; Timperley, 2007, p. 81)</a:t>
            </a:r>
          </a:p>
        </p:txBody>
      </p:sp>
    </p:spTree>
    <p:extLst>
      <p:ext uri="{BB962C8B-B14F-4D97-AF65-F5344CB8AC3E}">
        <p14:creationId xmlns:p14="http://schemas.microsoft.com/office/powerpoint/2010/main" val="64477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483"/>
        <p:cNvGrpSpPr/>
        <p:nvPr/>
      </p:nvGrpSpPr>
      <p:grpSpPr>
        <a:xfrm>
          <a:off x="0" y="0"/>
          <a:ext cx="0" cy="0"/>
          <a:chOff x="0" y="0"/>
          <a:chExt cx="0" cy="0"/>
        </a:xfrm>
      </p:grpSpPr>
      <p:sp>
        <p:nvSpPr>
          <p:cNvPr id="484" name="Shape 484"/>
          <p:cNvSpPr txBox="1">
            <a:spLocks noGrp="1"/>
          </p:cNvSpPr>
          <p:nvPr>
            <p:ph type="ctrTitle"/>
          </p:nvPr>
        </p:nvSpPr>
        <p:spPr>
          <a:xfrm>
            <a:off x="685800" y="1039730"/>
            <a:ext cx="7772400" cy="1470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Questrial"/>
                <a:ea typeface="Questrial"/>
                <a:cs typeface="Questrial"/>
                <a:sym typeface="Questrial"/>
              </a:rPr>
              <a:t>Preparation</a:t>
            </a:r>
          </a:p>
        </p:txBody>
      </p:sp>
      <p:sp>
        <p:nvSpPr>
          <p:cNvPr id="485" name="Shape 485"/>
          <p:cNvSpPr txBox="1">
            <a:spLocks noGrp="1"/>
          </p:cNvSpPr>
          <p:nvPr>
            <p:ph type="subTitle" idx="1"/>
          </p:nvPr>
        </p:nvSpPr>
        <p:spPr>
          <a:xfrm>
            <a:off x="1371600" y="2462750"/>
            <a:ext cx="6400800" cy="22025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sz="4000"/>
              <a:t>Developing Assessment Capable Learners</a:t>
            </a:r>
          </a:p>
          <a:p>
            <a:pPr marL="0" marR="0" lvl="0" indent="0" algn="ctr" rtl="0">
              <a:spcBef>
                <a:spcPts val="0"/>
              </a:spcBef>
              <a:spcAft>
                <a:spcPts val="0"/>
              </a:spcAft>
              <a:buClr>
                <a:schemeClr val="accent2"/>
              </a:buClr>
              <a:buSzPct val="25000"/>
              <a:buFont typeface="Noto Sans Symbols"/>
              <a:buNone/>
            </a:pPr>
            <a:endParaRPr/>
          </a:p>
          <a:p>
            <a:pPr marL="0" marR="0" lvl="0" indent="0" algn="ctr" rtl="0">
              <a:spcBef>
                <a:spcPts val="0"/>
              </a:spcBef>
              <a:spcAft>
                <a:spcPts val="0"/>
              </a:spcAft>
              <a:buClr>
                <a:schemeClr val="accent2"/>
              </a:buClr>
              <a:buSzPct val="25000"/>
              <a:buFont typeface="Noto Sans Symbols"/>
              <a:buNone/>
            </a:pPr>
            <a:r>
              <a:rPr lang="en-US"/>
              <a:t>Part 2:</a:t>
            </a:r>
          </a:p>
          <a:p>
            <a:pPr marL="0" marR="0" lvl="0" indent="0" algn="ctr" rtl="0">
              <a:spcBef>
                <a:spcPts val="0"/>
              </a:spcBef>
              <a:spcAft>
                <a:spcPts val="0"/>
              </a:spcAft>
              <a:buClr>
                <a:schemeClr val="accent2"/>
              </a:buClr>
              <a:buSzPct val="25000"/>
              <a:buFont typeface="Noto Sans Symbols"/>
              <a:buNone/>
            </a:pPr>
            <a:r>
              <a:rPr lang="en-US"/>
              <a:t>Where Am I Now?</a:t>
            </a:r>
          </a:p>
        </p:txBody>
      </p:sp>
      <p:sp>
        <p:nvSpPr>
          <p:cNvPr id="2" name="Rectangle 1"/>
          <p:cNvSpPr/>
          <p:nvPr/>
        </p:nvSpPr>
        <p:spPr>
          <a:xfrm>
            <a:off x="9601670" y="3256272"/>
            <a:ext cx="184731" cy="307777"/>
          </a:xfrm>
          <a:prstGeom prst="rect">
            <a:avLst/>
          </a:prstGeom>
        </p:spPr>
        <p:txBody>
          <a:bodyPr wrap="none">
            <a:spAutoFit/>
          </a:bodyPr>
          <a:lstStyle/>
          <a:p>
            <a:pPr lvl="0">
              <a:buSzPct val="25000"/>
            </a:pPr>
            <a:endParaRPr lang="en-US" dirty="0">
              <a:solidFill>
                <a:schemeClr val="dk1"/>
              </a:solidFill>
              <a:latin typeface="Calibri"/>
              <a:ea typeface="Calibri"/>
              <a:cs typeface="Calibri"/>
              <a:sym typeface="Calibri"/>
            </a:endParaRPr>
          </a:p>
        </p:txBody>
      </p:sp>
      <p:pic>
        <p:nvPicPr>
          <p:cNvPr id="6"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325" y="216770"/>
            <a:ext cx="1151859"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3"/>
            <a:ext cx="8229600" cy="789816"/>
          </a:xfrm>
        </p:spPr>
        <p:txBody>
          <a:bodyPr/>
          <a:lstStyle/>
          <a:p>
            <a:r>
              <a:rPr lang="en-US" sz="4000" dirty="0"/>
              <a:t>Benefits of Feedback</a:t>
            </a:r>
          </a:p>
        </p:txBody>
      </p:sp>
      <p:sp>
        <p:nvSpPr>
          <p:cNvPr id="3" name="Content Placeholder 2"/>
          <p:cNvSpPr>
            <a:spLocks noGrp="1"/>
          </p:cNvSpPr>
          <p:nvPr>
            <p:ph idx="1"/>
          </p:nvPr>
        </p:nvSpPr>
        <p:spPr>
          <a:xfrm>
            <a:off x="457200" y="1528178"/>
            <a:ext cx="8229600" cy="4276274"/>
          </a:xfrm>
        </p:spPr>
        <p:txBody>
          <a:bodyPr/>
          <a:lstStyle/>
          <a:p>
            <a:pPr marL="0" indent="0">
              <a:buNone/>
            </a:pPr>
            <a:r>
              <a:rPr lang="en-US" dirty="0"/>
              <a:t>According to James </a:t>
            </a:r>
            <a:r>
              <a:rPr lang="en-US" dirty="0" err="1"/>
              <a:t>Pennebaker</a:t>
            </a:r>
            <a:r>
              <a:rPr lang="en-US" dirty="0"/>
              <a:t>, </a:t>
            </a:r>
          </a:p>
          <a:p>
            <a:pPr marL="0" indent="0">
              <a:buNone/>
            </a:pPr>
            <a:endParaRPr lang="en-US" sz="1000" dirty="0"/>
          </a:p>
          <a:p>
            <a:pPr marL="0" indent="0">
              <a:buNone/>
            </a:pPr>
            <a:r>
              <a:rPr lang="en-US" sz="3000" dirty="0"/>
              <a:t>“Students </a:t>
            </a:r>
            <a:r>
              <a:rPr lang="en-US" sz="3000" b="1" dirty="0"/>
              <a:t>must</a:t>
            </a:r>
            <a:r>
              <a:rPr lang="en-US" sz="3000" dirty="0"/>
              <a:t> be given access to information about their performance. At the broadest level, students need to know if they actually have mastered the material or not. Giving them </a:t>
            </a:r>
            <a:r>
              <a:rPr lang="en-US" sz="3000" b="1" dirty="0"/>
              <a:t>feedback</a:t>
            </a:r>
            <a:r>
              <a:rPr lang="en-US" sz="3000" dirty="0"/>
              <a:t> about the ways they are studying, reading, searching for information, or answering questions can be invaluable.”</a:t>
            </a:r>
          </a:p>
        </p:txBody>
      </p:sp>
      <p:sp>
        <p:nvSpPr>
          <p:cNvPr id="5" name="TextBox 4"/>
          <p:cNvSpPr txBox="1"/>
          <p:nvPr/>
        </p:nvSpPr>
        <p:spPr>
          <a:xfrm>
            <a:off x="7250806" y="6220495"/>
            <a:ext cx="1435994" cy="307777"/>
          </a:xfrm>
          <a:prstGeom prst="rect">
            <a:avLst/>
          </a:prstGeom>
          <a:noFill/>
        </p:spPr>
        <p:txBody>
          <a:bodyPr wrap="square" rtlCol="0">
            <a:spAutoFit/>
          </a:bodyPr>
          <a:lstStyle/>
          <a:p>
            <a:r>
              <a:rPr lang="en-US" dirty="0"/>
              <a:t>(</a:t>
            </a:r>
            <a:r>
              <a:rPr lang="en-US" dirty="0" err="1"/>
              <a:t>Stenger</a:t>
            </a:r>
            <a:r>
              <a:rPr lang="en-US" dirty="0"/>
              <a:t>, 2014)</a:t>
            </a:r>
          </a:p>
        </p:txBody>
      </p:sp>
    </p:spTree>
    <p:extLst>
      <p:ext uri="{BB962C8B-B14F-4D97-AF65-F5344CB8AC3E}">
        <p14:creationId xmlns:p14="http://schemas.microsoft.com/office/powerpoint/2010/main" val="1406137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1663"/>
            <a:ext cx="8229600" cy="970183"/>
          </a:xfrm>
        </p:spPr>
        <p:txBody>
          <a:bodyPr/>
          <a:lstStyle/>
          <a:p>
            <a:r>
              <a:rPr lang="en-US" sz="4000" dirty="0"/>
              <a:t>Purpose of Feedback</a:t>
            </a:r>
          </a:p>
        </p:txBody>
      </p:sp>
      <p:sp>
        <p:nvSpPr>
          <p:cNvPr id="3" name="Content Placeholder 2"/>
          <p:cNvSpPr>
            <a:spLocks noGrp="1"/>
          </p:cNvSpPr>
          <p:nvPr>
            <p:ph idx="1"/>
          </p:nvPr>
        </p:nvSpPr>
        <p:spPr>
          <a:xfrm>
            <a:off x="457200" y="1571846"/>
            <a:ext cx="8458200" cy="4495801"/>
          </a:xfrm>
        </p:spPr>
        <p:txBody>
          <a:bodyPr>
            <a:normAutofit/>
          </a:bodyPr>
          <a:lstStyle/>
          <a:p>
            <a:pPr marL="0" indent="0">
              <a:buNone/>
            </a:pPr>
            <a:r>
              <a:rPr lang="en-US" sz="2800" dirty="0"/>
              <a:t>The main purpose of feedback is to </a:t>
            </a:r>
            <a:r>
              <a:rPr lang="en-US" sz="2800" b="1" u="sng" dirty="0"/>
              <a:t>reduce discrepancies between</a:t>
            </a:r>
            <a:r>
              <a:rPr lang="en-US" sz="2800" b="1" dirty="0"/>
              <a:t> </a:t>
            </a:r>
            <a:r>
              <a:rPr lang="en-US" sz="2800" dirty="0"/>
              <a:t>current understanding or performance and some desired level of performance or goal.</a:t>
            </a:r>
          </a:p>
          <a:p>
            <a:pPr marL="0" indent="0">
              <a:buNone/>
            </a:pPr>
            <a:endParaRPr lang="en-US" sz="2800" dirty="0">
              <a:latin typeface="Arial Narrow" panose="020B0606020202030204" pitchFamily="34" charset="0"/>
            </a:endParaRPr>
          </a:p>
          <a:p>
            <a:pPr marL="0" indent="0">
              <a:buNone/>
            </a:pPr>
            <a:endParaRPr lang="en-US" sz="2800" dirty="0">
              <a:latin typeface="Arial Narrow" panose="020B0606020202030204" pitchFamily="34" charset="0"/>
            </a:endParaRPr>
          </a:p>
        </p:txBody>
      </p:sp>
      <p:graphicFrame>
        <p:nvGraphicFramePr>
          <p:cNvPr id="5" name="Diagram 4"/>
          <p:cNvGraphicFramePr/>
          <p:nvPr/>
        </p:nvGraphicFramePr>
        <p:xfrm>
          <a:off x="1828800" y="3226691"/>
          <a:ext cx="6192688" cy="3152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bwMode="auto">
          <a:xfrm>
            <a:off x="4038600" y="3055681"/>
            <a:ext cx="1728192" cy="764066"/>
          </a:xfrm>
          <a:prstGeom prst="downArrow">
            <a:avLst/>
          </a:prstGeom>
          <a:solidFill>
            <a:schemeClr val="accent1"/>
          </a:solidFill>
          <a:ln w="50800" cap="flat" cmpd="sng" algn="ctr">
            <a:solidFill>
              <a:schemeClr val="bg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latin typeface="Arial" charset="0"/>
            </a:endParaRPr>
          </a:p>
        </p:txBody>
      </p:sp>
      <p:sp>
        <p:nvSpPr>
          <p:cNvPr id="2" name="TextBox 1"/>
          <p:cNvSpPr txBox="1"/>
          <p:nvPr/>
        </p:nvSpPr>
        <p:spPr>
          <a:xfrm>
            <a:off x="5975072" y="6344093"/>
            <a:ext cx="2920008" cy="338554"/>
          </a:xfrm>
          <a:prstGeom prst="rect">
            <a:avLst/>
          </a:prstGeom>
          <a:noFill/>
        </p:spPr>
        <p:txBody>
          <a:bodyPr wrap="square" rtlCol="0">
            <a:spAutoFit/>
          </a:bodyPr>
          <a:lstStyle/>
          <a:p>
            <a:r>
              <a:rPr lang="en-US" sz="1600" dirty="0"/>
              <a:t>(Hattie &amp; Timperley, 2007)</a:t>
            </a:r>
          </a:p>
        </p:txBody>
      </p:sp>
    </p:spTree>
    <p:extLst>
      <p:ext uri="{BB962C8B-B14F-4D97-AF65-F5344CB8AC3E}">
        <p14:creationId xmlns:p14="http://schemas.microsoft.com/office/powerpoint/2010/main" val="258166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8EB7F060-337C-4CA7-9F47-2CBDF1D5D531}"/>
                                            </p:graphicEl>
                                          </p:spTgt>
                                        </p:tgtEl>
                                        <p:attrNameLst>
                                          <p:attrName>style.visibility</p:attrName>
                                        </p:attrNameLst>
                                      </p:cBhvr>
                                      <p:to>
                                        <p:strVal val="visible"/>
                                      </p:to>
                                    </p:set>
                                    <p:animEffect transition="in" filter="fade">
                                      <p:cBhvr>
                                        <p:cTn id="12" dur="500"/>
                                        <p:tgtEl>
                                          <p:spTgt spid="5">
                                            <p:graphicEl>
                                              <a:dgm id="{8EB7F060-337C-4CA7-9F47-2CBDF1D5D53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A42F9D72-D193-46C5-8508-6D1803B0CB26}"/>
                                            </p:graphicEl>
                                          </p:spTgt>
                                        </p:tgtEl>
                                        <p:attrNameLst>
                                          <p:attrName>style.visibility</p:attrName>
                                        </p:attrNameLst>
                                      </p:cBhvr>
                                      <p:to>
                                        <p:strVal val="visible"/>
                                      </p:to>
                                    </p:set>
                                    <p:animEffect transition="in" filter="fade">
                                      <p:cBhvr>
                                        <p:cTn id="17" dur="500"/>
                                        <p:tgtEl>
                                          <p:spTgt spid="5">
                                            <p:graphicEl>
                                              <a:dgm id="{A42F9D72-D193-46C5-8508-6D1803B0CB2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7979A2D7-5517-444B-AC82-D0B07A500CB1}"/>
                                            </p:graphicEl>
                                          </p:spTgt>
                                        </p:tgtEl>
                                        <p:attrNameLst>
                                          <p:attrName>style.visibility</p:attrName>
                                        </p:attrNameLst>
                                      </p:cBhvr>
                                      <p:to>
                                        <p:strVal val="visible"/>
                                      </p:to>
                                    </p:set>
                                    <p:animEffect transition="in" filter="fade">
                                      <p:cBhvr>
                                        <p:cTn id="22" dur="500"/>
                                        <p:tgtEl>
                                          <p:spTgt spid="5">
                                            <p:graphicEl>
                                              <a:dgm id="{7979A2D7-5517-444B-AC82-D0B07A500CB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FA7CE388-5503-4B8A-9290-F50FEEE00279}"/>
                                            </p:graphicEl>
                                          </p:spTgt>
                                        </p:tgtEl>
                                        <p:attrNameLst>
                                          <p:attrName>style.visibility</p:attrName>
                                        </p:attrNameLst>
                                      </p:cBhvr>
                                      <p:to>
                                        <p:strVal val="visible"/>
                                      </p:to>
                                    </p:set>
                                    <p:animEffect transition="in" filter="fade">
                                      <p:cBhvr>
                                        <p:cTn id="27" dur="500"/>
                                        <p:tgtEl>
                                          <p:spTgt spid="5">
                                            <p:graphicEl>
                                              <a:dgm id="{FA7CE388-5503-4B8A-9290-F50FEEE0027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62"/>
            <a:ext cx="8229600" cy="1227140"/>
          </a:xfrm>
        </p:spPr>
        <p:txBody>
          <a:bodyPr/>
          <a:lstStyle/>
          <a:p>
            <a:r>
              <a:rPr lang="en-US" sz="4000" dirty="0"/>
              <a:t>Setting the Stage for </a:t>
            </a:r>
            <a:br>
              <a:rPr lang="en-US" sz="4000" dirty="0"/>
            </a:br>
            <a:r>
              <a:rPr lang="en-US" sz="4000" dirty="0"/>
              <a:t>Descriptive Feedback</a:t>
            </a:r>
          </a:p>
        </p:txBody>
      </p:sp>
      <p:sp>
        <p:nvSpPr>
          <p:cNvPr id="3" name="Text Placeholder 2"/>
          <p:cNvSpPr>
            <a:spLocks noGrp="1"/>
          </p:cNvSpPr>
          <p:nvPr>
            <p:ph type="body" idx="1"/>
          </p:nvPr>
        </p:nvSpPr>
        <p:spPr>
          <a:xfrm>
            <a:off x="318051" y="1828802"/>
            <a:ext cx="8468139" cy="3962396"/>
          </a:xfrm>
        </p:spPr>
        <p:txBody>
          <a:bodyPr/>
          <a:lstStyle/>
          <a:p>
            <a:pPr marL="203200" indent="0" algn="ctr">
              <a:buNone/>
            </a:pPr>
            <a:r>
              <a:rPr lang="en-US" sz="3100" dirty="0"/>
              <a:t>Developing a safe, collaborative and constructive classroom for receiving/giving  descriptive feedback.</a:t>
            </a:r>
          </a:p>
        </p:txBody>
      </p:sp>
      <p:pic>
        <p:nvPicPr>
          <p:cNvPr id="1026" name="Picture 2" descr="C:\Users\lladwig\AppData\Local\Microsoft\Windows\Temporary Internet Files\Content.IE5\MCX8CVYB\salonclaseside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523" y="3379122"/>
            <a:ext cx="4142910" cy="268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959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08" y="874643"/>
            <a:ext cx="8229600" cy="675861"/>
          </a:xfrm>
        </p:spPr>
        <p:txBody>
          <a:bodyPr/>
          <a:lstStyle/>
          <a:p>
            <a:r>
              <a:rPr lang="en-US" sz="4200" dirty="0"/>
              <a:t>Classroom Climate is Critical</a:t>
            </a:r>
          </a:p>
        </p:txBody>
      </p:sp>
      <p:sp>
        <p:nvSpPr>
          <p:cNvPr id="3" name="Content Placeholder 2"/>
          <p:cNvSpPr>
            <a:spLocks noGrp="1"/>
          </p:cNvSpPr>
          <p:nvPr>
            <p:ph idx="1"/>
          </p:nvPr>
        </p:nvSpPr>
        <p:spPr>
          <a:xfrm>
            <a:off x="203200" y="1550504"/>
            <a:ext cx="8737600" cy="4426226"/>
          </a:xfrm>
        </p:spPr>
        <p:txBody>
          <a:bodyPr/>
          <a:lstStyle/>
          <a:p>
            <a:pPr>
              <a:buFont typeface="Arial" panose="020B0604020202020204" pitchFamily="34" charset="0"/>
              <a:buChar char="•"/>
            </a:pPr>
            <a:r>
              <a:rPr lang="en-US" sz="2800" dirty="0"/>
              <a:t> Students are active participants as individuals and as members of collaborative groups.</a:t>
            </a:r>
          </a:p>
          <a:p>
            <a:pPr>
              <a:buFont typeface="Arial" panose="020B0604020202020204" pitchFamily="34" charset="0"/>
              <a:buChar char="•"/>
            </a:pPr>
            <a:endParaRPr lang="en-US" sz="1000" dirty="0"/>
          </a:p>
          <a:p>
            <a:pPr>
              <a:buFont typeface="Arial" panose="020B0604020202020204" pitchFamily="34" charset="0"/>
              <a:buChar char="•"/>
            </a:pPr>
            <a:r>
              <a:rPr lang="en-US" sz="2800" dirty="0"/>
              <a:t> A safe, healthy and supportive environment can develop compassion and mutual respect.</a:t>
            </a:r>
          </a:p>
          <a:p>
            <a:pPr>
              <a:buFont typeface="Arial" panose="020B0604020202020204" pitchFamily="34" charset="0"/>
              <a:buChar char="•"/>
            </a:pPr>
            <a:endParaRPr lang="en-US" sz="1000" dirty="0"/>
          </a:p>
          <a:p>
            <a:pPr>
              <a:buFont typeface="Arial" panose="020B0604020202020204" pitchFamily="34" charset="0"/>
              <a:buChar char="•"/>
            </a:pPr>
            <a:r>
              <a:rPr lang="en-US" sz="2800" dirty="0"/>
              <a:t> Efficient classroom management promotes comfort, order and appropriate student behavior.</a:t>
            </a:r>
          </a:p>
          <a:p>
            <a:pPr>
              <a:buFont typeface="Arial" panose="020B0604020202020204" pitchFamily="34" charset="0"/>
              <a:buChar char="•"/>
            </a:pPr>
            <a:endParaRPr lang="en-US" sz="1000" dirty="0"/>
          </a:p>
          <a:p>
            <a:pPr>
              <a:buFont typeface="Arial" panose="020B0604020202020204" pitchFamily="34" charset="0"/>
              <a:buChar char="•"/>
            </a:pPr>
            <a:r>
              <a:rPr lang="en-US" sz="2800" dirty="0"/>
              <a:t> Learning is a process where risks are encouraged and mistakes are a natural part of learning.</a:t>
            </a:r>
            <a:endParaRPr lang="en-US" sz="2800" b="1" dirty="0"/>
          </a:p>
        </p:txBody>
      </p:sp>
      <p:sp>
        <p:nvSpPr>
          <p:cNvPr id="4" name="Rectangle 3"/>
          <p:cNvSpPr/>
          <p:nvPr/>
        </p:nvSpPr>
        <p:spPr>
          <a:xfrm>
            <a:off x="5943600" y="6248400"/>
            <a:ext cx="2579552" cy="338554"/>
          </a:xfrm>
          <a:prstGeom prst="rect">
            <a:avLst/>
          </a:prstGeom>
        </p:spPr>
        <p:txBody>
          <a:bodyPr wrap="none">
            <a:spAutoFit/>
          </a:bodyPr>
          <a:lstStyle/>
          <a:p>
            <a:r>
              <a:rPr lang="en-US" sz="1600" dirty="0"/>
              <a:t>(Hattie &amp; Timperley, 2007)</a:t>
            </a:r>
          </a:p>
        </p:txBody>
      </p:sp>
      <p:sp>
        <p:nvSpPr>
          <p:cNvPr id="5" name="TextBox 4"/>
          <p:cNvSpPr txBox="1"/>
          <p:nvPr/>
        </p:nvSpPr>
        <p:spPr>
          <a:xfrm>
            <a:off x="9672448" y="4980473"/>
            <a:ext cx="664248" cy="177598"/>
          </a:xfrm>
          <a:prstGeom prst="rect">
            <a:avLst/>
          </a:prstGeom>
          <a:noFill/>
        </p:spPr>
        <p:txBody>
          <a:bodyPr wrap="square" rtlCol="0">
            <a:spAutoFit/>
          </a:bodyPr>
          <a:lstStyle/>
          <a:p>
            <a:endParaRPr lang="en-US" dirty="0"/>
          </a:p>
        </p:txBody>
      </p:sp>
      <p:grpSp>
        <p:nvGrpSpPr>
          <p:cNvPr id="6" name="Group 5"/>
          <p:cNvGrpSpPr/>
          <p:nvPr/>
        </p:nvGrpSpPr>
        <p:grpSpPr>
          <a:xfrm>
            <a:off x="7904558" y="145773"/>
            <a:ext cx="1151858" cy="914400"/>
            <a:chOff x="4867942" y="3758980"/>
            <a:chExt cx="1151858" cy="914400"/>
          </a:xfrm>
        </p:grpSpPr>
        <p:sp>
          <p:nvSpPr>
            <p:cNvPr id="7" name="Rectangle 6"/>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7143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920" y="1324213"/>
            <a:ext cx="8392160" cy="3970318"/>
          </a:xfrm>
          <a:prstGeom prst="rect">
            <a:avLst/>
          </a:prstGeom>
        </p:spPr>
        <p:txBody>
          <a:bodyPr wrap="square">
            <a:spAutoFit/>
          </a:bodyPr>
          <a:lstStyle/>
          <a:p>
            <a:pPr algn="ctr"/>
            <a:r>
              <a:rPr lang="en-US" sz="3600" i="1" dirty="0"/>
              <a:t>“The goal of effective classroom management is not creating “perfect” children, but providing the</a:t>
            </a:r>
            <a:r>
              <a:rPr lang="en-US" sz="3600" i="1" u="sng" dirty="0"/>
              <a:t> perfect environment</a:t>
            </a:r>
            <a:r>
              <a:rPr lang="en-US" sz="3600" i="1" dirty="0"/>
              <a:t> for enhancing their growth, using research-based strategies that guide students toward increasingly responsible and motivated behavior.”</a:t>
            </a:r>
            <a:r>
              <a:rPr lang="en-US" i="1" dirty="0"/>
              <a:t> </a:t>
            </a:r>
          </a:p>
        </p:txBody>
      </p:sp>
      <p:sp>
        <p:nvSpPr>
          <p:cNvPr id="4" name="TextBox 3"/>
          <p:cNvSpPr txBox="1"/>
          <p:nvPr/>
        </p:nvSpPr>
        <p:spPr>
          <a:xfrm>
            <a:off x="4459266" y="6172200"/>
            <a:ext cx="4494234" cy="338554"/>
          </a:xfrm>
          <a:prstGeom prst="rect">
            <a:avLst/>
          </a:prstGeom>
          <a:noFill/>
        </p:spPr>
        <p:txBody>
          <a:bodyPr wrap="square" rtlCol="0">
            <a:spAutoFit/>
          </a:bodyPr>
          <a:lstStyle/>
          <a:p>
            <a:r>
              <a:rPr lang="en-US" sz="1600" dirty="0"/>
              <a:t>(</a:t>
            </a:r>
            <a:r>
              <a:rPr lang="en-US" sz="1600" dirty="0" err="1"/>
              <a:t>Sprick</a:t>
            </a:r>
            <a:r>
              <a:rPr lang="en-US" sz="1600" dirty="0"/>
              <a:t>, Knight, </a:t>
            </a:r>
            <a:r>
              <a:rPr lang="en-US" sz="1600" dirty="0" err="1"/>
              <a:t>Reinke</a:t>
            </a:r>
            <a:r>
              <a:rPr lang="en-US" sz="1600" dirty="0"/>
              <a:t> &amp; </a:t>
            </a:r>
            <a:r>
              <a:rPr lang="en-US" sz="1600" dirty="0" err="1"/>
              <a:t>McKale</a:t>
            </a:r>
            <a:r>
              <a:rPr lang="en-US" sz="1600" dirty="0"/>
              <a:t>, 2006, p. 185)</a:t>
            </a:r>
          </a:p>
        </p:txBody>
      </p:sp>
    </p:spTree>
    <p:extLst>
      <p:ext uri="{BB962C8B-B14F-4D97-AF65-F5344CB8AC3E}">
        <p14:creationId xmlns:p14="http://schemas.microsoft.com/office/powerpoint/2010/main" val="1241924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96962"/>
          </a:xfrm>
        </p:spPr>
        <p:txBody>
          <a:bodyPr/>
          <a:lstStyle/>
          <a:p>
            <a:r>
              <a:rPr lang="en-US" dirty="0"/>
              <a:t>Video</a:t>
            </a:r>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sz="4400" dirty="0">
                <a:hlinkClick r:id="rId3"/>
              </a:rPr>
              <a:t>An Introduction to Effective Classroom Practices</a:t>
            </a:r>
            <a:endParaRPr lang="en-US" sz="4400" dirty="0"/>
          </a:p>
          <a:p>
            <a:pPr marL="0" indent="0" algn="ctr">
              <a:buNone/>
            </a:pPr>
            <a:endParaRPr lang="en-US" sz="4400" dirty="0"/>
          </a:p>
          <a:p>
            <a:pPr marL="0" indent="0" algn="r">
              <a:buNone/>
            </a:pPr>
            <a:r>
              <a:rPr lang="en-US" dirty="0"/>
              <a:t>Michael Kennedy (</a:t>
            </a:r>
            <a:r>
              <a:rPr lang="en-US" dirty="0" err="1"/>
              <a:t>n.d.</a:t>
            </a:r>
            <a:r>
              <a:rPr lang="en-US" dirty="0"/>
              <a:t>)</a:t>
            </a:r>
          </a:p>
        </p:txBody>
      </p:sp>
      <p:grpSp>
        <p:nvGrpSpPr>
          <p:cNvPr id="5" name="Group 4"/>
          <p:cNvGrpSpPr/>
          <p:nvPr/>
        </p:nvGrpSpPr>
        <p:grpSpPr>
          <a:xfrm>
            <a:off x="7835429" y="152400"/>
            <a:ext cx="1151858" cy="914400"/>
            <a:chOff x="4867942" y="3758980"/>
            <a:chExt cx="1151858" cy="914400"/>
          </a:xfrm>
        </p:grpSpPr>
        <p:sp>
          <p:nvSpPr>
            <p:cNvPr id="6" name="Rectangle 5"/>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29" descr="C:\Users\dayad\Desktop\moedusail graphics\icons not buttons\reflec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34002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Unpacking the Topic</a:t>
            </a:r>
          </a:p>
        </p:txBody>
      </p:sp>
      <p:sp>
        <p:nvSpPr>
          <p:cNvPr id="3" name="Subtitle 2"/>
          <p:cNvSpPr>
            <a:spLocks noGrp="1"/>
          </p:cNvSpPr>
          <p:nvPr>
            <p:ph type="subTitle" idx="1"/>
          </p:nvPr>
        </p:nvSpPr>
        <p:spPr/>
        <p:txBody>
          <a:bodyPr/>
          <a:lstStyle/>
          <a:p>
            <a:r>
              <a:rPr lang="en-US" dirty="0"/>
              <a:t>Effective Feedback</a:t>
            </a:r>
          </a:p>
        </p:txBody>
      </p:sp>
      <p:sp>
        <p:nvSpPr>
          <p:cNvPr id="4" name="TextBox 3"/>
          <p:cNvSpPr txBox="1"/>
          <p:nvPr/>
        </p:nvSpPr>
        <p:spPr>
          <a:xfrm>
            <a:off x="10668000" y="4970048"/>
            <a:ext cx="2819400" cy="369332"/>
          </a:xfrm>
          <a:prstGeom prst="rect">
            <a:avLst/>
          </a:prstGeom>
          <a:noFill/>
        </p:spPr>
        <p:txBody>
          <a:bodyPr wrap="square" rtlCol="0">
            <a:spAutoFit/>
          </a:bodyPr>
          <a:lstStyle/>
          <a:p>
            <a:endParaRPr lang="en-US" dirty="0">
              <a:solidFill>
                <a:srgbClr val="FF0000"/>
              </a:solidFill>
            </a:endParaRPr>
          </a:p>
        </p:txBody>
      </p:sp>
      <p:sp>
        <p:nvSpPr>
          <p:cNvPr id="5" name="TextBox 4"/>
          <p:cNvSpPr txBox="1"/>
          <p:nvPr/>
        </p:nvSpPr>
        <p:spPr>
          <a:xfrm>
            <a:off x="-2647950" y="4322349"/>
            <a:ext cx="571500" cy="116302"/>
          </a:xfrm>
          <a:prstGeom prst="rect">
            <a:avLst/>
          </a:prstGeom>
          <a:noFill/>
        </p:spPr>
        <p:txBody>
          <a:bodyPr wrap="square" rtlCol="0">
            <a:spAutoFit/>
          </a:bodyPr>
          <a:lstStyle/>
          <a:p>
            <a:endParaRPr lang="en-US" dirty="0"/>
          </a:p>
        </p:txBody>
      </p:sp>
      <p:pic>
        <p:nvPicPr>
          <p:cNvPr id="7"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325" y="216770"/>
            <a:ext cx="115185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18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251" y="1330959"/>
            <a:ext cx="8229600" cy="1828801"/>
          </a:xfrm>
        </p:spPr>
        <p:txBody>
          <a:bodyPr/>
          <a:lstStyle/>
          <a:p>
            <a:r>
              <a:rPr lang="en-US" dirty="0"/>
              <a:t>Characteristics of Effective Feedback</a:t>
            </a:r>
          </a:p>
        </p:txBody>
      </p:sp>
      <p:sp>
        <p:nvSpPr>
          <p:cNvPr id="3" name="Content Placeholder 2"/>
          <p:cNvSpPr>
            <a:spLocks noGrp="1"/>
          </p:cNvSpPr>
          <p:nvPr>
            <p:ph idx="1"/>
          </p:nvPr>
        </p:nvSpPr>
        <p:spPr>
          <a:xfrm>
            <a:off x="441251" y="3322321"/>
            <a:ext cx="8229600" cy="1615440"/>
          </a:xfrm>
        </p:spPr>
        <p:txBody>
          <a:bodyPr/>
          <a:lstStyle/>
          <a:p>
            <a:pPr marL="0" indent="0" algn="ctr">
              <a:buNone/>
            </a:pPr>
            <a:r>
              <a:rPr lang="en-US" sz="4400" dirty="0"/>
              <a:t>“Less teaching + more feedback = better learning”</a:t>
            </a:r>
          </a:p>
        </p:txBody>
      </p:sp>
      <p:sp>
        <p:nvSpPr>
          <p:cNvPr id="4" name="TextBox 3"/>
          <p:cNvSpPr txBox="1"/>
          <p:nvPr/>
        </p:nvSpPr>
        <p:spPr>
          <a:xfrm>
            <a:off x="6774024" y="6294435"/>
            <a:ext cx="2352255" cy="338554"/>
          </a:xfrm>
          <a:prstGeom prst="rect">
            <a:avLst/>
          </a:prstGeom>
          <a:noFill/>
        </p:spPr>
        <p:txBody>
          <a:bodyPr wrap="square" rtlCol="0">
            <a:spAutoFit/>
          </a:bodyPr>
          <a:lstStyle/>
          <a:p>
            <a:r>
              <a:rPr lang="en-US" sz="1600" dirty="0"/>
              <a:t>(Wiggins, 2016, p. 24)</a:t>
            </a:r>
          </a:p>
        </p:txBody>
      </p:sp>
    </p:spTree>
    <p:extLst>
      <p:ext uri="{BB962C8B-B14F-4D97-AF65-F5344CB8AC3E}">
        <p14:creationId xmlns:p14="http://schemas.microsoft.com/office/powerpoint/2010/main" val="3427392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4681"/>
            <a:ext cx="8229600" cy="1096962"/>
          </a:xfrm>
        </p:spPr>
        <p:txBody>
          <a:bodyPr/>
          <a:lstStyle/>
          <a:p>
            <a:r>
              <a:rPr lang="en-US" sz="4000" dirty="0"/>
              <a:t>Seven Keys to Effective Feedback</a:t>
            </a:r>
          </a:p>
        </p:txBody>
      </p:sp>
      <p:sp>
        <p:nvSpPr>
          <p:cNvPr id="3" name="Content Placeholder 2"/>
          <p:cNvSpPr>
            <a:spLocks noGrp="1"/>
          </p:cNvSpPr>
          <p:nvPr>
            <p:ph idx="1"/>
          </p:nvPr>
        </p:nvSpPr>
        <p:spPr>
          <a:xfrm>
            <a:off x="1236676" y="1681643"/>
            <a:ext cx="5590844" cy="3946997"/>
          </a:xfrm>
        </p:spPr>
        <p:txBody>
          <a:bodyPr/>
          <a:lstStyle/>
          <a:p>
            <a:pPr marL="514350" indent="-514350">
              <a:buFont typeface="+mj-lt"/>
              <a:buAutoNum type="arabicPeriod"/>
            </a:pPr>
            <a:r>
              <a:rPr lang="en-US" dirty="0"/>
              <a:t>Goal–referenced</a:t>
            </a:r>
          </a:p>
          <a:p>
            <a:pPr marL="514350" indent="-514350">
              <a:buFont typeface="+mj-lt"/>
              <a:buAutoNum type="arabicPeriod"/>
            </a:pPr>
            <a:r>
              <a:rPr lang="en-US" dirty="0"/>
              <a:t>Tangible and transparent </a:t>
            </a:r>
          </a:p>
          <a:p>
            <a:pPr marL="514350" indent="-514350">
              <a:buFont typeface="+mj-lt"/>
              <a:buAutoNum type="arabicPeriod"/>
            </a:pPr>
            <a:r>
              <a:rPr lang="en-US" dirty="0"/>
              <a:t>Actionable</a:t>
            </a:r>
          </a:p>
          <a:p>
            <a:pPr marL="514350" indent="-514350">
              <a:buFont typeface="+mj-lt"/>
              <a:buAutoNum type="arabicPeriod"/>
            </a:pPr>
            <a:r>
              <a:rPr lang="en-US" dirty="0"/>
              <a:t>User friendly</a:t>
            </a:r>
          </a:p>
          <a:p>
            <a:pPr marL="514350" indent="-514350">
              <a:buFont typeface="+mj-lt"/>
              <a:buAutoNum type="arabicPeriod"/>
            </a:pPr>
            <a:r>
              <a:rPr lang="en-US" dirty="0"/>
              <a:t>Timely</a:t>
            </a:r>
          </a:p>
          <a:p>
            <a:pPr marL="514350" indent="-514350">
              <a:buFont typeface="+mj-lt"/>
              <a:buAutoNum type="arabicPeriod"/>
            </a:pPr>
            <a:r>
              <a:rPr lang="en-US" dirty="0"/>
              <a:t>Ongoing</a:t>
            </a:r>
          </a:p>
          <a:p>
            <a:pPr marL="514350" indent="-514350">
              <a:buFont typeface="+mj-lt"/>
              <a:buAutoNum type="arabicPeriod"/>
            </a:pPr>
            <a:r>
              <a:rPr lang="en-US" dirty="0"/>
              <a:t>Consistent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7454" y="2723453"/>
            <a:ext cx="3406349" cy="3292154"/>
          </a:xfrm>
          <a:prstGeom prst="rect">
            <a:avLst/>
          </a:prstGeom>
        </p:spPr>
      </p:pic>
      <p:sp>
        <p:nvSpPr>
          <p:cNvPr id="5" name="TextBox 4"/>
          <p:cNvSpPr txBox="1"/>
          <p:nvPr/>
        </p:nvSpPr>
        <p:spPr>
          <a:xfrm>
            <a:off x="6827520" y="6360160"/>
            <a:ext cx="1935480" cy="338554"/>
          </a:xfrm>
          <a:prstGeom prst="rect">
            <a:avLst/>
          </a:prstGeom>
          <a:noFill/>
        </p:spPr>
        <p:txBody>
          <a:bodyPr wrap="square" rtlCol="0">
            <a:spAutoFit/>
          </a:bodyPr>
          <a:lstStyle/>
          <a:p>
            <a:r>
              <a:rPr lang="en-US" sz="1600" dirty="0"/>
              <a:t>(Wiggins, 2012)</a:t>
            </a:r>
          </a:p>
        </p:txBody>
      </p:sp>
    </p:spTree>
    <p:extLst>
      <p:ext uri="{BB962C8B-B14F-4D97-AF65-F5344CB8AC3E}">
        <p14:creationId xmlns:p14="http://schemas.microsoft.com/office/powerpoint/2010/main" val="2040595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3443"/>
            <a:ext cx="8229600" cy="1096961"/>
          </a:xfrm>
        </p:spPr>
        <p:txBody>
          <a:bodyPr/>
          <a:lstStyle/>
          <a:p>
            <a:r>
              <a:rPr lang="en-US" dirty="0"/>
              <a:t>Jigsaw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 Number off 1-7</a:t>
            </a:r>
          </a:p>
          <a:p>
            <a:pPr>
              <a:buFont typeface="Arial" panose="020B0604020202020204" pitchFamily="34" charset="0"/>
              <a:buChar char="•"/>
            </a:pPr>
            <a:r>
              <a:rPr lang="en-US" dirty="0"/>
              <a:t> All 1’s, 2’s, 3’s… get together</a:t>
            </a:r>
          </a:p>
          <a:p>
            <a:pPr>
              <a:buFont typeface="Arial" panose="020B0604020202020204" pitchFamily="34" charset="0"/>
              <a:buChar char="•"/>
            </a:pPr>
            <a:r>
              <a:rPr lang="en-US" dirty="0"/>
              <a:t> All 1’s become experts on Goal-referenced, all 2’s become experts on Tangible and transparent, etc.</a:t>
            </a:r>
          </a:p>
          <a:p>
            <a:pPr>
              <a:buFont typeface="Arial" panose="020B0604020202020204" pitchFamily="34" charset="0"/>
              <a:buChar char="•"/>
            </a:pPr>
            <a:r>
              <a:rPr lang="en-US" dirty="0"/>
              <a:t> Come back to your table and share your expert knowledge to your table mates.</a:t>
            </a:r>
          </a:p>
        </p:txBody>
      </p:sp>
      <p:grpSp>
        <p:nvGrpSpPr>
          <p:cNvPr id="5" name="Group 4"/>
          <p:cNvGrpSpPr/>
          <p:nvPr/>
        </p:nvGrpSpPr>
        <p:grpSpPr>
          <a:xfrm>
            <a:off x="7806099" y="235742"/>
            <a:ext cx="1151858" cy="914400"/>
            <a:chOff x="4867942" y="3758980"/>
            <a:chExt cx="1151858" cy="914400"/>
          </a:xfrm>
        </p:grpSpPr>
        <p:sp>
          <p:nvSpPr>
            <p:cNvPr id="6" name="Rectangle 5"/>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8613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552450" y="10588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dirty="0"/>
              <a:t>Pre-Reading</a:t>
            </a:r>
          </a:p>
        </p:txBody>
      </p:sp>
      <p:sp>
        <p:nvSpPr>
          <p:cNvPr id="492" name="Shape 492"/>
          <p:cNvSpPr txBox="1">
            <a:spLocks noGrp="1"/>
          </p:cNvSpPr>
          <p:nvPr>
            <p:ph type="body" idx="1"/>
          </p:nvPr>
        </p:nvSpPr>
        <p:spPr>
          <a:xfrm>
            <a:off x="457200" y="2876552"/>
            <a:ext cx="8420100" cy="1371598"/>
          </a:xfrm>
          <a:prstGeom prst="rect">
            <a:avLst/>
          </a:prstGeom>
          <a:noFill/>
          <a:ln>
            <a:noFill/>
          </a:ln>
        </p:spPr>
        <p:txBody>
          <a:bodyPr lIns="91425" tIns="45700" rIns="91425" bIns="45700" anchor="t" anchorCtr="0">
            <a:noAutofit/>
          </a:bodyPr>
          <a:lstStyle/>
          <a:p>
            <a:pPr lvl="0" indent="-342900" algn="ctr">
              <a:buNone/>
            </a:pPr>
            <a:r>
              <a:rPr lang="en-US" dirty="0"/>
              <a:t>Teacher Strategies for Developing Assessment Capable Learners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915400" cy="1600200"/>
          </a:xfrm>
        </p:spPr>
        <p:txBody>
          <a:bodyPr/>
          <a:lstStyle/>
          <a:p>
            <a:r>
              <a:rPr lang="en-US" sz="4000" b="1" dirty="0"/>
              <a:t>Effective Feedback </a:t>
            </a:r>
            <a:br>
              <a:rPr lang="en-US" sz="4000" dirty="0"/>
            </a:br>
            <a:r>
              <a:rPr lang="en-US" sz="3600" dirty="0"/>
              <a:t>Helps all students answer these </a:t>
            </a:r>
            <a:br>
              <a:rPr lang="en-US" sz="3600" dirty="0"/>
            </a:br>
            <a:r>
              <a:rPr lang="en-US" sz="3600" dirty="0"/>
              <a:t>three questions.</a:t>
            </a:r>
          </a:p>
        </p:txBody>
      </p:sp>
      <p:sp>
        <p:nvSpPr>
          <p:cNvPr id="3" name="Content Placeholder 2"/>
          <p:cNvSpPr>
            <a:spLocks noGrp="1"/>
          </p:cNvSpPr>
          <p:nvPr>
            <p:ph idx="1"/>
          </p:nvPr>
        </p:nvSpPr>
        <p:spPr>
          <a:xfrm>
            <a:off x="457200" y="2667000"/>
            <a:ext cx="8229600" cy="3276600"/>
          </a:xfrm>
        </p:spPr>
        <p:txBody>
          <a:bodyPr/>
          <a:lstStyle/>
          <a:p>
            <a:pPr marL="514350" indent="-514350" fontAlgn="t">
              <a:buFont typeface="+mj-lt"/>
              <a:buAutoNum type="arabicPeriod"/>
            </a:pPr>
            <a:r>
              <a:rPr lang="en-US" b="1" dirty="0"/>
              <a:t>Where am I going? </a:t>
            </a:r>
            <a:r>
              <a:rPr lang="en-US" dirty="0"/>
              <a:t>(What are my learning intentions?)​</a:t>
            </a:r>
          </a:p>
          <a:p>
            <a:pPr marL="514350" indent="-514350" fontAlgn="t">
              <a:buFont typeface="+mj-lt"/>
              <a:buAutoNum type="arabicPeriod"/>
            </a:pPr>
            <a:r>
              <a:rPr lang="en-US" b="1" dirty="0"/>
              <a:t>How am I going? </a:t>
            </a:r>
            <a:r>
              <a:rPr lang="en-US" dirty="0"/>
              <a:t>(What does the evidence tell me?)​</a:t>
            </a:r>
          </a:p>
          <a:p>
            <a:pPr marL="514350" indent="-514350" fontAlgn="t">
              <a:buFont typeface="+mj-lt"/>
              <a:buAutoNum type="arabicPeriod"/>
            </a:pPr>
            <a:r>
              <a:rPr lang="en-US" b="1" dirty="0"/>
              <a:t>Where to next? </a:t>
            </a:r>
            <a:r>
              <a:rPr lang="en-US" dirty="0"/>
              <a:t>(What learning activities should I do to make better progress?)​</a:t>
            </a:r>
          </a:p>
        </p:txBody>
      </p:sp>
      <p:sp>
        <p:nvSpPr>
          <p:cNvPr id="4" name="TextBox 3"/>
          <p:cNvSpPr txBox="1"/>
          <p:nvPr/>
        </p:nvSpPr>
        <p:spPr>
          <a:xfrm>
            <a:off x="6248400" y="6248400"/>
            <a:ext cx="2667000" cy="584775"/>
          </a:xfrm>
          <a:prstGeom prst="rect">
            <a:avLst/>
          </a:prstGeom>
          <a:noFill/>
        </p:spPr>
        <p:txBody>
          <a:bodyPr wrap="square" rtlCol="0">
            <a:spAutoFit/>
          </a:bodyPr>
          <a:lstStyle/>
          <a:p>
            <a:r>
              <a:rPr lang="en-US" sz="1600" dirty="0"/>
              <a:t>(</a:t>
            </a:r>
            <a:r>
              <a:rPr lang="en-US" sz="1600" dirty="0" err="1"/>
              <a:t>Chappuis</a:t>
            </a:r>
            <a:r>
              <a:rPr lang="en-US" sz="1600" dirty="0"/>
              <a:t>, 2009)</a:t>
            </a:r>
          </a:p>
          <a:p>
            <a:r>
              <a:rPr lang="en-US" sz="1600" dirty="0"/>
              <a:t>(Hattie &amp; Timperley, 2007)</a:t>
            </a:r>
          </a:p>
        </p:txBody>
      </p:sp>
    </p:spTree>
    <p:extLst>
      <p:ext uri="{BB962C8B-B14F-4D97-AF65-F5344CB8AC3E}">
        <p14:creationId xmlns:p14="http://schemas.microsoft.com/office/powerpoint/2010/main" val="3752149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3452"/>
            <a:ext cx="8229600" cy="1609540"/>
          </a:xfrm>
        </p:spPr>
        <p:txBody>
          <a:bodyPr/>
          <a:lstStyle/>
          <a:p>
            <a:r>
              <a:rPr lang="en-US" sz="5400" b="1" dirty="0"/>
              <a:t>Goldilocks Principle</a:t>
            </a:r>
          </a:p>
        </p:txBody>
      </p:sp>
      <p:sp>
        <p:nvSpPr>
          <p:cNvPr id="3" name="Content Placeholder 2"/>
          <p:cNvSpPr>
            <a:spLocks noGrp="1"/>
          </p:cNvSpPr>
          <p:nvPr>
            <p:ph idx="1"/>
          </p:nvPr>
        </p:nvSpPr>
        <p:spPr>
          <a:xfrm>
            <a:off x="457200" y="2804161"/>
            <a:ext cx="6471920" cy="2316478"/>
          </a:xfrm>
        </p:spPr>
        <p:txBody>
          <a:bodyPr>
            <a:normAutofit/>
          </a:bodyPr>
          <a:lstStyle/>
          <a:p>
            <a:pPr marL="0" indent="0" algn="ctr">
              <a:buNone/>
            </a:pPr>
            <a:r>
              <a:rPr lang="en-US" sz="4200" i="1" dirty="0">
                <a:solidFill>
                  <a:schemeClr val="accent2">
                    <a:lumMod val="75000"/>
                  </a:schemeClr>
                </a:solidFill>
              </a:rPr>
              <a:t>“ </a:t>
            </a:r>
            <a:r>
              <a:rPr lang="en-US" sz="4200" dirty="0">
                <a:solidFill>
                  <a:schemeClr val="accent2">
                    <a:lumMod val="75000"/>
                  </a:schemeClr>
                </a:solidFill>
              </a:rPr>
              <a:t>Not too much, </a:t>
            </a:r>
          </a:p>
          <a:p>
            <a:pPr marL="0" indent="0" algn="ctr">
              <a:buNone/>
            </a:pPr>
            <a:r>
              <a:rPr lang="en-US" sz="4200" dirty="0">
                <a:solidFill>
                  <a:schemeClr val="accent2">
                    <a:lumMod val="75000"/>
                  </a:schemeClr>
                </a:solidFill>
              </a:rPr>
              <a:t>not too little, </a:t>
            </a:r>
          </a:p>
          <a:p>
            <a:pPr marL="0" indent="0" algn="ctr">
              <a:buNone/>
            </a:pPr>
            <a:r>
              <a:rPr lang="en-US" sz="4200" dirty="0">
                <a:solidFill>
                  <a:schemeClr val="accent2">
                    <a:lumMod val="75000"/>
                  </a:schemeClr>
                </a:solidFill>
              </a:rPr>
              <a:t>but just right.”</a:t>
            </a:r>
            <a:endParaRPr lang="en-US" sz="5100" b="1" dirty="0">
              <a:solidFill>
                <a:schemeClr val="accent2">
                  <a:lumMod val="75000"/>
                </a:schemeClr>
              </a:solidFill>
              <a:latin typeface="Calibri" panose="020F0502020204030204" pitchFamily="34" charset="0"/>
            </a:endParaRPr>
          </a:p>
          <a:p>
            <a:pPr marL="0" indent="0">
              <a:buNone/>
            </a:pPr>
            <a:endParaRPr lang="en-US" dirty="0">
              <a:solidFill>
                <a:schemeClr val="accent2">
                  <a:lumMod val="75000"/>
                </a:schemeClr>
              </a:solidFill>
            </a:endParaRPr>
          </a:p>
          <a:p>
            <a:pPr marL="0" indent="0">
              <a:buNone/>
            </a:pPr>
            <a:endParaRPr lang="en-US" dirty="0">
              <a:solidFill>
                <a:schemeClr val="accent2">
                  <a:lumMod val="75000"/>
                </a:schemeClr>
              </a:solidFill>
            </a:endParaRPr>
          </a:p>
          <a:p>
            <a:pPr marL="0" indent="0">
              <a:buNone/>
            </a:pPr>
            <a:endParaRPr lang="en-US" dirty="0">
              <a:solidFill>
                <a:schemeClr val="accent2">
                  <a:lumMod val="75000"/>
                </a:schemeClr>
              </a:solidFill>
            </a:endParaRPr>
          </a:p>
          <a:p>
            <a:pPr marL="0" indent="0">
              <a:buNone/>
            </a:pPr>
            <a:endParaRPr lang="en-US" dirty="0">
              <a:solidFill>
                <a:schemeClr val="accent2">
                  <a:lumMod val="75000"/>
                </a:schemeClr>
              </a:solidFill>
            </a:endParaRPr>
          </a:p>
          <a:p>
            <a:pPr marL="0" indent="0">
              <a:buNone/>
            </a:pPr>
            <a:endParaRPr lang="en-US" dirty="0">
              <a:solidFill>
                <a:schemeClr val="accent2">
                  <a:lumMod val="75000"/>
                </a:schemeClr>
              </a:solidFill>
            </a:endParaRPr>
          </a:p>
          <a:p>
            <a:pPr marL="0" indent="0">
              <a:buNone/>
            </a:pPr>
            <a:endParaRPr lang="en-US" dirty="0">
              <a:solidFill>
                <a:schemeClr val="accent2">
                  <a:lumMod val="75000"/>
                </a:schemeClr>
              </a:solidFill>
            </a:endParaRPr>
          </a:p>
          <a:p>
            <a:pPr marL="0" indent="0">
              <a:buNone/>
            </a:pPr>
            <a:endParaRPr lang="en-US" dirty="0">
              <a:solidFill>
                <a:schemeClr val="accent2">
                  <a:lumMod val="75000"/>
                </a:schemeClr>
              </a:solidFill>
            </a:endParaRPr>
          </a:p>
        </p:txBody>
      </p:sp>
      <p:pic>
        <p:nvPicPr>
          <p:cNvPr id="4" name="Picture 3" descr="C:\Users\pattys\AppData\Local\Microsoft\Windows\Temporary Internet Files\Content.IE5\10VLN55F\MC9001159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4052" y="3962400"/>
            <a:ext cx="2209800" cy="1751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440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Shape 762"/>
          <p:cNvSpPr txBox="1">
            <a:spLocks noGrp="1"/>
          </p:cNvSpPr>
          <p:nvPr>
            <p:ph type="title"/>
          </p:nvPr>
        </p:nvSpPr>
        <p:spPr>
          <a:xfrm>
            <a:off x="457200" y="601662"/>
            <a:ext cx="8229600" cy="1097100"/>
          </a:xfrm>
          <a:prstGeom prst="rect">
            <a:avLst/>
          </a:prstGeom>
        </p:spPr>
        <p:txBody>
          <a:bodyPr lIns="91425" tIns="91425" rIns="91425" bIns="91425" anchor="ctr" anchorCtr="0">
            <a:noAutofit/>
          </a:bodyPr>
          <a:lstStyle/>
          <a:p>
            <a:pPr lvl="0">
              <a:spcBef>
                <a:spcPts val="0"/>
              </a:spcBef>
              <a:buNone/>
            </a:pPr>
            <a:r>
              <a:rPr lang="en-US"/>
              <a:t>Descriptive Feedback</a:t>
            </a:r>
          </a:p>
        </p:txBody>
      </p:sp>
      <p:sp>
        <p:nvSpPr>
          <p:cNvPr id="763" name="Shape 763"/>
          <p:cNvSpPr txBox="1">
            <a:spLocks noGrp="1"/>
          </p:cNvSpPr>
          <p:nvPr>
            <p:ph type="body" idx="1"/>
          </p:nvPr>
        </p:nvSpPr>
        <p:spPr>
          <a:xfrm>
            <a:off x="298950" y="1807300"/>
            <a:ext cx="8745000" cy="3962400"/>
          </a:xfrm>
          <a:prstGeom prst="rect">
            <a:avLst/>
          </a:prstGeom>
        </p:spPr>
        <p:txBody>
          <a:bodyPr lIns="91425" tIns="91425" rIns="91425" bIns="91425" anchor="t" anchorCtr="0">
            <a:noAutofit/>
          </a:bodyPr>
          <a:lstStyle/>
          <a:p>
            <a:pPr marL="457200" lvl="0" indent="-400050">
              <a:lnSpc>
                <a:spcPct val="115000"/>
              </a:lnSpc>
              <a:spcBef>
                <a:spcPts val="800"/>
              </a:spcBef>
              <a:buSzPct val="100000"/>
              <a:buFont typeface="Arial"/>
            </a:pPr>
            <a:r>
              <a:rPr lang="en-US" sz="2700" dirty="0">
                <a:latin typeface="Arial"/>
                <a:ea typeface="Arial"/>
                <a:cs typeface="Arial"/>
                <a:sym typeface="Arial"/>
              </a:rPr>
              <a:t>Descriptive feedback provides information to students and teachers about learning.</a:t>
            </a:r>
          </a:p>
          <a:p>
            <a:pPr marL="457200" lvl="0" indent="-400050">
              <a:lnSpc>
                <a:spcPct val="115000"/>
              </a:lnSpc>
              <a:spcBef>
                <a:spcPts val="800"/>
              </a:spcBef>
              <a:buSzPct val="100000"/>
              <a:buFont typeface="Arial"/>
            </a:pPr>
            <a:r>
              <a:rPr lang="en-US" sz="2700" dirty="0">
                <a:latin typeface="Arial"/>
                <a:ea typeface="Arial"/>
                <a:cs typeface="Arial"/>
                <a:sym typeface="Arial"/>
              </a:rPr>
              <a:t>It helps to reduce the gap between the student’s current level of understanding and/or performance and a desired goal.</a:t>
            </a:r>
          </a:p>
          <a:p>
            <a:pPr marL="457200" lvl="0" indent="-400050" rtl="0">
              <a:lnSpc>
                <a:spcPct val="115000"/>
              </a:lnSpc>
              <a:spcBef>
                <a:spcPts val="800"/>
              </a:spcBef>
              <a:buSzPct val="100000"/>
              <a:buFont typeface="Arial"/>
            </a:pPr>
            <a:r>
              <a:rPr lang="en-US" sz="2700" dirty="0">
                <a:latin typeface="Arial"/>
                <a:ea typeface="Arial"/>
                <a:cs typeface="Arial"/>
                <a:sym typeface="Arial"/>
              </a:rPr>
              <a:t>Depending on the nature and delivery of the feedback, it can have powerful positive effects on student learning and engagement. </a:t>
            </a:r>
          </a:p>
          <a:p>
            <a:pPr marL="0" lvl="0" indent="0" algn="r" rtl="0">
              <a:lnSpc>
                <a:spcPct val="115000"/>
              </a:lnSpc>
              <a:spcBef>
                <a:spcPts val="800"/>
              </a:spcBef>
              <a:buNone/>
            </a:pPr>
            <a:endParaRPr sz="1400" dirty="0">
              <a:latin typeface="Arial"/>
              <a:ea typeface="Arial"/>
              <a:cs typeface="Arial"/>
              <a:sym typeface="Arial"/>
            </a:endParaRPr>
          </a:p>
          <a:p>
            <a:pPr marL="0" lvl="0" indent="0" algn="r">
              <a:lnSpc>
                <a:spcPct val="115000"/>
              </a:lnSpc>
              <a:spcBef>
                <a:spcPts val="800"/>
              </a:spcBef>
              <a:buNone/>
            </a:pPr>
            <a:r>
              <a:rPr lang="en-US" sz="1600" dirty="0">
                <a:latin typeface="Arial"/>
                <a:ea typeface="Arial"/>
                <a:cs typeface="Arial"/>
                <a:sym typeface="Arial"/>
              </a:rPr>
              <a:t>(Hattie &amp; Timperley, 2007)</a:t>
            </a:r>
          </a:p>
          <a:p>
            <a:pPr marL="457200" lvl="0" indent="-406400">
              <a:spcBef>
                <a:spcPts val="0"/>
              </a:spcBef>
              <a:buSzPct val="100000"/>
            </a:pPr>
            <a:endParaRPr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Feedback</a:t>
            </a:r>
          </a:p>
        </p:txBody>
      </p:sp>
      <p:sp>
        <p:nvSpPr>
          <p:cNvPr id="3" name="Content Placeholder 2"/>
          <p:cNvSpPr>
            <a:spLocks noGrp="1"/>
          </p:cNvSpPr>
          <p:nvPr>
            <p:ph sz="half" idx="1"/>
          </p:nvPr>
        </p:nvSpPr>
        <p:spPr>
          <a:xfrm>
            <a:off x="404812" y="1600203"/>
            <a:ext cx="4391025" cy="4419600"/>
          </a:xfrm>
        </p:spPr>
        <p:txBody>
          <a:bodyPr/>
          <a:lstStyle/>
          <a:p>
            <a:pPr>
              <a:buNone/>
            </a:pPr>
            <a:r>
              <a:rPr lang="en-US" b="1" dirty="0"/>
              <a:t>Descriptive/Actionable</a:t>
            </a:r>
          </a:p>
          <a:p>
            <a:pPr>
              <a:buFont typeface="Arial" pitchFamily="34" charset="0"/>
              <a:buChar char="•"/>
            </a:pPr>
            <a:r>
              <a:rPr lang="en-US" sz="2500" dirty="0"/>
              <a:t>Provided specific information in the form of written comments or conversations</a:t>
            </a:r>
          </a:p>
          <a:p>
            <a:pPr>
              <a:buFont typeface="Arial" pitchFamily="34" charset="0"/>
              <a:buChar char="•"/>
            </a:pPr>
            <a:r>
              <a:rPr lang="en-US" sz="2500" dirty="0"/>
              <a:t>Helps the learner understand what he or she needs to do to improve</a:t>
            </a:r>
          </a:p>
          <a:p>
            <a:pPr>
              <a:buFont typeface="Arial" pitchFamily="34" charset="0"/>
              <a:buChar char="•"/>
            </a:pPr>
            <a:r>
              <a:rPr lang="en-US" sz="2500" dirty="0"/>
              <a:t>Is a crucial part of formative assessment</a:t>
            </a:r>
          </a:p>
        </p:txBody>
      </p:sp>
      <p:sp>
        <p:nvSpPr>
          <p:cNvPr id="4" name="Content Placeholder 3"/>
          <p:cNvSpPr>
            <a:spLocks noGrp="1"/>
          </p:cNvSpPr>
          <p:nvPr>
            <p:ph sz="half" idx="2"/>
          </p:nvPr>
        </p:nvSpPr>
        <p:spPr>
          <a:xfrm>
            <a:off x="4795837" y="1600203"/>
            <a:ext cx="4191000" cy="4252861"/>
          </a:xfrm>
        </p:spPr>
        <p:txBody>
          <a:bodyPr/>
          <a:lstStyle/>
          <a:p>
            <a:pPr>
              <a:buNone/>
            </a:pPr>
            <a:r>
              <a:rPr lang="en-US" b="1" dirty="0"/>
              <a:t>Evaluative</a:t>
            </a:r>
          </a:p>
          <a:p>
            <a:pPr>
              <a:buFont typeface="Arial" pitchFamily="34" charset="0"/>
              <a:buChar char="•"/>
            </a:pPr>
            <a:r>
              <a:rPr lang="en-US" sz="2500" dirty="0"/>
              <a:t>Tell learners how they compare to others</a:t>
            </a:r>
          </a:p>
          <a:p>
            <a:pPr>
              <a:buFont typeface="Arial" pitchFamily="34" charset="0"/>
              <a:buChar char="•"/>
            </a:pPr>
            <a:r>
              <a:rPr lang="en-US" sz="2500" dirty="0"/>
              <a:t>Provides a judgment summarizing the quality of the learning</a:t>
            </a:r>
          </a:p>
          <a:p>
            <a:pPr>
              <a:buFont typeface="Arial" pitchFamily="34" charset="0"/>
              <a:buChar char="•"/>
            </a:pPr>
            <a:r>
              <a:rPr lang="en-US" sz="2500" dirty="0"/>
              <a:t>Assigning a grade or a quantitative score to the work</a:t>
            </a:r>
          </a:p>
        </p:txBody>
      </p:sp>
      <p:sp>
        <p:nvSpPr>
          <p:cNvPr id="5" name="TextBox 4"/>
          <p:cNvSpPr txBox="1"/>
          <p:nvPr/>
        </p:nvSpPr>
        <p:spPr>
          <a:xfrm>
            <a:off x="-2381250" y="4743450"/>
            <a:ext cx="781050" cy="194849"/>
          </a:xfrm>
          <a:prstGeom prst="rect">
            <a:avLst/>
          </a:prstGeom>
          <a:noFill/>
        </p:spPr>
        <p:txBody>
          <a:bodyPr wrap="square" rtlCol="0">
            <a:spAutoFit/>
          </a:bodyPr>
          <a:lstStyle/>
          <a:p>
            <a:endParaRPr lang="en-US" dirty="0"/>
          </a:p>
        </p:txBody>
      </p:sp>
      <p:sp>
        <p:nvSpPr>
          <p:cNvPr id="7" name="Rectangle 6"/>
          <p:cNvSpPr/>
          <p:nvPr/>
        </p:nvSpPr>
        <p:spPr>
          <a:xfrm>
            <a:off x="7248586" y="6221095"/>
            <a:ext cx="1438214" cy="340093"/>
          </a:xfrm>
          <a:prstGeom prst="rect">
            <a:avLst/>
          </a:prstGeom>
        </p:spPr>
        <p:txBody>
          <a:bodyPr wrap="none">
            <a:spAutoFit/>
          </a:bodyPr>
          <a:lstStyle/>
          <a:p>
            <a:pPr lvl="0" algn="r">
              <a:lnSpc>
                <a:spcPct val="115000"/>
              </a:lnSpc>
              <a:spcBef>
                <a:spcPts val="800"/>
              </a:spcBef>
            </a:pPr>
            <a:r>
              <a:rPr lang="en-US" dirty="0"/>
              <a:t>(Wiggins, 2016)</a:t>
            </a:r>
          </a:p>
        </p:txBody>
      </p:sp>
    </p:spTree>
    <p:extLst>
      <p:ext uri="{BB962C8B-B14F-4D97-AF65-F5344CB8AC3E}">
        <p14:creationId xmlns:p14="http://schemas.microsoft.com/office/powerpoint/2010/main" val="2637031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2400300"/>
            <a:ext cx="8229600" cy="1447937"/>
          </a:xfrm>
        </p:spPr>
        <p:txBody>
          <a:bodyPr/>
          <a:lstStyle/>
          <a:p>
            <a:r>
              <a:rPr lang="en-US" sz="4400" dirty="0"/>
              <a:t>Descriptive or Evaluative?</a:t>
            </a:r>
          </a:p>
        </p:txBody>
      </p:sp>
      <p:sp>
        <p:nvSpPr>
          <p:cNvPr id="3" name="TextBox 2"/>
          <p:cNvSpPr txBox="1"/>
          <p:nvPr/>
        </p:nvSpPr>
        <p:spPr>
          <a:xfrm>
            <a:off x="10885715" y="4376058"/>
            <a:ext cx="617764" cy="435684"/>
          </a:xfrm>
          <a:prstGeom prst="rect">
            <a:avLst/>
          </a:prstGeom>
          <a:noFill/>
        </p:spPr>
        <p:txBody>
          <a:bodyPr wrap="square" rtlCol="0">
            <a:spAutoFit/>
          </a:bodyPr>
          <a:lstStyle/>
          <a:p>
            <a:endParaRPr lang="en-US" dirty="0"/>
          </a:p>
        </p:txBody>
      </p:sp>
      <p:grpSp>
        <p:nvGrpSpPr>
          <p:cNvPr id="7" name="Group 6"/>
          <p:cNvGrpSpPr/>
          <p:nvPr/>
        </p:nvGrpSpPr>
        <p:grpSpPr>
          <a:xfrm>
            <a:off x="7869934" y="133178"/>
            <a:ext cx="1151858" cy="914400"/>
            <a:chOff x="4867942" y="3758980"/>
            <a:chExt cx="1151858" cy="914400"/>
          </a:xfrm>
        </p:grpSpPr>
        <p:sp>
          <p:nvSpPr>
            <p:cNvPr id="8" name="Rectangle 7"/>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7633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Shape 784"/>
          <p:cNvSpPr txBox="1">
            <a:spLocks noGrp="1"/>
          </p:cNvSpPr>
          <p:nvPr>
            <p:ph type="title"/>
          </p:nvPr>
        </p:nvSpPr>
        <p:spPr>
          <a:xfrm>
            <a:off x="457200" y="1855152"/>
            <a:ext cx="8229600"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800" b="1" i="0" u="none" strike="noStrike" cap="none" dirty="0">
                <a:solidFill>
                  <a:srgbClr val="093054"/>
                </a:solidFill>
                <a:latin typeface="Arial"/>
                <a:ea typeface="Arial"/>
                <a:cs typeface="Arial"/>
                <a:sym typeface="Arial"/>
              </a:rPr>
              <a:t>Descriptive or Evaluative?</a:t>
            </a:r>
          </a:p>
        </p:txBody>
      </p:sp>
      <p:sp>
        <p:nvSpPr>
          <p:cNvPr id="785" name="Shape 785"/>
          <p:cNvSpPr txBox="1">
            <a:spLocks noGrp="1"/>
          </p:cNvSpPr>
          <p:nvPr>
            <p:ph type="body" idx="1"/>
          </p:nvPr>
        </p:nvSpPr>
        <p:spPr>
          <a:xfrm>
            <a:off x="457200" y="3478242"/>
            <a:ext cx="8229600" cy="1028700"/>
          </a:xfrm>
          <a:prstGeom prst="rect">
            <a:avLst/>
          </a:prstGeom>
          <a:noFill/>
          <a:ln>
            <a:noFill/>
          </a:ln>
        </p:spPr>
        <p:txBody>
          <a:bodyPr lIns="91425" tIns="45700" rIns="91425" bIns="45700" anchor="t" anchorCtr="0">
            <a:noAutofit/>
          </a:bodyPr>
          <a:lstStyle/>
          <a:p>
            <a:pPr marL="0" indent="0" algn="ctr">
              <a:buSzPct val="25000"/>
              <a:buNone/>
            </a:pPr>
            <a:r>
              <a:rPr lang="en-US" sz="4000" b="1" i="1" dirty="0">
                <a:solidFill>
                  <a:srgbClr val="6F1C17"/>
                </a:solidFill>
                <a:latin typeface="Arial Narrow"/>
                <a:ea typeface="Arial Narrow"/>
                <a:cs typeface="Arial Narrow"/>
                <a:sym typeface="Arial Narrow"/>
              </a:rPr>
              <a:t>Try harder next time. </a:t>
            </a:r>
            <a:endParaRPr sz="4000" b="1" i="1" u="none" strike="noStrike" cap="none" dirty="0">
              <a:solidFill>
                <a:srgbClr val="17B517"/>
              </a:solidFill>
              <a:latin typeface="Arial Narrow"/>
              <a:ea typeface="Arial Narrow"/>
              <a:cs typeface="Arial Narrow"/>
              <a:sym typeface="Arial Narrow"/>
            </a:endParaRPr>
          </a:p>
          <a:p>
            <a:pPr marL="0" marR="0" lvl="0" indent="0" algn="ctr" rtl="0">
              <a:spcBef>
                <a:spcPts val="800"/>
              </a:spcBef>
              <a:spcAft>
                <a:spcPts val="0"/>
              </a:spcAft>
              <a:buClr>
                <a:schemeClr val="accent2"/>
              </a:buClr>
              <a:buSzPct val="25000"/>
              <a:buFont typeface="Noto Symbol"/>
              <a:buNone/>
            </a:pPr>
            <a:endParaRPr sz="4000" b="1" i="1" u="none" strike="noStrike" cap="none" dirty="0">
              <a:solidFill>
                <a:srgbClr val="17B517"/>
              </a:solidFill>
              <a:latin typeface="Arial Narrow"/>
              <a:ea typeface="Arial Narrow"/>
              <a:cs typeface="Arial Narrow"/>
              <a:sym typeface="Arial Narrow"/>
            </a:endParaRPr>
          </a:p>
        </p:txBody>
      </p:sp>
      <p:grpSp>
        <p:nvGrpSpPr>
          <p:cNvPr id="7" name="Group 6"/>
          <p:cNvGrpSpPr/>
          <p:nvPr/>
        </p:nvGrpSpPr>
        <p:grpSpPr>
          <a:xfrm>
            <a:off x="7869934" y="133178"/>
            <a:ext cx="1151858" cy="914400"/>
            <a:chOff x="4867942" y="3758980"/>
            <a:chExt cx="1151858" cy="914400"/>
          </a:xfrm>
        </p:grpSpPr>
        <p:sp>
          <p:nvSpPr>
            <p:cNvPr id="8" name="Rectangle 7"/>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03492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Shape 791"/>
          <p:cNvSpPr txBox="1">
            <a:spLocks noGrp="1"/>
          </p:cNvSpPr>
          <p:nvPr>
            <p:ph type="title"/>
          </p:nvPr>
        </p:nvSpPr>
        <p:spPr>
          <a:xfrm>
            <a:off x="457200" y="1769174"/>
            <a:ext cx="8229600"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800" b="1" i="0" u="none" strike="noStrike" cap="none" dirty="0">
                <a:solidFill>
                  <a:srgbClr val="093054"/>
                </a:solidFill>
                <a:latin typeface="Arial"/>
                <a:ea typeface="Arial"/>
                <a:cs typeface="Arial"/>
                <a:sym typeface="Arial"/>
              </a:rPr>
              <a:t>Descriptive or Evaluative?</a:t>
            </a:r>
          </a:p>
        </p:txBody>
      </p:sp>
      <p:sp>
        <p:nvSpPr>
          <p:cNvPr id="792" name="Shape 792"/>
          <p:cNvSpPr txBox="1">
            <a:spLocks noGrp="1"/>
          </p:cNvSpPr>
          <p:nvPr>
            <p:ph type="body" idx="1"/>
          </p:nvPr>
        </p:nvSpPr>
        <p:spPr>
          <a:xfrm>
            <a:off x="457200" y="3035779"/>
            <a:ext cx="8229600" cy="268605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ymbol"/>
              <a:buNone/>
            </a:pPr>
            <a:r>
              <a:rPr lang="en-US" sz="4000" b="1" i="1" u="none" strike="noStrike" cap="none" dirty="0">
                <a:solidFill>
                  <a:srgbClr val="17B517"/>
                </a:solidFill>
                <a:latin typeface="Arial Narrow"/>
                <a:ea typeface="Arial Narrow"/>
                <a:cs typeface="Arial Narrow"/>
                <a:sym typeface="Arial Narrow"/>
              </a:rPr>
              <a:t> </a:t>
            </a:r>
            <a:r>
              <a:rPr lang="en-US" sz="4000" b="1" i="1" u="none" strike="noStrike" cap="none" dirty="0">
                <a:solidFill>
                  <a:srgbClr val="6F1C17"/>
                </a:solidFill>
                <a:latin typeface="Arial Narrow"/>
                <a:ea typeface="Arial Narrow"/>
                <a:cs typeface="Arial Narrow"/>
                <a:sym typeface="Arial Narrow"/>
              </a:rPr>
              <a:t>You maintained eye contact </a:t>
            </a:r>
            <a:br>
              <a:rPr lang="en-US" sz="4000" b="1" i="1" u="none" strike="noStrike" cap="none" dirty="0">
                <a:solidFill>
                  <a:srgbClr val="6F1C17"/>
                </a:solidFill>
                <a:latin typeface="Arial Narrow"/>
                <a:ea typeface="Arial Narrow"/>
                <a:cs typeface="Arial Narrow"/>
                <a:sym typeface="Arial Narrow"/>
              </a:rPr>
            </a:br>
            <a:r>
              <a:rPr lang="en-US" sz="4000" b="1" i="1" u="none" strike="noStrike" cap="none" dirty="0">
                <a:solidFill>
                  <a:srgbClr val="6F1C17"/>
                </a:solidFill>
                <a:latin typeface="Arial Narrow"/>
                <a:ea typeface="Arial Narrow"/>
                <a:cs typeface="Arial Narrow"/>
                <a:sym typeface="Arial Narrow"/>
              </a:rPr>
              <a:t>throughout your entire speech; </a:t>
            </a:r>
            <a:br>
              <a:rPr lang="en-US" sz="4000" b="1" i="1" u="none" strike="noStrike" cap="none" dirty="0">
                <a:solidFill>
                  <a:srgbClr val="6F1C17"/>
                </a:solidFill>
                <a:latin typeface="Arial Narrow"/>
                <a:ea typeface="Arial Narrow"/>
                <a:cs typeface="Arial Narrow"/>
                <a:sym typeface="Arial Narrow"/>
              </a:rPr>
            </a:br>
            <a:r>
              <a:rPr lang="en-US" sz="4000" b="1" i="1" u="none" strike="noStrike" cap="none" dirty="0">
                <a:solidFill>
                  <a:srgbClr val="6F1C17"/>
                </a:solidFill>
                <a:latin typeface="Arial Narrow"/>
                <a:ea typeface="Arial Narrow"/>
                <a:cs typeface="Arial Narrow"/>
                <a:sym typeface="Arial Narrow"/>
              </a:rPr>
              <a:t>now you might work on your enunciation. </a:t>
            </a:r>
          </a:p>
        </p:txBody>
      </p:sp>
      <p:grpSp>
        <p:nvGrpSpPr>
          <p:cNvPr id="4" name="Group 3"/>
          <p:cNvGrpSpPr/>
          <p:nvPr/>
        </p:nvGrpSpPr>
        <p:grpSpPr>
          <a:xfrm>
            <a:off x="7869934" y="133178"/>
            <a:ext cx="1151858" cy="914400"/>
            <a:chOff x="4867942" y="3758980"/>
            <a:chExt cx="1151858" cy="914400"/>
          </a:xfrm>
        </p:grpSpPr>
        <p:sp>
          <p:nvSpPr>
            <p:cNvPr id="5" name="Rectangle 4"/>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0221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Shape 798"/>
          <p:cNvSpPr txBox="1">
            <a:spLocks noGrp="1"/>
          </p:cNvSpPr>
          <p:nvPr>
            <p:ph type="title"/>
          </p:nvPr>
        </p:nvSpPr>
        <p:spPr>
          <a:xfrm>
            <a:off x="457200" y="1306512"/>
            <a:ext cx="8229600"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800" b="1" i="0" u="none" strike="noStrike" cap="none" dirty="0">
                <a:solidFill>
                  <a:srgbClr val="093054"/>
                </a:solidFill>
                <a:latin typeface="Arial"/>
                <a:ea typeface="Arial"/>
                <a:cs typeface="Arial"/>
                <a:sym typeface="Arial"/>
              </a:rPr>
              <a:t>Descriptive or Evaluative?</a:t>
            </a:r>
          </a:p>
        </p:txBody>
      </p:sp>
      <p:sp>
        <p:nvSpPr>
          <p:cNvPr id="799" name="Shape 799"/>
          <p:cNvSpPr txBox="1">
            <a:spLocks noGrp="1"/>
          </p:cNvSpPr>
          <p:nvPr>
            <p:ph type="body" idx="1"/>
          </p:nvPr>
        </p:nvSpPr>
        <p:spPr>
          <a:xfrm>
            <a:off x="457200" y="3009902"/>
            <a:ext cx="8229600" cy="203834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ymbol"/>
              <a:buNone/>
            </a:pPr>
            <a:r>
              <a:rPr lang="en-US" sz="4000" b="1" i="1" u="none" strike="noStrike" cap="none" dirty="0">
                <a:solidFill>
                  <a:srgbClr val="6F1C17"/>
                </a:solidFill>
                <a:latin typeface="Arial Narrow"/>
                <a:ea typeface="Arial Narrow"/>
                <a:cs typeface="Arial Narrow"/>
                <a:sym typeface="Arial Narrow"/>
              </a:rPr>
              <a:t>You solved the equation; </a:t>
            </a:r>
            <a:br>
              <a:rPr lang="en-US" sz="4000" b="1" i="1" u="none" strike="noStrike" cap="none" dirty="0">
                <a:solidFill>
                  <a:srgbClr val="6F1C17"/>
                </a:solidFill>
                <a:latin typeface="Arial Narrow"/>
                <a:ea typeface="Arial Narrow"/>
                <a:cs typeface="Arial Narrow"/>
                <a:sym typeface="Arial Narrow"/>
              </a:rPr>
            </a:br>
            <a:r>
              <a:rPr lang="en-US" sz="4000" b="1" i="1" u="none" strike="noStrike" cap="none" dirty="0">
                <a:solidFill>
                  <a:srgbClr val="6F1C17"/>
                </a:solidFill>
                <a:latin typeface="Arial Narrow"/>
                <a:ea typeface="Arial Narrow"/>
                <a:cs typeface="Arial Narrow"/>
                <a:sym typeface="Arial Narrow"/>
              </a:rPr>
              <a:t>however, you need to include a </a:t>
            </a:r>
            <a:br>
              <a:rPr lang="en-US" sz="4000" b="1" i="1" u="none" strike="noStrike" cap="none" dirty="0">
                <a:solidFill>
                  <a:srgbClr val="6F1C17"/>
                </a:solidFill>
                <a:latin typeface="Arial Narrow"/>
                <a:ea typeface="Arial Narrow"/>
                <a:cs typeface="Arial Narrow"/>
                <a:sym typeface="Arial Narrow"/>
              </a:rPr>
            </a:br>
            <a:r>
              <a:rPr lang="en-US" sz="4000" b="1" i="1" u="none" strike="noStrike" cap="none" dirty="0">
                <a:solidFill>
                  <a:srgbClr val="6F1C17"/>
                </a:solidFill>
                <a:latin typeface="Arial Narrow"/>
                <a:ea typeface="Arial Narrow"/>
                <a:cs typeface="Arial Narrow"/>
                <a:sym typeface="Arial Narrow"/>
              </a:rPr>
              <a:t>written or visual explanation.</a:t>
            </a:r>
          </a:p>
        </p:txBody>
      </p:sp>
      <p:grpSp>
        <p:nvGrpSpPr>
          <p:cNvPr id="7" name="Group 6"/>
          <p:cNvGrpSpPr/>
          <p:nvPr/>
        </p:nvGrpSpPr>
        <p:grpSpPr>
          <a:xfrm>
            <a:off x="7869934" y="133178"/>
            <a:ext cx="1151858" cy="914400"/>
            <a:chOff x="4867942" y="3758980"/>
            <a:chExt cx="1151858" cy="914400"/>
          </a:xfrm>
        </p:grpSpPr>
        <p:sp>
          <p:nvSpPr>
            <p:cNvPr id="8" name="Rectangle 7"/>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721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Shape 805"/>
          <p:cNvSpPr txBox="1">
            <a:spLocks noGrp="1"/>
          </p:cNvSpPr>
          <p:nvPr>
            <p:ph type="title"/>
          </p:nvPr>
        </p:nvSpPr>
        <p:spPr>
          <a:xfrm>
            <a:off x="457200" y="1230312"/>
            <a:ext cx="8229600"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800" b="1" i="0" u="none" strike="noStrike" cap="none" dirty="0">
                <a:solidFill>
                  <a:srgbClr val="093054"/>
                </a:solidFill>
                <a:latin typeface="Arial"/>
                <a:ea typeface="Arial"/>
                <a:cs typeface="Arial"/>
                <a:sym typeface="Arial"/>
              </a:rPr>
              <a:t>Descriptive or Evaluative?</a:t>
            </a:r>
          </a:p>
        </p:txBody>
      </p:sp>
      <p:sp>
        <p:nvSpPr>
          <p:cNvPr id="806" name="Shape 806"/>
          <p:cNvSpPr txBox="1">
            <a:spLocks noGrp="1"/>
          </p:cNvSpPr>
          <p:nvPr>
            <p:ph type="body" idx="1"/>
          </p:nvPr>
        </p:nvSpPr>
        <p:spPr>
          <a:xfrm>
            <a:off x="457200" y="2743202"/>
            <a:ext cx="8229600" cy="201929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ymbol"/>
              <a:buNone/>
            </a:pPr>
            <a:r>
              <a:rPr lang="en-US" sz="4000" b="1" i="1" u="none" strike="noStrike" cap="none" dirty="0">
                <a:solidFill>
                  <a:srgbClr val="6F1C17"/>
                </a:solidFill>
                <a:latin typeface="Arial Narrow"/>
                <a:ea typeface="Arial Narrow"/>
                <a:cs typeface="Arial Narrow"/>
                <a:sym typeface="Arial Narrow"/>
              </a:rPr>
              <a:t>Your grades on this midterm assessment were much higher than last year’s class.</a:t>
            </a:r>
          </a:p>
        </p:txBody>
      </p:sp>
      <p:grpSp>
        <p:nvGrpSpPr>
          <p:cNvPr id="7" name="Group 6"/>
          <p:cNvGrpSpPr/>
          <p:nvPr/>
        </p:nvGrpSpPr>
        <p:grpSpPr>
          <a:xfrm>
            <a:off x="7869934" y="133178"/>
            <a:ext cx="1151858" cy="914400"/>
            <a:chOff x="4867942" y="3758980"/>
            <a:chExt cx="1151858" cy="914400"/>
          </a:xfrm>
        </p:grpSpPr>
        <p:sp>
          <p:nvSpPr>
            <p:cNvPr id="8" name="Rectangle 7"/>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7354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Shape 812"/>
          <p:cNvSpPr txBox="1">
            <a:spLocks noGrp="1"/>
          </p:cNvSpPr>
          <p:nvPr>
            <p:ph type="title"/>
          </p:nvPr>
        </p:nvSpPr>
        <p:spPr>
          <a:xfrm>
            <a:off x="457200" y="1401762"/>
            <a:ext cx="8229600"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800" b="1" i="0" u="none" strike="noStrike" cap="none" dirty="0">
                <a:solidFill>
                  <a:srgbClr val="093054"/>
                </a:solidFill>
                <a:latin typeface="Arial"/>
                <a:ea typeface="Arial"/>
                <a:cs typeface="Arial"/>
                <a:sym typeface="Arial"/>
              </a:rPr>
              <a:t>Descriptive or Evaluative?</a:t>
            </a:r>
          </a:p>
        </p:txBody>
      </p:sp>
      <p:sp>
        <p:nvSpPr>
          <p:cNvPr id="813" name="Shape 813"/>
          <p:cNvSpPr txBox="1">
            <a:spLocks noGrp="1"/>
          </p:cNvSpPr>
          <p:nvPr>
            <p:ph type="body" idx="1"/>
          </p:nvPr>
        </p:nvSpPr>
        <p:spPr>
          <a:xfrm>
            <a:off x="457200" y="2857502"/>
            <a:ext cx="8229600" cy="209549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ymbol"/>
              <a:buNone/>
            </a:pPr>
            <a:r>
              <a:rPr lang="en-US" sz="4000" b="1" i="1" u="none" strike="noStrike" cap="none" dirty="0">
                <a:solidFill>
                  <a:srgbClr val="6F1C17"/>
                </a:solidFill>
                <a:latin typeface="Arial Narrow"/>
                <a:ea typeface="Arial Narrow"/>
                <a:cs typeface="Arial Narrow"/>
                <a:sym typeface="Arial Narrow"/>
              </a:rPr>
              <a:t>You made some simple mistakes </a:t>
            </a:r>
            <a:br>
              <a:rPr lang="en-US" sz="4000" b="1" i="1" u="none" strike="noStrike" cap="none" dirty="0">
                <a:solidFill>
                  <a:srgbClr val="6F1C17"/>
                </a:solidFill>
                <a:latin typeface="Arial Narrow"/>
                <a:ea typeface="Arial Narrow"/>
                <a:cs typeface="Arial Narrow"/>
                <a:sym typeface="Arial Narrow"/>
              </a:rPr>
            </a:br>
            <a:r>
              <a:rPr lang="en-US" sz="4000" b="1" i="1" u="none" strike="noStrike" cap="none" dirty="0">
                <a:solidFill>
                  <a:srgbClr val="6F1C17"/>
                </a:solidFill>
                <a:latin typeface="Arial Narrow"/>
                <a:ea typeface="Arial Narrow"/>
                <a:cs typeface="Arial Narrow"/>
                <a:sym typeface="Arial Narrow"/>
              </a:rPr>
              <a:t>on your timeline. Make sure that your time intervals are all the same length. </a:t>
            </a:r>
          </a:p>
        </p:txBody>
      </p:sp>
      <p:grpSp>
        <p:nvGrpSpPr>
          <p:cNvPr id="7" name="Group 6"/>
          <p:cNvGrpSpPr/>
          <p:nvPr/>
        </p:nvGrpSpPr>
        <p:grpSpPr>
          <a:xfrm>
            <a:off x="7869934" y="133178"/>
            <a:ext cx="1151858" cy="914400"/>
            <a:chOff x="4867942" y="3758980"/>
            <a:chExt cx="1151858" cy="914400"/>
          </a:xfrm>
        </p:grpSpPr>
        <p:sp>
          <p:nvSpPr>
            <p:cNvPr id="8" name="Rectangle 7"/>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740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ctrTitle"/>
          </p:nvPr>
        </p:nvSpPr>
        <p:spPr>
          <a:xfrm>
            <a:off x="685800" y="142073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a:t>Developing Assessment Capable Learners</a:t>
            </a:r>
          </a:p>
        </p:txBody>
      </p:sp>
      <p:sp>
        <p:nvSpPr>
          <p:cNvPr id="499" name="Shape 499"/>
          <p:cNvSpPr txBox="1">
            <a:spLocks noGrp="1"/>
          </p:cNvSpPr>
          <p:nvPr>
            <p:ph type="subTitle" idx="1"/>
          </p:nvPr>
        </p:nvSpPr>
        <p:spPr>
          <a:xfrm>
            <a:off x="1371600" y="3638098"/>
            <a:ext cx="6400800"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sz="3400"/>
              <a:t>Part 2:</a:t>
            </a:r>
          </a:p>
          <a:p>
            <a:pPr marL="0" marR="0" lvl="0" indent="0" algn="ctr" rtl="0">
              <a:spcBef>
                <a:spcPts val="0"/>
              </a:spcBef>
              <a:spcAft>
                <a:spcPts val="0"/>
              </a:spcAft>
              <a:buClr>
                <a:schemeClr val="accent2"/>
              </a:buClr>
              <a:buSzPct val="25000"/>
              <a:buFont typeface="Noto Sans Symbols"/>
              <a:buNone/>
            </a:pPr>
            <a:r>
              <a:rPr lang="en-US" sz="3400"/>
              <a:t>Where Am I Now?</a:t>
            </a:r>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325" y="216770"/>
            <a:ext cx="1151859"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Shape 819"/>
          <p:cNvSpPr txBox="1">
            <a:spLocks noGrp="1"/>
          </p:cNvSpPr>
          <p:nvPr>
            <p:ph type="title"/>
          </p:nvPr>
        </p:nvSpPr>
        <p:spPr>
          <a:xfrm>
            <a:off x="457200" y="1325562"/>
            <a:ext cx="8229600"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800" b="1" i="0" u="none" strike="noStrike" cap="none">
                <a:solidFill>
                  <a:srgbClr val="093054"/>
                </a:solidFill>
                <a:latin typeface="Arial"/>
                <a:ea typeface="Arial"/>
                <a:cs typeface="Arial"/>
                <a:sym typeface="Arial"/>
              </a:rPr>
              <a:t>Descriptive or Evaluative?</a:t>
            </a:r>
          </a:p>
        </p:txBody>
      </p:sp>
      <p:sp>
        <p:nvSpPr>
          <p:cNvPr id="820" name="Shape 820"/>
          <p:cNvSpPr txBox="1">
            <a:spLocks noGrp="1"/>
          </p:cNvSpPr>
          <p:nvPr>
            <p:ph type="body" idx="1"/>
          </p:nvPr>
        </p:nvSpPr>
        <p:spPr>
          <a:xfrm>
            <a:off x="457200" y="3314702"/>
            <a:ext cx="8229600" cy="104774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ymbol"/>
              <a:buNone/>
            </a:pPr>
            <a:r>
              <a:rPr lang="en-US" sz="4000" b="1" i="1" u="none" strike="noStrike" cap="none" dirty="0">
                <a:solidFill>
                  <a:srgbClr val="2C7DBA"/>
                </a:solidFill>
                <a:latin typeface="Arial Narrow"/>
                <a:ea typeface="Arial Narrow"/>
                <a:cs typeface="Arial Narrow"/>
                <a:sym typeface="Arial Narrow"/>
              </a:rPr>
              <a:t> </a:t>
            </a:r>
            <a:r>
              <a:rPr lang="en-US" sz="4000" b="1" i="1" u="none" strike="noStrike" cap="none" dirty="0">
                <a:solidFill>
                  <a:srgbClr val="6F1C17"/>
                </a:solidFill>
                <a:latin typeface="Arial Narrow"/>
                <a:ea typeface="Arial Narrow"/>
                <a:cs typeface="Arial Narrow"/>
                <a:sym typeface="Arial Narrow"/>
              </a:rPr>
              <a:t>Your writing has definitely improved. </a:t>
            </a:r>
          </a:p>
        </p:txBody>
      </p:sp>
      <p:grpSp>
        <p:nvGrpSpPr>
          <p:cNvPr id="7" name="Group 6"/>
          <p:cNvGrpSpPr/>
          <p:nvPr/>
        </p:nvGrpSpPr>
        <p:grpSpPr>
          <a:xfrm>
            <a:off x="7869934" y="133178"/>
            <a:ext cx="1151858" cy="914400"/>
            <a:chOff x="4867942" y="3758980"/>
            <a:chExt cx="1151858" cy="914400"/>
          </a:xfrm>
        </p:grpSpPr>
        <p:sp>
          <p:nvSpPr>
            <p:cNvPr id="8" name="Rectangle 7"/>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6626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Shape 826"/>
          <p:cNvSpPr txBox="1">
            <a:spLocks noGrp="1"/>
          </p:cNvSpPr>
          <p:nvPr>
            <p:ph type="title"/>
          </p:nvPr>
        </p:nvSpPr>
        <p:spPr>
          <a:xfrm>
            <a:off x="457200" y="1211262"/>
            <a:ext cx="8229600"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800" b="1" i="0" u="none" strike="noStrike" cap="none" dirty="0">
                <a:solidFill>
                  <a:srgbClr val="093054"/>
                </a:solidFill>
                <a:latin typeface="Arial"/>
                <a:ea typeface="Arial"/>
                <a:cs typeface="Arial"/>
                <a:sym typeface="Arial"/>
              </a:rPr>
              <a:t>Descriptive or Evaluative?</a:t>
            </a:r>
          </a:p>
        </p:txBody>
      </p:sp>
      <p:sp>
        <p:nvSpPr>
          <p:cNvPr id="827" name="Shape 827"/>
          <p:cNvSpPr txBox="1">
            <a:spLocks noGrp="1"/>
          </p:cNvSpPr>
          <p:nvPr>
            <p:ph type="body" idx="1"/>
          </p:nvPr>
        </p:nvSpPr>
        <p:spPr>
          <a:xfrm>
            <a:off x="457200" y="3067052"/>
            <a:ext cx="8229600" cy="217169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ymbol"/>
              <a:buNone/>
            </a:pPr>
            <a:r>
              <a:rPr lang="en-US" sz="4000" b="1" i="1" u="none" strike="noStrike" cap="none" dirty="0">
                <a:solidFill>
                  <a:srgbClr val="6F1C17"/>
                </a:solidFill>
                <a:latin typeface="Arial Narrow"/>
                <a:ea typeface="Arial Narrow"/>
                <a:cs typeface="Arial Narrow"/>
                <a:sym typeface="Arial Narrow"/>
              </a:rPr>
              <a:t>You made some errors on your graph. Go back and check the names of your title, x-axis, and y-axis. </a:t>
            </a:r>
          </a:p>
        </p:txBody>
      </p:sp>
      <p:grpSp>
        <p:nvGrpSpPr>
          <p:cNvPr id="7" name="Group 6"/>
          <p:cNvGrpSpPr/>
          <p:nvPr/>
        </p:nvGrpSpPr>
        <p:grpSpPr>
          <a:xfrm>
            <a:off x="7869934" y="133178"/>
            <a:ext cx="1151858" cy="914400"/>
            <a:chOff x="4867942" y="3758980"/>
            <a:chExt cx="1151858" cy="914400"/>
          </a:xfrm>
        </p:grpSpPr>
        <p:sp>
          <p:nvSpPr>
            <p:cNvPr id="8" name="Rectangle 7"/>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725768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Shape 833"/>
          <p:cNvSpPr txBox="1">
            <a:spLocks noGrp="1"/>
          </p:cNvSpPr>
          <p:nvPr>
            <p:ph type="title"/>
          </p:nvPr>
        </p:nvSpPr>
        <p:spPr>
          <a:xfrm>
            <a:off x="457200" y="1344612"/>
            <a:ext cx="8229600"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800" b="1" i="0" u="none" strike="noStrike" cap="none" dirty="0">
                <a:solidFill>
                  <a:srgbClr val="093054"/>
                </a:solidFill>
                <a:latin typeface="Arial"/>
                <a:ea typeface="Arial"/>
                <a:cs typeface="Arial"/>
                <a:sym typeface="Arial"/>
              </a:rPr>
              <a:t>Descriptive or Evaluative?</a:t>
            </a:r>
          </a:p>
        </p:txBody>
      </p:sp>
      <p:sp>
        <p:nvSpPr>
          <p:cNvPr id="834" name="Shape 834"/>
          <p:cNvSpPr txBox="1">
            <a:spLocks noGrp="1"/>
          </p:cNvSpPr>
          <p:nvPr>
            <p:ph type="body" idx="1"/>
          </p:nvPr>
        </p:nvSpPr>
        <p:spPr>
          <a:xfrm>
            <a:off x="457200" y="3162302"/>
            <a:ext cx="8229600" cy="211454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ymbol"/>
              <a:buNone/>
            </a:pPr>
            <a:r>
              <a:rPr lang="en-US" sz="4000" b="1" i="1" u="none" strike="noStrike" cap="none" dirty="0">
                <a:solidFill>
                  <a:srgbClr val="6F1C17"/>
                </a:solidFill>
                <a:latin typeface="Arial Narrow"/>
                <a:ea typeface="Arial Narrow"/>
                <a:cs typeface="Arial Narrow"/>
                <a:sym typeface="Arial Narrow"/>
              </a:rPr>
              <a:t>89%! B+! Good work! I am proud </a:t>
            </a:r>
            <a:br>
              <a:rPr lang="en-US" sz="4000" b="1" i="1" u="none" strike="noStrike" cap="none" dirty="0">
                <a:solidFill>
                  <a:srgbClr val="6F1C17"/>
                </a:solidFill>
                <a:latin typeface="Arial Narrow"/>
                <a:ea typeface="Arial Narrow"/>
                <a:cs typeface="Arial Narrow"/>
                <a:sym typeface="Arial Narrow"/>
              </a:rPr>
            </a:br>
            <a:r>
              <a:rPr lang="en-US" sz="4000" b="1" i="1" u="none" strike="noStrike" cap="none" dirty="0">
                <a:solidFill>
                  <a:srgbClr val="6F1C17"/>
                </a:solidFill>
                <a:latin typeface="Arial Narrow"/>
                <a:ea typeface="Arial Narrow"/>
                <a:cs typeface="Arial Narrow"/>
                <a:sym typeface="Arial Narrow"/>
              </a:rPr>
              <a:t>of you. You should be thrilled </a:t>
            </a:r>
            <a:br>
              <a:rPr lang="en-US" sz="4000" b="1" i="1" u="none" strike="noStrike" cap="none" dirty="0">
                <a:solidFill>
                  <a:srgbClr val="6F1C17"/>
                </a:solidFill>
                <a:latin typeface="Arial Narrow"/>
                <a:ea typeface="Arial Narrow"/>
                <a:cs typeface="Arial Narrow"/>
                <a:sym typeface="Arial Narrow"/>
              </a:rPr>
            </a:br>
            <a:r>
              <a:rPr lang="en-US" sz="4000" b="1" i="1" u="none" strike="noStrike" cap="none" dirty="0">
                <a:solidFill>
                  <a:srgbClr val="6F1C17"/>
                </a:solidFill>
                <a:latin typeface="Arial Narrow"/>
                <a:ea typeface="Arial Narrow"/>
                <a:cs typeface="Arial Narrow"/>
                <a:sym typeface="Arial Narrow"/>
              </a:rPr>
              <a:t>with your progress. </a:t>
            </a:r>
          </a:p>
        </p:txBody>
      </p:sp>
      <p:grpSp>
        <p:nvGrpSpPr>
          <p:cNvPr id="4" name="Group 3"/>
          <p:cNvGrpSpPr/>
          <p:nvPr/>
        </p:nvGrpSpPr>
        <p:grpSpPr>
          <a:xfrm>
            <a:off x="7766417" y="166822"/>
            <a:ext cx="1151858" cy="914400"/>
            <a:chOff x="4867942" y="3758980"/>
            <a:chExt cx="1151858" cy="914400"/>
          </a:xfrm>
        </p:grpSpPr>
        <p:sp>
          <p:nvSpPr>
            <p:cNvPr id="5" name="Rectangle 4"/>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303099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Shape 840"/>
          <p:cNvSpPr txBox="1">
            <a:spLocks noGrp="1"/>
          </p:cNvSpPr>
          <p:nvPr>
            <p:ph type="title"/>
          </p:nvPr>
        </p:nvSpPr>
        <p:spPr>
          <a:xfrm>
            <a:off x="457200" y="1325562"/>
            <a:ext cx="8229600"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800" b="1" i="0" u="none" strike="noStrike" cap="none" dirty="0">
                <a:solidFill>
                  <a:srgbClr val="093054"/>
                </a:solidFill>
                <a:latin typeface="Arial"/>
                <a:ea typeface="Arial"/>
                <a:cs typeface="Arial"/>
                <a:sym typeface="Arial"/>
              </a:rPr>
              <a:t>Descriptive or Evaluative?</a:t>
            </a:r>
          </a:p>
        </p:txBody>
      </p:sp>
      <p:sp>
        <p:nvSpPr>
          <p:cNvPr id="841" name="Shape 841"/>
          <p:cNvSpPr txBox="1">
            <a:spLocks noGrp="1"/>
          </p:cNvSpPr>
          <p:nvPr>
            <p:ph type="body" idx="1"/>
          </p:nvPr>
        </p:nvSpPr>
        <p:spPr>
          <a:xfrm>
            <a:off x="457200" y="3181352"/>
            <a:ext cx="8229600" cy="201929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ymbol"/>
              <a:buNone/>
            </a:pPr>
            <a:r>
              <a:rPr lang="en-US" sz="4000" b="1" i="1" u="none" strike="noStrike" cap="none" dirty="0">
                <a:solidFill>
                  <a:srgbClr val="6F1C17"/>
                </a:solidFill>
                <a:latin typeface="Arial Narrow"/>
                <a:ea typeface="Arial Narrow"/>
                <a:cs typeface="Arial Narrow"/>
                <a:sym typeface="Arial Narrow"/>
              </a:rPr>
              <a:t>You are so close to proficiency. With a little more work, you should be </a:t>
            </a:r>
            <a:br>
              <a:rPr lang="en-US" sz="4000" b="1" i="1" u="none" strike="noStrike" cap="none" dirty="0">
                <a:solidFill>
                  <a:srgbClr val="6F1C17"/>
                </a:solidFill>
                <a:latin typeface="Arial Narrow"/>
                <a:ea typeface="Arial Narrow"/>
                <a:cs typeface="Arial Narrow"/>
                <a:sym typeface="Arial Narrow"/>
              </a:rPr>
            </a:br>
            <a:r>
              <a:rPr lang="en-US" sz="4000" b="1" i="1" u="none" strike="noStrike" cap="none" dirty="0">
                <a:solidFill>
                  <a:srgbClr val="6F1C17"/>
                </a:solidFill>
                <a:latin typeface="Arial Narrow"/>
                <a:ea typeface="Arial Narrow"/>
                <a:cs typeface="Arial Narrow"/>
                <a:sym typeface="Arial Narrow"/>
              </a:rPr>
              <a:t>at a level 3. </a:t>
            </a:r>
          </a:p>
        </p:txBody>
      </p:sp>
      <p:grpSp>
        <p:nvGrpSpPr>
          <p:cNvPr id="7" name="Group 6"/>
          <p:cNvGrpSpPr/>
          <p:nvPr/>
        </p:nvGrpSpPr>
        <p:grpSpPr>
          <a:xfrm>
            <a:off x="7869934" y="133178"/>
            <a:ext cx="1151858" cy="914400"/>
            <a:chOff x="4867942" y="3758980"/>
            <a:chExt cx="1151858" cy="914400"/>
          </a:xfrm>
        </p:grpSpPr>
        <p:sp>
          <p:nvSpPr>
            <p:cNvPr id="8" name="Rectangle 7"/>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70050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Shape 847"/>
          <p:cNvSpPr txBox="1">
            <a:spLocks noGrp="1"/>
          </p:cNvSpPr>
          <p:nvPr>
            <p:ph type="title"/>
          </p:nvPr>
        </p:nvSpPr>
        <p:spPr>
          <a:xfrm>
            <a:off x="457200" y="1211262"/>
            <a:ext cx="8229600"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800" b="1" i="0" u="none" strike="noStrike" cap="none" dirty="0">
                <a:solidFill>
                  <a:srgbClr val="093054"/>
                </a:solidFill>
                <a:latin typeface="Arial"/>
                <a:ea typeface="Arial"/>
                <a:cs typeface="Arial"/>
                <a:sym typeface="Arial"/>
              </a:rPr>
              <a:t>Descriptive or Evaluative?</a:t>
            </a:r>
          </a:p>
        </p:txBody>
      </p:sp>
      <p:sp>
        <p:nvSpPr>
          <p:cNvPr id="848" name="Shape 848"/>
          <p:cNvSpPr txBox="1">
            <a:spLocks noGrp="1"/>
          </p:cNvSpPr>
          <p:nvPr>
            <p:ph type="body" idx="1"/>
          </p:nvPr>
        </p:nvSpPr>
        <p:spPr>
          <a:xfrm>
            <a:off x="457200" y="2800352"/>
            <a:ext cx="8229600" cy="228599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ymbol"/>
              <a:buNone/>
            </a:pPr>
            <a:r>
              <a:rPr lang="en-US" sz="4000" b="1" i="1" u="none" strike="noStrike" cap="none" dirty="0">
                <a:solidFill>
                  <a:srgbClr val="6F1C17"/>
                </a:solidFill>
                <a:latin typeface="Arial Narrow"/>
                <a:ea typeface="Arial Narrow"/>
                <a:cs typeface="Arial Narrow"/>
                <a:sym typeface="Arial Narrow"/>
              </a:rPr>
              <a:t>Your topic sentence is clear; your next step might be to add concrete details </a:t>
            </a:r>
            <a:br>
              <a:rPr lang="en-US" sz="4000" b="1" i="1" u="none" strike="noStrike" cap="none" dirty="0">
                <a:solidFill>
                  <a:srgbClr val="6F1C17"/>
                </a:solidFill>
                <a:latin typeface="Arial Narrow"/>
                <a:ea typeface="Arial Narrow"/>
                <a:cs typeface="Arial Narrow"/>
                <a:sym typeface="Arial Narrow"/>
              </a:rPr>
            </a:br>
            <a:r>
              <a:rPr lang="en-US" sz="4000" b="1" i="1" u="none" strike="noStrike" cap="none" dirty="0">
                <a:solidFill>
                  <a:srgbClr val="6F1C17"/>
                </a:solidFill>
                <a:latin typeface="Arial Narrow"/>
                <a:ea typeface="Arial Narrow"/>
                <a:cs typeface="Arial Narrow"/>
                <a:sym typeface="Arial Narrow"/>
              </a:rPr>
              <a:t>to support it. </a:t>
            </a:r>
          </a:p>
        </p:txBody>
      </p:sp>
      <p:grpSp>
        <p:nvGrpSpPr>
          <p:cNvPr id="7" name="Group 6"/>
          <p:cNvGrpSpPr/>
          <p:nvPr/>
        </p:nvGrpSpPr>
        <p:grpSpPr>
          <a:xfrm>
            <a:off x="7869934" y="133178"/>
            <a:ext cx="1151858" cy="914400"/>
            <a:chOff x="4867942" y="3758980"/>
            <a:chExt cx="1151858" cy="914400"/>
          </a:xfrm>
        </p:grpSpPr>
        <p:sp>
          <p:nvSpPr>
            <p:cNvPr id="8" name="Rectangle 7"/>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title"/>
          </p:nvPr>
        </p:nvSpPr>
        <p:spPr>
          <a:xfrm>
            <a:off x="457200" y="731702"/>
            <a:ext cx="8229600" cy="1097100"/>
          </a:xfrm>
          <a:prstGeom prst="rect">
            <a:avLst/>
          </a:prstGeom>
        </p:spPr>
        <p:txBody>
          <a:bodyPr lIns="91425" tIns="91425" rIns="91425" bIns="91425" anchor="ctr" anchorCtr="0">
            <a:noAutofit/>
          </a:bodyPr>
          <a:lstStyle/>
          <a:p>
            <a:pPr lvl="0">
              <a:spcBef>
                <a:spcPts val="0"/>
              </a:spcBef>
              <a:buNone/>
            </a:pPr>
            <a:r>
              <a:rPr lang="en-US" sz="4000" dirty="0">
                <a:solidFill>
                  <a:schemeClr val="accent2"/>
                </a:solidFill>
              </a:rPr>
              <a:t>Why Exemplary?</a:t>
            </a:r>
          </a:p>
        </p:txBody>
      </p:sp>
      <p:sp>
        <p:nvSpPr>
          <p:cNvPr id="855" name="Shape 855"/>
          <p:cNvSpPr txBox="1">
            <a:spLocks noGrp="1"/>
          </p:cNvSpPr>
          <p:nvPr>
            <p:ph type="body" idx="1"/>
          </p:nvPr>
        </p:nvSpPr>
        <p:spPr>
          <a:xfrm>
            <a:off x="457200" y="1828802"/>
            <a:ext cx="8229600" cy="3829048"/>
          </a:xfrm>
          <a:prstGeom prst="rect">
            <a:avLst/>
          </a:prstGeom>
        </p:spPr>
        <p:txBody>
          <a:bodyPr lIns="91425" tIns="91425" rIns="91425" bIns="91425" anchor="t" anchorCtr="0">
            <a:noAutofit/>
          </a:bodyPr>
          <a:lstStyle/>
          <a:p>
            <a:pPr marL="514350" lvl="0" indent="-514350">
              <a:lnSpc>
                <a:spcPct val="115000"/>
              </a:lnSpc>
              <a:spcBef>
                <a:spcPts val="800"/>
              </a:spcBef>
              <a:buClr>
                <a:schemeClr val="accent2">
                  <a:lumMod val="75000"/>
                </a:schemeClr>
              </a:buClr>
              <a:buSzPct val="100000"/>
              <a:buFont typeface="+mj-lt"/>
              <a:buAutoNum type="arabicPeriod"/>
            </a:pPr>
            <a:r>
              <a:rPr lang="en-US" sz="3600" dirty="0">
                <a:solidFill>
                  <a:schemeClr val="dk1"/>
                </a:solidFill>
              </a:rPr>
              <a:t>Look at each of the exemplars of descriptive feedback on the handout.</a:t>
            </a:r>
          </a:p>
          <a:p>
            <a:pPr marL="514350" lvl="0" indent="-514350">
              <a:lnSpc>
                <a:spcPct val="115000"/>
              </a:lnSpc>
              <a:spcBef>
                <a:spcPts val="800"/>
              </a:spcBef>
              <a:buClr>
                <a:schemeClr val="accent2">
                  <a:lumMod val="75000"/>
                </a:schemeClr>
              </a:buClr>
              <a:buSzPct val="100000"/>
              <a:buFont typeface="+mj-lt"/>
              <a:buAutoNum type="arabicPeriod"/>
            </a:pPr>
            <a:r>
              <a:rPr lang="en-US" sz="3600" dirty="0">
                <a:solidFill>
                  <a:schemeClr val="dk1"/>
                </a:solidFill>
              </a:rPr>
              <a:t>Work with a partner to identify why each is exemplary?</a:t>
            </a:r>
          </a:p>
          <a:p>
            <a:pPr marL="514350" lvl="0" indent="-514350">
              <a:lnSpc>
                <a:spcPct val="115000"/>
              </a:lnSpc>
              <a:spcBef>
                <a:spcPts val="800"/>
              </a:spcBef>
              <a:buClr>
                <a:schemeClr val="accent2">
                  <a:lumMod val="75000"/>
                </a:schemeClr>
              </a:buClr>
              <a:buSzPct val="100000"/>
              <a:buFont typeface="+mj-lt"/>
              <a:buAutoNum type="arabicPeriod"/>
            </a:pPr>
            <a:r>
              <a:rPr lang="en-US" sz="3600" dirty="0">
                <a:solidFill>
                  <a:schemeClr val="dk1"/>
                </a:solidFill>
              </a:rPr>
              <a:t>Share with the group.</a:t>
            </a:r>
          </a:p>
        </p:txBody>
      </p:sp>
      <p:grpSp>
        <p:nvGrpSpPr>
          <p:cNvPr id="7" name="Group 6"/>
          <p:cNvGrpSpPr/>
          <p:nvPr/>
        </p:nvGrpSpPr>
        <p:grpSpPr>
          <a:xfrm>
            <a:off x="7869934" y="133178"/>
            <a:ext cx="1151858" cy="914400"/>
            <a:chOff x="4867942" y="3758980"/>
            <a:chExt cx="1151858" cy="914400"/>
          </a:xfrm>
        </p:grpSpPr>
        <p:sp>
          <p:nvSpPr>
            <p:cNvPr id="8" name="Rectangle 7"/>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722" y="1855305"/>
            <a:ext cx="8229600" cy="2319129"/>
          </a:xfrm>
        </p:spPr>
        <p:txBody>
          <a:bodyPr/>
          <a:lstStyle/>
          <a:p>
            <a:r>
              <a:rPr lang="en-US" sz="4400" dirty="0"/>
              <a:t>Descriptive feedback is the most powerful tool for improving student learning. </a:t>
            </a:r>
            <a:endParaRPr lang="en-US" dirty="0"/>
          </a:p>
        </p:txBody>
      </p:sp>
      <p:sp>
        <p:nvSpPr>
          <p:cNvPr id="3" name="TextBox 2"/>
          <p:cNvSpPr txBox="1"/>
          <p:nvPr/>
        </p:nvSpPr>
        <p:spPr>
          <a:xfrm>
            <a:off x="11669485" y="5290457"/>
            <a:ext cx="669124" cy="292632"/>
          </a:xfrm>
          <a:prstGeom prst="rect">
            <a:avLst/>
          </a:prstGeom>
          <a:noFill/>
        </p:spPr>
        <p:txBody>
          <a:bodyPr wrap="square" rtlCol="0">
            <a:spAutoFit/>
          </a:bodyPr>
          <a:lstStyle/>
          <a:p>
            <a:endParaRPr lang="en-US" dirty="0"/>
          </a:p>
        </p:txBody>
      </p:sp>
      <p:sp>
        <p:nvSpPr>
          <p:cNvPr id="5" name="TextBox 4"/>
          <p:cNvSpPr txBox="1"/>
          <p:nvPr/>
        </p:nvSpPr>
        <p:spPr>
          <a:xfrm>
            <a:off x="4337474" y="6336321"/>
            <a:ext cx="4481848" cy="338554"/>
          </a:xfrm>
          <a:prstGeom prst="rect">
            <a:avLst/>
          </a:prstGeom>
          <a:noFill/>
        </p:spPr>
        <p:txBody>
          <a:bodyPr wrap="square" rtlCol="0">
            <a:spAutoFit/>
          </a:bodyPr>
          <a:lstStyle/>
          <a:p>
            <a:r>
              <a:rPr lang="en-US" sz="1600" dirty="0"/>
              <a:t>(Black, Harrison, Marshall, </a:t>
            </a:r>
            <a:r>
              <a:rPr lang="en-US" sz="1600" dirty="0" err="1"/>
              <a:t>Wiliam</a:t>
            </a:r>
            <a:r>
              <a:rPr lang="en-US" sz="1600" dirty="0"/>
              <a:t> &amp; Lee 2003)</a:t>
            </a:r>
          </a:p>
        </p:txBody>
      </p:sp>
      <p:grpSp>
        <p:nvGrpSpPr>
          <p:cNvPr id="6" name="Group 2"/>
          <p:cNvGrpSpPr>
            <a:grpSpLocks/>
          </p:cNvGrpSpPr>
          <p:nvPr/>
        </p:nvGrpSpPr>
        <p:grpSpPr bwMode="auto">
          <a:xfrm>
            <a:off x="7839074" y="235812"/>
            <a:ext cx="1152525" cy="914400"/>
            <a:chOff x="4867942" y="3758980"/>
            <a:chExt cx="1151858" cy="914400"/>
          </a:xfrm>
        </p:grpSpPr>
        <p:sp>
          <p:nvSpPr>
            <p:cNvPr id="7" name="Rectangle 6"/>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9" descr="C:\Users\dayad\Desktop\moedusail graphics\icons not buttons\ref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137588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solidFill>
                  <a:schemeClr val="bg1"/>
                </a:solidFill>
              </a:rPr>
              <a:t>Unpacking the Topic</a:t>
            </a:r>
          </a:p>
        </p:txBody>
      </p:sp>
      <p:sp>
        <p:nvSpPr>
          <p:cNvPr id="3" name="Subtitle 2"/>
          <p:cNvSpPr>
            <a:spLocks noGrp="1"/>
          </p:cNvSpPr>
          <p:nvPr>
            <p:ph type="subTitle" idx="1"/>
          </p:nvPr>
        </p:nvSpPr>
        <p:spPr/>
        <p:txBody>
          <a:bodyPr/>
          <a:lstStyle/>
          <a:p>
            <a:endParaRPr lang="en-US" sz="3200" dirty="0">
              <a:solidFill>
                <a:schemeClr val="bg1"/>
              </a:solidFill>
            </a:endParaRPr>
          </a:p>
          <a:p>
            <a:r>
              <a:rPr lang="en-US" sz="3200" dirty="0">
                <a:solidFill>
                  <a:schemeClr val="bg1"/>
                </a:solidFill>
              </a:rPr>
              <a:t>Three Levels of Feedback</a:t>
            </a:r>
          </a:p>
        </p:txBody>
      </p:sp>
      <p:sp>
        <p:nvSpPr>
          <p:cNvPr id="4" name="TextBox 3"/>
          <p:cNvSpPr txBox="1"/>
          <p:nvPr/>
        </p:nvSpPr>
        <p:spPr>
          <a:xfrm>
            <a:off x="10668000" y="4970048"/>
            <a:ext cx="2819400" cy="369332"/>
          </a:xfrm>
          <a:prstGeom prst="rect">
            <a:avLst/>
          </a:prstGeom>
          <a:noFill/>
        </p:spPr>
        <p:txBody>
          <a:bodyPr wrap="square" rtlCol="0">
            <a:spAutoFit/>
          </a:bodyPr>
          <a:lstStyle/>
          <a:p>
            <a:endParaRPr lang="en-US" dirty="0">
              <a:solidFill>
                <a:srgbClr val="FF0000"/>
              </a:solidFill>
            </a:endParaRPr>
          </a:p>
        </p:txBody>
      </p:sp>
      <p:sp>
        <p:nvSpPr>
          <p:cNvPr id="5" name="TextBox 4"/>
          <p:cNvSpPr txBox="1"/>
          <p:nvPr/>
        </p:nvSpPr>
        <p:spPr>
          <a:xfrm>
            <a:off x="-2552700" y="4627148"/>
            <a:ext cx="1162050" cy="138329"/>
          </a:xfrm>
          <a:prstGeom prst="rect">
            <a:avLst/>
          </a:prstGeom>
          <a:noFill/>
        </p:spPr>
        <p:txBody>
          <a:bodyPr wrap="square" rtlCol="0">
            <a:spAutoFit/>
          </a:bodyPr>
          <a:lstStyle/>
          <a:p>
            <a:endParaRPr lang="en-US" dirty="0"/>
          </a:p>
        </p:txBody>
      </p:sp>
      <p:pic>
        <p:nvPicPr>
          <p:cNvPr id="7"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325" y="216770"/>
            <a:ext cx="115185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9592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9385"/>
            <a:ext cx="8229600" cy="1501454"/>
          </a:xfrm>
        </p:spPr>
        <p:txBody>
          <a:bodyPr/>
          <a:lstStyle/>
          <a:p>
            <a:r>
              <a:rPr lang="en-US" sz="4000" dirty="0"/>
              <a:t>What is the most effective kind of feedback to give to students?</a:t>
            </a:r>
          </a:p>
        </p:txBody>
      </p:sp>
      <p:sp>
        <p:nvSpPr>
          <p:cNvPr id="3" name="Content Placeholder 2"/>
          <p:cNvSpPr>
            <a:spLocks noGrp="1"/>
          </p:cNvSpPr>
          <p:nvPr>
            <p:ph idx="1"/>
          </p:nvPr>
        </p:nvSpPr>
        <p:spPr>
          <a:xfrm>
            <a:off x="457200" y="2552700"/>
            <a:ext cx="8229600" cy="959126"/>
          </a:xfrm>
        </p:spPr>
        <p:txBody>
          <a:bodyPr/>
          <a:lstStyle/>
          <a:p>
            <a:pPr marL="0" indent="0" algn="ctr">
              <a:buNone/>
            </a:pPr>
            <a:r>
              <a:rPr lang="en-US" sz="3600" dirty="0">
                <a:solidFill>
                  <a:schemeClr val="accent1">
                    <a:lumMod val="75000"/>
                  </a:schemeClr>
                </a:solidFill>
              </a:rPr>
              <a:t>Depends on the level of learning</a:t>
            </a:r>
          </a:p>
          <a:p>
            <a:pPr marL="0" indent="0" algn="ctr">
              <a:buNone/>
            </a:pPr>
            <a:endParaRPr lang="en-US" sz="3600" dirty="0"/>
          </a:p>
        </p:txBody>
      </p:sp>
      <p:pic>
        <p:nvPicPr>
          <p:cNvPr id="1026" name="Picture 2" descr="C:\Users\lladwig\AppData\Local\Microsoft\Windows\Temporary Internet Files\Content.IE5\YUF55YDG\think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339548"/>
            <a:ext cx="2787091" cy="24516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63267" y="3643687"/>
            <a:ext cx="1115024" cy="307777"/>
          </a:xfrm>
          <a:prstGeom prst="rect">
            <a:avLst/>
          </a:prstGeom>
          <a:noFill/>
        </p:spPr>
        <p:txBody>
          <a:bodyPr wrap="square" rtlCol="0">
            <a:spAutoFit/>
          </a:bodyPr>
          <a:lstStyle/>
          <a:p>
            <a:r>
              <a:rPr lang="en-US" sz="1400" dirty="0"/>
              <a:t>Feedback</a:t>
            </a:r>
          </a:p>
        </p:txBody>
      </p:sp>
    </p:spTree>
    <p:extLst>
      <p:ext uri="{BB962C8B-B14F-4D97-AF65-F5344CB8AC3E}">
        <p14:creationId xmlns:p14="http://schemas.microsoft.com/office/powerpoint/2010/main" val="2864322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3 Levels of Feedback</a:t>
            </a:r>
          </a:p>
        </p:txBody>
      </p:sp>
      <p:sp>
        <p:nvSpPr>
          <p:cNvPr id="3" name="Content Placeholder 2"/>
          <p:cNvSpPr>
            <a:spLocks noGrp="1"/>
          </p:cNvSpPr>
          <p:nvPr>
            <p:ph idx="1"/>
          </p:nvPr>
        </p:nvSpPr>
        <p:spPr>
          <a:xfrm>
            <a:off x="457200" y="1698625"/>
            <a:ext cx="8052318" cy="4244975"/>
          </a:xfrm>
        </p:spPr>
        <p:txBody>
          <a:bodyPr/>
          <a:lstStyle/>
          <a:p>
            <a:pPr>
              <a:buFont typeface="Arial" panose="020B0604020202020204" pitchFamily="34" charset="0"/>
              <a:buChar char="•"/>
            </a:pPr>
            <a:r>
              <a:rPr lang="en-US" sz="3000" b="1" dirty="0"/>
              <a:t> Task Level: </a:t>
            </a:r>
            <a:r>
              <a:rPr lang="en-US" sz="3000" dirty="0"/>
              <a:t>How well tasks are understood and performed  </a:t>
            </a:r>
          </a:p>
          <a:p>
            <a:pPr>
              <a:buFont typeface="Arial" panose="020B0604020202020204" pitchFamily="34" charset="0"/>
              <a:buChar char="•"/>
            </a:pPr>
            <a:endParaRPr lang="en-US" sz="3000" dirty="0"/>
          </a:p>
          <a:p>
            <a:pPr>
              <a:buFont typeface="Arial" panose="020B0604020202020204" pitchFamily="34" charset="0"/>
              <a:buChar char="•"/>
            </a:pPr>
            <a:r>
              <a:rPr lang="en-US" sz="3000" b="1" dirty="0"/>
              <a:t> Process Level: </a:t>
            </a:r>
            <a:r>
              <a:rPr lang="en-US" sz="3000" dirty="0"/>
              <a:t>The main process needed to understand/perform tasks (the how? rather than the what?)</a:t>
            </a:r>
          </a:p>
          <a:p>
            <a:pPr marL="0" indent="0">
              <a:buNone/>
            </a:pPr>
            <a:endParaRPr lang="en-US" sz="3000" dirty="0"/>
          </a:p>
          <a:p>
            <a:pPr>
              <a:buFont typeface="Arial" panose="020B0604020202020204" pitchFamily="34" charset="0"/>
              <a:buChar char="•"/>
            </a:pPr>
            <a:r>
              <a:rPr lang="en-US" sz="3000" b="1" dirty="0"/>
              <a:t> Self-regulation level: </a:t>
            </a:r>
            <a:r>
              <a:rPr lang="en-US" sz="3000" dirty="0"/>
              <a:t>Self-monitoring, directing, and regulating of actions</a:t>
            </a:r>
          </a:p>
        </p:txBody>
      </p:sp>
      <p:sp>
        <p:nvSpPr>
          <p:cNvPr id="4" name="TextBox 3"/>
          <p:cNvSpPr txBox="1"/>
          <p:nvPr/>
        </p:nvSpPr>
        <p:spPr>
          <a:xfrm>
            <a:off x="6934200" y="6172200"/>
            <a:ext cx="1752600" cy="338554"/>
          </a:xfrm>
          <a:prstGeom prst="rect">
            <a:avLst/>
          </a:prstGeom>
          <a:noFill/>
        </p:spPr>
        <p:txBody>
          <a:bodyPr wrap="square" rtlCol="0">
            <a:spAutoFit/>
          </a:bodyPr>
          <a:lstStyle/>
          <a:p>
            <a:r>
              <a:rPr lang="en-US" sz="1600" dirty="0"/>
              <a:t>(Higgins, 2014) </a:t>
            </a:r>
          </a:p>
        </p:txBody>
      </p:sp>
      <p:grpSp>
        <p:nvGrpSpPr>
          <p:cNvPr id="8" name="Group 7"/>
          <p:cNvGrpSpPr/>
          <p:nvPr/>
        </p:nvGrpSpPr>
        <p:grpSpPr>
          <a:xfrm>
            <a:off x="7869934" y="133178"/>
            <a:ext cx="1151858" cy="914400"/>
            <a:chOff x="4867942" y="3758980"/>
            <a:chExt cx="1151858" cy="914400"/>
          </a:xfrm>
        </p:grpSpPr>
        <p:sp>
          <p:nvSpPr>
            <p:cNvPr id="9" name="Rectangle 8"/>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033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0"/>
            <a:ext cx="8686800" cy="2667000"/>
          </a:xfrm>
        </p:spPr>
        <p:txBody>
          <a:bodyPr/>
          <a:lstStyle/>
          <a:p>
            <a:pPr algn="l"/>
            <a:r>
              <a:rPr lang="en-US" sz="3200" b="1" dirty="0">
                <a:latin typeface="+mn-lt"/>
              </a:rPr>
              <a:t>                    Acknowledgements</a:t>
            </a:r>
            <a:br>
              <a:rPr lang="en-US" sz="1600" dirty="0">
                <a:latin typeface="+mn-lt"/>
              </a:rPr>
            </a:br>
            <a:br>
              <a:rPr lang="en-US" sz="1600" dirty="0">
                <a:latin typeface="+mn-lt"/>
              </a:rPr>
            </a:br>
            <a:r>
              <a:rPr lang="en-US" sz="1800" dirty="0">
                <a:latin typeface="+mn-lt"/>
              </a:rPr>
              <a:t>Special thanks to all contributors to the development and revision of this module.</a:t>
            </a:r>
            <a:br>
              <a:rPr lang="en-US" sz="1800" dirty="0">
                <a:latin typeface="+mn-lt"/>
              </a:rPr>
            </a:br>
            <a:br>
              <a:rPr lang="en-US" sz="1600" dirty="0">
                <a:latin typeface="+mn-lt"/>
              </a:rPr>
            </a:br>
            <a:r>
              <a:rPr lang="en-US" sz="1600" dirty="0">
                <a:latin typeface="+mn-lt"/>
              </a:rPr>
              <a:t>The original collection of learning packages was rolled-out for use by Regional Professional Development Center (RPDC) Consultants in July 2013 after being developed by a team of content experts. The collection of learning packages was developed through efforts funded by the Missouri State Personnel Development Grant (SPDG). The following individual/groups are thanked immensely for their hard work in developing this package.</a:t>
            </a:r>
            <a:br>
              <a:rPr lang="en-US" sz="1600" dirty="0">
                <a:latin typeface="+mn-lt"/>
              </a:rPr>
            </a:br>
            <a:endParaRPr lang="en-US" sz="1600" dirty="0">
              <a:latin typeface="+mn-lt"/>
            </a:endParaRPr>
          </a:p>
        </p:txBody>
      </p:sp>
      <p:sp>
        <p:nvSpPr>
          <p:cNvPr id="3" name="Subtitle 2"/>
          <p:cNvSpPr>
            <a:spLocks noGrp="1"/>
          </p:cNvSpPr>
          <p:nvPr>
            <p:ph type="subTitle" idx="1"/>
          </p:nvPr>
        </p:nvSpPr>
        <p:spPr>
          <a:xfrm>
            <a:off x="228599" y="3276600"/>
            <a:ext cx="8766147" cy="2590800"/>
          </a:xfrm>
        </p:spPr>
        <p:txBody>
          <a:bodyPr/>
          <a:lstStyle/>
          <a:p>
            <a:pPr algn="l"/>
            <a:r>
              <a:rPr lang="en-US" sz="1600" u="sng" dirty="0">
                <a:latin typeface="+mn-lt"/>
              </a:rPr>
              <a:t>									 </a:t>
            </a:r>
          </a:p>
          <a:p>
            <a:pPr algn="l"/>
            <a:r>
              <a:rPr lang="en-US" sz="1600" dirty="0">
                <a:latin typeface="+mn-lt"/>
              </a:rPr>
              <a:t>Content Development and Revision Support	</a:t>
            </a:r>
          </a:p>
          <a:p>
            <a:pPr algn="l"/>
            <a:r>
              <a:rPr lang="en-US" sz="1600" dirty="0">
                <a:latin typeface="+mn-lt"/>
              </a:rPr>
              <a:t>	UMKC Institute for Human Development</a:t>
            </a:r>
          </a:p>
          <a:p>
            <a:pPr algn="l"/>
            <a:r>
              <a:rPr lang="en-US" sz="1600" dirty="0">
                <a:latin typeface="+mn-lt"/>
              </a:rPr>
              <a:t>		Ronda Jenson, Director		Stefanie Lindsay</a:t>
            </a:r>
          </a:p>
          <a:p>
            <a:pPr algn="l"/>
            <a:r>
              <a:rPr lang="en-US" sz="1600" dirty="0">
                <a:latin typeface="+mn-lt"/>
              </a:rPr>
              <a:t>		Arden Day			Carla Williams</a:t>
            </a:r>
          </a:p>
          <a:p>
            <a:pPr algn="l"/>
            <a:r>
              <a:rPr lang="en-US" sz="1600" dirty="0">
                <a:latin typeface="+mn-lt"/>
              </a:rPr>
              <a:t>		Jodi Arnold			</a:t>
            </a:r>
          </a:p>
          <a:p>
            <a:pPr algn="l"/>
            <a:endParaRPr lang="en-US" sz="1600" dirty="0">
              <a:latin typeface="+mn-lt"/>
            </a:endParaRPr>
          </a:p>
          <a:p>
            <a:pPr algn="l"/>
            <a:r>
              <a:rPr lang="en-US" sz="1600" dirty="0">
                <a:latin typeface="+mn-lt"/>
              </a:rPr>
              <a:t>	SPDG Management Team</a:t>
            </a:r>
          </a:p>
        </p:txBody>
      </p:sp>
      <p:sp>
        <p:nvSpPr>
          <p:cNvPr id="4" name="TextBox 3"/>
          <p:cNvSpPr txBox="1"/>
          <p:nvPr/>
        </p:nvSpPr>
        <p:spPr>
          <a:xfrm>
            <a:off x="2057400" y="5225534"/>
            <a:ext cx="5410200" cy="369332"/>
          </a:xfrm>
          <a:prstGeom prst="rect">
            <a:avLst/>
          </a:prstGeom>
          <a:noFill/>
        </p:spPr>
        <p:txBody>
          <a:bodyPr wrap="square" rtlCol="0">
            <a:spAutoFit/>
          </a:bodyPr>
          <a:lstStyle/>
          <a:p>
            <a:endParaRPr lang="en-US" dirty="0"/>
          </a:p>
        </p:txBody>
      </p:sp>
      <p:pic>
        <p:nvPicPr>
          <p:cNvPr id="6"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3214" y="227571"/>
            <a:ext cx="115185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797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a:spLocks noGrp="1"/>
          </p:cNvSpPr>
          <p:nvPr>
            <p:ph type="title"/>
          </p:nvPr>
        </p:nvSpPr>
        <p:spPr>
          <a:xfrm>
            <a:off x="956170" y="747089"/>
            <a:ext cx="7315200" cy="724067"/>
          </a:xfrm>
          <a:prstGeom prst="rect">
            <a:avLst/>
          </a:prstGeom>
        </p:spPr>
        <p:txBody>
          <a:bodyPr lIns="91425" tIns="91425" rIns="91425" bIns="91425" anchor="ctr" anchorCtr="0">
            <a:noAutofit/>
          </a:bodyPr>
          <a:lstStyle/>
          <a:p>
            <a:pPr lvl="0">
              <a:spcBef>
                <a:spcPts val="0"/>
              </a:spcBef>
              <a:buNone/>
            </a:pPr>
            <a:r>
              <a:rPr lang="en-US" sz="3600" dirty="0"/>
              <a:t>My Feedback Practices</a:t>
            </a:r>
            <a:endParaRPr sz="3600" dirty="0"/>
          </a:p>
        </p:txBody>
      </p:sp>
      <p:graphicFrame>
        <p:nvGraphicFramePr>
          <p:cNvPr id="5" name="Table 4"/>
          <p:cNvGraphicFramePr>
            <a:graphicFrameLocks noGrp="1"/>
          </p:cNvGraphicFramePr>
          <p:nvPr>
            <p:extLst>
              <p:ext uri="{D42A27DB-BD31-4B8C-83A1-F6EECF244321}">
                <p14:modId xmlns:p14="http://schemas.microsoft.com/office/powerpoint/2010/main" val="3955244554"/>
              </p:ext>
            </p:extLst>
          </p:nvPr>
        </p:nvGraphicFramePr>
        <p:xfrm>
          <a:off x="324552" y="1643558"/>
          <a:ext cx="8578436" cy="4278280"/>
        </p:xfrm>
        <a:graphic>
          <a:graphicData uri="http://schemas.openxmlformats.org/drawingml/2006/table">
            <a:tbl>
              <a:tblPr firstRow="1" firstCol="1" bandRow="1">
                <a:tableStyleId>{4E11A6C2-99B2-487D-810B-60E38D881880}</a:tableStyleId>
              </a:tblPr>
              <a:tblGrid>
                <a:gridCol w="290945">
                  <a:extLst>
                    <a:ext uri="{9D8B030D-6E8A-4147-A177-3AD203B41FA5}">
                      <a16:colId xmlns:a16="http://schemas.microsoft.com/office/drawing/2014/main" val="20000"/>
                    </a:ext>
                  </a:extLst>
                </a:gridCol>
                <a:gridCol w="5673437">
                  <a:extLst>
                    <a:ext uri="{9D8B030D-6E8A-4147-A177-3AD203B41FA5}">
                      <a16:colId xmlns:a16="http://schemas.microsoft.com/office/drawing/2014/main" val="20001"/>
                    </a:ext>
                  </a:extLst>
                </a:gridCol>
                <a:gridCol w="665018">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577436">
                  <a:extLst>
                    <a:ext uri="{9D8B030D-6E8A-4147-A177-3AD203B41FA5}">
                      <a16:colId xmlns:a16="http://schemas.microsoft.com/office/drawing/2014/main" val="20004"/>
                    </a:ext>
                  </a:extLst>
                </a:gridCol>
              </a:tblGrid>
              <a:tr h="416781">
                <a:tc gridSpan="2">
                  <a:txBody>
                    <a:bodyPr/>
                    <a:lstStyle/>
                    <a:p>
                      <a:pPr marL="0" marR="0" algn="ctr">
                        <a:lnSpc>
                          <a:spcPct val="107000"/>
                        </a:lnSpc>
                        <a:spcBef>
                          <a:spcPts val="0"/>
                        </a:spcBef>
                        <a:spcAft>
                          <a:spcPts val="0"/>
                        </a:spcAft>
                      </a:pPr>
                      <a:r>
                        <a:rPr lang="en-US" sz="2400" b="1" dirty="0">
                          <a:effectLst/>
                        </a:rPr>
                        <a:t>As a Teacher My…</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406" marR="52406"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2400" b="1">
                          <a:effectLst/>
                        </a:rPr>
                        <a:t>Yes</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52406" marR="52406" marT="0" marB="0" anchor="ctr"/>
                </a:tc>
                <a:tc>
                  <a:txBody>
                    <a:bodyPr/>
                    <a:lstStyle/>
                    <a:p>
                      <a:pPr marL="0" marR="0" algn="ctr">
                        <a:lnSpc>
                          <a:spcPct val="107000"/>
                        </a:lnSpc>
                        <a:spcBef>
                          <a:spcPts val="0"/>
                        </a:spcBef>
                        <a:spcAft>
                          <a:spcPts val="0"/>
                        </a:spcAft>
                      </a:pPr>
                      <a:r>
                        <a:rPr lang="en-US" sz="2400" b="1">
                          <a:effectLst/>
                        </a:rPr>
                        <a:t>Partially</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52406" marR="52406" marT="0" marB="0" anchor="ctr"/>
                </a:tc>
                <a:tc>
                  <a:txBody>
                    <a:bodyPr/>
                    <a:lstStyle/>
                    <a:p>
                      <a:pPr marL="0" marR="0" algn="ctr">
                        <a:lnSpc>
                          <a:spcPct val="107000"/>
                        </a:lnSpc>
                        <a:spcBef>
                          <a:spcPts val="0"/>
                        </a:spcBef>
                        <a:spcAft>
                          <a:spcPts val="0"/>
                        </a:spcAft>
                      </a:pPr>
                      <a:r>
                        <a:rPr lang="en-US" sz="2400" b="1" dirty="0">
                          <a:effectLst/>
                        </a:rPr>
                        <a:t>No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2406" marR="52406" marT="0" marB="0" anchor="ctr"/>
                </a:tc>
                <a:extLst>
                  <a:ext uri="{0D108BD9-81ED-4DB2-BD59-A6C34878D82A}">
                    <a16:rowId xmlns:a16="http://schemas.microsoft.com/office/drawing/2014/main" val="10000"/>
                  </a:ext>
                </a:extLst>
              </a:tr>
              <a:tr h="719526">
                <a:tc>
                  <a:txBody>
                    <a:bodyPr/>
                    <a:lstStyle/>
                    <a:p>
                      <a:r>
                        <a:rPr lang="en-US" sz="2400" b="1" dirty="0"/>
                        <a:t>1</a:t>
                      </a:r>
                    </a:p>
                  </a:txBody>
                  <a:tcPr marL="52406" marR="52406" marT="0" marB="0"/>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Feedback includes three components: what was done well, what needs improvement, and specific suggestions for how to improve.</a:t>
                      </a:r>
                    </a:p>
                  </a:txBody>
                  <a:tcPr marL="52406" marR="52406" marT="0" marB="0" anchor="ctr"/>
                </a:tc>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2406" marR="52406" marT="0" marB="0"/>
                </a:tc>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2406" marR="52406" marT="0" marB="0"/>
                </a:tc>
                <a:tc>
                  <a:txBody>
                    <a:bodyPr/>
                    <a:lstStyle/>
                    <a:p>
                      <a:pPr marL="0" marR="0">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2406" marR="52406" marT="0" marB="0"/>
                </a:tc>
                <a:extLst>
                  <a:ext uri="{0D108BD9-81ED-4DB2-BD59-A6C34878D82A}">
                    <a16:rowId xmlns:a16="http://schemas.microsoft.com/office/drawing/2014/main" val="10001"/>
                  </a:ext>
                </a:extLst>
              </a:tr>
              <a:tr h="1079290">
                <a:tc>
                  <a:txBody>
                    <a:bodyPr/>
                    <a:lstStyle/>
                    <a:p>
                      <a:r>
                        <a:rPr lang="en-US" sz="2400" b="1" dirty="0"/>
                        <a:t>2</a:t>
                      </a:r>
                    </a:p>
                  </a:txBody>
                  <a:tcPr marL="52406" marR="52406" marT="0" marB="0"/>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timing of my feedback (oral or written) provides students opportunities to use the information while they are still learning and practicing the requisite knowledge and skills.</a:t>
                      </a:r>
                    </a:p>
                  </a:txBody>
                  <a:tcPr marL="52406" marR="52406" marT="0" marB="0" anchor="ctr"/>
                </a:tc>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2406" marR="52406" marT="0" marB="0"/>
                </a:tc>
                <a:tc>
                  <a:txBody>
                    <a:bodyPr/>
                    <a:lstStyle/>
                    <a:p>
                      <a:pPr marL="0" marR="0">
                        <a:lnSpc>
                          <a:spcPct val="107000"/>
                        </a:lnSpc>
                        <a:spcBef>
                          <a:spcPts val="0"/>
                        </a:spcBef>
                        <a:spcAft>
                          <a:spcPts val="0"/>
                        </a:spcAft>
                      </a:pP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2406" marR="52406" marT="0" marB="0"/>
                </a:tc>
                <a:tc>
                  <a:txBody>
                    <a:bodyPr/>
                    <a:lstStyle/>
                    <a:p>
                      <a:pPr marL="0" marR="0">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2406" marR="52406" marT="0" marB="0"/>
                </a:tc>
                <a:extLst>
                  <a:ext uri="{0D108BD9-81ED-4DB2-BD59-A6C34878D82A}">
                    <a16:rowId xmlns:a16="http://schemas.microsoft.com/office/drawing/2014/main" val="10002"/>
                  </a:ext>
                </a:extLst>
              </a:tr>
              <a:tr h="779716">
                <a:tc>
                  <a:txBody>
                    <a:bodyPr/>
                    <a:lstStyle/>
                    <a:p>
                      <a:r>
                        <a:rPr lang="en-US" sz="2400" b="1" dirty="0"/>
                        <a:t>3</a:t>
                      </a:r>
                    </a:p>
                  </a:txBody>
                  <a:tcPr marL="52406" marR="52406" marT="0" marB="0"/>
                </a:tc>
                <a:tc>
                  <a:txBody>
                    <a:bodyPr/>
                    <a:lstStyle/>
                    <a:p>
                      <a:pPr marL="0" marR="0">
                        <a:lnSpc>
                          <a:spcPct val="107000"/>
                        </a:lnSpc>
                        <a:spcBef>
                          <a:spcPts val="0"/>
                        </a:spcBef>
                        <a:spcAft>
                          <a:spcPts val="0"/>
                        </a:spcAft>
                      </a:pPr>
                      <a:r>
                        <a:rPr lang="en-US" sz="2400" dirty="0">
                          <a:effectLst/>
                          <a:latin typeface="Calibri" panose="020F0502020204030204" pitchFamily="34" charset="0"/>
                          <a:cs typeface="Calibri" panose="020F0502020204030204" pitchFamily="34" charset="0"/>
                        </a:rPr>
                        <a:t>Feedback relates to the learning goals(s) which I shared and clarified with students at the outset of the learning cycle.</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52406" marR="52406" marT="0" marB="0" anchor="ctr"/>
                </a:tc>
                <a:tc>
                  <a:txBody>
                    <a:bodyPr/>
                    <a:lstStyle/>
                    <a:p>
                      <a:pPr marL="0" marR="0">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2406" marR="52406" marT="0" marB="0"/>
                </a:tc>
                <a:tc>
                  <a:txBody>
                    <a:bodyPr/>
                    <a:lstStyle/>
                    <a:p>
                      <a:pPr marL="0" marR="0">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2406" marR="52406" marT="0" marB="0"/>
                </a:tc>
                <a:tc>
                  <a:txBody>
                    <a:bodyPr/>
                    <a:lstStyle/>
                    <a:p>
                      <a:pPr marL="0" marR="0">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2406" marR="52406" marT="0" marB="0"/>
                </a:tc>
                <a:extLst>
                  <a:ext uri="{0D108BD9-81ED-4DB2-BD59-A6C34878D82A}">
                    <a16:rowId xmlns:a16="http://schemas.microsoft.com/office/drawing/2014/main" val="10003"/>
                  </a:ext>
                </a:extLst>
              </a:tr>
            </a:tbl>
          </a:graphicData>
        </a:graphic>
      </p:graphicFrame>
      <p:grpSp>
        <p:nvGrpSpPr>
          <p:cNvPr id="10" name="Group 9"/>
          <p:cNvGrpSpPr/>
          <p:nvPr/>
        </p:nvGrpSpPr>
        <p:grpSpPr>
          <a:xfrm>
            <a:off x="7869934" y="133178"/>
            <a:ext cx="1151858" cy="914400"/>
            <a:chOff x="4867942" y="3758980"/>
            <a:chExt cx="1151858" cy="914400"/>
          </a:xfrm>
        </p:grpSpPr>
        <p:sp>
          <p:nvSpPr>
            <p:cNvPr id="11" name="Rectangle 10"/>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4784943" y="6276991"/>
            <a:ext cx="4118046" cy="338554"/>
          </a:xfrm>
          <a:prstGeom prst="rect">
            <a:avLst/>
          </a:prstGeom>
        </p:spPr>
        <p:txBody>
          <a:bodyPr wrap="square">
            <a:spAutoFit/>
          </a:bodyPr>
          <a:lstStyle/>
          <a:p>
            <a:r>
              <a:rPr lang="en-US" sz="1600" dirty="0"/>
              <a:t>(Reach Every Student, Ontario 2010, p. 16)</a:t>
            </a:r>
          </a:p>
        </p:txBody>
      </p:sp>
    </p:spTree>
    <p:extLst>
      <p:ext uri="{BB962C8B-B14F-4D97-AF65-F5344CB8AC3E}">
        <p14:creationId xmlns:p14="http://schemas.microsoft.com/office/powerpoint/2010/main" val="3614533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Shape 881"/>
        <p:cNvGrpSpPr/>
        <p:nvPr/>
      </p:nvGrpSpPr>
      <p:grpSpPr>
        <a:xfrm>
          <a:off x="0" y="0"/>
          <a:ext cx="0" cy="0"/>
          <a:chOff x="0" y="0"/>
          <a:chExt cx="0" cy="0"/>
        </a:xfrm>
      </p:grpSpPr>
      <p:sp>
        <p:nvSpPr>
          <p:cNvPr id="882" name="Shape 882"/>
          <p:cNvSpPr txBox="1">
            <a:spLocks noGrp="1"/>
          </p:cNvSpPr>
          <p:nvPr>
            <p:ph type="title"/>
          </p:nvPr>
        </p:nvSpPr>
        <p:spPr>
          <a:xfrm>
            <a:off x="457200" y="707172"/>
            <a:ext cx="8229600" cy="1097100"/>
          </a:xfrm>
          <a:prstGeom prst="rect">
            <a:avLst/>
          </a:prstGeom>
        </p:spPr>
        <p:txBody>
          <a:bodyPr lIns="91425" tIns="91425" rIns="91425" bIns="91425" anchor="ctr" anchorCtr="0">
            <a:noAutofit/>
          </a:bodyPr>
          <a:lstStyle/>
          <a:p>
            <a:pPr lvl="0">
              <a:spcBef>
                <a:spcPts val="0"/>
              </a:spcBef>
              <a:buNone/>
            </a:pPr>
            <a:r>
              <a:rPr lang="en-US" sz="4000" dirty="0"/>
              <a:t>Resources for Further Learning/Coaching</a:t>
            </a:r>
          </a:p>
        </p:txBody>
      </p:sp>
      <p:sp>
        <p:nvSpPr>
          <p:cNvPr id="883" name="Shape 883"/>
          <p:cNvSpPr txBox="1">
            <a:spLocks noGrp="1"/>
          </p:cNvSpPr>
          <p:nvPr>
            <p:ph type="body" idx="1"/>
          </p:nvPr>
        </p:nvSpPr>
        <p:spPr>
          <a:xfrm>
            <a:off x="457200" y="1804272"/>
            <a:ext cx="8229600" cy="4132702"/>
          </a:xfrm>
          <a:prstGeom prst="rect">
            <a:avLst/>
          </a:prstGeom>
        </p:spPr>
        <p:txBody>
          <a:bodyPr lIns="91425" tIns="91425" rIns="91425" bIns="91425" anchor="t" anchorCtr="0">
            <a:noAutofit/>
          </a:bodyPr>
          <a:lstStyle/>
          <a:p>
            <a:pPr lvl="0">
              <a:spcBef>
                <a:spcPts val="0"/>
              </a:spcBef>
              <a:buNone/>
            </a:pPr>
            <a:r>
              <a:rPr lang="en-US" sz="2600" dirty="0"/>
              <a:t>Books: </a:t>
            </a:r>
          </a:p>
          <a:p>
            <a:pPr lvl="0">
              <a:spcBef>
                <a:spcPts val="0"/>
              </a:spcBef>
              <a:buFont typeface="Arial" panose="020B0604020202020204" pitchFamily="34" charset="0"/>
              <a:buChar char="•"/>
            </a:pPr>
            <a:r>
              <a:rPr lang="en-US" sz="2200" u="sng" dirty="0">
                <a:solidFill>
                  <a:schemeClr val="hlink"/>
                </a:solidFill>
                <a:hlinkClick r:id="rId3"/>
              </a:rPr>
              <a:t>How to Give Effective Feedback to Your Students</a:t>
            </a:r>
            <a:r>
              <a:rPr lang="en-US" sz="2200" dirty="0"/>
              <a:t>, by Susan Brookhart</a:t>
            </a:r>
          </a:p>
          <a:p>
            <a:pPr lvl="0">
              <a:spcBef>
                <a:spcPts val="0"/>
              </a:spcBef>
              <a:buFont typeface="Arial" panose="020B0604020202020204" pitchFamily="34" charset="0"/>
              <a:buChar char="•"/>
            </a:pPr>
            <a:endParaRPr lang="en-US" sz="1000" dirty="0"/>
          </a:p>
          <a:p>
            <a:pPr lvl="0">
              <a:spcBef>
                <a:spcPts val="0"/>
              </a:spcBef>
              <a:buFont typeface="Arial" panose="020B0604020202020204" pitchFamily="34" charset="0"/>
              <a:buChar char="•"/>
            </a:pPr>
            <a:r>
              <a:rPr lang="en-US" sz="2200" u="sng" dirty="0">
                <a:solidFill>
                  <a:schemeClr val="hlink"/>
                </a:solidFill>
                <a:hlinkClick r:id="rId4"/>
              </a:rPr>
              <a:t>Ahead of the Curve: The Power of Assessment to Transform Teaching and Learning</a:t>
            </a:r>
            <a:r>
              <a:rPr lang="en-US" sz="2200" dirty="0"/>
              <a:t>, by Douglas Reeves. Chapter 7: “Challenges and Choices: The Role of Educational Leaders in Effective Assessment.” </a:t>
            </a:r>
          </a:p>
          <a:p>
            <a:pPr lvl="0">
              <a:spcBef>
                <a:spcPts val="0"/>
              </a:spcBef>
              <a:buFont typeface="Arial" panose="020B0604020202020204" pitchFamily="34" charset="0"/>
              <a:buChar char="•"/>
            </a:pPr>
            <a:endParaRPr lang="en-US" sz="1000" dirty="0"/>
          </a:p>
          <a:p>
            <a:pPr lvl="0" rtl="0">
              <a:spcBef>
                <a:spcPts val="0"/>
              </a:spcBef>
              <a:buFont typeface="Arial" panose="020B0604020202020204" pitchFamily="34" charset="0"/>
              <a:buChar char="•"/>
            </a:pPr>
            <a:r>
              <a:rPr lang="en-US" sz="2200" u="sng" dirty="0">
                <a:solidFill>
                  <a:schemeClr val="hlink"/>
                </a:solidFill>
                <a:hlinkClick r:id="rId4"/>
              </a:rPr>
              <a:t>Ahead of the Curve: The Power of Assessment to Transform Teaching and Learning</a:t>
            </a:r>
            <a:r>
              <a:rPr lang="en-US" sz="2200" dirty="0"/>
              <a:t>, by Rick </a:t>
            </a:r>
            <a:r>
              <a:rPr lang="en-US" sz="2200" dirty="0" err="1"/>
              <a:t>Stiggins</a:t>
            </a:r>
            <a:r>
              <a:rPr lang="en-US" sz="2200" dirty="0"/>
              <a:t>. Chapter 3 “Assessment for Learning: An Essential Foundation of Productive Instruction.”</a:t>
            </a:r>
          </a:p>
        </p:txBody>
      </p:sp>
      <p:grpSp>
        <p:nvGrpSpPr>
          <p:cNvPr id="4" name="Shape 890"/>
          <p:cNvGrpSpPr/>
          <p:nvPr/>
        </p:nvGrpSpPr>
        <p:grpSpPr>
          <a:xfrm>
            <a:off x="8001000" y="228600"/>
            <a:ext cx="914400" cy="914400"/>
            <a:chOff x="4986596" y="5279692"/>
            <a:chExt cx="914400" cy="914400"/>
          </a:xfrm>
        </p:grpSpPr>
        <p:sp>
          <p:nvSpPr>
            <p:cNvPr id="5" name="Shape 891"/>
            <p:cNvSpPr/>
            <p:nvPr/>
          </p:nvSpPr>
          <p:spPr>
            <a:xfrm>
              <a:off x="4986596" y="5279692"/>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6" name="Shape 892" descr="C:\Users\dayad\Desktop\moedusail graphics\icons not buttons\resources2.png"/>
            <p:cNvPicPr preferRelativeResize="0"/>
            <p:nvPr/>
          </p:nvPicPr>
          <p:blipFill rotWithShape="1">
            <a:blip r:embed="rId5">
              <a:alphaModFix/>
            </a:blip>
            <a:srcRect r="29562"/>
            <a:stretch/>
          </p:blipFill>
          <p:spPr>
            <a:xfrm>
              <a:off x="5029200" y="5325412"/>
              <a:ext cx="811200" cy="822900"/>
            </a:xfrm>
            <a:prstGeom prst="rect">
              <a:avLst/>
            </a:prstGeom>
            <a:noFill/>
            <a:ln>
              <a:noFill/>
            </a:ln>
          </p:spPr>
        </p:pic>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2687" y="5616007"/>
            <a:ext cx="3039615" cy="257506"/>
          </a:xfrm>
          <a:prstGeom prst="rect">
            <a:avLst/>
          </a:prstGeom>
        </p:spPr>
        <p:txBody>
          <a:bodyPr wrap="none">
            <a:spAutoFit/>
          </a:bodyPr>
          <a:lstStyle/>
          <a:p>
            <a:pPr>
              <a:lnSpc>
                <a:spcPct val="107000"/>
              </a:lnSpc>
              <a:spcAft>
                <a:spcPts val="600"/>
              </a:spcAft>
            </a:pPr>
            <a:r>
              <a:rPr lang="en-US" sz="1050" u="sng" dirty="0">
                <a:solidFill>
                  <a:srgbClr val="1155CC"/>
                </a:solidFill>
                <a:latin typeface="Calibri" panose="020F0502020204030204" pitchFamily="34" charset="0"/>
                <a:ea typeface="Calibri" panose="020F0502020204030204" pitchFamily="34" charset="0"/>
                <a:hlinkClick r:id="rId3"/>
              </a:rPr>
              <a:t>https://www.youtube.com/watch?v=HrVUOiDN6CU</a:t>
            </a:r>
            <a:endParaRPr lang="en-US" sz="1050" dirty="0">
              <a:latin typeface="Calibri" panose="020F0502020204030204" pitchFamily="34" charset="0"/>
              <a:ea typeface="Calibri" panose="020F0502020204030204" pitchFamily="34" charset="0"/>
            </a:endParaRPr>
          </a:p>
        </p:txBody>
      </p:sp>
      <p:pic>
        <p:nvPicPr>
          <p:cNvPr id="5" name="Picture 4"/>
          <p:cNvPicPr>
            <a:picLocks noChangeAspect="1"/>
          </p:cNvPicPr>
          <p:nvPr/>
        </p:nvPicPr>
        <p:blipFill>
          <a:blip r:embed="rId4"/>
          <a:stretch>
            <a:fillRect/>
          </a:stretch>
        </p:blipFill>
        <p:spPr>
          <a:xfrm>
            <a:off x="610791" y="1325166"/>
            <a:ext cx="7922419" cy="4207669"/>
          </a:xfrm>
          <a:prstGeom prst="rect">
            <a:avLst/>
          </a:prstGeom>
        </p:spPr>
      </p:pic>
    </p:spTree>
    <p:extLst>
      <p:ext uri="{BB962C8B-B14F-4D97-AF65-F5344CB8AC3E}">
        <p14:creationId xmlns:p14="http://schemas.microsoft.com/office/powerpoint/2010/main" val="10694621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062"/>
            <a:ext cx="8229600" cy="1096961"/>
          </a:xfrm>
        </p:spPr>
        <p:txBody>
          <a:bodyPr/>
          <a:lstStyle/>
          <a:p>
            <a:r>
              <a:rPr lang="en-US" dirty="0"/>
              <a:t>Reflective Questions for Discussion</a:t>
            </a:r>
          </a:p>
        </p:txBody>
      </p:sp>
      <p:sp>
        <p:nvSpPr>
          <p:cNvPr id="3" name="Text Placeholder 2"/>
          <p:cNvSpPr>
            <a:spLocks noGrp="1"/>
          </p:cNvSpPr>
          <p:nvPr>
            <p:ph type="body" idx="1"/>
          </p:nvPr>
        </p:nvSpPr>
        <p:spPr>
          <a:xfrm>
            <a:off x="457200" y="2133602"/>
            <a:ext cx="8229600" cy="3962396"/>
          </a:xfrm>
        </p:spPr>
        <p:txBody>
          <a:bodyPr/>
          <a:lstStyle/>
          <a:p>
            <a:pPr lvl="0"/>
            <a:r>
              <a:rPr lang="en-US" sz="2700" dirty="0"/>
              <a:t>Why is it important to review with students how to give effective feedback?</a:t>
            </a:r>
          </a:p>
          <a:p>
            <a:pPr lvl="0"/>
            <a:r>
              <a:rPr lang="en-US" sz="2700" dirty="0"/>
              <a:t>What do the students gain as they look at other students’ work?</a:t>
            </a:r>
          </a:p>
          <a:p>
            <a:pPr lvl="0"/>
            <a:r>
              <a:rPr lang="en-US" sz="2700" dirty="0"/>
              <a:t>If you’re not using peer feedback in your classes, what are your biggest roadblocks?</a:t>
            </a:r>
          </a:p>
          <a:p>
            <a:pPr marL="0" indent="0">
              <a:lnSpc>
                <a:spcPct val="107000"/>
              </a:lnSpc>
              <a:spcBef>
                <a:spcPts val="0"/>
              </a:spcBef>
              <a:spcAft>
                <a:spcPts val="600"/>
              </a:spcAft>
              <a:buNone/>
            </a:pPr>
            <a:endParaRPr lang="en-US" sz="3300" dirty="0"/>
          </a:p>
        </p:txBody>
      </p:sp>
    </p:spTree>
    <p:extLst>
      <p:ext uri="{BB962C8B-B14F-4D97-AF65-F5344CB8AC3E}">
        <p14:creationId xmlns:p14="http://schemas.microsoft.com/office/powerpoint/2010/main" val="13376243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102"/>
            <a:ext cx="8229600" cy="1096961"/>
          </a:xfrm>
        </p:spPr>
        <p:txBody>
          <a:bodyPr/>
          <a:lstStyle/>
          <a:p>
            <a:r>
              <a:rPr lang="en-US" dirty="0"/>
              <a:t>Peer Critique: Creating a </a:t>
            </a:r>
            <a:br>
              <a:rPr lang="en-US" dirty="0"/>
            </a:br>
            <a:r>
              <a:rPr lang="en-US" dirty="0"/>
              <a:t>Culture of Revision</a:t>
            </a:r>
          </a:p>
        </p:txBody>
      </p:sp>
      <p:pic>
        <p:nvPicPr>
          <p:cNvPr id="4" name="Picture 3"/>
          <p:cNvPicPr>
            <a:picLocks noChangeAspect="1"/>
          </p:cNvPicPr>
          <p:nvPr/>
        </p:nvPicPr>
        <p:blipFill>
          <a:blip r:embed="rId3"/>
          <a:stretch>
            <a:fillRect/>
          </a:stretch>
        </p:blipFill>
        <p:spPr>
          <a:xfrm>
            <a:off x="457200" y="2228852"/>
            <a:ext cx="8323490" cy="3069431"/>
          </a:xfrm>
          <a:prstGeom prst="rect">
            <a:avLst/>
          </a:prstGeom>
        </p:spPr>
      </p:pic>
      <p:sp>
        <p:nvSpPr>
          <p:cNvPr id="5" name="Rectangle 4">
            <a:hlinkClick r:id="rId4"/>
          </p:cNvPr>
          <p:cNvSpPr/>
          <p:nvPr/>
        </p:nvSpPr>
        <p:spPr>
          <a:xfrm>
            <a:off x="4023978" y="5482612"/>
            <a:ext cx="3169457" cy="253916"/>
          </a:xfrm>
          <a:prstGeom prst="rect">
            <a:avLst/>
          </a:prstGeom>
        </p:spPr>
        <p:txBody>
          <a:bodyPr wrap="none">
            <a:spAutoFit/>
          </a:bodyPr>
          <a:lstStyle/>
          <a:p>
            <a:r>
              <a:rPr lang="en-US" sz="1050" dirty="0">
                <a:hlinkClick r:id="rId4"/>
              </a:rPr>
              <a:t>https://www.youtube.com/watch?v=M8FKJPpvreY</a:t>
            </a:r>
            <a:endParaRPr lang="en-US" sz="1050" dirty="0"/>
          </a:p>
        </p:txBody>
      </p:sp>
    </p:spTree>
    <p:extLst>
      <p:ext uri="{BB962C8B-B14F-4D97-AF65-F5344CB8AC3E}">
        <p14:creationId xmlns:p14="http://schemas.microsoft.com/office/powerpoint/2010/main" val="36461926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738822"/>
            <a:ext cx="8229600" cy="1096961"/>
          </a:xfrm>
        </p:spPr>
        <p:txBody>
          <a:bodyPr/>
          <a:lstStyle/>
          <a:p>
            <a:r>
              <a:rPr lang="en-US" dirty="0"/>
              <a:t>Reflective Questions for Discussion</a:t>
            </a:r>
          </a:p>
        </p:txBody>
      </p:sp>
      <p:sp>
        <p:nvSpPr>
          <p:cNvPr id="3" name="Text Placeholder 2"/>
          <p:cNvSpPr>
            <a:spLocks noGrp="1"/>
          </p:cNvSpPr>
          <p:nvPr>
            <p:ph type="body" idx="1"/>
          </p:nvPr>
        </p:nvSpPr>
        <p:spPr>
          <a:xfrm>
            <a:off x="146958" y="2228852"/>
            <a:ext cx="8539843" cy="3294288"/>
          </a:xfrm>
        </p:spPr>
        <p:txBody>
          <a:bodyPr/>
          <a:lstStyle/>
          <a:p>
            <a:pPr lvl="0"/>
            <a:r>
              <a:rPr lang="en-US" sz="2700" dirty="0"/>
              <a:t>How does peer feedback empower students to be experts?</a:t>
            </a:r>
          </a:p>
          <a:p>
            <a:pPr lvl="0"/>
            <a:r>
              <a:rPr lang="en-US" sz="2700" dirty="0"/>
              <a:t>In what ways does peer feedback foster growth?</a:t>
            </a:r>
          </a:p>
          <a:p>
            <a:r>
              <a:rPr lang="en-US" sz="2700" dirty="0"/>
              <a:t>If you’re not seeing peer feedback emerging in your classes, what are the biggest roadblocks?</a:t>
            </a:r>
          </a:p>
        </p:txBody>
      </p:sp>
    </p:spTree>
    <p:extLst>
      <p:ext uri="{BB962C8B-B14F-4D97-AF65-F5344CB8AC3E}">
        <p14:creationId xmlns:p14="http://schemas.microsoft.com/office/powerpoint/2010/main" val="21999981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Shape 888"/>
          <p:cNvSpPr txBox="1">
            <a:spLocks noGrp="1"/>
          </p:cNvSpPr>
          <p:nvPr>
            <p:ph type="title"/>
          </p:nvPr>
        </p:nvSpPr>
        <p:spPr>
          <a:xfrm>
            <a:off x="457200" y="601675"/>
            <a:ext cx="7649400" cy="15789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Resources for </a:t>
            </a:r>
            <a:r>
              <a:rPr lang="en-US"/>
              <a:t>Using Technology in Feedback</a:t>
            </a:r>
          </a:p>
        </p:txBody>
      </p:sp>
      <p:sp>
        <p:nvSpPr>
          <p:cNvPr id="889" name="Shape 889"/>
          <p:cNvSpPr txBox="1">
            <a:spLocks noGrp="1"/>
          </p:cNvSpPr>
          <p:nvPr>
            <p:ph type="body" idx="1"/>
          </p:nvPr>
        </p:nvSpPr>
        <p:spPr>
          <a:xfrm>
            <a:off x="457200" y="2434025"/>
            <a:ext cx="8686800" cy="33573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sz="2800">
                <a:latin typeface="Arial"/>
                <a:ea typeface="Arial"/>
                <a:cs typeface="Arial"/>
                <a:sym typeface="Arial"/>
              </a:rPr>
              <a:t>Visit </a:t>
            </a:r>
            <a:r>
              <a:rPr lang="en-US" sz="2800" u="sng">
                <a:solidFill>
                  <a:srgbClr val="002060"/>
                </a:solidFill>
                <a:latin typeface="Arial"/>
                <a:ea typeface="Arial"/>
                <a:cs typeface="Arial"/>
                <a:sym typeface="Arial"/>
                <a:hlinkClick r:id="rId3"/>
              </a:rPr>
              <a:t>MOEDU-SAIL</a:t>
            </a:r>
            <a:r>
              <a:rPr lang="en-US" sz="2800">
                <a:latin typeface="Arial"/>
                <a:ea typeface="Arial"/>
                <a:cs typeface="Arial"/>
                <a:sym typeface="Arial"/>
              </a:rPr>
              <a:t> for resources to implement technology with feedback</a:t>
            </a:r>
          </a:p>
        </p:txBody>
      </p:sp>
      <p:grpSp>
        <p:nvGrpSpPr>
          <p:cNvPr id="890" name="Shape 890"/>
          <p:cNvGrpSpPr/>
          <p:nvPr/>
        </p:nvGrpSpPr>
        <p:grpSpPr>
          <a:xfrm>
            <a:off x="8001000" y="228600"/>
            <a:ext cx="914400" cy="914400"/>
            <a:chOff x="4986596" y="5279692"/>
            <a:chExt cx="914400" cy="914400"/>
          </a:xfrm>
        </p:grpSpPr>
        <p:sp>
          <p:nvSpPr>
            <p:cNvPr id="891" name="Shape 891"/>
            <p:cNvSpPr/>
            <p:nvPr/>
          </p:nvSpPr>
          <p:spPr>
            <a:xfrm>
              <a:off x="4986596" y="5279692"/>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892" name="Shape 892" descr="C:\Users\dayad\Desktop\moedusail graphics\icons not buttons\resources2.png"/>
            <p:cNvPicPr preferRelativeResize="0"/>
            <p:nvPr/>
          </p:nvPicPr>
          <p:blipFill rotWithShape="1">
            <a:blip r:embed="rId4">
              <a:alphaModFix/>
            </a:blip>
            <a:srcRect r="29562"/>
            <a:stretch/>
          </p:blipFill>
          <p:spPr>
            <a:xfrm>
              <a:off x="5029200" y="5325412"/>
              <a:ext cx="811200" cy="822900"/>
            </a:xfrm>
            <a:prstGeom prst="rect">
              <a:avLst/>
            </a:prstGeom>
            <a:noFill/>
            <a:ln>
              <a:noFill/>
            </a:ln>
          </p:spPr>
        </p:pic>
      </p:grpSp>
      <p:pic>
        <p:nvPicPr>
          <p:cNvPr id="893" name="Shape 893"/>
          <p:cNvPicPr preferRelativeResize="0"/>
          <p:nvPr/>
        </p:nvPicPr>
        <p:blipFill>
          <a:blip r:embed="rId5">
            <a:alphaModFix/>
          </a:blip>
          <a:stretch>
            <a:fillRect/>
          </a:stretch>
        </p:blipFill>
        <p:spPr>
          <a:xfrm>
            <a:off x="6162400" y="5074612"/>
            <a:ext cx="2838450" cy="1609725"/>
          </a:xfrm>
          <a:prstGeom prst="rect">
            <a:avLst/>
          </a:prstGeom>
          <a:noFill/>
          <a:ln>
            <a:noFill/>
          </a:ln>
        </p:spPr>
      </p:pic>
      <p:pic>
        <p:nvPicPr>
          <p:cNvPr id="894" name="Shape 894"/>
          <p:cNvPicPr preferRelativeResize="0"/>
          <p:nvPr/>
        </p:nvPicPr>
        <p:blipFill>
          <a:blip r:embed="rId6">
            <a:alphaModFix/>
          </a:blip>
          <a:stretch>
            <a:fillRect/>
          </a:stretch>
        </p:blipFill>
        <p:spPr>
          <a:xfrm>
            <a:off x="3349987" y="5315694"/>
            <a:ext cx="2444025" cy="1368653"/>
          </a:xfrm>
          <a:prstGeom prst="rect">
            <a:avLst/>
          </a:prstGeom>
          <a:noFill/>
          <a:ln>
            <a:noFill/>
          </a:ln>
        </p:spPr>
      </p:pic>
      <p:pic>
        <p:nvPicPr>
          <p:cNvPr id="895" name="Shape 895"/>
          <p:cNvPicPr preferRelativeResize="0"/>
          <p:nvPr/>
        </p:nvPicPr>
        <p:blipFill>
          <a:blip r:embed="rId7">
            <a:alphaModFix/>
          </a:blip>
          <a:stretch>
            <a:fillRect/>
          </a:stretch>
        </p:blipFill>
        <p:spPr>
          <a:xfrm>
            <a:off x="254650" y="4715425"/>
            <a:ext cx="2411874" cy="1357074"/>
          </a:xfrm>
          <a:prstGeom prst="rect">
            <a:avLst/>
          </a:prstGeom>
          <a:noFill/>
          <a:ln>
            <a:noFill/>
          </a:ln>
        </p:spPr>
      </p:pic>
      <p:pic>
        <p:nvPicPr>
          <p:cNvPr id="896" name="Shape 896"/>
          <p:cNvPicPr preferRelativeResize="0"/>
          <p:nvPr/>
        </p:nvPicPr>
        <p:blipFill>
          <a:blip r:embed="rId8">
            <a:alphaModFix/>
          </a:blip>
          <a:stretch>
            <a:fillRect/>
          </a:stretch>
        </p:blipFill>
        <p:spPr>
          <a:xfrm>
            <a:off x="5244400" y="4207520"/>
            <a:ext cx="3899624" cy="716850"/>
          </a:xfrm>
          <a:prstGeom prst="rect">
            <a:avLst/>
          </a:prstGeom>
          <a:noFill/>
          <a:ln>
            <a:noFill/>
          </a:ln>
        </p:spPr>
      </p:pic>
      <p:pic>
        <p:nvPicPr>
          <p:cNvPr id="897" name="Shape 897"/>
          <p:cNvPicPr preferRelativeResize="0"/>
          <p:nvPr/>
        </p:nvPicPr>
        <p:blipFill>
          <a:blip r:embed="rId9">
            <a:alphaModFix/>
          </a:blip>
          <a:stretch>
            <a:fillRect/>
          </a:stretch>
        </p:blipFill>
        <p:spPr>
          <a:xfrm>
            <a:off x="2666512" y="4077140"/>
            <a:ext cx="2444025" cy="977609"/>
          </a:xfrm>
          <a:prstGeom prst="rect">
            <a:avLst/>
          </a:prstGeom>
          <a:noFill/>
          <a:ln>
            <a:noFill/>
          </a:ln>
        </p:spPr>
      </p:pic>
      <p:pic>
        <p:nvPicPr>
          <p:cNvPr id="898" name="Shape 898"/>
          <p:cNvPicPr preferRelativeResize="0"/>
          <p:nvPr/>
        </p:nvPicPr>
        <p:blipFill>
          <a:blip r:embed="rId10">
            <a:alphaModFix/>
          </a:blip>
          <a:stretch>
            <a:fillRect/>
          </a:stretch>
        </p:blipFill>
        <p:spPr>
          <a:xfrm>
            <a:off x="88674" y="3555950"/>
            <a:ext cx="2279549" cy="115947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Shape 904"/>
          <p:cNvSpPr txBox="1">
            <a:spLocks noGrp="1"/>
          </p:cNvSpPr>
          <p:nvPr>
            <p:ph type="ctrTitle"/>
          </p:nvPr>
        </p:nvSpPr>
        <p:spPr>
          <a:xfrm>
            <a:off x="685800" y="1420730"/>
            <a:ext cx="7772400" cy="1470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lt1"/>
                </a:solidFill>
                <a:latin typeface="Questrial"/>
                <a:ea typeface="Questrial"/>
                <a:cs typeface="Questrial"/>
                <a:sym typeface="Questrial"/>
              </a:rPr>
              <a:t>Unpacking the </a:t>
            </a:r>
            <a:r>
              <a:rPr lang="en-US" dirty="0"/>
              <a:t>T</a:t>
            </a:r>
            <a:r>
              <a:rPr lang="en-US" sz="4400" b="0" i="0" u="none" strike="noStrike" cap="none" dirty="0">
                <a:solidFill>
                  <a:schemeClr val="lt1"/>
                </a:solidFill>
                <a:latin typeface="Questrial"/>
                <a:ea typeface="Questrial"/>
                <a:cs typeface="Questrial"/>
                <a:sym typeface="Questrial"/>
              </a:rPr>
              <a:t>opic</a:t>
            </a:r>
          </a:p>
        </p:txBody>
      </p:sp>
      <p:sp>
        <p:nvSpPr>
          <p:cNvPr id="905" name="Shape 905"/>
          <p:cNvSpPr txBox="1">
            <a:spLocks noGrp="1"/>
          </p:cNvSpPr>
          <p:nvPr>
            <p:ph type="subTitle" idx="1"/>
          </p:nvPr>
        </p:nvSpPr>
        <p:spPr>
          <a:xfrm>
            <a:off x="1371600" y="3217448"/>
            <a:ext cx="6400800"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dirty="0"/>
              <a:t>Where Am I Now?</a:t>
            </a:r>
          </a:p>
          <a:p>
            <a:pPr marL="0" marR="0" lvl="0" indent="0" algn="ctr" rtl="0">
              <a:spcBef>
                <a:spcPts val="0"/>
              </a:spcBef>
              <a:spcAft>
                <a:spcPts val="0"/>
              </a:spcAft>
              <a:buClr>
                <a:schemeClr val="accent2"/>
              </a:buClr>
              <a:buSzPct val="25000"/>
              <a:buFont typeface="Noto Sans Symbols"/>
              <a:buNone/>
            </a:pPr>
            <a:endParaRPr dirty="0"/>
          </a:p>
          <a:p>
            <a:pPr marL="0" marR="0" lvl="0" indent="0" algn="ctr" rtl="0">
              <a:spcBef>
                <a:spcPts val="0"/>
              </a:spcBef>
              <a:spcAft>
                <a:spcPts val="0"/>
              </a:spcAft>
              <a:buClr>
                <a:schemeClr val="accent2"/>
              </a:buClr>
              <a:buSzPct val="25000"/>
              <a:buFont typeface="Noto Sans Symbols"/>
              <a:buNone/>
            </a:pPr>
            <a:r>
              <a:rPr lang="en-US" dirty="0"/>
              <a:t>Strategy 4: Teach Students to Self-Assess and Set Goals.</a:t>
            </a:r>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325" y="216770"/>
            <a:ext cx="1151859"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Shape 911"/>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dirty="0"/>
              <a:t>Say Something</a:t>
            </a:r>
          </a:p>
        </p:txBody>
      </p:sp>
      <p:sp>
        <p:nvSpPr>
          <p:cNvPr id="912" name="Shape 912"/>
          <p:cNvSpPr txBox="1">
            <a:spLocks noGrp="1"/>
          </p:cNvSpPr>
          <p:nvPr>
            <p:ph type="body" idx="1"/>
          </p:nvPr>
        </p:nvSpPr>
        <p:spPr>
          <a:xfrm>
            <a:off x="457200" y="1698623"/>
            <a:ext cx="8229601" cy="4080310"/>
          </a:xfrm>
          <a:prstGeom prst="rect">
            <a:avLst/>
          </a:prstGeom>
          <a:noFill/>
          <a:ln>
            <a:noFill/>
          </a:ln>
        </p:spPr>
        <p:txBody>
          <a:bodyPr lIns="91425" tIns="45700" rIns="91425" bIns="45700" anchor="t" anchorCtr="0">
            <a:noAutofit/>
          </a:bodyPr>
          <a:lstStyle/>
          <a:p>
            <a:pPr marL="444500" lvl="0" indent="-514350" rtl="0">
              <a:lnSpc>
                <a:spcPct val="115000"/>
              </a:lnSpc>
              <a:spcBef>
                <a:spcPts val="800"/>
              </a:spcBef>
              <a:buClr>
                <a:srgbClr val="000000"/>
              </a:buClr>
              <a:buFont typeface="+mj-lt"/>
              <a:buAutoNum type="arabicPeriod"/>
            </a:pPr>
            <a:r>
              <a:rPr lang="en-US" sz="3000" dirty="0">
                <a:latin typeface="Arial"/>
                <a:ea typeface="Arial"/>
                <a:cs typeface="Arial"/>
                <a:sym typeface="Arial"/>
              </a:rPr>
              <a:t>Find a partner.</a:t>
            </a:r>
          </a:p>
          <a:p>
            <a:pPr marL="444500" lvl="0" indent="-514350">
              <a:lnSpc>
                <a:spcPct val="115000"/>
              </a:lnSpc>
              <a:spcBef>
                <a:spcPts val="800"/>
              </a:spcBef>
              <a:buClr>
                <a:srgbClr val="000000"/>
              </a:buClr>
              <a:buFont typeface="+mj-lt"/>
              <a:buAutoNum type="arabicPeriod"/>
            </a:pPr>
            <a:r>
              <a:rPr lang="en-US" sz="3000" dirty="0">
                <a:latin typeface="Arial"/>
                <a:ea typeface="Arial"/>
                <a:cs typeface="Arial"/>
                <a:sym typeface="Arial"/>
              </a:rPr>
              <a:t>Silently read the first paragraph of </a:t>
            </a:r>
            <a:r>
              <a:rPr lang="en-US" sz="3000" dirty="0">
                <a:solidFill>
                  <a:srgbClr val="FF0000"/>
                </a:solidFill>
                <a:latin typeface="Arial"/>
                <a:ea typeface="Arial"/>
                <a:cs typeface="Arial"/>
                <a:sym typeface="Arial"/>
              </a:rPr>
              <a:t>Self-Assessment – Engage in Assessment</a:t>
            </a:r>
            <a:r>
              <a:rPr lang="en-US" sz="3000" dirty="0">
                <a:latin typeface="Arial"/>
                <a:ea typeface="Arial"/>
                <a:cs typeface="Arial"/>
                <a:sym typeface="Arial"/>
              </a:rPr>
              <a:t>.</a:t>
            </a:r>
          </a:p>
          <a:p>
            <a:pPr marL="444500" lvl="0" indent="-514350" rtl="0">
              <a:lnSpc>
                <a:spcPct val="115000"/>
              </a:lnSpc>
              <a:spcBef>
                <a:spcPts val="800"/>
              </a:spcBef>
              <a:buClr>
                <a:srgbClr val="000000"/>
              </a:buClr>
              <a:buFont typeface="+mj-lt"/>
              <a:buAutoNum type="arabicPeriod"/>
            </a:pPr>
            <a:r>
              <a:rPr lang="en-US" sz="3000" dirty="0">
                <a:latin typeface="Arial"/>
                <a:ea typeface="Arial"/>
                <a:cs typeface="Arial"/>
                <a:sym typeface="Arial"/>
              </a:rPr>
              <a:t>Tell each other what you found new, unexpected, or interesting.</a:t>
            </a:r>
          </a:p>
          <a:p>
            <a:pPr marL="444500" lvl="0" indent="-514350" rtl="0">
              <a:lnSpc>
                <a:spcPct val="115000"/>
              </a:lnSpc>
              <a:spcBef>
                <a:spcPts val="800"/>
              </a:spcBef>
              <a:buClr>
                <a:srgbClr val="000000"/>
              </a:buClr>
              <a:buFont typeface="+mj-lt"/>
              <a:buAutoNum type="arabicPeriod"/>
            </a:pPr>
            <a:r>
              <a:rPr lang="en-US" sz="3000" dirty="0">
                <a:latin typeface="Arial"/>
                <a:ea typeface="Arial"/>
                <a:cs typeface="Arial"/>
                <a:sym typeface="Arial"/>
              </a:rPr>
              <a:t>Repeat the same process for the remaining paragraphs.</a:t>
            </a:r>
          </a:p>
        </p:txBody>
      </p:sp>
      <p:sp>
        <p:nvSpPr>
          <p:cNvPr id="2" name="TextBox 1"/>
          <p:cNvSpPr txBox="1"/>
          <p:nvPr/>
        </p:nvSpPr>
        <p:spPr>
          <a:xfrm>
            <a:off x="5866832" y="6167336"/>
            <a:ext cx="3083668" cy="338554"/>
          </a:xfrm>
          <a:prstGeom prst="rect">
            <a:avLst/>
          </a:prstGeom>
          <a:noFill/>
        </p:spPr>
        <p:txBody>
          <a:bodyPr wrap="square" rtlCol="0">
            <a:spAutoFit/>
          </a:bodyPr>
          <a:lstStyle/>
          <a:p>
            <a:r>
              <a:rPr lang="en-US" sz="1600" dirty="0"/>
              <a:t>(University of Reading, 2009)</a:t>
            </a:r>
          </a:p>
        </p:txBody>
      </p:sp>
      <p:grpSp>
        <p:nvGrpSpPr>
          <p:cNvPr id="8" name="Group 7"/>
          <p:cNvGrpSpPr/>
          <p:nvPr/>
        </p:nvGrpSpPr>
        <p:grpSpPr>
          <a:xfrm>
            <a:off x="7798642" y="235743"/>
            <a:ext cx="1151858" cy="914400"/>
            <a:chOff x="4867942" y="3758980"/>
            <a:chExt cx="1151858" cy="914400"/>
          </a:xfrm>
        </p:grpSpPr>
        <p:sp>
          <p:nvSpPr>
            <p:cNvPr id="9" name="Rectangle 8"/>
            <p:cNvSpPr/>
            <p:nvPr/>
          </p:nvSpPr>
          <p:spPr>
            <a:xfrm>
              <a:off x="4986596" y="375898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9"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Shape 917"/>
          <p:cNvSpPr txBox="1">
            <a:spLocks noGrp="1"/>
          </p:cNvSpPr>
          <p:nvPr>
            <p:ph type="title"/>
          </p:nvPr>
        </p:nvSpPr>
        <p:spPr>
          <a:xfrm>
            <a:off x="457200" y="601662"/>
            <a:ext cx="8229600" cy="10971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dirty="0"/>
              <a:t>Strategy 4: Self-Assessment</a:t>
            </a:r>
          </a:p>
        </p:txBody>
      </p:sp>
      <p:sp>
        <p:nvSpPr>
          <p:cNvPr id="918" name="Shape 918"/>
          <p:cNvSpPr txBox="1">
            <a:spLocks noGrp="1"/>
          </p:cNvSpPr>
          <p:nvPr>
            <p:ph type="body" idx="1"/>
          </p:nvPr>
        </p:nvSpPr>
        <p:spPr>
          <a:xfrm>
            <a:off x="155643" y="1971137"/>
            <a:ext cx="8833768" cy="3807094"/>
          </a:xfrm>
          <a:prstGeom prst="rect">
            <a:avLst/>
          </a:prstGeom>
          <a:noFill/>
          <a:ln>
            <a:noFill/>
          </a:ln>
        </p:spPr>
        <p:txBody>
          <a:bodyPr lIns="91425" tIns="45700" rIns="91425" bIns="45700" anchor="t" anchorCtr="0">
            <a:noAutofit/>
          </a:bodyPr>
          <a:lstStyle/>
          <a:p>
            <a:pPr marL="444500" lvl="0" indent="-514350" rtl="0">
              <a:lnSpc>
                <a:spcPct val="115000"/>
              </a:lnSpc>
              <a:spcBef>
                <a:spcPts val="800"/>
              </a:spcBef>
              <a:buClr>
                <a:schemeClr val="dk1"/>
              </a:buClr>
              <a:buFont typeface="Wingdings" panose="05000000000000000000" pitchFamily="2" charset="2"/>
              <a:buChar char="q"/>
            </a:pPr>
            <a:r>
              <a:rPr lang="en-US" sz="3500" b="1" dirty="0">
                <a:latin typeface="Arial"/>
                <a:ea typeface="Arial"/>
                <a:cs typeface="Arial"/>
                <a:sym typeface="Arial"/>
              </a:rPr>
              <a:t>Self-assessment</a:t>
            </a:r>
            <a:r>
              <a:rPr lang="en-US" sz="3500" dirty="0">
                <a:latin typeface="Arial"/>
                <a:ea typeface="Arial"/>
                <a:cs typeface="Arial"/>
                <a:sym typeface="Arial"/>
              </a:rPr>
              <a:t>: </a:t>
            </a:r>
            <a:r>
              <a:rPr lang="en-US" dirty="0">
                <a:latin typeface="Arial"/>
                <a:ea typeface="Arial"/>
                <a:cs typeface="Arial"/>
                <a:sym typeface="Arial"/>
              </a:rPr>
              <a:t>Students make judgments about what they know and can do.</a:t>
            </a:r>
          </a:p>
          <a:p>
            <a:pPr marL="444500" lvl="0" indent="-514350" rtl="0">
              <a:lnSpc>
                <a:spcPct val="115000"/>
              </a:lnSpc>
              <a:spcBef>
                <a:spcPts val="800"/>
              </a:spcBef>
              <a:buClr>
                <a:schemeClr val="dk1"/>
              </a:buClr>
              <a:buFont typeface="Wingdings" panose="05000000000000000000" pitchFamily="2" charset="2"/>
              <a:buChar char="q"/>
            </a:pPr>
            <a:r>
              <a:rPr lang="en-US" sz="3500" b="1" dirty="0">
                <a:latin typeface="Arial"/>
                <a:ea typeface="Arial"/>
                <a:cs typeface="Arial"/>
                <a:sym typeface="Arial"/>
              </a:rPr>
              <a:t>Justification</a:t>
            </a:r>
            <a:r>
              <a:rPr lang="en-US" sz="3500" dirty="0">
                <a:latin typeface="Arial"/>
                <a:ea typeface="Arial"/>
                <a:cs typeface="Arial"/>
                <a:sym typeface="Arial"/>
              </a:rPr>
              <a:t>: </a:t>
            </a:r>
            <a:r>
              <a:rPr lang="en-US" dirty="0">
                <a:latin typeface="Arial"/>
                <a:ea typeface="Arial"/>
                <a:cs typeface="Arial"/>
                <a:sym typeface="Arial"/>
              </a:rPr>
              <a:t>Students show evidence to support the self-assessment.</a:t>
            </a:r>
          </a:p>
          <a:p>
            <a:pPr marL="444500" lvl="0" indent="-514350" rtl="0">
              <a:lnSpc>
                <a:spcPct val="115000"/>
              </a:lnSpc>
              <a:spcBef>
                <a:spcPts val="800"/>
              </a:spcBef>
              <a:buClr>
                <a:schemeClr val="dk1"/>
              </a:buClr>
              <a:buFont typeface="Wingdings" panose="05000000000000000000" pitchFamily="2" charset="2"/>
              <a:buChar char="q"/>
            </a:pPr>
            <a:r>
              <a:rPr lang="en-US" sz="3500" b="1" dirty="0">
                <a:latin typeface="Arial"/>
                <a:ea typeface="Arial"/>
                <a:cs typeface="Arial"/>
                <a:sym typeface="Arial"/>
              </a:rPr>
              <a:t>Goal Setting</a:t>
            </a:r>
            <a:r>
              <a:rPr lang="en-US" sz="3500" dirty="0">
                <a:latin typeface="Arial"/>
                <a:ea typeface="Arial"/>
                <a:cs typeface="Arial"/>
                <a:sym typeface="Arial"/>
              </a:rPr>
              <a:t>: </a:t>
            </a:r>
            <a:r>
              <a:rPr lang="en-US" dirty="0">
                <a:latin typeface="Arial"/>
                <a:ea typeface="Arial"/>
                <a:cs typeface="Arial"/>
                <a:sym typeface="Arial"/>
              </a:rPr>
              <a:t>Students make a plan for continued learning.</a:t>
            </a:r>
            <a:endParaRPr lang="en-US" sz="1400" dirty="0">
              <a:latin typeface="Arial"/>
              <a:ea typeface="Arial"/>
              <a:cs typeface="Arial"/>
              <a:sym typeface="Arial"/>
            </a:endParaRPr>
          </a:p>
          <a:p>
            <a:pPr marL="342900" marR="0" lvl="0" indent="-342900" algn="l" rtl="0">
              <a:spcBef>
                <a:spcPts val="640"/>
              </a:spcBef>
              <a:spcAft>
                <a:spcPts val="0"/>
              </a:spcAft>
              <a:buClr>
                <a:schemeClr val="accent2"/>
              </a:buClr>
              <a:buSzPct val="228571"/>
              <a:buFont typeface="Noto Sans Symbols"/>
              <a:buNone/>
            </a:pPr>
            <a:endParaRPr sz="1400" dirty="0">
              <a:latin typeface="Arial"/>
              <a:ea typeface="Arial"/>
              <a:cs typeface="Arial"/>
              <a:sym typeface="Arial"/>
            </a:endParaRPr>
          </a:p>
        </p:txBody>
      </p:sp>
      <p:sp>
        <p:nvSpPr>
          <p:cNvPr id="2" name="TextBox 1"/>
          <p:cNvSpPr txBox="1"/>
          <p:nvPr/>
        </p:nvSpPr>
        <p:spPr>
          <a:xfrm>
            <a:off x="6167336" y="6147879"/>
            <a:ext cx="1945532" cy="338554"/>
          </a:xfrm>
          <a:prstGeom prst="rect">
            <a:avLst/>
          </a:prstGeom>
          <a:noFill/>
        </p:spPr>
        <p:txBody>
          <a:bodyPr wrap="square" rtlCol="0">
            <a:spAutoFit/>
          </a:bodyPr>
          <a:lstStyle/>
          <a:p>
            <a:r>
              <a:rPr lang="en-US" sz="1600" dirty="0"/>
              <a:t>(</a:t>
            </a:r>
            <a:r>
              <a:rPr lang="en-US" sz="1600" dirty="0" err="1"/>
              <a:t>Chappuis</a:t>
            </a:r>
            <a:r>
              <a:rPr lang="en-US" sz="1600" dirty="0"/>
              <a:t>, 2009)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374" y="809624"/>
            <a:ext cx="9420225" cy="2790825"/>
          </a:xfrm>
        </p:spPr>
        <p:txBody>
          <a:bodyPr/>
          <a:lstStyle/>
          <a:p>
            <a:pPr algn="l" defTabSz="809625"/>
            <a:r>
              <a:rPr lang="en-US" sz="2400" dirty="0">
                <a:latin typeface="+mn-lt"/>
              </a:rPr>
              <a:t>	      Initial Content Development Team, 2013</a:t>
            </a:r>
            <a:br>
              <a:rPr lang="en-US" sz="1600" dirty="0">
                <a:latin typeface="+mn-lt"/>
              </a:rPr>
            </a:br>
            <a:r>
              <a:rPr lang="en-US" sz="1600" dirty="0">
                <a:latin typeface="+mn-lt"/>
              </a:rPr>
              <a:t>		</a:t>
            </a:r>
            <a:br>
              <a:rPr lang="en-US" sz="1600" dirty="0">
                <a:latin typeface="+mn-lt"/>
              </a:rPr>
            </a:br>
            <a:r>
              <a:rPr lang="en-US" sz="1600" dirty="0">
                <a:solidFill>
                  <a:prstClr val="white"/>
                </a:solidFill>
                <a:latin typeface="+mn-lt"/>
              </a:rPr>
              <a:t>Mary Richter, Team Leader, MO SW-PBS	Ginger Henry, DESE</a:t>
            </a:r>
            <a:br>
              <a:rPr lang="en-US" sz="1600" dirty="0">
                <a:solidFill>
                  <a:prstClr val="white"/>
                </a:solidFill>
                <a:latin typeface="+mn-lt"/>
              </a:rPr>
            </a:br>
            <a:r>
              <a:rPr lang="en-US" sz="1600" dirty="0">
                <a:solidFill>
                  <a:prstClr val="white"/>
                </a:solidFill>
                <a:latin typeface="+mn-lt"/>
              </a:rPr>
              <a:t>Winona Anderson, South Central RPDC	Amy King, Kansas City RPDC</a:t>
            </a:r>
            <a:br>
              <a:rPr lang="en-US" sz="1600" dirty="0">
                <a:solidFill>
                  <a:prstClr val="white"/>
                </a:solidFill>
                <a:latin typeface="+mn-lt"/>
              </a:rPr>
            </a:br>
            <a:r>
              <a:rPr lang="en-US" sz="1600" dirty="0">
                <a:solidFill>
                  <a:prstClr val="white"/>
                </a:solidFill>
                <a:latin typeface="+mn-lt"/>
              </a:rPr>
              <a:t>Julie Blaine, Central RPDC		Debbie </a:t>
            </a:r>
            <a:r>
              <a:rPr lang="en-US" sz="1600" dirty="0" err="1">
                <a:solidFill>
                  <a:prstClr val="white"/>
                </a:solidFill>
                <a:latin typeface="+mn-lt"/>
              </a:rPr>
              <a:t>Litner</a:t>
            </a:r>
            <a:r>
              <a:rPr lang="en-US" sz="1600" dirty="0">
                <a:solidFill>
                  <a:prstClr val="white"/>
                </a:solidFill>
                <a:latin typeface="+mn-lt"/>
              </a:rPr>
              <a:t>, Southeast RPDC</a:t>
            </a:r>
            <a:br>
              <a:rPr lang="en-US" sz="1600" dirty="0">
                <a:solidFill>
                  <a:prstClr val="white"/>
                </a:solidFill>
                <a:latin typeface="+mn-lt"/>
              </a:rPr>
            </a:br>
            <a:r>
              <a:rPr lang="en-US" sz="1600" dirty="0">
                <a:solidFill>
                  <a:prstClr val="white"/>
                </a:solidFill>
                <a:latin typeface="+mn-lt"/>
              </a:rPr>
              <a:t>Deb Childs, MO SW-PBS			Jana Loge, Southwest RPDC</a:t>
            </a:r>
            <a:br>
              <a:rPr lang="en-US" sz="1600" dirty="0">
                <a:solidFill>
                  <a:prstClr val="white"/>
                </a:solidFill>
                <a:latin typeface="+mn-lt"/>
              </a:rPr>
            </a:br>
            <a:r>
              <a:rPr lang="en-US" sz="1600" dirty="0">
                <a:solidFill>
                  <a:prstClr val="white"/>
                </a:solidFill>
                <a:latin typeface="+mn-lt"/>
              </a:rPr>
              <a:t>Janet Crafton, South Central RDPC		Kris </a:t>
            </a:r>
            <a:r>
              <a:rPr lang="en-US" sz="1600" dirty="0" err="1">
                <a:solidFill>
                  <a:prstClr val="white"/>
                </a:solidFill>
                <a:latin typeface="+mn-lt"/>
              </a:rPr>
              <a:t>Luginbill</a:t>
            </a:r>
            <a:r>
              <a:rPr lang="en-US" sz="1600" dirty="0">
                <a:solidFill>
                  <a:prstClr val="white"/>
                </a:solidFill>
                <a:latin typeface="+mn-lt"/>
              </a:rPr>
              <a:t>, Southwest RPDC</a:t>
            </a:r>
            <a:br>
              <a:rPr lang="en-US" sz="1600" dirty="0">
                <a:solidFill>
                  <a:prstClr val="white"/>
                </a:solidFill>
                <a:latin typeface="+mn-lt"/>
              </a:rPr>
            </a:br>
            <a:r>
              <a:rPr lang="en-US" sz="1600" dirty="0">
                <a:solidFill>
                  <a:prstClr val="white"/>
                </a:solidFill>
                <a:latin typeface="+mn-lt"/>
              </a:rPr>
              <a:t>Susan </a:t>
            </a:r>
            <a:r>
              <a:rPr lang="en-US" sz="1600" dirty="0" err="1">
                <a:solidFill>
                  <a:prstClr val="white"/>
                </a:solidFill>
                <a:latin typeface="+mn-lt"/>
              </a:rPr>
              <a:t>Feeback</a:t>
            </a:r>
            <a:r>
              <a:rPr lang="en-US" sz="1600" dirty="0">
                <a:solidFill>
                  <a:prstClr val="white"/>
                </a:solidFill>
                <a:latin typeface="+mn-lt"/>
              </a:rPr>
              <a:t>, Central RPDC		Robert </a:t>
            </a:r>
            <a:r>
              <a:rPr lang="en-US" sz="1600" dirty="0" err="1">
                <a:solidFill>
                  <a:prstClr val="white"/>
                </a:solidFill>
                <a:latin typeface="+mn-lt"/>
              </a:rPr>
              <a:t>Rethemeyer</a:t>
            </a:r>
            <a:r>
              <a:rPr lang="en-US" sz="1600" dirty="0">
                <a:solidFill>
                  <a:prstClr val="white"/>
                </a:solidFill>
                <a:latin typeface="+mn-lt"/>
              </a:rPr>
              <a:t>, Central RPDC</a:t>
            </a:r>
            <a:br>
              <a:rPr lang="en-US" sz="1600" dirty="0">
                <a:solidFill>
                  <a:prstClr val="white"/>
                </a:solidFill>
                <a:latin typeface="+mn-lt"/>
              </a:rPr>
            </a:br>
            <a:r>
              <a:rPr lang="en-US" sz="1600" dirty="0">
                <a:solidFill>
                  <a:prstClr val="white"/>
                </a:solidFill>
                <a:latin typeface="+mn-lt"/>
              </a:rPr>
              <a:t>Diane </a:t>
            </a:r>
            <a:r>
              <a:rPr lang="en-US" sz="1600" dirty="0" err="1">
                <a:solidFill>
                  <a:prstClr val="white"/>
                </a:solidFill>
                <a:latin typeface="+mn-lt"/>
              </a:rPr>
              <a:t>Feeley</a:t>
            </a:r>
            <a:r>
              <a:rPr lang="en-US" sz="1600" dirty="0">
                <a:solidFill>
                  <a:prstClr val="white"/>
                </a:solidFill>
                <a:latin typeface="+mn-lt"/>
              </a:rPr>
              <a:t>, MO SW-PBS		Patty </a:t>
            </a:r>
            <a:r>
              <a:rPr lang="en-US" sz="1600" dirty="0" err="1">
                <a:solidFill>
                  <a:prstClr val="white"/>
                </a:solidFill>
                <a:latin typeface="+mn-lt"/>
              </a:rPr>
              <a:t>Wilmes</a:t>
            </a:r>
            <a:r>
              <a:rPr lang="en-US" sz="1600" dirty="0">
                <a:solidFill>
                  <a:prstClr val="white"/>
                </a:solidFill>
                <a:latin typeface="+mn-lt"/>
              </a:rPr>
              <a:t>, Northwest RPDC </a:t>
            </a:r>
            <a:br>
              <a:rPr lang="en-US" sz="1600" dirty="0">
                <a:solidFill>
                  <a:prstClr val="white"/>
                </a:solidFill>
                <a:latin typeface="+mn-lt"/>
              </a:rPr>
            </a:br>
            <a:r>
              <a:rPr lang="en-US" sz="1600" dirty="0">
                <a:solidFill>
                  <a:prstClr val="white"/>
                </a:solidFill>
                <a:latin typeface="+mn-lt"/>
              </a:rPr>
              <a:t>Doug </a:t>
            </a:r>
            <a:r>
              <a:rPr lang="en-US" sz="1600" dirty="0" err="1">
                <a:solidFill>
                  <a:prstClr val="white"/>
                </a:solidFill>
                <a:latin typeface="+mn-lt"/>
              </a:rPr>
              <a:t>Hatridge</a:t>
            </a:r>
            <a:r>
              <a:rPr lang="en-US" sz="1600" dirty="0">
                <a:solidFill>
                  <a:prstClr val="white"/>
                </a:solidFill>
                <a:latin typeface="+mn-lt"/>
              </a:rPr>
              <a:t>, Central RPDC 		Liz </a:t>
            </a:r>
            <a:r>
              <a:rPr lang="en-US" sz="1600" dirty="0" err="1">
                <a:solidFill>
                  <a:prstClr val="white"/>
                </a:solidFill>
                <a:latin typeface="+mn-lt"/>
              </a:rPr>
              <a:t>Condray</a:t>
            </a:r>
            <a:r>
              <a:rPr lang="en-US" sz="1600" dirty="0">
                <a:solidFill>
                  <a:prstClr val="white"/>
                </a:solidFill>
                <a:latin typeface="+mn-lt"/>
              </a:rPr>
              <a:t>, South Central RPDC (</a:t>
            </a:r>
            <a:r>
              <a:rPr lang="en-US" sz="1600" dirty="0" err="1">
                <a:solidFill>
                  <a:prstClr val="white"/>
                </a:solidFill>
                <a:latin typeface="+mn-lt"/>
              </a:rPr>
              <a:t>Enhancent</a:t>
            </a:r>
            <a:r>
              <a:rPr lang="en-US" sz="1600" dirty="0">
                <a:solidFill>
                  <a:prstClr val="white"/>
                </a:solidFill>
                <a:latin typeface="+mn-lt"/>
              </a:rPr>
              <a:t>, ‘14)</a:t>
            </a:r>
            <a:br>
              <a:rPr lang="en-US" sz="1600" dirty="0">
                <a:solidFill>
                  <a:prstClr val="white"/>
                </a:solidFill>
                <a:latin typeface="+mn-lt"/>
              </a:rPr>
            </a:br>
            <a:endParaRPr lang="en-US" sz="1600" dirty="0">
              <a:latin typeface="+mn-lt"/>
            </a:endParaRPr>
          </a:p>
        </p:txBody>
      </p:sp>
      <p:sp>
        <p:nvSpPr>
          <p:cNvPr id="3" name="Subtitle 2"/>
          <p:cNvSpPr>
            <a:spLocks noGrp="1"/>
          </p:cNvSpPr>
          <p:nvPr>
            <p:ph type="subTitle" idx="1"/>
          </p:nvPr>
        </p:nvSpPr>
        <p:spPr>
          <a:xfrm>
            <a:off x="333375" y="3517028"/>
            <a:ext cx="8477250" cy="2628899"/>
          </a:xfrm>
        </p:spPr>
        <p:txBody>
          <a:bodyPr/>
          <a:lstStyle/>
          <a:p>
            <a:pPr algn="l"/>
            <a:r>
              <a:rPr lang="en-US" sz="2400" dirty="0">
                <a:latin typeface="+mn-lt"/>
              </a:rPr>
              <a:t>		          2016 Revision Team</a:t>
            </a:r>
          </a:p>
          <a:p>
            <a:pPr algn="l"/>
            <a:endParaRPr lang="en-US" sz="1600" dirty="0">
              <a:latin typeface="+mn-lt"/>
            </a:endParaRPr>
          </a:p>
          <a:p>
            <a:pPr algn="l"/>
            <a:r>
              <a:rPr lang="en-US" sz="1600" dirty="0">
                <a:latin typeface="+mn-lt"/>
              </a:rPr>
              <a:t>Nancy Steele, Facilitator, NE SIS		Alan Bancroft, C RPDC</a:t>
            </a:r>
          </a:p>
          <a:p>
            <a:pPr algn="l"/>
            <a:r>
              <a:rPr lang="en-US" sz="1600" dirty="0">
                <a:latin typeface="+mn-lt"/>
              </a:rPr>
              <a:t>Beverly Colombo, </a:t>
            </a:r>
            <a:r>
              <a:rPr lang="en-US" sz="1600" dirty="0" err="1">
                <a:latin typeface="+mn-lt"/>
              </a:rPr>
              <a:t>StL</a:t>
            </a:r>
            <a:r>
              <a:rPr lang="en-US" sz="1600" dirty="0">
                <a:latin typeface="+mn-lt"/>
              </a:rPr>
              <a:t> RPDC			Ginger Henry, DESE</a:t>
            </a:r>
          </a:p>
          <a:p>
            <a:pPr algn="l"/>
            <a:r>
              <a:rPr lang="en-US" sz="1600" dirty="0">
                <a:latin typeface="+mn-lt"/>
              </a:rPr>
              <a:t>Bev </a:t>
            </a:r>
            <a:r>
              <a:rPr lang="en-US" sz="1600" dirty="0" err="1">
                <a:latin typeface="+mn-lt"/>
              </a:rPr>
              <a:t>Kohzadi</a:t>
            </a:r>
            <a:r>
              <a:rPr lang="en-US" sz="1600" dirty="0">
                <a:latin typeface="+mn-lt"/>
              </a:rPr>
              <a:t>, C RPDC			Stephanie </a:t>
            </a:r>
            <a:r>
              <a:rPr lang="en-US" sz="1600" dirty="0" err="1">
                <a:latin typeface="+mn-lt"/>
              </a:rPr>
              <a:t>Kuper</a:t>
            </a:r>
            <a:r>
              <a:rPr lang="en-US" sz="1600" dirty="0">
                <a:latin typeface="+mn-lt"/>
              </a:rPr>
              <a:t>, SE RPDC</a:t>
            </a:r>
          </a:p>
          <a:p>
            <a:pPr algn="l"/>
            <a:r>
              <a:rPr lang="en-US" sz="1600" dirty="0">
                <a:latin typeface="+mn-lt"/>
              </a:rPr>
              <a:t>Lori </a:t>
            </a:r>
            <a:r>
              <a:rPr lang="en-US" sz="1600" dirty="0" err="1">
                <a:latin typeface="+mn-lt"/>
              </a:rPr>
              <a:t>Ladwig</a:t>
            </a:r>
            <a:r>
              <a:rPr lang="en-US" sz="1600" dirty="0">
                <a:latin typeface="+mn-lt"/>
              </a:rPr>
              <a:t>, NE RPDC			Sarah Spence, C SIS</a:t>
            </a:r>
          </a:p>
          <a:p>
            <a:pPr algn="l"/>
            <a:r>
              <a:rPr lang="en-US" sz="1600" dirty="0">
                <a:latin typeface="+mn-lt"/>
              </a:rPr>
              <a:t>Terri </a:t>
            </a:r>
            <a:r>
              <a:rPr lang="en-US" sz="1600" dirty="0" err="1">
                <a:latin typeface="+mn-lt"/>
              </a:rPr>
              <a:t>Steffes</a:t>
            </a:r>
            <a:r>
              <a:rPr lang="en-US" sz="1600" dirty="0">
                <a:latin typeface="+mn-lt"/>
              </a:rPr>
              <a:t>, Hook Center</a:t>
            </a:r>
          </a:p>
        </p:txBody>
      </p:sp>
      <p:pic>
        <p:nvPicPr>
          <p:cNvPr id="7"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4222" y="217729"/>
            <a:ext cx="115185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564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Shape 924"/>
          <p:cNvSpPr txBox="1">
            <a:spLocks noGrp="1"/>
          </p:cNvSpPr>
          <p:nvPr>
            <p:ph type="title"/>
          </p:nvPr>
        </p:nvSpPr>
        <p:spPr>
          <a:xfrm>
            <a:off x="457200" y="601662"/>
            <a:ext cx="8229600" cy="876618"/>
          </a:xfrm>
          <a:prstGeom prst="rect">
            <a:avLst/>
          </a:prstGeom>
        </p:spPr>
        <p:txBody>
          <a:bodyPr lIns="91425" tIns="91425" rIns="91425" bIns="91425" anchor="ctr" anchorCtr="0">
            <a:noAutofit/>
          </a:bodyPr>
          <a:lstStyle/>
          <a:p>
            <a:pPr lvl="0">
              <a:spcBef>
                <a:spcPts val="0"/>
              </a:spcBef>
              <a:buNone/>
            </a:pPr>
            <a:r>
              <a:rPr lang="en-US" sz="4000" dirty="0"/>
              <a:t>Self-Assessment Readiness</a:t>
            </a:r>
          </a:p>
        </p:txBody>
      </p:sp>
      <p:sp>
        <p:nvSpPr>
          <p:cNvPr id="925" name="Shape 925"/>
          <p:cNvSpPr txBox="1">
            <a:spLocks noGrp="1"/>
          </p:cNvSpPr>
          <p:nvPr>
            <p:ph type="body" idx="1"/>
          </p:nvPr>
        </p:nvSpPr>
        <p:spPr>
          <a:xfrm>
            <a:off x="457200" y="1478280"/>
            <a:ext cx="4038600" cy="4191000"/>
          </a:xfrm>
          <a:prstGeom prst="rect">
            <a:avLst/>
          </a:prstGeom>
        </p:spPr>
        <p:txBody>
          <a:bodyPr lIns="91425" tIns="91425" rIns="91425" bIns="91425" anchor="t" anchorCtr="0">
            <a:noAutofit/>
          </a:bodyPr>
          <a:lstStyle/>
          <a:p>
            <a:pPr marL="0" lvl="0" indent="-69850">
              <a:lnSpc>
                <a:spcPct val="115000"/>
              </a:lnSpc>
              <a:spcBef>
                <a:spcPts val="700"/>
              </a:spcBef>
              <a:buClr>
                <a:schemeClr val="dk1"/>
              </a:buClr>
              <a:buSzPct val="45833"/>
              <a:buFont typeface="Arial"/>
              <a:buNone/>
            </a:pPr>
            <a:r>
              <a:rPr lang="en-US" sz="2400" b="1" dirty="0">
                <a:latin typeface="Arial"/>
                <a:ea typeface="Arial"/>
                <a:cs typeface="Arial"/>
                <a:sym typeface="Arial"/>
              </a:rPr>
              <a:t>Part 1:</a:t>
            </a:r>
          </a:p>
          <a:p>
            <a:pPr marL="457200" lvl="0" indent="-381000">
              <a:lnSpc>
                <a:spcPct val="115000"/>
              </a:lnSpc>
              <a:spcBef>
                <a:spcPts val="700"/>
              </a:spcBef>
              <a:buClr>
                <a:schemeClr val="dk1"/>
              </a:buClr>
              <a:buSzPct val="100000"/>
              <a:buFont typeface="Arial"/>
              <a:buChar char="●"/>
            </a:pPr>
            <a:r>
              <a:rPr lang="en-US" sz="2400" dirty="0">
                <a:latin typeface="Arial"/>
                <a:ea typeface="Arial"/>
                <a:cs typeface="Arial"/>
                <a:sym typeface="Arial"/>
              </a:rPr>
              <a:t>Does the student have a clear vision of quality (what’s expected)?</a:t>
            </a:r>
          </a:p>
          <a:p>
            <a:pPr marL="457200" lvl="0" indent="-381000">
              <a:lnSpc>
                <a:spcPct val="115000"/>
              </a:lnSpc>
              <a:spcBef>
                <a:spcPts val="700"/>
              </a:spcBef>
              <a:buClr>
                <a:schemeClr val="dk1"/>
              </a:buClr>
              <a:buSzPct val="100000"/>
              <a:buFont typeface="Arial"/>
              <a:buChar char="●"/>
            </a:pPr>
            <a:r>
              <a:rPr lang="en-US" sz="2400" dirty="0">
                <a:latin typeface="Arial"/>
                <a:ea typeface="Arial"/>
                <a:cs typeface="Arial"/>
                <a:sym typeface="Arial"/>
              </a:rPr>
              <a:t>Can the student describe the intended learning?</a:t>
            </a:r>
          </a:p>
          <a:p>
            <a:pPr marL="457200" lvl="0" indent="-381000">
              <a:lnSpc>
                <a:spcPct val="115000"/>
              </a:lnSpc>
              <a:spcBef>
                <a:spcPts val="700"/>
              </a:spcBef>
              <a:buClr>
                <a:schemeClr val="dk1"/>
              </a:buClr>
              <a:buSzPct val="100000"/>
              <a:buFont typeface="Arial"/>
              <a:buChar char="●"/>
            </a:pPr>
            <a:r>
              <a:rPr lang="en-US" sz="2400" dirty="0">
                <a:latin typeface="Arial"/>
                <a:ea typeface="Arial"/>
                <a:cs typeface="Arial"/>
                <a:sym typeface="Arial"/>
              </a:rPr>
              <a:t>Can the student differentiate between strong and weak work?</a:t>
            </a:r>
          </a:p>
        </p:txBody>
      </p:sp>
      <p:sp>
        <p:nvSpPr>
          <p:cNvPr id="926" name="Shape 926"/>
          <p:cNvSpPr txBox="1">
            <a:spLocks noGrp="1"/>
          </p:cNvSpPr>
          <p:nvPr>
            <p:ph type="body" idx="2"/>
          </p:nvPr>
        </p:nvSpPr>
        <p:spPr>
          <a:xfrm>
            <a:off x="4572000" y="1424940"/>
            <a:ext cx="4317300" cy="4556760"/>
          </a:xfrm>
          <a:prstGeom prst="rect">
            <a:avLst/>
          </a:prstGeom>
        </p:spPr>
        <p:txBody>
          <a:bodyPr lIns="91425" tIns="91425" rIns="91425" bIns="91425" anchor="t" anchorCtr="0">
            <a:noAutofit/>
          </a:bodyPr>
          <a:lstStyle/>
          <a:p>
            <a:pPr marL="0" lvl="0" indent="-69850">
              <a:lnSpc>
                <a:spcPct val="115000"/>
              </a:lnSpc>
              <a:spcBef>
                <a:spcPts val="700"/>
              </a:spcBef>
              <a:buClr>
                <a:schemeClr val="dk1"/>
              </a:buClr>
              <a:buSzPct val="50000"/>
              <a:buFont typeface="Arial"/>
              <a:buNone/>
            </a:pPr>
            <a:r>
              <a:rPr lang="en-US" sz="2400" b="1" dirty="0">
                <a:latin typeface="Arial"/>
                <a:ea typeface="Arial"/>
                <a:cs typeface="Arial"/>
                <a:sym typeface="Arial"/>
              </a:rPr>
              <a:t>Part 2:</a:t>
            </a:r>
          </a:p>
          <a:p>
            <a:pPr marL="457200" lvl="0" indent="-368300">
              <a:lnSpc>
                <a:spcPct val="115000"/>
              </a:lnSpc>
              <a:spcBef>
                <a:spcPts val="700"/>
              </a:spcBef>
              <a:buClr>
                <a:schemeClr val="dk1"/>
              </a:buClr>
              <a:buSzPct val="100000"/>
              <a:buFont typeface="Arial"/>
              <a:buChar char="●"/>
            </a:pPr>
            <a:r>
              <a:rPr lang="en-US" sz="2200" dirty="0">
                <a:latin typeface="Arial"/>
                <a:ea typeface="Arial"/>
                <a:cs typeface="Arial"/>
                <a:sym typeface="Arial"/>
              </a:rPr>
              <a:t>Has the student had experience giving and offering feedback?</a:t>
            </a:r>
          </a:p>
          <a:p>
            <a:pPr marL="457200" lvl="0" indent="-368300">
              <a:lnSpc>
                <a:spcPct val="115000"/>
              </a:lnSpc>
              <a:spcBef>
                <a:spcPts val="700"/>
              </a:spcBef>
              <a:buClr>
                <a:schemeClr val="dk1"/>
              </a:buClr>
              <a:buSzPct val="100000"/>
              <a:buFont typeface="Arial"/>
              <a:buChar char="●"/>
            </a:pPr>
            <a:r>
              <a:rPr lang="en-US" sz="2200" dirty="0">
                <a:latin typeface="Arial"/>
                <a:ea typeface="Arial"/>
                <a:cs typeface="Arial"/>
                <a:sym typeface="Arial"/>
              </a:rPr>
              <a:t>Has the student received descriptive feedback using the language of quality, with opportunity to act on it?</a:t>
            </a:r>
          </a:p>
          <a:p>
            <a:pPr marL="457200" lvl="0" indent="-368300">
              <a:lnSpc>
                <a:spcPct val="115000"/>
              </a:lnSpc>
              <a:spcBef>
                <a:spcPts val="700"/>
              </a:spcBef>
              <a:buClr>
                <a:schemeClr val="dk1"/>
              </a:buClr>
              <a:buSzPct val="100000"/>
              <a:buFont typeface="Arial"/>
              <a:buChar char="●"/>
            </a:pPr>
            <a:r>
              <a:rPr lang="en-US" sz="2200" dirty="0">
                <a:latin typeface="Arial"/>
                <a:ea typeface="Arial"/>
                <a:cs typeface="Arial"/>
                <a:sym typeface="Arial"/>
              </a:rPr>
              <a:t>Has the student practiced offering peer feedback using the language of quality?</a:t>
            </a:r>
          </a:p>
        </p:txBody>
      </p:sp>
      <p:sp>
        <p:nvSpPr>
          <p:cNvPr id="3" name="TextBox 2"/>
          <p:cNvSpPr txBox="1"/>
          <p:nvPr/>
        </p:nvSpPr>
        <p:spPr>
          <a:xfrm>
            <a:off x="6130637" y="6294120"/>
            <a:ext cx="2433814" cy="338554"/>
          </a:xfrm>
          <a:prstGeom prst="rect">
            <a:avLst/>
          </a:prstGeom>
          <a:noFill/>
        </p:spPr>
        <p:txBody>
          <a:bodyPr wrap="square" rtlCol="0">
            <a:spAutoFit/>
          </a:bodyPr>
          <a:lstStyle/>
          <a:p>
            <a:r>
              <a:rPr lang="en-US" sz="1600" dirty="0"/>
              <a:t>(</a:t>
            </a:r>
            <a:r>
              <a:rPr lang="en-US" sz="1600" dirty="0" err="1"/>
              <a:t>Chappuis</a:t>
            </a:r>
            <a:r>
              <a:rPr lang="en-US" sz="1600" dirty="0"/>
              <a:t>, 2015, p.167)</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Shape 938"/>
          <p:cNvSpPr txBox="1">
            <a:spLocks noGrp="1"/>
          </p:cNvSpPr>
          <p:nvPr>
            <p:ph type="title"/>
          </p:nvPr>
        </p:nvSpPr>
        <p:spPr>
          <a:xfrm>
            <a:off x="457200" y="601662"/>
            <a:ext cx="8229600" cy="1097100"/>
          </a:xfrm>
          <a:prstGeom prst="rect">
            <a:avLst/>
          </a:prstGeom>
        </p:spPr>
        <p:txBody>
          <a:bodyPr lIns="91425" tIns="91425" rIns="91425" bIns="91425" anchor="ctr" anchorCtr="0">
            <a:noAutofit/>
          </a:bodyPr>
          <a:lstStyle/>
          <a:p>
            <a:pPr lvl="0">
              <a:spcBef>
                <a:spcPts val="0"/>
              </a:spcBef>
              <a:buNone/>
            </a:pPr>
            <a:r>
              <a:rPr lang="en-US"/>
              <a:t>Self Assessment Tools</a:t>
            </a:r>
          </a:p>
        </p:txBody>
      </p:sp>
      <p:pic>
        <p:nvPicPr>
          <p:cNvPr id="939" name="Shape 939"/>
          <p:cNvPicPr preferRelativeResize="0"/>
          <p:nvPr/>
        </p:nvPicPr>
        <p:blipFill>
          <a:blip r:embed="rId3">
            <a:alphaModFix/>
          </a:blip>
          <a:stretch>
            <a:fillRect/>
          </a:stretch>
        </p:blipFill>
        <p:spPr>
          <a:xfrm>
            <a:off x="457200" y="2075531"/>
            <a:ext cx="7928675" cy="3860925"/>
          </a:xfrm>
          <a:prstGeom prst="rect">
            <a:avLst/>
          </a:prstGeom>
          <a:noFill/>
          <a:ln>
            <a:noFill/>
          </a:ln>
        </p:spPr>
      </p:pic>
      <p:sp>
        <p:nvSpPr>
          <p:cNvPr id="940" name="Shape 940"/>
          <p:cNvSpPr txBox="1"/>
          <p:nvPr/>
        </p:nvSpPr>
        <p:spPr>
          <a:xfrm>
            <a:off x="6812280" y="6263639"/>
            <a:ext cx="1874520" cy="411481"/>
          </a:xfrm>
          <a:prstGeom prst="rect">
            <a:avLst/>
          </a:prstGeom>
          <a:noFill/>
          <a:ln>
            <a:noFill/>
          </a:ln>
        </p:spPr>
        <p:txBody>
          <a:bodyPr lIns="91425" tIns="91425" rIns="91425" bIns="91425" anchor="t" anchorCtr="0">
            <a:noAutofit/>
          </a:bodyPr>
          <a:lstStyle/>
          <a:p>
            <a:pPr lvl="0" rtl="0">
              <a:spcBef>
                <a:spcPts val="0"/>
              </a:spcBef>
              <a:buNone/>
            </a:pPr>
            <a:r>
              <a:rPr lang="en-US" dirty="0"/>
              <a:t>(</a:t>
            </a:r>
            <a:r>
              <a:rPr lang="en-US" sz="1600" dirty="0" err="1"/>
              <a:t>Chappuis</a:t>
            </a:r>
            <a:r>
              <a:rPr lang="en-US" sz="1600" dirty="0"/>
              <a:t>, 2005)</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Shape 946"/>
          <p:cNvSpPr txBox="1">
            <a:spLocks noGrp="1"/>
          </p:cNvSpPr>
          <p:nvPr>
            <p:ph type="body" idx="1"/>
          </p:nvPr>
        </p:nvSpPr>
        <p:spPr>
          <a:xfrm>
            <a:off x="0" y="2170363"/>
            <a:ext cx="3689131" cy="2317532"/>
          </a:xfrm>
          <a:prstGeom prst="rect">
            <a:avLst/>
          </a:prstGeom>
        </p:spPr>
        <p:txBody>
          <a:bodyPr lIns="91425" tIns="91425" rIns="91425" bIns="91425" anchor="t" anchorCtr="0">
            <a:noAutofit/>
          </a:bodyPr>
          <a:lstStyle/>
          <a:p>
            <a:pPr lvl="0">
              <a:spcBef>
                <a:spcPts val="0"/>
              </a:spcBef>
              <a:buNone/>
            </a:pPr>
            <a:r>
              <a:rPr lang="en-US" dirty="0">
                <a:latin typeface="Arial"/>
                <a:ea typeface="Arial"/>
                <a:cs typeface="Arial"/>
                <a:sym typeface="Arial"/>
              </a:rPr>
              <a:t>Students can self-assess prior to, during, and after learning</a:t>
            </a:r>
          </a:p>
        </p:txBody>
      </p:sp>
      <p:pic>
        <p:nvPicPr>
          <p:cNvPr id="947" name="Shape 947"/>
          <p:cNvPicPr preferRelativeResize="0"/>
          <p:nvPr/>
        </p:nvPicPr>
        <p:blipFill>
          <a:blip r:embed="rId3">
            <a:alphaModFix/>
          </a:blip>
          <a:stretch>
            <a:fillRect/>
          </a:stretch>
        </p:blipFill>
        <p:spPr>
          <a:xfrm>
            <a:off x="3846786" y="935374"/>
            <a:ext cx="4861852" cy="4787510"/>
          </a:xfrm>
          <a:prstGeom prst="rect">
            <a:avLst/>
          </a:prstGeom>
          <a:noFill/>
          <a:ln>
            <a:noFill/>
          </a:ln>
        </p:spPr>
      </p:pic>
      <p:sp>
        <p:nvSpPr>
          <p:cNvPr id="948" name="Shape 948"/>
          <p:cNvSpPr txBox="1"/>
          <p:nvPr/>
        </p:nvSpPr>
        <p:spPr>
          <a:xfrm>
            <a:off x="7139350" y="6295300"/>
            <a:ext cx="1758600" cy="439500"/>
          </a:xfrm>
          <a:prstGeom prst="rect">
            <a:avLst/>
          </a:prstGeom>
          <a:noFill/>
          <a:ln>
            <a:noFill/>
          </a:ln>
        </p:spPr>
        <p:txBody>
          <a:bodyPr lIns="91425" tIns="91425" rIns="91425" bIns="91425" anchor="t" anchorCtr="0">
            <a:noAutofit/>
          </a:bodyPr>
          <a:lstStyle/>
          <a:p>
            <a:pPr lvl="0">
              <a:spcBef>
                <a:spcPts val="0"/>
              </a:spcBef>
              <a:buNone/>
            </a:pPr>
            <a:r>
              <a:rPr lang="en-US" sz="1600" dirty="0"/>
              <a:t>(Collins, 2011)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Shape 954"/>
          <p:cNvSpPr txBox="1">
            <a:spLocks noGrp="1"/>
          </p:cNvSpPr>
          <p:nvPr>
            <p:ph type="title"/>
          </p:nvPr>
        </p:nvSpPr>
        <p:spPr>
          <a:xfrm>
            <a:off x="119269" y="747474"/>
            <a:ext cx="8853026" cy="4907560"/>
          </a:xfrm>
          <a:prstGeom prst="rect">
            <a:avLst/>
          </a:prstGeom>
        </p:spPr>
        <p:txBody>
          <a:bodyPr lIns="91425" tIns="91425" rIns="91425" bIns="91425" anchor="ctr" anchorCtr="0">
            <a:noAutofit/>
          </a:bodyPr>
          <a:lstStyle/>
          <a:p>
            <a:pPr lvl="0">
              <a:spcBef>
                <a:spcPts val="0"/>
              </a:spcBef>
              <a:buNone/>
            </a:pPr>
            <a:r>
              <a:rPr lang="en-US" sz="3000" b="1" dirty="0">
                <a:latin typeface="Arial"/>
                <a:ea typeface="Arial"/>
                <a:cs typeface="Arial"/>
                <a:sym typeface="Arial"/>
              </a:rPr>
              <a:t>Self-Assessment includes having </a:t>
            </a:r>
            <a:br>
              <a:rPr lang="en-US" sz="3000" b="1" dirty="0">
                <a:latin typeface="Arial"/>
                <a:ea typeface="Arial"/>
                <a:cs typeface="Arial"/>
                <a:sym typeface="Arial"/>
              </a:rPr>
            </a:br>
            <a:r>
              <a:rPr lang="en-US" sz="3000" b="1" dirty="0">
                <a:latin typeface="Arial"/>
                <a:ea typeface="Arial"/>
                <a:cs typeface="Arial"/>
                <a:sym typeface="Arial"/>
              </a:rPr>
              <a:t>students do the following:</a:t>
            </a:r>
          </a:p>
          <a:p>
            <a:pPr lvl="0" algn="l">
              <a:spcBef>
                <a:spcPts val="0"/>
              </a:spcBef>
              <a:buNone/>
            </a:pPr>
            <a:endParaRPr sz="1600" b="1" dirty="0">
              <a:latin typeface="Arial"/>
              <a:ea typeface="Arial"/>
              <a:cs typeface="Arial"/>
              <a:sym typeface="Arial"/>
            </a:endParaRPr>
          </a:p>
          <a:p>
            <a:pPr marL="457200" lvl="0" indent="-381000" algn="l" rtl="0">
              <a:spcBef>
                <a:spcPts val="0"/>
              </a:spcBef>
              <a:buSzPct val="100000"/>
              <a:buFont typeface="Arial"/>
              <a:buChar char="●"/>
            </a:pPr>
            <a:r>
              <a:rPr lang="en-US" sz="2400" dirty="0">
                <a:solidFill>
                  <a:srgbClr val="000000"/>
                </a:solidFill>
                <a:latin typeface="Arial"/>
                <a:ea typeface="Arial"/>
                <a:cs typeface="Arial"/>
                <a:sym typeface="Arial"/>
              </a:rPr>
              <a:t>Identify their own strengths and areas for improvement. </a:t>
            </a:r>
          </a:p>
          <a:p>
            <a:pPr marL="457200" lvl="0" indent="-381000" algn="l" rtl="0">
              <a:spcBef>
                <a:spcPts val="0"/>
              </a:spcBef>
              <a:buSzPct val="100000"/>
              <a:buFont typeface="Arial"/>
              <a:buChar char="●"/>
            </a:pPr>
            <a:r>
              <a:rPr lang="en-US" sz="2400" dirty="0">
                <a:solidFill>
                  <a:srgbClr val="000000"/>
                </a:solidFill>
                <a:latin typeface="Arial"/>
                <a:ea typeface="Arial"/>
                <a:cs typeface="Arial"/>
                <a:sym typeface="Arial"/>
              </a:rPr>
              <a:t>Write in a response log at the end of class, recording key points they have learned and questions they still have.</a:t>
            </a:r>
          </a:p>
          <a:p>
            <a:pPr marL="457200" lvl="0" indent="-381000" algn="l" rtl="0">
              <a:spcBef>
                <a:spcPts val="0"/>
              </a:spcBef>
              <a:buSzPct val="100000"/>
              <a:buFont typeface="Arial"/>
              <a:buChar char="●"/>
            </a:pPr>
            <a:r>
              <a:rPr lang="en-US" sz="2400" dirty="0">
                <a:solidFill>
                  <a:srgbClr val="000000"/>
                </a:solidFill>
                <a:latin typeface="Arial"/>
                <a:ea typeface="Arial"/>
                <a:cs typeface="Arial"/>
                <a:sym typeface="Arial"/>
              </a:rPr>
              <a:t>Using established criteria, select a work sample for their portfolio that proves a certain level of proficiency, explaining why the piece qualifies.</a:t>
            </a:r>
          </a:p>
          <a:p>
            <a:pPr marL="457200" lvl="0" indent="-381000" algn="l" rtl="0">
              <a:spcBef>
                <a:spcPts val="0"/>
              </a:spcBef>
              <a:buSzPct val="100000"/>
              <a:buFont typeface="Arial"/>
              <a:buChar char="●"/>
            </a:pPr>
            <a:r>
              <a:rPr lang="en-US" sz="2400" dirty="0">
                <a:solidFill>
                  <a:srgbClr val="000000"/>
                </a:solidFill>
                <a:latin typeface="Arial"/>
                <a:ea typeface="Arial"/>
                <a:cs typeface="Arial"/>
                <a:sym typeface="Arial"/>
              </a:rPr>
              <a:t>Offer descriptive feedback to classmates.</a:t>
            </a:r>
          </a:p>
          <a:p>
            <a:pPr marL="457200" lvl="0" indent="-381000" algn="l" rtl="0">
              <a:spcBef>
                <a:spcPts val="0"/>
              </a:spcBef>
              <a:buSzPct val="100000"/>
              <a:buFont typeface="Arial"/>
              <a:buChar char="●"/>
            </a:pPr>
            <a:r>
              <a:rPr lang="en-US" sz="2400" dirty="0">
                <a:solidFill>
                  <a:srgbClr val="000000"/>
                </a:solidFill>
                <a:latin typeface="Arial"/>
                <a:ea typeface="Arial"/>
                <a:cs typeface="Arial"/>
                <a:sym typeface="Arial"/>
              </a:rPr>
              <a:t>Use your feedback, feedback from other students, and their own self-assessment to identify what they need to work on and set goals for future learning.</a:t>
            </a:r>
          </a:p>
        </p:txBody>
      </p:sp>
      <p:sp>
        <p:nvSpPr>
          <p:cNvPr id="2" name="TextBox 1"/>
          <p:cNvSpPr txBox="1"/>
          <p:nvPr/>
        </p:nvSpPr>
        <p:spPr>
          <a:xfrm>
            <a:off x="4108174" y="6242105"/>
            <a:ext cx="4733014" cy="338554"/>
          </a:xfrm>
          <a:prstGeom prst="rect">
            <a:avLst/>
          </a:prstGeom>
          <a:noFill/>
        </p:spPr>
        <p:txBody>
          <a:bodyPr wrap="square" rtlCol="0">
            <a:spAutoFit/>
          </a:bodyPr>
          <a:lstStyle/>
          <a:p>
            <a:r>
              <a:rPr lang="en-US" sz="1600" dirty="0"/>
              <a:t>(</a:t>
            </a:r>
            <a:r>
              <a:rPr lang="en-US" sz="1600" dirty="0" err="1"/>
              <a:t>Chappuis</a:t>
            </a:r>
            <a:r>
              <a:rPr lang="en-US" sz="1600" dirty="0"/>
              <a:t>, J., </a:t>
            </a:r>
            <a:r>
              <a:rPr lang="en-US" sz="1600" dirty="0" err="1"/>
              <a:t>Stiggins</a:t>
            </a:r>
            <a:r>
              <a:rPr lang="en-US" sz="1600" dirty="0"/>
              <a:t>, </a:t>
            </a:r>
            <a:r>
              <a:rPr lang="en-US" sz="1600" dirty="0" err="1"/>
              <a:t>Chappuis</a:t>
            </a:r>
            <a:r>
              <a:rPr lang="en-US" sz="1600" dirty="0"/>
              <a:t>, S., </a:t>
            </a:r>
            <a:r>
              <a:rPr lang="en-US" sz="1600" dirty="0" err="1"/>
              <a:t>Arter</a:t>
            </a:r>
            <a:r>
              <a:rPr lang="en-US" sz="1600" dirty="0"/>
              <a:t>, 2012)</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Shape 960"/>
          <p:cNvSpPr txBox="1">
            <a:spLocks noGrp="1"/>
          </p:cNvSpPr>
          <p:nvPr>
            <p:ph type="ctrTitle"/>
          </p:nvPr>
        </p:nvSpPr>
        <p:spPr>
          <a:xfrm>
            <a:off x="685800" y="1420730"/>
            <a:ext cx="7772400" cy="1470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lt1"/>
                </a:solidFill>
                <a:latin typeface="Questrial"/>
                <a:ea typeface="Questrial"/>
                <a:cs typeface="Questrial"/>
                <a:sym typeface="Questrial"/>
              </a:rPr>
              <a:t>Unpacking the Topic</a:t>
            </a:r>
          </a:p>
        </p:txBody>
      </p:sp>
      <p:sp>
        <p:nvSpPr>
          <p:cNvPr id="961" name="Shape 961"/>
          <p:cNvSpPr txBox="1">
            <a:spLocks noGrp="1"/>
          </p:cNvSpPr>
          <p:nvPr>
            <p:ph type="subTitle" idx="1"/>
          </p:nvPr>
        </p:nvSpPr>
        <p:spPr>
          <a:xfrm>
            <a:off x="1371600" y="3217448"/>
            <a:ext cx="6400800"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dirty="0"/>
              <a:t>Where Am I Now?</a:t>
            </a:r>
          </a:p>
          <a:p>
            <a:pPr marL="0" marR="0" lvl="0" indent="0" algn="ctr" rtl="0">
              <a:spcBef>
                <a:spcPts val="0"/>
              </a:spcBef>
              <a:spcAft>
                <a:spcPts val="0"/>
              </a:spcAft>
              <a:buClr>
                <a:schemeClr val="accent2"/>
              </a:buClr>
              <a:buSzPct val="25000"/>
              <a:buFont typeface="Noto Sans Symbols"/>
              <a:buNone/>
            </a:pPr>
            <a:endParaRPr dirty="0"/>
          </a:p>
          <a:p>
            <a:pPr lvl="0" rtl="0">
              <a:spcBef>
                <a:spcPts val="0"/>
              </a:spcBef>
              <a:buClr>
                <a:schemeClr val="accent2"/>
              </a:buClr>
              <a:buSzPct val="25000"/>
              <a:buFont typeface="Noto Sans Symbols"/>
              <a:buNone/>
            </a:pPr>
            <a:r>
              <a:rPr lang="en-US" dirty="0"/>
              <a:t>Moving forward → Setting Goals</a:t>
            </a:r>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325" y="216770"/>
            <a:ext cx="1151859"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Shape 968"/>
          <p:cNvSpPr txBox="1">
            <a:spLocks noGrp="1"/>
          </p:cNvSpPr>
          <p:nvPr>
            <p:ph type="title"/>
          </p:nvPr>
        </p:nvSpPr>
        <p:spPr>
          <a:xfrm>
            <a:off x="457200" y="601662"/>
            <a:ext cx="8229600" cy="1097100"/>
          </a:xfrm>
          <a:prstGeom prst="rect">
            <a:avLst/>
          </a:prstGeom>
        </p:spPr>
        <p:txBody>
          <a:bodyPr lIns="91425" tIns="91425" rIns="91425" bIns="91425" anchor="ctr" anchorCtr="0">
            <a:noAutofit/>
          </a:bodyPr>
          <a:lstStyle/>
          <a:p>
            <a:pPr lvl="0">
              <a:spcBef>
                <a:spcPts val="0"/>
              </a:spcBef>
              <a:buNone/>
            </a:pPr>
            <a:r>
              <a:rPr lang="en-US"/>
              <a:t>Why Have Students Set Goals?</a:t>
            </a:r>
          </a:p>
        </p:txBody>
      </p:sp>
      <p:sp>
        <p:nvSpPr>
          <p:cNvPr id="969" name="Shape 969"/>
          <p:cNvSpPr txBox="1">
            <a:spLocks noGrp="1"/>
          </p:cNvSpPr>
          <p:nvPr>
            <p:ph type="body" idx="1"/>
          </p:nvPr>
        </p:nvSpPr>
        <p:spPr>
          <a:xfrm>
            <a:off x="457200" y="1611699"/>
            <a:ext cx="8229600" cy="4179600"/>
          </a:xfrm>
          <a:prstGeom prst="rect">
            <a:avLst/>
          </a:prstGeom>
        </p:spPr>
        <p:txBody>
          <a:bodyPr lIns="91425" tIns="91425" rIns="91425" bIns="91425" anchor="t" anchorCtr="0">
            <a:noAutofit/>
          </a:bodyPr>
          <a:lstStyle/>
          <a:p>
            <a:pPr lvl="0">
              <a:spcBef>
                <a:spcPts val="0"/>
              </a:spcBef>
              <a:buNone/>
            </a:pPr>
            <a:r>
              <a:rPr lang="en-US" sz="2500" dirty="0">
                <a:latin typeface="Arial"/>
                <a:ea typeface="Arial"/>
                <a:cs typeface="Arial"/>
                <a:sym typeface="Arial"/>
              </a:rPr>
              <a:t>Goal setting helps students structure their efforts by helping them focus on the components that are important to the assignment, tracking their progress throughout, and serving as a motivator.</a:t>
            </a:r>
          </a:p>
          <a:p>
            <a:pPr lvl="0" algn="r" rtl="0">
              <a:spcBef>
                <a:spcPts val="0"/>
              </a:spcBef>
              <a:buNone/>
            </a:pPr>
            <a:r>
              <a:rPr lang="en-US" sz="1400" dirty="0">
                <a:latin typeface="Arial"/>
                <a:ea typeface="Arial"/>
                <a:cs typeface="Arial"/>
                <a:sym typeface="Arial"/>
              </a:rPr>
              <a:t>(</a:t>
            </a:r>
            <a:r>
              <a:rPr lang="en-US" sz="1400" dirty="0" err="1">
                <a:latin typeface="Arial"/>
                <a:ea typeface="Arial"/>
                <a:cs typeface="Arial"/>
                <a:sym typeface="Arial"/>
              </a:rPr>
              <a:t>Schunk</a:t>
            </a:r>
            <a:r>
              <a:rPr lang="en-US" sz="1400" dirty="0">
                <a:latin typeface="Arial"/>
                <a:ea typeface="Arial"/>
                <a:cs typeface="Arial"/>
                <a:sym typeface="Arial"/>
              </a:rPr>
              <a:t>, 1990)</a:t>
            </a:r>
          </a:p>
          <a:p>
            <a:pPr lvl="0" algn="r" rtl="0">
              <a:spcBef>
                <a:spcPts val="0"/>
              </a:spcBef>
              <a:buNone/>
            </a:pPr>
            <a:endParaRPr sz="1400" dirty="0">
              <a:latin typeface="Arial"/>
              <a:ea typeface="Arial"/>
              <a:cs typeface="Arial"/>
              <a:sym typeface="Arial"/>
            </a:endParaRPr>
          </a:p>
          <a:p>
            <a:pPr lvl="0" rtl="0">
              <a:spcBef>
                <a:spcPts val="0"/>
              </a:spcBef>
              <a:buNone/>
            </a:pPr>
            <a:r>
              <a:rPr lang="en-US" sz="2500" dirty="0">
                <a:latin typeface="Arial"/>
                <a:ea typeface="Arial"/>
                <a:cs typeface="Arial"/>
                <a:sym typeface="Arial"/>
              </a:rPr>
              <a:t>In addition to setting goals, students also need concrete strategies they can use to successfully work toward their goals. Students determine which next steps to take through clarifying targets, self-assessing, and pursuing goals.</a:t>
            </a:r>
          </a:p>
          <a:p>
            <a:pPr lvl="0" algn="r" rtl="0">
              <a:spcBef>
                <a:spcPts val="0"/>
              </a:spcBef>
              <a:buNone/>
            </a:pPr>
            <a:r>
              <a:rPr lang="en-US" sz="1400" dirty="0">
                <a:latin typeface="Arial"/>
                <a:ea typeface="Arial"/>
                <a:cs typeface="Arial"/>
                <a:sym typeface="Arial"/>
              </a:rPr>
              <a:t>(Laud, Hirsch, Wagner, and Patel, 2010)</a:t>
            </a:r>
          </a:p>
          <a:p>
            <a:pPr lvl="0">
              <a:spcBef>
                <a:spcPts val="0"/>
              </a:spcBef>
              <a:buClr>
                <a:schemeClr val="dk1"/>
              </a:buClr>
              <a:buSzPct val="44000"/>
              <a:buFont typeface="Arial"/>
              <a:buNone/>
            </a:pPr>
            <a:endParaRPr sz="2500" dirty="0">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052236"/>
            <a:ext cx="8759687" cy="1372912"/>
          </a:xfrm>
        </p:spPr>
        <p:txBody>
          <a:bodyPr/>
          <a:lstStyle/>
          <a:p>
            <a:r>
              <a:rPr lang="en-US" sz="3200" dirty="0"/>
              <a:t>The teacher models how to</a:t>
            </a:r>
            <a:br>
              <a:rPr lang="en-US" sz="3200" dirty="0"/>
            </a:br>
            <a:r>
              <a:rPr lang="en-US" sz="3200" dirty="0"/>
              <a:t>self-assess, set goals, and plan improvements by asking:</a:t>
            </a:r>
          </a:p>
        </p:txBody>
      </p:sp>
      <p:sp>
        <p:nvSpPr>
          <p:cNvPr id="3" name="Text Placeholder 2"/>
          <p:cNvSpPr>
            <a:spLocks noGrp="1"/>
          </p:cNvSpPr>
          <p:nvPr>
            <p:ph type="body" idx="1"/>
          </p:nvPr>
        </p:nvSpPr>
        <p:spPr>
          <a:xfrm>
            <a:off x="198783" y="2703442"/>
            <a:ext cx="8759687" cy="2610679"/>
          </a:xfrm>
        </p:spPr>
        <p:txBody>
          <a:bodyPr/>
          <a:lstStyle/>
          <a:p>
            <a:pPr>
              <a:buFont typeface="Arial" panose="020B0604020202020204" pitchFamily="34" charset="0"/>
              <a:buChar char="•"/>
            </a:pPr>
            <a:r>
              <a:rPr lang="en-US" sz="3000" dirty="0"/>
              <a:t> What aspect of your work was most effective? </a:t>
            </a:r>
          </a:p>
          <a:p>
            <a:pPr>
              <a:buFont typeface="Arial" panose="020B0604020202020204" pitchFamily="34" charset="0"/>
              <a:buChar char="•"/>
            </a:pPr>
            <a:r>
              <a:rPr lang="en-US" sz="3000" dirty="0"/>
              <a:t> What aspect of your work was least effective?</a:t>
            </a:r>
          </a:p>
          <a:p>
            <a:pPr>
              <a:buFont typeface="Arial" panose="020B0604020202020204" pitchFamily="34" charset="0"/>
              <a:buChar char="•"/>
            </a:pPr>
            <a:r>
              <a:rPr lang="en-US" sz="3000" dirty="0"/>
              <a:t> What specific action or actions will improve your performance?</a:t>
            </a:r>
          </a:p>
          <a:p>
            <a:pPr>
              <a:buFont typeface="Arial" panose="020B0604020202020204" pitchFamily="34" charset="0"/>
              <a:buChar char="•"/>
            </a:pPr>
            <a:r>
              <a:rPr lang="en-US" sz="3000" dirty="0"/>
              <a:t> What will you do differently next time?</a:t>
            </a:r>
          </a:p>
        </p:txBody>
      </p:sp>
      <p:sp>
        <p:nvSpPr>
          <p:cNvPr id="4" name="TextBox 3"/>
          <p:cNvSpPr txBox="1"/>
          <p:nvPr/>
        </p:nvSpPr>
        <p:spPr>
          <a:xfrm>
            <a:off x="5924550" y="6191250"/>
            <a:ext cx="3033920" cy="338554"/>
          </a:xfrm>
          <a:prstGeom prst="rect">
            <a:avLst/>
          </a:prstGeom>
          <a:noFill/>
        </p:spPr>
        <p:txBody>
          <a:bodyPr wrap="square" rtlCol="0">
            <a:spAutoFit/>
          </a:bodyPr>
          <a:lstStyle/>
          <a:p>
            <a:r>
              <a:rPr lang="en-US" sz="1600" dirty="0"/>
              <a:t>(</a:t>
            </a:r>
            <a:r>
              <a:rPr lang="en-US" sz="1600" dirty="0" err="1"/>
              <a:t>McTighe</a:t>
            </a:r>
            <a:r>
              <a:rPr lang="en-US" sz="1600" dirty="0"/>
              <a:t> &amp; O’Connor, 2005)</a:t>
            </a:r>
          </a:p>
        </p:txBody>
      </p:sp>
    </p:spTree>
    <p:extLst>
      <p:ext uri="{BB962C8B-B14F-4D97-AF65-F5344CB8AC3E}">
        <p14:creationId xmlns:p14="http://schemas.microsoft.com/office/powerpoint/2010/main" val="16599046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Shape 981"/>
          <p:cNvSpPr txBox="1">
            <a:spLocks noGrp="1"/>
          </p:cNvSpPr>
          <p:nvPr>
            <p:ph type="title"/>
          </p:nvPr>
        </p:nvSpPr>
        <p:spPr>
          <a:xfrm>
            <a:off x="457197" y="801406"/>
            <a:ext cx="8229600" cy="1097100"/>
          </a:xfrm>
          <a:prstGeom prst="rect">
            <a:avLst/>
          </a:prstGeom>
        </p:spPr>
        <p:txBody>
          <a:bodyPr lIns="91425" tIns="91425" rIns="91425" bIns="91425" anchor="ctr" anchorCtr="0">
            <a:noAutofit/>
          </a:bodyPr>
          <a:lstStyle/>
          <a:p>
            <a:pPr lvl="0" rtl="0">
              <a:spcBef>
                <a:spcPts val="0"/>
              </a:spcBef>
              <a:buNone/>
            </a:pPr>
            <a:r>
              <a:rPr lang="en-US" dirty="0"/>
              <a:t>Student Goal Setting Tools</a:t>
            </a:r>
          </a:p>
        </p:txBody>
      </p:sp>
      <p:pic>
        <p:nvPicPr>
          <p:cNvPr id="982" name="Shape 982"/>
          <p:cNvPicPr preferRelativeResize="0"/>
          <p:nvPr/>
        </p:nvPicPr>
        <p:blipFill>
          <a:blip r:embed="rId3">
            <a:alphaModFix/>
          </a:blip>
          <a:stretch>
            <a:fillRect/>
          </a:stretch>
        </p:blipFill>
        <p:spPr>
          <a:xfrm>
            <a:off x="1092398" y="1946125"/>
            <a:ext cx="6959199" cy="3715850"/>
          </a:xfrm>
          <a:prstGeom prst="rect">
            <a:avLst/>
          </a:prstGeom>
          <a:noFill/>
          <a:ln>
            <a:noFill/>
          </a:ln>
        </p:spPr>
      </p:pic>
      <p:sp>
        <p:nvSpPr>
          <p:cNvPr id="983" name="Shape 983"/>
          <p:cNvSpPr txBox="1"/>
          <p:nvPr/>
        </p:nvSpPr>
        <p:spPr>
          <a:xfrm>
            <a:off x="6781800" y="6229350"/>
            <a:ext cx="2105625" cy="391225"/>
          </a:xfrm>
          <a:prstGeom prst="rect">
            <a:avLst/>
          </a:prstGeom>
          <a:noFill/>
          <a:ln>
            <a:noFill/>
          </a:ln>
        </p:spPr>
        <p:txBody>
          <a:bodyPr lIns="91425" tIns="91425" rIns="91425" bIns="91425" anchor="t" anchorCtr="0">
            <a:noAutofit/>
          </a:bodyPr>
          <a:lstStyle/>
          <a:p>
            <a:pPr lvl="0">
              <a:spcBef>
                <a:spcPts val="0"/>
              </a:spcBef>
              <a:buNone/>
            </a:pPr>
            <a:r>
              <a:rPr lang="en-US" sz="1600" dirty="0"/>
              <a:t>(</a:t>
            </a:r>
            <a:r>
              <a:rPr lang="en-US" sz="1600" dirty="0" err="1"/>
              <a:t>Chappuis</a:t>
            </a:r>
            <a:r>
              <a:rPr lang="en-US" sz="1600" dirty="0"/>
              <a:t>, 2015)</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Shape 989"/>
          <p:cNvSpPr txBox="1">
            <a:spLocks noGrp="1"/>
          </p:cNvSpPr>
          <p:nvPr>
            <p:ph type="title"/>
          </p:nvPr>
        </p:nvSpPr>
        <p:spPr>
          <a:xfrm>
            <a:off x="457200" y="601662"/>
            <a:ext cx="8229600" cy="1097100"/>
          </a:xfrm>
          <a:prstGeom prst="rect">
            <a:avLst/>
          </a:prstGeom>
        </p:spPr>
        <p:txBody>
          <a:bodyPr lIns="91425" tIns="91425" rIns="91425" bIns="91425" anchor="ctr" anchorCtr="0">
            <a:noAutofit/>
          </a:bodyPr>
          <a:lstStyle/>
          <a:p>
            <a:pPr lvl="0" rtl="0">
              <a:spcBef>
                <a:spcPts val="0"/>
              </a:spcBef>
              <a:buNone/>
            </a:pPr>
            <a:r>
              <a:rPr lang="en-US" dirty="0"/>
              <a:t>Student Goal Setting Tools</a:t>
            </a:r>
          </a:p>
        </p:txBody>
      </p:sp>
      <p:pic>
        <p:nvPicPr>
          <p:cNvPr id="990" name="Shape 990"/>
          <p:cNvPicPr preferRelativeResize="0"/>
          <p:nvPr/>
        </p:nvPicPr>
        <p:blipFill>
          <a:blip r:embed="rId3">
            <a:alphaModFix/>
          </a:blip>
          <a:stretch>
            <a:fillRect/>
          </a:stretch>
        </p:blipFill>
        <p:spPr>
          <a:xfrm>
            <a:off x="873037" y="1768098"/>
            <a:ext cx="7397924" cy="4068875"/>
          </a:xfrm>
          <a:prstGeom prst="rect">
            <a:avLst/>
          </a:prstGeom>
          <a:noFill/>
          <a:ln>
            <a:noFill/>
          </a:ln>
        </p:spPr>
      </p:pic>
      <p:sp>
        <p:nvSpPr>
          <p:cNvPr id="991" name="Shape 991"/>
          <p:cNvSpPr txBox="1"/>
          <p:nvPr/>
        </p:nvSpPr>
        <p:spPr>
          <a:xfrm>
            <a:off x="7139350" y="6242525"/>
            <a:ext cx="1670400" cy="316500"/>
          </a:xfrm>
          <a:prstGeom prst="rect">
            <a:avLst/>
          </a:prstGeom>
          <a:noFill/>
          <a:ln>
            <a:noFill/>
          </a:ln>
        </p:spPr>
        <p:txBody>
          <a:bodyPr lIns="91425" tIns="91425" rIns="91425" bIns="91425" anchor="t" anchorCtr="0">
            <a:noAutofit/>
          </a:bodyPr>
          <a:lstStyle/>
          <a:p>
            <a:pPr lvl="0" rtl="0">
              <a:spcBef>
                <a:spcPts val="0"/>
              </a:spcBef>
              <a:buNone/>
            </a:pPr>
            <a:r>
              <a:rPr lang="en-US" dirty="0"/>
              <a:t>(</a:t>
            </a:r>
            <a:r>
              <a:rPr lang="en-US" dirty="0" err="1"/>
              <a:t>Chappuis</a:t>
            </a:r>
            <a:r>
              <a:rPr lang="en-US" dirty="0"/>
              <a:t>, 2015)</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Shape 997"/>
          <p:cNvSpPr txBox="1">
            <a:spLocks noGrp="1"/>
          </p:cNvSpPr>
          <p:nvPr>
            <p:ph type="ctrTitle"/>
          </p:nvPr>
        </p:nvSpPr>
        <p:spPr>
          <a:xfrm>
            <a:off x="685800" y="142073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lt1"/>
                </a:solidFill>
                <a:latin typeface="Questrial"/>
                <a:ea typeface="Questrial"/>
                <a:cs typeface="Questrial"/>
                <a:sym typeface="Questrial"/>
              </a:rPr>
              <a:t>Assessment &amp; Reflection</a:t>
            </a:r>
          </a:p>
        </p:txBody>
      </p:sp>
      <p:sp>
        <p:nvSpPr>
          <p:cNvPr id="998" name="Shape 998"/>
          <p:cNvSpPr txBox="1">
            <a:spLocks noGrp="1"/>
          </p:cNvSpPr>
          <p:nvPr>
            <p:ph type="subTitle" idx="1"/>
          </p:nvPr>
        </p:nvSpPr>
        <p:spPr>
          <a:xfrm>
            <a:off x="1371600" y="3217448"/>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a:t>Developing Assessment Capable Learners</a:t>
            </a:r>
          </a:p>
          <a:p>
            <a:pPr marL="0" marR="0" lvl="0" indent="0" algn="ctr" rtl="0">
              <a:spcBef>
                <a:spcPts val="0"/>
              </a:spcBef>
              <a:spcAft>
                <a:spcPts val="0"/>
              </a:spcAft>
              <a:buClr>
                <a:schemeClr val="accent2"/>
              </a:buClr>
              <a:buSzPct val="25000"/>
              <a:buFont typeface="Noto Sans Symbols"/>
              <a:buNone/>
            </a:pPr>
            <a:endParaRPr/>
          </a:p>
          <a:p>
            <a:pPr marL="0" marR="0" lvl="0" indent="0" algn="ctr" rtl="0">
              <a:spcBef>
                <a:spcPts val="0"/>
              </a:spcBef>
              <a:spcAft>
                <a:spcPts val="0"/>
              </a:spcAft>
              <a:buClr>
                <a:schemeClr val="accent2"/>
              </a:buClr>
              <a:buSzPct val="25000"/>
              <a:buFont typeface="Noto Sans Symbols"/>
              <a:buNone/>
            </a:pPr>
            <a:r>
              <a:rPr lang="en-US"/>
              <a:t>Where Am I Now?</a:t>
            </a:r>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325" y="216770"/>
            <a:ext cx="1151859"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ctrTitle"/>
          </p:nvPr>
        </p:nvSpPr>
        <p:spPr>
          <a:xfrm>
            <a:off x="823823" y="69445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lt1"/>
                </a:solidFill>
                <a:latin typeface="Questrial"/>
                <a:ea typeface="Questrial"/>
                <a:cs typeface="Questrial"/>
                <a:sym typeface="Questrial"/>
              </a:rPr>
              <a:t>Opening &amp; Introductions</a:t>
            </a:r>
          </a:p>
        </p:txBody>
      </p:sp>
      <p:pic>
        <p:nvPicPr>
          <p:cNvPr id="522" name="Shape 522"/>
          <p:cNvPicPr preferRelativeResize="0"/>
          <p:nvPr/>
        </p:nvPicPr>
        <p:blipFill>
          <a:blip r:embed="rId3">
            <a:alphaModFix/>
          </a:blip>
          <a:stretch>
            <a:fillRect/>
          </a:stretch>
        </p:blipFill>
        <p:spPr>
          <a:xfrm>
            <a:off x="2428207" y="2385640"/>
            <a:ext cx="4287574" cy="2431700"/>
          </a:xfrm>
          <a:prstGeom prst="rect">
            <a:avLst/>
          </a:prstGeom>
          <a:noFill/>
          <a:ln>
            <a:noFill/>
          </a:ln>
        </p:spPr>
      </p:pic>
      <p:pic>
        <p:nvPicPr>
          <p:cNvPr id="5" name="Picture 20" descr="C:\Users\dayad\Desktop\moedusail graphics\icons not buttons\effective instruc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7325" y="216770"/>
            <a:ext cx="1151859"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Shape 1004"/>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a:t>Where Am I Now?</a:t>
            </a:r>
          </a:p>
        </p:txBody>
      </p:sp>
      <p:pic>
        <p:nvPicPr>
          <p:cNvPr id="1005" name="Shape 1005"/>
          <p:cNvPicPr preferRelativeResize="0"/>
          <p:nvPr/>
        </p:nvPicPr>
        <p:blipFill>
          <a:blip r:embed="rId3">
            <a:alphaModFix/>
          </a:blip>
          <a:stretch>
            <a:fillRect/>
          </a:stretch>
        </p:blipFill>
        <p:spPr>
          <a:xfrm>
            <a:off x="1965987" y="1954072"/>
            <a:ext cx="5212024" cy="40258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Shape 1011"/>
          <p:cNvSpPr txBox="1">
            <a:spLocks noGrp="1"/>
          </p:cNvSpPr>
          <p:nvPr>
            <p:ph type="title"/>
          </p:nvPr>
        </p:nvSpPr>
        <p:spPr>
          <a:xfrm>
            <a:off x="457200" y="449272"/>
            <a:ext cx="8229600" cy="2375100"/>
          </a:xfrm>
          <a:prstGeom prst="rect">
            <a:avLst/>
          </a:prstGeom>
        </p:spPr>
        <p:txBody>
          <a:bodyPr lIns="91425" tIns="91425" rIns="91425" bIns="91425" anchor="ctr" anchorCtr="0">
            <a:noAutofit/>
          </a:bodyPr>
          <a:lstStyle/>
          <a:p>
            <a:pPr lvl="0"/>
            <a:r>
              <a:rPr lang="en-US" sz="4000" dirty="0"/>
              <a:t>What Do You Already Do?</a:t>
            </a:r>
            <a:br>
              <a:rPr lang="en-US" sz="4000" dirty="0"/>
            </a:br>
            <a:r>
              <a:rPr lang="en-US" sz="2800" dirty="0"/>
              <a:t>Strategies 3 and 4</a:t>
            </a:r>
            <a:br>
              <a:rPr lang="en-US" sz="2800" dirty="0"/>
            </a:br>
            <a:r>
              <a:rPr lang="en-US" sz="2400" dirty="0">
                <a:solidFill>
                  <a:srgbClr val="000000"/>
                </a:solidFill>
              </a:rPr>
              <a:t>Make a list of practices you plan to implement for each strategy based on your learning from today.</a:t>
            </a:r>
            <a:endParaRPr lang="en-US" sz="1800" dirty="0">
              <a:solidFill>
                <a:srgbClr val="000000"/>
              </a:solidFill>
            </a:endParaRPr>
          </a:p>
        </p:txBody>
      </p:sp>
      <p:graphicFrame>
        <p:nvGraphicFramePr>
          <p:cNvPr id="1012" name="Shape 1012"/>
          <p:cNvGraphicFramePr/>
          <p:nvPr>
            <p:extLst>
              <p:ext uri="{D42A27DB-BD31-4B8C-83A1-F6EECF244321}">
                <p14:modId xmlns:p14="http://schemas.microsoft.com/office/powerpoint/2010/main" val="2551121410"/>
              </p:ext>
            </p:extLst>
          </p:nvPr>
        </p:nvGraphicFramePr>
        <p:xfrm>
          <a:off x="457200" y="2540750"/>
          <a:ext cx="8274850" cy="3422728"/>
        </p:xfrm>
        <a:graphic>
          <a:graphicData uri="http://schemas.openxmlformats.org/drawingml/2006/table">
            <a:tbl>
              <a:tblPr>
                <a:noFill/>
                <a:tableStyleId>{4E11A6C2-99B2-487D-810B-60E38D881880}</a:tableStyleId>
              </a:tblPr>
              <a:tblGrid>
                <a:gridCol w="3062775">
                  <a:extLst>
                    <a:ext uri="{9D8B030D-6E8A-4147-A177-3AD203B41FA5}">
                      <a16:colId xmlns:a16="http://schemas.microsoft.com/office/drawing/2014/main" val="20000"/>
                    </a:ext>
                  </a:extLst>
                </a:gridCol>
                <a:gridCol w="5212075">
                  <a:extLst>
                    <a:ext uri="{9D8B030D-6E8A-4147-A177-3AD203B41FA5}">
                      <a16:colId xmlns:a16="http://schemas.microsoft.com/office/drawing/2014/main" val="20001"/>
                    </a:ext>
                  </a:extLst>
                </a:gridCol>
              </a:tblGrid>
              <a:tr h="508563">
                <a:tc>
                  <a:txBody>
                    <a:bodyPr/>
                    <a:lstStyle/>
                    <a:p>
                      <a:pPr lvl="0" algn="ctr" rtl="0">
                        <a:spcBef>
                          <a:spcPts val="0"/>
                        </a:spcBef>
                        <a:buNone/>
                      </a:pPr>
                      <a:r>
                        <a:rPr lang="en-US" sz="2200" b="1" dirty="0"/>
                        <a:t>Strategy</a:t>
                      </a:r>
                    </a:p>
                  </a:txBody>
                  <a:tcPr marL="91425" marR="91425" marT="91425" marB="91425"/>
                </a:tc>
                <a:tc>
                  <a:txBody>
                    <a:bodyPr/>
                    <a:lstStyle/>
                    <a:p>
                      <a:pPr lvl="0" algn="ctr" rtl="0">
                        <a:spcBef>
                          <a:spcPts val="0"/>
                        </a:spcBef>
                        <a:buNone/>
                      </a:pPr>
                      <a:r>
                        <a:rPr lang="en-US" sz="2200" b="1"/>
                        <a:t>My Practice/Activity</a:t>
                      </a:r>
                    </a:p>
                  </a:txBody>
                  <a:tcPr marL="91425" marR="91425" marT="91425" marB="91425"/>
                </a:tc>
                <a:extLst>
                  <a:ext uri="{0D108BD9-81ED-4DB2-BD59-A6C34878D82A}">
                    <a16:rowId xmlns:a16="http://schemas.microsoft.com/office/drawing/2014/main" val="10000"/>
                  </a:ext>
                </a:extLst>
              </a:tr>
              <a:tr h="1024249">
                <a:tc>
                  <a:txBody>
                    <a:bodyPr/>
                    <a:lstStyle/>
                    <a:p>
                      <a:pPr lvl="0" rtl="0">
                        <a:spcBef>
                          <a:spcPts val="0"/>
                        </a:spcBef>
                        <a:buNone/>
                      </a:pPr>
                      <a:r>
                        <a:rPr lang="en-US" sz="2200" dirty="0"/>
                        <a:t>3: Offer regular and descriptive feedback.</a:t>
                      </a:r>
                    </a:p>
                  </a:txBody>
                  <a:tcPr marL="91425" marR="91425" marT="91425" marB="91425"/>
                </a:tc>
                <a:tc>
                  <a:txBody>
                    <a:bodyPr/>
                    <a:lstStyle/>
                    <a:p>
                      <a:pPr lvl="0">
                        <a:spcBef>
                          <a:spcPts val="0"/>
                        </a:spcBef>
                        <a:buNone/>
                      </a:pPr>
                      <a:endParaRPr dirty="0"/>
                    </a:p>
                  </a:txBody>
                  <a:tcPr marL="91425" marR="91425" marT="91425" marB="91425"/>
                </a:tc>
                <a:extLst>
                  <a:ext uri="{0D108BD9-81ED-4DB2-BD59-A6C34878D82A}">
                    <a16:rowId xmlns:a16="http://schemas.microsoft.com/office/drawing/2014/main" val="10001"/>
                  </a:ext>
                </a:extLst>
              </a:tr>
              <a:tr h="1100035">
                <a:tc>
                  <a:txBody>
                    <a:bodyPr/>
                    <a:lstStyle/>
                    <a:p>
                      <a:pPr lvl="0" rtl="0">
                        <a:spcBef>
                          <a:spcPts val="0"/>
                        </a:spcBef>
                        <a:buNone/>
                      </a:pPr>
                      <a:r>
                        <a:rPr lang="en-US" sz="2200" dirty="0"/>
                        <a:t>4: Teach students to self-assess</a:t>
                      </a:r>
                      <a:r>
                        <a:rPr lang="en-US" sz="2200" baseline="0" dirty="0"/>
                        <a:t> and set goals</a:t>
                      </a:r>
                      <a:endParaRPr lang="en-US" sz="2200" dirty="0"/>
                    </a:p>
                  </a:txBody>
                  <a:tcPr marL="91425" marR="91425" marT="91425" marB="91425"/>
                </a:tc>
                <a:tc>
                  <a:txBody>
                    <a:bodyPr/>
                    <a:lstStyle/>
                    <a:p>
                      <a:pPr lvl="0">
                        <a:spcBef>
                          <a:spcPts val="0"/>
                        </a:spcBef>
                        <a:buNone/>
                      </a:pPr>
                      <a:endParaRPr dirty="0"/>
                    </a:p>
                  </a:txBody>
                  <a:tcPr marL="91425" marR="91425" marT="91425" marB="91425"/>
                </a:tc>
                <a:extLst>
                  <a:ext uri="{0D108BD9-81ED-4DB2-BD59-A6C34878D82A}">
                    <a16:rowId xmlns:a16="http://schemas.microsoft.com/office/drawing/2014/main" val="10002"/>
                  </a:ext>
                </a:extLst>
              </a:tr>
              <a:tr h="691659">
                <a:tc>
                  <a:txBody>
                    <a:bodyPr/>
                    <a:lstStyle/>
                    <a:p>
                      <a:pPr lvl="0" rtl="0">
                        <a:spcBef>
                          <a:spcPts val="0"/>
                        </a:spcBef>
                        <a:buNone/>
                      </a:pPr>
                      <a:r>
                        <a:rPr lang="en-US" sz="2200" dirty="0">
                          <a:sym typeface="Wingdings" panose="05000000000000000000" pitchFamily="2" charset="2"/>
                        </a:rPr>
                        <a:t> Set goals</a:t>
                      </a:r>
                      <a:endParaRPr lang="en-US" sz="2200" dirty="0"/>
                    </a:p>
                  </a:txBody>
                  <a:tcPr marL="91425" marR="91425" marT="91425" marB="91425"/>
                </a:tc>
                <a:tc>
                  <a:txBody>
                    <a:bodyPr/>
                    <a:lstStyle/>
                    <a:p>
                      <a:pPr lvl="0">
                        <a:spcBef>
                          <a:spcPts val="0"/>
                        </a:spcBef>
                        <a:buNone/>
                      </a:pPr>
                      <a:endParaRPr dirty="0"/>
                    </a:p>
                  </a:txBody>
                  <a:tcPr marL="91425" marR="91425" marT="91425" marB="91425"/>
                </a:tc>
                <a:extLst>
                  <a:ext uri="{0D108BD9-81ED-4DB2-BD59-A6C34878D82A}">
                    <a16:rowId xmlns:a16="http://schemas.microsoft.com/office/drawing/2014/main" val="10003"/>
                  </a:ext>
                </a:extLst>
              </a:tr>
            </a:tbl>
          </a:graphicData>
        </a:graphic>
      </p:graphicFrame>
      <p:grpSp>
        <p:nvGrpSpPr>
          <p:cNvPr id="10" name="Group 2"/>
          <p:cNvGrpSpPr>
            <a:grpSpLocks/>
          </p:cNvGrpSpPr>
          <p:nvPr/>
        </p:nvGrpSpPr>
        <p:grpSpPr bwMode="auto">
          <a:xfrm>
            <a:off x="7839074" y="235812"/>
            <a:ext cx="1152525" cy="914400"/>
            <a:chOff x="4867942" y="3758980"/>
            <a:chExt cx="1151858" cy="914400"/>
          </a:xfrm>
        </p:grpSpPr>
        <p:sp>
          <p:nvSpPr>
            <p:cNvPr id="11" name="Rectangle 10"/>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 name="Picture 29" descr="C:\Users\dayad\Desktop\moedusail graphics\icons not buttons\ref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6"/>
          <p:cNvSpPr/>
          <p:nvPr/>
        </p:nvSpPr>
        <p:spPr>
          <a:xfrm>
            <a:off x="6974838" y="6235799"/>
            <a:ext cx="1757212" cy="338554"/>
          </a:xfrm>
          <a:prstGeom prst="rect">
            <a:avLst/>
          </a:prstGeom>
        </p:spPr>
        <p:txBody>
          <a:bodyPr wrap="none">
            <a:spAutoFit/>
          </a:bodyPr>
          <a:lstStyle/>
          <a:p>
            <a:r>
              <a:rPr lang="en-US" sz="1600" dirty="0"/>
              <a:t>(</a:t>
            </a:r>
            <a:r>
              <a:rPr lang="en-US" sz="1600" dirty="0" err="1"/>
              <a:t>Chappuis</a:t>
            </a:r>
            <a:r>
              <a:rPr lang="en-US" sz="1600" dirty="0"/>
              <a:t>, 2015)</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Shape 1018"/>
          <p:cNvSpPr txBox="1">
            <a:spLocks noGrp="1"/>
          </p:cNvSpPr>
          <p:nvPr>
            <p:ph type="body" idx="1"/>
          </p:nvPr>
        </p:nvSpPr>
        <p:spPr>
          <a:xfrm>
            <a:off x="457200" y="1214450"/>
            <a:ext cx="8229600" cy="4576800"/>
          </a:xfrm>
          <a:prstGeom prst="rect">
            <a:avLst/>
          </a:prstGeom>
        </p:spPr>
        <p:txBody>
          <a:bodyPr lIns="91425" tIns="91425" rIns="91425" bIns="91425" anchor="t" anchorCtr="0">
            <a:noAutofit/>
          </a:bodyPr>
          <a:lstStyle/>
          <a:p>
            <a:pPr marL="0" lvl="0" indent="0" algn="ctr" rtl="0">
              <a:lnSpc>
                <a:spcPct val="115000"/>
              </a:lnSpc>
              <a:spcBef>
                <a:spcPts val="0"/>
              </a:spcBef>
              <a:spcAft>
                <a:spcPts val="1600"/>
              </a:spcAft>
              <a:buNone/>
            </a:pPr>
            <a:r>
              <a:rPr lang="en-US" sz="2800" dirty="0">
                <a:solidFill>
                  <a:srgbClr val="093054"/>
                </a:solidFill>
                <a:latin typeface="Arial"/>
                <a:ea typeface="Arial"/>
                <a:cs typeface="Arial"/>
                <a:sym typeface="Arial"/>
              </a:rPr>
              <a:t>When we have made the </a:t>
            </a:r>
            <a:r>
              <a:rPr lang="en-US" sz="2800" u="sng" dirty="0">
                <a:solidFill>
                  <a:srgbClr val="093054"/>
                </a:solidFill>
                <a:latin typeface="Arial"/>
                <a:ea typeface="Arial"/>
                <a:cs typeface="Arial"/>
                <a:sym typeface="Arial"/>
              </a:rPr>
              <a:t>learning clear to students</a:t>
            </a:r>
            <a:r>
              <a:rPr lang="en-US" sz="2800" dirty="0">
                <a:solidFill>
                  <a:srgbClr val="093054"/>
                </a:solidFill>
                <a:latin typeface="Arial"/>
                <a:ea typeface="Arial"/>
                <a:cs typeface="Arial"/>
                <a:sym typeface="Arial"/>
              </a:rPr>
              <a:t>, </a:t>
            </a:r>
            <a:r>
              <a:rPr lang="en-US" sz="2800" u="sng" dirty="0">
                <a:solidFill>
                  <a:srgbClr val="093054"/>
                </a:solidFill>
                <a:latin typeface="Arial"/>
                <a:ea typeface="Arial"/>
                <a:cs typeface="Arial"/>
                <a:sym typeface="Arial"/>
              </a:rPr>
              <a:t>focused instruction</a:t>
            </a:r>
            <a:r>
              <a:rPr lang="en-US" sz="2800" dirty="0">
                <a:solidFill>
                  <a:srgbClr val="093054"/>
                </a:solidFill>
                <a:latin typeface="Arial"/>
                <a:ea typeface="Arial"/>
                <a:cs typeface="Arial"/>
                <a:sym typeface="Arial"/>
              </a:rPr>
              <a:t> on the intended learning, offered </a:t>
            </a:r>
            <a:r>
              <a:rPr lang="en-US" sz="2800" u="sng" dirty="0">
                <a:solidFill>
                  <a:srgbClr val="093054"/>
                </a:solidFill>
                <a:latin typeface="Arial"/>
                <a:ea typeface="Arial"/>
                <a:cs typeface="Arial"/>
                <a:sym typeface="Arial"/>
              </a:rPr>
              <a:t>practice opportunities</a:t>
            </a:r>
            <a:r>
              <a:rPr lang="en-US" sz="2800" dirty="0">
                <a:solidFill>
                  <a:srgbClr val="093054"/>
                </a:solidFill>
                <a:latin typeface="Arial"/>
                <a:ea typeface="Arial"/>
                <a:cs typeface="Arial"/>
                <a:sym typeface="Arial"/>
              </a:rPr>
              <a:t> targeted to learning needs, offered </a:t>
            </a:r>
            <a:r>
              <a:rPr lang="en-US" sz="2800" u="sng" dirty="0">
                <a:solidFill>
                  <a:srgbClr val="093054"/>
                </a:solidFill>
                <a:latin typeface="Arial"/>
                <a:ea typeface="Arial"/>
                <a:cs typeface="Arial"/>
                <a:sym typeface="Arial"/>
              </a:rPr>
              <a:t>feedback on students’ learning strengths and needs</a:t>
            </a:r>
            <a:r>
              <a:rPr lang="en-US" sz="2800" dirty="0">
                <a:solidFill>
                  <a:srgbClr val="093054"/>
                </a:solidFill>
                <a:latin typeface="Arial"/>
                <a:ea typeface="Arial"/>
                <a:cs typeface="Arial"/>
                <a:sym typeface="Arial"/>
              </a:rPr>
              <a:t>, and taught them how to </a:t>
            </a:r>
            <a:r>
              <a:rPr lang="en-US" sz="2800" u="sng" dirty="0">
                <a:solidFill>
                  <a:srgbClr val="093054"/>
                </a:solidFill>
                <a:latin typeface="Arial"/>
                <a:ea typeface="Arial"/>
                <a:cs typeface="Arial"/>
                <a:sym typeface="Arial"/>
              </a:rPr>
              <a:t>self-assess and set goals</a:t>
            </a:r>
            <a:r>
              <a:rPr lang="en-US" sz="2800" dirty="0">
                <a:solidFill>
                  <a:srgbClr val="093054"/>
                </a:solidFill>
                <a:latin typeface="Arial"/>
                <a:ea typeface="Arial"/>
                <a:cs typeface="Arial"/>
                <a:sym typeface="Arial"/>
              </a:rPr>
              <a:t>, we are inches away from students taking initiative to determine what they need practice with and to create their own personalized learning path.</a:t>
            </a:r>
            <a:endParaRPr lang="en-US" sz="1400" dirty="0">
              <a:highlight>
                <a:srgbClr val="FFFFFF"/>
              </a:highlight>
              <a:latin typeface="Arial"/>
              <a:ea typeface="Arial"/>
              <a:cs typeface="Arial"/>
              <a:sym typeface="Arial"/>
            </a:endParaRPr>
          </a:p>
        </p:txBody>
      </p:sp>
      <p:sp>
        <p:nvSpPr>
          <p:cNvPr id="2" name="TextBox 1"/>
          <p:cNvSpPr txBox="1"/>
          <p:nvPr/>
        </p:nvSpPr>
        <p:spPr>
          <a:xfrm>
            <a:off x="5867400" y="6248400"/>
            <a:ext cx="2819400" cy="342900"/>
          </a:xfrm>
          <a:prstGeom prst="rect">
            <a:avLst/>
          </a:prstGeom>
          <a:noFill/>
        </p:spPr>
        <p:txBody>
          <a:bodyPr wrap="square" rtlCol="0">
            <a:spAutoFit/>
          </a:bodyPr>
          <a:lstStyle/>
          <a:p>
            <a:r>
              <a:rPr lang="en-US" sz="1600" dirty="0"/>
              <a:t>(</a:t>
            </a:r>
            <a:r>
              <a:rPr lang="en-US" sz="1600" dirty="0" err="1"/>
              <a:t>McTighe</a:t>
            </a:r>
            <a:r>
              <a:rPr lang="en-US" sz="1600" dirty="0"/>
              <a:t> &amp; O’Connor, 2016)</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Shape 1023"/>
          <p:cNvSpPr txBox="1">
            <a:spLocks noGrp="1"/>
          </p:cNvSpPr>
          <p:nvPr>
            <p:ph type="ctrTitle"/>
          </p:nvPr>
        </p:nvSpPr>
        <p:spPr>
          <a:xfrm>
            <a:off x="685800" y="1420730"/>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a:t>Closing &amp; Follow-up</a:t>
            </a:r>
          </a:p>
        </p:txBody>
      </p:sp>
      <p:sp>
        <p:nvSpPr>
          <p:cNvPr id="1024" name="Shape 1024"/>
          <p:cNvSpPr txBox="1">
            <a:spLocks noGrp="1"/>
          </p:cNvSpPr>
          <p:nvPr>
            <p:ph type="subTitle" idx="1"/>
          </p:nvPr>
        </p:nvSpPr>
        <p:spPr>
          <a:xfrm>
            <a:off x="1371600" y="3217448"/>
            <a:ext cx="6400799" cy="1752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a:t>Developing Assessment Capable Learners</a:t>
            </a:r>
          </a:p>
        </p:txBody>
      </p:sp>
      <p:pic>
        <p:nvPicPr>
          <p:cNvPr id="5"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7325" y="216770"/>
            <a:ext cx="1151859" cy="822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Shape 1080"/>
          <p:cNvSpPr txBox="1">
            <a:spLocks noGrp="1"/>
          </p:cNvSpPr>
          <p:nvPr>
            <p:ph type="title"/>
          </p:nvPr>
        </p:nvSpPr>
        <p:spPr>
          <a:xfrm>
            <a:off x="457200" y="340411"/>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a:solidFill>
                  <a:schemeClr val="accent2"/>
                </a:solidFill>
                <a:latin typeface="Questrial"/>
                <a:ea typeface="Questrial"/>
                <a:cs typeface="Questrial"/>
                <a:sym typeface="Questrial"/>
              </a:rPr>
              <a:t>Practice Profile</a:t>
            </a:r>
          </a:p>
        </p:txBody>
      </p:sp>
      <p:grpSp>
        <p:nvGrpSpPr>
          <p:cNvPr id="8" name="Group 2"/>
          <p:cNvGrpSpPr>
            <a:grpSpLocks/>
          </p:cNvGrpSpPr>
          <p:nvPr/>
        </p:nvGrpSpPr>
        <p:grpSpPr bwMode="auto">
          <a:xfrm>
            <a:off x="7839074" y="235812"/>
            <a:ext cx="1152525" cy="914400"/>
            <a:chOff x="4867942" y="3758980"/>
            <a:chExt cx="1151858" cy="914400"/>
          </a:xfrm>
        </p:grpSpPr>
        <p:sp>
          <p:nvSpPr>
            <p:cNvPr id="9" name="Rectangle 8"/>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9" descr="C:\Users\dayad\Desktop\moedusail graphics\icons not buttons\ref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 r="665"/>
          <a:stretch/>
        </p:blipFill>
        <p:spPr>
          <a:xfrm>
            <a:off x="802849" y="1371600"/>
            <a:ext cx="7620000" cy="4684726"/>
          </a:xfrm>
          <a:prstGeom prst="rect">
            <a:avLst/>
          </a:prstGeom>
        </p:spPr>
      </p:pic>
    </p:spTree>
    <p:extLst>
      <p:ext uri="{BB962C8B-B14F-4D97-AF65-F5344CB8AC3E}">
        <p14:creationId xmlns:p14="http://schemas.microsoft.com/office/powerpoint/2010/main" val="35202072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Shape 1035"/>
        <p:cNvGrpSpPr/>
        <p:nvPr/>
      </p:nvGrpSpPr>
      <p:grpSpPr>
        <a:xfrm>
          <a:off x="0" y="0"/>
          <a:ext cx="0" cy="0"/>
          <a:chOff x="0" y="0"/>
          <a:chExt cx="0" cy="0"/>
        </a:xfrm>
      </p:grpSpPr>
      <p:sp>
        <p:nvSpPr>
          <p:cNvPr id="1036" name="Shape 1036"/>
          <p:cNvSpPr txBox="1">
            <a:spLocks noGrp="1"/>
          </p:cNvSpPr>
          <p:nvPr>
            <p:ph type="title"/>
          </p:nvPr>
        </p:nvSpPr>
        <p:spPr>
          <a:xfrm>
            <a:off x="457200" y="601662"/>
            <a:ext cx="8229600" cy="109696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Implementation Fidelity</a:t>
            </a:r>
          </a:p>
        </p:txBody>
      </p:sp>
      <p:graphicFrame>
        <p:nvGraphicFramePr>
          <p:cNvPr id="2" name="Table 1"/>
          <p:cNvGraphicFramePr>
            <a:graphicFrameLocks noGrp="1"/>
          </p:cNvGraphicFramePr>
          <p:nvPr>
            <p:extLst>
              <p:ext uri="{D42A27DB-BD31-4B8C-83A1-F6EECF244321}">
                <p14:modId xmlns:p14="http://schemas.microsoft.com/office/powerpoint/2010/main" val="4287776473"/>
              </p:ext>
            </p:extLst>
          </p:nvPr>
        </p:nvGraphicFramePr>
        <p:xfrm>
          <a:off x="1154961" y="1698623"/>
          <a:ext cx="7036003" cy="3902939"/>
        </p:xfrm>
        <a:graphic>
          <a:graphicData uri="http://schemas.openxmlformats.org/drawingml/2006/table">
            <a:tbl>
              <a:tblPr firstRow="1" firstCol="1" bandRow="1">
                <a:tableStyleId>{4E11A6C2-99B2-487D-810B-60E38D881880}</a:tableStyleId>
              </a:tblPr>
              <a:tblGrid>
                <a:gridCol w="450277">
                  <a:extLst>
                    <a:ext uri="{9D8B030D-6E8A-4147-A177-3AD203B41FA5}">
                      <a16:colId xmlns:a16="http://schemas.microsoft.com/office/drawing/2014/main" val="1878500362"/>
                    </a:ext>
                  </a:extLst>
                </a:gridCol>
                <a:gridCol w="2584795">
                  <a:extLst>
                    <a:ext uri="{9D8B030D-6E8A-4147-A177-3AD203B41FA5}">
                      <a16:colId xmlns:a16="http://schemas.microsoft.com/office/drawing/2014/main" val="393926714"/>
                    </a:ext>
                  </a:extLst>
                </a:gridCol>
                <a:gridCol w="412467">
                  <a:extLst>
                    <a:ext uri="{9D8B030D-6E8A-4147-A177-3AD203B41FA5}">
                      <a16:colId xmlns:a16="http://schemas.microsoft.com/office/drawing/2014/main" val="1234877043"/>
                    </a:ext>
                  </a:extLst>
                </a:gridCol>
                <a:gridCol w="742441">
                  <a:extLst>
                    <a:ext uri="{9D8B030D-6E8A-4147-A177-3AD203B41FA5}">
                      <a16:colId xmlns:a16="http://schemas.microsoft.com/office/drawing/2014/main" val="867047861"/>
                    </a:ext>
                  </a:extLst>
                </a:gridCol>
                <a:gridCol w="357471">
                  <a:extLst>
                    <a:ext uri="{9D8B030D-6E8A-4147-A177-3AD203B41FA5}">
                      <a16:colId xmlns:a16="http://schemas.microsoft.com/office/drawing/2014/main" val="725127230"/>
                    </a:ext>
                  </a:extLst>
                </a:gridCol>
                <a:gridCol w="2488552">
                  <a:extLst>
                    <a:ext uri="{9D8B030D-6E8A-4147-A177-3AD203B41FA5}">
                      <a16:colId xmlns:a16="http://schemas.microsoft.com/office/drawing/2014/main" val="2792732036"/>
                    </a:ext>
                  </a:extLst>
                </a:gridCol>
              </a:tblGrid>
              <a:tr h="378193">
                <a:tc>
                  <a:txBody>
                    <a:bodyPr/>
                    <a:lstStyle/>
                    <a:p>
                      <a:pPr marL="0" marR="0" algn="ctr">
                        <a:lnSpc>
                          <a:spcPct val="107000"/>
                        </a:lnSpc>
                        <a:spcBef>
                          <a:spcPts val="0"/>
                        </a:spcBef>
                        <a:spcAft>
                          <a:spcPts val="0"/>
                        </a:spcAft>
                      </a:pPr>
                      <a:r>
                        <a:rPr lang="en-US" sz="1000" dirty="0">
                          <a:effectLst/>
                        </a:rPr>
                        <a:t>Date: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8859309"/>
                  </a:ext>
                </a:extLst>
              </a:tr>
              <a:tr h="192647">
                <a:tc gridSpan="2">
                  <a:txBody>
                    <a:bodyPr/>
                    <a:lstStyle/>
                    <a:p>
                      <a:pPr marL="0" marR="0" algn="ctr">
                        <a:lnSpc>
                          <a:spcPct val="107000"/>
                        </a:lnSpc>
                        <a:spcBef>
                          <a:spcPts val="0"/>
                        </a:spcBef>
                        <a:spcAft>
                          <a:spcPts val="0"/>
                        </a:spcAft>
                      </a:pPr>
                      <a:r>
                        <a:rPr lang="en-US" sz="1000">
                          <a:effectLst/>
                        </a:rPr>
                        <a:t>Teacher (I)…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gn="ctr">
                        <a:lnSpc>
                          <a:spcPct val="107000"/>
                        </a:lnSpc>
                        <a:spcBef>
                          <a:spcPts val="0"/>
                        </a:spcBef>
                        <a:spcAft>
                          <a:spcPts val="0"/>
                        </a:spcAft>
                      </a:pPr>
                      <a:r>
                        <a:rPr lang="en-US" sz="10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Partially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a:effectLst/>
                        </a:rPr>
                        <a:t>If partially or no, explain.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4110478"/>
                  </a:ext>
                </a:extLst>
              </a:tr>
              <a:tr h="952338">
                <a:tc>
                  <a:txBody>
                    <a:bodyPr/>
                    <a:lstStyle/>
                    <a:p>
                      <a:pPr marL="0" marR="0" algn="ctr">
                        <a:lnSpc>
                          <a:spcPct val="107000"/>
                        </a:lnSpc>
                        <a:spcBef>
                          <a:spcPts val="0"/>
                        </a:spcBef>
                        <a:spcAft>
                          <a:spcPts val="0"/>
                        </a:spcAft>
                      </a:pPr>
                      <a:r>
                        <a:rPr lang="en-US"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Include lessons teaching students to self-reflect, document, and share learning in lesson plans.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2738005"/>
                  </a:ext>
                </a:extLst>
              </a:tr>
              <a:tr h="475952">
                <a:tc>
                  <a:txBody>
                    <a:bodyPr/>
                    <a:lstStyle/>
                    <a:p>
                      <a:pPr marL="0" marR="0" algn="ctr">
                        <a:lnSpc>
                          <a:spcPct val="107000"/>
                        </a:lnSpc>
                        <a:spcBef>
                          <a:spcPts val="0"/>
                        </a:spcBef>
                        <a:spcAft>
                          <a:spcPts val="0"/>
                        </a:spcAft>
                      </a:pPr>
                      <a:r>
                        <a:rPr lang="en-US"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Model "I can__" or "I know___" statements.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177302"/>
                  </a:ext>
                </a:extLst>
              </a:tr>
              <a:tr h="713928">
                <a:tc>
                  <a:txBody>
                    <a:bodyPr/>
                    <a:lstStyle/>
                    <a:p>
                      <a:pPr marL="0" marR="0" algn="ctr">
                        <a:lnSpc>
                          <a:spcPct val="107000"/>
                        </a:lnSpc>
                        <a:spcBef>
                          <a:spcPts val="0"/>
                        </a:spcBef>
                        <a:spcAft>
                          <a:spcPts val="0"/>
                        </a:spcAft>
                      </a:pPr>
                      <a:r>
                        <a:rPr lang="en-US"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Analyze student work with the students using exemplars and non-exemplars.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04690909"/>
                  </a:ext>
                </a:extLst>
              </a:tr>
              <a:tr h="475952">
                <a:tc>
                  <a:txBody>
                    <a:bodyPr/>
                    <a:lstStyle/>
                    <a:p>
                      <a:pPr marL="0" marR="0" algn="ctr">
                        <a:lnSpc>
                          <a:spcPct val="107000"/>
                        </a:lnSpc>
                        <a:spcBef>
                          <a:spcPts val="0"/>
                        </a:spcBef>
                        <a:spcAft>
                          <a:spcPts val="0"/>
                        </a:spcAft>
                      </a:pPr>
                      <a:r>
                        <a:rPr lang="en-US"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Prompt students to assess their own progress.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56591941"/>
                  </a:ext>
                </a:extLst>
              </a:tr>
              <a:tr h="475952">
                <a:tc>
                  <a:txBody>
                    <a:bodyPr/>
                    <a:lstStyle/>
                    <a:p>
                      <a:pPr marL="0" marR="0" algn="ctr">
                        <a:lnSpc>
                          <a:spcPct val="107000"/>
                        </a:lnSpc>
                        <a:spcBef>
                          <a:spcPts val="0"/>
                        </a:spcBef>
                        <a:spcAft>
                          <a:spcPts val="0"/>
                        </a:spcAft>
                      </a:pPr>
                      <a:r>
                        <a:rPr lang="en-US"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200">
                          <a:effectLst/>
                        </a:rPr>
                        <a:t>Prompt students to identify learning they need.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25806227"/>
                  </a:ext>
                </a:extLst>
              </a:tr>
              <a:tr h="237977">
                <a:tc>
                  <a:txBody>
                    <a:bodyPr/>
                    <a:lstStyle/>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07000"/>
                        </a:lnSpc>
                        <a:spcBef>
                          <a:spcPts val="0"/>
                        </a:spcBef>
                        <a:spcAft>
                          <a:spcPts val="0"/>
                        </a:spcAft>
                      </a:pPr>
                      <a:r>
                        <a:rPr lang="en-US"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dirty="0">
                        <a:effectLst/>
                        <a:latin typeface="Calibri" panose="020F0502020204030204" pitchFamily="34" charset="0"/>
                      </a:endParaRPr>
                    </a:p>
                  </a:txBody>
                  <a:tcPr marL="68580" marR="68580" marT="0" marB="0" anchor="b"/>
                </a:tc>
                <a:extLst>
                  <a:ext uri="{0D108BD9-81ED-4DB2-BD59-A6C34878D82A}">
                    <a16:rowId xmlns:a16="http://schemas.microsoft.com/office/drawing/2014/main" val="673672501"/>
                  </a:ext>
                </a:extLst>
              </a:tr>
            </a:tbl>
          </a:graphicData>
        </a:graphic>
      </p:graphicFrame>
    </p:spTree>
    <p:extLst>
      <p:ext uri="{BB962C8B-B14F-4D97-AF65-F5344CB8AC3E}">
        <p14:creationId xmlns:p14="http://schemas.microsoft.com/office/powerpoint/2010/main" val="6320749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020874"/>
            <a:ext cx="3168203" cy="837126"/>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a:t>Next Steps: Action = Results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360" y="1698623"/>
            <a:ext cx="7714696" cy="4892435"/>
          </a:xfrm>
          <a:prstGeom prst="rect">
            <a:avLst/>
          </a:prstGeom>
        </p:spPr>
      </p:pic>
      <p:sp>
        <p:nvSpPr>
          <p:cNvPr id="5" name="TextBox 4"/>
          <p:cNvSpPr txBox="1"/>
          <p:nvPr/>
        </p:nvSpPr>
        <p:spPr>
          <a:xfrm>
            <a:off x="179231" y="5029200"/>
            <a:ext cx="8720071" cy="584775"/>
          </a:xfrm>
          <a:prstGeom prst="rect">
            <a:avLst/>
          </a:prstGeom>
          <a:solidFill>
            <a:schemeClr val="accent1">
              <a:lumMod val="20000"/>
              <a:lumOff val="80000"/>
            </a:schemeClr>
          </a:solidFill>
        </p:spPr>
        <p:txBody>
          <a:bodyPr wrap="square" rtlCol="0">
            <a:spAutoFit/>
          </a:bodyPr>
          <a:lstStyle/>
          <a:p>
            <a:pPr algn="ctr"/>
            <a:r>
              <a:rPr lang="en-US" sz="3200" dirty="0"/>
              <a:t>What steps will you take to start implementing?</a:t>
            </a:r>
          </a:p>
        </p:txBody>
      </p:sp>
      <p:grpSp>
        <p:nvGrpSpPr>
          <p:cNvPr id="10" name="Group 2"/>
          <p:cNvGrpSpPr>
            <a:grpSpLocks/>
          </p:cNvGrpSpPr>
          <p:nvPr/>
        </p:nvGrpSpPr>
        <p:grpSpPr bwMode="auto">
          <a:xfrm>
            <a:off x="7923793" y="144462"/>
            <a:ext cx="1152525" cy="914400"/>
            <a:chOff x="4867942" y="3758980"/>
            <a:chExt cx="1151858" cy="914400"/>
          </a:xfrm>
        </p:grpSpPr>
        <p:sp>
          <p:nvSpPr>
            <p:cNvPr id="11" name="Rectangle 10"/>
            <p:cNvSpPr/>
            <p:nvPr/>
          </p:nvSpPr>
          <p:spPr>
            <a:xfrm>
              <a:off x="4986936" y="3758980"/>
              <a:ext cx="91387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 name="Picture 29" descr="C:\Users\dayad\Desktop\moedusail graphics\icons not buttons\reflec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375914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Shape 1099"/>
        <p:cNvGrpSpPr/>
        <p:nvPr/>
      </p:nvGrpSpPr>
      <p:grpSpPr>
        <a:xfrm>
          <a:off x="0" y="0"/>
          <a:ext cx="0" cy="0"/>
          <a:chOff x="0" y="0"/>
          <a:chExt cx="0" cy="0"/>
        </a:xfrm>
      </p:grpSpPr>
      <p:sp>
        <p:nvSpPr>
          <p:cNvPr id="1100" name="Shape 1100"/>
          <p:cNvSpPr txBox="1">
            <a:spLocks noGrp="1"/>
          </p:cNvSpPr>
          <p:nvPr>
            <p:ph type="title"/>
          </p:nvPr>
        </p:nvSpPr>
        <p:spPr>
          <a:xfrm>
            <a:off x="78925" y="634550"/>
            <a:ext cx="7288800" cy="1097100"/>
          </a:xfrm>
          <a:prstGeom prst="rect">
            <a:avLst/>
          </a:prstGeom>
        </p:spPr>
        <p:txBody>
          <a:bodyPr lIns="91425" tIns="91425" rIns="91425" bIns="91425" anchor="ctr" anchorCtr="0">
            <a:noAutofit/>
          </a:bodyPr>
          <a:lstStyle/>
          <a:p>
            <a:pPr lvl="0" rtl="0">
              <a:spcBef>
                <a:spcPts val="0"/>
              </a:spcBef>
              <a:buNone/>
            </a:pPr>
            <a:r>
              <a:rPr lang="en-US" sz="3600" dirty="0"/>
              <a:t>Resources for Further Learning/Coaching</a:t>
            </a:r>
          </a:p>
        </p:txBody>
      </p:sp>
      <p:pic>
        <p:nvPicPr>
          <p:cNvPr id="1101" name="Shape 1101"/>
          <p:cNvPicPr preferRelativeResize="0"/>
          <p:nvPr/>
        </p:nvPicPr>
        <p:blipFill>
          <a:blip r:embed="rId3">
            <a:alphaModFix/>
          </a:blip>
          <a:stretch>
            <a:fillRect/>
          </a:stretch>
        </p:blipFill>
        <p:spPr>
          <a:xfrm>
            <a:off x="7133950" y="4054894"/>
            <a:ext cx="2010050" cy="2572830"/>
          </a:xfrm>
          <a:prstGeom prst="rect">
            <a:avLst/>
          </a:prstGeom>
          <a:noFill/>
          <a:ln>
            <a:noFill/>
          </a:ln>
        </p:spPr>
      </p:pic>
      <p:pic>
        <p:nvPicPr>
          <p:cNvPr id="1102" name="Shape 1102"/>
          <p:cNvPicPr preferRelativeResize="0"/>
          <p:nvPr/>
        </p:nvPicPr>
        <p:blipFill>
          <a:blip r:embed="rId4">
            <a:alphaModFix/>
          </a:blip>
          <a:stretch>
            <a:fillRect/>
          </a:stretch>
        </p:blipFill>
        <p:spPr>
          <a:xfrm>
            <a:off x="7367725" y="1493467"/>
            <a:ext cx="1776275" cy="2381637"/>
          </a:xfrm>
          <a:prstGeom prst="rect">
            <a:avLst/>
          </a:prstGeom>
          <a:noFill/>
          <a:ln>
            <a:noFill/>
          </a:ln>
        </p:spPr>
      </p:pic>
      <p:sp>
        <p:nvSpPr>
          <p:cNvPr id="1103" name="Shape 1103"/>
          <p:cNvSpPr txBox="1">
            <a:spLocks noGrp="1"/>
          </p:cNvSpPr>
          <p:nvPr>
            <p:ph type="body" idx="1"/>
          </p:nvPr>
        </p:nvSpPr>
        <p:spPr>
          <a:xfrm>
            <a:off x="0" y="1493467"/>
            <a:ext cx="7494000" cy="4583483"/>
          </a:xfrm>
          <a:prstGeom prst="rect">
            <a:avLst/>
          </a:prstGeom>
        </p:spPr>
        <p:txBody>
          <a:bodyPr lIns="91425" tIns="91425" rIns="91425" bIns="91425" anchor="t" anchorCtr="0">
            <a:noAutofit/>
          </a:bodyPr>
          <a:lstStyle/>
          <a:p>
            <a:pPr lvl="0">
              <a:spcBef>
                <a:spcPts val="0"/>
              </a:spcBef>
              <a:buNone/>
            </a:pPr>
            <a:r>
              <a:rPr lang="en-US" sz="2600" dirty="0"/>
              <a:t>Video: </a:t>
            </a:r>
          </a:p>
          <a:p>
            <a:pPr lvl="0">
              <a:spcBef>
                <a:spcPts val="0"/>
              </a:spcBef>
              <a:buFont typeface="Arial" panose="020B0604020202020204" pitchFamily="34" charset="0"/>
              <a:buChar char="•"/>
            </a:pPr>
            <a:r>
              <a:rPr lang="en-US" sz="2600" u="sng" dirty="0">
                <a:solidFill>
                  <a:schemeClr val="hlink"/>
                </a:solidFill>
                <a:hlinkClick r:id="rId5"/>
              </a:rPr>
              <a:t> </a:t>
            </a:r>
            <a:r>
              <a:rPr lang="en-US" sz="2400" u="sng" dirty="0">
                <a:solidFill>
                  <a:schemeClr val="hlink"/>
                </a:solidFill>
                <a:hlinkClick r:id="rId5"/>
              </a:rPr>
              <a:t>Breaking Down “I Can” Statements with Students</a:t>
            </a:r>
          </a:p>
          <a:p>
            <a:pPr lvl="0">
              <a:spcBef>
                <a:spcPts val="0"/>
              </a:spcBef>
              <a:buNone/>
            </a:pPr>
            <a:endParaRPr lang="en-US" sz="1000" dirty="0"/>
          </a:p>
          <a:p>
            <a:pPr lvl="0">
              <a:spcBef>
                <a:spcPts val="0"/>
              </a:spcBef>
              <a:buNone/>
            </a:pPr>
            <a:r>
              <a:rPr lang="en-US" sz="2600" dirty="0"/>
              <a:t>Document: </a:t>
            </a:r>
          </a:p>
          <a:p>
            <a:pPr>
              <a:spcBef>
                <a:spcPts val="0"/>
              </a:spcBef>
              <a:buFont typeface="Arial" panose="020B0604020202020204" pitchFamily="34" charset="0"/>
              <a:buChar char="•"/>
            </a:pPr>
            <a:r>
              <a:rPr lang="en-US" sz="2600" u="sng" dirty="0">
                <a:solidFill>
                  <a:schemeClr val="hlink"/>
                </a:solidFill>
                <a:hlinkClick r:id="rId6"/>
              </a:rPr>
              <a:t> </a:t>
            </a:r>
            <a:r>
              <a:rPr lang="en-US" sz="2400" u="sng" dirty="0">
                <a:solidFill>
                  <a:schemeClr val="hlink"/>
                </a:solidFill>
                <a:hlinkClick r:id="rId6"/>
              </a:rPr>
              <a:t>Assessment for Learning Strategies</a:t>
            </a:r>
          </a:p>
          <a:p>
            <a:pPr lvl="0">
              <a:spcBef>
                <a:spcPts val="0"/>
              </a:spcBef>
              <a:buNone/>
            </a:pPr>
            <a:endParaRPr lang="en-US" sz="1000" dirty="0"/>
          </a:p>
          <a:p>
            <a:pPr lvl="0">
              <a:spcBef>
                <a:spcPts val="0"/>
              </a:spcBef>
              <a:buNone/>
            </a:pPr>
            <a:r>
              <a:rPr lang="en-US" sz="2600" dirty="0"/>
              <a:t>Books: </a:t>
            </a:r>
          </a:p>
          <a:p>
            <a:pPr lvl="0">
              <a:spcBef>
                <a:spcPts val="0"/>
              </a:spcBef>
              <a:buFont typeface="Arial" panose="020B0604020202020204" pitchFamily="34" charset="0"/>
              <a:buChar char="•"/>
            </a:pPr>
            <a:r>
              <a:rPr lang="en-US" sz="2400" u="sng" dirty="0">
                <a:solidFill>
                  <a:schemeClr val="hlink"/>
                </a:solidFill>
                <a:hlinkClick r:id="rId7"/>
              </a:rPr>
              <a:t>Seven Strategies of Assessment for Learning</a:t>
            </a:r>
            <a:r>
              <a:rPr lang="en-US" sz="2400" dirty="0"/>
              <a:t>, </a:t>
            </a:r>
            <a:r>
              <a:rPr lang="en-US" sz="1600" dirty="0"/>
              <a:t>(2nd Edition) by Jan </a:t>
            </a:r>
            <a:r>
              <a:rPr lang="en-US" sz="1600" dirty="0" err="1"/>
              <a:t>Chappius</a:t>
            </a:r>
            <a:endParaRPr lang="en-US" sz="1600" dirty="0"/>
          </a:p>
          <a:p>
            <a:pPr lvl="0" rtl="0">
              <a:spcBef>
                <a:spcPts val="0"/>
              </a:spcBef>
              <a:buFont typeface="Arial" panose="020B0604020202020204" pitchFamily="34" charset="0"/>
              <a:buChar char="•"/>
            </a:pPr>
            <a:r>
              <a:rPr lang="en-US" sz="2400" u="sng" dirty="0">
                <a:solidFill>
                  <a:schemeClr val="hlink"/>
                </a:solidFill>
                <a:hlinkClick r:id="rId8"/>
              </a:rPr>
              <a:t>Classroom Assessment for Student Learning: Doing it Right--Using it Well</a:t>
            </a:r>
            <a:r>
              <a:rPr lang="en-US" sz="2400" dirty="0"/>
              <a:t>, </a:t>
            </a:r>
            <a:r>
              <a:rPr lang="en-US" sz="1600" dirty="0"/>
              <a:t>(2nd Edition) by J. </a:t>
            </a:r>
            <a:r>
              <a:rPr lang="en-US" sz="1600" dirty="0" err="1"/>
              <a:t>Chappuis</a:t>
            </a:r>
            <a:r>
              <a:rPr lang="en-US" sz="1600" dirty="0"/>
              <a:t>, R. </a:t>
            </a:r>
            <a:r>
              <a:rPr lang="en-US" sz="1600" dirty="0" err="1"/>
              <a:t>Stiggins</a:t>
            </a:r>
            <a:r>
              <a:rPr lang="en-US" sz="1600" dirty="0"/>
              <a:t>, S. </a:t>
            </a:r>
            <a:r>
              <a:rPr lang="en-US" sz="1600" dirty="0" err="1"/>
              <a:t>Chappuis</a:t>
            </a:r>
            <a:r>
              <a:rPr lang="en-US" sz="1600" dirty="0"/>
              <a:t>, and J. </a:t>
            </a:r>
            <a:r>
              <a:rPr lang="en-US" sz="1600" dirty="0" err="1"/>
              <a:t>Arter</a:t>
            </a:r>
            <a:endParaRPr lang="en-US" sz="1600" dirty="0"/>
          </a:p>
          <a:p>
            <a:pPr lvl="0">
              <a:spcBef>
                <a:spcPts val="0"/>
              </a:spcBef>
              <a:buFont typeface="Arial" panose="020B0604020202020204" pitchFamily="34" charset="0"/>
              <a:buChar char="•"/>
            </a:pPr>
            <a:r>
              <a:rPr lang="en-US" sz="2400" u="sng" dirty="0">
                <a:solidFill>
                  <a:schemeClr val="tx1"/>
                </a:solidFill>
              </a:rPr>
              <a:t>Excerpt: </a:t>
            </a:r>
            <a:r>
              <a:rPr lang="en-US" sz="2400" u="sng" dirty="0">
                <a:solidFill>
                  <a:schemeClr val="hlink"/>
                </a:solidFill>
              </a:rPr>
              <a:t>Student Self-Assessment</a:t>
            </a:r>
            <a:r>
              <a:rPr lang="en-US" sz="2400" dirty="0">
                <a:solidFill>
                  <a:schemeClr val="tx1"/>
                </a:solidFill>
              </a:rPr>
              <a:t>, </a:t>
            </a:r>
            <a:r>
              <a:rPr lang="en-US" sz="1600" dirty="0"/>
              <a:t>by J. McMillan and J. Hearn</a:t>
            </a:r>
          </a:p>
        </p:txBody>
      </p:sp>
      <p:grpSp>
        <p:nvGrpSpPr>
          <p:cNvPr id="6" name="Shape 1060"/>
          <p:cNvGrpSpPr/>
          <p:nvPr/>
        </p:nvGrpSpPr>
        <p:grpSpPr>
          <a:xfrm>
            <a:off x="8001000" y="228600"/>
            <a:ext cx="914400" cy="914400"/>
            <a:chOff x="4986596" y="5279692"/>
            <a:chExt cx="914400" cy="914400"/>
          </a:xfrm>
        </p:grpSpPr>
        <p:sp>
          <p:nvSpPr>
            <p:cNvPr id="7" name="Shape 1061"/>
            <p:cNvSpPr/>
            <p:nvPr/>
          </p:nvSpPr>
          <p:spPr>
            <a:xfrm>
              <a:off x="4986596" y="5279692"/>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8" name="Shape 1062" descr="C:\Users\dayad\Desktop\moedusail graphics\icons not buttons\resources2.png"/>
            <p:cNvPicPr preferRelativeResize="0"/>
            <p:nvPr/>
          </p:nvPicPr>
          <p:blipFill rotWithShape="1">
            <a:blip r:embed="rId9">
              <a:alphaModFix/>
            </a:blip>
            <a:srcRect r="29562"/>
            <a:stretch/>
          </p:blipFill>
          <p:spPr>
            <a:xfrm>
              <a:off x="5029200" y="5325412"/>
              <a:ext cx="811200" cy="822900"/>
            </a:xfrm>
            <a:prstGeom prst="rect">
              <a:avLst/>
            </a:prstGeom>
            <a:noFill/>
            <a:ln>
              <a:noFill/>
            </a:ln>
          </p:spPr>
        </p:pic>
      </p:grpSp>
    </p:spTree>
    <p:extLst>
      <p:ext uri="{BB962C8B-B14F-4D97-AF65-F5344CB8AC3E}">
        <p14:creationId xmlns:p14="http://schemas.microsoft.com/office/powerpoint/2010/main" val="9797528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Shape 1057"/>
        <p:cNvGrpSpPr/>
        <p:nvPr/>
      </p:nvGrpSpPr>
      <p:grpSpPr>
        <a:xfrm>
          <a:off x="0" y="0"/>
          <a:ext cx="0" cy="0"/>
          <a:chOff x="0" y="0"/>
          <a:chExt cx="0" cy="0"/>
        </a:xfrm>
      </p:grpSpPr>
      <p:sp>
        <p:nvSpPr>
          <p:cNvPr id="1058" name="Shape 1058"/>
          <p:cNvSpPr txBox="1">
            <a:spLocks noGrp="1"/>
          </p:cNvSpPr>
          <p:nvPr>
            <p:ph type="title"/>
          </p:nvPr>
        </p:nvSpPr>
        <p:spPr>
          <a:xfrm>
            <a:off x="457200" y="601675"/>
            <a:ext cx="7649400" cy="1947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accent2"/>
                </a:solidFill>
                <a:latin typeface="Questrial"/>
                <a:ea typeface="Questrial"/>
                <a:cs typeface="Questrial"/>
                <a:sym typeface="Questrial"/>
              </a:rPr>
              <a:t>Resources for </a:t>
            </a:r>
            <a:r>
              <a:rPr lang="en-US"/>
              <a:t>Using Technology with Assessment Capable Learners</a:t>
            </a:r>
          </a:p>
        </p:txBody>
      </p:sp>
      <p:sp>
        <p:nvSpPr>
          <p:cNvPr id="1059" name="Shape 1059"/>
          <p:cNvSpPr txBox="1">
            <a:spLocks noGrp="1"/>
          </p:cNvSpPr>
          <p:nvPr>
            <p:ph type="body" idx="1"/>
          </p:nvPr>
        </p:nvSpPr>
        <p:spPr>
          <a:xfrm>
            <a:off x="457200" y="2828725"/>
            <a:ext cx="8686800" cy="29625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2"/>
              </a:buClr>
              <a:buSzPct val="25000"/>
              <a:buFont typeface="Noto Sans Symbols"/>
              <a:buNone/>
            </a:pPr>
            <a:r>
              <a:rPr lang="en-US" sz="2800" dirty="0">
                <a:latin typeface="Arial"/>
                <a:ea typeface="Arial"/>
                <a:cs typeface="Arial"/>
                <a:sym typeface="Arial"/>
              </a:rPr>
              <a:t>Visit </a:t>
            </a:r>
            <a:r>
              <a:rPr lang="en-US" sz="2800" u="sng" dirty="0">
                <a:solidFill>
                  <a:srgbClr val="002060"/>
                </a:solidFill>
                <a:latin typeface="Arial"/>
                <a:ea typeface="Arial"/>
                <a:cs typeface="Arial"/>
                <a:sym typeface="Arial"/>
                <a:hlinkClick r:id="rId3"/>
              </a:rPr>
              <a:t>MOEDU-SAIL</a:t>
            </a:r>
            <a:r>
              <a:rPr lang="en-US" sz="2800" dirty="0">
                <a:latin typeface="Arial"/>
                <a:ea typeface="Arial"/>
                <a:cs typeface="Arial"/>
                <a:sym typeface="Arial"/>
              </a:rPr>
              <a:t> for resources to implement technology in Strategies 3 &amp; 4</a:t>
            </a:r>
          </a:p>
        </p:txBody>
      </p:sp>
      <p:grpSp>
        <p:nvGrpSpPr>
          <p:cNvPr id="1060" name="Shape 1060"/>
          <p:cNvGrpSpPr/>
          <p:nvPr/>
        </p:nvGrpSpPr>
        <p:grpSpPr>
          <a:xfrm>
            <a:off x="8001000" y="228600"/>
            <a:ext cx="914400" cy="914400"/>
            <a:chOff x="4986596" y="5279692"/>
            <a:chExt cx="914400" cy="914400"/>
          </a:xfrm>
        </p:grpSpPr>
        <p:sp>
          <p:nvSpPr>
            <p:cNvPr id="1061" name="Shape 1061"/>
            <p:cNvSpPr/>
            <p:nvPr/>
          </p:nvSpPr>
          <p:spPr>
            <a:xfrm>
              <a:off x="4986596" y="5279692"/>
              <a:ext cx="914400" cy="914400"/>
            </a:xfrm>
            <a:prstGeom prst="rect">
              <a:avLst/>
            </a:prstGeom>
            <a:solidFill>
              <a:schemeClr val="lt1"/>
            </a:solidFill>
            <a:ln w="38100" cap="flat" cmpd="sng">
              <a:solidFill>
                <a:srgbClr val="2C7D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1062" name="Shape 1062" descr="C:\Users\dayad\Desktop\moedusail graphics\icons not buttons\resources2.png"/>
            <p:cNvPicPr preferRelativeResize="0"/>
            <p:nvPr/>
          </p:nvPicPr>
          <p:blipFill rotWithShape="1">
            <a:blip r:embed="rId4">
              <a:alphaModFix/>
            </a:blip>
            <a:srcRect r="29562"/>
            <a:stretch/>
          </p:blipFill>
          <p:spPr>
            <a:xfrm>
              <a:off x="5029200" y="5325412"/>
              <a:ext cx="811200" cy="822900"/>
            </a:xfrm>
            <a:prstGeom prst="rect">
              <a:avLst/>
            </a:prstGeom>
            <a:noFill/>
            <a:ln>
              <a:noFill/>
            </a:ln>
          </p:spPr>
        </p:pic>
      </p:grpSp>
      <p:pic>
        <p:nvPicPr>
          <p:cNvPr id="1063" name="Shape 1063"/>
          <p:cNvPicPr preferRelativeResize="0"/>
          <p:nvPr/>
        </p:nvPicPr>
        <p:blipFill>
          <a:blip r:embed="rId5">
            <a:alphaModFix/>
          </a:blip>
          <a:stretch>
            <a:fillRect/>
          </a:stretch>
        </p:blipFill>
        <p:spPr>
          <a:xfrm>
            <a:off x="5779704" y="3877225"/>
            <a:ext cx="2749111" cy="1578900"/>
          </a:xfrm>
          <a:prstGeom prst="rect">
            <a:avLst/>
          </a:prstGeom>
          <a:noFill/>
          <a:ln>
            <a:noFill/>
          </a:ln>
        </p:spPr>
      </p:pic>
      <p:pic>
        <p:nvPicPr>
          <p:cNvPr id="1064" name="Shape 1064"/>
          <p:cNvPicPr preferRelativeResize="0"/>
          <p:nvPr/>
        </p:nvPicPr>
        <p:blipFill>
          <a:blip r:embed="rId6">
            <a:alphaModFix/>
          </a:blip>
          <a:stretch>
            <a:fillRect/>
          </a:stretch>
        </p:blipFill>
        <p:spPr>
          <a:xfrm>
            <a:off x="5780177" y="5456122"/>
            <a:ext cx="2748170" cy="1344124"/>
          </a:xfrm>
          <a:prstGeom prst="rect">
            <a:avLst/>
          </a:prstGeom>
          <a:noFill/>
          <a:ln>
            <a:noFill/>
          </a:ln>
        </p:spPr>
      </p:pic>
      <p:pic>
        <p:nvPicPr>
          <p:cNvPr id="1065" name="Shape 1065"/>
          <p:cNvPicPr preferRelativeResize="0"/>
          <p:nvPr/>
        </p:nvPicPr>
        <p:blipFill>
          <a:blip r:embed="rId7">
            <a:alphaModFix/>
          </a:blip>
          <a:stretch>
            <a:fillRect/>
          </a:stretch>
        </p:blipFill>
        <p:spPr>
          <a:xfrm>
            <a:off x="457200" y="4236050"/>
            <a:ext cx="2406825" cy="1719149"/>
          </a:xfrm>
          <a:prstGeom prst="rect">
            <a:avLst/>
          </a:prstGeom>
          <a:noFill/>
          <a:ln>
            <a:noFill/>
          </a:ln>
        </p:spPr>
      </p:pic>
      <p:pic>
        <p:nvPicPr>
          <p:cNvPr id="1066" name="Shape 1066"/>
          <p:cNvPicPr preferRelativeResize="0"/>
          <p:nvPr/>
        </p:nvPicPr>
        <p:blipFill>
          <a:blip r:embed="rId8">
            <a:alphaModFix/>
          </a:blip>
          <a:stretch>
            <a:fillRect/>
          </a:stretch>
        </p:blipFill>
        <p:spPr>
          <a:xfrm>
            <a:off x="3823746" y="5501549"/>
            <a:ext cx="1298678" cy="1298700"/>
          </a:xfrm>
          <a:prstGeom prst="rect">
            <a:avLst/>
          </a:prstGeom>
          <a:noFill/>
          <a:ln>
            <a:noFill/>
          </a:ln>
        </p:spPr>
      </p:pic>
      <p:pic>
        <p:nvPicPr>
          <p:cNvPr id="1067" name="Shape 1067"/>
          <p:cNvPicPr preferRelativeResize="0"/>
          <p:nvPr/>
        </p:nvPicPr>
        <p:blipFill>
          <a:blip r:embed="rId9">
            <a:alphaModFix/>
          </a:blip>
          <a:stretch>
            <a:fillRect/>
          </a:stretch>
        </p:blipFill>
        <p:spPr>
          <a:xfrm>
            <a:off x="3823750" y="4017337"/>
            <a:ext cx="1298675" cy="1298675"/>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066800"/>
            <a:ext cx="7048500" cy="1524000"/>
          </a:xfrm>
        </p:spPr>
        <p:txBody>
          <a:bodyPr/>
          <a:lstStyle/>
          <a:p>
            <a:r>
              <a:rPr lang="en-US" dirty="0"/>
              <a:t>Contact Information</a:t>
            </a:r>
          </a:p>
        </p:txBody>
      </p:sp>
      <p:sp>
        <p:nvSpPr>
          <p:cNvPr id="3" name="Content Placeholder 2"/>
          <p:cNvSpPr>
            <a:spLocks noGrp="1"/>
          </p:cNvSpPr>
          <p:nvPr>
            <p:ph idx="1"/>
          </p:nvPr>
        </p:nvSpPr>
        <p:spPr>
          <a:xfrm>
            <a:off x="457200" y="4114800"/>
            <a:ext cx="8229600" cy="1828797"/>
          </a:xfrm>
        </p:spPr>
        <p:txBody>
          <a:bodyPr/>
          <a:lstStyle/>
          <a:p>
            <a:pPr marL="0" indent="0">
              <a:buNone/>
            </a:pPr>
            <a:r>
              <a:rPr lang="en-US" dirty="0"/>
              <a:t>Please contact me to schedule follow-up coaching and/or additional professional development.</a:t>
            </a:r>
          </a:p>
        </p:txBody>
      </p:sp>
    </p:spTree>
    <p:extLst>
      <p:ext uri="{BB962C8B-B14F-4D97-AF65-F5344CB8AC3E}">
        <p14:creationId xmlns:p14="http://schemas.microsoft.com/office/powerpoint/2010/main" val="120780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010" y="451104"/>
            <a:ext cx="5671142" cy="5839968"/>
          </a:xfrm>
          <a:prstGeom prst="rect">
            <a:avLst/>
          </a:prstGeom>
        </p:spPr>
      </p:pic>
      <p:sp>
        <p:nvSpPr>
          <p:cNvPr id="494" name="Shape 494"/>
          <p:cNvSpPr/>
          <p:nvPr/>
        </p:nvSpPr>
        <p:spPr>
          <a:xfrm rot="820608">
            <a:off x="4149456" y="2418528"/>
            <a:ext cx="633285" cy="1783076"/>
          </a:xfrm>
          <a:prstGeom prst="ellipse">
            <a:avLst/>
          </a:prstGeom>
          <a:noFill/>
          <a:ln w="76200" cap="flat" cmpd="sng">
            <a:solidFill>
              <a:srgbClr val="98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780775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anim calcmode="lin" valueType="num">
                                      <p:cBhvr additive="base">
                                        <p:cTn id="7" dur="1000"/>
                                        <p:tgtEl>
                                          <p:spTgt spid="494"/>
                                        </p:tgtEl>
                                        <p:attrNameLst>
                                          <p:attrName>ppt_w</p:attrName>
                                        </p:attrNameLst>
                                      </p:cBhvr>
                                      <p:tavLst>
                                        <p:tav tm="0">
                                          <p:val>
                                            <p:strVal val="0"/>
                                          </p:val>
                                        </p:tav>
                                        <p:tav tm="100000">
                                          <p:val>
                                            <p:strVal val="#ppt_w"/>
                                          </p:val>
                                        </p:tav>
                                      </p:tavLst>
                                    </p:anim>
                                    <p:anim calcmode="lin" valueType="num">
                                      <p:cBhvr additive="base">
                                        <p:cTn id="8" dur="1000"/>
                                        <p:tgtEl>
                                          <p:spTgt spid="49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D">
  <a:themeElements>
    <a:clrScheme name="spdg w/sand">
      <a:dk1>
        <a:srgbClr val="000000"/>
      </a:dk1>
      <a:lt1>
        <a:srgbClr val="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sPD">
  <a:themeElements>
    <a:clrScheme name="spdg w/sand">
      <a:dk1>
        <a:srgbClr val="000000"/>
      </a:dk1>
      <a:lt1>
        <a:srgbClr val="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PD">
  <a:themeElements>
    <a:clrScheme name="spdg w/sand">
      <a:dk1>
        <a:srgbClr val="000000"/>
      </a:dk1>
      <a:lt1>
        <a:srgbClr val="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D">
  <a:themeElements>
    <a:clrScheme name="SPDG">
      <a:dk1>
        <a:srgbClr val="000000"/>
      </a:dk1>
      <a:lt1>
        <a:srgbClr val="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A5A5A5"/>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D">
  <a:themeElements>
    <a:clrScheme name="Custom 29">
      <a:dk1>
        <a:srgbClr val="000000"/>
      </a:dk1>
      <a:lt1>
        <a:srgbClr val="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A5A5A5"/>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4680</TotalTime>
  <Words>13484</Words>
  <Application>Microsoft Office PowerPoint</Application>
  <PresentationFormat>On-screen Show (4:3)</PresentationFormat>
  <Paragraphs>1044</Paragraphs>
  <Slides>89</Slides>
  <Notes>89</Notes>
  <HiddenSlides>8</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89</vt:i4>
      </vt:variant>
    </vt:vector>
  </HeadingPairs>
  <TitlesOfParts>
    <vt:vector size="102" baseType="lpstr">
      <vt:lpstr>Noto Sans Symbols</vt:lpstr>
      <vt:lpstr>Arial</vt:lpstr>
      <vt:lpstr>Tw Cen MT</vt:lpstr>
      <vt:lpstr>Arial Narrow</vt:lpstr>
      <vt:lpstr>Wingdings</vt:lpstr>
      <vt:lpstr>Calibri</vt:lpstr>
      <vt:lpstr>Questrial</vt:lpstr>
      <vt:lpstr>Noto Symbol</vt:lpstr>
      <vt:lpstr>sPD</vt:lpstr>
      <vt:lpstr>3_sPD</vt:lpstr>
      <vt:lpstr>sPD</vt:lpstr>
      <vt:lpstr>sPD</vt:lpstr>
      <vt:lpstr>sPD</vt:lpstr>
      <vt:lpstr>Hidden Slide #1</vt:lpstr>
      <vt:lpstr>Hidden Slide #2</vt:lpstr>
      <vt:lpstr>Preparation</vt:lpstr>
      <vt:lpstr>Pre-Reading</vt:lpstr>
      <vt:lpstr>Developing Assessment Capable Learners</vt:lpstr>
      <vt:lpstr>                    Acknowledgements  Special thanks to all contributors to the development and revision of this module.  The original collection of learning packages was rolled-out for use by Regional Professional Development Center (RPDC) Consultants in July 2013 after being developed by a team of content experts. The collection of learning packages was developed through efforts funded by the Missouri State Personnel Development Grant (SPDG). The following individual/groups are thanked immensely for their hard work in developing this package. </vt:lpstr>
      <vt:lpstr>       Initial Content Development Team, 2013    Mary Richter, Team Leader, MO SW-PBS Ginger Henry, DESE Winona Anderson, South Central RPDC Amy King, Kansas City RPDC Julie Blaine, Central RPDC  Debbie Litner, Southeast RPDC Deb Childs, MO SW-PBS   Jana Loge, Southwest RPDC Janet Crafton, South Central RDPC  Kris Luginbill, Southwest RPDC Susan Feeback, Central RPDC  Robert Rethemeyer, Central RPDC Diane Feeley, MO SW-PBS  Patty Wilmes, Northwest RPDC  Doug Hatridge, Central RPDC   Liz Condray, South Central RPDC (Enhancent, ‘14) </vt:lpstr>
      <vt:lpstr>Opening &amp; Introductions</vt:lpstr>
      <vt:lpstr>PowerPoint Presentation</vt:lpstr>
      <vt:lpstr>Developing  Assessment Capable Learners</vt:lpstr>
      <vt:lpstr>PowerPoint Presentation</vt:lpstr>
      <vt:lpstr>Hattie’s “Barometer of Influence”</vt:lpstr>
      <vt:lpstr>Assessment Capable Learners</vt:lpstr>
      <vt:lpstr>Missouri Teacher Standards</vt:lpstr>
      <vt:lpstr>Session-at-a-Glance</vt:lpstr>
      <vt:lpstr>Learning Targets</vt:lpstr>
      <vt:lpstr>Essential Questions</vt:lpstr>
      <vt:lpstr>Norms</vt:lpstr>
      <vt:lpstr>Developing Assessment Capable Learners</vt:lpstr>
      <vt:lpstr>Teacher Strategies for Developing Assessment Capable Learners</vt:lpstr>
      <vt:lpstr>Questions Students Need to Answer</vt:lpstr>
      <vt:lpstr>Use of These Strategies              Is Not Linear</vt:lpstr>
      <vt:lpstr>“Indispensable Conditions” for Improvement in Learning</vt:lpstr>
      <vt:lpstr>Today’s Focus:  Where Am I Now?</vt:lpstr>
      <vt:lpstr>Where Am I Now?</vt:lpstr>
      <vt:lpstr>Unpacking the Topic</vt:lpstr>
      <vt:lpstr>Learning Outcomes Feedback</vt:lpstr>
      <vt:lpstr>Assessment Capable Learners</vt:lpstr>
      <vt:lpstr>Definition of Feedback</vt:lpstr>
      <vt:lpstr>Benefits of Feedback</vt:lpstr>
      <vt:lpstr>Purpose of Feedback</vt:lpstr>
      <vt:lpstr>Setting the Stage for  Descriptive Feedback</vt:lpstr>
      <vt:lpstr>Classroom Climate is Critical</vt:lpstr>
      <vt:lpstr>PowerPoint Presentation</vt:lpstr>
      <vt:lpstr>Video</vt:lpstr>
      <vt:lpstr>Unpacking the Topic</vt:lpstr>
      <vt:lpstr>Characteristics of Effective Feedback</vt:lpstr>
      <vt:lpstr>Seven Keys to Effective Feedback</vt:lpstr>
      <vt:lpstr>Jigsaw </vt:lpstr>
      <vt:lpstr>Effective Feedback  Helps all students answer these  three questions.</vt:lpstr>
      <vt:lpstr>Goldilocks Principle</vt:lpstr>
      <vt:lpstr>Descriptive Feedback</vt:lpstr>
      <vt:lpstr>Types of Feedback</vt:lpstr>
      <vt:lpstr>Descriptive or Evaluative?</vt:lpstr>
      <vt:lpstr>Descriptive or Evaluative?</vt:lpstr>
      <vt:lpstr>Descriptive or Evaluative?</vt:lpstr>
      <vt:lpstr>Descriptive or Evaluative?</vt:lpstr>
      <vt:lpstr>Descriptive or Evaluative?</vt:lpstr>
      <vt:lpstr>Descriptive or Evaluative?</vt:lpstr>
      <vt:lpstr>Descriptive or Evaluative?</vt:lpstr>
      <vt:lpstr>Descriptive or Evaluative?</vt:lpstr>
      <vt:lpstr>Descriptive or Evaluative?</vt:lpstr>
      <vt:lpstr>Descriptive or Evaluative?</vt:lpstr>
      <vt:lpstr>Descriptive or Evaluative?</vt:lpstr>
      <vt:lpstr>Why Exemplary?</vt:lpstr>
      <vt:lpstr>Descriptive feedback is the most powerful tool for improving student learning. </vt:lpstr>
      <vt:lpstr>Unpacking the Topic</vt:lpstr>
      <vt:lpstr>What is the most effective kind of feedback to give to students?</vt:lpstr>
      <vt:lpstr>3 Levels of Feedback</vt:lpstr>
      <vt:lpstr>My Feedback Practices</vt:lpstr>
      <vt:lpstr>Resources for Further Learning/Coaching</vt:lpstr>
      <vt:lpstr>PowerPoint Presentation</vt:lpstr>
      <vt:lpstr>Reflective Questions for Discussion</vt:lpstr>
      <vt:lpstr>Peer Critique: Creating a  Culture of Revision</vt:lpstr>
      <vt:lpstr>Reflective Questions for Discussion</vt:lpstr>
      <vt:lpstr>Resources for Using Technology in Feedback</vt:lpstr>
      <vt:lpstr>Unpacking the Topic</vt:lpstr>
      <vt:lpstr>Say Something</vt:lpstr>
      <vt:lpstr>Strategy 4: Self-Assessment</vt:lpstr>
      <vt:lpstr>Self-Assessment Readiness</vt:lpstr>
      <vt:lpstr>Self Assessment Tools</vt:lpstr>
      <vt:lpstr>PowerPoint Presentation</vt:lpstr>
      <vt:lpstr>Self-Assessment includes having  students do the following:  Identify their own strengths and areas for improvement.  Write in a response log at the end of class, recording key points they have learned and questions they still have. Using established criteria, select a work sample for their portfolio that proves a certain level of proficiency, explaining why the piece qualifies. Offer descriptive feedback to classmates. Use your feedback, feedback from other students, and their own self-assessment to identify what they need to work on and set goals for future learning.</vt:lpstr>
      <vt:lpstr>Unpacking the Topic</vt:lpstr>
      <vt:lpstr>Why Have Students Set Goals?</vt:lpstr>
      <vt:lpstr>The teacher models how to self-assess, set goals, and plan improvements by asking:</vt:lpstr>
      <vt:lpstr>Student Goal Setting Tools</vt:lpstr>
      <vt:lpstr>Student Goal Setting Tools</vt:lpstr>
      <vt:lpstr>Assessment &amp; Reflection</vt:lpstr>
      <vt:lpstr>Where Am I Now?</vt:lpstr>
      <vt:lpstr>What Do You Already Do? Strategies 3 and 4 Make a list of practices you plan to implement for each strategy based on your learning from today.</vt:lpstr>
      <vt:lpstr>PowerPoint Presentation</vt:lpstr>
      <vt:lpstr>Closing &amp; Follow-up</vt:lpstr>
      <vt:lpstr>Practice Profile</vt:lpstr>
      <vt:lpstr>Implementation Fidelity</vt:lpstr>
      <vt:lpstr>Next Steps: Action = Results</vt:lpstr>
      <vt:lpstr>Resources for Further Learning/Coaching</vt:lpstr>
      <vt:lpstr>Resources for Using Technology with Assessment Capable Learners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dc:title>
  <dc:creator>Joe Steele</dc:creator>
  <cp:lastModifiedBy>Jodi Arnold</cp:lastModifiedBy>
  <cp:revision>253</cp:revision>
  <cp:lastPrinted>2017-04-29T21:38:57Z</cp:lastPrinted>
  <dcterms:modified xsi:type="dcterms:W3CDTF">2022-07-20T22:00:05Z</dcterms:modified>
</cp:coreProperties>
</file>