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heme/themeOverride1.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6" r:id="rId1"/>
    <p:sldMasterId id="2147483669" r:id="rId2"/>
    <p:sldMasterId id="2147483681" r:id="rId3"/>
    <p:sldMasterId id="2147483694" r:id="rId4"/>
    <p:sldMasterId id="2147483709" r:id="rId5"/>
    <p:sldMasterId id="2147483720" r:id="rId6"/>
  </p:sldMasterIdLst>
  <p:notesMasterIdLst>
    <p:notesMasterId r:id="rId79"/>
  </p:notesMasterIdLst>
  <p:sldIdLst>
    <p:sldId id="302" r:id="rId7"/>
    <p:sldId id="303" r:id="rId8"/>
    <p:sldId id="304" r:id="rId9"/>
    <p:sldId id="305" r:id="rId10"/>
    <p:sldId id="335" r:id="rId11"/>
    <p:sldId id="336" r:id="rId12"/>
    <p:sldId id="306" r:id="rId13"/>
    <p:sldId id="307" r:id="rId14"/>
    <p:sldId id="308" r:id="rId15"/>
    <p:sldId id="344" r:id="rId16"/>
    <p:sldId id="310" r:id="rId17"/>
    <p:sldId id="311" r:id="rId18"/>
    <p:sldId id="312" r:id="rId19"/>
    <p:sldId id="313" r:id="rId20"/>
    <p:sldId id="257" r:id="rId21"/>
    <p:sldId id="258" r:id="rId22"/>
    <p:sldId id="315" r:id="rId23"/>
    <p:sldId id="316" r:id="rId24"/>
    <p:sldId id="317" r:id="rId25"/>
    <p:sldId id="256" r:id="rId26"/>
    <p:sldId id="330" r:id="rId27"/>
    <p:sldId id="332" r:id="rId28"/>
    <p:sldId id="318" r:id="rId29"/>
    <p:sldId id="259" r:id="rId30"/>
    <p:sldId id="324" r:id="rId31"/>
    <p:sldId id="289" r:id="rId32"/>
    <p:sldId id="339" r:id="rId33"/>
    <p:sldId id="260" r:id="rId34"/>
    <p:sldId id="261" r:id="rId35"/>
    <p:sldId id="262" r:id="rId36"/>
    <p:sldId id="265" r:id="rId37"/>
    <p:sldId id="263" r:id="rId38"/>
    <p:sldId id="264" r:id="rId39"/>
    <p:sldId id="266" r:id="rId40"/>
    <p:sldId id="340" r:id="rId41"/>
    <p:sldId id="267" r:id="rId42"/>
    <p:sldId id="268" r:id="rId43"/>
    <p:sldId id="295" r:id="rId44"/>
    <p:sldId id="297" r:id="rId45"/>
    <p:sldId id="293" r:id="rId46"/>
    <p:sldId id="294" r:id="rId47"/>
    <p:sldId id="298" r:id="rId48"/>
    <p:sldId id="269" r:id="rId49"/>
    <p:sldId id="299" r:id="rId50"/>
    <p:sldId id="270" r:id="rId51"/>
    <p:sldId id="290" r:id="rId52"/>
    <p:sldId id="300" r:id="rId53"/>
    <p:sldId id="341" r:id="rId54"/>
    <p:sldId id="274" r:id="rId55"/>
    <p:sldId id="275" r:id="rId56"/>
    <p:sldId id="276" r:id="rId57"/>
    <p:sldId id="320" r:id="rId58"/>
    <p:sldId id="319" r:id="rId59"/>
    <p:sldId id="321" r:id="rId60"/>
    <p:sldId id="322" r:id="rId61"/>
    <p:sldId id="323" r:id="rId62"/>
    <p:sldId id="277" r:id="rId63"/>
    <p:sldId id="345" r:id="rId64"/>
    <p:sldId id="342" r:id="rId65"/>
    <p:sldId id="282" r:id="rId66"/>
    <p:sldId id="283" r:id="rId67"/>
    <p:sldId id="284" r:id="rId68"/>
    <p:sldId id="285" r:id="rId69"/>
    <p:sldId id="286" r:id="rId70"/>
    <p:sldId id="333" r:id="rId71"/>
    <p:sldId id="287" r:id="rId72"/>
    <p:sldId id="343" r:id="rId73"/>
    <p:sldId id="288" r:id="rId74"/>
    <p:sldId id="338" r:id="rId75"/>
    <p:sldId id="337" r:id="rId76"/>
    <p:sldId id="325" r:id="rId77"/>
    <p:sldId id="327" r:id="rId78"/>
  </p:sldIdLst>
  <p:sldSz cx="9144000" cy="6858000" type="screen4x3"/>
  <p:notesSz cx="7077075" cy="9363075"/>
  <p:embeddedFontLst>
    <p:embeddedFont>
      <p:font typeface="Arial Narrow" panose="020B0606020202030204" pitchFamily="34" charset="0"/>
      <p:regular r:id="rId80"/>
      <p:bold r:id="rId81"/>
      <p:italic r:id="rId82"/>
      <p:boldItalic r:id="rId83"/>
    </p:embeddedFont>
    <p:embeddedFont>
      <p:font typeface="Calibri" panose="020F0502020204030204" pitchFamily="34" charset="0"/>
      <p:regular r:id="rId84"/>
      <p:bold r:id="rId85"/>
      <p:italic r:id="rId86"/>
      <p:boldItalic r:id="rId87"/>
    </p:embeddedFont>
    <p:embeddedFont>
      <p:font typeface="Questrial" pitchFamily="2" charset="0"/>
      <p:regular r:id="rId88"/>
    </p:embeddedFont>
    <p:embeddedFont>
      <p:font typeface="Tw Cen MT" panose="020B0602020104020603" pitchFamily="34"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9D"/>
    <a:srgbClr val="005479"/>
    <a:srgbClr val="073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36ACFA-F8FA-4D41-A55F-A07280F3264E}">
  <a:tblStyle styleId="{0436ACFA-F8FA-4D41-A55F-A07280F326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50445" autoAdjust="0"/>
  </p:normalViewPr>
  <p:slideViewPr>
    <p:cSldViewPr snapToGrid="0">
      <p:cViewPr varScale="1">
        <p:scale>
          <a:sx n="32" d="100"/>
          <a:sy n="32" d="100"/>
        </p:scale>
        <p:origin x="1916" y="20"/>
      </p:cViewPr>
      <p:guideLst>
        <p:guide orient="horz" pos="2160"/>
        <p:guide pos="2880"/>
      </p:guideLst>
    </p:cSldViewPr>
  </p:slideViewPr>
  <p:outlineViewPr>
    <p:cViewPr>
      <p:scale>
        <a:sx n="33" d="100"/>
        <a:sy n="33" d="100"/>
      </p:scale>
      <p:origin x="0" y="-9048"/>
    </p:cViewPr>
  </p:outlineViewPr>
  <p:notesTextViewPr>
    <p:cViewPr>
      <p:scale>
        <a:sx n="100" d="100"/>
        <a:sy n="100" d="100"/>
      </p:scale>
      <p:origin x="0" y="0"/>
    </p:cViewPr>
  </p:notesTextViewPr>
  <p:notesViewPr>
    <p:cSldViewPr snapToGrid="0">
      <p:cViewPr varScale="1">
        <p:scale>
          <a:sx n="61" d="100"/>
          <a:sy n="61" d="100"/>
        </p:scale>
        <p:origin x="3132" y="4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font" Target="fonts/font11.fntdata"/><Relationship Id="rId95" Type="http://schemas.openxmlformats.org/officeDocument/2006/relationships/theme" Target="theme/theme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font" Target="fonts/font13.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8.fntdata"/><Relationship Id="rId61" Type="http://schemas.openxmlformats.org/officeDocument/2006/relationships/slide" Target="slides/slide55.xml"/><Relationship Id="rId82" Type="http://schemas.openxmlformats.org/officeDocument/2006/relationships/font" Target="fonts/font3.fntdata"/><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8154"/>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08705" y="0"/>
            <a:ext cx="3066733" cy="468154"/>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96975" y="701675"/>
            <a:ext cx="4683125" cy="351154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447460"/>
            <a:ext cx="5661660" cy="4213384"/>
          </a:xfrm>
          <a:prstGeom prst="rect">
            <a:avLst/>
          </a:prstGeom>
          <a:noFill/>
          <a:ln>
            <a:noFill/>
          </a:ln>
        </p:spPr>
        <p:txBody>
          <a:bodyPr spcFirstLastPara="1" wrap="square" lIns="91425" tIns="91425" rIns="91425" bIns="91425" anchor="t" anchorCtr="0"/>
          <a:lstStyle>
            <a:lvl1pPr marL="457200" marR="0" lvl="0" indent="-304800" algn="l" rtl="0">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36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296"/>
            <a:ext cx="3066733" cy="468154"/>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atawise.gse.harvard.edu/data-wise-improvement-proces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online.lsu.edu/newsroom/articles/how-educators-can-use-student-data-drive-instruction/"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open?id=1XBBYutUwiEbr7YSqMQ1pVbXyH8SR1cf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youtube.com/watch?v=rr15SLGaSZI"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youtube.com/watch?v=g48DAG4hJd4"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youtube.com/watch?v=QcuOFpRgOK8&amp;t=251s"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lvl="0" indent="0" algn="l" rtl="0">
              <a:spcBef>
                <a:spcPts val="360"/>
              </a:spcBef>
              <a:spcAft>
                <a:spcPts val="0"/>
              </a:spcAft>
              <a:buNone/>
            </a:pPr>
            <a:r>
              <a:rPr lang="en-US" sz="800" b="1" dirty="0"/>
              <a:t>DBDM in</a:t>
            </a:r>
            <a:r>
              <a:rPr lang="en-US" sz="800" b="1" baseline="0" dirty="0"/>
              <a:t>-person training suggestions: </a:t>
            </a:r>
            <a:r>
              <a:rPr lang="en-US" sz="800" dirty="0"/>
              <a:t>The</a:t>
            </a:r>
            <a:r>
              <a:rPr lang="en-US" sz="800" baseline="0" dirty="0"/>
              <a:t> Data-Based Decision Making in-person training should take </a:t>
            </a:r>
            <a:r>
              <a:rPr lang="en-US" sz="800" dirty="0"/>
              <a:t>2-3 hours to complete. The</a:t>
            </a:r>
            <a:r>
              <a:rPr lang="en-US" sz="800" baseline="0" dirty="0"/>
              <a:t> suggested timing of the presentation is to spend 15 minutes explaining the essential function</a:t>
            </a:r>
            <a:r>
              <a:rPr lang="en-US" sz="800" dirty="0"/>
              <a:t>,</a:t>
            </a:r>
            <a:r>
              <a:rPr lang="en-US" sz="800" baseline="0" dirty="0"/>
              <a:t> followed by a 15-30 minute reflection and practice activity. You may want to </a:t>
            </a:r>
            <a:r>
              <a:rPr lang="en-US" sz="800" b="0" i="0" u="none" strike="noStrike" baseline="0" dirty="0">
                <a:solidFill>
                  <a:srgbClr val="000000"/>
                </a:solidFill>
                <a:effectLst/>
                <a:latin typeface="Questrial" panose="020B0604020202020204" charset="0"/>
              </a:rPr>
              <a:t>b</a:t>
            </a:r>
            <a:r>
              <a:rPr lang="en-US" sz="800" b="0" i="0" u="none" strike="noStrike" dirty="0">
                <a:solidFill>
                  <a:srgbClr val="000000"/>
                </a:solidFill>
                <a:effectLst/>
                <a:latin typeface="Questrial" panose="020B0604020202020204" charset="0"/>
              </a:rPr>
              <a:t>uild in process time after the essential function activities or wherever you think participants may need more time to reflect. </a:t>
            </a:r>
            <a:r>
              <a:rPr lang="en-US" sz="800" baseline="0" dirty="0"/>
              <a:t>Follow this pattern for all four essential functions. </a:t>
            </a:r>
          </a:p>
          <a:p>
            <a:pPr marL="0" indent="0" rtl="0" fontAlgn="base">
              <a:spcBef>
                <a:spcPts val="800"/>
              </a:spcBef>
              <a:spcAft>
                <a:spcPts val="0"/>
              </a:spcAft>
              <a:buFont typeface="Arial" panose="020B0604020202020204" pitchFamily="34" charset="0"/>
              <a:buNone/>
            </a:pPr>
            <a:endParaRPr lang="en-US" sz="800" b="0" i="0" u="none" strike="noStrike" cap="none" baseline="0" dirty="0">
              <a:solidFill>
                <a:schemeClr val="dk1"/>
              </a:solidFill>
              <a:effectLst/>
              <a:latin typeface="Calibri"/>
              <a:ea typeface="Calibri"/>
              <a:cs typeface="Calibri"/>
              <a:sym typeface="Calibri"/>
            </a:endParaRPr>
          </a:p>
          <a:p>
            <a:pPr marL="0" indent="0" rtl="0">
              <a:spcBef>
                <a:spcPts val="800"/>
              </a:spcBef>
              <a:spcAft>
                <a:spcPts val="0"/>
              </a:spcAft>
              <a:buNone/>
            </a:pPr>
            <a:r>
              <a:rPr lang="en-US" sz="1200" b="0" i="0" u="none" strike="noStrike" cap="none" dirty="0">
                <a:solidFill>
                  <a:schemeClr val="dk1"/>
                </a:solidFill>
                <a:effectLst/>
                <a:latin typeface="Calibri"/>
                <a:ea typeface="Calibri"/>
                <a:cs typeface="Calibri"/>
                <a:sym typeface="Calibri"/>
              </a:rPr>
              <a:t>The four essential functions must be addressed to have a complete picture of the process. If your audience has prior knowledge and experience with DBDM, you may only need to provide a refresher on some essential functions and go deeper with others.</a:t>
            </a:r>
            <a:r>
              <a:rPr lang="en-US" sz="1200" b="0" i="0" u="none" strike="noStrike" dirty="0">
                <a:solidFill>
                  <a:srgbClr val="000000"/>
                </a:solidFill>
                <a:effectLst/>
                <a:latin typeface="Questrial" panose="020B0604020202020204" charset="0"/>
              </a:rPr>
              <a:t> </a:t>
            </a:r>
          </a:p>
          <a:p>
            <a:pPr marL="0" indent="0" rtl="0">
              <a:spcBef>
                <a:spcPts val="800"/>
              </a:spcBef>
              <a:spcAft>
                <a:spcPts val="0"/>
              </a:spcAft>
              <a:buNone/>
            </a:pPr>
            <a:endParaRPr lang="en-US" sz="1200" b="0" i="0" u="none" strike="noStrike" dirty="0">
              <a:solidFill>
                <a:srgbClr val="000000"/>
              </a:solidFill>
              <a:effectLst/>
              <a:latin typeface="Questrial" panose="020B0604020202020204" charset="0"/>
            </a:endParaRPr>
          </a:p>
          <a:p>
            <a:pPr marL="0" marR="0" lvl="0" indent="0" algn="l" defTabSz="914400" rtl="0" eaLnBrk="1" fontAlgn="auto" latinLnBrk="0" hangingPunct="1">
              <a:lnSpc>
                <a:spcPct val="100000"/>
              </a:lnSpc>
              <a:spcBef>
                <a:spcPts val="800"/>
              </a:spcBef>
              <a:spcAft>
                <a:spcPts val="0"/>
              </a:spcAft>
              <a:buClr>
                <a:schemeClr val="dk1"/>
              </a:buClr>
              <a:buSzPts val="1200"/>
              <a:buFont typeface="Calibri"/>
              <a:buNone/>
              <a:tabLst/>
              <a:defRPr/>
            </a:pPr>
            <a:r>
              <a:rPr lang="en-US" sz="1200" b="0" i="0" u="none" strike="noStrike" dirty="0">
                <a:solidFill>
                  <a:srgbClr val="000000"/>
                </a:solidFill>
                <a:effectLst/>
                <a:latin typeface="Questrial" panose="020B0604020202020204" charset="0"/>
              </a:rPr>
              <a:t>This presentation provides the required basics of DBDM. You may want to add or enhance portions with visuals and examples that will resonate with your audience.</a:t>
            </a:r>
            <a:r>
              <a:rPr lang="en-US" sz="1200" b="0" i="0" u="none" strike="noStrike" baseline="0" dirty="0">
                <a:solidFill>
                  <a:srgbClr val="000000"/>
                </a:solidFill>
                <a:effectLst/>
                <a:latin typeface="Questrial" panose="020B0604020202020204" charset="0"/>
              </a:rPr>
              <a:t> As a reminder, always be sure to include appropriate citations when adding resources. Also, you might look to the coaching companion for additions that may be helpful. </a:t>
            </a:r>
            <a:endParaRPr lang="en-US" sz="1050" b="0" i="0" u="none" strike="noStrike" dirty="0">
              <a:solidFill>
                <a:srgbClr val="005479"/>
              </a:solidFill>
              <a:effectLst/>
              <a:latin typeface="Noto Sans Symbols"/>
            </a:endParaRPr>
          </a:p>
          <a:p>
            <a:pPr marL="0" lvl="0" indent="0" algn="l" rtl="0">
              <a:spcBef>
                <a:spcPts val="360"/>
              </a:spcBef>
              <a:spcAft>
                <a:spcPts val="0"/>
              </a:spcAft>
              <a:buNone/>
            </a:pPr>
            <a:endParaRPr lang="en-US" sz="800" dirty="0"/>
          </a:p>
          <a:p>
            <a:pPr marL="0" lvl="0" indent="0" algn="l" rtl="0">
              <a:spcBef>
                <a:spcPts val="360"/>
              </a:spcBef>
              <a:spcAft>
                <a:spcPts val="0"/>
              </a:spcAft>
              <a:buNone/>
            </a:pPr>
            <a:r>
              <a:rPr lang="en-US" sz="800" dirty="0"/>
              <a:t>In summary:</a:t>
            </a:r>
          </a:p>
          <a:p>
            <a:r>
              <a:rPr lang="en-US" sz="800" dirty="0">
                <a:latin typeface="Tw Cen MT" panose="020B0602020104020603" pitchFamily="34" charset="0"/>
              </a:rPr>
              <a:t>This module outlines the foundations of a Data-Based Decision Making process</a:t>
            </a:r>
            <a:r>
              <a:rPr lang="en-US" sz="800" baseline="0" dirty="0">
                <a:latin typeface="Tw Cen MT" panose="020B0602020104020603" pitchFamily="34" charset="0"/>
              </a:rPr>
              <a:t> or </a:t>
            </a:r>
            <a:r>
              <a:rPr lang="en-US" sz="800" dirty="0">
                <a:latin typeface="Tw Cen MT" panose="020B0602020104020603" pitchFamily="34" charset="0"/>
              </a:rPr>
              <a:t>cycle</a:t>
            </a:r>
          </a:p>
          <a:p>
            <a:r>
              <a:rPr lang="en-US" sz="800" dirty="0">
                <a:latin typeface="Tw Cen MT" panose="020B0602020104020603" pitchFamily="34" charset="0"/>
              </a:rPr>
              <a:t>It can be adapted to individual </a:t>
            </a:r>
            <a:r>
              <a:rPr lang="en-US" sz="800" dirty="0"/>
              <a:t>contexts</a:t>
            </a:r>
            <a:endParaRPr lang="en-US" sz="800" dirty="0">
              <a:latin typeface="Tw Cen MT" panose="020B0602020104020603" pitchFamily="34" charset="0"/>
            </a:endParaRPr>
          </a:p>
          <a:p>
            <a:r>
              <a:rPr lang="en-US" sz="800" dirty="0">
                <a:latin typeface="Tw Cen MT" panose="020B0602020104020603" pitchFamily="34" charset="0"/>
              </a:rPr>
              <a:t>The training should last 2-3 hours</a:t>
            </a:r>
          </a:p>
          <a:p>
            <a:endParaRPr lang="en-US" sz="800" dirty="0">
              <a:latin typeface="Tw Cen MT" panose="020B0602020104020603" pitchFamily="34" charset="0"/>
            </a:endParaRPr>
          </a:p>
          <a:p>
            <a:pPr marL="0" marR="0" lvl="0" indent="0" algn="l" rtl="0">
              <a:lnSpc>
                <a:spcPct val="80000"/>
              </a:lnSpc>
              <a:spcBef>
                <a:spcPts val="171"/>
              </a:spcBef>
              <a:spcAft>
                <a:spcPts val="0"/>
              </a:spcAft>
              <a:buSzPct val="25000"/>
              <a:buNone/>
            </a:pPr>
            <a:r>
              <a:rPr lang="en-US" sz="570" b="1" i="0" u="none" strike="noStrike" cap="none" dirty="0">
                <a:solidFill>
                  <a:schemeClr val="dk1"/>
                </a:solidFill>
                <a:latin typeface="Calibri"/>
                <a:ea typeface="Calibri"/>
                <a:cs typeface="Calibri"/>
                <a:sym typeface="Calibri"/>
              </a:rPr>
              <a:t>Presenter</a:t>
            </a:r>
            <a:r>
              <a:rPr lang="en-US" sz="570" b="1" i="0" u="none" strike="noStrike" cap="none" baseline="0" dirty="0">
                <a:solidFill>
                  <a:schemeClr val="dk1"/>
                </a:solidFill>
                <a:latin typeface="Calibri"/>
                <a:ea typeface="Calibri"/>
                <a:cs typeface="Calibri"/>
                <a:sym typeface="Calibri"/>
              </a:rPr>
              <a:t> notes information:</a:t>
            </a:r>
            <a:r>
              <a:rPr lang="en-US" sz="570" b="0" i="0" u="none" strike="noStrike" cap="none" baseline="0" dirty="0">
                <a:solidFill>
                  <a:schemeClr val="dk1"/>
                </a:solidFill>
                <a:latin typeface="Calibri"/>
                <a:ea typeface="Calibri"/>
                <a:cs typeface="Calibri"/>
                <a:sym typeface="Calibri"/>
              </a:rPr>
              <a:t> </a:t>
            </a:r>
            <a:r>
              <a:rPr lang="en-US" sz="570" b="0" i="0" u="none" strike="noStrike" cap="none" dirty="0">
                <a:solidFill>
                  <a:schemeClr val="dk1"/>
                </a:solidFill>
                <a:latin typeface="Calibri"/>
                <a:ea typeface="Calibri"/>
                <a:cs typeface="Calibri"/>
                <a:sym typeface="Calibri"/>
              </a:rPr>
              <a:t>Presenter notes are</a:t>
            </a:r>
            <a:r>
              <a:rPr lang="en-US" sz="570" b="0" i="0" u="none" strike="noStrike" cap="none" baseline="0" dirty="0">
                <a:solidFill>
                  <a:schemeClr val="dk1"/>
                </a:solidFill>
                <a:latin typeface="Calibri"/>
                <a:ea typeface="Calibri"/>
                <a:cs typeface="Calibri"/>
                <a:sym typeface="Calibri"/>
              </a:rPr>
              <a:t> </a:t>
            </a:r>
            <a:r>
              <a:rPr lang="en-US" sz="570" b="0" i="0" u="none" strike="noStrike" cap="none" dirty="0">
                <a:solidFill>
                  <a:schemeClr val="dk1"/>
                </a:solidFill>
                <a:latin typeface="Calibri"/>
                <a:ea typeface="Calibri"/>
                <a:cs typeface="Calibri"/>
                <a:sym typeface="Calibri"/>
              </a:rPr>
              <a:t>included in the PowerPoint. Background information for the presenter is shown as “</a:t>
            </a:r>
            <a:r>
              <a:rPr lang="en-US" sz="570" b="1" i="0" u="none" strike="noStrike" cap="none" dirty="0">
                <a:solidFill>
                  <a:schemeClr val="dk1"/>
                </a:solidFill>
                <a:latin typeface="Calibri"/>
                <a:ea typeface="Calibri"/>
                <a:cs typeface="Calibri"/>
                <a:sym typeface="Calibri"/>
              </a:rPr>
              <a:t>To Know</a:t>
            </a:r>
            <a:r>
              <a:rPr lang="en-US" sz="570" b="0" i="0" u="none" strike="noStrike" cap="none" dirty="0">
                <a:solidFill>
                  <a:schemeClr val="dk1"/>
                </a:solidFill>
                <a:latin typeface="Calibri"/>
                <a:ea typeface="Calibri"/>
                <a:cs typeface="Calibri"/>
                <a:sym typeface="Calibri"/>
              </a:rPr>
              <a:t>.” Statements to be shared with participants are shown as “</a:t>
            </a:r>
            <a:r>
              <a:rPr lang="en-US" sz="570" b="1" i="0" u="none" strike="noStrike" cap="none" dirty="0">
                <a:solidFill>
                  <a:schemeClr val="dk1"/>
                </a:solidFill>
                <a:latin typeface="Calibri"/>
                <a:ea typeface="Calibri"/>
                <a:cs typeface="Calibri"/>
                <a:sym typeface="Calibri"/>
              </a:rPr>
              <a:t>To Say</a:t>
            </a:r>
            <a:r>
              <a:rPr lang="en-US" sz="570" b="0" i="0" u="none" strike="noStrike" cap="none" dirty="0">
                <a:solidFill>
                  <a:schemeClr val="dk1"/>
                </a:solidFill>
                <a:latin typeface="Calibri"/>
                <a:ea typeface="Calibri"/>
                <a:cs typeface="Calibri"/>
                <a:sym typeface="Calibri"/>
              </a:rPr>
              <a:t>.” In some instances, the “</a:t>
            </a:r>
            <a:r>
              <a:rPr lang="en-US" sz="570" b="1" i="0" u="none" strike="noStrike" cap="none" dirty="0">
                <a:solidFill>
                  <a:schemeClr val="dk1"/>
                </a:solidFill>
                <a:latin typeface="Calibri"/>
                <a:ea typeface="Calibri"/>
                <a:cs typeface="Calibri"/>
                <a:sym typeface="Calibri"/>
              </a:rPr>
              <a:t>To Know/To Say</a:t>
            </a:r>
            <a:r>
              <a:rPr lang="en-US" sz="570" b="0" i="0" u="none" strike="noStrike" cap="none" dirty="0">
                <a:solidFill>
                  <a:schemeClr val="dk1"/>
                </a:solidFill>
                <a:latin typeface="Calibri"/>
                <a:ea typeface="Calibri"/>
                <a:cs typeface="Calibri"/>
                <a:sym typeface="Calibri"/>
              </a:rPr>
              <a:t>” are combined. The presenter notes also include “</a:t>
            </a:r>
            <a:r>
              <a:rPr lang="en-US" sz="570" b="1" i="0" u="none" strike="noStrike" cap="none" dirty="0">
                <a:solidFill>
                  <a:schemeClr val="dk1"/>
                </a:solidFill>
                <a:latin typeface="Calibri"/>
                <a:ea typeface="Calibri"/>
                <a:cs typeface="Calibri"/>
                <a:sym typeface="Calibri"/>
              </a:rPr>
              <a:t>To Do</a:t>
            </a:r>
            <a:r>
              <a:rPr lang="en-US" sz="570" b="0" i="0" u="none" strike="noStrike" cap="none" dirty="0">
                <a:solidFill>
                  <a:schemeClr val="dk1"/>
                </a:solidFill>
                <a:latin typeface="Calibri"/>
                <a:ea typeface="Calibri"/>
                <a:cs typeface="Calibri"/>
                <a:sym typeface="Calibri"/>
              </a:rPr>
              <a:t>” prompts and cues for “</a:t>
            </a:r>
            <a:r>
              <a:rPr lang="en-US" sz="570" b="1" i="0" u="none" strike="noStrike" cap="none" dirty="0">
                <a:solidFill>
                  <a:schemeClr val="dk1"/>
                </a:solidFill>
                <a:latin typeface="Calibri"/>
                <a:ea typeface="Calibri"/>
                <a:cs typeface="Calibri"/>
                <a:sym typeface="Calibri"/>
              </a:rPr>
              <a:t>Handouts</a:t>
            </a:r>
            <a:r>
              <a:rPr lang="en-US" sz="570" b="0" i="0" u="none" strike="noStrike" cap="none" dirty="0">
                <a:solidFill>
                  <a:schemeClr val="dk1"/>
                </a:solidFill>
                <a:latin typeface="Calibri"/>
                <a:ea typeface="Calibri"/>
                <a:cs typeface="Calibri"/>
                <a:sym typeface="Calibri"/>
              </a:rPr>
              <a:t>” (illustrated by icons – see slide 13 for icon glossary).</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Additional activities, examples, videos, etc. are being developed</a:t>
            </a:r>
            <a:r>
              <a:rPr lang="en-US" sz="570" b="0" i="0" u="none" strike="noStrike" cap="none" baseline="0" dirty="0">
                <a:solidFill>
                  <a:schemeClr val="dk1"/>
                </a:solidFill>
                <a:latin typeface="Calibri"/>
                <a:ea typeface="Calibri"/>
                <a:cs typeface="Calibri"/>
                <a:sym typeface="Calibri"/>
              </a:rPr>
              <a:t> as a DBDM Coaching Companion</a:t>
            </a:r>
            <a:r>
              <a:rPr lang="en-US" sz="570" b="0" i="0" u="none" strike="noStrike" cap="none" dirty="0">
                <a:solidFill>
                  <a:schemeClr val="dk1"/>
                </a:solidFill>
                <a:latin typeface="Calibri"/>
                <a:ea typeface="Calibri"/>
                <a:cs typeface="Calibri"/>
                <a:sym typeface="Calibri"/>
              </a:rPr>
              <a:t>. A presenter may add material from the Coaching Companion to corresponding PowerPoint content.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A printed Practice Profile and an electronic Self-Assessment Practice Profile (SAPP) tool are available for use by individuals, teams, or schools for periodic self-assessment and monitoring of implementation of practice or to identify training or coaching needs.</a:t>
            </a:r>
          </a:p>
          <a:p>
            <a:pPr marL="0" marR="0" lvl="0" indent="0" algn="l" rtl="0">
              <a:lnSpc>
                <a:spcPct val="80000"/>
              </a:lnSpc>
              <a:spcBef>
                <a:spcPts val="171"/>
              </a:spcBef>
              <a:spcAft>
                <a:spcPts val="0"/>
              </a:spcAft>
              <a:buSzPct val="25000"/>
              <a:buNone/>
            </a:pPr>
            <a:endParaRPr lang="en-US" sz="570" b="0" i="0" u="none" strike="noStrike" cap="none" dirty="0">
              <a:solidFill>
                <a:schemeClr val="dk1"/>
              </a:solidFill>
              <a:latin typeface="Calibri"/>
              <a:ea typeface="Calibri"/>
              <a:cs typeface="Calibri"/>
              <a:sym typeface="Calibri"/>
            </a:endParaRP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A </a:t>
            </a:r>
            <a:r>
              <a:rPr lang="en-US" sz="570" b="0" i="0" u="none" strike="noStrike" cap="none" baseline="0">
                <a:solidFill>
                  <a:schemeClr val="dk1"/>
                </a:solidFill>
                <a:latin typeface="Calibri"/>
                <a:ea typeface="Calibri"/>
                <a:cs typeface="Calibri"/>
                <a:sym typeface="Calibri"/>
              </a:rPr>
              <a:t>presenter content fidelity </a:t>
            </a:r>
            <a:r>
              <a:rPr lang="en-US" sz="570" b="0" i="0" u="none" strike="noStrike" cap="none" baseline="0" dirty="0">
                <a:solidFill>
                  <a:schemeClr val="dk1"/>
                </a:solidFill>
                <a:latin typeface="Calibri"/>
                <a:ea typeface="Calibri"/>
                <a:cs typeface="Calibri"/>
                <a:sym typeface="Calibri"/>
              </a:rPr>
              <a:t>checklist is available to guide your delivery of the training.  Use this checklist as a self-check to be sure all essential content is covered, especially when needing to deliver this module across smaller blocks of time.</a:t>
            </a:r>
            <a:endParaRPr lang="en-US" sz="570" b="0" i="0" u="none" strike="noStrike" cap="none" dirty="0">
              <a:solidFill>
                <a:schemeClr val="dk1"/>
              </a:solidFill>
              <a:latin typeface="Calibri"/>
              <a:ea typeface="Calibri"/>
              <a:cs typeface="Calibri"/>
              <a:sym typeface="Calibri"/>
            </a:endParaRP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The presenter should download onto a hard drive or a flash drive any video intended for use in a training. You might not have internet access at the school sites.</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Calibri"/>
                <a:ea typeface="Calibri"/>
                <a:cs typeface="Calibri"/>
                <a:sym typeface="Calibri"/>
              </a:rPr>
              <a:t>Breaks should be inserted at the discretion of the presenter based on the needs of participants.</a:t>
            </a:r>
          </a:p>
        </p:txBody>
      </p:sp>
      <p:sp>
        <p:nvSpPr>
          <p:cNvPr id="68" name="Shape 68"/>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800" b="0" i="0" u="none" strike="noStrike" cap="none">
                <a:solidFill>
                  <a:srgbClr val="000000"/>
                </a:solidFill>
                <a:latin typeface="Calibri"/>
                <a:ea typeface="Calibri"/>
                <a:cs typeface="Calibri"/>
                <a:sym typeface="Calibri"/>
              </a:rPr>
              <a:t>1</a:t>
            </a:fld>
            <a:endParaRPr lang="en-US"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92228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05" name="Shape 105"/>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defTabSz="914400" rtl="0" eaLnBrk="1" fontAlgn="auto" latinLnBrk="0" hangingPunct="1">
              <a:lnSpc>
                <a:spcPct val="200000"/>
              </a:lnSpc>
              <a:spcBef>
                <a:spcPts val="0"/>
              </a:spcBef>
              <a:spcAft>
                <a:spcPts val="0"/>
              </a:spcAft>
              <a:buClrTx/>
              <a:buSzPct val="25000"/>
              <a:buFontTx/>
              <a:buNone/>
              <a:tabLst/>
              <a:defRPr/>
            </a:pPr>
            <a:endParaRPr lang="en-US" sz="1200" b="0" i="0" u="none" strike="noStrike" cap="none" dirty="0">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52002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Add the name(s) of the trainer(s) to the slide.</a:t>
            </a:r>
          </a:p>
          <a:p>
            <a:pPr marL="0" marR="0" lvl="0" indent="0" algn="l" rtl="0">
              <a:spcBef>
                <a:spcPts val="360"/>
              </a:spcBef>
              <a:spcAft>
                <a:spcPts val="0"/>
              </a:spcAft>
              <a:buSzPct val="25000"/>
              <a:buNone/>
            </a:pPr>
            <a:endParaRPr sz="1200" b="1"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a:t>
            </a:r>
            <a:r>
              <a:rPr lang="en-US" sz="1200" b="0" i="0" u="none" strike="noStrike" cap="none" dirty="0">
                <a:solidFill>
                  <a:schemeClr val="dk1"/>
                </a:solidFill>
                <a:latin typeface="Calibri"/>
                <a:ea typeface="Calibri"/>
                <a:cs typeface="Calibri"/>
                <a:sym typeface="Calibri"/>
              </a:rPr>
              <a:t> The introductions may be formal or informal depending on how well you know the group. Trainers should use whatever process is comfortable for introductions. I am/we are _______________ (provide some background about trainers). Please introduce yourself to the group (name, district, position).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49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It is important to establish norms for training. Trainers are free to adjust this list of norms.</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Consider including a check mid-way through trainings to assess a norm or norms. The presenter may want to use norms printed on agenda handouts, in addition to or in place of presentation slides, so the norms are always available in print for participants. Norms may be added to address specific school needs. Some schools already have established norms for all PD. In that case, adapt to their norms.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Say: </a:t>
            </a:r>
            <a:r>
              <a:rPr lang="en-US" sz="1200" b="0" i="0" u="none" strike="noStrike" cap="none" dirty="0">
                <a:solidFill>
                  <a:schemeClr val="dk1"/>
                </a:solidFill>
                <a:latin typeface="Calibri"/>
                <a:ea typeface="Calibri"/>
                <a:cs typeface="Calibri"/>
                <a:sym typeface="Calibri"/>
              </a:rPr>
              <a:t>Please review the norms for this training. Are there any additions that need to be made to the norms at this time?</a:t>
            </a: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9002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You</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will see these icons on slides and handouts throughout</a:t>
            </a:r>
            <a:r>
              <a:rPr lang="en-US" sz="1200" b="0" i="0" u="none" strike="noStrike" cap="none" baseline="0" dirty="0">
                <a:solidFill>
                  <a:schemeClr val="dk1"/>
                </a:solidFill>
                <a:effectLst/>
                <a:latin typeface="Calibri"/>
                <a:ea typeface="Calibri"/>
                <a:cs typeface="Calibri"/>
                <a:sym typeface="Calibri"/>
              </a:rPr>
              <a:t> the presentation. </a:t>
            </a: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164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Missouri’s professional learning modules are organized in the same three categories as defined</a:t>
            </a:r>
            <a:r>
              <a:rPr lang="en-US" sz="1200" b="0" i="0" u="none" strike="noStrike" cap="none" baseline="0" dirty="0">
                <a:solidFill>
                  <a:schemeClr val="dk1"/>
                </a:solidFill>
                <a:latin typeface="Calibri"/>
                <a:ea typeface="Calibri"/>
                <a:cs typeface="Calibri"/>
                <a:sym typeface="Calibri"/>
              </a:rPr>
              <a:t> in the Content Framework</a:t>
            </a:r>
            <a:r>
              <a:rPr lang="en-US" sz="1200" b="0" i="0" u="none" strike="noStrike" cap="none" dirty="0">
                <a:solidFill>
                  <a:schemeClr val="dk1"/>
                </a:solidFill>
                <a:latin typeface="Calibri"/>
                <a:ea typeface="Calibri"/>
                <a:cs typeface="Calibri"/>
                <a:sym typeface="Calibri"/>
              </a:rPr>
              <a:t>. All schools begin their professional development journey with the </a:t>
            </a:r>
            <a:r>
              <a:rPr lang="en-US" sz="1200" b="0" i="1" u="none" strike="noStrike" cap="none" dirty="0">
                <a:solidFill>
                  <a:schemeClr val="dk1"/>
                </a:solidFill>
                <a:latin typeface="Calibri"/>
                <a:ea typeface="Calibri"/>
                <a:cs typeface="Calibri"/>
                <a:sym typeface="Calibri"/>
              </a:rPr>
              <a:t>Foundations</a:t>
            </a:r>
            <a:r>
              <a:rPr lang="en-US" sz="1200" b="0" i="0" u="none" strike="noStrike" cap="none" dirty="0">
                <a:solidFill>
                  <a:schemeClr val="dk1"/>
                </a:solidFill>
                <a:latin typeface="Calibri"/>
                <a:ea typeface="Calibri"/>
                <a:cs typeface="Calibri"/>
                <a:sym typeface="Calibri"/>
              </a:rPr>
              <a:t>, as these professional learning modules provide foundation knowledge in three key areas: Collaborative Teams, Data-Based Decision Making, and Common Formative Assessment. </a:t>
            </a:r>
            <a:r>
              <a:rPr lang="en-US" sz="1200" b="0" i="1" u="none" strike="noStrike" cap="none" dirty="0">
                <a:solidFill>
                  <a:schemeClr val="dk1"/>
                </a:solidFill>
                <a:latin typeface="Calibri"/>
                <a:ea typeface="Calibri"/>
                <a:cs typeface="Calibri"/>
                <a:sym typeface="Calibri"/>
              </a:rPr>
              <a:t>Effective Teaching &amp; Learning Practices</a:t>
            </a:r>
            <a:r>
              <a:rPr lang="en-US" sz="1200" b="0" i="0" u="none" strike="noStrike" cap="none" dirty="0">
                <a:solidFill>
                  <a:schemeClr val="dk1"/>
                </a:solidFill>
                <a:latin typeface="Calibri"/>
                <a:ea typeface="Calibri"/>
                <a:cs typeface="Calibri"/>
                <a:sym typeface="Calibri"/>
              </a:rPr>
              <a:t> encompass research-based instructional practices for deepened learning. These professional learning modules address ways of connecting with students, ways of helping students learn how to learn, and feature specific instructional practices. </a:t>
            </a:r>
            <a:r>
              <a:rPr lang="en-US" sz="1200" b="0" i="1" u="none" strike="noStrike" cap="none" dirty="0">
                <a:solidFill>
                  <a:schemeClr val="dk1"/>
                </a:solidFill>
                <a:latin typeface="Calibri"/>
                <a:ea typeface="Calibri"/>
                <a:cs typeface="Calibri"/>
                <a:sym typeface="Calibri"/>
              </a:rPr>
              <a:t>Supportive Context</a:t>
            </a:r>
            <a:r>
              <a:rPr lang="en-US" sz="1200" b="0" i="1"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contains</a:t>
            </a:r>
            <a:r>
              <a:rPr lang="en-US" sz="1200" b="0" i="0" u="none" strike="noStrike" cap="none" dirty="0">
                <a:solidFill>
                  <a:schemeClr val="dk1"/>
                </a:solidFill>
                <a:latin typeface="Calibri"/>
                <a:ea typeface="Calibri"/>
                <a:cs typeface="Calibri"/>
                <a:sym typeface="Calibri"/>
              </a:rPr>
              <a:t> professional learning modules designed to help school staff support and enhance the implementation</a:t>
            </a:r>
            <a:r>
              <a:rPr lang="en-US" sz="1200" b="0" i="1" u="none" strike="noStrike" cap="none" dirty="0">
                <a:solidFill>
                  <a:schemeClr val="dk1"/>
                </a:solidFill>
                <a:latin typeface="Calibri"/>
                <a:ea typeface="Calibri"/>
                <a:cs typeface="Calibri"/>
                <a:sym typeface="Calibri"/>
              </a:rPr>
              <a:t> of Effective Teaching &amp; Learning Practices </a:t>
            </a:r>
            <a:r>
              <a:rPr lang="en-US" sz="1200" b="0" i="0" u="none" strike="noStrike" cap="none" dirty="0">
                <a:solidFill>
                  <a:schemeClr val="dk1"/>
                </a:solidFill>
                <a:latin typeface="Calibri"/>
                <a:ea typeface="Calibri"/>
                <a:cs typeface="Calibri"/>
                <a:sym typeface="Calibri"/>
              </a:rPr>
              <a:t>through using technology, leadership, and coaching supports. Data-Based</a:t>
            </a:r>
            <a:r>
              <a:rPr lang="en-US" sz="1200" b="0" i="0" u="none" strike="noStrike" cap="none" baseline="0" dirty="0">
                <a:solidFill>
                  <a:schemeClr val="dk1"/>
                </a:solidFill>
                <a:latin typeface="Calibri"/>
                <a:ea typeface="Calibri"/>
                <a:cs typeface="Calibri"/>
                <a:sym typeface="Calibri"/>
              </a:rPr>
              <a:t> Decision Making is part of the Foundations.</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Do/To Say: </a:t>
            </a:r>
            <a:r>
              <a:rPr lang="en-US" sz="1200" b="0" i="0" u="none" strike="noStrike" cap="none" dirty="0">
                <a:solidFill>
                  <a:schemeClr val="dk1"/>
                </a:solidFill>
                <a:latin typeface="Calibri"/>
                <a:ea typeface="Calibri"/>
                <a:cs typeface="Calibri"/>
                <a:sym typeface="Calibri"/>
              </a:rPr>
              <a:t>Before</a:t>
            </a:r>
            <a:r>
              <a:rPr lang="en-US" sz="1200" b="0" i="0" u="none" strike="noStrike" cap="none" baseline="0" dirty="0">
                <a:solidFill>
                  <a:schemeClr val="dk1"/>
                </a:solidFill>
                <a:latin typeface="Calibri"/>
                <a:ea typeface="Calibri"/>
                <a:cs typeface="Calibri"/>
                <a:sym typeface="Calibri"/>
              </a:rPr>
              <a:t> we delve into DBDM, let’s take a few minutes to review the MMD Content Framework graphic, looking specifically at where DBDM falls into the larger content. </a:t>
            </a:r>
          </a:p>
          <a:p>
            <a:pPr marL="0" marR="0" lvl="0" indent="0" algn="l" rtl="0">
              <a:spcBef>
                <a:spcPts val="0"/>
              </a:spcBef>
              <a:spcAft>
                <a:spcPts val="0"/>
              </a:spcAft>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As you see, the focus of MMD is on effective instruction leading to exceptional outcomes for all Missouri students. </a:t>
            </a:r>
          </a:p>
          <a:p>
            <a:pPr marL="0" marR="0" lvl="0" indent="0" algn="l" rtl="0">
              <a:spcBef>
                <a:spcPts val="0"/>
              </a:spcBef>
              <a:spcAft>
                <a:spcPts val="0"/>
              </a:spcAft>
              <a:buSzPct val="2500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The Content Framework has three main components: </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Calibri"/>
                <a:ea typeface="Calibri"/>
                <a:cs typeface="Calibri"/>
                <a:sym typeface="Calibri"/>
              </a:rPr>
              <a:t>Foundations (consisting of Collaborative Teams, Data-Based Decision Making, and Common Formative Assessment)</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Calibri"/>
                <a:ea typeface="Calibri"/>
                <a:cs typeface="Calibri"/>
                <a:sym typeface="Calibri"/>
              </a:rPr>
              <a:t>Effective Teaching and Learning Practices (Developing Assessment Capable Learners with Feedback and Metacognition) </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Calibri"/>
                <a:ea typeface="Calibri"/>
                <a:cs typeface="Calibri"/>
                <a:sym typeface="Calibri"/>
              </a:rPr>
              <a:t>Supportive Context (School Based Implementation Coaching, Collective Teacher Efficacy, and Leadership)</a:t>
            </a:r>
          </a:p>
          <a:p>
            <a:pPr marL="171450" marR="0" lvl="0" indent="-171450" algn="l" rtl="0">
              <a:spcBef>
                <a:spcPts val="0"/>
              </a:spcBef>
              <a:spcAft>
                <a:spcPts val="0"/>
              </a:spcAft>
              <a:buSzPct val="25000"/>
              <a:buFont typeface="Wingdings" panose="05000000000000000000" pitchFamily="2" charset="2"/>
              <a:buChar char="§"/>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Font typeface="Wingdings" panose="05000000000000000000" pitchFamily="2" charset="2"/>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 typeface="Wingdings" panose="05000000000000000000" pitchFamily="2" charset="2"/>
              <a:buNone/>
              <a:tabLst/>
              <a:defRPr/>
            </a:pPr>
            <a:r>
              <a:rPr lang="en-US" sz="1200" b="1" i="0" u="none" strike="noStrike" cap="none" dirty="0">
                <a:solidFill>
                  <a:schemeClr val="dk1"/>
                </a:solidFill>
                <a:latin typeface="Calibri"/>
                <a:ea typeface="Calibri"/>
                <a:cs typeface="Calibri"/>
                <a:sym typeface="Calibri"/>
              </a:rPr>
              <a:t>Reference: </a:t>
            </a:r>
            <a:r>
              <a:rPr lang="en-US" dirty="0" err="1">
                <a:solidFill>
                  <a:schemeClr val="dk1"/>
                </a:solidFill>
                <a:latin typeface="Tw Cen MT" panose="020B0602020104020603" pitchFamily="34" charset="0"/>
                <a:cs typeface="Calibri" panose="020F0502020204030204" pitchFamily="34" charset="0"/>
                <a:sym typeface="Arial"/>
              </a:rPr>
              <a:t>MoEdu</a:t>
            </a:r>
            <a:r>
              <a:rPr lang="en-US" dirty="0">
                <a:solidFill>
                  <a:schemeClr val="dk1"/>
                </a:solidFill>
                <a:latin typeface="Tw Cen MT" panose="020B0602020104020603" pitchFamily="34" charset="0"/>
                <a:cs typeface="Calibri" panose="020F0502020204030204" pitchFamily="34" charset="0"/>
                <a:sym typeface="Arial"/>
              </a:rPr>
              <a:t>-Sail. (2018). Missouri model districts framework: Blueprint for district and building leadership, second edition.</a:t>
            </a:r>
            <a:endParaRPr lang="en-US" sz="1200" b="0" i="0" u="none" strike="noStrike" cap="none"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0386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431f7a2fba_0_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431f7a2fba_0_0: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b="1" dirty="0"/>
              <a:t>To Know/To Say: </a:t>
            </a:r>
            <a:r>
              <a:rPr lang="en-US" b="0" dirty="0"/>
              <a:t>The Data-Based Decision Making module aligns with the</a:t>
            </a:r>
            <a:r>
              <a:rPr lang="en-US" b="0" baseline="0" dirty="0"/>
              <a:t> Missouri Learning Standards because it addresses these components:</a:t>
            </a:r>
            <a:r>
              <a:rPr lang="en-US" b="1" baseline="0" dirty="0"/>
              <a:t> </a:t>
            </a:r>
          </a:p>
          <a:p>
            <a:pPr marL="800100" lvl="1" indent="-342900"/>
            <a:r>
              <a:rPr lang="en-US" sz="2400" dirty="0">
                <a:latin typeface="Tw Cen MT" panose="020B0602020104020603" pitchFamily="34" charset="0"/>
              </a:rPr>
              <a:t>teacher collaboration</a:t>
            </a:r>
          </a:p>
          <a:p>
            <a:pPr marL="800100" lvl="1" indent="-342900"/>
            <a:r>
              <a:rPr lang="en-US" sz="2400" dirty="0">
                <a:latin typeface="Tw Cen MT" panose="020B0602020104020603" pitchFamily="34" charset="0"/>
              </a:rPr>
              <a:t>reflection</a:t>
            </a:r>
          </a:p>
          <a:p>
            <a:pPr marL="800100" lvl="1" indent="-342900"/>
            <a:r>
              <a:rPr lang="en-US" sz="2400" dirty="0">
                <a:latin typeface="Tw Cen MT" panose="020B0602020104020603" pitchFamily="34" charset="0"/>
              </a:rPr>
              <a:t>data analysis</a:t>
            </a:r>
          </a:p>
          <a:p>
            <a:pPr marL="800100" lvl="1" indent="-342900"/>
            <a:r>
              <a:rPr lang="en-US" sz="2400" dirty="0">
                <a:latin typeface="Tw Cen MT" panose="020B0602020104020603" pitchFamily="34" charset="0"/>
              </a:rPr>
              <a:t>action planning</a:t>
            </a:r>
          </a:p>
          <a:p>
            <a:pPr marL="800100" lvl="1" indent="-342900"/>
            <a:r>
              <a:rPr lang="en-US" sz="2400" dirty="0">
                <a:latin typeface="Tw Cen MT" panose="020B0602020104020603" pitchFamily="34" charset="0"/>
              </a:rPr>
              <a:t>feedback </a:t>
            </a:r>
          </a:p>
          <a:p>
            <a:pPr marL="0" lvl="0" indent="0" algn="l" rtl="0">
              <a:spcBef>
                <a:spcPts val="360"/>
              </a:spcBef>
              <a:spcAft>
                <a:spcPts val="0"/>
              </a:spcAft>
              <a:buNone/>
            </a:pPr>
            <a:endParaRPr dirty="0"/>
          </a:p>
        </p:txBody>
      </p:sp>
      <p:sp>
        <p:nvSpPr>
          <p:cNvPr id="50" name="Google Shape;50;g431f7a2fba_0_0: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431dbf1799_1_11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431dbf1799_1_118: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b="1" dirty="0"/>
              <a:t>To Know</a:t>
            </a:r>
            <a:r>
              <a:rPr lang="en-US" b="1" baseline="0" dirty="0"/>
              <a:t>: </a:t>
            </a:r>
            <a:r>
              <a:rPr lang="en-US" b="0" baseline="0" dirty="0"/>
              <a:t>Detailed information about the MO Teacher Standards is provided below for your review only. </a:t>
            </a:r>
            <a:r>
              <a:rPr lang="en-US" b="0" dirty="0"/>
              <a:t>The comprehensive DBDM process of collaboration, data analysis, reflection, and implementation of best instructional practices aligns most closely with four of the nine MO Teacher Standards. </a:t>
            </a:r>
          </a:p>
          <a:p>
            <a:pPr marL="0" lvl="0" indent="0" algn="l" rtl="0">
              <a:spcBef>
                <a:spcPts val="360"/>
              </a:spcBef>
              <a:spcAft>
                <a:spcPts val="0"/>
              </a:spcAft>
              <a:buNone/>
            </a:pPr>
            <a:endParaRPr lang="en-US" b="1" dirty="0"/>
          </a:p>
          <a:p>
            <a:pPr marL="0" lvl="0" indent="0" algn="l" rtl="0">
              <a:spcBef>
                <a:spcPts val="360"/>
              </a:spcBef>
              <a:spcAft>
                <a:spcPts val="0"/>
              </a:spcAft>
              <a:buNone/>
            </a:pPr>
            <a:r>
              <a:rPr lang="en-US" b="1" dirty="0"/>
              <a:t>Standard #2 Student Learning, Growth and Development:</a:t>
            </a:r>
            <a:r>
              <a:rPr lang="en-US" dirty="0"/>
              <a:t> The teacher understands how students learn, develop, and differ in their approaches to learning. The teacher provides learning opportunities that are adapted to diverse learners and support the intellectual, social, and personal development of all students. [SB 291 Section 160.045.2 (1) Students actively participate and are successful in the learning process; (5) The teacher keeps current on instructional knowledge and seeks and explores changes in teaching behaviors that will improve student performance.] </a:t>
            </a:r>
          </a:p>
          <a:p>
            <a:pPr marL="0" lvl="0" indent="0" algn="l" rtl="0">
              <a:spcBef>
                <a:spcPts val="360"/>
              </a:spcBef>
              <a:spcAft>
                <a:spcPts val="0"/>
              </a:spcAft>
              <a:buNone/>
            </a:pPr>
            <a:r>
              <a:rPr lang="en-US" b="1" dirty="0"/>
              <a:t>Standard #7 Student Assessment and Data Analysis:</a:t>
            </a:r>
            <a:r>
              <a:rPr lang="en-US" dirty="0"/>
              <a:t> The teacher understands and uses formative and summative assessment strategies to assess the learner’s progress and uses both classroom and standardized assessment data to plan ongoing instruction. The teacher monitors the performance of each student, and devises instruction to enable students to grow and develop, making adequate academic progress. [SB 291 Section 160.045.2 (2) Various forms of assessment are used to monitor and manage student learning; (5) The teacher keeps current on instructional knowledge and seeks and explores changes in teaching behaviors that will improve student performance.] </a:t>
            </a:r>
          </a:p>
          <a:p>
            <a:pPr marL="0" lvl="0" indent="0" algn="l" rtl="0">
              <a:spcBef>
                <a:spcPts val="360"/>
              </a:spcBef>
              <a:spcAft>
                <a:spcPts val="0"/>
              </a:spcAft>
              <a:buNone/>
            </a:pPr>
            <a:r>
              <a:rPr lang="en-US" b="1" dirty="0"/>
              <a:t>Standard #8 Professionalism: </a:t>
            </a:r>
            <a:r>
              <a:rPr lang="en-US" dirty="0"/>
              <a:t>The teacher is a reflective practitioner who continually assesses the effects of choices and actions on others. The teacher actively seeks out opportunities to grow professionally in order to improve learning for all students. [SB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p>
          <a:p>
            <a:pPr marL="0" lvl="0" indent="0" algn="l" rtl="0">
              <a:spcBef>
                <a:spcPts val="360"/>
              </a:spcBef>
              <a:spcAft>
                <a:spcPts val="0"/>
              </a:spcAft>
              <a:buNone/>
            </a:pPr>
            <a:r>
              <a:rPr lang="en-US" b="1" dirty="0"/>
              <a:t>Standard #9 Professional Collaboration:</a:t>
            </a:r>
            <a:r>
              <a:rPr lang="en-US" dirty="0"/>
              <a:t> The teacher has effective working relationships with students, parents, school colleagues, and community members. [SB 291 Section 160.045.2 (4) The teacher uses professional communication and interaction with the school community; (6) The teacher acts as a responsible professional in the overall mission of the school.] Quality Indicator 1: Induction and collegial activities. Quality Indicator 2: Collaborating to meet student needs. Quality Indicator 3: Cooperative partnerships in support of student learning.</a:t>
            </a:r>
            <a:endParaRPr dirty="0"/>
          </a:p>
        </p:txBody>
      </p:sp>
      <p:sp>
        <p:nvSpPr>
          <p:cNvPr id="57" name="Google Shape;57;g431dbf1799_1_118: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The Session-at-a-Glance serves as an agenda for the session.</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The processes listed have been developed by using the essential functions from the DBDM Practice Profile which are the 4 steps to the GAINS data based decision making process. Note that the process systematically repeats and is ongoing.</a:t>
            </a:r>
          </a:p>
          <a:p>
            <a:pPr marL="0" marR="0" lvl="0" indent="0" algn="l" rtl="0">
              <a:spcBef>
                <a:spcPts val="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The DBDM professional learning module addresses The Why, The Process, and Next Steps for implementing DBDM. We will review the purpose and benefits of DBDM and address common roadblocks to successful implementation. Participants will have an opportunity to participate in DBDM team role playing while gaining information about each essential function of the GAINS process. At the end of the session, there will be reflection on new learning and action planning for effective DBDM implementation using this process to best fit the needs of individual teams. </a:t>
            </a:r>
          </a:p>
          <a:p>
            <a:pPr marL="0" marR="0" lvl="0" indent="0" algn="l" rtl="0">
              <a:spcBef>
                <a:spcPts val="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The essential functions of DBDM combined with GAINS include:</a:t>
            </a:r>
          </a:p>
          <a:p>
            <a:pPr marL="171450" marR="0" lvl="0" indent="-171450" algn="l" rtl="0">
              <a:spcBef>
                <a:spcPts val="0"/>
              </a:spcBef>
              <a:spcAft>
                <a:spcPts val="0"/>
              </a:spcAft>
              <a:buSzPct val="25000"/>
            </a:pPr>
            <a:r>
              <a:rPr lang="en-US" sz="1200" b="0" i="0" u="none" strike="noStrike" cap="none" dirty="0">
                <a:solidFill>
                  <a:schemeClr val="dk1"/>
                </a:solidFill>
                <a:latin typeface="Calibri"/>
                <a:ea typeface="Calibri"/>
                <a:cs typeface="Calibri"/>
                <a:sym typeface="Calibri"/>
              </a:rPr>
              <a:t>EF 1/GAINS Step 1:</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Educators collaborate to decide what data to collect</a:t>
            </a:r>
            <a:r>
              <a:rPr lang="en-US" sz="1200" b="0" i="0" u="none" strike="noStrike" cap="none" baseline="0" dirty="0">
                <a:solidFill>
                  <a:schemeClr val="dk1"/>
                </a:solidFill>
                <a:latin typeface="Calibri"/>
                <a:ea typeface="Calibri"/>
                <a:cs typeface="Calibri"/>
                <a:sym typeface="Calibri"/>
              </a:rPr>
              <a:t> = GATHER</a:t>
            </a:r>
            <a:r>
              <a:rPr lang="en-US" sz="1200" b="0" i="0" u="none" strike="noStrike" cap="none" dirty="0">
                <a:solidFill>
                  <a:schemeClr val="dk1"/>
                </a:solidFill>
                <a:latin typeface="Calibri"/>
                <a:ea typeface="Calibri"/>
                <a:cs typeface="Calibri"/>
                <a:sym typeface="Calibri"/>
              </a:rPr>
              <a:t>.</a:t>
            </a:r>
          </a:p>
          <a:p>
            <a:pPr marL="171450" marR="0" lvl="0" indent="-171450" algn="l" rtl="0">
              <a:spcBef>
                <a:spcPts val="0"/>
              </a:spcBef>
              <a:spcAft>
                <a:spcPts val="0"/>
              </a:spcAft>
              <a:buSzPct val="25000"/>
            </a:pPr>
            <a:r>
              <a:rPr lang="en-US" sz="1200" b="0" i="0" u="none" strike="noStrike" cap="none" dirty="0">
                <a:solidFill>
                  <a:schemeClr val="dk1"/>
                </a:solidFill>
                <a:latin typeface="Calibri"/>
                <a:ea typeface="Calibri"/>
                <a:cs typeface="Calibri"/>
                <a:sym typeface="Calibri"/>
              </a:rPr>
              <a:t>EF 2/GAINS</a:t>
            </a:r>
            <a:r>
              <a:rPr lang="en-US" sz="1200" b="0" i="0" u="none" strike="noStrike" cap="none" baseline="0" dirty="0">
                <a:solidFill>
                  <a:schemeClr val="dk1"/>
                </a:solidFill>
                <a:latin typeface="Calibri"/>
                <a:ea typeface="Calibri"/>
                <a:cs typeface="Calibri"/>
                <a:sym typeface="Calibri"/>
              </a:rPr>
              <a:t> Step 2: </a:t>
            </a:r>
            <a:r>
              <a:rPr lang="en-US" sz="1200" b="0" i="0" u="none" strike="noStrike" cap="none" dirty="0">
                <a:solidFill>
                  <a:schemeClr val="dk1"/>
                </a:solidFill>
                <a:effectLst/>
                <a:latin typeface="Calibri"/>
                <a:ea typeface="Calibri"/>
                <a:cs typeface="Calibri"/>
                <a:sym typeface="Calibri"/>
              </a:rPr>
              <a:t>Educators develop a process for examining and interpreting data</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 Analyze.</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a:buChar char="●"/>
              <a:tabLst/>
              <a:defRPr/>
            </a:pPr>
            <a:r>
              <a:rPr lang="en-US" sz="1200" b="0" i="0" u="none" strike="noStrike" cap="none" dirty="0">
                <a:solidFill>
                  <a:schemeClr val="dk1"/>
                </a:solidFill>
                <a:latin typeface="Calibri"/>
                <a:ea typeface="Calibri"/>
                <a:cs typeface="Calibri"/>
                <a:sym typeface="Calibri"/>
              </a:rPr>
              <a:t>EF 3/GAINS Step 3: </a:t>
            </a:r>
            <a:r>
              <a:rPr lang="en-US" sz="1200" b="0" i="0" u="none" strike="noStrike" cap="none" dirty="0">
                <a:solidFill>
                  <a:schemeClr val="dk1"/>
                </a:solidFill>
                <a:effectLst/>
                <a:latin typeface="Calibri"/>
                <a:ea typeface="Calibri"/>
                <a:cs typeface="Calibri"/>
                <a:sym typeface="Calibri"/>
              </a:rPr>
              <a:t>Educators determine instructional action steps</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 Intentionally act and analyze again.</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a:buChar char="●"/>
              <a:tabLst/>
              <a:defRPr/>
            </a:pPr>
            <a:r>
              <a:rPr lang="en-US" sz="1200" b="0" i="0" u="none" strike="noStrike" cap="none" dirty="0">
                <a:solidFill>
                  <a:schemeClr val="dk1"/>
                </a:solidFill>
                <a:latin typeface="Calibri"/>
                <a:ea typeface="Calibri"/>
                <a:cs typeface="Calibri"/>
                <a:sym typeface="Calibri"/>
              </a:rPr>
              <a:t>EF 4/GAINS Step 4: </a:t>
            </a:r>
            <a:r>
              <a:rPr lang="en-US" sz="1200" b="0" i="0" u="none" strike="noStrike" cap="none" dirty="0">
                <a:solidFill>
                  <a:schemeClr val="dk1"/>
                </a:solidFill>
                <a:effectLst/>
                <a:latin typeface="Calibri"/>
                <a:ea typeface="Calibri"/>
                <a:cs typeface="Calibri"/>
                <a:sym typeface="Calibri"/>
              </a:rPr>
              <a:t>Educators develop a process for providing and using feedback</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 Notice and adjust.</a:t>
            </a: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Systematically repeat the GAINS process!</a:t>
            </a:r>
          </a:p>
          <a:p>
            <a:pPr marL="0" marR="0" lvl="0" indent="0" algn="l" rtl="0">
              <a:spcBef>
                <a:spcPts val="0"/>
              </a:spcBef>
              <a:spcAft>
                <a:spcPts val="0"/>
              </a:spcAft>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This process is continuous... an ongoing cycle of improvement.</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6978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dirty="0"/>
              <a:t>To Know: </a:t>
            </a:r>
            <a:r>
              <a:rPr lang="en-US" sz="1200" dirty="0"/>
              <a:t>This Essential Questions slide may be used instead of the Learning Targets slide (slide 19).</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dirty="0"/>
              <a:t>To Know/To</a:t>
            </a:r>
            <a:r>
              <a:rPr lang="en-US" sz="1200" b="1" baseline="0" dirty="0"/>
              <a:t> Say: </a:t>
            </a:r>
            <a:r>
              <a:rPr lang="en-US" sz="1200" dirty="0"/>
              <a:t>These questions will help activate thinking and access prior knowledge about what we already know about DBDM implementation. This will help us make connections as we learn more about DBDM.</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dirty="0"/>
              <a:t>Optional activity</a:t>
            </a:r>
            <a:r>
              <a:rPr lang="en-US" sz="1200" dirty="0"/>
              <a:t>. Write initial responses to these questions. As the training continues participants may add to the answers to these questions. If time permits, a carousel structure could be utilized to allow participants to respond, collaborate, and process the questions. This helps to activate prior knowledge.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3158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algn="l" defTabSz="875904">
              <a:spcBef>
                <a:spcPts val="0"/>
              </a:spcBef>
              <a:buSzPct val="25000"/>
              <a:buNone/>
              <a:defRPr/>
            </a:pPr>
            <a:r>
              <a:rPr lang="en-US" sz="1200" b="1" dirty="0"/>
              <a:t>To Know: </a:t>
            </a:r>
            <a:r>
              <a:rPr lang="en-US" sz="1200" dirty="0"/>
              <a:t>This Learning Targets</a:t>
            </a:r>
            <a:r>
              <a:rPr lang="en-US" sz="1200" baseline="0" dirty="0"/>
              <a:t> </a:t>
            </a:r>
            <a:r>
              <a:rPr lang="en-US" sz="1200" dirty="0"/>
              <a:t>slide may be used instead of the Essential Questions slide (slide 18).</a:t>
            </a:r>
            <a:endParaRPr lang="en-US" sz="1200" b="1" dirty="0"/>
          </a:p>
          <a:p>
            <a:pPr>
              <a:spcBef>
                <a:spcPts val="0"/>
              </a:spcBef>
              <a:buSzPct val="25000"/>
              <a:buNone/>
            </a:pPr>
            <a:endParaRPr lang="en-US" sz="1200" dirty="0"/>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dirty="0"/>
              <a:t>To Know/To Say: </a:t>
            </a:r>
            <a:r>
              <a:rPr lang="en-US" sz="1200" dirty="0"/>
              <a:t>The learning targets address</a:t>
            </a:r>
            <a:r>
              <a:rPr lang="en-US" sz="1200" baseline="0" dirty="0"/>
              <a:t> </a:t>
            </a:r>
            <a:r>
              <a:rPr lang="en-US" sz="1200" dirty="0"/>
              <a:t>the essential functions from the DBDM Practice Profile. This alignment will provide consistency.</a:t>
            </a:r>
            <a:r>
              <a:rPr lang="en-US" sz="1200" b="1" dirty="0"/>
              <a:t> </a:t>
            </a:r>
          </a:p>
          <a:p>
            <a:pPr marL="15240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1" dirty="0"/>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dirty="0"/>
              <a:t>To Know/To Do: </a:t>
            </a:r>
            <a:r>
              <a:rPr lang="en-US" sz="1200" dirty="0"/>
              <a:t>If participants do not have a copy of the PowerPoint, learning targets may be posted on chart paper or printed on a handout. Review the learning targets.</a:t>
            </a:r>
          </a:p>
          <a:p>
            <a:pPr marL="152400" lvl="0" indent="0">
              <a:spcBef>
                <a:spcPts val="0"/>
              </a:spcBef>
              <a:buSzPct val="25000"/>
              <a:buNone/>
            </a:pPr>
            <a:endParaRPr lang="en-US" sz="120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94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800" b="1" i="0" u="none" strike="noStrike" cap="none" dirty="0">
                <a:solidFill>
                  <a:schemeClr val="dk1"/>
                </a:solidFill>
                <a:latin typeface="Calibri"/>
                <a:ea typeface="Calibri"/>
                <a:cs typeface="Calibri"/>
                <a:sym typeface="Calibri"/>
              </a:rPr>
              <a:t>To Know: </a:t>
            </a:r>
            <a:r>
              <a:rPr lang="en-US" sz="800" b="0" i="0" u="none" strike="noStrike" cap="none" dirty="0">
                <a:solidFill>
                  <a:schemeClr val="dk1"/>
                </a:solidFill>
                <a:latin typeface="Calibri"/>
                <a:ea typeface="Calibri"/>
                <a:cs typeface="Calibri"/>
                <a:sym typeface="Calibri"/>
              </a:rPr>
              <a:t>These supplies are needed for the Data-Based Decision Making professional learning module.</a:t>
            </a:r>
          </a:p>
        </p:txBody>
      </p:sp>
      <p:sp>
        <p:nvSpPr>
          <p:cNvPr id="68" name="Shape 68"/>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800" b="0" i="0" u="none" strike="noStrike" cap="none">
                <a:solidFill>
                  <a:srgbClr val="000000"/>
                </a:solidFill>
                <a:latin typeface="Calibri"/>
                <a:ea typeface="Calibri"/>
                <a:cs typeface="Calibri"/>
                <a:sym typeface="Calibri"/>
              </a:rPr>
              <a:t>2</a:t>
            </a:fld>
            <a:endParaRPr lang="en-US"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23773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3e34b83649_0_27: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3600" b="1" dirty="0"/>
              <a:t>To Know/To</a:t>
            </a:r>
            <a:r>
              <a:rPr lang="en-US" sz="3600" b="1" baseline="0" dirty="0"/>
              <a:t> Say: </a:t>
            </a:r>
            <a:r>
              <a:rPr lang="en-US" sz="3600" b="0" baseline="0" dirty="0"/>
              <a:t>The approach outlined in this module was designed using an extensive literature search on the topic of data-based decision making. Among the literature were common processes and concepts which were incorporated into the model outlined in this module. </a:t>
            </a:r>
            <a:r>
              <a:rPr lang="en-US" sz="3600" baseline="0" dirty="0"/>
              <a:t>The most important part of DBDM is reflecting on data to examine and improve instruction. This model does not promote tracking and targeting instruction to proficiency levels. Rather, this approach is about a process for examining instruction and reflecting on what’s working and what’s not as evidenced in the data.</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3600" dirty="0"/>
          </a:p>
        </p:txBody>
      </p:sp>
      <p:sp>
        <p:nvSpPr>
          <p:cNvPr id="43" name="Google Shape;43;g3e34b83649_0_2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3e34b83649_0_27: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3600" b="1" baseline="0" dirty="0"/>
              <a:t>To Say: </a:t>
            </a:r>
            <a:r>
              <a:rPr lang="en-US" sz="3600" b="0" baseline="0" dirty="0"/>
              <a:t>Data-Based Decision Making, when done correctly, has many benefits for teachers and students. First is insight into what really works. That’s not to say that teachers don’t already know what works. But through the DBDM process and the deep reflection it requires, areas for improved teaching will be illuminated—leading to a new type of professional growth. Second, through examination of student data and collaboration, teachers can gain an awareness about what students truly know and don’t know, what content can be quickly taught, or what should be given more attention. Third, </a:t>
            </a:r>
            <a:r>
              <a:rPr lang="en-US" sz="1200" b="0" i="0" u="none" strike="noStrike" cap="none" dirty="0">
                <a:solidFill>
                  <a:schemeClr val="dk1"/>
                </a:solidFill>
                <a:effectLst/>
                <a:latin typeface="Calibri"/>
                <a:ea typeface="Calibri"/>
                <a:cs typeface="Calibri"/>
                <a:sym typeface="Calibri"/>
              </a:rPr>
              <a:t>the DBDM process can support ways teachers can engage students in assessing their own learning which in turn provides valuable input for informing instruction. </a:t>
            </a:r>
            <a:r>
              <a:rPr lang="en-US" sz="3600" b="0" baseline="0" dirty="0"/>
              <a:t>Fourth, when groups of teachers discover what students truly need in terms of instruction, they have the evidence to shape building-wide instructional goals to </a:t>
            </a:r>
            <a:r>
              <a:rPr lang="en-US" sz="1200" b="0" i="0" u="none" strike="noStrike" cap="none" dirty="0">
                <a:solidFill>
                  <a:schemeClr val="dk1"/>
                </a:solidFill>
                <a:effectLst/>
                <a:latin typeface="Calibri"/>
                <a:ea typeface="Calibri"/>
                <a:cs typeface="Calibri"/>
                <a:sym typeface="Calibri"/>
              </a:rPr>
              <a:t>more adequately address students’ needs.</a:t>
            </a:r>
            <a:r>
              <a:rPr lang="en-US" sz="3600" b="0" baseline="0" dirty="0"/>
              <a:t> Finally, through collaboration during the DBDM process, common instructional issues are illuminated and teachers start working together to solve problems.</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3600" b="0"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3600" b="0" baseline="0" dirty="0"/>
              <a:t>For students, the obvious benefit is improved learning from improved teaching and a deeper understanding of content—particularly the content that is being address through the DBDM cycle. If instruction is changed, based on common misconceptions found in the data, many students will achieve higher rates of success, especially over time. Additionally, because DBDM supports ways of </a:t>
            </a:r>
            <a:r>
              <a:rPr lang="en-US" sz="1200" b="0" i="0" u="none" strike="noStrike" cap="none" baseline="0" dirty="0">
                <a:solidFill>
                  <a:schemeClr val="dk1"/>
                </a:solidFill>
                <a:effectLst/>
                <a:latin typeface="Calibri"/>
                <a:cs typeface="Calibri"/>
                <a:sym typeface="Calibri"/>
              </a:rPr>
              <a:t>e</a:t>
            </a:r>
            <a:r>
              <a:rPr lang="en-US" sz="1200" b="0" i="0" u="none" strike="noStrike" cap="none" dirty="0">
                <a:solidFill>
                  <a:schemeClr val="dk1"/>
                </a:solidFill>
                <a:effectLst/>
                <a:latin typeface="Calibri"/>
                <a:ea typeface="Calibri"/>
                <a:cs typeface="Calibri"/>
                <a:sym typeface="Calibri"/>
              </a:rPr>
              <a:t>ngaging students in the process of reviewing their own learning data,</a:t>
            </a:r>
            <a:r>
              <a:rPr lang="en-US" sz="1200" b="0" i="0" u="none" strike="noStrike" cap="none" baseline="0" dirty="0">
                <a:solidFill>
                  <a:schemeClr val="dk1"/>
                </a:solidFill>
                <a:effectLst/>
                <a:latin typeface="Calibri"/>
                <a:ea typeface="Calibri"/>
                <a:cs typeface="Calibri"/>
                <a:sym typeface="Calibri"/>
              </a:rPr>
              <a:t> the results can be improved </a:t>
            </a:r>
            <a:r>
              <a:rPr lang="en-US" sz="3600" b="0" baseline="0" dirty="0"/>
              <a:t>students’ own awareness about what they are learning, why they are learning it, and how they are learning. In effect, students and teachers are learning together to discover what works and what doesn’t work. </a:t>
            </a:r>
          </a:p>
        </p:txBody>
      </p:sp>
      <p:sp>
        <p:nvSpPr>
          <p:cNvPr id="43" name="Google Shape;43;g3e34b83649_0_2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6124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rtl="0">
              <a:spcBef>
                <a:spcPts val="0"/>
              </a:spcBef>
              <a:spcAft>
                <a:spcPts val="0"/>
              </a:spcAft>
              <a:buNone/>
            </a:pPr>
            <a:r>
              <a:rPr lang="en-US" sz="1200" b="1" i="0" u="none" strike="noStrike" dirty="0">
                <a:solidFill>
                  <a:srgbClr val="000000"/>
                </a:solidFill>
                <a:effectLst/>
                <a:latin typeface="Calibri" panose="020F0502020204030204" pitchFamily="34" charset="0"/>
              </a:rPr>
              <a:t>To Know: </a:t>
            </a:r>
            <a:r>
              <a:rPr lang="en-US" sz="1200" b="0" i="0" u="none" strike="noStrike" dirty="0">
                <a:solidFill>
                  <a:srgbClr val="000000"/>
                </a:solidFill>
                <a:effectLst/>
                <a:latin typeface="Calibri" panose="020F0502020204030204" pitchFamily="34" charset="0"/>
              </a:rPr>
              <a:t>This is a hidden slide. You can decide whether or not to present it. This slide is intended to help participants make the connection between their contexts and the content in the DBDM module. </a:t>
            </a:r>
            <a:endParaRPr lang="en-US" b="0" dirty="0">
              <a:effectLst/>
            </a:endParaRPr>
          </a:p>
          <a:p>
            <a:pPr marL="0" indent="0" rtl="0">
              <a:spcBef>
                <a:spcPts val="0"/>
              </a:spcBef>
              <a:spcAft>
                <a:spcPts val="0"/>
              </a:spcAft>
              <a:buNone/>
            </a:pPr>
            <a:endParaRPr lang="en-US" sz="1200" b="1" i="0" u="none" strike="noStrike" dirty="0">
              <a:solidFill>
                <a:srgbClr val="000000"/>
              </a:solidFill>
              <a:effectLst/>
              <a:latin typeface="Calibri" panose="020F0502020204030204" pitchFamily="34" charset="0"/>
            </a:endParaRPr>
          </a:p>
          <a:p>
            <a:pPr marL="0" indent="0" rtl="0">
              <a:spcBef>
                <a:spcPts val="0"/>
              </a:spcBef>
              <a:spcAft>
                <a:spcPts val="0"/>
              </a:spcAft>
              <a:buNone/>
            </a:pPr>
            <a:r>
              <a:rPr lang="en-US" sz="1200" b="1" i="0" u="none" strike="noStrike" dirty="0">
                <a:solidFill>
                  <a:srgbClr val="000000"/>
                </a:solidFill>
                <a:effectLst/>
                <a:latin typeface="Calibri" panose="020F0502020204030204" pitchFamily="34" charset="0"/>
              </a:rPr>
              <a:t>To Do:</a:t>
            </a:r>
            <a:r>
              <a:rPr lang="en-US" sz="1200" b="0" i="0" u="none" strike="noStrike" dirty="0">
                <a:solidFill>
                  <a:srgbClr val="000000"/>
                </a:solidFill>
                <a:effectLst/>
                <a:latin typeface="Calibri" panose="020F0502020204030204" pitchFamily="34" charset="0"/>
              </a:rPr>
              <a:t> Insert the district or building vision/mission statement if you decide to use this slide. Encourage discussion about how DBDM connects to the statement.</a:t>
            </a:r>
            <a:endParaRPr lang="en-US" b="0" dirty="0">
              <a:effectLst/>
            </a:endParaRPr>
          </a:p>
          <a:p>
            <a:pPr marL="0" indent="0" rtl="0">
              <a:spcBef>
                <a:spcPts val="0"/>
              </a:spcBef>
              <a:spcAft>
                <a:spcPts val="0"/>
              </a:spcAft>
              <a:buNone/>
            </a:pPr>
            <a:endParaRPr lang="en-US" sz="1200" b="1" i="0" u="none" strike="noStrike" dirty="0">
              <a:solidFill>
                <a:srgbClr val="000000"/>
              </a:solidFill>
              <a:effectLst/>
              <a:latin typeface="Calibri" panose="020F0502020204030204" pitchFamily="34" charset="0"/>
            </a:endParaRPr>
          </a:p>
          <a:p>
            <a:pPr marL="0" indent="0" rtl="0">
              <a:spcBef>
                <a:spcPts val="0"/>
              </a:spcBef>
              <a:spcAft>
                <a:spcPts val="0"/>
              </a:spcAft>
              <a:buNone/>
            </a:pPr>
            <a:r>
              <a:rPr lang="en-US" sz="1200" b="1" i="0" u="none" strike="noStrike" dirty="0">
                <a:solidFill>
                  <a:srgbClr val="000000"/>
                </a:solidFill>
                <a:effectLst/>
                <a:latin typeface="Calibri" panose="020F0502020204030204" pitchFamily="34" charset="0"/>
              </a:rPr>
              <a:t>To Know/To Say:</a:t>
            </a:r>
            <a:r>
              <a:rPr lang="en-US" sz="1200" b="0" i="0" u="none" strike="noStrike" dirty="0">
                <a:solidFill>
                  <a:srgbClr val="000000"/>
                </a:solidFill>
                <a:effectLst/>
                <a:latin typeface="Calibri" panose="020F0502020204030204" pitchFamily="34" charset="0"/>
              </a:rPr>
              <a:t> Making clear connections between a district or building vision/mission statement and DBDM helps participants understand how this work is not adding “something else” to their plates, rather a means for obtaining outcomes they have determined to be most important. </a:t>
            </a:r>
            <a:r>
              <a:rPr lang="en-US" sz="1200" dirty="0"/>
              <a:t>How might data-based</a:t>
            </a:r>
            <a:r>
              <a:rPr lang="en-US" sz="1200" baseline="0" dirty="0"/>
              <a:t> decision making help advance the vision or mission promoted in your district or building?</a:t>
            </a:r>
            <a:endParaRPr lang="en-US" sz="120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0180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US" sz="1200" b="1" dirty="0"/>
              <a:t>To</a:t>
            </a:r>
            <a:r>
              <a:rPr lang="en-US" sz="1200" b="1" baseline="0" dirty="0"/>
              <a:t> Know</a:t>
            </a:r>
            <a:r>
              <a:rPr lang="en-US" sz="1200" b="1" dirty="0"/>
              <a:t>: </a:t>
            </a:r>
            <a:r>
              <a:rPr lang="en-US" sz="1200" dirty="0"/>
              <a:t>Prepare a personal story about DBDM</a:t>
            </a:r>
            <a:r>
              <a:rPr lang="en-US" sz="1200" baseline="0" dirty="0"/>
              <a:t> </a:t>
            </a:r>
            <a:r>
              <a:rPr lang="en-US" sz="1200" dirty="0"/>
              <a:t>or read the one provided. Be</a:t>
            </a:r>
            <a:r>
              <a:rPr lang="en-US" sz="1200" baseline="0" dirty="0"/>
              <a:t> familiar with all the roadblocks that are listed in the module. Prepare chart paper at front of the room to record group roadblocks.</a:t>
            </a:r>
          </a:p>
          <a:p>
            <a:pPr marL="0" lvl="0" indent="0" algn="l" rtl="0">
              <a:spcBef>
                <a:spcPts val="360"/>
              </a:spcBef>
              <a:spcAft>
                <a:spcPts val="0"/>
              </a:spcAft>
              <a:buNone/>
            </a:pPr>
            <a:endParaRPr lang="en-US" sz="1200"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Know/To Say: </a:t>
            </a:r>
            <a:r>
              <a:rPr lang="en-US" sz="1200" dirty="0"/>
              <a:t>Why do we need to learn the information in this module? To answer this question, I’ll share a personal story. The DBDM Roadblock Story is provided, but you can use your own.</a:t>
            </a:r>
            <a:r>
              <a:rPr lang="en-US" sz="1200" baseline="0" dirty="0"/>
              <a:t> </a:t>
            </a:r>
            <a:r>
              <a:rPr lang="en-US" sz="1200" dirty="0"/>
              <a:t>Share a personal story about how a data-based decision making process in your building/experience did NOT work. If you</a:t>
            </a:r>
            <a:r>
              <a:rPr lang="en-US" sz="1200" baseline="0" dirty="0"/>
              <a:t> don’t have a </a:t>
            </a:r>
            <a:r>
              <a:rPr lang="en-US" sz="1200" dirty="0"/>
              <a:t>story, customize the one provided. Discuss your roadblocks. Those</a:t>
            </a:r>
            <a:r>
              <a:rPr lang="en-US" sz="1200" baseline="0" dirty="0"/>
              <a:t> listed on the PPT slide are aligned with the provided personal story. If you use your own story, you will CHANGE the roadblocks on this slide.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aseline="0" dirty="0"/>
              <a:t>Ask participants to share any roadblocks they have experienced or any they anticipate during implementation of data-based decision making. Record their roadblocks on chart paper and display throughout training—will refer back to these at the end of the training.</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dirty="0"/>
              <a:t>After the</a:t>
            </a:r>
            <a:r>
              <a:rPr lang="en-US" sz="1200" baseline="0" dirty="0"/>
              <a:t> story/activity</a:t>
            </a:r>
            <a:r>
              <a:rPr lang="en-US" sz="1200" dirty="0"/>
              <a:t>, discuss how this module is meant to address</a:t>
            </a:r>
            <a:r>
              <a:rPr lang="en-US" sz="1200" baseline="0" dirty="0"/>
              <a:t> and overcome these types roadblocks.</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u="sng" dirty="0"/>
              <a:t>Roadblock</a:t>
            </a:r>
            <a:r>
              <a:rPr lang="en-US" u="sng" baseline="0" dirty="0"/>
              <a:t> Story</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cap="none" dirty="0">
                <a:solidFill>
                  <a:schemeClr val="dk1"/>
                </a:solidFill>
                <a:effectLst/>
                <a:latin typeface="Calibri"/>
                <a:ea typeface="Calibri"/>
                <a:cs typeface="Calibri"/>
                <a:sym typeface="Calibri"/>
              </a:rPr>
              <a:t>I’ve started the Data-based Decision Making cycle, and I’ve experienced the hurdles and roadblocks.  I’ll tell you a story about what happened at my old school.  I worked at a 6-12 school where we had a small English department: one teacher per grade level.  In our small team of 7, we decided to collect and analyze the state standardized assessment scores.  We met during a professional development day with our grade’s scores in hand. We analyzed the scores and found patterns in low achievement for a particular standard: writing responses to literature.  This low achievement pattern started in 6</a:t>
            </a:r>
            <a:r>
              <a:rPr lang="en-US" sz="1200" b="0" i="0" u="none" strike="noStrike" cap="none" baseline="30000" dirty="0">
                <a:solidFill>
                  <a:schemeClr val="dk1"/>
                </a:solidFill>
                <a:effectLst/>
                <a:latin typeface="Calibri"/>
                <a:ea typeface="Calibri"/>
                <a:cs typeface="Calibri"/>
                <a:sym typeface="Calibri"/>
              </a:rPr>
              <a:t>th</a:t>
            </a:r>
            <a:r>
              <a:rPr lang="en-US" sz="1200" b="0" i="0" u="none" strike="noStrike" cap="none" dirty="0">
                <a:solidFill>
                  <a:schemeClr val="dk1"/>
                </a:solidFill>
                <a:effectLst/>
                <a:latin typeface="Calibri"/>
                <a:ea typeface="Calibri"/>
                <a:cs typeface="Calibri"/>
                <a:sym typeface="Calibri"/>
              </a:rPr>
              <a:t> grade, and our students maintained consistently low scores through 12</a:t>
            </a:r>
            <a:r>
              <a:rPr lang="en-US" sz="1200" b="0" i="0" u="none" strike="noStrike" cap="none" baseline="30000" dirty="0">
                <a:solidFill>
                  <a:schemeClr val="dk1"/>
                </a:solidFill>
                <a:effectLst/>
                <a:latin typeface="Calibri"/>
                <a:ea typeface="Calibri"/>
                <a:cs typeface="Calibri"/>
                <a:sym typeface="Calibri"/>
              </a:rPr>
              <a:t>th</a:t>
            </a:r>
            <a:r>
              <a:rPr lang="en-US" sz="1200" b="0" i="0" u="none" strike="noStrike" cap="none" dirty="0">
                <a:solidFill>
                  <a:schemeClr val="dk1"/>
                </a:solidFill>
                <a:effectLst/>
                <a:latin typeface="Calibri"/>
                <a:ea typeface="Calibri"/>
                <a:cs typeface="Calibri"/>
                <a:sym typeface="Calibri"/>
              </a:rPr>
              <a:t> grade.  We decided to focus on this standard in our instruction.  Promising start, huh?! And that’s as far as we got!  It was left up to each individual teacher to decide on an instructional strategy that addresses the learning “problem” we identified in the assessment scores.  And I tried, and it was in the back of my mind throughout the year. But ultimately nothing happened—except that as a department, we had identified a problem.  We met at least once a week for the rest of the year, and never followed up.  Nothing happened with that data.  Nothing happened with that collective energy.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b="0" i="0" u="none" strike="noStrike" cap="none" dirty="0">
              <a:solidFill>
                <a:schemeClr val="dk1"/>
              </a:solidFill>
              <a:effectLst/>
              <a:latin typeface="Calibri"/>
              <a:ea typeface="Calibri"/>
              <a:cs typeface="Calibri"/>
              <a:sym typeface="Calibri"/>
            </a:endParaRPr>
          </a:p>
          <a:p>
            <a:pPr marL="152400" indent="0">
              <a:buNone/>
            </a:pPr>
            <a:r>
              <a:rPr lang="en-US" sz="1200" b="0" i="0" u="none" strike="noStrike" cap="none" dirty="0">
                <a:solidFill>
                  <a:schemeClr val="dk1"/>
                </a:solidFill>
                <a:effectLst/>
                <a:latin typeface="Calibri"/>
                <a:ea typeface="Calibri"/>
                <a:cs typeface="Calibri"/>
                <a:sym typeface="Calibri"/>
              </a:rPr>
              <a:t>Roadblocks:</a:t>
            </a:r>
          </a:p>
          <a:p>
            <a:pPr marL="457200" indent="-304800"/>
            <a:r>
              <a:rPr lang="en-US" sz="1200" b="0" i="0" u="none" strike="noStrike" cap="none" dirty="0">
                <a:solidFill>
                  <a:schemeClr val="dk1"/>
                </a:solidFill>
                <a:effectLst/>
                <a:latin typeface="Calibri"/>
                <a:ea typeface="Calibri"/>
                <a:cs typeface="Calibri"/>
                <a:sym typeface="Calibri"/>
              </a:rPr>
              <a:t>Felt like we didn’t have time to follow up</a:t>
            </a:r>
          </a:p>
          <a:p>
            <a:pPr marL="457200" lvl="0" indent="-304800"/>
            <a:r>
              <a:rPr lang="en-US" sz="1200" b="0" i="0" u="none" strike="noStrike" cap="none" dirty="0">
                <a:solidFill>
                  <a:schemeClr val="dk1"/>
                </a:solidFill>
                <a:effectLst/>
                <a:latin typeface="Calibri"/>
                <a:ea typeface="Calibri"/>
                <a:cs typeface="Calibri"/>
                <a:sym typeface="Calibri"/>
              </a:rPr>
              <a:t>Had no plan for how to address the problem we found</a:t>
            </a:r>
          </a:p>
          <a:p>
            <a:pPr marL="457200" lvl="0" indent="-304800"/>
            <a:r>
              <a:rPr lang="en-US" sz="1200" b="0" i="0" u="none" strike="noStrike" cap="none" dirty="0">
                <a:solidFill>
                  <a:schemeClr val="dk1"/>
                </a:solidFill>
                <a:effectLst/>
                <a:latin typeface="Calibri"/>
                <a:ea typeface="Calibri"/>
                <a:cs typeface="Calibri"/>
                <a:sym typeface="Calibri"/>
              </a:rPr>
              <a:t>Individuals were left to deal with the problem in isolation</a:t>
            </a:r>
          </a:p>
          <a:p>
            <a:pPr marL="457200" lvl="0" indent="-304800"/>
            <a:r>
              <a:rPr lang="en-US" sz="1200" b="0" i="0" u="none" strike="noStrike" cap="none" dirty="0">
                <a:solidFill>
                  <a:schemeClr val="dk1"/>
                </a:solidFill>
                <a:effectLst/>
                <a:latin typeface="Calibri"/>
                <a:ea typeface="Calibri"/>
                <a:cs typeface="Calibri"/>
                <a:sym typeface="Calibri"/>
              </a:rPr>
              <a:t>Following up with oneself is harder than being accountable to each other</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aseline="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8208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e3a6e8e7a_1_1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e3a6e8e7a_1_11: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indent="0" rtl="0" fontAlgn="base">
              <a:buNone/>
            </a:pPr>
            <a:r>
              <a:rPr lang="en-US" b="1" dirty="0"/>
              <a:t>To Know: </a:t>
            </a:r>
            <a:r>
              <a:rPr lang="en-US" sz="1200" b="0" i="0" u="none" strike="noStrike" cap="none" dirty="0">
                <a:solidFill>
                  <a:schemeClr val="dk1"/>
                </a:solidFill>
                <a:effectLst/>
                <a:latin typeface="Calibri"/>
                <a:ea typeface="Calibri"/>
                <a:cs typeface="Calibri"/>
                <a:sym typeface="Calibri"/>
              </a:rPr>
              <a:t>If you want to know more information about this module’s approach to Data-Based Decision Making, you, as a CST member, can review the articles below. These articles are not meant to be shared with participants, rather to supplement your knowledge of</a:t>
            </a:r>
            <a:r>
              <a:rPr lang="en-US" sz="1200" b="0" i="0" u="none" strike="noStrike" cap="none" baseline="0" dirty="0">
                <a:solidFill>
                  <a:schemeClr val="dk1"/>
                </a:solidFill>
                <a:effectLst/>
                <a:latin typeface="Calibri"/>
                <a:ea typeface="Calibri"/>
                <a:cs typeface="Calibri"/>
                <a:sym typeface="Calibri"/>
              </a:rPr>
              <a:t> data-based decision making</a:t>
            </a:r>
            <a:r>
              <a:rPr lang="en-US" sz="1200" b="0" i="0" u="none" strike="noStrike" cap="none" dirty="0">
                <a:solidFill>
                  <a:schemeClr val="dk1"/>
                </a:solidFill>
                <a:effectLst/>
                <a:latin typeface="Calibri"/>
                <a:ea typeface="Calibri"/>
                <a:cs typeface="Calibri"/>
                <a:sym typeface="Calibri"/>
              </a:rPr>
              <a:t>.</a:t>
            </a:r>
            <a:endParaRPr lang="en-US" sz="1200" b="1" i="0" u="none" strike="noStrike" cap="none" dirty="0">
              <a:solidFill>
                <a:schemeClr val="dk1"/>
              </a:solidFill>
              <a:effectLst/>
              <a:latin typeface="Calibri"/>
              <a:ea typeface="Calibri"/>
              <a:cs typeface="Calibri"/>
              <a:sym typeface="Calibri"/>
            </a:endParaRPr>
          </a:p>
          <a:p>
            <a:pPr marL="228600" indent="-228600" rtl="0">
              <a:buAutoNum type="arabicPeriod"/>
            </a:pPr>
            <a:r>
              <a:rPr lang="en-US" sz="1200" b="0" i="0" u="none" strike="noStrike" cap="none" dirty="0">
                <a:solidFill>
                  <a:schemeClr val="dk1"/>
                </a:solidFill>
                <a:effectLst/>
                <a:latin typeface="Calibri"/>
                <a:ea typeface="Calibri"/>
                <a:cs typeface="Calibri"/>
                <a:sym typeface="Calibri"/>
              </a:rPr>
              <a:t>The Data Improvement Process located here:</a:t>
            </a:r>
          </a:p>
          <a:p>
            <a:pPr marL="0" indent="0" rtl="0">
              <a:buNone/>
            </a:pPr>
            <a:r>
              <a:rPr lang="en-US" dirty="0">
                <a:hlinkClick r:id="rId3"/>
              </a:rPr>
              <a:t>The Data Wise Improvement Process | Data Wise (harvard.edu)</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OR</a:t>
            </a:r>
            <a:endParaRPr lang="en-US" b="0" dirty="0">
              <a:effectLst/>
            </a:endParaRPr>
          </a:p>
          <a:p>
            <a:pPr marL="0" indent="0" algn="l" rtl="0">
              <a:buNone/>
            </a:pPr>
            <a:r>
              <a:rPr lang="en-US" sz="1200" b="0" i="0" u="none" strike="noStrike" cap="none" dirty="0">
                <a:solidFill>
                  <a:schemeClr val="dk1"/>
                </a:solidFill>
                <a:effectLst/>
                <a:latin typeface="Calibri"/>
                <a:ea typeface="Calibri"/>
                <a:cs typeface="Calibri"/>
                <a:sym typeface="Calibri"/>
              </a:rPr>
              <a:t>2. How Educators Can Use Data to Drive Instruction located here:</a:t>
            </a:r>
          </a:p>
          <a:p>
            <a:pPr marL="0" indent="0" algn="l" rtl="0">
              <a:buNone/>
            </a:pPr>
            <a:r>
              <a:rPr lang="en-US" dirty="0">
                <a:hlinkClick r:id="rId4"/>
              </a:rPr>
              <a:t>How Educators Can Use Student Data to Drive Instruction | LSU Online</a:t>
            </a:r>
            <a:endParaRPr lang="en-US" sz="1200" b="0" i="0" u="none" strike="noStrike" cap="none" dirty="0">
              <a:solidFill>
                <a:schemeClr val="dk1"/>
              </a:solidFill>
              <a:effectLst/>
              <a:latin typeface="Calibri"/>
              <a:ea typeface="Calibri"/>
              <a:cs typeface="Calibri"/>
              <a:sym typeface="Calibri"/>
            </a:endParaRPr>
          </a:p>
          <a:p>
            <a:pPr marL="0" indent="0" algn="l" rtl="0">
              <a:buNone/>
            </a:pPr>
            <a:endParaRPr lang="en-US" sz="1200" b="0" i="0" u="none" strike="noStrike" cap="none" dirty="0">
              <a:solidFill>
                <a:schemeClr val="dk1"/>
              </a:solidFill>
              <a:effectLst/>
              <a:latin typeface="Calibri"/>
              <a:cs typeface="Calibri"/>
              <a:sym typeface="Calibri"/>
            </a:endParaRPr>
          </a:p>
          <a:p>
            <a:pPr marL="0" indent="0" algn="l" rtl="0">
              <a:buNone/>
            </a:pPr>
            <a:endParaRPr lang="en-US"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The design of this module allows many entry points for different types of teams and different methods for data analysis.</a:t>
            </a:r>
            <a:r>
              <a:rPr lang="en-US" baseline="0" dirty="0"/>
              <a:t> For example, if you have a group that has already completed the first one or two steps, t</a:t>
            </a:r>
            <a:r>
              <a:rPr lang="en-US" dirty="0"/>
              <a:t>hey may be ready to move on to step 3 and 4. The GAINS process is designed to be flexible and to accommodate for various data-based decision making models that are being used in educational settings. The four GAINS steps, aligned to the practice profile</a:t>
            </a:r>
            <a:r>
              <a:rPr lang="en-US" baseline="0" dirty="0"/>
              <a:t> </a:t>
            </a:r>
            <a:r>
              <a:rPr lang="en-US" dirty="0"/>
              <a:t>essential functions, are a synthesis of concepts included in most DBDM models, with an emphasis on examining how instruction impacts learning.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lvl="0" indent="0" algn="l" rtl="0">
              <a:spcBef>
                <a:spcPts val="0"/>
              </a:spcBef>
              <a:spcAft>
                <a:spcPts val="0"/>
              </a:spcAft>
              <a:buNone/>
            </a:pPr>
            <a:r>
              <a:rPr lang="en-US" b="1" dirty="0"/>
              <a:t>To Know/To Say: </a:t>
            </a:r>
            <a:r>
              <a:rPr lang="en-US" dirty="0"/>
              <a:t>Provide more explanation for how this module</a:t>
            </a:r>
            <a:r>
              <a:rPr lang="en-US" baseline="0" dirty="0"/>
              <a:t> is designed to help overcome roadblocks to successfully implementing Data-Based Decision Making. Go through each roadblock from your story and discuss how this module helps you overcome each specific roadblock. For example from the provided personal story, i</a:t>
            </a:r>
            <a:r>
              <a:rPr lang="en-US" dirty="0"/>
              <a:t>f we would’ve had access to the information in this professional learning module, we may have been able to actually do something with that data. We may have been able to move toward a solution to the problem we discovered, which was that our students were scoring low on writing responses to literature. This is a big deal! This is analytical writing, an area of writing that is very important for college and for life. And we identified it as a problem, but didn’t move forward with a systematic plan for addressing it. We shortchanged our students. Ultimately, the DBDM cycle helps teachers better tailor their instruction to the needs of our students.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information in the module is designed to give you the tools you need to comfortably move forward with your Data-Based Decision Making so SOMETHING happens with THAT DATA! </a:t>
            </a:r>
          </a:p>
          <a:p>
            <a:pPr marL="0" lvl="0" indent="0" algn="l" rtl="0">
              <a:spcBef>
                <a:spcPts val="0"/>
              </a:spcBef>
              <a:spcAft>
                <a:spcPts val="0"/>
              </a:spcAft>
              <a:buNone/>
            </a:pPr>
            <a:endParaRPr lang="en-US" dirty="0"/>
          </a:p>
        </p:txBody>
      </p:sp>
      <p:sp>
        <p:nvSpPr>
          <p:cNvPr id="64" name="Google Shape;64;g3e3a6e8e7a_1_11: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a:buNone/>
            </a:pPr>
            <a:r>
              <a:rPr lang="en-US" b="1" baseline="0" dirty="0"/>
              <a:t>To Know: </a:t>
            </a:r>
            <a:r>
              <a:rPr lang="en-US" baseline="0" dirty="0"/>
              <a:t>Sing the GAINS Jingle if you wish!</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9518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Know/To Say: </a:t>
            </a:r>
            <a:r>
              <a:rPr lang="en-US" sz="1200" dirty="0"/>
              <a:t>This slide presents a visual aligning each essential function</a:t>
            </a:r>
            <a:r>
              <a:rPr lang="en-US" sz="1200" baseline="0" dirty="0"/>
              <a:t> from Practice Profile to the steps in the GAINS process. In the next section we will take a closer look at how these fit together.</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2647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 </a:t>
            </a:r>
            <a:r>
              <a:rPr lang="en-US" sz="1200" dirty="0"/>
              <a:t>Review all essential functions from the practice profile</a:t>
            </a:r>
            <a:r>
              <a:rPr lang="en-US" sz="1200" baseline="0" dirty="0"/>
              <a:t> and be familiar with each of the indicators and how they look in practice.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1"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Know/To</a:t>
            </a:r>
            <a:r>
              <a:rPr lang="en-US" sz="1200" b="1" baseline="0" dirty="0"/>
              <a:t> Say</a:t>
            </a:r>
            <a:r>
              <a:rPr lang="en-US" sz="1200" b="1" dirty="0"/>
              <a:t>: </a:t>
            </a:r>
            <a:r>
              <a:rPr lang="en-US" sz="1200" dirty="0"/>
              <a:t>Please refer to the DBDM Workbook</a:t>
            </a:r>
            <a:r>
              <a:rPr lang="en-US" sz="1200" baseline="0" dirty="0"/>
              <a:t> for a complete practice profile. </a:t>
            </a:r>
            <a:r>
              <a:rPr lang="en-US" sz="1200" b="0" i="0" u="none" strike="noStrike" cap="none" dirty="0">
                <a:solidFill>
                  <a:schemeClr val="dk1"/>
                </a:solidFill>
                <a:effectLst/>
                <a:latin typeface="Calibri"/>
                <a:ea typeface="Calibri"/>
                <a:cs typeface="Calibri"/>
                <a:sym typeface="Calibri"/>
              </a:rPr>
              <a:t>We use practice profiles as a way of describing the steps of the process in real-world practice. We will refer to the practice profile throughout the module. You should also refer to it as you begin implementing DBDM in your school and district. The practice profile can also be used as an observation, reflection, and feedback tool when working with a coach. </a:t>
            </a:r>
            <a:endParaRPr lang="en-US" sz="1200" dirty="0"/>
          </a:p>
          <a:p>
            <a:pPr marL="152400" indent="0">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2383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9: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9:notes"/>
          <p:cNvSpPr txBox="1">
            <a:spLocks noGrp="1"/>
          </p:cNvSpPr>
          <p:nvPr>
            <p:ph type="body" idx="1"/>
          </p:nvPr>
        </p:nvSpPr>
        <p:spPr>
          <a:xfrm>
            <a:off x="707708" y="4447460"/>
            <a:ext cx="5661660" cy="421338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t>To</a:t>
            </a:r>
            <a:r>
              <a:rPr lang="en-US" b="1" baseline="0" dirty="0"/>
              <a:t> Know: </a:t>
            </a:r>
            <a:r>
              <a:rPr lang="en-US" b="0" baseline="0" dirty="0"/>
              <a:t>Review the DBDM Workbook so you have a good understanding of the handouts as well as the activities participants will be asked to do after each essential function explanation. For Essential Function 1, participants will review real student data. It would be best if participants brought their own data (they were asked to bring data as one of the preparatory activities). You can also find mock student data in the Google folder below. You can share the link so people can access the electronic data or make copies of the data to use during the training.</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0"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baseline="0" dirty="0"/>
              <a:t>The electronic data is located in this Google Drive folder: https://drive.google.com/drive/folders/1XBBYutUwiEbr7YSqMQ1pVbXyH8SR1cf0?usp=sharing. </a:t>
            </a:r>
          </a:p>
          <a:p>
            <a:pPr marL="0" marR="0" lvl="0" indent="0" algn="l" rtl="0">
              <a:spcBef>
                <a:spcPts val="0"/>
              </a:spcBef>
              <a:spcAft>
                <a:spcPts val="0"/>
              </a:spcAft>
              <a:buClr>
                <a:schemeClr val="dk1"/>
              </a:buClr>
              <a:buSzPts val="1200"/>
              <a:buFont typeface="Calibri"/>
              <a:buNone/>
            </a:pPr>
            <a:endParaRPr lang="en-US" b="0" baseline="0" dirty="0"/>
          </a:p>
          <a:p>
            <a:pPr marL="0" marR="0" lvl="0" indent="0" algn="l" rtl="0">
              <a:spcBef>
                <a:spcPts val="0"/>
              </a:spcBef>
              <a:spcAft>
                <a:spcPts val="0"/>
              </a:spcAft>
              <a:buClr>
                <a:schemeClr val="dk1"/>
              </a:buClr>
              <a:buSzPts val="1200"/>
              <a:buFont typeface="Calibri"/>
              <a:buNone/>
            </a:pPr>
            <a:r>
              <a:rPr lang="en-US" b="0" baseline="0" dirty="0"/>
              <a:t>Also, make sure participants know where to find the practice profile (it’s in the DBDM workbook).</a:t>
            </a:r>
          </a:p>
          <a:p>
            <a:pPr marL="0" marR="0" lvl="0" indent="0" algn="l" rtl="0">
              <a:spcBef>
                <a:spcPts val="0"/>
              </a:spcBef>
              <a:spcAft>
                <a:spcPts val="0"/>
              </a:spcAft>
              <a:buClr>
                <a:schemeClr val="dk1"/>
              </a:buClr>
              <a:buSzPts val="1200"/>
              <a:buFont typeface="Calibri"/>
              <a:buNone/>
            </a:pPr>
            <a:endParaRPr lang="en-US" b="1"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baseline="0" dirty="0"/>
              <a:t>To Know/To Say: </a:t>
            </a:r>
            <a:r>
              <a:rPr lang="en-US" b="0" baseline="0" dirty="0"/>
              <a:t>If you refer to your practice profile, you’ll notice Essential Function 1 aligns with Step 1 in the GAINS process. This is the step where you gather as a team, as well as gather your data. Remember the roadblocks I shared just a few minutes ago? This module is designed to help you overcome the roadblocks you might encounter at every step of the way, and we hope it supports you in helping students. We identified some general roadblocks for you, but you may find that you have experienced others. </a:t>
            </a:r>
            <a:r>
              <a:rPr lang="en-US" b="0" dirty="0"/>
              <a:t>The actions identified</a:t>
            </a:r>
            <a:r>
              <a:rPr lang="en-US" b="0" baseline="0" dirty="0"/>
              <a:t> for every essential function are designed </a:t>
            </a:r>
            <a:r>
              <a:rPr lang="en-US" b="0" dirty="0"/>
              <a:t>help prevent implementation roadblocks. Review</a:t>
            </a:r>
            <a:r>
              <a:rPr lang="en-US" b="0" baseline="0" dirty="0"/>
              <a:t> the actions and roadblocks.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0"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baseline="0" dirty="0"/>
              <a:t>*For example, if I were reviewing the roadblocks, I would discuss my DBDM story. I would say that one year, I spent hours analyzing essay data because I was told to. But as a group, we didn’t end up doing anything with that data throughout the year. So, the next year, when I was asked to analyze my essay data, I didn’t want to waste hours of my time doing that when I had other priorities to attend to. Therefore, my motivation went down. Motivation wanes when we don’t do anything with our data.</a:t>
            </a:r>
            <a:endParaRPr b="1" dirty="0"/>
          </a:p>
          <a:p>
            <a:pPr marL="0" marR="0" lvl="0" indent="0" algn="l" rtl="0">
              <a:spcBef>
                <a:spcPts val="0"/>
              </a:spcBef>
              <a:spcAft>
                <a:spcPts val="0"/>
              </a:spcAft>
              <a:buClr>
                <a:schemeClr val="dk1"/>
              </a:buClr>
              <a:buSzPts val="1200"/>
              <a:buFont typeface="Calibri"/>
              <a:buNone/>
            </a:pPr>
            <a:endParaRPr b="1" dirty="0"/>
          </a:p>
          <a:p>
            <a:pPr marL="0" marR="0" lvl="0" indent="0" algn="l" rtl="0">
              <a:spcBef>
                <a:spcPts val="0"/>
              </a:spcBef>
              <a:spcAft>
                <a:spcPts val="0"/>
              </a:spcAft>
              <a:buClr>
                <a:schemeClr val="dk1"/>
              </a:buClr>
              <a:buSzPts val="1200"/>
              <a:buFont typeface="Calibri"/>
              <a:buNone/>
            </a:pPr>
            <a:endParaRPr b="1" dirty="0"/>
          </a:p>
        </p:txBody>
      </p:sp>
      <p:sp>
        <p:nvSpPr>
          <p:cNvPr id="72" name="Google Shape;72;p9: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707708" y="4447460"/>
            <a:ext cx="5661660" cy="421338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baseline="0" dirty="0"/>
              <a:t>To Know: </a:t>
            </a:r>
            <a:r>
              <a:rPr lang="en-US" dirty="0"/>
              <a:t>C</a:t>
            </a:r>
            <a:r>
              <a:rPr lang="en-US" sz="1200" b="0" i="0" u="none" strike="noStrike" cap="none" dirty="0">
                <a:solidFill>
                  <a:schemeClr val="dk1"/>
                </a:solidFill>
                <a:latin typeface="Calibri"/>
                <a:ea typeface="Calibri"/>
                <a:cs typeface="Calibri"/>
                <a:sym typeface="Calibri"/>
              </a:rPr>
              <a:t>ollaborative team</a:t>
            </a:r>
            <a:r>
              <a:rPr lang="en-US" dirty="0"/>
              <a:t>ing </a:t>
            </a:r>
            <a:r>
              <a:rPr lang="en-US" sz="1200" b="0" i="0" u="none" strike="noStrike" cap="none" dirty="0">
                <a:solidFill>
                  <a:schemeClr val="dk1"/>
                </a:solidFill>
                <a:latin typeface="Calibri"/>
                <a:ea typeface="Calibri"/>
                <a:cs typeface="Calibri"/>
                <a:sym typeface="Calibri"/>
              </a:rPr>
              <a:t>is the optimal structure for</a:t>
            </a:r>
            <a:r>
              <a:rPr lang="en-US" dirty="0"/>
              <a:t> gathering as a team. Teachers</a:t>
            </a:r>
            <a:r>
              <a:rPr lang="en-US" baseline="0" dirty="0"/>
              <a:t> have probably gone through the MMD Collaborative Teams training. If they haven’t, you may want to pull some important pieces from that training to summarize here.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1"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baseline="0" dirty="0"/>
              <a:t>To Say</a:t>
            </a:r>
            <a:r>
              <a:rPr lang="en-US" baseline="0" dirty="0"/>
              <a:t>: </a:t>
            </a:r>
            <a:r>
              <a:rPr lang="en-US" dirty="0"/>
              <a:t>Let’s unpack Essential Function 1 and</a:t>
            </a:r>
            <a:r>
              <a:rPr lang="en-US" baseline="0" dirty="0"/>
              <a:t> S</a:t>
            </a:r>
            <a:r>
              <a:rPr lang="en-US" dirty="0"/>
              <a:t>tep 1 of the GAINS cycle. The first essential function begins the DBDM process by establishing collaborative teams and processes. This is where you determine how to move forward in the data process: when to meet, where to meet, who makes the agenda, etc. Making this step a priority</a:t>
            </a:r>
            <a:r>
              <a:rPr lang="en-US" baseline="0" dirty="0"/>
              <a:t> will help you overcome potential roadblocks having to do with time management. This step is about prioritizing meeting time so the DBDM process doesn’t eventually disintegrate.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1" baseline="0" dirty="0"/>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79" name="Google Shape;79;p3: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sym typeface="Questrial"/>
              </a:rPr>
              <a:t>The</a:t>
            </a:r>
            <a:r>
              <a:rPr lang="en-US" sz="1200" b="0" i="0" u="none" strike="noStrike" cap="none" baseline="0" dirty="0">
                <a:solidFill>
                  <a:schemeClr val="dk1"/>
                </a:solidFill>
                <a:sym typeface="Questrial"/>
              </a:rPr>
              <a:t> </a:t>
            </a:r>
            <a:r>
              <a:rPr lang="en-US" sz="1200" b="0" i="0" u="none" strike="noStrike" cap="none" dirty="0">
                <a:solidFill>
                  <a:schemeClr val="dk1"/>
                </a:solidFill>
                <a:sym typeface="Questrial"/>
              </a:rPr>
              <a:t>DBDM Participant</a:t>
            </a:r>
            <a:r>
              <a:rPr lang="en-US" sz="1200" b="0" i="0" u="none" strike="noStrike" cap="none" baseline="0" dirty="0">
                <a:solidFill>
                  <a:schemeClr val="dk1"/>
                </a:solidFill>
                <a:sym typeface="Questrial"/>
              </a:rPr>
              <a:t> and Presenter Materials are located on the </a:t>
            </a:r>
            <a:r>
              <a:rPr lang="en-US" sz="1200" b="0" i="0" u="none" strike="noStrike" cap="none" baseline="0" dirty="0" err="1">
                <a:solidFill>
                  <a:schemeClr val="dk1"/>
                </a:solidFill>
                <a:sym typeface="Questrial"/>
              </a:rPr>
              <a:t>Moedu</a:t>
            </a:r>
            <a:r>
              <a:rPr lang="en-US" sz="1200" b="0" i="0" u="none" strike="noStrike" cap="none" baseline="0" dirty="0">
                <a:solidFill>
                  <a:schemeClr val="dk1"/>
                </a:solidFill>
                <a:sym typeface="Questrial"/>
              </a:rPr>
              <a:t>-Sail website. </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baseline="0" dirty="0">
              <a:solidFill>
                <a:schemeClr val="dk1"/>
              </a:solidFill>
              <a:sym typeface="Questria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baseline="0" dirty="0">
                <a:solidFill>
                  <a:schemeClr val="dk1"/>
                </a:solidFill>
                <a:sym typeface="Questrial"/>
              </a:rPr>
              <a:t>Go to: http://www.moedu-sail.org/mmd-professional-development/mmd-content/</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baseline="0" dirty="0">
              <a:solidFill>
                <a:schemeClr val="dk1"/>
              </a:solidFill>
              <a:sym typeface="Questria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dirty="0">
                <a:solidFill>
                  <a:schemeClr val="dk1"/>
                </a:solidFill>
                <a:effectLst/>
                <a:latin typeface="Calibri"/>
                <a:ea typeface="Calibri"/>
                <a:cs typeface="Calibri"/>
                <a:sym typeface="Calibri"/>
              </a:rPr>
              <a:t>Handout</a:t>
            </a:r>
            <a:r>
              <a:rPr lang="en-US" sz="1200" b="0"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Teachers Harness the Power of Assessment </a:t>
            </a:r>
            <a:r>
              <a:rPr lang="en-US" sz="1200" b="0" i="0" u="none" strike="noStrike" cap="none" dirty="0">
                <a:solidFill>
                  <a:schemeClr val="dk1"/>
                </a:solidFill>
                <a:effectLst/>
                <a:latin typeface="Calibri"/>
                <a:ea typeface="Calibri"/>
                <a:cs typeface="Calibri"/>
                <a:sym typeface="Calibri"/>
              </a:rPr>
              <a:t>by Herman, </a:t>
            </a:r>
            <a:r>
              <a:rPr lang="en-US" sz="1200" b="0" i="0" u="none" strike="noStrike" cap="none" dirty="0" err="1">
                <a:solidFill>
                  <a:schemeClr val="dk1"/>
                </a:solidFill>
                <a:effectLst/>
                <a:latin typeface="Calibri"/>
                <a:ea typeface="Calibri"/>
                <a:cs typeface="Calibri"/>
                <a:sym typeface="Calibri"/>
              </a:rPr>
              <a:t>Wardrip</a:t>
            </a:r>
            <a:r>
              <a:rPr lang="en-US" sz="1200" b="0" i="0" u="none" strike="noStrike" cap="none" dirty="0">
                <a:solidFill>
                  <a:schemeClr val="dk1"/>
                </a:solidFill>
                <a:effectLst/>
                <a:latin typeface="Calibri"/>
                <a:ea typeface="Calibri"/>
                <a:cs typeface="Calibri"/>
                <a:sym typeface="Calibri"/>
              </a:rPr>
              <a:t>, Hall, &amp; </a:t>
            </a:r>
            <a:r>
              <a:rPr lang="en-US" sz="1200" b="0" i="0" u="none" strike="noStrike" cap="none" dirty="0" err="1">
                <a:solidFill>
                  <a:schemeClr val="dk1"/>
                </a:solidFill>
                <a:effectLst/>
                <a:latin typeface="Calibri"/>
                <a:ea typeface="Calibri"/>
                <a:cs typeface="Calibri"/>
                <a:sym typeface="Calibri"/>
              </a:rPr>
              <a:t>Chimino</a:t>
            </a:r>
            <a:r>
              <a:rPr lang="en-US" sz="1200" b="0" i="0" u="none" strike="noStrike" cap="none" dirty="0">
                <a:solidFill>
                  <a:schemeClr val="dk1"/>
                </a:solidFill>
                <a:effectLst/>
                <a:latin typeface="Calibri"/>
                <a:ea typeface="Calibri"/>
                <a:cs typeface="Calibri"/>
                <a:sym typeface="Calibri"/>
              </a:rPr>
              <a:t> (2012).</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This article provides participants with a description of the purpose and benefits of DBDM. The accompanying reflection questions help activate participant knowledge and provide reflection on their current DBDM practices. Consultants may choose to incorporate a reflection activity to debrief the article &amp; questions prior to the module training.</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baseline="0" dirty="0">
              <a:solidFill>
                <a:schemeClr val="dk1"/>
              </a:solidFill>
              <a:sym typeface="Questria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baseline="0" dirty="0">
              <a:solidFill>
                <a:schemeClr val="dk1"/>
              </a:solidFill>
              <a:sym typeface="Questrial"/>
            </a:endParaRPr>
          </a:p>
        </p:txBody>
      </p:sp>
      <p:sp>
        <p:nvSpPr>
          <p:cNvPr id="82" name="Shape 82"/>
          <p:cNvSpPr txBox="1">
            <a:spLocks noGrp="1"/>
          </p:cNvSpPr>
          <p:nvPr>
            <p:ph type="dt" idx="10"/>
          </p:nvPr>
        </p:nvSpPr>
        <p:spPr>
          <a:xfrm>
            <a:off x="4008705" y="0"/>
            <a:ext cx="3066733" cy="468154"/>
          </a:xfrm>
          <a:prstGeom prst="rect">
            <a:avLst/>
          </a:prstGeom>
          <a:noFill/>
          <a:ln>
            <a:noFill/>
          </a:ln>
        </p:spPr>
        <p:txBody>
          <a:bodyPr wrap="square" lIns="93925" tIns="46950" rIns="93925" bIns="46950" anchor="t" anchorCtr="0">
            <a:noAutofit/>
          </a:bodyPr>
          <a:lstStyle/>
          <a:p>
            <a:pPr marL="0" marR="0" lvl="0" indent="0" algn="r" rtl="0">
              <a:spcBef>
                <a:spcPts val="0"/>
              </a:spcBef>
              <a:spcAft>
                <a:spcPts val="0"/>
              </a:spcAft>
              <a:buSzPct val="25000"/>
              <a:buNone/>
            </a:pPr>
            <a:r>
              <a:rPr lang="en-US" sz="1200">
                <a:solidFill>
                  <a:schemeClr val="dk1"/>
                </a:solidFill>
                <a:latin typeface="Calibri"/>
                <a:ea typeface="Calibri"/>
                <a:cs typeface="Calibri"/>
                <a:sym typeface="Calibri"/>
              </a:rPr>
              <a:t>1/6/2011</a:t>
            </a:r>
          </a:p>
        </p:txBody>
      </p:sp>
      <p:sp>
        <p:nvSpPr>
          <p:cNvPr id="83" name="Shape 83"/>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3530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03ba6b3ca_0_39: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403ba6b3ca_0_39: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Preview</a:t>
            </a:r>
            <a:r>
              <a:rPr lang="en-US" sz="1200" b="0" i="0" u="none" strike="noStrike" cap="none" baseline="0" dirty="0">
                <a:solidFill>
                  <a:schemeClr val="dk1"/>
                </a:solidFill>
                <a:latin typeface="Calibri"/>
                <a:ea typeface="Calibri"/>
                <a:cs typeface="Calibri"/>
                <a:sym typeface="Calibri"/>
              </a:rPr>
              <a:t> the video beforehand and answer the questions you may pose to the group. </a:t>
            </a:r>
          </a:p>
          <a:p>
            <a:pPr marL="0" marR="0" lvl="0" indent="0" algn="l" rtl="0">
              <a:spcBef>
                <a:spcPts val="0"/>
              </a:spcBef>
              <a:spcAft>
                <a:spcPts val="0"/>
              </a:spcAft>
              <a:buClr>
                <a:schemeClr val="dk1"/>
              </a:buClr>
              <a:buSzPts val="12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baseline="0" dirty="0">
                <a:solidFill>
                  <a:schemeClr val="dk1"/>
                </a:solidFill>
                <a:latin typeface="Calibri"/>
                <a:ea typeface="Calibri"/>
                <a:cs typeface="Calibri"/>
                <a:sym typeface="Calibri"/>
              </a:rPr>
              <a:t>The video is located on YouTube: https://www.youtube.com/watch?v=Le_sZeR6eck</a:t>
            </a:r>
          </a:p>
          <a:p>
            <a:pPr marL="0" marR="0" lvl="0" indent="0" algn="l" rtl="0">
              <a:spcBef>
                <a:spcPts val="0"/>
              </a:spcBef>
              <a:spcAft>
                <a:spcPts val="0"/>
              </a:spcAft>
              <a:buClr>
                <a:schemeClr val="dk1"/>
              </a:buClr>
              <a:buSzPts val="12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To Know/To</a:t>
            </a:r>
            <a:r>
              <a:rPr lang="en-US" sz="1200" b="1" i="0" u="none" strike="noStrike" cap="none" baseline="0" dirty="0">
                <a:solidFill>
                  <a:schemeClr val="dk1"/>
                </a:solidFill>
                <a:latin typeface="Calibri"/>
                <a:ea typeface="Calibri"/>
                <a:cs typeface="Calibri"/>
                <a:sym typeface="Calibri"/>
              </a:rPr>
              <a:t> Say</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Preview</a:t>
            </a:r>
            <a:r>
              <a:rPr lang="en-US" sz="1200" b="0" i="0" u="none" strike="noStrike" cap="none" baseline="0" dirty="0">
                <a:solidFill>
                  <a:schemeClr val="dk1"/>
                </a:solidFill>
                <a:latin typeface="Calibri"/>
                <a:ea typeface="Calibri"/>
                <a:cs typeface="Calibri"/>
                <a:sym typeface="Calibri"/>
              </a:rPr>
              <a:t> the questions with the participants. Show the video</a:t>
            </a:r>
            <a:r>
              <a:rPr lang="en-US" sz="1200" b="1" i="0" u="none" strike="noStrike" cap="none" baseline="0" dirty="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Reflect on the questions/facilitate group discussion using your chosen method.</a:t>
            </a:r>
          </a:p>
          <a:p>
            <a:pPr marL="0" marR="0" lvl="0" indent="0" algn="l" rtl="0">
              <a:spcBef>
                <a:spcPts val="0"/>
              </a:spcBef>
              <a:spcAft>
                <a:spcPts val="0"/>
              </a:spcAft>
              <a:buClr>
                <a:schemeClr val="dk1"/>
              </a:buClr>
              <a:buSzPts val="12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effectLst/>
                <a:latin typeface="Calibri"/>
                <a:ea typeface="Calibri"/>
                <a:cs typeface="Calibri"/>
                <a:sym typeface="Calibri"/>
              </a:rPr>
              <a:t>Reference:</a:t>
            </a:r>
            <a:r>
              <a:rPr lang="en-US" sz="1200" b="1" i="0" u="none" strike="noStrike" cap="none" baseline="0"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BPpatriots</a:t>
            </a:r>
            <a:r>
              <a:rPr lang="en-US" sz="1200" b="0" i="0" u="none" strike="noStrike" cap="none" dirty="0">
                <a:solidFill>
                  <a:schemeClr val="dk1"/>
                </a:solidFill>
                <a:effectLst/>
                <a:latin typeface="Calibri"/>
                <a:ea typeface="Calibri"/>
                <a:cs typeface="Calibri"/>
                <a:sym typeface="Calibri"/>
              </a:rPr>
              <a:t>. (2015, Oct 2) MS data team meeting example. [You Tube video]. Retrieved from https://youtu.be/Le_sZeR6eck</a:t>
            </a: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br>
              <a:rPr lang="en-US" sz="1200" b="0" i="0" u="none" strike="noStrike" cap="none" dirty="0">
                <a:solidFill>
                  <a:schemeClr val="dk1"/>
                </a:solidFill>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ts val="1200"/>
              <a:buFont typeface="Calibri"/>
              <a:buNone/>
            </a:pP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87" name="Google Shape;87;g403ba6b3ca_0_39: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03ba6b3ca_0_4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403ba6b3ca_0_47: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US" b="1" dirty="0"/>
              <a:t>To</a:t>
            </a:r>
            <a:r>
              <a:rPr lang="en-US" b="1" baseline="0" dirty="0"/>
              <a:t> Know/To Say</a:t>
            </a:r>
            <a:r>
              <a:rPr lang="en-US" baseline="0" dirty="0"/>
              <a:t>: </a:t>
            </a:r>
            <a:r>
              <a:rPr lang="en-US" sz="1200" b="0" i="0" u="none" strike="noStrike" cap="none" dirty="0">
                <a:solidFill>
                  <a:schemeClr val="dk1"/>
                </a:solidFill>
                <a:effectLst/>
                <a:latin typeface="Calibri"/>
                <a:ea typeface="Calibri"/>
                <a:cs typeface="Calibri"/>
                <a:sym typeface="Calibri"/>
              </a:rPr>
              <a:t>Not all data provides a direct or timely link to instruction. For example, statewide assessment data is a limited tool for informing classroom instruction because it occurs only annually and the data isn’t available until the following summer or fall. By comparison, common formative assessment data is directly aligned to current instruction and learning expectations; there could be used in an ongoing manner to inform instruction. It is important to understand the limitations and benefits of the various types of student learning data collected throughout the year and routine teaching. </a:t>
            </a:r>
            <a:r>
              <a:rPr lang="en-US" dirty="0"/>
              <a:t>It</a:t>
            </a:r>
            <a:r>
              <a:rPr lang="en-US" baseline="0" dirty="0"/>
              <a:t> should be a combination of data to provide a well-rounded picture of what students know and don’t know. </a:t>
            </a:r>
            <a:r>
              <a:rPr lang="en-US" sz="1200" b="0" i="0" u="none" strike="noStrike" cap="none" dirty="0">
                <a:solidFill>
                  <a:schemeClr val="dk1"/>
                </a:solidFill>
                <a:effectLst/>
                <a:latin typeface="Calibri"/>
                <a:ea typeface="Calibri"/>
                <a:cs typeface="Calibri"/>
                <a:sym typeface="Calibri"/>
              </a:rPr>
              <a:t>The following slides show examples of various data types. </a:t>
            </a:r>
            <a:endParaRPr lang="en-US" u="none" baseline="0" dirty="0"/>
          </a:p>
        </p:txBody>
      </p:sp>
      <p:sp>
        <p:nvSpPr>
          <p:cNvPr id="112" name="Google Shape;112;g403ba6b3ca_0_47: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4:notes"/>
          <p:cNvSpPr txBox="1">
            <a:spLocks noGrp="1"/>
          </p:cNvSpPr>
          <p:nvPr>
            <p:ph type="body" idx="1"/>
          </p:nvPr>
        </p:nvSpPr>
        <p:spPr>
          <a:xfrm>
            <a:off x="707708" y="4447460"/>
            <a:ext cx="5661660" cy="421338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Determine the standardized assessments in</a:t>
            </a:r>
            <a:r>
              <a:rPr lang="en-US" sz="1200" b="0" i="0" u="none" strike="noStrike" cap="none" baseline="0" dirty="0">
                <a:solidFill>
                  <a:schemeClr val="dk1"/>
                </a:solidFill>
                <a:latin typeface="Calibri"/>
                <a:ea typeface="Calibri"/>
                <a:cs typeface="Calibri"/>
                <a:sym typeface="Calibri"/>
              </a:rPr>
              <a:t> the district/building to which you are presenting so you can customize your presentation.</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To</a:t>
            </a:r>
            <a:r>
              <a:rPr lang="en-US" sz="1200" b="1" i="0" u="none" strike="noStrike" cap="none" baseline="0" dirty="0">
                <a:solidFill>
                  <a:schemeClr val="dk1"/>
                </a:solidFill>
                <a:latin typeface="Calibri"/>
                <a:ea typeface="Calibri"/>
                <a:cs typeface="Calibri"/>
                <a:sym typeface="Calibri"/>
              </a:rPr>
              <a:t> Know/To Say: </a:t>
            </a:r>
            <a:r>
              <a:rPr lang="en-US" sz="1200" b="0" i="0" u="none" strike="noStrike" cap="none" baseline="0" dirty="0">
                <a:solidFill>
                  <a:schemeClr val="dk1"/>
                </a:solidFill>
                <a:latin typeface="Calibri"/>
                <a:ea typeface="Calibri"/>
                <a:cs typeface="Calibri"/>
                <a:sym typeface="Calibri"/>
              </a:rPr>
              <a:t>Gathering a range of data </a:t>
            </a:r>
            <a:r>
              <a:rPr lang="en-US" sz="1200" b="0" i="0" u="none" strike="noStrike" cap="none" dirty="0">
                <a:solidFill>
                  <a:schemeClr val="dk1"/>
                </a:solidFill>
                <a:effectLst/>
                <a:latin typeface="Calibri"/>
                <a:ea typeface="Calibri"/>
                <a:cs typeface="Calibri"/>
                <a:sym typeface="Calibri"/>
              </a:rPr>
              <a:t>involves examining student work samples, performance on benchmark assessments, observations of students, or conversations with them about their learning. From these sources of evidence, teachers come to a shared understanding of what the data show about students' learning and identify a common learning challenge.</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p:txBody>
      </p:sp>
      <p:sp>
        <p:nvSpPr>
          <p:cNvPr id="95" name="Google Shape;95;p4: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03ba6b3ca_0_26: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403ba6b3ca_0_26: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US" b="1" dirty="0"/>
              <a:t>To Know/To Say: </a:t>
            </a:r>
            <a:r>
              <a:rPr lang="en-US" baseline="0" dirty="0"/>
              <a:t>When examining data, one issue we encounter is that t</a:t>
            </a:r>
            <a:r>
              <a:rPr lang="en-US" dirty="0"/>
              <a:t>oo many problems surface</a:t>
            </a:r>
            <a:r>
              <a:rPr lang="en-US" baseline="0" dirty="0"/>
              <a:t> from the data—where do we focus? This will be addressed during Step #2. During Step #1 focus on becoming familiar with and increasing comfort with your team’s chosen data. Think about what aspects of the data have the most potential for advancing student learning: what do you notice and wonder? Another issue we encounter when becoming familiar with the data is that this is difficult work and we don’t necessarily want to spend time doing it. To avoid this issue, we could hold ourselves accountable by individually reviewing data and by scheduling group time to review data.</a:t>
            </a:r>
            <a:endParaRPr lang="en-US" dirty="0"/>
          </a:p>
          <a:p>
            <a:pPr marL="0" lvl="0" indent="0" algn="l" rtl="0">
              <a:spcBef>
                <a:spcPts val="360"/>
              </a:spcBef>
              <a:spcAft>
                <a:spcPts val="0"/>
              </a:spcAft>
              <a:buClr>
                <a:schemeClr val="dk1"/>
              </a:buClr>
              <a:buSzPts val="1100"/>
              <a:buFont typeface="Arial"/>
              <a:buNone/>
            </a:pPr>
            <a:endParaRPr lang="en-US" dirty="0"/>
          </a:p>
          <a:p>
            <a:pPr marL="0" marR="0" lvl="0" indent="0" algn="l" rtl="0">
              <a:spcBef>
                <a:spcPts val="36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p:txBody>
      </p:sp>
      <p:sp>
        <p:nvSpPr>
          <p:cNvPr id="104" name="Google Shape;104;g403ba6b3ca_0_26: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707708" y="4447460"/>
            <a:ext cx="5661660" cy="421338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b="1" dirty="0"/>
              <a:t>To </a:t>
            </a:r>
            <a:r>
              <a:rPr lang="en-US" sz="1200" b="1" i="0" u="none" strike="noStrike" cap="none" dirty="0">
                <a:solidFill>
                  <a:schemeClr val="dk1"/>
                </a:solidFill>
                <a:latin typeface="Calibri"/>
                <a:cs typeface="Calibri"/>
                <a:sym typeface="Calibri"/>
              </a:rPr>
              <a:t>K</a:t>
            </a:r>
            <a:r>
              <a:rPr lang="en-US" sz="1200" b="1" i="0" u="none" strike="noStrike" cap="none" dirty="0">
                <a:solidFill>
                  <a:schemeClr val="dk1"/>
                </a:solidFill>
                <a:latin typeface="Calibri"/>
                <a:ea typeface="Calibri"/>
                <a:cs typeface="Calibri"/>
                <a:sym typeface="Calibri"/>
              </a:rPr>
              <a:t>now</a:t>
            </a:r>
            <a:r>
              <a:rPr lang="en-US" b="1" dirty="0"/>
              <a:t>: </a:t>
            </a:r>
            <a:r>
              <a:rPr lang="en-US" b="0" dirty="0"/>
              <a:t>Make sure each group</a:t>
            </a:r>
            <a:r>
              <a:rPr lang="en-US" b="0" baseline="0" dirty="0"/>
              <a:t> has access to chart paper and markers. </a:t>
            </a:r>
            <a:r>
              <a:rPr lang="en-US" b="0" dirty="0"/>
              <a:t>Make</a:t>
            </a:r>
            <a:r>
              <a:rPr lang="en-US" b="0" baseline="0" dirty="0"/>
              <a:t> copies of workbook or provide a shared drive for participants to access. </a:t>
            </a:r>
            <a:r>
              <a:rPr lang="en-US" b="0" dirty="0"/>
              <a:t>Make copies of student data for teams to review. It would be best if participants brought their own, but there</a:t>
            </a:r>
            <a:r>
              <a:rPr lang="en-US" b="0" baseline="0" dirty="0"/>
              <a:t> are different types of mock data available for participants to analyze. Choose the data that is most relevant to your group. </a:t>
            </a:r>
          </a:p>
          <a:p>
            <a:pPr marL="0" lvl="0" indent="0" algn="l" rtl="0">
              <a:spcBef>
                <a:spcPts val="0"/>
              </a:spcBef>
              <a:spcAft>
                <a:spcPts val="0"/>
              </a:spcAft>
              <a:buClr>
                <a:schemeClr val="dk1"/>
              </a:buClr>
              <a:buSzPts val="1200"/>
              <a:buFont typeface="Calibri"/>
              <a:buNone/>
            </a:pPr>
            <a:endParaRPr lang="en-US" b="0" baseline="0" dirty="0"/>
          </a:p>
          <a:p>
            <a:pPr marL="0" lvl="0" indent="0" algn="l" rtl="0">
              <a:spcBef>
                <a:spcPts val="0"/>
              </a:spcBef>
              <a:spcAft>
                <a:spcPts val="0"/>
              </a:spcAft>
              <a:buClr>
                <a:schemeClr val="dk1"/>
              </a:buClr>
              <a:buSzPts val="1200"/>
              <a:buFont typeface="Calibri"/>
              <a:buNone/>
            </a:pPr>
            <a:r>
              <a:rPr lang="en-US" b="1" baseline="0" dirty="0"/>
              <a:t>To Know/To Say: </a:t>
            </a:r>
            <a:r>
              <a:rPr lang="en-US" b="0" baseline="0" dirty="0"/>
              <a:t>Review the instructions in the workbook, allow participants to choose their groups, tell participants they will have about 20-30 minutes to complete the activity and you will circulate to answer questions.</a:t>
            </a:r>
          </a:p>
          <a:p>
            <a:pPr marL="0" lvl="0" indent="0" algn="l" rtl="0">
              <a:spcBef>
                <a:spcPts val="0"/>
              </a:spcBef>
              <a:spcAft>
                <a:spcPts val="0"/>
              </a:spcAft>
              <a:buClr>
                <a:schemeClr val="dk1"/>
              </a:buClr>
              <a:buSzPts val="1200"/>
              <a:buFont typeface="Calibri"/>
              <a:buNone/>
            </a:pPr>
            <a:endParaRPr lang="en-US" sz="1200" b="0" i="0" u="none" strike="noStrike" cap="none" baseline="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0" i="0" u="none" strike="noStrike" cap="none" baseline="0" dirty="0">
                <a:solidFill>
                  <a:schemeClr val="dk1"/>
                </a:solidFill>
                <a:latin typeface="Calibri"/>
                <a:ea typeface="Calibri"/>
                <a:cs typeface="Calibri"/>
                <a:sym typeface="Calibri"/>
              </a:rPr>
              <a:t>The student mock data is located in this Google folder</a:t>
            </a: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sz="1200" b="0" i="0" u="none" strike="noStrike" cap="none" baseline="0" dirty="0">
                <a:solidFill>
                  <a:schemeClr val="dk1"/>
                </a:solidFill>
                <a:latin typeface="Calibri"/>
                <a:cs typeface="Calibri"/>
                <a:sym typeface="Calibri"/>
              </a:rPr>
              <a:t>https://drive.google.com/drive/folders/1xOrlm4WnB9IjnIqzjaSp7SWUdj9beJWu?usp=sharing</a:t>
            </a:r>
          </a:p>
          <a:p>
            <a:pPr marL="0" lvl="0" indent="0" algn="l" rtl="0">
              <a:spcBef>
                <a:spcPts val="0"/>
              </a:spcBef>
              <a:spcAft>
                <a:spcPts val="0"/>
              </a:spcAft>
              <a:buClr>
                <a:schemeClr val="dk1"/>
              </a:buClr>
              <a:buSzPts val="1200"/>
              <a:buFont typeface="Calibri"/>
              <a:buNone/>
            </a:pPr>
            <a:endParaRPr lang="en-US" sz="1200" b="0" i="0" u="none" strike="noStrike" cap="none" baseline="0" dirty="0">
              <a:solidFill>
                <a:schemeClr val="dk1"/>
              </a:solidFill>
              <a:latin typeface="Calibri"/>
              <a:cs typeface="Calibri"/>
              <a:sym typeface="Calibri"/>
            </a:endParaRPr>
          </a:p>
          <a:p>
            <a:pPr marL="0" lvl="0" indent="0" algn="l" rtl="0">
              <a:spcBef>
                <a:spcPts val="0"/>
              </a:spcBef>
              <a:spcAft>
                <a:spcPts val="0"/>
              </a:spcAft>
              <a:buClr>
                <a:schemeClr val="dk1"/>
              </a:buClr>
              <a:buSzPts val="1200"/>
              <a:buFont typeface="Calibri"/>
              <a:buNone/>
            </a:pPr>
            <a:endParaRPr lang="en-US" sz="1200" b="0" i="0" u="none" strike="noStrike" cap="none" baseline="0" dirty="0">
              <a:solidFill>
                <a:schemeClr val="dk1"/>
              </a:solidFill>
              <a:latin typeface="Calibri"/>
              <a:cs typeface="Calibri"/>
              <a:sym typeface="Calibri"/>
            </a:endParaRPr>
          </a:p>
          <a:p>
            <a:pPr marL="0" lvl="0" indent="0" algn="l" rtl="0">
              <a:spcBef>
                <a:spcPts val="0"/>
              </a:spcBef>
              <a:spcAft>
                <a:spcPts val="0"/>
              </a:spcAft>
              <a:buClr>
                <a:schemeClr val="dk1"/>
              </a:buClr>
              <a:buSzPts val="1200"/>
              <a:buFont typeface="Calibri"/>
              <a:buNone/>
            </a:pPr>
            <a:endParaRPr lang="en-US" sz="1200" b="0" i="0" u="none" strike="noStrike" cap="none" baseline="0" dirty="0">
              <a:solidFill>
                <a:schemeClr val="dk1"/>
              </a:solidFill>
              <a:latin typeface="Calibri"/>
              <a:cs typeface="Calibri"/>
              <a:sym typeface="Calibri"/>
            </a:endParaRPr>
          </a:p>
          <a:p>
            <a:pPr marL="0" lvl="0" indent="0" algn="l" rtl="0">
              <a:spcBef>
                <a:spcPts val="0"/>
              </a:spcBef>
              <a:spcAft>
                <a:spcPts val="0"/>
              </a:spcAft>
              <a:buClr>
                <a:schemeClr val="dk1"/>
              </a:buClr>
              <a:buSzPts val="1200"/>
              <a:buFont typeface="Calibri"/>
              <a:buNone/>
            </a:pPr>
            <a:endParaRPr lang="en-US" sz="1200" b="0" i="0" u="none" strike="noStrike" cap="none" baseline="0" dirty="0">
              <a:solidFill>
                <a:schemeClr val="dk1"/>
              </a:solidFill>
              <a:latin typeface="Calibri"/>
              <a:cs typeface="Calibri"/>
              <a:sym typeface="Calibri"/>
            </a:endParaRPr>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endParaRPr lang="en-US" b="1" dirty="0"/>
          </a:p>
          <a:p>
            <a:pPr marL="0" marR="0" lvl="0" indent="0" algn="l" rtl="0">
              <a:spcBef>
                <a:spcPts val="360"/>
              </a:spcBef>
              <a:spcAft>
                <a:spcPts val="0"/>
              </a:spcAft>
              <a:buClr>
                <a:schemeClr val="dk1"/>
              </a:buClr>
              <a:buSzPts val="1200"/>
              <a:buFont typeface="Calibri"/>
              <a:buNone/>
            </a:pPr>
            <a:endParaRPr lang="en-US" sz="1200" b="1" i="0" u="none" strike="noStrike" cap="none" dirty="0">
              <a:solidFill>
                <a:schemeClr val="dk1"/>
              </a:solidFill>
              <a:latin typeface="Calibri"/>
              <a:ea typeface="Calibri"/>
              <a:cs typeface="Calibri"/>
              <a:sym typeface="Calibri"/>
            </a:endParaRPr>
          </a:p>
        </p:txBody>
      </p:sp>
      <p:sp>
        <p:nvSpPr>
          <p:cNvPr id="121" name="Google Shape;121;p7: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 </a:t>
            </a:r>
            <a:r>
              <a:rPr lang="en-US" sz="1200" dirty="0"/>
              <a:t>Review all essential functions from the practice profile</a:t>
            </a:r>
            <a:r>
              <a:rPr lang="en-US" sz="1200" baseline="0" dirty="0"/>
              <a:t> and be familiar with each of the indicators and how they look in practice.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1"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Know/To</a:t>
            </a:r>
            <a:r>
              <a:rPr lang="en-US" sz="1200" b="1" baseline="0" dirty="0"/>
              <a:t> Say</a:t>
            </a:r>
            <a:r>
              <a:rPr lang="en-US" sz="1200" b="1" dirty="0"/>
              <a:t>: </a:t>
            </a:r>
            <a:r>
              <a:rPr lang="en-US" sz="1200" dirty="0"/>
              <a:t>Please refer to the DBDM Workbook</a:t>
            </a:r>
            <a:r>
              <a:rPr lang="en-US" sz="1200" baseline="0" dirty="0"/>
              <a:t> for a complete practice profile. </a:t>
            </a:r>
            <a:r>
              <a:rPr lang="en-US" sz="1200" b="0" i="0" u="none" strike="noStrike" cap="none" dirty="0">
                <a:solidFill>
                  <a:schemeClr val="dk1"/>
                </a:solidFill>
                <a:effectLst/>
                <a:latin typeface="Calibri"/>
                <a:ea typeface="Calibri"/>
                <a:cs typeface="Calibri"/>
                <a:sym typeface="Calibri"/>
              </a:rPr>
              <a:t>We use practice profiles as a way of describing the steps of the process in real-world practice. We will refer to the practice profile throughout the module. You should also refer to it as you begin implementing DBDM in your school and district. The practice profile can also be used as an observation, reflection, and feedback tool when working with a coach.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0" i="0" u="none" strike="noStrike" cap="none" dirty="0">
                <a:solidFill>
                  <a:schemeClr val="dk1"/>
                </a:solidFill>
                <a:effectLst/>
                <a:latin typeface="Calibri"/>
                <a:ea typeface="Calibri"/>
                <a:cs typeface="Calibri"/>
                <a:sym typeface="Calibri"/>
              </a:rPr>
              <a:t>The following slides show how the essential functions outlined in the practice profile directly correspond to the GAINS process. </a:t>
            </a:r>
          </a:p>
          <a:p>
            <a:pPr marL="0" lvl="0" indent="0" algn="l" rtl="0">
              <a:spcBef>
                <a:spcPts val="360"/>
              </a:spcBef>
              <a:spcAft>
                <a:spcPts val="0"/>
              </a:spcAft>
              <a:buNone/>
            </a:pPr>
            <a:endParaRPr lang="en-US" sz="1200" dirty="0"/>
          </a:p>
          <a:p>
            <a:pPr marL="152400" indent="0">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1090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0683f192a_1_2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40683f192a_1_20: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000" b="1" dirty="0"/>
              <a:t>To</a:t>
            </a:r>
            <a:r>
              <a:rPr lang="en-US" sz="1000" b="1" baseline="0" dirty="0"/>
              <a:t> </a:t>
            </a:r>
            <a:r>
              <a:rPr lang="en-US" sz="1000" b="1" i="0" u="none" strike="noStrike" cap="none" baseline="0" dirty="0">
                <a:solidFill>
                  <a:schemeClr val="dk1"/>
                </a:solidFill>
                <a:latin typeface="Calibri"/>
                <a:cs typeface="Calibri"/>
                <a:sym typeface="Calibri"/>
              </a:rPr>
              <a:t>K</a:t>
            </a:r>
            <a:r>
              <a:rPr lang="en-US" sz="1000" b="1" i="0" u="none" strike="noStrike" cap="none" dirty="0">
                <a:solidFill>
                  <a:schemeClr val="dk1"/>
                </a:solidFill>
                <a:latin typeface="Calibri"/>
                <a:ea typeface="Calibri"/>
                <a:cs typeface="Calibri"/>
                <a:sym typeface="Calibri"/>
              </a:rPr>
              <a:t>now</a:t>
            </a:r>
            <a:r>
              <a:rPr lang="en-US" sz="1000" b="1" baseline="0" dirty="0"/>
              <a:t>: </a:t>
            </a:r>
            <a:r>
              <a:rPr lang="en-US" sz="1000" b="0" baseline="0" dirty="0"/>
              <a:t>Make sure participants know where to find the practice profile. The DBDM Practice Profile is the last handout in the DBDM Workbook. </a:t>
            </a:r>
          </a:p>
          <a:p>
            <a:pPr marL="0" marR="0" lvl="0" indent="0" algn="l" rtl="0">
              <a:spcBef>
                <a:spcPts val="0"/>
              </a:spcBef>
              <a:spcAft>
                <a:spcPts val="0"/>
              </a:spcAft>
              <a:buClr>
                <a:schemeClr val="dk1"/>
              </a:buClr>
              <a:buSzPts val="1200"/>
              <a:buFont typeface="Calibri"/>
              <a:buNone/>
            </a:pPr>
            <a:endParaRPr lang="en-US" sz="1000" b="0" baseline="0" dirty="0"/>
          </a:p>
          <a:p>
            <a:pPr marL="0" marR="0" lvl="0" indent="0" algn="l" rtl="0">
              <a:spcBef>
                <a:spcPts val="0"/>
              </a:spcBef>
              <a:spcAft>
                <a:spcPts val="0"/>
              </a:spcAft>
              <a:buClr>
                <a:schemeClr val="dk1"/>
              </a:buClr>
              <a:buSzPts val="1200"/>
              <a:buFont typeface="Calibri"/>
              <a:buNone/>
            </a:pPr>
            <a:r>
              <a:rPr lang="en-US" sz="1000" b="1" baseline="0" dirty="0"/>
              <a:t>To Know/To Say: </a:t>
            </a:r>
            <a:r>
              <a:rPr lang="en-US" sz="1000" b="0" baseline="0" dirty="0"/>
              <a:t>If you refer to the DBDM Practice Profile, you’ll notice Essential Function 2 aligns with Step 2 in the GAINS process. This is the step where, as a team, you analyze your data.</a:t>
            </a:r>
            <a:r>
              <a:rPr lang="en-US" sz="1000" dirty="0">
                <a:latin typeface="Arial"/>
                <a:ea typeface="Arial"/>
                <a:cs typeface="Arial"/>
                <a:sym typeface="Arial"/>
              </a:rPr>
              <a:t> During this step, it’s important to SLOW down and really examine common student misconceptions and HOW the instruction relates to those misconceptions. </a:t>
            </a:r>
            <a:r>
              <a:rPr lang="en-US" sz="1000" b="0" dirty="0"/>
              <a:t>Review</a:t>
            </a:r>
            <a:r>
              <a:rPr lang="en-US" sz="1000" b="0" baseline="0" dirty="0"/>
              <a:t> the actions and roadblocks.</a:t>
            </a:r>
            <a:r>
              <a:rPr lang="en-US" sz="1000" b="0" baseline="0" dirty="0">
                <a:latin typeface="Arial"/>
                <a:cs typeface="Arial"/>
                <a:sym typeface="Arial"/>
              </a:rPr>
              <a:t> </a:t>
            </a:r>
            <a:r>
              <a:rPr lang="en-US" sz="1000" b="0" baseline="0" dirty="0"/>
              <a:t>We identified some general roadblocks for you, but you may find that you have experienced others. </a:t>
            </a:r>
            <a:r>
              <a:rPr lang="en-US" sz="1000" b="0" dirty="0"/>
              <a:t>The actions identified</a:t>
            </a:r>
            <a:r>
              <a:rPr lang="en-US" sz="1000" b="0" baseline="0" dirty="0"/>
              <a:t> for every essential function are designed </a:t>
            </a:r>
            <a:r>
              <a:rPr lang="en-US" sz="1000" b="0" dirty="0"/>
              <a:t>help prevent implementation roadblocks. </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sz="2000" dirty="0">
              <a:latin typeface="Arial"/>
              <a:ea typeface="Arial"/>
              <a:cs typeface="Arial"/>
              <a:sym typeface="Arial"/>
            </a:endParaRPr>
          </a:p>
        </p:txBody>
      </p:sp>
      <p:sp>
        <p:nvSpPr>
          <p:cNvPr id="128" name="Google Shape;128;g40683f192a_1_20: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0683f192a_1_1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40683f192a_1_13: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b="1" dirty="0"/>
              <a:t>To Know/To Say</a:t>
            </a:r>
            <a:r>
              <a:rPr lang="en-US" dirty="0"/>
              <a:t>: After your team decides on what data to analyze, it’s important to collectively decide how to analyze it.</a:t>
            </a:r>
            <a:r>
              <a:rPr lang="en-US" baseline="0" dirty="0"/>
              <a:t> In this module, one method is offered for analyzing data which we call a “purposeful data analysis system.” This system includes three important elements which we will discuss in more detail in the next few slides: </a:t>
            </a:r>
          </a:p>
          <a:p>
            <a:pPr marL="228600" marR="0" lvl="0" indent="-228600" algn="l" defTabSz="914400" rtl="0" eaLnBrk="1" fontAlgn="auto" latinLnBrk="0" hangingPunct="1">
              <a:lnSpc>
                <a:spcPct val="100000"/>
              </a:lnSpc>
              <a:spcBef>
                <a:spcPts val="360"/>
              </a:spcBef>
              <a:spcAft>
                <a:spcPts val="0"/>
              </a:spcAft>
              <a:buClr>
                <a:schemeClr val="dk1"/>
              </a:buClr>
              <a:buSzPts val="1200"/>
              <a:buFont typeface="Calibri"/>
              <a:buAutoNum type="arabicPeriod"/>
              <a:tabLst/>
              <a:defRPr/>
            </a:pPr>
            <a:r>
              <a:rPr lang="en-US" baseline="0" dirty="0"/>
              <a:t>meeting guidelines</a:t>
            </a:r>
          </a:p>
          <a:p>
            <a:pPr marL="228600" marR="0" lvl="0" indent="-228600" algn="l" defTabSz="914400" rtl="0" eaLnBrk="1" fontAlgn="auto" latinLnBrk="0" hangingPunct="1">
              <a:lnSpc>
                <a:spcPct val="100000"/>
              </a:lnSpc>
              <a:spcBef>
                <a:spcPts val="360"/>
              </a:spcBef>
              <a:spcAft>
                <a:spcPts val="0"/>
              </a:spcAft>
              <a:buClr>
                <a:schemeClr val="dk1"/>
              </a:buClr>
              <a:buSzPts val="1200"/>
              <a:buFont typeface="Calibri"/>
              <a:buAutoNum type="arabicPeriod"/>
              <a:tabLst/>
              <a:defRPr/>
            </a:pPr>
            <a:r>
              <a:rPr lang="en-US" baseline="0" dirty="0"/>
              <a:t>meeting protocol</a:t>
            </a:r>
          </a:p>
          <a:p>
            <a:pPr marL="228600" marR="0" lvl="0" indent="-228600" algn="l" defTabSz="914400" rtl="0" eaLnBrk="1" fontAlgn="auto" latinLnBrk="0" hangingPunct="1">
              <a:lnSpc>
                <a:spcPct val="100000"/>
              </a:lnSpc>
              <a:spcBef>
                <a:spcPts val="360"/>
              </a:spcBef>
              <a:spcAft>
                <a:spcPts val="0"/>
              </a:spcAft>
              <a:buClr>
                <a:schemeClr val="dk1"/>
              </a:buClr>
              <a:buSzPts val="1200"/>
              <a:buFont typeface="Calibri"/>
              <a:buAutoNum type="arabicPeriod"/>
              <a:tabLst/>
              <a:defRPr/>
            </a:pPr>
            <a:r>
              <a:rPr lang="en-US" baseline="0" dirty="0"/>
              <a:t>meeting agenda</a:t>
            </a:r>
          </a:p>
          <a:p>
            <a:pPr marL="228600" marR="0" lvl="0" indent="-228600" algn="l" defTabSz="914400" rtl="0" eaLnBrk="1" fontAlgn="auto" latinLnBrk="0" hangingPunct="1">
              <a:lnSpc>
                <a:spcPct val="100000"/>
              </a:lnSpc>
              <a:spcBef>
                <a:spcPts val="360"/>
              </a:spcBef>
              <a:spcAft>
                <a:spcPts val="0"/>
              </a:spcAft>
              <a:buClr>
                <a:schemeClr val="dk1"/>
              </a:buClr>
              <a:buSzPts val="1200"/>
              <a:buFont typeface="Calibri"/>
              <a:buAutoNum type="arabicPeriod"/>
              <a:tabLst/>
              <a:defRPr/>
            </a:pPr>
            <a:endParaRPr lang="en-US"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dirty="0"/>
              <a:t>Of</a:t>
            </a:r>
            <a:r>
              <a:rPr lang="en-US" baseline="0" dirty="0"/>
              <a:t> course how you design the elements in the</a:t>
            </a:r>
            <a:r>
              <a:rPr lang="en-US" dirty="0"/>
              <a:t> system depends on the data you choose to analyze. To analyze data, the team needs an effective and efficient system to do so. </a:t>
            </a:r>
          </a:p>
          <a:p>
            <a:pPr marL="0" marR="0" lvl="0" indent="0" algn="l" rtl="0">
              <a:spcBef>
                <a:spcPts val="360"/>
              </a:spcBef>
              <a:spcAft>
                <a:spcPts val="0"/>
              </a:spcAft>
              <a:buClr>
                <a:schemeClr val="dk1"/>
              </a:buClr>
              <a:buSzPts val="1200"/>
              <a:buFont typeface="Calibri"/>
              <a:buNone/>
            </a:pPr>
            <a:endParaRPr lang="en-US" dirty="0"/>
          </a:p>
        </p:txBody>
      </p:sp>
      <p:sp>
        <p:nvSpPr>
          <p:cNvPr id="135" name="Google Shape;135;g40683f192a_1_13: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a:buNone/>
            </a:pPr>
            <a:r>
              <a:rPr lang="en-US" b="1" dirty="0"/>
              <a:t>To Know/To Say: </a:t>
            </a:r>
            <a:r>
              <a:rPr lang="en-US" b="0" dirty="0"/>
              <a:t>When</a:t>
            </a:r>
            <a:r>
              <a:rPr lang="en-US" b="0" baseline="0" dirty="0"/>
              <a:t> you begin the DBDM analysis process, it’s important to set meeting guidelines. </a:t>
            </a:r>
            <a:r>
              <a:rPr lang="en-US" dirty="0"/>
              <a:t>DBDM meeting guidelines focus on how the team will process information and data. This part of the process may seem unnecessary and you may want to skip it. Resist the urge! It’s important for everyone to be on the same page about the true goals of these meetings so they do not become a waste of time or, worse yet, anxiety producing. Spend some time with your team hashing out why you are having these meetings. The guidelines should be very individualized to your group. Data meeting guidelines are different than norms because norms address basic codes of behavior whereas guidelines are overarching thoughts and considerations about how these data meetings should function. They’re different from the protocol because they don’t include a step-by-step process for how the meetings should be executed.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9943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Know/To</a:t>
            </a:r>
            <a:r>
              <a:rPr lang="en-US" sz="1200" b="1" baseline="0" dirty="0"/>
              <a:t> Say</a:t>
            </a:r>
            <a:r>
              <a:rPr lang="en-US" sz="1200" dirty="0"/>
              <a:t>: </a:t>
            </a:r>
            <a:r>
              <a:rPr lang="en-US" sz="1200" b="0" i="0" u="none" strike="noStrike" cap="none" dirty="0">
                <a:solidFill>
                  <a:schemeClr val="dk1"/>
                </a:solidFill>
                <a:effectLst/>
                <a:latin typeface="Calibri"/>
                <a:ea typeface="Calibri"/>
                <a:cs typeface="Calibri"/>
                <a:sym typeface="Calibri"/>
              </a:rPr>
              <a:t>Review these Sample Data</a:t>
            </a:r>
            <a:r>
              <a:rPr lang="en-US" sz="1200" b="0" i="0" u="none" strike="noStrike" cap="none" baseline="0" dirty="0">
                <a:solidFill>
                  <a:schemeClr val="dk1"/>
                </a:solidFill>
                <a:effectLst/>
                <a:latin typeface="Calibri"/>
                <a:ea typeface="Calibri"/>
                <a:cs typeface="Calibri"/>
                <a:sym typeface="Calibri"/>
              </a:rPr>
              <a:t> Meeting Gu</a:t>
            </a:r>
            <a:r>
              <a:rPr lang="en-US" sz="1200" b="0" i="0" u="none" strike="noStrike" cap="none" dirty="0">
                <a:solidFill>
                  <a:schemeClr val="dk1"/>
                </a:solidFill>
                <a:effectLst/>
                <a:latin typeface="Calibri"/>
                <a:ea typeface="Calibri"/>
                <a:cs typeface="Calibri"/>
                <a:sym typeface="Calibri"/>
              </a:rPr>
              <a:t>idelines, noting how</a:t>
            </a:r>
            <a:r>
              <a:rPr lang="en-US" sz="1200" b="0" i="0" u="none" strike="noStrike" cap="none" baseline="0" dirty="0">
                <a:solidFill>
                  <a:schemeClr val="dk1"/>
                </a:solidFill>
                <a:effectLst/>
                <a:latin typeface="Calibri"/>
                <a:ea typeface="Calibri"/>
                <a:cs typeface="Calibri"/>
                <a:sym typeface="Calibri"/>
              </a:rPr>
              <a:t> they differ from norms</a:t>
            </a:r>
            <a:r>
              <a:rPr lang="en-US" sz="1200" b="0" i="0" u="none" strike="noStrike" cap="none" dirty="0">
                <a:solidFill>
                  <a:schemeClr val="dk1"/>
                </a:solidFill>
                <a:effectLst/>
                <a:latin typeface="Calibri"/>
                <a:ea typeface="Calibri"/>
                <a:cs typeface="Calibri"/>
                <a:sym typeface="Calibri"/>
              </a:rPr>
              <a:t>.</a:t>
            </a:r>
            <a:r>
              <a:rPr lang="en-US" sz="1200" b="0" i="0" u="none" strike="noStrike" cap="none" baseline="0" dirty="0">
                <a:solidFill>
                  <a:schemeClr val="dk1"/>
                </a:solidFill>
                <a:effectLst/>
                <a:latin typeface="Calibri"/>
                <a:ea typeface="Calibri"/>
                <a:cs typeface="Calibri"/>
                <a:sym typeface="Calibri"/>
              </a:rPr>
              <a:t> </a:t>
            </a:r>
            <a:r>
              <a:rPr lang="en-US" sz="1200" dirty="0"/>
              <a:t>These are taken from the </a:t>
            </a:r>
            <a:r>
              <a:rPr lang="en-US" sz="1200" b="0" i="0" u="none" strike="noStrike" cap="none" dirty="0">
                <a:solidFill>
                  <a:schemeClr val="dk1"/>
                </a:solidFill>
                <a:effectLst/>
                <a:latin typeface="Calibri"/>
                <a:ea typeface="Calibri"/>
                <a:cs typeface="Calibri"/>
                <a:sym typeface="Calibri"/>
              </a:rPr>
              <a:t>PLCs at Work video used at the end of this essential function explanation.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4756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indent="0" rtl="0">
              <a:buNone/>
            </a:pPr>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There are two preparatory activities. </a:t>
            </a:r>
            <a:endParaRPr lang="en-US" b="0" dirty="0">
              <a:effectLst/>
            </a:endParaRPr>
          </a:p>
          <a:p>
            <a:pPr marL="0" indent="0" rtl="0">
              <a:buNone/>
            </a:pPr>
            <a:endParaRPr lang="en-US" sz="1200" b="1" i="0" u="none" strike="noStrike" cap="none" dirty="0">
              <a:solidFill>
                <a:schemeClr val="dk1"/>
              </a:solidFill>
              <a:effectLst/>
              <a:latin typeface="Calibri"/>
              <a:ea typeface="Calibri"/>
              <a:cs typeface="Calibri"/>
              <a:sym typeface="Calibri"/>
            </a:endParaRPr>
          </a:p>
          <a:p>
            <a:pPr marL="228600" indent="-228600" rtl="0">
              <a:buAutoNum type="arabicPeriod"/>
            </a:pPr>
            <a:r>
              <a:rPr lang="en-US" sz="1200" b="1" i="0" u="none" strike="noStrike" cap="none" dirty="0">
                <a:solidFill>
                  <a:schemeClr val="dk1"/>
                </a:solidFill>
                <a:effectLst/>
                <a:latin typeface="Calibri"/>
                <a:ea typeface="Calibri"/>
                <a:cs typeface="Calibri"/>
                <a:sym typeface="Calibri"/>
              </a:rPr>
              <a:t>Prior to the training, ask participants to read the article titled </a:t>
            </a:r>
            <a:r>
              <a:rPr lang="en-US" sz="1200" b="1" i="1" u="none" strike="noStrike" cap="none" dirty="0">
                <a:solidFill>
                  <a:schemeClr val="dk1"/>
                </a:solidFill>
                <a:effectLst/>
                <a:latin typeface="Calibri"/>
                <a:ea typeface="Calibri"/>
                <a:cs typeface="Calibri"/>
                <a:sym typeface="Calibri"/>
              </a:rPr>
              <a:t>Teachers Harness the Power of Assessment </a:t>
            </a:r>
            <a:r>
              <a:rPr lang="en-US" sz="1200" b="1" i="0" u="none" strike="noStrike" cap="none" dirty="0">
                <a:solidFill>
                  <a:schemeClr val="dk1"/>
                </a:solidFill>
                <a:effectLst/>
                <a:latin typeface="Calibri"/>
                <a:ea typeface="Calibri"/>
                <a:cs typeface="Calibri"/>
                <a:sym typeface="Calibri"/>
              </a:rPr>
              <a:t>by Herman, </a:t>
            </a:r>
            <a:r>
              <a:rPr lang="en-US" sz="1200" b="1" i="0" u="none" strike="noStrike" cap="none" dirty="0" err="1">
                <a:solidFill>
                  <a:schemeClr val="dk1"/>
                </a:solidFill>
                <a:effectLst/>
                <a:latin typeface="Calibri"/>
                <a:ea typeface="Calibri"/>
                <a:cs typeface="Calibri"/>
                <a:sym typeface="Calibri"/>
              </a:rPr>
              <a:t>Wardrip</a:t>
            </a:r>
            <a:r>
              <a:rPr lang="en-US" sz="1200" b="1" i="0" u="none" strike="noStrike" cap="none" dirty="0">
                <a:solidFill>
                  <a:schemeClr val="dk1"/>
                </a:solidFill>
                <a:effectLst/>
                <a:latin typeface="Calibri"/>
                <a:ea typeface="Calibri"/>
                <a:cs typeface="Calibri"/>
                <a:sym typeface="Calibri"/>
              </a:rPr>
              <a:t>, Hall, &amp; </a:t>
            </a:r>
            <a:r>
              <a:rPr lang="en-US" sz="1200" b="1" i="0" u="none" strike="noStrike" cap="none" dirty="0" err="1">
                <a:solidFill>
                  <a:schemeClr val="dk1"/>
                </a:solidFill>
                <a:effectLst/>
                <a:latin typeface="Calibri"/>
                <a:ea typeface="Calibri"/>
                <a:cs typeface="Calibri"/>
                <a:sym typeface="Calibri"/>
              </a:rPr>
              <a:t>Chimino</a:t>
            </a:r>
            <a:r>
              <a:rPr lang="en-US" sz="1200" b="1" i="0" u="none" strike="noStrike" cap="none" dirty="0">
                <a:solidFill>
                  <a:schemeClr val="dk1"/>
                </a:solidFill>
                <a:effectLst/>
                <a:latin typeface="Calibri"/>
                <a:ea typeface="Calibri"/>
                <a:cs typeface="Calibri"/>
                <a:sym typeface="Calibri"/>
              </a:rPr>
              <a:t> (2012). </a:t>
            </a:r>
            <a:endParaRPr lang="en-US" sz="1200" b="0" i="0" u="none" strike="noStrike" cap="none" dirty="0">
              <a:solidFill>
                <a:schemeClr val="dk1"/>
              </a:solidFill>
              <a:effectLst/>
              <a:latin typeface="Calibri"/>
              <a:ea typeface="Calibri"/>
              <a:cs typeface="Calibri"/>
              <a:sym typeface="Calibri"/>
            </a:endParaRPr>
          </a:p>
          <a:p>
            <a:pPr marL="0" indent="0" rtl="0">
              <a:buNone/>
            </a:pPr>
            <a:endParaRPr lang="en-US" sz="1200" b="1" i="0" u="none" strike="noStrike" cap="none" dirty="0">
              <a:solidFill>
                <a:schemeClr val="dk1"/>
              </a:solidFill>
              <a:effectLst/>
              <a:latin typeface="Calibri"/>
              <a:ea typeface="Calibri"/>
              <a:cs typeface="Calibri"/>
              <a:sym typeface="Calibri"/>
            </a:endParaRPr>
          </a:p>
          <a:p>
            <a:pPr marL="0" indent="0" rtl="0">
              <a:buNone/>
            </a:pPr>
            <a:r>
              <a:rPr lang="en-US" sz="1200" b="1" i="0" u="none" strike="noStrike" cap="none" dirty="0">
                <a:solidFill>
                  <a:schemeClr val="dk1"/>
                </a:solidFill>
                <a:effectLst/>
                <a:latin typeface="Calibri"/>
                <a:ea typeface="Calibri"/>
                <a:cs typeface="Calibri"/>
                <a:sym typeface="Calibri"/>
              </a:rPr>
              <a:t>Handout</a:t>
            </a:r>
            <a:r>
              <a:rPr lang="en-US" sz="1200" b="0"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Teachers Harness the Power of Assessment </a:t>
            </a:r>
            <a:r>
              <a:rPr lang="en-US" sz="1200" b="0" i="0" u="none" strike="noStrike" cap="none" dirty="0">
                <a:solidFill>
                  <a:schemeClr val="dk1"/>
                </a:solidFill>
                <a:effectLst/>
                <a:latin typeface="Calibri"/>
                <a:ea typeface="Calibri"/>
                <a:cs typeface="Calibri"/>
                <a:sym typeface="Calibri"/>
              </a:rPr>
              <a:t>by Herman, </a:t>
            </a:r>
            <a:r>
              <a:rPr lang="en-US" sz="1200" b="0" i="0" u="none" strike="noStrike" cap="none" dirty="0" err="1">
                <a:solidFill>
                  <a:schemeClr val="dk1"/>
                </a:solidFill>
                <a:effectLst/>
                <a:latin typeface="Calibri"/>
                <a:ea typeface="Calibri"/>
                <a:cs typeface="Calibri"/>
                <a:sym typeface="Calibri"/>
              </a:rPr>
              <a:t>Wardrip</a:t>
            </a:r>
            <a:r>
              <a:rPr lang="en-US" sz="1200" b="0" i="0" u="none" strike="noStrike" cap="none" dirty="0">
                <a:solidFill>
                  <a:schemeClr val="dk1"/>
                </a:solidFill>
                <a:effectLst/>
                <a:latin typeface="Calibri"/>
                <a:ea typeface="Calibri"/>
                <a:cs typeface="Calibri"/>
                <a:sym typeface="Calibri"/>
              </a:rPr>
              <a:t>, Hall, &amp; </a:t>
            </a:r>
            <a:r>
              <a:rPr lang="en-US" sz="1200" b="0" i="0" u="none" strike="noStrike" cap="none" dirty="0" err="1">
                <a:solidFill>
                  <a:schemeClr val="dk1"/>
                </a:solidFill>
                <a:effectLst/>
                <a:latin typeface="Calibri"/>
                <a:ea typeface="Calibri"/>
                <a:cs typeface="Calibri"/>
                <a:sym typeface="Calibri"/>
              </a:rPr>
              <a:t>Chimino</a:t>
            </a:r>
            <a:r>
              <a:rPr lang="en-US" sz="1200" b="0" i="0" u="none" strike="noStrike" cap="none" dirty="0">
                <a:solidFill>
                  <a:schemeClr val="dk1"/>
                </a:solidFill>
                <a:effectLst/>
                <a:latin typeface="Calibri"/>
                <a:ea typeface="Calibri"/>
                <a:cs typeface="Calibri"/>
                <a:sym typeface="Calibri"/>
              </a:rPr>
              <a:t> (2012).</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This article provides participants with a description of the purpose and benefits of DBDM. The accompanying reflection questions help activate participant knowledge and provide reflection on their current DBDM practices. Consultants may choose to incorporate a reflection activity to debrief the article &amp; questions prior to the module training.</a:t>
            </a:r>
          </a:p>
          <a:p>
            <a:pPr marL="0" indent="0" rtl="0">
              <a:buNone/>
            </a:pPr>
            <a:endParaRPr lang="en-US" sz="1200" b="0" i="0" u="none" strike="noStrike" cap="none" dirty="0">
              <a:solidFill>
                <a:schemeClr val="dk1"/>
              </a:solidFill>
              <a:effectLst/>
              <a:latin typeface="Calibri"/>
              <a:ea typeface="Calibri"/>
              <a:cs typeface="Calibri"/>
              <a:sym typeface="Calibri"/>
            </a:endParaRPr>
          </a:p>
          <a:p>
            <a:pPr marL="0" indent="0" rtl="0">
              <a:buNone/>
            </a:pPr>
            <a:r>
              <a:rPr lang="en-US" sz="1200" b="0" i="0" u="none" strike="noStrike" cap="none" dirty="0">
                <a:solidFill>
                  <a:schemeClr val="dk1"/>
                </a:solidFill>
                <a:effectLst/>
                <a:latin typeface="Calibri"/>
                <a:ea typeface="Calibri"/>
                <a:cs typeface="Calibri"/>
                <a:sym typeface="Calibri"/>
              </a:rPr>
              <a:t>Reflection Questions (and suggested</a:t>
            </a:r>
            <a:r>
              <a:rPr lang="en-US" sz="1200" b="0" i="0" u="none" strike="noStrike" cap="none" baseline="0" dirty="0">
                <a:solidFill>
                  <a:schemeClr val="dk1"/>
                </a:solidFill>
                <a:effectLst/>
                <a:latin typeface="Calibri"/>
                <a:ea typeface="Calibri"/>
                <a:cs typeface="Calibri"/>
                <a:sym typeface="Calibri"/>
              </a:rPr>
              <a:t> answers in italics) </a:t>
            </a:r>
            <a:r>
              <a:rPr lang="en-US" sz="1200" b="0" i="0" u="none" strike="noStrike" cap="none" dirty="0">
                <a:solidFill>
                  <a:schemeClr val="dk1"/>
                </a:solidFill>
                <a:effectLst/>
                <a:latin typeface="Calibri"/>
                <a:ea typeface="Calibri"/>
                <a:cs typeface="Calibri"/>
                <a:sym typeface="Calibri"/>
              </a:rPr>
              <a:t>for the Pre-Read</a:t>
            </a:r>
            <a:endParaRPr lang="en-US" b="0" dirty="0">
              <a:effectLst/>
            </a:endParaRPr>
          </a:p>
          <a:p>
            <a:pPr rtl="0" fontAlgn="base"/>
            <a:r>
              <a:rPr lang="en-US" sz="1200" b="0" i="0" u="none" strike="noStrike" cap="none" dirty="0">
                <a:solidFill>
                  <a:schemeClr val="dk1"/>
                </a:solidFill>
                <a:effectLst/>
                <a:latin typeface="Calibri"/>
                <a:ea typeface="Calibri"/>
                <a:cs typeface="Calibri"/>
                <a:sym typeface="Calibri"/>
              </a:rPr>
              <a:t>What does your current data-based decision making process look like?</a:t>
            </a:r>
            <a:r>
              <a:rPr lang="en-US" sz="1200" b="1"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Reflect on the specific tools and process currently used to plan and modify instruction when students do not “get it.” </a:t>
            </a:r>
            <a:endParaRPr lang="en-US" sz="1200" b="1" i="0" u="none" strike="noStrike" cap="none" dirty="0">
              <a:solidFill>
                <a:schemeClr val="dk1"/>
              </a:solidFill>
              <a:effectLst/>
              <a:latin typeface="Calibri"/>
              <a:ea typeface="Calibri"/>
              <a:cs typeface="Calibri"/>
              <a:sym typeface="Calibri"/>
            </a:endParaRPr>
          </a:p>
          <a:p>
            <a:pPr rtl="0" fontAlgn="base"/>
            <a:r>
              <a:rPr lang="en-US" sz="1200" b="0" i="0" u="none" strike="noStrike" cap="none" dirty="0">
                <a:solidFill>
                  <a:schemeClr val="dk1"/>
                </a:solidFill>
                <a:effectLst/>
                <a:latin typeface="Calibri"/>
                <a:ea typeface="Calibri"/>
                <a:cs typeface="Calibri"/>
                <a:sym typeface="Calibri"/>
              </a:rPr>
              <a:t>Why is collecting data that provides evidence of student thinking and understanding so important?</a:t>
            </a:r>
            <a:r>
              <a:rPr lang="en-US" sz="1200" b="1"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It helps give teachers information about how instruction can be improved so that it has the greatest impact on student outcomes.</a:t>
            </a:r>
            <a:endParaRPr lang="en-US" sz="1200" b="0" i="0" u="none" strike="noStrike" cap="none" dirty="0">
              <a:solidFill>
                <a:schemeClr val="dk1"/>
              </a:solidFill>
              <a:effectLst/>
              <a:latin typeface="Calibri"/>
              <a:ea typeface="Calibri"/>
              <a:cs typeface="Calibri"/>
              <a:sym typeface="Calibri"/>
            </a:endParaRPr>
          </a:p>
          <a:p>
            <a:pPr rtl="0" fontAlgn="base"/>
            <a:r>
              <a:rPr lang="en-US" sz="1200" b="0" i="0" u="none" strike="noStrike" cap="none" dirty="0">
                <a:solidFill>
                  <a:schemeClr val="dk1"/>
                </a:solidFill>
                <a:effectLst/>
                <a:latin typeface="Calibri"/>
                <a:ea typeface="Calibri"/>
                <a:cs typeface="Calibri"/>
                <a:sym typeface="Calibri"/>
              </a:rPr>
              <a:t>How can data from assessments provide teachers with rich professional learning opportunities?</a:t>
            </a:r>
            <a:r>
              <a:rPr lang="en-US" sz="1200" b="1"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Data from assessments allow teachers to reflect on and critique the value of their lesson plans, the feedback they provide, the learning supports they design, the rhetoric they use, and the messages they transmit to students and parents.</a:t>
            </a:r>
            <a:endParaRPr lang="en-US" sz="1200" b="0" i="0" u="none" strike="noStrike" cap="none" dirty="0">
              <a:solidFill>
                <a:schemeClr val="dk1"/>
              </a:solidFill>
              <a:effectLst/>
              <a:latin typeface="Calibri"/>
              <a:ea typeface="Calibri"/>
              <a:cs typeface="Calibri"/>
              <a:sym typeface="Calibri"/>
            </a:endParaRPr>
          </a:p>
          <a:p>
            <a:pPr rtl="0" fontAlgn="base"/>
            <a:r>
              <a:rPr lang="en-US" sz="1200" b="0" i="0" u="none" strike="noStrike" cap="none" dirty="0">
                <a:solidFill>
                  <a:schemeClr val="dk1"/>
                </a:solidFill>
                <a:effectLst/>
                <a:latin typeface="Calibri"/>
                <a:ea typeface="Calibri"/>
                <a:cs typeface="Calibri"/>
                <a:sym typeface="Calibri"/>
              </a:rPr>
              <a:t>What school supports can help in the effective use of data? For example:</a:t>
            </a:r>
          </a:p>
          <a:p>
            <a:pPr lvl="1" rtl="0" fontAlgn="base"/>
            <a:r>
              <a:rPr lang="en-US" sz="1200" b="0" i="1" u="none" strike="noStrike" cap="none" dirty="0">
                <a:solidFill>
                  <a:schemeClr val="dk1"/>
                </a:solidFill>
                <a:effectLst/>
                <a:latin typeface="Calibri"/>
                <a:ea typeface="Calibri"/>
                <a:cs typeface="Calibri"/>
                <a:sym typeface="Calibri"/>
              </a:rPr>
              <a:t>A shared vision and involvement with school leadership and other staff on the use and benefits of data. </a:t>
            </a:r>
          </a:p>
          <a:p>
            <a:pPr lvl="1" rtl="0" fontAlgn="base"/>
            <a:r>
              <a:rPr lang="en-US" sz="1200" b="0" i="1" u="none" strike="noStrike" cap="none" dirty="0">
                <a:solidFill>
                  <a:schemeClr val="dk1"/>
                </a:solidFill>
                <a:effectLst/>
                <a:latin typeface="Calibri"/>
                <a:ea typeface="Calibri"/>
                <a:cs typeface="Calibri"/>
                <a:sym typeface="Calibri"/>
              </a:rPr>
              <a:t>Common planning time for teachers.</a:t>
            </a:r>
          </a:p>
          <a:p>
            <a:pPr lvl="1" rtl="0" fontAlgn="base"/>
            <a:r>
              <a:rPr lang="en-US" sz="1200" b="0" i="1" u="none" strike="noStrike" cap="none" dirty="0">
                <a:solidFill>
                  <a:schemeClr val="dk1"/>
                </a:solidFill>
                <a:effectLst/>
                <a:latin typeface="Calibri"/>
                <a:ea typeface="Calibri"/>
                <a:cs typeface="Calibri"/>
                <a:sym typeface="Calibri"/>
              </a:rPr>
              <a:t>Teachers sharing the same students.</a:t>
            </a:r>
            <a:endParaRPr lang="en-US" sz="1200" b="0" i="0" u="none" strike="noStrike" cap="none" dirty="0">
              <a:solidFill>
                <a:schemeClr val="dk1"/>
              </a:solidFill>
              <a:effectLst/>
              <a:latin typeface="Calibri"/>
              <a:ea typeface="Calibri"/>
              <a:cs typeface="Calibri"/>
              <a:sym typeface="Calibri"/>
            </a:endParaRPr>
          </a:p>
          <a:p>
            <a:pPr rtl="0" fontAlgn="base"/>
            <a:r>
              <a:rPr lang="en-US" sz="1200" b="0" i="0" u="none" strike="noStrike" cap="none" dirty="0">
                <a:solidFill>
                  <a:schemeClr val="dk1"/>
                </a:solidFill>
                <a:effectLst/>
                <a:latin typeface="Calibri"/>
                <a:ea typeface="Calibri"/>
                <a:cs typeface="Calibri"/>
                <a:sym typeface="Calibri"/>
              </a:rPr>
              <a:t>What key ideas regarding the effective use of student data are highlighted both through research and by the practices described in this article? </a:t>
            </a:r>
            <a:r>
              <a:rPr lang="en-US" sz="1200" b="0" i="1" u="none" strike="noStrike" cap="none" dirty="0">
                <a:solidFill>
                  <a:schemeClr val="dk1"/>
                </a:solidFill>
                <a:effectLst/>
                <a:latin typeface="Calibri"/>
                <a:ea typeface="Calibri"/>
                <a:cs typeface="Calibri"/>
                <a:sym typeface="Calibri"/>
              </a:rPr>
              <a:t>Student data that most directly influences instruction comes from instruction. Sharing data publicly with students is important.</a:t>
            </a:r>
            <a:r>
              <a:rPr lang="en-US" sz="1200" b="0" i="1" u="none" strike="noStrike" cap="none" baseline="0"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Actionable data is timely. Using student data is individual and social.</a:t>
            </a:r>
            <a:r>
              <a:rPr lang="en-US" sz="1200" b="0" i="1" u="none" strike="noStrike" cap="none" baseline="0"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Student data must speak to the learning goals.</a:t>
            </a:r>
            <a:endParaRPr lang="en-US" sz="1200" b="0" i="0" u="none" strike="noStrike" cap="none" dirty="0">
              <a:solidFill>
                <a:schemeClr val="dk1"/>
              </a:solidFill>
              <a:effectLst/>
              <a:latin typeface="Calibri"/>
              <a:ea typeface="Calibri"/>
              <a:cs typeface="Calibri"/>
              <a:sym typeface="Calibri"/>
            </a:endParaRPr>
          </a:p>
          <a:p>
            <a:pPr rtl="0" fontAlgn="base"/>
            <a:r>
              <a:rPr lang="en-US" sz="1200" b="0" i="0" u="none" strike="noStrike" cap="none" dirty="0">
                <a:solidFill>
                  <a:schemeClr val="dk1"/>
                </a:solidFill>
                <a:effectLst/>
                <a:latin typeface="Calibri"/>
                <a:ea typeface="Calibri"/>
                <a:cs typeface="Calibri"/>
                <a:sym typeface="Calibri"/>
              </a:rPr>
              <a:t>How might your current data-based decision making process be enhanced to improve student outcomes? </a:t>
            </a:r>
            <a:r>
              <a:rPr lang="en-US" sz="1200" b="0" i="1" u="none" strike="noStrike" cap="none" dirty="0">
                <a:solidFill>
                  <a:schemeClr val="dk1"/>
                </a:solidFill>
                <a:effectLst/>
                <a:latin typeface="Calibri"/>
                <a:ea typeface="Calibri"/>
                <a:cs typeface="Calibri"/>
                <a:sym typeface="Calibri"/>
              </a:rPr>
              <a:t>Based on your responses to the prior questions, in what ways do you see opportunity to improve your use of data to inform instruction?</a:t>
            </a:r>
            <a:br>
              <a:rPr lang="en-US" sz="1200" b="1" i="0" u="none" strike="noStrike" cap="none" dirty="0">
                <a:solidFill>
                  <a:schemeClr val="dk1"/>
                </a:solidFill>
                <a:effectLst/>
                <a:latin typeface="Calibri"/>
                <a:ea typeface="Calibri"/>
                <a:cs typeface="Calibri"/>
                <a:sym typeface="Calibri"/>
              </a:rPr>
            </a:br>
            <a:endParaRPr lang="en-US" sz="1200" b="1" i="0" u="none" strike="noStrike" cap="none" dirty="0">
              <a:solidFill>
                <a:schemeClr val="dk1"/>
              </a:solidFill>
              <a:effectLst/>
              <a:latin typeface="Calibri"/>
              <a:ea typeface="Calibri"/>
              <a:cs typeface="Calibri"/>
              <a:sym typeface="Calibri"/>
            </a:endParaRPr>
          </a:p>
          <a:p>
            <a:pPr marL="0" indent="0" rtl="0">
              <a:buNone/>
            </a:pPr>
            <a:r>
              <a:rPr lang="en-US" sz="1200" b="1" i="0" u="none" strike="noStrike" cap="none" dirty="0">
                <a:solidFill>
                  <a:schemeClr val="dk1"/>
                </a:solidFill>
                <a:effectLst/>
                <a:latin typeface="Calibri"/>
                <a:ea typeface="Calibri"/>
                <a:cs typeface="Calibri"/>
                <a:sym typeface="Calibri"/>
              </a:rPr>
              <a:t>2. Prior to the training, ask participants to bring a set of student data to analyze during the Essential Function 1 activity.</a:t>
            </a:r>
            <a:r>
              <a:rPr lang="en-US" sz="1200" b="0" i="0" u="none" strike="noStrike" cap="none" dirty="0">
                <a:solidFill>
                  <a:schemeClr val="dk1"/>
                </a:solidFill>
                <a:effectLst/>
                <a:latin typeface="Calibri"/>
                <a:ea typeface="Calibri"/>
                <a:cs typeface="Calibri"/>
                <a:sym typeface="Calibri"/>
              </a:rPr>
              <a:t> The student data could be in the form of an assignment, classwork, formative assessments, summative assessments, standardized assessments or scores, or student work samples.</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Before the training, participants should organize their materials, as well as skim and scan the student data.</a:t>
            </a:r>
            <a:endParaRPr lang="en-US" b="0" dirty="0">
              <a:effectLst/>
            </a:endParaRPr>
          </a:p>
          <a:p>
            <a:pPr marL="0" indent="0" rtl="0">
              <a:buNone/>
            </a:pPr>
            <a:endParaRPr lang="en-US" sz="1200" b="1" i="0" u="none" strike="noStrike" cap="none" dirty="0">
              <a:solidFill>
                <a:schemeClr val="dk1"/>
              </a:solidFill>
              <a:effectLst/>
              <a:latin typeface="Calibri"/>
              <a:ea typeface="Calibri"/>
              <a:cs typeface="Calibri"/>
              <a:sym typeface="Calibri"/>
            </a:endParaRPr>
          </a:p>
          <a:p>
            <a:pPr marL="0" indent="0" rtl="0">
              <a:buNone/>
            </a:pPr>
            <a:r>
              <a:rPr lang="en-US" sz="1200" b="1" i="0" u="none" strike="noStrike" cap="none" dirty="0">
                <a:solidFill>
                  <a:schemeClr val="dk1"/>
                </a:solidFill>
                <a:effectLst/>
                <a:latin typeface="Calibri"/>
                <a:ea typeface="Calibri"/>
                <a:cs typeface="Calibri"/>
                <a:sym typeface="Calibri"/>
              </a:rPr>
              <a:t>To Do: </a:t>
            </a:r>
            <a:r>
              <a:rPr lang="en-US" sz="1200" b="0" i="0" u="none" strike="noStrike" cap="none" dirty="0">
                <a:solidFill>
                  <a:schemeClr val="dk1"/>
                </a:solidFill>
                <a:effectLst/>
                <a:latin typeface="Calibri"/>
                <a:ea typeface="Calibri"/>
                <a:cs typeface="Calibri"/>
                <a:sym typeface="Calibri"/>
              </a:rPr>
              <a:t>Preview the student mock data available for electronic or paper copy use. It is located in this Google folder: </a:t>
            </a:r>
            <a:r>
              <a:rPr lang="en-US" sz="1200" b="0" i="0" u="sng" strike="noStrike" cap="none" dirty="0">
                <a:solidFill>
                  <a:schemeClr val="dk1"/>
                </a:solidFill>
                <a:effectLst/>
                <a:latin typeface="Calibri"/>
                <a:ea typeface="Calibri"/>
                <a:cs typeface="Calibri"/>
                <a:sym typeface="Calibri"/>
                <a:hlinkClick r:id="rId3"/>
              </a:rPr>
              <a:t>https://drive.google.com/open?id=1XBBYutUwiEbr7YSqMQ1pVbXyH8SR1cf0</a:t>
            </a:r>
            <a:endParaRPr lang="en-US" b="0" dirty="0">
              <a:effectLst/>
            </a:endParaRPr>
          </a:p>
          <a:p>
            <a:pPr marL="0" indent="0" rtl="0">
              <a:buNone/>
            </a:pPr>
            <a:endParaRPr lang="en-US" sz="1200" b="1" i="0" u="none" strike="noStrike" cap="none" dirty="0">
              <a:solidFill>
                <a:schemeClr val="dk1"/>
              </a:solidFill>
              <a:effectLst/>
              <a:latin typeface="Calibri"/>
              <a:ea typeface="Calibri"/>
              <a:cs typeface="Calibri"/>
              <a:sym typeface="Calibri"/>
            </a:endParaRPr>
          </a:p>
          <a:p>
            <a:pPr marL="0" indent="0" rtl="0">
              <a:buNone/>
            </a:pPr>
            <a:r>
              <a:rPr lang="en-US" sz="1200" b="1" i="0" u="none" strike="noStrike" cap="none" dirty="0">
                <a:solidFill>
                  <a:schemeClr val="dk1"/>
                </a:solidFill>
                <a:effectLst/>
                <a:latin typeface="Calibri"/>
                <a:ea typeface="Calibri"/>
                <a:cs typeface="Calibri"/>
                <a:sym typeface="Calibri"/>
              </a:rPr>
              <a:t>Reference</a:t>
            </a:r>
            <a:r>
              <a:rPr lang="en-US" sz="1200" b="0" i="0" u="none" strike="noStrike" cap="none" dirty="0">
                <a:solidFill>
                  <a:schemeClr val="dk1"/>
                </a:solidFill>
                <a:effectLst/>
                <a:latin typeface="Calibri"/>
                <a:ea typeface="Calibri"/>
                <a:cs typeface="Calibri"/>
                <a:sym typeface="Calibri"/>
              </a:rPr>
              <a:t>: Herman, P., </a:t>
            </a:r>
            <a:r>
              <a:rPr lang="en-US" sz="1200" b="0" i="0" u="none" strike="noStrike" cap="none" dirty="0" err="1">
                <a:solidFill>
                  <a:schemeClr val="dk1"/>
                </a:solidFill>
                <a:effectLst/>
                <a:latin typeface="Calibri"/>
                <a:ea typeface="Calibri"/>
                <a:cs typeface="Calibri"/>
                <a:sym typeface="Calibri"/>
              </a:rPr>
              <a:t>Wardrip</a:t>
            </a:r>
            <a:r>
              <a:rPr lang="en-US" sz="1200" b="0" i="0" u="none" strike="noStrike" cap="none" dirty="0">
                <a:solidFill>
                  <a:schemeClr val="dk1"/>
                </a:solidFill>
                <a:effectLst/>
                <a:latin typeface="Calibri"/>
                <a:ea typeface="Calibri"/>
                <a:cs typeface="Calibri"/>
                <a:sym typeface="Calibri"/>
              </a:rPr>
              <a:t>, P., Hall, A., &amp; </a:t>
            </a:r>
            <a:r>
              <a:rPr lang="en-US" sz="1200" b="0" i="0" u="none" strike="noStrike" cap="none" dirty="0" err="1">
                <a:solidFill>
                  <a:schemeClr val="dk1"/>
                </a:solidFill>
                <a:effectLst/>
                <a:latin typeface="Calibri"/>
                <a:ea typeface="Calibri"/>
                <a:cs typeface="Calibri"/>
                <a:sym typeface="Calibri"/>
              </a:rPr>
              <a:t>Chimino</a:t>
            </a:r>
            <a:r>
              <a:rPr lang="en-US" sz="1200" b="0" i="0" u="none" strike="noStrike" cap="none" dirty="0">
                <a:solidFill>
                  <a:schemeClr val="dk1"/>
                </a:solidFill>
                <a:effectLst/>
                <a:latin typeface="Calibri"/>
                <a:ea typeface="Calibri"/>
                <a:cs typeface="Calibri"/>
                <a:sym typeface="Calibri"/>
              </a:rPr>
              <a:t>, A. (2012). Teachers harness the power of assessment. The Learning Professional, 33(4), 26.</a:t>
            </a:r>
          </a:p>
          <a:p>
            <a:pPr marL="0" indent="0" rtl="0">
              <a:buNone/>
            </a:pPr>
            <a:endParaRPr lang="en-US" sz="1200" b="1" i="0" u="none" strike="noStrike" cap="none" dirty="0">
              <a:solidFill>
                <a:schemeClr val="dk1"/>
              </a:solidFill>
              <a:effectLst/>
              <a:latin typeface="Calibri"/>
              <a:ea typeface="Calibri"/>
              <a:cs typeface="Calibri"/>
              <a:sym typeface="Calibri"/>
            </a:endParaRPr>
          </a:p>
        </p:txBody>
      </p:sp>
      <p:sp>
        <p:nvSpPr>
          <p:cNvPr id="99" name="Shape 99"/>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3080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latin typeface="Arial"/>
                <a:ea typeface="Arial"/>
                <a:cs typeface="Arial"/>
                <a:sym typeface="Arial"/>
              </a:rPr>
              <a:t>To </a:t>
            </a:r>
            <a:r>
              <a:rPr lang="en-US" sz="1200" b="1" i="0" u="none" strike="noStrike" cap="none" dirty="0">
                <a:solidFill>
                  <a:schemeClr val="dk1"/>
                </a:solidFill>
                <a:latin typeface="Calibri"/>
                <a:ea typeface="Arial"/>
                <a:cs typeface="Calibri"/>
                <a:sym typeface="Calibri"/>
              </a:rPr>
              <a:t>K</a:t>
            </a:r>
            <a:r>
              <a:rPr lang="en-US" sz="1200" b="1" i="0" u="none" strike="noStrike" cap="none" dirty="0">
                <a:solidFill>
                  <a:schemeClr val="dk1"/>
                </a:solidFill>
                <a:latin typeface="Calibri"/>
                <a:ea typeface="Calibri"/>
                <a:cs typeface="Calibri"/>
                <a:sym typeface="Calibri"/>
              </a:rPr>
              <a:t>now</a:t>
            </a:r>
            <a:r>
              <a:rPr lang="en-US" sz="1200" dirty="0">
                <a:latin typeface="Arial"/>
                <a:ea typeface="Arial"/>
                <a:cs typeface="Arial"/>
                <a:sym typeface="Arial"/>
              </a:rPr>
              <a:t>: Review the Sample Data Meeting Protocol in the DBDM</a:t>
            </a:r>
            <a:r>
              <a:rPr lang="en-US" sz="1200" baseline="0" dirty="0">
                <a:latin typeface="Arial"/>
                <a:ea typeface="Arial"/>
                <a:cs typeface="Arial"/>
                <a:sym typeface="Arial"/>
              </a:rPr>
              <a:t> W</a:t>
            </a:r>
            <a:r>
              <a:rPr lang="en-US" sz="1200" dirty="0">
                <a:latin typeface="Arial"/>
                <a:ea typeface="Arial"/>
                <a:cs typeface="Arial"/>
                <a:sym typeface="Arial"/>
              </a:rPr>
              <a:t>orkbook before presenting this slide.</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dirty="0">
              <a:latin typeface="Arial"/>
              <a:ea typeface="Arial"/>
              <a:cs typeface="Arial"/>
              <a:sym typeface="Arial"/>
            </a:endParaRP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latin typeface="Arial"/>
                <a:ea typeface="Arial"/>
                <a:cs typeface="Arial"/>
                <a:sym typeface="Arial"/>
              </a:rPr>
              <a:t>To Know/To Say: </a:t>
            </a:r>
            <a:r>
              <a:rPr lang="en-US" sz="1200" b="0" dirty="0">
                <a:latin typeface="Arial"/>
                <a:ea typeface="Arial"/>
                <a:cs typeface="Arial"/>
                <a:sym typeface="Arial"/>
              </a:rPr>
              <a:t>The</a:t>
            </a:r>
            <a:r>
              <a:rPr lang="en-US" sz="1200" b="0" baseline="0" dirty="0">
                <a:latin typeface="Arial"/>
                <a:ea typeface="Arial"/>
                <a:cs typeface="Arial"/>
                <a:sym typeface="Arial"/>
              </a:rPr>
              <a:t> team should collaboratively develop a meeting protocol to use for every data team meeting. </a:t>
            </a:r>
            <a:r>
              <a:rPr lang="en-US" dirty="0"/>
              <a:t>Using a protocol that includes goals and a step-by-step process insures data analysis is more thorough and consistent.</a:t>
            </a:r>
            <a:r>
              <a:rPr lang="en-US" baseline="0" dirty="0"/>
              <a:t> </a:t>
            </a:r>
            <a:r>
              <a:rPr lang="en-US" sz="1200" dirty="0">
                <a:latin typeface="Arial"/>
                <a:ea typeface="Arial"/>
                <a:cs typeface="Arial"/>
                <a:sym typeface="Arial"/>
              </a:rPr>
              <a:t>Review the Sample Data Meeting Protocol included in the DBDM Workbook. Note that this is only one example of how a protocol can be designed. Your team will want to work together to design a protocol that works for you. Make sure it’s focused on data analysis and that the protocol is actually used during the meeting.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dirty="0">
              <a:latin typeface="Arial"/>
              <a:ea typeface="Arial"/>
              <a:cs typeface="Arial"/>
              <a:sym typeface="Arial"/>
            </a:endParaRP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b="0" dirty="0"/>
              <a:t>Any</a:t>
            </a:r>
            <a:r>
              <a:rPr lang="en-US" b="0" baseline="0" dirty="0"/>
              <a:t> data meeting</a:t>
            </a:r>
            <a:r>
              <a:rPr lang="en-US" dirty="0"/>
              <a:t> protocol should help the team analyze data in a systematic way. It should provide direction for how the team plans to dig into the data. A sample data protocol can be used to get started, but the protocol should always be specific to the type of team and the type of data. The protocol may change if a different type of data is analyzed. What’s really important is to be systematic.</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dirty="0">
              <a:latin typeface="Arial"/>
              <a:ea typeface="Arial"/>
              <a:cs typeface="Arial"/>
              <a:sym typeface="Arial"/>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0735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a:buNone/>
            </a:pPr>
            <a:r>
              <a:rPr lang="en-US" b="1" dirty="0"/>
              <a:t>To Know: </a:t>
            </a:r>
            <a:r>
              <a:rPr lang="en-US" dirty="0"/>
              <a:t>Review the Sample Data Meeting Protocol included in the DBDM Workbook.</a:t>
            </a:r>
          </a:p>
          <a:p>
            <a:pPr marL="0" indent="0">
              <a:buNone/>
            </a:pPr>
            <a:endParaRPr lang="en-US" dirty="0"/>
          </a:p>
          <a:p>
            <a:pPr marL="0" indent="0">
              <a:buNone/>
            </a:pPr>
            <a:r>
              <a:rPr lang="en-US" b="1" dirty="0"/>
              <a:t>To Know/To</a:t>
            </a:r>
            <a:r>
              <a:rPr lang="en-US" b="1" baseline="0" dirty="0"/>
              <a:t> Say</a:t>
            </a:r>
            <a:r>
              <a:rPr lang="en-US" b="1" dirty="0"/>
              <a:t>:</a:t>
            </a:r>
            <a:r>
              <a:rPr lang="en-US" b="0" baseline="0" dirty="0"/>
              <a:t> </a:t>
            </a:r>
            <a:r>
              <a:rPr lang="en-US" dirty="0"/>
              <a:t>In this sample protocol the actual analysis takes place during the “Sharing, Current Challenges, and Proposed Solutions” section of the meeting. It is through these steps that the team digs into the data; it’s their data analysis protocol embedded into the meeting protocol. Your team’s process for digging into the data may look different.</a:t>
            </a:r>
          </a:p>
          <a:p>
            <a:pPr marL="15240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dirty="0">
              <a:latin typeface="Arial"/>
              <a:ea typeface="Arial"/>
              <a:cs typeface="Arial"/>
              <a:sym typeface="Arial"/>
            </a:endParaRPr>
          </a:p>
          <a:p>
            <a:pPr marL="152400" indent="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403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a:buNone/>
            </a:pPr>
            <a:r>
              <a:rPr lang="en-US" b="1" dirty="0"/>
              <a:t>To </a:t>
            </a:r>
            <a:r>
              <a:rPr lang="en-US" sz="1200" b="1" i="0" u="none" strike="noStrike" cap="none" dirty="0">
                <a:solidFill>
                  <a:schemeClr val="dk1"/>
                </a:solidFill>
                <a:latin typeface="Calibri"/>
                <a:cs typeface="Calibri"/>
                <a:sym typeface="Calibri"/>
              </a:rPr>
              <a:t>K</a:t>
            </a:r>
            <a:r>
              <a:rPr lang="en-US" sz="1200" b="1" i="0" u="none" strike="noStrike" cap="none" dirty="0">
                <a:solidFill>
                  <a:schemeClr val="dk1"/>
                </a:solidFill>
                <a:latin typeface="Calibri"/>
                <a:ea typeface="Calibri"/>
                <a:cs typeface="Calibri"/>
                <a:sym typeface="Calibri"/>
              </a:rPr>
              <a:t>now</a:t>
            </a:r>
            <a:r>
              <a:rPr lang="en-US" dirty="0"/>
              <a:t>: Review the Sample Data Meeting Agenda included in the DBDM Workbook.</a:t>
            </a:r>
          </a:p>
          <a:p>
            <a:pPr marL="0" indent="0">
              <a:buNone/>
            </a:pPr>
            <a:endParaRPr lang="en-US" dirty="0"/>
          </a:p>
          <a:p>
            <a:pPr marL="0" indent="0">
              <a:buNone/>
            </a:pPr>
            <a:r>
              <a:rPr lang="en-US" b="1" dirty="0"/>
              <a:t>To Know/To</a:t>
            </a:r>
            <a:r>
              <a:rPr lang="en-US" b="1" baseline="0" dirty="0"/>
              <a:t> Say</a:t>
            </a:r>
            <a:r>
              <a:rPr lang="en-US" b="1" dirty="0"/>
              <a:t>: </a:t>
            </a:r>
            <a:r>
              <a:rPr lang="en-US" dirty="0"/>
              <a:t>An agenda is nothing new, especially if you’ve completed the Collaborative Teams module or been working on Collaborative Teams. But it should be noted that an agenda should be collaboratively developed and used at each team meeting. While the guidelines and protocol may not change, the agenda almost always should.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0042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0683f192a_1_2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40683f192a_1_28: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b="1" dirty="0"/>
              <a:t>To Know: </a:t>
            </a:r>
            <a:r>
              <a:rPr lang="en-US" b="0" dirty="0"/>
              <a:t>Review the video questions below and the video, </a:t>
            </a:r>
            <a:r>
              <a:rPr lang="en-US" dirty="0"/>
              <a:t>segment 1:30-4:35. </a:t>
            </a:r>
            <a:r>
              <a:rPr lang="en-US" b="0" dirty="0"/>
              <a:t>Pay</a:t>
            </a:r>
            <a:r>
              <a:rPr lang="en-US" b="0" baseline="0" dirty="0"/>
              <a:t> </a:t>
            </a:r>
            <a:r>
              <a:rPr lang="en-US" b="0" dirty="0"/>
              <a:t>special attention to the </a:t>
            </a:r>
            <a:r>
              <a:rPr lang="en-US" dirty="0"/>
              <a:t>team’s data analysis protocol. It is different than the sample protocol that we went over on an earlier slide. This</a:t>
            </a:r>
            <a:r>
              <a:rPr lang="en-US" baseline="0" dirty="0"/>
              <a:t> </a:t>
            </a:r>
            <a:r>
              <a:rPr lang="en-US" dirty="0"/>
              <a:t>team approaches data analysis in a way that works for their team and their data.</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i="1" dirty="0"/>
              <a:t>*Note:</a:t>
            </a:r>
            <a:r>
              <a:rPr lang="en-US" i="1" baseline="0" dirty="0"/>
              <a:t> this video is used again later in the module to highlight a different aspect of the DBDM process. </a:t>
            </a:r>
            <a:endParaRPr lang="en-US" i="1"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sz="1200" b="0" i="0" u="none" strike="noStrike" cap="none" dirty="0">
                <a:solidFill>
                  <a:schemeClr val="dk1"/>
                </a:solidFill>
                <a:effectLst/>
                <a:latin typeface="Calibri"/>
                <a:ea typeface="Calibri"/>
                <a:cs typeface="Calibri"/>
                <a:sym typeface="Calibri"/>
              </a:rPr>
              <a:t>You can find Analyzing Student Work Video</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at this YouTube link: https://youtu.be/a2UgtgyEDss</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sz="1200" b="0" i="0" u="none" strike="noStrike" cap="none" dirty="0">
              <a:solidFill>
                <a:schemeClr val="dk1"/>
              </a:solidFill>
              <a:effectLst/>
              <a:latin typeface="Calibri"/>
              <a:cs typeface="Calibri"/>
              <a:sym typeface="Calibri"/>
            </a:endParaRP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dirty="0"/>
              <a:t>You</a:t>
            </a:r>
            <a:r>
              <a:rPr lang="en-US" baseline="0" dirty="0"/>
              <a:t> may want to download it to your computer if you do not have access to reliable </a:t>
            </a:r>
            <a:r>
              <a:rPr lang="en-US" baseline="0" dirty="0" err="1"/>
              <a:t>wifi</a:t>
            </a:r>
            <a:r>
              <a:rPr lang="en-US" baseline="0" dirty="0"/>
              <a:t> during the training.</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dirty="0"/>
          </a:p>
          <a:p>
            <a:pPr marL="0" lvl="0" indent="0" algn="l" rtl="0">
              <a:spcBef>
                <a:spcPts val="360"/>
              </a:spcBef>
              <a:spcAft>
                <a:spcPts val="0"/>
              </a:spcAft>
              <a:buClr>
                <a:schemeClr val="dk1"/>
              </a:buClr>
              <a:buSzPts val="1100"/>
              <a:buFont typeface="Arial"/>
              <a:buNone/>
            </a:pPr>
            <a:r>
              <a:rPr lang="en-US" b="1" dirty="0"/>
              <a:t>To Know/To Say: </a:t>
            </a:r>
            <a:r>
              <a:rPr lang="en-US" dirty="0"/>
              <a:t>During step 1, teams gathered data and became familiar with it. And also, you’ve established a data team protocol to guide your discussion about the data and implications for teaching and learning. Now it’s time to dig into the data to identify common problems made by students and relate them to a learning goal. Step one was about deciding what data teams wanted to use, now it’s time to carefully examine it to discover what students know and don’t know in relation to the learning target.</a:t>
            </a:r>
          </a:p>
          <a:p>
            <a:pPr marL="0" lvl="0" indent="0" algn="l" rtl="0">
              <a:spcBef>
                <a:spcPts val="360"/>
              </a:spcBef>
              <a:spcAft>
                <a:spcPts val="0"/>
              </a:spcAft>
              <a:buClr>
                <a:schemeClr val="dk1"/>
              </a:buClr>
              <a:buSzPts val="1100"/>
              <a:buFont typeface="Arial"/>
              <a:buNone/>
            </a:pPr>
            <a:endParaRPr lang="en-US" dirty="0"/>
          </a:p>
          <a:p>
            <a:pPr marL="0" lvl="0" indent="0" algn="l" rtl="0">
              <a:spcBef>
                <a:spcPts val="360"/>
              </a:spcBef>
              <a:spcAft>
                <a:spcPts val="0"/>
              </a:spcAft>
              <a:buClr>
                <a:schemeClr val="dk1"/>
              </a:buClr>
              <a:buSzPts val="1100"/>
              <a:buFont typeface="Arial"/>
              <a:buNone/>
            </a:pPr>
            <a:r>
              <a:rPr lang="en-US" dirty="0"/>
              <a:t>There are many different ways to approach data analysis as a team. It depends on which type of data you choose and the team’s unique personality. Some teams decide to examine a common set of data individually, then come back together as a team to share strengths and weaknesses they found. Other teams analyze one teacher’s data together as a group—as we saw in the video used to highlight collaboration (a</a:t>
            </a:r>
            <a:r>
              <a:rPr lang="en-US" baseline="0" dirty="0"/>
              <a:t> few slides back)</a:t>
            </a:r>
            <a:r>
              <a:rPr lang="en-US" dirty="0"/>
              <a:t>. Teams may have to iron out their approach over time, but it’s important to work together to establish the approach that works for your team.</a:t>
            </a:r>
          </a:p>
          <a:p>
            <a:pPr marL="0" lvl="0" indent="0" algn="l" rtl="0">
              <a:spcBef>
                <a:spcPts val="360"/>
              </a:spcBef>
              <a:spcAft>
                <a:spcPts val="0"/>
              </a:spcAft>
              <a:buClr>
                <a:schemeClr val="dk1"/>
              </a:buClr>
              <a:buSzPts val="1100"/>
              <a:buFont typeface="Arial"/>
              <a:buNone/>
            </a:pPr>
            <a:endParaRPr lang="en-US"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dirty="0"/>
              <a:t>Watch the following video for an example of how one team analyzes student work, segment 1:30-4:35. </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b="1" dirty="0"/>
              <a:t>Before video say: </a:t>
            </a:r>
            <a:r>
              <a:rPr lang="en-US" dirty="0"/>
              <a:t>Notice this team’s data analysis protocol. It is different than the sample protocol that we went over on an earlier slide. </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dirty="0"/>
          </a:p>
          <a:p>
            <a:pPr marL="0" lvl="0" indent="0" algn="l" rtl="0">
              <a:spcBef>
                <a:spcPts val="360"/>
              </a:spcBef>
              <a:spcAft>
                <a:spcPts val="0"/>
              </a:spcAft>
              <a:buClr>
                <a:schemeClr val="dk1"/>
              </a:buClr>
              <a:buSzPts val="1100"/>
              <a:buFont typeface="Arial"/>
              <a:buNone/>
            </a:pPr>
            <a:r>
              <a:rPr lang="en-US" b="1" dirty="0"/>
              <a:t>Video</a:t>
            </a:r>
            <a:r>
              <a:rPr lang="en-US" b="1" baseline="0" dirty="0"/>
              <a:t> Questions: </a:t>
            </a:r>
            <a:r>
              <a:rPr lang="en-US" b="1" dirty="0"/>
              <a:t>Pose questions prior to viewing video and reflect after viewing. As you are watching the video, think about these questions as you</a:t>
            </a:r>
            <a:r>
              <a:rPr lang="en-US" b="1" baseline="0" dirty="0"/>
              <a:t> watch for this team’s data analysis protocol</a:t>
            </a:r>
            <a:r>
              <a:rPr lang="en-US" b="1" dirty="0"/>
              <a:t>. </a:t>
            </a:r>
            <a:endParaRPr lang="en-US" dirty="0"/>
          </a:p>
          <a:p>
            <a:pPr marL="171450" lvl="0" indent="-171450" algn="l" rtl="0">
              <a:spcBef>
                <a:spcPts val="360"/>
              </a:spcBef>
              <a:spcAft>
                <a:spcPts val="0"/>
              </a:spcAft>
              <a:buClr>
                <a:schemeClr val="dk1"/>
              </a:buClr>
              <a:buSzPts val="1100"/>
              <a:buFont typeface="Wingdings" panose="05000000000000000000" pitchFamily="2" charset="2"/>
              <a:buChar char="§"/>
            </a:pPr>
            <a:r>
              <a:rPr lang="en-US" dirty="0"/>
              <a:t>How does data driven dialogue enable the team to identify and address concerns about learning?  </a:t>
            </a:r>
          </a:p>
          <a:p>
            <a:pPr marL="171450" lvl="0" indent="-171450" algn="l" rtl="0">
              <a:spcBef>
                <a:spcPts val="360"/>
              </a:spcBef>
              <a:spcAft>
                <a:spcPts val="0"/>
              </a:spcAft>
              <a:buClr>
                <a:schemeClr val="dk1"/>
              </a:buClr>
              <a:buSzPts val="1100"/>
              <a:buFont typeface="Wingdings" panose="05000000000000000000" pitchFamily="2" charset="2"/>
              <a:buChar char="§"/>
            </a:pPr>
            <a:r>
              <a:rPr lang="en-US" dirty="0"/>
              <a:t>What approach is this team using to dig into their data?</a:t>
            </a:r>
          </a:p>
          <a:p>
            <a:pPr marL="171450" lvl="0" indent="-171450" algn="l" rtl="0">
              <a:spcBef>
                <a:spcPts val="360"/>
              </a:spcBef>
              <a:spcAft>
                <a:spcPts val="0"/>
              </a:spcAft>
              <a:buClr>
                <a:schemeClr val="dk1"/>
              </a:buClr>
              <a:buSzPts val="1100"/>
              <a:buFont typeface="Wingdings" panose="05000000000000000000" pitchFamily="2" charset="2"/>
              <a:buChar char="§"/>
            </a:pPr>
            <a:r>
              <a:rPr lang="en-US" dirty="0"/>
              <a:t>What can you learn from this team’s data discussion?</a:t>
            </a:r>
          </a:p>
          <a:p>
            <a:pPr marL="171450" lvl="0" indent="-171450" algn="l" rtl="0">
              <a:spcBef>
                <a:spcPts val="360"/>
              </a:spcBef>
              <a:spcAft>
                <a:spcPts val="0"/>
              </a:spcAft>
              <a:buClr>
                <a:schemeClr val="dk1"/>
              </a:buClr>
              <a:buSzPts val="1100"/>
              <a:buFont typeface="Wingdings" panose="05000000000000000000" pitchFamily="2" charset="2"/>
              <a:buChar char="§"/>
            </a:pPr>
            <a:endParaRPr lang="en-US" dirty="0"/>
          </a:p>
          <a:p>
            <a:pPr marL="0" lvl="0" indent="0" algn="l" rtl="0">
              <a:spcBef>
                <a:spcPts val="360"/>
              </a:spcBef>
              <a:spcAft>
                <a:spcPts val="0"/>
              </a:spcAft>
              <a:buClr>
                <a:schemeClr val="dk1"/>
              </a:buClr>
              <a:buSzPts val="1100"/>
              <a:buFont typeface="Wingdings" panose="05000000000000000000" pitchFamily="2" charset="2"/>
              <a:buNone/>
            </a:pPr>
            <a:r>
              <a:rPr lang="en-US" b="1" dirty="0"/>
              <a:t>Reference</a:t>
            </a:r>
            <a:r>
              <a:rPr lang="en-US" dirty="0"/>
              <a:t>:  </a:t>
            </a:r>
            <a:r>
              <a:rPr lang="en-US" sz="1200" b="0" i="0" u="none" strike="noStrike" cap="none" dirty="0" err="1">
                <a:solidFill>
                  <a:schemeClr val="dk1"/>
                </a:solidFill>
                <a:effectLst/>
                <a:latin typeface="Calibri"/>
                <a:ea typeface="Calibri"/>
                <a:cs typeface="Calibri"/>
                <a:sym typeface="Calibri"/>
              </a:rPr>
              <a:t>Edutopia</a:t>
            </a:r>
            <a:r>
              <a:rPr lang="en-US" sz="1200" b="0" i="0" u="none" strike="noStrike" cap="none" dirty="0">
                <a:solidFill>
                  <a:schemeClr val="dk1"/>
                </a:solidFill>
                <a:effectLst/>
                <a:latin typeface="Calibri"/>
                <a:ea typeface="Calibri"/>
                <a:cs typeface="Calibri"/>
                <a:sym typeface="Calibri"/>
              </a:rPr>
              <a:t>. (2016, November 1). Analyzing student work: using peer feedback to improve instruction [YouTube video]. </a:t>
            </a:r>
            <a:r>
              <a:rPr lang="en-US" sz="1200" b="0" i="0" u="none" strike="noStrike" cap="none" dirty="0" err="1">
                <a:solidFill>
                  <a:schemeClr val="dk1"/>
                </a:solidFill>
                <a:effectLst/>
                <a:latin typeface="Calibri"/>
                <a:ea typeface="Calibri"/>
                <a:cs typeface="Calibri"/>
                <a:sym typeface="Calibri"/>
              </a:rPr>
              <a:t>Edutopia</a:t>
            </a:r>
            <a:r>
              <a:rPr lang="en-US" sz="1200" b="0" i="0" u="none" strike="noStrike" cap="none" dirty="0">
                <a:solidFill>
                  <a:schemeClr val="dk1"/>
                </a:solidFill>
                <a:effectLst/>
                <a:latin typeface="Calibri"/>
                <a:ea typeface="Calibri"/>
                <a:cs typeface="Calibri"/>
                <a:sym typeface="Calibri"/>
              </a:rPr>
              <a:t>. Retrieved from https://www.youtube.com/watch?v=a2UgtgyEDss</a:t>
            </a:r>
            <a:endParaRPr lang="en-US" dirty="0"/>
          </a:p>
        </p:txBody>
      </p:sp>
      <p:sp>
        <p:nvSpPr>
          <p:cNvPr id="143" name="Google Shape;143;g40683f192a_1_28: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a:buNone/>
            </a:pPr>
            <a:r>
              <a:rPr lang="en-US" b="1" dirty="0"/>
              <a:t>To </a:t>
            </a:r>
            <a:r>
              <a:rPr lang="en-US" sz="1200" b="1" i="0" u="none" strike="noStrike" cap="none" dirty="0">
                <a:solidFill>
                  <a:schemeClr val="dk1"/>
                </a:solidFill>
                <a:latin typeface="Calibri"/>
                <a:cs typeface="Calibri"/>
                <a:sym typeface="Calibri"/>
              </a:rPr>
              <a:t>K</a:t>
            </a:r>
            <a:r>
              <a:rPr lang="en-US" sz="1200" b="1" i="0" u="none" strike="noStrike" cap="none" dirty="0">
                <a:solidFill>
                  <a:schemeClr val="dk1"/>
                </a:solidFill>
                <a:latin typeface="Calibri"/>
                <a:ea typeface="Calibri"/>
                <a:cs typeface="Calibri"/>
                <a:sym typeface="Calibri"/>
              </a:rPr>
              <a:t>now</a:t>
            </a:r>
            <a:r>
              <a:rPr lang="en-US" dirty="0"/>
              <a:t>: Review the Sample Data Analysis Form included in the DBDM</a:t>
            </a:r>
            <a:r>
              <a:rPr lang="en-US" baseline="0" dirty="0"/>
              <a:t> W</a:t>
            </a:r>
            <a:r>
              <a:rPr lang="en-US" dirty="0"/>
              <a:t>orkbook.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b="1"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b="1" dirty="0"/>
              <a:t>To Know/To Say: </a:t>
            </a:r>
            <a:r>
              <a:rPr lang="en-US" dirty="0"/>
              <a:t>The goal of data analysis is to identify a common problem that the team wants to address through instructional change. The problem identified should be something that students should be learning. For example, </a:t>
            </a:r>
            <a:r>
              <a:rPr lang="en-US" sz="1200" dirty="0">
                <a:solidFill>
                  <a:srgbClr val="073763"/>
                </a:solidFill>
                <a:latin typeface="Calibri"/>
                <a:ea typeface="Calibri"/>
                <a:cs typeface="Calibri"/>
                <a:sym typeface="Calibri"/>
              </a:rPr>
              <a:t>if students are writing their 5s backwards--this is important, but not hampering them from learning percentages and probably shouldn’t be top priority. The common</a:t>
            </a:r>
            <a:r>
              <a:rPr lang="en-US" sz="1200" baseline="0" dirty="0">
                <a:solidFill>
                  <a:srgbClr val="073763"/>
                </a:solidFill>
                <a:latin typeface="Calibri"/>
                <a:ea typeface="Calibri"/>
                <a:cs typeface="Calibri"/>
                <a:sym typeface="Calibri"/>
              </a:rPr>
              <a:t> problem the team identifies to address </a:t>
            </a:r>
            <a:r>
              <a:rPr lang="en-US" sz="1200" dirty="0">
                <a:solidFill>
                  <a:srgbClr val="073763"/>
                </a:solidFill>
                <a:latin typeface="Calibri"/>
                <a:ea typeface="Calibri"/>
                <a:cs typeface="Calibri"/>
                <a:sym typeface="Calibri"/>
              </a:rPr>
              <a:t>should advance student learning toward the learning goal. We’ve included</a:t>
            </a:r>
            <a:r>
              <a:rPr lang="en-US" sz="1200" baseline="0" dirty="0">
                <a:solidFill>
                  <a:srgbClr val="073763"/>
                </a:solidFill>
                <a:latin typeface="Calibri"/>
                <a:ea typeface="Calibri"/>
                <a:cs typeface="Calibri"/>
                <a:sym typeface="Calibri"/>
              </a:rPr>
              <a:t> a Sample Data Analysis Form in the DBDM Workbook, but you may want to customize the form to fit your data and the needs of your team.</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37470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0683f192a_1_35: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40683f192a_1_35: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indent="0">
              <a:buNone/>
            </a:pPr>
            <a:r>
              <a:rPr lang="en-US" sz="1000" b="1" dirty="0"/>
              <a:t>To </a:t>
            </a:r>
            <a:r>
              <a:rPr lang="en-US" sz="1000" b="1" i="0" u="none" strike="noStrike" cap="none" dirty="0">
                <a:solidFill>
                  <a:schemeClr val="dk1"/>
                </a:solidFill>
                <a:latin typeface="Calibri"/>
                <a:cs typeface="Calibri"/>
                <a:sym typeface="Calibri"/>
              </a:rPr>
              <a:t>K</a:t>
            </a:r>
            <a:r>
              <a:rPr lang="en-US" sz="1000" b="1" i="0" u="none" strike="noStrike" cap="none" dirty="0">
                <a:solidFill>
                  <a:schemeClr val="dk1"/>
                </a:solidFill>
                <a:latin typeface="Calibri"/>
                <a:ea typeface="Calibri"/>
                <a:cs typeface="Calibri"/>
                <a:sym typeface="Calibri"/>
              </a:rPr>
              <a:t>now</a:t>
            </a:r>
            <a:r>
              <a:rPr lang="en-US" sz="1000" dirty="0"/>
              <a:t>: Review the Sample Link</a:t>
            </a:r>
            <a:r>
              <a:rPr lang="en-US" sz="1000" baseline="0" dirty="0"/>
              <a:t> </a:t>
            </a:r>
            <a:r>
              <a:rPr lang="en-US" sz="1000" dirty="0"/>
              <a:t>To Teacher Practice Form included in the DBDM</a:t>
            </a:r>
            <a:r>
              <a:rPr lang="en-US" sz="1000" baseline="0" dirty="0"/>
              <a:t> W</a:t>
            </a:r>
            <a:r>
              <a:rPr lang="en-US" sz="1000" dirty="0"/>
              <a:t>orkbook.</a:t>
            </a:r>
          </a:p>
          <a:p>
            <a:pPr marL="0" indent="0">
              <a:buNone/>
            </a:pPr>
            <a:endParaRPr lang="en-US" sz="100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000" b="1" dirty="0"/>
              <a:t>To</a:t>
            </a:r>
            <a:r>
              <a:rPr lang="en-US" sz="1000" b="1" baseline="0" dirty="0"/>
              <a:t> Know/To Say</a:t>
            </a:r>
            <a:r>
              <a:rPr lang="en-US" sz="1000" dirty="0"/>
              <a:t>: After the team decides on a problem to </a:t>
            </a:r>
            <a:r>
              <a:rPr lang="en-US" sz="1000" b="0" i="0" u="none" strike="noStrike" cap="none" dirty="0">
                <a:solidFill>
                  <a:schemeClr val="dk1"/>
                </a:solidFill>
                <a:latin typeface="Calibri"/>
                <a:ea typeface="Calibri"/>
                <a:cs typeface="Calibri"/>
                <a:sym typeface="Calibri"/>
              </a:rPr>
              <a:t>address, reflect on how classroom instruction has previously targeted the problem and how it might be improved or modified to better advance learning. What might be the possible causes? </a:t>
            </a:r>
            <a:r>
              <a:rPr lang="en-US" sz="1000" b="0" i="0" u="none" strike="noStrike" cap="none" dirty="0">
                <a:solidFill>
                  <a:schemeClr val="dk1"/>
                </a:solidFill>
                <a:latin typeface="Calibri"/>
                <a:ea typeface="Calibri"/>
                <a:cs typeface="Calibri"/>
                <a:sym typeface="Arial"/>
              </a:rPr>
              <a:t>For example, if better transition sentences between paragraphs is your intended outcome and writing assignments is your evidence, what instruction are you doing in relation to transition sentences? And how does it need to be improved or modified? </a:t>
            </a:r>
            <a:endParaRPr sz="1100" dirty="0">
              <a:latin typeface="Questrial"/>
              <a:ea typeface="Questrial"/>
              <a:cs typeface="Questrial"/>
              <a:sym typeface="Questrial"/>
            </a:endParaRPr>
          </a:p>
          <a:p>
            <a:pPr marL="0" marR="0" lvl="0" indent="0" algn="l" rtl="0">
              <a:spcBef>
                <a:spcPts val="360"/>
              </a:spcBef>
              <a:spcAft>
                <a:spcPts val="0"/>
              </a:spcAft>
              <a:buClr>
                <a:schemeClr val="dk1"/>
              </a:buClr>
              <a:buSzPts val="1200"/>
              <a:buFont typeface="Calibri"/>
              <a:buNone/>
            </a:pPr>
            <a:endParaRPr sz="1000" dirty="0">
              <a:solidFill>
                <a:srgbClr val="333333"/>
              </a:solidFill>
              <a:highlight>
                <a:srgbClr val="FFFFFF"/>
              </a:highlight>
              <a:latin typeface="Arial"/>
              <a:ea typeface="Arial"/>
              <a:cs typeface="Arial"/>
              <a:sym typeface="Arial"/>
            </a:endParaRPr>
          </a:p>
        </p:txBody>
      </p:sp>
      <p:sp>
        <p:nvSpPr>
          <p:cNvPr id="151" name="Google Shape;151;g40683f192a_1_35: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rtl="0">
              <a:buNone/>
            </a:pPr>
            <a:r>
              <a:rPr lang="en-US" sz="1200" b="1" i="0" u="none" strike="noStrike" cap="none" dirty="0">
                <a:solidFill>
                  <a:schemeClr val="dk1"/>
                </a:solidFill>
                <a:effectLst/>
                <a:latin typeface="Calibri"/>
                <a:ea typeface="Calibri"/>
                <a:cs typeface="Calibri"/>
                <a:sym typeface="Calibri"/>
              </a:rPr>
              <a:t>To K</a:t>
            </a:r>
            <a:r>
              <a:rPr lang="en-US" sz="1200" b="1" i="0" u="none" strike="noStrike" cap="none" dirty="0">
                <a:solidFill>
                  <a:schemeClr val="dk1"/>
                </a:solidFill>
                <a:latin typeface="Calibri"/>
                <a:ea typeface="Calibri"/>
                <a:cs typeface="Calibri"/>
                <a:sym typeface="Calibri"/>
              </a:rPr>
              <a:t>now</a:t>
            </a:r>
            <a:r>
              <a:rPr lang="en-US" sz="1200" b="1" i="0"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Review the video and</a:t>
            </a:r>
            <a:r>
              <a:rPr lang="en-US" sz="1200" b="0" i="0" u="none" strike="noStrike" cap="none" baseline="0" dirty="0">
                <a:solidFill>
                  <a:schemeClr val="dk1"/>
                </a:solidFill>
                <a:effectLst/>
                <a:latin typeface="Calibri"/>
                <a:ea typeface="Calibri"/>
                <a:cs typeface="Calibri"/>
                <a:sym typeface="Calibri"/>
              </a:rPr>
              <a:t> the video reflection questions</a:t>
            </a:r>
            <a:r>
              <a:rPr lang="en-US" sz="1200" b="0" i="0" u="none" strike="noStrike" cap="none" dirty="0">
                <a:solidFill>
                  <a:schemeClr val="dk1"/>
                </a:solidFill>
                <a:effectLst/>
                <a:latin typeface="Calibri"/>
                <a:ea typeface="Calibri"/>
                <a:cs typeface="Calibri"/>
                <a:sym typeface="Calibri"/>
              </a:rPr>
              <a:t>. Start the video at 1:08 when you watch it as a group. A “Sample Link to Teacher Practice Form”</a:t>
            </a:r>
            <a:r>
              <a:rPr lang="en-US" sz="1200" b="0" i="0" u="none" strike="noStrike" cap="none" baseline="0" dirty="0">
                <a:solidFill>
                  <a:schemeClr val="dk1"/>
                </a:solidFill>
                <a:effectLst/>
                <a:latin typeface="Calibri"/>
                <a:ea typeface="Calibri"/>
                <a:cs typeface="Calibri"/>
                <a:sym typeface="Calibri"/>
              </a:rPr>
              <a:t> is included in the DBDM Workbook to help data teams predict a link to teacher practice – this is a helpful form during the Essential Function 2 activity. However, we don’t spend time going over the form during the training. </a:t>
            </a:r>
            <a:endParaRPr lang="en-US" sz="1200" b="0" i="0" u="none" strike="noStrike" cap="none" dirty="0">
              <a:solidFill>
                <a:schemeClr val="dk1"/>
              </a:solidFill>
              <a:effectLst/>
              <a:latin typeface="Calibri"/>
              <a:ea typeface="Calibri"/>
              <a:cs typeface="Calibri"/>
              <a:sym typeface="Calibri"/>
            </a:endParaRPr>
          </a:p>
          <a:p>
            <a:pPr marL="0" indent="0" rtl="0">
              <a:buNone/>
            </a:pPr>
            <a:endParaRPr lang="en-US" sz="1200" b="0" i="0" u="none" strike="noStrike" cap="none" dirty="0">
              <a:solidFill>
                <a:schemeClr val="dk1"/>
              </a:solidFill>
              <a:effectLst/>
              <a:latin typeface="Calibri"/>
              <a:ea typeface="Calibri"/>
              <a:cs typeface="Calibri"/>
              <a:sym typeface="Calibri"/>
            </a:endParaRPr>
          </a:p>
          <a:p>
            <a:pPr marL="0" indent="0" rtl="0">
              <a:buNone/>
            </a:pPr>
            <a:r>
              <a:rPr lang="en-US" sz="1200" b="0" i="0" u="none" strike="noStrike" cap="none" dirty="0">
                <a:solidFill>
                  <a:schemeClr val="dk1"/>
                </a:solidFill>
                <a:effectLst/>
                <a:latin typeface="Calibri"/>
                <a:ea typeface="Calibri"/>
                <a:cs typeface="Calibri"/>
                <a:sym typeface="Calibri"/>
              </a:rPr>
              <a:t>You can find the team meeting video (PLCs</a:t>
            </a:r>
            <a:r>
              <a:rPr lang="en-US" sz="1200" b="0" i="0" u="none" strike="noStrike" cap="none" baseline="0" dirty="0">
                <a:solidFill>
                  <a:schemeClr val="dk1"/>
                </a:solidFill>
                <a:effectLst/>
                <a:latin typeface="Calibri"/>
                <a:ea typeface="Calibri"/>
                <a:cs typeface="Calibri"/>
                <a:sym typeface="Calibri"/>
              </a:rPr>
              <a:t> at Work) </a:t>
            </a:r>
            <a:r>
              <a:rPr lang="en-US" sz="1200" b="0" i="0" u="none" strike="noStrike" cap="none" dirty="0">
                <a:solidFill>
                  <a:schemeClr val="dk1"/>
                </a:solidFill>
                <a:effectLst/>
                <a:latin typeface="Calibri"/>
                <a:ea typeface="Calibri"/>
                <a:cs typeface="Calibri"/>
                <a:sym typeface="Calibri"/>
              </a:rPr>
              <a:t>at this YouTube link: https://youtu.be/buUaPW1uhSE</a:t>
            </a:r>
          </a:p>
          <a:p>
            <a:pPr marL="0" indent="0" rtl="0">
              <a:buNone/>
            </a:pPr>
            <a:endParaRPr lang="en-US" b="0" dirty="0">
              <a:effectLst/>
            </a:endParaRPr>
          </a:p>
          <a:p>
            <a:pPr marL="0" indent="0" rtl="0">
              <a:buNone/>
            </a:pPr>
            <a:r>
              <a:rPr lang="en-US" sz="1200" b="1" i="0" u="none" strike="noStrike" cap="none" dirty="0">
                <a:solidFill>
                  <a:schemeClr val="dk1"/>
                </a:solidFill>
                <a:effectLst/>
                <a:latin typeface="Calibri"/>
                <a:ea typeface="Calibri"/>
                <a:cs typeface="Calibri"/>
                <a:sym typeface="Calibri"/>
              </a:rPr>
              <a:t>To Know/To Say:</a:t>
            </a:r>
            <a:r>
              <a:rPr lang="en-US" sz="1200" b="0" i="0" u="none" strike="noStrike" cap="none" dirty="0">
                <a:solidFill>
                  <a:schemeClr val="dk1"/>
                </a:solidFill>
                <a:effectLst/>
                <a:latin typeface="Calibri"/>
                <a:ea typeface="Calibri"/>
                <a:cs typeface="Calibri"/>
                <a:sym typeface="Calibri"/>
              </a:rPr>
              <a:t> This video is approximately 10 minutes. Pose questions to participants prior to watching the video. You may choose to divide the first 5 questions up among team members or assign each question to a group. After watching the video, allow time for questions to be reflected on and then shared with the whole group. Give all participants an opportunity to respond to the last two questions. Watch the video.</a:t>
            </a:r>
          </a:p>
          <a:p>
            <a:pPr marL="0" indent="0" rtl="0">
              <a:buNone/>
            </a:pPr>
            <a:endParaRPr lang="en-US" b="0" dirty="0">
              <a:effectLst/>
            </a:endParaRPr>
          </a:p>
          <a:p>
            <a:pPr marL="0" indent="0" rtl="0">
              <a:buNone/>
            </a:pPr>
            <a:r>
              <a:rPr lang="en-US" sz="1200" b="1" i="0" u="sng" strike="noStrike" cap="none" dirty="0">
                <a:solidFill>
                  <a:schemeClr val="dk1"/>
                </a:solidFill>
                <a:effectLst/>
                <a:latin typeface="Calibri"/>
                <a:ea typeface="Calibri"/>
                <a:cs typeface="Calibri"/>
                <a:sym typeface="Calibri"/>
              </a:rPr>
              <a:t>Video Reflection Questions</a:t>
            </a:r>
          </a:p>
          <a:p>
            <a:pPr marL="0" indent="0" rtl="0">
              <a:buNone/>
            </a:pPr>
            <a:r>
              <a:rPr lang="en-US" sz="1200" b="1" i="0" u="none" strike="noStrike" cap="none" dirty="0">
                <a:solidFill>
                  <a:schemeClr val="dk1"/>
                </a:solidFill>
                <a:effectLst/>
                <a:latin typeface="Calibri"/>
                <a:ea typeface="Calibri"/>
                <a:cs typeface="Calibri"/>
                <a:sym typeface="Calibri"/>
              </a:rPr>
              <a:t>What was the team’s approach for identifying common student problems?</a:t>
            </a:r>
            <a:endParaRPr lang="en-US" b="0" dirty="0">
              <a:effectLst/>
            </a:endParaRPr>
          </a:p>
          <a:p>
            <a:pPr marL="0" indent="0" rtl="0">
              <a:buNone/>
            </a:pPr>
            <a:r>
              <a:rPr lang="en-US" sz="1200" b="0" i="1" u="none" strike="noStrike" cap="none" dirty="0">
                <a:solidFill>
                  <a:schemeClr val="dk1"/>
                </a:solidFill>
                <a:effectLst/>
                <a:latin typeface="Calibri"/>
                <a:ea typeface="Calibri"/>
                <a:cs typeface="Calibri"/>
                <a:sym typeface="Calibri"/>
              </a:rPr>
              <a:t>Each member of the team brought common formative assessment student data to the meeting. Color coding was used to show proficiency levels for each category of the rubric which enabled the team to specifically identify common student problems.</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i="0" u="none" strike="noStrike" cap="none" dirty="0">
                <a:solidFill>
                  <a:schemeClr val="dk1"/>
                </a:solidFill>
                <a:effectLst/>
                <a:latin typeface="Calibri"/>
                <a:ea typeface="Calibri"/>
                <a:cs typeface="Calibri"/>
                <a:sym typeface="Calibri"/>
              </a:rPr>
              <a:t>What did you like or dislike about this team’s approach?</a:t>
            </a:r>
          </a:p>
          <a:p>
            <a:pPr marL="0" indent="0" rtl="0">
              <a:buNone/>
            </a:pPr>
            <a:r>
              <a:rPr lang="en-US" sz="1200" b="1" i="0" u="none" strike="noStrike" cap="none" dirty="0">
                <a:solidFill>
                  <a:schemeClr val="dk1"/>
                </a:solidFill>
                <a:effectLst/>
                <a:latin typeface="Calibri"/>
                <a:ea typeface="Calibri"/>
                <a:cs typeface="Calibri"/>
                <a:sym typeface="Calibri"/>
              </a:rPr>
              <a:t>How do guidelines for data analysis help the team to use their time most effectively? What do you think of the guidelines?</a:t>
            </a:r>
            <a:r>
              <a:rPr lang="en-US" sz="1200" b="0"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Guidelines keep team members focused on facts that help reveal what is working and what needs to be changed with instruction and assessments in order to enable students to succeed.</a:t>
            </a:r>
            <a:endParaRPr lang="en-US" b="0" dirty="0">
              <a:effectLst/>
            </a:endParaRPr>
          </a:p>
          <a:p>
            <a:pPr marL="0" indent="0" rtl="0">
              <a:buNone/>
            </a:pPr>
            <a:r>
              <a:rPr lang="en-US" sz="1200" b="1" i="0" u="none" strike="noStrike" cap="none" dirty="0">
                <a:solidFill>
                  <a:schemeClr val="dk1"/>
                </a:solidFill>
                <a:effectLst/>
                <a:latin typeface="Calibri"/>
                <a:ea typeface="Calibri"/>
                <a:cs typeface="Calibri"/>
                <a:sym typeface="Calibri"/>
              </a:rPr>
              <a:t>How did the team examine the link between teacher practice and outcomes?</a:t>
            </a:r>
            <a:endParaRPr lang="en-US" b="0" dirty="0">
              <a:effectLst/>
            </a:endParaRPr>
          </a:p>
          <a:p>
            <a:pPr marL="0" indent="0" rtl="0">
              <a:buNone/>
            </a:pPr>
            <a:r>
              <a:rPr lang="en-US" sz="1200" b="0" i="1" u="none" strike="noStrike" cap="none" dirty="0">
                <a:solidFill>
                  <a:schemeClr val="dk1"/>
                </a:solidFill>
                <a:effectLst/>
                <a:latin typeface="Calibri"/>
                <a:ea typeface="Calibri"/>
                <a:cs typeface="Calibri"/>
                <a:sym typeface="Calibri"/>
              </a:rPr>
              <a:t>The teacher whose students were more successful discussed the instructional strategy he used and shared it with the other team members. In this case, the use of a graphic organizer seemed to make a positive difference in outcomes. Teachers compared their approach with his and decided that they would implement this strategy since it had proven successful.</a:t>
            </a:r>
            <a:endParaRPr lang="en-US" b="0" dirty="0">
              <a:effectLst/>
            </a:endParaRPr>
          </a:p>
          <a:p>
            <a:pPr marL="0" indent="0" rtl="0">
              <a:buNone/>
            </a:pPr>
            <a:r>
              <a:rPr lang="en-US" sz="1200" b="1" i="0" u="none" strike="noStrike" cap="none" dirty="0">
                <a:solidFill>
                  <a:schemeClr val="dk1"/>
                </a:solidFill>
                <a:effectLst/>
                <a:latin typeface="Calibri"/>
                <a:ea typeface="Calibri"/>
                <a:cs typeface="Calibri"/>
                <a:sym typeface="Calibri"/>
              </a:rPr>
              <a:t>What evidence of learning will be examined?</a:t>
            </a:r>
            <a:endParaRPr lang="en-US" b="0" dirty="0">
              <a:effectLst/>
            </a:endParaRPr>
          </a:p>
          <a:p>
            <a:pPr marL="0" indent="0" rtl="0">
              <a:buNone/>
            </a:pPr>
            <a:r>
              <a:rPr lang="en-US" sz="1200" b="0" i="1" u="none" strike="noStrike" cap="none" dirty="0">
                <a:solidFill>
                  <a:schemeClr val="dk1"/>
                </a:solidFill>
                <a:effectLst/>
                <a:latin typeface="Calibri"/>
                <a:ea typeface="Calibri"/>
                <a:cs typeface="Calibri"/>
                <a:sym typeface="Calibri"/>
              </a:rPr>
              <a:t>Graphic organizer and homework from mini lessons.</a:t>
            </a:r>
            <a:endParaRPr lang="en-US" b="0" dirty="0">
              <a:effectLst/>
            </a:endParaRPr>
          </a:p>
          <a:p>
            <a:pPr marL="0" indent="0" rtl="0">
              <a:buNone/>
            </a:pPr>
            <a:r>
              <a:rPr lang="en-US" sz="1200" b="1" i="0" u="none" strike="noStrike" cap="none" dirty="0">
                <a:solidFill>
                  <a:schemeClr val="dk1"/>
                </a:solidFill>
                <a:effectLst/>
                <a:latin typeface="Calibri"/>
                <a:ea typeface="Calibri"/>
                <a:cs typeface="Calibri"/>
                <a:sym typeface="Calibri"/>
              </a:rPr>
              <a:t>How did the team plan to involve students in the data analysis process? How could you use these strategies in your own context?</a:t>
            </a:r>
            <a:endParaRPr lang="en-US" b="0" dirty="0">
              <a:effectLst/>
            </a:endParaRPr>
          </a:p>
          <a:p>
            <a:pPr marL="0" indent="0" rtl="0">
              <a:buNone/>
            </a:pPr>
            <a:r>
              <a:rPr lang="en-US" sz="1200" b="0" i="1" u="none" strike="noStrike" cap="none" dirty="0">
                <a:solidFill>
                  <a:schemeClr val="dk1"/>
                </a:solidFill>
                <a:effectLst/>
                <a:latin typeface="Calibri"/>
                <a:ea typeface="Calibri"/>
                <a:cs typeface="Calibri"/>
                <a:sym typeface="Calibri"/>
              </a:rPr>
              <a:t>Students would provide anecdotal data stating where they went wrong and why. This would help students self-assess and also provides teachers with discussion points for one-on-one conferencing.</a:t>
            </a:r>
            <a:endParaRPr lang="en-US" b="0" dirty="0">
              <a:effectLst/>
            </a:endParaRPr>
          </a:p>
          <a:p>
            <a:pPr marL="0" indent="0" rtl="0">
              <a:buNone/>
            </a:pPr>
            <a:r>
              <a:rPr lang="en-US" sz="1200" b="1" i="0" u="none" strike="noStrike" cap="none" dirty="0">
                <a:solidFill>
                  <a:schemeClr val="dk1"/>
                </a:solidFill>
                <a:effectLst/>
                <a:latin typeface="Calibri"/>
                <a:ea typeface="Calibri"/>
                <a:cs typeface="Calibri"/>
                <a:sym typeface="Calibri"/>
              </a:rPr>
              <a:t>What other take a-ways did you get from this video? </a:t>
            </a:r>
            <a:endParaRPr lang="en-US" b="0" dirty="0">
              <a:effectLst/>
            </a:endParaRPr>
          </a:p>
          <a:p>
            <a:pPr marL="0" indent="0" rtl="0">
              <a:buNone/>
            </a:pPr>
            <a:r>
              <a:rPr lang="en-US" sz="1200" b="1" i="0" u="none" strike="noStrike" cap="none" dirty="0">
                <a:solidFill>
                  <a:schemeClr val="dk1"/>
                </a:solidFill>
                <a:effectLst/>
                <a:latin typeface="Calibri"/>
                <a:ea typeface="Calibri"/>
                <a:cs typeface="Calibri"/>
                <a:sym typeface="Calibri"/>
              </a:rPr>
              <a:t>What suggestions would you have for this team to improve the data analysis process?</a:t>
            </a:r>
          </a:p>
          <a:p>
            <a:pPr marL="0" indent="0" rtl="0">
              <a:buNone/>
            </a:pPr>
            <a:endParaRPr lang="en-US" sz="1200" b="1" i="0" u="none" strike="noStrike" cap="none" dirty="0">
              <a:solidFill>
                <a:schemeClr val="dk1"/>
              </a:solidFill>
              <a:effectLst/>
              <a:latin typeface="Calibri"/>
              <a:cs typeface="Calibri"/>
              <a:sym typeface="Calibri"/>
            </a:endParaRPr>
          </a:p>
          <a:p>
            <a:pPr marL="0" indent="0" rtl="0">
              <a:buNone/>
            </a:pPr>
            <a:r>
              <a:rPr lang="en-US" sz="1200" b="1" i="0" u="none" strike="noStrike" cap="none" dirty="0">
                <a:solidFill>
                  <a:schemeClr val="dk1"/>
                </a:solidFill>
                <a:effectLst/>
                <a:latin typeface="Calibri"/>
                <a:cs typeface="Calibri"/>
                <a:sym typeface="Calibri"/>
              </a:rPr>
              <a:t>Reference: </a:t>
            </a:r>
            <a:r>
              <a:rPr lang="en-US" sz="1200" b="0" i="0" u="none" strike="noStrike" cap="none" dirty="0">
                <a:solidFill>
                  <a:schemeClr val="dk1"/>
                </a:solidFill>
                <a:effectLst/>
                <a:latin typeface="Calibri"/>
                <a:ea typeface="Calibri"/>
                <a:cs typeface="Calibri"/>
                <a:sym typeface="Calibri"/>
              </a:rPr>
              <a:t>CLAS Network. (2015, November, 30). PLCs at work: analyzing and using formative assessment data [YouTube video]. CLAS Network. Retrieved from https://www.youtube.com/watch?v=buUaPW1uhSE</a:t>
            </a:r>
            <a:br>
              <a:rPr lang="en-US" dirty="0"/>
            </a:b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49634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707708" y="4447460"/>
            <a:ext cx="5661660" cy="421338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b="1" dirty="0"/>
              <a:t>To </a:t>
            </a:r>
            <a:r>
              <a:rPr lang="en-US" sz="1200" b="1" i="0" u="none" strike="noStrike" cap="none" dirty="0">
                <a:solidFill>
                  <a:schemeClr val="dk1"/>
                </a:solidFill>
                <a:latin typeface="Calibri"/>
                <a:cs typeface="Calibri"/>
                <a:sym typeface="Calibri"/>
              </a:rPr>
              <a:t>Kn</a:t>
            </a:r>
            <a:r>
              <a:rPr lang="en-US" sz="1200" b="1" i="0" u="none" strike="noStrike" cap="none" dirty="0">
                <a:solidFill>
                  <a:schemeClr val="dk1"/>
                </a:solidFill>
                <a:latin typeface="Calibri"/>
                <a:ea typeface="Calibri"/>
                <a:cs typeface="Calibri"/>
                <a:sym typeface="Calibri"/>
              </a:rPr>
              <a:t>ow</a:t>
            </a:r>
            <a:r>
              <a:rPr lang="en-US" b="1" dirty="0"/>
              <a:t>: </a:t>
            </a:r>
            <a:r>
              <a:rPr lang="en-US" b="0" dirty="0"/>
              <a:t>Make sure each group</a:t>
            </a:r>
            <a:r>
              <a:rPr lang="en-US" b="0" baseline="0" dirty="0"/>
              <a:t> has access to chart paper and markers. </a:t>
            </a:r>
            <a:r>
              <a:rPr lang="en-US" b="0" dirty="0"/>
              <a:t>Make</a:t>
            </a:r>
            <a:r>
              <a:rPr lang="en-US" b="0" baseline="0" dirty="0"/>
              <a:t> copies of workbook or provide a shared drive for participants to access. </a:t>
            </a:r>
          </a:p>
          <a:p>
            <a:pPr marL="0" lvl="0" indent="0" algn="l" rtl="0">
              <a:spcBef>
                <a:spcPts val="0"/>
              </a:spcBef>
              <a:spcAft>
                <a:spcPts val="0"/>
              </a:spcAft>
              <a:buClr>
                <a:schemeClr val="dk1"/>
              </a:buClr>
              <a:buSzPts val="1200"/>
              <a:buFont typeface="Calibri"/>
              <a:buNone/>
            </a:pPr>
            <a:endParaRPr lang="en-US" b="0" baseline="0" dirty="0"/>
          </a:p>
          <a:p>
            <a:pPr marL="0" lvl="0" indent="0" algn="l" rtl="0">
              <a:spcBef>
                <a:spcPts val="0"/>
              </a:spcBef>
              <a:spcAft>
                <a:spcPts val="0"/>
              </a:spcAft>
              <a:buClr>
                <a:schemeClr val="dk1"/>
              </a:buClr>
              <a:buSzPts val="1200"/>
              <a:buFont typeface="Calibri"/>
              <a:buNone/>
            </a:pPr>
            <a:r>
              <a:rPr lang="en-US" b="1" baseline="0" dirty="0"/>
              <a:t>To Say: </a:t>
            </a:r>
            <a:r>
              <a:rPr lang="en-US" b="0" baseline="0" dirty="0"/>
              <a:t>Review the instructions in the workbook, tell participants they will have about 20-30 minutes to complete the activity and you will circulate to answer questions.</a:t>
            </a:r>
            <a:endParaRPr b="1" dirty="0"/>
          </a:p>
          <a:p>
            <a:pPr marL="0" marR="0" lvl="0" indent="0" algn="l" rtl="0">
              <a:spcBef>
                <a:spcPts val="360"/>
              </a:spcBef>
              <a:spcAft>
                <a:spcPts val="0"/>
              </a:spcAft>
              <a:buClr>
                <a:schemeClr val="dk1"/>
              </a:buClr>
              <a:buSzPts val="1200"/>
              <a:buFont typeface="Calibri"/>
              <a:buNone/>
            </a:pPr>
            <a:endParaRPr b="1" dirty="0"/>
          </a:p>
          <a:p>
            <a:pPr marL="0" marR="0" lvl="0" indent="0" algn="l" rtl="0">
              <a:spcBef>
                <a:spcPts val="360"/>
              </a:spcBef>
              <a:spcAft>
                <a:spcPts val="0"/>
              </a:spcAft>
              <a:buClr>
                <a:schemeClr val="dk1"/>
              </a:buClr>
              <a:buSzPts val="1200"/>
              <a:buFont typeface="Calibri"/>
              <a:buNone/>
            </a:pPr>
            <a:endParaRPr sz="1200" b="1" i="0" u="none" strike="noStrike" cap="none" dirty="0">
              <a:solidFill>
                <a:schemeClr val="dk1"/>
              </a:solidFill>
              <a:latin typeface="Calibri"/>
              <a:ea typeface="Calibri"/>
              <a:cs typeface="Calibri"/>
              <a:sym typeface="Calibri"/>
            </a:endParaRPr>
          </a:p>
        </p:txBody>
      </p:sp>
      <p:sp>
        <p:nvSpPr>
          <p:cNvPr id="121" name="Google Shape;121;p7: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50179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 </a:t>
            </a:r>
            <a:r>
              <a:rPr lang="en-US" sz="1200" dirty="0"/>
              <a:t>Review all essential functions from the practice profile</a:t>
            </a:r>
            <a:r>
              <a:rPr lang="en-US" sz="1200" baseline="0" dirty="0"/>
              <a:t> and be familiar with each of the indicators and how they look in practice.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1"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Know/To</a:t>
            </a:r>
            <a:r>
              <a:rPr lang="en-US" sz="1200" b="1" baseline="0" dirty="0"/>
              <a:t> Say</a:t>
            </a:r>
            <a:r>
              <a:rPr lang="en-US" sz="1200" b="1" dirty="0"/>
              <a:t>: </a:t>
            </a:r>
            <a:r>
              <a:rPr lang="en-US" sz="1200" dirty="0"/>
              <a:t>Please refer to the DBDM Workbook</a:t>
            </a:r>
            <a:r>
              <a:rPr lang="en-US" sz="1200" baseline="0" dirty="0"/>
              <a:t> for a complete practice profile. </a:t>
            </a:r>
            <a:r>
              <a:rPr lang="en-US" sz="1200" b="0" i="0" u="none" strike="noStrike" cap="none" dirty="0">
                <a:solidFill>
                  <a:schemeClr val="dk1"/>
                </a:solidFill>
                <a:effectLst/>
                <a:latin typeface="Calibri"/>
                <a:ea typeface="Calibri"/>
                <a:cs typeface="Calibri"/>
                <a:sym typeface="Calibri"/>
              </a:rPr>
              <a:t>We use practice profiles as a way of describing the steps of the process in real-world practice. We will refer to the practice profile throughout the module. You should also refer to it as you begin implementing DBDM in your school and district. The practice profile can also be used as an observation, reflection, and feedback tool when working with a coach.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0" i="0" u="none" strike="noStrike" cap="none" dirty="0">
                <a:solidFill>
                  <a:schemeClr val="dk1"/>
                </a:solidFill>
                <a:effectLst/>
                <a:latin typeface="Calibri"/>
                <a:ea typeface="Calibri"/>
                <a:cs typeface="Calibri"/>
                <a:sym typeface="Calibri"/>
              </a:rPr>
              <a:t>The following slides show how the essential functions outlined in the practice profile directly correspond to the GAINS process. </a:t>
            </a:r>
          </a:p>
          <a:p>
            <a:pPr marL="0" lvl="0" indent="0" algn="l" rtl="0">
              <a:spcBef>
                <a:spcPts val="360"/>
              </a:spcBef>
              <a:spcAft>
                <a:spcPts val="0"/>
              </a:spcAft>
              <a:buNone/>
            </a:pPr>
            <a:endParaRPr lang="en-US" sz="1200" dirty="0"/>
          </a:p>
          <a:p>
            <a:pPr marL="152400" indent="0">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71328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0683f192a_1_56: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40683f192a_1_56: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800" b="1" dirty="0">
                <a:latin typeface="Calibri"/>
                <a:ea typeface="Calibri"/>
                <a:cs typeface="Calibri"/>
                <a:sym typeface="Calibri"/>
              </a:rPr>
              <a:t>To Know/To Say:</a:t>
            </a:r>
            <a:r>
              <a:rPr lang="en-US" sz="1800" b="1" baseline="0" dirty="0">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If you refer to your practice profile, you’ll notice Essential Function 3 aligns with Step 3 in the GAINS process. </a:t>
            </a:r>
            <a:r>
              <a:rPr lang="en-US" sz="1800" dirty="0">
                <a:latin typeface="Calibri"/>
                <a:ea typeface="Calibri"/>
                <a:cs typeface="Calibri"/>
                <a:sym typeface="Calibri"/>
              </a:rPr>
              <a:t>This step helps teams act on data by providing:</a:t>
            </a:r>
          </a:p>
          <a:p>
            <a:pPr marL="457200" lvl="0" indent="-317500" algn="l" rtl="0">
              <a:spcBef>
                <a:spcPts val="0"/>
              </a:spcBef>
              <a:spcAft>
                <a:spcPts val="0"/>
              </a:spcAft>
              <a:buSzPts val="1400"/>
              <a:buFont typeface="Calibri"/>
              <a:buChar char="●"/>
            </a:pPr>
            <a:r>
              <a:rPr lang="en-US" sz="1800" dirty="0">
                <a:latin typeface="Calibri"/>
                <a:ea typeface="Calibri"/>
                <a:cs typeface="Calibri"/>
                <a:sym typeface="Calibri"/>
              </a:rPr>
              <a:t>Specific steps for outlining a plan</a:t>
            </a:r>
          </a:p>
          <a:p>
            <a:pPr marL="457200" lvl="0" indent="-317500" algn="l" rtl="0">
              <a:spcBef>
                <a:spcPts val="0"/>
              </a:spcBef>
              <a:spcAft>
                <a:spcPts val="0"/>
              </a:spcAft>
              <a:buSzPts val="1400"/>
              <a:buFont typeface="Calibri"/>
              <a:buChar char="●"/>
            </a:pPr>
            <a:r>
              <a:rPr lang="en-US" sz="1800" dirty="0">
                <a:latin typeface="Calibri"/>
                <a:ea typeface="Calibri"/>
                <a:cs typeface="Calibri"/>
                <a:sym typeface="Calibri"/>
              </a:rPr>
              <a:t>Process for assessing student progress</a:t>
            </a:r>
          </a:p>
          <a:p>
            <a:pPr marL="457200" lvl="0" indent="-317500" algn="l" rtl="0">
              <a:spcBef>
                <a:spcPts val="0"/>
              </a:spcBef>
              <a:spcAft>
                <a:spcPts val="0"/>
              </a:spcAft>
              <a:buSzPts val="1400"/>
              <a:buFont typeface="Calibri"/>
              <a:buChar char="●"/>
            </a:pPr>
            <a:r>
              <a:rPr lang="en-US" sz="1800" dirty="0">
                <a:latin typeface="Calibri"/>
                <a:ea typeface="Calibri"/>
                <a:cs typeface="Calibri"/>
                <a:sym typeface="Calibri"/>
              </a:rPr>
              <a:t>Ideas for involving students in the process</a:t>
            </a:r>
          </a:p>
          <a:p>
            <a:pPr marL="0" lvl="0" indent="0" algn="l" rtl="0">
              <a:spcBef>
                <a:spcPts val="0"/>
              </a:spcBef>
              <a:spcAft>
                <a:spcPts val="0"/>
              </a:spcAft>
              <a:buClr>
                <a:schemeClr val="dk1"/>
              </a:buClr>
              <a:buSzPts val="1100"/>
              <a:buFont typeface="Arial"/>
              <a:buNone/>
            </a:pPr>
            <a:endParaRPr lang="en-US" sz="1800" dirty="0">
              <a:solidFill>
                <a:srgbClr val="FF0000"/>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endParaRPr sz="1400" dirty="0"/>
          </a:p>
          <a:p>
            <a:pPr marL="0" marR="0" lvl="0" indent="0" algn="l" rtl="0">
              <a:spcBef>
                <a:spcPts val="0"/>
              </a:spcBef>
              <a:spcAft>
                <a:spcPts val="0"/>
              </a:spcAft>
              <a:buClr>
                <a:schemeClr val="dk1"/>
              </a:buClr>
              <a:buSzPts val="1200"/>
              <a:buFont typeface="Calibri"/>
              <a:buNone/>
            </a:pPr>
            <a:endParaRPr sz="1000" dirty="0">
              <a:latin typeface="Arial"/>
              <a:ea typeface="Arial"/>
              <a:cs typeface="Arial"/>
              <a:sym typeface="Arial"/>
            </a:endParaRPr>
          </a:p>
        </p:txBody>
      </p:sp>
      <p:sp>
        <p:nvSpPr>
          <p:cNvPr id="180" name="Google Shape;180;g40683f192a_1_56: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These are the key terms used throughout the</a:t>
            </a:r>
            <a:r>
              <a:rPr lang="en-US" sz="1200" b="0" i="0" u="none" strike="noStrike" cap="none" baseline="0" dirty="0">
                <a:solidFill>
                  <a:schemeClr val="dk1"/>
                </a:solidFill>
                <a:latin typeface="Calibri"/>
                <a:ea typeface="Calibri"/>
                <a:cs typeface="Calibri"/>
                <a:sym typeface="Calibri"/>
              </a:rPr>
              <a:t> module.</a:t>
            </a: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3467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0683f192a_1_6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40683f192a_1_64: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sz="1400" b="1" dirty="0"/>
              <a:t>To Know/To</a:t>
            </a:r>
            <a:r>
              <a:rPr lang="en-US" sz="1400" b="1" baseline="0" dirty="0"/>
              <a:t> Say</a:t>
            </a:r>
            <a:r>
              <a:rPr lang="en-US" sz="1400" b="1" dirty="0"/>
              <a:t>: </a:t>
            </a:r>
            <a:r>
              <a:rPr lang="en-US" sz="1400" dirty="0">
                <a:latin typeface="Questrial"/>
                <a:ea typeface="Questrial"/>
                <a:cs typeface="Questrial"/>
                <a:sym typeface="Questrial"/>
              </a:rPr>
              <a:t>Now what?! Have you helped students yet? What have you done that’s beneficial to kids? Emphasize the importance of this step--without it, the analysis falls flat. There must be follow up. </a:t>
            </a:r>
            <a:r>
              <a:rPr lang="en-US" sz="1400" dirty="0"/>
              <a:t>All steps 1 &amp; 2 do are help the teachers identify strengths and weaknesses and potential connections between student ability and instruction.</a:t>
            </a:r>
            <a:r>
              <a:rPr lang="en-US" sz="1400" baseline="0" dirty="0"/>
              <a:t> Wi</a:t>
            </a:r>
            <a:r>
              <a:rPr lang="en-US" sz="1400" dirty="0"/>
              <a:t>th step 3, </a:t>
            </a:r>
            <a:r>
              <a:rPr lang="en-US" sz="1200" b="0" i="0" u="none" strike="noStrike" cap="none" dirty="0">
                <a:solidFill>
                  <a:schemeClr val="dk1"/>
                </a:solidFill>
                <a:effectLst/>
                <a:latin typeface="Calibri"/>
                <a:ea typeface="Calibri"/>
                <a:cs typeface="Calibri"/>
                <a:sym typeface="Calibri"/>
              </a:rPr>
              <a:t>you take action to improve your instruction so more students learn. </a:t>
            </a:r>
            <a:r>
              <a:rPr lang="en-US" sz="1400" dirty="0"/>
              <a:t>In many DBDM attempts, this is where the cycle stops. In my story, at the beginning of this module, this is where the cycle stopped. Could be considered a waste of time. And it shortchanges students. You found their weakness, but it’s not being addressed effectively. Without this step/essential function (and step/Essential Function 4), the first two steps are relatively pointless.</a:t>
            </a:r>
            <a:endParaRPr lang="en-US" sz="1400" dirty="0">
              <a:latin typeface="Questrial"/>
              <a:ea typeface="Questrial"/>
              <a:cs typeface="Questrial"/>
              <a:sym typeface="Questrial"/>
            </a:endParaRPr>
          </a:p>
        </p:txBody>
      </p:sp>
      <p:sp>
        <p:nvSpPr>
          <p:cNvPr id="187" name="Google Shape;187;g40683f192a_1_64: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0683f192a_1_7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0683f192a_1_78: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b="1" dirty="0">
                <a:latin typeface="Calibri"/>
                <a:cs typeface="Calibri"/>
                <a:sym typeface="Calibri"/>
              </a:rPr>
              <a:t>To</a:t>
            </a:r>
            <a:r>
              <a:rPr lang="en-US" b="1" baseline="0" dirty="0">
                <a:latin typeface="Calibri"/>
                <a:cs typeface="Calibri"/>
                <a:sym typeface="Calibri"/>
              </a:rPr>
              <a:t> Know/To Say</a:t>
            </a:r>
            <a:r>
              <a:rPr lang="en-US" b="1" dirty="0">
                <a:latin typeface="Calibri"/>
                <a:cs typeface="Calibri"/>
                <a:sym typeface="Calibri"/>
              </a:rPr>
              <a:t>: </a:t>
            </a:r>
            <a:r>
              <a:rPr lang="en-US" dirty="0"/>
              <a:t>The instructional action plan could also be referred to as an intervention. There are five components to an instructional action plan.</a:t>
            </a:r>
          </a:p>
          <a:p>
            <a:pPr marL="457200" marR="0" lvl="0" indent="-342900" algn="l" defTabSz="914400" rtl="0" eaLnBrk="1" fontAlgn="auto" latinLnBrk="0" hangingPunct="1">
              <a:lnSpc>
                <a:spcPct val="100000"/>
              </a:lnSpc>
              <a:spcBef>
                <a:spcPts val="0"/>
              </a:spcBef>
              <a:spcAft>
                <a:spcPts val="0"/>
              </a:spcAft>
              <a:buClr>
                <a:schemeClr val="dk1"/>
              </a:buClr>
              <a:buSzPts val="1800"/>
              <a:buFont typeface="+mj-lt"/>
              <a:buAutoNum type="arabicPeriod"/>
              <a:tabLst/>
              <a:defRPr/>
            </a:pPr>
            <a:r>
              <a:rPr lang="en-US" sz="1200" b="1" dirty="0">
                <a:latin typeface="Calibri"/>
                <a:ea typeface="Calibri"/>
                <a:cs typeface="Calibri"/>
                <a:sym typeface="Calibri"/>
              </a:rPr>
              <a:t>Learning Goal</a:t>
            </a:r>
            <a:r>
              <a:rPr lang="en-US" sz="1200" dirty="0">
                <a:latin typeface="Calibri"/>
                <a:ea typeface="Calibri"/>
                <a:cs typeface="Calibri"/>
                <a:sym typeface="Calibri"/>
              </a:rPr>
              <a:t>: Should be based on the common problem established during step two.</a:t>
            </a:r>
          </a:p>
          <a:p>
            <a:pPr marL="457200" marR="0" lvl="0" indent="-342900" algn="l" defTabSz="914400" rtl="0" eaLnBrk="1" fontAlgn="auto" latinLnBrk="0" hangingPunct="1">
              <a:lnSpc>
                <a:spcPct val="100000"/>
              </a:lnSpc>
              <a:spcBef>
                <a:spcPts val="0"/>
              </a:spcBef>
              <a:spcAft>
                <a:spcPts val="0"/>
              </a:spcAft>
              <a:buClr>
                <a:schemeClr val="dk1"/>
              </a:buClr>
              <a:buSzPts val="1800"/>
              <a:buFont typeface="+mj-lt"/>
              <a:buAutoNum type="arabicPeriod"/>
              <a:tabLst/>
              <a:defRPr/>
            </a:pPr>
            <a:r>
              <a:rPr lang="en-US" sz="1200" b="1" dirty="0">
                <a:latin typeface="Calibri"/>
                <a:ea typeface="Calibri"/>
                <a:cs typeface="Calibri"/>
                <a:sym typeface="Calibri"/>
              </a:rPr>
              <a:t>Evidence of learning:</a:t>
            </a:r>
            <a:r>
              <a:rPr lang="en-US" sz="1200" dirty="0">
                <a:latin typeface="Calibri"/>
                <a:ea typeface="Calibri"/>
                <a:cs typeface="Calibri"/>
                <a:sym typeface="Calibri"/>
              </a:rPr>
              <a:t> The evidence of learning is the student work/product/output that will tell you what students know, don’t know and can do. It should also indicate how your instruction is or isn’t addressing the problem. </a:t>
            </a:r>
            <a:r>
              <a:rPr lang="en-US" sz="1200" b="0" i="0" u="none" strike="noStrike" cap="none" dirty="0">
                <a:solidFill>
                  <a:schemeClr val="dk1"/>
                </a:solidFill>
                <a:effectLst/>
                <a:latin typeface="Calibri"/>
                <a:ea typeface="Calibri"/>
                <a:cs typeface="Calibri"/>
                <a:sym typeface="Calibri"/>
              </a:rPr>
              <a:t>We cannot have an effective DBDM process if the evidence of learning doesn’t tell us much. </a:t>
            </a:r>
            <a:endParaRPr lang="en-US" sz="1200" dirty="0">
              <a:latin typeface="Calibri"/>
              <a:ea typeface="Calibri"/>
              <a:cs typeface="Calibri"/>
              <a:sym typeface="Calibri"/>
            </a:endParaRPr>
          </a:p>
          <a:p>
            <a:pPr marL="457200" marR="0" lvl="0" indent="-342900" algn="l" defTabSz="914400" rtl="0" eaLnBrk="1" fontAlgn="auto" latinLnBrk="0" hangingPunct="1">
              <a:lnSpc>
                <a:spcPct val="100000"/>
              </a:lnSpc>
              <a:spcBef>
                <a:spcPts val="0"/>
              </a:spcBef>
              <a:spcAft>
                <a:spcPts val="0"/>
              </a:spcAft>
              <a:buClr>
                <a:schemeClr val="dk1"/>
              </a:buClr>
              <a:buSzPts val="1800"/>
              <a:buFont typeface="+mj-lt"/>
              <a:buAutoNum type="arabicPeriod"/>
              <a:tabLst/>
              <a:defRPr/>
            </a:pPr>
            <a:r>
              <a:rPr lang="en-US" sz="1200" b="1" dirty="0">
                <a:latin typeface="Calibri"/>
                <a:ea typeface="Calibri"/>
                <a:cs typeface="Calibri"/>
                <a:sym typeface="Calibri"/>
              </a:rPr>
              <a:t>Instructional change: </a:t>
            </a:r>
            <a:r>
              <a:rPr lang="en-US" sz="1200" b="0" i="0" u="none" strike="noStrike" cap="none" dirty="0">
                <a:solidFill>
                  <a:schemeClr val="dk1"/>
                </a:solidFill>
                <a:effectLst/>
                <a:latin typeface="Calibri"/>
                <a:ea typeface="Calibri"/>
                <a:cs typeface="Calibri"/>
                <a:sym typeface="Calibri"/>
              </a:rPr>
              <a:t>How will we solve the problem? The DBDM process is only as good as our assessments or our instruction, and it MUST elicit student thinking at a conceptual level in order to guide instruction.</a:t>
            </a:r>
          </a:p>
          <a:p>
            <a:pPr marL="457200" marR="0" lvl="0" indent="-342900" algn="l" defTabSz="914400" rtl="0" eaLnBrk="1" fontAlgn="auto" latinLnBrk="0" hangingPunct="1">
              <a:lnSpc>
                <a:spcPct val="100000"/>
              </a:lnSpc>
              <a:spcBef>
                <a:spcPts val="0"/>
              </a:spcBef>
              <a:spcAft>
                <a:spcPts val="0"/>
              </a:spcAft>
              <a:buClr>
                <a:schemeClr val="dk1"/>
              </a:buClr>
              <a:buSzPts val="1800"/>
              <a:buFont typeface="+mj-lt"/>
              <a:buAutoNum type="arabicPeriod"/>
              <a:tabLst/>
              <a:defRPr/>
            </a:pPr>
            <a:r>
              <a:rPr lang="en-US" sz="1200" b="1" dirty="0">
                <a:latin typeface="Calibri"/>
                <a:ea typeface="Calibri"/>
                <a:cs typeface="Calibri"/>
                <a:sym typeface="Calibri"/>
              </a:rPr>
              <a:t>Method for examining instruction: </a:t>
            </a:r>
            <a:r>
              <a:rPr lang="en-US" sz="1200" b="0" dirty="0">
                <a:latin typeface="Calibri"/>
                <a:ea typeface="Calibri"/>
                <a:cs typeface="Calibri"/>
                <a:sym typeface="Calibri"/>
              </a:rPr>
              <a:t>A</a:t>
            </a:r>
            <a:r>
              <a:rPr lang="en-US" sz="1200" dirty="0">
                <a:latin typeface="Calibri"/>
                <a:ea typeface="Calibri"/>
                <a:cs typeface="Calibri"/>
                <a:sym typeface="Calibri"/>
              </a:rPr>
              <a:t>s a team and as individuals, how will we make time to reflect, adjust, and hold ourselves accountable? </a:t>
            </a:r>
          </a:p>
          <a:p>
            <a:pPr marL="457200" marR="0" lvl="0" indent="-342900" algn="l" defTabSz="914400" rtl="0" eaLnBrk="1" fontAlgn="auto" latinLnBrk="0" hangingPunct="1">
              <a:lnSpc>
                <a:spcPct val="100000"/>
              </a:lnSpc>
              <a:spcBef>
                <a:spcPts val="0"/>
              </a:spcBef>
              <a:spcAft>
                <a:spcPts val="0"/>
              </a:spcAft>
              <a:buClr>
                <a:schemeClr val="dk1"/>
              </a:buClr>
              <a:buSzPts val="1800"/>
              <a:buFont typeface="+mj-lt"/>
              <a:buAutoNum type="arabicPeriod"/>
              <a:tabLst/>
              <a:defRPr/>
            </a:pPr>
            <a:r>
              <a:rPr lang="en-US" sz="1200" b="1" dirty="0">
                <a:latin typeface="Calibri"/>
                <a:ea typeface="Calibri"/>
                <a:cs typeface="Calibri"/>
                <a:sym typeface="Calibri"/>
              </a:rPr>
              <a:t>Analysis: </a:t>
            </a:r>
            <a:r>
              <a:rPr lang="en-US" sz="1200" b="0" dirty="0">
                <a:latin typeface="Calibri"/>
                <a:ea typeface="Calibri"/>
                <a:cs typeface="Calibri"/>
                <a:sym typeface="Calibri"/>
              </a:rPr>
              <a:t>Review the previously developed system for analyzing data and modify it as necessary for examining evidence of learning. Outline it in your plan.</a:t>
            </a:r>
            <a:r>
              <a:rPr lang="en-US" sz="1200" b="0" dirty="0"/>
              <a:t> It’s also important to note that even though analysis is a separate step in the instructional action plan, it should be ongoing as you implement the instructional change.</a:t>
            </a:r>
            <a:endParaRPr lang="en-US" dirty="0"/>
          </a:p>
          <a:p>
            <a:pPr marL="0" lvl="0" indent="0" algn="l" rtl="0">
              <a:spcBef>
                <a:spcPts val="360"/>
              </a:spcBef>
              <a:spcAft>
                <a:spcPts val="0"/>
              </a:spcAft>
              <a:buNone/>
            </a:pPr>
            <a:endParaRPr dirty="0"/>
          </a:p>
        </p:txBody>
      </p:sp>
      <p:sp>
        <p:nvSpPr>
          <p:cNvPr id="195" name="Google Shape;195;g40683f192a_1_78: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a:buNone/>
            </a:pPr>
            <a:r>
              <a:rPr lang="en-US" b="1" dirty="0">
                <a:latin typeface="Calibri"/>
                <a:cs typeface="Calibri"/>
                <a:sym typeface="Calibri"/>
              </a:rPr>
              <a:t>To Know/To Say: </a:t>
            </a:r>
            <a:r>
              <a:rPr lang="en-US" dirty="0"/>
              <a:t>The learning goal</a:t>
            </a:r>
            <a:r>
              <a:rPr lang="en-US" baseline="0" dirty="0"/>
              <a:t> should be based on the common problem that was established during Step Two. The learning goal should be about what students should ultimately know and do after you implement the instructional change. Learning goal should be included in the IAP.</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06453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0683f192a_1_48: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40683f192a_1_48: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Clr>
                <a:schemeClr val="dk1"/>
              </a:buClr>
              <a:buSzPts val="1200"/>
              <a:buFont typeface="Calibri"/>
              <a:buNone/>
            </a:pPr>
            <a:r>
              <a:rPr lang="en-US" b="1" dirty="0"/>
              <a:t>To Know/To Say: </a:t>
            </a:r>
            <a:r>
              <a:rPr lang="en-US" sz="1200" b="0" i="0" u="none" strike="noStrike" cap="none" dirty="0">
                <a:solidFill>
                  <a:schemeClr val="dk1"/>
                </a:solidFill>
                <a:effectLst/>
                <a:latin typeface="Calibri"/>
                <a:ea typeface="Calibri"/>
                <a:cs typeface="Calibri"/>
                <a:sym typeface="Calibri"/>
              </a:rPr>
              <a:t>The third component of the instructional plan is outlining the proposed instructional change and how it will be informed by data. </a:t>
            </a:r>
            <a:r>
              <a:rPr lang="en-US" b="0" baseline="0" dirty="0"/>
              <a:t>Part of that process is to define student evidence that will provide the best information about what students know and don’t know. This evidence should also indicate how well your instructional change is working. </a:t>
            </a:r>
            <a:r>
              <a:rPr lang="en-US" dirty="0"/>
              <a:t>The instructional change should be designed to gather information about students’ knowledge and advance knowledge at the same time. This evidence should be different than the original data that was analyzed to discover the problem. Evidence of learning should be included in</a:t>
            </a:r>
            <a:r>
              <a:rPr lang="en-US" baseline="0" dirty="0"/>
              <a:t> the IAP. </a:t>
            </a:r>
            <a:endParaRPr dirty="0"/>
          </a:p>
        </p:txBody>
      </p:sp>
      <p:sp>
        <p:nvSpPr>
          <p:cNvPr id="159" name="Google Shape;159;g40683f192a_1_48: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5528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b="1" dirty="0">
                <a:latin typeface="Calibri"/>
                <a:cs typeface="Calibri"/>
                <a:sym typeface="Calibri"/>
              </a:rPr>
              <a:t>To Know/To Say: </a:t>
            </a:r>
            <a:r>
              <a:rPr lang="en-US" dirty="0"/>
              <a:t>The instructional change is what teachers will do to help</a:t>
            </a:r>
            <a:r>
              <a:rPr lang="en-US" baseline="0" dirty="0"/>
              <a:t> students accomplish the learning goal. </a:t>
            </a:r>
            <a:r>
              <a:rPr lang="en-US" sz="1200" b="0" dirty="0">
                <a:latin typeface="Calibri"/>
                <a:ea typeface="Calibri"/>
                <a:cs typeface="Calibri"/>
                <a:sym typeface="Calibri"/>
              </a:rPr>
              <a:t>It will</a:t>
            </a:r>
            <a:r>
              <a:rPr lang="en-US" sz="1200" b="0" baseline="0" dirty="0">
                <a:latin typeface="Calibri"/>
                <a:ea typeface="Calibri"/>
                <a:cs typeface="Calibri"/>
                <a:sym typeface="Calibri"/>
              </a:rPr>
              <a:t> </a:t>
            </a:r>
            <a:r>
              <a:rPr lang="en-US" sz="1200" b="0" dirty="0">
                <a:latin typeface="Calibri"/>
                <a:ea typeface="Calibri"/>
                <a:cs typeface="Calibri"/>
                <a:sym typeface="Calibri"/>
              </a:rPr>
              <a:t>most likely take the form of a lesson or set of lessons that includes the practice or strategy for addressing the common problem. </a:t>
            </a:r>
            <a:r>
              <a:rPr lang="en-US" sz="1200" dirty="0">
                <a:latin typeface="Calibri"/>
                <a:cs typeface="Calibri"/>
              </a:rPr>
              <a:t>Consider an effective instructional practice or strategy to implement (especially MMD practices and strategies, such as DACL, Metacognition, and/or CFA)</a:t>
            </a:r>
            <a:r>
              <a:rPr lang="en-US" sz="1200" dirty="0">
                <a:latin typeface="Calibri"/>
                <a:cs typeface="Calibri"/>
                <a:sym typeface="Calibri"/>
              </a:rPr>
              <a:t>. Think about wh</a:t>
            </a:r>
            <a:r>
              <a:rPr lang="en-US" sz="1200" dirty="0">
                <a:latin typeface="Calibri"/>
                <a:ea typeface="Calibri"/>
                <a:cs typeface="Calibri"/>
                <a:sym typeface="Calibri"/>
              </a:rPr>
              <a:t>at practice or strategy has the potential to move students toward the learning goal.</a:t>
            </a:r>
            <a:r>
              <a:rPr lang="en-US" sz="1200" baseline="0" dirty="0">
                <a:latin typeface="Calibri"/>
                <a:ea typeface="Calibri"/>
                <a:cs typeface="Calibri"/>
                <a:sym typeface="Calibri"/>
              </a:rPr>
              <a:t> </a:t>
            </a:r>
            <a:r>
              <a:rPr lang="en-US" baseline="0" dirty="0"/>
              <a:t>How should instruction be different in order to avoid the common misconceptions or misunderstandings that are happening with students? A detailed outline of the instructional plan should be included in the IAP.</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16075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a:buNone/>
            </a:pPr>
            <a:r>
              <a:rPr lang="en-US" b="1" dirty="0">
                <a:latin typeface="Calibri"/>
                <a:cs typeface="Calibri"/>
                <a:sym typeface="Calibri"/>
              </a:rPr>
              <a:t>To</a:t>
            </a:r>
            <a:r>
              <a:rPr lang="en-US" b="1" baseline="0" dirty="0">
                <a:latin typeface="Calibri"/>
                <a:cs typeface="Calibri"/>
                <a:sym typeface="Calibri"/>
              </a:rPr>
              <a:t> Do: </a:t>
            </a:r>
            <a:r>
              <a:rPr lang="en-US" b="0" baseline="0" dirty="0">
                <a:latin typeface="Calibri"/>
                <a:cs typeface="Calibri"/>
                <a:sym typeface="Calibri"/>
              </a:rPr>
              <a:t>If you want to talk a little more about each method, you may want to review the videos included for the EF #3 activity.</a:t>
            </a:r>
            <a:endParaRPr lang="en-US" b="1" dirty="0">
              <a:latin typeface="Calibri"/>
              <a:cs typeface="Calibri"/>
              <a:sym typeface="Calibri"/>
            </a:endParaRPr>
          </a:p>
          <a:p>
            <a:pPr marL="0" indent="0">
              <a:buNone/>
            </a:pPr>
            <a:r>
              <a:rPr lang="en-US" b="1" dirty="0">
                <a:latin typeface="Calibri"/>
                <a:cs typeface="Calibri"/>
                <a:sym typeface="Calibri"/>
              </a:rPr>
              <a:t>To Know/To Say: </a:t>
            </a:r>
            <a:r>
              <a:rPr lang="en-US" b="0" dirty="0">
                <a:latin typeface="Calibri"/>
                <a:cs typeface="Calibri"/>
                <a:sym typeface="Calibri"/>
              </a:rPr>
              <a:t>It’s </a:t>
            </a:r>
            <a:r>
              <a:rPr lang="en-US" b="0" baseline="0" dirty="0">
                <a:latin typeface="Calibri"/>
                <a:cs typeface="Calibri"/>
                <a:sym typeface="Calibri"/>
              </a:rPr>
              <a:t>not enough to implement the instructional change, teams must also regularly reflect on the impact of the instructional change. During the EF #3 activity, we’ll learn more about the different methods. The method for examining instruction should be included in the IAP.</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92761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b="1" baseline="0" dirty="0">
                <a:latin typeface="Calibri"/>
                <a:cs typeface="Calibri"/>
                <a:sym typeface="Calibri"/>
              </a:rPr>
              <a:t>To Know/To Say: </a:t>
            </a:r>
            <a:r>
              <a:rPr lang="en-US" sz="1200" b="0" dirty="0">
                <a:latin typeface="Calibri"/>
                <a:ea typeface="Calibri"/>
                <a:cs typeface="Calibri"/>
                <a:sym typeface="Calibri"/>
              </a:rPr>
              <a:t>Review the previously developed data analysis</a:t>
            </a:r>
            <a:r>
              <a:rPr lang="en-US" sz="1200" b="0" baseline="0" dirty="0">
                <a:latin typeface="Calibri"/>
                <a:ea typeface="Calibri"/>
                <a:cs typeface="Calibri"/>
                <a:sym typeface="Calibri"/>
              </a:rPr>
              <a:t> system </a:t>
            </a:r>
            <a:r>
              <a:rPr lang="en-US" sz="1200" b="0" dirty="0">
                <a:latin typeface="Calibri"/>
                <a:ea typeface="Calibri"/>
                <a:cs typeface="Calibri"/>
                <a:sym typeface="Calibri"/>
              </a:rPr>
              <a:t>and modify it as necessary for examining evidence of learning. Outline it in your plan.</a:t>
            </a:r>
            <a:r>
              <a:rPr lang="en-US" sz="1200" b="0" dirty="0"/>
              <a:t> It’s also important to note that even though analysis is a separate step in the instructional action plan, it should be ongoing as you implement the instructional change.</a:t>
            </a:r>
            <a:r>
              <a:rPr lang="en-US" sz="1200" b="0" baseline="0" dirty="0"/>
              <a:t> </a:t>
            </a:r>
            <a:r>
              <a:rPr lang="en-US" b="0" baseline="0" dirty="0">
                <a:latin typeface="Calibri"/>
                <a:cs typeface="Calibri"/>
                <a:sym typeface="Calibri"/>
              </a:rPr>
              <a:t>Analysis will require collecting and reviewing student evidence at regular intervals during the delivery of the set of lessons. It will also require regular data team meetings to systematically analyze the evidence. The analysis method should be included in the IAP. Examining student evidence is the only way to know the impact of the instructional change.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51027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0683f192a_1_7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40683f192a_1_71: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b="1" dirty="0"/>
              <a:t>To Know/To</a:t>
            </a:r>
            <a:r>
              <a:rPr lang="en-US" b="1" baseline="0" dirty="0"/>
              <a:t> Say</a:t>
            </a:r>
            <a:r>
              <a:rPr lang="en-US" b="1" dirty="0"/>
              <a:t>:</a:t>
            </a:r>
            <a:r>
              <a:rPr lang="en-US" dirty="0"/>
              <a:t> Implementing the instructional action plan is where teams finally get to do something for kids. You get to move students forward. This step is the fun part, although it can also be daunting. To implement the instructional action you are doing more than the usual trial and error --- you are intentionally acting and reflecting on what works. Teams should choose a method for examining their instruction and then coach each other through the process. This module can be a tool referenced when discussing coaching at this stage. </a:t>
            </a:r>
            <a:r>
              <a:rPr lang="en-US" sz="1000" b="0" dirty="0"/>
              <a:t>The key here is intentionally reflecting on instructional practice to discover what’s working and not working. You can choose one of the methods we’ve provided here or design your own.</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sz="1000" b="0"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sz="1000" b="0" dirty="0"/>
              <a:t>VLP Option or training option: View and debrief the Lesson Study video (approx. 12 min)</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sz="1200" b="1" i="0" u="none" strike="noStrike" cap="none" dirty="0">
                <a:solidFill>
                  <a:schemeClr val="dk1"/>
                </a:solidFill>
                <a:effectLst/>
                <a:latin typeface="Calibri"/>
                <a:ea typeface="Calibri"/>
                <a:cs typeface="Calibri"/>
                <a:sym typeface="Calibri"/>
              </a:rPr>
              <a:t>Lesson Study Video </a:t>
            </a:r>
            <a:r>
              <a:rPr lang="en-US" sz="1200" b="0" i="0" u="sng" strike="noStrike" cap="none" dirty="0">
                <a:solidFill>
                  <a:schemeClr val="dk1"/>
                </a:solidFill>
                <a:effectLst/>
                <a:latin typeface="Calibri"/>
                <a:ea typeface="Calibri"/>
                <a:cs typeface="Calibri"/>
                <a:sym typeface="Calibri"/>
                <a:hlinkClick r:id="rId3"/>
              </a:rPr>
              <a:t>https://www.youtube.com/watch?v=rr15SLGaSZI</a:t>
            </a:r>
            <a:endParaRPr lang="en-US" b="0" dirty="0">
              <a:effectLst/>
            </a:endParaRPr>
          </a:p>
          <a:p>
            <a:pPr marL="152400" indent="0" rtl="0">
              <a:buNone/>
            </a:pPr>
            <a:r>
              <a:rPr lang="en-US" sz="1200" b="0" i="0" u="none" strike="noStrike" cap="none" dirty="0">
                <a:solidFill>
                  <a:schemeClr val="dk1"/>
                </a:solidFill>
                <a:effectLst/>
                <a:latin typeface="Calibri"/>
                <a:ea typeface="Calibri"/>
                <a:cs typeface="Calibri"/>
                <a:sym typeface="Calibri"/>
              </a:rPr>
              <a:t>The Lesson Study Process 14:32 (This is a lesson study in action.) (may stop after 12 min.)</a:t>
            </a:r>
            <a:endParaRPr lang="en-US" b="0" dirty="0">
              <a:effectLst/>
            </a:endParaRPr>
          </a:p>
          <a:p>
            <a:pPr marL="152400" indent="0" rtl="0">
              <a:buNone/>
            </a:pPr>
            <a:r>
              <a:rPr lang="en-US" sz="1200" b="0" i="0" u="none" strike="noStrike" cap="none" dirty="0">
                <a:solidFill>
                  <a:schemeClr val="dk1"/>
                </a:solidFill>
                <a:effectLst/>
                <a:latin typeface="Calibri"/>
                <a:ea typeface="Calibri"/>
                <a:cs typeface="Calibri"/>
                <a:sym typeface="Calibri"/>
              </a:rPr>
              <a:t>A team of teachers uses the lesson study process to plan, observe, and reflect on lessons collaboratively in order to make their instruction more effective.</a:t>
            </a:r>
            <a:endParaRPr lang="en-US" b="0" dirty="0">
              <a:effectLst/>
            </a:endParaRPr>
          </a:p>
          <a:p>
            <a:pPr marL="152400" indent="0" rtl="0">
              <a:buNone/>
            </a:pPr>
            <a:br>
              <a:rPr lang="en-US" dirty="0"/>
            </a:br>
            <a:endParaRPr dirty="0"/>
          </a:p>
        </p:txBody>
      </p:sp>
      <p:sp>
        <p:nvSpPr>
          <p:cNvPr id="203" name="Google Shape;203;g40683f192a_1_71: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707708" y="4447460"/>
            <a:ext cx="5661660" cy="421338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t>To </a:t>
            </a:r>
            <a:r>
              <a:rPr lang="en-US" sz="1200" b="1" i="0" u="none" strike="noStrike" cap="none" dirty="0">
                <a:solidFill>
                  <a:schemeClr val="dk1"/>
                </a:solidFill>
                <a:latin typeface="Calibri"/>
                <a:cs typeface="Calibri"/>
                <a:sym typeface="Calibri"/>
              </a:rPr>
              <a:t>K</a:t>
            </a:r>
            <a:r>
              <a:rPr lang="en-US" sz="1200" b="1" i="0" u="none" strike="noStrike" cap="none" dirty="0">
                <a:solidFill>
                  <a:schemeClr val="dk1"/>
                </a:solidFill>
                <a:latin typeface="Calibri"/>
                <a:ea typeface="Calibri"/>
                <a:cs typeface="Calibri"/>
                <a:sym typeface="Calibri"/>
              </a:rPr>
              <a:t>now</a:t>
            </a:r>
            <a:r>
              <a:rPr lang="en-US" b="1"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mj-lt"/>
              <a:buNone/>
              <a:tabLst/>
              <a:defRPr/>
            </a:pPr>
            <a:r>
              <a:rPr lang="en-US" b="0" dirty="0"/>
              <a:t>1. These videos provide new information and quality models for reflecting on and examining instruction.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 Review </a:t>
            </a:r>
            <a:r>
              <a:rPr lang="en-US" b="0"/>
              <a:t>the two which </a:t>
            </a:r>
            <a:r>
              <a:rPr lang="en-US" b="0" dirty="0"/>
              <a:t>demonstrate different methods for examining instruction. Each video</a:t>
            </a:r>
            <a:r>
              <a:rPr lang="en-US" b="0" baseline="0" dirty="0"/>
              <a:t> is 5-8 minutes in length. The videos themselves will take about 25 minutes which does not include debriefing and reflection.  The Stay and Stray activity below will enable your audience to view and reflect on these videos in a more timely way.</a:t>
            </a:r>
            <a:r>
              <a:rPr lang="en-US" b="0" dirty="0"/>
              <a:t> </a:t>
            </a:r>
            <a:endParaRPr lang="en-US"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2. Refer</a:t>
            </a:r>
            <a:r>
              <a:rPr lang="en-US" b="0" baseline="0" dirty="0"/>
              <a:t> to</a:t>
            </a:r>
            <a:r>
              <a:rPr lang="en-US" b="0" dirty="0"/>
              <a:t> the Essential Function 3 Activity:</a:t>
            </a:r>
            <a:r>
              <a:rPr lang="en-US" b="0" baseline="0" dirty="0"/>
              <a:t>  </a:t>
            </a:r>
            <a:r>
              <a:rPr lang="en-US" b="1" dirty="0"/>
              <a:t>Guiding Questions </a:t>
            </a:r>
            <a:r>
              <a:rPr lang="en-US" b="0" dirty="0"/>
              <a:t>as each</a:t>
            </a:r>
            <a:r>
              <a:rPr lang="en-US" b="0" baseline="0" dirty="0"/>
              <a:t> video is reviewed.</a:t>
            </a:r>
            <a:endParaRPr lang="en-US" b="0" dirty="0"/>
          </a:p>
          <a:p>
            <a:pPr marL="0" lvl="0" indent="0" algn="l" rtl="0">
              <a:spcBef>
                <a:spcPts val="0"/>
              </a:spcBef>
              <a:spcAft>
                <a:spcPts val="0"/>
              </a:spcAft>
              <a:buClr>
                <a:schemeClr val="dk1"/>
              </a:buClr>
              <a:buSzPts val="1200"/>
              <a:buFont typeface="Calibri"/>
              <a:buNone/>
            </a:pPr>
            <a:endParaRPr lang="en-US" sz="1200" b="0" i="0" u="none" strike="noStrike" cap="none" baseline="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1" i="0" u="none" strike="noStrike" cap="none" baseline="0" dirty="0">
                <a:solidFill>
                  <a:schemeClr val="dk1"/>
                </a:solidFill>
                <a:latin typeface="Calibri"/>
                <a:ea typeface="Calibri"/>
                <a:cs typeface="Calibri"/>
                <a:sym typeface="Calibri"/>
              </a:rPr>
              <a:t>To Know/To Say: </a:t>
            </a:r>
            <a:endParaRPr lang="en-US" sz="1200" b="0" i="0" u="none" strike="noStrike" cap="none" baseline="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0" i="0" u="none" strike="noStrike" cap="none" baseline="0" dirty="0">
                <a:solidFill>
                  <a:schemeClr val="dk1"/>
                </a:solidFill>
                <a:latin typeface="Calibri"/>
                <a:ea typeface="Calibri"/>
                <a:cs typeface="Calibri"/>
                <a:sym typeface="Calibri"/>
              </a:rPr>
              <a:t>“Stay and Stray” Activity:</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 Divide the whole group into four smaller groups by numbering off one through four—you may have to adjust the numbers or the directions based on the size of your group.</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 Have each small group watch the assigned video for their group.</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Small group members discuss and answer the video reflection questions on page 16 of the DBDM workbook and record responses on chart paper</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Assign each person in the small groups a number.  Call out one number.  The person in the group with that number will be the “expert” chosen to explain the method for examining instruction that was modeled in their video.  They will STAY at a station with the completed chart paper.</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Everyone else moves or STRAYS to the next station. (clockwise)</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Experts share their take </a:t>
            </a:r>
            <a:r>
              <a:rPr lang="en-US" sz="1200" b="0" i="0" u="none" strike="noStrike" cap="none" baseline="0" dirty="0" err="1">
                <a:solidFill>
                  <a:schemeClr val="dk1"/>
                </a:solidFill>
                <a:latin typeface="Calibri"/>
                <a:ea typeface="Calibri"/>
                <a:cs typeface="Calibri"/>
                <a:sym typeface="Calibri"/>
              </a:rPr>
              <a:t>aways</a:t>
            </a:r>
            <a:r>
              <a:rPr lang="en-US" sz="1200" b="0" i="0" u="none" strike="noStrike" cap="none" baseline="0" dirty="0">
                <a:solidFill>
                  <a:schemeClr val="dk1"/>
                </a:solidFill>
                <a:latin typeface="Calibri"/>
                <a:ea typeface="Calibri"/>
                <a:cs typeface="Calibri"/>
                <a:sym typeface="Calibri"/>
              </a:rPr>
              <a:t> and new learning around the specific method for examining instruction that is being highlighted.</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Repeat the steps until all four groups have had an opportunity to learn about each of the four methods.</a:t>
            </a:r>
          </a:p>
          <a:p>
            <a:pPr marL="17145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 Debrief all four examining instruction methods with the whole group.</a:t>
            </a:r>
          </a:p>
          <a:p>
            <a:pPr marL="0" lvl="0" indent="0" algn="l" rtl="0">
              <a:spcBef>
                <a:spcPts val="0"/>
              </a:spcBef>
              <a:spcAft>
                <a:spcPts val="0"/>
              </a:spcAft>
              <a:buClr>
                <a:schemeClr val="dk1"/>
              </a:buClr>
              <a:buSzPts val="1200"/>
              <a:buFont typeface="Calibri"/>
              <a:buNone/>
            </a:pPr>
            <a:endParaRPr lang="en-US" sz="1200" b="0" i="0" u="none" strike="noStrike" cap="none" baseline="0" dirty="0">
              <a:solidFill>
                <a:schemeClr val="dk1"/>
              </a:solidFill>
              <a:latin typeface="Calibri"/>
              <a:ea typeface="Calibri"/>
              <a:cs typeface="Calibri"/>
              <a:sym typeface="Calibri"/>
            </a:endParaRPr>
          </a:p>
          <a:p>
            <a:pPr marL="152400" indent="0" rtl="0">
              <a:buNone/>
            </a:pPr>
            <a:r>
              <a:rPr lang="en-US" sz="1200" b="1" i="0" u="none" strike="noStrike" cap="none" dirty="0">
                <a:solidFill>
                  <a:schemeClr val="dk1"/>
                </a:solidFill>
                <a:effectLst/>
                <a:latin typeface="Calibri"/>
                <a:ea typeface="Calibri"/>
                <a:cs typeface="Calibri"/>
                <a:sym typeface="Calibri"/>
              </a:rPr>
              <a:t>1.Lesson Study</a:t>
            </a:r>
            <a:r>
              <a:rPr lang="en-US" sz="1200" b="0" i="0" u="none" strike="noStrike" cap="none" dirty="0">
                <a:solidFill>
                  <a:schemeClr val="dk1"/>
                </a:solidFill>
                <a:effectLst/>
                <a:latin typeface="Calibri"/>
                <a:ea typeface="Calibri"/>
                <a:cs typeface="Calibri"/>
                <a:sym typeface="Calibri"/>
              </a:rPr>
              <a:t>  5:28</a:t>
            </a:r>
            <a:endParaRPr lang="en-US" b="0" dirty="0">
              <a:effectLst/>
            </a:endParaRPr>
          </a:p>
          <a:p>
            <a:pPr marL="152400" indent="0" rtl="0">
              <a:buNone/>
            </a:pPr>
            <a:r>
              <a:rPr lang="en-US" sz="1200" b="0" i="0" u="none" strike="noStrike" cap="none" dirty="0">
                <a:solidFill>
                  <a:schemeClr val="dk1"/>
                </a:solidFill>
                <a:effectLst/>
                <a:latin typeface="Calibri"/>
                <a:ea typeface="Calibri"/>
                <a:cs typeface="Calibri"/>
                <a:sym typeface="Calibri"/>
              </a:rPr>
              <a:t>The steps to an effective lesson study are explained as well as what lesson study is and is not. (Great explanation about how it is a way for educators to collaborative reflect on students and learning.)</a:t>
            </a:r>
            <a:endParaRPr lang="en-US" b="0" dirty="0">
              <a:effectLst/>
            </a:endParaRPr>
          </a:p>
          <a:p>
            <a:pPr marL="152400" indent="0" rtl="0">
              <a:buNone/>
            </a:pPr>
            <a:r>
              <a:rPr lang="en-US" sz="1200" b="0" i="0" u="none" strike="noStrike" cap="none" dirty="0">
                <a:solidFill>
                  <a:schemeClr val="dk1"/>
                </a:solidFill>
                <a:effectLst/>
                <a:latin typeface="Calibri"/>
                <a:ea typeface="Calibri"/>
                <a:cs typeface="Calibri"/>
                <a:sym typeface="Calibri"/>
                <a:hlinkClick r:id="rId3"/>
              </a:rPr>
              <a:t>https://www.youtube.com/watch?v=g48DAG4hJd4</a:t>
            </a:r>
            <a:endParaRPr lang="en-US" sz="1200" b="0" i="0" u="none" strike="noStrike" cap="none" dirty="0">
              <a:solidFill>
                <a:schemeClr val="dk1"/>
              </a:solidFill>
              <a:effectLst/>
              <a:latin typeface="Calibri"/>
              <a:ea typeface="Calibri"/>
              <a:cs typeface="Calibri"/>
              <a:sym typeface="Calibri"/>
            </a:endParaRPr>
          </a:p>
          <a:p>
            <a:pPr marL="152400" indent="0" rtl="0">
              <a:buNone/>
            </a:pPr>
            <a:endParaRPr lang="en-US" sz="1200" b="0" i="0" u="sng" strike="noStrike" cap="none" dirty="0">
              <a:solidFill>
                <a:schemeClr val="dk1"/>
              </a:solidFill>
              <a:effectLst/>
              <a:latin typeface="Calibri"/>
              <a:cs typeface="Calibri"/>
              <a:sym typeface="Calibri"/>
            </a:endParaRPr>
          </a:p>
          <a:p>
            <a:pPr marL="152400" indent="0" rtl="0">
              <a:buNone/>
            </a:pPr>
            <a:r>
              <a:rPr lang="en-US" sz="1200" b="1" i="0" u="none" strike="noStrike" cap="none" dirty="0">
                <a:solidFill>
                  <a:schemeClr val="dk1"/>
                </a:solidFill>
                <a:effectLst/>
                <a:latin typeface="Calibri"/>
                <a:cs typeface="Calibri"/>
                <a:sym typeface="Calibri"/>
              </a:rPr>
              <a:t>2</a:t>
            </a:r>
            <a:r>
              <a:rPr lang="en-US" sz="1200" b="1" i="0" u="none" strike="noStrike" cap="none" dirty="0">
                <a:solidFill>
                  <a:schemeClr val="dk1"/>
                </a:solidFill>
                <a:effectLst/>
                <a:latin typeface="Calibri"/>
                <a:ea typeface="Calibri"/>
                <a:cs typeface="Calibri"/>
                <a:sym typeface="Calibri"/>
              </a:rPr>
              <a:t>.  Instructional Rounds  </a:t>
            </a:r>
            <a:r>
              <a:rPr lang="en-US" sz="1200" b="0" i="0" u="none" strike="noStrike" cap="none" dirty="0">
                <a:solidFill>
                  <a:schemeClr val="dk1"/>
                </a:solidFill>
                <a:effectLst/>
                <a:latin typeface="Calibri"/>
                <a:ea typeface="Calibri"/>
                <a:cs typeface="Calibri"/>
                <a:sym typeface="Calibri"/>
              </a:rPr>
              <a:t>8:01</a:t>
            </a:r>
            <a:endParaRPr lang="en-US" b="0" dirty="0">
              <a:effectLst/>
            </a:endParaRPr>
          </a:p>
          <a:p>
            <a:pPr marL="152400" indent="0" rtl="0">
              <a:buNone/>
            </a:pPr>
            <a:r>
              <a:rPr lang="en-US" sz="1200" b="0" i="0" u="none" strike="noStrike" cap="none" dirty="0">
                <a:solidFill>
                  <a:schemeClr val="dk1"/>
                </a:solidFill>
                <a:effectLst/>
                <a:latin typeface="Calibri"/>
                <a:ea typeface="Calibri"/>
                <a:cs typeface="Calibri"/>
                <a:sym typeface="Calibri"/>
              </a:rPr>
              <a:t>Collaborating to Improve Instruction: Instructional Rounds   </a:t>
            </a:r>
            <a:endParaRPr lang="en-US" b="0" dirty="0">
              <a:effectLst/>
            </a:endParaRPr>
          </a:p>
          <a:p>
            <a:pPr marL="152400" indent="0" rtl="0">
              <a:buNone/>
            </a:pPr>
            <a:r>
              <a:rPr lang="en-US" sz="1200" b="0" i="0" u="sng" strike="noStrike" cap="none" dirty="0">
                <a:solidFill>
                  <a:schemeClr val="dk1"/>
                </a:solidFill>
                <a:effectLst/>
                <a:latin typeface="Calibri"/>
                <a:ea typeface="Calibri"/>
                <a:cs typeface="Calibri"/>
                <a:sym typeface="Calibri"/>
              </a:rPr>
              <a:t>https://www.youtube.com/watch?v=uQsPYyvDd3s</a:t>
            </a:r>
          </a:p>
          <a:p>
            <a:pPr marL="152400" indent="0" rtl="0">
              <a:buNone/>
            </a:pPr>
            <a:endParaRPr lang="en-US" sz="1200" b="1" kern="1200" dirty="0">
              <a:solidFill>
                <a:schemeClr val="tx1"/>
              </a:solidFill>
              <a:effectLst/>
              <a:latin typeface="+mn-lt"/>
              <a:ea typeface="+mn-ea"/>
              <a:cs typeface="+mn-cs"/>
            </a:endParaRPr>
          </a:p>
          <a:p>
            <a:pPr marL="152400" indent="0" rtl="0">
              <a:buNone/>
            </a:pPr>
            <a:endParaRPr lang="en-US" sz="1200" b="0" i="0" u="none" strike="noStrike" cap="none" dirty="0">
              <a:solidFill>
                <a:schemeClr val="dk1"/>
              </a:solidFill>
              <a:effectLst/>
              <a:latin typeface="Calibri"/>
              <a:ea typeface="Calibri"/>
              <a:cs typeface="Calibri"/>
              <a:sym typeface="Calibri"/>
            </a:endParaRPr>
          </a:p>
          <a:p>
            <a:pPr marL="152400" indent="0" rtl="0">
              <a:buNone/>
            </a:pPr>
            <a:r>
              <a:rPr lang="en-US" sz="1200" b="1" i="0" u="none" strike="noStrike" cap="none" dirty="0">
                <a:solidFill>
                  <a:schemeClr val="dk1"/>
                </a:solidFill>
                <a:effectLst/>
                <a:latin typeface="Calibri"/>
                <a:ea typeface="Calibri"/>
                <a:cs typeface="Calibri"/>
                <a:sym typeface="Calibri"/>
              </a:rPr>
              <a:t>References:</a:t>
            </a:r>
            <a:r>
              <a:rPr lang="en-US" sz="1200" b="1" i="0" u="none" strike="noStrike" cap="none" baseline="0" dirty="0">
                <a:solidFill>
                  <a:schemeClr val="dk1"/>
                </a:solidFill>
                <a:effectLst/>
                <a:latin typeface="Calibri"/>
                <a:ea typeface="Calibri"/>
                <a:cs typeface="Calibri"/>
                <a:sym typeface="Calibri"/>
              </a:rPr>
              <a:t> </a:t>
            </a:r>
          </a:p>
          <a:p>
            <a:pPr marL="152400" indent="0" rtl="0">
              <a:buNone/>
            </a:pPr>
            <a:r>
              <a:rPr lang="en-US" sz="1200" b="0" i="0" u="none" strike="noStrike" cap="none" dirty="0" err="1">
                <a:solidFill>
                  <a:schemeClr val="dk1"/>
                </a:solidFill>
                <a:effectLst/>
                <a:latin typeface="Calibri"/>
                <a:ea typeface="Calibri"/>
                <a:cs typeface="Calibri"/>
                <a:sym typeface="Calibri"/>
              </a:rPr>
              <a:t>CaseNex</a:t>
            </a:r>
            <a:r>
              <a:rPr lang="en-US" sz="1200" b="0" i="0" u="none" strike="noStrike" cap="none" dirty="0">
                <a:solidFill>
                  <a:schemeClr val="dk1"/>
                </a:solidFill>
                <a:effectLst/>
                <a:latin typeface="Calibri"/>
                <a:ea typeface="Calibri"/>
                <a:cs typeface="Calibri"/>
                <a:sym typeface="Calibri"/>
              </a:rPr>
              <a:t> (2008) Lesson study. [YouTube video] Retrieved from https://www.youtube.com/watch?v=g48DAG4hJd4</a:t>
            </a:r>
          </a:p>
          <a:p>
            <a:pPr marL="152400" indent="0" rtl="0">
              <a:buNone/>
            </a:pPr>
            <a:endParaRPr lang="en-US" sz="1200" b="0" i="0" u="none" strike="noStrike" cap="none" dirty="0">
              <a:solidFill>
                <a:schemeClr val="dk1"/>
              </a:solidFill>
              <a:effectLst/>
              <a:latin typeface="Calibri"/>
              <a:ea typeface="Calibri"/>
              <a:cs typeface="Calibri"/>
              <a:sym typeface="Calibri"/>
            </a:endParaRPr>
          </a:p>
          <a:p>
            <a:pPr marL="152400" indent="0" rtl="0">
              <a:buNone/>
            </a:pPr>
            <a:r>
              <a:rPr lang="en-US" sz="1200" b="0" i="0" u="none" strike="noStrike" cap="none" dirty="0">
                <a:solidFill>
                  <a:schemeClr val="dk1"/>
                </a:solidFill>
                <a:effectLst/>
                <a:latin typeface="Calibri"/>
                <a:ea typeface="Calibri"/>
                <a:cs typeface="Calibri"/>
                <a:sym typeface="Calibri"/>
              </a:rPr>
              <a:t>The National Center on Time &amp; Learning. (2011, Sep 26) Collaborating to improve instruction: instructional rounds. [You Tube video]. NCTL. Retrieved from https://www.youtube.com/watch?v=uQsPYyvDd3s</a:t>
            </a:r>
          </a:p>
          <a:p>
            <a:pPr marL="152400" indent="0" rtl="0">
              <a:buNone/>
            </a:pPr>
            <a:endParaRPr lang="en-US" sz="1200" b="0" i="0" u="none" strike="noStrike" cap="none" dirty="0">
              <a:solidFill>
                <a:schemeClr val="dk1"/>
              </a:solidFill>
              <a:effectLst/>
              <a:latin typeface="Calibri"/>
              <a:ea typeface="Calibri"/>
              <a:cs typeface="Calibri"/>
              <a:sym typeface="Calibri"/>
            </a:endParaRPr>
          </a:p>
          <a:p>
            <a:pPr marL="152400" indent="0" rtl="0">
              <a:buNone/>
            </a:pPr>
            <a:endParaRPr lang="en-US" sz="1200" b="0" i="0" u="none" strike="noStrike" cap="none" dirty="0">
              <a:solidFill>
                <a:schemeClr val="dk1"/>
              </a:solidFill>
              <a:effectLst/>
              <a:latin typeface="Calibri"/>
              <a:ea typeface="Calibri"/>
              <a:cs typeface="Calibri"/>
              <a:sym typeface="Calibri"/>
            </a:endParaRPr>
          </a:p>
          <a:p>
            <a:pPr marL="152400" indent="0" rtl="0">
              <a:buNone/>
            </a:pPr>
            <a:endParaRPr lang="en-US" sz="1200" b="0" i="0" u="none" strike="noStrike" cap="none" dirty="0">
              <a:solidFill>
                <a:schemeClr val="dk1"/>
              </a:solidFill>
              <a:effectLst/>
              <a:latin typeface="Calibri"/>
              <a:ea typeface="Calibri"/>
              <a:cs typeface="Calibri"/>
              <a:sym typeface="Calibri"/>
            </a:endParaRPr>
          </a:p>
          <a:p>
            <a:pPr marL="152400" indent="0" rtl="0">
              <a:buNone/>
            </a:pPr>
            <a:endParaRPr lang="en-US" sz="1200" b="0" i="0" u="none" strike="noStrike" cap="none" dirty="0">
              <a:solidFill>
                <a:schemeClr val="dk1"/>
              </a:solidFill>
              <a:effectLst/>
              <a:latin typeface="Calibri"/>
              <a:ea typeface="Calibri"/>
              <a:cs typeface="Calibri"/>
              <a:sym typeface="Calibri"/>
            </a:endParaRPr>
          </a:p>
          <a:p>
            <a:pPr marL="152400" indent="0" rtl="0">
              <a:buNone/>
            </a:pPr>
            <a:endParaRPr lang="en-US" sz="1200" b="1" i="0" u="none" strike="noStrike" cap="none" dirty="0">
              <a:solidFill>
                <a:schemeClr val="dk1"/>
              </a:solidFill>
              <a:effectLst/>
              <a:latin typeface="Calibri"/>
              <a:ea typeface="Calibri"/>
              <a:cs typeface="Calibri"/>
              <a:sym typeface="Calibri"/>
            </a:endParaRPr>
          </a:p>
          <a:p>
            <a:pPr marL="152400" indent="0" rtl="0">
              <a:buNone/>
            </a:pPr>
            <a:endParaRPr sz="1200" b="1" i="0" u="none" strike="noStrike" cap="none" dirty="0">
              <a:solidFill>
                <a:schemeClr val="dk1"/>
              </a:solidFill>
              <a:latin typeface="Calibri"/>
              <a:ea typeface="Calibri"/>
              <a:cs typeface="Calibri"/>
              <a:sym typeface="Calibri"/>
            </a:endParaRPr>
          </a:p>
        </p:txBody>
      </p:sp>
      <p:sp>
        <p:nvSpPr>
          <p:cNvPr id="121" name="Google Shape;121;p7: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14795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 </a:t>
            </a:r>
            <a:r>
              <a:rPr lang="en-US" sz="1200" dirty="0"/>
              <a:t>Review all essential functions from the practice profile</a:t>
            </a:r>
            <a:r>
              <a:rPr lang="en-US" sz="1200" baseline="0" dirty="0"/>
              <a:t> and be familiar with each of the indicators and how they look in practice.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1" baseline="0" dirty="0"/>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1" dirty="0"/>
              <a:t>To Know/To</a:t>
            </a:r>
            <a:r>
              <a:rPr lang="en-US" sz="1200" b="1" baseline="0" dirty="0"/>
              <a:t> Say</a:t>
            </a:r>
            <a:r>
              <a:rPr lang="en-US" sz="1200" b="1" dirty="0"/>
              <a:t>: </a:t>
            </a:r>
            <a:r>
              <a:rPr lang="en-US" sz="1200" dirty="0"/>
              <a:t>Please refer to the DBDM Workbook</a:t>
            </a:r>
            <a:r>
              <a:rPr lang="en-US" sz="1200" baseline="0" dirty="0"/>
              <a:t> for a complete practice profile. </a:t>
            </a:r>
            <a:r>
              <a:rPr lang="en-US" sz="1200" b="0" i="0" u="none" strike="noStrike" cap="none" dirty="0">
                <a:solidFill>
                  <a:schemeClr val="dk1"/>
                </a:solidFill>
                <a:effectLst/>
                <a:latin typeface="Calibri"/>
                <a:ea typeface="Calibri"/>
                <a:cs typeface="Calibri"/>
                <a:sym typeface="Calibri"/>
              </a:rPr>
              <a:t>We use practice profiles as a way of describing the steps of the process in real-world practice. We will refer to the practice profile throughout the module. You should also refer to it as you begin implementing DBDM in your school and district. The practice profile can also be used as an observation, reflection, and feedback tool when working with a coach. </a:t>
            </a: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360"/>
              </a:spcBef>
              <a:spcAft>
                <a:spcPts val="0"/>
              </a:spcAft>
              <a:buClr>
                <a:schemeClr val="dk1"/>
              </a:buClr>
              <a:buSzPts val="1200"/>
              <a:buFont typeface="Calibri"/>
              <a:buNone/>
              <a:tabLst/>
              <a:defRPr/>
            </a:pPr>
            <a:r>
              <a:rPr lang="en-US" sz="1200" b="0" i="0" u="none" strike="noStrike" cap="none" dirty="0">
                <a:solidFill>
                  <a:schemeClr val="dk1"/>
                </a:solidFill>
                <a:effectLst/>
                <a:latin typeface="Calibri"/>
                <a:ea typeface="Calibri"/>
                <a:cs typeface="Calibri"/>
                <a:sym typeface="Calibri"/>
              </a:rPr>
              <a:t>The following slides show how the essential functions outlined in the practice profile directly correspond to the GAINS process. </a:t>
            </a:r>
          </a:p>
          <a:p>
            <a:pPr marL="0" lvl="0" indent="0" algn="l" rtl="0">
              <a:spcBef>
                <a:spcPts val="360"/>
              </a:spcBef>
              <a:spcAft>
                <a:spcPts val="0"/>
              </a:spcAft>
              <a:buNone/>
            </a:pPr>
            <a:endParaRPr lang="en-US" sz="1200" dirty="0"/>
          </a:p>
          <a:p>
            <a:pPr marL="152400" indent="0">
              <a:buNone/>
            </a:pP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9524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These are the key terms used throughout the</a:t>
            </a:r>
            <a:r>
              <a:rPr lang="en-US" sz="1200" b="0" i="0" u="none" strike="noStrike" cap="none" baseline="0" dirty="0">
                <a:solidFill>
                  <a:schemeClr val="dk1"/>
                </a:solidFill>
                <a:latin typeface="Calibri"/>
                <a:ea typeface="Calibri"/>
                <a:cs typeface="Calibri"/>
                <a:sym typeface="Calibri"/>
              </a:rPr>
              <a:t> module.</a:t>
            </a: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40843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0683f192a_1_11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40683f192a_1_113: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000" b="1" dirty="0"/>
              <a:t>To</a:t>
            </a:r>
            <a:r>
              <a:rPr lang="en-US" sz="1000" b="1" baseline="0" dirty="0"/>
              <a:t> </a:t>
            </a:r>
            <a:r>
              <a:rPr lang="en-US" sz="1000" b="1" i="0" u="none" strike="noStrike" cap="none" baseline="0" dirty="0">
                <a:solidFill>
                  <a:schemeClr val="dk1"/>
                </a:solidFill>
                <a:latin typeface="Calibri"/>
                <a:cs typeface="Calibri"/>
                <a:sym typeface="Calibri"/>
              </a:rPr>
              <a:t>K</a:t>
            </a:r>
            <a:r>
              <a:rPr lang="en-US" sz="1000" b="1" i="0" u="none" strike="noStrike" cap="none" dirty="0">
                <a:solidFill>
                  <a:schemeClr val="dk1"/>
                </a:solidFill>
                <a:latin typeface="Calibri"/>
                <a:ea typeface="Calibri"/>
                <a:cs typeface="Calibri"/>
                <a:sym typeface="Calibri"/>
              </a:rPr>
              <a:t>now</a:t>
            </a:r>
            <a:r>
              <a:rPr lang="en-US" sz="1000" b="1" baseline="0" dirty="0"/>
              <a:t>: </a:t>
            </a:r>
            <a:r>
              <a:rPr lang="en-US" sz="1000" b="0" baseline="0" dirty="0"/>
              <a:t>Make sure participants know where to find the practice profile (it’s in the DBDM workbook).</a:t>
            </a:r>
            <a:endParaRPr lang="en-US" sz="1000" b="1"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000" b="1"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000" b="1" baseline="0" dirty="0"/>
              <a:t>To Know/To Say: </a:t>
            </a:r>
            <a:r>
              <a:rPr lang="en-US" sz="1000" b="0" baseline="0" dirty="0"/>
              <a:t>If you refer to your practice profile, you’ll notice Essential Function 4 aligns with Step 4 in the GAINS process. This is the step where, as a team, you systematically review evidence of student and reflect on the impact of the instructional change.</a:t>
            </a:r>
            <a:r>
              <a:rPr lang="en-US" sz="1000" dirty="0">
                <a:latin typeface="Arial"/>
                <a:ea typeface="Arial"/>
                <a:cs typeface="Arial"/>
                <a:sym typeface="Arial"/>
              </a:rPr>
              <a:t> During this step, you take the time to discover if what you did really worked and how it worked or if it didn’t work at all! This is where you truly </a:t>
            </a:r>
            <a:r>
              <a:rPr lang="en-US" sz="1000" b="1" dirty="0">
                <a:latin typeface="Arial"/>
                <a:ea typeface="Arial"/>
                <a:cs typeface="Arial"/>
                <a:sym typeface="Arial"/>
              </a:rPr>
              <a:t>KNOW THY IMPACT.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000" b="0" dirty="0">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000" b="0" dirty="0"/>
              <a:t>Review</a:t>
            </a:r>
            <a:r>
              <a:rPr lang="en-US" sz="1000" b="0" baseline="0" dirty="0"/>
              <a:t> the actions and roadblocks.</a:t>
            </a:r>
            <a:r>
              <a:rPr lang="en-US" sz="1000" b="0" baseline="0" dirty="0">
                <a:latin typeface="Arial"/>
                <a:cs typeface="Arial"/>
                <a:sym typeface="Arial"/>
              </a:rPr>
              <a:t> </a:t>
            </a:r>
            <a:r>
              <a:rPr lang="en-US" sz="1000" b="0" baseline="0" dirty="0"/>
              <a:t>We identified some general roadblocks for you, but you may find that you have experienced others. </a:t>
            </a:r>
            <a:r>
              <a:rPr lang="en-US" sz="1000" b="0" dirty="0"/>
              <a:t>The actions identified</a:t>
            </a:r>
            <a:r>
              <a:rPr lang="en-US" sz="1000" b="0" baseline="0" dirty="0"/>
              <a:t> for every essential function are designed </a:t>
            </a:r>
            <a:r>
              <a:rPr lang="en-US" sz="1000" b="0" dirty="0"/>
              <a:t>help prevent implementation roadblocks. </a:t>
            </a:r>
            <a:endParaRPr lang="en-US" sz="2000" dirty="0">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000" dirty="0">
              <a:latin typeface="Arial"/>
              <a:ea typeface="Arial"/>
              <a:cs typeface="Arial"/>
              <a:sym typeface="Arial"/>
            </a:endParaRPr>
          </a:p>
        </p:txBody>
      </p:sp>
      <p:sp>
        <p:nvSpPr>
          <p:cNvPr id="240" name="Google Shape;240;g40683f192a_1_113: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0683f192a_1_119: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40683f192a_1_119: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US" b="1" dirty="0"/>
              <a:t>To </a:t>
            </a:r>
            <a:r>
              <a:rPr lang="en-US" sz="1200" b="1" i="0" u="none" strike="noStrike" cap="none" dirty="0">
                <a:solidFill>
                  <a:schemeClr val="dk1"/>
                </a:solidFill>
                <a:latin typeface="Calibri"/>
                <a:cs typeface="Calibri"/>
                <a:sym typeface="Calibri"/>
              </a:rPr>
              <a:t>K</a:t>
            </a:r>
            <a:r>
              <a:rPr lang="en-US" sz="1200" b="1" i="0" u="none" strike="noStrike" cap="none" dirty="0">
                <a:solidFill>
                  <a:schemeClr val="dk1"/>
                </a:solidFill>
                <a:latin typeface="Calibri"/>
                <a:ea typeface="Calibri"/>
                <a:cs typeface="Calibri"/>
                <a:sym typeface="Calibri"/>
              </a:rPr>
              <a:t>now</a:t>
            </a:r>
            <a:r>
              <a:rPr lang="en-US" b="1" dirty="0"/>
              <a:t>: </a:t>
            </a:r>
            <a:r>
              <a:rPr lang="en-US" dirty="0"/>
              <a:t>Review Essential</a:t>
            </a:r>
            <a:r>
              <a:rPr lang="en-US" baseline="0" dirty="0"/>
              <a:t> Function 4/GAINS step 4.</a:t>
            </a:r>
          </a:p>
          <a:p>
            <a:pPr marL="0" lvl="0" indent="0" algn="l" rtl="0">
              <a:spcBef>
                <a:spcPts val="360"/>
              </a:spcBef>
              <a:spcAft>
                <a:spcPts val="0"/>
              </a:spcAft>
              <a:buClr>
                <a:schemeClr val="dk1"/>
              </a:buClr>
              <a:buSzPts val="1100"/>
              <a:buFont typeface="Arial"/>
              <a:buNone/>
            </a:pPr>
            <a:endParaRPr lang="en-US" dirty="0"/>
          </a:p>
          <a:p>
            <a:pPr marL="0" lvl="0" indent="0" algn="l" rtl="0">
              <a:spcBef>
                <a:spcPts val="360"/>
              </a:spcBef>
              <a:spcAft>
                <a:spcPts val="0"/>
              </a:spcAft>
              <a:buClr>
                <a:schemeClr val="dk1"/>
              </a:buClr>
              <a:buSzPts val="1100"/>
              <a:buFont typeface="Arial"/>
              <a:buNone/>
            </a:pPr>
            <a:r>
              <a:rPr lang="en-US" b="1" dirty="0"/>
              <a:t>To Know/To Say</a:t>
            </a:r>
            <a:r>
              <a:rPr lang="en-US" dirty="0"/>
              <a:t>:</a:t>
            </a:r>
            <a:r>
              <a:rPr lang="en-US" baseline="0" dirty="0"/>
              <a:t> It’s not enough to implement the instructional action, the magic happens when you systematically analyze the student evidence and reflect on what worked. Through this intentional and collaborative process, you make clear and documented connections about how instruction impacted learning. </a:t>
            </a:r>
          </a:p>
          <a:p>
            <a:pPr marL="0" lvl="0" indent="0" algn="l" rtl="0">
              <a:spcBef>
                <a:spcPts val="360"/>
              </a:spcBef>
              <a:spcAft>
                <a:spcPts val="0"/>
              </a:spcAft>
              <a:buClr>
                <a:schemeClr val="dk1"/>
              </a:buClr>
              <a:buSzPts val="1100"/>
              <a:buFont typeface="Arial"/>
              <a:buNone/>
            </a:pPr>
            <a:endParaRPr lang="en-US" baseline="0" dirty="0"/>
          </a:p>
          <a:p>
            <a:pPr marL="0" lvl="0" indent="0" algn="l" rtl="0">
              <a:spcBef>
                <a:spcPts val="360"/>
              </a:spcBef>
              <a:spcAft>
                <a:spcPts val="0"/>
              </a:spcAft>
              <a:buClr>
                <a:schemeClr val="dk1"/>
              </a:buClr>
              <a:buSzPts val="1100"/>
              <a:buFont typeface="Arial"/>
              <a:buNone/>
            </a:pPr>
            <a:r>
              <a:rPr lang="en-US" baseline="0" dirty="0"/>
              <a:t>When you’re analyzing the data, review the Data Analysis System (meeting guidelines, meeting protocol, and meeting agenda) your team developed and used during Step Two of this DBDM process. Improve the system as needed and continue to hold data team meetings.</a:t>
            </a:r>
            <a:endParaRPr dirty="0"/>
          </a:p>
        </p:txBody>
      </p:sp>
      <p:sp>
        <p:nvSpPr>
          <p:cNvPr id="247" name="Google Shape;247;g40683f192a_1_119: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0683f192a_1_126: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40683f192a_1_126: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b="1" dirty="0"/>
              <a:t>To Know/To Say:</a:t>
            </a:r>
            <a:r>
              <a:rPr lang="en-US" dirty="0"/>
              <a:t> </a:t>
            </a:r>
            <a:r>
              <a:rPr lang="en-US" baseline="0" dirty="0"/>
              <a:t>Step four is so exciting because the hard work pays off, and you may find it professionally very rewarding. Most importantly, this is the step where you really start to see benefits for students! At the end of this process, students should be understanding a topic that they previously had difficulty with. And that’s what DBDM is all about: helping students.</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baseline="0"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baseline="0" dirty="0"/>
              <a:t>Reflecting on the impact of the instructional change requires some soul-searching, in addition to the data analysis. And this is not always easy. Even though it may be hard, try to be as non-judgmental as possible (toward others and yourselves). Systematically review the evidence. Ask yourselves, what worked, what did not work, and why. Even discovering what did not work is a success!</a:t>
            </a:r>
            <a:endParaRPr lang="en-US" dirty="0"/>
          </a:p>
          <a:p>
            <a:pPr marL="0" lvl="0" indent="0" algn="l" rtl="0">
              <a:spcBef>
                <a:spcPts val="36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b="1" dirty="0">
                <a:solidFill>
                  <a:srgbClr val="FF0000"/>
                </a:solidFill>
              </a:rPr>
              <a:t>Potential video for reflection:</a:t>
            </a:r>
            <a:r>
              <a:rPr lang="en-US" b="1" dirty="0"/>
              <a:t> Data Team Meeting</a:t>
            </a:r>
            <a:r>
              <a:rPr lang="en-US" dirty="0"/>
              <a:t> 7:57   </a:t>
            </a:r>
          </a:p>
          <a:p>
            <a:pPr marL="0" lvl="0" indent="0" algn="l" rtl="0">
              <a:lnSpc>
                <a:spcPct val="115000"/>
              </a:lnSpc>
              <a:spcBef>
                <a:spcPts val="0"/>
              </a:spcBef>
              <a:spcAft>
                <a:spcPts val="0"/>
              </a:spcAft>
              <a:buClr>
                <a:schemeClr val="dk1"/>
              </a:buClr>
              <a:buSzPts val="1100"/>
              <a:buFont typeface="Arial"/>
              <a:buNone/>
            </a:pPr>
            <a:r>
              <a:rPr lang="en-US" dirty="0"/>
              <a:t>Elementary math teachers meet and discuss CFA math data.</a:t>
            </a:r>
            <a:endParaRPr dirty="0"/>
          </a:p>
          <a:p>
            <a:pPr marL="0" lvl="0" indent="0" algn="l" rtl="0">
              <a:lnSpc>
                <a:spcPct val="115000"/>
              </a:lnSpc>
              <a:spcBef>
                <a:spcPts val="1000"/>
              </a:spcBef>
              <a:spcAft>
                <a:spcPts val="0"/>
              </a:spcAft>
              <a:buClr>
                <a:schemeClr val="dk1"/>
              </a:buClr>
              <a:buSzPts val="1100"/>
              <a:buFont typeface="Arial"/>
              <a:buNone/>
            </a:pPr>
            <a:r>
              <a:rPr lang="en-US" u="sng" dirty="0">
                <a:solidFill>
                  <a:srgbClr val="0000FF"/>
                </a:solidFill>
                <a:hlinkClick r:id="rId3"/>
              </a:rPr>
              <a:t>https://www.youtube.com/watch?v=QcuOFpRgOK8&amp;t=251s</a:t>
            </a:r>
            <a:endParaRPr u="sng" dirty="0">
              <a:solidFill>
                <a:srgbClr val="0000FF"/>
              </a:solidFill>
            </a:endParaRPr>
          </a:p>
          <a:p>
            <a:pPr marL="0" lvl="0" indent="0" algn="l" rtl="0">
              <a:spcBef>
                <a:spcPts val="1000"/>
              </a:spcBef>
              <a:spcAft>
                <a:spcPts val="0"/>
              </a:spcAft>
              <a:buClr>
                <a:schemeClr val="dk1"/>
              </a:buClr>
              <a:buSzPts val="1100"/>
              <a:buFont typeface="Arial"/>
              <a:buNone/>
            </a:pPr>
            <a:endParaRPr dirty="0"/>
          </a:p>
          <a:p>
            <a:pPr marL="0" lvl="0" indent="0" algn="l" rtl="0">
              <a:spcBef>
                <a:spcPts val="360"/>
              </a:spcBef>
              <a:spcAft>
                <a:spcPts val="0"/>
              </a:spcAft>
              <a:buClr>
                <a:schemeClr val="dk1"/>
              </a:buClr>
              <a:buSzPts val="1100"/>
              <a:buFont typeface="Arial"/>
              <a:buNone/>
            </a:pPr>
            <a:endParaRPr dirty="0"/>
          </a:p>
          <a:p>
            <a:pPr marL="0" marR="0" lvl="0" indent="0" algn="l" rtl="0">
              <a:spcBef>
                <a:spcPts val="360"/>
              </a:spcBef>
              <a:spcAft>
                <a:spcPts val="0"/>
              </a:spcAft>
              <a:buClr>
                <a:schemeClr val="dk1"/>
              </a:buClr>
              <a:buSzPts val="1200"/>
              <a:buFont typeface="Calibri"/>
              <a:buNone/>
            </a:pPr>
            <a:endParaRPr dirty="0"/>
          </a:p>
        </p:txBody>
      </p:sp>
      <p:sp>
        <p:nvSpPr>
          <p:cNvPr id="255" name="Google Shape;255;g40683f192a_1_126: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40683f192a_1_13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40683f192a_1_133: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t>To </a:t>
            </a:r>
            <a:r>
              <a:rPr lang="en-US" sz="1200" b="1" i="0" u="none" strike="noStrike" cap="none" dirty="0">
                <a:solidFill>
                  <a:schemeClr val="dk1"/>
                </a:solidFill>
                <a:latin typeface="Calibri"/>
                <a:cs typeface="Calibri"/>
                <a:sym typeface="Calibri"/>
              </a:rPr>
              <a:t>K</a:t>
            </a:r>
            <a:r>
              <a:rPr lang="en-US" sz="1200" b="1" i="0" u="none" strike="noStrike" cap="none" dirty="0">
                <a:solidFill>
                  <a:schemeClr val="dk1"/>
                </a:solidFill>
                <a:latin typeface="Calibri"/>
                <a:ea typeface="Calibri"/>
                <a:cs typeface="Calibri"/>
                <a:sym typeface="Calibri"/>
              </a:rPr>
              <a:t>now</a:t>
            </a:r>
            <a:r>
              <a:rPr lang="en-US" sz="1200" b="1" dirty="0"/>
              <a:t>: </a:t>
            </a:r>
            <a:r>
              <a:rPr lang="en-US" sz="1200" b="0" dirty="0"/>
              <a:t>As</a:t>
            </a:r>
            <a:r>
              <a:rPr lang="en-US" sz="1200" b="0" baseline="0" dirty="0"/>
              <a:t> a CST member, you may want to r</a:t>
            </a:r>
            <a:r>
              <a:rPr lang="en-US" sz="1200" dirty="0"/>
              <a:t>eview p.19 of the IES Guide for some great information about involving students in the process. This</a:t>
            </a:r>
            <a:r>
              <a:rPr lang="en-US" sz="1200" baseline="0" dirty="0"/>
              <a:t> guide doesn’t have to be shared with participants, but it is good supplemental information for you to have in your back pocket when talking about student involvement. </a:t>
            </a: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The IES Guide is located in facilitator materials.</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Also, this</a:t>
            </a:r>
            <a:r>
              <a:rPr lang="en-US" sz="1200" baseline="0" dirty="0"/>
              <a:t> would be a place to refer to the Developing Assessment Capable Learners module.  If your audience is not familiar with that module, you may choose to insert a brief introduction and schedule time for training.  If your audience is familiar with that module, this is a time to draw connections. </a:t>
            </a: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b="1" dirty="0"/>
              <a:t>To Know/To</a:t>
            </a:r>
            <a:r>
              <a:rPr lang="en-US" sz="1200" b="1" baseline="0" dirty="0"/>
              <a:t> Say</a:t>
            </a:r>
            <a:r>
              <a:rPr lang="en-US" sz="1200" b="1" dirty="0"/>
              <a:t>: </a:t>
            </a:r>
            <a:r>
              <a:rPr lang="en-US" sz="1200" dirty="0"/>
              <a:t>Involving students in the instructional change is important but not always easy. Here are some ideas for how to intentionally engage students in their learning data as a way of gathering feedback during the instructional change. </a:t>
            </a:r>
            <a:endParaRPr dirty="0"/>
          </a:p>
          <a:p>
            <a:pPr marL="0" lvl="0" indent="0" algn="l" rtl="0">
              <a:spcBef>
                <a:spcPts val="360"/>
              </a:spcBef>
              <a:spcAft>
                <a:spcPts val="0"/>
              </a:spcAft>
              <a:buClr>
                <a:schemeClr val="dk1"/>
              </a:buClr>
              <a:buSzPts val="1100"/>
              <a:buFont typeface="Arial"/>
              <a:buNone/>
            </a:pPr>
            <a:endParaRPr dirty="0"/>
          </a:p>
          <a:p>
            <a:pPr marL="0" marR="0" lvl="0" indent="0" algn="l" rtl="0">
              <a:spcBef>
                <a:spcPts val="360"/>
              </a:spcBef>
              <a:spcAft>
                <a:spcPts val="0"/>
              </a:spcAft>
              <a:buClr>
                <a:schemeClr val="dk1"/>
              </a:buClr>
              <a:buSzPts val="1200"/>
              <a:buFont typeface="Calibri"/>
              <a:buNone/>
            </a:pPr>
            <a:endParaRPr dirty="0"/>
          </a:p>
        </p:txBody>
      </p:sp>
      <p:sp>
        <p:nvSpPr>
          <p:cNvPr id="263" name="Google Shape;263;g40683f192a_1_133: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0683f192a_1_14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40683f192a_1_140: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b="1" dirty="0"/>
              <a:t>To Know:</a:t>
            </a:r>
            <a:r>
              <a:rPr lang="en-US" b="1" baseline="0" dirty="0"/>
              <a:t> </a:t>
            </a:r>
            <a:r>
              <a:rPr lang="en-US" b="0" baseline="0" dirty="0"/>
              <a:t>Make note of the roadblocks that were recorded from the group at the beginning of the training. You should refer to them and make note of how the GAINS process will help overcome the roadblocks.</a:t>
            </a:r>
            <a:endParaRPr lang="en-US" b="1"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b="1" dirty="0"/>
              <a:t>To Know/To Say</a:t>
            </a:r>
            <a:r>
              <a:rPr lang="en-US" dirty="0"/>
              <a:t>: The GAINS system is designed to support your team in overcoming roadblocks that have may have prevented you and your students from truly benefitting from all that data collection. Once the team discovers what really worked or what really didn’t work, you can make continuous improvement a reality. Going through this process the first time will be the most difficult. But data-based decision making is about progress not perfection. Imagine how much more you can accomplish when working through the DBDM process again! Imagine how many more students will benefit! </a:t>
            </a:r>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dirty="0"/>
              <a:t>Let’s review the roadblocks that were mentioned during the beginning of the training. What steps in</a:t>
            </a:r>
            <a:r>
              <a:rPr lang="en-US" baseline="0" dirty="0"/>
              <a:t> the GAINS process will help with these roadblocks?</a:t>
            </a:r>
            <a:endParaRPr lang="en-US" dirty="0"/>
          </a:p>
          <a:p>
            <a:pPr marL="0" lvl="0" indent="0" algn="l" rtl="0">
              <a:spcBef>
                <a:spcPts val="360"/>
              </a:spcBef>
              <a:spcAft>
                <a:spcPts val="0"/>
              </a:spcAft>
              <a:buClr>
                <a:schemeClr val="dk1"/>
              </a:buClr>
              <a:buSzPts val="1100"/>
              <a:buFont typeface="Arial"/>
              <a:buNone/>
            </a:pPr>
            <a:endParaRPr lang="en-US" dirty="0"/>
          </a:p>
          <a:p>
            <a:pPr marL="0" lvl="0" indent="0" algn="l" rtl="0">
              <a:spcBef>
                <a:spcPts val="360"/>
              </a:spcBef>
              <a:spcAft>
                <a:spcPts val="0"/>
              </a:spcAft>
              <a:buClr>
                <a:schemeClr val="dk1"/>
              </a:buClr>
              <a:buSzPts val="1100"/>
              <a:buFont typeface="Arial"/>
              <a:buNone/>
            </a:pPr>
            <a:endParaRPr lang="en-US" dirty="0"/>
          </a:p>
          <a:p>
            <a:pPr marL="0" lvl="0" indent="0" algn="l" rtl="0">
              <a:spcBef>
                <a:spcPts val="360"/>
              </a:spcBef>
              <a:spcAft>
                <a:spcPts val="0"/>
              </a:spcAft>
              <a:buClr>
                <a:schemeClr val="dk1"/>
              </a:buClr>
              <a:buSzPts val="1100"/>
              <a:buFont typeface="Arial"/>
              <a:buNone/>
            </a:pPr>
            <a:endParaRPr dirty="0"/>
          </a:p>
        </p:txBody>
      </p:sp>
      <p:sp>
        <p:nvSpPr>
          <p:cNvPr id="271" name="Google Shape;271;g40683f192a_1_140: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0683f192a_1_14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40683f192a_1_140:notes"/>
          <p:cNvSpPr txBox="1">
            <a:spLocks noGrp="1"/>
          </p:cNvSpPr>
          <p:nvPr>
            <p:ph type="body" idx="1"/>
          </p:nvPr>
        </p:nvSpPr>
        <p:spPr>
          <a:xfrm>
            <a:off x="707708" y="4447460"/>
            <a:ext cx="5661600" cy="421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r>
              <a:rPr lang="en-US" b="1" dirty="0"/>
              <a:t>To Know:</a:t>
            </a:r>
            <a:r>
              <a:rPr lang="en-US" b="1" baseline="0" dirty="0"/>
              <a:t> </a:t>
            </a:r>
            <a:r>
              <a:rPr lang="en-US" dirty="0"/>
              <a:t>Follow up coaching could happen in a variety of ways, depending on the context. The presenter should know how to direct participants toward follow up coaching opportunities. If the building is working on School-Based Implementation Coaching, that model could be used to support teams through the DBDM process.  Additionally, as noted earlier, there</a:t>
            </a:r>
            <a:r>
              <a:rPr lang="en-US" baseline="0" dirty="0"/>
              <a:t> is potential for alignment between this module and the Developing Assessment Capable Learners module.  Depending on your audience’s background and experience, you may want to explicitly point out connections and organizing your training in a way that enhances knowledge and skills across the multiple modules. </a:t>
            </a:r>
            <a:endParaRPr lang="en-US" dirty="0"/>
          </a:p>
          <a:p>
            <a:pPr marL="0" marR="0" lvl="0" indent="0" algn="l" defTabSz="914400" rtl="0" eaLnBrk="1" fontAlgn="auto" latinLnBrk="0" hangingPunct="1">
              <a:lnSpc>
                <a:spcPct val="100000"/>
              </a:lnSpc>
              <a:spcBef>
                <a:spcPts val="360"/>
              </a:spcBef>
              <a:spcAft>
                <a:spcPts val="0"/>
              </a:spcAft>
              <a:buClr>
                <a:schemeClr val="dk1"/>
              </a:buClr>
              <a:buSzPts val="1100"/>
              <a:buFont typeface="Arial"/>
              <a:buNone/>
              <a:tabLst/>
              <a:defRPr/>
            </a:pPr>
            <a:endParaRPr lang="en-US" dirty="0"/>
          </a:p>
          <a:p>
            <a:pPr marL="0" lvl="0" indent="0" algn="l" rtl="0">
              <a:spcBef>
                <a:spcPts val="360"/>
              </a:spcBef>
              <a:spcAft>
                <a:spcPts val="0"/>
              </a:spcAft>
              <a:buClr>
                <a:schemeClr val="dk1"/>
              </a:buClr>
              <a:buSzPts val="1100"/>
              <a:buFont typeface="Arial"/>
              <a:buNone/>
            </a:pPr>
            <a:endParaRPr lang="en-US" dirty="0"/>
          </a:p>
          <a:p>
            <a:pPr marL="0" lvl="0" indent="0" algn="l" rtl="0">
              <a:spcBef>
                <a:spcPts val="360"/>
              </a:spcBef>
              <a:spcAft>
                <a:spcPts val="0"/>
              </a:spcAft>
              <a:buClr>
                <a:schemeClr val="dk1"/>
              </a:buClr>
              <a:buSzPts val="1100"/>
              <a:buFont typeface="Arial"/>
              <a:buNone/>
            </a:pPr>
            <a:endParaRPr dirty="0"/>
          </a:p>
        </p:txBody>
      </p:sp>
      <p:sp>
        <p:nvSpPr>
          <p:cNvPr id="271" name="Google Shape;271;g40683f192a_1_140:notes"/>
          <p:cNvSpPr txBox="1">
            <a:spLocks noGrp="1"/>
          </p:cNvSpPr>
          <p:nvPr>
            <p:ph type="sldNum" idx="12"/>
          </p:nvPr>
        </p:nvSpPr>
        <p:spPr>
          <a:xfrm>
            <a:off x="4008705" y="8893296"/>
            <a:ext cx="3066600" cy="468300"/>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14833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5: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5:notes"/>
          <p:cNvSpPr txBox="1">
            <a:spLocks noGrp="1"/>
          </p:cNvSpPr>
          <p:nvPr>
            <p:ph type="body" idx="1"/>
          </p:nvPr>
        </p:nvSpPr>
        <p:spPr>
          <a:xfrm>
            <a:off x="707708" y="4447460"/>
            <a:ext cx="5661660" cy="4213384"/>
          </a:xfrm>
          <a:prstGeom prst="rect">
            <a:avLst/>
          </a:prstGeom>
          <a:noFill/>
          <a:ln>
            <a:noFill/>
          </a:ln>
        </p:spPr>
        <p:txBody>
          <a:bodyPr spcFirstLastPara="1" wrap="square" lIns="91425" tIns="91425" rIns="91425" bIns="91425" anchor="t" anchorCtr="0">
            <a:noAutofit/>
          </a:bodyPr>
          <a:lstStyle/>
          <a:p>
            <a:pPr marL="0" indent="0">
              <a:spcBef>
                <a:spcPts val="0"/>
              </a:spcBef>
              <a:buNone/>
            </a:pPr>
            <a:r>
              <a:rPr lang="en-US" b="1" dirty="0"/>
              <a:t>To Know/To Say: </a:t>
            </a:r>
            <a:r>
              <a:rPr lang="en-US" b="0" dirty="0"/>
              <a:t>The</a:t>
            </a:r>
            <a:r>
              <a:rPr lang="en-US" b="0" baseline="0" dirty="0"/>
              <a:t> Next Steps template is used for planning either today or back in your building. What resources do you need to begin implementing the information in Data-Based Decision Making.</a:t>
            </a:r>
          </a:p>
          <a:p>
            <a:pPr marL="0" indent="0">
              <a:spcBef>
                <a:spcPts val="0"/>
              </a:spcBef>
              <a:buNone/>
            </a:pPr>
            <a:endParaRPr lang="en-US" b="0" baseline="0" dirty="0"/>
          </a:p>
          <a:p>
            <a:pPr marL="0" indent="0">
              <a:spcBef>
                <a:spcPts val="0"/>
              </a:spcBef>
              <a:buNone/>
            </a:pPr>
            <a:r>
              <a:rPr lang="en-US" b="1" dirty="0"/>
              <a:t>To </a:t>
            </a:r>
            <a:r>
              <a:rPr lang="en-US" b="1" baseline="0" dirty="0"/>
              <a:t>Do: </a:t>
            </a:r>
            <a:r>
              <a:rPr lang="en-US" b="0" dirty="0"/>
              <a:t>Complete the Next Steps template. The template</a:t>
            </a:r>
            <a:r>
              <a:rPr lang="en-US" b="0" baseline="0" dirty="0"/>
              <a:t> is included in the DBDM Workbook</a:t>
            </a:r>
            <a:endParaRPr lang="en-US" b="1" dirty="0"/>
          </a:p>
          <a:p>
            <a:pPr marL="0" lvl="0" indent="0" algn="l" rtl="0">
              <a:spcBef>
                <a:spcPts val="360"/>
              </a:spcBef>
              <a:spcAft>
                <a:spcPts val="0"/>
              </a:spcAft>
              <a:buClr>
                <a:schemeClr val="dk1"/>
              </a:buClr>
              <a:buSzPts val="1100"/>
              <a:buFont typeface="Arial"/>
              <a:buNone/>
            </a:pPr>
            <a:endParaRPr lang="en-US" dirty="0"/>
          </a:p>
        </p:txBody>
      </p:sp>
      <p:sp>
        <p:nvSpPr>
          <p:cNvPr id="279" name="Google Shape;279;p25: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e3a6e8e7a_1_1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e3a6e8e7a_1_11: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indent="0" rtl="0" fontAlgn="base">
              <a:buNone/>
            </a:pPr>
            <a:r>
              <a:rPr lang="en-US" b="1" dirty="0"/>
              <a:t>To Know: </a:t>
            </a:r>
            <a:r>
              <a:rPr lang="en-US" sz="1200" b="0" i="0" u="none" strike="noStrike" cap="none" dirty="0">
                <a:solidFill>
                  <a:schemeClr val="dk1"/>
                </a:solidFill>
                <a:effectLst/>
                <a:latin typeface="Calibri"/>
                <a:ea typeface="Calibri"/>
                <a:cs typeface="Calibri"/>
                <a:sym typeface="Calibri"/>
              </a:rPr>
              <a:t>Use this slide to re-review the cycle that you have just</a:t>
            </a:r>
            <a:r>
              <a:rPr lang="en-US" sz="1200" b="0" i="0" u="none" strike="noStrike" cap="none" baseline="0" dirty="0">
                <a:solidFill>
                  <a:schemeClr val="dk1"/>
                </a:solidFill>
                <a:effectLst/>
                <a:latin typeface="Calibri"/>
                <a:ea typeface="Calibri"/>
                <a:cs typeface="Calibri"/>
                <a:sym typeface="Calibri"/>
              </a:rPr>
              <a:t> completed as a wrap-up to the presentation.</a:t>
            </a:r>
            <a:endParaRPr lang="en-US" dirty="0"/>
          </a:p>
        </p:txBody>
      </p:sp>
      <p:sp>
        <p:nvSpPr>
          <p:cNvPr id="64" name="Google Shape;64;g3e3a6e8e7a_1_11: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67</a:t>
            </a:fld>
            <a:endParaRPr/>
          </a:p>
        </p:txBody>
      </p:sp>
    </p:spTree>
    <p:extLst>
      <p:ext uri="{BB962C8B-B14F-4D97-AF65-F5344CB8AC3E}">
        <p14:creationId xmlns:p14="http://schemas.microsoft.com/office/powerpoint/2010/main" val="15110022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0700d8dad_0_0: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0700d8dad_0_0:notes"/>
          <p:cNvSpPr txBox="1">
            <a:spLocks noGrp="1"/>
          </p:cNvSpPr>
          <p:nvPr>
            <p:ph type="body" idx="1"/>
          </p:nvPr>
        </p:nvSpPr>
        <p:spPr>
          <a:xfrm>
            <a:off x="707708" y="4447460"/>
            <a:ext cx="5661600" cy="42135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dirty="0"/>
          </a:p>
        </p:txBody>
      </p:sp>
      <p:sp>
        <p:nvSpPr>
          <p:cNvPr id="286" name="Google Shape;286;g40700d8dad_0_0:notes"/>
          <p:cNvSpPr txBox="1">
            <a:spLocks noGrp="1"/>
          </p:cNvSpPr>
          <p:nvPr>
            <p:ph type="sldNum" idx="12"/>
          </p:nvPr>
        </p:nvSpPr>
        <p:spPr>
          <a:xfrm>
            <a:off x="4008705" y="8893296"/>
            <a:ext cx="3066600" cy="468300"/>
          </a:xfrm>
          <a:prstGeom prst="rect">
            <a:avLst/>
          </a:prstGeom>
        </p:spPr>
        <p:txBody>
          <a:bodyPr spcFirstLastPara="1" wrap="square" lIns="93925" tIns="46950" rIns="93925" bIns="469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68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 </a:t>
            </a:r>
            <a:r>
              <a:rPr lang="en-US" sz="1200" b="0" i="0" u="none" strike="noStrike" cap="none" dirty="0">
                <a:solidFill>
                  <a:schemeClr val="dk1"/>
                </a:solidFill>
                <a:latin typeface="Calibri"/>
                <a:ea typeface="Calibri"/>
                <a:cs typeface="Calibri"/>
                <a:sym typeface="Calibri"/>
              </a:rPr>
              <a:t>These are the key terms used throughout the</a:t>
            </a:r>
            <a:r>
              <a:rPr lang="en-US" sz="1200" b="0" i="0" u="none" strike="noStrike" cap="none" baseline="0" dirty="0">
                <a:solidFill>
                  <a:schemeClr val="dk1"/>
                </a:solidFill>
                <a:latin typeface="Calibri"/>
                <a:ea typeface="Calibri"/>
                <a:cs typeface="Calibri"/>
                <a:sym typeface="Calibri"/>
              </a:rPr>
              <a:t> module.</a:t>
            </a:r>
            <a:endParaRPr lang="en-US"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755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105" name="Shape 105"/>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defTabSz="914400" rtl="0" eaLnBrk="1" fontAlgn="auto" latinLnBrk="0" hangingPunct="1">
              <a:lnSpc>
                <a:spcPct val="200000"/>
              </a:lnSpc>
              <a:spcBef>
                <a:spcPts val="0"/>
              </a:spcBef>
              <a:spcAft>
                <a:spcPts val="0"/>
              </a:spcAft>
              <a:buClrTx/>
              <a:buSzPct val="25000"/>
              <a:buFontTx/>
              <a:buNone/>
              <a:tabLst/>
              <a:defRPr/>
            </a:pPr>
            <a:r>
              <a:rPr lang="en-US" sz="1200" b="1" i="0" u="none" strike="noStrike" cap="none" dirty="0">
                <a:solidFill>
                  <a:schemeClr val="dk1"/>
                </a:solidFill>
                <a:latin typeface="Calibri"/>
                <a:ea typeface="Calibri"/>
                <a:cs typeface="Calibri"/>
                <a:sym typeface="Calibri"/>
              </a:rPr>
              <a:t>To Know: </a:t>
            </a:r>
            <a:r>
              <a:rPr lang="en-US" dirty="0">
                <a:solidFill>
                  <a:schemeClr val="dk1"/>
                </a:solidFill>
                <a:latin typeface="Calibri"/>
                <a:ea typeface="Calibri"/>
                <a:cs typeface="Calibri"/>
                <a:sym typeface="Calibri"/>
              </a:rPr>
              <a:t>This module is not promoting any specific data-based decision</a:t>
            </a:r>
            <a:r>
              <a:rPr lang="en-US" baseline="0" dirty="0">
                <a:solidFill>
                  <a:schemeClr val="dk1"/>
                </a:solidFill>
                <a:latin typeface="Calibri"/>
                <a:ea typeface="Calibri"/>
                <a:cs typeface="Calibri"/>
                <a:sym typeface="Calibri"/>
              </a:rPr>
              <a:t> making</a:t>
            </a:r>
            <a:r>
              <a:rPr lang="en-US" dirty="0">
                <a:solidFill>
                  <a:schemeClr val="dk1"/>
                </a:solidFill>
                <a:latin typeface="Calibri"/>
                <a:ea typeface="Calibri"/>
                <a:cs typeface="Calibri"/>
                <a:sym typeface="Calibri"/>
              </a:rPr>
              <a:t> model. This module is the result of synthesizing and determining the essential</a:t>
            </a:r>
            <a:r>
              <a:rPr lang="en-US" baseline="0" dirty="0">
                <a:solidFill>
                  <a:schemeClr val="dk1"/>
                </a:solidFill>
                <a:latin typeface="Calibri"/>
                <a:ea typeface="Calibri"/>
                <a:cs typeface="Calibri"/>
                <a:sym typeface="Calibri"/>
              </a:rPr>
              <a:t> elements of multiple data-based decision making approaches with demonstrated effectiveness in education settings.</a:t>
            </a:r>
          </a:p>
          <a:p>
            <a:pPr marL="0" marR="0" lvl="0" indent="0" algn="l" defTabSz="914400" rtl="0" eaLnBrk="1" fontAlgn="auto" latinLnBrk="0" hangingPunct="1">
              <a:lnSpc>
                <a:spcPct val="200000"/>
              </a:lnSpc>
              <a:spcBef>
                <a:spcPts val="0"/>
              </a:spcBef>
              <a:spcAft>
                <a:spcPts val="0"/>
              </a:spcAft>
              <a:buClrTx/>
              <a:buSzPct val="25000"/>
              <a:buFontTx/>
              <a:buNone/>
              <a:tabLst/>
              <a:defRPr/>
            </a:pPr>
            <a:r>
              <a:rPr lang="en-US" dirty="0">
                <a:solidFill>
                  <a:schemeClr val="dk1"/>
                </a:solidFill>
                <a:latin typeface="Calibri"/>
                <a:ea typeface="Calibri"/>
                <a:cs typeface="Calibri"/>
                <a:sym typeface="Calibri"/>
              </a:rPr>
              <a:t> </a:t>
            </a:r>
            <a:endParaRPr lang="en-US" sz="1200" b="0" i="0" u="none" strike="noStrike" cap="none" dirty="0">
              <a:solidFill>
                <a:schemeClr val="dk1"/>
              </a:solidFill>
              <a:latin typeface="Calibri"/>
              <a:ea typeface="Calibri"/>
              <a:cs typeface="Calibri"/>
              <a:sym typeface="Calibri"/>
            </a:endParaRPr>
          </a:p>
          <a:p>
            <a:pPr marL="0" marR="0" lvl="0" indent="0" algn="l" rtl="0">
              <a:lnSpc>
                <a:spcPct val="200000"/>
              </a:lnSpc>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Good morning/afternoon! We will begin the Data-based Decision Making training in _____ minutes. </a:t>
            </a:r>
          </a:p>
          <a:p>
            <a:pPr marL="0" marR="0" lvl="0" indent="0" algn="l" rtl="0">
              <a:lnSpc>
                <a:spcPct val="200000"/>
              </a:lnSpc>
              <a:spcBef>
                <a:spcPts val="360"/>
              </a:spcBef>
              <a:spcAft>
                <a:spcPts val="0"/>
              </a:spcAft>
              <a:buSzPct val="25000"/>
              <a:buNone/>
            </a:pPr>
            <a:endParaRPr lang="en-US" sz="1200" b="1" i="0" u="none" strike="noStrike" cap="none" dirty="0">
              <a:solidFill>
                <a:schemeClr val="dk1"/>
              </a:solidFill>
              <a:latin typeface="Calibri"/>
              <a:ea typeface="Calibri"/>
              <a:cs typeface="Calibri"/>
              <a:sym typeface="Calibri"/>
            </a:endParaRPr>
          </a:p>
          <a:p>
            <a:pPr marL="0" marR="0" lvl="0" indent="0" algn="l" rtl="0">
              <a:lnSpc>
                <a:spcPct val="200000"/>
              </a:lnSpc>
              <a:spcBef>
                <a:spcPts val="360"/>
              </a:spcBef>
              <a:spcAft>
                <a:spcPts val="0"/>
              </a:spcAft>
              <a:buSzPct val="25000"/>
              <a:buNone/>
            </a:pPr>
            <a:r>
              <a:rPr lang="en-US" sz="1200" b="1" i="0" u="none" strike="noStrike" cap="none" dirty="0">
                <a:solidFill>
                  <a:schemeClr val="dk1"/>
                </a:solidFill>
                <a:latin typeface="Calibri"/>
                <a:ea typeface="Calibri"/>
                <a:cs typeface="Calibri"/>
                <a:sym typeface="Calibri"/>
              </a:rPr>
              <a:t>To Do: </a:t>
            </a:r>
            <a:r>
              <a:rPr lang="en-US" sz="1200" b="0" i="0" u="none" strike="noStrike" cap="none" dirty="0">
                <a:solidFill>
                  <a:schemeClr val="dk1"/>
                </a:solidFill>
                <a:latin typeface="Calibri"/>
                <a:ea typeface="Calibri"/>
                <a:cs typeface="Calibri"/>
                <a:sym typeface="Calibri"/>
              </a:rPr>
              <a:t>Greet participants.</a:t>
            </a:r>
          </a:p>
        </p:txBody>
      </p:sp>
      <p:sp>
        <p:nvSpPr>
          <p:cNvPr id="106" name="Shape 106"/>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247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 </a:t>
            </a:r>
            <a:r>
              <a:rPr lang="en-US" sz="1200" b="0" i="0" u="none" strike="noStrike" cap="none" dirty="0">
                <a:solidFill>
                  <a:schemeClr val="dk1"/>
                </a:solidFill>
                <a:latin typeface="Calibri"/>
                <a:ea typeface="Calibri"/>
                <a:cs typeface="Calibri"/>
                <a:sym typeface="Calibri"/>
              </a:rPr>
              <a:t>Special thanks to all contributors to the development and revision of this professional learning module.</a:t>
            </a:r>
          </a:p>
        </p:txBody>
      </p:sp>
      <p:sp>
        <p:nvSpPr>
          <p:cNvPr id="116" name="Shape 116"/>
          <p:cNvSpPr txBox="1">
            <a:spLocks noGrp="1"/>
          </p:cNvSpPr>
          <p:nvPr>
            <p:ph type="dt" idx="10"/>
          </p:nvPr>
        </p:nvSpPr>
        <p:spPr>
          <a:xfrm>
            <a:off x="4008705" y="0"/>
            <a:ext cx="3066733" cy="468154"/>
          </a:xfrm>
          <a:prstGeom prst="rect">
            <a:avLst/>
          </a:prstGeom>
          <a:noFill/>
          <a:ln>
            <a:noFill/>
          </a:ln>
        </p:spPr>
        <p:txBody>
          <a:bodyPr wrap="square" lIns="93925" tIns="46950" rIns="93925" bIns="46950" anchor="t" anchorCtr="0">
            <a:noAutofit/>
          </a:bodyPr>
          <a:lstStyle/>
          <a:p>
            <a:pPr marL="0" marR="0" lvl="0" indent="0" algn="r" rtl="0">
              <a:spcBef>
                <a:spcPts val="0"/>
              </a:spcBef>
              <a:spcAft>
                <a:spcPts val="0"/>
              </a:spcAft>
              <a:buSzPct val="25000"/>
              <a:buNone/>
            </a:pPr>
            <a:r>
              <a:rPr lang="en-US" sz="1200">
                <a:solidFill>
                  <a:schemeClr val="dk1"/>
                </a:solidFill>
                <a:latin typeface="Calibri"/>
                <a:ea typeface="Calibri"/>
                <a:cs typeface="Calibri"/>
                <a:sym typeface="Calibri"/>
              </a:rPr>
              <a:t>1/6/2011</a:t>
            </a:r>
          </a:p>
        </p:txBody>
      </p:sp>
      <p:sp>
        <p:nvSpPr>
          <p:cNvPr id="117" name="Shape 117"/>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4136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pic>
        <p:nvPicPr>
          <p:cNvPr id="4" name="Picture 3"/>
          <p:cNvPicPr>
            <a:picLocks noChangeAspect="1"/>
          </p:cNvPicPr>
          <p:nvPr/>
        </p:nvPicPr>
        <p:blipFill>
          <a:blip r:embed="rId2"/>
          <a:stretch>
            <a:fillRect/>
          </a:stretch>
        </p:blipFill>
        <p:spPr>
          <a:xfrm>
            <a:off x="6930191" y="48128"/>
            <a:ext cx="2093494" cy="401993"/>
          </a:xfrm>
          <a:prstGeom prst="rect">
            <a:avLst/>
          </a:prstGeom>
        </p:spPr>
      </p:pic>
    </p:spTree>
    <p:extLst>
      <p:ext uri="{BB962C8B-B14F-4D97-AF65-F5344CB8AC3E}">
        <p14:creationId xmlns:p14="http://schemas.microsoft.com/office/powerpoint/2010/main" val="237898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65041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0"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4" name="Shape 64"/>
          <p:cNvSpPr txBox="1">
            <a:spLocks noGrp="1"/>
          </p:cNvSpPr>
          <p:nvPr>
            <p:ph type="body" idx="1"/>
          </p:nvPr>
        </p:nvSpPr>
        <p:spPr>
          <a:xfrm rot="5400000">
            <a:off x="838199" y="228601"/>
            <a:ext cx="5257800" cy="6019799"/>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06229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7"/>
        <p:cNvGrpSpPr/>
        <p:nvPr/>
      </p:nvGrpSpPr>
      <p:grpSpPr>
        <a:xfrm>
          <a:off x="0" y="0"/>
          <a:ext cx="0" cy="0"/>
          <a:chOff x="0" y="0"/>
          <a:chExt cx="0" cy="0"/>
        </a:xfrm>
      </p:grpSpPr>
      <p:sp>
        <p:nvSpPr>
          <p:cNvPr id="19" name="Google Shape;19;p2"/>
          <p:cNvSpPr txBox="1">
            <a:spLocks noGrp="1"/>
          </p:cNvSpPr>
          <p:nvPr>
            <p:ph type="title"/>
          </p:nvPr>
        </p:nvSpPr>
        <p:spPr>
          <a:xfrm>
            <a:off x="457200" y="601662"/>
            <a:ext cx="8229600" cy="109696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accent2"/>
              </a:buClr>
              <a:buSzPts val="4400"/>
              <a:buFont typeface="Questrial"/>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R="0" lvl="1" algn="ctr" rtl="0">
              <a:spcBef>
                <a:spcPts val="0"/>
              </a:spcBef>
              <a:spcAft>
                <a:spcPts val="0"/>
              </a:spcAft>
              <a:buClr>
                <a:schemeClr val="accent2"/>
              </a:buClr>
              <a:buSzPts val="4400"/>
              <a:buFont typeface="Questrial"/>
              <a:buNone/>
              <a:defRPr sz="4400" b="0" i="0" u="none" strike="noStrike" cap="none">
                <a:solidFill>
                  <a:schemeClr val="accent2"/>
                </a:solidFill>
                <a:latin typeface="Questrial"/>
                <a:ea typeface="Questrial"/>
                <a:cs typeface="Questrial"/>
                <a:sym typeface="Questrial"/>
              </a:defRPr>
            </a:lvl2pPr>
            <a:lvl3pPr marR="0" lvl="2" algn="ctr" rtl="0">
              <a:spcBef>
                <a:spcPts val="0"/>
              </a:spcBef>
              <a:spcAft>
                <a:spcPts val="0"/>
              </a:spcAft>
              <a:buClr>
                <a:schemeClr val="accent2"/>
              </a:buClr>
              <a:buSzPts val="4400"/>
              <a:buFont typeface="Questrial"/>
              <a:buNone/>
              <a:defRPr sz="4400" b="0" i="0" u="none" strike="noStrike" cap="none">
                <a:solidFill>
                  <a:schemeClr val="accent2"/>
                </a:solidFill>
                <a:latin typeface="Questrial"/>
                <a:ea typeface="Questrial"/>
                <a:cs typeface="Questrial"/>
                <a:sym typeface="Questrial"/>
              </a:defRPr>
            </a:lvl3pPr>
            <a:lvl4pPr marR="0" lvl="3" algn="ctr" rtl="0">
              <a:spcBef>
                <a:spcPts val="0"/>
              </a:spcBef>
              <a:spcAft>
                <a:spcPts val="0"/>
              </a:spcAft>
              <a:buClr>
                <a:schemeClr val="accent2"/>
              </a:buClr>
              <a:buSzPts val="4400"/>
              <a:buFont typeface="Questrial"/>
              <a:buNone/>
              <a:defRPr sz="4400" b="0" i="0" u="none" strike="noStrike" cap="none">
                <a:solidFill>
                  <a:schemeClr val="accent2"/>
                </a:solidFill>
                <a:latin typeface="Questrial"/>
                <a:ea typeface="Questrial"/>
                <a:cs typeface="Questrial"/>
                <a:sym typeface="Questrial"/>
              </a:defRPr>
            </a:lvl4pPr>
            <a:lvl5pPr marR="0" lvl="4" algn="ctr" rtl="0">
              <a:spcBef>
                <a:spcPts val="0"/>
              </a:spcBef>
              <a:spcAft>
                <a:spcPts val="0"/>
              </a:spcAft>
              <a:buClr>
                <a:schemeClr val="accent2"/>
              </a:buClr>
              <a:buSzPts val="4400"/>
              <a:buFont typeface="Questrial"/>
              <a:buNone/>
              <a:defRPr sz="4400" b="0" i="0" u="none" strike="noStrike" cap="none">
                <a:solidFill>
                  <a:schemeClr val="accent2"/>
                </a:solidFill>
                <a:latin typeface="Questrial"/>
                <a:ea typeface="Questrial"/>
                <a:cs typeface="Questrial"/>
                <a:sym typeface="Questrial"/>
              </a:defRPr>
            </a:lvl5pPr>
            <a:lvl6pPr marR="0" lvl="5"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6pPr>
            <a:lvl7pPr marR="0" lvl="6"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7pPr>
            <a:lvl8pPr marR="0" lvl="7"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8pPr>
            <a:lvl9pPr marR="0" lvl="8"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9pPr>
          </a:lstStyle>
          <a:p>
            <a:endParaRPr dirty="0"/>
          </a:p>
        </p:txBody>
      </p:sp>
      <p:sp>
        <p:nvSpPr>
          <p:cNvPr id="20" name="Google Shape;20;p2"/>
          <p:cNvSpPr txBox="1">
            <a:spLocks noGrp="1"/>
          </p:cNvSpPr>
          <p:nvPr>
            <p:ph type="body" idx="1"/>
          </p:nvPr>
        </p:nvSpPr>
        <p:spPr>
          <a:xfrm>
            <a:off x="457200" y="1828805"/>
            <a:ext cx="8229600" cy="3962396"/>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accent2"/>
              </a:buClr>
              <a:buSzPts val="32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914400" marR="0" lvl="1" indent="-406400" algn="l" rtl="0">
              <a:lnSpc>
                <a:spcPct val="100000"/>
              </a:lnSpc>
              <a:spcBef>
                <a:spcPts val="560"/>
              </a:spcBef>
              <a:spcAft>
                <a:spcPts val="0"/>
              </a:spcAft>
              <a:buClr>
                <a:schemeClr val="accent3"/>
              </a:buClr>
              <a:buSzPts val="2800"/>
              <a:buFont typeface="Noto Sans Symbols"/>
              <a:buChar char="❑"/>
              <a:defRPr sz="2800" b="0" i="0" u="none" strike="noStrike" cap="none">
                <a:solidFill>
                  <a:schemeClr val="dk1"/>
                </a:solidFill>
                <a:latin typeface="Questrial"/>
                <a:ea typeface="Questrial"/>
                <a:cs typeface="Questrial"/>
                <a:sym typeface="Questrial"/>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Questrial"/>
                <a:ea typeface="Questrial"/>
                <a:cs typeface="Questrial"/>
                <a:sym typeface="Questrial"/>
              </a:defRPr>
            </a:lvl3pPr>
            <a:lvl4pPr marL="1828800" marR="0" lvl="3" indent="-355600" algn="l" rtl="0">
              <a:lnSpc>
                <a:spcPct val="100000"/>
              </a:lnSpc>
              <a:spcBef>
                <a:spcPts val="400"/>
              </a:spcBef>
              <a:spcAft>
                <a:spcPts val="0"/>
              </a:spcAft>
              <a:buClr>
                <a:schemeClr val="accent2"/>
              </a:buClr>
              <a:buSzPts val="20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55600" algn="l" rtl="0">
              <a:lnSpc>
                <a:spcPct val="100000"/>
              </a:lnSpc>
              <a:spcBef>
                <a:spcPts val="400"/>
              </a:spcBef>
              <a:spcAft>
                <a:spcPts val="0"/>
              </a:spcAft>
              <a:buClr>
                <a:schemeClr val="accent2"/>
              </a:buClr>
              <a:buSzPts val="20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03810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1869B7-C055-44E0-B080-24414D7344AC}"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379986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023649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869B7-C055-44E0-B080-24414D7344AC}"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194677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869B7-C055-44E0-B080-24414D7344AC}"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973281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869B7-C055-44E0-B080-24414D7344AC}"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860325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69B7-C055-44E0-B080-24414D7344AC}"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820610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869B7-C055-44E0-B080-24414D7344AC}"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37596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340120819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14970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970992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552229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726422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325BDB-346E-4D52-82E4-202134B78666}"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2850223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25BDB-346E-4D52-82E4-202134B78666}"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27155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480" y="365125"/>
            <a:ext cx="3912870" cy="1325563"/>
          </a:xfrm>
        </p:spPr>
        <p:txBody>
          <a:bodyPr/>
          <a:lstStyle/>
          <a:p>
            <a:r>
              <a:rPr lang="en-US" dirty="0"/>
              <a:t>Click to edit Master title style</a:t>
            </a:r>
          </a:p>
        </p:txBody>
      </p:sp>
      <p:sp>
        <p:nvSpPr>
          <p:cNvPr id="3" name="Content Placeholder 2"/>
          <p:cNvSpPr>
            <a:spLocks noGrp="1"/>
          </p:cNvSpPr>
          <p:nvPr>
            <p:ph idx="1"/>
          </p:nvPr>
        </p:nvSpPr>
        <p:spPr>
          <a:xfrm>
            <a:off x="4469130" y="365125"/>
            <a:ext cx="4339590" cy="5811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25BDB-346E-4D52-82E4-202134B78666}"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
        <p:nvSpPr>
          <p:cNvPr id="7" name="Content Placeholder 2"/>
          <p:cNvSpPr>
            <a:spLocks noGrp="1"/>
          </p:cNvSpPr>
          <p:nvPr>
            <p:ph idx="13"/>
          </p:nvPr>
        </p:nvSpPr>
        <p:spPr>
          <a:xfrm>
            <a:off x="284480" y="1825625"/>
            <a:ext cx="39128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741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325BDB-346E-4D52-82E4-202134B78666}"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1679601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325BDB-346E-4D52-82E4-202134B78666}"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2207480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325BDB-346E-4D52-82E4-202134B78666}"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31801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2"/>
        <p:cNvGrpSpPr/>
        <p:nvPr/>
      </p:nvGrpSpPr>
      <p:grpSpPr>
        <a:xfrm>
          <a:off x="0" y="0"/>
          <a:ext cx="0" cy="0"/>
          <a:chOff x="0" y="0"/>
          <a:chExt cx="0" cy="0"/>
        </a:xfrm>
      </p:grpSpPr>
      <p:sp>
        <p:nvSpPr>
          <p:cNvPr id="24" name="Shape 24"/>
          <p:cNvSpPr/>
          <p:nvPr/>
        </p:nvSpPr>
        <p:spPr>
          <a:xfrm>
            <a:off x="0" y="1"/>
            <a:ext cx="9144000" cy="6080125"/>
          </a:xfrm>
          <a:prstGeom prst="rect">
            <a:avLst/>
          </a:prstGeom>
          <a:solidFill>
            <a:srgbClr val="025379"/>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25" name="Shape 25"/>
          <p:cNvSpPr txBox="1"/>
          <p:nvPr/>
        </p:nvSpPr>
        <p:spPr>
          <a:xfrm>
            <a:off x="-2440784" y="5087543"/>
            <a:ext cx="1596053" cy="1086244"/>
          </a:xfrm>
          <a:prstGeom prst="rect">
            <a:avLst/>
          </a:prstGeom>
          <a:noFill/>
          <a:ln>
            <a:noFill/>
          </a:ln>
        </p:spPr>
        <p:txBody>
          <a:bodyPr wrap="square" lIns="91400" tIns="45700" rIns="91400" bIns="45700" anchor="t" anchorCtr="0">
            <a:noAutofit/>
          </a:bodyPr>
          <a:lstStyle/>
          <a:p>
            <a:pPr marL="0" marR="0" lvl="0" indent="0" algn="just" rtl="0">
              <a:spcBef>
                <a:spcPts val="0"/>
              </a:spcBef>
              <a:spcAft>
                <a:spcPts val="0"/>
              </a:spcAft>
              <a:buSzPct val="25000"/>
              <a:buNone/>
            </a:pPr>
            <a:r>
              <a:rPr lang="en-US" sz="700" i="1" dirty="0">
                <a:solidFill>
                  <a:schemeClr val="dk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7" name="Shape 27" descr="http://dese.mo.gov/comm/images/DESE-color.png"/>
          <p:cNvPicPr preferRelativeResize="0"/>
          <p:nvPr/>
        </p:nvPicPr>
        <p:blipFill rotWithShape="1">
          <a:blip r:embed="rId2">
            <a:alphaModFix/>
          </a:blip>
          <a:srcRect/>
          <a:stretch/>
        </p:blipFill>
        <p:spPr>
          <a:xfrm>
            <a:off x="155147" y="6137411"/>
            <a:ext cx="1652975" cy="596785"/>
          </a:xfrm>
          <a:prstGeom prst="rect">
            <a:avLst/>
          </a:prstGeom>
          <a:noFill/>
          <a:ln>
            <a:noFill/>
          </a:ln>
        </p:spPr>
      </p:pic>
      <p:sp>
        <p:nvSpPr>
          <p:cNvPr id="28" name="Shape 28"/>
          <p:cNvSpPr txBox="1"/>
          <p:nvPr/>
        </p:nvSpPr>
        <p:spPr>
          <a:xfrm>
            <a:off x="0" y="152400"/>
            <a:ext cx="9144000" cy="369310"/>
          </a:xfrm>
          <a:prstGeom prst="rect">
            <a:avLst/>
          </a:prstGeom>
          <a:noFill/>
          <a:ln>
            <a:noFill/>
          </a:ln>
        </p:spPr>
        <p:txBody>
          <a:bodyPr wrap="square" lIns="91400" tIns="45700" rIns="91400" bIns="45700" anchor="t" anchorCtr="0">
            <a:noAutofit/>
          </a:bodyPr>
          <a:lstStyle/>
          <a:p>
            <a:pPr marL="0" marR="0" lvl="0" indent="0" algn="ctr" rtl="0">
              <a:spcBef>
                <a:spcPts val="0"/>
              </a:spcBef>
              <a:spcAft>
                <a:spcPts val="0"/>
              </a:spcAft>
              <a:buSzPct val="25000"/>
              <a:buNone/>
            </a:pPr>
            <a:r>
              <a:rPr lang="en-US" sz="1800" b="1" i="1" dirty="0">
                <a:solidFill>
                  <a:schemeClr val="lt1"/>
                </a:solidFill>
                <a:latin typeface="Tw Cen MT" panose="020B0602020104020603" pitchFamily="34" charset="0"/>
                <a:ea typeface="Arial Narrow"/>
                <a:cs typeface="Arial Narrow"/>
                <a:sym typeface="Arial Narrow"/>
              </a:rPr>
              <a:t>Professional Development to Practice</a:t>
            </a:r>
          </a:p>
        </p:txBody>
      </p:sp>
      <p:sp>
        <p:nvSpPr>
          <p:cNvPr id="29" name="Shape 29"/>
          <p:cNvSpPr/>
          <p:nvPr/>
        </p:nvSpPr>
        <p:spPr>
          <a:xfrm>
            <a:off x="1447800" y="473077"/>
            <a:ext cx="7696199"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30" name="Shape 30"/>
          <p:cNvSpPr/>
          <p:nvPr/>
        </p:nvSpPr>
        <p:spPr>
          <a:xfrm>
            <a:off x="0" y="473077"/>
            <a:ext cx="1447800"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31" name="Shape 31"/>
          <p:cNvSpPr/>
          <p:nvPr/>
        </p:nvSpPr>
        <p:spPr>
          <a:xfrm>
            <a:off x="7988300" y="152400"/>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0" y="3217448"/>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185" marR="0" lvl="2" indent="-12485"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279" marR="0" lvl="3" indent="-12378"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373" marR="0" lvl="4" indent="-12273"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5466" marR="0" lvl="5" indent="-12165"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2558" marR="0" lvl="6" indent="-12057"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199652" marR="0" lvl="7" indent="-11951"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6743" marR="0" lvl="8" indent="-11843"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en-US"/>
              <a:t>Click to edit Master subtitle style</a:t>
            </a:r>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218" y="6233788"/>
            <a:ext cx="1511160" cy="50040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7474" y="6322200"/>
            <a:ext cx="2881130" cy="41199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7701" y="6346832"/>
            <a:ext cx="2270591" cy="387364"/>
          </a:xfrm>
          <a:prstGeom prst="rect">
            <a:avLst/>
          </a:prstGeom>
        </p:spPr>
      </p:pic>
      <p:grpSp>
        <p:nvGrpSpPr>
          <p:cNvPr id="15" name="Group 14"/>
          <p:cNvGrpSpPr/>
          <p:nvPr userDrawn="1"/>
        </p:nvGrpSpPr>
        <p:grpSpPr>
          <a:xfrm>
            <a:off x="7827553" y="-8347"/>
            <a:ext cx="1235893" cy="1235893"/>
            <a:chOff x="-1985468" y="3313226"/>
            <a:chExt cx="924615" cy="924615"/>
          </a:xfrm>
        </p:grpSpPr>
        <p:sp>
          <p:nvSpPr>
            <p:cNvPr id="16" name="Rounded Rectangle 15"/>
            <p:cNvSpPr/>
            <p:nvPr/>
          </p:nvSpPr>
          <p:spPr>
            <a:xfrm>
              <a:off x="-1893718" y="3404977"/>
              <a:ext cx="741115" cy="7411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5468" y="3313226"/>
              <a:ext cx="924615" cy="924615"/>
            </a:xfrm>
            <a:prstGeom prst="rect">
              <a:avLst/>
            </a:prstGeom>
          </p:spPr>
        </p:pic>
      </p:grpSp>
    </p:spTree>
    <p:extLst>
      <p:ext uri="{BB962C8B-B14F-4D97-AF65-F5344CB8AC3E}">
        <p14:creationId xmlns:p14="http://schemas.microsoft.com/office/powerpoint/2010/main" val="173953439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325BDB-346E-4D52-82E4-202134B78666}"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1583909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25BDB-346E-4D52-82E4-202134B78666}"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1032667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325BDB-346E-4D52-82E4-202134B78666}"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3360922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325BDB-346E-4D52-82E4-202134B78666}"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1283739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25BDB-346E-4D52-82E4-202134B78666}"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3248975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25BDB-346E-4D52-82E4-202134B78666}"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F02EE-52C0-484B-A26F-4AB1B920244E}" type="slidenum">
              <a:rPr lang="en-US" smtClean="0"/>
              <a:t>‹#›</a:t>
            </a:fld>
            <a:endParaRPr lang="en-US"/>
          </a:p>
        </p:txBody>
      </p:sp>
    </p:spTree>
    <p:extLst>
      <p:ext uri="{BB962C8B-B14F-4D97-AF65-F5344CB8AC3E}">
        <p14:creationId xmlns:p14="http://schemas.microsoft.com/office/powerpoint/2010/main" val="410488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dirty="0">
                <a:latin typeface="Tw Cen MT" panose="020B0602020104020603" pitchFamily="34" charset="0"/>
              </a:rPr>
              <a:t>Edit Master text styles</a:t>
            </a:r>
          </a:p>
          <a:p>
            <a:pPr lvl="1"/>
            <a:r>
              <a:rPr lang="en-US" dirty="0">
                <a:latin typeface="Tw Cen MT" panose="020B0602020104020603" pitchFamily="34" charset="0"/>
              </a:rPr>
              <a:t>Second</a:t>
            </a:r>
          </a:p>
          <a:p>
            <a:pPr lvl="2"/>
            <a:r>
              <a:rPr lang="en-US" dirty="0">
                <a:latin typeface="Tw Cen MT" panose="020B0602020104020603" pitchFamily="34" charset="0"/>
              </a:rPr>
              <a:t>Third</a:t>
            </a:r>
          </a:p>
          <a:p>
            <a:pPr lvl="3"/>
            <a:r>
              <a:rPr lang="en-US" dirty="0">
                <a:latin typeface="Tw Cen MT" panose="020B0602020104020603" pitchFamily="34" charset="0"/>
              </a:rPr>
              <a:t>Fourth</a:t>
            </a:r>
          </a:p>
          <a:p>
            <a:pPr lvl="4"/>
            <a:r>
              <a:rPr lang="en-US" dirty="0">
                <a:latin typeface="Tw Cen MT" panose="020B0602020104020603" pitchFamily="34" charset="0"/>
              </a:rPr>
              <a:t>Fifth</a:t>
            </a:r>
          </a:p>
          <a:p>
            <a:pPr lvl="5"/>
            <a:r>
              <a:rPr lang="en-US" dirty="0">
                <a:latin typeface="Tw Cen MT" panose="020B0602020104020603" pitchFamily="34" charset="0"/>
              </a:rPr>
              <a:t>more</a:t>
            </a:r>
          </a:p>
        </p:txBody>
      </p:sp>
    </p:spTree>
    <p:extLst>
      <p:ext uri="{BB962C8B-B14F-4D97-AF65-F5344CB8AC3E}">
        <p14:creationId xmlns:p14="http://schemas.microsoft.com/office/powerpoint/2010/main" val="293799746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251835969"/>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2"/>
        <p:cNvGrpSpPr/>
        <p:nvPr/>
      </p:nvGrpSpPr>
      <p:grpSpPr>
        <a:xfrm>
          <a:off x="0" y="0"/>
          <a:ext cx="0" cy="0"/>
          <a:chOff x="0" y="0"/>
          <a:chExt cx="0" cy="0"/>
        </a:xfrm>
      </p:grpSpPr>
      <p:sp>
        <p:nvSpPr>
          <p:cNvPr id="24" name="Shape 24"/>
          <p:cNvSpPr/>
          <p:nvPr/>
        </p:nvSpPr>
        <p:spPr>
          <a:xfrm>
            <a:off x="0" y="1"/>
            <a:ext cx="9144000" cy="6080125"/>
          </a:xfrm>
          <a:prstGeom prst="rect">
            <a:avLst/>
          </a:prstGeom>
          <a:solidFill>
            <a:srgbClr val="025379"/>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0" y="473077"/>
            <a:ext cx="7696199"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Shape 30"/>
          <p:cNvSpPr/>
          <p:nvPr/>
        </p:nvSpPr>
        <p:spPr>
          <a:xfrm>
            <a:off x="0" y="473077"/>
            <a:ext cx="1447800"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0" y="3217448"/>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185" marR="0" lvl="2" indent="-12485"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279" marR="0" lvl="3" indent="-12378"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373" marR="0" lvl="4" indent="-12273"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5466" marR="0" lvl="5" indent="-12165"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2558" marR="0" lvl="6" indent="-12057"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199652" marR="0" lvl="7" indent="-11951"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6743" marR="0" lvl="8" indent="-11843"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3" name="Shape 27" descr="http://dese.mo.gov/comm/images/DESE-color.png"/>
          <p:cNvPicPr preferRelativeResize="0"/>
          <p:nvPr/>
        </p:nvPicPr>
        <p:blipFill rotWithShape="1">
          <a:blip r:embed="rId2">
            <a:alphaModFix/>
          </a:blip>
          <a:srcRect/>
          <a:stretch/>
        </p:blipFill>
        <p:spPr>
          <a:xfrm>
            <a:off x="143272" y="6125536"/>
            <a:ext cx="1652975" cy="596785"/>
          </a:xfrm>
          <a:prstGeom prst="rect">
            <a:avLst/>
          </a:prstGeom>
          <a:noFill/>
          <a:ln>
            <a:noFill/>
          </a:ln>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485" y="6187488"/>
            <a:ext cx="1511160" cy="50040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195" y="6264325"/>
            <a:ext cx="2881130" cy="41199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6470" y="6312107"/>
            <a:ext cx="2270591" cy="387364"/>
          </a:xfrm>
          <a:prstGeom prst="rect">
            <a:avLst/>
          </a:prstGeom>
        </p:spPr>
      </p:pic>
      <p:grpSp>
        <p:nvGrpSpPr>
          <p:cNvPr id="12" name="Group 11"/>
          <p:cNvGrpSpPr/>
          <p:nvPr userDrawn="1"/>
        </p:nvGrpSpPr>
        <p:grpSpPr>
          <a:xfrm>
            <a:off x="7827553" y="-8347"/>
            <a:ext cx="1235893" cy="1235893"/>
            <a:chOff x="-1985468" y="3313226"/>
            <a:chExt cx="924615" cy="924615"/>
          </a:xfrm>
        </p:grpSpPr>
        <p:sp>
          <p:nvSpPr>
            <p:cNvPr id="14" name="Rounded Rectangle 13"/>
            <p:cNvSpPr/>
            <p:nvPr/>
          </p:nvSpPr>
          <p:spPr>
            <a:xfrm>
              <a:off x="-1893718" y="3404977"/>
              <a:ext cx="741115" cy="7411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5468" y="3313226"/>
              <a:ext cx="924615" cy="924615"/>
            </a:xfrm>
            <a:prstGeom prst="rect">
              <a:avLst/>
            </a:prstGeom>
          </p:spPr>
        </p:pic>
      </p:grpSp>
    </p:spTree>
    <p:extLst>
      <p:ext uri="{BB962C8B-B14F-4D97-AF65-F5344CB8AC3E}">
        <p14:creationId xmlns:p14="http://schemas.microsoft.com/office/powerpoint/2010/main" val="127859647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omparison">
    <p:spTree>
      <p:nvGrpSpPr>
        <p:cNvPr id="1" name="Shape 34"/>
        <p:cNvGrpSpPr/>
        <p:nvPr/>
      </p:nvGrpSpPr>
      <p:grpSpPr>
        <a:xfrm>
          <a:off x="0" y="0"/>
          <a:ext cx="0" cy="0"/>
          <a:chOff x="0" y="0"/>
          <a:chExt cx="0" cy="0"/>
        </a:xfrm>
      </p:grpSpPr>
      <p:sp>
        <p:nvSpPr>
          <p:cNvPr id="36" name="Shape 36"/>
          <p:cNvSpPr txBox="1">
            <a:spLocks noGrp="1"/>
          </p:cNvSpPr>
          <p:nvPr>
            <p:ph type="body" idx="1"/>
          </p:nvPr>
        </p:nvSpPr>
        <p:spPr>
          <a:xfrm>
            <a:off x="457202"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74876"/>
            <a:ext cx="4040187"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74876"/>
            <a:ext cx="4041774"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9082136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89"/>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6" name="Shape 36"/>
          <p:cNvSpPr txBox="1">
            <a:spLocks noGrp="1"/>
          </p:cNvSpPr>
          <p:nvPr>
            <p:ph type="body" idx="1"/>
          </p:nvPr>
        </p:nvSpPr>
        <p:spPr>
          <a:xfrm>
            <a:off x="457202"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74876"/>
            <a:ext cx="4040187"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74876"/>
            <a:ext cx="4041774"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98652506"/>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4" name="Shape 44"/>
          <p:cNvSpPr txBox="1">
            <a:spLocks noGrp="1"/>
          </p:cNvSpPr>
          <p:nvPr>
            <p:ph type="body" idx="1"/>
          </p:nvPr>
        </p:nvSpPr>
        <p:spPr>
          <a:xfrm>
            <a:off x="722312" y="2906716"/>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185" marR="0" lvl="2" indent="-12485"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279" marR="0" lvl="3" indent="-12378"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373" marR="0" lvl="4" indent="-12273"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5466" marR="0" lvl="5" indent="-12165"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2558" marR="0" lvl="6" indent="-12057"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199652" marR="0" lvl="7" indent="-11951"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6743" marR="0" lvl="8" indent="-11843"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71363353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7" name="Shape 47"/>
          <p:cNvSpPr txBox="1">
            <a:spLocks noGrp="1"/>
          </p:cNvSpPr>
          <p:nvPr>
            <p:ph type="body" idx="1"/>
          </p:nvPr>
        </p:nvSpPr>
        <p:spPr>
          <a:xfrm>
            <a:off x="457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225068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Only">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2482864040"/>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4" y="685800"/>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3" name="Shape 53"/>
          <p:cNvSpPr txBox="1">
            <a:spLocks noGrp="1"/>
          </p:cNvSpPr>
          <p:nvPr>
            <p:ph type="body" idx="1"/>
          </p:nvPr>
        </p:nvSpPr>
        <p:spPr>
          <a:xfrm>
            <a:off x="3575053" y="685800"/>
            <a:ext cx="5111751" cy="5105401"/>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6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4" y="1435103"/>
            <a:ext cx="3008313" cy="4356098"/>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308807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7" name="Shape 57"/>
          <p:cNvSpPr>
            <a:spLocks noGrp="1"/>
          </p:cNvSpPr>
          <p:nvPr>
            <p:ph type="pic" idx="2"/>
          </p:nvPr>
        </p:nvSpPr>
        <p:spPr>
          <a:xfrm>
            <a:off x="1792288" y="685800"/>
            <a:ext cx="5486399" cy="4041774"/>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185" marR="0" lvl="2" indent="-12485"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279" marR="0" lvl="3" indent="-12378"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373" marR="0" lvl="4" indent="-12273"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5466" marR="0" lvl="5" indent="-12165"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2558" marR="0" lvl="6" indent="-12057"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199652" marR="0" lvl="7" indent="-11951"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6743" marR="0" lvl="8" indent="-11843"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58" name="Shape 58"/>
          <p:cNvSpPr txBox="1">
            <a:spLocks noGrp="1"/>
          </p:cNvSpPr>
          <p:nvPr>
            <p:ph type="body" idx="1"/>
          </p:nvPr>
        </p:nvSpPr>
        <p:spPr>
          <a:xfrm>
            <a:off x="1792288" y="5367341"/>
            <a:ext cx="5486399" cy="500060"/>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4179113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229508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0"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4" name="Shape 64"/>
          <p:cNvSpPr txBox="1">
            <a:spLocks noGrp="1"/>
          </p:cNvSpPr>
          <p:nvPr>
            <p:ph type="body" idx="1"/>
          </p:nvPr>
        </p:nvSpPr>
        <p:spPr>
          <a:xfrm rot="5400000">
            <a:off x="838199" y="228601"/>
            <a:ext cx="5257800" cy="6019799"/>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6752651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92727608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7"/>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409847888"/>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17"/>
        <p:cNvGrpSpPr/>
        <p:nvPr/>
      </p:nvGrpSpPr>
      <p:grpSpPr>
        <a:xfrm>
          <a:off x="0" y="0"/>
          <a:ext cx="0" cy="0"/>
          <a:chOff x="0" y="0"/>
          <a:chExt cx="0" cy="0"/>
        </a:xfrm>
      </p:grpSpPr>
      <p:sp>
        <p:nvSpPr>
          <p:cNvPr id="19" name="Google Shape;19;p2"/>
          <p:cNvSpPr txBox="1">
            <a:spLocks noGrp="1"/>
          </p:cNvSpPr>
          <p:nvPr>
            <p:ph type="title"/>
          </p:nvPr>
        </p:nvSpPr>
        <p:spPr>
          <a:xfrm>
            <a:off x="457200" y="601662"/>
            <a:ext cx="8229600" cy="1096961"/>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accent2"/>
              </a:buClr>
              <a:buSzPts val="4400"/>
              <a:buFont typeface="Questrial"/>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R="0" lvl="1" algn="ctr" rtl="0">
              <a:spcBef>
                <a:spcPts val="0"/>
              </a:spcBef>
              <a:spcAft>
                <a:spcPts val="0"/>
              </a:spcAft>
              <a:buClr>
                <a:schemeClr val="accent2"/>
              </a:buClr>
              <a:buSzPts val="4400"/>
              <a:buFont typeface="Questrial"/>
              <a:buNone/>
              <a:defRPr sz="4400" b="0" i="0" u="none" strike="noStrike" cap="none">
                <a:solidFill>
                  <a:schemeClr val="accent2"/>
                </a:solidFill>
                <a:latin typeface="Questrial"/>
                <a:ea typeface="Questrial"/>
                <a:cs typeface="Questrial"/>
                <a:sym typeface="Questrial"/>
              </a:defRPr>
            </a:lvl2pPr>
            <a:lvl3pPr marR="0" lvl="2" algn="ctr" rtl="0">
              <a:spcBef>
                <a:spcPts val="0"/>
              </a:spcBef>
              <a:spcAft>
                <a:spcPts val="0"/>
              </a:spcAft>
              <a:buClr>
                <a:schemeClr val="accent2"/>
              </a:buClr>
              <a:buSzPts val="4400"/>
              <a:buFont typeface="Questrial"/>
              <a:buNone/>
              <a:defRPr sz="4400" b="0" i="0" u="none" strike="noStrike" cap="none">
                <a:solidFill>
                  <a:schemeClr val="accent2"/>
                </a:solidFill>
                <a:latin typeface="Questrial"/>
                <a:ea typeface="Questrial"/>
                <a:cs typeface="Questrial"/>
                <a:sym typeface="Questrial"/>
              </a:defRPr>
            </a:lvl3pPr>
            <a:lvl4pPr marR="0" lvl="3" algn="ctr" rtl="0">
              <a:spcBef>
                <a:spcPts val="0"/>
              </a:spcBef>
              <a:spcAft>
                <a:spcPts val="0"/>
              </a:spcAft>
              <a:buClr>
                <a:schemeClr val="accent2"/>
              </a:buClr>
              <a:buSzPts val="4400"/>
              <a:buFont typeface="Questrial"/>
              <a:buNone/>
              <a:defRPr sz="4400" b="0" i="0" u="none" strike="noStrike" cap="none">
                <a:solidFill>
                  <a:schemeClr val="accent2"/>
                </a:solidFill>
                <a:latin typeface="Questrial"/>
                <a:ea typeface="Questrial"/>
                <a:cs typeface="Questrial"/>
                <a:sym typeface="Questrial"/>
              </a:defRPr>
            </a:lvl4pPr>
            <a:lvl5pPr marR="0" lvl="4" algn="ctr" rtl="0">
              <a:spcBef>
                <a:spcPts val="0"/>
              </a:spcBef>
              <a:spcAft>
                <a:spcPts val="0"/>
              </a:spcAft>
              <a:buClr>
                <a:schemeClr val="accent2"/>
              </a:buClr>
              <a:buSzPts val="4400"/>
              <a:buFont typeface="Questrial"/>
              <a:buNone/>
              <a:defRPr sz="4400" b="0" i="0" u="none" strike="noStrike" cap="none">
                <a:solidFill>
                  <a:schemeClr val="accent2"/>
                </a:solidFill>
                <a:latin typeface="Questrial"/>
                <a:ea typeface="Questrial"/>
                <a:cs typeface="Questrial"/>
                <a:sym typeface="Questrial"/>
              </a:defRPr>
            </a:lvl5pPr>
            <a:lvl6pPr marR="0" lvl="5"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6pPr>
            <a:lvl7pPr marR="0" lvl="6"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7pPr>
            <a:lvl8pPr marR="0" lvl="7"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8pPr>
            <a:lvl9pPr marR="0" lvl="8" algn="ctr"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9pPr>
          </a:lstStyle>
          <a:p>
            <a:endParaRPr dirty="0"/>
          </a:p>
        </p:txBody>
      </p:sp>
      <p:sp>
        <p:nvSpPr>
          <p:cNvPr id="20" name="Google Shape;20;p2"/>
          <p:cNvSpPr txBox="1">
            <a:spLocks noGrp="1"/>
          </p:cNvSpPr>
          <p:nvPr>
            <p:ph type="body" idx="1"/>
          </p:nvPr>
        </p:nvSpPr>
        <p:spPr>
          <a:xfrm>
            <a:off x="457200" y="1828805"/>
            <a:ext cx="8229600" cy="3962396"/>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accent2"/>
              </a:buClr>
              <a:buSzPts val="32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914400" marR="0" lvl="1" indent="-406400" algn="l" rtl="0">
              <a:lnSpc>
                <a:spcPct val="100000"/>
              </a:lnSpc>
              <a:spcBef>
                <a:spcPts val="560"/>
              </a:spcBef>
              <a:spcAft>
                <a:spcPts val="0"/>
              </a:spcAft>
              <a:buClr>
                <a:schemeClr val="accent3"/>
              </a:buClr>
              <a:buSzPts val="2800"/>
              <a:buFont typeface="Noto Sans Symbols"/>
              <a:buChar char="❑"/>
              <a:defRPr sz="2800" b="0" i="0" u="none" strike="noStrike" cap="none">
                <a:solidFill>
                  <a:schemeClr val="dk1"/>
                </a:solidFill>
                <a:latin typeface="Questrial"/>
                <a:ea typeface="Questrial"/>
                <a:cs typeface="Questrial"/>
                <a:sym typeface="Questrial"/>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Questrial"/>
                <a:ea typeface="Questrial"/>
                <a:cs typeface="Questrial"/>
                <a:sym typeface="Questrial"/>
              </a:defRPr>
            </a:lvl3pPr>
            <a:lvl4pPr marL="1828800" marR="0" lvl="3" indent="-355600" algn="l" rtl="0">
              <a:lnSpc>
                <a:spcPct val="100000"/>
              </a:lnSpc>
              <a:spcBef>
                <a:spcPts val="400"/>
              </a:spcBef>
              <a:spcAft>
                <a:spcPts val="0"/>
              </a:spcAft>
              <a:buClr>
                <a:schemeClr val="accent2"/>
              </a:buClr>
              <a:buSzPts val="20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55600" algn="l" rtl="0">
              <a:lnSpc>
                <a:spcPct val="100000"/>
              </a:lnSpc>
              <a:spcBef>
                <a:spcPts val="400"/>
              </a:spcBef>
              <a:spcAft>
                <a:spcPts val="0"/>
              </a:spcAft>
              <a:buClr>
                <a:schemeClr val="accent2"/>
              </a:buClr>
              <a:buSzPts val="20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5145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44" name="Shape 44"/>
          <p:cNvSpPr txBox="1">
            <a:spLocks noGrp="1"/>
          </p:cNvSpPr>
          <p:nvPr>
            <p:ph type="body" idx="1"/>
          </p:nvPr>
        </p:nvSpPr>
        <p:spPr>
          <a:xfrm>
            <a:off x="722312" y="2906716"/>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185" marR="0" lvl="2" indent="-12485"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279" marR="0" lvl="3" indent="-12378"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373" marR="0" lvl="4" indent="-12273"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5466" marR="0" lvl="5" indent="-12165"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2558" marR="0" lvl="6" indent="-12057"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199652" marR="0" lvl="7" indent="-11951"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6743" marR="0" lvl="8" indent="-11843"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40038623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1456055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404805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Shape 22"/>
        <p:cNvGrpSpPr/>
        <p:nvPr/>
      </p:nvGrpSpPr>
      <p:grpSpPr>
        <a:xfrm>
          <a:off x="0" y="0"/>
          <a:ext cx="0" cy="0"/>
          <a:chOff x="0" y="0"/>
          <a:chExt cx="0" cy="0"/>
        </a:xfrm>
      </p:grpSpPr>
      <p:sp>
        <p:nvSpPr>
          <p:cNvPr id="24" name="Shape 24"/>
          <p:cNvSpPr/>
          <p:nvPr/>
        </p:nvSpPr>
        <p:spPr>
          <a:xfrm>
            <a:off x="0" y="1"/>
            <a:ext cx="9144000" cy="6080125"/>
          </a:xfrm>
          <a:prstGeom prst="rect">
            <a:avLst/>
          </a:prstGeom>
          <a:solidFill>
            <a:srgbClr val="025379"/>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0" y="473077"/>
            <a:ext cx="7696199"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Shape 30"/>
          <p:cNvSpPr/>
          <p:nvPr/>
        </p:nvSpPr>
        <p:spPr>
          <a:xfrm>
            <a:off x="0" y="473077"/>
            <a:ext cx="1447800"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0" y="3217448"/>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185" marR="0" lvl="2" indent="-12485"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279" marR="0" lvl="3" indent="-12378"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373" marR="0" lvl="4" indent="-12273"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5466" marR="0" lvl="5" indent="-12165"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2558" marR="0" lvl="6" indent="-12057"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199652" marR="0" lvl="7" indent="-11951"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6743" marR="0" lvl="8" indent="-11843"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sp>
        <p:nvSpPr>
          <p:cNvPr id="15"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 name="Shape 27" descr="http://dese.mo.gov/comm/images/DESE-color.png"/>
          <p:cNvPicPr preferRelativeResize="0"/>
          <p:nvPr/>
        </p:nvPicPr>
        <p:blipFill rotWithShape="1">
          <a:blip r:embed="rId2">
            <a:alphaModFix/>
          </a:blip>
          <a:srcRect/>
          <a:stretch/>
        </p:blipFill>
        <p:spPr>
          <a:xfrm>
            <a:off x="143272" y="6125536"/>
            <a:ext cx="1652975" cy="596785"/>
          </a:xfrm>
          <a:prstGeom prst="rect">
            <a:avLst/>
          </a:prstGeom>
          <a:noFill/>
          <a:ln>
            <a:noFill/>
          </a:ln>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485" y="6187488"/>
            <a:ext cx="1511160" cy="50040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195" y="6264325"/>
            <a:ext cx="2881130" cy="41199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6470" y="6312107"/>
            <a:ext cx="2270591" cy="387364"/>
          </a:xfrm>
          <a:prstGeom prst="rect">
            <a:avLst/>
          </a:prstGeom>
        </p:spPr>
      </p:pic>
    </p:spTree>
    <p:extLst>
      <p:ext uri="{BB962C8B-B14F-4D97-AF65-F5344CB8AC3E}">
        <p14:creationId xmlns:p14="http://schemas.microsoft.com/office/powerpoint/2010/main" val="38272282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89"/>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36" name="Shape 36"/>
          <p:cNvSpPr txBox="1">
            <a:spLocks noGrp="1"/>
          </p:cNvSpPr>
          <p:nvPr>
            <p:ph type="body" idx="1"/>
          </p:nvPr>
        </p:nvSpPr>
        <p:spPr>
          <a:xfrm>
            <a:off x="457202"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74876"/>
            <a:ext cx="4040187"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74876"/>
            <a:ext cx="4041774"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72342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7" name="Shape 47"/>
          <p:cNvSpPr txBox="1">
            <a:spLocks noGrp="1"/>
          </p:cNvSpPr>
          <p:nvPr>
            <p:ph type="body" idx="1"/>
          </p:nvPr>
        </p:nvSpPr>
        <p:spPr>
          <a:xfrm>
            <a:off x="457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796205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49"/>
        <p:cNvGrpSpPr/>
        <p:nvPr/>
      </p:nvGrpSpPr>
      <p:grpSpPr>
        <a:xfrm>
          <a:off x="0" y="0"/>
          <a:ext cx="0" cy="0"/>
          <a:chOff x="0" y="0"/>
          <a:chExt cx="0" cy="0"/>
        </a:xfrm>
      </p:grpSpPr>
      <p:sp>
        <p:nvSpPr>
          <p:cNvPr id="2" name="Title 1"/>
          <p:cNvSpPr>
            <a:spLocks noGrp="1"/>
          </p:cNvSpPr>
          <p:nvPr>
            <p:ph type="title"/>
          </p:nvPr>
        </p:nvSpPr>
        <p:spPr>
          <a:xfrm>
            <a:off x="628650" y="589243"/>
            <a:ext cx="7886700" cy="1325563"/>
          </a:xfrm>
        </p:spPr>
        <p:txBody>
          <a:bodyPr/>
          <a:lstStyle/>
          <a:p>
            <a:r>
              <a:rPr lang="en-US"/>
              <a:t>Click to edit Master title style</a:t>
            </a:r>
          </a:p>
        </p:txBody>
      </p:sp>
    </p:spTree>
    <p:extLst>
      <p:ext uri="{BB962C8B-B14F-4D97-AF65-F5344CB8AC3E}">
        <p14:creationId xmlns:p14="http://schemas.microsoft.com/office/powerpoint/2010/main" val="946447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4" y="685800"/>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3" name="Shape 53"/>
          <p:cNvSpPr txBox="1">
            <a:spLocks noGrp="1"/>
          </p:cNvSpPr>
          <p:nvPr>
            <p:ph type="body" idx="1"/>
          </p:nvPr>
        </p:nvSpPr>
        <p:spPr>
          <a:xfrm>
            <a:off x="3575053" y="685800"/>
            <a:ext cx="5111751" cy="5105401"/>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6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4" y="1435103"/>
            <a:ext cx="3008313" cy="4356098"/>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8700965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7" name="Shape 57"/>
          <p:cNvSpPr>
            <a:spLocks noGrp="1"/>
          </p:cNvSpPr>
          <p:nvPr>
            <p:ph type="pic" idx="2"/>
          </p:nvPr>
        </p:nvSpPr>
        <p:spPr>
          <a:xfrm>
            <a:off x="1792288" y="685800"/>
            <a:ext cx="5486399" cy="4041774"/>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185" marR="0" lvl="2" indent="-12485"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279" marR="0" lvl="3" indent="-12378"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373" marR="0" lvl="4" indent="-12273"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5466" marR="0" lvl="5" indent="-12165"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2558" marR="0" lvl="6" indent="-12057"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199652" marR="0" lvl="7" indent="-11951"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6743" marR="0" lvl="8" indent="-11843"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8" y="5367341"/>
            <a:ext cx="5486399" cy="500060"/>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8180212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0977517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77913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47" name="Shape 47"/>
          <p:cNvSpPr txBox="1">
            <a:spLocks noGrp="1"/>
          </p:cNvSpPr>
          <p:nvPr>
            <p:ph type="body" idx="1"/>
          </p:nvPr>
        </p:nvSpPr>
        <p:spPr>
          <a:xfrm>
            <a:off x="457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3246723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3935964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8443116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2"/>
        <p:cNvGrpSpPr/>
        <p:nvPr/>
      </p:nvGrpSpPr>
      <p:grpSpPr>
        <a:xfrm>
          <a:off x="0" y="0"/>
          <a:ext cx="0" cy="0"/>
          <a:chOff x="0" y="0"/>
          <a:chExt cx="0" cy="0"/>
        </a:xfrm>
      </p:grpSpPr>
      <p:sp>
        <p:nvSpPr>
          <p:cNvPr id="24" name="Shape 24"/>
          <p:cNvSpPr/>
          <p:nvPr/>
        </p:nvSpPr>
        <p:spPr>
          <a:xfrm>
            <a:off x="0" y="1"/>
            <a:ext cx="9144000" cy="6080125"/>
          </a:xfrm>
          <a:prstGeom prst="rect">
            <a:avLst/>
          </a:prstGeom>
          <a:solidFill>
            <a:srgbClr val="025379"/>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0" y="473077"/>
            <a:ext cx="7696199"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Shape 30"/>
          <p:cNvSpPr/>
          <p:nvPr/>
        </p:nvSpPr>
        <p:spPr>
          <a:xfrm>
            <a:off x="0" y="473077"/>
            <a:ext cx="1447800"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Shape 31"/>
          <p:cNvSpPr/>
          <p:nvPr userDrawn="1"/>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33" name="Shape 33"/>
          <p:cNvSpPr txBox="1">
            <a:spLocks noGrp="1"/>
          </p:cNvSpPr>
          <p:nvPr>
            <p:ph type="subTitle" idx="1"/>
          </p:nvPr>
        </p:nvSpPr>
        <p:spPr>
          <a:xfrm>
            <a:off x="1371600" y="3217448"/>
            <a:ext cx="6400799"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185" marR="0" lvl="2" indent="-12485"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279" marR="0" lvl="3" indent="-12378"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373" marR="0" lvl="4" indent="-12273"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5466" marR="0" lvl="5" indent="-12165"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2558" marR="0" lvl="6" indent="-12057"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199652" marR="0" lvl="7" indent="-11951"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6743" marR="0" lvl="8" indent="-11843"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en-US" dirty="0"/>
              <a:t>Click to edit Master subtitle style</a:t>
            </a:r>
            <a:endParaRPr dirty="0"/>
          </a:p>
        </p:txBody>
      </p:sp>
      <p:pic>
        <p:nvPicPr>
          <p:cNvPr id="13" name="Shape 27" descr="http://dese.mo.gov/comm/images/DESE-color.png"/>
          <p:cNvPicPr preferRelativeResize="0"/>
          <p:nvPr userDrawn="1"/>
        </p:nvPicPr>
        <p:blipFill rotWithShape="1">
          <a:blip r:embed="rId2">
            <a:alphaModFix/>
          </a:blip>
          <a:srcRect/>
          <a:stretch/>
        </p:blipFill>
        <p:spPr>
          <a:xfrm>
            <a:off x="143272" y="6125536"/>
            <a:ext cx="1652975" cy="596785"/>
          </a:xfrm>
          <a:prstGeom prst="rect">
            <a:avLst/>
          </a:prstGeom>
          <a:noFill/>
          <a:ln>
            <a:noFill/>
          </a:ln>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2485" y="6187488"/>
            <a:ext cx="1511160" cy="50040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7195" y="6264325"/>
            <a:ext cx="2881130" cy="411996"/>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76470" y="6312107"/>
            <a:ext cx="2270591" cy="387364"/>
          </a:xfrm>
          <a:prstGeom prst="rect">
            <a:avLst/>
          </a:prstGeom>
        </p:spPr>
      </p:pic>
    </p:spTree>
    <p:extLst>
      <p:ext uri="{BB962C8B-B14F-4D97-AF65-F5344CB8AC3E}">
        <p14:creationId xmlns:p14="http://schemas.microsoft.com/office/powerpoint/2010/main" val="3460820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89"/>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36" name="Shape 36"/>
          <p:cNvSpPr txBox="1">
            <a:spLocks noGrp="1"/>
          </p:cNvSpPr>
          <p:nvPr>
            <p:ph type="body" idx="1"/>
          </p:nvPr>
        </p:nvSpPr>
        <p:spPr>
          <a:xfrm>
            <a:off x="457202" y="1535112"/>
            <a:ext cx="404018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dirty="0"/>
              <a:t>Edit Master text styles</a:t>
            </a:r>
          </a:p>
        </p:txBody>
      </p:sp>
      <p:sp>
        <p:nvSpPr>
          <p:cNvPr id="37" name="Shape 37"/>
          <p:cNvSpPr txBox="1">
            <a:spLocks noGrp="1"/>
          </p:cNvSpPr>
          <p:nvPr>
            <p:ph type="body" idx="2"/>
          </p:nvPr>
        </p:nvSpPr>
        <p:spPr>
          <a:xfrm>
            <a:off x="457202" y="2174876"/>
            <a:ext cx="4040187"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535112"/>
            <a:ext cx="4041774"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185" marR="0" lvl="2" indent="-12485"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279" marR="0" lvl="3" indent="-12378"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373" marR="0" lvl="4" indent="-12273"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5466" marR="0" lvl="5" indent="-12165"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2558" marR="0" lvl="6" indent="-12057"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199652" marR="0" lvl="7" indent="-11951"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6743" marR="0" lvl="8" indent="-11843"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74876"/>
            <a:ext cx="4041774" cy="3616325"/>
          </a:xfrm>
          <a:prstGeom prst="rect">
            <a:avLst/>
          </a:prstGeom>
          <a:noFill/>
          <a:ln>
            <a:noFill/>
          </a:ln>
        </p:spPr>
        <p:txBody>
          <a:bodyPr wrap="square" lIns="91425" tIns="91425" rIns="91425" bIns="91425" anchor="t" anchorCtr="0"/>
          <a:lstStyle>
            <a:lvl1pPr marL="342820" marR="0" lvl="0" indent="-190419"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7127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2733" marR="0" lvl="2" indent="-126732"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599825" marR="0" lvl="3" indent="-139325"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6919" marR="0" lvl="4" indent="-139219"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012" marR="0" lvl="5" indent="-139112"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106" marR="0" lvl="6" indent="-139006"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8198" marR="0" lvl="7" indent="-138898"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5292" marR="0" lvl="8" indent="-138791"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6162470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1"/>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44" name="Shape 44"/>
          <p:cNvSpPr txBox="1">
            <a:spLocks noGrp="1"/>
          </p:cNvSpPr>
          <p:nvPr>
            <p:ph type="body" idx="1"/>
          </p:nvPr>
        </p:nvSpPr>
        <p:spPr>
          <a:xfrm>
            <a:off x="722312" y="2906716"/>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185" marR="0" lvl="2" indent="-12485"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279" marR="0" lvl="3" indent="-12378"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373" marR="0" lvl="4" indent="-12273"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5466" marR="0" lvl="5" indent="-12165"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2558" marR="0" lvl="6" indent="-12057"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199652" marR="0" lvl="7" indent="-11951"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6743" marR="0" lvl="8" indent="-11843"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3734611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47" name="Shape 47"/>
          <p:cNvSpPr txBox="1">
            <a:spLocks noGrp="1"/>
          </p:cNvSpPr>
          <p:nvPr>
            <p:ph type="body" idx="1"/>
          </p:nvPr>
        </p:nvSpPr>
        <p:spPr>
          <a:xfrm>
            <a:off x="457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0" y="1600204"/>
            <a:ext cx="4038599" cy="4190997"/>
          </a:xfrm>
          <a:prstGeom prst="rect">
            <a:avLst/>
          </a:prstGeom>
          <a:noFill/>
          <a:ln>
            <a:noFill/>
          </a:ln>
        </p:spPr>
        <p:txBody>
          <a:bodyPr wrap="square" lIns="91425" tIns="91425" rIns="91425" bIns="91425" anchor="t" anchorCtr="0"/>
          <a:lstStyle>
            <a:lvl1pPr marL="342820" marR="0" lvl="0" indent="-165019" algn="l" rtl="0">
              <a:spcBef>
                <a:spcPts val="560"/>
              </a:spcBef>
              <a:spcAft>
                <a:spcPts val="0"/>
              </a:spcAft>
              <a:buClr>
                <a:schemeClr val="accent2"/>
              </a:buClr>
              <a:buSzPct val="100000"/>
              <a:buFont typeface="Noto Sans Symbols"/>
              <a:buChar char="❑"/>
              <a:defRPr sz="2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45875"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2733" marR="0" lvl="2" indent="-114032"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599825" marR="0" lvl="3" indent="-126625"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6919" marR="0" lvl="4" indent="-126519"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012" marR="0" lvl="5" indent="-126412"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106" marR="0" lvl="6" indent="-126306"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8198" marR="0" lvl="7" indent="-126198"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5292" marR="0" lvl="8" indent="-126091"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775967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7"/>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Tree>
    <p:extLst>
      <p:ext uri="{BB962C8B-B14F-4D97-AF65-F5344CB8AC3E}">
        <p14:creationId xmlns:p14="http://schemas.microsoft.com/office/powerpoint/2010/main" val="42125432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4" y="685800"/>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53" name="Shape 53"/>
          <p:cNvSpPr txBox="1">
            <a:spLocks noGrp="1"/>
          </p:cNvSpPr>
          <p:nvPr>
            <p:ph type="body" idx="1"/>
          </p:nvPr>
        </p:nvSpPr>
        <p:spPr>
          <a:xfrm>
            <a:off x="3575053" y="685800"/>
            <a:ext cx="5111751" cy="5105401"/>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6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4" y="1435103"/>
            <a:ext cx="3008313" cy="4356098"/>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32560458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57" name="Shape 57"/>
          <p:cNvSpPr>
            <a:spLocks noGrp="1"/>
          </p:cNvSpPr>
          <p:nvPr>
            <p:ph type="pic" idx="2"/>
          </p:nvPr>
        </p:nvSpPr>
        <p:spPr>
          <a:xfrm>
            <a:off x="1792288" y="685800"/>
            <a:ext cx="5486399" cy="4041774"/>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185" marR="0" lvl="2" indent="-12485"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279" marR="0" lvl="3" indent="-12378"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373" marR="0" lvl="4" indent="-12273"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5466" marR="0" lvl="5" indent="-12165"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2558" marR="0" lvl="6" indent="-12057"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199652" marR="0" lvl="7" indent="-11951"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6743" marR="0" lvl="8" indent="-11843"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8" y="5367341"/>
            <a:ext cx="5486399" cy="500060"/>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37092727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201346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7"/>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Tree>
    <p:extLst>
      <p:ext uri="{BB962C8B-B14F-4D97-AF65-F5344CB8AC3E}">
        <p14:creationId xmlns:p14="http://schemas.microsoft.com/office/powerpoint/2010/main" val="11842068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0"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4" name="Shape 64"/>
          <p:cNvSpPr txBox="1">
            <a:spLocks noGrp="1"/>
          </p:cNvSpPr>
          <p:nvPr>
            <p:ph type="body" idx="1"/>
          </p:nvPr>
        </p:nvSpPr>
        <p:spPr>
          <a:xfrm rot="5400000">
            <a:off x="838199" y="228601"/>
            <a:ext cx="5257800" cy="6019799"/>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803474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dirty="0"/>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72001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4" y="685800"/>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53" name="Shape 53"/>
          <p:cNvSpPr txBox="1">
            <a:spLocks noGrp="1"/>
          </p:cNvSpPr>
          <p:nvPr>
            <p:ph type="body" idx="1"/>
          </p:nvPr>
        </p:nvSpPr>
        <p:spPr>
          <a:xfrm>
            <a:off x="3575053" y="685800"/>
            <a:ext cx="5111751" cy="5105401"/>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4" y="1435103"/>
            <a:ext cx="3008313" cy="4356098"/>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50772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57" name="Shape 57"/>
          <p:cNvSpPr>
            <a:spLocks noGrp="1"/>
          </p:cNvSpPr>
          <p:nvPr>
            <p:ph type="pic" idx="2"/>
          </p:nvPr>
        </p:nvSpPr>
        <p:spPr>
          <a:xfrm>
            <a:off x="1792288" y="685800"/>
            <a:ext cx="5486399" cy="4041774"/>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185" marR="0" lvl="2" indent="-12485"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279" marR="0" lvl="3" indent="-12378"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373" marR="0" lvl="4" indent="-12273"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5466" marR="0" lvl="5" indent="-12165"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2558" marR="0" lvl="6" indent="-12057"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199652" marR="0" lvl="7" indent="-11951"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6743" marR="0" lvl="8" indent="-11843"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8" y="5367341"/>
            <a:ext cx="5486399" cy="500060"/>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457092" marR="0" lvl="1" indent="-12592"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185" marR="0" lvl="2" indent="-12485"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279" marR="0" lvl="3" indent="-12378"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373" marR="0" lvl="4" indent="-12273"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5466" marR="0" lvl="5" indent="-12165"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2558" marR="0" lvl="6" indent="-12057"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199652" marR="0" lvl="7" indent="-11951"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6743" marR="0" lvl="8" indent="-11843"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pPr lvl="0"/>
            <a:r>
              <a:rPr lang="en-US" dirty="0"/>
              <a:t>Edit Master text styles</a:t>
            </a:r>
          </a:p>
        </p:txBody>
      </p:sp>
    </p:spTree>
    <p:extLst>
      <p:ext uri="{BB962C8B-B14F-4D97-AF65-F5344CB8AC3E}">
        <p14:creationId xmlns:p14="http://schemas.microsoft.com/office/powerpoint/2010/main" val="127980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4.png"/><Relationship Id="rId2" Type="http://schemas.openxmlformats.org/officeDocument/2006/relationships/slideLayout" Target="../slideLayouts/slideLayout37.xml"/><Relationship Id="rId16" Type="http://schemas.openxmlformats.org/officeDocument/2006/relationships/image" Target="../media/image1.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4.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1.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5.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4.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dirty="0"/>
          </a:p>
        </p:txBody>
      </p:sp>
      <p:sp>
        <p:nvSpPr>
          <p:cNvPr id="11" name="Shape 11"/>
          <p:cNvSpPr txBox="1">
            <a:spLocks noGrp="1"/>
          </p:cNvSpPr>
          <p:nvPr>
            <p:ph type="body" idx="1"/>
          </p:nvPr>
        </p:nvSpPr>
        <p:spPr>
          <a:xfrm>
            <a:off x="457200" y="1828801"/>
            <a:ext cx="8229600" cy="4144963"/>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 name="Shape 12"/>
          <p:cNvSpPr txBox="1"/>
          <p:nvPr/>
        </p:nvSpPr>
        <p:spPr>
          <a:xfrm>
            <a:off x="0" y="119349"/>
            <a:ext cx="9144000" cy="369310"/>
          </a:xfrm>
          <a:prstGeom prst="rect">
            <a:avLst/>
          </a:prstGeom>
          <a:noFill/>
          <a:ln>
            <a:noFill/>
          </a:ln>
        </p:spPr>
        <p:txBody>
          <a:bodyPr wrap="square" lIns="91400" tIns="45700" rIns="91400" bIns="45700" anchor="t" anchorCtr="0">
            <a:noAutofit/>
          </a:bodyPr>
          <a:lstStyle/>
          <a:p>
            <a:pPr marL="0" marR="0" lvl="0" indent="0" algn="ctr" rtl="0">
              <a:spcBef>
                <a:spcPts val="0"/>
              </a:spcBef>
              <a:spcAft>
                <a:spcPts val="0"/>
              </a:spcAft>
              <a:buSzPct val="25000"/>
              <a:buNone/>
            </a:pPr>
            <a:r>
              <a:rPr lang="en-US" sz="1600" b="1" i="0" u="none" strike="noStrike" cap="all" spc="0" baseline="0" dirty="0">
                <a:solidFill>
                  <a:srgbClr val="19A89E">
                    <a:alpha val="60000"/>
                  </a:srgbClr>
                </a:solidFill>
                <a:latin typeface="Arial Narrow"/>
                <a:ea typeface="Arial Narrow"/>
                <a:cs typeface="Arial Narrow"/>
                <a:sym typeface="Arial Narrow"/>
              </a:rPr>
              <a:t>Professional Development to Practice</a:t>
            </a:r>
          </a:p>
        </p:txBody>
      </p:sp>
      <p:sp>
        <p:nvSpPr>
          <p:cNvPr id="13" name="Shape 13"/>
          <p:cNvSpPr/>
          <p:nvPr/>
        </p:nvSpPr>
        <p:spPr>
          <a:xfrm>
            <a:off x="0" y="473077"/>
            <a:ext cx="1447800"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7"/>
            <a:ext cx="7696199"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 Cen MT" panose="020B0602020104020603" pitchFamily="34" charset="0"/>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2920" y="-11749"/>
            <a:ext cx="1511160" cy="500408"/>
          </a:xfrm>
          <a:prstGeom prst="rect">
            <a:avLst/>
          </a:prstGeom>
        </p:spPr>
      </p:pic>
    </p:spTree>
    <p:extLst>
      <p:ext uri="{BB962C8B-B14F-4D97-AF65-F5344CB8AC3E}">
        <p14:creationId xmlns:p14="http://schemas.microsoft.com/office/powerpoint/2010/main" val="4126918853"/>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panose="020B0602020104020603" pitchFamily="34" charset="0"/>
              </a:defRPr>
            </a:lvl1pPr>
          </a:lstStyle>
          <a:p>
            <a:fld id="{BE1869B7-C055-44E0-B080-24414D7344AC}" type="datetimeFigureOut">
              <a:rPr lang="en-US" smtClean="0"/>
              <a:pPr/>
              <a:t>9/22/2022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panose="020B0602020104020603" pitchFamily="34" charset="0"/>
              </a:defRPr>
            </a:lvl1pPr>
          </a:lstStyle>
          <a:p>
            <a:fld id="{09D75B52-1FC7-486F-96F7-BA8DCC9DDEFC}" type="slidenum">
              <a:rPr lang="en-US" smtClean="0"/>
              <a:pPr/>
              <a:t>‹#›</a:t>
            </a:fld>
            <a:endParaRPr lang="en-US"/>
          </a:p>
        </p:txBody>
      </p:sp>
    </p:spTree>
    <p:extLst>
      <p:ext uri="{BB962C8B-B14F-4D97-AF65-F5344CB8AC3E}">
        <p14:creationId xmlns:p14="http://schemas.microsoft.com/office/powerpoint/2010/main" val="30756587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panose="020B0602020104020603" pitchFamily="34" charset="0"/>
              </a:defRPr>
            </a:lvl1pPr>
          </a:lstStyle>
          <a:p>
            <a:fld id="{E4325BDB-346E-4D52-82E4-202134B78666}" type="datetimeFigureOut">
              <a:rPr lang="en-US" smtClean="0"/>
              <a:pPr/>
              <a:t>9/22/2022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panose="020B0602020104020603" pitchFamily="34" charset="0"/>
              </a:defRPr>
            </a:lvl1pPr>
          </a:lstStyle>
          <a:p>
            <a:fld id="{7EAF02EE-52C0-484B-A26F-4AB1B920244E}" type="slidenum">
              <a:rPr lang="en-US" smtClean="0"/>
              <a:pPr/>
              <a:t>‹#›</a:t>
            </a:fld>
            <a:endParaRPr lang="en-US"/>
          </a:p>
        </p:txBody>
      </p:sp>
    </p:spTree>
    <p:extLst>
      <p:ext uri="{BB962C8B-B14F-4D97-AF65-F5344CB8AC3E}">
        <p14:creationId xmlns:p14="http://schemas.microsoft.com/office/powerpoint/2010/main" val="30315362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3" name="Shape 13"/>
          <p:cNvSpPr/>
          <p:nvPr/>
        </p:nvSpPr>
        <p:spPr>
          <a:xfrm>
            <a:off x="0" y="473077"/>
            <a:ext cx="1447800"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7"/>
            <a:ext cx="7696199"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8600" y="-11749"/>
            <a:ext cx="1511160" cy="500408"/>
          </a:xfrm>
          <a:prstGeom prst="rect">
            <a:avLst/>
          </a:prstGeom>
        </p:spPr>
      </p:pic>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34732" y="96848"/>
            <a:ext cx="2397786" cy="342878"/>
          </a:xfrm>
          <a:prstGeom prst="rect">
            <a:avLst/>
          </a:prstGeom>
        </p:spPr>
      </p:pic>
      <p:sp>
        <p:nvSpPr>
          <p:cNvPr id="5" name="Title Placeholder 4"/>
          <p:cNvSpPr>
            <a:spLocks noGrp="1"/>
          </p:cNvSpPr>
          <p:nvPr>
            <p:ph type="title"/>
          </p:nvPr>
        </p:nvSpPr>
        <p:spPr>
          <a:xfrm>
            <a:off x="628650" y="61277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Text Placeholder 6"/>
          <p:cNvSpPr>
            <a:spLocks noGrp="1"/>
          </p:cNvSpPr>
          <p:nvPr>
            <p:ph type="body" idx="1"/>
          </p:nvPr>
        </p:nvSpPr>
        <p:spPr>
          <a:xfrm>
            <a:off x="628650" y="1938339"/>
            <a:ext cx="7886700" cy="4238624"/>
          </a:xfrm>
          <a:prstGeom prst="rect">
            <a:avLst/>
          </a:prstGeom>
        </p:spPr>
        <p:txBody>
          <a:bodyPr vert="horz" lIns="91440" tIns="45720" rIns="91440" bIns="45720" rtlCol="0">
            <a:normAutofit/>
          </a:bodyPr>
          <a:lstStyle/>
          <a:p>
            <a:pPr lvl="0"/>
            <a:r>
              <a:rPr lang="en-US" dirty="0"/>
              <a:t>Edit Master text styles</a:t>
            </a:r>
          </a:p>
        </p:txBody>
      </p:sp>
    </p:spTree>
    <p:extLst>
      <p:ext uri="{BB962C8B-B14F-4D97-AF65-F5344CB8AC3E}">
        <p14:creationId xmlns:p14="http://schemas.microsoft.com/office/powerpoint/2010/main" val="1307065366"/>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lang="en-US" sz="4400" b="0" i="0" u="none" strike="noStrike" cap="none" dirty="0">
          <a:solidFill>
            <a:schemeClr val="accent2"/>
          </a:solidFill>
          <a:latin typeface="Tw Cen MT" panose="020B0602020104020603" pitchFamily="34" charset="0"/>
          <a:ea typeface="Tw Cen MT" panose="020B0602020104020603" pitchFamily="34" charset="0"/>
          <a:cs typeface="Arial"/>
          <a:sym typeface="Quest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32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Tw Cen MT" panose="020B0602020104020603" pitchFamily="34" charset="0"/>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Tw Cen MT" panose="020B0602020104020603" pitchFamily="34" charset="0"/>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Tw Cen MT" panose="020B0602020104020603" pitchFamily="34" charset="0"/>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3" name="Shape 13"/>
          <p:cNvSpPr/>
          <p:nvPr/>
        </p:nvSpPr>
        <p:spPr>
          <a:xfrm>
            <a:off x="0" y="473077"/>
            <a:ext cx="1447800"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7"/>
            <a:ext cx="7696199"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600" y="-11749"/>
            <a:ext cx="1511160" cy="500408"/>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34732" y="96848"/>
            <a:ext cx="2397786" cy="342878"/>
          </a:xfrm>
          <a:prstGeom prst="rect">
            <a:avLst/>
          </a:prstGeom>
        </p:spPr>
      </p:pic>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2145980409"/>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32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3200" b="0" i="0" u="none" strike="noStrike" cap="none">
          <a:solidFill>
            <a:srgbClr val="000000"/>
          </a:solidFill>
          <a:latin typeface="Arial"/>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3200" b="0" i="0" u="none" strike="noStrike" cap="none">
          <a:solidFill>
            <a:srgbClr val="000000"/>
          </a:solidFill>
          <a:latin typeface="Arial"/>
          <a:ea typeface="Tw Cen MT" panose="020B0602020104020603" pitchFamily="34" charset="0"/>
          <a:cs typeface="Arial"/>
          <a:sym typeface="Arial"/>
        </a:defRPr>
      </a:lvl3pPr>
      <a:lvl4pPr marR="0" lvl="3" algn="l" rtl="0" eaLnBrk="1" hangingPunct="1">
        <a:lnSpc>
          <a:spcPct val="100000"/>
        </a:lnSpc>
        <a:spcBef>
          <a:spcPts val="0"/>
        </a:spcBef>
        <a:spcAft>
          <a:spcPts val="0"/>
        </a:spcAft>
        <a:buNone/>
        <a:defRPr sz="3200" b="0" i="0" u="none" strike="noStrike" cap="none">
          <a:solidFill>
            <a:srgbClr val="000000"/>
          </a:solidFill>
          <a:latin typeface="Arial"/>
          <a:ea typeface="Tw Cen MT" panose="020B0602020104020603" pitchFamily="34" charset="0"/>
          <a:cs typeface="Arial"/>
          <a:sym typeface="Arial"/>
        </a:defRPr>
      </a:lvl4pPr>
      <a:lvl5pPr marR="0" lvl="4" algn="l" rtl="0" eaLnBrk="1" hangingPunct="1">
        <a:lnSpc>
          <a:spcPct val="100000"/>
        </a:lnSpc>
        <a:spcBef>
          <a:spcPts val="0"/>
        </a:spcBef>
        <a:spcAft>
          <a:spcPts val="0"/>
        </a:spcAft>
        <a:buNone/>
        <a:defRPr sz="3200" b="0" i="0" u="none" strike="noStrike" cap="none">
          <a:solidFill>
            <a:srgbClr val="000000"/>
          </a:solidFill>
          <a:latin typeface="Arial"/>
          <a:ea typeface="Tw Cen MT" panose="020B0602020104020603" pitchFamily="34" charset="0"/>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601662"/>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092" marR="0" lvl="5" indent="-12592"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185" marR="0" lvl="6" indent="-12485"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279" marR="0" lvl="7" indent="-12378"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373" marR="0" lvl="8" indent="-12273"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dirty="0"/>
          </a:p>
        </p:txBody>
      </p:sp>
      <p:sp>
        <p:nvSpPr>
          <p:cNvPr id="11" name="Shape 11"/>
          <p:cNvSpPr txBox="1">
            <a:spLocks noGrp="1"/>
          </p:cNvSpPr>
          <p:nvPr>
            <p:ph type="body" idx="1"/>
          </p:nvPr>
        </p:nvSpPr>
        <p:spPr>
          <a:xfrm>
            <a:off x="457200" y="1828801"/>
            <a:ext cx="8229600" cy="4144963"/>
          </a:xfrm>
          <a:prstGeom prst="rect">
            <a:avLst/>
          </a:prstGeom>
          <a:noFill/>
          <a:ln>
            <a:noFill/>
          </a:ln>
        </p:spPr>
        <p:txBody>
          <a:bodyPr wrap="square" lIns="91425" tIns="91425" rIns="91425" bIns="91425" anchor="t" anchorCtr="0"/>
          <a:lstStyle>
            <a:lvl1pPr marL="342820" marR="0" lvl="0" indent="-139619"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776" marR="0" lvl="1" indent="-120475"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3" name="Shape 13"/>
          <p:cNvSpPr/>
          <p:nvPr/>
        </p:nvSpPr>
        <p:spPr>
          <a:xfrm>
            <a:off x="0" y="473077"/>
            <a:ext cx="1447800" cy="139699"/>
          </a:xfrm>
          <a:prstGeom prst="rect">
            <a:avLst/>
          </a:prstGeom>
          <a:solidFill>
            <a:srgbClr val="69A9CD"/>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7"/>
            <a:ext cx="7696199" cy="139699"/>
          </a:xfrm>
          <a:prstGeom prst="rect">
            <a:avLst/>
          </a:prstGeom>
          <a:solidFill>
            <a:srgbClr val="19A89E"/>
          </a:solidFill>
          <a:ln>
            <a:noFill/>
          </a:ln>
        </p:spPr>
        <p:txBody>
          <a:bodyPr wrap="square" lIns="91400" tIns="45700" rIns="91400"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8600" y="-11749"/>
            <a:ext cx="1511160" cy="500408"/>
          </a:xfrm>
          <a:prstGeom prst="rect">
            <a:avLst/>
          </a:prstGeom>
        </p:spPr>
      </p:pic>
      <p:pic>
        <p:nvPicPr>
          <p:cNvPr id="15" name="Picture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534732" y="96848"/>
            <a:ext cx="2397786" cy="342878"/>
          </a:xfrm>
          <a:prstGeom prst="rect">
            <a:avLst/>
          </a:prstGeom>
        </p:spPr>
      </p:pic>
    </p:spTree>
    <p:extLst>
      <p:ext uri="{BB962C8B-B14F-4D97-AF65-F5344CB8AC3E}">
        <p14:creationId xmlns:p14="http://schemas.microsoft.com/office/powerpoint/2010/main" val="1150744974"/>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2.xml"/><Relationship Id="rId5" Type="http://schemas.openxmlformats.org/officeDocument/2006/relationships/image" Target="../media/image6.png"/><Relationship Id="rId4" Type="http://schemas.openxmlformats.org/officeDocument/2006/relationships/hyperlink" Target="http://creativecommons.org/licenses/by-nc-nd/4.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Le_sZeR6eck" TargetMode="External"/><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hyperlink" Target="https://youtu.be/a2UgtgyEDss" TargetMode="External"/><Relationship Id="rId2" Type="http://schemas.openxmlformats.org/officeDocument/2006/relationships/notesSlide" Target="../notesSlides/notesSlide43.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3" Type="http://schemas.openxmlformats.org/officeDocument/2006/relationships/hyperlink" Target="https://youtu.be/buUaPW1uhSE" TargetMode="External"/><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1.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g48DAG4hJd4" TargetMode="External"/><Relationship Id="rId2" Type="http://schemas.openxmlformats.org/officeDocument/2006/relationships/notesSlide" Target="../notesSlides/notesSlide58.xml"/><Relationship Id="rId1" Type="http://schemas.openxmlformats.org/officeDocument/2006/relationships/slideLayout" Target="../slideLayouts/slideLayout49.xml"/><Relationship Id="rId5" Type="http://schemas.openxmlformats.org/officeDocument/2006/relationships/image" Target="../media/image7.png"/><Relationship Id="rId4" Type="http://schemas.openxmlformats.org/officeDocument/2006/relationships/hyperlink" Target="https://www.youtube.com/watch?v=uQsPYyvDd3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9.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4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Title 10"/>
          <p:cNvSpPr>
            <a:spLocks noGrp="1"/>
          </p:cNvSpPr>
          <p:nvPr>
            <p:ph type="title"/>
          </p:nvPr>
        </p:nvSpPr>
        <p:spPr/>
        <p:txBody>
          <a:bodyPr/>
          <a:lstStyle/>
          <a:p>
            <a:r>
              <a:rPr lang="en-US" dirty="0"/>
              <a:t>Hidden Slide #1</a:t>
            </a:r>
          </a:p>
        </p:txBody>
      </p:sp>
      <p:sp>
        <p:nvSpPr>
          <p:cNvPr id="12" name="Text Placeholder 11"/>
          <p:cNvSpPr>
            <a:spLocks noGrp="1"/>
          </p:cNvSpPr>
          <p:nvPr>
            <p:ph type="body" idx="1"/>
          </p:nvPr>
        </p:nvSpPr>
        <p:spPr>
          <a:xfrm>
            <a:off x="457200" y="1463040"/>
            <a:ext cx="8229600" cy="3962396"/>
          </a:xfrm>
        </p:spPr>
        <p:txBody>
          <a:bodyPr/>
          <a:lstStyle/>
          <a:p>
            <a:pPr marL="685800" lvl="0" indent="-457200">
              <a:lnSpc>
                <a:spcPct val="115000"/>
              </a:lnSpc>
              <a:spcBef>
                <a:spcPts val="800"/>
              </a:spcBef>
              <a:buSzPct val="75000"/>
            </a:pPr>
            <a:r>
              <a:rPr lang="en-US" sz="2800" dirty="0"/>
              <a:t>DBDM in-person training suggestions</a:t>
            </a:r>
          </a:p>
          <a:p>
            <a:pPr marL="685800" indent="-457200">
              <a:lnSpc>
                <a:spcPct val="115000"/>
              </a:lnSpc>
              <a:spcBef>
                <a:spcPts val="800"/>
              </a:spcBef>
              <a:buSzPct val="75000"/>
            </a:pPr>
            <a:r>
              <a:rPr lang="en-US" sz="2800" dirty="0"/>
              <a:t>Presenter notes information</a:t>
            </a:r>
          </a:p>
          <a:p>
            <a:pPr marL="685800" lvl="0" indent="-457200">
              <a:lnSpc>
                <a:spcPct val="115000"/>
              </a:lnSpc>
              <a:spcBef>
                <a:spcPts val="800"/>
              </a:spcBef>
              <a:buSzPct val="75000"/>
            </a:pPr>
            <a:r>
              <a:rPr lang="en-US" sz="2800" dirty="0"/>
              <a:t>Content Fidelity Checklist information</a:t>
            </a:r>
          </a:p>
          <a:p>
            <a:pPr marL="685800" lvl="0" indent="-457200">
              <a:lnSpc>
                <a:spcPct val="115000"/>
              </a:lnSpc>
              <a:spcBef>
                <a:spcPts val="800"/>
              </a:spcBef>
              <a:buSzPct val="75000"/>
            </a:pPr>
            <a:endParaRPr lang="en-US" dirty="0"/>
          </a:p>
          <a:p>
            <a:pPr marL="685800" lvl="0" indent="-457200">
              <a:lnSpc>
                <a:spcPct val="115000"/>
              </a:lnSpc>
              <a:spcBef>
                <a:spcPts val="800"/>
              </a:spcBef>
              <a:buSzPct val="75000"/>
            </a:pPr>
            <a:endParaRPr lang="en-US" dirty="0"/>
          </a:p>
        </p:txBody>
      </p:sp>
    </p:spTree>
    <p:extLst>
      <p:ext uri="{BB962C8B-B14F-4D97-AF65-F5344CB8AC3E}">
        <p14:creationId xmlns:p14="http://schemas.microsoft.com/office/powerpoint/2010/main" val="1343757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680719" y="824808"/>
            <a:ext cx="7772400" cy="1470024"/>
          </a:xfrm>
          <a:prstGeom prst="rect">
            <a:avLst/>
          </a:prstGeom>
          <a:noFill/>
          <a:ln>
            <a:noFill/>
          </a:ln>
        </p:spPr>
        <p:txBody>
          <a:bodyPr wrap="square" lIns="91400" tIns="45700" rIns="91400"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Tw Cen MT" panose="020B0602020104020603" pitchFamily="34" charset="0"/>
                <a:sym typeface="Questrial"/>
              </a:rPr>
              <a:t>Data-Based</a:t>
            </a:r>
            <a:br>
              <a:rPr lang="en-US" sz="4400" b="0" i="0" u="none" strike="noStrike" cap="none" dirty="0">
                <a:solidFill>
                  <a:schemeClr val="lt1"/>
                </a:solidFill>
                <a:latin typeface="Tw Cen MT" panose="020B0602020104020603" pitchFamily="34" charset="0"/>
                <a:sym typeface="Questrial"/>
              </a:rPr>
            </a:br>
            <a:r>
              <a:rPr lang="en-US" dirty="0"/>
              <a:t>Decision Making</a:t>
            </a:r>
            <a:endParaRPr lang="en-US" sz="4400" b="0" i="0" u="none" strike="noStrike" cap="none" dirty="0">
              <a:solidFill>
                <a:schemeClr val="lt1"/>
              </a:solidFill>
              <a:latin typeface="Tw Cen MT" panose="020B0602020104020603" pitchFamily="34" charset="0"/>
              <a:sym typeface="Questrial"/>
            </a:endParaRPr>
          </a:p>
        </p:txBody>
      </p:sp>
      <p:pic>
        <p:nvPicPr>
          <p:cNvPr id="111" name="Shape 111"/>
          <p:cNvPicPr preferRelativeResize="0"/>
          <p:nvPr/>
        </p:nvPicPr>
        <p:blipFill rotWithShape="1">
          <a:blip r:embed="rId3">
            <a:alphaModFix/>
          </a:blip>
          <a:srcRect/>
          <a:stretch/>
        </p:blipFill>
        <p:spPr>
          <a:xfrm>
            <a:off x="922580" y="4357287"/>
            <a:ext cx="1495915" cy="527084"/>
          </a:xfrm>
          <a:prstGeom prst="rect">
            <a:avLst/>
          </a:prstGeom>
          <a:noFill/>
          <a:ln>
            <a:noFill/>
          </a:ln>
        </p:spPr>
      </p:pic>
      <p:sp>
        <p:nvSpPr>
          <p:cNvPr id="112" name="Shape 112"/>
          <p:cNvSpPr txBox="1"/>
          <p:nvPr/>
        </p:nvSpPr>
        <p:spPr>
          <a:xfrm>
            <a:off x="922580" y="4889899"/>
            <a:ext cx="7298840" cy="578915"/>
          </a:xfrm>
          <a:prstGeom prst="rect">
            <a:avLst/>
          </a:prstGeom>
          <a:solidFill>
            <a:srgbClr val="B5BAB4">
              <a:alpha val="83000"/>
            </a:srgbClr>
          </a:solid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600" b="0" i="0" u="none" strike="noStrike" kern="0" cap="none" spc="0" normalizeH="0" baseline="0" noProof="0" dirty="0">
                <a:ln>
                  <a:noFill/>
                </a:ln>
                <a:solidFill>
                  <a:prstClr val="black"/>
                </a:solidFill>
                <a:effectLst/>
                <a:uLnTx/>
                <a:uFillTx/>
                <a:latin typeface="Tw Cen MT" panose="020B0602020104020603" pitchFamily="34" charset="0"/>
                <a:ea typeface="Calibri"/>
                <a:cs typeface="Calibri"/>
                <a:sym typeface="Calibri"/>
              </a:rPr>
              <a:t>This work is licensed under a</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600" b="0" i="0" u="none" strike="noStrike" kern="0" cap="none" spc="0" normalizeH="0" baseline="0" noProof="0" dirty="0">
                <a:ln>
                  <a:noFill/>
                </a:ln>
                <a:solidFill>
                  <a:srgbClr val="FFFFFF"/>
                </a:solidFill>
                <a:effectLst/>
                <a:uLnTx/>
                <a:uFillTx/>
                <a:latin typeface="Tw Cen MT" panose="020B0602020104020603" pitchFamily="34" charset="0"/>
                <a:ea typeface="Calibri"/>
                <a:cs typeface="Calibri"/>
                <a:sym typeface="Calibri"/>
              </a:rPr>
              <a:t> </a:t>
            </a:r>
            <a:r>
              <a:rPr kumimoji="0" lang="en-US" sz="1600" b="0" i="0" u="sng" strike="noStrike" kern="0" cap="none" spc="0" normalizeH="0" baseline="0" noProof="0" dirty="0">
                <a:ln>
                  <a:noFill/>
                </a:ln>
                <a:solidFill>
                  <a:srgbClr val="007670"/>
                </a:solidFill>
                <a:effectLst/>
                <a:uLnTx/>
                <a:uFillTx/>
                <a:latin typeface="Tw Cen MT" panose="020B0602020104020603" pitchFamily="34" charset="0"/>
                <a:ea typeface="Calibri"/>
                <a:cs typeface="Calibri"/>
                <a:sym typeface="Calibri"/>
                <a:hlinkClick r:id="rId4"/>
              </a:rPr>
              <a:t>Creative Commons Attribution-</a:t>
            </a:r>
            <a:r>
              <a:rPr kumimoji="0" lang="en-US" sz="1600" b="0" i="0" u="sng" strike="noStrike" kern="0" cap="none" spc="0" normalizeH="0" baseline="0" noProof="0" dirty="0" err="1">
                <a:ln>
                  <a:noFill/>
                </a:ln>
                <a:solidFill>
                  <a:srgbClr val="007670"/>
                </a:solidFill>
                <a:effectLst/>
                <a:uLnTx/>
                <a:uFillTx/>
                <a:latin typeface="Tw Cen MT" panose="020B0602020104020603" pitchFamily="34" charset="0"/>
                <a:ea typeface="Calibri"/>
                <a:cs typeface="Calibri"/>
                <a:sym typeface="Calibri"/>
                <a:hlinkClick r:id="rId4"/>
              </a:rPr>
              <a:t>NonCommercial</a:t>
            </a:r>
            <a:r>
              <a:rPr kumimoji="0" lang="en-US" sz="1600" b="0" i="0" u="sng" strike="noStrike" kern="0" cap="none" spc="0" normalizeH="0" baseline="0" noProof="0" dirty="0">
                <a:ln>
                  <a:noFill/>
                </a:ln>
                <a:solidFill>
                  <a:srgbClr val="007670"/>
                </a:solidFill>
                <a:effectLst/>
                <a:uLnTx/>
                <a:uFillTx/>
                <a:latin typeface="Tw Cen MT" panose="020B0602020104020603" pitchFamily="34" charset="0"/>
                <a:ea typeface="Calibri"/>
                <a:cs typeface="Calibri"/>
                <a:sym typeface="Calibri"/>
                <a:hlinkClick r:id="rId4"/>
              </a:rPr>
              <a:t>-</a:t>
            </a:r>
            <a:r>
              <a:rPr kumimoji="0" lang="en-US" sz="1600" b="0" i="0" u="sng" strike="noStrike" kern="0" cap="none" spc="0" normalizeH="0" baseline="0" noProof="0" dirty="0" err="1">
                <a:ln>
                  <a:noFill/>
                </a:ln>
                <a:solidFill>
                  <a:srgbClr val="007670"/>
                </a:solidFill>
                <a:effectLst/>
                <a:uLnTx/>
                <a:uFillTx/>
                <a:latin typeface="Tw Cen MT" panose="020B0602020104020603" pitchFamily="34" charset="0"/>
                <a:ea typeface="Calibri"/>
                <a:cs typeface="Calibri"/>
                <a:sym typeface="Calibri"/>
                <a:hlinkClick r:id="rId4"/>
              </a:rPr>
              <a:t>NoDerivatives</a:t>
            </a:r>
            <a:r>
              <a:rPr kumimoji="0" lang="en-US" sz="1600" b="0" i="0" u="sng" strike="noStrike" kern="0" cap="none" spc="0" normalizeH="0" baseline="0" noProof="0" dirty="0">
                <a:ln>
                  <a:noFill/>
                </a:ln>
                <a:solidFill>
                  <a:srgbClr val="007670"/>
                </a:solidFill>
                <a:effectLst/>
                <a:uLnTx/>
                <a:uFillTx/>
                <a:latin typeface="Tw Cen MT" panose="020B0602020104020603" pitchFamily="34" charset="0"/>
                <a:ea typeface="Calibri"/>
                <a:cs typeface="Calibri"/>
                <a:sym typeface="Calibri"/>
                <a:hlinkClick r:id="rId4"/>
              </a:rPr>
              <a:t> 4.0 International License</a:t>
            </a:r>
            <a:endParaRPr kumimoji="0" lang="en-US" sz="1600" b="0" i="0" u="none" strike="noStrike" kern="0" cap="none" spc="0" normalizeH="0" baseline="0" noProof="0" dirty="0">
              <a:ln>
                <a:noFill/>
              </a:ln>
              <a:solidFill>
                <a:srgbClr val="FFFFFF"/>
              </a:solidFill>
              <a:effectLst/>
              <a:uLnTx/>
              <a:uFillTx/>
              <a:latin typeface="Tw Cen MT" panose="020B0602020104020603" pitchFamily="34" charset="0"/>
              <a:ea typeface="Calibri"/>
              <a:cs typeface="Calibri"/>
              <a:sym typeface="Calibri"/>
            </a:endParaRPr>
          </a:p>
        </p:txBody>
      </p:sp>
      <p:sp>
        <p:nvSpPr>
          <p:cNvPr id="10" name="Shape 25"/>
          <p:cNvSpPr txBox="1"/>
          <p:nvPr/>
        </p:nvSpPr>
        <p:spPr>
          <a:xfrm>
            <a:off x="1463613" y="2665410"/>
            <a:ext cx="6216774" cy="1187949"/>
          </a:xfrm>
          <a:prstGeom prst="rect">
            <a:avLst/>
          </a:prstGeom>
          <a:noFill/>
          <a:ln>
            <a:noFill/>
          </a:ln>
        </p:spPr>
        <p:txBody>
          <a:bodyPr wrap="square" lIns="91400" tIns="45700" rIns="91400" bIns="45700" anchor="t" anchorCtr="0">
            <a:noAutofit/>
          </a:bodyPr>
          <a:lstStyle/>
          <a:p>
            <a:pPr marL="0" marR="0" lvl="0" indent="0" algn="just" defTabSz="914400" rtl="0" eaLnBrk="1" fontAlgn="auto" latinLnBrk="0" hangingPunct="1">
              <a:lnSpc>
                <a:spcPct val="100000"/>
              </a:lnSpc>
              <a:spcBef>
                <a:spcPts val="0"/>
              </a:spcBef>
              <a:spcAft>
                <a:spcPts val="0"/>
              </a:spcAft>
              <a:buClrTx/>
              <a:buSzPct val="25000"/>
              <a:buFontTx/>
              <a:buNone/>
              <a:tabLst/>
              <a:defRPr/>
            </a:pPr>
            <a:r>
              <a:rPr kumimoji="0" lang="en-US" sz="1400" b="0" i="1" u="none" strike="noStrike" kern="0" cap="none" spc="0" normalizeH="0" baseline="0" noProof="0" dirty="0">
                <a:ln>
                  <a:noFill/>
                </a:ln>
                <a:solidFill>
                  <a:srgbClr val="FFFFFF"/>
                </a:solidFill>
                <a:effectLst/>
                <a:uLnTx/>
                <a:uFillTx/>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grpSp>
        <p:nvGrpSpPr>
          <p:cNvPr id="7" name="Group 6"/>
          <p:cNvGrpSpPr/>
          <p:nvPr/>
        </p:nvGrpSpPr>
        <p:grpSpPr>
          <a:xfrm>
            <a:off x="7873437" y="34233"/>
            <a:ext cx="1146738" cy="1175442"/>
            <a:chOff x="-1985468" y="3313226"/>
            <a:chExt cx="924615" cy="924615"/>
          </a:xfrm>
        </p:grpSpPr>
        <p:sp>
          <p:nvSpPr>
            <p:cNvPr id="8" name="Rounded Rectangle 7"/>
            <p:cNvSpPr/>
            <p:nvPr/>
          </p:nvSpPr>
          <p:spPr>
            <a:xfrm>
              <a:off x="-1893718" y="3404977"/>
              <a:ext cx="741115" cy="7411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5468" y="3313226"/>
              <a:ext cx="924615" cy="924615"/>
            </a:xfrm>
            <a:prstGeom prst="rect">
              <a:avLst/>
            </a:prstGeom>
          </p:spPr>
        </p:pic>
      </p:grpSp>
    </p:spTree>
    <p:extLst>
      <p:ext uri="{BB962C8B-B14F-4D97-AF65-F5344CB8AC3E}">
        <p14:creationId xmlns:p14="http://schemas.microsoft.com/office/powerpoint/2010/main" val="40023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479"/>
                </a:solidFill>
              </a:rPr>
              <a:t>Welcome and Introductions</a:t>
            </a:r>
          </a:p>
        </p:txBody>
      </p:sp>
      <p:sp>
        <p:nvSpPr>
          <p:cNvPr id="4" name="Text Placeholder 3"/>
          <p:cNvSpPr>
            <a:spLocks noGrp="1"/>
          </p:cNvSpPr>
          <p:nvPr>
            <p:ph type="body" idx="1"/>
          </p:nvPr>
        </p:nvSpPr>
        <p:spPr>
          <a:xfrm>
            <a:off x="457200" y="1984248"/>
            <a:ext cx="8229600" cy="2240718"/>
          </a:xfrm>
        </p:spPr>
        <p:txBody>
          <a:bodyPr/>
          <a:lstStyle/>
          <a:p>
            <a:pPr marL="88981" lvl="0" indent="0" algn="ctr">
              <a:lnSpc>
                <a:spcPct val="115000"/>
              </a:lnSpc>
              <a:buClr>
                <a:schemeClr val="accent2"/>
              </a:buClr>
              <a:buSzPct val="75000"/>
              <a:buNone/>
            </a:pPr>
            <a:r>
              <a:rPr lang="en-US" dirty="0"/>
              <a:t>Our trainers for the day are</a:t>
            </a:r>
          </a:p>
        </p:txBody>
      </p:sp>
    </p:spTree>
    <p:extLst>
      <p:ext uri="{BB962C8B-B14F-4D97-AF65-F5344CB8AC3E}">
        <p14:creationId xmlns:p14="http://schemas.microsoft.com/office/powerpoint/2010/main" val="84922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479"/>
                </a:solidFill>
              </a:rPr>
              <a:t>Norms</a:t>
            </a:r>
          </a:p>
        </p:txBody>
      </p:sp>
      <p:sp>
        <p:nvSpPr>
          <p:cNvPr id="4" name="Text Placeholder 3"/>
          <p:cNvSpPr>
            <a:spLocks noGrp="1"/>
          </p:cNvSpPr>
          <p:nvPr>
            <p:ph type="body" idx="1"/>
          </p:nvPr>
        </p:nvSpPr>
        <p:spPr>
          <a:xfrm>
            <a:off x="457200" y="1463040"/>
            <a:ext cx="8229600" cy="3962396"/>
          </a:xfrm>
        </p:spPr>
        <p:txBody>
          <a:bodyPr>
            <a:normAutofit/>
          </a:bodyPr>
          <a:lstStyle/>
          <a:p>
            <a:pPr marL="685800" indent="-457200">
              <a:lnSpc>
                <a:spcPct val="115000"/>
              </a:lnSpc>
              <a:buSzPct val="75000"/>
              <a:buFont typeface="Wingdings" panose="05000000000000000000" pitchFamily="2" charset="2"/>
              <a:buChar char="§"/>
            </a:pPr>
            <a:r>
              <a:rPr lang="en-US" sz="2800" dirty="0"/>
              <a:t>Begin and end on time</a:t>
            </a:r>
          </a:p>
          <a:p>
            <a:pPr marL="685800" indent="-457200">
              <a:lnSpc>
                <a:spcPct val="115000"/>
              </a:lnSpc>
              <a:buSzPct val="75000"/>
              <a:buFont typeface="Wingdings" panose="05000000000000000000" pitchFamily="2" charset="2"/>
              <a:buChar char="§"/>
            </a:pPr>
            <a:r>
              <a:rPr lang="en-US" sz="2800" dirty="0"/>
              <a:t>Be an engaged participant</a:t>
            </a:r>
          </a:p>
          <a:p>
            <a:pPr marL="685800" indent="-457200">
              <a:lnSpc>
                <a:spcPct val="115000"/>
              </a:lnSpc>
              <a:buSzPct val="75000"/>
              <a:buFont typeface="Wingdings" panose="05000000000000000000" pitchFamily="2" charset="2"/>
              <a:buChar char="§"/>
            </a:pPr>
            <a:r>
              <a:rPr lang="en-US" sz="2800" dirty="0"/>
              <a:t>Be an active listener—open to new ideas</a:t>
            </a:r>
          </a:p>
          <a:p>
            <a:pPr marL="685800" indent="-457200">
              <a:lnSpc>
                <a:spcPct val="115000"/>
              </a:lnSpc>
              <a:buSzPct val="75000"/>
              <a:buFont typeface="Wingdings" panose="05000000000000000000" pitchFamily="2" charset="2"/>
              <a:buChar char="§"/>
            </a:pPr>
            <a:r>
              <a:rPr lang="en-US" sz="2800" dirty="0"/>
              <a:t>Use notes for side bar conversations</a:t>
            </a:r>
          </a:p>
          <a:p>
            <a:pPr marL="685800" indent="-457200">
              <a:lnSpc>
                <a:spcPct val="115000"/>
              </a:lnSpc>
              <a:buSzPct val="75000"/>
              <a:buFont typeface="Wingdings" panose="05000000000000000000" pitchFamily="2" charset="2"/>
              <a:buChar char="§"/>
            </a:pPr>
            <a:r>
              <a:rPr lang="en-US" sz="2800" dirty="0"/>
              <a:t>Use electronics respectfully</a:t>
            </a:r>
          </a:p>
        </p:txBody>
      </p:sp>
    </p:spTree>
    <p:extLst>
      <p:ext uri="{BB962C8B-B14F-4D97-AF65-F5344CB8AC3E}">
        <p14:creationId xmlns:p14="http://schemas.microsoft.com/office/powerpoint/2010/main" val="2643979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479"/>
                </a:solidFill>
                <a:latin typeface="Tw Cen MT" panose="020B0602020104020603" pitchFamily="34" charset="0"/>
                <a:ea typeface="Tw Cen MT" panose="020B0602020104020603" pitchFamily="34" charset="0"/>
                <a:cs typeface="Tw Cen MT" panose="020B0602020104020603" pitchFamily="34" charset="0"/>
              </a:rPr>
              <a:t>Icon Glossary</a:t>
            </a:r>
          </a:p>
        </p:txBody>
      </p:sp>
      <p:grpSp>
        <p:nvGrpSpPr>
          <p:cNvPr id="5" name="Group 4"/>
          <p:cNvGrpSpPr/>
          <p:nvPr/>
        </p:nvGrpSpPr>
        <p:grpSpPr>
          <a:xfrm>
            <a:off x="310587" y="2008406"/>
            <a:ext cx="8198580" cy="3225219"/>
            <a:chOff x="310587" y="2008406"/>
            <a:chExt cx="8198580" cy="3225219"/>
          </a:xfrm>
        </p:grpSpPr>
        <p:sp>
          <p:nvSpPr>
            <p:cNvPr id="20" name="Rectangle 19"/>
            <p:cNvSpPr/>
            <p:nvPr/>
          </p:nvSpPr>
          <p:spPr>
            <a:xfrm>
              <a:off x="1490395" y="2008406"/>
              <a:ext cx="2598270" cy="830997"/>
            </a:xfrm>
            <a:prstGeom prst="rect">
              <a:avLst/>
            </a:prstGeom>
          </p:spPr>
          <p:txBody>
            <a:bodyPr wrap="square">
              <a:spAutoFit/>
            </a:bodyPr>
            <a:lstStyle/>
            <a:p>
              <a:r>
                <a:rPr lang="en-US" sz="2400" dirty="0">
                  <a:latin typeface="Tw Cen MT" panose="020B0602020104020603" pitchFamily="34" charset="0"/>
                </a:rPr>
                <a:t>Data-Based Decision Making</a:t>
              </a:r>
            </a:p>
          </p:txBody>
        </p:sp>
        <p:grpSp>
          <p:nvGrpSpPr>
            <p:cNvPr id="6" name="Group 5"/>
            <p:cNvGrpSpPr/>
            <p:nvPr/>
          </p:nvGrpSpPr>
          <p:grpSpPr>
            <a:xfrm>
              <a:off x="310587" y="2034483"/>
              <a:ext cx="924615" cy="924615"/>
              <a:chOff x="-1985468" y="3313226"/>
              <a:chExt cx="924615" cy="924615"/>
            </a:xfrm>
          </p:grpSpPr>
          <p:sp>
            <p:nvSpPr>
              <p:cNvPr id="4" name="Rounded Rectangle 3"/>
              <p:cNvSpPr/>
              <p:nvPr/>
            </p:nvSpPr>
            <p:spPr>
              <a:xfrm>
                <a:off x="-1893718" y="3404977"/>
                <a:ext cx="741115" cy="7411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title="Data-Based Decision Making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468" y="3313226"/>
                <a:ext cx="924615" cy="924615"/>
              </a:xfrm>
              <a:prstGeom prst="rect">
                <a:avLst/>
              </a:prstGeom>
            </p:spPr>
          </p:pic>
        </p:grpSp>
        <p:grpSp>
          <p:nvGrpSpPr>
            <p:cNvPr id="17" name="Group 16"/>
            <p:cNvGrpSpPr/>
            <p:nvPr/>
          </p:nvGrpSpPr>
          <p:grpSpPr>
            <a:xfrm>
              <a:off x="402337" y="2126234"/>
              <a:ext cx="8106830" cy="3107391"/>
              <a:chOff x="787788" y="2417063"/>
              <a:chExt cx="8106830" cy="3107391"/>
            </a:xfrm>
          </p:grpSpPr>
          <p:grpSp>
            <p:nvGrpSpPr>
              <p:cNvPr id="19" name="Group 18"/>
              <p:cNvGrpSpPr/>
              <p:nvPr/>
            </p:nvGrpSpPr>
            <p:grpSpPr>
              <a:xfrm>
                <a:off x="5379900" y="2417063"/>
                <a:ext cx="3514718" cy="830997"/>
                <a:chOff x="4999247" y="2081293"/>
                <a:chExt cx="3514718" cy="830997"/>
              </a:xfrm>
            </p:grpSpPr>
            <p:sp>
              <p:nvSpPr>
                <p:cNvPr id="43" name="Rectangle 42" title="Step-By-Step Guide"/>
                <p:cNvSpPr/>
                <p:nvPr/>
              </p:nvSpPr>
              <p:spPr>
                <a:xfrm>
                  <a:off x="6019800" y="2081293"/>
                  <a:ext cx="2494165" cy="830997"/>
                </a:xfrm>
                <a:prstGeom prst="rect">
                  <a:avLst/>
                </a:prstGeom>
              </p:spPr>
              <p:txBody>
                <a:bodyPr wrap="square">
                  <a:spAutoFit/>
                </a:bodyPr>
                <a:lstStyle/>
                <a:p>
                  <a:r>
                    <a:rPr lang="en-US" sz="2400" dirty="0">
                      <a:latin typeface="Tw Cen MT" panose="020B0602020104020603" pitchFamily="34" charset="0"/>
                    </a:rPr>
                    <a:t>Step-By-Step Guide</a:t>
                  </a:r>
                </a:p>
              </p:txBody>
            </p:sp>
            <p:pic>
              <p:nvPicPr>
                <p:cNvPr id="44" name="Picture 43" descr="This icon indicates more information an be found in the Step-By-Step Guide." title="Step-By-Step Guid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9247" y="2081293"/>
                  <a:ext cx="728473" cy="728473"/>
                </a:xfrm>
                <a:prstGeom prst="rect">
                  <a:avLst/>
                </a:prstGeom>
              </p:spPr>
            </p:pic>
          </p:grpSp>
          <p:grpSp>
            <p:nvGrpSpPr>
              <p:cNvPr id="24" name="Group 23"/>
              <p:cNvGrpSpPr/>
              <p:nvPr/>
            </p:nvGrpSpPr>
            <p:grpSpPr>
              <a:xfrm>
                <a:off x="787788" y="3649640"/>
                <a:ext cx="3804994" cy="731521"/>
                <a:chOff x="407135" y="3313870"/>
                <a:chExt cx="3804994" cy="731521"/>
              </a:xfrm>
            </p:grpSpPr>
            <p:sp>
              <p:nvSpPr>
                <p:cNvPr id="41" name="Rectangle 40"/>
                <p:cNvSpPr/>
                <p:nvPr/>
              </p:nvSpPr>
              <p:spPr>
                <a:xfrm>
                  <a:off x="1440330" y="3313870"/>
                  <a:ext cx="2771799" cy="461665"/>
                </a:xfrm>
                <a:prstGeom prst="rect">
                  <a:avLst/>
                </a:prstGeom>
              </p:spPr>
              <p:txBody>
                <a:bodyPr wrap="square">
                  <a:spAutoFit/>
                </a:bodyPr>
                <a:lstStyle/>
                <a:p>
                  <a:r>
                    <a:rPr lang="en-US" sz="2400" dirty="0">
                      <a:latin typeface="Tw Cen MT" panose="020B0602020104020603" pitchFamily="34" charset="0"/>
                    </a:rPr>
                    <a:t>Reflection/Activities</a:t>
                  </a:r>
                </a:p>
              </p:txBody>
            </p:sp>
            <p:pic>
              <p:nvPicPr>
                <p:cNvPr id="42" name="Picture 41" descr="This icon indicates the presence of activities or times of reflection." title="Reflections/Activites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135" y="3313870"/>
                  <a:ext cx="731521" cy="731521"/>
                </a:xfrm>
                <a:prstGeom prst="rect">
                  <a:avLst/>
                </a:prstGeom>
              </p:spPr>
            </p:pic>
          </p:grpSp>
          <p:grpSp>
            <p:nvGrpSpPr>
              <p:cNvPr id="32" name="Group 31"/>
              <p:cNvGrpSpPr/>
              <p:nvPr/>
            </p:nvGrpSpPr>
            <p:grpSpPr>
              <a:xfrm>
                <a:off x="787788" y="4792933"/>
                <a:ext cx="3656887" cy="731521"/>
                <a:chOff x="407135" y="4457163"/>
                <a:chExt cx="3656887" cy="731521"/>
              </a:xfrm>
            </p:grpSpPr>
            <p:sp>
              <p:nvSpPr>
                <p:cNvPr id="39" name="Rectangle 38"/>
                <p:cNvSpPr/>
                <p:nvPr/>
              </p:nvSpPr>
              <p:spPr>
                <a:xfrm>
                  <a:off x="1440329" y="4457163"/>
                  <a:ext cx="2623693" cy="461665"/>
                </a:xfrm>
                <a:prstGeom prst="rect">
                  <a:avLst/>
                </a:prstGeom>
              </p:spPr>
              <p:txBody>
                <a:bodyPr wrap="square">
                  <a:spAutoFit/>
                </a:bodyPr>
                <a:lstStyle/>
                <a:p>
                  <a:r>
                    <a:rPr lang="en-US" sz="2400" dirty="0">
                      <a:latin typeface="Tw Cen MT" panose="020B0602020104020603" pitchFamily="34" charset="0"/>
                    </a:rPr>
                    <a:t>Essential Questions</a:t>
                  </a:r>
                </a:p>
              </p:txBody>
            </p:sp>
            <p:pic>
              <p:nvPicPr>
                <p:cNvPr id="40" name="Picture 39" descr="This icon indicates Essential Questions&#10;to discuss." title="Essential Questions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135" y="4457163"/>
                  <a:ext cx="731521" cy="731521"/>
                </a:xfrm>
                <a:prstGeom prst="rect">
                  <a:avLst/>
                </a:prstGeom>
              </p:spPr>
            </p:pic>
          </p:grpSp>
          <p:grpSp>
            <p:nvGrpSpPr>
              <p:cNvPr id="33" name="Group 32"/>
              <p:cNvGrpSpPr/>
              <p:nvPr/>
            </p:nvGrpSpPr>
            <p:grpSpPr>
              <a:xfrm>
                <a:off x="5379900" y="4792933"/>
                <a:ext cx="2378251" cy="728473"/>
                <a:chOff x="4999247" y="4457163"/>
                <a:chExt cx="2378251" cy="728473"/>
              </a:xfrm>
            </p:grpSpPr>
            <p:sp>
              <p:nvSpPr>
                <p:cNvPr id="37" name="Rectangle 36"/>
                <p:cNvSpPr/>
                <p:nvPr/>
              </p:nvSpPr>
              <p:spPr>
                <a:xfrm>
                  <a:off x="6019799" y="4457163"/>
                  <a:ext cx="1357699" cy="461665"/>
                </a:xfrm>
                <a:prstGeom prst="rect">
                  <a:avLst/>
                </a:prstGeom>
              </p:spPr>
              <p:txBody>
                <a:bodyPr wrap="square">
                  <a:spAutoFit/>
                </a:bodyPr>
                <a:lstStyle/>
                <a:p>
                  <a:r>
                    <a:rPr lang="en-US" sz="2400" dirty="0">
                      <a:latin typeface="Tw Cen MT" panose="020B0602020104020603" pitchFamily="34" charset="0"/>
                    </a:rPr>
                    <a:t>Blueprint</a:t>
                  </a:r>
                </a:p>
              </p:txBody>
            </p:sp>
            <p:pic>
              <p:nvPicPr>
                <p:cNvPr id="38" name="Picture 37" descr="This icon indicates more information is available in the BluePrint document." title="Blue Print Ico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9247" y="4457163"/>
                  <a:ext cx="728473" cy="728473"/>
                </a:xfrm>
                <a:prstGeom prst="rect">
                  <a:avLst/>
                </a:prstGeom>
              </p:spPr>
            </p:pic>
          </p:grpSp>
          <p:grpSp>
            <p:nvGrpSpPr>
              <p:cNvPr id="34" name="Group 33"/>
              <p:cNvGrpSpPr/>
              <p:nvPr/>
            </p:nvGrpSpPr>
            <p:grpSpPr>
              <a:xfrm>
                <a:off x="5379900" y="3649639"/>
                <a:ext cx="3289199" cy="731521"/>
                <a:chOff x="5379900" y="3649639"/>
                <a:chExt cx="3289199" cy="731521"/>
              </a:xfrm>
            </p:grpSpPr>
            <p:sp>
              <p:nvSpPr>
                <p:cNvPr id="35" name="Rectangle 34"/>
                <p:cNvSpPr/>
                <p:nvPr/>
              </p:nvSpPr>
              <p:spPr>
                <a:xfrm>
                  <a:off x="6400452" y="3649640"/>
                  <a:ext cx="2268647" cy="461665"/>
                </a:xfrm>
                <a:prstGeom prst="rect">
                  <a:avLst/>
                </a:prstGeom>
              </p:spPr>
              <p:txBody>
                <a:bodyPr wrap="square">
                  <a:spAutoFit/>
                </a:bodyPr>
                <a:lstStyle/>
                <a:p>
                  <a:r>
                    <a:rPr lang="en-US" sz="2400" dirty="0">
                      <a:latin typeface="Tw Cen MT" panose="020B0602020104020603" pitchFamily="34" charset="0"/>
                    </a:rPr>
                    <a:t>Handout Packet</a:t>
                  </a:r>
                </a:p>
              </p:txBody>
            </p:sp>
            <p:pic>
              <p:nvPicPr>
                <p:cNvPr id="36" name="Picture 35" descr="This icon indicates there is further information found in the Handout packet." title="Document Ic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9900" y="3649639"/>
                  <a:ext cx="728473" cy="731521"/>
                </a:xfrm>
                <a:prstGeom prst="rect">
                  <a:avLst/>
                </a:prstGeom>
              </p:spPr>
            </p:pic>
          </p:grpSp>
        </p:grpSp>
      </p:grpSp>
    </p:spTree>
    <p:extLst>
      <p:ext uri="{BB962C8B-B14F-4D97-AF65-F5344CB8AC3E}">
        <p14:creationId xmlns:p14="http://schemas.microsoft.com/office/powerpoint/2010/main" val="387274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479"/>
                </a:solidFill>
              </a:rPr>
              <a:t>MMD Content Framework</a:t>
            </a:r>
          </a:p>
        </p:txBody>
      </p:sp>
      <p:pic>
        <p:nvPicPr>
          <p:cNvPr id="4" name="Picture 3"/>
          <p:cNvPicPr>
            <a:picLocks noChangeAspect="1"/>
          </p:cNvPicPr>
          <p:nvPr/>
        </p:nvPicPr>
        <p:blipFill>
          <a:blip r:embed="rId3"/>
          <a:srcRect/>
          <a:stretch/>
        </p:blipFill>
        <p:spPr>
          <a:xfrm>
            <a:off x="2576021" y="1593317"/>
            <a:ext cx="3991959" cy="4453664"/>
          </a:xfrm>
          <a:prstGeom prst="rect">
            <a:avLst/>
          </a:prstGeom>
        </p:spPr>
      </p:pic>
    </p:spTree>
    <p:extLst>
      <p:ext uri="{BB962C8B-B14F-4D97-AF65-F5344CB8AC3E}">
        <p14:creationId xmlns:p14="http://schemas.microsoft.com/office/powerpoint/2010/main" val="1168764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3" name="Content"/>
          <p:cNvSpPr txBox="1">
            <a:spLocks noGrp="1"/>
          </p:cNvSpPr>
          <p:nvPr>
            <p:ph type="body" idx="1"/>
          </p:nvPr>
        </p:nvSpPr>
        <p:spPr>
          <a:xfrm>
            <a:off x="457200" y="1984248"/>
            <a:ext cx="8229600" cy="3962396"/>
          </a:xfrm>
          <a:prstGeom prst="rect">
            <a:avLst/>
          </a:prstGeom>
        </p:spPr>
        <p:txBody>
          <a:bodyPr spcFirstLastPara="1" wrap="square" lIns="91425" tIns="91425" rIns="91425" bIns="91425" anchor="t" anchorCtr="0">
            <a:noAutofit/>
          </a:bodyPr>
          <a:lstStyle/>
          <a:p>
            <a:pPr marL="0" indent="0">
              <a:buNone/>
            </a:pPr>
            <a:r>
              <a:rPr lang="en-US" sz="2800" dirty="0">
                <a:latin typeface="Tw Cen MT" panose="020B0602020104020603" pitchFamily="34" charset="0"/>
              </a:rPr>
              <a:t>Ensures students learn essential and higher order knowledge and skills as identified by the MO Learning Standards through:</a:t>
            </a:r>
          </a:p>
          <a:p>
            <a:pPr marL="742856" lvl="1" indent="-342900">
              <a:buFont typeface="Wingdings" panose="05000000000000000000" pitchFamily="2" charset="2"/>
              <a:buChar char="§"/>
            </a:pPr>
            <a:r>
              <a:rPr lang="en-US" dirty="0">
                <a:latin typeface="Tw Cen MT" panose="020B0602020104020603" pitchFamily="34" charset="0"/>
              </a:rPr>
              <a:t>Teacher Collaboration</a:t>
            </a:r>
          </a:p>
          <a:p>
            <a:pPr marL="742856" lvl="1" indent="-342900">
              <a:buFont typeface="Wingdings" panose="05000000000000000000" pitchFamily="2" charset="2"/>
              <a:buChar char="§"/>
            </a:pPr>
            <a:r>
              <a:rPr lang="en-US" dirty="0">
                <a:latin typeface="Tw Cen MT" panose="020B0602020104020603" pitchFamily="34" charset="0"/>
              </a:rPr>
              <a:t>Reflection</a:t>
            </a:r>
          </a:p>
          <a:p>
            <a:pPr marL="742856" lvl="1" indent="-342900">
              <a:buFont typeface="Wingdings" panose="05000000000000000000" pitchFamily="2" charset="2"/>
              <a:buChar char="§"/>
            </a:pPr>
            <a:r>
              <a:rPr lang="en-US" dirty="0">
                <a:latin typeface="Tw Cen MT" panose="020B0602020104020603" pitchFamily="34" charset="0"/>
              </a:rPr>
              <a:t>Data Analysis</a:t>
            </a:r>
          </a:p>
          <a:p>
            <a:pPr marL="742856" lvl="1" indent="-342900">
              <a:buFont typeface="Wingdings" panose="05000000000000000000" pitchFamily="2" charset="2"/>
              <a:buChar char="§"/>
            </a:pPr>
            <a:r>
              <a:rPr lang="en-US" dirty="0">
                <a:latin typeface="Tw Cen MT" panose="020B0602020104020603" pitchFamily="34" charset="0"/>
              </a:rPr>
              <a:t>Action Planning</a:t>
            </a:r>
          </a:p>
          <a:p>
            <a:pPr marL="742856" lvl="1" indent="-342900">
              <a:buFont typeface="Wingdings" panose="05000000000000000000" pitchFamily="2" charset="2"/>
              <a:buChar char="§"/>
            </a:pPr>
            <a:r>
              <a:rPr lang="en-US" dirty="0">
                <a:latin typeface="Tw Cen MT" panose="020B0602020104020603" pitchFamily="34" charset="0"/>
              </a:rPr>
              <a:t>Feedback </a:t>
            </a:r>
          </a:p>
        </p:txBody>
      </p:sp>
      <p:sp>
        <p:nvSpPr>
          <p:cNvPr id="4" name="TextBox 3"/>
          <p:cNvSpPr txBox="1"/>
          <p:nvPr/>
        </p:nvSpPr>
        <p:spPr>
          <a:xfrm>
            <a:off x="1" y="748254"/>
            <a:ext cx="9144000" cy="1200329"/>
          </a:xfrm>
          <a:prstGeom prst="rect">
            <a:avLst/>
          </a:prstGeom>
          <a:noFill/>
        </p:spPr>
        <p:txBody>
          <a:bodyPr wrap="square" rtlCol="0">
            <a:spAutoFit/>
          </a:bodyPr>
          <a:lstStyle/>
          <a:p>
            <a:pPr algn="ctr"/>
            <a:r>
              <a:rPr lang="en-US" sz="3600" dirty="0">
                <a:solidFill>
                  <a:srgbClr val="0D4170"/>
                </a:solidFill>
                <a:latin typeface="Tw Cen MT" panose="020B0602020104020603" pitchFamily="34" charset="0"/>
                <a:sym typeface="Questrial"/>
              </a:rPr>
              <a:t>DBDM Alignment with</a:t>
            </a:r>
          </a:p>
          <a:p>
            <a:pPr algn="ctr"/>
            <a:r>
              <a:rPr lang="en-US" sz="3600" dirty="0">
                <a:solidFill>
                  <a:srgbClr val="0D4170"/>
                </a:solidFill>
                <a:latin typeface="Tw Cen MT" panose="020B0602020104020603" pitchFamily="34" charset="0"/>
                <a:sym typeface="Questrial"/>
              </a:rPr>
              <a:t>MO Learning Standards</a:t>
            </a:r>
            <a:endParaRPr lang="en-US" sz="3200" dirty="0">
              <a:solidFill>
                <a:srgbClr val="0D417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0" name="Text Placeholder 1"/>
          <p:cNvSpPr txBox="1">
            <a:spLocks noGrp="1"/>
          </p:cNvSpPr>
          <p:nvPr>
            <p:ph type="body" idx="1"/>
          </p:nvPr>
        </p:nvSpPr>
        <p:spPr>
          <a:xfrm>
            <a:off x="457200" y="1984248"/>
            <a:ext cx="8229599" cy="716040"/>
          </a:xfrm>
          <a:prstGeom prst="rect">
            <a:avLst/>
          </a:prstGeom>
        </p:spPr>
        <p:txBody>
          <a:bodyPr spcFirstLastPara="1" wrap="square" lIns="91425" tIns="91425" rIns="91425" bIns="91425" anchor="t" anchorCtr="0">
            <a:noAutofit/>
          </a:bodyPr>
          <a:lstStyle/>
          <a:p>
            <a:pPr marL="0" indent="0">
              <a:lnSpc>
                <a:spcPct val="115000"/>
              </a:lnSpc>
              <a:spcBef>
                <a:spcPts val="600"/>
              </a:spcBef>
              <a:buClr>
                <a:schemeClr val="dk1"/>
              </a:buClr>
              <a:buSzPts val="1100"/>
              <a:buNone/>
            </a:pPr>
            <a:r>
              <a:rPr lang="en-US" sz="2400" dirty="0">
                <a:latin typeface="Tw Cen MT" panose="020B0602020104020603" pitchFamily="34" charset="0"/>
              </a:rPr>
              <a:t>This DBDM module supports the following MO Teacher Standards:</a:t>
            </a:r>
          </a:p>
          <a:p>
            <a:pPr marL="0" lvl="0" indent="0" algn="l" rtl="0">
              <a:lnSpc>
                <a:spcPct val="115000"/>
              </a:lnSpc>
              <a:spcBef>
                <a:spcPts val="600"/>
              </a:spcBef>
              <a:spcAft>
                <a:spcPts val="0"/>
              </a:spcAft>
              <a:buClr>
                <a:schemeClr val="dk1"/>
              </a:buClr>
              <a:buSzPts val="1100"/>
              <a:buFont typeface="Arial"/>
              <a:buNone/>
            </a:pPr>
            <a:endParaRPr sz="2300" dirty="0">
              <a:latin typeface="Tw Cen MT" panose="020B0602020104020603" pitchFamily="34" charset="0"/>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endParaRPr sz="2300" dirty="0">
              <a:latin typeface="Tw Cen MT" panose="020B0602020104020603" pitchFamily="34" charset="0"/>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endParaRPr sz="2300" dirty="0">
              <a:latin typeface="Tw Cen MT" panose="020B0602020104020603" pitchFamily="34" charset="0"/>
              <a:ea typeface="Arial"/>
              <a:cs typeface="Arial"/>
              <a:sym typeface="Arial"/>
            </a:endParaRPr>
          </a:p>
          <a:p>
            <a:pPr marL="0" lvl="0" indent="0" algn="l" rtl="0">
              <a:spcBef>
                <a:spcPts val="640"/>
              </a:spcBef>
              <a:spcAft>
                <a:spcPts val="0"/>
              </a:spcAft>
              <a:buNone/>
            </a:pPr>
            <a:endParaRPr dirty="0">
              <a:latin typeface="Tw Cen MT" panose="020B0602020104020603" pitchFamily="34" charset="0"/>
            </a:endParaRPr>
          </a:p>
        </p:txBody>
      </p:sp>
      <p:sp>
        <p:nvSpPr>
          <p:cNvPr id="2" name="Text Placeholder 2"/>
          <p:cNvSpPr>
            <a:spLocks noGrp="1"/>
          </p:cNvSpPr>
          <p:nvPr>
            <p:ph type="body" idx="2"/>
          </p:nvPr>
        </p:nvSpPr>
        <p:spPr>
          <a:xfrm>
            <a:off x="605970" y="2617596"/>
            <a:ext cx="7932057" cy="2544678"/>
          </a:xfrm>
        </p:spPr>
        <p:txBody>
          <a:bodyPr>
            <a:noAutofit/>
          </a:bodyPr>
          <a:lstStyle/>
          <a:p>
            <a:pPr marL="0" lvl="0" indent="-914400">
              <a:lnSpc>
                <a:spcPct val="115000"/>
              </a:lnSpc>
              <a:spcBef>
                <a:spcPts val="600"/>
              </a:spcBef>
              <a:buNone/>
            </a:pPr>
            <a:r>
              <a:rPr lang="en-US" sz="2000" b="1" dirty="0">
                <a:ea typeface="Arial"/>
                <a:cs typeface="Arial"/>
                <a:sym typeface="Arial"/>
              </a:rPr>
              <a:t>#2 Student Learning, Growth, and Development: </a:t>
            </a:r>
            <a:r>
              <a:rPr lang="en-US" sz="2000" dirty="0">
                <a:ea typeface="Arial"/>
                <a:cs typeface="Arial"/>
                <a:sym typeface="Arial"/>
              </a:rPr>
              <a:t>Teachers can adapt instruction in order to effectively teach all learners</a:t>
            </a:r>
          </a:p>
          <a:p>
            <a:pPr marL="0" lvl="0" indent="-914400">
              <a:lnSpc>
                <a:spcPct val="115000"/>
              </a:lnSpc>
              <a:spcBef>
                <a:spcPts val="600"/>
              </a:spcBef>
              <a:buNone/>
            </a:pPr>
            <a:r>
              <a:rPr lang="en-US" sz="2000" b="1" dirty="0">
                <a:ea typeface="Arial"/>
                <a:cs typeface="Arial"/>
                <a:sym typeface="Arial"/>
              </a:rPr>
              <a:t>#7 Student Assessment and Data Analysis: </a:t>
            </a:r>
            <a:r>
              <a:rPr lang="en-US" sz="2000" dirty="0">
                <a:ea typeface="Arial"/>
                <a:cs typeface="Arial"/>
                <a:sym typeface="Arial"/>
              </a:rPr>
              <a:t>Teachers uses formative and summative assessment strategies to assess learner progress</a:t>
            </a:r>
          </a:p>
          <a:p>
            <a:pPr marL="0" lvl="0" indent="-914400">
              <a:lnSpc>
                <a:spcPct val="115000"/>
              </a:lnSpc>
              <a:spcBef>
                <a:spcPts val="600"/>
              </a:spcBef>
              <a:buNone/>
            </a:pPr>
            <a:r>
              <a:rPr lang="en-US" sz="2000" b="1" dirty="0">
                <a:ea typeface="Arial"/>
                <a:cs typeface="Arial"/>
                <a:sym typeface="Arial"/>
              </a:rPr>
              <a:t>#8 Professionalism: </a:t>
            </a:r>
            <a:r>
              <a:rPr lang="en-US" sz="2000" dirty="0">
                <a:ea typeface="Arial"/>
                <a:cs typeface="Arial"/>
                <a:sym typeface="Arial"/>
              </a:rPr>
              <a:t>Teachers are reflective practitioners and use data to inform reflection</a:t>
            </a:r>
          </a:p>
          <a:p>
            <a:pPr marL="0" lvl="0" indent="-914400">
              <a:lnSpc>
                <a:spcPct val="115000"/>
              </a:lnSpc>
              <a:spcBef>
                <a:spcPts val="600"/>
              </a:spcBef>
              <a:buNone/>
            </a:pPr>
            <a:r>
              <a:rPr lang="en-US" sz="2000" b="1" dirty="0">
                <a:ea typeface="Arial"/>
                <a:cs typeface="Arial"/>
                <a:sym typeface="Arial"/>
              </a:rPr>
              <a:t>#9 Collaboration: </a:t>
            </a:r>
            <a:r>
              <a:rPr lang="en-US" sz="2000" dirty="0">
                <a:ea typeface="Arial"/>
                <a:cs typeface="Arial"/>
                <a:sym typeface="Arial"/>
              </a:rPr>
              <a:t>Teachers collaborate with a shared goal of effective instruction and student learning</a:t>
            </a:r>
          </a:p>
        </p:txBody>
      </p:sp>
      <p:sp>
        <p:nvSpPr>
          <p:cNvPr id="6" name="TextBox 5"/>
          <p:cNvSpPr txBox="1"/>
          <p:nvPr/>
        </p:nvSpPr>
        <p:spPr>
          <a:xfrm>
            <a:off x="1" y="748254"/>
            <a:ext cx="9144000" cy="1200329"/>
          </a:xfrm>
          <a:prstGeom prst="rect">
            <a:avLst/>
          </a:prstGeom>
          <a:noFill/>
        </p:spPr>
        <p:txBody>
          <a:bodyPr wrap="square" rtlCol="0">
            <a:spAutoFit/>
          </a:bodyPr>
          <a:lstStyle/>
          <a:p>
            <a:pPr algn="ctr"/>
            <a:r>
              <a:rPr lang="en-US" sz="3600" dirty="0">
                <a:solidFill>
                  <a:srgbClr val="0D4170"/>
                </a:solidFill>
                <a:latin typeface="Tw Cen MT" panose="020B0602020104020603" pitchFamily="34" charset="0"/>
                <a:sym typeface="Questrial"/>
              </a:rPr>
              <a:t>DBDM Alignment with</a:t>
            </a:r>
          </a:p>
          <a:p>
            <a:pPr algn="ctr"/>
            <a:r>
              <a:rPr lang="en-US" sz="3600" dirty="0">
                <a:solidFill>
                  <a:srgbClr val="0D4170"/>
                </a:solidFill>
                <a:latin typeface="Tw Cen MT" panose="020B0602020104020603" pitchFamily="34" charset="0"/>
                <a:sym typeface="Questrial"/>
              </a:rPr>
              <a:t>MO Teacher Standards</a:t>
            </a:r>
            <a:endParaRPr lang="en-US" sz="3200" dirty="0">
              <a:solidFill>
                <a:srgbClr val="0D417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479"/>
                </a:solidFill>
              </a:rPr>
              <a:t>Session-at-a-Glance</a:t>
            </a:r>
          </a:p>
        </p:txBody>
      </p:sp>
      <p:sp>
        <p:nvSpPr>
          <p:cNvPr id="5" name="Text Placeholder 4"/>
          <p:cNvSpPr>
            <a:spLocks noGrp="1"/>
          </p:cNvSpPr>
          <p:nvPr>
            <p:ph type="body" idx="1"/>
          </p:nvPr>
        </p:nvSpPr>
        <p:spPr>
          <a:xfrm>
            <a:off x="457200" y="1463040"/>
            <a:ext cx="8445500" cy="4586558"/>
          </a:xfrm>
        </p:spPr>
        <p:txBody>
          <a:bodyPr>
            <a:noAutofit/>
          </a:bodyPr>
          <a:lstStyle/>
          <a:p>
            <a:pPr marL="203201" indent="0">
              <a:spcBef>
                <a:spcPts val="0"/>
              </a:spcBef>
              <a:buNone/>
            </a:pPr>
            <a:r>
              <a:rPr lang="en-US" sz="2200" b="1" dirty="0">
                <a:solidFill>
                  <a:srgbClr val="000000"/>
                </a:solidFill>
              </a:rPr>
              <a:t>The Why: </a:t>
            </a:r>
            <a:endParaRPr lang="en-US" sz="2200" dirty="0"/>
          </a:p>
          <a:p>
            <a:pPr>
              <a:spcBef>
                <a:spcPts val="0"/>
              </a:spcBef>
              <a:buClr>
                <a:srgbClr val="00A49D"/>
              </a:buClr>
              <a:buFont typeface="Wingdings" panose="05000000000000000000" pitchFamily="2" charset="2"/>
              <a:buChar char="§"/>
            </a:pPr>
            <a:r>
              <a:rPr lang="en-US" sz="2200" dirty="0"/>
              <a:t>  Purpose and benefits of DBDM</a:t>
            </a:r>
          </a:p>
          <a:p>
            <a:pPr>
              <a:spcBef>
                <a:spcPts val="0"/>
              </a:spcBef>
              <a:buClr>
                <a:srgbClr val="00A49D"/>
              </a:buClr>
              <a:buFont typeface="Wingdings" panose="05000000000000000000" pitchFamily="2" charset="2"/>
              <a:buChar char="§"/>
            </a:pPr>
            <a:r>
              <a:rPr lang="en-US" sz="2200" dirty="0"/>
              <a:t>  Alignment of DBDM with MO standards for teaching and learning</a:t>
            </a:r>
          </a:p>
          <a:p>
            <a:pPr>
              <a:spcBef>
                <a:spcPts val="0"/>
              </a:spcBef>
              <a:buClr>
                <a:srgbClr val="00A49D"/>
              </a:buClr>
              <a:buFont typeface="Wingdings" panose="05000000000000000000" pitchFamily="2" charset="2"/>
              <a:buChar char="§"/>
            </a:pPr>
            <a:r>
              <a:rPr lang="en-US" sz="2200" dirty="0"/>
              <a:t>  Addressing common roadblocks to DBDM</a:t>
            </a:r>
          </a:p>
          <a:p>
            <a:pPr marL="203201" indent="0">
              <a:spcBef>
                <a:spcPts val="0"/>
              </a:spcBef>
              <a:buNone/>
            </a:pPr>
            <a:br>
              <a:rPr lang="en-US" sz="1600" dirty="0"/>
            </a:br>
            <a:r>
              <a:rPr lang="en-US" sz="2200" b="1" dirty="0">
                <a:solidFill>
                  <a:srgbClr val="000000"/>
                </a:solidFill>
              </a:rPr>
              <a:t>The DBDM Process: GAINS</a:t>
            </a:r>
            <a:endParaRPr lang="en-US" sz="2200" b="1" dirty="0"/>
          </a:p>
          <a:p>
            <a:pPr fontAlgn="base">
              <a:spcBef>
                <a:spcPts val="420"/>
              </a:spcBef>
              <a:buClr>
                <a:srgbClr val="00A49D"/>
              </a:buClr>
              <a:buFont typeface="+mj-lt"/>
              <a:buAutoNum type="arabicPeriod"/>
            </a:pPr>
            <a:r>
              <a:rPr lang="en-US" sz="2200" dirty="0">
                <a:solidFill>
                  <a:srgbClr val="000000"/>
                </a:solidFill>
              </a:rPr>
              <a:t> Gather</a:t>
            </a:r>
            <a:endParaRPr lang="en-US" sz="2200" dirty="0">
              <a:solidFill>
                <a:srgbClr val="005479"/>
              </a:solidFill>
            </a:endParaRPr>
          </a:p>
          <a:p>
            <a:pPr fontAlgn="base">
              <a:spcBef>
                <a:spcPts val="420"/>
              </a:spcBef>
              <a:buClr>
                <a:srgbClr val="00A49D"/>
              </a:buClr>
              <a:buFont typeface="+mj-lt"/>
              <a:buAutoNum type="arabicPeriod"/>
            </a:pPr>
            <a:r>
              <a:rPr lang="en-US" sz="2200" dirty="0">
                <a:solidFill>
                  <a:srgbClr val="005479"/>
                </a:solidFill>
              </a:rPr>
              <a:t> </a:t>
            </a:r>
            <a:r>
              <a:rPr lang="en-US" sz="2200" dirty="0">
                <a:solidFill>
                  <a:srgbClr val="000000"/>
                </a:solidFill>
              </a:rPr>
              <a:t>Analyze</a:t>
            </a:r>
            <a:endParaRPr lang="en-US" sz="2200" dirty="0">
              <a:solidFill>
                <a:srgbClr val="005479"/>
              </a:solidFill>
            </a:endParaRPr>
          </a:p>
          <a:p>
            <a:pPr fontAlgn="base">
              <a:spcBef>
                <a:spcPts val="420"/>
              </a:spcBef>
              <a:buClr>
                <a:srgbClr val="00A49D"/>
              </a:buClr>
              <a:buFont typeface="+mj-lt"/>
              <a:buAutoNum type="arabicPeriod"/>
            </a:pPr>
            <a:r>
              <a:rPr lang="en-US" sz="2200" dirty="0">
                <a:solidFill>
                  <a:srgbClr val="005479"/>
                </a:solidFill>
              </a:rPr>
              <a:t> </a:t>
            </a:r>
            <a:r>
              <a:rPr lang="en-US" sz="2200" dirty="0">
                <a:solidFill>
                  <a:srgbClr val="000000"/>
                </a:solidFill>
              </a:rPr>
              <a:t>Intentionally act and analyze again</a:t>
            </a:r>
            <a:endParaRPr lang="en-US" sz="2200" dirty="0">
              <a:solidFill>
                <a:srgbClr val="005479"/>
              </a:solidFill>
            </a:endParaRPr>
          </a:p>
          <a:p>
            <a:pPr fontAlgn="base">
              <a:spcBef>
                <a:spcPts val="420"/>
              </a:spcBef>
              <a:buClr>
                <a:srgbClr val="00A49D"/>
              </a:buClr>
              <a:buFont typeface="+mj-lt"/>
              <a:buAutoNum type="arabicPeriod"/>
            </a:pPr>
            <a:r>
              <a:rPr lang="en-US" sz="2200" dirty="0">
                <a:solidFill>
                  <a:srgbClr val="005479"/>
                </a:solidFill>
              </a:rPr>
              <a:t> </a:t>
            </a:r>
            <a:r>
              <a:rPr lang="en-US" sz="2200" dirty="0">
                <a:solidFill>
                  <a:srgbClr val="000000"/>
                </a:solidFill>
              </a:rPr>
              <a:t>Notice and adjust </a:t>
            </a:r>
            <a:endParaRPr lang="en-US" sz="2200" dirty="0">
              <a:solidFill>
                <a:srgbClr val="005479"/>
              </a:solidFill>
            </a:endParaRPr>
          </a:p>
          <a:p>
            <a:pPr fontAlgn="base">
              <a:spcBef>
                <a:spcPts val="420"/>
              </a:spcBef>
              <a:buClr>
                <a:srgbClr val="00A49D"/>
              </a:buClr>
              <a:buFont typeface="+mj-lt"/>
              <a:buAutoNum type="arabicPeriod"/>
            </a:pPr>
            <a:r>
              <a:rPr lang="en-US" sz="2200" dirty="0">
                <a:solidFill>
                  <a:srgbClr val="005479"/>
                </a:solidFill>
              </a:rPr>
              <a:t> </a:t>
            </a:r>
            <a:r>
              <a:rPr lang="en-US" sz="2200" dirty="0">
                <a:solidFill>
                  <a:srgbClr val="000000"/>
                </a:solidFill>
              </a:rPr>
              <a:t>Systematically repeat the GAINS process</a:t>
            </a:r>
            <a:endParaRPr lang="en-US" sz="2200" dirty="0"/>
          </a:p>
          <a:p>
            <a:pPr marL="203201" indent="0">
              <a:spcBef>
                <a:spcPts val="420"/>
              </a:spcBef>
              <a:buNone/>
            </a:pPr>
            <a:endParaRPr lang="en-US" sz="1600" dirty="0"/>
          </a:p>
          <a:p>
            <a:pPr marL="203201" indent="0">
              <a:spcBef>
                <a:spcPts val="420"/>
              </a:spcBef>
              <a:buNone/>
            </a:pPr>
            <a:r>
              <a:rPr lang="en-US" sz="2200" b="1" dirty="0">
                <a:solidFill>
                  <a:srgbClr val="000000"/>
                </a:solidFill>
              </a:rPr>
              <a:t>Next Steps</a:t>
            </a:r>
            <a:r>
              <a:rPr lang="en-US" sz="2200" dirty="0">
                <a:solidFill>
                  <a:srgbClr val="000000"/>
                </a:solidFill>
              </a:rPr>
              <a:t>: Reflection, Assessment, and Action Planning</a:t>
            </a:r>
            <a:endParaRPr lang="en-US" sz="2200" dirty="0">
              <a:ea typeface="Calibri"/>
              <a:cs typeface="Calibri"/>
            </a:endParaRPr>
          </a:p>
        </p:txBody>
      </p:sp>
    </p:spTree>
    <p:extLst>
      <p:ext uri="{BB962C8B-B14F-4D97-AF65-F5344CB8AC3E}">
        <p14:creationId xmlns:p14="http://schemas.microsoft.com/office/powerpoint/2010/main" val="2099324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9570"/>
            <a:ext cx="9144000" cy="1096961"/>
          </a:xfrm>
        </p:spPr>
        <p:txBody>
          <a:bodyPr>
            <a:noAutofit/>
          </a:bodyPr>
          <a:lstStyle/>
          <a:p>
            <a:r>
              <a:rPr lang="en-US" sz="3600" dirty="0">
                <a:solidFill>
                  <a:srgbClr val="005479"/>
                </a:solidFill>
              </a:rPr>
              <a:t>Data-Based Decision Making (DBDM) </a:t>
            </a:r>
            <a:br>
              <a:rPr lang="en-US" sz="3600" dirty="0">
                <a:solidFill>
                  <a:srgbClr val="005479"/>
                </a:solidFill>
              </a:rPr>
            </a:br>
            <a:r>
              <a:rPr lang="en-US" sz="3600" dirty="0">
                <a:solidFill>
                  <a:srgbClr val="005479"/>
                </a:solidFill>
              </a:rPr>
              <a:t>Essential Questions</a:t>
            </a:r>
          </a:p>
        </p:txBody>
      </p:sp>
      <p:sp>
        <p:nvSpPr>
          <p:cNvPr id="5" name="Text Placeholder 4"/>
          <p:cNvSpPr>
            <a:spLocks noGrp="1"/>
          </p:cNvSpPr>
          <p:nvPr>
            <p:ph type="body" idx="1"/>
          </p:nvPr>
        </p:nvSpPr>
        <p:spPr>
          <a:xfrm>
            <a:off x="457200" y="1984248"/>
            <a:ext cx="8229600" cy="3962396"/>
          </a:xfrm>
        </p:spPr>
        <p:txBody>
          <a:bodyPr>
            <a:normAutofit/>
          </a:bodyPr>
          <a:lstStyle/>
          <a:p>
            <a:pPr marL="419100" indent="-342900">
              <a:spcAft>
                <a:spcPts val="600"/>
              </a:spcAft>
              <a:buClr>
                <a:srgbClr val="00A49D"/>
              </a:buClr>
              <a:buSzPts val="2400"/>
              <a:buFont typeface="Wingdings" panose="05000000000000000000" pitchFamily="2" charset="2"/>
              <a:buChar char="§"/>
            </a:pPr>
            <a:r>
              <a:rPr lang="en-US" sz="2800" dirty="0">
                <a:cs typeface="Calibri"/>
                <a:sym typeface="Calibri"/>
              </a:rPr>
              <a:t>Why must a process for effective DBDM be used and what should that process include?</a:t>
            </a:r>
          </a:p>
          <a:p>
            <a:pPr marL="419100" indent="-342900">
              <a:spcAft>
                <a:spcPts val="600"/>
              </a:spcAft>
              <a:buClr>
                <a:srgbClr val="00A49D"/>
              </a:buClr>
              <a:buSzPts val="2400"/>
              <a:buFont typeface="Wingdings" panose="05000000000000000000" pitchFamily="2" charset="2"/>
              <a:buChar char="§"/>
            </a:pPr>
            <a:r>
              <a:rPr lang="en-US" sz="2800" dirty="0">
                <a:cs typeface="Calibri"/>
                <a:sym typeface="Calibri"/>
              </a:rPr>
              <a:t>How should a DBDM plan be designed and implemented to best meet the needs of your team and to significantly improve student outcomes?</a:t>
            </a:r>
          </a:p>
          <a:p>
            <a:pPr marL="419100" indent="-342900">
              <a:spcAft>
                <a:spcPts val="600"/>
              </a:spcAft>
              <a:buClr>
                <a:srgbClr val="00A49D"/>
              </a:buClr>
              <a:buSzPts val="2400"/>
              <a:buFont typeface="Wingdings" panose="05000000000000000000" pitchFamily="2" charset="2"/>
              <a:buChar char="§"/>
            </a:pPr>
            <a:r>
              <a:rPr lang="en-US" sz="2800" dirty="0">
                <a:cs typeface="Calibri"/>
                <a:sym typeface="Calibri"/>
              </a:rPr>
              <a:t>How will roadblocks to DBDM be overcome?</a:t>
            </a:r>
          </a:p>
        </p:txBody>
      </p:sp>
    </p:spTree>
    <p:extLst>
      <p:ext uri="{BB962C8B-B14F-4D97-AF65-F5344CB8AC3E}">
        <p14:creationId xmlns:p14="http://schemas.microsoft.com/office/powerpoint/2010/main" val="946404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58952"/>
            <a:ext cx="8229600" cy="1096961"/>
          </a:xfrm>
        </p:spPr>
        <p:txBody>
          <a:bodyPr/>
          <a:lstStyle/>
          <a:p>
            <a:r>
              <a:rPr lang="en-US" dirty="0"/>
              <a:t>DBDM Learning Targets</a:t>
            </a:r>
          </a:p>
        </p:txBody>
      </p:sp>
      <p:sp>
        <p:nvSpPr>
          <p:cNvPr id="5" name="Text Placeholder 4"/>
          <p:cNvSpPr>
            <a:spLocks noGrp="1"/>
          </p:cNvSpPr>
          <p:nvPr>
            <p:ph type="body" idx="1"/>
          </p:nvPr>
        </p:nvSpPr>
        <p:spPr>
          <a:xfrm>
            <a:off x="457200" y="1984248"/>
            <a:ext cx="8229600" cy="3962396"/>
          </a:xfrm>
        </p:spPr>
        <p:txBody>
          <a:bodyPr/>
          <a:lstStyle/>
          <a:p>
            <a:pPr marL="152401" indent="0">
              <a:buNone/>
            </a:pPr>
            <a:r>
              <a:rPr lang="en-US" sz="2800" dirty="0">
                <a:ea typeface="Calibri"/>
                <a:cs typeface="Calibri"/>
              </a:rPr>
              <a:t>Educators will:</a:t>
            </a:r>
          </a:p>
          <a:p>
            <a:pPr marL="419100" indent="-342900">
              <a:spcAft>
                <a:spcPts val="600"/>
              </a:spcAft>
              <a:buClr>
                <a:srgbClr val="00A49D"/>
              </a:buClr>
              <a:buSzPts val="2400"/>
              <a:buFont typeface="Wingdings" panose="05000000000000000000" pitchFamily="2" charset="2"/>
              <a:buChar char="§"/>
            </a:pPr>
            <a:r>
              <a:rPr lang="en-US" sz="2400" dirty="0">
                <a:cs typeface="Calibri"/>
              </a:rPr>
              <a:t>Identify the steps and qualities of a DBDM process for effectively analyzing student data to adjust instruction and improve student outcomes.</a:t>
            </a:r>
          </a:p>
          <a:p>
            <a:pPr marL="419100" indent="-342900">
              <a:spcAft>
                <a:spcPts val="600"/>
              </a:spcAft>
              <a:buClr>
                <a:srgbClr val="00A49D"/>
              </a:buClr>
              <a:buSzPts val="2400"/>
              <a:buFont typeface="Wingdings" panose="05000000000000000000" pitchFamily="2" charset="2"/>
              <a:buChar char="§"/>
            </a:pPr>
            <a:r>
              <a:rPr lang="en-US" sz="2400" dirty="0">
                <a:cs typeface="Calibri"/>
              </a:rPr>
              <a:t>Anticipate and overcome roadblocks that limit the DBDM process. </a:t>
            </a:r>
          </a:p>
          <a:p>
            <a:pPr marL="419100" indent="-342900">
              <a:spcAft>
                <a:spcPts val="600"/>
              </a:spcAft>
              <a:buClr>
                <a:srgbClr val="00A49D"/>
              </a:buClr>
              <a:buSzPts val="2400"/>
              <a:buFont typeface="Wingdings" panose="05000000000000000000" pitchFamily="2" charset="2"/>
              <a:buChar char="§"/>
            </a:pPr>
            <a:r>
              <a:rPr lang="en-US" sz="2400" dirty="0">
                <a:cs typeface="Calibri"/>
              </a:rPr>
              <a:t>Design an action plan to implement the DBDM process that is tailored to the needs of the DBDM team.</a:t>
            </a:r>
          </a:p>
        </p:txBody>
      </p:sp>
    </p:spTree>
    <p:extLst>
      <p:ext uri="{BB962C8B-B14F-4D97-AF65-F5344CB8AC3E}">
        <p14:creationId xmlns:p14="http://schemas.microsoft.com/office/powerpoint/2010/main" val="20353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Slide #2</a:t>
            </a:r>
          </a:p>
        </p:txBody>
      </p:sp>
      <p:sp>
        <p:nvSpPr>
          <p:cNvPr id="3" name="Text Placeholder 2"/>
          <p:cNvSpPr>
            <a:spLocks noGrp="1"/>
          </p:cNvSpPr>
          <p:nvPr>
            <p:ph type="body" idx="1"/>
          </p:nvPr>
        </p:nvSpPr>
        <p:spPr>
          <a:xfrm>
            <a:off x="457200" y="1465597"/>
            <a:ext cx="8229600" cy="3962396"/>
          </a:xfrm>
        </p:spPr>
        <p:txBody>
          <a:bodyPr>
            <a:noAutofit/>
          </a:bodyPr>
          <a:lstStyle/>
          <a:p>
            <a:pPr marL="88981" lvl="0" indent="0">
              <a:lnSpc>
                <a:spcPct val="115000"/>
              </a:lnSpc>
              <a:buClr>
                <a:schemeClr val="accent2"/>
              </a:buClr>
              <a:buSzPct val="75000"/>
              <a:buNone/>
            </a:pPr>
            <a:r>
              <a:rPr lang="en-US" sz="2800" dirty="0"/>
              <a:t>Supplies needed:</a:t>
            </a:r>
          </a:p>
          <a:p>
            <a:pPr marL="685800" lvl="0" indent="-457200">
              <a:lnSpc>
                <a:spcPct val="115000"/>
              </a:lnSpc>
              <a:spcBef>
                <a:spcPts val="800"/>
              </a:spcBef>
              <a:buSzPct val="75000"/>
            </a:pPr>
            <a:r>
              <a:rPr lang="en-US" sz="2800" dirty="0" err="1"/>
              <a:t>Wifi</a:t>
            </a:r>
            <a:r>
              <a:rPr lang="en-US" sz="2800" dirty="0"/>
              <a:t> access for presenter and participants</a:t>
            </a:r>
          </a:p>
          <a:p>
            <a:pPr marL="685800" lvl="0" indent="-457200">
              <a:lnSpc>
                <a:spcPct val="115000"/>
              </a:lnSpc>
              <a:spcBef>
                <a:spcPts val="800"/>
              </a:spcBef>
              <a:buSzPct val="75000"/>
            </a:pPr>
            <a:r>
              <a:rPr lang="en-US" sz="2800" dirty="0"/>
              <a:t>Access to videos (through </a:t>
            </a:r>
            <a:r>
              <a:rPr lang="en-US" sz="2800" dirty="0" err="1"/>
              <a:t>wifi</a:t>
            </a:r>
            <a:r>
              <a:rPr lang="en-US" sz="2800" dirty="0"/>
              <a:t> if available, but download to flash drive as a back-up)</a:t>
            </a:r>
          </a:p>
          <a:p>
            <a:pPr marL="685800" lvl="0" indent="-457200">
              <a:lnSpc>
                <a:spcPct val="115000"/>
              </a:lnSpc>
              <a:spcBef>
                <a:spcPts val="800"/>
              </a:spcBef>
              <a:buSzPct val="75000"/>
            </a:pPr>
            <a:r>
              <a:rPr lang="en-US" sz="2800" dirty="0"/>
              <a:t>Chart paper</a:t>
            </a:r>
          </a:p>
          <a:p>
            <a:pPr marL="685800" lvl="0" indent="-457200">
              <a:lnSpc>
                <a:spcPct val="115000"/>
              </a:lnSpc>
              <a:spcBef>
                <a:spcPts val="800"/>
              </a:spcBef>
              <a:buSzPct val="75000"/>
            </a:pPr>
            <a:r>
              <a:rPr lang="en-US" sz="2800" dirty="0"/>
              <a:t>Markers</a:t>
            </a:r>
          </a:p>
          <a:p>
            <a:pPr marL="685800" lvl="0" indent="-457200">
              <a:lnSpc>
                <a:spcPct val="115000"/>
              </a:lnSpc>
              <a:spcBef>
                <a:spcPts val="800"/>
              </a:spcBef>
              <a:buSzPct val="75000"/>
            </a:pPr>
            <a:r>
              <a:rPr lang="en-US" sz="2800" dirty="0"/>
              <a:t>Post-it-Notes</a:t>
            </a:r>
          </a:p>
        </p:txBody>
      </p:sp>
    </p:spTree>
    <p:extLst>
      <p:ext uri="{BB962C8B-B14F-4D97-AF65-F5344CB8AC3E}">
        <p14:creationId xmlns:p14="http://schemas.microsoft.com/office/powerpoint/2010/main" val="1121110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Title 1"/>
          <p:cNvSpPr txBox="1">
            <a:spLocks noGrp="1"/>
          </p:cNvSpPr>
          <p:nvPr>
            <p:ph type="title"/>
          </p:nvPr>
        </p:nvSpPr>
        <p:spPr>
          <a:xfrm>
            <a:off x="612648" y="758952"/>
            <a:ext cx="82296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4400"/>
              <a:buFont typeface="Questrial"/>
              <a:buNone/>
            </a:pPr>
            <a:r>
              <a:rPr lang="en-US" sz="3600" dirty="0">
                <a:latin typeface="Tw Cen MT" panose="020B0602020104020603" pitchFamily="34" charset="0"/>
              </a:rPr>
              <a:t>This Approach to </a:t>
            </a:r>
            <a:br>
              <a:rPr lang="en-US" sz="3600" dirty="0">
                <a:latin typeface="Tw Cen MT" panose="020B0602020104020603" pitchFamily="34" charset="0"/>
              </a:rPr>
            </a:br>
            <a:r>
              <a:rPr lang="en-US" sz="3600" dirty="0">
                <a:latin typeface="Tw Cen MT" panose="020B0602020104020603" pitchFamily="34" charset="0"/>
              </a:rPr>
              <a:t>Data-Based Decision Making </a:t>
            </a:r>
            <a:endParaRPr sz="3600" dirty="0">
              <a:latin typeface="Tw Cen MT" panose="020B0602020104020603" pitchFamily="34" charset="0"/>
            </a:endParaRPr>
          </a:p>
        </p:txBody>
      </p:sp>
      <p:sp>
        <p:nvSpPr>
          <p:cNvPr id="46" name="Text Placeholder"/>
          <p:cNvSpPr txBox="1">
            <a:spLocks noGrp="1"/>
          </p:cNvSpPr>
          <p:nvPr>
            <p:ph type="body" idx="1"/>
          </p:nvPr>
        </p:nvSpPr>
        <p:spPr>
          <a:xfrm>
            <a:off x="457200" y="1875699"/>
            <a:ext cx="8229600" cy="3962396"/>
          </a:xfrm>
          <a:prstGeom prst="rect">
            <a:avLst/>
          </a:prstGeom>
          <a:noFill/>
          <a:ln>
            <a:noFill/>
          </a:ln>
        </p:spPr>
        <p:txBody>
          <a:bodyPr spcFirstLastPara="1" wrap="square" lIns="91425" tIns="91425" rIns="91425" bIns="91425" anchor="t" anchorCtr="0">
            <a:noAutofit/>
          </a:bodyPr>
          <a:lstStyle/>
          <a:p>
            <a:pPr marL="419100" indent="-342900">
              <a:spcAft>
                <a:spcPts val="600"/>
              </a:spcAft>
              <a:buClr>
                <a:srgbClr val="00A49D"/>
              </a:buClr>
              <a:buSzPts val="2400"/>
              <a:buFont typeface="Wingdings" panose="05000000000000000000" pitchFamily="2" charset="2"/>
              <a:buChar char="§"/>
            </a:pPr>
            <a:r>
              <a:rPr lang="en-US" sz="2400" dirty="0">
                <a:cs typeface="Calibri"/>
              </a:rPr>
              <a:t>Reflects a synthesis of common processes and concepts found across the vast body of DBDM literature</a:t>
            </a:r>
          </a:p>
          <a:p>
            <a:pPr marL="419100" indent="-342900">
              <a:spcAft>
                <a:spcPts val="600"/>
              </a:spcAft>
              <a:buClr>
                <a:srgbClr val="00A49D"/>
              </a:buClr>
              <a:buSzPts val="2400"/>
              <a:buFont typeface="Wingdings" panose="05000000000000000000" pitchFamily="2" charset="2"/>
              <a:buChar char="§"/>
            </a:pPr>
            <a:r>
              <a:rPr lang="en-US" sz="2400" dirty="0">
                <a:cs typeface="Calibri"/>
              </a:rPr>
              <a:t>Emphasizes using data to improve instruction for all students, not only those who are struggling</a:t>
            </a:r>
          </a:p>
          <a:p>
            <a:pPr marL="419100" indent="-342900">
              <a:spcAft>
                <a:spcPts val="600"/>
              </a:spcAft>
              <a:buClr>
                <a:srgbClr val="00A49D"/>
              </a:buClr>
              <a:buSzPts val="2400"/>
              <a:buFont typeface="Wingdings" panose="05000000000000000000" pitchFamily="2" charset="2"/>
              <a:buChar char="§"/>
            </a:pPr>
            <a:r>
              <a:rPr lang="en-US" sz="2400" dirty="0">
                <a:cs typeface="Calibri"/>
              </a:rPr>
              <a:t>Promotes commitment to deep reflection, process, and follow-through</a:t>
            </a:r>
          </a:p>
          <a:p>
            <a:pPr marL="419100" indent="-342900">
              <a:spcAft>
                <a:spcPts val="600"/>
              </a:spcAft>
              <a:buClr>
                <a:srgbClr val="00A49D"/>
              </a:buClr>
              <a:buSzPts val="2400"/>
              <a:buFont typeface="Wingdings" panose="05000000000000000000" pitchFamily="2" charset="2"/>
              <a:buChar char="§"/>
            </a:pPr>
            <a:r>
              <a:rPr lang="en-US" sz="2400" dirty="0">
                <a:cs typeface="Calibri"/>
              </a:rPr>
              <a:t>Relies on evidence of learning (data) to guide collaboration</a:t>
            </a:r>
          </a:p>
          <a:p>
            <a:pPr marL="419100" indent="-342900">
              <a:spcAft>
                <a:spcPts val="600"/>
              </a:spcAft>
              <a:buClr>
                <a:srgbClr val="00A49D"/>
              </a:buClr>
              <a:buSzPts val="2400"/>
              <a:buFont typeface="Wingdings" panose="05000000000000000000" pitchFamily="2" charset="2"/>
              <a:buChar char="§"/>
            </a:pPr>
            <a:r>
              <a:rPr lang="en-US" sz="2400" dirty="0">
                <a:cs typeface="Calibri"/>
              </a:rPr>
              <a:t>Accounts for common roadblocks and includes steps for overcoming them</a:t>
            </a:r>
          </a:p>
          <a:p>
            <a:pPr marL="533400" indent="-457200">
              <a:spcAft>
                <a:spcPts val="600"/>
              </a:spcAft>
              <a:buSzPts val="2400"/>
              <a:buFont typeface="Wingdings" panose="05000000000000000000" pitchFamily="2" charset="2"/>
              <a:buChar char="q"/>
            </a:pPr>
            <a:endParaRPr lang="en-US" sz="2400" dirty="0">
              <a:cs typeface="Calibri"/>
            </a:endParaRPr>
          </a:p>
          <a:p>
            <a:pPr marL="76200" indent="0">
              <a:spcAft>
                <a:spcPts val="600"/>
              </a:spcAft>
              <a:buSzPts val="2400"/>
              <a:buNone/>
            </a:pPr>
            <a:br>
              <a:rPr lang="en-US" sz="2400" dirty="0">
                <a:cs typeface="Calibri"/>
              </a:rPr>
            </a:br>
            <a:endParaRPr lang="en-US" sz="2400" dirty="0">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Title 1"/>
          <p:cNvSpPr txBox="1">
            <a:spLocks noGrp="1"/>
          </p:cNvSpPr>
          <p:nvPr>
            <p:ph type="title"/>
          </p:nvPr>
        </p:nvSpPr>
        <p:spPr>
          <a:xfrm>
            <a:off x="457200" y="525462"/>
            <a:ext cx="82296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4400"/>
              <a:buFont typeface="Questrial"/>
              <a:buNone/>
            </a:pPr>
            <a:r>
              <a:rPr lang="en-US" sz="4000" dirty="0">
                <a:latin typeface="Tw Cen MT" panose="020B0602020104020603" pitchFamily="34" charset="0"/>
              </a:rPr>
              <a:t>What are the benefits of DBDM?</a:t>
            </a:r>
            <a:endParaRPr sz="4000" dirty="0">
              <a:latin typeface="Tw Cen MT" panose="020B0602020104020603" pitchFamily="34" charset="0"/>
            </a:endParaRPr>
          </a:p>
        </p:txBody>
      </p:sp>
      <p:sp>
        <p:nvSpPr>
          <p:cNvPr id="46" name="Text Placeholder"/>
          <p:cNvSpPr txBox="1">
            <a:spLocks noGrp="1"/>
          </p:cNvSpPr>
          <p:nvPr>
            <p:ph type="body" idx="1"/>
          </p:nvPr>
        </p:nvSpPr>
        <p:spPr>
          <a:xfrm>
            <a:off x="457199" y="1073942"/>
            <a:ext cx="8010293" cy="3230511"/>
          </a:xfrm>
          <a:prstGeom prst="rect">
            <a:avLst/>
          </a:prstGeom>
          <a:noFill/>
          <a:ln>
            <a:noFill/>
          </a:ln>
        </p:spPr>
        <p:txBody>
          <a:bodyPr spcFirstLastPara="1" wrap="square" lIns="91425" tIns="91425" rIns="91425" bIns="91425" anchor="t" anchorCtr="0">
            <a:noAutofit/>
          </a:bodyPr>
          <a:lstStyle/>
          <a:p>
            <a:pPr marL="76200" indent="0">
              <a:spcAft>
                <a:spcPts val="600"/>
              </a:spcAft>
              <a:buSzPts val="2400"/>
              <a:buNone/>
            </a:pPr>
            <a:r>
              <a:rPr lang="en-US" sz="2000" dirty="0">
                <a:cs typeface="Calibri"/>
                <a:sym typeface="Calibri"/>
              </a:rPr>
              <a:t>Teachers:</a:t>
            </a:r>
          </a:p>
          <a:p>
            <a:pPr marL="419100" indent="-342900">
              <a:spcAft>
                <a:spcPts val="600"/>
              </a:spcAft>
              <a:buClr>
                <a:srgbClr val="00A49D"/>
              </a:buClr>
              <a:buSzPts val="2400"/>
              <a:buFont typeface="Wingdings" panose="05000000000000000000" pitchFamily="2" charset="2"/>
              <a:buChar char="§"/>
            </a:pPr>
            <a:r>
              <a:rPr lang="en-US" sz="2000" dirty="0">
                <a:cs typeface="Calibri"/>
                <a:sym typeface="Calibri"/>
              </a:rPr>
              <a:t>Insight into what really works</a:t>
            </a:r>
          </a:p>
          <a:p>
            <a:pPr marL="933356" lvl="1" indent="-457200">
              <a:spcBef>
                <a:spcPts val="0"/>
              </a:spcBef>
              <a:spcAft>
                <a:spcPts val="600"/>
              </a:spcAft>
              <a:buSzPct val="80000"/>
              <a:buFont typeface="Arial" panose="020B0604020202020204" pitchFamily="34" charset="0"/>
              <a:buChar char="•"/>
            </a:pPr>
            <a:r>
              <a:rPr lang="en-US" sz="2000" dirty="0">
                <a:latin typeface="Tw Cen MT" panose="020B0602020104020603" pitchFamily="34" charset="77"/>
                <a:cs typeface="Calibri"/>
                <a:sym typeface="Calibri"/>
              </a:rPr>
              <a:t>How instruction truly impacts student learning</a:t>
            </a:r>
          </a:p>
          <a:p>
            <a:pPr marL="933356" lvl="1" indent="-457200">
              <a:spcBef>
                <a:spcPts val="0"/>
              </a:spcBef>
              <a:spcAft>
                <a:spcPts val="600"/>
              </a:spcAft>
              <a:buSzPct val="80000"/>
              <a:buFont typeface="Arial" panose="020B0604020202020204" pitchFamily="34" charset="0"/>
              <a:buChar char="•"/>
            </a:pPr>
            <a:r>
              <a:rPr lang="en-US" sz="2000" dirty="0">
                <a:latin typeface="Tw Cen MT" panose="020B0602020104020603" pitchFamily="34" charset="77"/>
                <a:cs typeface="Calibri"/>
                <a:sym typeface="Calibri"/>
              </a:rPr>
              <a:t>Decisions based on facts not hunches</a:t>
            </a:r>
          </a:p>
          <a:p>
            <a:pPr marL="419100" indent="-342900">
              <a:spcAft>
                <a:spcPts val="600"/>
              </a:spcAft>
              <a:buClr>
                <a:srgbClr val="00A49D"/>
              </a:buClr>
              <a:buSzPts val="2400"/>
              <a:buFont typeface="Wingdings" panose="05000000000000000000" pitchFamily="2" charset="2"/>
              <a:buChar char="§"/>
            </a:pPr>
            <a:r>
              <a:rPr lang="en-US" sz="2000" dirty="0">
                <a:cs typeface="Calibri"/>
                <a:sym typeface="Calibri"/>
              </a:rPr>
              <a:t>Awareness of student strengths and misconceptions</a:t>
            </a:r>
          </a:p>
          <a:p>
            <a:pPr marL="419100" indent="-342900">
              <a:spcAft>
                <a:spcPts val="600"/>
              </a:spcAft>
              <a:buClr>
                <a:srgbClr val="00A49D"/>
              </a:buClr>
              <a:buSzPts val="2400"/>
              <a:buFont typeface="Wingdings" panose="05000000000000000000" pitchFamily="2" charset="2"/>
              <a:buChar char="§"/>
            </a:pPr>
            <a:r>
              <a:rPr lang="en-US" sz="2000" dirty="0">
                <a:cs typeface="Calibri"/>
                <a:sym typeface="Calibri"/>
              </a:rPr>
              <a:t>Supports ways of engaging students in assessing their own learning</a:t>
            </a:r>
          </a:p>
          <a:p>
            <a:pPr marL="419100" indent="-342900">
              <a:spcAft>
                <a:spcPts val="600"/>
              </a:spcAft>
              <a:buClr>
                <a:srgbClr val="00A49D"/>
              </a:buClr>
              <a:buSzPts val="2400"/>
              <a:buFont typeface="Wingdings" panose="05000000000000000000" pitchFamily="2" charset="2"/>
              <a:buChar char="§"/>
            </a:pPr>
            <a:r>
              <a:rPr lang="en-US" sz="2000" dirty="0">
                <a:cs typeface="Calibri"/>
                <a:sym typeface="Calibri"/>
              </a:rPr>
              <a:t>Data to inform and improve building-wide instructional goals</a:t>
            </a:r>
          </a:p>
          <a:p>
            <a:pPr marL="419100" indent="-342900">
              <a:spcAft>
                <a:spcPts val="600"/>
              </a:spcAft>
              <a:buClr>
                <a:srgbClr val="00A49D"/>
              </a:buClr>
              <a:buSzPts val="2400"/>
              <a:buFont typeface="Wingdings" panose="05000000000000000000" pitchFamily="2" charset="2"/>
              <a:buChar char="§"/>
            </a:pPr>
            <a:r>
              <a:rPr lang="en-US" sz="2000" dirty="0">
                <a:cs typeface="Calibri"/>
              </a:rPr>
              <a:t>Improved level of collective efficacy</a:t>
            </a:r>
            <a:endParaRPr lang="en-US" sz="2000" dirty="0">
              <a:cs typeface="Calibri"/>
              <a:sym typeface="Calibri"/>
            </a:endParaRPr>
          </a:p>
        </p:txBody>
      </p:sp>
      <p:sp>
        <p:nvSpPr>
          <p:cNvPr id="4" name="Text Placeholder"/>
          <p:cNvSpPr txBox="1">
            <a:spLocks/>
          </p:cNvSpPr>
          <p:nvPr/>
        </p:nvSpPr>
        <p:spPr>
          <a:xfrm>
            <a:off x="457199" y="4587565"/>
            <a:ext cx="8796883" cy="17916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76200" indent="0" eaLnBrk="1" hangingPunct="1">
              <a:spcBef>
                <a:spcPts val="640"/>
              </a:spcBef>
              <a:spcAft>
                <a:spcPts val="600"/>
              </a:spcAft>
              <a:buClr>
                <a:schemeClr val="accent2"/>
              </a:buClr>
              <a:buSzPts val="2400"/>
              <a:buFont typeface="Noto Sans Symbols"/>
              <a:defRPr sz="2000">
                <a:solidFill>
                  <a:schemeClr val="dk1"/>
                </a:solidFill>
                <a:latin typeface="Tw Cen MT" panose="020B0602020104020603" pitchFamily="34" charset="0"/>
                <a:ea typeface="Tw Cen MT" panose="020B0602020104020603" pitchFamily="34" charset="0"/>
                <a:cs typeface="Calibri"/>
                <a:sym typeface="Questrial"/>
              </a:defRPr>
            </a:lvl1pPr>
            <a:lvl2pPr marL="742776" indent="-120475" eaLnBrk="1" hangingPunct="1">
              <a:spcBef>
                <a:spcPts val="560"/>
              </a:spcBef>
              <a:buClr>
                <a:schemeClr val="accent3"/>
              </a:buClr>
              <a:buSzPct val="100000"/>
              <a:buFont typeface="Noto Sans Symbols"/>
              <a:buChar char="❑"/>
              <a:defRPr sz="2800">
                <a:solidFill>
                  <a:schemeClr val="dk1"/>
                </a:solidFill>
                <a:latin typeface="Questrial"/>
                <a:ea typeface="Questrial"/>
                <a:cs typeface="Questrial"/>
                <a:sym typeface="Questrial"/>
              </a:defRPr>
            </a:lvl2pPr>
            <a:lvl3pPr marL="1142733" indent="-88632" eaLnBrk="1" hangingPunct="1">
              <a:spcBef>
                <a:spcPts val="480"/>
              </a:spcBef>
              <a:buClr>
                <a:schemeClr val="accent2"/>
              </a:buClr>
              <a:buSzPct val="100000"/>
              <a:buFont typeface="Noto Sans Symbols"/>
              <a:buChar char="❑"/>
              <a:defRPr sz="2400">
                <a:solidFill>
                  <a:schemeClr val="dk1"/>
                </a:solidFill>
                <a:latin typeface="Questrial"/>
                <a:ea typeface="Questrial"/>
                <a:cs typeface="Questrial"/>
                <a:sym typeface="Questrial"/>
              </a:defRPr>
            </a:lvl3pPr>
            <a:lvl4pPr marL="1599825" indent="-113925" eaLnBrk="1" hangingPunct="1">
              <a:spcBef>
                <a:spcPts val="400"/>
              </a:spcBef>
              <a:buClr>
                <a:schemeClr val="accent2"/>
              </a:buClr>
              <a:buSzPct val="100000"/>
              <a:buFont typeface="Noto Sans Symbols"/>
              <a:buChar char="❑"/>
              <a:defRPr sz="2000">
                <a:solidFill>
                  <a:schemeClr val="dk1"/>
                </a:solidFill>
                <a:latin typeface="Questrial"/>
                <a:ea typeface="Questrial"/>
                <a:cs typeface="Questrial"/>
                <a:sym typeface="Questrial"/>
              </a:defRPr>
            </a:lvl4pPr>
            <a:lvl5pPr marL="2056919" indent="-113819" eaLnBrk="1" hangingPunct="1">
              <a:spcBef>
                <a:spcPts val="400"/>
              </a:spcBef>
              <a:buClr>
                <a:schemeClr val="accent2"/>
              </a:buClr>
              <a:buSzPct val="100000"/>
              <a:buFont typeface="Noto Sans Symbols"/>
              <a:buChar char="❑"/>
              <a:defRPr sz="2000">
                <a:solidFill>
                  <a:schemeClr val="dk1"/>
                </a:solidFill>
                <a:latin typeface="Questrial"/>
                <a:ea typeface="Questrial"/>
                <a:cs typeface="Questrial"/>
                <a:sym typeface="Questrial"/>
              </a:defRPr>
            </a:lvl5pPr>
            <a:lvl6pPr marL="2514012" indent="-113712" eaLnBrk="1" hangingPunct="1">
              <a:spcBef>
                <a:spcPts val="400"/>
              </a:spcBef>
              <a:buClr>
                <a:schemeClr val="dk1"/>
              </a:buClr>
              <a:buSzPct val="100000"/>
              <a:buFont typeface="Arial"/>
              <a:buChar char="•"/>
              <a:defRPr sz="2000">
                <a:solidFill>
                  <a:schemeClr val="dk1"/>
                </a:solidFill>
                <a:latin typeface="Calibri"/>
                <a:ea typeface="Calibri"/>
                <a:cs typeface="Calibri"/>
                <a:sym typeface="Calibri"/>
              </a:defRPr>
            </a:lvl6pPr>
            <a:lvl7pPr marL="2971106" indent="-113606" eaLnBrk="1" hangingPunct="1">
              <a:spcBef>
                <a:spcPts val="400"/>
              </a:spcBef>
              <a:buClr>
                <a:schemeClr val="dk1"/>
              </a:buClr>
              <a:buSzPct val="100000"/>
              <a:buFont typeface="Arial"/>
              <a:buChar char="•"/>
              <a:defRPr sz="2000">
                <a:solidFill>
                  <a:schemeClr val="dk1"/>
                </a:solidFill>
                <a:latin typeface="Calibri"/>
                <a:ea typeface="Calibri"/>
                <a:cs typeface="Calibri"/>
                <a:sym typeface="Calibri"/>
              </a:defRPr>
            </a:lvl7pPr>
            <a:lvl8pPr marL="3428198" indent="-113498" eaLnBrk="1" hangingPunct="1">
              <a:spcBef>
                <a:spcPts val="400"/>
              </a:spcBef>
              <a:buClr>
                <a:schemeClr val="dk1"/>
              </a:buClr>
              <a:buSzPct val="100000"/>
              <a:buFont typeface="Arial"/>
              <a:buChar char="•"/>
              <a:defRPr sz="2000">
                <a:solidFill>
                  <a:schemeClr val="dk1"/>
                </a:solidFill>
                <a:latin typeface="Calibri"/>
                <a:ea typeface="Calibri"/>
                <a:cs typeface="Calibri"/>
                <a:sym typeface="Calibri"/>
              </a:defRPr>
            </a:lvl8pPr>
            <a:lvl9pPr marL="3885292" indent="-113391" eaLnBrk="1" hangingPunct="1">
              <a:spcBef>
                <a:spcPts val="400"/>
              </a:spcBef>
              <a:buClr>
                <a:schemeClr val="dk1"/>
              </a:buClr>
              <a:buSzPct val="100000"/>
              <a:buFont typeface="Arial"/>
              <a:buChar char="•"/>
              <a:defRPr sz="2000">
                <a:solidFill>
                  <a:schemeClr val="dk1"/>
                </a:solidFill>
                <a:latin typeface="Calibri"/>
                <a:ea typeface="Calibri"/>
                <a:cs typeface="Calibri"/>
                <a:sym typeface="Calibri"/>
              </a:defRPr>
            </a:lvl9pPr>
          </a:lstStyle>
          <a:p>
            <a:r>
              <a:rPr lang="en-US" dirty="0">
                <a:sym typeface="Calibri"/>
              </a:rPr>
              <a:t>Students:</a:t>
            </a:r>
          </a:p>
          <a:p>
            <a:pPr marL="419100" indent="-342900">
              <a:buClr>
                <a:srgbClr val="00A49D"/>
              </a:buClr>
              <a:buFont typeface="Wingdings" panose="05000000000000000000" pitchFamily="2" charset="2"/>
              <a:buChar char="§"/>
            </a:pPr>
            <a:r>
              <a:rPr lang="en-US" dirty="0">
                <a:sym typeface="Calibri"/>
              </a:rPr>
              <a:t>Improved learning from improved teaching</a:t>
            </a:r>
          </a:p>
          <a:p>
            <a:pPr marL="419100" indent="-342900">
              <a:buClr>
                <a:srgbClr val="00A49D"/>
              </a:buClr>
              <a:buFont typeface="Wingdings" panose="05000000000000000000" pitchFamily="2" charset="2"/>
              <a:buChar char="§"/>
            </a:pPr>
            <a:r>
              <a:rPr lang="en-US" dirty="0">
                <a:sym typeface="Calibri"/>
              </a:rPr>
              <a:t>Deeper understanding of content</a:t>
            </a:r>
          </a:p>
          <a:p>
            <a:pPr marL="419100" indent="-342900">
              <a:buClr>
                <a:srgbClr val="00A49D"/>
              </a:buClr>
              <a:buFont typeface="Wingdings" panose="05000000000000000000" pitchFamily="2" charset="2"/>
              <a:buChar char="§"/>
            </a:pPr>
            <a:r>
              <a:rPr lang="en-US" dirty="0">
                <a:sym typeface="Calibri"/>
              </a:rPr>
              <a:t>Higher rates of success</a:t>
            </a:r>
          </a:p>
          <a:p>
            <a:pPr marL="533400" indent="-457200">
              <a:spcBef>
                <a:spcPts val="0"/>
              </a:spcBef>
              <a:buSzPct val="80000"/>
              <a:buFont typeface="Wingdings" panose="05000000000000000000" pitchFamily="2" charset="2"/>
              <a:buChar char="q"/>
            </a:pPr>
            <a:endParaRPr lang="en-US" dirty="0">
              <a:sym typeface="Calibri"/>
            </a:endParaRPr>
          </a:p>
        </p:txBody>
      </p:sp>
    </p:spTree>
    <p:extLst>
      <p:ext uri="{BB962C8B-B14F-4D97-AF65-F5344CB8AC3E}">
        <p14:creationId xmlns:p14="http://schemas.microsoft.com/office/powerpoint/2010/main" val="3396196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DBDM and Your District or Building</a:t>
            </a:r>
          </a:p>
        </p:txBody>
      </p:sp>
      <p:sp>
        <p:nvSpPr>
          <p:cNvPr id="5" name="Text Placeholder 4"/>
          <p:cNvSpPr>
            <a:spLocks noGrp="1"/>
          </p:cNvSpPr>
          <p:nvPr>
            <p:ph type="body" idx="1"/>
          </p:nvPr>
        </p:nvSpPr>
        <p:spPr>
          <a:xfrm>
            <a:off x="457200" y="1828805"/>
            <a:ext cx="8229600" cy="1208309"/>
          </a:xfrm>
        </p:spPr>
        <p:txBody>
          <a:bodyPr/>
          <a:lstStyle/>
          <a:p>
            <a:pPr marL="76200" indent="0">
              <a:spcAft>
                <a:spcPts val="600"/>
              </a:spcAft>
              <a:buSzPts val="2400"/>
              <a:buNone/>
            </a:pPr>
            <a:r>
              <a:rPr lang="en-US" sz="2400" dirty="0">
                <a:cs typeface="Calibri"/>
                <a:sym typeface="Calibri"/>
              </a:rPr>
              <a:t>How does DBDM connect to your district or building vision and/or mission statement ?</a:t>
            </a:r>
          </a:p>
        </p:txBody>
      </p:sp>
      <p:sp>
        <p:nvSpPr>
          <p:cNvPr id="4" name="TextBox 3"/>
          <p:cNvSpPr txBox="1"/>
          <p:nvPr/>
        </p:nvSpPr>
        <p:spPr>
          <a:xfrm>
            <a:off x="636814" y="3037114"/>
            <a:ext cx="7560129" cy="2246769"/>
          </a:xfrm>
          <a:prstGeom prst="rect">
            <a:avLst/>
          </a:prstGeom>
          <a:noFill/>
          <a:ln>
            <a:solidFill>
              <a:schemeClr val="accent2"/>
            </a:solidFill>
          </a:ln>
        </p:spPr>
        <p:txBody>
          <a:bodyPr wrap="square" rtlCol="0" anchor="t">
            <a:spAutoFit/>
          </a:bodyPr>
          <a:lstStyle/>
          <a:p>
            <a:pPr algn="ctr"/>
            <a:endParaRPr lang="en-US" dirty="0"/>
          </a:p>
          <a:p>
            <a:pPr algn="ctr"/>
            <a:endParaRPr lang="en-US" dirty="0"/>
          </a:p>
          <a:p>
            <a:pPr algn="ctr"/>
            <a:endParaRPr lang="en-US" dirty="0"/>
          </a:p>
          <a:p>
            <a:pPr algn="ctr"/>
            <a:endParaRPr lang="en-US" dirty="0"/>
          </a:p>
          <a:p>
            <a:pPr algn="ctr"/>
            <a:r>
              <a:rPr lang="en-US" dirty="0"/>
              <a:t>Insert the district or building vision/mission statement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8261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8806D2-1193-BF43-805C-71D16885EE91}"/>
              </a:ext>
            </a:extLst>
          </p:cNvPr>
          <p:cNvSpPr txBox="1">
            <a:spLocks/>
          </p:cNvSpPr>
          <p:nvPr/>
        </p:nvSpPr>
        <p:spPr>
          <a:xfrm>
            <a:off x="457200" y="601662"/>
            <a:ext cx="8229600" cy="1096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a:lstStyle>
          <a:p>
            <a:pPr algn="ctr">
              <a:buClr>
                <a:schemeClr val="accent2"/>
              </a:buClr>
              <a:buSzPts val="4400"/>
              <a:buFont typeface="Questrial"/>
              <a:buNone/>
            </a:pPr>
            <a:r>
              <a:rPr lang="en-US" sz="4400" dirty="0">
                <a:sym typeface="Questrial"/>
              </a:rPr>
              <a:t>DBDM Roadblocks</a:t>
            </a:r>
          </a:p>
        </p:txBody>
      </p:sp>
      <p:sp>
        <p:nvSpPr>
          <p:cNvPr id="5" name="Text Placeholder">
            <a:extLst>
              <a:ext uri="{FF2B5EF4-FFF2-40B4-BE49-F238E27FC236}">
                <a16:creationId xmlns:a16="http://schemas.microsoft.com/office/drawing/2014/main" id="{D9076515-FFC0-8444-8D0A-DAE6C656CB24}"/>
              </a:ext>
            </a:extLst>
          </p:cNvPr>
          <p:cNvSpPr txBox="1">
            <a:spLocks/>
          </p:cNvSpPr>
          <p:nvPr/>
        </p:nvSpPr>
        <p:spPr>
          <a:xfrm>
            <a:off x="457200" y="1658684"/>
            <a:ext cx="8229600" cy="3962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Aft>
                <a:spcPts val="600"/>
              </a:spcAft>
              <a:buClr>
                <a:schemeClr val="accent2"/>
              </a:buClr>
              <a:buSzPts val="3200"/>
              <a:buFont typeface="Noto Sans Symbols"/>
              <a:buNone/>
            </a:pPr>
            <a:r>
              <a:rPr lang="en-US" sz="2400" dirty="0">
                <a:ea typeface="Calibri"/>
                <a:cs typeface="Calibri"/>
                <a:sym typeface="Calibri"/>
              </a:rPr>
              <a:t>Roadblocks to DBDM in my experience:</a:t>
            </a:r>
          </a:p>
          <a:p>
            <a:pPr marL="571500" indent="-457200">
              <a:spcAft>
                <a:spcPts val="600"/>
              </a:spcAft>
              <a:buClr>
                <a:srgbClr val="00A49D"/>
              </a:buClr>
              <a:buSzPct val="100000"/>
              <a:buFont typeface="+mj-lt"/>
              <a:buAutoNum type="arabicPeriod"/>
            </a:pPr>
            <a:r>
              <a:rPr lang="en-US" sz="2400" dirty="0">
                <a:ea typeface="Calibri"/>
                <a:cs typeface="Calibri"/>
                <a:sym typeface="Calibri"/>
              </a:rPr>
              <a:t>We never got past the data gathering stage</a:t>
            </a:r>
          </a:p>
          <a:p>
            <a:pPr marL="571500" indent="-457200">
              <a:spcAft>
                <a:spcPts val="600"/>
              </a:spcAft>
              <a:buClr>
                <a:srgbClr val="00A49D"/>
              </a:buClr>
              <a:buSzPct val="100000"/>
              <a:buFont typeface="+mj-lt"/>
              <a:buAutoNum type="arabicPeriod"/>
            </a:pPr>
            <a:r>
              <a:rPr lang="en-US" sz="2400" dirty="0">
                <a:ea typeface="Calibri"/>
                <a:cs typeface="Calibri"/>
                <a:sym typeface="Calibri"/>
              </a:rPr>
              <a:t>We didn’t have time to follow up </a:t>
            </a:r>
          </a:p>
          <a:p>
            <a:pPr marL="571500" indent="-457200">
              <a:spcAft>
                <a:spcPts val="600"/>
              </a:spcAft>
              <a:buClr>
                <a:srgbClr val="00A49D"/>
              </a:buClr>
              <a:buSzPct val="100000"/>
              <a:buFont typeface="+mj-lt"/>
              <a:buAutoNum type="arabicPeriod"/>
            </a:pPr>
            <a:r>
              <a:rPr lang="en-US" sz="2400" dirty="0">
                <a:ea typeface="Calibri"/>
                <a:cs typeface="Calibri"/>
                <a:sym typeface="Calibri"/>
              </a:rPr>
              <a:t>We didn’t know what to do next</a:t>
            </a:r>
          </a:p>
          <a:p>
            <a:pPr marL="571500" indent="-457200">
              <a:spcAft>
                <a:spcPts val="600"/>
              </a:spcAft>
              <a:buClr>
                <a:srgbClr val="00A49D"/>
              </a:buClr>
              <a:buSzPct val="100000"/>
              <a:buFont typeface="+mj-lt"/>
              <a:buAutoNum type="arabicPeriod"/>
            </a:pPr>
            <a:r>
              <a:rPr lang="en-US" sz="2400" dirty="0">
                <a:ea typeface="Calibri"/>
                <a:cs typeface="Calibri"/>
                <a:sym typeface="Calibri"/>
              </a:rPr>
              <a:t>We didn’t have a plan for how to address the problem we found </a:t>
            </a:r>
          </a:p>
          <a:p>
            <a:pPr marL="571500" indent="-457200">
              <a:spcAft>
                <a:spcPts val="600"/>
              </a:spcAft>
              <a:buClr>
                <a:srgbClr val="00A49D"/>
              </a:buClr>
              <a:buSzPct val="100000"/>
              <a:buFont typeface="+mj-lt"/>
              <a:buAutoNum type="arabicPeriod"/>
            </a:pPr>
            <a:r>
              <a:rPr lang="en-US" sz="2400" dirty="0">
                <a:ea typeface="Calibri"/>
                <a:cs typeface="Calibri"/>
                <a:sym typeface="Calibri"/>
              </a:rPr>
              <a:t>Following up with myself is harder than being accountable to my colleagues </a:t>
            </a:r>
          </a:p>
          <a:p>
            <a:pPr marL="571500" indent="-457200">
              <a:spcAft>
                <a:spcPts val="600"/>
              </a:spcAft>
              <a:buClr>
                <a:srgbClr val="00A49D"/>
              </a:buClr>
              <a:buSzPct val="100000"/>
              <a:buFont typeface="+mj-lt"/>
              <a:buAutoNum type="arabicPeriod"/>
            </a:pPr>
            <a:r>
              <a:rPr lang="en-US" sz="2400" dirty="0">
                <a:ea typeface="Calibri"/>
                <a:cs typeface="Calibri"/>
                <a:sym typeface="Calibri"/>
              </a:rPr>
              <a:t>We had no idea how to solve the problem(s) we found</a:t>
            </a:r>
          </a:p>
        </p:txBody>
      </p:sp>
    </p:spTree>
    <p:extLst>
      <p:ext uri="{BB962C8B-B14F-4D97-AF65-F5344CB8AC3E}">
        <p14:creationId xmlns:p14="http://schemas.microsoft.com/office/powerpoint/2010/main" val="246471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Title 6"/>
          <p:cNvSpPr txBox="1">
            <a:spLocks noGrp="1"/>
          </p:cNvSpPr>
          <p:nvPr>
            <p:ph type="title"/>
          </p:nvPr>
        </p:nvSpPr>
        <p:spPr>
          <a:xfrm>
            <a:off x="457204" y="1087904"/>
            <a:ext cx="3609040" cy="26083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b="0" dirty="0">
                <a:latin typeface="Tw Cen MT" panose="020B0602020104020603" pitchFamily="34" charset="0"/>
              </a:rPr>
              <a:t>Data-Based </a:t>
            </a:r>
            <a:endParaRPr sz="4400" b="0" dirty="0">
              <a:latin typeface="Tw Cen MT" panose="020B0602020104020603" pitchFamily="34" charset="0"/>
            </a:endParaRPr>
          </a:p>
          <a:p>
            <a:pPr marL="0" lvl="0" indent="0" algn="ctr" rtl="0">
              <a:spcBef>
                <a:spcPts val="0"/>
              </a:spcBef>
              <a:spcAft>
                <a:spcPts val="0"/>
              </a:spcAft>
              <a:buNone/>
            </a:pPr>
            <a:r>
              <a:rPr lang="en-US" sz="4400" b="0" dirty="0">
                <a:latin typeface="Tw Cen MT" panose="020B0602020104020603" pitchFamily="34" charset="0"/>
              </a:rPr>
              <a:t>Decision Making Cycle: GAINS</a:t>
            </a:r>
            <a:endParaRPr sz="4400" b="0" dirty="0">
              <a:latin typeface="Tw Cen MT" panose="020B0602020104020603" pitchFamily="34" charset="0"/>
            </a:endParaRPr>
          </a:p>
        </p:txBody>
      </p:sp>
      <p:sp>
        <p:nvSpPr>
          <p:cNvPr id="7" name="Text Placeholder 6"/>
          <p:cNvSpPr>
            <a:spLocks noGrp="1"/>
          </p:cNvSpPr>
          <p:nvPr>
            <p:ph type="body" idx="2"/>
          </p:nvPr>
        </p:nvSpPr>
        <p:spPr>
          <a:xfrm>
            <a:off x="457204" y="3985843"/>
            <a:ext cx="3210906" cy="1910866"/>
          </a:xfrm>
        </p:spPr>
        <p:txBody>
          <a:bodyPr/>
          <a:lstStyle/>
          <a:p>
            <a:pPr marL="419100" lvl="0" indent="-342900">
              <a:spcBef>
                <a:spcPts val="640"/>
              </a:spcBef>
              <a:spcAft>
                <a:spcPts val="600"/>
              </a:spcAft>
              <a:buClr>
                <a:srgbClr val="00A49D"/>
              </a:buClr>
              <a:buSzPts val="2400"/>
              <a:buFont typeface="Wingdings" panose="05000000000000000000" pitchFamily="2" charset="2"/>
              <a:buChar char="§"/>
            </a:pPr>
            <a:r>
              <a:rPr lang="en-US" dirty="0">
                <a:cs typeface="Calibri"/>
                <a:sym typeface="Calibri"/>
              </a:rPr>
              <a:t>Streamlined cycle</a:t>
            </a:r>
          </a:p>
          <a:p>
            <a:pPr marL="419100" lvl="0" indent="-342900">
              <a:spcBef>
                <a:spcPts val="640"/>
              </a:spcBef>
              <a:spcAft>
                <a:spcPts val="600"/>
              </a:spcAft>
              <a:buClr>
                <a:srgbClr val="00A49D"/>
              </a:buClr>
              <a:buSzPts val="2400"/>
              <a:buFont typeface="Wingdings" panose="05000000000000000000" pitchFamily="2" charset="2"/>
              <a:buChar char="§"/>
            </a:pPr>
            <a:r>
              <a:rPr lang="en-US" dirty="0">
                <a:cs typeface="Calibri"/>
                <a:sym typeface="Calibri"/>
              </a:rPr>
              <a:t>Deliberate process connecting actions to outcomes</a:t>
            </a:r>
          </a:p>
          <a:p>
            <a:endParaRPr lang="en-US" sz="2000" dirty="0">
              <a:latin typeface="Tw Cen MT" panose="020B0602020104020603" pitchFamily="34" charset="0"/>
            </a:endParaRPr>
          </a:p>
        </p:txBody>
      </p:sp>
      <p:pic>
        <p:nvPicPr>
          <p:cNvPr id="8" name="Picture 7"/>
          <p:cNvPicPr>
            <a:picLocks noChangeAspect="1"/>
          </p:cNvPicPr>
          <p:nvPr/>
        </p:nvPicPr>
        <p:blipFill>
          <a:blip r:embed="rId3"/>
          <a:stretch>
            <a:fillRect/>
          </a:stretch>
        </p:blipFill>
        <p:spPr>
          <a:xfrm>
            <a:off x="4068691" y="714668"/>
            <a:ext cx="4927722" cy="555627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12648" y="758952"/>
            <a:ext cx="8229600" cy="1096961"/>
          </a:xfrm>
        </p:spPr>
        <p:txBody>
          <a:bodyPr/>
          <a:lstStyle/>
          <a:p>
            <a:r>
              <a:rPr lang="en-US" dirty="0"/>
              <a:t>GAINS Jingle</a:t>
            </a:r>
          </a:p>
        </p:txBody>
      </p:sp>
      <p:sp>
        <p:nvSpPr>
          <p:cNvPr id="13" name="Text Placeholder 12"/>
          <p:cNvSpPr>
            <a:spLocks noGrp="1"/>
          </p:cNvSpPr>
          <p:nvPr>
            <p:ph type="body" idx="1"/>
          </p:nvPr>
        </p:nvSpPr>
        <p:spPr>
          <a:xfrm>
            <a:off x="457200" y="1984248"/>
            <a:ext cx="8229600" cy="3962396"/>
          </a:xfrm>
        </p:spPr>
        <p:txBody>
          <a:bodyPr>
            <a:normAutofit fontScale="92500" lnSpcReduction="10000"/>
          </a:bodyPr>
          <a:lstStyle/>
          <a:p>
            <a:pPr marL="203201" indent="0">
              <a:buNone/>
            </a:pPr>
            <a:r>
              <a:rPr lang="en-US" dirty="0"/>
              <a:t>GAINS is a system to help students achieve</a:t>
            </a:r>
          </a:p>
          <a:p>
            <a:pPr marL="203201" indent="0">
              <a:buNone/>
            </a:pPr>
            <a:endParaRPr lang="en-US" sz="2200" dirty="0"/>
          </a:p>
          <a:p>
            <a:pPr marL="203201" indent="0">
              <a:buNone/>
            </a:pPr>
            <a:r>
              <a:rPr lang="en-US" b="1" u="sng" dirty="0"/>
              <a:t>G</a:t>
            </a:r>
            <a:r>
              <a:rPr lang="en-US" u="sng" dirty="0"/>
              <a:t>ather</a:t>
            </a:r>
            <a:r>
              <a:rPr lang="en-US" dirty="0"/>
              <a:t> purposeful data and teams that believe</a:t>
            </a:r>
          </a:p>
          <a:p>
            <a:pPr marL="203201" indent="0">
              <a:buNone/>
            </a:pPr>
            <a:r>
              <a:rPr lang="en-US" b="1" u="sng" dirty="0"/>
              <a:t>A</a:t>
            </a:r>
            <a:r>
              <a:rPr lang="en-US" u="sng" dirty="0"/>
              <a:t>nalyze</a:t>
            </a:r>
            <a:r>
              <a:rPr lang="en-US" dirty="0"/>
              <a:t> thoroughly, then…</a:t>
            </a:r>
          </a:p>
          <a:p>
            <a:pPr marL="203201" indent="0">
              <a:buNone/>
            </a:pPr>
            <a:r>
              <a:rPr lang="en-US" b="1" u="sng" dirty="0"/>
              <a:t>I</a:t>
            </a:r>
            <a:r>
              <a:rPr lang="en-US" u="sng" dirty="0"/>
              <a:t>ntentionally act</a:t>
            </a:r>
            <a:r>
              <a:rPr lang="en-US" dirty="0"/>
              <a:t>…design instructional plans to put kids back on track!</a:t>
            </a:r>
          </a:p>
          <a:p>
            <a:pPr marL="203201" indent="0">
              <a:buNone/>
            </a:pPr>
            <a:r>
              <a:rPr lang="en-US" b="1" u="sng" dirty="0"/>
              <a:t>N</a:t>
            </a:r>
            <a:r>
              <a:rPr lang="en-US" u="sng" dirty="0"/>
              <a:t>otice</a:t>
            </a:r>
            <a:r>
              <a:rPr lang="en-US" dirty="0"/>
              <a:t> thy impact… adjust and refine </a:t>
            </a:r>
          </a:p>
          <a:p>
            <a:pPr marL="203201" indent="0">
              <a:buNone/>
            </a:pPr>
            <a:r>
              <a:rPr lang="en-US" b="1" u="sng" dirty="0"/>
              <a:t>S</a:t>
            </a:r>
            <a:r>
              <a:rPr lang="en-US" u="sng" dirty="0"/>
              <a:t>ystematically repeat</a:t>
            </a:r>
            <a:r>
              <a:rPr lang="en-US" dirty="0"/>
              <a:t> GAINS one more time!</a:t>
            </a:r>
          </a:p>
          <a:p>
            <a:pPr marL="203201" indent="0">
              <a:buNone/>
            </a:pPr>
            <a:endParaRPr lang="en-US" dirty="0"/>
          </a:p>
        </p:txBody>
      </p:sp>
    </p:spTree>
    <p:extLst>
      <p:ext uri="{BB962C8B-B14F-4D97-AF65-F5344CB8AC3E}">
        <p14:creationId xmlns:p14="http://schemas.microsoft.com/office/powerpoint/2010/main" val="2467054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a:spLocks noGrp="1"/>
          </p:cNvSpPr>
          <p:nvPr>
            <p:ph type="title"/>
          </p:nvPr>
        </p:nvSpPr>
        <p:spPr>
          <a:xfrm>
            <a:off x="612648" y="501046"/>
            <a:ext cx="7902702" cy="1096961"/>
          </a:xfrm>
        </p:spPr>
        <p:txBody>
          <a:bodyPr>
            <a:normAutofit fontScale="90000"/>
          </a:bodyPr>
          <a:lstStyle/>
          <a:p>
            <a:r>
              <a:rPr lang="en-US" sz="4000" dirty="0"/>
              <a:t>A Comparison</a:t>
            </a:r>
            <a:br>
              <a:rPr lang="en-US" dirty="0"/>
            </a:br>
            <a:r>
              <a:rPr lang="en-US" sz="2700" dirty="0"/>
              <a:t>A side-by-side look at Essential Functions (EF) and GAINS</a:t>
            </a:r>
          </a:p>
        </p:txBody>
      </p:sp>
      <p:sp>
        <p:nvSpPr>
          <p:cNvPr id="4" name="TextBox 3"/>
          <p:cNvSpPr txBox="1"/>
          <p:nvPr/>
        </p:nvSpPr>
        <p:spPr>
          <a:xfrm>
            <a:off x="507999" y="1701801"/>
            <a:ext cx="3733583" cy="3970318"/>
          </a:xfrm>
          <a:prstGeom prst="rect">
            <a:avLst/>
          </a:prstGeom>
          <a:noFill/>
        </p:spPr>
        <p:txBody>
          <a:bodyPr wrap="square" rtlCol="0">
            <a:spAutoFit/>
          </a:bodyPr>
          <a:lstStyle/>
          <a:p>
            <a:r>
              <a:rPr lang="en-US" sz="1800" dirty="0">
                <a:latin typeface="Tw Cen MT" panose="020B0602020104020603" pitchFamily="34" charset="0"/>
              </a:rPr>
              <a:t>EF 1: Educators establish a collaborative process for collecting data. </a:t>
            </a:r>
          </a:p>
          <a:p>
            <a:endParaRPr lang="en-US" sz="1800" dirty="0">
              <a:latin typeface="Tw Cen MT" panose="020B0602020104020603" pitchFamily="34" charset="0"/>
            </a:endParaRPr>
          </a:p>
          <a:p>
            <a:r>
              <a:rPr lang="en-US" sz="1800" dirty="0">
                <a:latin typeface="Tw Cen MT" panose="020B0602020104020603" pitchFamily="34" charset="0"/>
              </a:rPr>
              <a:t>EF 2: Educators implement a process for examining and interpreting data.</a:t>
            </a:r>
          </a:p>
          <a:p>
            <a:endParaRPr lang="en-US" sz="1800" dirty="0">
              <a:latin typeface="Tw Cen MT" panose="020B0602020104020603" pitchFamily="34" charset="0"/>
            </a:endParaRPr>
          </a:p>
          <a:p>
            <a:r>
              <a:rPr lang="en-US" sz="1800" dirty="0">
                <a:latin typeface="Tw Cen MT" panose="020B0602020104020603" pitchFamily="34" charset="0"/>
              </a:rPr>
              <a:t>EF 3: Educators determine instructional action steps.</a:t>
            </a:r>
          </a:p>
          <a:p>
            <a:endParaRPr lang="en-US" sz="1800" dirty="0">
              <a:latin typeface="Tw Cen MT" panose="020B0602020104020603" pitchFamily="34" charset="0"/>
            </a:endParaRPr>
          </a:p>
          <a:p>
            <a:r>
              <a:rPr lang="en-US" sz="1800" dirty="0">
                <a:latin typeface="Tw Cen MT" panose="020B0602020104020603" pitchFamily="34" charset="0"/>
              </a:rPr>
              <a:t>EF 4: Educators use and act upon data by incorporating teaching and learning data into instruction and adjusting instruction accordingly.</a:t>
            </a:r>
          </a:p>
        </p:txBody>
      </p:sp>
      <p:sp>
        <p:nvSpPr>
          <p:cNvPr id="6" name="TextBox 5"/>
          <p:cNvSpPr txBox="1"/>
          <p:nvPr/>
        </p:nvSpPr>
        <p:spPr>
          <a:xfrm>
            <a:off x="5861264" y="1701801"/>
            <a:ext cx="2919322" cy="3416320"/>
          </a:xfrm>
          <a:prstGeom prst="rect">
            <a:avLst/>
          </a:prstGeom>
          <a:noFill/>
        </p:spPr>
        <p:txBody>
          <a:bodyPr wrap="square" rtlCol="0">
            <a:spAutoFit/>
          </a:bodyPr>
          <a:lstStyle/>
          <a:p>
            <a:r>
              <a:rPr lang="en-US" sz="1800" dirty="0">
                <a:latin typeface="Tw Cen MT" panose="020B0602020104020603" pitchFamily="34" charset="0"/>
              </a:rPr>
              <a:t>GAINS Step 1: Gather</a:t>
            </a:r>
          </a:p>
          <a:p>
            <a:endParaRPr lang="en-US" sz="1800" dirty="0">
              <a:latin typeface="Tw Cen MT" panose="020B0602020104020603" pitchFamily="34" charset="0"/>
            </a:endParaRPr>
          </a:p>
          <a:p>
            <a:endParaRPr lang="en-US" sz="1800" dirty="0">
              <a:latin typeface="Tw Cen MT" panose="020B0602020104020603" pitchFamily="34" charset="0"/>
            </a:endParaRPr>
          </a:p>
          <a:p>
            <a:endParaRPr lang="en-US" sz="1800" dirty="0">
              <a:latin typeface="Tw Cen MT" panose="020B0602020104020603" pitchFamily="34" charset="0"/>
            </a:endParaRPr>
          </a:p>
          <a:p>
            <a:r>
              <a:rPr lang="en-US" sz="1800" dirty="0">
                <a:latin typeface="Tw Cen MT" panose="020B0602020104020603" pitchFamily="34" charset="0"/>
              </a:rPr>
              <a:t>GAINS Step 2: Analyze</a:t>
            </a:r>
          </a:p>
          <a:p>
            <a:endParaRPr lang="en-US" sz="1800" dirty="0">
              <a:latin typeface="Tw Cen MT" panose="020B0602020104020603" pitchFamily="34" charset="0"/>
            </a:endParaRPr>
          </a:p>
          <a:p>
            <a:endParaRPr lang="en-US" sz="1800" dirty="0">
              <a:latin typeface="Tw Cen MT" panose="020B0602020104020603" pitchFamily="34" charset="0"/>
            </a:endParaRPr>
          </a:p>
          <a:p>
            <a:r>
              <a:rPr lang="en-US" sz="1800" dirty="0">
                <a:latin typeface="Tw Cen MT" panose="020B0602020104020603" pitchFamily="34" charset="0"/>
              </a:rPr>
              <a:t>GAINS Step 3: Intentionally act and analyze again</a:t>
            </a:r>
          </a:p>
          <a:p>
            <a:endParaRPr lang="en-US" sz="1800" dirty="0">
              <a:latin typeface="Tw Cen MT" panose="020B0602020104020603" pitchFamily="34" charset="0"/>
            </a:endParaRPr>
          </a:p>
          <a:p>
            <a:r>
              <a:rPr lang="en-US" sz="1800" dirty="0">
                <a:latin typeface="Tw Cen MT" panose="020B0602020104020603" pitchFamily="34" charset="0"/>
              </a:rPr>
              <a:t>GAINS Step 4: Notice and adjust.</a:t>
            </a:r>
          </a:p>
        </p:txBody>
      </p:sp>
      <p:sp>
        <p:nvSpPr>
          <p:cNvPr id="7" name="TextBox 6"/>
          <p:cNvSpPr txBox="1"/>
          <p:nvPr/>
        </p:nvSpPr>
        <p:spPr>
          <a:xfrm>
            <a:off x="507999" y="5775913"/>
            <a:ext cx="8272587" cy="707886"/>
          </a:xfrm>
          <a:prstGeom prst="rect">
            <a:avLst/>
          </a:prstGeom>
          <a:noFill/>
        </p:spPr>
        <p:txBody>
          <a:bodyPr wrap="square" rtlCol="0">
            <a:spAutoFit/>
          </a:bodyPr>
          <a:lstStyle/>
          <a:p>
            <a:r>
              <a:rPr lang="en-US" sz="2000" dirty="0">
                <a:latin typeface="Tw Cen MT" panose="020B0602020104020603" pitchFamily="34" charset="0"/>
              </a:rPr>
              <a:t>The following section will take a closer look at each essential function, how it fits together with GAINS, and show action steps that will help you in this process!</a:t>
            </a:r>
          </a:p>
        </p:txBody>
      </p:sp>
      <p:sp>
        <p:nvSpPr>
          <p:cNvPr id="8" name="Striped Right Arrow 7"/>
          <p:cNvSpPr/>
          <p:nvPr/>
        </p:nvSpPr>
        <p:spPr>
          <a:xfrm>
            <a:off x="4441823" y="1828801"/>
            <a:ext cx="1219200" cy="203200"/>
          </a:xfrm>
          <a:prstGeom prst="stripedRightArrow">
            <a:avLst/>
          </a:prstGeom>
          <a:solidFill>
            <a:srgbClr val="00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a:off x="4441823" y="2908616"/>
            <a:ext cx="1219200" cy="203200"/>
          </a:xfrm>
          <a:prstGeom prst="stripedRightArrow">
            <a:avLst/>
          </a:prstGeom>
          <a:solidFill>
            <a:srgbClr val="00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iped Right Arrow 9"/>
          <p:cNvSpPr/>
          <p:nvPr/>
        </p:nvSpPr>
        <p:spPr>
          <a:xfrm>
            <a:off x="4441823" y="3700757"/>
            <a:ext cx="1219200" cy="203200"/>
          </a:xfrm>
          <a:prstGeom prst="stripedRightArrow">
            <a:avLst/>
          </a:prstGeom>
          <a:solidFill>
            <a:srgbClr val="00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riped Right Arrow 10"/>
          <p:cNvSpPr/>
          <p:nvPr/>
        </p:nvSpPr>
        <p:spPr>
          <a:xfrm>
            <a:off x="4441823" y="4535135"/>
            <a:ext cx="1219200" cy="203200"/>
          </a:xfrm>
          <a:prstGeom prst="stripedRightArrow">
            <a:avLst/>
          </a:prstGeom>
          <a:solidFill>
            <a:srgbClr val="00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973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a:spLocks noGrp="1"/>
          </p:cNvSpPr>
          <p:nvPr>
            <p:ph type="title"/>
          </p:nvPr>
        </p:nvSpPr>
        <p:spPr>
          <a:xfrm>
            <a:off x="612648" y="758952"/>
            <a:ext cx="8229600" cy="1096961"/>
          </a:xfrm>
        </p:spPr>
        <p:txBody>
          <a:bodyPr>
            <a:normAutofit fontScale="90000"/>
          </a:bodyPr>
          <a:lstStyle/>
          <a:p>
            <a:r>
              <a:rPr lang="en-US" dirty="0">
                <a:latin typeface="Tw Cen MT" panose="020B0602020104020603" pitchFamily="34" charset="0"/>
              </a:rPr>
              <a:t>DBDM Practice Profile</a:t>
            </a:r>
            <a:br>
              <a:rPr lang="en-US" dirty="0">
                <a:latin typeface="Tw Cen MT" panose="020B0602020104020603" pitchFamily="34" charset="0"/>
              </a:rPr>
            </a:br>
            <a:r>
              <a:rPr lang="en-US" dirty="0"/>
              <a:t>EF 1</a:t>
            </a:r>
            <a:endParaRPr lang="en-US" dirty="0">
              <a:latin typeface="Tw Cen MT" panose="020B0602020104020603" pitchFamily="34" charset="0"/>
            </a:endParaRPr>
          </a:p>
        </p:txBody>
      </p:sp>
      <p:pic>
        <p:nvPicPr>
          <p:cNvPr id="9" name="Picture 8" descr="This is an image of the first essential function.  Refer to the practice profile and the slides afterwards for details. " title="first essential function from practice profile"/>
          <p:cNvPicPr>
            <a:picLocks noChangeAspect="1"/>
          </p:cNvPicPr>
          <p:nvPr/>
        </p:nvPicPr>
        <p:blipFill rotWithShape="1">
          <a:blip r:embed="rId3"/>
          <a:srcRect l="1992" t="805" r="1402" b="2177"/>
          <a:stretch/>
        </p:blipFill>
        <p:spPr>
          <a:xfrm>
            <a:off x="847726" y="1808289"/>
            <a:ext cx="7391400" cy="4591050"/>
          </a:xfrm>
          <a:prstGeom prst="rect">
            <a:avLst/>
          </a:prstGeom>
        </p:spPr>
      </p:pic>
    </p:spTree>
    <p:extLst>
      <p:ext uri="{BB962C8B-B14F-4D97-AF65-F5344CB8AC3E}">
        <p14:creationId xmlns:p14="http://schemas.microsoft.com/office/powerpoint/2010/main" val="434360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Title 1"/>
          <p:cNvSpPr txBox="1">
            <a:spLocks noGrp="1"/>
          </p:cNvSpPr>
          <p:nvPr>
            <p:ph type="title"/>
          </p:nvPr>
        </p:nvSpPr>
        <p:spPr>
          <a:xfrm>
            <a:off x="367425" y="764350"/>
            <a:ext cx="8610300" cy="1097100"/>
          </a:xfrm>
          <a:prstGeom prst="rect">
            <a:avLst/>
          </a:prstGeom>
          <a:noFill/>
          <a:ln>
            <a:noFill/>
          </a:ln>
        </p:spPr>
        <p:txBody>
          <a:bodyPr spcFirstLastPara="1" wrap="square" lIns="91425" tIns="91425" rIns="91425" bIns="91425" anchor="ctr" anchorCtr="0">
            <a:noAutofit/>
          </a:bodyPr>
          <a:lstStyle/>
          <a:p>
            <a:pPr lvl="0">
              <a:buSzPts val="3200"/>
            </a:pPr>
            <a:r>
              <a:rPr lang="en-US" dirty="0">
                <a:solidFill>
                  <a:srgbClr val="005479"/>
                </a:solidFill>
              </a:rPr>
              <a:t>EF 1 and GAINS Steps</a:t>
            </a:r>
            <a:endParaRPr dirty="0">
              <a:solidFill>
                <a:srgbClr val="005479"/>
              </a:solidFill>
            </a:endParaRPr>
          </a:p>
          <a:p>
            <a:pPr marL="0" marR="0" lvl="0" indent="0" algn="ctr" rtl="0">
              <a:lnSpc>
                <a:spcPct val="100000"/>
              </a:lnSpc>
              <a:spcBef>
                <a:spcPts val="0"/>
              </a:spcBef>
              <a:spcAft>
                <a:spcPts val="0"/>
              </a:spcAft>
              <a:buClr>
                <a:schemeClr val="accent2"/>
              </a:buClr>
              <a:buSzPts val="3200"/>
              <a:buFont typeface="Questrial"/>
              <a:buNone/>
            </a:pPr>
            <a:r>
              <a:rPr lang="en-US" dirty="0">
                <a:solidFill>
                  <a:srgbClr val="005479"/>
                </a:solidFill>
              </a:rPr>
              <a:t>In Action</a:t>
            </a:r>
            <a:endParaRPr dirty="0">
              <a:solidFill>
                <a:srgbClr val="005479"/>
              </a:solidFill>
            </a:endParaRPr>
          </a:p>
        </p:txBody>
      </p:sp>
      <p:graphicFrame>
        <p:nvGraphicFramePr>
          <p:cNvPr id="75" name="Table"/>
          <p:cNvGraphicFramePr/>
          <p:nvPr>
            <p:extLst>
              <p:ext uri="{D42A27DB-BD31-4B8C-83A1-F6EECF244321}">
                <p14:modId xmlns:p14="http://schemas.microsoft.com/office/powerpoint/2010/main" val="2512455255"/>
              </p:ext>
            </p:extLst>
          </p:nvPr>
        </p:nvGraphicFramePr>
        <p:xfrm>
          <a:off x="701775" y="2186353"/>
          <a:ext cx="7740450" cy="3840420"/>
        </p:xfrm>
        <a:graphic>
          <a:graphicData uri="http://schemas.openxmlformats.org/drawingml/2006/table">
            <a:tbl>
              <a:tblPr firstRow="1" firstCol="1" lastCol="1">
                <a:noFill/>
                <a:tableStyleId>{0436ACFA-F8FA-4D41-A55F-A07280F3264E}</a:tableStyleId>
              </a:tblPr>
              <a:tblGrid>
                <a:gridCol w="2004060">
                  <a:extLst>
                    <a:ext uri="{9D8B030D-6E8A-4147-A177-3AD203B41FA5}">
                      <a16:colId xmlns:a16="http://schemas.microsoft.com/office/drawing/2014/main" val="20000"/>
                    </a:ext>
                  </a:extLst>
                </a:gridCol>
                <a:gridCol w="2331565">
                  <a:extLst>
                    <a:ext uri="{9D8B030D-6E8A-4147-A177-3AD203B41FA5}">
                      <a16:colId xmlns:a16="http://schemas.microsoft.com/office/drawing/2014/main" val="20001"/>
                    </a:ext>
                  </a:extLst>
                </a:gridCol>
                <a:gridCol w="3404825">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1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1</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solidFill>
                            <a:schemeClr val="dk1"/>
                          </a:solidFill>
                          <a:latin typeface="Tw Cen MT" panose="020B0602020104020603" pitchFamily="34" charset="0"/>
                          <a:ea typeface="Calibri"/>
                          <a:cs typeface="Calibri"/>
                          <a:sym typeface="Calibri"/>
                        </a:rPr>
                        <a:t>Roadblocks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0" i="0" u="none" strike="noStrike" cap="none" dirty="0">
                          <a:solidFill>
                            <a:srgbClr val="000000"/>
                          </a:solidFill>
                          <a:effectLst/>
                          <a:latin typeface="Tw Cen MT" panose="020B0602020104020603" pitchFamily="34" charset="0"/>
                          <a:ea typeface="Arial"/>
                          <a:cs typeface="Arial"/>
                          <a:sym typeface="Arial"/>
                        </a:rPr>
                        <a:t>Educators establish a collaborative process for collecting data </a:t>
                      </a:r>
                      <a:r>
                        <a:rPr lang="en-US" sz="1800" baseline="0" dirty="0">
                          <a:latin typeface="Tw Cen MT" panose="020B0602020104020603" pitchFamily="34" charset="0"/>
                          <a:ea typeface="Calibri"/>
                          <a:cs typeface="Calibri"/>
                          <a:sym typeface="Calibri"/>
                        </a:rPr>
                        <a:t>= GATHER</a:t>
                      </a:r>
                    </a:p>
                    <a:p>
                      <a:pPr marL="0" lvl="0" indent="0" algn="l" rtl="0">
                        <a:spcBef>
                          <a:spcPts val="0"/>
                        </a:spcBef>
                        <a:spcAft>
                          <a:spcPts val="600"/>
                        </a:spcAft>
                        <a:buNone/>
                      </a:pPr>
                      <a:endParaRPr lang="en-US" sz="1800" baseline="0" dirty="0">
                        <a:latin typeface="Tw Cen MT" panose="020B0602020104020603" pitchFamily="34" charset="0"/>
                        <a:ea typeface="Calibri"/>
                        <a:cs typeface="Calibri"/>
                        <a:sym typeface="Calibri"/>
                      </a:endParaRPr>
                    </a:p>
                  </a:txBody>
                  <a:tcPr marL="91425" marR="91425" marT="91425" marB="91425"/>
                </a:tc>
                <a:tc>
                  <a:txBody>
                    <a:bodyPr/>
                    <a:lstStyle/>
                    <a:p>
                      <a:pPr marL="114300" lvl="0" indent="0" algn="l" rtl="0">
                        <a:spcBef>
                          <a:spcPts val="0"/>
                        </a:spcBef>
                        <a:spcAft>
                          <a:spcPts val="1200"/>
                        </a:spcAft>
                        <a:buSzPts val="1800"/>
                        <a:buFont typeface="Calibri"/>
                        <a:buNone/>
                      </a:pPr>
                      <a:r>
                        <a:rPr lang="en-US" sz="1800" dirty="0">
                          <a:latin typeface="Tw Cen MT" panose="020B0602020104020603" pitchFamily="34" charset="0"/>
                          <a:ea typeface="Calibri"/>
                          <a:cs typeface="Calibri"/>
                          <a:sym typeface="Calibri"/>
                        </a:rPr>
                        <a:t>Gather as a team using a collaborative structure </a:t>
                      </a:r>
                    </a:p>
                    <a:p>
                      <a:pPr marL="114300" lvl="0" indent="0" algn="l" rtl="0">
                        <a:spcBef>
                          <a:spcPts val="0"/>
                        </a:spcBef>
                        <a:spcAft>
                          <a:spcPts val="1200"/>
                        </a:spcAft>
                        <a:buSzPts val="1800"/>
                        <a:buFont typeface="Calibri"/>
                        <a:buNone/>
                      </a:pPr>
                      <a:r>
                        <a:rPr lang="en-US" sz="1800" dirty="0">
                          <a:latin typeface="Tw Cen MT" panose="020B0602020104020603" pitchFamily="34" charset="0"/>
                          <a:ea typeface="Calibri"/>
                          <a:cs typeface="Calibri"/>
                          <a:sym typeface="Calibri"/>
                        </a:rPr>
                        <a:t>Gather informational data</a:t>
                      </a:r>
                    </a:p>
                    <a:p>
                      <a:pPr marL="114300" lvl="0" indent="0" algn="l" rtl="0">
                        <a:spcBef>
                          <a:spcPts val="0"/>
                        </a:spcBef>
                        <a:spcAft>
                          <a:spcPts val="1200"/>
                        </a:spcAft>
                        <a:buSzPts val="1800"/>
                        <a:buFont typeface="Calibri"/>
                        <a:buNone/>
                      </a:pPr>
                      <a:r>
                        <a:rPr lang="en-US" sz="1800" dirty="0">
                          <a:latin typeface="Tw Cen MT" panose="020B0602020104020603" pitchFamily="34" charset="0"/>
                          <a:ea typeface="Calibri"/>
                          <a:cs typeface="Calibri"/>
                          <a:sym typeface="Calibri"/>
                        </a:rPr>
                        <a:t>Become familiar with the data</a:t>
                      </a:r>
                      <a:br>
                        <a:rPr lang="en-US" sz="1800" dirty="0">
                          <a:latin typeface="Tw Cen MT" panose="020B0602020104020603" pitchFamily="34" charset="0"/>
                          <a:ea typeface="Calibri"/>
                          <a:cs typeface="Calibri"/>
                          <a:sym typeface="Calibri"/>
                        </a:rPr>
                      </a:br>
                      <a:endParaRPr sz="1800" dirty="0">
                        <a:latin typeface="Tw Cen MT" panose="020B0602020104020603" pitchFamily="34" charset="0"/>
                        <a:ea typeface="Calibri"/>
                        <a:cs typeface="Calibri"/>
                        <a:sym typeface="Calibri"/>
                      </a:endParaRPr>
                    </a:p>
                    <a:p>
                      <a:pPr marL="0" lvl="0" indent="0" algn="l" rtl="0">
                        <a:spcBef>
                          <a:spcPts val="0"/>
                        </a:spcBef>
                        <a:spcAft>
                          <a:spcPts val="600"/>
                        </a:spcAft>
                        <a:buNone/>
                      </a:pP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14300" lvl="0" indent="0" algn="l" rtl="0">
                        <a:spcBef>
                          <a:spcPts val="0"/>
                        </a:spcBef>
                        <a:spcAft>
                          <a:spcPts val="1200"/>
                        </a:spcAft>
                        <a:buSzPts val="1800"/>
                        <a:buFont typeface="Calibri"/>
                        <a:buNone/>
                      </a:pPr>
                      <a:r>
                        <a:rPr lang="en-US" sz="1800" dirty="0">
                          <a:latin typeface="Tw Cen MT" panose="020B0602020104020603" pitchFamily="34" charset="0"/>
                          <a:ea typeface="Calibri"/>
                          <a:cs typeface="Calibri"/>
                          <a:sym typeface="Calibri"/>
                        </a:rPr>
                        <a:t>Lack of a scheduled ongoing time for the team to meet.</a:t>
                      </a:r>
                      <a:endParaRPr sz="1800" dirty="0">
                        <a:latin typeface="Tw Cen MT" panose="020B0602020104020603" pitchFamily="34" charset="0"/>
                        <a:ea typeface="Calibri"/>
                        <a:cs typeface="Calibri"/>
                        <a:sym typeface="Calibri"/>
                      </a:endParaRPr>
                    </a:p>
                    <a:p>
                      <a:pPr marL="114300" lvl="0" indent="0" algn="l" rtl="0">
                        <a:spcBef>
                          <a:spcPts val="0"/>
                        </a:spcBef>
                        <a:spcAft>
                          <a:spcPts val="1200"/>
                        </a:spcAft>
                        <a:buSzPts val="1800"/>
                        <a:buFont typeface="Calibri"/>
                        <a:buNone/>
                      </a:pPr>
                      <a:r>
                        <a:rPr lang="en-US" sz="1800" dirty="0">
                          <a:latin typeface="Tw Cen MT" panose="020B0602020104020603" pitchFamily="34" charset="0"/>
                          <a:ea typeface="Calibri"/>
                          <a:cs typeface="Calibri"/>
                          <a:sym typeface="Calibri"/>
                        </a:rPr>
                        <a:t>No team roles - things don’t get done.</a:t>
                      </a:r>
                      <a:endParaRPr sz="1800" dirty="0">
                        <a:latin typeface="Tw Cen MT" panose="020B0602020104020603" pitchFamily="34" charset="0"/>
                        <a:ea typeface="Calibri"/>
                        <a:cs typeface="Calibri"/>
                        <a:sym typeface="Calibri"/>
                      </a:endParaRPr>
                    </a:p>
                    <a:p>
                      <a:pPr marL="114300" lvl="0" indent="0" algn="l" rtl="0">
                        <a:spcBef>
                          <a:spcPts val="0"/>
                        </a:spcBef>
                        <a:spcAft>
                          <a:spcPts val="1200"/>
                        </a:spcAft>
                        <a:buSzPts val="1800"/>
                        <a:buFont typeface="Calibri"/>
                        <a:buNone/>
                      </a:pPr>
                      <a:r>
                        <a:rPr lang="en-US" sz="1800" dirty="0">
                          <a:latin typeface="Tw Cen MT" panose="020B0602020104020603" pitchFamily="34" charset="0"/>
                          <a:ea typeface="Calibri"/>
                          <a:cs typeface="Calibri"/>
                          <a:sym typeface="Calibri"/>
                        </a:rPr>
                        <a:t>Too much or not enough data.</a:t>
                      </a:r>
                    </a:p>
                    <a:p>
                      <a:pPr marL="114300" lvl="0" indent="0" algn="l" rtl="0">
                        <a:spcBef>
                          <a:spcPts val="0"/>
                        </a:spcBef>
                        <a:spcAft>
                          <a:spcPts val="1200"/>
                        </a:spcAft>
                        <a:buSzPts val="1800"/>
                        <a:buFont typeface="Calibri"/>
                        <a:buNone/>
                      </a:pPr>
                      <a:r>
                        <a:rPr lang="en-US" sz="1800" baseline="0" dirty="0">
                          <a:latin typeface="Tw Cen MT" panose="020B0602020104020603" pitchFamily="34" charset="0"/>
                          <a:ea typeface="Calibri"/>
                          <a:cs typeface="Calibri"/>
                          <a:sym typeface="Calibri"/>
                        </a:rPr>
                        <a:t>Not enough time or *motivation to dig into the data.</a:t>
                      </a: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Title 1"/>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rPr>
              <a:t>What does collaboration look like?</a:t>
            </a:r>
            <a:endParaRPr dirty="0">
              <a:latin typeface="Tw Cen MT" panose="020B0602020104020603" pitchFamily="34" charset="0"/>
            </a:endParaRPr>
          </a:p>
        </p:txBody>
      </p:sp>
      <p:sp>
        <p:nvSpPr>
          <p:cNvPr id="82" name="Text"/>
          <p:cNvSpPr txBox="1">
            <a:spLocks noGrp="1"/>
          </p:cNvSpPr>
          <p:nvPr>
            <p:ph type="body" idx="1"/>
          </p:nvPr>
        </p:nvSpPr>
        <p:spPr>
          <a:xfrm>
            <a:off x="3960600" y="1738750"/>
            <a:ext cx="4726200" cy="3962340"/>
          </a:xfrm>
          <a:prstGeom prst="rect">
            <a:avLst/>
          </a:prstGeom>
          <a:noFill/>
          <a:ln>
            <a:solidFill>
              <a:schemeClr val="bg2">
                <a:lumMod val="60000"/>
                <a:lumOff val="40000"/>
              </a:schemeClr>
            </a:solidFill>
          </a:ln>
        </p:spPr>
        <p:txBody>
          <a:bodyPr spcFirstLastPara="1" wrap="square" lIns="91425" tIns="91425" rIns="91425" bIns="91425" anchor="t" anchorCtr="0">
            <a:noAutofit/>
          </a:bodyPr>
          <a:lstStyle/>
          <a:p>
            <a:pPr marL="0" marR="0" lvl="0" indent="0" algn="l" rtl="0">
              <a:lnSpc>
                <a:spcPct val="100000"/>
              </a:lnSpc>
              <a:spcBef>
                <a:spcPts val="640"/>
              </a:spcBef>
              <a:spcAft>
                <a:spcPts val="600"/>
              </a:spcAft>
              <a:buNone/>
            </a:pPr>
            <a:r>
              <a:rPr lang="en-US" sz="2400" i="0" u="none" strike="noStrike" cap="none" dirty="0">
                <a:solidFill>
                  <a:schemeClr val="dk1"/>
                </a:solidFill>
                <a:latin typeface="Tw Cen MT" panose="020B0602020104020603" pitchFamily="34" charset="0"/>
                <a:ea typeface="Calibri"/>
                <a:cs typeface="Calibri"/>
                <a:sym typeface="Calibri"/>
              </a:rPr>
              <a:t>Form a data team…</a:t>
            </a:r>
            <a:endParaRPr sz="2400" dirty="0">
              <a:latin typeface="Tw Cen MT" panose="020B0602020104020603" pitchFamily="34" charset="0"/>
              <a:ea typeface="Calibri"/>
              <a:cs typeface="Calibri"/>
              <a:sym typeface="Calibri"/>
            </a:endParaRP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Define roles: shifting and sharing roles is important</a:t>
            </a: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Set regular time to meet: don’t skip</a:t>
            </a: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Create agenda: share responsibility or identify one person to create</a:t>
            </a:r>
            <a:endParaRPr sz="2400" dirty="0">
              <a:ea typeface="Calibri"/>
              <a:cs typeface="Calibri"/>
              <a:sym typeface="Calibri"/>
            </a:endParaRPr>
          </a:p>
          <a:p>
            <a:pPr marL="0" lvl="0" indent="0" algn="l" rtl="0">
              <a:spcBef>
                <a:spcPts val="560"/>
              </a:spcBef>
              <a:spcAft>
                <a:spcPts val="0"/>
              </a:spcAft>
              <a:buNone/>
            </a:pPr>
            <a:br>
              <a:rPr lang="en-US" sz="2400" i="0" u="none" strike="noStrike" cap="none" dirty="0">
                <a:solidFill>
                  <a:schemeClr val="dk1"/>
                </a:solidFill>
                <a:latin typeface="Tw Cen MT" panose="020B0602020104020603" pitchFamily="34" charset="0"/>
                <a:ea typeface="Calibri"/>
                <a:cs typeface="Calibri"/>
                <a:sym typeface="Calibri"/>
              </a:rPr>
            </a:br>
            <a:endParaRPr sz="2400" i="0" u="none" strike="noStrike" cap="none" dirty="0">
              <a:solidFill>
                <a:schemeClr val="dk1"/>
              </a:solidFill>
              <a:latin typeface="Tw Cen MT" panose="020B0602020104020603" pitchFamily="34" charset="0"/>
              <a:ea typeface="Calibri"/>
              <a:cs typeface="Calibri"/>
              <a:sym typeface="Calibri"/>
            </a:endParaRPr>
          </a:p>
        </p:txBody>
      </p:sp>
      <p:graphicFrame>
        <p:nvGraphicFramePr>
          <p:cNvPr id="83" name="Table"/>
          <p:cNvGraphicFramePr/>
          <p:nvPr>
            <p:extLst>
              <p:ext uri="{D42A27DB-BD31-4B8C-83A1-F6EECF244321}">
                <p14:modId xmlns:p14="http://schemas.microsoft.com/office/powerpoint/2010/main" val="2040012496"/>
              </p:ext>
            </p:extLst>
          </p:nvPr>
        </p:nvGraphicFramePr>
        <p:xfrm>
          <a:off x="457200" y="1738750"/>
          <a:ext cx="3109817" cy="3962340"/>
        </p:xfrm>
        <a:graphic>
          <a:graphicData uri="http://schemas.openxmlformats.org/drawingml/2006/table">
            <a:tbl>
              <a:tblPr firstRow="1" firstCol="1">
                <a:noFill/>
                <a:tableStyleId>{0436ACFA-F8FA-4D41-A55F-A07280F3264E}</a:tableStyleId>
              </a:tblPr>
              <a:tblGrid>
                <a:gridCol w="1527202">
                  <a:extLst>
                    <a:ext uri="{9D8B030D-6E8A-4147-A177-3AD203B41FA5}">
                      <a16:colId xmlns:a16="http://schemas.microsoft.com/office/drawing/2014/main" val="20000"/>
                    </a:ext>
                  </a:extLst>
                </a:gridCol>
                <a:gridCol w="1582615">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1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1</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b="0" i="0" u="none" strike="noStrike" cap="none" dirty="0">
                          <a:solidFill>
                            <a:srgbClr val="000000"/>
                          </a:solidFill>
                          <a:effectLst/>
                          <a:latin typeface="Tw Cen MT" panose="020B0602020104020603" pitchFamily="34" charset="0"/>
                          <a:ea typeface="Arial"/>
                          <a:cs typeface="Arial"/>
                          <a:sym typeface="Arial"/>
                        </a:rPr>
                        <a:t>Educators establish collaborative process for collecting data </a:t>
                      </a:r>
                      <a:r>
                        <a:rPr lang="en-US" sz="1800" baseline="0" dirty="0">
                          <a:latin typeface="Tw Cen MT" panose="020B0602020104020603" pitchFamily="34" charset="0"/>
                          <a:ea typeface="Calibri"/>
                          <a:cs typeface="Calibri"/>
                          <a:sym typeface="Calibri"/>
                        </a:rPr>
                        <a:t>= GATHER</a:t>
                      </a:r>
                    </a:p>
                  </a:txBody>
                  <a:tcPr marL="91425" marR="91425" marT="91425" marB="91425"/>
                </a:tc>
                <a:tc>
                  <a:txBody>
                    <a:bodyPr/>
                    <a:lstStyle/>
                    <a:p>
                      <a:pPr marL="152400" lvl="0" indent="0" algn="l" rtl="0">
                        <a:spcBef>
                          <a:spcPts val="0"/>
                        </a:spcBef>
                        <a:spcAft>
                          <a:spcPts val="1200"/>
                        </a:spcAft>
                        <a:buSzPts val="1200"/>
                        <a:buFont typeface="Calibri"/>
                        <a:buNone/>
                      </a:pPr>
                      <a:r>
                        <a:rPr lang="en-US" sz="1800" dirty="0">
                          <a:highlight>
                            <a:srgbClr val="FFFF00"/>
                          </a:highlight>
                          <a:latin typeface="Tw Cen MT" panose="020B0602020104020603" pitchFamily="34" charset="0"/>
                          <a:ea typeface="Calibri"/>
                          <a:cs typeface="Calibri"/>
                          <a:sym typeface="Calibri"/>
                        </a:rPr>
                        <a:t>Gather as a team using a collaborative structure </a:t>
                      </a:r>
                      <a:endParaRPr sz="1800" dirty="0">
                        <a:highlight>
                          <a:srgbClr val="FFFF00"/>
                        </a:highlight>
                        <a:latin typeface="Tw Cen MT" panose="020B0602020104020603" pitchFamily="34" charset="0"/>
                        <a:ea typeface="Calibri"/>
                        <a:cs typeface="Calibri"/>
                        <a:sym typeface="Calibri"/>
                      </a:endParaRPr>
                    </a:p>
                    <a:p>
                      <a:pPr marL="152400" lvl="0" indent="0" algn="l" rtl="0">
                        <a:spcBef>
                          <a:spcPts val="0"/>
                        </a:spcBef>
                        <a:spcAft>
                          <a:spcPts val="1200"/>
                        </a:spcAft>
                        <a:buSzPts val="1200"/>
                        <a:buFont typeface="Calibri"/>
                        <a:buNone/>
                      </a:pPr>
                      <a:r>
                        <a:rPr lang="en-US" sz="1800" dirty="0">
                          <a:latin typeface="Tw Cen MT" panose="020B0602020104020603" pitchFamily="34" charset="0"/>
                          <a:ea typeface="Calibri"/>
                          <a:cs typeface="Calibri"/>
                          <a:sym typeface="Calibri"/>
                        </a:rPr>
                        <a:t>Gather informational data</a:t>
                      </a:r>
                      <a:endParaRPr sz="1800" dirty="0">
                        <a:latin typeface="Tw Cen MT" panose="020B0602020104020603" pitchFamily="34" charset="0"/>
                        <a:ea typeface="Calibri"/>
                        <a:cs typeface="Calibri"/>
                        <a:sym typeface="Calibri"/>
                      </a:endParaRPr>
                    </a:p>
                    <a:p>
                      <a:pPr marL="152400" lvl="0" indent="0" algn="l" rtl="0">
                        <a:spcBef>
                          <a:spcPts val="0"/>
                        </a:spcBef>
                        <a:spcAft>
                          <a:spcPts val="1200"/>
                        </a:spcAft>
                        <a:buSzPts val="1200"/>
                        <a:buFont typeface="Calibri"/>
                        <a:buNone/>
                      </a:pPr>
                      <a:r>
                        <a:rPr lang="en-US" sz="1800" dirty="0">
                          <a:latin typeface="Tw Cen MT" panose="020B0602020104020603" pitchFamily="34" charset="0"/>
                          <a:ea typeface="Calibri"/>
                          <a:cs typeface="Calibri"/>
                          <a:sym typeface="Calibri"/>
                        </a:rPr>
                        <a:t>Become familiar with the data</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5" name="TextBox 4"/>
          <p:cNvSpPr txBox="1"/>
          <p:nvPr/>
        </p:nvSpPr>
        <p:spPr>
          <a:xfrm>
            <a:off x="1" y="748254"/>
            <a:ext cx="9144000" cy="646331"/>
          </a:xfrm>
          <a:prstGeom prst="rect">
            <a:avLst/>
          </a:prstGeom>
          <a:noFill/>
        </p:spPr>
        <p:txBody>
          <a:bodyPr wrap="square" rtlCol="0">
            <a:spAutoFit/>
          </a:bodyPr>
          <a:lstStyle/>
          <a:p>
            <a:pPr algn="ctr"/>
            <a:r>
              <a:rPr lang="en-US" sz="3600" dirty="0">
                <a:solidFill>
                  <a:srgbClr val="0D4170"/>
                </a:solidFill>
                <a:latin typeface="Tw Cen MT" panose="020B0602020104020603" pitchFamily="34" charset="0"/>
                <a:sym typeface="Questrial"/>
              </a:rPr>
              <a:t>Hidden Slide #3</a:t>
            </a:r>
            <a:endParaRPr lang="en-US" sz="3600" dirty="0">
              <a:solidFill>
                <a:srgbClr val="0D4170"/>
              </a:solidFill>
            </a:endParaRPr>
          </a:p>
        </p:txBody>
      </p:sp>
      <p:sp>
        <p:nvSpPr>
          <p:cNvPr id="6" name="Text Placeholder 2"/>
          <p:cNvSpPr txBox="1">
            <a:spLocks/>
          </p:cNvSpPr>
          <p:nvPr/>
        </p:nvSpPr>
        <p:spPr>
          <a:xfrm>
            <a:off x="457201" y="1463040"/>
            <a:ext cx="8229600" cy="3962396"/>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88981" indent="0">
              <a:lnSpc>
                <a:spcPct val="115000"/>
              </a:lnSpc>
              <a:buSzPct val="75000"/>
              <a:buFont typeface="Noto Sans Symbols"/>
              <a:buNone/>
            </a:pPr>
            <a:r>
              <a:rPr lang="en-US" sz="2800" dirty="0"/>
              <a:t>Handouts needed:</a:t>
            </a:r>
          </a:p>
          <a:p>
            <a:pPr marL="685800" indent="-457200">
              <a:lnSpc>
                <a:spcPct val="115000"/>
              </a:lnSpc>
              <a:spcBef>
                <a:spcPts val="800"/>
              </a:spcBef>
              <a:buSzPct val="75000"/>
            </a:pPr>
            <a:r>
              <a:rPr lang="en-US" sz="2800" dirty="0"/>
              <a:t>Data-Based Decision Making Workbook</a:t>
            </a:r>
          </a:p>
          <a:p>
            <a:pPr marL="685800" lvl="0" indent="-457200">
              <a:lnSpc>
                <a:spcPct val="115000"/>
              </a:lnSpc>
              <a:spcBef>
                <a:spcPts val="800"/>
              </a:spcBef>
              <a:buSzPct val="75000"/>
            </a:pPr>
            <a:r>
              <a:rPr lang="en-US" sz="2800" dirty="0"/>
              <a:t>Access to folder with student mock data for Essential Function 1 Activity</a:t>
            </a:r>
          </a:p>
          <a:p>
            <a:pPr marL="685800" lvl="0" indent="-457200">
              <a:lnSpc>
                <a:spcPct val="115000"/>
              </a:lnSpc>
              <a:spcBef>
                <a:spcPts val="800"/>
              </a:spcBef>
              <a:buSzPct val="75000"/>
            </a:pPr>
            <a:r>
              <a:rPr lang="en-US" sz="2800" dirty="0"/>
              <a:t>Pre-read article: Teachers Harness the Power of Assessment by Herman, </a:t>
            </a:r>
            <a:r>
              <a:rPr lang="en-US" sz="2800" dirty="0" err="1"/>
              <a:t>Wardrip</a:t>
            </a:r>
            <a:r>
              <a:rPr lang="en-US" sz="2800" dirty="0"/>
              <a:t>, Hall, &amp; </a:t>
            </a:r>
            <a:r>
              <a:rPr lang="en-US" sz="2800" dirty="0" err="1"/>
              <a:t>Chimino</a:t>
            </a:r>
            <a:r>
              <a:rPr lang="en-US" sz="2800" dirty="0"/>
              <a:t> (2012)  [https://learningforward.org/docs/jsd-august-2012/herman334.pdf]</a:t>
            </a:r>
          </a:p>
        </p:txBody>
      </p:sp>
      <p:pic>
        <p:nvPicPr>
          <p:cNvPr id="4" name="Picture 3"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2648406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Title"/>
          <p:cNvSpPr txBox="1">
            <a:spLocks noGrp="1"/>
          </p:cNvSpPr>
          <p:nvPr>
            <p:ph type="title"/>
          </p:nvPr>
        </p:nvSpPr>
        <p:spPr>
          <a:xfrm>
            <a:off x="457200" y="820605"/>
            <a:ext cx="82296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rPr>
              <a:t>EF 1 Video Reflection: </a:t>
            </a:r>
            <a:br>
              <a:rPr lang="en-US" dirty="0">
                <a:latin typeface="Tw Cen MT" panose="020B0602020104020603" pitchFamily="34" charset="0"/>
              </a:rPr>
            </a:br>
            <a:r>
              <a:rPr lang="en-US" dirty="0">
                <a:latin typeface="Tw Cen MT" panose="020B0602020104020603" pitchFamily="34" charset="0"/>
              </a:rPr>
              <a:t>How is this team collaborating?</a:t>
            </a:r>
            <a:endParaRPr dirty="0">
              <a:latin typeface="Tw Cen MT" panose="020B0602020104020603" pitchFamily="34" charset="0"/>
            </a:endParaRPr>
          </a:p>
        </p:txBody>
      </p:sp>
      <p:sp>
        <p:nvSpPr>
          <p:cNvPr id="90" name="Text"/>
          <p:cNvSpPr txBox="1">
            <a:spLocks noGrp="1"/>
          </p:cNvSpPr>
          <p:nvPr>
            <p:ph type="body" idx="1"/>
          </p:nvPr>
        </p:nvSpPr>
        <p:spPr>
          <a:xfrm>
            <a:off x="4583723" y="2228152"/>
            <a:ext cx="4103077" cy="3139380"/>
          </a:xfrm>
          <a:prstGeom prst="rect">
            <a:avLst/>
          </a:prstGeom>
          <a:noFill/>
          <a:ln w="12700">
            <a:solidFill>
              <a:schemeClr val="bg2">
                <a:lumMod val="40000"/>
                <a:lumOff val="60000"/>
              </a:schemeClr>
            </a:solidFill>
          </a:ln>
        </p:spPr>
        <p:txBody>
          <a:bodyPr spcFirstLastPara="1" wrap="square" lIns="91425" tIns="91425" rIns="91425" bIns="91425" anchor="t" anchorCtr="0">
            <a:noAutofit/>
          </a:bodyPr>
          <a:lstStyle/>
          <a:p>
            <a:pPr marL="76200" indent="0">
              <a:spcBef>
                <a:spcPts val="0"/>
              </a:spcBef>
              <a:spcAft>
                <a:spcPts val="600"/>
              </a:spcAft>
              <a:buSzPts val="2400"/>
              <a:buNone/>
            </a:pPr>
            <a:r>
              <a:rPr lang="en-US" sz="2400" dirty="0">
                <a:ea typeface="Calibri"/>
                <a:cs typeface="Calibri"/>
                <a:sym typeface="Calibri"/>
              </a:rPr>
              <a:t>Review this </a:t>
            </a:r>
            <a:r>
              <a:rPr lang="en-US" sz="2400" dirty="0">
                <a:ea typeface="Calibri"/>
                <a:cs typeface="Calibri"/>
                <a:sym typeface="Calibri"/>
                <a:hlinkClick r:id="rId3"/>
              </a:rPr>
              <a:t>Team Collaboration Video</a:t>
            </a:r>
            <a:r>
              <a:rPr lang="en-US" sz="2400" dirty="0">
                <a:ea typeface="Calibri"/>
                <a:cs typeface="Calibri"/>
                <a:sym typeface="Calibri"/>
              </a:rPr>
              <a:t> </a:t>
            </a: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What kind of team?</a:t>
            </a: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What do they do right?</a:t>
            </a: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How could the meeting be improved?</a:t>
            </a:r>
            <a:endParaRPr sz="2400" dirty="0">
              <a:ea typeface="Calibri"/>
              <a:cs typeface="Calibri"/>
              <a:sym typeface="Calibri"/>
            </a:endParaRPr>
          </a:p>
          <a:p>
            <a:pPr marL="0" lvl="0" indent="0" algn="l" rtl="0">
              <a:spcBef>
                <a:spcPts val="560"/>
              </a:spcBef>
              <a:spcAft>
                <a:spcPts val="0"/>
              </a:spcAft>
              <a:buNone/>
            </a:pPr>
            <a:br>
              <a:rPr lang="en-US" sz="2400" i="0" u="none" strike="noStrike" cap="none" dirty="0">
                <a:solidFill>
                  <a:schemeClr val="dk1"/>
                </a:solidFill>
                <a:latin typeface="Tw Cen MT" panose="020B0602020104020603" pitchFamily="34" charset="0"/>
                <a:ea typeface="Calibri"/>
                <a:cs typeface="Calibri"/>
                <a:sym typeface="Calibri"/>
              </a:rPr>
            </a:br>
            <a:endParaRPr sz="2400" i="0" u="none" strike="noStrike" cap="none" dirty="0">
              <a:solidFill>
                <a:schemeClr val="dk1"/>
              </a:solidFill>
              <a:latin typeface="Tw Cen MT" panose="020B0602020104020603" pitchFamily="34" charset="0"/>
              <a:ea typeface="Calibri"/>
              <a:cs typeface="Calibri"/>
              <a:sym typeface="Calibri"/>
            </a:endParaRPr>
          </a:p>
        </p:txBody>
      </p:sp>
      <p:graphicFrame>
        <p:nvGraphicFramePr>
          <p:cNvPr id="91" name="Table"/>
          <p:cNvGraphicFramePr/>
          <p:nvPr>
            <p:extLst>
              <p:ext uri="{D42A27DB-BD31-4B8C-83A1-F6EECF244321}">
                <p14:modId xmlns:p14="http://schemas.microsoft.com/office/powerpoint/2010/main" val="3126940040"/>
              </p:ext>
            </p:extLst>
          </p:nvPr>
        </p:nvGraphicFramePr>
        <p:xfrm>
          <a:off x="457200" y="2228152"/>
          <a:ext cx="3871817" cy="3139380"/>
        </p:xfrm>
        <a:graphic>
          <a:graphicData uri="http://schemas.openxmlformats.org/drawingml/2006/table">
            <a:tbl>
              <a:tblPr firstRow="1" firstCol="1" lastCol="1">
                <a:noFill/>
                <a:tableStyleId>{0436ACFA-F8FA-4D41-A55F-A07280F3264E}</a:tableStyleId>
              </a:tblPr>
              <a:tblGrid>
                <a:gridCol w="1609263">
                  <a:extLst>
                    <a:ext uri="{9D8B030D-6E8A-4147-A177-3AD203B41FA5}">
                      <a16:colId xmlns:a16="http://schemas.microsoft.com/office/drawing/2014/main" val="20000"/>
                    </a:ext>
                  </a:extLst>
                </a:gridCol>
                <a:gridCol w="2262554">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1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1</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b="0" i="0" u="none" strike="noStrike" cap="none" dirty="0">
                          <a:solidFill>
                            <a:srgbClr val="000000"/>
                          </a:solidFill>
                          <a:effectLst/>
                          <a:latin typeface="Tw Cen MT" panose="020B0602020104020603" pitchFamily="34" charset="0"/>
                          <a:ea typeface="Arial"/>
                          <a:cs typeface="Arial"/>
                          <a:sym typeface="Arial"/>
                        </a:rPr>
                        <a:t>Educators establish collaborative process for collecting data </a:t>
                      </a:r>
                      <a:r>
                        <a:rPr lang="en-US" sz="1800" baseline="0" dirty="0">
                          <a:latin typeface="Tw Cen MT" panose="020B0602020104020603" pitchFamily="34" charset="0"/>
                          <a:ea typeface="Calibri"/>
                          <a:cs typeface="Calibri"/>
                          <a:sym typeface="Calibri"/>
                        </a:rPr>
                        <a:t>= GATHER</a:t>
                      </a:r>
                    </a:p>
                  </a:txBody>
                  <a:tcPr marL="91425" marR="91425" marT="91425" marB="91425"/>
                </a:tc>
                <a:tc>
                  <a:txBody>
                    <a:bodyPr/>
                    <a:lstStyle/>
                    <a:p>
                      <a:pPr marL="152400" lvl="0" indent="0" algn="l" rtl="0">
                        <a:spcBef>
                          <a:spcPts val="0"/>
                        </a:spcBef>
                        <a:spcAft>
                          <a:spcPts val="1200"/>
                        </a:spcAft>
                        <a:buClr>
                          <a:schemeClr val="dk1"/>
                        </a:buClr>
                        <a:buSzPts val="1200"/>
                        <a:buFont typeface="Arial" panose="020B0604020202020204" pitchFamily="34" charset="0"/>
                        <a:buNone/>
                      </a:pPr>
                      <a:r>
                        <a:rPr lang="en-US" sz="1800" dirty="0">
                          <a:solidFill>
                            <a:schemeClr val="dk1"/>
                          </a:solidFill>
                          <a:highlight>
                            <a:srgbClr val="FFFF00"/>
                          </a:highlight>
                          <a:latin typeface="Tw Cen MT" panose="020B0602020104020603" pitchFamily="34" charset="0"/>
                          <a:ea typeface="Calibri"/>
                          <a:cs typeface="Calibri"/>
                          <a:sym typeface="Calibri"/>
                        </a:rPr>
                        <a:t>Gather as a team using a collaborative structure </a:t>
                      </a:r>
                      <a:endParaRPr sz="1800" dirty="0">
                        <a:solidFill>
                          <a:schemeClr val="dk1"/>
                        </a:solidFill>
                        <a:highlight>
                          <a:srgbClr val="FFFF00"/>
                        </a:highlight>
                        <a:latin typeface="Tw Cen MT" panose="020B0602020104020603" pitchFamily="34" charset="0"/>
                        <a:ea typeface="Calibri"/>
                        <a:cs typeface="Calibri"/>
                        <a:sym typeface="Calibri"/>
                      </a:endParaRP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Gather informational data</a:t>
                      </a:r>
                      <a:endParaRPr sz="1800" dirty="0">
                        <a:solidFill>
                          <a:schemeClr val="dk1"/>
                        </a:solidFill>
                        <a:latin typeface="Tw Cen MT" panose="020B0602020104020603" pitchFamily="34" charset="0"/>
                        <a:ea typeface="Calibri"/>
                        <a:cs typeface="Calibri"/>
                        <a:sym typeface="Calibri"/>
                      </a:endParaRP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Become familiar with the data</a:t>
                      </a:r>
                      <a:endParaRPr sz="1800" dirty="0">
                        <a:highlight>
                          <a:srgbClr val="FFFF00"/>
                        </a:highlight>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rPr>
              <a:t>What data should you use?</a:t>
            </a:r>
            <a:endParaRPr dirty="0">
              <a:latin typeface="Tw Cen MT" panose="020B0602020104020603" pitchFamily="34" charset="0"/>
            </a:endParaRPr>
          </a:p>
        </p:txBody>
      </p:sp>
      <p:sp>
        <p:nvSpPr>
          <p:cNvPr id="5" name="Text Placeholder 4"/>
          <p:cNvSpPr>
            <a:spLocks noGrp="1"/>
          </p:cNvSpPr>
          <p:nvPr>
            <p:ph type="body" idx="2"/>
          </p:nvPr>
        </p:nvSpPr>
        <p:spPr>
          <a:xfrm>
            <a:off x="3905250" y="1738750"/>
            <a:ext cx="4664319" cy="4236660"/>
          </a:xfrm>
          <a:ln w="12700">
            <a:solidFill>
              <a:schemeClr val="bg2">
                <a:lumMod val="60000"/>
                <a:lumOff val="40000"/>
              </a:schemeClr>
            </a:solidFill>
          </a:ln>
        </p:spPr>
        <p:txBody>
          <a:bodyPr>
            <a:normAutofit fontScale="92500" lnSpcReduction="10000"/>
          </a:bodyPr>
          <a:lstStyle/>
          <a:p>
            <a:pPr marL="457200" indent="-381000">
              <a:lnSpc>
                <a:spcPct val="110000"/>
              </a:lnSpc>
              <a:spcBef>
                <a:spcPts val="0"/>
              </a:spcBef>
              <a:spcAft>
                <a:spcPts val="600"/>
              </a:spcAft>
              <a:buClr>
                <a:srgbClr val="00A49D"/>
              </a:buClr>
              <a:buSzPts val="2400"/>
              <a:buFont typeface="Wingdings" panose="05000000000000000000" pitchFamily="2" charset="2"/>
              <a:buChar char="§"/>
            </a:pPr>
            <a:r>
              <a:rPr lang="en-US" sz="2600" dirty="0">
                <a:ea typeface="Calibri"/>
                <a:cs typeface="Calibri"/>
                <a:sym typeface="Calibri"/>
              </a:rPr>
              <a:t>What answers are we trying to find?</a:t>
            </a:r>
          </a:p>
          <a:p>
            <a:pPr marL="914400" lvl="1" indent="-342900">
              <a:spcBef>
                <a:spcPts val="640"/>
              </a:spcBef>
              <a:spcAft>
                <a:spcPts val="600"/>
              </a:spcAft>
              <a:buClr>
                <a:schemeClr val="accent3"/>
              </a:buClr>
              <a:buFont typeface="Arial" panose="020B0604020202020204" pitchFamily="34" charset="0"/>
              <a:buChar char="•"/>
            </a:pPr>
            <a:r>
              <a:rPr lang="en-US" dirty="0">
                <a:latin typeface="Tw Cen MT" panose="020B0602020104020603" pitchFamily="34" charset="0"/>
                <a:cs typeface="Calibri"/>
                <a:sym typeface="Calibri"/>
              </a:rPr>
              <a:t>What data will give us that information?</a:t>
            </a:r>
          </a:p>
          <a:p>
            <a:pPr marL="457200" indent="-381000">
              <a:lnSpc>
                <a:spcPct val="110000"/>
              </a:lnSpc>
              <a:spcBef>
                <a:spcPts val="0"/>
              </a:spcBef>
              <a:spcAft>
                <a:spcPts val="600"/>
              </a:spcAft>
              <a:buClr>
                <a:srgbClr val="00A49D"/>
              </a:buClr>
              <a:buSzPts val="2400"/>
              <a:buFont typeface="Wingdings" panose="05000000000000000000" pitchFamily="2" charset="2"/>
              <a:buChar char="§"/>
            </a:pPr>
            <a:r>
              <a:rPr lang="en-US" sz="2600" dirty="0">
                <a:ea typeface="Calibri"/>
                <a:cs typeface="Calibri"/>
                <a:sym typeface="Calibri"/>
              </a:rPr>
              <a:t>Gather a range of data that provides info about:</a:t>
            </a:r>
          </a:p>
          <a:p>
            <a:pPr marL="914400" lvl="1" indent="-342900">
              <a:spcBef>
                <a:spcPts val="640"/>
              </a:spcBef>
              <a:spcAft>
                <a:spcPts val="600"/>
              </a:spcAft>
              <a:buClr>
                <a:schemeClr val="accent3"/>
              </a:buClr>
              <a:buFont typeface="Arial" panose="020B0604020202020204" pitchFamily="34" charset="0"/>
              <a:buChar char="•"/>
            </a:pPr>
            <a:r>
              <a:rPr lang="en-US" dirty="0">
                <a:latin typeface="Tw Cen MT" panose="020B0602020104020603" pitchFamily="34" charset="0"/>
                <a:ea typeface="Calibri"/>
                <a:cs typeface="Calibri"/>
                <a:sym typeface="Calibri"/>
              </a:rPr>
              <a:t>What students know and don’t know</a:t>
            </a:r>
          </a:p>
          <a:p>
            <a:pPr marL="914400" lvl="1" indent="-342900">
              <a:spcBef>
                <a:spcPts val="640"/>
              </a:spcBef>
              <a:spcAft>
                <a:spcPts val="600"/>
              </a:spcAft>
              <a:buClr>
                <a:schemeClr val="accent3"/>
              </a:buClr>
              <a:buFont typeface="Arial" panose="020B0604020202020204" pitchFamily="34" charset="0"/>
              <a:buChar char="•"/>
            </a:pPr>
            <a:r>
              <a:rPr lang="en-US" dirty="0">
                <a:latin typeface="Tw Cen MT" panose="020B0602020104020603" pitchFamily="34" charset="0"/>
                <a:ea typeface="Calibri"/>
                <a:cs typeface="Calibri"/>
                <a:sym typeface="Calibri"/>
              </a:rPr>
              <a:t>What’s working and what’s not, instructionally</a:t>
            </a:r>
          </a:p>
          <a:p>
            <a:pPr lvl="0" indent="-381000">
              <a:spcBef>
                <a:spcPts val="0"/>
              </a:spcBef>
              <a:buSzPts val="2400"/>
              <a:buFont typeface="Calibri"/>
              <a:buChar char="●"/>
            </a:pPr>
            <a:endParaRPr lang="en-US" sz="2400" dirty="0">
              <a:latin typeface="Tw Cen MT" panose="020B0602020104020603" pitchFamily="34" charset="0"/>
              <a:ea typeface="Calibri"/>
              <a:cs typeface="Calibri"/>
              <a:sym typeface="Calibri"/>
            </a:endParaRPr>
          </a:p>
        </p:txBody>
      </p:sp>
      <p:graphicFrame>
        <p:nvGraphicFramePr>
          <p:cNvPr id="115" name="Table"/>
          <p:cNvGraphicFramePr/>
          <p:nvPr>
            <p:extLst>
              <p:ext uri="{D42A27DB-BD31-4B8C-83A1-F6EECF244321}">
                <p14:modId xmlns:p14="http://schemas.microsoft.com/office/powerpoint/2010/main" val="573968667"/>
              </p:ext>
            </p:extLst>
          </p:nvPr>
        </p:nvGraphicFramePr>
        <p:xfrm>
          <a:off x="457200" y="1738750"/>
          <a:ext cx="3046275" cy="4236660"/>
        </p:xfrm>
        <a:graphic>
          <a:graphicData uri="http://schemas.openxmlformats.org/drawingml/2006/table">
            <a:tbl>
              <a:tblPr firstRow="1" firstCol="1" lastCol="1">
                <a:noFill/>
                <a:tableStyleId>{0436ACFA-F8FA-4D41-A55F-A07280F3264E}</a:tableStyleId>
              </a:tblPr>
              <a:tblGrid>
                <a:gridCol w="1453200">
                  <a:extLst>
                    <a:ext uri="{9D8B030D-6E8A-4147-A177-3AD203B41FA5}">
                      <a16:colId xmlns:a16="http://schemas.microsoft.com/office/drawing/2014/main" val="20000"/>
                    </a:ext>
                  </a:extLst>
                </a:gridCol>
                <a:gridCol w="1593075">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1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1</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b="0" i="0" u="none" strike="noStrike" cap="none" dirty="0">
                          <a:solidFill>
                            <a:srgbClr val="000000"/>
                          </a:solidFill>
                          <a:effectLst/>
                          <a:latin typeface="Tw Cen MT" panose="020B0602020104020603" pitchFamily="34" charset="0"/>
                          <a:ea typeface="Arial"/>
                          <a:cs typeface="Arial"/>
                          <a:sym typeface="Arial"/>
                        </a:rPr>
                        <a:t>Educators establish collaborative process for collecting data </a:t>
                      </a:r>
                      <a:r>
                        <a:rPr lang="en-US" sz="1800" baseline="0" dirty="0">
                          <a:latin typeface="Tw Cen MT" panose="020B0602020104020603" pitchFamily="34" charset="0"/>
                          <a:ea typeface="Calibri"/>
                          <a:cs typeface="Calibri"/>
                          <a:sym typeface="Calibri"/>
                        </a:rPr>
                        <a:t>= GATHER</a:t>
                      </a: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Gather as a team using a collaborative structure </a:t>
                      </a:r>
                    </a:p>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Gather informational data</a:t>
                      </a: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Become familiar with the data</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rPr>
              <a:t>What is in the range of data?</a:t>
            </a:r>
            <a:endParaRPr dirty="0">
              <a:latin typeface="Tw Cen MT" panose="020B0602020104020603" pitchFamily="34" charset="0"/>
            </a:endParaRPr>
          </a:p>
        </p:txBody>
      </p:sp>
      <p:sp>
        <p:nvSpPr>
          <p:cNvPr id="98" name="Text"/>
          <p:cNvSpPr txBox="1">
            <a:spLocks noGrp="1"/>
          </p:cNvSpPr>
          <p:nvPr>
            <p:ph type="body" idx="1"/>
          </p:nvPr>
        </p:nvSpPr>
        <p:spPr>
          <a:xfrm>
            <a:off x="4016829" y="1526473"/>
            <a:ext cx="4856188" cy="4738250"/>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114300" indent="0">
              <a:buSzPts val="1800"/>
              <a:buNone/>
            </a:pPr>
            <a:r>
              <a:rPr lang="en-US" sz="2400" dirty="0">
                <a:latin typeface="Tw Cen MT" panose="020B0602020104020603" pitchFamily="34" charset="0"/>
                <a:ea typeface="Calibri"/>
                <a:cs typeface="Calibri"/>
                <a:sym typeface="Calibri"/>
              </a:rPr>
              <a:t>Formative</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Student self-assessments</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Descriptive feedback </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Daily writing samples</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Common formative assessments</a:t>
            </a:r>
          </a:p>
          <a:p>
            <a:pPr marL="114300" indent="0">
              <a:buSzPts val="1800"/>
              <a:buNone/>
            </a:pPr>
            <a:r>
              <a:rPr lang="en-US" sz="2400" dirty="0">
                <a:latin typeface="Tw Cen MT" panose="020B0602020104020603" pitchFamily="34" charset="0"/>
                <a:ea typeface="Calibri"/>
                <a:cs typeface="Calibri"/>
                <a:sym typeface="Calibri"/>
              </a:rPr>
              <a:t>Summative</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End-of-unit tests</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Common grade-level tests</a:t>
            </a:r>
          </a:p>
          <a:p>
            <a:pPr marL="114300" indent="0">
              <a:buSzPts val="1800"/>
              <a:buNone/>
            </a:pPr>
            <a:r>
              <a:rPr lang="en-US" sz="2400" dirty="0">
                <a:latin typeface="Tw Cen MT" panose="020B0602020104020603" pitchFamily="34" charset="0"/>
                <a:ea typeface="Calibri"/>
                <a:cs typeface="Calibri"/>
                <a:sym typeface="Calibri"/>
              </a:rPr>
              <a:t>Standardized</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State assessments (MAP)</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District interim or end of year assessment</a:t>
            </a:r>
            <a:endParaRPr sz="2000" dirty="0">
              <a:latin typeface="Tw Cen MT" panose="020B0602020104020603" pitchFamily="34" charset="0"/>
              <a:ea typeface="Calibri"/>
              <a:cs typeface="Calibri"/>
            </a:endParaRPr>
          </a:p>
        </p:txBody>
      </p:sp>
      <p:graphicFrame>
        <p:nvGraphicFramePr>
          <p:cNvPr id="99" name="Table"/>
          <p:cNvGraphicFramePr/>
          <p:nvPr>
            <p:extLst>
              <p:ext uri="{D42A27DB-BD31-4B8C-83A1-F6EECF244321}">
                <p14:modId xmlns:p14="http://schemas.microsoft.com/office/powerpoint/2010/main" val="1630142766"/>
              </p:ext>
            </p:extLst>
          </p:nvPr>
        </p:nvGraphicFramePr>
        <p:xfrm>
          <a:off x="457200" y="1526473"/>
          <a:ext cx="3203602" cy="3962340"/>
        </p:xfrm>
        <a:graphic>
          <a:graphicData uri="http://schemas.openxmlformats.org/drawingml/2006/table">
            <a:tbl>
              <a:tblPr firstRow="1" firstCol="1" lastCol="1">
                <a:noFill/>
                <a:tableStyleId>{0436ACFA-F8FA-4D41-A55F-A07280F3264E}</a:tableStyleId>
              </a:tblPr>
              <a:tblGrid>
                <a:gridCol w="1386525">
                  <a:extLst>
                    <a:ext uri="{9D8B030D-6E8A-4147-A177-3AD203B41FA5}">
                      <a16:colId xmlns:a16="http://schemas.microsoft.com/office/drawing/2014/main" val="20000"/>
                    </a:ext>
                  </a:extLst>
                </a:gridCol>
                <a:gridCol w="1817077">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1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1</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b="0" i="0" u="none" strike="noStrike" cap="none" dirty="0">
                          <a:solidFill>
                            <a:srgbClr val="000000"/>
                          </a:solidFill>
                          <a:effectLst/>
                          <a:latin typeface="Tw Cen MT" panose="020B0602020104020603" pitchFamily="34" charset="0"/>
                          <a:ea typeface="Arial"/>
                          <a:cs typeface="Arial"/>
                          <a:sym typeface="Arial"/>
                        </a:rPr>
                        <a:t>Educators establish collaborative process for collecting data </a:t>
                      </a:r>
                      <a:r>
                        <a:rPr lang="en-US" sz="1800" baseline="0" dirty="0">
                          <a:latin typeface="Tw Cen MT" panose="020B0602020104020603" pitchFamily="34" charset="0"/>
                          <a:ea typeface="Calibri"/>
                          <a:cs typeface="Calibri"/>
                          <a:sym typeface="Calibri"/>
                        </a:rPr>
                        <a:t>= GATHER</a:t>
                      </a: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Gather as a team using a collaborative structure </a:t>
                      </a:r>
                      <a:endParaRPr sz="1800" dirty="0">
                        <a:solidFill>
                          <a:schemeClr val="dk1"/>
                        </a:solidFill>
                        <a:latin typeface="Tw Cen MT" panose="020B0602020104020603" pitchFamily="34" charset="0"/>
                        <a:ea typeface="Calibri"/>
                        <a:cs typeface="Calibri"/>
                        <a:sym typeface="Calibri"/>
                      </a:endParaRPr>
                    </a:p>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Gather informational data</a:t>
                      </a:r>
                      <a:endParaRPr sz="1800" dirty="0">
                        <a:solidFill>
                          <a:schemeClr val="dk1"/>
                        </a:solidFill>
                        <a:highlight>
                          <a:srgbClr val="FFFF00"/>
                        </a:highlight>
                        <a:latin typeface="Tw Cen MT" panose="020B0602020104020603" pitchFamily="34" charset="0"/>
                        <a:ea typeface="Calibri"/>
                        <a:cs typeface="Calibri"/>
                        <a:sym typeface="Calibri"/>
                      </a:endParaRP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Become familiar with the data</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
        <p:nvSpPr>
          <p:cNvPr id="2" name="Note"/>
          <p:cNvSpPr/>
          <p:nvPr/>
        </p:nvSpPr>
        <p:spPr>
          <a:xfrm>
            <a:off x="594675" y="5679948"/>
            <a:ext cx="3070860" cy="584775"/>
          </a:xfrm>
          <a:prstGeom prst="rect">
            <a:avLst/>
          </a:prstGeom>
        </p:spPr>
        <p:txBody>
          <a:bodyPr wrap="square">
            <a:spAutoFit/>
          </a:bodyPr>
          <a:lstStyle/>
          <a:p>
            <a:pPr marL="114300">
              <a:buSzPts val="1800"/>
            </a:pPr>
            <a:r>
              <a:rPr lang="en-US" sz="1600" dirty="0">
                <a:latin typeface="Tw Cen MT" panose="020B0602020104020603" pitchFamily="34" charset="0"/>
                <a:ea typeface="Calibri"/>
                <a:cs typeface="Calibri"/>
                <a:sym typeface="Calibri"/>
              </a:rPr>
              <a:t>*Be realistic about the amount of data you are able to analyze.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rPr>
              <a:t>How do we become familiar?</a:t>
            </a:r>
            <a:endParaRPr dirty="0">
              <a:latin typeface="Tw Cen MT" panose="020B0602020104020603" pitchFamily="34" charset="0"/>
            </a:endParaRPr>
          </a:p>
        </p:txBody>
      </p:sp>
      <p:sp>
        <p:nvSpPr>
          <p:cNvPr id="107" name="Text"/>
          <p:cNvSpPr txBox="1">
            <a:spLocks noGrp="1"/>
          </p:cNvSpPr>
          <p:nvPr>
            <p:ph type="body" idx="1"/>
          </p:nvPr>
        </p:nvSpPr>
        <p:spPr>
          <a:xfrm>
            <a:off x="3856500" y="1738750"/>
            <a:ext cx="4830300" cy="4236660"/>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Spend some time studying the data</a:t>
            </a: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Increase comfort with it as a group or individually</a:t>
            </a: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Focus on problems with highest potential to advance student learning</a:t>
            </a:r>
          </a:p>
          <a:p>
            <a:pPr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As a group, hold ourselves accountable</a:t>
            </a:r>
            <a:endParaRPr sz="2400" dirty="0">
              <a:ea typeface="Calibri"/>
              <a:cs typeface="Calibri"/>
              <a:sym typeface="Calibri"/>
            </a:endParaRPr>
          </a:p>
          <a:p>
            <a:pPr marL="0" lvl="0" indent="0" algn="l" rtl="0">
              <a:spcBef>
                <a:spcPts val="640"/>
              </a:spcBef>
              <a:spcAft>
                <a:spcPts val="0"/>
              </a:spcAft>
              <a:buNone/>
            </a:pPr>
            <a:endParaRPr sz="2800" dirty="0">
              <a:latin typeface="Tw Cen MT" panose="020B0602020104020603" pitchFamily="34" charset="0"/>
              <a:ea typeface="Calibri"/>
              <a:cs typeface="Calibri"/>
              <a:sym typeface="Calibri"/>
            </a:endParaRPr>
          </a:p>
        </p:txBody>
      </p:sp>
      <p:graphicFrame>
        <p:nvGraphicFramePr>
          <p:cNvPr id="108" name="Table"/>
          <p:cNvGraphicFramePr/>
          <p:nvPr>
            <p:extLst>
              <p:ext uri="{D42A27DB-BD31-4B8C-83A1-F6EECF244321}">
                <p14:modId xmlns:p14="http://schemas.microsoft.com/office/powerpoint/2010/main" val="3296070110"/>
              </p:ext>
            </p:extLst>
          </p:nvPr>
        </p:nvGraphicFramePr>
        <p:xfrm>
          <a:off x="457200" y="1738750"/>
          <a:ext cx="3046275" cy="4236660"/>
        </p:xfrm>
        <a:graphic>
          <a:graphicData uri="http://schemas.openxmlformats.org/drawingml/2006/table">
            <a:tbl>
              <a:tblPr firstRow="1" firstCol="1" lastCol="1">
                <a:noFill/>
                <a:tableStyleId>{0436ACFA-F8FA-4D41-A55F-A07280F3264E}</a:tableStyleId>
              </a:tblPr>
              <a:tblGrid>
                <a:gridCol w="1433417">
                  <a:extLst>
                    <a:ext uri="{9D8B030D-6E8A-4147-A177-3AD203B41FA5}">
                      <a16:colId xmlns:a16="http://schemas.microsoft.com/office/drawing/2014/main" val="20000"/>
                    </a:ext>
                  </a:extLst>
                </a:gridCol>
                <a:gridCol w="1612858">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1 and 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1</a:t>
                      </a:r>
                    </a:p>
                  </a:txBody>
                  <a:tcPr marL="91425" marR="91425" marT="91425" marB="91425"/>
                </a:tc>
                <a:tc>
                  <a:txBody>
                    <a:bodyPr/>
                    <a:lstStyle/>
                    <a:p>
                      <a:pPr marL="0" lvl="0" indent="0" algn="ctr" rtl="0">
                        <a:spcBef>
                          <a:spcPts val="0"/>
                        </a:spcBef>
                        <a:spcAft>
                          <a:spcPts val="120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800" b="0" i="0" u="none" strike="noStrike" cap="none" dirty="0">
                          <a:solidFill>
                            <a:srgbClr val="000000"/>
                          </a:solidFill>
                          <a:effectLst/>
                          <a:latin typeface="Tw Cen MT" panose="020B0602020104020603" pitchFamily="34" charset="0"/>
                          <a:ea typeface="Arial"/>
                          <a:cs typeface="Arial"/>
                          <a:sym typeface="Arial"/>
                        </a:rPr>
                        <a:t>Educators establish collaborative process for collecting data </a:t>
                      </a:r>
                      <a:r>
                        <a:rPr lang="en-US" sz="1800" baseline="0" dirty="0">
                          <a:latin typeface="Tw Cen MT" panose="020B0602020104020603" pitchFamily="34" charset="0"/>
                          <a:ea typeface="Calibri"/>
                          <a:cs typeface="Calibri"/>
                          <a:sym typeface="Calibri"/>
                        </a:rPr>
                        <a:t>= GATHER</a:t>
                      </a: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Gather as a team using a collaborative structure </a:t>
                      </a:r>
                      <a:endParaRPr sz="1800" dirty="0">
                        <a:solidFill>
                          <a:schemeClr val="dk1"/>
                        </a:solidFill>
                        <a:latin typeface="Tw Cen MT" panose="020B0602020104020603" pitchFamily="34" charset="0"/>
                        <a:ea typeface="Calibri"/>
                        <a:cs typeface="Calibri"/>
                        <a:sym typeface="Calibri"/>
                      </a:endParaRP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Gather informational data</a:t>
                      </a:r>
                      <a:endParaRPr sz="1800" dirty="0">
                        <a:solidFill>
                          <a:schemeClr val="dk1"/>
                        </a:solidFill>
                        <a:latin typeface="Tw Cen MT" panose="020B0602020104020603" pitchFamily="34" charset="0"/>
                        <a:ea typeface="Calibri"/>
                        <a:cs typeface="Calibri"/>
                        <a:sym typeface="Calibri"/>
                      </a:endParaRPr>
                    </a:p>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Become familiar with the data</a:t>
                      </a:r>
                      <a:endParaRPr sz="1800" dirty="0">
                        <a:highlight>
                          <a:srgbClr val="FFFF00"/>
                        </a:highlight>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Title"/>
          <p:cNvSpPr txBox="1">
            <a:spLocks noGrp="1"/>
          </p:cNvSpPr>
          <p:nvPr>
            <p:ph type="title"/>
          </p:nvPr>
        </p:nvSpPr>
        <p:spPr>
          <a:xfrm>
            <a:off x="457200" y="789920"/>
            <a:ext cx="82296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b="0" i="0" u="none" strike="noStrike" cap="none" dirty="0">
                <a:solidFill>
                  <a:schemeClr val="accent2"/>
                </a:solidFill>
                <a:latin typeface="Tw Cen MT" panose="020B0602020104020603" pitchFamily="34" charset="0"/>
                <a:sym typeface="Questrial"/>
              </a:rPr>
              <a:t>EF 1 Activity</a:t>
            </a:r>
            <a:endParaRPr dirty="0">
              <a:latin typeface="Tw Cen MT" panose="020B0602020104020603" pitchFamily="34" charset="0"/>
            </a:endParaRPr>
          </a:p>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rPr>
              <a:t>DBDM Mock Data Team</a:t>
            </a:r>
            <a:endParaRPr b="0" i="0" u="none" strike="noStrike" cap="none" dirty="0">
              <a:solidFill>
                <a:schemeClr val="accent2"/>
              </a:solidFill>
              <a:latin typeface="Tw Cen MT" panose="020B0602020104020603" pitchFamily="34" charset="0"/>
              <a:sym typeface="Questrial"/>
            </a:endParaRPr>
          </a:p>
        </p:txBody>
      </p:sp>
      <p:sp>
        <p:nvSpPr>
          <p:cNvPr id="124" name="Text"/>
          <p:cNvSpPr txBox="1">
            <a:spLocks noGrp="1"/>
          </p:cNvSpPr>
          <p:nvPr>
            <p:ph type="body" idx="1"/>
          </p:nvPr>
        </p:nvSpPr>
        <p:spPr>
          <a:xfrm>
            <a:off x="457200" y="2194559"/>
            <a:ext cx="8229600" cy="3596641"/>
          </a:xfrm>
          <a:prstGeom prst="rect">
            <a:avLst/>
          </a:prstGeom>
          <a:noFill/>
          <a:ln>
            <a:noFill/>
          </a:ln>
        </p:spPr>
        <p:txBody>
          <a:bodyPr spcFirstLastPara="1" wrap="square" lIns="91425" tIns="91425" rIns="91425" bIns="91425" anchor="t" anchorCtr="0">
            <a:noAutofit/>
          </a:bodyPr>
          <a:lstStyle/>
          <a:p>
            <a:pPr lvl="0" indent="-381000">
              <a:spcBef>
                <a:spcPts val="0"/>
              </a:spcBef>
              <a:spcAft>
                <a:spcPts val="1200"/>
              </a:spcAft>
              <a:buSzPts val="2400"/>
              <a:buFont typeface="Wingdings" panose="05000000000000000000" pitchFamily="2" charset="2"/>
              <a:buChar char="q"/>
            </a:pPr>
            <a:r>
              <a:rPr lang="en-US" sz="2400" dirty="0">
                <a:ea typeface="Calibri"/>
                <a:cs typeface="Calibri"/>
                <a:sym typeface="Calibri"/>
              </a:rPr>
              <a:t>Open your DBDM Workbook to Essential Function 1 Activity</a:t>
            </a:r>
          </a:p>
          <a:p>
            <a:pPr indent="-381000">
              <a:spcBef>
                <a:spcPts val="0"/>
              </a:spcBef>
              <a:spcAft>
                <a:spcPts val="1200"/>
              </a:spcAft>
              <a:buSzPts val="2400"/>
              <a:buFont typeface="Wingdings" panose="05000000000000000000" pitchFamily="2" charset="2"/>
              <a:buChar char="q"/>
            </a:pPr>
            <a:r>
              <a:rPr lang="en-US" sz="2400" dirty="0">
                <a:ea typeface="Calibri"/>
                <a:cs typeface="Calibri"/>
                <a:sym typeface="Calibri"/>
              </a:rPr>
              <a:t>Form groups of 4-5 people</a:t>
            </a:r>
            <a:endParaRPr sz="2400" dirty="0">
              <a:ea typeface="Calibri"/>
              <a:cs typeface="Calibri"/>
              <a:sym typeface="Calibri"/>
            </a:endParaRPr>
          </a:p>
          <a:p>
            <a:pPr marL="1085676" lvl="1" indent="-457200">
              <a:spcBef>
                <a:spcPts val="0"/>
              </a:spcBef>
              <a:spcAft>
                <a:spcPts val="1200"/>
              </a:spcAft>
              <a:buSzPct val="100000"/>
              <a:buFont typeface="Arial" panose="020B0604020202020204" pitchFamily="34" charset="0"/>
              <a:buChar char="•"/>
            </a:pPr>
            <a:r>
              <a:rPr lang="en-US" sz="2400" dirty="0">
                <a:latin typeface="Tw Cen MT" panose="020B0602020104020603" pitchFamily="34" charset="0"/>
                <a:ea typeface="Calibri"/>
                <a:cs typeface="Calibri"/>
                <a:sym typeface="Calibri"/>
              </a:rPr>
              <a:t>Should be similar to what a data team might look like in your building (similar content, grade level, if possible)</a:t>
            </a:r>
            <a:endParaRPr sz="2400" dirty="0">
              <a:latin typeface="Tw Cen MT" panose="020B0602020104020603" pitchFamily="34" charset="0"/>
              <a:ea typeface="Calibri"/>
              <a:cs typeface="Calibri"/>
              <a:sym typeface="Calibri"/>
            </a:endParaRPr>
          </a:p>
          <a:p>
            <a:pPr lvl="0" indent="-381000">
              <a:spcBef>
                <a:spcPts val="0"/>
              </a:spcBef>
              <a:spcAft>
                <a:spcPts val="1200"/>
              </a:spcAft>
              <a:buSzPts val="2400"/>
              <a:buFont typeface="Wingdings" panose="05000000000000000000" pitchFamily="2" charset="2"/>
              <a:buChar char="q"/>
            </a:pPr>
            <a:r>
              <a:rPr lang="en-US" sz="2400" dirty="0">
                <a:ea typeface="Calibri"/>
                <a:cs typeface="Calibri"/>
                <a:sym typeface="Calibri"/>
              </a:rPr>
              <a:t>Work through the Essential Function 1 steps in the workbook as though you are in a real team</a:t>
            </a:r>
            <a:endParaRPr sz="2400" dirty="0">
              <a:ea typeface="Calibri"/>
              <a:cs typeface="Calibri"/>
            </a:endParaRPr>
          </a:p>
          <a:p>
            <a:pPr marL="203201" marR="0" lvl="0" indent="0" algn="l" rtl="0">
              <a:lnSpc>
                <a:spcPct val="100000"/>
              </a:lnSpc>
              <a:spcBef>
                <a:spcPts val="640"/>
              </a:spcBef>
              <a:spcAft>
                <a:spcPts val="0"/>
              </a:spcAft>
              <a:buClr>
                <a:schemeClr val="accent2"/>
              </a:buClr>
              <a:buSzPts val="3200"/>
              <a:buFont typeface="Noto Sans Symbols"/>
              <a:buNone/>
            </a:pPr>
            <a:r>
              <a:rPr lang="en-US" sz="3200" b="0" i="0" u="none" strike="noStrike" cap="none" dirty="0">
                <a:solidFill>
                  <a:schemeClr val="dk1"/>
                </a:solidFill>
                <a:latin typeface="Tw Cen MT" panose="020B0602020104020603" pitchFamily="34" charset="0"/>
                <a:sym typeface="Questrial"/>
              </a:rPr>
              <a:t> </a:t>
            </a:r>
            <a:endParaRPr dirty="0">
              <a:latin typeface="Tw Cen MT" panose="020B0602020104020603" pitchFamily="34" charset="0"/>
            </a:endParaRPr>
          </a:p>
        </p:txBody>
      </p:sp>
      <p:pic>
        <p:nvPicPr>
          <p:cNvPr id="5" name="Picture 4"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a:spLocks noGrp="1"/>
          </p:cNvSpPr>
          <p:nvPr>
            <p:ph type="title"/>
          </p:nvPr>
        </p:nvSpPr>
        <p:spPr/>
        <p:txBody>
          <a:bodyPr>
            <a:normAutofit fontScale="90000"/>
          </a:bodyPr>
          <a:lstStyle/>
          <a:p>
            <a:r>
              <a:rPr lang="en-US" dirty="0">
                <a:latin typeface="Tw Cen MT" panose="020B0602020104020603" pitchFamily="34" charset="0"/>
              </a:rPr>
              <a:t>DBDM Practice Profile</a:t>
            </a:r>
            <a:br>
              <a:rPr lang="en-US" dirty="0">
                <a:latin typeface="Tw Cen MT" panose="020B0602020104020603" pitchFamily="34" charset="0"/>
              </a:rPr>
            </a:br>
            <a:r>
              <a:rPr lang="en-US" dirty="0"/>
              <a:t>EF 2</a:t>
            </a:r>
            <a:endParaRPr lang="en-US" dirty="0">
              <a:latin typeface="Tw Cen MT" panose="020B0602020104020603" pitchFamily="34" charset="0"/>
            </a:endParaRPr>
          </a:p>
        </p:txBody>
      </p:sp>
      <p:pic>
        <p:nvPicPr>
          <p:cNvPr id="4" name="Picture 3" descr="This is an image of the 2nd essential function.  Refer to the practice profile and the slides afterwards for details. " title="2nd essential function from practice profile"/>
          <p:cNvPicPr>
            <a:picLocks noChangeAspect="1"/>
          </p:cNvPicPr>
          <p:nvPr/>
        </p:nvPicPr>
        <p:blipFill rotWithShape="1">
          <a:blip r:embed="rId3"/>
          <a:srcRect b="1953"/>
          <a:stretch/>
        </p:blipFill>
        <p:spPr>
          <a:xfrm>
            <a:off x="200026" y="2085975"/>
            <a:ext cx="8801472" cy="3705225"/>
          </a:xfrm>
          <a:prstGeom prst="rect">
            <a:avLst/>
          </a:prstGeom>
        </p:spPr>
      </p:pic>
    </p:spTree>
    <p:extLst>
      <p:ext uri="{BB962C8B-B14F-4D97-AF65-F5344CB8AC3E}">
        <p14:creationId xmlns:p14="http://schemas.microsoft.com/office/powerpoint/2010/main" val="3493844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Title"/>
          <p:cNvSpPr txBox="1">
            <a:spLocks noGrp="1"/>
          </p:cNvSpPr>
          <p:nvPr>
            <p:ph type="title"/>
          </p:nvPr>
        </p:nvSpPr>
        <p:spPr>
          <a:xfrm>
            <a:off x="367425" y="789750"/>
            <a:ext cx="8610300" cy="1097100"/>
          </a:xfrm>
          <a:prstGeom prst="rect">
            <a:avLst/>
          </a:prstGeom>
          <a:noFill/>
          <a:ln>
            <a:noFill/>
          </a:ln>
        </p:spPr>
        <p:txBody>
          <a:bodyPr spcFirstLastPara="1" wrap="square" lIns="91425" tIns="91425" rIns="91425" bIns="91425" anchor="ctr" anchorCtr="0">
            <a:noAutofit/>
          </a:bodyPr>
          <a:lstStyle/>
          <a:p>
            <a:pPr lvl="0">
              <a:buSzPts val="3200"/>
            </a:pPr>
            <a:r>
              <a:rPr lang="en-US" sz="4000" dirty="0">
                <a:ea typeface="Calibri"/>
                <a:cs typeface="Calibri"/>
                <a:sym typeface="Calibri"/>
              </a:rPr>
              <a:t>EF 2 and GAINS Step 2</a:t>
            </a:r>
            <a:br>
              <a:rPr lang="en-US" sz="4000" dirty="0">
                <a:ea typeface="Calibri"/>
                <a:cs typeface="Calibri"/>
                <a:sym typeface="Calibri"/>
              </a:rPr>
            </a:br>
            <a:r>
              <a:rPr lang="en-US" sz="4000" dirty="0">
                <a:ea typeface="Calibri"/>
                <a:cs typeface="Calibri"/>
                <a:sym typeface="Calibri"/>
              </a:rPr>
              <a:t>In Action</a:t>
            </a:r>
            <a:endParaRPr sz="4000" dirty="0">
              <a:ea typeface="Calibri"/>
              <a:cs typeface="Calibri"/>
              <a:sym typeface="Calibri"/>
            </a:endParaRPr>
          </a:p>
        </p:txBody>
      </p:sp>
      <p:graphicFrame>
        <p:nvGraphicFramePr>
          <p:cNvPr id="131" name="Table"/>
          <p:cNvGraphicFramePr/>
          <p:nvPr>
            <p:extLst>
              <p:ext uri="{D42A27DB-BD31-4B8C-83A1-F6EECF244321}">
                <p14:modId xmlns:p14="http://schemas.microsoft.com/office/powerpoint/2010/main" val="2419526987"/>
              </p:ext>
            </p:extLst>
          </p:nvPr>
        </p:nvGraphicFramePr>
        <p:xfrm>
          <a:off x="597877" y="2011740"/>
          <a:ext cx="7948246" cy="4465260"/>
        </p:xfrm>
        <a:graphic>
          <a:graphicData uri="http://schemas.openxmlformats.org/drawingml/2006/table">
            <a:tbl>
              <a:tblPr firstRow="1" firstCol="1" lastCol="1">
                <a:noFill/>
                <a:tableStyleId>{0436ACFA-F8FA-4D41-A55F-A07280F3264E}</a:tableStyleId>
              </a:tblPr>
              <a:tblGrid>
                <a:gridCol w="1500554">
                  <a:extLst>
                    <a:ext uri="{9D8B030D-6E8A-4147-A177-3AD203B41FA5}">
                      <a16:colId xmlns:a16="http://schemas.microsoft.com/office/drawing/2014/main" val="20000"/>
                    </a:ext>
                  </a:extLst>
                </a:gridCol>
                <a:gridCol w="2736403">
                  <a:extLst>
                    <a:ext uri="{9D8B030D-6E8A-4147-A177-3AD203B41FA5}">
                      <a16:colId xmlns:a16="http://schemas.microsoft.com/office/drawing/2014/main" val="20001"/>
                    </a:ext>
                  </a:extLst>
                </a:gridCol>
                <a:gridCol w="3711289">
                  <a:extLst>
                    <a:ext uri="{9D8B030D-6E8A-4147-A177-3AD203B41FA5}">
                      <a16:colId xmlns:a16="http://schemas.microsoft.com/office/drawing/2014/main" val="20002"/>
                    </a:ext>
                  </a:extLst>
                </a:gridCol>
              </a:tblGrid>
              <a:tr h="704375">
                <a:tc>
                  <a:txBody>
                    <a:bodyPr/>
                    <a:lstStyle/>
                    <a:p>
                      <a:pPr marL="0" lvl="0" indent="0" algn="ctr" rtl="0">
                        <a:spcBef>
                          <a:spcPts val="0"/>
                        </a:spcBef>
                        <a:spcAft>
                          <a:spcPts val="1200"/>
                        </a:spcAft>
                        <a:buNone/>
                      </a:pPr>
                      <a:r>
                        <a:rPr lang="en-US" sz="1800" b="1" dirty="0">
                          <a:latin typeface="Tw Cen MT" panose="020B0602020104020603" pitchFamily="34" charset="0"/>
                          <a:ea typeface="Calibri"/>
                          <a:cs typeface="Calibri"/>
                          <a:sym typeface="Calibri"/>
                        </a:rPr>
                        <a:t>EF 2 and </a:t>
                      </a:r>
                    </a:p>
                    <a:p>
                      <a:pPr marL="0" lvl="0" indent="0" algn="ctr" rtl="0">
                        <a:spcBef>
                          <a:spcPts val="0"/>
                        </a:spcBef>
                        <a:spcAft>
                          <a:spcPts val="1200"/>
                        </a:spcAft>
                        <a:buNone/>
                      </a:pPr>
                      <a:r>
                        <a:rPr lang="en-US" sz="1800" b="1" dirty="0">
                          <a:latin typeface="Tw Cen MT" panose="020B0602020104020603" pitchFamily="34" charset="0"/>
                          <a:ea typeface="Calibri"/>
                          <a:cs typeface="Calibri"/>
                          <a:sym typeface="Calibri"/>
                        </a:rPr>
                        <a:t>GAINS Step 2</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120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1200"/>
                        </a:spcAft>
                        <a:buNone/>
                      </a:pPr>
                      <a:r>
                        <a:rPr lang="en-US" sz="1800" b="1" dirty="0">
                          <a:solidFill>
                            <a:schemeClr val="dk1"/>
                          </a:solidFill>
                          <a:latin typeface="Tw Cen MT" panose="020B0602020104020603" pitchFamily="34" charset="0"/>
                          <a:ea typeface="Calibri"/>
                          <a:cs typeface="Calibri"/>
                          <a:sym typeface="Calibri"/>
                        </a:rPr>
                        <a:t>Roadblocks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3116700">
                <a:tc>
                  <a:txBody>
                    <a:bodyPr/>
                    <a:lstStyle/>
                    <a:p>
                      <a:pPr marL="0" lvl="0" indent="0" algn="l" rtl="0">
                        <a:spcBef>
                          <a:spcPts val="0"/>
                        </a:spcBef>
                        <a:spcAft>
                          <a:spcPts val="600"/>
                        </a:spcAft>
                        <a:buNone/>
                      </a:pPr>
                      <a:r>
                        <a:rPr lang="en-US" sz="1800" dirty="0">
                          <a:latin typeface="Tw Cen MT" panose="020B0602020104020603" pitchFamily="34" charset="0"/>
                          <a:ea typeface="Calibri"/>
                          <a:cs typeface="Calibri"/>
                          <a:sym typeface="Calibri"/>
                        </a:rPr>
                        <a:t>Educators implement a process for examining and interpreting data</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 Analyze</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39700" marR="0" lvl="0" indent="0" algn="l" rtl="0" eaLnBrk="1" hangingPunct="1">
                        <a:lnSpc>
                          <a:spcPct val="100000"/>
                        </a:lnSpc>
                        <a:spcBef>
                          <a:spcPts val="0"/>
                        </a:spcBef>
                        <a:spcAft>
                          <a:spcPts val="600"/>
                        </a:spcAft>
                        <a:buSzPts val="1400"/>
                        <a:buFont typeface="Calibri"/>
                        <a:buNone/>
                      </a:pPr>
                      <a:r>
                        <a:rPr lang="en-US" sz="1800" b="0" i="0" u="none" strike="noStrike" cap="none" dirty="0">
                          <a:solidFill>
                            <a:srgbClr val="000000"/>
                          </a:solidFill>
                          <a:latin typeface="Tw Cen MT" panose="020B0602020104020603" pitchFamily="34" charset="0"/>
                          <a:ea typeface="Calibri"/>
                          <a:cs typeface="Calibri"/>
                          <a:sym typeface="Arial"/>
                        </a:rPr>
                        <a:t>Develop a purposeful data analysis system</a:t>
                      </a:r>
                    </a:p>
                    <a:p>
                      <a:pPr marL="139700" marR="0" lvl="0" indent="0" algn="l" rtl="0" eaLnBrk="1" hangingPunct="1">
                        <a:lnSpc>
                          <a:spcPct val="100000"/>
                        </a:lnSpc>
                        <a:spcBef>
                          <a:spcPts val="0"/>
                        </a:spcBef>
                        <a:spcAft>
                          <a:spcPts val="600"/>
                        </a:spcAft>
                        <a:buSzPts val="1400"/>
                        <a:buFont typeface="Calibri"/>
                        <a:buNone/>
                      </a:pPr>
                      <a:endParaRPr lang="en-US" sz="1800" b="0" i="0" u="none" strike="noStrike" cap="none" dirty="0">
                        <a:solidFill>
                          <a:srgbClr val="000000"/>
                        </a:solidFill>
                        <a:latin typeface="Tw Cen MT" panose="020B0602020104020603" pitchFamily="34" charset="0"/>
                        <a:ea typeface="Calibri"/>
                        <a:cs typeface="Calibri"/>
                        <a:sym typeface="Calibri"/>
                      </a:endParaRPr>
                    </a:p>
                    <a:p>
                      <a:pPr marL="139700" marR="0" lvl="0" indent="0" algn="l" rtl="0" eaLnBrk="1" hangingPunct="1">
                        <a:lnSpc>
                          <a:spcPct val="100000"/>
                        </a:lnSpc>
                        <a:spcBef>
                          <a:spcPts val="0"/>
                        </a:spcBef>
                        <a:spcAft>
                          <a:spcPts val="600"/>
                        </a:spcAft>
                        <a:buSzPts val="1400"/>
                        <a:buFont typeface="Calibri"/>
                        <a:buNone/>
                      </a:pPr>
                      <a:r>
                        <a:rPr lang="en-US" sz="1800" b="0" i="0" u="none" strike="noStrike" cap="none" dirty="0">
                          <a:solidFill>
                            <a:srgbClr val="000000"/>
                          </a:solidFill>
                          <a:latin typeface="Tw Cen MT" panose="020B0602020104020603" pitchFamily="34" charset="0"/>
                          <a:ea typeface="Calibri"/>
                          <a:cs typeface="Calibri"/>
                          <a:sym typeface="Calibri"/>
                        </a:rPr>
                        <a:t>Identify a common problem and relate it to a learning goal or target</a:t>
                      </a:r>
                      <a:endParaRPr sz="1800" b="0" i="0" u="none" strike="noStrike" cap="none" dirty="0">
                        <a:solidFill>
                          <a:srgbClr val="000000"/>
                        </a:solidFill>
                        <a:latin typeface="Tw Cen MT" panose="020B0602020104020603" pitchFamily="34" charset="0"/>
                        <a:ea typeface="Calibri"/>
                        <a:cs typeface="Calibri"/>
                        <a:sym typeface="Calibri"/>
                      </a:endParaRPr>
                    </a:p>
                    <a:p>
                      <a:pPr marL="139700" marR="0" lvl="0" indent="0" algn="l" rtl="0" eaLnBrk="1" hangingPunct="1">
                        <a:lnSpc>
                          <a:spcPct val="100000"/>
                        </a:lnSpc>
                        <a:spcBef>
                          <a:spcPts val="0"/>
                        </a:spcBef>
                        <a:spcAft>
                          <a:spcPts val="600"/>
                        </a:spcAft>
                        <a:buSzPts val="1400"/>
                        <a:buFont typeface="Calibri"/>
                        <a:buNone/>
                      </a:pPr>
                      <a:endParaRPr lang="en-US" sz="1800" b="0" i="0" u="none" strike="noStrike" cap="none" dirty="0">
                        <a:solidFill>
                          <a:srgbClr val="000000"/>
                        </a:solidFill>
                        <a:latin typeface="Tw Cen MT" panose="020B0602020104020603" pitchFamily="34" charset="0"/>
                        <a:ea typeface="Calibri"/>
                        <a:cs typeface="Calibri"/>
                        <a:sym typeface="Calibri"/>
                      </a:endParaRPr>
                    </a:p>
                    <a:p>
                      <a:pPr marL="139700" marR="0" lvl="0" indent="0" algn="l" rtl="0" eaLnBrk="1" hangingPunct="1">
                        <a:lnSpc>
                          <a:spcPct val="100000"/>
                        </a:lnSpc>
                        <a:spcBef>
                          <a:spcPts val="0"/>
                        </a:spcBef>
                        <a:spcAft>
                          <a:spcPts val="600"/>
                        </a:spcAft>
                        <a:buSzPts val="1400"/>
                        <a:buFont typeface="Calibri"/>
                        <a:buNone/>
                      </a:pPr>
                      <a:r>
                        <a:rPr lang="en-US" sz="1800" b="0" i="0" u="none" strike="noStrike" cap="none" dirty="0">
                          <a:solidFill>
                            <a:srgbClr val="000000"/>
                          </a:solidFill>
                          <a:latin typeface="Tw Cen MT" panose="020B0602020104020603" pitchFamily="34" charset="0"/>
                          <a:ea typeface="Calibri"/>
                          <a:cs typeface="Calibri"/>
                          <a:sym typeface="Calibri"/>
                        </a:rPr>
                        <a:t>Predict a link to teacher practice </a:t>
                      </a:r>
                      <a:br>
                        <a:rPr lang="en-US" sz="1800" dirty="0">
                          <a:latin typeface="Tw Cen MT" panose="020B0602020104020603" pitchFamily="34" charset="0"/>
                          <a:ea typeface="Calibri"/>
                          <a:cs typeface="Calibri"/>
                          <a:sym typeface="Calibri"/>
                        </a:rPr>
                      </a:b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39700" lvl="0" indent="0" algn="l" rtl="0">
                        <a:spcBef>
                          <a:spcPts val="0"/>
                        </a:spcBef>
                        <a:spcAft>
                          <a:spcPts val="600"/>
                        </a:spcAft>
                        <a:buSzPts val="1400"/>
                        <a:buFont typeface="Calibri"/>
                        <a:buNone/>
                      </a:pPr>
                      <a:r>
                        <a:rPr lang="en-US" sz="1800" dirty="0">
                          <a:latin typeface="Tw Cen MT" panose="020B0602020104020603" pitchFamily="34" charset="0"/>
                          <a:ea typeface="Calibri"/>
                          <a:cs typeface="Calibri"/>
                          <a:sym typeface="Calibri"/>
                        </a:rPr>
                        <a:t>Meetings are off-topic.</a:t>
                      </a:r>
                    </a:p>
                    <a:p>
                      <a:pPr marL="139700" lvl="0" indent="0" algn="l" rtl="0">
                        <a:spcBef>
                          <a:spcPts val="0"/>
                        </a:spcBef>
                        <a:spcAft>
                          <a:spcPts val="600"/>
                        </a:spcAft>
                        <a:buSzPts val="1400"/>
                        <a:buFont typeface="Calibri"/>
                        <a:buNone/>
                      </a:pPr>
                      <a:r>
                        <a:rPr lang="en-US" sz="1800" dirty="0">
                          <a:latin typeface="Tw Cen MT" panose="020B0602020104020603" pitchFamily="34" charset="0"/>
                          <a:ea typeface="Calibri"/>
                          <a:cs typeface="Calibri"/>
                          <a:sym typeface="Calibri"/>
                        </a:rPr>
                        <a:t>Haphazard system for analysis, lack of protocol.</a:t>
                      </a:r>
                      <a:endParaRPr sz="1800" dirty="0">
                        <a:latin typeface="Tw Cen MT" panose="020B0602020104020603" pitchFamily="34" charset="0"/>
                        <a:ea typeface="Calibri"/>
                        <a:cs typeface="Calibri"/>
                        <a:sym typeface="Calibri"/>
                      </a:endParaRPr>
                    </a:p>
                    <a:p>
                      <a:pPr marL="139700" lvl="0" indent="0" algn="l" rtl="0">
                        <a:spcBef>
                          <a:spcPts val="0"/>
                        </a:spcBef>
                        <a:spcAft>
                          <a:spcPts val="600"/>
                        </a:spcAft>
                        <a:buSzPts val="1400"/>
                        <a:buFont typeface="Calibri"/>
                        <a:buNone/>
                      </a:pPr>
                      <a:r>
                        <a:rPr lang="en-US" sz="1800" dirty="0">
                          <a:latin typeface="Tw Cen MT" panose="020B0602020104020603" pitchFamily="34" charset="0"/>
                          <a:ea typeface="Calibri"/>
                          <a:cs typeface="Calibri"/>
                          <a:sym typeface="Calibri"/>
                        </a:rPr>
                        <a:t>Problem does not address learning target.</a:t>
                      </a:r>
                      <a:endParaRPr sz="1800" dirty="0">
                        <a:latin typeface="Tw Cen MT" panose="020B0602020104020603" pitchFamily="34" charset="0"/>
                        <a:ea typeface="Calibri"/>
                        <a:cs typeface="Calibri"/>
                        <a:sym typeface="Calibri"/>
                      </a:endParaRPr>
                    </a:p>
                    <a:p>
                      <a:pPr marL="139700" marR="0" lvl="0" indent="0" algn="l" defTabSz="914400" rtl="0" eaLnBrk="1" fontAlgn="auto" latinLnBrk="0" hangingPunct="1">
                        <a:lnSpc>
                          <a:spcPct val="100000"/>
                        </a:lnSpc>
                        <a:spcBef>
                          <a:spcPts val="0"/>
                        </a:spcBef>
                        <a:spcAft>
                          <a:spcPts val="600"/>
                        </a:spcAft>
                        <a:buClr>
                          <a:srgbClr val="000000"/>
                        </a:buClr>
                        <a:buSzPts val="1400"/>
                        <a:buFont typeface="Calibri"/>
                        <a:buNone/>
                        <a:tabLst/>
                        <a:defRPr/>
                      </a:pPr>
                      <a:r>
                        <a:rPr lang="en-US" sz="1800" dirty="0">
                          <a:latin typeface="Tw Cen MT" panose="020B0602020104020603" pitchFamily="34" charset="0"/>
                          <a:ea typeface="Calibri"/>
                          <a:cs typeface="Calibri"/>
                          <a:sym typeface="Calibri"/>
                        </a:rPr>
                        <a:t>Analysis viewed personally rather than objectively.</a:t>
                      </a:r>
                    </a:p>
                    <a:p>
                      <a:pPr marL="139700" lvl="0" indent="0" algn="l" rtl="0">
                        <a:spcBef>
                          <a:spcPts val="0"/>
                        </a:spcBef>
                        <a:spcAft>
                          <a:spcPts val="600"/>
                        </a:spcAft>
                        <a:buSzPts val="1400"/>
                        <a:buFont typeface="Calibri"/>
                        <a:buNone/>
                      </a:pPr>
                      <a:r>
                        <a:rPr lang="en-US" sz="1800" dirty="0">
                          <a:latin typeface="Tw Cen MT" panose="020B0602020104020603" pitchFamily="34" charset="0"/>
                          <a:ea typeface="Calibri"/>
                          <a:cs typeface="Calibri"/>
                          <a:sym typeface="Calibri"/>
                        </a:rPr>
                        <a:t>Focus on a student weakness rather than a teacher practice.</a:t>
                      </a:r>
                      <a:endParaRPr sz="1800" dirty="0">
                        <a:latin typeface="Tw Cen MT" panose="020B0602020104020603" pitchFamily="34" charset="0"/>
                        <a:ea typeface="Calibri"/>
                        <a:cs typeface="Calibri"/>
                        <a:sym typeface="Calibri"/>
                      </a:endParaRPr>
                    </a:p>
                    <a:p>
                      <a:pPr marL="139700" lvl="0" indent="0" algn="l" rtl="0">
                        <a:spcBef>
                          <a:spcPts val="0"/>
                        </a:spcBef>
                        <a:spcAft>
                          <a:spcPts val="600"/>
                        </a:spcAft>
                        <a:buSzPts val="1400"/>
                        <a:buFont typeface="Calibri"/>
                        <a:buNone/>
                      </a:pPr>
                      <a:r>
                        <a:rPr lang="en-US" sz="1800" dirty="0">
                          <a:latin typeface="Tw Cen MT" panose="020B0602020104020603" pitchFamily="34" charset="0"/>
                          <a:ea typeface="Calibri"/>
                          <a:cs typeface="Calibri"/>
                          <a:sym typeface="Calibri"/>
                        </a:rPr>
                        <a:t>The data to examine not clearly defined.</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pic>
        <p:nvPicPr>
          <p:cNvPr id="7" name="Picture 6"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How will your team analyze data?</a:t>
            </a:r>
            <a:endParaRPr dirty="0">
              <a:latin typeface="Tw Cen MT" panose="020B0602020104020603" pitchFamily="34" charset="0"/>
              <a:ea typeface="Calibri"/>
              <a:cs typeface="Calibri"/>
              <a:sym typeface="Calibri"/>
            </a:endParaRPr>
          </a:p>
        </p:txBody>
      </p:sp>
      <p:sp>
        <p:nvSpPr>
          <p:cNvPr id="138" name="Text"/>
          <p:cNvSpPr txBox="1">
            <a:spLocks noGrp="1"/>
          </p:cNvSpPr>
          <p:nvPr>
            <p:ph type="body" idx="1"/>
          </p:nvPr>
        </p:nvSpPr>
        <p:spPr>
          <a:xfrm>
            <a:off x="4094929" y="1738749"/>
            <a:ext cx="4726200" cy="4556543"/>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114300" indent="0">
              <a:spcBef>
                <a:spcPts val="560"/>
              </a:spcBef>
              <a:buClr>
                <a:srgbClr val="073763"/>
              </a:buClr>
              <a:buSzPts val="1800"/>
              <a:buNone/>
            </a:pPr>
            <a:r>
              <a:rPr lang="en-US" sz="2200" dirty="0">
                <a:solidFill>
                  <a:schemeClr val="tx1"/>
                </a:solidFill>
                <a:latin typeface="Tw Cen MT" panose="020B0602020104020603" pitchFamily="34" charset="0"/>
                <a:ea typeface="Calibri"/>
                <a:cs typeface="Calibri"/>
                <a:sym typeface="Calibri"/>
              </a:rPr>
              <a:t>As a team, decide on a </a:t>
            </a:r>
            <a:r>
              <a:rPr lang="en-US" sz="2200" b="1" dirty="0">
                <a:solidFill>
                  <a:schemeClr val="tx1"/>
                </a:solidFill>
                <a:latin typeface="Tw Cen MT" panose="020B0602020104020603" pitchFamily="34" charset="0"/>
                <a:ea typeface="Calibri"/>
                <a:cs typeface="Calibri"/>
                <a:sym typeface="Calibri"/>
              </a:rPr>
              <a:t>purposeful data analysis system</a:t>
            </a:r>
            <a:r>
              <a:rPr lang="en-US" sz="2200" dirty="0">
                <a:solidFill>
                  <a:schemeClr val="tx1"/>
                </a:solidFill>
                <a:latin typeface="Tw Cen MT" panose="020B0602020104020603" pitchFamily="34" charset="0"/>
                <a:ea typeface="Calibri"/>
                <a:cs typeface="Calibri"/>
                <a:sym typeface="Calibri"/>
              </a:rPr>
              <a:t> for examining data:</a:t>
            </a:r>
          </a:p>
          <a:p>
            <a:pPr marL="114300" indent="0">
              <a:spcBef>
                <a:spcPts val="560"/>
              </a:spcBef>
              <a:buClr>
                <a:srgbClr val="073763"/>
              </a:buClr>
              <a:buSzPts val="1800"/>
              <a:buNone/>
            </a:pPr>
            <a:r>
              <a:rPr lang="en-US" sz="2200" dirty="0">
                <a:solidFill>
                  <a:schemeClr val="tx1"/>
                </a:solidFill>
                <a:latin typeface="Tw Cen MT" panose="020B0602020104020603" pitchFamily="34" charset="0"/>
                <a:ea typeface="Calibri"/>
                <a:cs typeface="Calibri"/>
                <a:sym typeface="Calibri"/>
              </a:rPr>
              <a:t>1. Establish data meeting guidelines</a:t>
            </a:r>
          </a:p>
          <a:p>
            <a:pPr marL="114300" indent="0">
              <a:spcBef>
                <a:spcPts val="560"/>
              </a:spcBef>
              <a:buClr>
                <a:srgbClr val="073763"/>
              </a:buClr>
              <a:buSzPts val="1800"/>
              <a:buNone/>
            </a:pPr>
            <a:r>
              <a:rPr lang="en-US" sz="2200" dirty="0">
                <a:solidFill>
                  <a:schemeClr val="tx1"/>
                </a:solidFill>
                <a:latin typeface="Tw Cen MT" panose="020B0602020104020603" pitchFamily="34" charset="0"/>
                <a:ea typeface="Calibri"/>
                <a:cs typeface="Calibri"/>
                <a:sym typeface="Calibri"/>
              </a:rPr>
              <a:t>2. Develop and use a systematic data meeting protocol</a:t>
            </a:r>
            <a:endParaRPr sz="2200" dirty="0">
              <a:solidFill>
                <a:schemeClr val="tx1"/>
              </a:solidFill>
              <a:latin typeface="Tw Cen MT" panose="020B0602020104020603" pitchFamily="34" charset="0"/>
              <a:ea typeface="Calibri"/>
              <a:cs typeface="Calibri"/>
              <a:sym typeface="Calibri"/>
            </a:endParaRP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When will you meet?</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How often?</a:t>
            </a:r>
          </a:p>
          <a:p>
            <a:pPr marL="914400" lvl="2">
              <a:spcBef>
                <a:spcPts val="0"/>
              </a:spcBef>
              <a:spcAft>
                <a:spcPts val="600"/>
              </a:spcAft>
              <a:buClr>
                <a:srgbClr val="00A49D"/>
              </a:buClr>
              <a:buFont typeface="Wingdings" panose="05000000000000000000" pitchFamily="2" charset="2"/>
              <a:buChar char="§"/>
            </a:pPr>
            <a:r>
              <a:rPr lang="en-US" sz="2000" dirty="0">
                <a:latin typeface="Tw Cen MT" panose="020B0602020104020603" pitchFamily="34" charset="0"/>
                <a:ea typeface="Calibri"/>
                <a:cs typeface="Calibri"/>
                <a:sym typeface="Calibri"/>
              </a:rPr>
              <a:t>How will you document meetings?</a:t>
            </a:r>
          </a:p>
          <a:p>
            <a:pPr marL="114300" indent="0">
              <a:spcBef>
                <a:spcPts val="0"/>
              </a:spcBef>
              <a:buClr>
                <a:srgbClr val="073763"/>
              </a:buClr>
              <a:buSzPts val="1800"/>
              <a:buNone/>
            </a:pPr>
            <a:r>
              <a:rPr lang="en-US" sz="2200" dirty="0">
                <a:solidFill>
                  <a:schemeClr val="tx1"/>
                </a:solidFill>
                <a:latin typeface="Tw Cen MT" panose="020B0602020104020603" pitchFamily="34" charset="0"/>
                <a:ea typeface="Calibri"/>
                <a:cs typeface="Calibri"/>
                <a:sym typeface="Calibri"/>
              </a:rPr>
              <a:t>3. Share items to add to the data meeting agenda for each meeting</a:t>
            </a:r>
            <a:endParaRPr sz="2200" i="0" u="none" strike="noStrike" cap="none" dirty="0">
              <a:solidFill>
                <a:schemeClr val="tx1"/>
              </a:solidFill>
              <a:latin typeface="Tw Cen MT" panose="020B0602020104020603" pitchFamily="34" charset="0"/>
              <a:ea typeface="Calibri"/>
              <a:cs typeface="Calibri"/>
              <a:sym typeface="Calibri"/>
            </a:endParaRPr>
          </a:p>
        </p:txBody>
      </p:sp>
      <p:graphicFrame>
        <p:nvGraphicFramePr>
          <p:cNvPr id="139" name="Table"/>
          <p:cNvGraphicFramePr/>
          <p:nvPr>
            <p:extLst>
              <p:ext uri="{D42A27DB-BD31-4B8C-83A1-F6EECF244321}">
                <p14:modId xmlns:p14="http://schemas.microsoft.com/office/powerpoint/2010/main" val="144283963"/>
              </p:ext>
            </p:extLst>
          </p:nvPr>
        </p:nvGraphicFramePr>
        <p:xfrm>
          <a:off x="457200" y="1738750"/>
          <a:ext cx="3332556" cy="4556542"/>
        </p:xfrm>
        <a:graphic>
          <a:graphicData uri="http://schemas.openxmlformats.org/drawingml/2006/table">
            <a:tbl>
              <a:tblPr firstRow="1" firstCol="1" lastCol="1">
                <a:noFill/>
                <a:tableStyleId>{0436ACFA-F8FA-4D41-A55F-A07280F3264E}</a:tableStyleId>
              </a:tblPr>
              <a:tblGrid>
                <a:gridCol w="1377892">
                  <a:extLst>
                    <a:ext uri="{9D8B030D-6E8A-4147-A177-3AD203B41FA5}">
                      <a16:colId xmlns:a16="http://schemas.microsoft.com/office/drawing/2014/main" val="20000"/>
                    </a:ext>
                  </a:extLst>
                </a:gridCol>
                <a:gridCol w="1954664">
                  <a:extLst>
                    <a:ext uri="{9D8B030D-6E8A-4147-A177-3AD203B41FA5}">
                      <a16:colId xmlns:a16="http://schemas.microsoft.com/office/drawing/2014/main" val="20001"/>
                    </a:ext>
                  </a:extLst>
                </a:gridCol>
              </a:tblGrid>
              <a:tr h="1081752">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2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2</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347479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implement a process for examining and interpreting data = Analyze</a:t>
                      </a:r>
                    </a:p>
                  </a:txBody>
                  <a:tcPr marL="91425" marR="91425" marT="91425" marB="91425"/>
                </a:tc>
                <a:tc>
                  <a:txBody>
                    <a:bodyPr/>
                    <a:lstStyle/>
                    <a:p>
                      <a:pPr marL="152400" lvl="0" indent="0" algn="l" rtl="0">
                        <a:spcBef>
                          <a:spcPts val="0"/>
                        </a:spcBef>
                        <a:spcAft>
                          <a:spcPts val="1200"/>
                        </a:spcAft>
                        <a:buSzPts val="1200"/>
                        <a:buFont typeface="Calibri"/>
                        <a:buNone/>
                      </a:pPr>
                      <a:r>
                        <a:rPr lang="en-US" sz="1800" b="0" i="0" u="none" strike="noStrike" cap="none" dirty="0">
                          <a:solidFill>
                            <a:srgbClr val="000000"/>
                          </a:solidFill>
                          <a:highlight>
                            <a:srgbClr val="FFFF00"/>
                          </a:highlight>
                          <a:latin typeface="Tw Cen MT" panose="020B0602020104020603" pitchFamily="34" charset="0"/>
                          <a:ea typeface="Arial"/>
                          <a:cs typeface="Calibri"/>
                          <a:sym typeface="Arial"/>
                        </a:rPr>
                        <a:t>Develop a purposeful data analysis system</a:t>
                      </a:r>
                    </a:p>
                    <a:p>
                      <a:pPr marL="152400" lvl="0" indent="0" algn="l" rtl="0">
                        <a:spcBef>
                          <a:spcPts val="0"/>
                        </a:spcBef>
                        <a:spcAft>
                          <a:spcPts val="1200"/>
                        </a:spcAft>
                        <a:buSzPts val="1200"/>
                        <a:buFont typeface="Calibri"/>
                        <a:buNone/>
                      </a:pPr>
                      <a:r>
                        <a:rPr lang="en-US" sz="1800" b="0" i="0" u="none" strike="noStrike" cap="none" dirty="0">
                          <a:solidFill>
                            <a:srgbClr val="000000"/>
                          </a:solidFill>
                          <a:latin typeface="Tw Cen MT" panose="020B0602020104020603" pitchFamily="34" charset="0"/>
                          <a:ea typeface="Calibri"/>
                          <a:cs typeface="Calibri"/>
                          <a:sym typeface="Arial"/>
                        </a:rPr>
                        <a:t>Identify a common </a:t>
                      </a:r>
                      <a:r>
                        <a:rPr lang="en-US" sz="1800" dirty="0">
                          <a:latin typeface="Tw Cen MT" panose="020B0602020104020603" pitchFamily="34" charset="0"/>
                          <a:ea typeface="Calibri"/>
                          <a:cs typeface="Calibri"/>
                          <a:sym typeface="Calibri"/>
                        </a:rPr>
                        <a:t>problem and relate it to a learning goal or target</a:t>
                      </a:r>
                      <a:endParaRPr sz="1800" dirty="0">
                        <a:latin typeface="Tw Cen MT" panose="020B0602020104020603" pitchFamily="34" charset="0"/>
                        <a:ea typeface="Calibri"/>
                        <a:cs typeface="Calibri"/>
                        <a:sym typeface="Calibri"/>
                      </a:endParaRPr>
                    </a:p>
                    <a:p>
                      <a:pPr marL="152400" lvl="0" indent="0" algn="l" rtl="0">
                        <a:spcBef>
                          <a:spcPts val="0"/>
                        </a:spcBef>
                        <a:spcAft>
                          <a:spcPts val="1200"/>
                        </a:spcAft>
                        <a:buSzPts val="1200"/>
                        <a:buFont typeface="Calibri"/>
                        <a:buNone/>
                      </a:pPr>
                      <a:r>
                        <a:rPr lang="en-US" sz="1800" dirty="0">
                          <a:latin typeface="Tw Cen MT" panose="020B0602020104020603" pitchFamily="34" charset="0"/>
                          <a:ea typeface="Calibri"/>
                          <a:cs typeface="Calibri"/>
                          <a:sym typeface="Calibri"/>
                        </a:rPr>
                        <a:t>Predict a link to teacher practice </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CE05-3CCA-034B-80B5-42D6A7A8F13A}"/>
              </a:ext>
            </a:extLst>
          </p:cNvPr>
          <p:cNvSpPr>
            <a:spLocks noGrp="1"/>
          </p:cNvSpPr>
          <p:nvPr>
            <p:ph type="title"/>
          </p:nvPr>
        </p:nvSpPr>
        <p:spPr/>
        <p:txBody>
          <a:bodyPr/>
          <a:lstStyle/>
          <a:p>
            <a:r>
              <a:rPr lang="en-US" dirty="0">
                <a:latin typeface="Tw Cen MT" panose="020B0602020104020603" pitchFamily="34" charset="0"/>
              </a:rPr>
              <a:t>What are data meeting guidelines?</a:t>
            </a:r>
          </a:p>
        </p:txBody>
      </p:sp>
      <p:sp>
        <p:nvSpPr>
          <p:cNvPr id="6" name="Text Placeholder 5">
            <a:extLst>
              <a:ext uri="{FF2B5EF4-FFF2-40B4-BE49-F238E27FC236}">
                <a16:creationId xmlns:a16="http://schemas.microsoft.com/office/drawing/2014/main" id="{322F10FE-6125-8442-AB95-434B12DE8321}"/>
              </a:ext>
            </a:extLst>
          </p:cNvPr>
          <p:cNvSpPr>
            <a:spLocks noGrp="1"/>
          </p:cNvSpPr>
          <p:nvPr>
            <p:ph type="body" idx="2"/>
          </p:nvPr>
        </p:nvSpPr>
        <p:spPr>
          <a:xfrm>
            <a:off x="3988981" y="1738750"/>
            <a:ext cx="4389475" cy="4510980"/>
          </a:xfrm>
          <a:noFill/>
          <a:ln w="12700">
            <a:solidFill>
              <a:schemeClr val="bg2">
                <a:lumMod val="60000"/>
                <a:lumOff val="40000"/>
              </a:schemeClr>
            </a:solidFill>
          </a:ln>
        </p:spPr>
        <p:txBody>
          <a:bodyPr wrap="square" lIns="91425" tIns="91425" rIns="91425" bIns="91425" anchor="t" anchorCtr="0">
            <a:normAutofit/>
          </a:bodyPr>
          <a:lstStyle/>
          <a:p>
            <a:pPr marL="457200"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rPr>
              <a:t>Overarching thoughts about how the data team will function</a:t>
            </a:r>
          </a:p>
          <a:p>
            <a:pPr marL="457200"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Arial"/>
              </a:rPr>
              <a:t>Overarching data analysis goals</a:t>
            </a:r>
          </a:p>
          <a:p>
            <a:pPr marL="457200"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Arial"/>
              </a:rPr>
              <a:t>Keep the meetings focused and safe</a:t>
            </a:r>
          </a:p>
          <a:p>
            <a:pPr marL="457200" indent="-381000">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Arial"/>
              </a:rPr>
              <a:t>Will not change meeting to meeting</a:t>
            </a:r>
          </a:p>
        </p:txBody>
      </p:sp>
      <p:graphicFrame>
        <p:nvGraphicFramePr>
          <p:cNvPr id="7" name="Table">
            <a:extLst>
              <a:ext uri="{FF2B5EF4-FFF2-40B4-BE49-F238E27FC236}">
                <a16:creationId xmlns:a16="http://schemas.microsoft.com/office/drawing/2014/main" id="{9D14CDA1-A327-2441-8E16-7878899E7084}"/>
              </a:ext>
            </a:extLst>
          </p:cNvPr>
          <p:cNvGraphicFramePr/>
          <p:nvPr>
            <p:extLst>
              <p:ext uri="{D42A27DB-BD31-4B8C-83A1-F6EECF244321}">
                <p14:modId xmlns:p14="http://schemas.microsoft.com/office/powerpoint/2010/main" val="3031102061"/>
              </p:ext>
            </p:extLst>
          </p:nvPr>
        </p:nvGraphicFramePr>
        <p:xfrm>
          <a:off x="457200" y="1738750"/>
          <a:ext cx="3238771" cy="4510980"/>
        </p:xfrm>
        <a:graphic>
          <a:graphicData uri="http://schemas.openxmlformats.org/drawingml/2006/table">
            <a:tbl>
              <a:tblPr firstRow="1" firstCol="1" lastCol="1">
                <a:noFill/>
                <a:tableStyleId>{0436ACFA-F8FA-4D41-A55F-A07280F3264E}</a:tableStyleId>
              </a:tblPr>
              <a:tblGrid>
                <a:gridCol w="1386525">
                  <a:extLst>
                    <a:ext uri="{9D8B030D-6E8A-4147-A177-3AD203B41FA5}">
                      <a16:colId xmlns:a16="http://schemas.microsoft.com/office/drawing/2014/main" val="20000"/>
                    </a:ext>
                  </a:extLst>
                </a:gridCol>
                <a:gridCol w="1852246">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2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2</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implement a process for examining and interpreting data</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 Analyze</a:t>
                      </a:r>
                    </a:p>
                  </a:txBody>
                  <a:tcPr marL="91425" marR="91425" marT="91425" marB="91425"/>
                </a:tc>
                <a:tc>
                  <a:txBody>
                    <a:bodyPr/>
                    <a:lstStyle/>
                    <a:p>
                      <a:pPr marL="152400" lvl="0" indent="0" algn="l" rtl="0">
                        <a:spcBef>
                          <a:spcPts val="0"/>
                        </a:spcBef>
                        <a:spcAft>
                          <a:spcPts val="1200"/>
                        </a:spcAft>
                        <a:buSzPts val="1200"/>
                        <a:buFont typeface="Calibri"/>
                        <a:buNone/>
                      </a:pPr>
                      <a:r>
                        <a:rPr lang="en-US" sz="1800" b="0" i="0" u="none" strike="noStrike" cap="none" dirty="0">
                          <a:solidFill>
                            <a:srgbClr val="000000"/>
                          </a:solidFill>
                          <a:highlight>
                            <a:srgbClr val="FFFF00"/>
                          </a:highlight>
                          <a:latin typeface="Tw Cen MT" panose="020B0602020104020603" pitchFamily="34" charset="0"/>
                          <a:ea typeface="Arial"/>
                          <a:cs typeface="Calibri"/>
                          <a:sym typeface="Arial"/>
                        </a:rPr>
                        <a:t>Develop a purposeful data analysis system</a:t>
                      </a:r>
                    </a:p>
                    <a:p>
                      <a:pPr marL="152400" lvl="0" indent="0" algn="l" rtl="0">
                        <a:spcBef>
                          <a:spcPts val="0"/>
                        </a:spcBef>
                        <a:spcAft>
                          <a:spcPts val="1200"/>
                        </a:spcAft>
                        <a:buSzPts val="1200"/>
                        <a:buFont typeface="Calibri"/>
                        <a:buNone/>
                      </a:pPr>
                      <a:r>
                        <a:rPr lang="en-US" sz="1800" b="0" i="0" u="none" strike="noStrike" cap="none" dirty="0">
                          <a:solidFill>
                            <a:srgbClr val="000000"/>
                          </a:solidFill>
                          <a:latin typeface="Tw Cen MT" panose="020B0602020104020603" pitchFamily="34" charset="0"/>
                          <a:ea typeface="Calibri"/>
                          <a:cs typeface="Calibri"/>
                          <a:sym typeface="Arial"/>
                        </a:rPr>
                        <a:t>Identify a common </a:t>
                      </a:r>
                      <a:r>
                        <a:rPr lang="en-US" sz="1800" dirty="0">
                          <a:latin typeface="Tw Cen MT" panose="020B0602020104020603" pitchFamily="34" charset="0"/>
                          <a:ea typeface="Calibri"/>
                          <a:cs typeface="Calibri"/>
                          <a:sym typeface="Calibri"/>
                        </a:rPr>
                        <a:t>problem and relate it to a learning goal or target</a:t>
                      </a:r>
                      <a:endParaRPr sz="1800" dirty="0">
                        <a:latin typeface="Tw Cen MT" panose="020B0602020104020603" pitchFamily="34" charset="0"/>
                        <a:ea typeface="Calibri"/>
                        <a:cs typeface="Calibri"/>
                        <a:sym typeface="Calibri"/>
                      </a:endParaRPr>
                    </a:p>
                    <a:p>
                      <a:pPr marL="152400" lvl="0" indent="0" algn="l" rtl="0">
                        <a:spcBef>
                          <a:spcPts val="0"/>
                        </a:spcBef>
                        <a:spcAft>
                          <a:spcPts val="1200"/>
                        </a:spcAft>
                        <a:buSzPts val="1200"/>
                        <a:buFont typeface="Calibri"/>
                        <a:buNone/>
                      </a:pPr>
                      <a:r>
                        <a:rPr lang="en-US" sz="1800" dirty="0">
                          <a:latin typeface="Tw Cen MT" panose="020B0602020104020603" pitchFamily="34" charset="0"/>
                          <a:ea typeface="Calibri"/>
                          <a:cs typeface="Calibri"/>
                          <a:sym typeface="Calibri"/>
                        </a:rPr>
                        <a:t>Predict a link to teacher practice </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5885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0D29-720A-5045-AE04-171FDAA996AB}"/>
              </a:ext>
            </a:extLst>
          </p:cNvPr>
          <p:cNvSpPr>
            <a:spLocks noGrp="1"/>
          </p:cNvSpPr>
          <p:nvPr>
            <p:ph type="title"/>
          </p:nvPr>
        </p:nvSpPr>
        <p:spPr>
          <a:xfrm>
            <a:off x="457200" y="550862"/>
            <a:ext cx="8229600" cy="1096961"/>
          </a:xfrm>
        </p:spPr>
        <p:txBody>
          <a:bodyPr/>
          <a:lstStyle/>
          <a:p>
            <a:r>
              <a:rPr lang="en-US" dirty="0">
                <a:latin typeface="Tw Cen MT" panose="020B0602020104020603" pitchFamily="34" charset="0"/>
              </a:rPr>
              <a:t>Sample Data Meeting Guidelines</a:t>
            </a:r>
          </a:p>
        </p:txBody>
      </p:sp>
      <p:sp>
        <p:nvSpPr>
          <p:cNvPr id="5" name="Text Placeholder 4">
            <a:extLst>
              <a:ext uri="{FF2B5EF4-FFF2-40B4-BE49-F238E27FC236}">
                <a16:creationId xmlns:a16="http://schemas.microsoft.com/office/drawing/2014/main" id="{3476DDC1-C026-7F4B-8C57-8222CBD077C9}"/>
              </a:ext>
            </a:extLst>
          </p:cNvPr>
          <p:cNvSpPr>
            <a:spLocks noGrp="1"/>
          </p:cNvSpPr>
          <p:nvPr>
            <p:ph type="body" idx="1"/>
          </p:nvPr>
        </p:nvSpPr>
        <p:spPr>
          <a:xfrm>
            <a:off x="457200" y="1599019"/>
            <a:ext cx="8229600" cy="4471581"/>
          </a:xfrm>
          <a:ln>
            <a:solidFill>
              <a:schemeClr val="accent1"/>
            </a:solidFill>
          </a:ln>
        </p:spPr>
        <p:txBody>
          <a:bodyPr>
            <a:noAutofit/>
          </a:bodyPr>
          <a:lstStyle/>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Be honest about what the data is saying about your current reality.</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No blaming.</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Focus on what the data says about the progress of each student.</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Recognize that it is not about YOU. It is about what you can do next to improve each student’s level of success. The data is not a reflection of your teaching. It is a reflection of student learning. </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Reflect on how unit activities or student strategies can be revised.</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Share best practices as well as things that may not have worked as planned.</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Review the assessment to assure it effectively measures the student learning objectives.</a:t>
            </a:r>
          </a:p>
        </p:txBody>
      </p:sp>
    </p:spTree>
    <p:extLst>
      <p:ext uri="{BB962C8B-B14F-4D97-AF65-F5344CB8AC3E}">
        <p14:creationId xmlns:p14="http://schemas.microsoft.com/office/powerpoint/2010/main" val="90574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5" name="TextBox 4"/>
          <p:cNvSpPr txBox="1"/>
          <p:nvPr/>
        </p:nvSpPr>
        <p:spPr>
          <a:xfrm>
            <a:off x="1" y="748254"/>
            <a:ext cx="9144000" cy="1077218"/>
          </a:xfrm>
          <a:prstGeom prst="rect">
            <a:avLst/>
          </a:prstGeom>
          <a:noFill/>
        </p:spPr>
        <p:txBody>
          <a:bodyPr wrap="square" rtlCol="0">
            <a:spAutoFit/>
          </a:bodyPr>
          <a:lstStyle/>
          <a:p>
            <a:pPr algn="ctr"/>
            <a:r>
              <a:rPr lang="en-US" sz="3200" dirty="0">
                <a:solidFill>
                  <a:srgbClr val="0D4170"/>
                </a:solidFill>
                <a:latin typeface="Tw Cen MT" panose="020B0602020104020603" pitchFamily="34" charset="0"/>
                <a:sym typeface="Questrial"/>
              </a:rPr>
              <a:t>Hidden Slide #4</a:t>
            </a:r>
          </a:p>
          <a:p>
            <a:pPr algn="ctr"/>
            <a:r>
              <a:rPr lang="en-US" sz="3200" dirty="0">
                <a:solidFill>
                  <a:srgbClr val="0D4170"/>
                </a:solidFill>
                <a:latin typeface="Tw Cen MT" panose="020B0602020104020603" pitchFamily="34" charset="0"/>
                <a:sym typeface="Questrial"/>
              </a:rPr>
              <a:t>Preparatory Activities</a:t>
            </a:r>
            <a:endParaRPr lang="en-US" sz="3600" dirty="0">
              <a:solidFill>
                <a:srgbClr val="0D4170"/>
              </a:solidFill>
            </a:endParaRPr>
          </a:p>
        </p:txBody>
      </p:sp>
      <p:pic>
        <p:nvPicPr>
          <p:cNvPr id="4" name="Picture 3"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
        <p:nvSpPr>
          <p:cNvPr id="6" name="Shape 636"/>
          <p:cNvSpPr txBox="1"/>
          <p:nvPr/>
        </p:nvSpPr>
        <p:spPr>
          <a:xfrm>
            <a:off x="-1812757" y="6496221"/>
            <a:ext cx="10948694" cy="361779"/>
          </a:xfrm>
          <a:prstGeom prst="rect">
            <a:avLst/>
          </a:prstGeom>
          <a:noFill/>
          <a:ln>
            <a:noFill/>
          </a:ln>
        </p:spPr>
        <p:txBody>
          <a:bodyPr wrap="square" lIns="91425" tIns="45700" rIns="91425" bIns="45700" anchor="t" anchorCtr="0">
            <a:noAutofit/>
          </a:bodyPr>
          <a:lstStyle/>
          <a:p>
            <a:pPr lvl="0" algn="r">
              <a:buSzPct val="25000"/>
            </a:pPr>
            <a:r>
              <a:rPr lang="en-US" dirty="0">
                <a:solidFill>
                  <a:schemeClr val="dk1"/>
                </a:solidFill>
                <a:latin typeface="Calibri"/>
                <a:ea typeface="Calibri"/>
                <a:cs typeface="Calibri"/>
                <a:sym typeface="Calibri"/>
              </a:rPr>
              <a:t>*Herman, P., </a:t>
            </a:r>
            <a:r>
              <a:rPr lang="en-US" dirty="0" err="1">
                <a:solidFill>
                  <a:schemeClr val="dk1"/>
                </a:solidFill>
                <a:latin typeface="Calibri"/>
                <a:ea typeface="Calibri"/>
                <a:cs typeface="Calibri"/>
                <a:sym typeface="Calibri"/>
              </a:rPr>
              <a:t>Wardrip</a:t>
            </a:r>
            <a:r>
              <a:rPr lang="en-US" dirty="0">
                <a:solidFill>
                  <a:schemeClr val="dk1"/>
                </a:solidFill>
                <a:latin typeface="Calibri"/>
                <a:ea typeface="Calibri"/>
                <a:cs typeface="Calibri"/>
                <a:sym typeface="Calibri"/>
              </a:rPr>
              <a:t>, P., Hall, A., &amp; </a:t>
            </a:r>
            <a:r>
              <a:rPr lang="en-US" dirty="0" err="1">
                <a:solidFill>
                  <a:schemeClr val="dk1"/>
                </a:solidFill>
                <a:latin typeface="Calibri"/>
                <a:ea typeface="Calibri"/>
                <a:cs typeface="Calibri"/>
                <a:sym typeface="Calibri"/>
              </a:rPr>
              <a:t>Chimino</a:t>
            </a:r>
            <a:r>
              <a:rPr lang="en-US" dirty="0">
                <a:solidFill>
                  <a:schemeClr val="dk1"/>
                </a:solidFill>
                <a:latin typeface="Calibri"/>
                <a:ea typeface="Calibri"/>
                <a:cs typeface="Calibri"/>
                <a:sym typeface="Calibri"/>
              </a:rPr>
              <a:t>, A. (2012)</a:t>
            </a:r>
            <a:endParaRPr lang="en-US" dirty="0">
              <a:solidFill>
                <a:schemeClr val="dk1"/>
              </a:solidFill>
              <a:latin typeface="Tw Cen MT" panose="020B0602020104020603" pitchFamily="34" charset="0"/>
              <a:cs typeface="Calibri" panose="020F0502020204030204" pitchFamily="34" charset="0"/>
            </a:endParaRPr>
          </a:p>
        </p:txBody>
      </p:sp>
      <p:sp>
        <p:nvSpPr>
          <p:cNvPr id="10" name="Text Placeholder 2"/>
          <p:cNvSpPr>
            <a:spLocks noGrp="1"/>
          </p:cNvSpPr>
          <p:nvPr>
            <p:ph type="body" idx="1"/>
          </p:nvPr>
        </p:nvSpPr>
        <p:spPr>
          <a:xfrm>
            <a:off x="457200" y="1986138"/>
            <a:ext cx="8229600" cy="3959352"/>
          </a:xfrm>
        </p:spPr>
        <p:txBody>
          <a:bodyPr numCol="1">
            <a:normAutofit/>
          </a:bodyPr>
          <a:lstStyle/>
          <a:p>
            <a:pPr marL="660401" indent="-457200">
              <a:buClr>
                <a:schemeClr val="tx1"/>
              </a:buClr>
              <a:buFont typeface="+mj-lt"/>
              <a:buAutoNum type="arabicPeriod"/>
            </a:pPr>
            <a:r>
              <a:rPr lang="en-US" sz="2800" dirty="0">
                <a:solidFill>
                  <a:schemeClr val="tx1"/>
                </a:solidFill>
              </a:rPr>
              <a:t>Send pre-read article </a:t>
            </a:r>
            <a:r>
              <a:rPr lang="en-US" sz="2800" i="1" dirty="0">
                <a:solidFill>
                  <a:schemeClr val="tx1"/>
                </a:solidFill>
              </a:rPr>
              <a:t>Teachers Harness the Power of Assessment* </a:t>
            </a:r>
            <a:r>
              <a:rPr lang="en-US" sz="2800" dirty="0">
                <a:solidFill>
                  <a:schemeClr val="tx1"/>
                </a:solidFill>
              </a:rPr>
              <a:t>and reflection questions to participants prior to training session. </a:t>
            </a:r>
          </a:p>
          <a:p>
            <a:pPr marL="660401" indent="-457200">
              <a:buClr>
                <a:schemeClr val="tx1"/>
              </a:buClr>
              <a:buFont typeface="+mj-lt"/>
              <a:buAutoNum type="arabicPeriod"/>
            </a:pPr>
            <a:r>
              <a:rPr lang="en-US" sz="2800" dirty="0">
                <a:solidFill>
                  <a:schemeClr val="tx1"/>
                </a:solidFill>
              </a:rPr>
              <a:t>Ask participants to choose a set of student data to analyze during the Essential Function 1 Activity. Skim and scan the set of student data. Become familiar with the data in preparation for the session.</a:t>
            </a:r>
            <a:endParaRPr lang="en-US" sz="2800" dirty="0"/>
          </a:p>
        </p:txBody>
      </p:sp>
    </p:spTree>
    <p:extLst>
      <p:ext uri="{BB962C8B-B14F-4D97-AF65-F5344CB8AC3E}">
        <p14:creationId xmlns:p14="http://schemas.microsoft.com/office/powerpoint/2010/main" val="3146556404"/>
      </p:ext>
    </p:extLst>
  </p:cSld>
  <p:clrMapOvr>
    <a:overrideClrMapping bg1="lt1" tx1="dk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0CBF5A-CBD9-794B-BECA-52827894C66D}"/>
              </a:ext>
            </a:extLst>
          </p:cNvPr>
          <p:cNvSpPr>
            <a:spLocks noGrp="1"/>
          </p:cNvSpPr>
          <p:nvPr>
            <p:ph type="title"/>
          </p:nvPr>
        </p:nvSpPr>
        <p:spPr/>
        <p:txBody>
          <a:bodyPr/>
          <a:lstStyle/>
          <a:p>
            <a:r>
              <a:rPr lang="en-US" dirty="0">
                <a:latin typeface="Tw Cen MT" panose="020B0602020104020603" pitchFamily="34" charset="0"/>
              </a:rPr>
              <a:t>What is a </a:t>
            </a:r>
            <a:r>
              <a:rPr lang="en-US" dirty="0"/>
              <a:t>DBDM M</a:t>
            </a:r>
            <a:r>
              <a:rPr lang="en-US" dirty="0">
                <a:latin typeface="Tw Cen MT" panose="020B0602020104020603" pitchFamily="34" charset="0"/>
              </a:rPr>
              <a:t>eeting </a:t>
            </a:r>
            <a:r>
              <a:rPr lang="en-US" dirty="0"/>
              <a:t>P</a:t>
            </a:r>
            <a:r>
              <a:rPr lang="en-US" dirty="0">
                <a:latin typeface="Tw Cen MT" panose="020B0602020104020603" pitchFamily="34" charset="0"/>
              </a:rPr>
              <a:t>rotocol?</a:t>
            </a:r>
          </a:p>
        </p:txBody>
      </p:sp>
      <p:sp>
        <p:nvSpPr>
          <p:cNvPr id="7" name="Text Placeholder 6">
            <a:extLst>
              <a:ext uri="{FF2B5EF4-FFF2-40B4-BE49-F238E27FC236}">
                <a16:creationId xmlns:a16="http://schemas.microsoft.com/office/drawing/2014/main" id="{7EC4DA3E-7C67-D340-8DC9-A7F751DA59D7}"/>
              </a:ext>
            </a:extLst>
          </p:cNvPr>
          <p:cNvSpPr>
            <a:spLocks noGrp="1"/>
          </p:cNvSpPr>
          <p:nvPr>
            <p:ph type="body" idx="2"/>
          </p:nvPr>
        </p:nvSpPr>
        <p:spPr>
          <a:xfrm>
            <a:off x="4583723" y="1738750"/>
            <a:ext cx="4275924" cy="3962340"/>
          </a:xfrm>
          <a:ln w="12700">
            <a:solidFill>
              <a:schemeClr val="bg2">
                <a:lumMod val="60000"/>
                <a:lumOff val="40000"/>
              </a:schemeClr>
            </a:solidFill>
          </a:ln>
        </p:spPr>
        <p:txBody>
          <a:bodyPr>
            <a:normAutofit/>
          </a:bodyPr>
          <a:lstStyle/>
          <a:p>
            <a:pPr marL="457200" indent="-381000" fontAlgn="base">
              <a:spcBef>
                <a:spcPts val="0"/>
              </a:spcBef>
              <a:spcAft>
                <a:spcPts val="600"/>
              </a:spcAft>
              <a:buClr>
                <a:srgbClr val="00A49D"/>
              </a:buClr>
              <a:buSzPts val="2400"/>
              <a:buFont typeface="Wingdings" panose="05000000000000000000" pitchFamily="2" charset="2"/>
              <a:buChar char="§"/>
            </a:pPr>
            <a:r>
              <a:rPr lang="en-US" sz="2400" dirty="0">
                <a:ea typeface="Calibri"/>
                <a:cs typeface="Calibri"/>
              </a:rPr>
              <a:t>Systematic step-by-step process used for analyzing data</a:t>
            </a:r>
          </a:p>
          <a:p>
            <a:pPr marL="457200" indent="-381000" fontAlgn="base">
              <a:spcBef>
                <a:spcPts val="0"/>
              </a:spcBef>
              <a:spcAft>
                <a:spcPts val="600"/>
              </a:spcAft>
              <a:buClr>
                <a:srgbClr val="00A49D"/>
              </a:buClr>
              <a:buSzPts val="2400"/>
              <a:buFont typeface="Wingdings" panose="05000000000000000000" pitchFamily="2" charset="2"/>
              <a:buChar char="§"/>
            </a:pPr>
            <a:r>
              <a:rPr lang="en-US" sz="2400" dirty="0">
                <a:ea typeface="Calibri"/>
                <a:cs typeface="Calibri"/>
              </a:rPr>
              <a:t>Resist the urge to skip the protocol during meetings</a:t>
            </a:r>
          </a:p>
          <a:p>
            <a:pPr marL="457200" indent="-381000" fontAlgn="base">
              <a:spcBef>
                <a:spcPts val="0"/>
              </a:spcBef>
              <a:spcAft>
                <a:spcPts val="600"/>
              </a:spcAft>
              <a:buClr>
                <a:srgbClr val="00A49D"/>
              </a:buClr>
              <a:buSzPts val="2400"/>
              <a:buFont typeface="Wingdings" panose="05000000000000000000" pitchFamily="2" charset="2"/>
              <a:buChar char="§"/>
            </a:pPr>
            <a:r>
              <a:rPr lang="en-US" sz="2400" dirty="0">
                <a:ea typeface="Calibri"/>
                <a:cs typeface="Calibri"/>
              </a:rPr>
              <a:t>Will not change meeting to meeting</a:t>
            </a:r>
          </a:p>
        </p:txBody>
      </p:sp>
      <p:graphicFrame>
        <p:nvGraphicFramePr>
          <p:cNvPr id="8" name="Table">
            <a:extLst>
              <a:ext uri="{FF2B5EF4-FFF2-40B4-BE49-F238E27FC236}">
                <a16:creationId xmlns:a16="http://schemas.microsoft.com/office/drawing/2014/main" id="{775A40B8-26BD-714B-95EC-7DB0004A240B}"/>
              </a:ext>
            </a:extLst>
          </p:cNvPr>
          <p:cNvGraphicFramePr/>
          <p:nvPr>
            <p:extLst>
              <p:ext uri="{D42A27DB-BD31-4B8C-83A1-F6EECF244321}">
                <p14:modId xmlns:p14="http://schemas.microsoft.com/office/powerpoint/2010/main" val="3447268447"/>
              </p:ext>
            </p:extLst>
          </p:nvPr>
        </p:nvGraphicFramePr>
        <p:xfrm>
          <a:off x="457200" y="1738750"/>
          <a:ext cx="3684248" cy="3962340"/>
        </p:xfrm>
        <a:graphic>
          <a:graphicData uri="http://schemas.openxmlformats.org/drawingml/2006/table">
            <a:tbl>
              <a:tblPr firstRow="1" firstCol="1" lastCol="1">
                <a:noFill/>
                <a:tableStyleId>{0436ACFA-F8FA-4D41-A55F-A07280F3264E}</a:tableStyleId>
              </a:tblPr>
              <a:tblGrid>
                <a:gridCol w="1615463">
                  <a:extLst>
                    <a:ext uri="{9D8B030D-6E8A-4147-A177-3AD203B41FA5}">
                      <a16:colId xmlns:a16="http://schemas.microsoft.com/office/drawing/2014/main" val="20000"/>
                    </a:ext>
                  </a:extLst>
                </a:gridCol>
                <a:gridCol w="2068785">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2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2</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implement a process for examining and interpreting data</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 Analyze</a:t>
                      </a:r>
                    </a:p>
                  </a:txBody>
                  <a:tcPr marL="91425" marR="91425" marT="91425" marB="91425"/>
                </a:tc>
                <a:tc>
                  <a:txBody>
                    <a:bodyPr/>
                    <a:lstStyle/>
                    <a:p>
                      <a:pPr marL="152400" lvl="0" indent="0" algn="l" rtl="0">
                        <a:spcBef>
                          <a:spcPts val="0"/>
                        </a:spcBef>
                        <a:spcAft>
                          <a:spcPts val="1200"/>
                        </a:spcAft>
                        <a:buSzPts val="1200"/>
                        <a:buFont typeface="Calibri"/>
                        <a:buNone/>
                      </a:pPr>
                      <a:r>
                        <a:rPr lang="en-US" sz="1800" b="0" i="0" u="none" strike="noStrike" cap="none" dirty="0">
                          <a:solidFill>
                            <a:srgbClr val="000000"/>
                          </a:solidFill>
                          <a:highlight>
                            <a:srgbClr val="FFFF00"/>
                          </a:highlight>
                          <a:latin typeface="Tw Cen MT" panose="020B0602020104020603" pitchFamily="34" charset="0"/>
                          <a:ea typeface="Arial"/>
                          <a:cs typeface="Calibri"/>
                          <a:sym typeface="Arial"/>
                        </a:rPr>
                        <a:t>Develop a purposeful data analysis system</a:t>
                      </a:r>
                    </a:p>
                    <a:p>
                      <a:pPr marL="152400" lvl="0" indent="0" algn="l" rtl="0">
                        <a:spcBef>
                          <a:spcPts val="0"/>
                        </a:spcBef>
                        <a:spcAft>
                          <a:spcPts val="1200"/>
                        </a:spcAft>
                        <a:buSzPts val="1200"/>
                        <a:buFont typeface="Calibri"/>
                        <a:buNone/>
                      </a:pPr>
                      <a:r>
                        <a:rPr lang="en-US" sz="1800" b="0" i="0" u="none" strike="noStrike" cap="none" dirty="0">
                          <a:solidFill>
                            <a:srgbClr val="000000"/>
                          </a:solidFill>
                          <a:latin typeface="Tw Cen MT" panose="020B0602020104020603" pitchFamily="34" charset="0"/>
                          <a:ea typeface="Calibri"/>
                          <a:cs typeface="Calibri"/>
                          <a:sym typeface="Arial"/>
                        </a:rPr>
                        <a:t>Identify a common </a:t>
                      </a:r>
                      <a:r>
                        <a:rPr lang="en-US" sz="1800" dirty="0">
                          <a:latin typeface="Tw Cen MT" panose="020B0602020104020603" pitchFamily="34" charset="0"/>
                          <a:ea typeface="Calibri"/>
                          <a:cs typeface="Calibri"/>
                          <a:sym typeface="Calibri"/>
                        </a:rPr>
                        <a:t>problem and relate it to a learning goal or target</a:t>
                      </a:r>
                    </a:p>
                    <a:p>
                      <a:pPr marL="152400" lvl="0" indent="0" algn="l" rtl="0">
                        <a:spcBef>
                          <a:spcPts val="0"/>
                        </a:spcBef>
                        <a:spcAft>
                          <a:spcPts val="1200"/>
                        </a:spcAft>
                        <a:buSzPts val="1200"/>
                        <a:buFont typeface="Calibri"/>
                        <a:buNone/>
                      </a:pPr>
                      <a:r>
                        <a:rPr lang="en-US" sz="1800" dirty="0">
                          <a:latin typeface="Tw Cen MT" panose="020B0602020104020603" pitchFamily="34" charset="0"/>
                          <a:ea typeface="Calibri"/>
                          <a:cs typeface="Calibri"/>
                          <a:sym typeface="Calibri"/>
                        </a:rPr>
                        <a:t>Predict a link to teacher practice </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pic>
        <p:nvPicPr>
          <p:cNvPr id="9" name="Picture 8"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899208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587A8-FE1C-C44B-9FB1-F0F2D0D6E698}"/>
              </a:ext>
            </a:extLst>
          </p:cNvPr>
          <p:cNvSpPr>
            <a:spLocks noGrp="1"/>
          </p:cNvSpPr>
          <p:nvPr>
            <p:ph type="title"/>
          </p:nvPr>
        </p:nvSpPr>
        <p:spPr>
          <a:xfrm>
            <a:off x="457200" y="822379"/>
            <a:ext cx="8229600" cy="1096961"/>
          </a:xfrm>
        </p:spPr>
        <p:txBody>
          <a:bodyPr>
            <a:noAutofit/>
          </a:bodyPr>
          <a:lstStyle/>
          <a:p>
            <a:r>
              <a:rPr lang="en-US" dirty="0">
                <a:cs typeface="Calibri" panose="020F0502020204030204" pitchFamily="34" charset="0"/>
                <a:sym typeface="Calibri"/>
              </a:rPr>
              <a:t>Sample Data Meeting Protocol Summary</a:t>
            </a:r>
            <a:endParaRPr lang="en-US" dirty="0"/>
          </a:p>
        </p:txBody>
      </p:sp>
      <p:sp>
        <p:nvSpPr>
          <p:cNvPr id="5" name="Text Placeholder 4">
            <a:extLst>
              <a:ext uri="{FF2B5EF4-FFF2-40B4-BE49-F238E27FC236}">
                <a16:creationId xmlns:a16="http://schemas.microsoft.com/office/drawing/2014/main" id="{8DE56764-6FEF-EF4D-BF72-80CB7F5B8FC9}"/>
              </a:ext>
            </a:extLst>
          </p:cNvPr>
          <p:cNvSpPr>
            <a:spLocks noGrp="1"/>
          </p:cNvSpPr>
          <p:nvPr>
            <p:ph type="body" idx="1"/>
          </p:nvPr>
        </p:nvSpPr>
        <p:spPr>
          <a:xfrm>
            <a:off x="457200" y="2209805"/>
            <a:ext cx="8229600" cy="3936996"/>
          </a:xfrm>
          <a:ln>
            <a:solidFill>
              <a:schemeClr val="accent1"/>
            </a:solidFill>
          </a:ln>
        </p:spPr>
        <p:txBody>
          <a:bodyPr>
            <a:normAutofit/>
          </a:bodyPr>
          <a:lstStyle/>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Before the meeting: each team member has a copy of the latest classroom data, has reviewed it, and brings a copy to the meeting</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Introduction (2 min): Begin the meeting</a:t>
            </a:r>
          </a:p>
          <a:p>
            <a:pPr indent="-381000" fontAlgn="base">
              <a:spcBef>
                <a:spcPts val="0"/>
              </a:spcBef>
              <a:spcAft>
                <a:spcPts val="600"/>
              </a:spcAft>
              <a:buClr>
                <a:srgbClr val="00A49D"/>
              </a:buClr>
              <a:buSzPts val="2400"/>
              <a:buFont typeface="Wingdings" panose="05000000000000000000" pitchFamily="2" charset="2"/>
              <a:buChar char="§"/>
            </a:pPr>
            <a:r>
              <a:rPr lang="en-US" sz="2000" dirty="0">
                <a:solidFill>
                  <a:schemeClr val="accent4"/>
                </a:solidFill>
                <a:ea typeface="Calibri"/>
                <a:cs typeface="Calibri"/>
              </a:rPr>
              <a:t>Sharing (5 min): Successes and ideas</a:t>
            </a:r>
          </a:p>
          <a:p>
            <a:pPr indent="-381000" fontAlgn="base">
              <a:spcBef>
                <a:spcPts val="0"/>
              </a:spcBef>
              <a:spcAft>
                <a:spcPts val="600"/>
              </a:spcAft>
              <a:buClr>
                <a:srgbClr val="00A49D"/>
              </a:buClr>
              <a:buSzPts val="2400"/>
              <a:buFont typeface="Wingdings" panose="05000000000000000000" pitchFamily="2" charset="2"/>
              <a:buChar char="§"/>
            </a:pPr>
            <a:r>
              <a:rPr lang="en-US" sz="2000" dirty="0">
                <a:solidFill>
                  <a:schemeClr val="accent4"/>
                </a:solidFill>
                <a:ea typeface="Calibri"/>
                <a:cs typeface="Calibri"/>
              </a:rPr>
              <a:t>Current Challenges (5 min): Focus areas</a:t>
            </a:r>
          </a:p>
          <a:p>
            <a:pPr indent="-381000" fontAlgn="base">
              <a:spcBef>
                <a:spcPts val="0"/>
              </a:spcBef>
              <a:spcAft>
                <a:spcPts val="600"/>
              </a:spcAft>
              <a:buClr>
                <a:srgbClr val="00A49D"/>
              </a:buClr>
              <a:buSzPts val="2400"/>
              <a:buFont typeface="Wingdings" panose="05000000000000000000" pitchFamily="2" charset="2"/>
              <a:buChar char="§"/>
            </a:pPr>
            <a:r>
              <a:rPr lang="en-US" sz="2000" dirty="0">
                <a:solidFill>
                  <a:schemeClr val="accent4"/>
                </a:solidFill>
                <a:ea typeface="Calibri"/>
                <a:cs typeface="Calibri"/>
              </a:rPr>
              <a:t>Proposed Solutions (10 min): Brainstorm strategies as a team</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Action Plan (10 min): Agree on a strategy</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Closing the meeting (5 min): Debrief and summarize</a:t>
            </a:r>
          </a:p>
          <a:p>
            <a:pPr indent="-381000" fontAlgn="base">
              <a:spcBef>
                <a:spcPts val="0"/>
              </a:spcBef>
              <a:spcAft>
                <a:spcPts val="600"/>
              </a:spcAft>
              <a:buClr>
                <a:srgbClr val="00A49D"/>
              </a:buClr>
              <a:buSzPts val="2400"/>
              <a:buFont typeface="Wingdings" panose="05000000000000000000" pitchFamily="2" charset="2"/>
              <a:buChar char="§"/>
            </a:pPr>
            <a:r>
              <a:rPr lang="en-US" sz="2000" dirty="0">
                <a:ea typeface="Calibri"/>
                <a:cs typeface="Calibri"/>
              </a:rPr>
              <a:t>After the meeting: Distribute notes and summaries</a:t>
            </a:r>
          </a:p>
        </p:txBody>
      </p:sp>
      <p:pic>
        <p:nvPicPr>
          <p:cNvPr id="6" name="Picture 5"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855180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7442-1AD9-554D-B840-50265E3329F6}"/>
              </a:ext>
            </a:extLst>
          </p:cNvPr>
          <p:cNvSpPr>
            <a:spLocks noGrp="1"/>
          </p:cNvSpPr>
          <p:nvPr>
            <p:ph type="title"/>
          </p:nvPr>
        </p:nvSpPr>
        <p:spPr/>
        <p:txBody>
          <a:bodyPr/>
          <a:lstStyle/>
          <a:p>
            <a:r>
              <a:rPr lang="en-US" dirty="0">
                <a:latin typeface="Tw Cen MT" panose="020B0602020104020603" pitchFamily="34" charset="0"/>
              </a:rPr>
              <a:t>What is a Data </a:t>
            </a:r>
            <a:r>
              <a:rPr lang="en-US" dirty="0"/>
              <a:t>M</a:t>
            </a:r>
            <a:r>
              <a:rPr lang="en-US" dirty="0">
                <a:latin typeface="Tw Cen MT" panose="020B0602020104020603" pitchFamily="34" charset="0"/>
              </a:rPr>
              <a:t>eeting </a:t>
            </a:r>
            <a:r>
              <a:rPr lang="en-US" dirty="0"/>
              <a:t>A</a:t>
            </a:r>
            <a:r>
              <a:rPr lang="en-US" dirty="0">
                <a:latin typeface="Tw Cen MT" panose="020B0602020104020603" pitchFamily="34" charset="0"/>
              </a:rPr>
              <a:t>genda?</a:t>
            </a:r>
          </a:p>
        </p:txBody>
      </p:sp>
      <p:sp>
        <p:nvSpPr>
          <p:cNvPr id="4" name="Text Placeholder 3">
            <a:extLst>
              <a:ext uri="{FF2B5EF4-FFF2-40B4-BE49-F238E27FC236}">
                <a16:creationId xmlns:a16="http://schemas.microsoft.com/office/drawing/2014/main" id="{2E8FF60A-B740-1D48-BE66-22A9BCB6CE30}"/>
              </a:ext>
            </a:extLst>
          </p:cNvPr>
          <p:cNvSpPr>
            <a:spLocks noGrp="1"/>
          </p:cNvSpPr>
          <p:nvPr>
            <p:ph type="body" idx="2"/>
          </p:nvPr>
        </p:nvSpPr>
        <p:spPr>
          <a:xfrm>
            <a:off x="4138246" y="1738749"/>
            <a:ext cx="4548554" cy="4516655"/>
          </a:xfrm>
          <a:noFill/>
          <a:ln w="12700">
            <a:solidFill>
              <a:schemeClr val="bg2">
                <a:lumMod val="60000"/>
                <a:lumOff val="40000"/>
              </a:schemeClr>
            </a:solidFill>
          </a:ln>
        </p:spPr>
        <p:txBody>
          <a:bodyPr spcFirstLastPara="1" wrap="square" lIns="91425" tIns="91425" rIns="91425" bIns="91425" anchor="t" anchorCtr="0">
            <a:noAutofit/>
          </a:bodyPr>
          <a:lstStyle/>
          <a:p>
            <a:pPr marL="457200" indent="-381000" fontAlgn="base">
              <a:spcBef>
                <a:spcPts val="0"/>
              </a:spcBef>
              <a:spcAft>
                <a:spcPts val="600"/>
              </a:spcAft>
              <a:buClr>
                <a:srgbClr val="00A49D"/>
              </a:buClr>
              <a:buSzPts val="2400"/>
              <a:buFont typeface="Wingdings" panose="05000000000000000000" pitchFamily="2" charset="2"/>
              <a:buChar char="§"/>
            </a:pPr>
            <a:r>
              <a:rPr lang="en-US" sz="2200" dirty="0">
                <a:ea typeface="Calibri"/>
                <a:cs typeface="Calibri"/>
              </a:rPr>
              <a:t>Goals we want accomplish during this specific meeting</a:t>
            </a:r>
          </a:p>
          <a:p>
            <a:pPr marL="457200" indent="-381000" fontAlgn="base">
              <a:spcBef>
                <a:spcPts val="0"/>
              </a:spcBef>
              <a:spcAft>
                <a:spcPts val="600"/>
              </a:spcAft>
              <a:buClr>
                <a:srgbClr val="00A49D"/>
              </a:buClr>
              <a:buSzPts val="2400"/>
              <a:buFont typeface="Wingdings" panose="05000000000000000000" pitchFamily="2" charset="2"/>
              <a:buChar char="§"/>
            </a:pPr>
            <a:r>
              <a:rPr lang="en-US" sz="2200" dirty="0">
                <a:ea typeface="Calibri"/>
                <a:cs typeface="Calibri"/>
              </a:rPr>
              <a:t>Talking points</a:t>
            </a:r>
          </a:p>
          <a:p>
            <a:pPr marL="457200" indent="-381000" fontAlgn="base">
              <a:spcBef>
                <a:spcPts val="0"/>
              </a:spcBef>
              <a:spcAft>
                <a:spcPts val="600"/>
              </a:spcAft>
              <a:buClr>
                <a:srgbClr val="00A49D"/>
              </a:buClr>
              <a:buSzPts val="2400"/>
              <a:buFont typeface="Wingdings" panose="05000000000000000000" pitchFamily="2" charset="2"/>
              <a:buChar char="§"/>
            </a:pPr>
            <a:r>
              <a:rPr lang="en-US" sz="2200" dirty="0">
                <a:ea typeface="Calibri"/>
                <a:cs typeface="Calibri"/>
              </a:rPr>
              <a:t>Questions</a:t>
            </a:r>
          </a:p>
          <a:p>
            <a:pPr marL="457200" indent="-381000" fontAlgn="base">
              <a:spcBef>
                <a:spcPts val="0"/>
              </a:spcBef>
              <a:spcAft>
                <a:spcPts val="600"/>
              </a:spcAft>
              <a:buClr>
                <a:srgbClr val="00A49D"/>
              </a:buClr>
              <a:buSzPts val="2400"/>
              <a:buFont typeface="Wingdings" panose="05000000000000000000" pitchFamily="2" charset="2"/>
              <a:buChar char="§"/>
            </a:pPr>
            <a:r>
              <a:rPr lang="en-US" sz="2200" dirty="0">
                <a:ea typeface="Calibri"/>
                <a:cs typeface="Calibri"/>
              </a:rPr>
              <a:t>Accessible by each team member (shared folder)</a:t>
            </a:r>
          </a:p>
          <a:p>
            <a:pPr marL="457200" indent="-381000" fontAlgn="base">
              <a:spcBef>
                <a:spcPts val="0"/>
              </a:spcBef>
              <a:spcAft>
                <a:spcPts val="600"/>
              </a:spcAft>
              <a:buClr>
                <a:srgbClr val="00A49D"/>
              </a:buClr>
              <a:buSzPts val="2400"/>
              <a:buFont typeface="Wingdings" panose="05000000000000000000" pitchFamily="2" charset="2"/>
              <a:buChar char="§"/>
            </a:pPr>
            <a:r>
              <a:rPr lang="en-US" sz="2200" dirty="0">
                <a:ea typeface="Calibri"/>
                <a:cs typeface="Calibri"/>
              </a:rPr>
              <a:t>Will change meeting to meeting</a:t>
            </a:r>
          </a:p>
          <a:p>
            <a:pPr marL="914400" lvl="1" indent="-342900">
              <a:spcBef>
                <a:spcPts val="560"/>
              </a:spcBef>
              <a:buClr>
                <a:srgbClr val="00A49D"/>
              </a:buClr>
              <a:buFont typeface="Arial" panose="020B0604020202020204" pitchFamily="34" charset="0"/>
              <a:buChar char="•"/>
            </a:pPr>
            <a:r>
              <a:rPr lang="en-US" sz="2200" dirty="0">
                <a:solidFill>
                  <a:schemeClr val="tx1"/>
                </a:solidFill>
                <a:latin typeface="Tw Cen MT" panose="020B0602020104020603" pitchFamily="34" charset="0"/>
                <a:ea typeface="Calibri"/>
                <a:cs typeface="Calibri"/>
              </a:rPr>
              <a:t>Resist the urge to wander off topic</a:t>
            </a:r>
          </a:p>
          <a:p>
            <a:pPr marL="457200" indent="-342900">
              <a:spcBef>
                <a:spcPts val="640"/>
              </a:spcBef>
              <a:buClr>
                <a:srgbClr val="073763"/>
              </a:buClr>
              <a:buFont typeface="Wingdings" panose="05000000000000000000" pitchFamily="2" charset="2"/>
              <a:buChar char="q"/>
            </a:pPr>
            <a:endParaRPr lang="en-US" sz="2400" dirty="0">
              <a:solidFill>
                <a:schemeClr val="tx1"/>
              </a:solidFill>
              <a:ea typeface="Calibri"/>
              <a:cs typeface="Calibri"/>
            </a:endParaRPr>
          </a:p>
          <a:p>
            <a:pPr marL="457200" indent="-342900">
              <a:spcBef>
                <a:spcPts val="640"/>
              </a:spcBef>
              <a:buClr>
                <a:srgbClr val="073763"/>
              </a:buClr>
              <a:buFont typeface="Wingdings" panose="05000000000000000000" pitchFamily="2" charset="2"/>
              <a:buChar char="q"/>
            </a:pPr>
            <a:endParaRPr lang="en-US" sz="2400" dirty="0">
              <a:solidFill>
                <a:schemeClr val="tx1"/>
              </a:solidFill>
              <a:ea typeface="Calibri"/>
              <a:cs typeface="Calibri"/>
            </a:endParaRPr>
          </a:p>
        </p:txBody>
      </p:sp>
      <p:graphicFrame>
        <p:nvGraphicFramePr>
          <p:cNvPr id="5" name="Table">
            <a:extLst>
              <a:ext uri="{FF2B5EF4-FFF2-40B4-BE49-F238E27FC236}">
                <a16:creationId xmlns:a16="http://schemas.microsoft.com/office/drawing/2014/main" id="{B92CDF2B-B71B-C442-9549-7C0380A5CD5E}"/>
              </a:ext>
            </a:extLst>
          </p:cNvPr>
          <p:cNvGraphicFramePr/>
          <p:nvPr>
            <p:extLst>
              <p:ext uri="{D42A27DB-BD31-4B8C-83A1-F6EECF244321}">
                <p14:modId xmlns:p14="http://schemas.microsoft.com/office/powerpoint/2010/main" val="1046779534"/>
              </p:ext>
            </p:extLst>
          </p:nvPr>
        </p:nvGraphicFramePr>
        <p:xfrm>
          <a:off x="457200" y="1738750"/>
          <a:ext cx="3280639" cy="4516655"/>
        </p:xfrm>
        <a:graphic>
          <a:graphicData uri="http://schemas.openxmlformats.org/drawingml/2006/table">
            <a:tbl>
              <a:tblPr firstRow="1" firstCol="1" lastCol="1">
                <a:noFill/>
                <a:tableStyleId>{0436ACFA-F8FA-4D41-A55F-A07280F3264E}</a:tableStyleId>
              </a:tblPr>
              <a:tblGrid>
                <a:gridCol w="1438488">
                  <a:extLst>
                    <a:ext uri="{9D8B030D-6E8A-4147-A177-3AD203B41FA5}">
                      <a16:colId xmlns:a16="http://schemas.microsoft.com/office/drawing/2014/main" val="20000"/>
                    </a:ext>
                  </a:extLst>
                </a:gridCol>
                <a:gridCol w="1842151">
                  <a:extLst>
                    <a:ext uri="{9D8B030D-6E8A-4147-A177-3AD203B41FA5}">
                      <a16:colId xmlns:a16="http://schemas.microsoft.com/office/drawing/2014/main" val="20001"/>
                    </a:ext>
                  </a:extLst>
                </a:gridCol>
              </a:tblGrid>
              <a:tr h="835895">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2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2</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3510845">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implement a process for examining and interpreting data</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 Analyze</a:t>
                      </a:r>
                    </a:p>
                  </a:txBody>
                  <a:tcPr marL="91425" marR="91425" marT="91425" marB="91425"/>
                </a:tc>
                <a:tc>
                  <a:txBody>
                    <a:bodyPr/>
                    <a:lstStyle/>
                    <a:p>
                      <a:pPr marL="152400" lvl="0" indent="0" algn="l" rtl="0">
                        <a:spcBef>
                          <a:spcPts val="0"/>
                        </a:spcBef>
                        <a:spcAft>
                          <a:spcPts val="1200"/>
                        </a:spcAft>
                        <a:buSzPts val="1200"/>
                        <a:buFont typeface="Calibri"/>
                        <a:buNone/>
                      </a:pPr>
                      <a:r>
                        <a:rPr lang="en-US" sz="1800" b="0" i="0" u="none" strike="noStrike" cap="none" dirty="0">
                          <a:solidFill>
                            <a:srgbClr val="000000"/>
                          </a:solidFill>
                          <a:highlight>
                            <a:srgbClr val="FFFF00"/>
                          </a:highlight>
                          <a:latin typeface="Tw Cen MT" panose="020B0602020104020603" pitchFamily="34" charset="0"/>
                          <a:ea typeface="Arial"/>
                          <a:cs typeface="Calibri"/>
                          <a:sym typeface="Arial"/>
                        </a:rPr>
                        <a:t>Develop a purposeful data analysis system</a:t>
                      </a:r>
                    </a:p>
                    <a:p>
                      <a:pPr marL="152400" lvl="0" indent="0" algn="l" rtl="0">
                        <a:spcBef>
                          <a:spcPts val="0"/>
                        </a:spcBef>
                        <a:spcAft>
                          <a:spcPts val="1200"/>
                        </a:spcAft>
                        <a:buSzPts val="1200"/>
                        <a:buFont typeface="Calibri"/>
                        <a:buNone/>
                      </a:pPr>
                      <a:r>
                        <a:rPr lang="en-US" sz="1800" b="0" i="0" u="none" strike="noStrike" cap="none" dirty="0">
                          <a:solidFill>
                            <a:srgbClr val="000000"/>
                          </a:solidFill>
                          <a:latin typeface="Tw Cen MT" panose="020B0602020104020603" pitchFamily="34" charset="0"/>
                          <a:ea typeface="Calibri"/>
                          <a:cs typeface="Calibri"/>
                          <a:sym typeface="Arial"/>
                        </a:rPr>
                        <a:t>Identify a common </a:t>
                      </a:r>
                      <a:r>
                        <a:rPr lang="en-US" sz="1800" dirty="0">
                          <a:latin typeface="Tw Cen MT" panose="020B0602020104020603" pitchFamily="34" charset="0"/>
                          <a:ea typeface="Calibri"/>
                          <a:cs typeface="Calibri"/>
                          <a:sym typeface="Calibri"/>
                        </a:rPr>
                        <a:t>problem and relate it to a learning goal or target</a:t>
                      </a:r>
                    </a:p>
                    <a:p>
                      <a:pPr marL="152400" lvl="0" indent="0" algn="l" rtl="0">
                        <a:spcBef>
                          <a:spcPts val="0"/>
                        </a:spcBef>
                        <a:spcAft>
                          <a:spcPts val="1200"/>
                        </a:spcAft>
                        <a:buSzPts val="1200"/>
                        <a:buFont typeface="Calibri"/>
                        <a:buNone/>
                      </a:pPr>
                      <a:r>
                        <a:rPr lang="en-US" sz="1800" dirty="0">
                          <a:latin typeface="Tw Cen MT" panose="020B0602020104020603" pitchFamily="34" charset="0"/>
                          <a:ea typeface="Calibri"/>
                          <a:cs typeface="Calibri"/>
                          <a:sym typeface="Calibri"/>
                        </a:rPr>
                        <a:t>Predict a link to teacher practice </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pic>
        <p:nvPicPr>
          <p:cNvPr id="7" name="Picture 6"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786125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Dig into the data</a:t>
            </a:r>
            <a:endParaRPr dirty="0">
              <a:latin typeface="Tw Cen MT" panose="020B0602020104020603" pitchFamily="34" charset="0"/>
              <a:ea typeface="Calibri"/>
              <a:cs typeface="Calibri"/>
              <a:sym typeface="Calibri"/>
            </a:endParaRPr>
          </a:p>
        </p:txBody>
      </p:sp>
      <p:sp>
        <p:nvSpPr>
          <p:cNvPr id="146" name="Text"/>
          <p:cNvSpPr txBox="1">
            <a:spLocks noGrp="1"/>
          </p:cNvSpPr>
          <p:nvPr>
            <p:ph type="body" idx="1"/>
          </p:nvPr>
        </p:nvSpPr>
        <p:spPr>
          <a:xfrm>
            <a:off x="4118375" y="1745872"/>
            <a:ext cx="4240179" cy="4229538"/>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lvl="0" indent="-381000" fontAlgn="base">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Many different approaches</a:t>
            </a:r>
          </a:p>
          <a:p>
            <a:pPr indent="-381000" fontAlgn="base">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Unique to personality of team and type of data chosen</a:t>
            </a:r>
          </a:p>
          <a:p>
            <a:pPr lvl="0" indent="-381000" fontAlgn="base">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Review this </a:t>
            </a:r>
            <a:r>
              <a:rPr lang="en-US" sz="2400" dirty="0">
                <a:ea typeface="Calibri"/>
                <a:cs typeface="Calibri"/>
                <a:sym typeface="Calibri"/>
                <a:hlinkClick r:id="rId3"/>
              </a:rPr>
              <a:t>Analyzing Student Work Video</a:t>
            </a:r>
            <a:r>
              <a:rPr lang="en-US" sz="2400" dirty="0">
                <a:ea typeface="Calibri"/>
                <a:cs typeface="Calibri"/>
                <a:sym typeface="Calibri"/>
              </a:rPr>
              <a:t> to view an example of how one team analyzes student work</a:t>
            </a:r>
          </a:p>
          <a:p>
            <a:pPr marL="457200" lvl="0" indent="-342900" algn="l" rtl="0">
              <a:spcBef>
                <a:spcPts val="640"/>
              </a:spcBef>
              <a:spcAft>
                <a:spcPts val="0"/>
              </a:spcAft>
              <a:buClr>
                <a:srgbClr val="073763"/>
              </a:buClr>
              <a:buSzPct val="100000"/>
              <a:buFont typeface="Wingdings" panose="05000000000000000000" pitchFamily="2" charset="2"/>
              <a:buChar char="q"/>
            </a:pPr>
            <a:endParaRPr sz="1800" dirty="0">
              <a:solidFill>
                <a:srgbClr val="073763"/>
              </a:solidFill>
              <a:latin typeface="Tw Cen MT" panose="020B0602020104020603" pitchFamily="34" charset="0"/>
              <a:ea typeface="Calibri"/>
              <a:cs typeface="Calibri"/>
              <a:sym typeface="Calibri"/>
            </a:endParaRPr>
          </a:p>
          <a:p>
            <a:pPr marL="0" lvl="0" indent="0" algn="l" rtl="0">
              <a:spcBef>
                <a:spcPts val="640"/>
              </a:spcBef>
              <a:spcAft>
                <a:spcPts val="0"/>
              </a:spcAft>
              <a:buNone/>
            </a:pPr>
            <a:br>
              <a:rPr lang="en-US" sz="1800" dirty="0">
                <a:solidFill>
                  <a:srgbClr val="073763"/>
                </a:solidFill>
                <a:latin typeface="Tw Cen MT" panose="020B0602020104020603" pitchFamily="34" charset="0"/>
                <a:ea typeface="Calibri"/>
                <a:cs typeface="Calibri"/>
                <a:sym typeface="Calibri"/>
              </a:rPr>
            </a:br>
            <a:endParaRPr sz="1800" dirty="0">
              <a:solidFill>
                <a:srgbClr val="073763"/>
              </a:solidFill>
              <a:latin typeface="Tw Cen MT" panose="020B0602020104020603" pitchFamily="34" charset="0"/>
              <a:ea typeface="Calibri"/>
              <a:cs typeface="Calibri"/>
              <a:sym typeface="Calibri"/>
            </a:endParaRPr>
          </a:p>
        </p:txBody>
      </p:sp>
      <p:graphicFrame>
        <p:nvGraphicFramePr>
          <p:cNvPr id="147" name="Table"/>
          <p:cNvGraphicFramePr/>
          <p:nvPr>
            <p:extLst>
              <p:ext uri="{D42A27DB-BD31-4B8C-83A1-F6EECF244321}">
                <p14:modId xmlns:p14="http://schemas.microsoft.com/office/powerpoint/2010/main" val="576682541"/>
              </p:ext>
            </p:extLst>
          </p:nvPr>
        </p:nvGraphicFramePr>
        <p:xfrm>
          <a:off x="457200" y="1738750"/>
          <a:ext cx="3324182" cy="4236660"/>
        </p:xfrm>
        <a:graphic>
          <a:graphicData uri="http://schemas.openxmlformats.org/drawingml/2006/table">
            <a:tbl>
              <a:tblPr firstRow="1" firstCol="1" lastCol="1">
                <a:noFill/>
                <a:tableStyleId>{0436ACFA-F8FA-4D41-A55F-A07280F3264E}</a:tableStyleId>
              </a:tblPr>
              <a:tblGrid>
                <a:gridCol w="1416005">
                  <a:extLst>
                    <a:ext uri="{9D8B030D-6E8A-4147-A177-3AD203B41FA5}">
                      <a16:colId xmlns:a16="http://schemas.microsoft.com/office/drawing/2014/main" val="20000"/>
                    </a:ext>
                  </a:extLst>
                </a:gridCol>
                <a:gridCol w="1908177">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2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2</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implement a process for examining and interpreting data</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 Analyze</a:t>
                      </a:r>
                    </a:p>
                  </a:txBody>
                  <a:tcPr marL="91425" marR="91425" marT="91425" marB="91425"/>
                </a:tc>
                <a:tc>
                  <a:txBody>
                    <a:bodyPr/>
                    <a:lstStyle/>
                    <a:p>
                      <a:pPr marL="152400" lvl="0" indent="0" algn="l" rtl="0">
                        <a:spcBef>
                          <a:spcPts val="0"/>
                        </a:spcBef>
                        <a:spcAft>
                          <a:spcPts val="1200"/>
                        </a:spcAft>
                        <a:buSzPts val="1200"/>
                        <a:buFont typeface="Calibri"/>
                        <a:buNone/>
                      </a:pPr>
                      <a:r>
                        <a:rPr lang="en-US" sz="1800" b="0" i="0" u="none" strike="noStrike" cap="none" dirty="0">
                          <a:solidFill>
                            <a:srgbClr val="000000"/>
                          </a:solidFill>
                          <a:latin typeface="Tw Cen MT" panose="020B0602020104020603" pitchFamily="34" charset="0"/>
                          <a:ea typeface="Arial"/>
                          <a:cs typeface="Calibri"/>
                          <a:sym typeface="Arial"/>
                        </a:rPr>
                        <a:t>Develop a purposeful data analysis system</a:t>
                      </a:r>
                    </a:p>
                    <a:p>
                      <a:pPr marL="152400" lvl="0" indent="0" algn="l" rtl="0">
                        <a:spcBef>
                          <a:spcPts val="0"/>
                        </a:spcBef>
                        <a:spcAft>
                          <a:spcPts val="1200"/>
                        </a:spcAft>
                        <a:buSzPts val="1200"/>
                        <a:buFont typeface="Calibri"/>
                        <a:buNone/>
                      </a:pPr>
                      <a:r>
                        <a:rPr lang="en-US" sz="1800" b="0" i="0" u="none" strike="noStrike" cap="none" dirty="0">
                          <a:solidFill>
                            <a:srgbClr val="000000"/>
                          </a:solidFill>
                          <a:highlight>
                            <a:srgbClr val="FFFF00"/>
                          </a:highlight>
                          <a:latin typeface="Tw Cen MT" panose="020B0602020104020603" pitchFamily="34" charset="0"/>
                          <a:ea typeface="Calibri"/>
                          <a:cs typeface="Calibri"/>
                          <a:sym typeface="Arial"/>
                        </a:rPr>
                        <a:t>Identify a common </a:t>
                      </a:r>
                      <a:r>
                        <a:rPr lang="en-US" sz="1800" dirty="0">
                          <a:highlight>
                            <a:srgbClr val="FFFF00"/>
                          </a:highlight>
                          <a:latin typeface="Tw Cen MT" panose="020B0602020104020603" pitchFamily="34" charset="0"/>
                          <a:ea typeface="Calibri"/>
                          <a:cs typeface="Calibri"/>
                          <a:sym typeface="Calibri"/>
                        </a:rPr>
                        <a:t>problem and relate it to a learning goal or target</a:t>
                      </a:r>
                    </a:p>
                    <a:p>
                      <a:pPr marL="152400" lvl="0" indent="0" algn="l" rtl="0">
                        <a:spcBef>
                          <a:spcPts val="0"/>
                        </a:spcBef>
                        <a:spcAft>
                          <a:spcPts val="1200"/>
                        </a:spcAft>
                        <a:buSzPts val="1200"/>
                        <a:buFont typeface="Calibri"/>
                        <a:buNone/>
                      </a:pPr>
                      <a:r>
                        <a:rPr lang="en-US" sz="1800" dirty="0">
                          <a:latin typeface="Tw Cen MT" panose="020B0602020104020603" pitchFamily="34" charset="0"/>
                          <a:ea typeface="Calibri"/>
                          <a:cs typeface="Calibri"/>
                          <a:sym typeface="Calibri"/>
                        </a:rPr>
                        <a:t>Predict a link to teacher practice </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1450-E2F3-C74F-8AE2-15E68B045329}"/>
              </a:ext>
            </a:extLst>
          </p:cNvPr>
          <p:cNvSpPr>
            <a:spLocks noGrp="1"/>
          </p:cNvSpPr>
          <p:nvPr>
            <p:ph type="title"/>
          </p:nvPr>
        </p:nvSpPr>
        <p:spPr/>
        <p:txBody>
          <a:bodyPr/>
          <a:lstStyle/>
          <a:p>
            <a:r>
              <a:rPr lang="en-US" dirty="0">
                <a:latin typeface="Tw Cen MT" panose="020B0602020104020603" pitchFamily="34" charset="0"/>
              </a:rPr>
              <a:t>Identify a common problem</a:t>
            </a:r>
          </a:p>
        </p:txBody>
      </p:sp>
      <p:sp>
        <p:nvSpPr>
          <p:cNvPr id="4" name="Text Placeholder 3">
            <a:extLst>
              <a:ext uri="{FF2B5EF4-FFF2-40B4-BE49-F238E27FC236}">
                <a16:creationId xmlns:a16="http://schemas.microsoft.com/office/drawing/2014/main" id="{1A99EDD6-CD09-D04B-9A1E-7FA779302721}"/>
              </a:ext>
            </a:extLst>
          </p:cNvPr>
          <p:cNvSpPr>
            <a:spLocks noGrp="1"/>
          </p:cNvSpPr>
          <p:nvPr>
            <p:ph type="body" idx="2"/>
          </p:nvPr>
        </p:nvSpPr>
        <p:spPr>
          <a:xfrm>
            <a:off x="3989297" y="1738750"/>
            <a:ext cx="4038599" cy="4510980"/>
          </a:xfrm>
          <a:ln w="12700">
            <a:solidFill>
              <a:schemeClr val="bg2">
                <a:lumMod val="60000"/>
                <a:lumOff val="40000"/>
              </a:schemeClr>
            </a:solidFill>
          </a:ln>
        </p:spPr>
        <p:txBody>
          <a:bodyPr>
            <a:normAutofit fontScale="92500"/>
          </a:bodyPr>
          <a:lstStyle/>
          <a:p>
            <a:pPr marL="457200" indent="-381000" fontAlgn="base">
              <a:lnSpc>
                <a:spcPct val="110000"/>
              </a:lnSpc>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Teams systematically examine the data</a:t>
            </a:r>
          </a:p>
          <a:p>
            <a:pPr marL="971376" lvl="1" indent="-342900">
              <a:spcBef>
                <a:spcPts val="0"/>
              </a:spcBef>
              <a:buClr>
                <a:schemeClr val="accent3"/>
              </a:buClr>
              <a:buFont typeface="Arial" panose="020B0604020202020204" pitchFamily="34" charset="0"/>
              <a:buChar char="•"/>
            </a:pPr>
            <a:r>
              <a:rPr lang="en-US" dirty="0">
                <a:solidFill>
                  <a:schemeClr val="tx1"/>
                </a:solidFill>
                <a:latin typeface="Tw Cen MT" panose="020B0602020104020603" pitchFamily="34" charset="0"/>
                <a:ea typeface="Calibri"/>
                <a:cs typeface="Calibri"/>
                <a:sym typeface="Calibri"/>
              </a:rPr>
              <a:t>Develop a common method for examining the data</a:t>
            </a:r>
          </a:p>
          <a:p>
            <a:pPr marL="971376" lvl="1" indent="-342900">
              <a:spcBef>
                <a:spcPts val="0"/>
              </a:spcBef>
              <a:buClr>
                <a:schemeClr val="accent3"/>
              </a:buClr>
              <a:buFont typeface="Arial" panose="020B0604020202020204" pitchFamily="34" charset="0"/>
              <a:buChar char="•"/>
            </a:pPr>
            <a:r>
              <a:rPr lang="en-US" dirty="0">
                <a:solidFill>
                  <a:schemeClr val="tx1"/>
                </a:solidFill>
                <a:latin typeface="Tw Cen MT" panose="020B0602020104020603" pitchFamily="34" charset="0"/>
                <a:ea typeface="Calibri"/>
                <a:cs typeface="Calibri"/>
                <a:sym typeface="Calibri"/>
              </a:rPr>
              <a:t>Review Sample Data Analysis Form</a:t>
            </a:r>
          </a:p>
          <a:p>
            <a:pPr marL="457200" lvl="0"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Decide on the problem the team wants to address</a:t>
            </a:r>
          </a:p>
          <a:p>
            <a:pPr marL="457200" lvl="0"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400" dirty="0">
                <a:ea typeface="Calibri"/>
                <a:cs typeface="Calibri"/>
                <a:sym typeface="Calibri"/>
              </a:rPr>
              <a:t>The problem identified should be related to a learning goal</a:t>
            </a:r>
            <a:endParaRPr lang="en-US" sz="2400" dirty="0">
              <a:ea typeface="Calibri"/>
              <a:cs typeface="Calibri"/>
            </a:endParaRPr>
          </a:p>
        </p:txBody>
      </p:sp>
      <p:graphicFrame>
        <p:nvGraphicFramePr>
          <p:cNvPr id="5" name="Table">
            <a:extLst>
              <a:ext uri="{FF2B5EF4-FFF2-40B4-BE49-F238E27FC236}">
                <a16:creationId xmlns:a16="http://schemas.microsoft.com/office/drawing/2014/main" id="{00A5DCBD-C9C0-7B4D-B42E-86A495C2F85E}"/>
              </a:ext>
            </a:extLst>
          </p:cNvPr>
          <p:cNvGraphicFramePr/>
          <p:nvPr>
            <p:extLst>
              <p:ext uri="{D42A27DB-BD31-4B8C-83A1-F6EECF244321}">
                <p14:modId xmlns:p14="http://schemas.microsoft.com/office/powerpoint/2010/main" val="3452963275"/>
              </p:ext>
            </p:extLst>
          </p:nvPr>
        </p:nvGraphicFramePr>
        <p:xfrm>
          <a:off x="457200" y="1738750"/>
          <a:ext cx="3237096" cy="4510980"/>
        </p:xfrm>
        <a:graphic>
          <a:graphicData uri="http://schemas.openxmlformats.org/drawingml/2006/table">
            <a:tbl>
              <a:tblPr firstRow="1" firstCol="1" lastCol="1">
                <a:noFill/>
                <a:tableStyleId>{0436ACFA-F8FA-4D41-A55F-A07280F3264E}</a:tableStyleId>
              </a:tblPr>
              <a:tblGrid>
                <a:gridCol w="1378909">
                  <a:extLst>
                    <a:ext uri="{9D8B030D-6E8A-4147-A177-3AD203B41FA5}">
                      <a16:colId xmlns:a16="http://schemas.microsoft.com/office/drawing/2014/main" val="20000"/>
                    </a:ext>
                  </a:extLst>
                </a:gridCol>
                <a:gridCol w="1858187">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Calibri"/>
                          <a:ea typeface="Calibri"/>
                          <a:cs typeface="Calibri"/>
                          <a:sym typeface="Calibri"/>
                        </a:rPr>
                        <a:t>EF 2 and </a:t>
                      </a:r>
                    </a:p>
                    <a:p>
                      <a:pPr marL="0" lvl="0" indent="0" algn="ctr" rtl="0">
                        <a:spcBef>
                          <a:spcPts val="0"/>
                        </a:spcBef>
                        <a:spcAft>
                          <a:spcPts val="0"/>
                        </a:spcAft>
                        <a:buNone/>
                      </a:pPr>
                      <a:r>
                        <a:rPr lang="en-US" sz="1800" b="1" dirty="0">
                          <a:latin typeface="Calibri"/>
                          <a:ea typeface="Calibri"/>
                          <a:cs typeface="Calibri"/>
                          <a:sym typeface="Calibri"/>
                        </a:rPr>
                        <a:t>GAINS Step 2</a:t>
                      </a:r>
                    </a:p>
                  </a:txBody>
                  <a:tcPr marL="91425" marR="91425" marT="91425" marB="91425"/>
                </a:tc>
                <a:tc>
                  <a:txBody>
                    <a:bodyPr/>
                    <a:lstStyle/>
                    <a:p>
                      <a:pPr marL="0" lvl="0" indent="0" algn="ctr" rtl="0">
                        <a:spcBef>
                          <a:spcPts val="0"/>
                        </a:spcBef>
                        <a:spcAft>
                          <a:spcPts val="0"/>
                        </a:spcAft>
                        <a:buNone/>
                      </a:pPr>
                      <a:r>
                        <a:rPr lang="en-US" sz="1800" b="1" dirty="0">
                          <a:latin typeface="Calibri"/>
                          <a:ea typeface="Calibri"/>
                          <a:cs typeface="Calibri"/>
                          <a:sym typeface="Calibri"/>
                        </a:rPr>
                        <a:t>Actions</a:t>
                      </a:r>
                      <a:endParaRPr sz="18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Calibri"/>
                          <a:ea typeface="Calibri"/>
                          <a:cs typeface="Calibri"/>
                          <a:sym typeface="Calibri"/>
                        </a:rPr>
                        <a:t>Educators implement a process for examining and interpreting data</a:t>
                      </a:r>
                      <a:r>
                        <a:rPr lang="en-US" sz="1800" baseline="0" dirty="0">
                          <a:latin typeface="Calibri"/>
                          <a:ea typeface="Calibri"/>
                          <a:cs typeface="Calibri"/>
                          <a:sym typeface="Calibri"/>
                        </a:rPr>
                        <a:t> </a:t>
                      </a:r>
                      <a:r>
                        <a:rPr lang="en-US" sz="1800" dirty="0">
                          <a:latin typeface="Calibri"/>
                          <a:ea typeface="Calibri"/>
                          <a:cs typeface="Calibri"/>
                          <a:sym typeface="Calibri"/>
                        </a:rPr>
                        <a:t>= Analyze</a:t>
                      </a:r>
                    </a:p>
                    <a:p>
                      <a:pPr marL="0" lvl="0" indent="0" algn="l" rtl="0">
                        <a:spcBef>
                          <a:spcPts val="0"/>
                        </a:spcBef>
                        <a:spcAft>
                          <a:spcPts val="1200"/>
                        </a:spcAft>
                        <a:buNone/>
                      </a:pPr>
                      <a:endParaRPr sz="1800" dirty="0">
                        <a:latin typeface="Calibri"/>
                        <a:ea typeface="Calibri"/>
                        <a:cs typeface="Calibri"/>
                        <a:sym typeface="Calibri"/>
                      </a:endParaRPr>
                    </a:p>
                  </a:txBody>
                  <a:tcPr marL="91425" marR="91425" marT="91425" marB="91425"/>
                </a:tc>
                <a:tc>
                  <a:txBody>
                    <a:bodyPr/>
                    <a:lstStyle/>
                    <a:p>
                      <a:pPr marL="152400" lvl="0" indent="0" algn="l" rtl="0">
                        <a:spcBef>
                          <a:spcPts val="0"/>
                        </a:spcBef>
                        <a:spcAft>
                          <a:spcPts val="1200"/>
                        </a:spcAft>
                        <a:buSzPts val="1200"/>
                        <a:buFont typeface="Calibri"/>
                        <a:buNone/>
                      </a:pPr>
                      <a:r>
                        <a:rPr lang="en-US" sz="1800" b="0" i="0" u="none" strike="noStrike" cap="none" dirty="0">
                          <a:solidFill>
                            <a:srgbClr val="000000"/>
                          </a:solidFill>
                          <a:latin typeface="Calibri"/>
                          <a:ea typeface="Arial"/>
                          <a:cs typeface="Calibri"/>
                          <a:sym typeface="Arial"/>
                        </a:rPr>
                        <a:t>Develop a purposeful data analysis system</a:t>
                      </a:r>
                    </a:p>
                    <a:p>
                      <a:pPr marL="152400" lvl="0" indent="0" algn="l" rtl="0">
                        <a:spcBef>
                          <a:spcPts val="0"/>
                        </a:spcBef>
                        <a:spcAft>
                          <a:spcPts val="1200"/>
                        </a:spcAft>
                        <a:buSzPts val="1200"/>
                        <a:buFont typeface="Calibri"/>
                        <a:buNone/>
                      </a:pPr>
                      <a:r>
                        <a:rPr lang="en-US" sz="1800" b="0" i="0" u="none" strike="noStrike" cap="none" dirty="0">
                          <a:solidFill>
                            <a:srgbClr val="000000"/>
                          </a:solidFill>
                          <a:highlight>
                            <a:srgbClr val="FFFF00"/>
                          </a:highlight>
                          <a:latin typeface="Calibri"/>
                          <a:ea typeface="Calibri"/>
                          <a:cs typeface="Calibri"/>
                          <a:sym typeface="Arial"/>
                        </a:rPr>
                        <a:t>Identify a common </a:t>
                      </a:r>
                      <a:r>
                        <a:rPr lang="en-US" sz="1800" dirty="0">
                          <a:highlight>
                            <a:srgbClr val="FFFF00"/>
                          </a:highlight>
                          <a:latin typeface="Calibri"/>
                          <a:ea typeface="Calibri"/>
                          <a:cs typeface="Calibri"/>
                          <a:sym typeface="Calibri"/>
                        </a:rPr>
                        <a:t>problem and relate it to a learning goal or target</a:t>
                      </a:r>
                    </a:p>
                    <a:p>
                      <a:pPr marL="152400" lvl="0" indent="0" algn="l" rtl="0">
                        <a:spcBef>
                          <a:spcPts val="0"/>
                        </a:spcBef>
                        <a:spcAft>
                          <a:spcPts val="1200"/>
                        </a:spcAft>
                        <a:buSzPts val="1200"/>
                        <a:buFont typeface="Calibri"/>
                        <a:buNone/>
                      </a:pPr>
                      <a:r>
                        <a:rPr lang="en-US" sz="1800" dirty="0">
                          <a:latin typeface="Calibri"/>
                          <a:ea typeface="Calibri"/>
                          <a:cs typeface="Calibri"/>
                          <a:sym typeface="Calibri"/>
                        </a:rPr>
                        <a:t>Predict a link to teacher practice </a:t>
                      </a:r>
                      <a:endParaRPr sz="1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pic>
        <p:nvPicPr>
          <p:cNvPr id="7" name="Picture 6"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743466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Title"/>
          <p:cNvSpPr txBox="1">
            <a:spLocks noGrp="1"/>
          </p:cNvSpPr>
          <p:nvPr>
            <p:ph type="title"/>
          </p:nvPr>
        </p:nvSpPr>
        <p:spPr>
          <a:xfrm>
            <a:off x="457200" y="757391"/>
            <a:ext cx="82296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What are WE doing </a:t>
            </a:r>
            <a:br>
              <a:rPr lang="en-US" dirty="0">
                <a:latin typeface="Tw Cen MT" panose="020B0602020104020603" pitchFamily="34" charset="0"/>
                <a:ea typeface="Calibri"/>
                <a:cs typeface="Calibri"/>
                <a:sym typeface="Calibri"/>
              </a:rPr>
            </a:br>
            <a:r>
              <a:rPr lang="en-US" dirty="0">
                <a:latin typeface="Tw Cen MT" panose="020B0602020104020603" pitchFamily="34" charset="0"/>
                <a:ea typeface="Calibri"/>
                <a:cs typeface="Calibri"/>
                <a:sym typeface="Calibri"/>
              </a:rPr>
              <a:t>related to the common problem?</a:t>
            </a:r>
            <a:endParaRPr dirty="0">
              <a:latin typeface="Tw Cen MT" panose="020B0602020104020603" pitchFamily="34" charset="0"/>
              <a:ea typeface="Calibri"/>
              <a:cs typeface="Calibri"/>
              <a:sym typeface="Calibri"/>
            </a:endParaRPr>
          </a:p>
        </p:txBody>
      </p:sp>
      <p:sp>
        <p:nvSpPr>
          <p:cNvPr id="154" name="Text"/>
          <p:cNvSpPr txBox="1">
            <a:spLocks noGrp="1"/>
          </p:cNvSpPr>
          <p:nvPr>
            <p:ph type="body" idx="1"/>
          </p:nvPr>
        </p:nvSpPr>
        <p:spPr>
          <a:xfrm>
            <a:off x="3637111" y="2125033"/>
            <a:ext cx="5339250" cy="4236661"/>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114300" lvl="0" indent="0" algn="l" rtl="0">
              <a:spcBef>
                <a:spcPts val="640"/>
              </a:spcBef>
              <a:spcAft>
                <a:spcPts val="0"/>
              </a:spcAft>
              <a:buClr>
                <a:srgbClr val="073763"/>
              </a:buClr>
              <a:buSzPts val="1800"/>
              <a:buNone/>
            </a:pPr>
            <a:r>
              <a:rPr lang="en-US" sz="2400" dirty="0">
                <a:solidFill>
                  <a:schemeClr val="tx1"/>
                </a:solidFill>
                <a:latin typeface="Tw Cen MT" panose="020B0602020104020603" pitchFamily="34" charset="0"/>
                <a:ea typeface="Calibri"/>
                <a:cs typeface="Calibri"/>
                <a:sym typeface="Calibri"/>
              </a:rPr>
              <a:t>After deciding on a problem to address:</a:t>
            </a:r>
          </a:p>
          <a:p>
            <a:pPr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Review Sample Link to Teacher Practice Form</a:t>
            </a:r>
          </a:p>
          <a:p>
            <a:pPr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Reflect on possible connections</a:t>
            </a:r>
          </a:p>
          <a:p>
            <a:pPr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Reflect what might (or might not) be happening during instruction related to the problem</a:t>
            </a:r>
          </a:p>
          <a:p>
            <a:pPr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Think about how instruction can change to advance student learning</a:t>
            </a:r>
            <a:br>
              <a:rPr lang="en-US" sz="2750" dirty="0">
                <a:solidFill>
                  <a:srgbClr val="073763"/>
                </a:solidFill>
                <a:latin typeface="Tw Cen MT" panose="020B0602020104020603" pitchFamily="34" charset="0"/>
                <a:ea typeface="Calibri"/>
                <a:cs typeface="Calibri"/>
                <a:sym typeface="Calibri"/>
              </a:rPr>
            </a:br>
            <a:endParaRPr sz="2750" dirty="0">
              <a:solidFill>
                <a:srgbClr val="073763"/>
              </a:solidFill>
              <a:latin typeface="Tw Cen MT" panose="020B0602020104020603" pitchFamily="34" charset="0"/>
              <a:ea typeface="Calibri"/>
              <a:cs typeface="Calibri"/>
              <a:sym typeface="Calibri"/>
            </a:endParaRPr>
          </a:p>
        </p:txBody>
      </p:sp>
      <p:graphicFrame>
        <p:nvGraphicFramePr>
          <p:cNvPr id="155" name="Table"/>
          <p:cNvGraphicFramePr/>
          <p:nvPr>
            <p:extLst>
              <p:ext uri="{D42A27DB-BD31-4B8C-83A1-F6EECF244321}">
                <p14:modId xmlns:p14="http://schemas.microsoft.com/office/powerpoint/2010/main" val="3209798277"/>
              </p:ext>
            </p:extLst>
          </p:nvPr>
        </p:nvGraphicFramePr>
        <p:xfrm>
          <a:off x="457200" y="2125034"/>
          <a:ext cx="3046275" cy="4236660"/>
        </p:xfrm>
        <a:graphic>
          <a:graphicData uri="http://schemas.openxmlformats.org/drawingml/2006/table">
            <a:tbl>
              <a:tblPr firstRow="1" firstCol="1" lastCol="1">
                <a:noFill/>
                <a:tableStyleId>{0436ACFA-F8FA-4D41-A55F-A07280F3264E}</a:tableStyleId>
              </a:tblPr>
              <a:tblGrid>
                <a:gridCol w="1371600">
                  <a:extLst>
                    <a:ext uri="{9D8B030D-6E8A-4147-A177-3AD203B41FA5}">
                      <a16:colId xmlns:a16="http://schemas.microsoft.com/office/drawing/2014/main" val="20000"/>
                    </a:ext>
                  </a:extLst>
                </a:gridCol>
                <a:gridCol w="1674675">
                  <a:extLst>
                    <a:ext uri="{9D8B030D-6E8A-4147-A177-3AD203B41FA5}">
                      <a16:colId xmlns:a16="http://schemas.microsoft.com/office/drawing/2014/main" val="20001"/>
                    </a:ext>
                  </a:extLst>
                </a:gridCol>
              </a:tblGrid>
              <a:tr h="664481">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2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2</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implement a process for examining and interpreting data</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 Analyze</a:t>
                      </a: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Identify a common problem and relate it to a learning goal or target</a:t>
                      </a:r>
                      <a:endParaRPr sz="1800" dirty="0">
                        <a:solidFill>
                          <a:schemeClr val="dk1"/>
                        </a:solidFill>
                        <a:latin typeface="Tw Cen MT" panose="020B0602020104020603" pitchFamily="34" charset="0"/>
                        <a:ea typeface="Calibri"/>
                        <a:cs typeface="Calibri"/>
                        <a:sym typeface="Calibri"/>
                      </a:endParaRPr>
                    </a:p>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Predict a link to teacher practice </a:t>
                      </a:r>
                      <a:endParaRPr sz="1800" dirty="0">
                        <a:highlight>
                          <a:srgbClr val="FFFF00"/>
                        </a:highlight>
                        <a:latin typeface="Tw Cen MT" panose="020B0602020104020603" pitchFamily="34" charset="0"/>
                        <a:ea typeface="Calibri"/>
                        <a:cs typeface="Calibri"/>
                        <a:sym typeface="Calibri"/>
                      </a:endParaRPr>
                    </a:p>
                    <a:p>
                      <a:pPr marL="0" lvl="0" indent="0" algn="l" rtl="0">
                        <a:spcBef>
                          <a:spcPts val="0"/>
                        </a:spcBef>
                        <a:spcAft>
                          <a:spcPts val="1200"/>
                        </a:spcAft>
                        <a:buNone/>
                      </a:pP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pic>
        <p:nvPicPr>
          <p:cNvPr id="6" name="Picture 5"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91815"/>
            <a:ext cx="8229600" cy="1096961"/>
          </a:xfrm>
        </p:spPr>
        <p:txBody>
          <a:bodyPr>
            <a:noAutofit/>
          </a:bodyPr>
          <a:lstStyle/>
          <a:p>
            <a:r>
              <a:rPr lang="en-US" dirty="0">
                <a:latin typeface="Tw Cen MT" panose="020B0602020104020603" pitchFamily="34" charset="0"/>
              </a:rPr>
              <a:t>EF 2 Video Reflection: </a:t>
            </a:r>
            <a:br>
              <a:rPr lang="en-US" dirty="0">
                <a:latin typeface="Tw Cen MT" panose="020B0602020104020603" pitchFamily="34" charset="0"/>
              </a:rPr>
            </a:br>
            <a:r>
              <a:rPr lang="en-US" dirty="0">
                <a:latin typeface="Tw Cen MT" panose="020B0602020104020603" pitchFamily="34" charset="0"/>
              </a:rPr>
              <a:t>Predict a link to teacher practice</a:t>
            </a:r>
          </a:p>
        </p:txBody>
      </p:sp>
      <p:sp>
        <p:nvSpPr>
          <p:cNvPr id="2" name="Text Placeholder 1">
            <a:extLst>
              <a:ext uri="{FF2B5EF4-FFF2-40B4-BE49-F238E27FC236}">
                <a16:creationId xmlns:a16="http://schemas.microsoft.com/office/drawing/2014/main" id="{7D1FD6A6-5B6A-BA47-95C3-BDAABECC1768}"/>
              </a:ext>
            </a:extLst>
          </p:cNvPr>
          <p:cNvSpPr>
            <a:spLocks noGrp="1"/>
          </p:cNvSpPr>
          <p:nvPr>
            <p:ph type="body" idx="2"/>
          </p:nvPr>
        </p:nvSpPr>
        <p:spPr>
          <a:xfrm>
            <a:off x="3991378" y="2125117"/>
            <a:ext cx="4038599" cy="4184218"/>
          </a:xfrm>
          <a:ln w="12700">
            <a:solidFill>
              <a:schemeClr val="bg2">
                <a:lumMod val="60000"/>
                <a:lumOff val="40000"/>
              </a:schemeClr>
            </a:solidFill>
          </a:ln>
        </p:spPr>
        <p:txBody>
          <a:bodyPr>
            <a:normAutofit lnSpcReduction="10000"/>
          </a:bodyPr>
          <a:lstStyle/>
          <a:p>
            <a:pPr marL="76200" indent="0">
              <a:spcBef>
                <a:spcPts val="0"/>
              </a:spcBef>
              <a:spcAft>
                <a:spcPts val="600"/>
              </a:spcAft>
              <a:buSzPts val="2400"/>
              <a:buNone/>
            </a:pPr>
            <a:r>
              <a:rPr lang="en-US" sz="2400" dirty="0">
                <a:ea typeface="Calibri"/>
                <a:cs typeface="Calibri"/>
                <a:sym typeface="Calibri"/>
              </a:rPr>
              <a:t>Starting at 1:08, review this </a:t>
            </a:r>
            <a:r>
              <a:rPr lang="en-US" sz="2400" dirty="0">
                <a:ea typeface="Calibri"/>
                <a:cs typeface="Calibri"/>
                <a:sym typeface="Calibri"/>
                <a:hlinkClick r:id="rId3"/>
              </a:rPr>
              <a:t>PLCs at Work Video </a:t>
            </a:r>
            <a:r>
              <a:rPr lang="en-US" sz="2400" dirty="0">
                <a:ea typeface="Calibri"/>
                <a:cs typeface="Calibri"/>
                <a:sym typeface="Calibri"/>
              </a:rPr>
              <a:t>to view an example of how one team analyzes student work</a:t>
            </a:r>
          </a:p>
          <a:p>
            <a:pPr marL="457200"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What was the team’s approach for identifying common student problems?</a:t>
            </a:r>
          </a:p>
          <a:p>
            <a:pPr marL="457200"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How did the team examine the link between teacher practice and outcomes?</a:t>
            </a:r>
          </a:p>
          <a:p>
            <a:pPr marL="25400" indent="0">
              <a:buNone/>
            </a:pPr>
            <a:endParaRPr lang="en-US" sz="2400" dirty="0">
              <a:latin typeface="Tw Cen MT" panose="020B0602020104020603" pitchFamily="34" charset="0"/>
            </a:endParaRPr>
          </a:p>
          <a:p>
            <a:pPr marL="50800" indent="0">
              <a:buNone/>
            </a:pPr>
            <a:endParaRPr lang="en-US" sz="2400" dirty="0">
              <a:latin typeface="Tw Cen MT" panose="020B0602020104020603" pitchFamily="34" charset="0"/>
            </a:endParaRPr>
          </a:p>
        </p:txBody>
      </p:sp>
      <p:graphicFrame>
        <p:nvGraphicFramePr>
          <p:cNvPr id="7" name="Table">
            <a:extLst>
              <a:ext uri="{FF2B5EF4-FFF2-40B4-BE49-F238E27FC236}">
                <a16:creationId xmlns:a16="http://schemas.microsoft.com/office/drawing/2014/main" id="{125AB904-3E94-C442-AE00-CFA197523EA4}"/>
              </a:ext>
            </a:extLst>
          </p:cNvPr>
          <p:cNvGraphicFramePr/>
          <p:nvPr>
            <p:extLst>
              <p:ext uri="{D42A27DB-BD31-4B8C-83A1-F6EECF244321}">
                <p14:modId xmlns:p14="http://schemas.microsoft.com/office/powerpoint/2010/main" val="1087442553"/>
              </p:ext>
            </p:extLst>
          </p:nvPr>
        </p:nvGraphicFramePr>
        <p:xfrm>
          <a:off x="457200" y="2125117"/>
          <a:ext cx="3046275" cy="4184218"/>
        </p:xfrm>
        <a:graphic>
          <a:graphicData uri="http://schemas.openxmlformats.org/drawingml/2006/table">
            <a:tbl>
              <a:tblPr firstRow="1" firstCol="1" lastCol="1">
                <a:noFill/>
                <a:tableStyleId>{0436ACFA-F8FA-4D41-A55F-A07280F3264E}</a:tableStyleId>
              </a:tblPr>
              <a:tblGrid>
                <a:gridCol w="1297625">
                  <a:extLst>
                    <a:ext uri="{9D8B030D-6E8A-4147-A177-3AD203B41FA5}">
                      <a16:colId xmlns:a16="http://schemas.microsoft.com/office/drawing/2014/main" val="20000"/>
                    </a:ext>
                  </a:extLst>
                </a:gridCol>
                <a:gridCol w="1748650">
                  <a:extLst>
                    <a:ext uri="{9D8B030D-6E8A-4147-A177-3AD203B41FA5}">
                      <a16:colId xmlns:a16="http://schemas.microsoft.com/office/drawing/2014/main" val="20001"/>
                    </a:ext>
                  </a:extLst>
                </a:gridCol>
              </a:tblGrid>
              <a:tr h="874043">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2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2</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3178408">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implement a process for examining and interpreting data</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 Analyze</a:t>
                      </a: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Identify a common problem and relate it to a learning goal or target</a:t>
                      </a:r>
                      <a:endParaRPr sz="1800" dirty="0">
                        <a:solidFill>
                          <a:schemeClr val="dk1"/>
                        </a:solidFill>
                        <a:latin typeface="Tw Cen MT" panose="020B0602020104020603" pitchFamily="34" charset="0"/>
                        <a:ea typeface="Calibri"/>
                        <a:cs typeface="Calibri"/>
                        <a:sym typeface="Calibri"/>
                      </a:endParaRPr>
                    </a:p>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Predict a link to teacher practice </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94393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Title"/>
          <p:cNvSpPr txBox="1">
            <a:spLocks noGrp="1"/>
          </p:cNvSpPr>
          <p:nvPr>
            <p:ph type="title"/>
          </p:nvPr>
        </p:nvSpPr>
        <p:spPr>
          <a:xfrm>
            <a:off x="457200" y="763026"/>
            <a:ext cx="82296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b="0" i="0" u="none" strike="noStrike" cap="none" dirty="0">
                <a:solidFill>
                  <a:srgbClr val="005479"/>
                </a:solidFill>
                <a:latin typeface="Tw Cen MT" panose="020B0602020104020603" pitchFamily="34" charset="0"/>
                <a:sym typeface="Questrial"/>
              </a:rPr>
              <a:t>EF 2 Activity</a:t>
            </a:r>
            <a:endParaRPr dirty="0">
              <a:solidFill>
                <a:srgbClr val="005479"/>
              </a:solidFill>
              <a:latin typeface="Tw Cen MT" panose="020B0602020104020603" pitchFamily="34" charset="0"/>
            </a:endParaRPr>
          </a:p>
          <a:p>
            <a:pPr marL="0" marR="0" lvl="0" indent="0" algn="ctr" rtl="0">
              <a:lnSpc>
                <a:spcPct val="100000"/>
              </a:lnSpc>
              <a:spcBef>
                <a:spcPts val="0"/>
              </a:spcBef>
              <a:spcAft>
                <a:spcPts val="0"/>
              </a:spcAft>
              <a:buClr>
                <a:schemeClr val="accent2"/>
              </a:buClr>
              <a:buSzPts val="3200"/>
              <a:buFont typeface="Questrial"/>
              <a:buNone/>
            </a:pPr>
            <a:r>
              <a:rPr lang="en-US" dirty="0">
                <a:solidFill>
                  <a:srgbClr val="005479"/>
                </a:solidFill>
                <a:latin typeface="Tw Cen MT" panose="020B0602020104020603" pitchFamily="34" charset="0"/>
              </a:rPr>
              <a:t>DBDM Mock Data Team</a:t>
            </a:r>
            <a:endParaRPr b="0" i="0" u="none" strike="noStrike" cap="none" dirty="0">
              <a:solidFill>
                <a:srgbClr val="005479"/>
              </a:solidFill>
              <a:latin typeface="Tw Cen MT" panose="020B0602020104020603" pitchFamily="34" charset="0"/>
              <a:sym typeface="Questrial"/>
            </a:endParaRPr>
          </a:p>
        </p:txBody>
      </p:sp>
      <p:sp>
        <p:nvSpPr>
          <p:cNvPr id="124" name="Text"/>
          <p:cNvSpPr txBox="1">
            <a:spLocks noGrp="1"/>
          </p:cNvSpPr>
          <p:nvPr>
            <p:ph type="body" idx="1"/>
          </p:nvPr>
        </p:nvSpPr>
        <p:spPr>
          <a:xfrm>
            <a:off x="457200" y="1990169"/>
            <a:ext cx="8229600" cy="3962396"/>
          </a:xfrm>
          <a:prstGeom prst="rect">
            <a:avLst/>
          </a:prstGeom>
          <a:noFill/>
          <a:ln>
            <a:noFill/>
          </a:ln>
        </p:spPr>
        <p:txBody>
          <a:bodyPr spcFirstLastPara="1" wrap="square" lIns="91425" tIns="91425" rIns="91425" bIns="91425" anchor="t" anchorCtr="0">
            <a:noAutofit/>
          </a:bodyPr>
          <a:lstStyle/>
          <a:p>
            <a:pPr marL="609520" marR="0" lvl="0" indent="-457200" algn="l" rtl="0">
              <a:lnSpc>
                <a:spcPct val="100000"/>
              </a:lnSpc>
              <a:spcBef>
                <a:spcPts val="0"/>
              </a:spcBef>
              <a:spcAft>
                <a:spcPts val="0"/>
              </a:spcAft>
              <a:buClr>
                <a:srgbClr val="00A49D"/>
              </a:buClr>
              <a:buSzPts val="3000"/>
              <a:buFont typeface="Wingdings" panose="05000000000000000000" pitchFamily="2" charset="2"/>
              <a:buChar char="q"/>
            </a:pPr>
            <a:r>
              <a:rPr lang="en-US" dirty="0">
                <a:latin typeface="Tw Cen MT" panose="020B0602020104020603" pitchFamily="34" charset="0"/>
                <a:ea typeface="Calibri"/>
                <a:cs typeface="Calibri"/>
                <a:sym typeface="Calibri"/>
              </a:rPr>
              <a:t>Open your DBDM Workbook to Essential Function 2 Activity</a:t>
            </a:r>
          </a:p>
          <a:p>
            <a:pPr marL="609520" marR="0" lvl="0" indent="-457200" algn="l" rtl="0">
              <a:lnSpc>
                <a:spcPct val="100000"/>
              </a:lnSpc>
              <a:spcBef>
                <a:spcPts val="0"/>
              </a:spcBef>
              <a:spcAft>
                <a:spcPts val="0"/>
              </a:spcAft>
              <a:buClr>
                <a:srgbClr val="00A49D"/>
              </a:buClr>
              <a:buSzPts val="3000"/>
              <a:buFont typeface="Wingdings" panose="05000000000000000000" pitchFamily="2" charset="2"/>
              <a:buChar char="q"/>
            </a:pPr>
            <a:r>
              <a:rPr lang="en-US" dirty="0">
                <a:latin typeface="Tw Cen MT" panose="020B0602020104020603" pitchFamily="34" charset="0"/>
                <a:ea typeface="Calibri"/>
                <a:cs typeface="Calibri"/>
                <a:sym typeface="Calibri"/>
              </a:rPr>
              <a:t>Gather again as a group</a:t>
            </a:r>
            <a:endParaRPr dirty="0">
              <a:latin typeface="Tw Cen MT" panose="020B0602020104020603" pitchFamily="34" charset="0"/>
              <a:ea typeface="Calibri"/>
              <a:cs typeface="Calibri"/>
              <a:sym typeface="Calibri"/>
            </a:endParaRPr>
          </a:p>
          <a:p>
            <a:pPr marL="609520" marR="0" lvl="0" indent="-457200" algn="l" rtl="0">
              <a:lnSpc>
                <a:spcPct val="100000"/>
              </a:lnSpc>
              <a:spcBef>
                <a:spcPts val="640"/>
              </a:spcBef>
              <a:spcAft>
                <a:spcPts val="0"/>
              </a:spcAft>
              <a:buClr>
                <a:srgbClr val="00A49D"/>
              </a:buClr>
              <a:buSzPts val="3000"/>
              <a:buFont typeface="Wingdings" panose="05000000000000000000" pitchFamily="2" charset="2"/>
              <a:buChar char="q"/>
            </a:pPr>
            <a:r>
              <a:rPr lang="en-US" dirty="0">
                <a:latin typeface="Tw Cen MT" panose="020B0602020104020603" pitchFamily="34" charset="0"/>
                <a:ea typeface="Calibri"/>
                <a:cs typeface="Calibri"/>
                <a:sym typeface="Calibri"/>
              </a:rPr>
              <a:t>Work through the EF 2 steps in the workbook as though you are in a real team</a:t>
            </a:r>
            <a:endParaRPr dirty="0">
              <a:latin typeface="Tw Cen MT" panose="020B0602020104020603" pitchFamily="34" charset="0"/>
            </a:endParaRPr>
          </a:p>
          <a:p>
            <a:pPr marL="203201" marR="0" lvl="0" indent="0" algn="l" rtl="0">
              <a:lnSpc>
                <a:spcPct val="100000"/>
              </a:lnSpc>
              <a:spcBef>
                <a:spcPts val="640"/>
              </a:spcBef>
              <a:spcAft>
                <a:spcPts val="0"/>
              </a:spcAft>
              <a:buClr>
                <a:schemeClr val="accent2"/>
              </a:buClr>
              <a:buSzPts val="3200"/>
              <a:buFont typeface="Noto Sans Symbols"/>
              <a:buNone/>
            </a:pPr>
            <a:r>
              <a:rPr lang="en-US" b="0" i="0" u="none" strike="noStrike" cap="none" dirty="0">
                <a:solidFill>
                  <a:schemeClr val="dk1"/>
                </a:solidFill>
                <a:latin typeface="Tw Cen MT" panose="020B0602020104020603" pitchFamily="34" charset="0"/>
                <a:sym typeface="Questrial"/>
              </a:rPr>
              <a:t> </a:t>
            </a:r>
            <a:endParaRPr dirty="0">
              <a:latin typeface="Tw Cen MT" panose="020B0602020104020603" pitchFamily="34" charset="0"/>
            </a:endParaRPr>
          </a:p>
        </p:txBody>
      </p:sp>
      <p:pic>
        <p:nvPicPr>
          <p:cNvPr id="7" name="Picture 6"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2128666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a:spLocks noGrp="1"/>
          </p:cNvSpPr>
          <p:nvPr>
            <p:ph type="title"/>
          </p:nvPr>
        </p:nvSpPr>
        <p:spPr/>
        <p:txBody>
          <a:bodyPr>
            <a:noAutofit/>
          </a:bodyPr>
          <a:lstStyle/>
          <a:p>
            <a:r>
              <a:rPr lang="en-US" dirty="0">
                <a:solidFill>
                  <a:srgbClr val="005479"/>
                </a:solidFill>
              </a:rPr>
              <a:t>DBDM Practice Profile</a:t>
            </a:r>
            <a:br>
              <a:rPr lang="en-US" dirty="0">
                <a:solidFill>
                  <a:srgbClr val="005479"/>
                </a:solidFill>
              </a:rPr>
            </a:br>
            <a:r>
              <a:rPr lang="en-US" dirty="0">
                <a:solidFill>
                  <a:srgbClr val="005479"/>
                </a:solidFill>
              </a:rPr>
              <a:t>EF 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78" y="2318909"/>
            <a:ext cx="8735644" cy="2419688"/>
          </a:xfrm>
          <a:prstGeom prst="rect">
            <a:avLst/>
          </a:prstGeom>
        </p:spPr>
      </p:pic>
    </p:spTree>
    <p:extLst>
      <p:ext uri="{BB962C8B-B14F-4D97-AF65-F5344CB8AC3E}">
        <p14:creationId xmlns:p14="http://schemas.microsoft.com/office/powerpoint/2010/main" val="2345245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Title"/>
          <p:cNvSpPr txBox="1">
            <a:spLocks noGrp="1"/>
          </p:cNvSpPr>
          <p:nvPr>
            <p:ph type="title"/>
          </p:nvPr>
        </p:nvSpPr>
        <p:spPr>
          <a:xfrm>
            <a:off x="367425" y="662750"/>
            <a:ext cx="8610300" cy="1097100"/>
          </a:xfrm>
          <a:prstGeom prst="rect">
            <a:avLst/>
          </a:prstGeom>
          <a:noFill/>
          <a:ln>
            <a:noFill/>
          </a:ln>
        </p:spPr>
        <p:txBody>
          <a:bodyPr spcFirstLastPara="1" wrap="square" lIns="91425" tIns="91425" rIns="91425" bIns="91425" anchor="ctr" anchorCtr="0">
            <a:noAutofit/>
          </a:bodyPr>
          <a:lstStyle/>
          <a:p>
            <a:pPr lvl="0">
              <a:buSzPts val="3200"/>
            </a:pPr>
            <a:r>
              <a:rPr lang="en-US" dirty="0">
                <a:ea typeface="Calibri"/>
                <a:cs typeface="Calibri"/>
                <a:sym typeface="Calibri"/>
              </a:rPr>
              <a:t>EF 3 and GAINS </a:t>
            </a:r>
            <a:r>
              <a:rPr lang="en-US" dirty="0">
                <a:latin typeface="Tw Cen MT" panose="020B0602020104020603" pitchFamily="34" charset="0"/>
                <a:ea typeface="Calibri"/>
                <a:cs typeface="Calibri"/>
                <a:sym typeface="Calibri"/>
              </a:rPr>
              <a:t>Step 3</a:t>
            </a:r>
            <a:br>
              <a:rPr lang="en-US" dirty="0">
                <a:latin typeface="Tw Cen MT" panose="020B0602020104020603" pitchFamily="34" charset="0"/>
                <a:ea typeface="Calibri"/>
                <a:cs typeface="Calibri"/>
                <a:sym typeface="Calibri"/>
              </a:rPr>
            </a:br>
            <a:r>
              <a:rPr lang="en-US" dirty="0">
                <a:latin typeface="Tw Cen MT" panose="020B0602020104020603" pitchFamily="34" charset="0"/>
                <a:ea typeface="Calibri"/>
                <a:cs typeface="Calibri"/>
                <a:sym typeface="Calibri"/>
              </a:rPr>
              <a:t>I</a:t>
            </a:r>
            <a:r>
              <a:rPr lang="en-US" dirty="0">
                <a:ea typeface="Calibri"/>
                <a:cs typeface="Calibri"/>
                <a:sym typeface="Calibri"/>
              </a:rPr>
              <a:t>n Action</a:t>
            </a:r>
            <a:endParaRPr dirty="0">
              <a:latin typeface="Tw Cen MT" panose="020B0602020104020603" pitchFamily="34" charset="0"/>
              <a:ea typeface="Calibri"/>
              <a:cs typeface="Calibri"/>
              <a:sym typeface="Calibri"/>
            </a:endParaRPr>
          </a:p>
        </p:txBody>
      </p:sp>
      <p:graphicFrame>
        <p:nvGraphicFramePr>
          <p:cNvPr id="183" name="Table"/>
          <p:cNvGraphicFramePr/>
          <p:nvPr>
            <p:extLst>
              <p:ext uri="{D42A27DB-BD31-4B8C-83A1-F6EECF244321}">
                <p14:modId xmlns:p14="http://schemas.microsoft.com/office/powerpoint/2010/main" val="901796120"/>
              </p:ext>
            </p:extLst>
          </p:nvPr>
        </p:nvGraphicFramePr>
        <p:xfrm>
          <a:off x="952513" y="1859175"/>
          <a:ext cx="7238975" cy="3844106"/>
        </p:xfrm>
        <a:graphic>
          <a:graphicData uri="http://schemas.openxmlformats.org/drawingml/2006/table">
            <a:tbl>
              <a:tblPr firstRow="1" firstCol="1" lastCol="1">
                <a:noFill/>
                <a:tableStyleId>{0436ACFA-F8FA-4D41-A55F-A07280F3264E}</a:tableStyleId>
              </a:tblPr>
              <a:tblGrid>
                <a:gridCol w="1708250">
                  <a:extLst>
                    <a:ext uri="{9D8B030D-6E8A-4147-A177-3AD203B41FA5}">
                      <a16:colId xmlns:a16="http://schemas.microsoft.com/office/drawing/2014/main" val="20000"/>
                    </a:ext>
                  </a:extLst>
                </a:gridCol>
                <a:gridCol w="3053600">
                  <a:extLst>
                    <a:ext uri="{9D8B030D-6E8A-4147-A177-3AD203B41FA5}">
                      <a16:colId xmlns:a16="http://schemas.microsoft.com/office/drawing/2014/main" val="20001"/>
                    </a:ext>
                  </a:extLst>
                </a:gridCol>
                <a:gridCol w="2477125">
                  <a:extLst>
                    <a:ext uri="{9D8B030D-6E8A-4147-A177-3AD203B41FA5}">
                      <a16:colId xmlns:a16="http://schemas.microsoft.com/office/drawing/2014/main" val="20002"/>
                    </a:ext>
                  </a:extLst>
                </a:gridCol>
              </a:tblGrid>
              <a:tr h="699804">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solidFill>
                            <a:schemeClr val="dk1"/>
                          </a:solidFill>
                          <a:latin typeface="Tw Cen MT" panose="020B0602020104020603" pitchFamily="34" charset="0"/>
                          <a:ea typeface="Calibri"/>
                          <a:cs typeface="Calibri"/>
                          <a:sym typeface="Calibri"/>
                        </a:rPr>
                        <a:t>Roadblocks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3112616">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27000" marR="0" lvl="0" indent="0" algn="l" rtl="0">
                        <a:lnSpc>
                          <a:spcPct val="100000"/>
                        </a:lnSpc>
                        <a:spcBef>
                          <a:spcPts val="0"/>
                        </a:spcBef>
                        <a:spcAft>
                          <a:spcPts val="1200"/>
                        </a:spcAft>
                        <a:buClr>
                          <a:srgbClr val="000000"/>
                        </a:buClr>
                        <a:buSzPts val="1600"/>
                        <a:buFont typeface="Calibri"/>
                        <a:buNone/>
                      </a:pPr>
                      <a:r>
                        <a:rPr lang="en-US" sz="1800" dirty="0">
                          <a:latin typeface="Tw Cen MT" panose="020B0602020104020603" pitchFamily="34" charset="0"/>
                          <a:ea typeface="Calibri"/>
                          <a:cs typeface="Calibri"/>
                          <a:sym typeface="Calibri"/>
                        </a:rPr>
                        <a:t>Create an instructional action plan that addresses the predicted breakdown</a:t>
                      </a:r>
                    </a:p>
                    <a:p>
                      <a:pPr marL="127000" marR="0" lvl="0" indent="0" algn="l" rtl="0">
                        <a:lnSpc>
                          <a:spcPct val="100000"/>
                        </a:lnSpc>
                        <a:spcBef>
                          <a:spcPts val="0"/>
                        </a:spcBef>
                        <a:spcAft>
                          <a:spcPts val="0"/>
                        </a:spcAft>
                        <a:buClr>
                          <a:srgbClr val="000000"/>
                        </a:buClr>
                        <a:buSzPts val="1600"/>
                        <a:buFont typeface="Calibri"/>
                        <a:buNone/>
                      </a:pPr>
                      <a:r>
                        <a:rPr lang="en-US" sz="1800" dirty="0">
                          <a:latin typeface="Tw Cen MT" panose="020B0602020104020603" pitchFamily="34" charset="0"/>
                          <a:ea typeface="Calibri"/>
                          <a:cs typeface="Calibri"/>
                          <a:sym typeface="Calibri"/>
                        </a:rPr>
                        <a:t>Implement the plan, make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p>
                  </a:txBody>
                  <a:tcPr marL="91425" marR="91425" marT="91425" marB="91425"/>
                </a:tc>
                <a:tc>
                  <a:txBody>
                    <a:bodyPr/>
                    <a:lstStyle/>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Data collects dust throughout the year.</a:t>
                      </a:r>
                    </a:p>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No plan exists to act on the data.</a:t>
                      </a:r>
                    </a:p>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Connections between instruction and learning overlooked.</a:t>
                      </a:r>
                      <a:endParaRPr sz="1800" dirty="0">
                        <a:latin typeface="Tw Cen MT" panose="020B0602020104020603" pitchFamily="34" charset="0"/>
                        <a:ea typeface="Calibri"/>
                        <a:cs typeface="Calibri"/>
                        <a:sym typeface="Calibri"/>
                      </a:endParaRPr>
                    </a:p>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Vague learning goal.</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6138"/>
            <a:ext cx="8229600" cy="3959352"/>
          </a:xfrm>
        </p:spPr>
        <p:txBody>
          <a:bodyPr numCol="1">
            <a:normAutofit/>
          </a:bodyPr>
          <a:lstStyle/>
          <a:p>
            <a:pPr marL="660401" indent="-457200">
              <a:buClr>
                <a:schemeClr val="tx1"/>
              </a:buClr>
              <a:buFont typeface="+mj-lt"/>
              <a:buAutoNum type="arabicPeriod"/>
            </a:pPr>
            <a:r>
              <a:rPr lang="en-US" sz="2000" b="1" dirty="0"/>
              <a:t>Data-Based Decision Making: </a:t>
            </a:r>
            <a:r>
              <a:rPr lang="en-US" sz="2000" dirty="0"/>
              <a:t>An ongoing, outcomes-driven system by which educators collect and analyze data for the purpose of informing instructional decisions and continuous improvement. </a:t>
            </a:r>
          </a:p>
          <a:p>
            <a:pPr marL="660401" indent="-457200">
              <a:buClr>
                <a:schemeClr val="tx1"/>
              </a:buClr>
              <a:buFont typeface="+mj-lt"/>
              <a:buAutoNum type="arabicPeriod"/>
            </a:pPr>
            <a:r>
              <a:rPr lang="en-US" sz="2000" b="1" dirty="0"/>
              <a:t>DBDM Process: </a:t>
            </a:r>
            <a:r>
              <a:rPr lang="en-US" sz="2000" dirty="0"/>
              <a:t>The specific steps of using data to make informed instructional decisions. The steps include gathering data, analyzing the data, making a plan to act on the data, analyzing outcomes, making revisions, then repeating the process.</a:t>
            </a:r>
          </a:p>
          <a:p>
            <a:pPr marL="660401" indent="-457200">
              <a:buClr>
                <a:schemeClr val="tx1"/>
              </a:buClr>
              <a:buFont typeface="+mj-lt"/>
              <a:buAutoNum type="arabicPeriod"/>
            </a:pPr>
            <a:r>
              <a:rPr lang="en-US" sz="2000" b="1" dirty="0"/>
              <a:t>Data: </a:t>
            </a:r>
            <a:r>
              <a:rPr lang="en-US" sz="2000" dirty="0"/>
              <a:t>Information, both descriptive and numerical, that can be analyzed and used to make informed decisions.</a:t>
            </a:r>
          </a:p>
          <a:p>
            <a:pPr marL="660401" indent="-457200">
              <a:buClr>
                <a:schemeClr val="tx1"/>
              </a:buClr>
              <a:buFont typeface="+mj-lt"/>
              <a:buAutoNum type="arabicPeriod"/>
            </a:pPr>
            <a:r>
              <a:rPr lang="en-US" sz="2000" b="1" dirty="0"/>
              <a:t>Data Analysis System: </a:t>
            </a:r>
            <a:r>
              <a:rPr lang="en-US" sz="2000" dirty="0"/>
              <a:t>An organized purposeful structure for analyzing data.</a:t>
            </a:r>
          </a:p>
          <a:p>
            <a:pPr marL="660401" indent="-457200">
              <a:buClr>
                <a:schemeClr val="tx1"/>
              </a:buClr>
              <a:buFont typeface="+mj-lt"/>
              <a:buAutoNum type="arabicPeriod"/>
            </a:pPr>
            <a:endParaRPr lang="en-US" sz="2000" dirty="0"/>
          </a:p>
          <a:p>
            <a:pPr marL="203201" indent="0">
              <a:buClr>
                <a:schemeClr val="tx1"/>
              </a:buClr>
              <a:buNone/>
            </a:pPr>
            <a:endParaRPr lang="en-US" sz="2000" dirty="0"/>
          </a:p>
          <a:p>
            <a:pPr marL="660401" indent="-457200">
              <a:buClr>
                <a:schemeClr val="tx1"/>
              </a:buClr>
              <a:buFont typeface="+mj-lt"/>
              <a:buAutoNum type="arabicPeriod"/>
            </a:pPr>
            <a:endParaRPr lang="en-US" sz="2000" dirty="0"/>
          </a:p>
          <a:p>
            <a:pPr marL="660401" indent="-457200">
              <a:buClr>
                <a:schemeClr val="tx1"/>
              </a:buClr>
              <a:buFont typeface="+mj-lt"/>
              <a:buAutoNum type="arabicPeriod"/>
            </a:pPr>
            <a:endParaRPr lang="en-US" sz="2000" dirty="0"/>
          </a:p>
        </p:txBody>
      </p:sp>
      <p:sp>
        <p:nvSpPr>
          <p:cNvPr id="7" name="TextBox 6"/>
          <p:cNvSpPr txBox="1"/>
          <p:nvPr/>
        </p:nvSpPr>
        <p:spPr>
          <a:xfrm>
            <a:off x="1" y="748254"/>
            <a:ext cx="9144000" cy="1138773"/>
          </a:xfrm>
          <a:prstGeom prst="rect">
            <a:avLst/>
          </a:prstGeom>
          <a:noFill/>
        </p:spPr>
        <p:txBody>
          <a:bodyPr wrap="square" rtlCol="0">
            <a:spAutoFit/>
          </a:bodyPr>
          <a:lstStyle/>
          <a:p>
            <a:pPr algn="ctr"/>
            <a:r>
              <a:rPr lang="en-US" sz="3600" dirty="0">
                <a:solidFill>
                  <a:srgbClr val="0D4170"/>
                </a:solidFill>
                <a:latin typeface="Tw Cen MT" panose="020B0602020104020603" pitchFamily="34" charset="0"/>
                <a:sym typeface="Questrial"/>
              </a:rPr>
              <a:t>Hidden Slide #5</a:t>
            </a:r>
          </a:p>
          <a:p>
            <a:pPr algn="ctr"/>
            <a:r>
              <a:rPr lang="en-US" sz="3200" dirty="0">
                <a:solidFill>
                  <a:srgbClr val="0D4170"/>
                </a:solidFill>
                <a:latin typeface="Tw Cen MT" panose="020B0602020104020603" pitchFamily="34" charset="0"/>
                <a:sym typeface="Questrial"/>
              </a:rPr>
              <a:t>DBDM Key Terms</a:t>
            </a:r>
            <a:endParaRPr lang="en-US" sz="3200" dirty="0">
              <a:solidFill>
                <a:srgbClr val="0D4170"/>
              </a:solidFill>
            </a:endParaRPr>
          </a:p>
        </p:txBody>
      </p:sp>
    </p:spTree>
    <p:extLst>
      <p:ext uri="{BB962C8B-B14F-4D97-AF65-F5344CB8AC3E}">
        <p14:creationId xmlns:p14="http://schemas.microsoft.com/office/powerpoint/2010/main" val="2677381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Have we helped students yet?</a:t>
            </a:r>
            <a:endParaRPr dirty="0">
              <a:latin typeface="Tw Cen MT" panose="020B0602020104020603" pitchFamily="34" charset="0"/>
              <a:ea typeface="Calibri"/>
              <a:cs typeface="Calibri"/>
              <a:sym typeface="Calibri"/>
            </a:endParaRPr>
          </a:p>
        </p:txBody>
      </p:sp>
      <p:sp>
        <p:nvSpPr>
          <p:cNvPr id="190" name="Text"/>
          <p:cNvSpPr txBox="1">
            <a:spLocks noGrp="1"/>
          </p:cNvSpPr>
          <p:nvPr>
            <p:ph type="body" idx="1"/>
          </p:nvPr>
        </p:nvSpPr>
        <p:spPr>
          <a:xfrm>
            <a:off x="4324827" y="1698622"/>
            <a:ext cx="4435485" cy="4153538"/>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During Step Two, identified a link to teacher practice.</a:t>
            </a:r>
            <a:endParaRPr sz="2200" dirty="0">
              <a:ea typeface="Calibri"/>
              <a:cs typeface="Calibri"/>
              <a:sym typeface="Calibri"/>
            </a:endParaRPr>
          </a:p>
          <a:p>
            <a:pPr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Time to ACT</a:t>
            </a:r>
            <a:endParaRPr sz="2200" dirty="0">
              <a:ea typeface="Calibri"/>
              <a:cs typeface="Calibri"/>
              <a:sym typeface="Calibri"/>
            </a:endParaRPr>
          </a:p>
          <a:p>
            <a:pPr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Being intentional is key</a:t>
            </a:r>
          </a:p>
          <a:p>
            <a:pPr indent="-381000" fontAlgn="base">
              <a:lnSpc>
                <a:spcPct val="120000"/>
              </a:lnSpc>
              <a:spcBef>
                <a:spcPts val="0"/>
              </a:spcBef>
              <a:spcAft>
                <a:spcPts val="600"/>
              </a:spcAft>
              <a:buClr>
                <a:srgbClr val="00A49D"/>
              </a:buClr>
              <a:buSzPts val="2400"/>
              <a:buFont typeface="Wingdings" panose="05000000000000000000" pitchFamily="2" charset="2"/>
              <a:buChar char="§"/>
            </a:pPr>
            <a:r>
              <a:rPr lang="en-US" sz="2200" dirty="0">
                <a:ea typeface="Calibri"/>
                <a:cs typeface="Calibri"/>
                <a:sym typeface="Calibri"/>
              </a:rPr>
              <a:t>MOST DIFFICULT STEP in the process!</a:t>
            </a:r>
            <a:endParaRPr sz="2200" dirty="0">
              <a:ea typeface="Calibri"/>
              <a:cs typeface="Calibri"/>
              <a:sym typeface="Calibri"/>
            </a:endParaRPr>
          </a:p>
          <a:p>
            <a:pPr marL="0" lvl="0" indent="0" algn="l" rtl="0">
              <a:spcBef>
                <a:spcPts val="560"/>
              </a:spcBef>
              <a:spcAft>
                <a:spcPts val="0"/>
              </a:spcAft>
              <a:buNone/>
            </a:pPr>
            <a:br>
              <a:rPr lang="en-US" sz="2400" dirty="0">
                <a:latin typeface="Tw Cen MT" panose="020B0602020104020603" pitchFamily="34" charset="0"/>
                <a:ea typeface="Calibri"/>
                <a:cs typeface="Calibri"/>
                <a:sym typeface="Calibri"/>
              </a:rPr>
            </a:br>
            <a:endParaRPr sz="2400" i="0" u="none" strike="noStrike" cap="none" dirty="0">
              <a:solidFill>
                <a:schemeClr val="dk1"/>
              </a:solidFill>
              <a:latin typeface="Tw Cen MT" panose="020B0602020104020603" pitchFamily="34" charset="0"/>
              <a:ea typeface="Calibri"/>
              <a:cs typeface="Calibri"/>
              <a:sym typeface="Calibri"/>
            </a:endParaRPr>
          </a:p>
        </p:txBody>
      </p:sp>
      <p:graphicFrame>
        <p:nvGraphicFramePr>
          <p:cNvPr id="191" name="Table"/>
          <p:cNvGraphicFramePr/>
          <p:nvPr>
            <p:extLst>
              <p:ext uri="{D42A27DB-BD31-4B8C-83A1-F6EECF244321}">
                <p14:modId xmlns:p14="http://schemas.microsoft.com/office/powerpoint/2010/main" val="579846114"/>
              </p:ext>
            </p:extLst>
          </p:nvPr>
        </p:nvGraphicFramePr>
        <p:xfrm>
          <a:off x="457200" y="1698622"/>
          <a:ext cx="3647090" cy="3913901"/>
        </p:xfrm>
        <a:graphic>
          <a:graphicData uri="http://schemas.openxmlformats.org/drawingml/2006/table">
            <a:tbl>
              <a:tblPr firstRow="1" firstCol="1" lastCol="1">
                <a:noFill/>
                <a:tableStyleId>{0436ACFA-F8FA-4D41-A55F-A07280F3264E}</a:tableStyleId>
              </a:tblPr>
              <a:tblGrid>
                <a:gridCol w="1498162">
                  <a:extLst>
                    <a:ext uri="{9D8B030D-6E8A-4147-A177-3AD203B41FA5}">
                      <a16:colId xmlns:a16="http://schemas.microsoft.com/office/drawing/2014/main" val="20000"/>
                    </a:ext>
                  </a:extLst>
                </a:gridCol>
                <a:gridCol w="2148928">
                  <a:extLst>
                    <a:ext uri="{9D8B030D-6E8A-4147-A177-3AD203B41FA5}">
                      <a16:colId xmlns:a16="http://schemas.microsoft.com/office/drawing/2014/main" val="20001"/>
                    </a:ext>
                  </a:extLst>
                </a:gridCol>
              </a:tblGrid>
              <a:tr h="742271">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317163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52400" marR="0" lvl="0" indent="0" algn="l" rtl="0">
                        <a:lnSpc>
                          <a:spcPct val="100000"/>
                        </a:lnSpc>
                        <a:spcBef>
                          <a:spcPts val="0"/>
                        </a:spcBef>
                        <a:spcAft>
                          <a:spcPts val="1200"/>
                        </a:spcAft>
                        <a:buClr>
                          <a:srgbClr val="000000"/>
                        </a:buClr>
                        <a:buSzPts val="1200"/>
                        <a:buFont typeface="Calibri"/>
                        <a:buNone/>
                      </a:pPr>
                      <a:r>
                        <a:rPr lang="en-US" sz="1800" dirty="0">
                          <a:latin typeface="Tw Cen MT" panose="020B0602020104020603" pitchFamily="34" charset="0"/>
                          <a:ea typeface="Calibri"/>
                          <a:cs typeface="Calibri"/>
                          <a:sym typeface="Calibri"/>
                        </a:rPr>
                        <a:t>Create an instructional action plan that addresses the predicted breakdown</a:t>
                      </a:r>
                    </a:p>
                    <a:p>
                      <a:pPr marL="152400" marR="0" lvl="0" indent="0" algn="l" rtl="0">
                        <a:lnSpc>
                          <a:spcPct val="100000"/>
                        </a:lnSpc>
                        <a:spcBef>
                          <a:spcPts val="0"/>
                        </a:spcBef>
                        <a:spcAft>
                          <a:spcPts val="1200"/>
                        </a:spcAft>
                        <a:buClr>
                          <a:srgbClr val="000000"/>
                        </a:buClr>
                        <a:buSzPts val="1200"/>
                        <a:buFont typeface="Calibri"/>
                        <a:buNone/>
                      </a:pPr>
                      <a:r>
                        <a:rPr lang="en-US" sz="1800" dirty="0">
                          <a:latin typeface="Tw Cen MT" panose="020B0602020104020603" pitchFamily="34" charset="0"/>
                          <a:ea typeface="Calibri"/>
                          <a:cs typeface="Calibri"/>
                          <a:sym typeface="Calibri"/>
                        </a:rPr>
                        <a:t>Implement the plan,</a:t>
                      </a:r>
                      <a:r>
                        <a:rPr lang="en-US" sz="1800" baseline="0" dirty="0">
                          <a:latin typeface="Tw Cen MT" panose="020B0602020104020603" pitchFamily="34" charset="0"/>
                          <a:ea typeface="Calibri"/>
                          <a:cs typeface="Calibri"/>
                          <a:sym typeface="Calibri"/>
                        </a:rPr>
                        <a:t> m</a:t>
                      </a:r>
                      <a:r>
                        <a:rPr lang="en-US" sz="1800" dirty="0">
                          <a:latin typeface="Tw Cen MT" panose="020B0602020104020603" pitchFamily="34" charset="0"/>
                          <a:ea typeface="Calibri"/>
                          <a:cs typeface="Calibri"/>
                          <a:sym typeface="Calibri"/>
                        </a:rPr>
                        <a:t>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endParaRPr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Title"/>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Tw Cen MT" panose="020B0602020104020603" pitchFamily="34" charset="0"/>
                <a:ea typeface="Calibri"/>
                <a:cs typeface="Calibri"/>
                <a:sym typeface="Calibri"/>
              </a:rPr>
              <a:t>What action are we going to take?</a:t>
            </a:r>
            <a:endParaRPr dirty="0">
              <a:latin typeface="Tw Cen MT" panose="020B0602020104020603" pitchFamily="34" charset="0"/>
              <a:ea typeface="Calibri"/>
              <a:cs typeface="Calibri"/>
              <a:sym typeface="Calibri"/>
            </a:endParaRPr>
          </a:p>
        </p:txBody>
      </p:sp>
      <p:sp>
        <p:nvSpPr>
          <p:cNvPr id="198" name="Text"/>
          <p:cNvSpPr txBox="1">
            <a:spLocks noGrp="1"/>
          </p:cNvSpPr>
          <p:nvPr>
            <p:ph type="body" idx="1"/>
          </p:nvPr>
        </p:nvSpPr>
        <p:spPr>
          <a:xfrm>
            <a:off x="4369829" y="1738750"/>
            <a:ext cx="4242295" cy="3274121"/>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ea typeface="Calibri"/>
                <a:cs typeface="Calibri"/>
                <a:sym typeface="Calibri"/>
              </a:rPr>
              <a:t>The Instructional Action Plan (IAP) should include:</a:t>
            </a:r>
          </a:p>
          <a:p>
            <a:pPr indent="-342900">
              <a:spcBef>
                <a:spcPts val="0"/>
              </a:spcBef>
              <a:buClr>
                <a:schemeClr val="tx1"/>
              </a:buClr>
              <a:buSzPts val="1800"/>
              <a:buFont typeface="+mj-lt"/>
              <a:buAutoNum type="arabicPeriod"/>
            </a:pPr>
            <a:r>
              <a:rPr lang="en-US" sz="2400" dirty="0">
                <a:ea typeface="Calibri"/>
                <a:cs typeface="Calibri"/>
                <a:sym typeface="Calibri"/>
              </a:rPr>
              <a:t>Learning Goal</a:t>
            </a:r>
          </a:p>
          <a:p>
            <a:pPr indent="-342900">
              <a:spcBef>
                <a:spcPts val="0"/>
              </a:spcBef>
              <a:buClr>
                <a:schemeClr val="tx1"/>
              </a:buClr>
              <a:buSzPts val="1800"/>
              <a:buFont typeface="+mj-lt"/>
              <a:buAutoNum type="arabicPeriod"/>
            </a:pPr>
            <a:r>
              <a:rPr lang="en-US" sz="2400" dirty="0">
                <a:ea typeface="Calibri"/>
                <a:cs typeface="Calibri"/>
                <a:sym typeface="Calibri"/>
              </a:rPr>
              <a:t>Evidence of Learning</a:t>
            </a:r>
          </a:p>
          <a:p>
            <a:pPr indent="-342900">
              <a:spcBef>
                <a:spcPts val="0"/>
              </a:spcBef>
              <a:buClr>
                <a:schemeClr val="tx1"/>
              </a:buClr>
              <a:buSzPts val="1800"/>
              <a:buFont typeface="+mj-lt"/>
              <a:buAutoNum type="arabicPeriod"/>
            </a:pPr>
            <a:r>
              <a:rPr lang="en-US" sz="2400" dirty="0">
                <a:ea typeface="Calibri"/>
                <a:cs typeface="Calibri"/>
                <a:sym typeface="Calibri"/>
              </a:rPr>
              <a:t>Instructional Change</a:t>
            </a:r>
          </a:p>
          <a:p>
            <a:pPr indent="-342900">
              <a:spcBef>
                <a:spcPts val="0"/>
              </a:spcBef>
              <a:buClr>
                <a:schemeClr val="tx1"/>
              </a:buClr>
              <a:buSzPts val="1800"/>
              <a:buFont typeface="+mj-lt"/>
              <a:buAutoNum type="arabicPeriod"/>
            </a:pPr>
            <a:r>
              <a:rPr lang="en-US" sz="2400" dirty="0">
                <a:ea typeface="Calibri"/>
                <a:cs typeface="Calibri"/>
                <a:sym typeface="Calibri"/>
              </a:rPr>
              <a:t>Method for examining instruction</a:t>
            </a:r>
          </a:p>
          <a:p>
            <a:pPr indent="-342900">
              <a:spcBef>
                <a:spcPts val="0"/>
              </a:spcBef>
              <a:buClr>
                <a:schemeClr val="tx1"/>
              </a:buClr>
              <a:buSzPts val="1800"/>
              <a:buFont typeface="+mj-lt"/>
              <a:buAutoNum type="arabicPeriod"/>
            </a:pPr>
            <a:r>
              <a:rPr lang="en-US" sz="2400" dirty="0">
                <a:ea typeface="Calibri"/>
                <a:cs typeface="Calibri"/>
                <a:sym typeface="Calibri"/>
              </a:rPr>
              <a:t>Impact analysis</a:t>
            </a:r>
          </a:p>
        </p:txBody>
      </p:sp>
      <p:graphicFrame>
        <p:nvGraphicFramePr>
          <p:cNvPr id="199" name="Table"/>
          <p:cNvGraphicFramePr/>
          <p:nvPr>
            <p:extLst>
              <p:ext uri="{D42A27DB-BD31-4B8C-83A1-F6EECF244321}">
                <p14:modId xmlns:p14="http://schemas.microsoft.com/office/powerpoint/2010/main" val="281205214"/>
              </p:ext>
            </p:extLst>
          </p:nvPr>
        </p:nvGraphicFramePr>
        <p:xfrm>
          <a:off x="457200" y="1738750"/>
          <a:ext cx="3657600" cy="4632900"/>
        </p:xfrm>
        <a:graphic>
          <a:graphicData uri="http://schemas.openxmlformats.org/drawingml/2006/table">
            <a:tbl>
              <a:tblPr firstRow="1" firstCol="1" lastCol="1">
                <a:noFill/>
                <a:tableStyleId>{0436ACFA-F8FA-4D41-A55F-A07280F3264E}</a:tableStyleId>
              </a:tblPr>
              <a:tblGrid>
                <a:gridCol w="1672083">
                  <a:extLst>
                    <a:ext uri="{9D8B030D-6E8A-4147-A177-3AD203B41FA5}">
                      <a16:colId xmlns:a16="http://schemas.microsoft.com/office/drawing/2014/main" val="20000"/>
                    </a:ext>
                  </a:extLst>
                </a:gridCol>
                <a:gridCol w="1985517">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Create an instructional action plan that addresses the predicted breakdown</a:t>
                      </a: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Implement the plan,</a:t>
                      </a:r>
                      <a:r>
                        <a:rPr lang="en-US" sz="1800" baseline="0" dirty="0">
                          <a:solidFill>
                            <a:schemeClr val="dk1"/>
                          </a:solidFill>
                          <a:latin typeface="Tw Cen MT" panose="020B0602020104020603" pitchFamily="34" charset="0"/>
                          <a:ea typeface="Calibri"/>
                          <a:cs typeface="Calibri"/>
                          <a:sym typeface="Calibri"/>
                        </a:rPr>
                        <a:t> m</a:t>
                      </a:r>
                      <a:r>
                        <a:rPr lang="en-US" sz="1800" dirty="0">
                          <a:latin typeface="Tw Cen MT" panose="020B0602020104020603" pitchFamily="34" charset="0"/>
                          <a:ea typeface="Calibri"/>
                          <a:cs typeface="Calibri"/>
                          <a:sym typeface="Calibri"/>
                        </a:rPr>
                        <a:t>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p>
                  </a:txBody>
                  <a:tcPr marL="91425" marR="91425" marT="91425" marB="91425"/>
                </a:tc>
                <a:extLst>
                  <a:ext uri="{0D108BD9-81ED-4DB2-BD59-A6C34878D82A}">
                    <a16:rowId xmlns:a16="http://schemas.microsoft.com/office/drawing/2014/main" val="10001"/>
                  </a:ext>
                </a:extLst>
              </a:tr>
            </a:tbl>
          </a:graphicData>
        </a:graphic>
      </p:graphicFrame>
      <p:pic>
        <p:nvPicPr>
          <p:cNvPr id="7" name="Picture 6"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IAP: 1. Learning Goal</a:t>
            </a:r>
          </a:p>
        </p:txBody>
      </p:sp>
      <p:sp>
        <p:nvSpPr>
          <p:cNvPr id="12" name="Text Placeholder 11"/>
          <p:cNvSpPr>
            <a:spLocks noGrp="1"/>
          </p:cNvSpPr>
          <p:nvPr>
            <p:ph type="body" idx="2"/>
          </p:nvPr>
        </p:nvSpPr>
        <p:spPr>
          <a:xfrm>
            <a:off x="4400550" y="1738750"/>
            <a:ext cx="4057649" cy="4052451"/>
          </a:xfrm>
          <a:noFill/>
          <a:ln w="12700">
            <a:solidFill>
              <a:schemeClr val="bg2">
                <a:lumMod val="60000"/>
                <a:lumOff val="40000"/>
              </a:schemeClr>
            </a:solidFill>
          </a:ln>
        </p:spPr>
        <p:txBody>
          <a:bodyPr wrap="square" lIns="91425" tIns="91425" rIns="91425" bIns="91425" anchor="t" anchorCtr="0"/>
          <a:lstStyle/>
          <a:p>
            <a:pPr indent="-342900">
              <a:spcBef>
                <a:spcPts val="640"/>
              </a:spcBef>
              <a:buClr>
                <a:srgbClr val="00A49D"/>
              </a:buClr>
              <a:buFont typeface="Wingdings" panose="05000000000000000000" pitchFamily="2" charset="2"/>
              <a:buChar char="§"/>
            </a:pPr>
            <a:r>
              <a:rPr lang="en-US" sz="2400" dirty="0">
                <a:solidFill>
                  <a:schemeClr val="tx1"/>
                </a:solidFill>
                <a:ea typeface="Calibri"/>
                <a:cs typeface="Calibri"/>
              </a:rPr>
              <a:t>Based on the common problem established during Step Two. </a:t>
            </a:r>
          </a:p>
          <a:p>
            <a:pPr indent="-342900">
              <a:spcBef>
                <a:spcPts val="640"/>
              </a:spcBef>
              <a:buClr>
                <a:srgbClr val="00A49D"/>
              </a:buClr>
              <a:buFont typeface="Wingdings" panose="05000000000000000000" pitchFamily="2" charset="2"/>
              <a:buChar char="§"/>
            </a:pPr>
            <a:r>
              <a:rPr lang="en-US" sz="2400" dirty="0">
                <a:solidFill>
                  <a:schemeClr val="tx1"/>
                </a:solidFill>
                <a:ea typeface="Calibri"/>
                <a:cs typeface="Calibri"/>
              </a:rPr>
              <a:t>Should address the questions:</a:t>
            </a:r>
          </a:p>
          <a:p>
            <a:pPr marL="971376" lvl="1" indent="-342900">
              <a:spcBef>
                <a:spcPts val="0"/>
              </a:spcBef>
              <a:buClr>
                <a:schemeClr val="accent3"/>
              </a:buClr>
              <a:buFont typeface="Arial" panose="020B0604020202020204" pitchFamily="34" charset="0"/>
              <a:buChar char="•"/>
            </a:pPr>
            <a:r>
              <a:rPr lang="en-US" dirty="0">
                <a:solidFill>
                  <a:schemeClr val="tx1"/>
                </a:solidFill>
                <a:latin typeface="Tw Cen MT" panose="020B0602020104020603" pitchFamily="34" charset="0"/>
                <a:ea typeface="Calibri"/>
                <a:cs typeface="Calibri"/>
              </a:rPr>
              <a:t>What is the problem we want to address?</a:t>
            </a:r>
          </a:p>
          <a:p>
            <a:pPr marL="971376" lvl="1" indent="-342900">
              <a:spcBef>
                <a:spcPts val="0"/>
              </a:spcBef>
              <a:buClr>
                <a:schemeClr val="accent3"/>
              </a:buClr>
              <a:buFont typeface="Arial" panose="020B0604020202020204" pitchFamily="34" charset="0"/>
              <a:buChar char="•"/>
            </a:pPr>
            <a:r>
              <a:rPr lang="en-US" dirty="0">
                <a:solidFill>
                  <a:schemeClr val="tx1"/>
                </a:solidFill>
                <a:latin typeface="Tw Cen MT" panose="020B0602020104020603" pitchFamily="34" charset="0"/>
                <a:ea typeface="Calibri"/>
                <a:cs typeface="Calibri"/>
              </a:rPr>
              <a:t>What do we really want our students to know and do? </a:t>
            </a:r>
          </a:p>
          <a:p>
            <a:pPr indent="-342900">
              <a:spcBef>
                <a:spcPts val="640"/>
              </a:spcBef>
              <a:buClr>
                <a:srgbClr val="073763"/>
              </a:buClr>
              <a:buFont typeface="Wingdings" panose="05000000000000000000" pitchFamily="2" charset="2"/>
              <a:buChar char="q"/>
            </a:pPr>
            <a:endParaRPr lang="en-US" sz="2400" dirty="0">
              <a:solidFill>
                <a:schemeClr val="tx1"/>
              </a:solidFill>
              <a:ea typeface="Calibri"/>
              <a:cs typeface="Calibri"/>
            </a:endParaRPr>
          </a:p>
        </p:txBody>
      </p:sp>
      <p:graphicFrame>
        <p:nvGraphicFramePr>
          <p:cNvPr id="6" name="Table"/>
          <p:cNvGraphicFramePr/>
          <p:nvPr>
            <p:extLst>
              <p:ext uri="{D42A27DB-BD31-4B8C-83A1-F6EECF244321}">
                <p14:modId xmlns:p14="http://schemas.microsoft.com/office/powerpoint/2010/main" val="2636191372"/>
              </p:ext>
            </p:extLst>
          </p:nvPr>
        </p:nvGraphicFramePr>
        <p:xfrm>
          <a:off x="457200" y="1738750"/>
          <a:ext cx="3657600" cy="4632900"/>
        </p:xfrm>
        <a:graphic>
          <a:graphicData uri="http://schemas.openxmlformats.org/drawingml/2006/table">
            <a:tbl>
              <a:tblPr firstRow="1" firstCol="1" lastCol="1">
                <a:noFill/>
                <a:tableStyleId>{0436ACFA-F8FA-4D41-A55F-A07280F3264E}</a:tableStyleId>
              </a:tblPr>
              <a:tblGrid>
                <a:gridCol w="1644869">
                  <a:extLst>
                    <a:ext uri="{9D8B030D-6E8A-4147-A177-3AD203B41FA5}">
                      <a16:colId xmlns:a16="http://schemas.microsoft.com/office/drawing/2014/main" val="20000"/>
                    </a:ext>
                  </a:extLst>
                </a:gridCol>
                <a:gridCol w="2012731">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Create an instructional action plan that addresses the predicted breakdown</a:t>
                      </a: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Implement the plan,</a:t>
                      </a:r>
                      <a:r>
                        <a:rPr lang="en-US" sz="1800" baseline="0" dirty="0">
                          <a:solidFill>
                            <a:schemeClr val="dk1"/>
                          </a:solidFill>
                          <a:latin typeface="Tw Cen MT" panose="020B0602020104020603" pitchFamily="34" charset="0"/>
                          <a:ea typeface="Calibri"/>
                          <a:cs typeface="Calibri"/>
                          <a:sym typeface="Calibri"/>
                        </a:rPr>
                        <a:t> m</a:t>
                      </a:r>
                      <a:r>
                        <a:rPr lang="en-US" sz="1800" dirty="0">
                          <a:latin typeface="Tw Cen MT" panose="020B0602020104020603" pitchFamily="34" charset="0"/>
                          <a:ea typeface="Calibri"/>
                          <a:cs typeface="Calibri"/>
                          <a:sym typeface="Calibri"/>
                        </a:rPr>
                        <a:t>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p>
                  </a:txBody>
                  <a:tcPr marL="91425" marR="91425" marT="91425" marB="91425"/>
                </a:tc>
                <a:extLst>
                  <a:ext uri="{0D108BD9-81ED-4DB2-BD59-A6C34878D82A}">
                    <a16:rowId xmlns:a16="http://schemas.microsoft.com/office/drawing/2014/main" val="10001"/>
                  </a:ext>
                </a:extLst>
              </a:tr>
            </a:tbl>
          </a:graphicData>
        </a:graphic>
      </p:graphicFrame>
      <p:pic>
        <p:nvPicPr>
          <p:cNvPr id="9" name="Picture 8" descr="Indicates Handouts&#10;" title="Folder Ico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4215656831"/>
      </p:ext>
    </p:extLst>
  </p:cSld>
  <p:clrMapOvr>
    <a:overrideClrMapping bg1="lt1" tx1="dk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Title"/>
          <p:cNvSpPr txBox="1">
            <a:spLocks noGrp="1"/>
          </p:cNvSpPr>
          <p:nvPr>
            <p:ph type="title"/>
          </p:nvPr>
        </p:nvSpPr>
        <p:spPr>
          <a:xfrm>
            <a:off x="433754" y="497411"/>
            <a:ext cx="82296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IAP: </a:t>
            </a:r>
            <a:r>
              <a:rPr lang="en-US" dirty="0">
                <a:ea typeface="Calibri"/>
                <a:cs typeface="Calibri"/>
                <a:sym typeface="Calibri"/>
              </a:rPr>
              <a:t>2</a:t>
            </a:r>
            <a:r>
              <a:rPr lang="en-US" dirty="0">
                <a:latin typeface="Tw Cen MT" panose="020B0602020104020603" pitchFamily="34" charset="0"/>
                <a:ea typeface="Calibri"/>
                <a:cs typeface="Calibri"/>
                <a:sym typeface="Calibri"/>
              </a:rPr>
              <a:t>. Evidence of learning</a:t>
            </a:r>
            <a:endParaRPr dirty="0">
              <a:latin typeface="Tw Cen MT" panose="020B0602020104020603" pitchFamily="34" charset="0"/>
              <a:ea typeface="Calibri"/>
              <a:cs typeface="Calibri"/>
              <a:sym typeface="Calibri"/>
            </a:endParaRPr>
          </a:p>
        </p:txBody>
      </p:sp>
      <p:sp>
        <p:nvSpPr>
          <p:cNvPr id="162" name="Text"/>
          <p:cNvSpPr txBox="1">
            <a:spLocks noGrp="1"/>
          </p:cNvSpPr>
          <p:nvPr>
            <p:ph type="body" idx="1"/>
          </p:nvPr>
        </p:nvSpPr>
        <p:spPr>
          <a:xfrm>
            <a:off x="4441371" y="1738749"/>
            <a:ext cx="4221983" cy="4279665"/>
          </a:xfrm>
          <a:prstGeom prst="rect">
            <a:avLst/>
          </a:prstGeom>
          <a:noFill/>
          <a:ln w="12700">
            <a:solidFill>
              <a:schemeClr val="bg2">
                <a:lumMod val="60000"/>
                <a:lumOff val="40000"/>
              </a:schemeClr>
            </a:solidFill>
          </a:ln>
        </p:spPr>
        <p:txBody>
          <a:bodyPr wrap="square" lIns="91425" tIns="91425" rIns="91425" bIns="91425" anchor="t" anchorCtr="0">
            <a:noAutofit/>
          </a:bodyPr>
          <a:lstStyle/>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Based on the common problem</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Should be informed by student work re: what’s working and what’s not</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Should indicate how students are progressing toward the learning goal</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Should advance students toward the learning goal</a:t>
            </a:r>
          </a:p>
        </p:txBody>
      </p:sp>
      <p:graphicFrame>
        <p:nvGraphicFramePr>
          <p:cNvPr id="7" name="Table"/>
          <p:cNvGraphicFramePr/>
          <p:nvPr>
            <p:extLst>
              <p:ext uri="{D42A27DB-BD31-4B8C-83A1-F6EECF244321}">
                <p14:modId xmlns:p14="http://schemas.microsoft.com/office/powerpoint/2010/main" val="4236076060"/>
              </p:ext>
            </p:extLst>
          </p:nvPr>
        </p:nvGraphicFramePr>
        <p:xfrm>
          <a:off x="457200" y="1738750"/>
          <a:ext cx="3794798" cy="4632900"/>
        </p:xfrm>
        <a:graphic>
          <a:graphicData uri="http://schemas.openxmlformats.org/drawingml/2006/table">
            <a:tbl>
              <a:tblPr firstRow="1" firstCol="1" lastCol="1">
                <a:noFill/>
                <a:tableStyleId>{0436ACFA-F8FA-4D41-A55F-A07280F3264E}</a:tableStyleId>
              </a:tblPr>
              <a:tblGrid>
                <a:gridCol w="1721069">
                  <a:extLst>
                    <a:ext uri="{9D8B030D-6E8A-4147-A177-3AD203B41FA5}">
                      <a16:colId xmlns:a16="http://schemas.microsoft.com/office/drawing/2014/main" val="20000"/>
                    </a:ext>
                  </a:extLst>
                </a:gridCol>
                <a:gridCol w="2073729">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Create an instructional action plan that addresses the predicted breakdown</a:t>
                      </a: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Implement the plan,</a:t>
                      </a:r>
                      <a:r>
                        <a:rPr lang="en-US" sz="1800" baseline="0" dirty="0">
                          <a:solidFill>
                            <a:schemeClr val="dk1"/>
                          </a:solidFill>
                          <a:latin typeface="Tw Cen MT" panose="020B0602020104020603" pitchFamily="34" charset="0"/>
                          <a:ea typeface="Calibri"/>
                          <a:cs typeface="Calibri"/>
                          <a:sym typeface="Calibri"/>
                        </a:rPr>
                        <a:t> m</a:t>
                      </a:r>
                      <a:r>
                        <a:rPr lang="en-US" sz="1800" dirty="0">
                          <a:latin typeface="Tw Cen MT" panose="020B0602020104020603" pitchFamily="34" charset="0"/>
                          <a:ea typeface="Calibri"/>
                          <a:cs typeface="Calibri"/>
                          <a:sym typeface="Calibri"/>
                        </a:rPr>
                        <a:t>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p>
                  </a:txBody>
                  <a:tcPr marL="91425" marR="91425" marT="91425" marB="91425"/>
                </a:tc>
                <a:extLst>
                  <a:ext uri="{0D108BD9-81ED-4DB2-BD59-A6C34878D82A}">
                    <a16:rowId xmlns:a16="http://schemas.microsoft.com/office/drawing/2014/main" val="10001"/>
                  </a:ext>
                </a:extLst>
              </a:tr>
            </a:tbl>
          </a:graphicData>
        </a:graphic>
      </p:graphicFrame>
      <p:pic>
        <p:nvPicPr>
          <p:cNvPr id="10" name="Picture 9"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268186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IAP: 3. Instructional Change</a:t>
            </a:r>
          </a:p>
        </p:txBody>
      </p:sp>
      <p:sp>
        <p:nvSpPr>
          <p:cNvPr id="9" name="Text Placeholder 8"/>
          <p:cNvSpPr>
            <a:spLocks noGrp="1"/>
          </p:cNvSpPr>
          <p:nvPr>
            <p:ph type="body" idx="2"/>
          </p:nvPr>
        </p:nvSpPr>
        <p:spPr>
          <a:xfrm>
            <a:off x="4383461" y="1738751"/>
            <a:ext cx="4038599" cy="2615536"/>
          </a:xfrm>
          <a:noFill/>
          <a:ln w="12700">
            <a:solidFill>
              <a:schemeClr val="bg2">
                <a:lumMod val="60000"/>
                <a:lumOff val="40000"/>
              </a:schemeClr>
            </a:solidFill>
          </a:ln>
        </p:spPr>
        <p:txBody>
          <a:bodyPr wrap="square" lIns="91425" tIns="91425" rIns="91425" bIns="91425" anchor="t" anchorCtr="0"/>
          <a:lstStyle/>
          <a:p>
            <a:pPr indent="-342900">
              <a:spcBef>
                <a:spcPts val="640"/>
              </a:spcBef>
              <a:buClr>
                <a:srgbClr val="00A49D"/>
              </a:buClr>
              <a:buFont typeface="Wingdings" panose="05000000000000000000" pitchFamily="2" charset="2"/>
              <a:buChar char="§"/>
            </a:pPr>
            <a:r>
              <a:rPr lang="en-US" sz="2400" dirty="0">
                <a:solidFill>
                  <a:schemeClr val="tx1"/>
                </a:solidFill>
                <a:ea typeface="Calibri"/>
                <a:cs typeface="Calibri"/>
                <a:sym typeface="Calibri"/>
              </a:rPr>
              <a:t>How will we solve the problem?</a:t>
            </a:r>
          </a:p>
          <a:p>
            <a:pPr indent="-342900">
              <a:spcBef>
                <a:spcPts val="640"/>
              </a:spcBef>
              <a:buClr>
                <a:srgbClr val="00A49D"/>
              </a:buClr>
              <a:buFont typeface="Wingdings" panose="05000000000000000000" pitchFamily="2" charset="2"/>
              <a:buChar char="§"/>
            </a:pPr>
            <a:r>
              <a:rPr lang="en-US" sz="2400" dirty="0">
                <a:solidFill>
                  <a:schemeClr val="tx1"/>
                </a:solidFill>
                <a:ea typeface="Calibri"/>
                <a:cs typeface="Calibri"/>
                <a:sym typeface="Calibri"/>
              </a:rPr>
              <a:t>Design a lesson or set of lessons that addresses the problem identified in Step Two</a:t>
            </a:r>
          </a:p>
          <a:p>
            <a:pPr indent="-342900">
              <a:spcBef>
                <a:spcPts val="640"/>
              </a:spcBef>
              <a:buClr>
                <a:srgbClr val="073763"/>
              </a:buClr>
              <a:buFont typeface="Wingdings" panose="05000000000000000000" pitchFamily="2" charset="2"/>
              <a:buChar char="q"/>
            </a:pPr>
            <a:endParaRPr lang="en-US" sz="2400" dirty="0">
              <a:solidFill>
                <a:schemeClr val="tx1"/>
              </a:solidFill>
              <a:ea typeface="Calibri"/>
              <a:cs typeface="Calibri"/>
            </a:endParaRPr>
          </a:p>
        </p:txBody>
      </p:sp>
      <p:graphicFrame>
        <p:nvGraphicFramePr>
          <p:cNvPr id="6" name="Table"/>
          <p:cNvGraphicFramePr/>
          <p:nvPr>
            <p:extLst>
              <p:ext uri="{D42A27DB-BD31-4B8C-83A1-F6EECF244321}">
                <p14:modId xmlns:p14="http://schemas.microsoft.com/office/powerpoint/2010/main" val="3178758714"/>
              </p:ext>
            </p:extLst>
          </p:nvPr>
        </p:nvGraphicFramePr>
        <p:xfrm>
          <a:off x="457200" y="1738750"/>
          <a:ext cx="3657600" cy="4632900"/>
        </p:xfrm>
        <a:graphic>
          <a:graphicData uri="http://schemas.openxmlformats.org/drawingml/2006/table">
            <a:tbl>
              <a:tblPr firstRow="1" firstCol="1" lastCol="1">
                <a:noFill/>
                <a:tableStyleId>{0436ACFA-F8FA-4D41-A55F-A07280F3264E}</a:tableStyleId>
              </a:tblPr>
              <a:tblGrid>
                <a:gridCol w="1704740">
                  <a:extLst>
                    <a:ext uri="{9D8B030D-6E8A-4147-A177-3AD203B41FA5}">
                      <a16:colId xmlns:a16="http://schemas.microsoft.com/office/drawing/2014/main" val="20000"/>
                    </a:ext>
                  </a:extLst>
                </a:gridCol>
                <a:gridCol w="1952860">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Create an instructional action plan that addresses the predicted breakdown</a:t>
                      </a: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Implement the plan,</a:t>
                      </a:r>
                      <a:r>
                        <a:rPr lang="en-US" sz="1800" baseline="0" dirty="0">
                          <a:solidFill>
                            <a:schemeClr val="dk1"/>
                          </a:solidFill>
                          <a:latin typeface="Tw Cen MT" panose="020B0602020104020603" pitchFamily="34" charset="0"/>
                          <a:ea typeface="Calibri"/>
                          <a:cs typeface="Calibri"/>
                          <a:sym typeface="Calibri"/>
                        </a:rPr>
                        <a:t> m</a:t>
                      </a:r>
                      <a:r>
                        <a:rPr lang="en-US" sz="1800" dirty="0">
                          <a:latin typeface="Tw Cen MT" panose="020B0602020104020603" pitchFamily="34" charset="0"/>
                          <a:ea typeface="Calibri"/>
                          <a:cs typeface="Calibri"/>
                          <a:sym typeface="Calibri"/>
                        </a:rPr>
                        <a:t>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p>
                  </a:txBody>
                  <a:tcPr marL="91425" marR="91425" marT="91425" marB="91425"/>
                </a:tc>
                <a:extLst>
                  <a:ext uri="{0D108BD9-81ED-4DB2-BD59-A6C34878D82A}">
                    <a16:rowId xmlns:a16="http://schemas.microsoft.com/office/drawing/2014/main" val="10001"/>
                  </a:ext>
                </a:extLst>
              </a:tr>
            </a:tbl>
          </a:graphicData>
        </a:graphic>
      </p:graphicFrame>
      <p:pic>
        <p:nvPicPr>
          <p:cNvPr id="7" name="Picture 6"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4123024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03243"/>
            <a:ext cx="8686800" cy="1096961"/>
          </a:xfrm>
        </p:spPr>
        <p:txBody>
          <a:bodyPr>
            <a:normAutofit fontScale="90000"/>
          </a:bodyPr>
          <a:lstStyle/>
          <a:p>
            <a:r>
              <a:rPr lang="en-US" dirty="0"/>
              <a:t>IAP: 4. Method for Examining Instruction</a:t>
            </a:r>
          </a:p>
        </p:txBody>
      </p:sp>
      <p:sp>
        <p:nvSpPr>
          <p:cNvPr id="5" name="Text Placeholder 4"/>
          <p:cNvSpPr>
            <a:spLocks noGrp="1"/>
          </p:cNvSpPr>
          <p:nvPr>
            <p:ph type="body" idx="2"/>
          </p:nvPr>
        </p:nvSpPr>
        <p:spPr>
          <a:xfrm>
            <a:off x="4495799" y="1738749"/>
            <a:ext cx="4038599" cy="4607187"/>
          </a:xfrm>
          <a:ln w="12700">
            <a:solidFill>
              <a:schemeClr val="bg2">
                <a:lumMod val="60000"/>
                <a:lumOff val="40000"/>
              </a:schemeClr>
            </a:solidFill>
          </a:ln>
        </p:spPr>
        <p:txBody>
          <a:bodyPr/>
          <a:lstStyle/>
          <a:p>
            <a:pPr marL="342820" lvl="1" indent="-342900">
              <a:spcBef>
                <a:spcPts val="640"/>
              </a:spcBef>
              <a:buClr>
                <a:srgbClr val="00A49D"/>
              </a:buClr>
              <a:buFont typeface="Wingdings" panose="05000000000000000000" pitchFamily="2" charset="2"/>
              <a:buChar char="§"/>
            </a:pPr>
            <a:r>
              <a:rPr lang="en-US" dirty="0">
                <a:solidFill>
                  <a:schemeClr val="tx1"/>
                </a:solidFill>
                <a:latin typeface="Tw Cen MT" panose="020B0602020104020603" pitchFamily="34" charset="0"/>
                <a:ea typeface="Calibri"/>
                <a:cs typeface="Calibri"/>
                <a:sym typeface="Calibri"/>
              </a:rPr>
              <a:t>How will we hold ourselves accountable?</a:t>
            </a:r>
          </a:p>
          <a:p>
            <a:pPr marL="342820" lvl="1" indent="-342900">
              <a:spcBef>
                <a:spcPts val="640"/>
              </a:spcBef>
              <a:buClr>
                <a:srgbClr val="00A49D"/>
              </a:buClr>
              <a:buFont typeface="Wingdings" panose="05000000000000000000" pitchFamily="2" charset="2"/>
              <a:buChar char="§"/>
            </a:pPr>
            <a:r>
              <a:rPr lang="en-US" dirty="0">
                <a:solidFill>
                  <a:schemeClr val="tx1"/>
                </a:solidFill>
                <a:latin typeface="Tw Cen MT" panose="020B0602020104020603" pitchFamily="34" charset="0"/>
                <a:ea typeface="Calibri"/>
                <a:cs typeface="Calibri"/>
                <a:sym typeface="Calibri"/>
              </a:rPr>
              <a:t>Choose any method for examining instruction </a:t>
            </a:r>
          </a:p>
          <a:p>
            <a:pPr lvl="1" indent="-381000">
              <a:spcBef>
                <a:spcPts val="0"/>
              </a:spcBef>
              <a:buClr>
                <a:srgbClr val="00A49D"/>
              </a:buClr>
              <a:buSzPts val="2400"/>
              <a:buFont typeface="Arial" panose="020B0604020202020204" pitchFamily="34" charset="0"/>
              <a:buChar char="•"/>
            </a:pPr>
            <a:r>
              <a:rPr lang="en-US" dirty="0">
                <a:latin typeface="Tw Cen MT" panose="020B0602020104020603" pitchFamily="34" charset="0"/>
                <a:cs typeface="Calibri"/>
                <a:sym typeface="Calibri"/>
              </a:rPr>
              <a:t>Lesson Study</a:t>
            </a:r>
          </a:p>
          <a:p>
            <a:pPr lvl="1" indent="-381000">
              <a:spcBef>
                <a:spcPts val="0"/>
              </a:spcBef>
              <a:buClr>
                <a:srgbClr val="00A49D"/>
              </a:buClr>
              <a:buSzPts val="2400"/>
              <a:buFont typeface="Arial" panose="020B0604020202020204" pitchFamily="34" charset="0"/>
              <a:buChar char="•"/>
            </a:pPr>
            <a:r>
              <a:rPr lang="en-US" dirty="0">
                <a:latin typeface="Tw Cen MT" panose="020B0602020104020603" pitchFamily="34" charset="0"/>
                <a:cs typeface="Calibri"/>
                <a:sym typeface="Calibri"/>
              </a:rPr>
              <a:t>Instructional Rounds</a:t>
            </a:r>
          </a:p>
          <a:p>
            <a:pPr lvl="1" indent="-381000">
              <a:spcBef>
                <a:spcPts val="0"/>
              </a:spcBef>
              <a:buClr>
                <a:srgbClr val="00A49D"/>
              </a:buClr>
              <a:buSzPts val="2400"/>
              <a:buFont typeface="Arial" panose="020B0604020202020204" pitchFamily="34" charset="0"/>
              <a:buChar char="•"/>
            </a:pPr>
            <a:r>
              <a:rPr lang="en-US" dirty="0">
                <a:latin typeface="Tw Cen MT" panose="020B0602020104020603" pitchFamily="34" charset="0"/>
                <a:cs typeface="Calibri"/>
                <a:sym typeface="Calibri"/>
              </a:rPr>
              <a:t>Video </a:t>
            </a:r>
          </a:p>
          <a:p>
            <a:pPr lvl="1" indent="-381000">
              <a:spcBef>
                <a:spcPts val="0"/>
              </a:spcBef>
              <a:buClr>
                <a:srgbClr val="00A49D"/>
              </a:buClr>
              <a:buSzPts val="2400"/>
              <a:buFont typeface="Arial" panose="020B0604020202020204" pitchFamily="34" charset="0"/>
              <a:buChar char="•"/>
            </a:pPr>
            <a:r>
              <a:rPr lang="en-US" dirty="0">
                <a:latin typeface="Tw Cen MT" panose="020B0602020104020603" pitchFamily="34" charset="0"/>
                <a:ea typeface="Calibri"/>
                <a:cs typeface="Calibri"/>
                <a:sym typeface="Calibri"/>
              </a:rPr>
              <a:t>Teacher Labs (observe, reflect discuss)</a:t>
            </a:r>
          </a:p>
          <a:p>
            <a:pPr lvl="1" indent="-381000">
              <a:spcBef>
                <a:spcPts val="0"/>
              </a:spcBef>
              <a:buClr>
                <a:srgbClr val="00A49D"/>
              </a:buClr>
              <a:buSzPts val="2400"/>
              <a:buFont typeface="Arial" panose="020B0604020202020204" pitchFamily="34" charset="0"/>
              <a:buChar char="•"/>
            </a:pPr>
            <a:r>
              <a:rPr lang="en-US" dirty="0">
                <a:latin typeface="Tw Cen MT" panose="020B0602020104020603" pitchFamily="34" charset="0"/>
                <a:ea typeface="Calibri"/>
                <a:cs typeface="Calibri"/>
                <a:sym typeface="Calibri"/>
              </a:rPr>
              <a:t>Reflection log</a:t>
            </a:r>
          </a:p>
          <a:p>
            <a:pPr lvl="1" indent="-381000">
              <a:spcBef>
                <a:spcPts val="0"/>
              </a:spcBef>
              <a:buClr>
                <a:srgbClr val="00A49D"/>
              </a:buClr>
              <a:buSzPts val="2400"/>
              <a:buFont typeface="Arial" panose="020B0604020202020204" pitchFamily="34" charset="0"/>
              <a:buChar char="•"/>
            </a:pPr>
            <a:r>
              <a:rPr lang="en-US" dirty="0">
                <a:latin typeface="Tw Cen MT" panose="020B0602020104020603" pitchFamily="34" charset="0"/>
                <a:ea typeface="Calibri"/>
                <a:cs typeface="Calibri"/>
                <a:sym typeface="Calibri"/>
              </a:rPr>
              <a:t>Other option</a:t>
            </a:r>
          </a:p>
          <a:p>
            <a:endParaRPr lang="en-US" dirty="0">
              <a:ea typeface="Calibri"/>
              <a:cs typeface="Calibri"/>
              <a:sym typeface="Calibri"/>
            </a:endParaRPr>
          </a:p>
        </p:txBody>
      </p:sp>
      <p:graphicFrame>
        <p:nvGraphicFramePr>
          <p:cNvPr id="8" name="Table"/>
          <p:cNvGraphicFramePr/>
          <p:nvPr>
            <p:extLst>
              <p:ext uri="{D42A27DB-BD31-4B8C-83A1-F6EECF244321}">
                <p14:modId xmlns:p14="http://schemas.microsoft.com/office/powerpoint/2010/main" val="3333777324"/>
              </p:ext>
            </p:extLst>
          </p:nvPr>
        </p:nvGraphicFramePr>
        <p:xfrm>
          <a:off x="457200" y="1738750"/>
          <a:ext cx="3766457" cy="4632900"/>
        </p:xfrm>
        <a:graphic>
          <a:graphicData uri="http://schemas.openxmlformats.org/drawingml/2006/table">
            <a:tbl>
              <a:tblPr firstRow="1" firstCol="1" lastCol="1">
                <a:noFill/>
                <a:tableStyleId>{0436ACFA-F8FA-4D41-A55F-A07280F3264E}</a:tableStyleId>
              </a:tblPr>
              <a:tblGrid>
                <a:gridCol w="1690914">
                  <a:extLst>
                    <a:ext uri="{9D8B030D-6E8A-4147-A177-3AD203B41FA5}">
                      <a16:colId xmlns:a16="http://schemas.microsoft.com/office/drawing/2014/main" val="20000"/>
                    </a:ext>
                  </a:extLst>
                </a:gridCol>
                <a:gridCol w="2075543">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Create an instructional action plan that addresses the predicted breakdown</a:t>
                      </a: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Implement the plan,</a:t>
                      </a:r>
                      <a:r>
                        <a:rPr lang="en-US" sz="1800" baseline="0" dirty="0">
                          <a:solidFill>
                            <a:schemeClr val="dk1"/>
                          </a:solidFill>
                          <a:latin typeface="Tw Cen MT" panose="020B0602020104020603" pitchFamily="34" charset="0"/>
                          <a:ea typeface="Calibri"/>
                          <a:cs typeface="Calibri"/>
                          <a:sym typeface="Calibri"/>
                        </a:rPr>
                        <a:t> m</a:t>
                      </a:r>
                      <a:r>
                        <a:rPr lang="en-US" sz="1800" dirty="0">
                          <a:latin typeface="Tw Cen MT" panose="020B0602020104020603" pitchFamily="34" charset="0"/>
                          <a:ea typeface="Calibri"/>
                          <a:cs typeface="Calibri"/>
                          <a:sym typeface="Calibri"/>
                        </a:rPr>
                        <a:t>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p>
                  </a:txBody>
                  <a:tcPr marL="91425" marR="91425" marT="91425" marB="91425"/>
                </a:tc>
                <a:extLst>
                  <a:ext uri="{0D108BD9-81ED-4DB2-BD59-A6C34878D82A}">
                    <a16:rowId xmlns:a16="http://schemas.microsoft.com/office/drawing/2014/main" val="10001"/>
                  </a:ext>
                </a:extLst>
              </a:tr>
            </a:tbl>
          </a:graphicData>
        </a:graphic>
      </p:graphicFrame>
      <p:pic>
        <p:nvPicPr>
          <p:cNvPr id="9" name="Picture 8"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77281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IAP: 5. Impact analysis</a:t>
            </a:r>
          </a:p>
        </p:txBody>
      </p:sp>
      <p:sp>
        <p:nvSpPr>
          <p:cNvPr id="5" name="Text Placeholder 4"/>
          <p:cNvSpPr>
            <a:spLocks noGrp="1"/>
          </p:cNvSpPr>
          <p:nvPr>
            <p:ph type="body" idx="2"/>
          </p:nvPr>
        </p:nvSpPr>
        <p:spPr>
          <a:xfrm>
            <a:off x="4648200" y="1738750"/>
            <a:ext cx="4038599" cy="2484907"/>
          </a:xfrm>
          <a:noFill/>
          <a:ln w="12700">
            <a:solidFill>
              <a:schemeClr val="bg2">
                <a:lumMod val="60000"/>
                <a:lumOff val="40000"/>
              </a:schemeClr>
            </a:solidFill>
          </a:ln>
        </p:spPr>
        <p:txBody>
          <a:bodyPr wrap="square" lIns="91425" tIns="91425" rIns="91425" bIns="91425" anchor="t" anchorCtr="0"/>
          <a:lstStyle/>
          <a:p>
            <a:pPr marL="342820" lvl="1" indent="-342900">
              <a:spcBef>
                <a:spcPts val="640"/>
              </a:spcBef>
              <a:buClr>
                <a:srgbClr val="00A49D"/>
              </a:buClr>
              <a:buFont typeface="Wingdings" panose="05000000000000000000" pitchFamily="2" charset="2"/>
              <a:buChar char="§"/>
            </a:pPr>
            <a:r>
              <a:rPr lang="en-US" dirty="0">
                <a:solidFill>
                  <a:schemeClr val="tx1"/>
                </a:solidFill>
                <a:latin typeface="Tw Cen MT" panose="020B0602020104020603" pitchFamily="34" charset="0"/>
                <a:ea typeface="Calibri"/>
                <a:cs typeface="Calibri"/>
              </a:rPr>
              <a:t>Review and use the previously developed data analysis system</a:t>
            </a:r>
          </a:p>
          <a:p>
            <a:pPr marL="342820" lvl="1" indent="-342900">
              <a:spcBef>
                <a:spcPts val="640"/>
              </a:spcBef>
              <a:buClr>
                <a:srgbClr val="00A49D"/>
              </a:buClr>
              <a:buFont typeface="Wingdings" panose="05000000000000000000" pitchFamily="2" charset="2"/>
              <a:buChar char="§"/>
            </a:pPr>
            <a:r>
              <a:rPr lang="en-US" dirty="0">
                <a:solidFill>
                  <a:schemeClr val="tx1"/>
                </a:solidFill>
                <a:latin typeface="Tw Cen MT" panose="020B0602020104020603" pitchFamily="34" charset="0"/>
                <a:ea typeface="Calibri"/>
                <a:cs typeface="Calibri"/>
              </a:rPr>
              <a:t>How will we assess the impact of the instructional change?</a:t>
            </a:r>
          </a:p>
          <a:p>
            <a:pPr indent="-342900">
              <a:spcBef>
                <a:spcPts val="640"/>
              </a:spcBef>
              <a:buClr>
                <a:srgbClr val="073763"/>
              </a:buClr>
              <a:buFont typeface="Wingdings" panose="05000000000000000000" pitchFamily="2" charset="2"/>
              <a:buChar char="q"/>
            </a:pPr>
            <a:endParaRPr lang="en-US" sz="2400" dirty="0">
              <a:solidFill>
                <a:schemeClr val="tx1"/>
              </a:solidFill>
              <a:ea typeface="Calibri"/>
              <a:cs typeface="Calibri"/>
            </a:endParaRPr>
          </a:p>
        </p:txBody>
      </p:sp>
      <p:graphicFrame>
        <p:nvGraphicFramePr>
          <p:cNvPr id="8" name="Table"/>
          <p:cNvGraphicFramePr/>
          <p:nvPr>
            <p:extLst>
              <p:ext uri="{D42A27DB-BD31-4B8C-83A1-F6EECF244321}">
                <p14:modId xmlns:p14="http://schemas.microsoft.com/office/powerpoint/2010/main" val="3569820478"/>
              </p:ext>
            </p:extLst>
          </p:nvPr>
        </p:nvGraphicFramePr>
        <p:xfrm>
          <a:off x="457200" y="1738750"/>
          <a:ext cx="3839029" cy="4084260"/>
        </p:xfrm>
        <a:graphic>
          <a:graphicData uri="http://schemas.openxmlformats.org/drawingml/2006/table">
            <a:tbl>
              <a:tblPr firstRow="1" firstCol="1" lastCol="1">
                <a:noFill/>
                <a:tableStyleId>{0436ACFA-F8FA-4D41-A55F-A07280F3264E}</a:tableStyleId>
              </a:tblPr>
              <a:tblGrid>
                <a:gridCol w="1560286">
                  <a:extLst>
                    <a:ext uri="{9D8B030D-6E8A-4147-A177-3AD203B41FA5}">
                      <a16:colId xmlns:a16="http://schemas.microsoft.com/office/drawing/2014/main" val="20000"/>
                    </a:ext>
                  </a:extLst>
                </a:gridCol>
                <a:gridCol w="2278743">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Create an instructional action plan that addresses the predicted breakdown</a:t>
                      </a:r>
                    </a:p>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Implement the plan,</a:t>
                      </a:r>
                      <a:r>
                        <a:rPr lang="en-US" sz="1800" baseline="0" dirty="0">
                          <a:solidFill>
                            <a:schemeClr val="dk1"/>
                          </a:solidFill>
                          <a:latin typeface="Tw Cen MT" panose="020B0602020104020603" pitchFamily="34" charset="0"/>
                          <a:ea typeface="Calibri"/>
                          <a:cs typeface="Calibri"/>
                          <a:sym typeface="Calibri"/>
                        </a:rPr>
                        <a:t> m</a:t>
                      </a:r>
                      <a:r>
                        <a:rPr lang="en-US" sz="1800" dirty="0">
                          <a:latin typeface="Tw Cen MT" panose="020B0602020104020603" pitchFamily="34" charset="0"/>
                          <a:ea typeface="Calibri"/>
                          <a:cs typeface="Calibri"/>
                          <a:sym typeface="Calibri"/>
                        </a:rPr>
                        <a:t>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p>
                  </a:txBody>
                  <a:tcPr marL="91425" marR="91425" marT="91425" marB="91425"/>
                </a:tc>
                <a:extLst>
                  <a:ext uri="{0D108BD9-81ED-4DB2-BD59-A6C34878D82A}">
                    <a16:rowId xmlns:a16="http://schemas.microsoft.com/office/drawing/2014/main" val="10001"/>
                  </a:ext>
                </a:extLst>
              </a:tr>
            </a:tbl>
          </a:graphicData>
        </a:graphic>
      </p:graphicFrame>
      <p:pic>
        <p:nvPicPr>
          <p:cNvPr id="9" name="Picture 8"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786952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Title"/>
          <p:cNvSpPr txBox="1">
            <a:spLocks noGrp="1"/>
          </p:cNvSpPr>
          <p:nvPr>
            <p:ph type="title"/>
          </p:nvPr>
        </p:nvSpPr>
        <p:spPr>
          <a:xfrm>
            <a:off x="0" y="601662"/>
            <a:ext cx="91440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Moving students forward</a:t>
            </a:r>
            <a:endParaRPr dirty="0">
              <a:latin typeface="Tw Cen MT" panose="020B0602020104020603" pitchFamily="34" charset="0"/>
              <a:ea typeface="Calibri"/>
              <a:cs typeface="Calibri"/>
              <a:sym typeface="Calibri"/>
            </a:endParaRPr>
          </a:p>
        </p:txBody>
      </p:sp>
      <p:sp>
        <p:nvSpPr>
          <p:cNvPr id="206" name="Text"/>
          <p:cNvSpPr txBox="1">
            <a:spLocks noGrp="1"/>
          </p:cNvSpPr>
          <p:nvPr>
            <p:ph type="body" idx="1"/>
          </p:nvPr>
        </p:nvSpPr>
        <p:spPr>
          <a:xfrm>
            <a:off x="4229100" y="1738750"/>
            <a:ext cx="4338246" cy="3007421"/>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Be systematic and intentional: Follow your plan</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Pair up with someone to be your coach: Work with a partner to implement your plan and help you stay on track</a:t>
            </a:r>
            <a:endParaRPr sz="2400" dirty="0">
              <a:solidFill>
                <a:schemeClr val="tx1"/>
              </a:solidFill>
              <a:latin typeface="Tw Cen MT" panose="020B0602020104020603" pitchFamily="34" charset="0"/>
              <a:ea typeface="Calibri"/>
              <a:cs typeface="Calibri"/>
              <a:sym typeface="Calibri"/>
            </a:endParaRPr>
          </a:p>
        </p:txBody>
      </p:sp>
      <p:graphicFrame>
        <p:nvGraphicFramePr>
          <p:cNvPr id="207" name="Table"/>
          <p:cNvGraphicFramePr/>
          <p:nvPr>
            <p:extLst>
              <p:ext uri="{D42A27DB-BD31-4B8C-83A1-F6EECF244321}">
                <p14:modId xmlns:p14="http://schemas.microsoft.com/office/powerpoint/2010/main" val="200483423"/>
              </p:ext>
            </p:extLst>
          </p:nvPr>
        </p:nvGraphicFramePr>
        <p:xfrm>
          <a:off x="457200" y="1738750"/>
          <a:ext cx="3603368" cy="4358580"/>
        </p:xfrm>
        <a:graphic>
          <a:graphicData uri="http://schemas.openxmlformats.org/drawingml/2006/table">
            <a:tbl>
              <a:tblPr firstRow="1" firstCol="1" lastCol="1">
                <a:noFill/>
                <a:tableStyleId>{0436ACFA-F8FA-4D41-A55F-A07280F3264E}</a:tableStyleId>
              </a:tblPr>
              <a:tblGrid>
                <a:gridCol w="1575147">
                  <a:extLst>
                    <a:ext uri="{9D8B030D-6E8A-4147-A177-3AD203B41FA5}">
                      <a16:colId xmlns:a16="http://schemas.microsoft.com/office/drawing/2014/main" val="20000"/>
                    </a:ext>
                  </a:extLst>
                </a:gridCol>
                <a:gridCol w="2028221">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3 and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GAINS Step 3</a:t>
                      </a: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1200"/>
                        </a:spcAft>
                        <a:buNone/>
                      </a:pPr>
                      <a:r>
                        <a:rPr lang="en-US" sz="1800" dirty="0">
                          <a:latin typeface="Tw Cen MT" panose="020B0602020104020603" pitchFamily="34" charset="0"/>
                          <a:ea typeface="Calibri"/>
                          <a:cs typeface="Calibri"/>
                          <a:sym typeface="Calibri"/>
                        </a:rPr>
                        <a:t>Educators determine instructional action steps</a:t>
                      </a:r>
                      <a:r>
                        <a:rPr lang="en-US" sz="1800" baseline="0" dirty="0">
                          <a:latin typeface="Tw Cen MT" panose="020B0602020104020603" pitchFamily="34" charset="0"/>
                          <a:ea typeface="Calibri"/>
                          <a:cs typeface="Calibri"/>
                          <a:sym typeface="Calibri"/>
                        </a:rPr>
                        <a:t> = </a:t>
                      </a:r>
                      <a:r>
                        <a:rPr lang="en-US" sz="1800" dirty="0">
                          <a:latin typeface="Tw Cen MT" panose="020B0602020104020603" pitchFamily="34" charset="0"/>
                          <a:ea typeface="Calibri"/>
                          <a:cs typeface="Calibri"/>
                          <a:sym typeface="Calibri"/>
                        </a:rPr>
                        <a:t>Intentionally Act &amp; Analyze Again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52400" lvl="0" indent="0" algn="l" rtl="0">
                        <a:spcBef>
                          <a:spcPts val="0"/>
                        </a:spcBef>
                        <a:spcAft>
                          <a:spcPts val="1200"/>
                        </a:spcAft>
                        <a:buClr>
                          <a:schemeClr val="dk1"/>
                        </a:buClr>
                        <a:buSzPts val="1200"/>
                        <a:buFont typeface="Calibri"/>
                        <a:buNone/>
                      </a:pPr>
                      <a:r>
                        <a:rPr lang="en-US" sz="1800" dirty="0">
                          <a:solidFill>
                            <a:schemeClr val="dk1"/>
                          </a:solidFill>
                          <a:latin typeface="Tw Cen MT" panose="020B0602020104020603" pitchFamily="34" charset="0"/>
                          <a:ea typeface="Calibri"/>
                          <a:cs typeface="Calibri"/>
                          <a:sym typeface="Calibri"/>
                        </a:rPr>
                        <a:t>Create an instructional action plan that addresses the predicted breakdown</a:t>
                      </a:r>
                    </a:p>
                    <a:p>
                      <a:pPr marL="152400" lvl="0" indent="0" algn="l" rtl="0">
                        <a:spcBef>
                          <a:spcPts val="0"/>
                        </a:spcBef>
                        <a:spcAft>
                          <a:spcPts val="1200"/>
                        </a:spcAft>
                        <a:buClr>
                          <a:schemeClr val="dk1"/>
                        </a:buClr>
                        <a:buSzPts val="1200"/>
                        <a:buFont typeface="Calibri"/>
                        <a:buNone/>
                      </a:pPr>
                      <a:r>
                        <a:rPr lang="en-US" sz="1800" dirty="0">
                          <a:solidFill>
                            <a:schemeClr val="dk1"/>
                          </a:solidFill>
                          <a:highlight>
                            <a:srgbClr val="FFFF00"/>
                          </a:highlight>
                          <a:latin typeface="Tw Cen MT" panose="020B0602020104020603" pitchFamily="34" charset="0"/>
                          <a:ea typeface="Calibri"/>
                          <a:cs typeface="Calibri"/>
                          <a:sym typeface="Calibri"/>
                        </a:rPr>
                        <a:t>Implement the plan,</a:t>
                      </a:r>
                      <a:r>
                        <a:rPr lang="en-US" sz="1800" dirty="0">
                          <a:latin typeface="Tw Cen MT" panose="020B0602020104020603" pitchFamily="34" charset="0"/>
                          <a:ea typeface="Calibri"/>
                          <a:cs typeface="Calibri"/>
                          <a:sym typeface="Calibri"/>
                        </a:rPr>
                        <a:t> make</a:t>
                      </a:r>
                      <a:r>
                        <a:rPr lang="en-US" sz="1800" baseline="0" dirty="0">
                          <a:latin typeface="Tw Cen MT" panose="020B0602020104020603" pitchFamily="34" charset="0"/>
                          <a:ea typeface="Calibri"/>
                          <a:cs typeface="Calibri"/>
                          <a:sym typeface="Calibri"/>
                        </a:rPr>
                        <a:t> </a:t>
                      </a:r>
                      <a:r>
                        <a:rPr lang="en-US" sz="1800" dirty="0">
                          <a:latin typeface="Tw Cen MT" panose="020B0602020104020603" pitchFamily="34" charset="0"/>
                          <a:ea typeface="Calibri"/>
                          <a:cs typeface="Calibri"/>
                          <a:sym typeface="Calibri"/>
                        </a:rPr>
                        <a:t>instructional change, and generate MORE evidence data</a:t>
                      </a: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Title"/>
          <p:cNvSpPr txBox="1">
            <a:spLocks noGrp="1"/>
          </p:cNvSpPr>
          <p:nvPr>
            <p:ph type="title"/>
          </p:nvPr>
        </p:nvSpPr>
        <p:spPr>
          <a:xfrm>
            <a:off x="378994" y="1072241"/>
            <a:ext cx="7850605" cy="822721"/>
          </a:xfrm>
          <a:prstGeom prst="rect">
            <a:avLst/>
          </a:prstGeom>
          <a:noFill/>
          <a:ln>
            <a:noFill/>
          </a:ln>
        </p:spPr>
        <p:txBody>
          <a:bodyPr spcFirstLastPara="1" vert="horz" wrap="square" lIns="68569" tIns="68569" rIns="68569" bIns="68569" rtlCol="0" anchor="ctr" anchorCtr="0">
            <a:noAutofit/>
          </a:bodyPr>
          <a:lstStyle/>
          <a:p>
            <a:pPr>
              <a:buSzPts val="3200"/>
            </a:pPr>
            <a:r>
              <a:rPr lang="en-US" sz="4000" b="0" i="0" u="none" strike="noStrike" cap="none" dirty="0">
                <a:solidFill>
                  <a:schemeClr val="accent1">
                    <a:lumMod val="50000"/>
                  </a:schemeClr>
                </a:solidFill>
                <a:latin typeface="Tw Cen MT" panose="020B0602020104020603" pitchFamily="34" charset="0"/>
                <a:sym typeface="Questrial"/>
              </a:rPr>
              <a:t>EF 3 Activity</a:t>
            </a:r>
            <a:endParaRPr sz="4000" dirty="0">
              <a:solidFill>
                <a:schemeClr val="accent1">
                  <a:lumMod val="50000"/>
                </a:schemeClr>
              </a:solidFill>
              <a:latin typeface="Tw Cen MT" panose="020B0602020104020603" pitchFamily="34" charset="0"/>
            </a:endParaRPr>
          </a:p>
          <a:p>
            <a:pPr>
              <a:buSzPts val="3200"/>
            </a:pPr>
            <a:r>
              <a:rPr lang="en-US" sz="4000" dirty="0">
                <a:solidFill>
                  <a:schemeClr val="accent1">
                    <a:lumMod val="50000"/>
                  </a:schemeClr>
                </a:solidFill>
                <a:latin typeface="Tw Cen MT" panose="020B0602020104020603" pitchFamily="34" charset="0"/>
              </a:rPr>
              <a:t>Methods for Examining Instruction</a:t>
            </a:r>
            <a:endParaRPr sz="4000" b="0" i="0" u="none" strike="noStrike" cap="none" dirty="0">
              <a:solidFill>
                <a:schemeClr val="accent1">
                  <a:lumMod val="50000"/>
                </a:schemeClr>
              </a:solidFill>
              <a:latin typeface="Tw Cen MT" panose="020B0602020104020603" pitchFamily="34" charset="0"/>
              <a:sym typeface="Questrial"/>
            </a:endParaRPr>
          </a:p>
        </p:txBody>
      </p:sp>
      <p:sp>
        <p:nvSpPr>
          <p:cNvPr id="124" name="Text"/>
          <p:cNvSpPr txBox="1">
            <a:spLocks noGrp="1"/>
          </p:cNvSpPr>
          <p:nvPr>
            <p:ph type="body" idx="1"/>
          </p:nvPr>
        </p:nvSpPr>
        <p:spPr>
          <a:xfrm>
            <a:off x="1440873" y="2396836"/>
            <a:ext cx="6217227" cy="3067583"/>
          </a:xfrm>
          <a:prstGeom prst="rect">
            <a:avLst/>
          </a:prstGeom>
          <a:noFill/>
          <a:ln>
            <a:noFill/>
          </a:ln>
        </p:spPr>
        <p:txBody>
          <a:bodyPr spcFirstLastPara="1" vert="horz" wrap="square" lIns="68569" tIns="68569" rIns="68569" bIns="68569" rtlCol="0" anchor="t" anchorCtr="0">
            <a:noAutofit/>
          </a:bodyPr>
          <a:lstStyle/>
          <a:p>
            <a:pPr marL="328553" indent="-214313">
              <a:spcBef>
                <a:spcPts val="0"/>
              </a:spcBef>
              <a:buSzPct val="100000"/>
            </a:pPr>
            <a:r>
              <a:rPr lang="en-US" sz="1350" dirty="0">
                <a:ea typeface="Calibri"/>
                <a:cs typeface="Calibri"/>
                <a:sym typeface="Calibri"/>
              </a:rPr>
              <a:t>Open your DBDM Workbook to the Essential Function 3 Activity</a:t>
            </a:r>
          </a:p>
          <a:p>
            <a:pPr marL="114240" indent="0">
              <a:spcBef>
                <a:spcPts val="0"/>
              </a:spcBef>
              <a:buSzPct val="100000"/>
              <a:buNone/>
            </a:pPr>
            <a:endParaRPr lang="en-US" sz="1350" dirty="0">
              <a:cs typeface="Calibri"/>
              <a:sym typeface="Calibri"/>
            </a:endParaRPr>
          </a:p>
          <a:p>
            <a:pPr marL="328553" indent="-214313">
              <a:spcBef>
                <a:spcPts val="0"/>
              </a:spcBef>
              <a:buSzPct val="100000"/>
            </a:pPr>
            <a:r>
              <a:rPr lang="en-US" sz="1350" dirty="0">
                <a:cs typeface="Calibri"/>
                <a:sym typeface="Calibri"/>
              </a:rPr>
              <a:t>Gather as a group to watch a video highlighting a method for examining instruction</a:t>
            </a:r>
          </a:p>
          <a:p>
            <a:pPr marL="114240" indent="0">
              <a:spcBef>
                <a:spcPts val="0"/>
              </a:spcBef>
              <a:buSzPct val="100000"/>
              <a:buNone/>
            </a:pPr>
            <a:endParaRPr lang="en-US" sz="1350" dirty="0">
              <a:cs typeface="Calibri"/>
              <a:sym typeface="Calibri"/>
            </a:endParaRPr>
          </a:p>
          <a:p>
            <a:pPr marL="114240" indent="0">
              <a:spcBef>
                <a:spcPts val="0"/>
              </a:spcBef>
              <a:buSzPct val="100000"/>
              <a:buNone/>
            </a:pPr>
            <a:endParaRPr lang="en-US" sz="1350" dirty="0">
              <a:cs typeface="Calibri"/>
              <a:sym typeface="Calibri"/>
            </a:endParaRPr>
          </a:p>
          <a:p>
            <a:pPr lvl="1" indent="-285750">
              <a:spcBef>
                <a:spcPts val="0"/>
              </a:spcBef>
              <a:buSzPct val="100000"/>
              <a:buFont typeface="+mj-lt"/>
              <a:buAutoNum type="arabicPeriod"/>
            </a:pPr>
            <a:r>
              <a:rPr lang="en-US" sz="1350" u="sng" dirty="0">
                <a:solidFill>
                  <a:schemeClr val="hlink"/>
                </a:solidFill>
                <a:latin typeface="Tw Cen MT" panose="020B0602020104020603" pitchFamily="34" charset="0"/>
                <a:cs typeface="Calibri"/>
                <a:sym typeface="Calibri"/>
                <a:hlinkClick r:id="rId3"/>
              </a:rPr>
              <a:t>What is Lesson Study</a:t>
            </a:r>
            <a:endParaRPr lang="en-US" sz="1350" u="sng" dirty="0">
              <a:solidFill>
                <a:schemeClr val="hlink"/>
              </a:solidFill>
              <a:latin typeface="Tw Cen MT" panose="020B0602020104020603" pitchFamily="34" charset="0"/>
              <a:cs typeface="Calibri"/>
              <a:sym typeface="Calibri"/>
            </a:endParaRPr>
          </a:p>
          <a:p>
            <a:pPr lvl="1" indent="-285750">
              <a:spcBef>
                <a:spcPts val="0"/>
              </a:spcBef>
              <a:buSzPct val="100000"/>
              <a:buFont typeface="+mj-lt"/>
              <a:buAutoNum type="arabicPeriod"/>
            </a:pPr>
            <a:r>
              <a:rPr lang="en-US" sz="1350" u="sng" dirty="0">
                <a:solidFill>
                  <a:schemeClr val="hlink"/>
                </a:solidFill>
                <a:latin typeface="Tw Cen MT" panose="020B0602020104020603" pitchFamily="34" charset="0"/>
                <a:ea typeface="Calibri"/>
                <a:cs typeface="Calibri"/>
                <a:sym typeface="Calibri"/>
                <a:hlinkClick r:id="rId4"/>
              </a:rPr>
              <a:t>Instructional Rounds</a:t>
            </a:r>
            <a:endParaRPr lang="en-US" sz="1350" u="sng" dirty="0">
              <a:solidFill>
                <a:schemeClr val="hlink"/>
              </a:solidFill>
              <a:latin typeface="Tw Cen MT" panose="020B0602020104020603" pitchFamily="34" charset="0"/>
              <a:ea typeface="Calibri"/>
              <a:cs typeface="Calibri"/>
              <a:sym typeface="Calibri"/>
            </a:endParaRPr>
          </a:p>
          <a:p>
            <a:pPr marL="628650" lvl="1" indent="0">
              <a:spcBef>
                <a:spcPts val="0"/>
              </a:spcBef>
              <a:buSzPct val="100000"/>
              <a:buNone/>
            </a:pPr>
            <a:endParaRPr lang="en-US" sz="1350" dirty="0">
              <a:latin typeface="Tw Cen MT" panose="020B0602020104020603" pitchFamily="34" charset="0"/>
            </a:endParaRPr>
          </a:p>
          <a:p>
            <a:pPr marL="328553" indent="-214313">
              <a:spcBef>
                <a:spcPts val="0"/>
              </a:spcBef>
              <a:buSzPct val="100000"/>
            </a:pPr>
            <a:endParaRPr lang="en-US" sz="1350" dirty="0">
              <a:cs typeface="Calibri"/>
            </a:endParaRPr>
          </a:p>
          <a:p>
            <a:pPr marL="328553" indent="-214313">
              <a:spcBef>
                <a:spcPts val="0"/>
              </a:spcBef>
              <a:buSzPct val="100000"/>
            </a:pPr>
            <a:r>
              <a:rPr lang="en-US" sz="1350" dirty="0">
                <a:cs typeface="Calibri"/>
              </a:rPr>
              <a:t>Watch the video, discuss and answer the guiding questions.</a:t>
            </a:r>
          </a:p>
          <a:p>
            <a:pPr marL="328553" indent="-214313">
              <a:spcBef>
                <a:spcPts val="0"/>
              </a:spcBef>
              <a:buSzPct val="100000"/>
            </a:pPr>
            <a:endParaRPr lang="en-US" sz="1350" dirty="0">
              <a:cs typeface="Calibri"/>
            </a:endParaRPr>
          </a:p>
          <a:p>
            <a:pPr marL="328553" indent="-214313">
              <a:spcBef>
                <a:spcPts val="0"/>
              </a:spcBef>
              <a:buSzPct val="100000"/>
            </a:pPr>
            <a:r>
              <a:rPr lang="en-US" sz="1350" dirty="0">
                <a:cs typeface="Calibri"/>
              </a:rPr>
              <a:t>Do the Stay and Stray Activity, so all become familiar with the four methods.</a:t>
            </a:r>
          </a:p>
          <a:p>
            <a:pPr marL="328553" indent="-214313">
              <a:spcBef>
                <a:spcPts val="0"/>
              </a:spcBef>
              <a:buSzPct val="100000"/>
            </a:pPr>
            <a:endParaRPr lang="en-US" sz="1350" dirty="0">
              <a:cs typeface="Calibri"/>
            </a:endParaRPr>
          </a:p>
          <a:p>
            <a:pPr marL="328553" indent="-214313">
              <a:spcBef>
                <a:spcPts val="0"/>
              </a:spcBef>
              <a:buSzPct val="100000"/>
            </a:pPr>
            <a:r>
              <a:rPr lang="en-US" sz="1350" dirty="0">
                <a:cs typeface="Calibri"/>
              </a:rPr>
              <a:t>Each group should have at least one computer with video and sound capabilities for watching a video</a:t>
            </a:r>
            <a:endParaRPr sz="1350" dirty="0">
              <a:cs typeface="Calibri"/>
            </a:endParaRPr>
          </a:p>
        </p:txBody>
      </p:sp>
      <p:pic>
        <p:nvPicPr>
          <p:cNvPr id="7" name="Picture 6" descr="Indicates Handouts&#10;" title="Folder Icon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917" y="5068063"/>
            <a:ext cx="546355" cy="548641"/>
          </a:xfrm>
          <a:prstGeom prst="rect">
            <a:avLst/>
          </a:prstGeom>
        </p:spPr>
      </p:pic>
    </p:spTree>
    <p:extLst>
      <p:ext uri="{BB962C8B-B14F-4D97-AF65-F5344CB8AC3E}">
        <p14:creationId xmlns:p14="http://schemas.microsoft.com/office/powerpoint/2010/main" val="632266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a:spLocks noGrp="1"/>
          </p:cNvSpPr>
          <p:nvPr>
            <p:ph type="title"/>
          </p:nvPr>
        </p:nvSpPr>
        <p:spPr/>
        <p:txBody>
          <a:bodyPr>
            <a:noAutofit/>
          </a:bodyPr>
          <a:lstStyle/>
          <a:p>
            <a:r>
              <a:rPr lang="en-US" dirty="0"/>
              <a:t>DBDM Practice Profile</a:t>
            </a:r>
            <a:br>
              <a:rPr lang="en-US" dirty="0"/>
            </a:br>
            <a:r>
              <a:rPr lang="en-US" dirty="0"/>
              <a:t>EF 4</a:t>
            </a:r>
          </a:p>
        </p:txBody>
      </p:sp>
      <p:pic>
        <p:nvPicPr>
          <p:cNvPr id="4" name="Picture 3" descr="This is an image of the 4th essential function.  Refer to the practice profile and the slides afterwards for details. " title="essential function 4 from the practice profile"/>
          <p:cNvPicPr>
            <a:picLocks noChangeAspect="1"/>
          </p:cNvPicPr>
          <p:nvPr/>
        </p:nvPicPr>
        <p:blipFill>
          <a:blip r:embed="rId3"/>
          <a:stretch>
            <a:fillRect/>
          </a:stretch>
        </p:blipFill>
        <p:spPr>
          <a:xfrm>
            <a:off x="243791" y="2247900"/>
            <a:ext cx="8741166" cy="3269899"/>
          </a:xfrm>
          <a:prstGeom prst="rect">
            <a:avLst/>
          </a:prstGeom>
        </p:spPr>
      </p:pic>
    </p:spTree>
    <p:extLst>
      <p:ext uri="{BB962C8B-B14F-4D97-AF65-F5344CB8AC3E}">
        <p14:creationId xmlns:p14="http://schemas.microsoft.com/office/powerpoint/2010/main" val="371789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4248"/>
            <a:ext cx="8229600" cy="3959352"/>
          </a:xfrm>
        </p:spPr>
        <p:txBody>
          <a:bodyPr numCol="1"/>
          <a:lstStyle/>
          <a:p>
            <a:pPr marL="660401" indent="-457200">
              <a:buClr>
                <a:schemeClr val="tx1"/>
              </a:buClr>
              <a:buFont typeface="+mj-lt"/>
              <a:buAutoNum type="arabicPeriod" startAt="5"/>
            </a:pPr>
            <a:r>
              <a:rPr lang="en-US" sz="2000" b="1" dirty="0"/>
              <a:t>Data Meeting Guidelines: </a:t>
            </a:r>
            <a:r>
              <a:rPr lang="en-US" sz="2000" dirty="0"/>
              <a:t>General rules and principles to guide team meetings.</a:t>
            </a:r>
          </a:p>
          <a:p>
            <a:pPr marL="660401" indent="-457200">
              <a:buClr>
                <a:schemeClr val="tx1"/>
              </a:buClr>
              <a:buFont typeface="+mj-lt"/>
              <a:buAutoNum type="arabicPeriod" startAt="5"/>
            </a:pPr>
            <a:r>
              <a:rPr lang="en-US" sz="2000" b="1" dirty="0"/>
              <a:t>Data Meeting Protocol: </a:t>
            </a:r>
            <a:r>
              <a:rPr lang="en-US" sz="2000" dirty="0"/>
              <a:t>A series of specific steps and considerations a data team uses to analyze data during meetings.</a:t>
            </a:r>
          </a:p>
          <a:p>
            <a:pPr marL="660401" indent="-457200">
              <a:buClr>
                <a:schemeClr val="tx1"/>
              </a:buClr>
              <a:buFont typeface="+mj-lt"/>
              <a:buAutoNum type="arabicPeriod" startAt="5"/>
            </a:pPr>
            <a:r>
              <a:rPr lang="en-US" sz="2000" b="1" dirty="0"/>
              <a:t>Data Meeting Agenda: </a:t>
            </a:r>
            <a:r>
              <a:rPr lang="en-US" sz="2000" dirty="0"/>
              <a:t>A schedule and list of specific items to be discussed and/or acted upon during a data team meeting.</a:t>
            </a:r>
          </a:p>
          <a:p>
            <a:pPr marL="660401" indent="-457200">
              <a:buClr>
                <a:schemeClr val="tx1"/>
              </a:buClr>
              <a:buFont typeface="+mj-lt"/>
              <a:buAutoNum type="arabicPeriod" startAt="8"/>
            </a:pPr>
            <a:r>
              <a:rPr lang="en-US" sz="2000" b="1" dirty="0"/>
              <a:t>Evidence of Learning: </a:t>
            </a:r>
            <a:r>
              <a:rPr lang="en-US" sz="2000" dirty="0"/>
              <a:t>Information gathered that affirms learning has taken place.</a:t>
            </a:r>
          </a:p>
          <a:p>
            <a:pPr marL="660401" indent="-457200">
              <a:buClr>
                <a:schemeClr val="tx1"/>
              </a:buClr>
              <a:buFont typeface="+mj-lt"/>
              <a:buAutoNum type="arabicPeriod" startAt="8"/>
            </a:pPr>
            <a:r>
              <a:rPr lang="en-US" sz="2000" b="1" dirty="0"/>
              <a:t>Instructional Action Plan (IAP): </a:t>
            </a:r>
            <a:r>
              <a:rPr lang="en-US" sz="2000" dirty="0"/>
              <a:t>A detailed proposed strategy for improving instruction in order to achieve the best possible student outcomes.</a:t>
            </a:r>
          </a:p>
          <a:p>
            <a:pPr marL="660401" indent="-457200">
              <a:buClr>
                <a:schemeClr val="tx1"/>
              </a:buClr>
              <a:buFont typeface="+mj-lt"/>
              <a:buAutoNum type="arabicPeriod" startAt="5"/>
            </a:pPr>
            <a:endParaRPr lang="en-US" sz="2000" dirty="0"/>
          </a:p>
          <a:p>
            <a:pPr marL="660401" indent="-457200">
              <a:buClr>
                <a:schemeClr val="tx1"/>
              </a:buClr>
              <a:buFont typeface="+mj-lt"/>
              <a:buAutoNum type="arabicPeriod" startAt="5"/>
            </a:pPr>
            <a:endParaRPr lang="en-US" sz="2000" dirty="0"/>
          </a:p>
          <a:p>
            <a:pPr marL="660401" indent="-457200">
              <a:buClr>
                <a:schemeClr val="tx1"/>
              </a:buClr>
              <a:buFont typeface="+mj-lt"/>
              <a:buAutoNum type="arabicPeriod" startAt="5"/>
            </a:pPr>
            <a:endParaRPr lang="en-US" sz="2000" dirty="0"/>
          </a:p>
          <a:p>
            <a:pPr marL="203201" indent="0">
              <a:buClr>
                <a:schemeClr val="tx1"/>
              </a:buClr>
              <a:buNone/>
            </a:pPr>
            <a:endParaRPr lang="en-US" sz="2000" dirty="0"/>
          </a:p>
          <a:p>
            <a:pPr marL="660401" indent="-457200">
              <a:buClr>
                <a:schemeClr val="tx1"/>
              </a:buClr>
              <a:buFont typeface="+mj-lt"/>
              <a:buAutoNum type="arabicPeriod"/>
            </a:pPr>
            <a:endParaRPr lang="en-US" sz="2000" dirty="0"/>
          </a:p>
          <a:p>
            <a:pPr marL="660401" indent="-457200">
              <a:buClr>
                <a:schemeClr val="tx1"/>
              </a:buClr>
              <a:buFont typeface="+mj-lt"/>
              <a:buAutoNum type="arabicPeriod"/>
            </a:pPr>
            <a:endParaRPr lang="en-US" sz="2000" dirty="0"/>
          </a:p>
        </p:txBody>
      </p:sp>
      <p:sp>
        <p:nvSpPr>
          <p:cNvPr id="7" name="TextBox 6"/>
          <p:cNvSpPr txBox="1"/>
          <p:nvPr/>
        </p:nvSpPr>
        <p:spPr>
          <a:xfrm>
            <a:off x="1" y="748254"/>
            <a:ext cx="9144000" cy="1138773"/>
          </a:xfrm>
          <a:prstGeom prst="rect">
            <a:avLst/>
          </a:prstGeom>
          <a:noFill/>
        </p:spPr>
        <p:txBody>
          <a:bodyPr wrap="square" rtlCol="0">
            <a:spAutoFit/>
          </a:bodyPr>
          <a:lstStyle/>
          <a:p>
            <a:pPr algn="ctr"/>
            <a:r>
              <a:rPr lang="en-US" sz="3600" dirty="0">
                <a:solidFill>
                  <a:srgbClr val="0D4170"/>
                </a:solidFill>
                <a:latin typeface="Tw Cen MT" panose="020B0602020104020603" pitchFamily="34" charset="0"/>
                <a:sym typeface="Questrial"/>
              </a:rPr>
              <a:t>Hidden Slide #5</a:t>
            </a:r>
          </a:p>
          <a:p>
            <a:pPr algn="ctr"/>
            <a:r>
              <a:rPr lang="en-US" sz="3200" dirty="0">
                <a:solidFill>
                  <a:srgbClr val="0D4170"/>
                </a:solidFill>
                <a:latin typeface="Tw Cen MT" panose="020B0602020104020603" pitchFamily="34" charset="0"/>
                <a:sym typeface="Questrial"/>
              </a:rPr>
              <a:t>DBDM Key Terms</a:t>
            </a:r>
            <a:endParaRPr lang="en-US" sz="3200" dirty="0">
              <a:solidFill>
                <a:srgbClr val="0D4170"/>
              </a:solidFill>
            </a:endParaRPr>
          </a:p>
        </p:txBody>
      </p:sp>
    </p:spTree>
    <p:extLst>
      <p:ext uri="{BB962C8B-B14F-4D97-AF65-F5344CB8AC3E}">
        <p14:creationId xmlns:p14="http://schemas.microsoft.com/office/powerpoint/2010/main" val="14715767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Title"/>
          <p:cNvSpPr txBox="1">
            <a:spLocks noGrp="1"/>
          </p:cNvSpPr>
          <p:nvPr>
            <p:ph type="title"/>
          </p:nvPr>
        </p:nvSpPr>
        <p:spPr>
          <a:xfrm>
            <a:off x="367425" y="662750"/>
            <a:ext cx="8610300" cy="1097100"/>
          </a:xfrm>
          <a:prstGeom prst="rect">
            <a:avLst/>
          </a:prstGeom>
          <a:noFill/>
          <a:ln>
            <a:noFill/>
          </a:ln>
        </p:spPr>
        <p:txBody>
          <a:bodyPr spcFirstLastPara="1" wrap="square" lIns="91425" tIns="91425" rIns="91425" bIns="91425" anchor="ctr" anchorCtr="0">
            <a:noAutofit/>
          </a:bodyPr>
          <a:lstStyle/>
          <a:p>
            <a:pPr lvl="0">
              <a:buSzPts val="3200"/>
            </a:pPr>
            <a:r>
              <a:rPr lang="en-US" dirty="0">
                <a:ea typeface="Calibri"/>
                <a:cs typeface="Calibri"/>
                <a:sym typeface="Calibri"/>
              </a:rPr>
              <a:t>EF 4 and GAINS </a:t>
            </a:r>
            <a:r>
              <a:rPr lang="en-US" dirty="0">
                <a:latin typeface="Tw Cen MT" panose="020B0602020104020603" pitchFamily="34" charset="0"/>
                <a:ea typeface="Calibri"/>
                <a:cs typeface="Calibri"/>
                <a:sym typeface="Calibri"/>
              </a:rPr>
              <a:t>Step 4</a:t>
            </a:r>
            <a:br>
              <a:rPr lang="en-US" dirty="0">
                <a:latin typeface="Tw Cen MT" panose="020B0602020104020603" pitchFamily="34" charset="0"/>
                <a:ea typeface="Calibri"/>
                <a:cs typeface="Calibri"/>
                <a:sym typeface="Calibri"/>
              </a:rPr>
            </a:br>
            <a:r>
              <a:rPr lang="en-US" dirty="0">
                <a:ea typeface="Calibri"/>
                <a:cs typeface="Calibri"/>
                <a:sym typeface="Calibri"/>
              </a:rPr>
              <a:t>In Action</a:t>
            </a:r>
            <a:endParaRPr dirty="0">
              <a:latin typeface="Tw Cen MT" panose="020B0602020104020603" pitchFamily="34" charset="0"/>
              <a:ea typeface="Calibri"/>
              <a:cs typeface="Calibri"/>
              <a:sym typeface="Calibri"/>
            </a:endParaRPr>
          </a:p>
        </p:txBody>
      </p:sp>
      <p:graphicFrame>
        <p:nvGraphicFramePr>
          <p:cNvPr id="243" name="Table"/>
          <p:cNvGraphicFramePr/>
          <p:nvPr>
            <p:extLst>
              <p:ext uri="{D42A27DB-BD31-4B8C-83A1-F6EECF244321}">
                <p14:modId xmlns:p14="http://schemas.microsoft.com/office/powerpoint/2010/main" val="519907929"/>
              </p:ext>
            </p:extLst>
          </p:nvPr>
        </p:nvGraphicFramePr>
        <p:xfrm>
          <a:off x="441158" y="1905000"/>
          <a:ext cx="8261684" cy="4419540"/>
        </p:xfrm>
        <a:graphic>
          <a:graphicData uri="http://schemas.openxmlformats.org/drawingml/2006/table">
            <a:tbl>
              <a:tblPr firstRow="1" firstCol="1" lastCol="1">
                <a:noFill/>
                <a:tableStyleId>{0436ACFA-F8FA-4D41-A55F-A07280F3264E}</a:tableStyleId>
              </a:tblPr>
              <a:tblGrid>
                <a:gridCol w="1883443">
                  <a:extLst>
                    <a:ext uri="{9D8B030D-6E8A-4147-A177-3AD203B41FA5}">
                      <a16:colId xmlns:a16="http://schemas.microsoft.com/office/drawing/2014/main" val="20000"/>
                    </a:ext>
                  </a:extLst>
                </a:gridCol>
                <a:gridCol w="3089609">
                  <a:extLst>
                    <a:ext uri="{9D8B030D-6E8A-4147-A177-3AD203B41FA5}">
                      <a16:colId xmlns:a16="http://schemas.microsoft.com/office/drawing/2014/main" val="20001"/>
                    </a:ext>
                  </a:extLst>
                </a:gridCol>
                <a:gridCol w="3288632">
                  <a:extLst>
                    <a:ext uri="{9D8B030D-6E8A-4147-A177-3AD203B41FA5}">
                      <a16:colId xmlns:a16="http://schemas.microsoft.com/office/drawing/2014/main" val="20002"/>
                    </a:ext>
                  </a:extLst>
                </a:gridCol>
              </a:tblGrid>
              <a:tr h="701546">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4 and 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4</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solidFill>
                            <a:schemeClr val="dk1"/>
                          </a:solidFill>
                          <a:latin typeface="Tw Cen MT" panose="020B0602020104020603" pitchFamily="34" charset="0"/>
                          <a:ea typeface="Calibri"/>
                          <a:cs typeface="Calibri"/>
                          <a:sym typeface="Calibri"/>
                        </a:rPr>
                        <a:t>Roadblocks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3537079">
                <a:tc>
                  <a:txBody>
                    <a:bodyPr/>
                    <a:lstStyle/>
                    <a:p>
                      <a:pPr marL="0" lvl="0" indent="0" algn="l" rtl="0">
                        <a:spcBef>
                          <a:spcPts val="0"/>
                        </a:spcBef>
                        <a:spcAft>
                          <a:spcPts val="0"/>
                        </a:spcAft>
                        <a:buNone/>
                      </a:pPr>
                      <a:r>
                        <a:rPr lang="en-US" sz="1800" dirty="0">
                          <a:latin typeface="Tw Cen MT" panose="020B0602020104020603" pitchFamily="34" charset="0"/>
                          <a:ea typeface="Calibri"/>
                          <a:cs typeface="Calibri"/>
                          <a:sym typeface="Calibri"/>
                        </a:rPr>
                        <a:t>Educators use and act upon data by incorporating teaching and learning data into instruction and adjusting instruction accordingly = Notice &amp; Adjust</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US" sz="1800" dirty="0">
                          <a:solidFill>
                            <a:schemeClr val="dk1"/>
                          </a:solidFill>
                          <a:latin typeface="Tw Cen MT" panose="020B0602020104020603" pitchFamily="34" charset="0"/>
                          <a:ea typeface="Calibri"/>
                          <a:cs typeface="Calibri"/>
                          <a:sym typeface="Calibri"/>
                        </a:rPr>
                        <a:t>During the instructional plan implementation…</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Tw Cen MT" panose="020B0602020104020603" pitchFamily="34" charset="0"/>
                          <a:ea typeface="Arial"/>
                          <a:cs typeface="Calibri"/>
                          <a:sym typeface="Arial"/>
                        </a:rPr>
                        <a:t>Review and use purposeful data analysis system</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Tw Cen MT" panose="020B0602020104020603" pitchFamily="34" charset="0"/>
                          <a:ea typeface="Arial"/>
                          <a:cs typeface="Calibri"/>
                          <a:sym typeface="Arial"/>
                        </a:rPr>
                        <a:t>Reflect on the impact of the instructional change (what worked, what did not work, and why)</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Tw Cen MT" panose="020B0602020104020603" pitchFamily="34" charset="0"/>
                          <a:ea typeface="Arial"/>
                          <a:cs typeface="Calibri"/>
                          <a:sym typeface="Arial"/>
                        </a:rPr>
                        <a:t>Involve students</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Tw Cen MT" panose="020B0602020104020603" pitchFamily="34" charset="0"/>
                          <a:ea typeface="Arial"/>
                          <a:cs typeface="Calibri"/>
                          <a:sym typeface="Arial"/>
                        </a:rPr>
                        <a:t>Adjust instructional action plan</a:t>
                      </a:r>
                      <a:endParaRPr sz="1800" dirty="0">
                        <a:latin typeface="Tw Cen MT" panose="020B0602020104020603" pitchFamily="34" charset="0"/>
                        <a:ea typeface="Calibri"/>
                        <a:cs typeface="Calibri"/>
                        <a:sym typeface="Calibri"/>
                      </a:endParaRPr>
                    </a:p>
                  </a:txBody>
                  <a:tcPr marL="91425" marR="91425" marT="91425" marB="91425"/>
                </a:tc>
                <a:tc>
                  <a:txBody>
                    <a:bodyPr/>
                    <a:lstStyle/>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No system in place to assess instructional impact.</a:t>
                      </a:r>
                    </a:p>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Implementation happens, but reflection doesn’t.</a:t>
                      </a:r>
                    </a:p>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Do all the work, but never know thy impact.</a:t>
                      </a:r>
                    </a:p>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Student feedback is difficult to incorporate.</a:t>
                      </a:r>
                    </a:p>
                    <a:p>
                      <a:pPr marL="139700" lvl="0" indent="0" algn="l" rtl="0">
                        <a:spcBef>
                          <a:spcPts val="0"/>
                        </a:spcBef>
                        <a:spcAft>
                          <a:spcPts val="1200"/>
                        </a:spcAft>
                        <a:buSzPts val="1400"/>
                        <a:buFont typeface="Calibri"/>
                        <a:buNone/>
                      </a:pPr>
                      <a:r>
                        <a:rPr lang="en-US" sz="1800" dirty="0">
                          <a:latin typeface="Tw Cen MT" panose="020B0602020104020603" pitchFamily="34" charset="0"/>
                          <a:ea typeface="Calibri"/>
                          <a:cs typeface="Calibri"/>
                          <a:sym typeface="Calibri"/>
                        </a:rPr>
                        <a:t>This work is hard and takes time.</a:t>
                      </a:r>
                    </a:p>
                    <a:p>
                      <a:pPr marL="457200" lvl="0" indent="-317500" algn="l" rtl="0">
                        <a:spcBef>
                          <a:spcPts val="0"/>
                        </a:spcBef>
                        <a:spcAft>
                          <a:spcPts val="0"/>
                        </a:spcAft>
                        <a:buSzPts val="1400"/>
                        <a:buFont typeface="Calibri"/>
                        <a:buChar char="●"/>
                      </a:pPr>
                      <a:endParaRPr lang="en-US" sz="1800"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It’s not over yet!</a:t>
            </a:r>
            <a:endParaRPr dirty="0">
              <a:latin typeface="Tw Cen MT" panose="020B0602020104020603" pitchFamily="34" charset="0"/>
              <a:ea typeface="Calibri"/>
              <a:cs typeface="Calibri"/>
              <a:sym typeface="Calibri"/>
            </a:endParaRPr>
          </a:p>
        </p:txBody>
      </p:sp>
      <p:sp>
        <p:nvSpPr>
          <p:cNvPr id="250" name="Text"/>
          <p:cNvSpPr txBox="1">
            <a:spLocks noGrp="1"/>
          </p:cNvSpPr>
          <p:nvPr>
            <p:ph type="body" idx="1"/>
          </p:nvPr>
        </p:nvSpPr>
        <p:spPr>
          <a:xfrm>
            <a:off x="5077152" y="1698623"/>
            <a:ext cx="3752523" cy="3366863"/>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Review the Data Analysis System (created during Essential Function 2)</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Analysis may occur during and/or after the instructional change has been implemented</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Key is to be intentional</a:t>
            </a:r>
            <a:br>
              <a:rPr lang="en-US" sz="1800" dirty="0">
                <a:latin typeface="Tw Cen MT" panose="020B0602020104020603" pitchFamily="34" charset="0"/>
                <a:ea typeface="Calibri"/>
                <a:cs typeface="Calibri"/>
                <a:sym typeface="Calibri"/>
              </a:rPr>
            </a:br>
            <a:endParaRPr sz="1800" i="0" u="none" strike="noStrike" cap="none" dirty="0">
              <a:solidFill>
                <a:schemeClr val="dk1"/>
              </a:solidFill>
              <a:latin typeface="Tw Cen MT" panose="020B0602020104020603" pitchFamily="34" charset="0"/>
              <a:ea typeface="Calibri"/>
              <a:cs typeface="Calibri"/>
              <a:sym typeface="Calibri"/>
            </a:endParaRPr>
          </a:p>
        </p:txBody>
      </p:sp>
      <p:graphicFrame>
        <p:nvGraphicFramePr>
          <p:cNvPr id="251" name="Table"/>
          <p:cNvGraphicFramePr/>
          <p:nvPr>
            <p:extLst>
              <p:ext uri="{D42A27DB-BD31-4B8C-83A1-F6EECF244321}">
                <p14:modId xmlns:p14="http://schemas.microsoft.com/office/powerpoint/2010/main" val="1297531116"/>
              </p:ext>
            </p:extLst>
          </p:nvPr>
        </p:nvGraphicFramePr>
        <p:xfrm>
          <a:off x="457200" y="1698623"/>
          <a:ext cx="4533900" cy="4480500"/>
        </p:xfrm>
        <a:graphic>
          <a:graphicData uri="http://schemas.openxmlformats.org/drawingml/2006/table">
            <a:tbl>
              <a:tblPr firstRow="1" firstCol="1" lastCol="1">
                <a:noFill/>
                <a:tableStyleId>{0436ACFA-F8FA-4D41-A55F-A07280F3264E}</a:tableStyleId>
              </a:tblPr>
              <a:tblGrid>
                <a:gridCol w="1619906">
                  <a:extLst>
                    <a:ext uri="{9D8B030D-6E8A-4147-A177-3AD203B41FA5}">
                      <a16:colId xmlns:a16="http://schemas.microsoft.com/office/drawing/2014/main" val="20000"/>
                    </a:ext>
                  </a:extLst>
                </a:gridCol>
                <a:gridCol w="2913994">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4 and 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4</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0"/>
                        </a:spcAft>
                        <a:buNone/>
                      </a:pPr>
                      <a:r>
                        <a:rPr lang="en-US" sz="1800" dirty="0">
                          <a:latin typeface="Calibri"/>
                          <a:ea typeface="Calibri"/>
                          <a:cs typeface="Calibri"/>
                          <a:sym typeface="Calibri"/>
                        </a:rPr>
                        <a:t>Educators use and act upon data by incorporating teaching and learning data into instruction and adjusting instruction accordingly = Notice &amp; Adjust</a:t>
                      </a:r>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US" sz="1800" dirty="0">
                          <a:solidFill>
                            <a:schemeClr val="dk1"/>
                          </a:solidFill>
                          <a:latin typeface="Calibri"/>
                          <a:ea typeface="Calibri"/>
                          <a:cs typeface="Calibri"/>
                          <a:sym typeface="Calibri"/>
                        </a:rPr>
                        <a:t>During the instructional plan implementation…</a:t>
                      </a:r>
                      <a:endParaRPr sz="18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highlight>
                            <a:srgbClr val="FFFF00"/>
                          </a:highlight>
                          <a:latin typeface="Calibri"/>
                          <a:ea typeface="Arial"/>
                          <a:cs typeface="Calibri"/>
                          <a:sym typeface="Arial"/>
                        </a:rPr>
                        <a:t>Review and use purposeful data analysis system</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Reflect on the impact of the instructional change (what worked, what did not work, and why)</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Involve students</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Adjust instructional action plan</a:t>
                      </a:r>
                      <a:endParaRPr sz="1800" b="0" i="0" u="none" strike="noStrike" cap="none"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Did it work?</a:t>
            </a:r>
            <a:endParaRPr dirty="0">
              <a:latin typeface="Tw Cen MT" panose="020B0602020104020603" pitchFamily="34" charset="0"/>
              <a:ea typeface="Calibri"/>
              <a:cs typeface="Calibri"/>
              <a:sym typeface="Calibri"/>
            </a:endParaRPr>
          </a:p>
        </p:txBody>
      </p:sp>
      <p:sp>
        <p:nvSpPr>
          <p:cNvPr id="258" name="Text"/>
          <p:cNvSpPr txBox="1">
            <a:spLocks noGrp="1"/>
          </p:cNvSpPr>
          <p:nvPr>
            <p:ph type="body" idx="1"/>
          </p:nvPr>
        </p:nvSpPr>
        <p:spPr>
          <a:xfrm>
            <a:off x="5276850" y="1738750"/>
            <a:ext cx="3451182" cy="4023422"/>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Reflect on impact of the instructional change</a:t>
            </a:r>
            <a:endParaRPr sz="2400" dirty="0">
              <a:solidFill>
                <a:schemeClr val="tx1"/>
              </a:solidFill>
              <a:latin typeface="Tw Cen MT" panose="020B0602020104020603" pitchFamily="34" charset="0"/>
              <a:ea typeface="Calibri"/>
              <a:cs typeface="Calibri"/>
              <a:sym typeface="Calibri"/>
            </a:endParaRP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Ask “what does the student work tell you about the impact of the instructional change?” </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How will you know if your plan has worked?</a:t>
            </a:r>
            <a:br>
              <a:rPr lang="en-US" sz="1800" dirty="0">
                <a:latin typeface="Tw Cen MT" panose="020B0602020104020603" pitchFamily="34" charset="0"/>
                <a:ea typeface="Calibri"/>
                <a:cs typeface="Calibri"/>
                <a:sym typeface="Calibri"/>
              </a:rPr>
            </a:br>
            <a:br>
              <a:rPr lang="en-US" sz="1800" dirty="0">
                <a:latin typeface="Tw Cen MT" panose="020B0602020104020603" pitchFamily="34" charset="0"/>
                <a:ea typeface="Calibri"/>
                <a:cs typeface="Calibri"/>
                <a:sym typeface="Calibri"/>
              </a:rPr>
            </a:br>
            <a:endParaRPr sz="1800" i="0" u="none" strike="noStrike" cap="none" dirty="0">
              <a:solidFill>
                <a:schemeClr val="dk1"/>
              </a:solidFill>
              <a:latin typeface="Tw Cen MT" panose="020B0602020104020603" pitchFamily="34" charset="0"/>
              <a:ea typeface="Calibri"/>
              <a:cs typeface="Calibri"/>
              <a:sym typeface="Calibri"/>
            </a:endParaRPr>
          </a:p>
        </p:txBody>
      </p:sp>
      <p:graphicFrame>
        <p:nvGraphicFramePr>
          <p:cNvPr id="259" name="Table"/>
          <p:cNvGraphicFramePr/>
          <p:nvPr>
            <p:extLst>
              <p:ext uri="{D42A27DB-BD31-4B8C-83A1-F6EECF244321}">
                <p14:modId xmlns:p14="http://schemas.microsoft.com/office/powerpoint/2010/main" val="231313929"/>
              </p:ext>
            </p:extLst>
          </p:nvPr>
        </p:nvGraphicFramePr>
        <p:xfrm>
          <a:off x="457200" y="1738750"/>
          <a:ext cx="4405950" cy="4706988"/>
        </p:xfrm>
        <a:graphic>
          <a:graphicData uri="http://schemas.openxmlformats.org/drawingml/2006/table">
            <a:tbl>
              <a:tblPr firstRow="1" firstCol="1" lastCol="1">
                <a:noFill/>
                <a:tableStyleId>{0436ACFA-F8FA-4D41-A55F-A07280F3264E}</a:tableStyleId>
              </a:tblPr>
              <a:tblGrid>
                <a:gridCol w="1679709">
                  <a:extLst>
                    <a:ext uri="{9D8B030D-6E8A-4147-A177-3AD203B41FA5}">
                      <a16:colId xmlns:a16="http://schemas.microsoft.com/office/drawing/2014/main" val="20000"/>
                    </a:ext>
                  </a:extLst>
                </a:gridCol>
                <a:gridCol w="2726241">
                  <a:extLst>
                    <a:ext uri="{9D8B030D-6E8A-4147-A177-3AD203B41FA5}">
                      <a16:colId xmlns:a16="http://schemas.microsoft.com/office/drawing/2014/main" val="20001"/>
                    </a:ext>
                  </a:extLst>
                </a:gridCol>
              </a:tblGrid>
              <a:tr h="957978">
                <a:tc>
                  <a:txBody>
                    <a:bodyPr/>
                    <a:lstStyle/>
                    <a:p>
                      <a:pPr marL="0" lvl="0" indent="0" algn="ctr" rtl="0">
                        <a:spcBef>
                          <a:spcPts val="0"/>
                        </a:spcBef>
                        <a:spcAft>
                          <a:spcPts val="0"/>
                        </a:spcAft>
                        <a:buNone/>
                      </a:pPr>
                      <a:r>
                        <a:rPr lang="en-US" sz="1800" b="1" dirty="0">
                          <a:latin typeface="Calibri"/>
                          <a:ea typeface="Calibri"/>
                          <a:cs typeface="Calibri"/>
                          <a:sym typeface="Calibri"/>
                        </a:rPr>
                        <a:t>EF 4 and GAINS </a:t>
                      </a:r>
                    </a:p>
                    <a:p>
                      <a:pPr marL="0" lvl="0" indent="0" algn="ctr" rtl="0">
                        <a:spcBef>
                          <a:spcPts val="0"/>
                        </a:spcBef>
                        <a:spcAft>
                          <a:spcPts val="0"/>
                        </a:spcAft>
                        <a:buNone/>
                      </a:pPr>
                      <a:r>
                        <a:rPr lang="en-US" sz="1800" b="1" dirty="0">
                          <a:latin typeface="Calibri"/>
                          <a:ea typeface="Calibri"/>
                          <a:cs typeface="Calibri"/>
                          <a:sym typeface="Calibri"/>
                        </a:rPr>
                        <a:t>Step 4</a:t>
                      </a:r>
                      <a:endParaRPr sz="1800" b="1" dirty="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latin typeface="Calibri"/>
                          <a:ea typeface="Calibri"/>
                          <a:cs typeface="Calibri"/>
                          <a:sym typeface="Calibri"/>
                        </a:rPr>
                        <a:t>Actions</a:t>
                      </a:r>
                      <a:endParaRPr sz="18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570722">
                <a:tc>
                  <a:txBody>
                    <a:bodyPr/>
                    <a:lstStyle/>
                    <a:p>
                      <a:pPr marL="0" lvl="0" indent="0" algn="l" rtl="0">
                        <a:spcBef>
                          <a:spcPts val="0"/>
                        </a:spcBef>
                        <a:spcAft>
                          <a:spcPts val="0"/>
                        </a:spcAft>
                        <a:buNone/>
                      </a:pPr>
                      <a:r>
                        <a:rPr lang="en-US" sz="1800" dirty="0">
                          <a:latin typeface="Calibri"/>
                          <a:ea typeface="Calibri"/>
                          <a:cs typeface="Calibri"/>
                          <a:sym typeface="Calibri"/>
                        </a:rPr>
                        <a:t>Educators use and act upon data by incorporating teaching and learning data into instruction and adjusting instruction accordingly = Notice &amp; Adjust</a:t>
                      </a:r>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US" sz="1800" dirty="0">
                          <a:solidFill>
                            <a:schemeClr val="dk1"/>
                          </a:solidFill>
                          <a:latin typeface="Calibri"/>
                          <a:ea typeface="Calibri"/>
                          <a:cs typeface="Calibri"/>
                          <a:sym typeface="Calibri"/>
                        </a:rPr>
                        <a:t>During the instructional plan implementation…</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Review and use purposeful data analysis system</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highlight>
                            <a:srgbClr val="FFFF00"/>
                          </a:highlight>
                          <a:latin typeface="Calibri"/>
                          <a:ea typeface="Arial"/>
                          <a:cs typeface="Calibri"/>
                          <a:sym typeface="Arial"/>
                        </a:rPr>
                        <a:t>Reflect on the impact of the instructional change (what worked, what did not work, and why)</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Involve students</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Adjust instructional action plan</a:t>
                      </a:r>
                      <a:endParaRPr sz="1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Title"/>
          <p:cNvSpPr txBox="1">
            <a:spLocks noGrp="1"/>
          </p:cNvSpPr>
          <p:nvPr>
            <p:ph type="title"/>
          </p:nvPr>
        </p:nvSpPr>
        <p:spPr>
          <a:xfrm>
            <a:off x="457200" y="572634"/>
            <a:ext cx="8229600" cy="109696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Bring students into the process</a:t>
            </a:r>
            <a:endParaRPr dirty="0">
              <a:latin typeface="Tw Cen MT" panose="020B0602020104020603" pitchFamily="34" charset="0"/>
              <a:ea typeface="Calibri"/>
              <a:cs typeface="Calibri"/>
              <a:sym typeface="Calibri"/>
            </a:endParaRPr>
          </a:p>
        </p:txBody>
      </p:sp>
      <p:sp>
        <p:nvSpPr>
          <p:cNvPr id="266" name="Text"/>
          <p:cNvSpPr txBox="1">
            <a:spLocks noGrp="1"/>
          </p:cNvSpPr>
          <p:nvPr>
            <p:ph type="body" idx="1"/>
          </p:nvPr>
        </p:nvSpPr>
        <p:spPr>
          <a:xfrm>
            <a:off x="4596938" y="1535827"/>
            <a:ext cx="4430683" cy="4815780"/>
          </a:xfrm>
          <a:prstGeom prst="rect">
            <a:avLst/>
          </a:prstGeom>
          <a:noFill/>
          <a:ln>
            <a:solidFill>
              <a:schemeClr val="bg2">
                <a:lumMod val="60000"/>
                <a:lumOff val="40000"/>
              </a:schemeClr>
            </a:solidFill>
          </a:ln>
        </p:spPr>
        <p:txBody>
          <a:bodyPr spcFirstLastPara="1" wrap="square" lIns="91425" tIns="91425" rIns="91425" bIns="91425" anchor="t" anchorCtr="0">
            <a:noAutofit/>
          </a:bodyPr>
          <a:lstStyle/>
          <a:p>
            <a:pPr marL="0" indent="0">
              <a:spcBef>
                <a:spcPts val="360"/>
              </a:spcBef>
              <a:buSzPct val="100000"/>
              <a:buNone/>
            </a:pPr>
            <a:r>
              <a:rPr lang="en-US" sz="2000" dirty="0">
                <a:cs typeface="Calibri" panose="020F0502020204030204" pitchFamily="34" charset="0"/>
              </a:rPr>
              <a:t>Ask students to…</a:t>
            </a:r>
          </a:p>
          <a:p>
            <a:pPr marL="400050" lvl="2" indent="-228600">
              <a:spcBef>
                <a:spcPts val="640"/>
              </a:spcBef>
              <a:buClr>
                <a:srgbClr val="00A49D"/>
              </a:buClr>
              <a:buSzPct val="100000"/>
              <a:buFont typeface="Wingdings" panose="05000000000000000000" pitchFamily="2" charset="2"/>
              <a:buChar char="§"/>
            </a:pPr>
            <a:r>
              <a:rPr lang="en-US" sz="1800" dirty="0">
                <a:solidFill>
                  <a:schemeClr val="tx1"/>
                </a:solidFill>
                <a:latin typeface="Tw Cen MT" panose="020B0602020104020603" pitchFamily="34" charset="0"/>
                <a:ea typeface="Calibri"/>
                <a:cs typeface="Calibri"/>
              </a:rPr>
              <a:t>Chart progress toward the learning goal and reflect on progress.</a:t>
            </a:r>
          </a:p>
          <a:p>
            <a:pPr marL="400050" lvl="2" indent="-228600">
              <a:spcBef>
                <a:spcPts val="640"/>
              </a:spcBef>
              <a:buClr>
                <a:srgbClr val="00A49D"/>
              </a:buClr>
              <a:buSzPct val="100000"/>
              <a:buFont typeface="Wingdings" panose="05000000000000000000" pitchFamily="2" charset="2"/>
              <a:buChar char="§"/>
            </a:pPr>
            <a:r>
              <a:rPr lang="en-US" sz="1800" dirty="0">
                <a:solidFill>
                  <a:schemeClr val="tx1"/>
                </a:solidFill>
                <a:latin typeface="Tw Cen MT" panose="020B0602020104020603" pitchFamily="34" charset="0"/>
                <a:ea typeface="Calibri"/>
                <a:cs typeface="Calibri"/>
              </a:rPr>
              <a:t>Define success criteria.</a:t>
            </a:r>
          </a:p>
          <a:p>
            <a:pPr marL="400050" lvl="2" indent="-228600">
              <a:spcBef>
                <a:spcPts val="640"/>
              </a:spcBef>
              <a:buClr>
                <a:srgbClr val="00A49D"/>
              </a:buClr>
              <a:buSzPct val="100000"/>
              <a:buFont typeface="Wingdings" panose="05000000000000000000" pitchFamily="2" charset="2"/>
              <a:buChar char="§"/>
            </a:pPr>
            <a:r>
              <a:rPr lang="en-US" sz="1800" dirty="0">
                <a:solidFill>
                  <a:schemeClr val="tx1"/>
                </a:solidFill>
                <a:latin typeface="Tw Cen MT" panose="020B0602020104020603" pitchFamily="34" charset="0"/>
                <a:ea typeface="Calibri"/>
                <a:cs typeface="Calibri"/>
              </a:rPr>
              <a:t>Help create assessments.</a:t>
            </a:r>
          </a:p>
          <a:p>
            <a:pPr marL="400050" lvl="2" indent="-228600">
              <a:spcBef>
                <a:spcPts val="640"/>
              </a:spcBef>
              <a:buClr>
                <a:srgbClr val="00A49D"/>
              </a:buClr>
              <a:buSzPct val="100000"/>
              <a:buFont typeface="Wingdings" panose="05000000000000000000" pitchFamily="2" charset="2"/>
              <a:buChar char="§"/>
            </a:pPr>
            <a:r>
              <a:rPr lang="en-US" sz="1800" dirty="0">
                <a:solidFill>
                  <a:schemeClr val="tx1"/>
                </a:solidFill>
                <a:latin typeface="Tw Cen MT" panose="020B0602020104020603" pitchFamily="34" charset="0"/>
                <a:ea typeface="Calibri"/>
                <a:cs typeface="Calibri"/>
              </a:rPr>
              <a:t>Provide feedback through conferencing.</a:t>
            </a:r>
          </a:p>
          <a:p>
            <a:pPr marL="400050" lvl="2" indent="-228600">
              <a:spcBef>
                <a:spcPts val="640"/>
              </a:spcBef>
              <a:buClr>
                <a:srgbClr val="00A49D"/>
              </a:buClr>
              <a:buSzPct val="100000"/>
              <a:buFont typeface="Wingdings" panose="05000000000000000000" pitchFamily="2" charset="2"/>
              <a:buChar char="§"/>
            </a:pPr>
            <a:r>
              <a:rPr lang="en-US" sz="1800" dirty="0">
                <a:solidFill>
                  <a:schemeClr val="tx1"/>
                </a:solidFill>
                <a:latin typeface="Tw Cen MT" panose="020B0602020104020603" pitchFamily="34" charset="0"/>
                <a:ea typeface="Calibri"/>
                <a:cs typeface="Calibri"/>
              </a:rPr>
              <a:t>Review their peers’ work together.</a:t>
            </a:r>
          </a:p>
          <a:p>
            <a:pPr marL="0" indent="0">
              <a:spcBef>
                <a:spcPts val="360"/>
              </a:spcBef>
              <a:buSzPct val="100000"/>
              <a:buNone/>
            </a:pPr>
            <a:endParaRPr lang="en-US" sz="600" dirty="0">
              <a:latin typeface="Tw Cen MT" panose="020B0602020104020603" pitchFamily="34" charset="0"/>
              <a:cs typeface="Calibri" panose="020F0502020204030204" pitchFamily="34" charset="0"/>
            </a:endParaRPr>
          </a:p>
          <a:p>
            <a:pPr marL="0" indent="0">
              <a:spcBef>
                <a:spcPts val="360"/>
              </a:spcBef>
              <a:buSzPct val="100000"/>
              <a:buNone/>
            </a:pPr>
            <a:r>
              <a:rPr lang="en-US" sz="2000" dirty="0">
                <a:cs typeface="Calibri" panose="020F0502020204030204" pitchFamily="34" charset="0"/>
              </a:rPr>
              <a:t>The teacher can…</a:t>
            </a:r>
          </a:p>
          <a:p>
            <a:pPr marL="400050" lvl="2" indent="-228600">
              <a:spcBef>
                <a:spcPts val="640"/>
              </a:spcBef>
              <a:buClr>
                <a:srgbClr val="00A49D"/>
              </a:buClr>
              <a:buSzPct val="100000"/>
              <a:buFont typeface="Wingdings" panose="05000000000000000000" pitchFamily="2" charset="2"/>
              <a:buChar char="§"/>
            </a:pPr>
            <a:r>
              <a:rPr lang="en-US" sz="1800" dirty="0">
                <a:solidFill>
                  <a:schemeClr val="tx1"/>
                </a:solidFill>
                <a:latin typeface="Tw Cen MT" panose="020B0602020104020603" pitchFamily="34" charset="0"/>
                <a:ea typeface="Calibri"/>
                <a:cs typeface="Calibri"/>
              </a:rPr>
              <a:t>Have conversations with students about what they know and don’t know.</a:t>
            </a:r>
          </a:p>
          <a:p>
            <a:pPr marL="400050" lvl="2" indent="-228600">
              <a:spcBef>
                <a:spcPts val="640"/>
              </a:spcBef>
              <a:buClr>
                <a:srgbClr val="00A49D"/>
              </a:buClr>
              <a:buSzPct val="100000"/>
              <a:buFont typeface="Wingdings" panose="05000000000000000000" pitchFamily="2" charset="2"/>
              <a:buChar char="§"/>
            </a:pPr>
            <a:r>
              <a:rPr lang="en-US" sz="1800" dirty="0">
                <a:solidFill>
                  <a:schemeClr val="tx1"/>
                </a:solidFill>
                <a:latin typeface="Tw Cen MT" panose="020B0602020104020603" pitchFamily="34" charset="0"/>
                <a:ea typeface="Calibri"/>
                <a:cs typeface="Calibri"/>
              </a:rPr>
              <a:t>Listen to conversations that students have with each other.</a:t>
            </a:r>
          </a:p>
          <a:p>
            <a:pPr marL="400050" lvl="2" indent="-228600">
              <a:spcBef>
                <a:spcPts val="640"/>
              </a:spcBef>
              <a:buClr>
                <a:srgbClr val="00A49D"/>
              </a:buClr>
              <a:buSzPct val="100000"/>
              <a:buFont typeface="Wingdings" panose="05000000000000000000" pitchFamily="2" charset="2"/>
              <a:buChar char="§"/>
            </a:pPr>
            <a:r>
              <a:rPr lang="en-US" sz="1800" dirty="0">
                <a:solidFill>
                  <a:schemeClr val="tx1"/>
                </a:solidFill>
                <a:latin typeface="Tw Cen MT" panose="020B0602020104020603" pitchFamily="34" charset="0"/>
                <a:ea typeface="Calibri"/>
                <a:cs typeface="Calibri"/>
              </a:rPr>
              <a:t>Ask information-generating questions.</a:t>
            </a:r>
            <a:br>
              <a:rPr lang="en-US" sz="1800" dirty="0">
                <a:ea typeface="Calibri"/>
                <a:cs typeface="Calibri"/>
                <a:sym typeface="Calibri"/>
              </a:rPr>
            </a:br>
            <a:br>
              <a:rPr lang="en-US" sz="1800" dirty="0">
                <a:ea typeface="Calibri"/>
                <a:cs typeface="Calibri"/>
                <a:sym typeface="Calibri"/>
              </a:rPr>
            </a:br>
            <a:br>
              <a:rPr lang="en-US" sz="1800" dirty="0">
                <a:ea typeface="Calibri"/>
                <a:cs typeface="Calibri"/>
                <a:sym typeface="Calibri"/>
              </a:rPr>
            </a:br>
            <a:endParaRPr sz="1800" i="0" u="none" strike="noStrike" cap="none" dirty="0">
              <a:solidFill>
                <a:schemeClr val="dk1"/>
              </a:solidFill>
              <a:ea typeface="Calibri"/>
              <a:cs typeface="Calibri"/>
              <a:sym typeface="Calibri"/>
            </a:endParaRPr>
          </a:p>
        </p:txBody>
      </p:sp>
      <p:graphicFrame>
        <p:nvGraphicFramePr>
          <p:cNvPr id="267" name="Table"/>
          <p:cNvGraphicFramePr/>
          <p:nvPr>
            <p:extLst>
              <p:ext uri="{D42A27DB-BD31-4B8C-83A1-F6EECF244321}">
                <p14:modId xmlns:p14="http://schemas.microsoft.com/office/powerpoint/2010/main" val="632545215"/>
              </p:ext>
            </p:extLst>
          </p:nvPr>
        </p:nvGraphicFramePr>
        <p:xfrm>
          <a:off x="266008" y="1535827"/>
          <a:ext cx="4139738" cy="4815780"/>
        </p:xfrm>
        <a:graphic>
          <a:graphicData uri="http://schemas.openxmlformats.org/drawingml/2006/table">
            <a:tbl>
              <a:tblPr firstRow="1" firstCol="1" lastCol="1">
                <a:noFill/>
                <a:tableStyleId>{0436ACFA-F8FA-4D41-A55F-A07280F3264E}</a:tableStyleId>
              </a:tblPr>
              <a:tblGrid>
                <a:gridCol w="1488964">
                  <a:extLst>
                    <a:ext uri="{9D8B030D-6E8A-4147-A177-3AD203B41FA5}">
                      <a16:colId xmlns:a16="http://schemas.microsoft.com/office/drawing/2014/main" val="20000"/>
                    </a:ext>
                  </a:extLst>
                </a:gridCol>
                <a:gridCol w="2650774">
                  <a:extLst>
                    <a:ext uri="{9D8B030D-6E8A-4147-A177-3AD203B41FA5}">
                      <a16:colId xmlns:a16="http://schemas.microsoft.com/office/drawing/2014/main" val="20001"/>
                    </a:ext>
                  </a:extLst>
                </a:gridCol>
              </a:tblGrid>
              <a:tr h="1018705">
                <a:tc>
                  <a:txBody>
                    <a:bodyPr/>
                    <a:lstStyle/>
                    <a:p>
                      <a:pPr marL="0" lvl="0" indent="0" algn="ctr" rtl="0">
                        <a:spcBef>
                          <a:spcPts val="0"/>
                        </a:spcBef>
                        <a:spcAft>
                          <a:spcPts val="0"/>
                        </a:spcAft>
                        <a:buNone/>
                      </a:pPr>
                      <a:r>
                        <a:rPr lang="en-US" sz="1800" b="1" dirty="0">
                          <a:latin typeface="Calibri"/>
                          <a:ea typeface="Calibri"/>
                          <a:cs typeface="Calibri"/>
                          <a:sym typeface="Calibri"/>
                        </a:rPr>
                        <a:t>EF 4 and GAINS </a:t>
                      </a:r>
                    </a:p>
                    <a:p>
                      <a:pPr marL="0" lvl="0" indent="0" algn="ctr" rtl="0">
                        <a:spcBef>
                          <a:spcPts val="0"/>
                        </a:spcBef>
                        <a:spcAft>
                          <a:spcPts val="0"/>
                        </a:spcAft>
                        <a:buNone/>
                      </a:pPr>
                      <a:r>
                        <a:rPr lang="en-US" sz="1800" b="1" dirty="0">
                          <a:latin typeface="Calibri"/>
                          <a:ea typeface="Calibri"/>
                          <a:cs typeface="Calibri"/>
                          <a:sym typeface="Calibri"/>
                        </a:rPr>
                        <a:t>Step 4</a:t>
                      </a:r>
                      <a:endParaRPr sz="1800" b="1" dirty="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latin typeface="Calibri"/>
                          <a:ea typeface="Calibri"/>
                          <a:cs typeface="Calibri"/>
                          <a:sym typeface="Calibri"/>
                        </a:rPr>
                        <a:t>Actions</a:t>
                      </a:r>
                      <a:endParaRPr sz="18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797075">
                <a:tc>
                  <a:txBody>
                    <a:bodyPr/>
                    <a:lstStyle/>
                    <a:p>
                      <a:pPr marL="0" lvl="0" indent="0" algn="l" rtl="0">
                        <a:spcBef>
                          <a:spcPts val="0"/>
                        </a:spcBef>
                        <a:spcAft>
                          <a:spcPts val="0"/>
                        </a:spcAft>
                        <a:buNone/>
                      </a:pPr>
                      <a:r>
                        <a:rPr lang="en-US" sz="1800" dirty="0">
                          <a:latin typeface="Calibri"/>
                          <a:ea typeface="Calibri"/>
                          <a:cs typeface="Calibri"/>
                          <a:sym typeface="Calibri"/>
                        </a:rPr>
                        <a:t>Educators use and act upon data by incorporating teaching and learning data into instruction and adjusting instruction accordingly = Notice &amp; Adjust</a:t>
                      </a:r>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US" sz="1800" dirty="0">
                          <a:solidFill>
                            <a:schemeClr val="dk1"/>
                          </a:solidFill>
                          <a:latin typeface="Calibri"/>
                          <a:ea typeface="Calibri"/>
                          <a:cs typeface="Calibri"/>
                          <a:sym typeface="Calibri"/>
                        </a:rPr>
                        <a:t>During the instructional plan implementation…</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Review and use purposeful data analysis system</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Reflect on the impact of the instructional change (what worked, what did not work, and why)</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highlight>
                            <a:srgbClr val="FFFF00"/>
                          </a:highlight>
                          <a:latin typeface="Calibri"/>
                          <a:ea typeface="Arial"/>
                          <a:cs typeface="Calibri"/>
                          <a:sym typeface="Arial"/>
                        </a:rPr>
                        <a:t>Involve students</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Calibri"/>
                          <a:ea typeface="Arial"/>
                          <a:cs typeface="Calibri"/>
                          <a:sym typeface="Arial"/>
                        </a:rPr>
                        <a:t>Adjust instructional action plan</a:t>
                      </a:r>
                      <a:endParaRPr sz="1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Celebrate…then start over!</a:t>
            </a:r>
            <a:endParaRPr dirty="0">
              <a:latin typeface="Tw Cen MT" panose="020B0602020104020603" pitchFamily="34" charset="0"/>
              <a:ea typeface="Calibri"/>
              <a:cs typeface="Calibri"/>
              <a:sym typeface="Calibri"/>
            </a:endParaRPr>
          </a:p>
        </p:txBody>
      </p:sp>
      <p:sp>
        <p:nvSpPr>
          <p:cNvPr id="274" name="Text"/>
          <p:cNvSpPr txBox="1">
            <a:spLocks noGrp="1"/>
          </p:cNvSpPr>
          <p:nvPr>
            <p:ph type="body" idx="1"/>
          </p:nvPr>
        </p:nvSpPr>
        <p:spPr>
          <a:xfrm>
            <a:off x="4676774" y="1698623"/>
            <a:ext cx="4219575" cy="4685551"/>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400050" lvl="2" indent="-228600">
              <a:spcBef>
                <a:spcPts val="640"/>
              </a:spcBef>
              <a:buClr>
                <a:srgbClr val="00A49D"/>
              </a:buClr>
              <a:buSzPct val="100000"/>
              <a:buFont typeface="Wingdings" panose="05000000000000000000" pitchFamily="2" charset="2"/>
              <a:buChar char="§"/>
            </a:pPr>
            <a:r>
              <a:rPr lang="en-US" sz="2000" dirty="0">
                <a:solidFill>
                  <a:schemeClr val="tx1"/>
                </a:solidFill>
                <a:latin typeface="Tw Cen MT" panose="020B0602020104020603" pitchFamily="34" charset="0"/>
                <a:ea typeface="Calibri"/>
                <a:cs typeface="Calibri"/>
                <a:sym typeface="Calibri"/>
              </a:rPr>
              <a:t>Make “continuous improvement” a reality</a:t>
            </a:r>
            <a:endParaRPr sz="2000" dirty="0">
              <a:solidFill>
                <a:schemeClr val="tx1"/>
              </a:solidFill>
              <a:latin typeface="Tw Cen MT" panose="020B0602020104020603" pitchFamily="34" charset="0"/>
              <a:ea typeface="Calibri"/>
              <a:cs typeface="Calibri"/>
              <a:sym typeface="Calibri"/>
            </a:endParaRPr>
          </a:p>
          <a:p>
            <a:pPr marL="400050" lvl="2" indent="-228600">
              <a:spcBef>
                <a:spcPts val="640"/>
              </a:spcBef>
              <a:buClr>
                <a:srgbClr val="00A49D"/>
              </a:buClr>
              <a:buSzPct val="100000"/>
              <a:buFont typeface="Wingdings" panose="05000000000000000000" pitchFamily="2" charset="2"/>
              <a:buChar char="§"/>
            </a:pPr>
            <a:r>
              <a:rPr lang="en-US" sz="2000" dirty="0">
                <a:solidFill>
                  <a:schemeClr val="tx1"/>
                </a:solidFill>
                <a:latin typeface="Tw Cen MT" panose="020B0602020104020603" pitchFamily="34" charset="0"/>
                <a:ea typeface="Calibri"/>
                <a:cs typeface="Calibri"/>
                <a:sym typeface="Calibri"/>
              </a:rPr>
              <a:t>GAINS makes the hard work worth it.</a:t>
            </a:r>
          </a:p>
          <a:p>
            <a:pPr marL="876300" lvl="1" indent="-342900">
              <a:spcBef>
                <a:spcPts val="0"/>
              </a:spcBef>
              <a:buSzPts val="2400"/>
              <a:buFont typeface="Arial" panose="020B0604020202020204" pitchFamily="34" charset="0"/>
              <a:buChar char="•"/>
            </a:pPr>
            <a:r>
              <a:rPr lang="en-US" sz="1900" dirty="0">
                <a:latin typeface="Tw Cen MT" panose="020B0602020104020603" pitchFamily="34" charset="0"/>
                <a:cs typeface="Calibri"/>
                <a:sym typeface="Calibri"/>
              </a:rPr>
              <a:t>Work is documented so you can adjust</a:t>
            </a:r>
          </a:p>
          <a:p>
            <a:pPr marL="876300" lvl="1" indent="-342900">
              <a:spcBef>
                <a:spcPts val="0"/>
              </a:spcBef>
              <a:buSzPts val="2400"/>
              <a:buFont typeface="Arial" panose="020B0604020202020204" pitchFamily="34" charset="0"/>
              <a:buChar char="•"/>
            </a:pPr>
            <a:r>
              <a:rPr lang="en-US" sz="1900" dirty="0">
                <a:latin typeface="Tw Cen MT" panose="020B0602020104020603" pitchFamily="34" charset="0"/>
                <a:cs typeface="Calibri"/>
                <a:sym typeface="Calibri"/>
              </a:rPr>
              <a:t>Easily pinpoint how instruction impacts learning</a:t>
            </a:r>
          </a:p>
          <a:p>
            <a:pPr marL="876300" lvl="1" indent="-342900">
              <a:spcBef>
                <a:spcPts val="0"/>
              </a:spcBef>
              <a:buSzPts val="2400"/>
              <a:buFont typeface="Arial" panose="020B0604020202020204" pitchFamily="34" charset="0"/>
              <a:buChar char="•"/>
            </a:pPr>
            <a:r>
              <a:rPr lang="en-US" sz="1900" dirty="0">
                <a:latin typeface="Tw Cen MT" panose="020B0602020104020603" pitchFamily="34" charset="0"/>
                <a:cs typeface="Calibri"/>
                <a:sym typeface="Calibri"/>
              </a:rPr>
              <a:t>Collaboration eases the emotional and physical workload</a:t>
            </a:r>
          </a:p>
          <a:p>
            <a:pPr marL="876300" lvl="1" indent="-342900">
              <a:spcBef>
                <a:spcPts val="0"/>
              </a:spcBef>
              <a:buSzPts val="2400"/>
              <a:buFont typeface="Arial" panose="020B0604020202020204" pitchFamily="34" charset="0"/>
              <a:buChar char="•"/>
            </a:pPr>
            <a:r>
              <a:rPr lang="en-US" sz="1900" dirty="0">
                <a:latin typeface="Tw Cen MT" panose="020B0602020104020603" pitchFamily="34" charset="0"/>
                <a:cs typeface="Calibri"/>
                <a:sym typeface="Calibri"/>
              </a:rPr>
              <a:t>Students benefit more explicitly from your decision-making</a:t>
            </a:r>
          </a:p>
          <a:p>
            <a:pPr marL="876300" lvl="1" indent="-342900">
              <a:spcBef>
                <a:spcPts val="0"/>
              </a:spcBef>
              <a:buSzPts val="2400"/>
              <a:buFont typeface="Arial" panose="020B0604020202020204" pitchFamily="34" charset="0"/>
              <a:buChar char="•"/>
            </a:pPr>
            <a:r>
              <a:rPr lang="en-US" sz="1900" dirty="0">
                <a:latin typeface="Tw Cen MT" panose="020B0602020104020603" pitchFamily="34" charset="0"/>
                <a:cs typeface="Calibri"/>
                <a:sym typeface="Calibri"/>
              </a:rPr>
              <a:t>Safe environment to learn from others and make mistakes</a:t>
            </a:r>
            <a:br>
              <a:rPr lang="en-US" sz="1400" dirty="0">
                <a:latin typeface="Tw Cen MT" panose="020B0602020104020603" pitchFamily="34" charset="0"/>
                <a:ea typeface="Calibri"/>
                <a:cs typeface="Calibri"/>
                <a:sym typeface="Calibri"/>
              </a:rPr>
            </a:br>
            <a:br>
              <a:rPr lang="en-US" sz="1400" dirty="0">
                <a:latin typeface="Tw Cen MT" panose="020B0602020104020603" pitchFamily="34" charset="0"/>
                <a:ea typeface="Calibri"/>
                <a:cs typeface="Calibri"/>
                <a:sym typeface="Calibri"/>
              </a:rPr>
            </a:br>
            <a:endParaRPr sz="1400" i="0" u="none" strike="noStrike" cap="none" dirty="0">
              <a:solidFill>
                <a:schemeClr val="dk1"/>
              </a:solidFill>
              <a:latin typeface="Tw Cen MT" panose="020B0602020104020603" pitchFamily="34" charset="0"/>
              <a:ea typeface="Calibri"/>
              <a:cs typeface="Calibri"/>
              <a:sym typeface="Calibri"/>
            </a:endParaRPr>
          </a:p>
        </p:txBody>
      </p:sp>
      <p:graphicFrame>
        <p:nvGraphicFramePr>
          <p:cNvPr id="275" name="Table"/>
          <p:cNvGraphicFramePr/>
          <p:nvPr>
            <p:extLst>
              <p:ext uri="{D42A27DB-BD31-4B8C-83A1-F6EECF244321}">
                <p14:modId xmlns:p14="http://schemas.microsoft.com/office/powerpoint/2010/main" val="1718396000"/>
              </p:ext>
            </p:extLst>
          </p:nvPr>
        </p:nvGraphicFramePr>
        <p:xfrm>
          <a:off x="457200" y="1698623"/>
          <a:ext cx="4082100" cy="4480500"/>
        </p:xfrm>
        <a:graphic>
          <a:graphicData uri="http://schemas.openxmlformats.org/drawingml/2006/table">
            <a:tbl>
              <a:tblPr firstRow="1" firstCol="1" lastCol="1">
                <a:noFill/>
                <a:tableStyleId>{0436ACFA-F8FA-4D41-A55F-A07280F3264E}</a:tableStyleId>
              </a:tblPr>
              <a:tblGrid>
                <a:gridCol w="1628345">
                  <a:extLst>
                    <a:ext uri="{9D8B030D-6E8A-4147-A177-3AD203B41FA5}">
                      <a16:colId xmlns:a16="http://schemas.microsoft.com/office/drawing/2014/main" val="20000"/>
                    </a:ext>
                  </a:extLst>
                </a:gridCol>
                <a:gridCol w="2453755">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Calibri"/>
                          <a:ea typeface="Calibri"/>
                          <a:cs typeface="Calibri"/>
                          <a:sym typeface="Calibri"/>
                        </a:rPr>
                        <a:t>EF 4 and GAINS </a:t>
                      </a:r>
                    </a:p>
                    <a:p>
                      <a:pPr marL="0" lvl="0" indent="0" algn="ctr" rtl="0">
                        <a:spcBef>
                          <a:spcPts val="0"/>
                        </a:spcBef>
                        <a:spcAft>
                          <a:spcPts val="0"/>
                        </a:spcAft>
                        <a:buNone/>
                      </a:pPr>
                      <a:r>
                        <a:rPr lang="en-US" sz="1800" b="1" dirty="0">
                          <a:latin typeface="Calibri"/>
                          <a:ea typeface="Calibri"/>
                          <a:cs typeface="Calibri"/>
                          <a:sym typeface="Calibri"/>
                        </a:rPr>
                        <a:t>Step 4</a:t>
                      </a:r>
                      <a:endParaRPr sz="1800" b="1" dirty="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600" b="1" dirty="0">
                          <a:latin typeface="Calibri"/>
                          <a:ea typeface="Calibri"/>
                          <a:cs typeface="Calibri"/>
                          <a:sym typeface="Calibri"/>
                        </a:rPr>
                        <a:t>Actions</a:t>
                      </a:r>
                      <a:endParaRPr sz="1600"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0"/>
                        </a:spcAft>
                        <a:buNone/>
                      </a:pPr>
                      <a:r>
                        <a:rPr lang="en-US" sz="1800" dirty="0">
                          <a:latin typeface="Calibri"/>
                          <a:ea typeface="Calibri"/>
                          <a:cs typeface="Calibri"/>
                          <a:sym typeface="Calibri"/>
                        </a:rPr>
                        <a:t>Educators use and act upon data by incorporating teaching and learning data into instruction and adjusting instruction accordingly = Notice &amp; Adjust</a:t>
                      </a:r>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US" sz="1600" dirty="0">
                          <a:solidFill>
                            <a:schemeClr val="dk1"/>
                          </a:solidFill>
                          <a:latin typeface="Calibri"/>
                          <a:ea typeface="Calibri"/>
                          <a:cs typeface="Calibri"/>
                          <a:sym typeface="Calibri"/>
                        </a:rPr>
                        <a:t>During the instructional plan implementation…</a:t>
                      </a:r>
                    </a:p>
                    <a:p>
                      <a:pPr marL="457200" lvl="0" indent="-317500" algn="l" rtl="0">
                        <a:spcBef>
                          <a:spcPts val="0"/>
                        </a:spcBef>
                        <a:spcAft>
                          <a:spcPts val="0"/>
                        </a:spcAft>
                        <a:buClr>
                          <a:schemeClr val="dk1"/>
                        </a:buClr>
                        <a:buSzPts val="1400"/>
                        <a:buFont typeface="Calibri"/>
                        <a:buChar char="●"/>
                      </a:pPr>
                      <a:r>
                        <a:rPr lang="en-US" sz="1600" b="0" i="0" u="none" strike="noStrike" cap="none" dirty="0">
                          <a:solidFill>
                            <a:schemeClr val="dk1"/>
                          </a:solidFill>
                          <a:latin typeface="Calibri"/>
                          <a:ea typeface="Arial"/>
                          <a:cs typeface="Calibri"/>
                          <a:sym typeface="Arial"/>
                        </a:rPr>
                        <a:t>Review and use purposeful data analysis system</a:t>
                      </a:r>
                    </a:p>
                    <a:p>
                      <a:pPr marL="457200" lvl="0" indent="-317500" algn="l" rtl="0">
                        <a:spcBef>
                          <a:spcPts val="0"/>
                        </a:spcBef>
                        <a:spcAft>
                          <a:spcPts val="0"/>
                        </a:spcAft>
                        <a:buClr>
                          <a:schemeClr val="dk1"/>
                        </a:buClr>
                        <a:buSzPts val="1400"/>
                        <a:buFont typeface="Calibri"/>
                        <a:buChar char="●"/>
                      </a:pPr>
                      <a:r>
                        <a:rPr lang="en-US" sz="1600" b="0" i="0" u="none" strike="noStrike" cap="none" dirty="0">
                          <a:solidFill>
                            <a:schemeClr val="dk1"/>
                          </a:solidFill>
                          <a:latin typeface="Calibri"/>
                          <a:ea typeface="Arial"/>
                          <a:cs typeface="Calibri"/>
                          <a:sym typeface="Arial"/>
                        </a:rPr>
                        <a:t>Reflect on the impact of the instructional change (what worked, what did not work, and why)</a:t>
                      </a:r>
                    </a:p>
                    <a:p>
                      <a:pPr marL="457200" lvl="0" indent="-317500" algn="l" rtl="0">
                        <a:spcBef>
                          <a:spcPts val="0"/>
                        </a:spcBef>
                        <a:spcAft>
                          <a:spcPts val="0"/>
                        </a:spcAft>
                        <a:buClr>
                          <a:schemeClr val="dk1"/>
                        </a:buClr>
                        <a:buSzPts val="1400"/>
                        <a:buFont typeface="Calibri"/>
                        <a:buChar char="●"/>
                      </a:pPr>
                      <a:r>
                        <a:rPr lang="en-US" sz="1600" b="0" i="0" u="none" strike="noStrike" cap="none" dirty="0">
                          <a:solidFill>
                            <a:schemeClr val="dk1"/>
                          </a:solidFill>
                          <a:latin typeface="Calibri"/>
                          <a:ea typeface="Arial"/>
                          <a:cs typeface="Calibri"/>
                          <a:sym typeface="Arial"/>
                        </a:rPr>
                        <a:t>Involve students</a:t>
                      </a:r>
                    </a:p>
                    <a:p>
                      <a:pPr marL="457200" lvl="0" indent="-317500" algn="l" rtl="0">
                        <a:spcBef>
                          <a:spcPts val="0"/>
                        </a:spcBef>
                        <a:spcAft>
                          <a:spcPts val="0"/>
                        </a:spcAft>
                        <a:buClr>
                          <a:schemeClr val="dk1"/>
                        </a:buClr>
                        <a:buSzPts val="1400"/>
                        <a:buFont typeface="Calibri"/>
                        <a:buChar char="●"/>
                      </a:pPr>
                      <a:r>
                        <a:rPr lang="en-US" sz="1600" b="0" i="0" u="none" strike="noStrike" cap="none" dirty="0">
                          <a:solidFill>
                            <a:schemeClr val="dk1"/>
                          </a:solidFill>
                          <a:highlight>
                            <a:srgbClr val="FFFF00"/>
                          </a:highlight>
                          <a:latin typeface="Calibri"/>
                          <a:ea typeface="Arial"/>
                          <a:cs typeface="Calibri"/>
                          <a:sym typeface="Arial"/>
                        </a:rPr>
                        <a:t>Adjust instructional action plan</a:t>
                      </a:r>
                      <a:endParaRPr sz="1600" dirty="0">
                        <a:highlight>
                          <a:srgbClr val="FFFF00"/>
                        </a:highlight>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Title"/>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3200"/>
              <a:buFont typeface="Questrial"/>
              <a:buNone/>
            </a:pPr>
            <a:r>
              <a:rPr lang="en-US" dirty="0">
                <a:latin typeface="Tw Cen MT" panose="020B0602020104020603" pitchFamily="34" charset="0"/>
                <a:ea typeface="Calibri"/>
                <a:cs typeface="Calibri"/>
                <a:sym typeface="Calibri"/>
              </a:rPr>
              <a:t>Follow-up coaching</a:t>
            </a:r>
            <a:endParaRPr dirty="0">
              <a:latin typeface="Tw Cen MT" panose="020B0602020104020603" pitchFamily="34" charset="0"/>
              <a:ea typeface="Calibri"/>
              <a:cs typeface="Calibri"/>
              <a:sym typeface="Calibri"/>
            </a:endParaRPr>
          </a:p>
        </p:txBody>
      </p:sp>
      <p:sp>
        <p:nvSpPr>
          <p:cNvPr id="274" name="Text"/>
          <p:cNvSpPr txBox="1">
            <a:spLocks noGrp="1"/>
          </p:cNvSpPr>
          <p:nvPr>
            <p:ph type="body" idx="1"/>
          </p:nvPr>
        </p:nvSpPr>
        <p:spPr>
          <a:xfrm>
            <a:off x="5162549" y="1738750"/>
            <a:ext cx="3603525" cy="1251193"/>
          </a:xfrm>
          <a:prstGeom prst="rect">
            <a:avLst/>
          </a:prstGeom>
          <a:noFill/>
          <a:ln w="12700">
            <a:solidFill>
              <a:schemeClr val="bg2">
                <a:lumMod val="60000"/>
                <a:lumOff val="40000"/>
              </a:schemeClr>
            </a:solid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SzPct val="100000"/>
              <a:buNone/>
            </a:pPr>
            <a:r>
              <a:rPr lang="en-US" sz="2400" dirty="0">
                <a:solidFill>
                  <a:schemeClr val="tx1"/>
                </a:solidFill>
                <a:ea typeface="Calibri"/>
                <a:cs typeface="Calibri"/>
                <a:sym typeface="Calibri"/>
              </a:rPr>
              <a:t>Contact the presenter for opportunities for follow-up coaching</a:t>
            </a:r>
            <a:br>
              <a:rPr lang="en-US" sz="2400" dirty="0">
                <a:solidFill>
                  <a:schemeClr val="tx1"/>
                </a:solidFill>
                <a:ea typeface="Calibri"/>
                <a:cs typeface="Calibri"/>
                <a:sym typeface="Calibri"/>
              </a:rPr>
            </a:br>
            <a:br>
              <a:rPr lang="en-US" sz="1400" dirty="0">
                <a:latin typeface="Tw Cen MT" panose="020B0602020104020603" pitchFamily="34" charset="0"/>
                <a:ea typeface="Calibri"/>
                <a:cs typeface="Calibri"/>
                <a:sym typeface="Calibri"/>
              </a:rPr>
            </a:br>
            <a:endParaRPr sz="1400" i="0" u="none" strike="noStrike" cap="none" dirty="0">
              <a:solidFill>
                <a:schemeClr val="dk1"/>
              </a:solidFill>
              <a:latin typeface="Tw Cen MT" panose="020B0602020104020603" pitchFamily="34" charset="0"/>
              <a:ea typeface="Calibri"/>
              <a:cs typeface="Calibri"/>
              <a:sym typeface="Calibri"/>
            </a:endParaRPr>
          </a:p>
        </p:txBody>
      </p:sp>
      <p:graphicFrame>
        <p:nvGraphicFramePr>
          <p:cNvPr id="275" name="Table"/>
          <p:cNvGraphicFramePr/>
          <p:nvPr>
            <p:extLst>
              <p:ext uri="{D42A27DB-BD31-4B8C-83A1-F6EECF244321}">
                <p14:modId xmlns:p14="http://schemas.microsoft.com/office/powerpoint/2010/main" val="3854243179"/>
              </p:ext>
            </p:extLst>
          </p:nvPr>
        </p:nvGraphicFramePr>
        <p:xfrm>
          <a:off x="457200" y="1738750"/>
          <a:ext cx="4472625" cy="4480500"/>
        </p:xfrm>
        <a:graphic>
          <a:graphicData uri="http://schemas.openxmlformats.org/drawingml/2006/table">
            <a:tbl>
              <a:tblPr firstRow="1" firstCol="1" lastCol="1">
                <a:noFill/>
                <a:tableStyleId>{0436ACFA-F8FA-4D41-A55F-A07280F3264E}</a:tableStyleId>
              </a:tblPr>
              <a:tblGrid>
                <a:gridCol w="1736492">
                  <a:extLst>
                    <a:ext uri="{9D8B030D-6E8A-4147-A177-3AD203B41FA5}">
                      <a16:colId xmlns:a16="http://schemas.microsoft.com/office/drawing/2014/main" val="20000"/>
                    </a:ext>
                  </a:extLst>
                </a:gridCol>
                <a:gridCol w="2736133">
                  <a:extLst>
                    <a:ext uri="{9D8B030D-6E8A-4147-A177-3AD203B41FA5}">
                      <a16:colId xmlns:a16="http://schemas.microsoft.com/office/drawing/2014/main" val="20001"/>
                    </a:ext>
                  </a:extLst>
                </a:gridCol>
              </a:tblGrid>
              <a:tr h="606150">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EF 4 and GAINS </a:t>
                      </a:r>
                    </a:p>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Step 4</a:t>
                      </a:r>
                      <a:endParaRPr sz="1800" b="1" dirty="0">
                        <a:latin typeface="Tw Cen MT" panose="020B0602020104020603" pitchFamily="34" charset="0"/>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1800" b="1" dirty="0">
                          <a:latin typeface="Tw Cen MT" panose="020B0602020104020603" pitchFamily="34" charset="0"/>
                          <a:ea typeface="Calibri"/>
                          <a:cs typeface="Calibri"/>
                          <a:sym typeface="Calibri"/>
                        </a:rPr>
                        <a:t>Actions</a:t>
                      </a:r>
                      <a:endParaRPr sz="1800" b="1" dirty="0">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0"/>
                  </a:ext>
                </a:extLst>
              </a:tr>
              <a:tr h="2155600">
                <a:tc>
                  <a:txBody>
                    <a:bodyPr/>
                    <a:lstStyle/>
                    <a:p>
                      <a:pPr marL="0" lvl="0" indent="0" algn="l" rtl="0">
                        <a:spcBef>
                          <a:spcPts val="0"/>
                        </a:spcBef>
                        <a:spcAft>
                          <a:spcPts val="0"/>
                        </a:spcAft>
                        <a:buNone/>
                      </a:pPr>
                      <a:r>
                        <a:rPr lang="en-US" sz="1800" dirty="0">
                          <a:latin typeface="Tw Cen MT" panose="020B0602020104020603" pitchFamily="34" charset="0"/>
                          <a:ea typeface="Calibri"/>
                          <a:cs typeface="Calibri"/>
                          <a:sym typeface="Calibri"/>
                        </a:rPr>
                        <a:t>Educators use and act upon data by incorporating teaching and learning data into instruction and adjusting instruction accordingly = Notice &amp; Adjust</a:t>
                      </a:r>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US" sz="1800" dirty="0">
                          <a:solidFill>
                            <a:schemeClr val="dk1"/>
                          </a:solidFill>
                          <a:latin typeface="Tw Cen MT" panose="020B0602020104020603" pitchFamily="34" charset="0"/>
                          <a:ea typeface="Calibri"/>
                          <a:cs typeface="Calibri"/>
                          <a:sym typeface="Calibri"/>
                        </a:rPr>
                        <a:t>During the instructional plan implementation…</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Tw Cen MT" panose="020B0602020104020603" pitchFamily="34" charset="0"/>
                          <a:ea typeface="Arial"/>
                          <a:cs typeface="Calibri"/>
                          <a:sym typeface="Arial"/>
                        </a:rPr>
                        <a:t>Review and use purposeful data analysis system</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Tw Cen MT" panose="020B0602020104020603" pitchFamily="34" charset="0"/>
                          <a:ea typeface="Arial"/>
                          <a:cs typeface="Calibri"/>
                          <a:sym typeface="Arial"/>
                        </a:rPr>
                        <a:t>Reflect on the impact of the instructional change (what worked, what did not work, and why)</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latin typeface="Tw Cen MT" panose="020B0602020104020603" pitchFamily="34" charset="0"/>
                          <a:ea typeface="Arial"/>
                          <a:cs typeface="Calibri"/>
                          <a:sym typeface="Arial"/>
                        </a:rPr>
                        <a:t>Involve students</a:t>
                      </a:r>
                    </a:p>
                    <a:p>
                      <a:pPr marL="457200" lvl="0" indent="-317500" algn="l" rtl="0">
                        <a:spcBef>
                          <a:spcPts val="0"/>
                        </a:spcBef>
                        <a:spcAft>
                          <a:spcPts val="0"/>
                        </a:spcAft>
                        <a:buClr>
                          <a:schemeClr val="dk1"/>
                        </a:buClr>
                        <a:buSzPts val="1400"/>
                        <a:buFont typeface="Calibri"/>
                        <a:buChar char="●"/>
                      </a:pPr>
                      <a:r>
                        <a:rPr lang="en-US" sz="1800" b="0" i="0" u="none" strike="noStrike" cap="none" dirty="0">
                          <a:solidFill>
                            <a:schemeClr val="dk1"/>
                          </a:solidFill>
                          <a:highlight>
                            <a:srgbClr val="FFFF00"/>
                          </a:highlight>
                          <a:latin typeface="Tw Cen MT" panose="020B0602020104020603" pitchFamily="34" charset="0"/>
                          <a:ea typeface="Arial"/>
                          <a:cs typeface="Calibri"/>
                          <a:sym typeface="Arial"/>
                        </a:rPr>
                        <a:t>Adjust instructional action plan</a:t>
                      </a:r>
                      <a:endParaRPr sz="1800" dirty="0">
                        <a:highlight>
                          <a:srgbClr val="FFFF00"/>
                        </a:highlight>
                        <a:latin typeface="Tw Cen MT" panose="020B0602020104020603" pitchFamily="34"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44622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Title"/>
          <p:cNvSpPr txBox="1">
            <a:spLocks noGrp="1"/>
          </p:cNvSpPr>
          <p:nvPr>
            <p:ph type="title"/>
          </p:nvPr>
        </p:nvSpPr>
        <p:spPr>
          <a:xfrm>
            <a:off x="457200" y="1030492"/>
            <a:ext cx="8229600" cy="1096961"/>
          </a:xfrm>
          <a:prstGeom prst="rect">
            <a:avLst/>
          </a:prstGeom>
          <a:noFill/>
          <a:ln>
            <a:noFill/>
          </a:ln>
        </p:spPr>
        <p:txBody>
          <a:bodyPr spcFirstLastPara="1" wrap="square" lIns="91425" tIns="91425" rIns="91425" bIns="91425" anchor="ctr" anchorCtr="0">
            <a:noAutofit/>
          </a:bodyPr>
          <a:lstStyle/>
          <a:p>
            <a:pPr lvl="0">
              <a:buSzPts val="3200"/>
            </a:pPr>
            <a:r>
              <a:rPr lang="en-US" dirty="0"/>
              <a:t>EF 4 Activity</a:t>
            </a:r>
            <a:br>
              <a:rPr lang="en-US" dirty="0"/>
            </a:br>
            <a:r>
              <a:rPr lang="en-US" dirty="0"/>
              <a:t>DBDM Next Steps Action Plan</a:t>
            </a:r>
            <a:endParaRPr b="0" i="0" u="none" strike="noStrike" cap="none" dirty="0">
              <a:solidFill>
                <a:schemeClr val="accent2"/>
              </a:solidFill>
              <a:latin typeface="Tw Cen MT" panose="020B0602020104020603" pitchFamily="34" charset="0"/>
              <a:sym typeface="Questrial"/>
            </a:endParaRPr>
          </a:p>
        </p:txBody>
      </p:sp>
      <p:sp>
        <p:nvSpPr>
          <p:cNvPr id="282" name="Text"/>
          <p:cNvSpPr txBox="1">
            <a:spLocks noGrp="1"/>
          </p:cNvSpPr>
          <p:nvPr>
            <p:ph type="body" idx="1"/>
          </p:nvPr>
        </p:nvSpPr>
        <p:spPr>
          <a:xfrm>
            <a:off x="457200" y="2257635"/>
            <a:ext cx="8229600" cy="3962396"/>
          </a:xfrm>
          <a:prstGeom prst="rect">
            <a:avLst/>
          </a:prstGeom>
          <a:noFill/>
          <a:ln>
            <a:noFill/>
          </a:ln>
        </p:spPr>
        <p:txBody>
          <a:bodyPr spcFirstLastPara="1" wrap="square" lIns="91425" tIns="91425" rIns="91425" bIns="91425" anchor="t" anchorCtr="0">
            <a:noAutofit/>
          </a:bodyPr>
          <a:lstStyle/>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Gather again as a group</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Open your DBDM Workbook to Essential Function 4 Activity</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Work through the Essential Function 4 steps in the workbook as though you are in a real team</a:t>
            </a:r>
            <a:endParaRPr lang="en-US" sz="2400" dirty="0">
              <a:solidFill>
                <a:schemeClr val="tx1"/>
              </a:solidFill>
              <a:latin typeface="Tw Cen MT" panose="020B0602020104020603" pitchFamily="34" charset="0"/>
              <a:ea typeface="Calibri"/>
              <a:cs typeface="Calibri"/>
            </a:endParaRPr>
          </a:p>
          <a:p>
            <a:pPr marL="25400" marR="0" lvl="0" indent="0" algn="l" rtl="0">
              <a:lnSpc>
                <a:spcPct val="100000"/>
              </a:lnSpc>
              <a:spcBef>
                <a:spcPts val="0"/>
              </a:spcBef>
              <a:spcAft>
                <a:spcPts val="0"/>
              </a:spcAft>
              <a:buClr>
                <a:schemeClr val="dk1"/>
              </a:buClr>
              <a:buSzPts val="3200"/>
              <a:buNone/>
            </a:pPr>
            <a:endParaRPr sz="3200" b="0" i="0" u="none" strike="noStrike" cap="none" dirty="0">
              <a:solidFill>
                <a:schemeClr val="dk1"/>
              </a:solidFill>
              <a:latin typeface="Tw Cen MT" panose="020B0602020104020603" pitchFamily="34" charset="0"/>
              <a:sym typeface="Questrial"/>
            </a:endParaRPr>
          </a:p>
        </p:txBody>
      </p:sp>
      <p:pic>
        <p:nvPicPr>
          <p:cNvPr id="5" name="Picture 4" descr="Indicates Handouts&#10;" title="Folder Ic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Title 6"/>
          <p:cNvSpPr txBox="1">
            <a:spLocks noGrp="1"/>
          </p:cNvSpPr>
          <p:nvPr>
            <p:ph type="title"/>
          </p:nvPr>
        </p:nvSpPr>
        <p:spPr>
          <a:xfrm>
            <a:off x="457204" y="685800"/>
            <a:ext cx="3609040" cy="26083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b="0" dirty="0">
                <a:latin typeface="Tw Cen MT" panose="020B0602020104020603" pitchFamily="34" charset="0"/>
              </a:rPr>
              <a:t>Data-Based </a:t>
            </a:r>
            <a:endParaRPr sz="4400" b="0" dirty="0">
              <a:latin typeface="Tw Cen MT" panose="020B0602020104020603" pitchFamily="34" charset="0"/>
            </a:endParaRPr>
          </a:p>
          <a:p>
            <a:pPr marL="0" lvl="0" indent="0" algn="ctr" rtl="0">
              <a:spcBef>
                <a:spcPts val="0"/>
              </a:spcBef>
              <a:spcAft>
                <a:spcPts val="0"/>
              </a:spcAft>
              <a:buNone/>
            </a:pPr>
            <a:r>
              <a:rPr lang="en-US" sz="4400" b="0" dirty="0">
                <a:latin typeface="Tw Cen MT" panose="020B0602020104020603" pitchFamily="34" charset="0"/>
              </a:rPr>
              <a:t>Decision Making Cycle: GAINS</a:t>
            </a:r>
            <a:endParaRPr sz="4400" b="0" dirty="0">
              <a:latin typeface="Tw Cen MT" panose="020B0602020104020603" pitchFamily="34" charset="0"/>
            </a:endParaRPr>
          </a:p>
        </p:txBody>
      </p:sp>
      <p:sp>
        <p:nvSpPr>
          <p:cNvPr id="7" name="Text Placeholder 6"/>
          <p:cNvSpPr>
            <a:spLocks noGrp="1"/>
          </p:cNvSpPr>
          <p:nvPr>
            <p:ph type="body" idx="2"/>
          </p:nvPr>
        </p:nvSpPr>
        <p:spPr>
          <a:xfrm>
            <a:off x="457204" y="3575537"/>
            <a:ext cx="3210906" cy="2697677"/>
          </a:xfrm>
        </p:spPr>
        <p:txBody>
          <a:bodyPr/>
          <a:lstStyle/>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Streamlined cycle</a:t>
            </a:r>
          </a:p>
          <a:p>
            <a:pPr marL="342820" lvl="1" indent="-342900">
              <a:spcBef>
                <a:spcPts val="640"/>
              </a:spcBef>
              <a:buClr>
                <a:srgbClr val="00A49D"/>
              </a:buClr>
              <a:buSzPct val="100000"/>
              <a:buFont typeface="Wingdings" panose="05000000000000000000" pitchFamily="2" charset="2"/>
              <a:buChar char="§"/>
            </a:pPr>
            <a:r>
              <a:rPr lang="en-US" sz="2400" dirty="0">
                <a:solidFill>
                  <a:schemeClr val="tx1"/>
                </a:solidFill>
                <a:latin typeface="Tw Cen MT" panose="020B0602020104020603" pitchFamily="34" charset="0"/>
                <a:ea typeface="Calibri"/>
                <a:cs typeface="Calibri"/>
                <a:sym typeface="Calibri"/>
              </a:rPr>
              <a:t>Deliberate process connecting actions to outcomes</a:t>
            </a:r>
          </a:p>
          <a:p>
            <a:endParaRPr lang="en-US" sz="2000" dirty="0">
              <a:latin typeface="Tw Cen MT" panose="020B0602020104020603" pitchFamily="34" charset="0"/>
            </a:endParaRPr>
          </a:p>
        </p:txBody>
      </p:sp>
      <p:pic>
        <p:nvPicPr>
          <p:cNvPr id="8" name="Picture 7"/>
          <p:cNvPicPr>
            <a:picLocks noChangeAspect="1"/>
          </p:cNvPicPr>
          <p:nvPr/>
        </p:nvPicPr>
        <p:blipFill>
          <a:blip r:embed="rId3"/>
          <a:stretch>
            <a:fillRect/>
          </a:stretch>
        </p:blipFill>
        <p:spPr>
          <a:xfrm>
            <a:off x="4068691" y="714667"/>
            <a:ext cx="4927722" cy="5556280"/>
          </a:xfrm>
          <a:prstGeom prst="rect">
            <a:avLst/>
          </a:prstGeom>
        </p:spPr>
      </p:pic>
    </p:spTree>
    <p:extLst>
      <p:ext uri="{BB962C8B-B14F-4D97-AF65-F5344CB8AC3E}">
        <p14:creationId xmlns:p14="http://schemas.microsoft.com/office/powerpoint/2010/main" val="18518074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Title"/>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005479"/>
                </a:solidFill>
                <a:latin typeface="Tw Cen MT" panose="020B0602020104020603" pitchFamily="34" charset="0"/>
              </a:rPr>
              <a:t>References</a:t>
            </a:r>
            <a:endParaRPr dirty="0">
              <a:solidFill>
                <a:srgbClr val="005479"/>
              </a:solidFill>
              <a:latin typeface="Tw Cen MT" panose="020B0602020104020603" pitchFamily="34" charset="0"/>
            </a:endParaRPr>
          </a:p>
        </p:txBody>
      </p:sp>
      <p:sp>
        <p:nvSpPr>
          <p:cNvPr id="289" name="Text"/>
          <p:cNvSpPr txBox="1">
            <a:spLocks noGrp="1"/>
          </p:cNvSpPr>
          <p:nvPr>
            <p:ph type="body" idx="1"/>
          </p:nvPr>
        </p:nvSpPr>
        <p:spPr>
          <a:xfrm>
            <a:off x="457200" y="1879605"/>
            <a:ext cx="8229600" cy="3962396"/>
          </a:xfrm>
          <a:prstGeom prst="rect">
            <a:avLst/>
          </a:prstGeom>
        </p:spPr>
        <p:txBody>
          <a:bodyPr spcFirstLastPara="1" wrap="square" lIns="91425" tIns="91425" rIns="91425" bIns="91425" anchor="t" anchorCtr="0">
            <a:noAutofit/>
          </a:bodyPr>
          <a:lstStyle/>
          <a:p>
            <a:pPr marL="0" lvl="0" indent="0">
              <a:buNone/>
            </a:pPr>
            <a:r>
              <a:rPr lang="en-US" sz="1400" dirty="0"/>
              <a:t>All Things PLC. Data analysis protocol [PDF document]. Retrieved from http://www.allthingsplc.info/files/uploads/data-analysis-protocol-template.pdf</a:t>
            </a:r>
          </a:p>
          <a:p>
            <a:pPr marL="0" lvl="0" indent="0">
              <a:buNone/>
            </a:pPr>
            <a:r>
              <a:rPr lang="en-US" sz="1400" dirty="0"/>
              <a:t>American Association of School Administrators. Using data to improve schools: What's working (Award R215 U99). Washington, DC: Office of Educational Research and Improvement, U.S. Department of Education.</a:t>
            </a:r>
          </a:p>
          <a:p>
            <a:pPr marL="0" lvl="0" indent="0">
              <a:buNone/>
            </a:pPr>
            <a:r>
              <a:rPr lang="en-US" sz="1400" dirty="0"/>
              <a:t>Barlow, D. (2014). Data wise, revised and expanded edition: A step-by-step guide to using assessment results to improve teaching and learning. Ann Arbor, MI: The Education Digest.</a:t>
            </a:r>
          </a:p>
          <a:p>
            <a:pPr marL="0" lvl="0" indent="0">
              <a:buNone/>
            </a:pPr>
            <a:r>
              <a:rPr lang="en-US" sz="1400" dirty="0" err="1"/>
              <a:t>BPpatriots</a:t>
            </a:r>
            <a:r>
              <a:rPr lang="en-US" sz="1400" dirty="0"/>
              <a:t>. (2015, Oct 2) MS data team meeting example. [You Tube video]. Retrieved from https://youtu.be/Le_sZeR6eck</a:t>
            </a:r>
          </a:p>
          <a:p>
            <a:pPr marL="0" lvl="0" indent="0">
              <a:buNone/>
            </a:pPr>
            <a:r>
              <a:rPr lang="en-US" sz="1400" dirty="0" err="1"/>
              <a:t>CaseNex</a:t>
            </a:r>
            <a:r>
              <a:rPr lang="en-US" sz="1400" dirty="0"/>
              <a:t>.(2008, October 30) Lesson study. [You Tube video]. </a:t>
            </a:r>
            <a:r>
              <a:rPr lang="en-US" sz="1400" dirty="0" err="1"/>
              <a:t>CaseNex</a:t>
            </a:r>
            <a:r>
              <a:rPr lang="en-US" sz="1400" dirty="0"/>
              <a:t>. Retrieved from https://www.youtube.com/watch?v=g48DAG4hJd4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idx="1"/>
          </p:nvPr>
        </p:nvSpPr>
        <p:spPr>
          <a:xfrm>
            <a:off x="457200" y="1524005"/>
            <a:ext cx="8229600" cy="3962396"/>
          </a:xfrm>
        </p:spPr>
        <p:txBody>
          <a:bodyPr/>
          <a:lstStyle/>
          <a:p>
            <a:pPr marL="0" lvl="0" indent="0">
              <a:buNone/>
            </a:pPr>
            <a:r>
              <a:rPr lang="en-US" sz="1400" dirty="0"/>
              <a:t>CLAS Network. (2015, November, 30). PLCs at work: analyzing and using formative assessment data [YouTube video]. CLAS Network. Retrieved from https://www.youtube.com/watch?v=buUaPW1uhSE</a:t>
            </a:r>
          </a:p>
          <a:p>
            <a:pPr marL="0" lvl="0" indent="0">
              <a:buNone/>
            </a:pPr>
            <a:r>
              <a:rPr lang="en-US" sz="1400" dirty="0"/>
              <a:t>Data Quality Campaign. (2014, September 8). Data: It's just part of good teaching. [YouTube video]. Data Quality Campaign. Retrieved from https://www.youtube.com/watch?v=usbud9ZFaEA</a:t>
            </a:r>
          </a:p>
          <a:p>
            <a:pPr marL="0" lvl="0" indent="0">
              <a:buNone/>
            </a:pPr>
            <a:r>
              <a:rPr lang="en-US" sz="1400" dirty="0"/>
              <a:t>Data Quality Campaign. (2016, April 25). Data can help every student excel. [YouTube video]. Data Quality Campaign. Retrieved from https://www.youtube.com/watch?v=ErE1QQvX8w8</a:t>
            </a:r>
          </a:p>
          <a:p>
            <a:pPr marL="0" lvl="0" indent="0">
              <a:buNone/>
            </a:pPr>
            <a:r>
              <a:rPr lang="en-US" sz="1400" dirty="0"/>
              <a:t>Data Quality Campaign. (2017, August 17). You need data to personalize learning. [YouTube video]. Data Quality Campaign. Retrieved from https://www.youtube.com/watch?v=ErE1QQvX8w8</a:t>
            </a:r>
          </a:p>
          <a:p>
            <a:pPr marL="0" lvl="0" indent="0">
              <a:buNone/>
            </a:pPr>
            <a:r>
              <a:rPr lang="en-US" sz="1400" dirty="0" err="1"/>
              <a:t>Datnow</a:t>
            </a:r>
            <a:r>
              <a:rPr lang="en-US" sz="1400" dirty="0"/>
              <a:t>, A. (2017). Opening or closing doors for students? Equity and data-driven decision making. Retrieved from https://research.acer.edu.au/cgi/viewcontent.cgi?article=1317&amp;context=research_conference</a:t>
            </a:r>
          </a:p>
          <a:p>
            <a:pPr marL="0" lvl="0" indent="0">
              <a:buNone/>
            </a:pPr>
            <a:r>
              <a:rPr lang="en-US" sz="1400" dirty="0" err="1"/>
              <a:t>Datnow</a:t>
            </a:r>
            <a:r>
              <a:rPr lang="en-US" sz="1400" dirty="0"/>
              <a:t>, A., &amp; Park, V. (2015, November). Five (good) ways to talk about data. Educational Leadership, 73(3), 10-15. [PDF document]. Retrieved from https://www.siprep.org/uploaded/ProfessionalDevelopment/Minutes/Five_(Good)_Ways_to_Talk_About_Data.pdf</a:t>
            </a:r>
          </a:p>
          <a:p>
            <a:pPr marL="25400" indent="0">
              <a:buNone/>
            </a:pPr>
            <a:endParaRPr lang="en-US" sz="1400" dirty="0"/>
          </a:p>
        </p:txBody>
      </p:sp>
    </p:spTree>
    <p:extLst>
      <p:ext uri="{BB962C8B-B14F-4D97-AF65-F5344CB8AC3E}">
        <p14:creationId xmlns:p14="http://schemas.microsoft.com/office/powerpoint/2010/main" val="181439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4248"/>
            <a:ext cx="8229600" cy="3959352"/>
          </a:xfrm>
        </p:spPr>
        <p:txBody>
          <a:bodyPr numCol="1"/>
          <a:lstStyle/>
          <a:p>
            <a:pPr marL="660401" indent="-457200">
              <a:buClr>
                <a:schemeClr val="tx1"/>
              </a:buClr>
              <a:buFont typeface="+mj-lt"/>
              <a:buAutoNum type="arabicPeriod" startAt="10"/>
            </a:pPr>
            <a:r>
              <a:rPr lang="en-US" sz="2000" b="1" dirty="0"/>
              <a:t>Instructional Change: </a:t>
            </a:r>
            <a:r>
              <a:rPr lang="en-US" sz="2000" dirty="0"/>
              <a:t>Implementation of a different or revised instructional approach.</a:t>
            </a:r>
          </a:p>
          <a:p>
            <a:pPr marL="660401" indent="-457200">
              <a:buClr>
                <a:schemeClr val="tx1"/>
              </a:buClr>
              <a:buFont typeface="+mj-lt"/>
              <a:buAutoNum type="arabicPeriod" startAt="10"/>
            </a:pPr>
            <a:r>
              <a:rPr lang="en-US" sz="2000" b="1" dirty="0"/>
              <a:t>Method for Examining Instruction: </a:t>
            </a:r>
            <a:r>
              <a:rPr lang="en-US" sz="2000" dirty="0"/>
              <a:t>A specific approach used to determine the extent to which instruction is effective in increasing learning for all students.</a:t>
            </a:r>
          </a:p>
          <a:p>
            <a:pPr marL="660401" indent="-457200">
              <a:buClr>
                <a:schemeClr val="tx1"/>
              </a:buClr>
              <a:buFont typeface="+mj-lt"/>
              <a:buAutoNum type="arabicPeriod" startAt="10"/>
            </a:pPr>
            <a:r>
              <a:rPr lang="en-US" sz="2000" b="1" dirty="0"/>
              <a:t>Common Problem: </a:t>
            </a:r>
            <a:r>
              <a:rPr lang="en-US" sz="2000" dirty="0"/>
              <a:t>A frequently occurring difficulty in achievement or student misconception.</a:t>
            </a:r>
          </a:p>
          <a:p>
            <a:pPr marL="660401" indent="-457200">
              <a:buClr>
                <a:schemeClr val="tx1"/>
              </a:buClr>
              <a:buFont typeface="+mj-lt"/>
              <a:buAutoNum type="arabicPeriod" startAt="10"/>
            </a:pPr>
            <a:r>
              <a:rPr lang="en-US" sz="2000" b="1" dirty="0"/>
              <a:t>Misconception: </a:t>
            </a:r>
            <a:r>
              <a:rPr lang="en-US" sz="2000" dirty="0"/>
              <a:t>A misunderstanding based on faulty thinking.</a:t>
            </a:r>
          </a:p>
          <a:p>
            <a:pPr marL="660401" indent="-457200">
              <a:buClr>
                <a:schemeClr val="tx1"/>
              </a:buClr>
              <a:buFont typeface="+mj-lt"/>
              <a:buAutoNum type="arabicPeriod" startAt="10"/>
            </a:pPr>
            <a:r>
              <a:rPr lang="en-US" sz="2000" b="1" dirty="0"/>
              <a:t>Impact of Instructional Change: </a:t>
            </a:r>
            <a:r>
              <a:rPr lang="en-US" sz="2000" dirty="0"/>
              <a:t>The effect or influence resulting from implementation of a different or revised instructional approach.</a:t>
            </a:r>
          </a:p>
          <a:p>
            <a:pPr marL="660401" indent="-457200">
              <a:buClr>
                <a:schemeClr val="tx1"/>
              </a:buClr>
              <a:buFont typeface="+mj-lt"/>
              <a:buAutoNum type="arabicPeriod" startAt="10"/>
            </a:pPr>
            <a:endParaRPr lang="en-US" sz="2000" dirty="0"/>
          </a:p>
        </p:txBody>
      </p:sp>
      <p:sp>
        <p:nvSpPr>
          <p:cNvPr id="7" name="TextBox 6"/>
          <p:cNvSpPr txBox="1"/>
          <p:nvPr/>
        </p:nvSpPr>
        <p:spPr>
          <a:xfrm>
            <a:off x="1" y="748254"/>
            <a:ext cx="9144000" cy="1138773"/>
          </a:xfrm>
          <a:prstGeom prst="rect">
            <a:avLst/>
          </a:prstGeom>
          <a:noFill/>
        </p:spPr>
        <p:txBody>
          <a:bodyPr wrap="square" rtlCol="0">
            <a:spAutoFit/>
          </a:bodyPr>
          <a:lstStyle/>
          <a:p>
            <a:pPr algn="ctr"/>
            <a:r>
              <a:rPr lang="en-US" sz="3600" dirty="0">
                <a:solidFill>
                  <a:srgbClr val="0D4170"/>
                </a:solidFill>
                <a:latin typeface="Tw Cen MT" panose="020B0602020104020603" pitchFamily="34" charset="0"/>
                <a:sym typeface="Questrial"/>
              </a:rPr>
              <a:t>Hidden Slide #5</a:t>
            </a:r>
          </a:p>
          <a:p>
            <a:pPr algn="ctr"/>
            <a:r>
              <a:rPr lang="en-US" sz="3200" dirty="0">
                <a:solidFill>
                  <a:srgbClr val="0D4170"/>
                </a:solidFill>
                <a:latin typeface="Tw Cen MT" panose="020B0602020104020603" pitchFamily="34" charset="0"/>
                <a:sym typeface="Questrial"/>
              </a:rPr>
              <a:t>DBDM Key Terms</a:t>
            </a:r>
            <a:endParaRPr lang="en-US" sz="3200" dirty="0">
              <a:solidFill>
                <a:srgbClr val="0D4170"/>
              </a:solidFill>
            </a:endParaRPr>
          </a:p>
        </p:txBody>
      </p:sp>
    </p:spTree>
    <p:extLst>
      <p:ext uri="{BB962C8B-B14F-4D97-AF65-F5344CB8AC3E}">
        <p14:creationId xmlns:p14="http://schemas.microsoft.com/office/powerpoint/2010/main" val="40975486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idx="1"/>
          </p:nvPr>
        </p:nvSpPr>
        <p:spPr>
          <a:xfrm>
            <a:off x="457200" y="1337738"/>
            <a:ext cx="8229600" cy="3962396"/>
          </a:xfrm>
        </p:spPr>
        <p:txBody>
          <a:bodyPr>
            <a:normAutofit/>
          </a:bodyPr>
          <a:lstStyle/>
          <a:p>
            <a:pPr marL="0" lvl="0" indent="0">
              <a:buNone/>
            </a:pPr>
            <a:r>
              <a:rPr lang="en-US" sz="1400" dirty="0"/>
              <a:t>Department of Education. Doing what works: Using student achievement data to support instructional decision making [PDF document]. Retrieved from https://www.doe.in.gov/sites/default/files/turnaround-principles/using-data-drive-instruction-graphic.pdf</a:t>
            </a:r>
          </a:p>
          <a:p>
            <a:pPr marL="0" lvl="0" indent="0">
              <a:buNone/>
            </a:pPr>
            <a:r>
              <a:rPr lang="en-US" sz="1400" dirty="0"/>
              <a:t>Dwyer, C., &amp; </a:t>
            </a:r>
            <a:r>
              <a:rPr lang="en-US" sz="1400" dirty="0" err="1"/>
              <a:t>Wiliam</a:t>
            </a:r>
            <a:r>
              <a:rPr lang="en-US" sz="1400" dirty="0"/>
              <a:t>, D. Using classroom data to give systematic feedback to students to improve learning. American Psychological Association. Retrieved from https://www.apa.org/education/k12/classroom-data.aspx</a:t>
            </a:r>
          </a:p>
          <a:p>
            <a:pPr marL="0" indent="0">
              <a:buNone/>
            </a:pPr>
            <a:r>
              <a:rPr lang="en-US" sz="1400" dirty="0" err="1">
                <a:latin typeface="Calibri"/>
                <a:ea typeface="Calibri"/>
                <a:cs typeface="Calibri"/>
                <a:sym typeface="Calibri"/>
              </a:rPr>
              <a:t>Edutopia</a:t>
            </a:r>
            <a:r>
              <a:rPr lang="en-US" sz="1400" dirty="0">
                <a:latin typeface="Calibri"/>
                <a:ea typeface="Calibri"/>
                <a:cs typeface="Calibri"/>
                <a:sym typeface="Calibri"/>
              </a:rPr>
              <a:t>. (2016, November 1). Analyzing student work: using peer feedback to improve instruction [YouTube video]. </a:t>
            </a:r>
            <a:r>
              <a:rPr lang="en-US" sz="1400" dirty="0" err="1">
                <a:latin typeface="Calibri"/>
                <a:ea typeface="Calibri"/>
                <a:cs typeface="Calibri"/>
                <a:sym typeface="Calibri"/>
              </a:rPr>
              <a:t>Edutopia</a:t>
            </a:r>
            <a:r>
              <a:rPr lang="en-US" sz="1400" dirty="0">
                <a:latin typeface="Calibri"/>
                <a:ea typeface="Calibri"/>
                <a:cs typeface="Calibri"/>
                <a:sym typeface="Calibri"/>
              </a:rPr>
              <a:t>. Retrieved from https://www.youtube.com/watch?v=a2UgtgyEDss</a:t>
            </a:r>
            <a:endParaRPr lang="en-US" sz="1400" dirty="0"/>
          </a:p>
          <a:p>
            <a:pPr marL="0" lvl="0" indent="0">
              <a:buNone/>
            </a:pPr>
            <a:r>
              <a:rPr lang="en-US" sz="1400" dirty="0"/>
              <a:t>Hamilton, L., Halverson, R., Jackson, S. S., </a:t>
            </a:r>
            <a:r>
              <a:rPr lang="en-US" sz="1400" dirty="0" err="1"/>
              <a:t>Mandinach</a:t>
            </a:r>
            <a:r>
              <a:rPr lang="en-US" sz="1400" dirty="0"/>
              <a:t>, E., </a:t>
            </a:r>
            <a:r>
              <a:rPr lang="en-US" sz="1400" dirty="0" err="1"/>
              <a:t>Supovitz</a:t>
            </a:r>
            <a:r>
              <a:rPr lang="en-US" sz="1400" dirty="0"/>
              <a:t>, J. A., </a:t>
            </a:r>
            <a:r>
              <a:rPr lang="en-US" sz="1400" dirty="0" err="1"/>
              <a:t>Wayman</a:t>
            </a:r>
            <a:r>
              <a:rPr lang="en-US" sz="1400" dirty="0"/>
              <a:t>, J. C., Pickens, C., Martin, E. S., &amp; Steele, J. L. (2009). Using student achievement data to support instructional decision making. Retrieved from https://repository.upenn.edu/gse_pubs/279/</a:t>
            </a:r>
          </a:p>
          <a:p>
            <a:pPr marL="0" lvl="0" indent="0">
              <a:buNone/>
            </a:pPr>
            <a:r>
              <a:rPr lang="en-US" sz="1400" dirty="0" err="1"/>
              <a:t>HarvardEducation</a:t>
            </a:r>
            <a:r>
              <a:rPr lang="en-US" sz="1400" dirty="0"/>
              <a:t>. (2010, May 21). An introduction to data wise. [YouTube video]. </a:t>
            </a:r>
            <a:r>
              <a:rPr lang="en-US" sz="1400" dirty="0" err="1"/>
              <a:t>HarvardEducation</a:t>
            </a:r>
            <a:r>
              <a:rPr lang="en-US" sz="1400" dirty="0"/>
              <a:t>. Retrieved from https://www.youtube.com/watch?v=ek1QeqrvDOw </a:t>
            </a:r>
          </a:p>
          <a:p>
            <a:pPr marL="0" lvl="0" indent="0">
              <a:buNone/>
            </a:pPr>
            <a:r>
              <a:rPr lang="en-US" sz="1400" dirty="0"/>
              <a:t>Herman, P., </a:t>
            </a:r>
            <a:r>
              <a:rPr lang="en-US" sz="1400" dirty="0" err="1"/>
              <a:t>Wardrip</a:t>
            </a:r>
            <a:r>
              <a:rPr lang="en-US" sz="1400" dirty="0"/>
              <a:t>, P., Hall, A., &amp; </a:t>
            </a:r>
            <a:r>
              <a:rPr lang="en-US" sz="1400" dirty="0" err="1"/>
              <a:t>Chimino</a:t>
            </a:r>
            <a:r>
              <a:rPr lang="en-US" sz="1400" dirty="0"/>
              <a:t>, A. (2012). Teachers harness the power of assessment. The Learning Professional, 33(4), 26.</a:t>
            </a:r>
          </a:p>
          <a:p>
            <a:pPr marL="25400" indent="0">
              <a:buNone/>
            </a:pPr>
            <a:endParaRPr lang="en-US" sz="1400" dirty="0"/>
          </a:p>
        </p:txBody>
      </p:sp>
    </p:spTree>
    <p:extLst>
      <p:ext uri="{BB962C8B-B14F-4D97-AF65-F5344CB8AC3E}">
        <p14:creationId xmlns:p14="http://schemas.microsoft.com/office/powerpoint/2010/main" val="21081526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idx="1"/>
          </p:nvPr>
        </p:nvSpPr>
        <p:spPr>
          <a:xfrm>
            <a:off x="457200" y="1439341"/>
            <a:ext cx="8229600" cy="3962396"/>
          </a:xfrm>
        </p:spPr>
        <p:txBody>
          <a:bodyPr/>
          <a:lstStyle/>
          <a:p>
            <a:pPr marL="0" lvl="0" indent="0">
              <a:buNone/>
            </a:pPr>
            <a:r>
              <a:rPr lang="en-US" sz="1400" dirty="0"/>
              <a:t>McLeod, S. (2005). Data-Driven Teachers. UCEA Center for the Advanced Study or Technology Leadership in Education. Retrieved from https://www.hved.org/documents/DataManagement/Data_Driven</a:t>
            </a:r>
          </a:p>
          <a:p>
            <a:pPr marL="0" lvl="0" indent="0">
              <a:buNone/>
            </a:pPr>
            <a:r>
              <a:rPr lang="en-US" sz="1400" dirty="0"/>
              <a:t>Missouri Department of Elementary and Secondary Education (MO DESE). (2013). Teacher Standards: Missouri's educator evaluation system. Retrieved from: http://dese.mo.gov/sites/default/files/TeacherStandards.pdf</a:t>
            </a:r>
          </a:p>
          <a:p>
            <a:pPr marL="0" indent="0">
              <a:buNone/>
            </a:pPr>
            <a:r>
              <a:rPr lang="en-US" sz="1400" dirty="0" err="1">
                <a:cs typeface="Calibri" panose="020F0502020204030204" pitchFamily="34" charset="0"/>
                <a:sym typeface="Arial"/>
              </a:rPr>
              <a:t>MoEdu</a:t>
            </a:r>
            <a:r>
              <a:rPr lang="en-US" sz="1400" dirty="0">
                <a:cs typeface="Calibri" panose="020F0502020204030204" pitchFamily="34" charset="0"/>
                <a:sym typeface="Arial"/>
              </a:rPr>
              <a:t>-Sail. (2018). Missouri model districts framework: Blueprint for district and building leadership, second edition.</a:t>
            </a:r>
            <a:endParaRPr lang="en-US" sz="1400" dirty="0">
              <a:latin typeface="Calibri"/>
              <a:ea typeface="Calibri"/>
              <a:cs typeface="Calibri"/>
              <a:sym typeface="Calibri"/>
            </a:endParaRPr>
          </a:p>
          <a:p>
            <a:pPr marL="0" lvl="0" indent="0">
              <a:buNone/>
            </a:pPr>
            <a:r>
              <a:rPr lang="en-US" sz="1400" dirty="0"/>
              <a:t>National Association of Elementary School Principals. Using student achievement data to support instructional decision making [PDF document]. Retrieved fromwww.naesp.org/sites/default/files/Student%20Achievement_blue.pdf </a:t>
            </a:r>
          </a:p>
          <a:p>
            <a:pPr marL="0" lvl="0" indent="0">
              <a:buNone/>
            </a:pPr>
            <a:r>
              <a:rPr lang="en-US" sz="1400" dirty="0" err="1"/>
              <a:t>Oberman</a:t>
            </a:r>
            <a:r>
              <a:rPr lang="en-US" sz="1400" dirty="0"/>
              <a:t>, M. E., &amp; </a:t>
            </a:r>
            <a:r>
              <a:rPr lang="en-US" sz="1400" dirty="0" err="1"/>
              <a:t>Boudett</a:t>
            </a:r>
            <a:r>
              <a:rPr lang="en-US" sz="1400" dirty="0"/>
              <a:t>, K. P. (2015). Eight Steps to Becoming Data Wise. Educational Leadership: Doing Data Right,73(3). Retrieved from http://www.ascd.org/publications/educational-leadership/nov15/vol73/num03/Eight-Steps-to-Becoming-Data-Wise.aspx</a:t>
            </a:r>
          </a:p>
          <a:p>
            <a:pPr marL="25400" indent="0">
              <a:buNone/>
            </a:pPr>
            <a:endParaRPr lang="en-US" sz="1400" dirty="0"/>
          </a:p>
        </p:txBody>
      </p:sp>
    </p:spTree>
    <p:extLst>
      <p:ext uri="{BB962C8B-B14F-4D97-AF65-F5344CB8AC3E}">
        <p14:creationId xmlns:p14="http://schemas.microsoft.com/office/powerpoint/2010/main" val="18036481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200"/>
            <a:ext cx="8229600" cy="1096961"/>
          </a:xfrm>
        </p:spPr>
        <p:txBody>
          <a:bodyPr/>
          <a:lstStyle/>
          <a:p>
            <a:r>
              <a:rPr lang="en-US" dirty="0"/>
              <a:t>References</a:t>
            </a:r>
          </a:p>
        </p:txBody>
      </p:sp>
      <p:sp>
        <p:nvSpPr>
          <p:cNvPr id="3" name="Text Placeholder 2"/>
          <p:cNvSpPr>
            <a:spLocks noGrp="1"/>
          </p:cNvSpPr>
          <p:nvPr>
            <p:ph type="body" idx="1"/>
          </p:nvPr>
        </p:nvSpPr>
        <p:spPr>
          <a:xfrm>
            <a:off x="457200" y="1331503"/>
            <a:ext cx="8229600" cy="3962396"/>
          </a:xfrm>
        </p:spPr>
        <p:txBody>
          <a:bodyPr>
            <a:normAutofit fontScale="92500" lnSpcReduction="20000"/>
          </a:bodyPr>
          <a:lstStyle/>
          <a:p>
            <a:pPr marL="0" lvl="0" indent="-457200">
              <a:buNone/>
            </a:pPr>
            <a:r>
              <a:rPr lang="en-US" sz="1400" dirty="0"/>
              <a:t>Pearsall, G. (2018, June). Teaching smarter. Educational Leadership 75, 34-38. Retrieved from http://www.ascd.org/publications/educational-leadership/summer18/vol75/num09/Teaching-Smarter.aspx?utm_source=marketing&amp;utm_medium=email&amp;utm_campaign=el-newissue-summer18-email-081018 , June). Teaching smarter</a:t>
            </a:r>
          </a:p>
          <a:p>
            <a:pPr marL="0" lvl="0" indent="-457200">
              <a:buNone/>
            </a:pPr>
            <a:r>
              <a:rPr lang="en-US" sz="1400" dirty="0"/>
              <a:t>Research for Better Teaching, Inc. (2016). Using data and formative assessment to drive instruction [PDF document]. Retrieved from https://www.siprep.org/uploaded/ProfessionalDevelopment/Minutes/Using_Data_Formative_Assessment_St.Ignatius_MAHS_Oct2016.pdf</a:t>
            </a:r>
          </a:p>
          <a:p>
            <a:pPr marL="0" lvl="0" indent="-457200">
              <a:buNone/>
            </a:pPr>
            <a:r>
              <a:rPr lang="en-US" sz="1400" dirty="0"/>
              <a:t>Smith, J. Data-driven meetings [Word document]. </a:t>
            </a:r>
            <a:r>
              <a:rPr lang="en-US" sz="1400" dirty="0" err="1"/>
              <a:t>Retreived</a:t>
            </a:r>
            <a:r>
              <a:rPr lang="en-US" sz="1400" dirty="0"/>
              <a:t> from www.doe.in.gov/sites/default/files/turnaround-principles/data-driven-meetings.doc</a:t>
            </a:r>
          </a:p>
          <a:p>
            <a:pPr marL="0" lvl="0" indent="-457200">
              <a:buNone/>
            </a:pPr>
            <a:r>
              <a:rPr lang="en-US" sz="1400" dirty="0"/>
              <a:t>Teaching Channel. (2018) Implementing new instructional strategies. [Teaching Channel video]. Teaching Channel. Retrieved from: https://www.teachingchannel.org/video/accessibility-strategies</a:t>
            </a:r>
          </a:p>
          <a:p>
            <a:pPr marL="0" lvl="0" indent="-457200">
              <a:buNone/>
            </a:pPr>
            <a:r>
              <a:rPr lang="en-US" sz="1400" dirty="0"/>
              <a:t>Teaching Channel. (2018) Using video to improve instruction. [Teaching Channel video]. Teaching Channel. Retrieved from: https://www.teachingchannel.org/video/improve-teaching-with-video</a:t>
            </a:r>
          </a:p>
          <a:p>
            <a:pPr marL="0" lvl="0" indent="-457200">
              <a:buNone/>
            </a:pPr>
            <a:r>
              <a:rPr lang="en-US" sz="1400" dirty="0"/>
              <a:t>The National Center on Time &amp; Learning. (2011, Sep 26) Collaborating to improve instruction: instructional rounds. [You Tube video]. NCTL. Retrieved from https://www.youtube.com/watch?v=uQsPYyvDd3s</a:t>
            </a:r>
          </a:p>
          <a:p>
            <a:pPr marL="0" lvl="0" indent="-457200">
              <a:buNone/>
            </a:pPr>
            <a:r>
              <a:rPr lang="en-US" sz="1400" dirty="0" err="1"/>
              <a:t>Wiliam</a:t>
            </a:r>
            <a:r>
              <a:rPr lang="en-US" sz="1400" dirty="0"/>
              <a:t>, D. (2007). Changing classroom practice. Educational Leadership, 65(4), 36. [PDF document]. </a:t>
            </a:r>
            <a:r>
              <a:rPr lang="en-US" sz="1400" dirty="0" err="1"/>
              <a:t>Retreived</a:t>
            </a:r>
            <a:r>
              <a:rPr lang="en-US" sz="1400" dirty="0"/>
              <a:t> from rapps.pbworks.com/f/Julia%20Articles%20ASLI%202011.pdf</a:t>
            </a:r>
          </a:p>
          <a:p>
            <a:pPr marL="0" lvl="0" indent="-457200">
              <a:buNone/>
            </a:pPr>
            <a:r>
              <a:rPr lang="en-US" sz="1400" dirty="0" err="1"/>
              <a:t>Ziegenhagen</a:t>
            </a:r>
            <a:r>
              <a:rPr lang="en-US" sz="1400" dirty="0"/>
              <a:t>. L., &amp; </a:t>
            </a:r>
            <a:r>
              <a:rPr lang="en-US" sz="1400" dirty="0" err="1"/>
              <a:t>Julka</a:t>
            </a:r>
            <a:r>
              <a:rPr lang="en-US" sz="1400" dirty="0"/>
              <a:t>, J. (2015, April 23). Doing data right: Lessons in school data planning. Retrieved from http://www.seenmagazine.us/Articles/Article-Detail/articleid/4672/doing-data-right</a:t>
            </a:r>
          </a:p>
          <a:p>
            <a:pPr marL="25400" indent="0">
              <a:buNone/>
            </a:pPr>
            <a:endParaRPr lang="en-US" sz="1400" dirty="0"/>
          </a:p>
        </p:txBody>
      </p:sp>
    </p:spTree>
    <p:extLst>
      <p:ext uri="{BB962C8B-B14F-4D97-AF65-F5344CB8AC3E}">
        <p14:creationId xmlns:p14="http://schemas.microsoft.com/office/powerpoint/2010/main" val="397138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Title"/>
          <p:cNvSpPr txBox="1">
            <a:spLocks noGrp="1"/>
          </p:cNvSpPr>
          <p:nvPr>
            <p:ph type="ctrTitle"/>
          </p:nvPr>
        </p:nvSpPr>
        <p:spPr>
          <a:xfrm>
            <a:off x="680719" y="912733"/>
            <a:ext cx="7772400" cy="1470024"/>
          </a:xfrm>
          <a:prstGeom prst="rect">
            <a:avLst/>
          </a:prstGeom>
          <a:noFill/>
          <a:ln>
            <a:noFill/>
          </a:ln>
        </p:spPr>
        <p:txBody>
          <a:bodyPr wrap="square" lIns="91400" tIns="45700" rIns="91400"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Tw Cen MT" panose="020B0602020104020603" pitchFamily="34" charset="0"/>
                <a:sym typeface="Questrial"/>
              </a:rPr>
              <a:t>Data-Based Decision Making</a:t>
            </a:r>
          </a:p>
        </p:txBody>
      </p:sp>
      <p:pic>
        <p:nvPicPr>
          <p:cNvPr id="8" name="Picture 7" descr="This Missouri Modal School District graphic is shown on the cover of the Blue Print.  It depicts the shape of Missouri with cogs working together over blueprint lines. " title="Map of Missour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757" y="2277374"/>
            <a:ext cx="3813055" cy="3342952"/>
          </a:xfrm>
          <a:prstGeom prst="rect">
            <a:avLst/>
          </a:prstGeom>
        </p:spPr>
      </p:pic>
    </p:spTree>
    <p:extLst>
      <p:ext uri="{BB962C8B-B14F-4D97-AF65-F5344CB8AC3E}">
        <p14:creationId xmlns:p14="http://schemas.microsoft.com/office/powerpoint/2010/main" val="248289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Title"/>
          <p:cNvSpPr txBox="1">
            <a:spLocks noGrp="1"/>
          </p:cNvSpPr>
          <p:nvPr>
            <p:ph type="ctrTitle"/>
          </p:nvPr>
        </p:nvSpPr>
        <p:spPr>
          <a:xfrm>
            <a:off x="228600" y="500409"/>
            <a:ext cx="8686800" cy="2666999"/>
          </a:xfrm>
          <a:prstGeom prst="rect">
            <a:avLst/>
          </a:prstGeom>
          <a:noFill/>
          <a:ln>
            <a:noFill/>
          </a:ln>
        </p:spPr>
        <p:txBody>
          <a:bodyPr wrap="square" lIns="91400" tIns="45700" rIns="91400" bIns="45700" anchor="ctr" anchorCtr="0">
            <a:noAutofit/>
          </a:bodyPr>
          <a:lstStyle/>
          <a:p>
            <a:pPr lvl="0">
              <a:buSzPct val="25000"/>
            </a:pPr>
            <a:r>
              <a:rPr lang="en-US" sz="4400" i="0" u="none" strike="noStrike" cap="none" dirty="0">
                <a:solidFill>
                  <a:schemeClr val="lt1"/>
                </a:solidFill>
                <a:latin typeface="Tw Cen MT" panose="020B0602020104020603" pitchFamily="34" charset="0"/>
                <a:sym typeface="Questrial"/>
              </a:rPr>
              <a:t>Acknowledgements</a:t>
            </a:r>
            <a:br>
              <a:rPr lang="en-US" sz="1600" b="0" i="0" u="none" strike="noStrike" cap="none" dirty="0">
                <a:solidFill>
                  <a:schemeClr val="lt1"/>
                </a:solidFill>
                <a:latin typeface="Tw Cen MT" panose="020B0602020104020603" pitchFamily="34" charset="0"/>
                <a:ea typeface="Calibri"/>
                <a:cs typeface="Calibri"/>
                <a:sym typeface="Calibri"/>
              </a:rPr>
            </a:br>
            <a:r>
              <a:rPr lang="en-US" sz="1800" b="0" i="0" u="none" strike="noStrike" cap="none" dirty="0">
                <a:solidFill>
                  <a:schemeClr val="lt1"/>
                </a:solidFill>
                <a:latin typeface="Tw Cen MT" panose="020B0602020104020603" pitchFamily="34" charset="0"/>
                <a:ea typeface="Calibri"/>
                <a:cs typeface="Calibri"/>
                <a:sym typeface="Calibri"/>
              </a:rPr>
              <a:t>Special thanks to all contributors to the development and </a:t>
            </a:r>
            <a:br>
              <a:rPr lang="en-US" sz="1800" b="0" i="0" u="none" strike="noStrike" cap="none" dirty="0">
                <a:solidFill>
                  <a:schemeClr val="lt1"/>
                </a:solidFill>
                <a:latin typeface="Tw Cen MT" panose="020B0602020104020603" pitchFamily="34" charset="0"/>
                <a:ea typeface="Calibri"/>
                <a:cs typeface="Calibri"/>
                <a:sym typeface="Calibri"/>
              </a:rPr>
            </a:br>
            <a:r>
              <a:rPr lang="en-US" sz="1800" b="0" i="0" u="none" strike="noStrike" cap="none" dirty="0">
                <a:solidFill>
                  <a:schemeClr val="lt1"/>
                </a:solidFill>
                <a:latin typeface="Tw Cen MT" panose="020B0602020104020603" pitchFamily="34" charset="0"/>
                <a:ea typeface="Calibri"/>
                <a:cs typeface="Calibri"/>
                <a:sym typeface="Calibri"/>
              </a:rPr>
              <a:t>revision of this professional </a:t>
            </a:r>
            <a:r>
              <a:rPr lang="en-US" sz="1800" dirty="0">
                <a:latin typeface="Tw Cen MT" panose="020B0602020104020603" pitchFamily="34" charset="0"/>
                <a:ea typeface="Calibri"/>
                <a:cs typeface="Calibri"/>
                <a:sym typeface="Calibri"/>
              </a:rPr>
              <a:t>l</a:t>
            </a:r>
            <a:r>
              <a:rPr lang="en-US" sz="1800" b="0" i="0" u="none" strike="noStrike" cap="none" dirty="0">
                <a:solidFill>
                  <a:schemeClr val="lt1"/>
                </a:solidFill>
                <a:latin typeface="Tw Cen MT" panose="020B0602020104020603" pitchFamily="34" charset="0"/>
                <a:ea typeface="Calibri"/>
                <a:cs typeface="Calibri"/>
                <a:sym typeface="Calibri"/>
              </a:rPr>
              <a:t>earning </a:t>
            </a:r>
            <a:r>
              <a:rPr lang="en-US" sz="1800" dirty="0">
                <a:latin typeface="Tw Cen MT" panose="020B0602020104020603" pitchFamily="34" charset="0"/>
                <a:ea typeface="Calibri"/>
                <a:cs typeface="Calibri"/>
                <a:sym typeface="Calibri"/>
              </a:rPr>
              <a:t>m</a:t>
            </a:r>
            <a:r>
              <a:rPr lang="en-US" sz="1800" b="0" i="0" u="none" strike="noStrike" cap="none" dirty="0">
                <a:solidFill>
                  <a:schemeClr val="lt1"/>
                </a:solidFill>
                <a:latin typeface="Tw Cen MT" panose="020B0602020104020603" pitchFamily="34" charset="0"/>
                <a:ea typeface="Calibri"/>
                <a:cs typeface="Calibri"/>
                <a:sym typeface="Calibri"/>
              </a:rPr>
              <a:t>odule.</a:t>
            </a:r>
            <a:br>
              <a:rPr lang="en-US" sz="1800" b="0" i="0" u="none" strike="noStrike" cap="none" dirty="0">
                <a:solidFill>
                  <a:schemeClr val="lt1"/>
                </a:solidFill>
                <a:latin typeface="Tw Cen MT" panose="020B0602020104020603" pitchFamily="34" charset="0"/>
                <a:ea typeface="Calibri"/>
                <a:cs typeface="Calibri"/>
                <a:sym typeface="Calibri"/>
              </a:rPr>
            </a:br>
            <a:r>
              <a:rPr lang="en-US" sz="1400" dirty="0">
                <a:solidFill>
                  <a:schemeClr val="bg1"/>
                </a:solidFill>
              </a:rPr>
              <a:t>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 </a:t>
            </a:r>
            <a:br>
              <a:rPr lang="en-US" sz="1600" b="0" i="0" u="none" strike="noStrike" cap="none" dirty="0">
                <a:solidFill>
                  <a:schemeClr val="lt1"/>
                </a:solidFill>
                <a:latin typeface="Tw Cen MT" panose="020B0602020104020603" pitchFamily="34" charset="0"/>
                <a:ea typeface="Calibri"/>
                <a:cs typeface="Calibri"/>
                <a:sym typeface="Calibri"/>
              </a:rPr>
            </a:br>
            <a:endParaRPr lang="en-US" sz="1600" b="0" i="0" u="none" strike="noStrike" cap="none" dirty="0">
              <a:solidFill>
                <a:schemeClr val="lt1"/>
              </a:solidFill>
              <a:latin typeface="Tw Cen MT" panose="020B0602020104020603" pitchFamily="34" charset="0"/>
              <a:ea typeface="Calibri"/>
              <a:cs typeface="Calibri"/>
              <a:sym typeface="Calibri"/>
            </a:endParaRPr>
          </a:p>
        </p:txBody>
      </p:sp>
      <p:sp>
        <p:nvSpPr>
          <p:cNvPr id="120" name="Shape 120"/>
          <p:cNvSpPr txBox="1">
            <a:spLocks noGrp="1"/>
          </p:cNvSpPr>
          <p:nvPr>
            <p:ph type="subTitle" idx="1"/>
          </p:nvPr>
        </p:nvSpPr>
        <p:spPr>
          <a:xfrm>
            <a:off x="228600" y="2476502"/>
            <a:ext cx="8610599" cy="2952206"/>
          </a:xfrm>
          <a:prstGeom prst="rect">
            <a:avLst/>
          </a:prstGeom>
          <a:noFill/>
          <a:ln>
            <a:noFill/>
          </a:ln>
        </p:spPr>
        <p:txBody>
          <a:bodyPr wrap="square" lIns="91400" tIns="45700" rIns="91400" bIns="45700" anchor="t" anchorCtr="0">
            <a:noAutofit/>
          </a:bodyPr>
          <a:lstStyle/>
          <a:p>
            <a:pPr marL="0" marR="0" lvl="0" indent="0" algn="l" rtl="0">
              <a:spcBef>
                <a:spcPts val="0"/>
              </a:spcBef>
              <a:spcAft>
                <a:spcPts val="0"/>
              </a:spcAft>
              <a:buClr>
                <a:schemeClr val="accent2"/>
              </a:buClr>
              <a:buSzPct val="25000"/>
              <a:buFont typeface="Noto Sans Symbols"/>
              <a:buNone/>
            </a:pPr>
            <a:endParaRPr lang="en-US" sz="1800" b="0" i="0" u="none" strike="noStrike" cap="none" dirty="0">
              <a:solidFill>
                <a:schemeClr val="lt1"/>
              </a:solidFill>
              <a:latin typeface="Tw Cen MT" panose="020B0602020104020603" pitchFamily="34" charset="0"/>
              <a:sym typeface="Questrial"/>
            </a:endParaRPr>
          </a:p>
          <a:p>
            <a:pPr marL="0" marR="0" lvl="0" indent="0" algn="l" rtl="0">
              <a:spcBef>
                <a:spcPts val="0"/>
              </a:spcBef>
              <a:spcAft>
                <a:spcPts val="0"/>
              </a:spcAft>
              <a:buClr>
                <a:schemeClr val="accent2"/>
              </a:buClr>
              <a:buSzPct val="25000"/>
              <a:buFont typeface="Noto Sans Symbols"/>
              <a:buNone/>
            </a:pPr>
            <a:r>
              <a:rPr lang="en-US" sz="1800" b="0" i="0" u="none" strike="noStrike" cap="none" dirty="0">
                <a:solidFill>
                  <a:schemeClr val="lt1"/>
                </a:solidFill>
                <a:latin typeface="Tw Cen MT" panose="020B0602020104020603" pitchFamily="34" charset="0"/>
                <a:sym typeface="Questrial"/>
              </a:rPr>
              <a:t>Content Development and Revision Support Team, 2018	</a:t>
            </a:r>
          </a:p>
          <a:p>
            <a:pPr marL="0" marR="0" lvl="0" indent="0" algn="l" rtl="0">
              <a:spcBef>
                <a:spcPts val="360"/>
              </a:spcBef>
              <a:spcAft>
                <a:spcPts val="0"/>
              </a:spcAft>
              <a:buClr>
                <a:schemeClr val="accent2"/>
              </a:buClr>
              <a:buSzPct val="25000"/>
              <a:buFont typeface="Noto Sans Symbols"/>
              <a:buNone/>
            </a:pPr>
            <a:r>
              <a:rPr lang="en-US" sz="1800" b="0" i="0" u="none" strike="noStrike" cap="none" dirty="0">
                <a:solidFill>
                  <a:schemeClr val="lt1"/>
                </a:solidFill>
                <a:latin typeface="Tw Cen MT" panose="020B0602020104020603" pitchFamily="34" charset="0"/>
                <a:sym typeface="Questrial"/>
              </a:rPr>
              <a:t>	Institute for Human Development</a:t>
            </a:r>
          </a:p>
          <a:p>
            <a:pPr lvl="0" algn="l">
              <a:spcBef>
                <a:spcPts val="360"/>
              </a:spcBef>
              <a:buSzPct val="25000"/>
            </a:pPr>
            <a:r>
              <a:rPr lang="en-US" sz="1800" b="0" i="0" u="none" strike="noStrike" cap="none" dirty="0">
                <a:solidFill>
                  <a:schemeClr val="lt1"/>
                </a:solidFill>
                <a:latin typeface="Tw Cen MT" panose="020B0602020104020603" pitchFamily="34" charset="0"/>
                <a:sym typeface="Questrial"/>
              </a:rPr>
              <a:t>		</a:t>
            </a:r>
            <a:r>
              <a:rPr lang="en-US" sz="1800" dirty="0"/>
              <a:t>Beverly Kohzadi		Jodi Arnold</a:t>
            </a:r>
          </a:p>
          <a:p>
            <a:pPr lvl="0" algn="l">
              <a:spcBef>
                <a:spcPts val="360"/>
              </a:spcBef>
              <a:buSzPct val="25000"/>
            </a:pPr>
            <a:r>
              <a:rPr lang="en-US" sz="1800" dirty="0"/>
              <a:t>	 	Sarah Marten		Arden Day</a:t>
            </a:r>
          </a:p>
          <a:p>
            <a:pPr lvl="0" algn="l">
              <a:spcBef>
                <a:spcPts val="360"/>
              </a:spcBef>
              <a:buSzPct val="25000"/>
            </a:pPr>
            <a:r>
              <a:rPr lang="en-US" sz="1800" dirty="0"/>
              <a:t>		Ronda Jenson		Cynthia Beckmann	</a:t>
            </a:r>
          </a:p>
          <a:p>
            <a:pPr lvl="0" algn="l">
              <a:spcBef>
                <a:spcPts val="360"/>
              </a:spcBef>
              <a:buSzPct val="25000"/>
            </a:pPr>
            <a:r>
              <a:rPr lang="en-US" sz="1800" dirty="0"/>
              <a:t>	RPDCs </a:t>
            </a:r>
          </a:p>
          <a:p>
            <a:pPr algn="l">
              <a:spcBef>
                <a:spcPts val="280"/>
              </a:spcBef>
              <a:buSzPct val="25000"/>
            </a:pPr>
            <a:r>
              <a:rPr lang="en-US" sz="1800" dirty="0">
                <a:ea typeface="Calibri"/>
                <a:cs typeface="Calibri" panose="020F0502020204030204" pitchFamily="34" charset="0"/>
                <a:sym typeface="Calibri"/>
              </a:rPr>
              <a:t>		</a:t>
            </a:r>
            <a:r>
              <a:rPr lang="en-US" sz="1800" dirty="0" err="1">
                <a:ea typeface="Calibri"/>
                <a:cs typeface="Calibri" panose="020F0502020204030204" pitchFamily="34" charset="0"/>
                <a:sym typeface="Calibri"/>
              </a:rPr>
              <a:t>DeAun</a:t>
            </a:r>
            <a:r>
              <a:rPr lang="en-US" sz="1800" dirty="0">
                <a:ea typeface="Calibri"/>
                <a:cs typeface="Calibri" panose="020F0502020204030204" pitchFamily="34" charset="0"/>
                <a:sym typeface="Calibri"/>
              </a:rPr>
              <a:t> Blumberg, St. Louis 	Heidi Newlon, Kansas City 		</a:t>
            </a:r>
          </a:p>
          <a:p>
            <a:pPr algn="l">
              <a:spcBef>
                <a:spcPts val="280"/>
              </a:spcBef>
              <a:buSzPct val="25000"/>
            </a:pPr>
            <a:r>
              <a:rPr lang="en-US" sz="1800" dirty="0">
                <a:ea typeface="Calibri"/>
                <a:cs typeface="Calibri" panose="020F0502020204030204" pitchFamily="34" charset="0"/>
                <a:sym typeface="Calibri"/>
              </a:rPr>
              <a:t>		Julie </a:t>
            </a:r>
            <a:r>
              <a:rPr lang="en-US" sz="1800" dirty="0" err="1">
                <a:ea typeface="Calibri"/>
                <a:cs typeface="Calibri" panose="020F0502020204030204" pitchFamily="34" charset="0"/>
                <a:sym typeface="Calibri"/>
              </a:rPr>
              <a:t>Germann</a:t>
            </a:r>
            <a:r>
              <a:rPr lang="en-US" sz="1800" dirty="0">
                <a:ea typeface="Calibri"/>
                <a:cs typeface="Calibri" panose="020F0502020204030204" pitchFamily="34" charset="0"/>
                <a:sym typeface="Calibri"/>
              </a:rPr>
              <a:t>, Southwest 	Linda Null, Southeast  </a:t>
            </a:r>
          </a:p>
          <a:p>
            <a:pPr algn="l">
              <a:spcBef>
                <a:spcPts val="280"/>
              </a:spcBef>
              <a:buSzPct val="25000"/>
            </a:pPr>
            <a:r>
              <a:rPr lang="en-US" sz="1800" dirty="0">
                <a:ea typeface="Calibri"/>
                <a:cs typeface="Calibri" panose="020F0502020204030204" pitchFamily="34" charset="0"/>
                <a:sym typeface="Calibri"/>
              </a:rPr>
              <a:t>		</a:t>
            </a:r>
            <a:r>
              <a:rPr lang="en-US" sz="1800" dirty="0" err="1">
                <a:ea typeface="Calibri"/>
                <a:cs typeface="Calibri" panose="020F0502020204030204" pitchFamily="34" charset="0"/>
                <a:sym typeface="Calibri"/>
              </a:rPr>
              <a:t>ClauDean</a:t>
            </a:r>
            <a:r>
              <a:rPr lang="en-US" sz="1800" dirty="0">
                <a:ea typeface="Calibri"/>
                <a:cs typeface="Calibri" panose="020F0502020204030204" pitchFamily="34" charset="0"/>
                <a:sym typeface="Calibri"/>
              </a:rPr>
              <a:t> </a:t>
            </a:r>
            <a:r>
              <a:rPr lang="en-US" sz="1800" dirty="0" err="1">
                <a:ea typeface="Calibri"/>
                <a:cs typeface="Calibri" panose="020F0502020204030204" pitchFamily="34" charset="0"/>
                <a:sym typeface="Calibri"/>
              </a:rPr>
              <a:t>Kizart</a:t>
            </a:r>
            <a:r>
              <a:rPr lang="en-US" sz="1800" dirty="0">
                <a:ea typeface="Calibri"/>
                <a:cs typeface="Calibri" panose="020F0502020204030204" pitchFamily="34" charset="0"/>
                <a:sym typeface="Calibri"/>
              </a:rPr>
              <a:t>, St. Louis 	Tammy Ratliff, Northeast 		</a:t>
            </a:r>
          </a:p>
          <a:p>
            <a:pPr algn="l">
              <a:spcBef>
                <a:spcPts val="280"/>
              </a:spcBef>
              <a:buSzPct val="25000"/>
            </a:pPr>
            <a:r>
              <a:rPr lang="en-US" sz="1800" dirty="0">
                <a:ea typeface="Calibri"/>
                <a:cs typeface="Calibri" panose="020F0502020204030204" pitchFamily="34" charset="0"/>
                <a:sym typeface="Calibri"/>
              </a:rPr>
              <a:t>		Debi </a:t>
            </a:r>
            <a:r>
              <a:rPr lang="en-US" sz="1800" dirty="0" err="1">
                <a:ea typeface="Calibri"/>
                <a:cs typeface="Calibri" panose="020F0502020204030204" pitchFamily="34" charset="0"/>
                <a:sym typeface="Calibri"/>
              </a:rPr>
              <a:t>Korell</a:t>
            </a:r>
            <a:r>
              <a:rPr lang="en-US" sz="1800" dirty="0">
                <a:ea typeface="Calibri"/>
                <a:cs typeface="Calibri" panose="020F0502020204030204" pitchFamily="34" charset="0"/>
                <a:sym typeface="Calibri"/>
              </a:rPr>
              <a:t>, Northwest 				</a:t>
            </a:r>
            <a:endParaRPr lang="en-US" sz="1800" dirty="0">
              <a:cs typeface="Calibri" panose="020F0502020204030204" pitchFamily="34" charset="0"/>
            </a:endParaRPr>
          </a:p>
          <a:p>
            <a:pPr lvl="0" algn="l">
              <a:spcBef>
                <a:spcPts val="360"/>
              </a:spcBef>
              <a:buSzPct val="25000"/>
            </a:pPr>
            <a:r>
              <a:rPr lang="en-US" sz="1800" dirty="0"/>
              <a:t>		 </a:t>
            </a:r>
          </a:p>
          <a:p>
            <a:pPr lvl="0" algn="l">
              <a:spcBef>
                <a:spcPts val="360"/>
              </a:spcBef>
              <a:buSzPct val="25000"/>
            </a:pPr>
            <a:r>
              <a:rPr lang="en-US" sz="1800" dirty="0"/>
              <a:t>					</a:t>
            </a:r>
          </a:p>
          <a:p>
            <a:pPr lvl="0" algn="l">
              <a:spcBef>
                <a:spcPts val="360"/>
              </a:spcBef>
              <a:buSzPct val="25000"/>
            </a:pPr>
            <a:r>
              <a:rPr lang="en-US" sz="1800" b="0" i="0" u="none" strike="noStrike" cap="none" dirty="0">
                <a:solidFill>
                  <a:schemeClr val="lt1"/>
                </a:solidFill>
                <a:latin typeface="Tw Cen MT" panose="020B0602020104020603" pitchFamily="34" charset="0"/>
                <a:sym typeface="Questrial"/>
              </a:rPr>
              <a:t>			</a:t>
            </a:r>
            <a:r>
              <a:rPr lang="en-US" sz="1800" dirty="0"/>
              <a:t>	</a:t>
            </a:r>
            <a:endParaRPr lang="en-US" sz="1800" b="0" i="0" u="none" strike="noStrike" cap="none" dirty="0">
              <a:solidFill>
                <a:schemeClr val="lt1"/>
              </a:solidFill>
              <a:latin typeface="Tw Cen MT" panose="020B0602020104020603" pitchFamily="34" charset="0"/>
              <a:sym typeface="Questrial"/>
            </a:endParaRPr>
          </a:p>
          <a:p>
            <a:pPr marL="0" marR="0" lvl="0" indent="0" algn="l" rtl="0">
              <a:spcBef>
                <a:spcPts val="360"/>
              </a:spcBef>
              <a:spcAft>
                <a:spcPts val="0"/>
              </a:spcAft>
              <a:buClr>
                <a:schemeClr val="accent2"/>
              </a:buClr>
              <a:buSzPct val="25000"/>
              <a:buFont typeface="Noto Sans Symbols"/>
              <a:buNone/>
            </a:pPr>
            <a:r>
              <a:rPr lang="en-US" sz="1800" dirty="0"/>
              <a:t>		</a:t>
            </a:r>
            <a:r>
              <a:rPr lang="en-US" sz="1800" b="0" i="0" u="none" strike="noStrike" cap="none" dirty="0">
                <a:solidFill>
                  <a:schemeClr val="lt1"/>
                </a:solidFill>
                <a:latin typeface="Tw Cen MT" panose="020B0602020104020603" pitchFamily="34" charset="0"/>
                <a:sym typeface="Questrial"/>
              </a:rPr>
              <a:t>	</a:t>
            </a:r>
            <a:r>
              <a:rPr lang="en-US" sz="1800" dirty="0"/>
              <a:t> </a:t>
            </a:r>
            <a:r>
              <a:rPr lang="en-US" sz="1800" b="0" i="0" u="none" strike="noStrike" cap="none" dirty="0">
                <a:solidFill>
                  <a:schemeClr val="lt1"/>
                </a:solidFill>
                <a:latin typeface="Tw Cen MT" panose="020B0602020104020603" pitchFamily="34" charset="0"/>
                <a:sym typeface="Questrial"/>
              </a:rPr>
              <a:t>	</a:t>
            </a:r>
          </a:p>
          <a:p>
            <a:pPr marL="0" marR="0" lvl="0" indent="0" algn="l" rtl="0">
              <a:spcBef>
                <a:spcPts val="360"/>
              </a:spcBef>
              <a:spcAft>
                <a:spcPts val="0"/>
              </a:spcAft>
              <a:buClr>
                <a:schemeClr val="accent2"/>
              </a:buClr>
              <a:buSzPct val="25000"/>
              <a:buFont typeface="Noto Sans Symbols"/>
              <a:buNone/>
            </a:pPr>
            <a:endParaRPr sz="1800" b="0" i="0" u="none" strike="noStrike" cap="none" dirty="0">
              <a:solidFill>
                <a:schemeClr val="lt1"/>
              </a:solidFill>
              <a:latin typeface="Tw Cen MT" panose="020B0602020104020603" pitchFamily="34" charset="0"/>
              <a:sym typeface="Questrial"/>
            </a:endParaRPr>
          </a:p>
          <a:p>
            <a:pPr marL="0" marR="0" lvl="0" indent="0" algn="l" rtl="0">
              <a:spcBef>
                <a:spcPts val="360"/>
              </a:spcBef>
              <a:spcAft>
                <a:spcPts val="0"/>
              </a:spcAft>
              <a:buClr>
                <a:schemeClr val="accent2"/>
              </a:buClr>
              <a:buSzPct val="25000"/>
              <a:buFont typeface="Noto Sans Symbols"/>
              <a:buNone/>
            </a:pPr>
            <a:r>
              <a:rPr lang="en-US" sz="1800" b="0" i="0" u="none" strike="noStrike" cap="none" dirty="0">
                <a:solidFill>
                  <a:schemeClr val="lt1"/>
                </a:solidFill>
                <a:latin typeface="Tw Cen MT" panose="020B0602020104020603" pitchFamily="34" charset="0"/>
                <a:sym typeface="Questrial"/>
              </a:rPr>
              <a:t>	SPDG Management Team</a:t>
            </a:r>
          </a:p>
        </p:txBody>
      </p:sp>
    </p:spTree>
    <p:extLst>
      <p:ext uri="{BB962C8B-B14F-4D97-AF65-F5344CB8AC3E}">
        <p14:creationId xmlns:p14="http://schemas.microsoft.com/office/powerpoint/2010/main" val="3394673757"/>
      </p:ext>
    </p:extLst>
  </p:cSld>
  <p:clrMapOvr>
    <a:masterClrMapping/>
  </p:clrMapOvr>
</p:sld>
</file>

<file path=ppt/theme/theme1.xml><?xml version="1.0" encoding="utf-8"?>
<a:theme xmlns:a="http://schemas.openxmlformats.org/drawingml/2006/main" name="MMD1">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1" id="{5E5A2CCE-BE84-40C6-9CC9-E269E1BA5282}" vid="{227DA950-715A-4C53-BFF9-650B3708927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INAL NEW MMD">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L NEW MMD" id="{1A86C01B-6D60-4E28-BD98-2FAF6E3B2DC1}" vid="{255661C5-706E-4DBD-B5DF-A6CEB80517FF}"/>
    </a:ext>
  </a:extLst>
</a:theme>
</file>

<file path=ppt/theme/theme5.xml><?xml version="1.0" encoding="utf-8"?>
<a:theme xmlns:a="http://schemas.openxmlformats.org/drawingml/2006/main" name="1_MMD1">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1" id="{4994B693-7165-4D10-92CA-08D40E80F538}" vid="{02DB2EDD-2BDB-45F2-A476-B87FA7AC0619}"/>
    </a:ext>
  </a:extLst>
</a:theme>
</file>

<file path=ppt/theme/theme6.xml><?xml version="1.0" encoding="utf-8"?>
<a:theme xmlns:a="http://schemas.openxmlformats.org/drawingml/2006/main" name="2_MMD1">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1" id="{965B3241-9B99-41E7-94D8-A4ACA3C0380E}" vid="{B3BBE8B0-A961-42D7-9DDC-9FE312DDFC52}"/>
    </a:ext>
  </a:ext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MMD1</Template>
  <TotalTime>8340</TotalTime>
  <Words>16457</Words>
  <Application>Microsoft Office PowerPoint</Application>
  <PresentationFormat>On-screen Show (4:3)</PresentationFormat>
  <Paragraphs>1138</Paragraphs>
  <Slides>72</Slides>
  <Notes>68</Notes>
  <HiddenSlides>1</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72</vt:i4>
      </vt:variant>
    </vt:vector>
  </HeadingPairs>
  <TitlesOfParts>
    <vt:vector size="85" baseType="lpstr">
      <vt:lpstr>Wingdings</vt:lpstr>
      <vt:lpstr>Questrial</vt:lpstr>
      <vt:lpstr>Tw Cen MT</vt:lpstr>
      <vt:lpstr>Arial</vt:lpstr>
      <vt:lpstr>Calibri</vt:lpstr>
      <vt:lpstr>Noto Sans Symbols</vt:lpstr>
      <vt:lpstr>Arial Narrow</vt:lpstr>
      <vt:lpstr>MMD1</vt:lpstr>
      <vt:lpstr>1_Custom Design</vt:lpstr>
      <vt:lpstr>Custom Design</vt:lpstr>
      <vt:lpstr>FINAL NEW MMD</vt:lpstr>
      <vt:lpstr>1_MMD1</vt:lpstr>
      <vt:lpstr>2_MMD1</vt:lpstr>
      <vt:lpstr>Hidden Slide #1</vt:lpstr>
      <vt:lpstr>Hidden Slide #2</vt:lpstr>
      <vt:lpstr>PowerPoint Presentation</vt:lpstr>
      <vt:lpstr>PowerPoint Presentation</vt:lpstr>
      <vt:lpstr>PowerPoint Presentation</vt:lpstr>
      <vt:lpstr>PowerPoint Presentation</vt:lpstr>
      <vt:lpstr>PowerPoint Presentation</vt:lpstr>
      <vt:lpstr>Data-Based Decision Making</vt:lpstr>
      <vt:lpstr>Acknowledgements Special thanks to all contributors to the development and  revision of this professional learning module. 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  </vt:lpstr>
      <vt:lpstr>Data-Based Decision Making</vt:lpstr>
      <vt:lpstr>Welcome and Introductions</vt:lpstr>
      <vt:lpstr>Norms</vt:lpstr>
      <vt:lpstr>Icon Glossary</vt:lpstr>
      <vt:lpstr>MMD Content Framework</vt:lpstr>
      <vt:lpstr>PowerPoint Presentation</vt:lpstr>
      <vt:lpstr>PowerPoint Presentation</vt:lpstr>
      <vt:lpstr>Session-at-a-Glance</vt:lpstr>
      <vt:lpstr>Data-Based Decision Making (DBDM)  Essential Questions</vt:lpstr>
      <vt:lpstr>DBDM Learning Targets</vt:lpstr>
      <vt:lpstr>This Approach to  Data-Based Decision Making </vt:lpstr>
      <vt:lpstr>What are the benefits of DBDM?</vt:lpstr>
      <vt:lpstr>DBDM and Your District or Building</vt:lpstr>
      <vt:lpstr>PowerPoint Presentation</vt:lpstr>
      <vt:lpstr>Data-Based  Decision Making Cycle: GAINS</vt:lpstr>
      <vt:lpstr>GAINS Jingle</vt:lpstr>
      <vt:lpstr>A Comparison A side-by-side look at Essential Functions (EF) and GAINS</vt:lpstr>
      <vt:lpstr>DBDM Practice Profile EF 1</vt:lpstr>
      <vt:lpstr>EF 1 and GAINS Steps In Action</vt:lpstr>
      <vt:lpstr>What does collaboration look like?</vt:lpstr>
      <vt:lpstr>EF 1 Video Reflection:  How is this team collaborating?</vt:lpstr>
      <vt:lpstr>What data should you use?</vt:lpstr>
      <vt:lpstr>What is in the range of data?</vt:lpstr>
      <vt:lpstr>How do we become familiar?</vt:lpstr>
      <vt:lpstr>EF 1 Activity DBDM Mock Data Team</vt:lpstr>
      <vt:lpstr>DBDM Practice Profile EF 2</vt:lpstr>
      <vt:lpstr>EF 2 and GAINS Step 2 In Action</vt:lpstr>
      <vt:lpstr>How will your team analyze data?</vt:lpstr>
      <vt:lpstr>What are data meeting guidelines?</vt:lpstr>
      <vt:lpstr>Sample Data Meeting Guidelines</vt:lpstr>
      <vt:lpstr>What is a DBDM Meeting Protocol?</vt:lpstr>
      <vt:lpstr>Sample Data Meeting Protocol Summary</vt:lpstr>
      <vt:lpstr>What is a Data Meeting Agenda?</vt:lpstr>
      <vt:lpstr>Dig into the data</vt:lpstr>
      <vt:lpstr>Identify a common problem</vt:lpstr>
      <vt:lpstr>What are WE doing  related to the common problem?</vt:lpstr>
      <vt:lpstr>EF 2 Video Reflection:  Predict a link to teacher practice</vt:lpstr>
      <vt:lpstr>EF 2 Activity DBDM Mock Data Team</vt:lpstr>
      <vt:lpstr>DBDM Practice Profile EF 3</vt:lpstr>
      <vt:lpstr>EF 3 and GAINS Step 3 In Action</vt:lpstr>
      <vt:lpstr>Have we helped students yet?</vt:lpstr>
      <vt:lpstr>What action are we going to take?</vt:lpstr>
      <vt:lpstr>IAP: 1. Learning Goal</vt:lpstr>
      <vt:lpstr>IAP: 2. Evidence of learning</vt:lpstr>
      <vt:lpstr>IAP: 3. Instructional Change</vt:lpstr>
      <vt:lpstr>IAP: 4. Method for Examining Instruction</vt:lpstr>
      <vt:lpstr>IAP: 5. Impact analysis</vt:lpstr>
      <vt:lpstr>Moving students forward</vt:lpstr>
      <vt:lpstr>EF 3 Activity Methods for Examining Instruction</vt:lpstr>
      <vt:lpstr>DBDM Practice Profile EF 4</vt:lpstr>
      <vt:lpstr>EF 4 and GAINS Step 4 In Action</vt:lpstr>
      <vt:lpstr>It’s not over yet!</vt:lpstr>
      <vt:lpstr>Did it work?</vt:lpstr>
      <vt:lpstr>Bring students into the process</vt:lpstr>
      <vt:lpstr>Celebrate…then start over!</vt:lpstr>
      <vt:lpstr>Follow-up coaching</vt:lpstr>
      <vt:lpstr>EF 4 Activity DBDM Next Steps Action Plan</vt:lpstr>
      <vt:lpstr>Data-Based  Decision Making Cycle: GAINS</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Data-Based  Decision Making</dc:title>
  <dc:creator>Sarah Marten</dc:creator>
  <cp:lastModifiedBy>cherylawrinkle@gmail.com</cp:lastModifiedBy>
  <cp:revision>576</cp:revision>
  <dcterms:modified xsi:type="dcterms:W3CDTF">2022-09-22T14:26:33Z</dcterms:modified>
</cp:coreProperties>
</file>