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81"/>
  </p:notesMasterIdLst>
  <p:handoutMasterIdLst>
    <p:handoutMasterId r:id="rId82"/>
  </p:handoutMasterIdLst>
  <p:sldIdLst>
    <p:sldId id="256" r:id="rId2"/>
    <p:sldId id="257" r:id="rId3"/>
    <p:sldId id="414" r:id="rId4"/>
    <p:sldId id="415" r:id="rId5"/>
    <p:sldId id="416" r:id="rId6"/>
    <p:sldId id="1321" r:id="rId7"/>
    <p:sldId id="418" r:id="rId8"/>
    <p:sldId id="1256" r:id="rId9"/>
    <p:sldId id="1360" r:id="rId10"/>
    <p:sldId id="419" r:id="rId11"/>
    <p:sldId id="422" r:id="rId12"/>
    <p:sldId id="413" r:id="rId13"/>
    <p:sldId id="430" r:id="rId14"/>
    <p:sldId id="512" r:id="rId15"/>
    <p:sldId id="1261" r:id="rId16"/>
    <p:sldId id="433" r:id="rId17"/>
    <p:sldId id="1362" r:id="rId18"/>
    <p:sldId id="1328" r:id="rId19"/>
    <p:sldId id="1363" r:id="rId20"/>
    <p:sldId id="1351" r:id="rId21"/>
    <p:sldId id="423" r:id="rId22"/>
    <p:sldId id="1262" r:id="rId23"/>
    <p:sldId id="1322" r:id="rId24"/>
    <p:sldId id="1272" r:id="rId25"/>
    <p:sldId id="1273" r:id="rId26"/>
    <p:sldId id="1275" r:id="rId27"/>
    <p:sldId id="1269" r:id="rId28"/>
    <p:sldId id="1366" r:id="rId29"/>
    <p:sldId id="1367" r:id="rId30"/>
    <p:sldId id="1358" r:id="rId31"/>
    <p:sldId id="1359" r:id="rId32"/>
    <p:sldId id="1279" r:id="rId33"/>
    <p:sldId id="1280" r:id="rId34"/>
    <p:sldId id="1320" r:id="rId35"/>
    <p:sldId id="1271" r:id="rId36"/>
    <p:sldId id="1276" r:id="rId37"/>
    <p:sldId id="1326" r:id="rId38"/>
    <p:sldId id="1356" r:id="rId39"/>
    <p:sldId id="1327" r:id="rId40"/>
    <p:sldId id="1355" r:id="rId41"/>
    <p:sldId id="1187" r:id="rId42"/>
    <p:sldId id="1188" r:id="rId43"/>
    <p:sldId id="1029" r:id="rId44"/>
    <p:sldId id="1284" r:id="rId45"/>
    <p:sldId id="1308" r:id="rId46"/>
    <p:sldId id="1304" r:id="rId47"/>
    <p:sldId id="1305" r:id="rId48"/>
    <p:sldId id="1306" r:id="rId49"/>
    <p:sldId id="1330" r:id="rId50"/>
    <p:sldId id="1331" r:id="rId51"/>
    <p:sldId id="1332" r:id="rId52"/>
    <p:sldId id="1333" r:id="rId53"/>
    <p:sldId id="1336" r:id="rId54"/>
    <p:sldId id="1338" r:id="rId55"/>
    <p:sldId id="1337" r:id="rId56"/>
    <p:sldId id="1340" r:id="rId57"/>
    <p:sldId id="1341" r:id="rId58"/>
    <p:sldId id="1343" r:id="rId59"/>
    <p:sldId id="1344" r:id="rId60"/>
    <p:sldId id="1345" r:id="rId61"/>
    <p:sldId id="1376" r:id="rId62"/>
    <p:sldId id="1379" r:id="rId63"/>
    <p:sldId id="1380" r:id="rId64"/>
    <p:sldId id="1292" r:id="rId65"/>
    <p:sldId id="1285" r:id="rId66"/>
    <p:sldId id="1346" r:id="rId67"/>
    <p:sldId id="1319" r:id="rId68"/>
    <p:sldId id="1348" r:id="rId69"/>
    <p:sldId id="1349" r:id="rId70"/>
    <p:sldId id="1347" r:id="rId71"/>
    <p:sldId id="307" r:id="rId72"/>
    <p:sldId id="1286" r:id="rId73"/>
    <p:sldId id="1370" r:id="rId74"/>
    <p:sldId id="1371" r:id="rId75"/>
    <p:sldId id="1372" r:id="rId76"/>
    <p:sldId id="1373" r:id="rId77"/>
    <p:sldId id="509" r:id="rId78"/>
    <p:sldId id="1368" r:id="rId79"/>
    <p:sldId id="1369" r:id="rId80"/>
  </p:sldIdLst>
  <p:sldSz cx="9144000" cy="6858000" type="screen4x3"/>
  <p:notesSz cx="7102475" cy="9037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C8950E92-D01F-4A31-89E9-0AC757614138}">
          <p14:sldIdLst>
            <p14:sldId id="256"/>
            <p14:sldId id="257"/>
            <p14:sldId id="414"/>
            <p14:sldId id="415"/>
            <p14:sldId id="416"/>
            <p14:sldId id="1321"/>
            <p14:sldId id="418"/>
            <p14:sldId id="1256"/>
            <p14:sldId id="1360"/>
            <p14:sldId id="419"/>
            <p14:sldId id="422"/>
            <p14:sldId id="413"/>
            <p14:sldId id="430"/>
            <p14:sldId id="512"/>
            <p14:sldId id="1261"/>
            <p14:sldId id="433"/>
            <p14:sldId id="1362"/>
            <p14:sldId id="1328"/>
            <p14:sldId id="1363"/>
            <p14:sldId id="1351"/>
            <p14:sldId id="423"/>
          </p14:sldIdLst>
        </p14:section>
        <p14:section name="Untitled Section" id="{1502ED2F-4D95-4DDE-B101-63DF539DB06A}">
          <p14:sldIdLst>
            <p14:sldId id="1262"/>
            <p14:sldId id="1322"/>
            <p14:sldId id="1272"/>
            <p14:sldId id="1273"/>
            <p14:sldId id="1275"/>
            <p14:sldId id="1269"/>
            <p14:sldId id="1366"/>
            <p14:sldId id="1367"/>
            <p14:sldId id="1358"/>
            <p14:sldId id="1359"/>
            <p14:sldId id="1279"/>
            <p14:sldId id="1280"/>
            <p14:sldId id="1320"/>
            <p14:sldId id="1271"/>
            <p14:sldId id="1276"/>
            <p14:sldId id="1326"/>
            <p14:sldId id="1356"/>
            <p14:sldId id="1327"/>
            <p14:sldId id="1355"/>
            <p14:sldId id="1187"/>
            <p14:sldId id="1188"/>
            <p14:sldId id="1029"/>
            <p14:sldId id="1284"/>
            <p14:sldId id="1308"/>
            <p14:sldId id="1304"/>
            <p14:sldId id="1305"/>
            <p14:sldId id="1306"/>
            <p14:sldId id="1330"/>
            <p14:sldId id="1331"/>
            <p14:sldId id="1332"/>
            <p14:sldId id="1333"/>
            <p14:sldId id="1336"/>
            <p14:sldId id="1338"/>
            <p14:sldId id="1337"/>
          </p14:sldIdLst>
        </p14:section>
        <p14:section name="Untitled Section" id="{B952719E-0FA2-4E8A-8602-F41B1E30AD7D}">
          <p14:sldIdLst>
            <p14:sldId id="1340"/>
            <p14:sldId id="1341"/>
            <p14:sldId id="1343"/>
            <p14:sldId id="1344"/>
            <p14:sldId id="1345"/>
            <p14:sldId id="1376"/>
            <p14:sldId id="1379"/>
            <p14:sldId id="1380"/>
            <p14:sldId id="1292"/>
            <p14:sldId id="1285"/>
            <p14:sldId id="1346"/>
            <p14:sldId id="1319"/>
            <p14:sldId id="1348"/>
            <p14:sldId id="1349"/>
            <p14:sldId id="1347"/>
            <p14:sldId id="307"/>
            <p14:sldId id="1286"/>
            <p14:sldId id="1370"/>
            <p14:sldId id="1371"/>
            <p14:sldId id="1372"/>
            <p14:sldId id="1373"/>
            <p14:sldId id="509"/>
            <p14:sldId id="1368"/>
            <p14:sldId id="13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eley, Diane J." initials="FDJ" lastIdx="10" clrIdx="0"/>
  <p:cmAuthor id="2" name="Lindsay, Stefanie" initials="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C411C"/>
    <a:srgbClr val="A12F52"/>
    <a:srgbClr val="CCCCFF"/>
    <a:srgbClr val="996633"/>
    <a:srgbClr val="C79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98B020-E47E-4237-A1BA-4D0664190FCC}" v="9" dt="2023-02-28T18:54:26.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17" autoAdjust="0"/>
    <p:restoredTop sz="78026" autoAdjust="0"/>
  </p:normalViewPr>
  <p:slideViewPr>
    <p:cSldViewPr snapToGrid="0">
      <p:cViewPr>
        <p:scale>
          <a:sx n="95" d="100"/>
          <a:sy n="95" d="100"/>
        </p:scale>
        <p:origin x="954" y="-18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48" d="100"/>
          <a:sy n="48" d="100"/>
        </p:scale>
        <p:origin x="2988"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5621BC-5D9B-4B20-B611-30C02938416D}"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CA3DA854-92E0-4A56-9605-D91A98138601}">
      <dgm:prSet phldrT="[Text]"/>
      <dgm:spPr/>
      <dgm:t>
        <a:bodyPr/>
        <a:lstStyle/>
        <a:p>
          <a:r>
            <a:rPr lang="en-US" dirty="0"/>
            <a:t>Management</a:t>
          </a:r>
        </a:p>
      </dgm:t>
    </dgm:pt>
    <dgm:pt modelId="{AA41737D-9FC6-42C2-8675-78767BC98120}" type="parTrans" cxnId="{98AD2F01-FED1-4982-957B-CFA2F1D0415B}">
      <dgm:prSet/>
      <dgm:spPr/>
      <dgm:t>
        <a:bodyPr/>
        <a:lstStyle/>
        <a:p>
          <a:endParaRPr lang="en-US"/>
        </a:p>
      </dgm:t>
    </dgm:pt>
    <dgm:pt modelId="{298A0270-C9F1-42FF-B821-EB57E3254CC4}" type="sibTrans" cxnId="{98AD2F01-FED1-4982-957B-CFA2F1D0415B}">
      <dgm:prSet/>
      <dgm:spPr/>
      <dgm:t>
        <a:bodyPr/>
        <a:lstStyle/>
        <a:p>
          <a:endParaRPr lang="en-US"/>
        </a:p>
      </dgm:t>
    </dgm:pt>
    <dgm:pt modelId="{D7A73F66-7E50-4EE8-8E47-4366FD044A43}">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Create master building schedule</a:t>
          </a:r>
        </a:p>
      </dgm:t>
    </dgm:pt>
    <dgm:pt modelId="{3B853F8C-2428-42BE-9D3A-B9C702AAC6C3}" type="parTrans" cxnId="{BF1E1671-226C-49A7-A169-B1C75FA9530B}">
      <dgm:prSet/>
      <dgm:spPr/>
      <dgm:t>
        <a:bodyPr/>
        <a:lstStyle/>
        <a:p>
          <a:endParaRPr lang="en-US"/>
        </a:p>
      </dgm:t>
    </dgm:pt>
    <dgm:pt modelId="{824497E6-181A-4F5C-8CC4-ACD541D9BFEE}" type="sibTrans" cxnId="{BF1E1671-226C-49A7-A169-B1C75FA9530B}">
      <dgm:prSet/>
      <dgm:spPr/>
      <dgm:t>
        <a:bodyPr/>
        <a:lstStyle/>
        <a:p>
          <a:endParaRPr lang="en-US"/>
        </a:p>
      </dgm:t>
    </dgm:pt>
    <dgm:pt modelId="{DB6BB123-BC13-41CF-9E15-0FB62BC8F359}">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Manage building budget</a:t>
          </a:r>
        </a:p>
      </dgm:t>
    </dgm:pt>
    <dgm:pt modelId="{379B8F9F-0F3D-4B9A-9841-90E669449B6E}" type="parTrans" cxnId="{1AE73849-ED70-495C-AF8E-E36758FF9ABD}">
      <dgm:prSet/>
      <dgm:spPr/>
      <dgm:t>
        <a:bodyPr/>
        <a:lstStyle/>
        <a:p>
          <a:endParaRPr lang="en-US"/>
        </a:p>
      </dgm:t>
    </dgm:pt>
    <dgm:pt modelId="{2EF601F8-CEB8-4D0E-B825-82F11730D0C7}" type="sibTrans" cxnId="{1AE73849-ED70-495C-AF8E-E36758FF9ABD}">
      <dgm:prSet/>
      <dgm:spPr/>
      <dgm:t>
        <a:bodyPr/>
        <a:lstStyle/>
        <a:p>
          <a:endParaRPr lang="en-US"/>
        </a:p>
      </dgm:t>
    </dgm:pt>
    <dgm:pt modelId="{D6B6CA47-17F7-4A3A-BBF0-4D6CB004BAFE}">
      <dgm:prSet phldrT="[Text]"/>
      <dgm:spPr/>
      <dgm:t>
        <a:bodyPr/>
        <a:lstStyle/>
        <a:p>
          <a:r>
            <a:rPr lang="en-US" dirty="0"/>
            <a:t>Instructional</a:t>
          </a:r>
        </a:p>
      </dgm:t>
    </dgm:pt>
    <dgm:pt modelId="{CF60CC32-720F-4DDC-8199-8E32104F07B2}" type="parTrans" cxnId="{C8B03A07-9B0A-47F7-9753-41A5E2083FB7}">
      <dgm:prSet/>
      <dgm:spPr/>
      <dgm:t>
        <a:bodyPr/>
        <a:lstStyle/>
        <a:p>
          <a:endParaRPr lang="en-US"/>
        </a:p>
      </dgm:t>
    </dgm:pt>
    <dgm:pt modelId="{9F013FE9-754D-4E6D-B85B-A9CBAF33C1A7}" type="sibTrans" cxnId="{C8B03A07-9B0A-47F7-9753-41A5E2083FB7}">
      <dgm:prSet/>
      <dgm:spPr/>
      <dgm:t>
        <a:bodyPr/>
        <a:lstStyle/>
        <a:p>
          <a:endParaRPr lang="en-US"/>
        </a:p>
      </dgm:t>
    </dgm:pt>
    <dgm:pt modelId="{6233C6BF-83E2-4BDB-91B0-8ADF1A45FB25}">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Ensure alignment of curriculum to MO Teaching Standards</a:t>
          </a:r>
        </a:p>
      </dgm:t>
    </dgm:pt>
    <dgm:pt modelId="{4BA2FC43-0A41-4F73-80D9-EC408147C0FC}" type="parTrans" cxnId="{10DE09D4-DC5F-4629-B79B-40D742D51B57}">
      <dgm:prSet/>
      <dgm:spPr/>
      <dgm:t>
        <a:bodyPr/>
        <a:lstStyle/>
        <a:p>
          <a:endParaRPr lang="en-US"/>
        </a:p>
      </dgm:t>
    </dgm:pt>
    <dgm:pt modelId="{D3BD78F9-E675-4D30-A52E-62BCC5EE4CE8}" type="sibTrans" cxnId="{10DE09D4-DC5F-4629-B79B-40D742D51B57}">
      <dgm:prSet/>
      <dgm:spPr/>
      <dgm:t>
        <a:bodyPr/>
        <a:lstStyle/>
        <a:p>
          <a:endParaRPr lang="en-US"/>
        </a:p>
      </dgm:t>
    </dgm:pt>
    <dgm:pt modelId="{F618275D-4BF4-4D2E-BB6B-2F7E1EC5349F}">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Engage in  classroom walkthroughs  </a:t>
          </a:r>
        </a:p>
      </dgm:t>
    </dgm:pt>
    <dgm:pt modelId="{626E3262-8719-4E79-9A90-F44BA54FCD32}" type="parTrans" cxnId="{A17F46AA-2F8E-4FEF-944C-44729B659F94}">
      <dgm:prSet/>
      <dgm:spPr/>
      <dgm:t>
        <a:bodyPr/>
        <a:lstStyle/>
        <a:p>
          <a:endParaRPr lang="en-US"/>
        </a:p>
      </dgm:t>
    </dgm:pt>
    <dgm:pt modelId="{40D2B93B-ABD0-4393-AEA0-BF6BE5C5CA9C}" type="sibTrans" cxnId="{A17F46AA-2F8E-4FEF-944C-44729B659F94}">
      <dgm:prSet/>
      <dgm:spPr/>
      <dgm:t>
        <a:bodyPr/>
        <a:lstStyle/>
        <a:p>
          <a:endParaRPr lang="en-US"/>
        </a:p>
      </dgm:t>
    </dgm:pt>
    <dgm:pt modelId="{B0BD5661-31EE-4545-86D6-54D2E6600FC2}" type="pres">
      <dgm:prSet presAssocID="{1E5621BC-5D9B-4B20-B611-30C02938416D}" presName="diagram" presStyleCnt="0">
        <dgm:presLayoutVars>
          <dgm:chPref val="1"/>
          <dgm:dir/>
          <dgm:animOne val="branch"/>
          <dgm:animLvl val="lvl"/>
          <dgm:resizeHandles/>
        </dgm:presLayoutVars>
      </dgm:prSet>
      <dgm:spPr/>
    </dgm:pt>
    <dgm:pt modelId="{8DAF7B3D-BE33-425E-92B5-B86F2C93EACA}" type="pres">
      <dgm:prSet presAssocID="{CA3DA854-92E0-4A56-9605-D91A98138601}" presName="root" presStyleCnt="0"/>
      <dgm:spPr/>
    </dgm:pt>
    <dgm:pt modelId="{0E6BF253-2F34-44D6-9CC4-DD371D66E8F6}" type="pres">
      <dgm:prSet presAssocID="{CA3DA854-92E0-4A56-9605-D91A98138601}" presName="rootComposite" presStyleCnt="0"/>
      <dgm:spPr/>
    </dgm:pt>
    <dgm:pt modelId="{2F0D2181-0E17-46C4-85E9-401D601640BB}" type="pres">
      <dgm:prSet presAssocID="{CA3DA854-92E0-4A56-9605-D91A98138601}" presName="rootText" presStyleLbl="node1" presStyleIdx="0" presStyleCnt="2"/>
      <dgm:spPr/>
    </dgm:pt>
    <dgm:pt modelId="{E0D81A18-5A56-4057-B8ED-8A420386D944}" type="pres">
      <dgm:prSet presAssocID="{CA3DA854-92E0-4A56-9605-D91A98138601}" presName="rootConnector" presStyleLbl="node1" presStyleIdx="0" presStyleCnt="2"/>
      <dgm:spPr/>
    </dgm:pt>
    <dgm:pt modelId="{B7FE2D2F-C006-4F67-8637-C1928BD8655E}" type="pres">
      <dgm:prSet presAssocID="{CA3DA854-92E0-4A56-9605-D91A98138601}" presName="childShape" presStyleCnt="0"/>
      <dgm:spPr/>
    </dgm:pt>
    <dgm:pt modelId="{9A64353B-B258-4365-9814-C2005285524D}" type="pres">
      <dgm:prSet presAssocID="{3B853F8C-2428-42BE-9D3A-B9C702AAC6C3}" presName="Name13" presStyleLbl="parChTrans1D2" presStyleIdx="0" presStyleCnt="4"/>
      <dgm:spPr/>
    </dgm:pt>
    <dgm:pt modelId="{37FB4E61-9FD5-4BEA-9C5A-F85181117727}" type="pres">
      <dgm:prSet presAssocID="{D7A73F66-7E50-4EE8-8E47-4366FD044A43}" presName="childText" presStyleLbl="bgAcc1" presStyleIdx="0" presStyleCnt="4">
        <dgm:presLayoutVars>
          <dgm:bulletEnabled val="1"/>
        </dgm:presLayoutVars>
      </dgm:prSet>
      <dgm:spPr/>
    </dgm:pt>
    <dgm:pt modelId="{87A12B65-33CF-4F50-BDBD-572563BDFBF6}" type="pres">
      <dgm:prSet presAssocID="{379B8F9F-0F3D-4B9A-9841-90E669449B6E}" presName="Name13" presStyleLbl="parChTrans1D2" presStyleIdx="1" presStyleCnt="4"/>
      <dgm:spPr/>
    </dgm:pt>
    <dgm:pt modelId="{A3611041-0F73-471E-9B91-5BCC87BC6F05}" type="pres">
      <dgm:prSet presAssocID="{DB6BB123-BC13-41CF-9E15-0FB62BC8F359}" presName="childText" presStyleLbl="bgAcc1" presStyleIdx="1" presStyleCnt="4">
        <dgm:presLayoutVars>
          <dgm:bulletEnabled val="1"/>
        </dgm:presLayoutVars>
      </dgm:prSet>
      <dgm:spPr/>
    </dgm:pt>
    <dgm:pt modelId="{C3710917-D47D-4A73-8421-AE3CD5A745C7}" type="pres">
      <dgm:prSet presAssocID="{D6B6CA47-17F7-4A3A-BBF0-4D6CB004BAFE}" presName="root" presStyleCnt="0"/>
      <dgm:spPr/>
    </dgm:pt>
    <dgm:pt modelId="{21F6A71E-E748-4452-B59C-971DB8ACC0D4}" type="pres">
      <dgm:prSet presAssocID="{D6B6CA47-17F7-4A3A-BBF0-4D6CB004BAFE}" presName="rootComposite" presStyleCnt="0"/>
      <dgm:spPr/>
    </dgm:pt>
    <dgm:pt modelId="{C358146E-D0E6-4325-9C66-A1287CBA0525}" type="pres">
      <dgm:prSet presAssocID="{D6B6CA47-17F7-4A3A-BBF0-4D6CB004BAFE}" presName="rootText" presStyleLbl="node1" presStyleIdx="1" presStyleCnt="2"/>
      <dgm:spPr/>
    </dgm:pt>
    <dgm:pt modelId="{7CA4A24C-3C95-492F-ABA3-209DB64281AD}" type="pres">
      <dgm:prSet presAssocID="{D6B6CA47-17F7-4A3A-BBF0-4D6CB004BAFE}" presName="rootConnector" presStyleLbl="node1" presStyleIdx="1" presStyleCnt="2"/>
      <dgm:spPr/>
    </dgm:pt>
    <dgm:pt modelId="{06BD343A-59F1-4B5C-814F-C190E694665F}" type="pres">
      <dgm:prSet presAssocID="{D6B6CA47-17F7-4A3A-BBF0-4D6CB004BAFE}" presName="childShape" presStyleCnt="0"/>
      <dgm:spPr/>
    </dgm:pt>
    <dgm:pt modelId="{732DC754-17BB-4F86-95A2-BB22D5556D7F}" type="pres">
      <dgm:prSet presAssocID="{4BA2FC43-0A41-4F73-80D9-EC408147C0FC}" presName="Name13" presStyleLbl="parChTrans1D2" presStyleIdx="2" presStyleCnt="4"/>
      <dgm:spPr/>
    </dgm:pt>
    <dgm:pt modelId="{B0CA1FF1-FBD6-46AD-8AB8-2A7D8AE8C33B}" type="pres">
      <dgm:prSet presAssocID="{6233C6BF-83E2-4BDB-91B0-8ADF1A45FB25}" presName="childText" presStyleLbl="bgAcc1" presStyleIdx="2" presStyleCnt="4">
        <dgm:presLayoutVars>
          <dgm:bulletEnabled val="1"/>
        </dgm:presLayoutVars>
      </dgm:prSet>
      <dgm:spPr/>
    </dgm:pt>
    <dgm:pt modelId="{28F7E567-AAE1-4B62-B376-DDE30C742A3A}" type="pres">
      <dgm:prSet presAssocID="{626E3262-8719-4E79-9A90-F44BA54FCD32}" presName="Name13" presStyleLbl="parChTrans1D2" presStyleIdx="3" presStyleCnt="4"/>
      <dgm:spPr/>
    </dgm:pt>
    <dgm:pt modelId="{D9CC99C8-A14F-4E43-8B11-8846F465108D}" type="pres">
      <dgm:prSet presAssocID="{F618275D-4BF4-4D2E-BB6B-2F7E1EC5349F}" presName="childText" presStyleLbl="bgAcc1" presStyleIdx="3" presStyleCnt="4">
        <dgm:presLayoutVars>
          <dgm:bulletEnabled val="1"/>
        </dgm:presLayoutVars>
      </dgm:prSet>
      <dgm:spPr/>
    </dgm:pt>
  </dgm:ptLst>
  <dgm:cxnLst>
    <dgm:cxn modelId="{89592301-3132-47E7-B2C1-6F3916F4635A}" type="presOf" srcId="{CA3DA854-92E0-4A56-9605-D91A98138601}" destId="{E0D81A18-5A56-4057-B8ED-8A420386D944}" srcOrd="1" destOrd="0" presId="urn:microsoft.com/office/officeart/2005/8/layout/hierarchy3"/>
    <dgm:cxn modelId="{98AD2F01-FED1-4982-957B-CFA2F1D0415B}" srcId="{1E5621BC-5D9B-4B20-B611-30C02938416D}" destId="{CA3DA854-92E0-4A56-9605-D91A98138601}" srcOrd="0" destOrd="0" parTransId="{AA41737D-9FC6-42C2-8675-78767BC98120}" sibTransId="{298A0270-C9F1-42FF-B821-EB57E3254CC4}"/>
    <dgm:cxn modelId="{A8BF2402-BC91-497E-AC0B-B863743F14B3}" type="presOf" srcId="{379B8F9F-0F3D-4B9A-9841-90E669449B6E}" destId="{87A12B65-33CF-4F50-BDBD-572563BDFBF6}" srcOrd="0" destOrd="0" presId="urn:microsoft.com/office/officeart/2005/8/layout/hierarchy3"/>
    <dgm:cxn modelId="{C8B03A07-9B0A-47F7-9753-41A5E2083FB7}" srcId="{1E5621BC-5D9B-4B20-B611-30C02938416D}" destId="{D6B6CA47-17F7-4A3A-BBF0-4D6CB004BAFE}" srcOrd="1" destOrd="0" parTransId="{CF60CC32-720F-4DDC-8199-8E32104F07B2}" sibTransId="{9F013FE9-754D-4E6D-B85B-A9CBAF33C1A7}"/>
    <dgm:cxn modelId="{916C200F-4434-4686-A344-86C04063CA20}" type="presOf" srcId="{1E5621BC-5D9B-4B20-B611-30C02938416D}" destId="{B0BD5661-31EE-4545-86D6-54D2E6600FC2}" srcOrd="0" destOrd="0" presId="urn:microsoft.com/office/officeart/2005/8/layout/hierarchy3"/>
    <dgm:cxn modelId="{B535FD39-92E7-496F-8B38-05670AEFE596}" type="presOf" srcId="{4BA2FC43-0A41-4F73-80D9-EC408147C0FC}" destId="{732DC754-17BB-4F86-95A2-BB22D5556D7F}" srcOrd="0" destOrd="0" presId="urn:microsoft.com/office/officeart/2005/8/layout/hierarchy3"/>
    <dgm:cxn modelId="{1AE73849-ED70-495C-AF8E-E36758FF9ABD}" srcId="{CA3DA854-92E0-4A56-9605-D91A98138601}" destId="{DB6BB123-BC13-41CF-9E15-0FB62BC8F359}" srcOrd="1" destOrd="0" parTransId="{379B8F9F-0F3D-4B9A-9841-90E669449B6E}" sibTransId="{2EF601F8-CEB8-4D0E-B825-82F11730D0C7}"/>
    <dgm:cxn modelId="{A7DD8069-56FE-48CE-8E5A-D0E5AAAB6053}" type="presOf" srcId="{F618275D-4BF4-4D2E-BB6B-2F7E1EC5349F}" destId="{D9CC99C8-A14F-4E43-8B11-8846F465108D}" srcOrd="0" destOrd="0" presId="urn:microsoft.com/office/officeart/2005/8/layout/hierarchy3"/>
    <dgm:cxn modelId="{BB41854F-7420-4944-8B95-3A150BC3F856}" type="presOf" srcId="{3B853F8C-2428-42BE-9D3A-B9C702AAC6C3}" destId="{9A64353B-B258-4365-9814-C2005285524D}" srcOrd="0" destOrd="0" presId="urn:microsoft.com/office/officeart/2005/8/layout/hierarchy3"/>
    <dgm:cxn modelId="{BF1E1671-226C-49A7-A169-B1C75FA9530B}" srcId="{CA3DA854-92E0-4A56-9605-D91A98138601}" destId="{D7A73F66-7E50-4EE8-8E47-4366FD044A43}" srcOrd="0" destOrd="0" parTransId="{3B853F8C-2428-42BE-9D3A-B9C702AAC6C3}" sibTransId="{824497E6-181A-4F5C-8CC4-ACD541D9BFEE}"/>
    <dgm:cxn modelId="{4DB5088A-853D-40A1-8649-544E5BF4361C}" type="presOf" srcId="{CA3DA854-92E0-4A56-9605-D91A98138601}" destId="{2F0D2181-0E17-46C4-85E9-401D601640BB}" srcOrd="0" destOrd="0" presId="urn:microsoft.com/office/officeart/2005/8/layout/hierarchy3"/>
    <dgm:cxn modelId="{F9BEDA8C-346E-432C-B8D9-ED353F159076}" type="presOf" srcId="{6233C6BF-83E2-4BDB-91B0-8ADF1A45FB25}" destId="{B0CA1FF1-FBD6-46AD-8AB8-2A7D8AE8C33B}" srcOrd="0" destOrd="0" presId="urn:microsoft.com/office/officeart/2005/8/layout/hierarchy3"/>
    <dgm:cxn modelId="{A17F46AA-2F8E-4FEF-944C-44729B659F94}" srcId="{D6B6CA47-17F7-4A3A-BBF0-4D6CB004BAFE}" destId="{F618275D-4BF4-4D2E-BB6B-2F7E1EC5349F}" srcOrd="1" destOrd="0" parTransId="{626E3262-8719-4E79-9A90-F44BA54FCD32}" sibTransId="{40D2B93B-ABD0-4393-AEA0-BF6BE5C5CA9C}"/>
    <dgm:cxn modelId="{D04646BE-BBC5-4D7F-A441-3AFB3F94840F}" type="presOf" srcId="{D7A73F66-7E50-4EE8-8E47-4366FD044A43}" destId="{37FB4E61-9FD5-4BEA-9C5A-F85181117727}" srcOrd="0" destOrd="0" presId="urn:microsoft.com/office/officeart/2005/8/layout/hierarchy3"/>
    <dgm:cxn modelId="{11E8E9D1-F9D0-4E77-8B39-4D9A420DFA8C}" type="presOf" srcId="{626E3262-8719-4E79-9A90-F44BA54FCD32}" destId="{28F7E567-AAE1-4B62-B376-DDE30C742A3A}" srcOrd="0" destOrd="0" presId="urn:microsoft.com/office/officeart/2005/8/layout/hierarchy3"/>
    <dgm:cxn modelId="{10DE09D4-DC5F-4629-B79B-40D742D51B57}" srcId="{D6B6CA47-17F7-4A3A-BBF0-4D6CB004BAFE}" destId="{6233C6BF-83E2-4BDB-91B0-8ADF1A45FB25}" srcOrd="0" destOrd="0" parTransId="{4BA2FC43-0A41-4F73-80D9-EC408147C0FC}" sibTransId="{D3BD78F9-E675-4D30-A52E-62BCC5EE4CE8}"/>
    <dgm:cxn modelId="{F0F687E2-17A2-406E-85FC-B1B7C6D1D3EF}" type="presOf" srcId="{D6B6CA47-17F7-4A3A-BBF0-4D6CB004BAFE}" destId="{C358146E-D0E6-4325-9C66-A1287CBA0525}" srcOrd="0" destOrd="0" presId="urn:microsoft.com/office/officeart/2005/8/layout/hierarchy3"/>
    <dgm:cxn modelId="{EEA797EC-371F-4D54-B001-090676E15431}" type="presOf" srcId="{D6B6CA47-17F7-4A3A-BBF0-4D6CB004BAFE}" destId="{7CA4A24C-3C95-492F-ABA3-209DB64281AD}" srcOrd="1" destOrd="0" presId="urn:microsoft.com/office/officeart/2005/8/layout/hierarchy3"/>
    <dgm:cxn modelId="{BB8EE1F9-FC0D-4D20-A647-657EEC5D75B3}" type="presOf" srcId="{DB6BB123-BC13-41CF-9E15-0FB62BC8F359}" destId="{A3611041-0F73-471E-9B91-5BCC87BC6F05}" srcOrd="0" destOrd="0" presId="urn:microsoft.com/office/officeart/2005/8/layout/hierarchy3"/>
    <dgm:cxn modelId="{BAEB0C81-94EC-400C-B115-657F0574474E}" type="presParOf" srcId="{B0BD5661-31EE-4545-86D6-54D2E6600FC2}" destId="{8DAF7B3D-BE33-425E-92B5-B86F2C93EACA}" srcOrd="0" destOrd="0" presId="urn:microsoft.com/office/officeart/2005/8/layout/hierarchy3"/>
    <dgm:cxn modelId="{DE1C4CC4-6071-4B79-8274-5EC156CA85E6}" type="presParOf" srcId="{8DAF7B3D-BE33-425E-92B5-B86F2C93EACA}" destId="{0E6BF253-2F34-44D6-9CC4-DD371D66E8F6}" srcOrd="0" destOrd="0" presId="urn:microsoft.com/office/officeart/2005/8/layout/hierarchy3"/>
    <dgm:cxn modelId="{F41070A4-D8A9-4820-8475-939D20F84866}" type="presParOf" srcId="{0E6BF253-2F34-44D6-9CC4-DD371D66E8F6}" destId="{2F0D2181-0E17-46C4-85E9-401D601640BB}" srcOrd="0" destOrd="0" presId="urn:microsoft.com/office/officeart/2005/8/layout/hierarchy3"/>
    <dgm:cxn modelId="{C3AED62F-F9DD-493D-B158-B01134DA3B68}" type="presParOf" srcId="{0E6BF253-2F34-44D6-9CC4-DD371D66E8F6}" destId="{E0D81A18-5A56-4057-B8ED-8A420386D944}" srcOrd="1" destOrd="0" presId="urn:microsoft.com/office/officeart/2005/8/layout/hierarchy3"/>
    <dgm:cxn modelId="{CEAA0235-3273-4E1F-8A21-96E795572727}" type="presParOf" srcId="{8DAF7B3D-BE33-425E-92B5-B86F2C93EACA}" destId="{B7FE2D2F-C006-4F67-8637-C1928BD8655E}" srcOrd="1" destOrd="0" presId="urn:microsoft.com/office/officeart/2005/8/layout/hierarchy3"/>
    <dgm:cxn modelId="{C2496FEF-FB4B-4ADA-A1EF-882EB67E9E4C}" type="presParOf" srcId="{B7FE2D2F-C006-4F67-8637-C1928BD8655E}" destId="{9A64353B-B258-4365-9814-C2005285524D}" srcOrd="0" destOrd="0" presId="urn:microsoft.com/office/officeart/2005/8/layout/hierarchy3"/>
    <dgm:cxn modelId="{7DE0C7FF-C1C5-47D2-AB4F-85AC956E15C8}" type="presParOf" srcId="{B7FE2D2F-C006-4F67-8637-C1928BD8655E}" destId="{37FB4E61-9FD5-4BEA-9C5A-F85181117727}" srcOrd="1" destOrd="0" presId="urn:microsoft.com/office/officeart/2005/8/layout/hierarchy3"/>
    <dgm:cxn modelId="{9F648A80-8BD0-4678-B79A-6E2F508E49D0}" type="presParOf" srcId="{B7FE2D2F-C006-4F67-8637-C1928BD8655E}" destId="{87A12B65-33CF-4F50-BDBD-572563BDFBF6}" srcOrd="2" destOrd="0" presId="urn:microsoft.com/office/officeart/2005/8/layout/hierarchy3"/>
    <dgm:cxn modelId="{1B8667C6-05B8-4EAD-BE68-DBC1CC160B9A}" type="presParOf" srcId="{B7FE2D2F-C006-4F67-8637-C1928BD8655E}" destId="{A3611041-0F73-471E-9B91-5BCC87BC6F05}" srcOrd="3" destOrd="0" presId="urn:microsoft.com/office/officeart/2005/8/layout/hierarchy3"/>
    <dgm:cxn modelId="{F93760C3-EB53-4F97-BB55-C5E90B082D43}" type="presParOf" srcId="{B0BD5661-31EE-4545-86D6-54D2E6600FC2}" destId="{C3710917-D47D-4A73-8421-AE3CD5A745C7}" srcOrd="1" destOrd="0" presId="urn:microsoft.com/office/officeart/2005/8/layout/hierarchy3"/>
    <dgm:cxn modelId="{635CE110-2DA1-49F9-8187-B4CE784228AA}" type="presParOf" srcId="{C3710917-D47D-4A73-8421-AE3CD5A745C7}" destId="{21F6A71E-E748-4452-B59C-971DB8ACC0D4}" srcOrd="0" destOrd="0" presId="urn:microsoft.com/office/officeart/2005/8/layout/hierarchy3"/>
    <dgm:cxn modelId="{9F960116-360A-4225-9E57-9A9F447F4278}" type="presParOf" srcId="{21F6A71E-E748-4452-B59C-971DB8ACC0D4}" destId="{C358146E-D0E6-4325-9C66-A1287CBA0525}" srcOrd="0" destOrd="0" presId="urn:microsoft.com/office/officeart/2005/8/layout/hierarchy3"/>
    <dgm:cxn modelId="{41CA35B9-9547-4D7C-913C-C1BB787B0B4E}" type="presParOf" srcId="{21F6A71E-E748-4452-B59C-971DB8ACC0D4}" destId="{7CA4A24C-3C95-492F-ABA3-209DB64281AD}" srcOrd="1" destOrd="0" presId="urn:microsoft.com/office/officeart/2005/8/layout/hierarchy3"/>
    <dgm:cxn modelId="{F3B8866A-0576-44C5-8887-DE6AC2D0B50F}" type="presParOf" srcId="{C3710917-D47D-4A73-8421-AE3CD5A745C7}" destId="{06BD343A-59F1-4B5C-814F-C190E694665F}" srcOrd="1" destOrd="0" presId="urn:microsoft.com/office/officeart/2005/8/layout/hierarchy3"/>
    <dgm:cxn modelId="{805288DD-9900-4F7A-B2E2-F72494F484F9}" type="presParOf" srcId="{06BD343A-59F1-4B5C-814F-C190E694665F}" destId="{732DC754-17BB-4F86-95A2-BB22D5556D7F}" srcOrd="0" destOrd="0" presId="urn:microsoft.com/office/officeart/2005/8/layout/hierarchy3"/>
    <dgm:cxn modelId="{7DE58C6A-B40E-41B8-92CF-55AE9937567A}" type="presParOf" srcId="{06BD343A-59F1-4B5C-814F-C190E694665F}" destId="{B0CA1FF1-FBD6-46AD-8AB8-2A7D8AE8C33B}" srcOrd="1" destOrd="0" presId="urn:microsoft.com/office/officeart/2005/8/layout/hierarchy3"/>
    <dgm:cxn modelId="{1C702E25-1A67-46CE-B9E9-B07FA3146D82}" type="presParOf" srcId="{06BD343A-59F1-4B5C-814F-C190E694665F}" destId="{28F7E567-AAE1-4B62-B376-DDE30C742A3A}" srcOrd="2" destOrd="0" presId="urn:microsoft.com/office/officeart/2005/8/layout/hierarchy3"/>
    <dgm:cxn modelId="{96FB0D41-1E0D-465D-A838-199EEC9336FB}" type="presParOf" srcId="{06BD343A-59F1-4B5C-814F-C190E694665F}" destId="{D9CC99C8-A14F-4E43-8B11-8846F465108D}"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7EF530-2B45-417D-B419-5D4EA3EA2BCD}" type="doc">
      <dgm:prSet loTypeId="urn:microsoft.com/office/officeart/2005/8/layout/venn1" loCatId="relationship" qsTypeId="urn:microsoft.com/office/officeart/2005/8/quickstyle/simple1" qsCatId="simple" csTypeId="urn:microsoft.com/office/officeart/2005/8/colors/colorful3" csCatId="colorful" phldr="1"/>
      <dgm:spPr/>
    </dgm:pt>
    <dgm:pt modelId="{47C07073-7072-49AD-B102-605099D57736}">
      <dgm:prSet phldrT="[Text]"/>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lvl="0" algn="ctr" defTabSz="844550">
            <a:lnSpc>
              <a:spcPct val="100000"/>
            </a:lnSpc>
            <a:spcBef>
              <a:spcPct val="0"/>
            </a:spcBef>
            <a:spcAft>
              <a:spcPts val="0"/>
            </a:spcAft>
            <a:buNone/>
          </a:pPr>
          <a:r>
            <a:rPr lang="en-US" dirty="0"/>
            <a:t>Building      Leadership</a:t>
          </a:r>
        </a:p>
        <a:p>
          <a:pPr marL="0" lvl="0" algn="ctr" defTabSz="844550">
            <a:lnSpc>
              <a:spcPct val="100000"/>
            </a:lnSpc>
            <a:spcBef>
              <a:spcPct val="0"/>
            </a:spcBef>
            <a:spcAft>
              <a:spcPts val="0"/>
            </a:spcAft>
            <a:buNone/>
          </a:pPr>
          <a:r>
            <a:rPr lang="en-US" dirty="0"/>
            <a:t>Team</a:t>
          </a:r>
        </a:p>
      </dgm:t>
    </dgm:pt>
    <dgm:pt modelId="{A452C3FC-9972-49FB-A302-F59C1B86C982}" type="parTrans" cxnId="{79B84C8E-6A77-4761-A885-32D0BB55C071}">
      <dgm:prSet/>
      <dgm:spPr/>
      <dgm:t>
        <a:bodyPr/>
        <a:lstStyle/>
        <a:p>
          <a:endParaRPr lang="en-US"/>
        </a:p>
      </dgm:t>
    </dgm:pt>
    <dgm:pt modelId="{003A2B36-D0EF-428D-9C7A-E11AEBF36C4B}" type="sibTrans" cxnId="{79B84C8E-6A77-4761-A885-32D0BB55C071}">
      <dgm:prSet/>
      <dgm:spPr/>
      <dgm:t>
        <a:bodyPr/>
        <a:lstStyle/>
        <a:p>
          <a:endParaRPr lang="en-US"/>
        </a:p>
      </dgm:t>
    </dgm:pt>
    <dgm:pt modelId="{E9D64F02-2313-4FCD-A24A-90D9C706D354}">
      <dgm:prSet phldrT="[Text]"/>
      <dgm:spPr>
        <a:solidFill>
          <a:srgbClr val="FFFF00">
            <a:alpha val="50000"/>
          </a:srgbClr>
        </a:solidFill>
      </dgm:spPr>
      <dgm:t>
        <a:bodyPr/>
        <a:lstStyle/>
        <a:p>
          <a:r>
            <a:rPr lang="en-US" dirty="0"/>
            <a:t>Collaborative Teams</a:t>
          </a:r>
        </a:p>
      </dgm:t>
    </dgm:pt>
    <dgm:pt modelId="{0E1557AE-1FE8-40A6-825A-F4F9464E5BEF}" type="parTrans" cxnId="{8CEF6202-1250-4533-BF3D-EC2B8ED761DA}">
      <dgm:prSet/>
      <dgm:spPr/>
      <dgm:t>
        <a:bodyPr/>
        <a:lstStyle/>
        <a:p>
          <a:endParaRPr lang="en-US"/>
        </a:p>
      </dgm:t>
    </dgm:pt>
    <dgm:pt modelId="{897607A3-E42E-4A2E-857B-BA591119B941}" type="sibTrans" cxnId="{8CEF6202-1250-4533-BF3D-EC2B8ED761DA}">
      <dgm:prSet/>
      <dgm:spPr/>
      <dgm:t>
        <a:bodyPr/>
        <a:lstStyle/>
        <a:p>
          <a:endParaRPr lang="en-US"/>
        </a:p>
      </dgm:t>
    </dgm:pt>
    <dgm:pt modelId="{8697242B-9B9C-42D4-8262-4CFD4119EC57}">
      <dgm:prSet/>
      <dgm:spPr/>
      <dgm:t>
        <a:bodyPr/>
        <a:lstStyle/>
        <a:p>
          <a:pPr marL="114300" lvl="1" indent="0" algn="l" defTabSz="666750">
            <a:lnSpc>
              <a:spcPct val="90000"/>
            </a:lnSpc>
            <a:spcBef>
              <a:spcPct val="0"/>
            </a:spcBef>
            <a:spcAft>
              <a:spcPct val="15000"/>
            </a:spcAft>
          </a:pPr>
          <a:endParaRPr lang="en-US" dirty="0"/>
        </a:p>
      </dgm:t>
    </dgm:pt>
    <dgm:pt modelId="{E9018C13-A28E-4689-A24D-D97C2FD44936}" type="parTrans" cxnId="{AF29FA2E-6418-416B-89B6-00CB8C29AFAE}">
      <dgm:prSet/>
      <dgm:spPr/>
      <dgm:t>
        <a:bodyPr/>
        <a:lstStyle/>
        <a:p>
          <a:endParaRPr lang="en-US"/>
        </a:p>
      </dgm:t>
    </dgm:pt>
    <dgm:pt modelId="{FB9ED3D8-04B1-4F21-BF27-6EF2A4B2982A}" type="sibTrans" cxnId="{AF29FA2E-6418-416B-89B6-00CB8C29AFAE}">
      <dgm:prSet/>
      <dgm:spPr/>
      <dgm:t>
        <a:bodyPr/>
        <a:lstStyle/>
        <a:p>
          <a:endParaRPr lang="en-US"/>
        </a:p>
      </dgm:t>
    </dgm:pt>
    <dgm:pt modelId="{1D2123D0-E657-4CF5-9F4F-C661CA8B5986}" type="pres">
      <dgm:prSet presAssocID="{557EF530-2B45-417D-B419-5D4EA3EA2BCD}" presName="compositeShape" presStyleCnt="0">
        <dgm:presLayoutVars>
          <dgm:chMax val="7"/>
          <dgm:dir/>
          <dgm:resizeHandles val="exact"/>
        </dgm:presLayoutVars>
      </dgm:prSet>
      <dgm:spPr/>
    </dgm:pt>
    <dgm:pt modelId="{5BEFAF29-BA2C-412B-A592-7A1F1B23974B}" type="pres">
      <dgm:prSet presAssocID="{47C07073-7072-49AD-B102-605099D57736}" presName="circ1" presStyleLbl="vennNode1" presStyleIdx="0" presStyleCnt="2" custScaleX="94071" custScaleY="93613" custLinFactNeighborX="-6272" custLinFactNeighborY="-2271"/>
      <dgm:spPr/>
    </dgm:pt>
    <dgm:pt modelId="{F79EF089-9E69-4D51-AAE9-9C37B49F9F99}" type="pres">
      <dgm:prSet presAssocID="{47C07073-7072-49AD-B102-605099D57736}" presName="circ1Tx" presStyleLbl="revTx" presStyleIdx="0" presStyleCnt="0">
        <dgm:presLayoutVars>
          <dgm:chMax val="0"/>
          <dgm:chPref val="0"/>
          <dgm:bulletEnabled val="1"/>
        </dgm:presLayoutVars>
      </dgm:prSet>
      <dgm:spPr/>
    </dgm:pt>
    <dgm:pt modelId="{BFD95A9F-A9EE-4C04-AC02-925F75BA6DAF}" type="pres">
      <dgm:prSet presAssocID="{E9D64F02-2313-4FCD-A24A-90D9C706D354}" presName="circ2" presStyleLbl="vennNode1" presStyleIdx="1" presStyleCnt="2" custScaleX="91473" custScaleY="94515"/>
      <dgm:spPr/>
    </dgm:pt>
    <dgm:pt modelId="{2A07134F-3471-45D1-95E4-3453B4BD4981}" type="pres">
      <dgm:prSet presAssocID="{E9D64F02-2313-4FCD-A24A-90D9C706D354}" presName="circ2Tx" presStyleLbl="revTx" presStyleIdx="0" presStyleCnt="0">
        <dgm:presLayoutVars>
          <dgm:chMax val="0"/>
          <dgm:chPref val="0"/>
          <dgm:bulletEnabled val="1"/>
        </dgm:presLayoutVars>
      </dgm:prSet>
      <dgm:spPr/>
    </dgm:pt>
  </dgm:ptLst>
  <dgm:cxnLst>
    <dgm:cxn modelId="{8CEF6202-1250-4533-BF3D-EC2B8ED761DA}" srcId="{557EF530-2B45-417D-B419-5D4EA3EA2BCD}" destId="{E9D64F02-2313-4FCD-A24A-90D9C706D354}" srcOrd="1" destOrd="0" parTransId="{0E1557AE-1FE8-40A6-825A-F4F9464E5BEF}" sibTransId="{897607A3-E42E-4A2E-857B-BA591119B941}"/>
    <dgm:cxn modelId="{AACF8B2C-665F-41F0-913E-C26732A7EA53}" type="presOf" srcId="{557EF530-2B45-417D-B419-5D4EA3EA2BCD}" destId="{1D2123D0-E657-4CF5-9F4F-C661CA8B5986}" srcOrd="0" destOrd="0" presId="urn:microsoft.com/office/officeart/2005/8/layout/venn1"/>
    <dgm:cxn modelId="{AF29FA2E-6418-416B-89B6-00CB8C29AFAE}" srcId="{47C07073-7072-49AD-B102-605099D57736}" destId="{8697242B-9B9C-42D4-8262-4CFD4119EC57}" srcOrd="0" destOrd="0" parTransId="{E9018C13-A28E-4689-A24D-D97C2FD44936}" sibTransId="{FB9ED3D8-04B1-4F21-BF27-6EF2A4B2982A}"/>
    <dgm:cxn modelId="{62D3D438-9A15-4FEF-84B3-69F936BA4D32}" type="presOf" srcId="{8697242B-9B9C-42D4-8262-4CFD4119EC57}" destId="{F79EF089-9E69-4D51-AAE9-9C37B49F9F99}" srcOrd="1" destOrd="1" presId="urn:microsoft.com/office/officeart/2005/8/layout/venn1"/>
    <dgm:cxn modelId="{4427333B-48BE-45E0-83D2-69F96D04FBDD}" type="presOf" srcId="{8697242B-9B9C-42D4-8262-4CFD4119EC57}" destId="{5BEFAF29-BA2C-412B-A592-7A1F1B23974B}" srcOrd="0" destOrd="1" presId="urn:microsoft.com/office/officeart/2005/8/layout/venn1"/>
    <dgm:cxn modelId="{CF1D3853-86D2-42A9-8621-BB3E68BA28C3}" type="presOf" srcId="{47C07073-7072-49AD-B102-605099D57736}" destId="{F79EF089-9E69-4D51-AAE9-9C37B49F9F99}" srcOrd="1" destOrd="0" presId="urn:microsoft.com/office/officeart/2005/8/layout/venn1"/>
    <dgm:cxn modelId="{79B84C8E-6A77-4761-A885-32D0BB55C071}" srcId="{557EF530-2B45-417D-B419-5D4EA3EA2BCD}" destId="{47C07073-7072-49AD-B102-605099D57736}" srcOrd="0" destOrd="0" parTransId="{A452C3FC-9972-49FB-A302-F59C1B86C982}" sibTransId="{003A2B36-D0EF-428D-9C7A-E11AEBF36C4B}"/>
    <dgm:cxn modelId="{35BB25A5-7A7E-472E-B314-A654F346202A}" type="presOf" srcId="{47C07073-7072-49AD-B102-605099D57736}" destId="{5BEFAF29-BA2C-412B-A592-7A1F1B23974B}" srcOrd="0" destOrd="0" presId="urn:microsoft.com/office/officeart/2005/8/layout/venn1"/>
    <dgm:cxn modelId="{C59D36C0-1D84-4503-9AD6-2758CE25097E}" type="presOf" srcId="{E9D64F02-2313-4FCD-A24A-90D9C706D354}" destId="{2A07134F-3471-45D1-95E4-3453B4BD4981}" srcOrd="1" destOrd="0" presId="urn:microsoft.com/office/officeart/2005/8/layout/venn1"/>
    <dgm:cxn modelId="{23B061D8-B3A0-47F3-9F82-09E2DCF5B0B3}" type="presOf" srcId="{E9D64F02-2313-4FCD-A24A-90D9C706D354}" destId="{BFD95A9F-A9EE-4C04-AC02-925F75BA6DAF}" srcOrd="0" destOrd="0" presId="urn:microsoft.com/office/officeart/2005/8/layout/venn1"/>
    <dgm:cxn modelId="{D16DAB58-D002-45D9-BAE9-9144FD9C6B38}" type="presParOf" srcId="{1D2123D0-E657-4CF5-9F4F-C661CA8B5986}" destId="{5BEFAF29-BA2C-412B-A592-7A1F1B23974B}" srcOrd="0" destOrd="0" presId="urn:microsoft.com/office/officeart/2005/8/layout/venn1"/>
    <dgm:cxn modelId="{EF96D23F-413E-422E-BFB9-5FC4CF0F5D0B}" type="presParOf" srcId="{1D2123D0-E657-4CF5-9F4F-C661CA8B5986}" destId="{F79EF089-9E69-4D51-AAE9-9C37B49F9F99}" srcOrd="1" destOrd="0" presId="urn:microsoft.com/office/officeart/2005/8/layout/venn1"/>
    <dgm:cxn modelId="{627CF3FC-C2A0-4A28-886B-3132DB8A28D8}" type="presParOf" srcId="{1D2123D0-E657-4CF5-9F4F-C661CA8B5986}" destId="{BFD95A9F-A9EE-4C04-AC02-925F75BA6DAF}" srcOrd="2" destOrd="0" presId="urn:microsoft.com/office/officeart/2005/8/layout/venn1"/>
    <dgm:cxn modelId="{EF86BE7A-5264-4C8F-A4EB-E5EE339DD439}" type="presParOf" srcId="{1D2123D0-E657-4CF5-9F4F-C661CA8B5986}" destId="{2A07134F-3471-45D1-95E4-3453B4BD4981}"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D2181-0E17-46C4-85E9-401D601640BB}">
      <dsp:nvSpPr>
        <dsp:cNvPr id="0" name=""/>
        <dsp:cNvSpPr/>
      </dsp:nvSpPr>
      <dsp:spPr>
        <a:xfrm>
          <a:off x="278782" y="664"/>
          <a:ext cx="2529259" cy="12646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Management</a:t>
          </a:r>
        </a:p>
      </dsp:txBody>
      <dsp:txXfrm>
        <a:off x="315822" y="37704"/>
        <a:ext cx="2455179" cy="1190549"/>
      </dsp:txXfrm>
    </dsp:sp>
    <dsp:sp modelId="{9A64353B-B258-4365-9814-C2005285524D}">
      <dsp:nvSpPr>
        <dsp:cNvPr id="0" name=""/>
        <dsp:cNvSpPr/>
      </dsp:nvSpPr>
      <dsp:spPr>
        <a:xfrm>
          <a:off x="531708" y="1265294"/>
          <a:ext cx="252925" cy="948472"/>
        </a:xfrm>
        <a:custGeom>
          <a:avLst/>
          <a:gdLst/>
          <a:ahLst/>
          <a:cxnLst/>
          <a:rect l="0" t="0" r="0" b="0"/>
          <a:pathLst>
            <a:path>
              <a:moveTo>
                <a:pt x="0" y="0"/>
              </a:moveTo>
              <a:lnTo>
                <a:pt x="0" y="948472"/>
              </a:lnTo>
              <a:lnTo>
                <a:pt x="252925" y="9484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FB4E61-9FD5-4BEA-9C5A-F85181117727}">
      <dsp:nvSpPr>
        <dsp:cNvPr id="0" name=""/>
        <dsp:cNvSpPr/>
      </dsp:nvSpPr>
      <dsp:spPr>
        <a:xfrm>
          <a:off x="784634" y="1581452"/>
          <a:ext cx="2023407" cy="12646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t>Create master building schedule</a:t>
          </a:r>
        </a:p>
      </dsp:txBody>
      <dsp:txXfrm>
        <a:off x="821674" y="1618492"/>
        <a:ext cx="1949327" cy="1190549"/>
      </dsp:txXfrm>
    </dsp:sp>
    <dsp:sp modelId="{87A12B65-33CF-4F50-BDBD-572563BDFBF6}">
      <dsp:nvSpPr>
        <dsp:cNvPr id="0" name=""/>
        <dsp:cNvSpPr/>
      </dsp:nvSpPr>
      <dsp:spPr>
        <a:xfrm>
          <a:off x="531708" y="1265294"/>
          <a:ext cx="252925" cy="2529259"/>
        </a:xfrm>
        <a:custGeom>
          <a:avLst/>
          <a:gdLst/>
          <a:ahLst/>
          <a:cxnLst/>
          <a:rect l="0" t="0" r="0" b="0"/>
          <a:pathLst>
            <a:path>
              <a:moveTo>
                <a:pt x="0" y="0"/>
              </a:moveTo>
              <a:lnTo>
                <a:pt x="0" y="2529259"/>
              </a:lnTo>
              <a:lnTo>
                <a:pt x="252925" y="2529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611041-0F73-471E-9B91-5BCC87BC6F05}">
      <dsp:nvSpPr>
        <dsp:cNvPr id="0" name=""/>
        <dsp:cNvSpPr/>
      </dsp:nvSpPr>
      <dsp:spPr>
        <a:xfrm>
          <a:off x="784634" y="3162239"/>
          <a:ext cx="2023407" cy="12646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t>Manage building budget</a:t>
          </a:r>
        </a:p>
      </dsp:txBody>
      <dsp:txXfrm>
        <a:off x="821674" y="3199279"/>
        <a:ext cx="1949327" cy="1190549"/>
      </dsp:txXfrm>
    </dsp:sp>
    <dsp:sp modelId="{C358146E-D0E6-4325-9C66-A1287CBA0525}">
      <dsp:nvSpPr>
        <dsp:cNvPr id="0" name=""/>
        <dsp:cNvSpPr/>
      </dsp:nvSpPr>
      <dsp:spPr>
        <a:xfrm>
          <a:off x="3440357" y="664"/>
          <a:ext cx="2529259" cy="12646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Instructional</a:t>
          </a:r>
        </a:p>
      </dsp:txBody>
      <dsp:txXfrm>
        <a:off x="3477397" y="37704"/>
        <a:ext cx="2455179" cy="1190549"/>
      </dsp:txXfrm>
    </dsp:sp>
    <dsp:sp modelId="{732DC754-17BB-4F86-95A2-BB22D5556D7F}">
      <dsp:nvSpPr>
        <dsp:cNvPr id="0" name=""/>
        <dsp:cNvSpPr/>
      </dsp:nvSpPr>
      <dsp:spPr>
        <a:xfrm>
          <a:off x="3693283" y="1265294"/>
          <a:ext cx="252925" cy="948472"/>
        </a:xfrm>
        <a:custGeom>
          <a:avLst/>
          <a:gdLst/>
          <a:ahLst/>
          <a:cxnLst/>
          <a:rect l="0" t="0" r="0" b="0"/>
          <a:pathLst>
            <a:path>
              <a:moveTo>
                <a:pt x="0" y="0"/>
              </a:moveTo>
              <a:lnTo>
                <a:pt x="0" y="948472"/>
              </a:lnTo>
              <a:lnTo>
                <a:pt x="252925" y="9484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CA1FF1-FBD6-46AD-8AB8-2A7D8AE8C33B}">
      <dsp:nvSpPr>
        <dsp:cNvPr id="0" name=""/>
        <dsp:cNvSpPr/>
      </dsp:nvSpPr>
      <dsp:spPr>
        <a:xfrm>
          <a:off x="3946209" y="1581452"/>
          <a:ext cx="2023407" cy="12646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t>Ensure alignment of curriculum to MO Teaching Standards</a:t>
          </a:r>
        </a:p>
      </dsp:txBody>
      <dsp:txXfrm>
        <a:off x="3983249" y="1618492"/>
        <a:ext cx="1949327" cy="1190549"/>
      </dsp:txXfrm>
    </dsp:sp>
    <dsp:sp modelId="{28F7E567-AAE1-4B62-B376-DDE30C742A3A}">
      <dsp:nvSpPr>
        <dsp:cNvPr id="0" name=""/>
        <dsp:cNvSpPr/>
      </dsp:nvSpPr>
      <dsp:spPr>
        <a:xfrm>
          <a:off x="3693283" y="1265294"/>
          <a:ext cx="252925" cy="2529259"/>
        </a:xfrm>
        <a:custGeom>
          <a:avLst/>
          <a:gdLst/>
          <a:ahLst/>
          <a:cxnLst/>
          <a:rect l="0" t="0" r="0" b="0"/>
          <a:pathLst>
            <a:path>
              <a:moveTo>
                <a:pt x="0" y="0"/>
              </a:moveTo>
              <a:lnTo>
                <a:pt x="0" y="2529259"/>
              </a:lnTo>
              <a:lnTo>
                <a:pt x="252925" y="2529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CC99C8-A14F-4E43-8B11-8846F465108D}">
      <dsp:nvSpPr>
        <dsp:cNvPr id="0" name=""/>
        <dsp:cNvSpPr/>
      </dsp:nvSpPr>
      <dsp:spPr>
        <a:xfrm>
          <a:off x="3946209" y="3162239"/>
          <a:ext cx="2023407" cy="12646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t>Engage in  classroom walkthroughs  </a:t>
          </a:r>
        </a:p>
      </dsp:txBody>
      <dsp:txXfrm>
        <a:off x="3983249" y="3199279"/>
        <a:ext cx="1949327" cy="1190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FAF29-BA2C-412B-A592-7A1F1B23974B}">
      <dsp:nvSpPr>
        <dsp:cNvPr id="0" name=""/>
        <dsp:cNvSpPr/>
      </dsp:nvSpPr>
      <dsp:spPr>
        <a:xfrm>
          <a:off x="671001" y="45235"/>
          <a:ext cx="3558044" cy="354072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600" kern="1200" dirty="0"/>
        </a:p>
        <a:p>
          <a:pPr marL="0" lvl="0" algn="ctr" defTabSz="844550">
            <a:lnSpc>
              <a:spcPct val="100000"/>
            </a:lnSpc>
            <a:spcBef>
              <a:spcPct val="0"/>
            </a:spcBef>
            <a:spcAft>
              <a:spcPts val="0"/>
            </a:spcAft>
            <a:buNone/>
          </a:pPr>
          <a:r>
            <a:rPr lang="en-US" sz="2600" kern="1200" dirty="0"/>
            <a:t>Building      Leadership</a:t>
          </a:r>
        </a:p>
        <a:p>
          <a:pPr marL="0" lvl="0" algn="ctr" defTabSz="844550">
            <a:lnSpc>
              <a:spcPct val="100000"/>
            </a:lnSpc>
            <a:spcBef>
              <a:spcPct val="0"/>
            </a:spcBef>
            <a:spcAft>
              <a:spcPts val="0"/>
            </a:spcAft>
            <a:buNone/>
          </a:pPr>
          <a:r>
            <a:rPr lang="en-US" sz="2600" kern="1200" dirty="0"/>
            <a:t>Team</a:t>
          </a:r>
        </a:p>
        <a:p>
          <a:pPr marL="114300" lvl="1" indent="0" algn="l" defTabSz="666750">
            <a:lnSpc>
              <a:spcPct val="90000"/>
            </a:lnSpc>
            <a:spcBef>
              <a:spcPct val="0"/>
            </a:spcBef>
            <a:spcAft>
              <a:spcPct val="15000"/>
            </a:spcAft>
            <a:buChar char="•"/>
          </a:pPr>
          <a:endParaRPr lang="en-US" sz="2000" kern="1200" dirty="0"/>
        </a:p>
      </dsp:txBody>
      <dsp:txXfrm>
        <a:off x="1167845" y="462762"/>
        <a:ext cx="2051485" cy="2705667"/>
      </dsp:txXfrm>
    </dsp:sp>
    <dsp:sp modelId="{BFD95A9F-A9EE-4C04-AC02-925F75BA6DAF}">
      <dsp:nvSpPr>
        <dsp:cNvPr id="0" name=""/>
        <dsp:cNvSpPr/>
      </dsp:nvSpPr>
      <dsp:spPr>
        <a:xfrm>
          <a:off x="3683339" y="114073"/>
          <a:ext cx="3459780" cy="3574837"/>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Collaborative Teams</a:t>
          </a:r>
        </a:p>
      </dsp:txBody>
      <dsp:txXfrm>
        <a:off x="4665168" y="535623"/>
        <a:ext cx="1994828" cy="27317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30" cy="452422"/>
          </a:xfrm>
          <a:prstGeom prst="rect">
            <a:avLst/>
          </a:prstGeom>
        </p:spPr>
        <p:txBody>
          <a:bodyPr vert="horz" lIns="92066" tIns="46033" rIns="92066" bIns="46033" rtlCol="0"/>
          <a:lstStyle>
            <a:lvl1pPr algn="l">
              <a:defRPr sz="1200"/>
            </a:lvl1pPr>
          </a:lstStyle>
          <a:p>
            <a:endParaRPr lang="en-US"/>
          </a:p>
        </p:txBody>
      </p:sp>
      <p:sp>
        <p:nvSpPr>
          <p:cNvPr id="3" name="Date Placeholder 2"/>
          <p:cNvSpPr>
            <a:spLocks noGrp="1"/>
          </p:cNvSpPr>
          <p:nvPr>
            <p:ph type="dt" sz="quarter" idx="1"/>
          </p:nvPr>
        </p:nvSpPr>
        <p:spPr>
          <a:xfrm>
            <a:off x="4022611" y="0"/>
            <a:ext cx="3078230" cy="452422"/>
          </a:xfrm>
          <a:prstGeom prst="rect">
            <a:avLst/>
          </a:prstGeom>
        </p:spPr>
        <p:txBody>
          <a:bodyPr vert="horz" lIns="92066" tIns="46033" rIns="92066" bIns="46033" rtlCol="0"/>
          <a:lstStyle>
            <a:lvl1pPr algn="r">
              <a:defRPr sz="1200"/>
            </a:lvl1pPr>
          </a:lstStyle>
          <a:p>
            <a:fld id="{D49EE16A-029A-42D0-80CF-0BFE3B262F27}" type="datetimeFigureOut">
              <a:rPr lang="en-US" smtClean="0"/>
              <a:pPr/>
              <a:t>2/28/2023</a:t>
            </a:fld>
            <a:endParaRPr lang="en-US"/>
          </a:p>
        </p:txBody>
      </p:sp>
      <p:sp>
        <p:nvSpPr>
          <p:cNvPr id="4" name="Footer Placeholder 3"/>
          <p:cNvSpPr>
            <a:spLocks noGrp="1"/>
          </p:cNvSpPr>
          <p:nvPr>
            <p:ph type="ftr" sz="quarter" idx="2"/>
          </p:nvPr>
        </p:nvSpPr>
        <p:spPr>
          <a:xfrm>
            <a:off x="0" y="8583673"/>
            <a:ext cx="3078230" cy="452421"/>
          </a:xfrm>
          <a:prstGeom prst="rect">
            <a:avLst/>
          </a:prstGeom>
        </p:spPr>
        <p:txBody>
          <a:bodyPr vert="horz" lIns="92066" tIns="46033" rIns="92066" bIns="46033" rtlCol="0" anchor="b"/>
          <a:lstStyle>
            <a:lvl1pPr algn="l">
              <a:defRPr sz="1200"/>
            </a:lvl1pPr>
          </a:lstStyle>
          <a:p>
            <a:endParaRPr lang="en-US"/>
          </a:p>
        </p:txBody>
      </p:sp>
      <p:sp>
        <p:nvSpPr>
          <p:cNvPr id="5" name="Slide Number Placeholder 4"/>
          <p:cNvSpPr>
            <a:spLocks noGrp="1"/>
          </p:cNvSpPr>
          <p:nvPr>
            <p:ph type="sldNum" sz="quarter" idx="3"/>
          </p:nvPr>
        </p:nvSpPr>
        <p:spPr>
          <a:xfrm>
            <a:off x="4022611" y="8583673"/>
            <a:ext cx="3078230" cy="452421"/>
          </a:xfrm>
          <a:prstGeom prst="rect">
            <a:avLst/>
          </a:prstGeom>
        </p:spPr>
        <p:txBody>
          <a:bodyPr vert="horz" lIns="92066" tIns="46033" rIns="92066" bIns="46033" rtlCol="0" anchor="b"/>
          <a:lstStyle>
            <a:lvl1pPr algn="r">
              <a:defRPr sz="1200"/>
            </a:lvl1pPr>
          </a:lstStyle>
          <a:p>
            <a:fld id="{6CA92710-4B46-4B1D-8A23-6CDF1D1F00A5}" type="slidenum">
              <a:rPr lang="en-US" smtClean="0"/>
              <a:pPr/>
              <a:t>‹#›</a:t>
            </a:fld>
            <a:endParaRPr lang="en-US"/>
          </a:p>
        </p:txBody>
      </p:sp>
    </p:spTree>
    <p:extLst>
      <p:ext uri="{BB962C8B-B14F-4D97-AF65-F5344CB8AC3E}">
        <p14:creationId xmlns:p14="http://schemas.microsoft.com/office/powerpoint/2010/main" val="2373232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51882"/>
          </a:xfrm>
          <a:prstGeom prst="rect">
            <a:avLst/>
          </a:prstGeom>
        </p:spPr>
        <p:txBody>
          <a:bodyPr vert="horz" lIns="92869" tIns="46434" rIns="92869" bIns="4643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23093" y="1"/>
            <a:ext cx="3077739" cy="451882"/>
          </a:xfrm>
          <a:prstGeom prst="rect">
            <a:avLst/>
          </a:prstGeom>
        </p:spPr>
        <p:txBody>
          <a:bodyPr vert="horz" lIns="92869" tIns="46434" rIns="92869" bIns="46434" rtlCol="0"/>
          <a:lstStyle>
            <a:lvl1pPr algn="r" fontAlgn="auto">
              <a:spcBef>
                <a:spcPts val="0"/>
              </a:spcBef>
              <a:spcAft>
                <a:spcPts val="0"/>
              </a:spcAft>
              <a:defRPr sz="1200">
                <a:latin typeface="+mn-lt"/>
                <a:cs typeface="+mn-cs"/>
              </a:defRPr>
            </a:lvl1pPr>
          </a:lstStyle>
          <a:p>
            <a:pPr>
              <a:defRPr/>
            </a:pPr>
            <a:fld id="{4E6CF791-957F-453F-955C-65C40476E9A1}" type="datetimeFigureOut">
              <a:rPr lang="en-US"/>
              <a:pPr>
                <a:defRPr/>
              </a:pPr>
              <a:t>2/28/2023</a:t>
            </a:fld>
            <a:endParaRPr lang="en-US"/>
          </a:p>
        </p:txBody>
      </p:sp>
      <p:sp>
        <p:nvSpPr>
          <p:cNvPr id="4" name="Slide Image Placeholder 3"/>
          <p:cNvSpPr>
            <a:spLocks noGrp="1" noRot="1" noChangeAspect="1"/>
          </p:cNvSpPr>
          <p:nvPr>
            <p:ph type="sldImg" idx="2"/>
          </p:nvPr>
        </p:nvSpPr>
        <p:spPr>
          <a:xfrm>
            <a:off x="1292225" y="677863"/>
            <a:ext cx="4518025" cy="3389312"/>
          </a:xfrm>
          <a:prstGeom prst="rect">
            <a:avLst/>
          </a:prstGeom>
          <a:noFill/>
          <a:ln w="12700">
            <a:solidFill>
              <a:prstClr val="black"/>
            </a:solidFill>
          </a:ln>
        </p:spPr>
        <p:txBody>
          <a:bodyPr vert="horz" lIns="92869" tIns="46434" rIns="92869" bIns="46434" rtlCol="0" anchor="ctr"/>
          <a:lstStyle/>
          <a:p>
            <a:pPr lvl="0"/>
            <a:endParaRPr lang="en-US" noProof="0"/>
          </a:p>
        </p:txBody>
      </p:sp>
      <p:sp>
        <p:nvSpPr>
          <p:cNvPr id="5" name="Notes Placeholder 4"/>
          <p:cNvSpPr>
            <a:spLocks noGrp="1"/>
          </p:cNvSpPr>
          <p:nvPr>
            <p:ph type="body" sz="quarter" idx="3"/>
          </p:nvPr>
        </p:nvSpPr>
        <p:spPr>
          <a:xfrm>
            <a:off x="710249" y="4292879"/>
            <a:ext cx="5681980" cy="4066937"/>
          </a:xfrm>
          <a:prstGeom prst="rect">
            <a:avLst/>
          </a:prstGeom>
        </p:spPr>
        <p:txBody>
          <a:bodyPr vert="horz" lIns="92869" tIns="46434" rIns="92869" bIns="4643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584188"/>
            <a:ext cx="3077739" cy="451882"/>
          </a:xfrm>
          <a:prstGeom prst="rect">
            <a:avLst/>
          </a:prstGeom>
        </p:spPr>
        <p:txBody>
          <a:bodyPr vert="horz" lIns="92869" tIns="46434" rIns="92869" bIns="46434"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3093" y="8584188"/>
            <a:ext cx="3077739" cy="451882"/>
          </a:xfrm>
          <a:prstGeom prst="rect">
            <a:avLst/>
          </a:prstGeom>
        </p:spPr>
        <p:txBody>
          <a:bodyPr vert="horz" lIns="92869" tIns="46434" rIns="92869" bIns="46434" rtlCol="0" anchor="b"/>
          <a:lstStyle>
            <a:lvl1pPr algn="r" fontAlgn="auto">
              <a:spcBef>
                <a:spcPts val="0"/>
              </a:spcBef>
              <a:spcAft>
                <a:spcPts val="0"/>
              </a:spcAft>
              <a:defRPr sz="1200">
                <a:latin typeface="+mn-lt"/>
                <a:cs typeface="+mn-cs"/>
              </a:defRPr>
            </a:lvl1pPr>
          </a:lstStyle>
          <a:p>
            <a:pPr>
              <a:defRPr/>
            </a:pPr>
            <a:fld id="{59EE973D-DBCF-49B9-961E-3308C834F39E}" type="slidenum">
              <a:rPr lang="en-US"/>
              <a:pPr>
                <a:defRPr/>
              </a:pPr>
              <a:t>‹#›</a:t>
            </a:fld>
            <a:endParaRPr lang="en-US"/>
          </a:p>
        </p:txBody>
      </p:sp>
    </p:spTree>
    <p:extLst>
      <p:ext uri="{BB962C8B-B14F-4D97-AF65-F5344CB8AC3E}">
        <p14:creationId xmlns:p14="http://schemas.microsoft.com/office/powerpoint/2010/main" val="692454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ese.mo.gov/media/pdf/oeq-ed-leaderstandard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www.cehd.umn.edu/NCEO/OnlinePubs/MovingYourNumbers.pdf" TargetMode="External"/><Relationship Id="rId4" Type="http://schemas.openxmlformats.org/officeDocument/2006/relationships/hyperlink" Target="http://kendrastantoine.weebly.com/uploads/5/4/2/8/54285355/high_impact_leadership_-_hattie_(1).pdf"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kendrastantoine.weebly.com/uploads/5/4/2/8/54285355/high_impact_leadership_-_hattie_(1).pdf"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visiblelearningmetax.com/Influenc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xyofeinstein.files.wordpress.com/2019/11/250_influences_chart_june_2019-2.png"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visiblelearningmetax.com/Influences"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kendrastantoine.weebly.com/uploads/5/4/2/8/54285355/high_impact_leadership_-_hattie_(1).pdf"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visible-learning.org/2013/01/visible-learning-for-teachers-book-review/"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cehd.umn.edu/NCEO/OnlinePubs/MovingYourNumbers.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tntp.org/assets/documents/TNTP-Mirage_2015.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www.cehd.umn.edu/NCEO/OnlinePubs/MovingYourNumbers.pdf" TargetMode="External"/><Relationship Id="rId4" Type="http://schemas.openxmlformats.org/officeDocument/2006/relationships/hyperlink" Target="http://kendrastantoine.weebly.com/uploads/5/4/2/8/54285355/high_impact_leadership_-_hattie_(1).pdf"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visiblelearningmetax.com/Influence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visiblelearningmetax.com/Influence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visiblelearningmetax.com/Influence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visiblelearningmetax.com/Influence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visiblelearningmetax.com/Influence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www.cehd.umn.edu/NCEO/OnlinePubs/MovingYourNumbers.pdf" TargetMode="External"/><Relationship Id="rId5" Type="http://schemas.openxmlformats.org/officeDocument/2006/relationships/hyperlink" Target="https://www.visiblelearningmetax.com/Influences" TargetMode="External"/><Relationship Id="rId4" Type="http://schemas.openxmlformats.org/officeDocument/2006/relationships/hyperlink" Target="http://kendrastantoine.weebly.com/uploads/5/4/2/8/54285355/high_impact_leadership_-_hattie_(1).pdf"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kendrastantoine.weebly.com/uploads/5/4/2/8/54285355/high_impact_leadership_-_hattie_(1).pdf"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s://www.theedadvocate.org/creating-effective-leadership-teams-in-schools/" TargetMode="External"/><Relationship Id="rId4" Type="http://schemas.openxmlformats.org/officeDocument/2006/relationships/hyperlink" Target="http://kendrastantoine.weebly.com/uploads/5/4/2/8/54285355/high_impact_leadership_-_hattie_(1).pdf"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theedadvocate.org/creating-effective-leadership-teams-in-schools/"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theedadvocate.org/creating-effective-leadership-teams-in-schools/"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kendrastantoine.weebly.com/uploads/5/4/2/8/54285355/high_impact_leadership_-_hattie_(1).pdf"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kendrastantoine.weebly.com/uploads/5/4/2/8/54285355/high_impact_leadership_-_hattie_(1).pdf"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52.xml"/><Relationship Id="rId1" Type="http://schemas.openxmlformats.org/officeDocument/2006/relationships/notesMaster" Target="../notesMasters/notesMaster1.xml"/><Relationship Id="rId5" Type="http://schemas.openxmlformats.org/officeDocument/2006/relationships/hyperlink" Target="https://www.theedadvocate.org/creating-effective-leadership-teams-in-schools/" TargetMode="External"/><Relationship Id="rId4" Type="http://schemas.openxmlformats.org/officeDocument/2006/relationships/hyperlink" Target="http://kendrastantoine.weebly.com/uploads/5/4/2/8/54285355/high_impact_leadership_-_hattie_(1).pdf"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s://www.theedadvocate.org/creating-effective-leadership-teams-in-schools/" TargetMode="External"/><Relationship Id="rId4" Type="http://schemas.openxmlformats.org/officeDocument/2006/relationships/hyperlink" Target="http://kendrastantoine.weebly.com/uploads/5/4/2/8/54285355/high_impact_leadership_-_hattie_(1).pdf" TargetMode="Externa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54.xml"/><Relationship Id="rId1" Type="http://schemas.openxmlformats.org/officeDocument/2006/relationships/notesMaster" Target="../notesMasters/notesMaster1.xml"/><Relationship Id="rId5" Type="http://schemas.openxmlformats.org/officeDocument/2006/relationships/hyperlink" Target="https://www.theedadvocate.org/creating-effective-leadership-teams-in-schools/" TargetMode="External"/><Relationship Id="rId4" Type="http://schemas.openxmlformats.org/officeDocument/2006/relationships/hyperlink" Target="http://kendrastantoine.weebly.com/uploads/5/4/2/8/54285355/high_impact_leadership_-_hattie_(1).pdf"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56.xml"/><Relationship Id="rId1" Type="http://schemas.openxmlformats.org/officeDocument/2006/relationships/notesMaster" Target="../notesMasters/notesMaster1.xml"/><Relationship Id="rId5" Type="http://schemas.openxmlformats.org/officeDocument/2006/relationships/hyperlink" Target="https://www.theedadvocate.org/creating-effective-leadership-teams-in-schools/" TargetMode="External"/><Relationship Id="rId4" Type="http://schemas.openxmlformats.org/officeDocument/2006/relationships/hyperlink" Target="http://kendrastantoine.weebly.com/uploads/5/4/2/8/54285355/high_impact_leadership_-_hattie_(1).pdf" TargetMode="Externa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57.xml"/><Relationship Id="rId1" Type="http://schemas.openxmlformats.org/officeDocument/2006/relationships/notesMaster" Target="../notesMasters/notesMaster1.xml"/><Relationship Id="rId5" Type="http://schemas.openxmlformats.org/officeDocument/2006/relationships/hyperlink" Target="https://www.theedadvocate.org/creating-effective-leadership-teams-in-schools/" TargetMode="External"/><Relationship Id="rId4" Type="http://schemas.openxmlformats.org/officeDocument/2006/relationships/hyperlink" Target="http://kendrastantoine.weebly.com/uploads/5/4/2/8/54285355/high_impact_leadership_-_hattie_(1).pdf"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59.xml"/><Relationship Id="rId1" Type="http://schemas.openxmlformats.org/officeDocument/2006/relationships/notesMaster" Target="../notesMasters/notesMaster1.xml"/><Relationship Id="rId5" Type="http://schemas.openxmlformats.org/officeDocument/2006/relationships/hyperlink" Target="https://www.theedadvocate.org/creating-effective-leadership-teams-in-schools/" TargetMode="External"/><Relationship Id="rId4" Type="http://schemas.openxmlformats.org/officeDocument/2006/relationships/hyperlink" Target="http://kendrastantoine.weebly.com/uploads/5/4/2/8/54285355/high_impact_leadership_-_hattie_(1).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apps.dese.mo.gov/DESEApplicationsSignin/Index" TargetMode="External"/><Relationship Id="rId2" Type="http://schemas.openxmlformats.org/officeDocument/2006/relationships/slide" Target="../slides/slide60.xml"/><Relationship Id="rId1" Type="http://schemas.openxmlformats.org/officeDocument/2006/relationships/notesMaster" Target="../notesMasters/notesMaster1.xml"/><Relationship Id="rId5" Type="http://schemas.openxmlformats.org/officeDocument/2006/relationships/hyperlink" Target="https://www.moedu-sail.org/mtss-facilitator-materials/" TargetMode="External"/><Relationship Id="rId4" Type="http://schemas.openxmlformats.org/officeDocument/2006/relationships/hyperlink" Target="http://cwis.missouripd.org/" TargetMode="Externa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trustbased.com/"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trustbased.com/"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trustbased.com/wp-content/uploads/2021/07/TBO-Reflection-Form-PDF.pdf"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s://trustbased.com/" TargetMode="Externa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moedu-sail.org/mtss-facilitator-materials/"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moedu-sail.org/mtss-facilitator-materials/"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kendrastantoine.weebly.com/uploads/5/4/2/8/54285355/high_impact_leadership_-_hattie_(1).pdf"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moedu-sail.org/leadership-materials/"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To Know  </a:t>
            </a:r>
          </a:p>
          <a:p>
            <a:pPr defTabSz="931774">
              <a:defRPr/>
            </a:pPr>
            <a:r>
              <a:rPr lang="en-US" dirty="0"/>
              <a:t>You may look to the coaching companion for additional resources that may be helpful. As a reminder, always include appropriate citations when adding resources to the training materials. </a:t>
            </a:r>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1</a:t>
            </a:fld>
            <a:endParaRPr lang="en-US"/>
          </a:p>
        </p:txBody>
      </p:sp>
    </p:spTree>
    <p:extLst>
      <p:ext uri="{BB962C8B-B14F-4D97-AF65-F5344CB8AC3E}">
        <p14:creationId xmlns:p14="http://schemas.microsoft.com/office/powerpoint/2010/main" val="703480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endParaRPr lang="en-US" dirty="0"/>
          </a:p>
          <a:p>
            <a:r>
              <a:rPr lang="en-US" b="0" dirty="0"/>
              <a:t>Begin the session with a warm welcome which includes presenter and participant introductions.</a:t>
            </a:r>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10</a:t>
            </a:fld>
            <a:endParaRPr lang="en-US"/>
          </a:p>
        </p:txBody>
      </p:sp>
    </p:spTree>
    <p:extLst>
      <p:ext uri="{BB962C8B-B14F-4D97-AF65-F5344CB8AC3E}">
        <p14:creationId xmlns:p14="http://schemas.microsoft.com/office/powerpoint/2010/main" val="2508498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300"/>
            </a:pPr>
            <a:r>
              <a:rPr lang="en-US" b="1" dirty="0"/>
              <a:t>To Know  </a:t>
            </a:r>
          </a:p>
          <a:p>
            <a:pPr>
              <a:buClr>
                <a:schemeClr val="dk1"/>
              </a:buClr>
              <a:buSzPts val="300"/>
            </a:pPr>
            <a:r>
              <a:rPr lang="en-US" dirty="0"/>
              <a:t>It is important to establish norms for training. Trainers are free to adjust this list of norms. Trainers may also ask participants if there are other norms they would like to add.</a:t>
            </a:r>
          </a:p>
          <a:p>
            <a:pPr>
              <a:buClr>
                <a:schemeClr val="dk1"/>
              </a:buClr>
              <a:buSzPts val="300"/>
            </a:pPr>
            <a:endParaRPr lang="en-US" dirty="0"/>
          </a:p>
          <a:p>
            <a:pPr>
              <a:spcBef>
                <a:spcPts val="378"/>
              </a:spcBef>
              <a:buClr>
                <a:schemeClr val="dk1"/>
              </a:buClr>
              <a:buSzPts val="300"/>
            </a:pPr>
            <a:r>
              <a:rPr lang="en-US" b="1" dirty="0"/>
              <a:t>To Do/To Say</a:t>
            </a:r>
          </a:p>
          <a:p>
            <a:pPr>
              <a:spcBef>
                <a:spcPts val="378"/>
              </a:spcBef>
              <a:buClr>
                <a:schemeClr val="dk1"/>
              </a:buClr>
              <a:buSzPts val="300"/>
            </a:pPr>
            <a:r>
              <a:rPr lang="en-US" b="0" dirty="0"/>
              <a:t>Review the norms listed on the slide. Ask participants if there should be others added to this list.</a:t>
            </a:r>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11</a:t>
            </a:fld>
            <a:endParaRPr lang="en-US"/>
          </a:p>
        </p:txBody>
      </p:sp>
    </p:spTree>
    <p:extLst>
      <p:ext uri="{BB962C8B-B14F-4D97-AF65-F5344CB8AC3E}">
        <p14:creationId xmlns:p14="http://schemas.microsoft.com/office/powerpoint/2010/main" val="3101677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236663" y="712788"/>
            <a:ext cx="4760912" cy="35702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23435" y="4521584"/>
            <a:ext cx="5787475" cy="4283607"/>
          </a:xfrm>
          <a:prstGeom prst="rect">
            <a:avLst/>
          </a:prstGeom>
          <a:noFill/>
          <a:ln>
            <a:noFill/>
          </a:ln>
        </p:spPr>
        <p:txBody>
          <a:bodyPr wrap="square" lIns="95684" tIns="95684" rIns="95684" bIns="95684" anchor="t" anchorCtr="0">
            <a:noAutofit/>
          </a:bodyPr>
          <a:lstStyle/>
          <a:p>
            <a:pPr>
              <a:buClr>
                <a:schemeClr val="dk1"/>
              </a:buClr>
              <a:buSzPts val="300"/>
            </a:pPr>
            <a:r>
              <a:rPr lang="en-US" b="1" dirty="0"/>
              <a:t>To Know/To Say</a:t>
            </a:r>
            <a:endParaRPr lang="en-US" dirty="0"/>
          </a:p>
          <a:p>
            <a:pPr>
              <a:buClr>
                <a:schemeClr val="dk1"/>
              </a:buClr>
              <a:buSzPts val="300"/>
            </a:pPr>
            <a:r>
              <a:rPr lang="en-US" dirty="0"/>
              <a:t>You</a:t>
            </a:r>
            <a:r>
              <a:rPr lang="en-US" b="1" dirty="0"/>
              <a:t> </a:t>
            </a:r>
            <a:r>
              <a:rPr lang="en-US" dirty="0"/>
              <a:t>will see these icons on slides and handouts throughout the presentation. </a:t>
            </a:r>
            <a:endParaRPr lang="en-US" b="1" dirty="0"/>
          </a:p>
          <a:p>
            <a:pPr>
              <a:buClr>
                <a:schemeClr val="dk1"/>
              </a:buClr>
              <a:buSzPts val="300"/>
            </a:pPr>
            <a:r>
              <a:rPr lang="en-US" dirty="0"/>
              <a:t>Module: Whenever you see a module icon (instructional leadership) it indicates new learning pertinent for this module. </a:t>
            </a:r>
          </a:p>
          <a:p>
            <a:pPr>
              <a:buClr>
                <a:schemeClr val="dk1"/>
              </a:buClr>
              <a:buSzPts val="300"/>
            </a:pPr>
            <a:r>
              <a:rPr lang="en-US" dirty="0"/>
              <a:t>Reflection/Activities: Signifies slides used to facilitate activities or items of reflection.</a:t>
            </a:r>
          </a:p>
          <a:p>
            <a:pPr>
              <a:buClr>
                <a:schemeClr val="dk1"/>
              </a:buClr>
              <a:buSzPts val="300"/>
            </a:pPr>
            <a:r>
              <a:rPr lang="en-US" dirty="0"/>
              <a:t>Essential Questions: This icon calls attention to slides that contain essential questions.</a:t>
            </a:r>
          </a:p>
          <a:p>
            <a:pPr>
              <a:buClr>
                <a:schemeClr val="dk1"/>
              </a:buClr>
              <a:buSzPts val="300"/>
            </a:pPr>
            <a:r>
              <a:rPr lang="en-US" dirty="0"/>
              <a:t>Step-by-Step Guide: Connects items found in the Step-by-Step Guide.</a:t>
            </a:r>
          </a:p>
          <a:p>
            <a:pPr>
              <a:buClr>
                <a:schemeClr val="dk1"/>
              </a:buClr>
              <a:buSzPts val="300"/>
            </a:pPr>
            <a:r>
              <a:rPr lang="en-US" dirty="0"/>
              <a:t>Handout Packet: Indicates when connected items can be located in the handouts.</a:t>
            </a:r>
          </a:p>
          <a:p>
            <a:pPr>
              <a:buClr>
                <a:schemeClr val="dk1"/>
              </a:buClr>
              <a:buSzPts val="300"/>
            </a:pPr>
            <a:r>
              <a:rPr lang="en-US" dirty="0"/>
              <a:t>Blueprint: Connects to items in the Blueprint for District and Building Leadership.</a:t>
            </a:r>
          </a:p>
          <a:p>
            <a:pPr>
              <a:buClr>
                <a:schemeClr val="dk1"/>
              </a:buClr>
              <a:buSzPts val="300"/>
            </a:pPr>
            <a:endParaRPr lang="en-US" dirty="0"/>
          </a:p>
          <a:p>
            <a:pPr>
              <a:buSzPct val="25000"/>
            </a:pPr>
            <a:endParaRPr dirty="0">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4097788" y="9041517"/>
            <a:ext cx="3134883" cy="475957"/>
          </a:xfrm>
          <a:prstGeom prst="rect">
            <a:avLst/>
          </a:prstGeom>
          <a:noFill/>
          <a:ln>
            <a:noFill/>
          </a:ln>
        </p:spPr>
        <p:txBody>
          <a:bodyPr wrap="square" lIns="95684" tIns="47817" rIns="95684" bIns="47817"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12</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2111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Clr>
                <a:schemeClr val="dk1"/>
              </a:buClr>
              <a:buSzPts val="300"/>
            </a:pPr>
            <a:r>
              <a:rPr lang="en-US" b="1" dirty="0"/>
              <a:t>To Know  </a:t>
            </a:r>
          </a:p>
          <a:p>
            <a:pPr defTabSz="942289">
              <a:buSzPct val="25000"/>
              <a:defRPr/>
            </a:pPr>
            <a:r>
              <a:rPr lang="en-US" sz="12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Nine Professional Learning Modules make up the DCI Content within the DCI Framework as illustrated in the slide. </a:t>
            </a:r>
          </a:p>
          <a:p>
            <a:pPr marL="285750" indent="-285750" defTabSz="942289">
              <a:buSzPct val="25000"/>
              <a:buFont typeface="Wingdings" panose="05000000000000000000" pitchFamily="2" charset="2"/>
              <a:buChar char="§"/>
              <a:defRPr/>
            </a:pPr>
            <a:r>
              <a:rPr lang="en-US" sz="12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Three foundational educational practices essential for collaborative, data-informed instruction and decision making</a:t>
            </a:r>
          </a:p>
          <a:p>
            <a:pPr marL="285750" indent="-285750" defTabSz="942289">
              <a:buSzPct val="25000"/>
              <a:buFont typeface="Wingdings" panose="05000000000000000000" pitchFamily="2" charset="2"/>
              <a:buChar char="§"/>
              <a:defRPr/>
            </a:pPr>
            <a:r>
              <a:rPr lang="en-US" sz="12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Two effective teaching and learning practices shown to improve student achievement</a:t>
            </a:r>
          </a:p>
          <a:p>
            <a:pPr marL="285750" indent="-285750" defTabSz="942289">
              <a:buSzPct val="25000"/>
              <a:buFont typeface="Wingdings" panose="05000000000000000000" pitchFamily="2" charset="2"/>
              <a:buChar char="§"/>
              <a:defRPr/>
            </a:pPr>
            <a:r>
              <a:rPr lang="en-US" sz="12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Four practices that create a supportive context to sustain and</a:t>
            </a:r>
            <a:br>
              <a:rPr lang="en-US" sz="12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br>
            <a:r>
              <a:rPr lang="en-US" sz="12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advance effective teaching and learning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buClr>
                <a:schemeClr val="dk1"/>
              </a:buClr>
              <a:buSzPts val="300"/>
            </a:pPr>
            <a:endParaRPr lang="en-US" dirty="0"/>
          </a:p>
          <a:p>
            <a:pPr>
              <a:buClr>
                <a:schemeClr val="dk1"/>
              </a:buClr>
              <a:buSzPts val="300"/>
            </a:pPr>
            <a:r>
              <a:rPr lang="en-US" b="1" dirty="0"/>
              <a:t>To Do/To Say  </a:t>
            </a:r>
          </a:p>
          <a:p>
            <a:pPr>
              <a:buClr>
                <a:schemeClr val="dk1"/>
              </a:buClr>
              <a:buSzPts val="300"/>
            </a:pPr>
            <a:r>
              <a:rPr lang="en-US" dirty="0"/>
              <a:t>Before we dive into </a:t>
            </a:r>
            <a:r>
              <a:rPr lang="en-US" i="1" dirty="0"/>
              <a:t>Instructional Leadership, </a:t>
            </a:r>
            <a:r>
              <a:rPr lang="en-US" dirty="0"/>
              <a:t>let’s take a few minutes to review the DCI Framework Content, looking specifically at where both Leadership modules fall into the larger content. </a:t>
            </a:r>
          </a:p>
          <a:p>
            <a:pPr>
              <a:buClr>
                <a:schemeClr val="dk1"/>
              </a:buClr>
              <a:buSzPts val="300"/>
            </a:pPr>
            <a:endParaRPr lang="en-US" dirty="0"/>
          </a:p>
          <a:p>
            <a:pPr>
              <a:buClr>
                <a:schemeClr val="dk1"/>
              </a:buClr>
              <a:buSzPts val="300"/>
            </a:pPr>
            <a:r>
              <a:rPr lang="en-US" dirty="0"/>
              <a:t>As you see, the focus of DCI is on effective instruction leading to exceptional outcomes for all Missouri students. </a:t>
            </a:r>
          </a:p>
          <a:p>
            <a:pPr>
              <a:buClr>
                <a:schemeClr val="dk1"/>
              </a:buClr>
              <a:buSzPts val="300"/>
            </a:pPr>
            <a:endParaRPr lang="en-US" dirty="0"/>
          </a:p>
          <a:p>
            <a:pPr>
              <a:buClr>
                <a:schemeClr val="dk1"/>
              </a:buClr>
              <a:buSzPts val="300"/>
            </a:pPr>
            <a:r>
              <a:rPr lang="en-US" dirty="0"/>
              <a:t>The Content Framework has three main components</a:t>
            </a:r>
          </a:p>
          <a:p>
            <a:pPr marL="180036" indent="-180036">
              <a:buClr>
                <a:schemeClr val="dk1"/>
              </a:buClr>
              <a:buSzPts val="300"/>
              <a:buFont typeface="Noto Sans Symbols"/>
              <a:buChar char="▪"/>
            </a:pPr>
            <a:r>
              <a:rPr lang="en-US" dirty="0"/>
              <a:t>Foundations (consisting of Collaborative Teams, Data-Based Decision Making, and Common Formative Assessment)</a:t>
            </a:r>
          </a:p>
          <a:p>
            <a:pPr marL="180036" indent="-180036">
              <a:buClr>
                <a:schemeClr val="dk1"/>
              </a:buClr>
              <a:buSzPts val="300"/>
              <a:buFont typeface="Noto Sans Symbols"/>
              <a:buChar char="▪"/>
            </a:pPr>
            <a:r>
              <a:rPr lang="en-US" dirty="0"/>
              <a:t>Effective Teaching and Learning Practices (Developing Assessment Capable Learners with Feedback and Metacognition) </a:t>
            </a:r>
          </a:p>
          <a:p>
            <a:pPr marL="180036" indent="-180036">
              <a:buClr>
                <a:schemeClr val="dk1"/>
              </a:buClr>
              <a:buSzPts val="300"/>
              <a:buFont typeface="Noto Sans Symbols"/>
              <a:buChar char="▪"/>
            </a:pPr>
            <a:r>
              <a:rPr lang="en-US" dirty="0"/>
              <a:t>Supportive Content (School-Based Implementation Coaching, Collective Teacher Efficacy, and two </a:t>
            </a:r>
            <a:r>
              <a:rPr lang="en-US" b="1" dirty="0"/>
              <a:t>Leadership modules</a:t>
            </a:r>
            <a:r>
              <a:rPr lang="en-US" dirty="0"/>
              <a:t>)</a:t>
            </a:r>
          </a:p>
          <a:p>
            <a:pPr marL="180036" indent="-160032">
              <a:buClr>
                <a:schemeClr val="dk1"/>
              </a:buClr>
              <a:buSzPts val="300"/>
            </a:pPr>
            <a:endParaRPr lang="en-US" dirty="0"/>
          </a:p>
          <a:p>
            <a:pPr>
              <a:buClr>
                <a:schemeClr val="dk1"/>
              </a:buClr>
              <a:buSzPts val="300"/>
            </a:pPr>
            <a:r>
              <a:rPr lang="en-US" b="1" dirty="0"/>
              <a:t>References</a:t>
            </a:r>
            <a:endParaRPr lang="en-US" dirty="0"/>
          </a:p>
          <a:p>
            <a:pPr defTabSz="942289">
              <a:buSzPct val="25000"/>
              <a:defRPr/>
            </a:pPr>
            <a:r>
              <a:rPr lang="en-US" dirty="0" err="1">
                <a:solidFill>
                  <a:srgbClr val="005479"/>
                </a:solidFill>
              </a:rPr>
              <a:t>MoEdu</a:t>
            </a:r>
            <a:r>
              <a:rPr lang="en-US" dirty="0">
                <a:solidFill>
                  <a:srgbClr val="005479"/>
                </a:solidFill>
              </a:rPr>
              <a:t>-SAIL. (2022). </a:t>
            </a:r>
            <a:r>
              <a:rPr lang="en-US" i="1" dirty="0">
                <a:solidFill>
                  <a:srgbClr val="005479"/>
                </a:solidFill>
              </a:rPr>
              <a:t>Blueprint for district and building leadership </a:t>
            </a:r>
            <a:r>
              <a:rPr lang="en-US" i="0" dirty="0">
                <a:solidFill>
                  <a:srgbClr val="005479"/>
                </a:solidFill>
              </a:rPr>
              <a:t>(6</a:t>
            </a:r>
            <a:r>
              <a:rPr lang="en-US" i="0" baseline="30000" dirty="0">
                <a:solidFill>
                  <a:srgbClr val="005479"/>
                </a:solidFill>
              </a:rPr>
              <a:t>th</a:t>
            </a:r>
            <a:r>
              <a:rPr lang="en-US" i="0" dirty="0">
                <a:solidFill>
                  <a:srgbClr val="005479"/>
                </a:solidFill>
              </a:rPr>
              <a:t> ed.). </a:t>
            </a:r>
            <a:r>
              <a:rPr lang="en-US" baseline="0" dirty="0">
                <a:solidFill>
                  <a:schemeClr val="dk1"/>
                </a:solidFill>
                <a:latin typeface="Tw Cen MT" panose="020B0602020104020603" pitchFamily="34" charset="0"/>
                <a:cs typeface="Calibri" panose="020F0502020204030204" pitchFamily="34" charset="0"/>
                <a:sym typeface="Arial"/>
              </a:rPr>
              <a:t>Missouri Department of Elementary and Secondary Education: Northern Arizona University, Institute for Human Development.</a:t>
            </a:r>
            <a:endParaRPr lang="en-US"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13</a:t>
            </a:fld>
            <a:endParaRPr lang="en-US"/>
          </a:p>
        </p:txBody>
      </p:sp>
    </p:spTree>
    <p:extLst>
      <p:ext uri="{BB962C8B-B14F-4D97-AF65-F5344CB8AC3E}">
        <p14:creationId xmlns:p14="http://schemas.microsoft.com/office/powerpoint/2010/main" val="33678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2400" b="1" u="none" dirty="0">
                <a:latin typeface="Tw Cen MT" panose="020B0602020104020603" pitchFamily="34" charset="0"/>
              </a:rPr>
              <a:t>To Know </a:t>
            </a:r>
          </a:p>
          <a:p>
            <a:r>
              <a:rPr lang="en-US" sz="2400" b="0" dirty="0"/>
              <a:t>Be familiar with the </a:t>
            </a:r>
            <a:r>
              <a:rPr lang="en-US" sz="2400" b="0" baseline="0" dirty="0"/>
              <a:t>Missouri Department of Elementary and Secondary Education </a:t>
            </a:r>
            <a:r>
              <a:rPr lang="en-US" sz="2400" b="0" i="1" baseline="0" dirty="0"/>
              <a:t>Missouri Leader Standards </a:t>
            </a:r>
            <a:r>
              <a:rPr lang="en-US" sz="2400" b="0" baseline="0" dirty="0"/>
              <a:t>(http://dese.mo.gov/sites/default/files/LeaderStandards.pdf).</a:t>
            </a:r>
          </a:p>
          <a:p>
            <a:endParaRPr lang="en-US" sz="2400" b="0" baseline="0" dirty="0"/>
          </a:p>
          <a:p>
            <a:r>
              <a:rPr lang="en-US" sz="2400" b="1" baseline="0" dirty="0"/>
              <a:t>To Do</a:t>
            </a:r>
          </a:p>
          <a:p>
            <a:pPr marL="182880" lvl="1" indent="-182880">
              <a:lnSpc>
                <a:spcPct val="120000"/>
              </a:lnSpc>
              <a:spcBef>
                <a:spcPts val="0"/>
              </a:spcBef>
              <a:spcAft>
                <a:spcPts val="800"/>
              </a:spcAft>
              <a:buNone/>
            </a:pPr>
            <a:r>
              <a:rPr lang="en-US" sz="2400" b="0" baseline="0" dirty="0"/>
              <a:t>Show alignment between the content of the </a:t>
            </a:r>
            <a:r>
              <a:rPr lang="en-US" sz="2400" b="0" i="1" baseline="0" dirty="0"/>
              <a:t>Becoming the Instructional Leader of Your Building Critical Action Guide </a:t>
            </a:r>
            <a:r>
              <a:rPr lang="en-US" sz="2400" b="0" i="0" baseline="0" dirty="0"/>
              <a:t>materials </a:t>
            </a:r>
            <a:r>
              <a:rPr lang="en-US" sz="2400" b="0" baseline="0" dirty="0"/>
              <a:t>and the Missouri Department of Elementary and Secondary Education </a:t>
            </a:r>
            <a:r>
              <a:rPr lang="en-US" sz="2400" b="0" i="1" baseline="0" dirty="0"/>
              <a:t>Missouri Leader Standards</a:t>
            </a:r>
            <a:r>
              <a:rPr lang="en-US" sz="2400" b="0" i="0" baseline="0" dirty="0"/>
              <a:t> (</a:t>
            </a:r>
            <a:r>
              <a:rPr lang="en-US" sz="2400" i="1" u="sng" dirty="0">
                <a:solidFill>
                  <a:srgbClr val="FF0000"/>
                </a:solidFill>
                <a:effectLst/>
                <a:ea typeface="Calibri" panose="020F0502020204030204" pitchFamily="34" charset="0"/>
                <a:cs typeface="Times New Roman" panose="02020603050405020304" pitchFamily="18" charset="0"/>
                <a:hlinkClick r:id="rId3"/>
              </a:rPr>
              <a:t>https://dese.mo.gov/media/pdf/oeq-ed-leaderstandards</a:t>
            </a:r>
            <a:r>
              <a:rPr lang="en-US" sz="2400" i="1" u="sng" dirty="0">
                <a:solidFill>
                  <a:srgbClr val="FF0000"/>
                </a:solidFill>
                <a:effectLst/>
                <a:ea typeface="Calibri" panose="020F0502020204030204" pitchFamily="34" charset="0"/>
                <a:cs typeface="Times New Roman" panose="02020603050405020304" pitchFamily="18" charset="0"/>
              </a:rPr>
              <a:t>)</a:t>
            </a:r>
          </a:p>
          <a:p>
            <a:endParaRPr lang="en-US" sz="2400" b="1" baseline="0" dirty="0"/>
          </a:p>
          <a:p>
            <a:r>
              <a:rPr lang="en-US" sz="2400" b="1" baseline="0" dirty="0"/>
              <a:t>To Say</a:t>
            </a:r>
          </a:p>
          <a:p>
            <a:r>
              <a:rPr lang="en-US" sz="2400" b="0" baseline="0" dirty="0"/>
              <a:t>The content of the materials contained within the </a:t>
            </a:r>
            <a:r>
              <a:rPr lang="en-US" sz="2400" b="0" i="1" baseline="0" dirty="0"/>
              <a:t>Becoming the Instructional Leader of Your Building Critical Action Guide </a:t>
            </a:r>
            <a:r>
              <a:rPr lang="en-US" sz="2400" b="0" i="0" baseline="0" dirty="0"/>
              <a:t>materials </a:t>
            </a:r>
            <a:r>
              <a:rPr lang="en-US" sz="2400" b="0" baseline="0" dirty="0"/>
              <a:t>aligns with standards #2, 3, and 6 of the Missouri Department of Elementary and Secondary Education </a:t>
            </a:r>
            <a:r>
              <a:rPr lang="en-US" sz="2400" b="0" i="1" baseline="0" dirty="0"/>
              <a:t>Missouri Leader Standards</a:t>
            </a:r>
            <a:r>
              <a:rPr lang="en-US" sz="2400" b="0" i="0" baseline="0" dirty="0"/>
              <a:t> as shown on this slide. </a:t>
            </a:r>
          </a:p>
          <a:p>
            <a:endParaRPr lang="en-US" sz="2400" b="1" u="none" dirty="0">
              <a:latin typeface="Tw Cen MT" panose="020B0602020104020603" pitchFamily="34" charset="0"/>
            </a:endParaRPr>
          </a:p>
          <a:p>
            <a:pPr marL="0" lvl="0" indent="0" algn="l" rtl="0">
              <a:spcBef>
                <a:spcPts val="360"/>
              </a:spcBef>
              <a:spcAft>
                <a:spcPts val="0"/>
              </a:spcAft>
              <a:buNone/>
            </a:pPr>
            <a:r>
              <a:rPr lang="en-US" sz="2400" b="1" u="none" dirty="0">
                <a:latin typeface="Tw Cen MT" panose="020B0602020104020603" pitchFamily="34" charset="0"/>
              </a:rPr>
              <a:t>Reference</a:t>
            </a:r>
          </a:p>
          <a:p>
            <a:pPr marL="182880" indent="-182880">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Missouri Department of Elementary and Secondary Education. (2013, June). </a:t>
            </a:r>
            <a:r>
              <a:rPr lang="en-US" sz="2400" i="1" dirty="0">
                <a:effectLst/>
                <a:latin typeface="Calibri" panose="020F0502020204030204" pitchFamily="34" charset="0"/>
                <a:ea typeface="Calibri" panose="020F0502020204030204" pitchFamily="34" charset="0"/>
                <a:cs typeface="Calibri" panose="020F0502020204030204" pitchFamily="34" charset="0"/>
              </a:rPr>
              <a:t>Leader standards. </a:t>
            </a:r>
            <a:r>
              <a:rPr lang="en-US" sz="2400"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3"/>
              </a:rPr>
              <a:t>https://dese.mo.gov/media/pdf/oeq-ed-leaderstandards</a:t>
            </a:r>
            <a:endParaRPr lang="en-US" sz="2400"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360"/>
              </a:spcBef>
              <a:spcAft>
                <a:spcPts val="0"/>
              </a:spcAft>
              <a:buNone/>
            </a:pPr>
            <a:endParaRPr lang="en-US" sz="2400" b="0" u="none" dirty="0">
              <a:latin typeface="Tw Cen MT" panose="020B0602020104020603" pitchFamily="34" charset="0"/>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14</a:t>
            </a:fld>
            <a:endParaRPr lang="en-US"/>
          </a:p>
        </p:txBody>
      </p:sp>
    </p:spTree>
    <p:extLst>
      <p:ext uri="{BB962C8B-B14F-4D97-AF65-F5344CB8AC3E}">
        <p14:creationId xmlns:p14="http://schemas.microsoft.com/office/powerpoint/2010/main" val="1846477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60192">
              <a:defRPr/>
            </a:pPr>
            <a:r>
              <a:rPr lang="en-US" b="1" dirty="0"/>
              <a:t>To Know  </a:t>
            </a:r>
          </a:p>
          <a:p>
            <a:pPr defTabSz="960192">
              <a:defRPr/>
            </a:pPr>
            <a:r>
              <a:rPr lang="en-US" b="0" dirty="0"/>
              <a:t>The content of the module can be presented in one session or divided into smaller presentations to fit appropriate timeframes. </a:t>
            </a:r>
            <a:r>
              <a:rPr lang="en-US" dirty="0"/>
              <a:t>It is recommended that the content of the entire module is provided to leaders so they have a clear understanding of each component and how the practices are interrelated. Districts will then action plan and customize future professional learning to meet their district’s needs based on results from the Practice Profile or SAPP for </a:t>
            </a:r>
            <a:r>
              <a:rPr lang="en-US" i="1" dirty="0"/>
              <a:t>Becoming an Instructional Leader of Your Building. </a:t>
            </a:r>
            <a:r>
              <a:rPr lang="en-US" b="0" baseline="0" dirty="0"/>
              <a:t> </a:t>
            </a:r>
          </a:p>
          <a:p>
            <a:pPr defTabSz="960192">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 Do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t>Review the main topics that will be covered in this</a:t>
            </a:r>
            <a:r>
              <a:rPr lang="en-US" b="0" baseline="0" dirty="0"/>
              <a:t> presentation with participants.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 Say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The session-at-a glance slide lists the sequence of main topics covered in the presentation. Following the PowerPoint presentation, you will be directed to a tool called the Essential Planning Inventory (EPI) that will walk you through how to get started implementing the practices outlined in this presentation. An action planning template will be used to design a plan for putting these practices into place in your building.  </a:t>
            </a:r>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r>
              <a:rPr lang="en-US" dirty="0"/>
              <a:t> </a:t>
            </a:r>
          </a:p>
        </p:txBody>
      </p:sp>
      <p:sp>
        <p:nvSpPr>
          <p:cNvPr id="4" name="Slide Number Placeholder 3"/>
          <p:cNvSpPr>
            <a:spLocks noGrp="1"/>
          </p:cNvSpPr>
          <p:nvPr>
            <p:ph type="sldNum" sz="quarter" idx="10"/>
          </p:nvPr>
        </p:nvSpPr>
        <p:spPr/>
        <p:txBody>
          <a:bodyPr/>
          <a:lstStyle/>
          <a:p>
            <a:fld id="{2BDAE4E1-A400-4672-B45C-E28F39BAEFD4}" type="slidenum">
              <a:rPr lang="en-US" smtClean="0"/>
              <a:pPr/>
              <a:t>15</a:t>
            </a:fld>
            <a:endParaRPr lang="en-US"/>
          </a:p>
        </p:txBody>
      </p:sp>
    </p:spTree>
    <p:extLst>
      <p:ext uri="{BB962C8B-B14F-4D97-AF65-F5344CB8AC3E}">
        <p14:creationId xmlns:p14="http://schemas.microsoft.com/office/powerpoint/2010/main" val="2142196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p>
          <a:p>
            <a:r>
              <a:rPr lang="en-US" dirty="0"/>
              <a:t>We will now begin our </a:t>
            </a:r>
            <a:r>
              <a:rPr lang="en-US" i="1" dirty="0"/>
              <a:t>Instructional Leadership </a:t>
            </a:r>
            <a:r>
              <a:rPr lang="en-US" i="0" dirty="0"/>
              <a:t>work</a:t>
            </a:r>
            <a:r>
              <a:rPr lang="en-US" dirty="0"/>
              <a:t> by reflecting on these questions. The remaining questions are continued on the next slide. We will review these at the end of the training.</a:t>
            </a:r>
          </a:p>
          <a:p>
            <a:endParaRPr lang="en-US" dirty="0"/>
          </a:p>
          <a:p>
            <a:pPr>
              <a:spcBef>
                <a:spcPts val="388"/>
              </a:spcBef>
            </a:pPr>
            <a:r>
              <a:rPr lang="en-US" b="1" dirty="0"/>
              <a:t>To Do</a:t>
            </a:r>
          </a:p>
          <a:p>
            <a:pPr>
              <a:spcBef>
                <a:spcPts val="388"/>
              </a:spcBef>
            </a:pPr>
            <a:r>
              <a:rPr lang="en-US" dirty="0"/>
              <a:t>Have participants reflect on these essential questions on this slide and the next slide. Have them discuss them with a partner. These essential questions will also be reviewed at the end of this module. </a:t>
            </a:r>
          </a:p>
          <a:p>
            <a:pPr>
              <a:spcBef>
                <a:spcPts val="388"/>
              </a:spcBef>
            </a:pPr>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16</a:t>
            </a:fld>
            <a:endParaRPr lang="en-US"/>
          </a:p>
        </p:txBody>
      </p:sp>
    </p:spTree>
    <p:extLst>
      <p:ext uri="{BB962C8B-B14F-4D97-AF65-F5344CB8AC3E}">
        <p14:creationId xmlns:p14="http://schemas.microsoft.com/office/powerpoint/2010/main" val="2171681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dirty="0"/>
              <a:t>The questions on this slide show the remaining Essential Questions. Continue with participants discussing these with a partner.</a:t>
            </a:r>
          </a:p>
          <a:p>
            <a:endParaRPr lang="en-US" dirty="0"/>
          </a:p>
          <a:p>
            <a:r>
              <a:rPr lang="en-US" b="1" dirty="0"/>
              <a:t>To Say</a:t>
            </a:r>
          </a:p>
          <a:p>
            <a:r>
              <a:rPr lang="en-US" dirty="0"/>
              <a:t>The remaining Essential Questions are found on this second slide. Please continue to discuss with your partner.</a:t>
            </a:r>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17</a:t>
            </a:fld>
            <a:endParaRPr lang="en-US"/>
          </a:p>
        </p:txBody>
      </p:sp>
    </p:spTree>
    <p:extLst>
      <p:ext uri="{BB962C8B-B14F-4D97-AF65-F5344CB8AC3E}">
        <p14:creationId xmlns:p14="http://schemas.microsoft.com/office/powerpoint/2010/main" val="1201226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Do</a:t>
            </a:r>
            <a:endParaRPr lang="en-US" b="0" dirty="0"/>
          </a:p>
          <a:p>
            <a:r>
              <a:rPr lang="en-US" b="0" dirty="0"/>
              <a:t>Review the course outcomes.</a:t>
            </a:r>
          </a:p>
          <a:p>
            <a:endParaRPr lang="en-US" b="1" dirty="0"/>
          </a:p>
          <a:p>
            <a:r>
              <a:rPr lang="en-US" b="1" dirty="0"/>
              <a:t>To Say</a:t>
            </a:r>
          </a:p>
          <a:p>
            <a:r>
              <a:rPr lang="en-US" dirty="0"/>
              <a:t>As a learner, you will develop an understanding of key leadership actions and how to effectively implement them across areas of instructional focus in order to improve student outcomes. Following completion of this module, leaders will have an opportunity to apply their new learning to design an action plan using the EPI (Essential Planning Inventory) in order to achieve your building leadership goals.</a:t>
            </a:r>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18</a:t>
            </a:fld>
            <a:endParaRPr lang="en-US"/>
          </a:p>
        </p:txBody>
      </p:sp>
    </p:spTree>
    <p:extLst>
      <p:ext uri="{BB962C8B-B14F-4D97-AF65-F5344CB8AC3E}">
        <p14:creationId xmlns:p14="http://schemas.microsoft.com/office/powerpoint/2010/main" val="2725715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kern="1200" dirty="0">
                <a:solidFill>
                  <a:schemeClr val="tx1"/>
                </a:solidFill>
                <a:effectLst/>
                <a:latin typeface="+mn-lt"/>
                <a:ea typeface="+mn-ea"/>
                <a:cs typeface="+mn-cs"/>
              </a:rPr>
              <a:t>Handout 1, </a:t>
            </a:r>
            <a:r>
              <a:rPr lang="en-US" sz="1200" b="0" kern="1200" dirty="0">
                <a:solidFill>
                  <a:schemeClr val="tx1"/>
                </a:solidFill>
                <a:effectLst/>
                <a:latin typeface="+mn-lt"/>
                <a:ea typeface="+mn-ea"/>
                <a:cs typeface="+mn-cs"/>
              </a:rPr>
              <a:t>Key Terms</a:t>
            </a:r>
          </a:p>
          <a:p>
            <a:r>
              <a:rPr lang="en-US" sz="1200" b="1" kern="1200" dirty="0">
                <a:solidFill>
                  <a:schemeClr val="tx1"/>
                </a:solidFill>
                <a:effectLst/>
                <a:latin typeface="+mn-lt"/>
                <a:ea typeface="+mn-ea"/>
                <a:cs typeface="+mn-cs"/>
              </a:rPr>
              <a:t>Handout 2, </a:t>
            </a:r>
            <a:r>
              <a:rPr lang="en-US" sz="1200" b="0" kern="1200" dirty="0">
                <a:solidFill>
                  <a:schemeClr val="tx1"/>
                </a:solidFill>
                <a:effectLst/>
                <a:latin typeface="+mn-lt"/>
                <a:ea typeface="+mn-ea"/>
                <a:cs typeface="+mn-cs"/>
              </a:rPr>
              <a:t>Instructional Leadership Infographic</a:t>
            </a:r>
          </a:p>
          <a:p>
            <a:r>
              <a:rPr lang="en-US" sz="1200" b="1" kern="1200" dirty="0">
                <a:solidFill>
                  <a:schemeClr val="tx1"/>
                </a:solidFill>
                <a:effectLst/>
                <a:latin typeface="+mn-lt"/>
                <a:ea typeface="+mn-ea"/>
                <a:cs typeface="+mn-cs"/>
              </a:rPr>
              <a:t>Handout 3, </a:t>
            </a:r>
            <a:r>
              <a:rPr lang="en-US" sz="1200" b="0" kern="1200" dirty="0">
                <a:solidFill>
                  <a:schemeClr val="tx1"/>
                </a:solidFill>
                <a:effectLst/>
                <a:latin typeface="+mn-lt"/>
                <a:ea typeface="+mn-ea"/>
                <a:cs typeface="+mn-cs"/>
              </a:rPr>
              <a:t>Becoming an Instructional Leader Practice Profile</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 Know</a:t>
            </a:r>
          </a:p>
          <a:p>
            <a:r>
              <a:rPr lang="en-US" sz="1200" b="0" kern="1200" dirty="0">
                <a:solidFill>
                  <a:schemeClr val="tx1"/>
                </a:solidFill>
                <a:effectLst/>
                <a:latin typeface="+mn-lt"/>
                <a:ea typeface="+mn-ea"/>
                <a:cs typeface="+mn-cs"/>
              </a:rPr>
              <a:t>The three handouts listed above help provide an overview and build capacity around the content of the Instructional Leadership module. Distribute and review the handouts with participants prior to beginning the session.</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Key Terms help to clarify words/terms found within the module so new school leaders have a common understanding of these terms.</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Infographic supplies a visual representation of key concepts within the module.</a:t>
            </a:r>
          </a:p>
          <a:p>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Practice Profile includes four pieces and is anchored by the essential functions. First, as a header is the foundation of implementation that philosophically grounds implementation. Then moving from left to right across the template are the essential functions of the practice, implementation performance levels, and lastly, evidence which provides data or documentation for determining implementation levels.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 Do</a:t>
            </a:r>
          </a:p>
          <a:p>
            <a:r>
              <a:rPr lang="en-US" sz="1200" b="0" kern="1200" dirty="0">
                <a:solidFill>
                  <a:schemeClr val="tx1"/>
                </a:solidFill>
                <a:effectLst/>
                <a:latin typeface="+mn-lt"/>
                <a:ea typeface="+mn-ea"/>
                <a:cs typeface="+mn-cs"/>
              </a:rPr>
              <a:t>Distribute the following handouts: Key Terms, Infographic, and Practice Profile. The presenter should walk the participants through each of the essential functions on the Practice Profile, then provide time for participants to review/peruse the documents </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 Say</a:t>
            </a:r>
          </a:p>
          <a:p>
            <a:r>
              <a:rPr lang="en-US" sz="1200" b="0" kern="1200" baseline="0" dirty="0">
                <a:solidFill>
                  <a:schemeClr val="tx1"/>
                </a:solidFill>
                <a:effectLst/>
                <a:latin typeface="+mn-lt"/>
                <a:ea typeface="+mn-ea"/>
                <a:cs typeface="+mn-cs"/>
              </a:rPr>
              <a:t>T</a:t>
            </a:r>
            <a:r>
              <a:rPr lang="en-US" sz="1200" b="0" kern="1200" dirty="0">
                <a:solidFill>
                  <a:schemeClr val="tx1"/>
                </a:solidFill>
                <a:effectLst/>
                <a:latin typeface="+mn-lt"/>
                <a:ea typeface="+mn-ea"/>
                <a:cs typeface="+mn-cs"/>
              </a:rPr>
              <a:t>hese handouts will help to provide an overview and build capacity around the content of the instructional leadership module. The P</a:t>
            </a:r>
            <a:r>
              <a:rPr lang="en-US" sz="1200" kern="1200" dirty="0">
                <a:solidFill>
                  <a:schemeClr val="tx1"/>
                </a:solidFill>
                <a:effectLst/>
                <a:latin typeface="+mn-lt"/>
                <a:ea typeface="+mn-ea"/>
                <a:cs typeface="+mn-cs"/>
              </a:rPr>
              <a:t>ractice Profile should</a:t>
            </a:r>
            <a:r>
              <a:rPr lang="en-US" sz="1200" kern="1200" baseline="0" dirty="0">
                <a:solidFill>
                  <a:schemeClr val="tx1"/>
                </a:solidFill>
                <a:effectLst/>
                <a:latin typeface="+mn-lt"/>
                <a:ea typeface="+mn-ea"/>
                <a:cs typeface="+mn-cs"/>
              </a:rPr>
              <a:t> be used </a:t>
            </a:r>
            <a:r>
              <a:rPr lang="en-US" sz="1200" kern="1200" dirty="0">
                <a:solidFill>
                  <a:schemeClr val="tx1"/>
                </a:solidFill>
                <a:effectLst/>
                <a:latin typeface="+mn-lt"/>
                <a:ea typeface="+mn-ea"/>
                <a:cs typeface="+mn-cs"/>
              </a:rPr>
              <a:t>to reflect and assess on the level of implementation quality for each essential function. As you delve deeper into the process of developing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practices as</a:t>
            </a:r>
            <a:r>
              <a:rPr lang="en-US" sz="1200" kern="1200" baseline="0" dirty="0">
                <a:solidFill>
                  <a:schemeClr val="tx1"/>
                </a:solidFill>
                <a:effectLst/>
                <a:latin typeface="+mn-lt"/>
                <a:ea typeface="+mn-ea"/>
                <a:cs typeface="+mn-cs"/>
              </a:rPr>
              <a:t> instructional building leaders</a:t>
            </a:r>
            <a:r>
              <a:rPr lang="en-US" sz="1200" kern="1200" dirty="0">
                <a:solidFill>
                  <a:schemeClr val="tx1"/>
                </a:solidFill>
                <a:effectLst/>
                <a:latin typeface="+mn-lt"/>
                <a:ea typeface="+mn-ea"/>
                <a:cs typeface="+mn-cs"/>
              </a:rPr>
              <a:t>, it is recommended that you use the Practice Profile as an anchor for high quality work. It is also a useful tool for guiding coaching conversations around the pillars of this work.    </a:t>
            </a:r>
          </a:p>
          <a:p>
            <a:endParaRPr lang="en-US" sz="1200" b="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References</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Hall, G. E., &amp; Hord, S. M. (2006).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Implementing change: Patterns, principles, and potholes. </a:t>
            </a:r>
            <a:r>
              <a:rPr lang="en-US" sz="1200" dirty="0">
                <a:effectLst/>
                <a:latin typeface="Calibri" panose="020F0502020204030204" pitchFamily="34" charset="0"/>
                <a:ea typeface="Calibri" panose="020F0502020204030204" pitchFamily="34" charset="0"/>
                <a:cs typeface="Times New Roman" panose="02020603050405020304" pitchFamily="18" charset="0"/>
              </a:rPr>
              <a:t>Pearson/Allyn and Bacon.</a:t>
            </a:r>
            <a:endParaRPr lang="en-US" sz="1200" dirty="0">
              <a:solidFill>
                <a:srgbClr val="000000"/>
              </a:solidFill>
              <a:latin typeface="Calibri"/>
              <a:ea typeface="Calibri"/>
              <a:cs typeface="Calibri"/>
              <a:sym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MoEdu</a:t>
            </a:r>
            <a:r>
              <a:rPr lang="en-US" sz="1200" dirty="0">
                <a:effectLst/>
                <a:latin typeface="Calibri" panose="020F0502020204030204" pitchFamily="34" charset="0"/>
                <a:ea typeface="Calibri" panose="020F0502020204030204" pitchFamily="34" charset="0"/>
                <a:cs typeface="Times New Roman" panose="02020603050405020304" pitchFamily="18" charset="0"/>
              </a:rPr>
              <a:t>-SAIL. (n.d.).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Becoming an instructional leader of your building infographic</a:t>
            </a:r>
            <a:r>
              <a:rPr lang="en-US" sz="1200" dirty="0">
                <a:effectLst/>
                <a:latin typeface="Calibri" panose="020F0502020204030204" pitchFamily="34" charset="0"/>
                <a:ea typeface="Calibri" panose="020F0502020204030204" pitchFamily="34" charset="0"/>
                <a:cs typeface="Times New Roman" panose="02020603050405020304" pitchFamily="18" charset="0"/>
              </a:rPr>
              <a:t>. Missouri Department of Elementary and Secondary Education: Northern Arizona University, Institute for Human Development. https://www.moedu-sail.org/leadership-materials/</a:t>
            </a: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19</a:t>
            </a:fld>
            <a:endParaRPr lang="en-US"/>
          </a:p>
        </p:txBody>
      </p:sp>
    </p:spTree>
    <p:extLst>
      <p:ext uri="{BB962C8B-B14F-4D97-AF65-F5344CB8AC3E}">
        <p14:creationId xmlns:p14="http://schemas.microsoft.com/office/powerpoint/2010/main" val="179622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b="0" dirty="0"/>
              <a:t>This is background information presenters</a:t>
            </a:r>
          </a:p>
        </p:txBody>
      </p:sp>
      <p:sp>
        <p:nvSpPr>
          <p:cNvPr id="4" name="Slide Number Placeholder 3"/>
          <p:cNvSpPr>
            <a:spLocks noGrp="1"/>
          </p:cNvSpPr>
          <p:nvPr>
            <p:ph type="sldNum" sz="quarter" idx="5"/>
          </p:nvPr>
        </p:nvSpPr>
        <p:spPr/>
        <p:txBody>
          <a:bodyPr/>
          <a:lstStyle/>
          <a:p>
            <a:fld id="{3A982D59-46BF-4F69-BEB1-7D338E4FAAA4}" type="slidenum">
              <a:rPr lang="en-US" smtClean="0"/>
              <a:t>2</a:t>
            </a:fld>
            <a:endParaRPr lang="en-US"/>
          </a:p>
        </p:txBody>
      </p:sp>
    </p:spTree>
    <p:extLst>
      <p:ext uri="{BB962C8B-B14F-4D97-AF65-F5344CB8AC3E}">
        <p14:creationId xmlns:p14="http://schemas.microsoft.com/office/powerpoint/2010/main" val="3183340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a:p>
            <a:r>
              <a:rPr lang="en-US" dirty="0"/>
              <a:t>Handout #2</a:t>
            </a:r>
          </a:p>
          <a:p>
            <a:endParaRPr lang="en-US" dirty="0"/>
          </a:p>
          <a:p>
            <a:r>
              <a:rPr lang="en-US" b="1" dirty="0"/>
              <a:t>To Know</a:t>
            </a:r>
          </a:p>
          <a:p>
            <a:r>
              <a:rPr lang="en-US" dirty="0"/>
              <a:t>This is the infographic for Instructional Leadership</a:t>
            </a:r>
          </a:p>
          <a:p>
            <a:endParaRPr lang="en-US" dirty="0"/>
          </a:p>
          <a:p>
            <a:r>
              <a:rPr lang="en-US" b="1" dirty="0"/>
              <a:t>To Do</a:t>
            </a:r>
          </a:p>
          <a:p>
            <a:r>
              <a:rPr lang="en-US" dirty="0"/>
              <a:t>Make sure the participants have a copy of Handout #2 which is the infographic for Instructional Leadership.</a:t>
            </a:r>
          </a:p>
          <a:p>
            <a:endParaRPr lang="en-US" dirty="0"/>
          </a:p>
          <a:p>
            <a:r>
              <a:rPr lang="en-US" b="1" dirty="0"/>
              <a:t>To Say</a:t>
            </a:r>
          </a:p>
          <a:p>
            <a:r>
              <a:rPr lang="en-US" dirty="0"/>
              <a:t>Handout #2 is the infographic for Instructional Leadership. Please take a few moments to review it. Pay particular attention to the Areas of Instructional Focus and Key Actions because they summarize our content for the day. You may want to keep it handy for the training so you can use as a reference.</a:t>
            </a:r>
          </a:p>
          <a:p>
            <a:endParaRPr lang="en-US" dirty="0"/>
          </a:p>
          <a:p>
            <a:r>
              <a:rPr lang="en-US" b="1" dirty="0"/>
              <a:t>Reference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MoEdu-SAIL. (n.d.).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Becoming an instructional leader of your building infographic</a:t>
            </a:r>
            <a:r>
              <a:rPr lang="en-US" sz="1800" dirty="0">
                <a:effectLst/>
                <a:latin typeface="Calibri" panose="020F0502020204030204" pitchFamily="34" charset="0"/>
                <a:ea typeface="Calibri" panose="020F0502020204030204" pitchFamily="34" charset="0"/>
                <a:cs typeface="Times New Roman" panose="02020603050405020304" pitchFamily="18" charset="0"/>
              </a:rPr>
              <a:t>. Missouri Department of Elementary and Secondary Education: Northern Arizona University, Institute for Human Development. https://www.moedu-sail.org/leadership-materials/</a:t>
            </a:r>
          </a:p>
          <a:p>
            <a:endParaRPr lang="en-US" b="1" dirty="0"/>
          </a:p>
          <a:p>
            <a:endParaRPr lang="en-US" b="1"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20</a:t>
            </a:fld>
            <a:endParaRPr lang="en-US"/>
          </a:p>
        </p:txBody>
      </p:sp>
    </p:spTree>
    <p:extLst>
      <p:ext uri="{BB962C8B-B14F-4D97-AF65-F5344CB8AC3E}">
        <p14:creationId xmlns:p14="http://schemas.microsoft.com/office/powerpoint/2010/main" val="202632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p>
          <a:p>
            <a:r>
              <a:rPr lang="en-US" b="0" dirty="0"/>
              <a:t>We will now start the overview and discuss the impact of Instructional Leadership.</a:t>
            </a:r>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21</a:t>
            </a:fld>
            <a:endParaRPr lang="en-US"/>
          </a:p>
        </p:txBody>
      </p:sp>
    </p:spTree>
    <p:extLst>
      <p:ext uri="{BB962C8B-B14F-4D97-AF65-F5344CB8AC3E}">
        <p14:creationId xmlns:p14="http://schemas.microsoft.com/office/powerpoint/2010/main" val="3640153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a:t>To</a:t>
            </a:r>
            <a:r>
              <a:rPr lang="en-US" b="1" baseline="0" dirty="0"/>
              <a:t> Know</a:t>
            </a:r>
          </a:p>
          <a:p>
            <a:r>
              <a:rPr lang="en-US" sz="1200" dirty="0"/>
              <a:t>This training is intended to be a “getting started” package to develop skills enabling educators to become instructional leaders of their buildings. The focus is on strategies to develop a collaborative building working in four areas that have been shown to have a positive impact on school performance and student outcomes. This training </a:t>
            </a:r>
            <a:r>
              <a:rPr lang="en-US" b="0" baseline="0" dirty="0"/>
              <a:t>takes educational leaders through the initial steps necessary to develop collaborative schools that know how to use effective teaching/learning practices and assess and use that data to inform decision making to guide instruction. This session is in no way intended to serve as a comprehensive leadership training package.</a:t>
            </a:r>
          </a:p>
          <a:p>
            <a:endParaRPr lang="en-US" b="0" baseline="0" dirty="0"/>
          </a:p>
          <a:p>
            <a:r>
              <a:rPr lang="en-US" b="1" baseline="0" dirty="0"/>
              <a:t>To Do</a:t>
            </a:r>
          </a:p>
          <a:p>
            <a:r>
              <a:rPr lang="en-US" b="0" baseline="0" dirty="0"/>
              <a:t>Clarify the intent of this as a “getting started guide,” not a comprehensive leadership program.</a:t>
            </a:r>
            <a:endParaRPr lang="en-US" b="1" baseline="0" dirty="0"/>
          </a:p>
          <a:p>
            <a:endParaRPr lang="en-US" b="1" baseline="0" dirty="0"/>
          </a:p>
          <a:p>
            <a:r>
              <a:rPr lang="en-US" b="1" dirty="0"/>
              <a:t>To Say</a:t>
            </a:r>
          </a:p>
          <a:p>
            <a:r>
              <a:rPr lang="en-US" sz="1200" b="0" dirty="0"/>
              <a:t>The </a:t>
            </a:r>
            <a:r>
              <a:rPr lang="en-US" sz="1200" dirty="0"/>
              <a:t>focus of this presentation is on strategies to develop a collaborative building working in these four areas of instructional focus that have been shown to have a positive impact on school performance and student outcomes.</a:t>
            </a:r>
            <a:r>
              <a:rPr lang="en-US" b="1" baseline="0" dirty="0"/>
              <a:t> </a:t>
            </a:r>
            <a:r>
              <a:rPr lang="en-US" b="0" baseline="0" dirty="0"/>
              <a:t>Refer to the Infographic and Practice Profile (Handouts 2 &amp; 3).</a:t>
            </a:r>
          </a:p>
          <a:p>
            <a:endParaRPr lang="en-US" b="0" baseline="0" dirty="0"/>
          </a:p>
          <a:p>
            <a:r>
              <a:rPr lang="en-US" b="0" baseline="0" dirty="0"/>
              <a:t>This session takes educational leaders through the initial steps necessary to develop collaborative schools that know how to use effective teaching/learning practices and assess and use that data to inform decision making to guide instruction. </a:t>
            </a:r>
            <a:r>
              <a:rPr lang="en-US" dirty="0"/>
              <a:t>This session is intended to serve</a:t>
            </a:r>
            <a:r>
              <a:rPr lang="en-US" baseline="0" dirty="0"/>
              <a:t> as a “getting started” presentation for educational leaders, breaking down the complex task of being the instructional leader of the building into smaller, actionable steps to begin building structures to create a collaborative building. The work included in this learning package is aligned with and designed to feed into the larger leadership development continuum within the Missouri Department of Elementary and Secondary Education. As we all know, getting started is often the hardest part of any endeavor. This learning package will guide the actions of a building leader to begin developing a building that works collectively to improve teacher practice and ultimately increase student achievement.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References </a:t>
            </a:r>
            <a:r>
              <a:rPr lang="en-US" b="0" baseline="0" dirty="0"/>
              <a:t>(adapted from)</a:t>
            </a: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(2008).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A synthesis of over 800 meta-analyses relating to achievement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2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Telfer, D.M. (2011). Moving your numbers: Five districts share how they used assessment and accountability to increase performance for students with disabilities as part of district-wide improvement. </a:t>
            </a:r>
            <a:r>
              <a:rPr lang="en-US" sz="1200" i="1" dirty="0">
                <a:effectLst/>
                <a:latin typeface="Calibri" panose="020F0502020204030204" pitchFamily="34" charset="0"/>
                <a:ea typeface="Calibri" panose="020F0502020204030204" pitchFamily="34" charset="0"/>
                <a:cs typeface="Calibri" panose="020F0502020204030204" pitchFamily="34" charset="0"/>
              </a:rPr>
              <a:t>University of Minnesota, National Center on Educational Outcomes.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http://www.cehd.umn.edu/NCEO/OnlinePubs/MovingYourNumbers.pdf</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22</a:t>
            </a:fld>
            <a:endParaRPr lang="en-US"/>
          </a:p>
        </p:txBody>
      </p:sp>
    </p:spTree>
    <p:extLst>
      <p:ext uri="{BB962C8B-B14F-4D97-AF65-F5344CB8AC3E}">
        <p14:creationId xmlns:p14="http://schemas.microsoft.com/office/powerpoint/2010/main" val="4281927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800" b="1" dirty="0"/>
              <a:t>To Know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b="0" dirty="0"/>
              <a:t>Be familiar with the pre-session reading, </a:t>
            </a:r>
            <a:r>
              <a:rPr lang="en-US" sz="1800" b="0" i="1" dirty="0"/>
              <a:t>High Impact Leadership</a:t>
            </a:r>
            <a:r>
              <a:rPr lang="en-US" sz="1800" b="0" dirty="0"/>
              <a:t>, an article</a:t>
            </a:r>
            <a:r>
              <a:rPr lang="en-US" sz="1800" b="0" baseline="0" dirty="0"/>
              <a:t> by Dr. John Hattie.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b="1" dirty="0"/>
              <a:t>To 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b="0" dirty="0"/>
              <a:t>Facilitate a discussion around </a:t>
            </a:r>
            <a:r>
              <a:rPr lang="en-US" sz="1800" b="0" baseline="0" dirty="0"/>
              <a:t>Dr. John Hattie’s article </a:t>
            </a:r>
            <a:r>
              <a:rPr lang="en-US" sz="1800" b="0" i="1" baseline="0" dirty="0"/>
              <a:t>High Impact Leadership</a:t>
            </a:r>
            <a:r>
              <a:rPr lang="en-US" sz="1800" b="1" baseline="0" dirty="0"/>
              <a:t>. </a:t>
            </a:r>
            <a:r>
              <a:rPr lang="en-US" sz="1800" b="0" baseline="0" dirty="0"/>
              <a:t>Group participants into teams of 3 or 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b="1" dirty="0"/>
              <a:t>To Say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b="0" dirty="0"/>
              <a:t>We will now reflect on the pre-reading article, High Impact Leadership, sent to you prior to this session. The article, </a:t>
            </a:r>
            <a:r>
              <a:rPr lang="en-US" sz="1800" b="0" baseline="0" dirty="0"/>
              <a:t>by Dr. John Hattie, provides great insight into what makes an effective instructional leader. Review the article and put a star by one or two items that you thought were powerful and had great meaning. Next, have each team member share their key take aways along with its importance. The last person sharing can then summarize the most important ideas gleaned by the team and share with the whole group.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8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800" b="1" dirty="0"/>
              <a:t>Reference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8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3600" i="1" dirty="0">
              <a:solidFill>
                <a:schemeClr val="accent3"/>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800" b="1" dirty="0"/>
          </a:p>
        </p:txBody>
      </p:sp>
      <p:sp>
        <p:nvSpPr>
          <p:cNvPr id="4" name="Slide Number Placeholder 3"/>
          <p:cNvSpPr>
            <a:spLocks noGrp="1"/>
          </p:cNvSpPr>
          <p:nvPr>
            <p:ph type="sldNum" sz="quarter" idx="10"/>
          </p:nvPr>
        </p:nvSpPr>
        <p:spPr/>
        <p:txBody>
          <a:bodyPr/>
          <a:lstStyle/>
          <a:p>
            <a:fld id="{2BDAE4E1-A400-4672-B45C-E28F39BAEFD4}" type="slidenum">
              <a:rPr lang="en-US" smtClean="0"/>
              <a:pPr/>
              <a:t>23</a:t>
            </a:fld>
            <a:endParaRPr lang="en-US"/>
          </a:p>
        </p:txBody>
      </p:sp>
    </p:spTree>
    <p:extLst>
      <p:ext uri="{BB962C8B-B14F-4D97-AF65-F5344CB8AC3E}">
        <p14:creationId xmlns:p14="http://schemas.microsoft.com/office/powerpoint/2010/main" val="2095638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solidFill>
                  <a:prstClr val="black"/>
                </a:solidFill>
              </a:rPr>
              <a:t>To Know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a:solidFill>
                  <a:prstClr val="black"/>
                </a:solidFill>
              </a:rPr>
              <a:t>What “effect size” is and how it is calculated. Dr. Hattie uses Cohen’s D for his effect size calculation. Please gauge the knowledge of your participants. Some may not need this detailed information.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a:solidFill>
                <a:prstClr val="black"/>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baseline="0" dirty="0">
                <a:solidFill>
                  <a:prstClr val="black"/>
                </a:solidFill>
              </a:rPr>
              <a:t>To Do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a:solidFill>
                  <a:prstClr val="black"/>
                </a:solidFill>
              </a:rPr>
              <a:t>Explain what effect size is and how Dr. John Hattie applies effect size in his work.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a:solidFill>
                <a:prstClr val="black"/>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baseline="0" dirty="0">
                <a:solidFill>
                  <a:prstClr val="black"/>
                </a:solidFill>
              </a:rPr>
              <a:t>To Say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a:solidFill>
                  <a:prstClr val="black"/>
                </a:solidFill>
              </a:rPr>
              <a:t>A term used by Dr. John Hattie is “effect size” which is a term that will referenced during this presentation. </a:t>
            </a:r>
            <a:r>
              <a:rPr lang="en-US" altLang="en-US" sz="1200" b="0" dirty="0">
                <a:solidFill>
                  <a:prstClr val="black"/>
                </a:solidFill>
              </a:rPr>
              <a:t>Effect size </a:t>
            </a:r>
            <a:r>
              <a:rPr lang="en-US" altLang="en-US" sz="1200" dirty="0">
                <a:solidFill>
                  <a:prstClr val="black"/>
                </a:solidFill>
              </a:rPr>
              <a:t>is a common expression of the magnitude of study outcomes for many types of outcome variables, such as school achievement. An effect size of d=1.0 indicates an increase of one standard deviation on the outcome (a standard deviation increase is typically associated with advancing children’s achievement by two to three years, improving the rate of learning by 50%, or a correlation between some variable and achievement of approximately r=0.50). In implementing a new program, a d=1.0 would mean that, on average, students receiving the treatment would exceed 84% of students not receiving the treatment.</a:t>
            </a:r>
            <a:r>
              <a:rPr lang="en-US" altLang="en-US" sz="1200" baseline="0" dirty="0">
                <a:solidFill>
                  <a:prstClr val="black"/>
                </a:solidFill>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dirty="0"/>
          </a:p>
          <a:p>
            <a:pPr defTabSz="920801">
              <a:defRPr/>
            </a:pPr>
            <a:r>
              <a:rPr lang="en-US" altLang="en-US" dirty="0"/>
              <a:t>On the right is a simple graphic </a:t>
            </a:r>
            <a:r>
              <a:rPr lang="en-US" altLang="en-US" baseline="0" dirty="0"/>
              <a:t>representation of Hattie’s effect size calculation. An </a:t>
            </a:r>
            <a:r>
              <a:rPr lang="en-US" altLang="en-US" dirty="0"/>
              <a:t>effect size of .40 is equivalent to one year’s growth. This is the minimum for which we should be strive.</a:t>
            </a:r>
          </a:p>
          <a:p>
            <a:pPr defTabSz="920801">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References</a:t>
            </a:r>
            <a:endParaRPr lang="en-US" altLang="en-US" sz="1200" b="0" baseline="0" dirty="0"/>
          </a:p>
          <a:p>
            <a:pPr marL="182880" marR="0" indent="-182880">
              <a:spcBef>
                <a:spcPts val="0"/>
              </a:spcBef>
              <a:spcAft>
                <a:spcPts val="8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Corwin. (2021, August). Visible learning meta x. </a:t>
            </a:r>
            <a:r>
              <a:rPr lang="en-US" sz="1200" i="1" dirty="0">
                <a:latin typeface="Calibri" panose="020F0502020204030204" pitchFamily="34" charset="0"/>
                <a:ea typeface="Calibri" panose="020F0502020204030204" pitchFamily="34" charset="0"/>
                <a:cs typeface="Times New Roman" panose="02020603050405020304" pitchFamily="18" charset="0"/>
              </a:rPr>
              <a:t>Corwin Visible Learning Plus</a:t>
            </a:r>
            <a:r>
              <a:rPr lang="en-US" sz="1200" dirty="0">
                <a:latin typeface="Calibri" panose="020F0502020204030204" pitchFamily="34" charset="0"/>
                <a:ea typeface="Calibri" panose="020F0502020204030204" pitchFamily="34" charset="0"/>
                <a:cs typeface="Times New Roman" panose="02020603050405020304" pitchFamily="18" charset="0"/>
              </a:rPr>
              <a:t>. https://www.visiblelearningmetax.com/</a:t>
            </a:r>
          </a:p>
          <a:p>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(2008).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A synthesis of over 800 meta-analyses relating to achievement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endParaRPr lang="en-US" b="1"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 Global research data base, all influences.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3"/>
              </a:rPr>
              <a:t>https://www.visiblelearningmetax.com/Influences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solidFill>
                <a:prstClr val="black"/>
              </a:solidFill>
            </a:endParaRPr>
          </a:p>
          <a:p>
            <a:endParaRPr lang="en-US" altLang="en-US" dirty="0"/>
          </a:p>
          <a:p>
            <a:endParaRPr lang="en-US" altLang="en-US" dirty="0"/>
          </a:p>
          <a:p>
            <a:pPr defTabSz="920801">
              <a:defRPr/>
            </a:pPr>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24</a:t>
            </a:fld>
            <a:endParaRPr lang="en-US"/>
          </a:p>
        </p:txBody>
      </p:sp>
    </p:spTree>
    <p:extLst>
      <p:ext uri="{BB962C8B-B14F-4D97-AF65-F5344CB8AC3E}">
        <p14:creationId xmlns:p14="http://schemas.microsoft.com/office/powerpoint/2010/main" val="1233137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Know/To Say</a:t>
            </a:r>
            <a:r>
              <a:rPr lang="en-US" b="0"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Dr. John Hattie has conducted over 1850 meta-analysis (study of studies) to collect evidence on what works best in education. He uses this barometer graphic to visually explain effect size of influences on student achievement. The hinge point, 0.40 represents one year’s growth within one year’s time. Practices above the hinge point of 0.40 are most effective. These are in the Zone of Desired Effects since they result in greater outcomes. Some influences that are far below the hinge point and are in the negative range can have a reverse effect student achievement. </a:t>
            </a:r>
            <a:r>
              <a:rPr lang="en-US" baseline="0" dirty="0"/>
              <a:t>Training instructional staff and implementing practices with an effect size greater than .40 is where we should be spending the bulk of our time and effort.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NOTE: Prior knowledge of participants may affect the detail of “To Say”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Explain</a:t>
            </a:r>
            <a:r>
              <a:rPr lang="en-US" b="1" baseline="0" dirty="0"/>
              <a:t> </a:t>
            </a:r>
            <a:r>
              <a:rPr lang="en-US" b="0" baseline="0" dirty="0"/>
              <a:t>Dr. John Hattie’s barometer graphic and the significance of the .40 marker.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r>
              <a:rPr lang="en-US" b="1" dirty="0"/>
              <a:t>References</a:t>
            </a:r>
            <a:r>
              <a:rPr lang="en-US" b="1" baseline="0" dirty="0"/>
              <a:t>  </a:t>
            </a:r>
          </a:p>
          <a:p>
            <a:pPr marL="182880" marR="0" indent="-182880">
              <a:spcBef>
                <a:spcPts val="0"/>
              </a:spcBef>
              <a:spcAft>
                <a:spcPts val="8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Corwin. (2021, August). Visible learning meta x. </a:t>
            </a:r>
            <a:r>
              <a:rPr lang="en-US" sz="1200" i="1" dirty="0">
                <a:latin typeface="Calibri" panose="020F0502020204030204" pitchFamily="34" charset="0"/>
                <a:ea typeface="Calibri" panose="020F0502020204030204" pitchFamily="34" charset="0"/>
                <a:cs typeface="Times New Roman" panose="02020603050405020304" pitchFamily="18" charset="0"/>
              </a:rPr>
              <a:t>Corwin Visible Learning Plus</a:t>
            </a:r>
            <a:r>
              <a:rPr lang="en-US" sz="1200" dirty="0">
                <a:latin typeface="Calibri" panose="020F0502020204030204" pitchFamily="34" charset="0"/>
                <a:ea typeface="Calibri" panose="020F0502020204030204" pitchFamily="34" charset="0"/>
                <a:cs typeface="Times New Roman" panose="02020603050405020304" pitchFamily="18" charset="0"/>
              </a:rPr>
              <a:t>. https://www.visiblelearningmetax.com/</a:t>
            </a:r>
          </a:p>
          <a:p>
            <a:pPr marL="182880" indent="-182880">
              <a:spcBef>
                <a:spcPts val="0"/>
              </a:spcBef>
              <a:spcAft>
                <a:spcPts val="8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(2008).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A synthesis of over 800 meta-analyses relating to achievement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endParaRPr lang="en-US" b="1" baseline="0" dirty="0"/>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(2019). Visible learning: 250 influences on student achievement.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https://xyofeinstein.files.wordpress.com/2019/11/250_influences_chart_june_2019-2.png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 Global research data base, all influences.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4"/>
              </a:rPr>
              <a:t>https://www.visiblelearningmetax.com/Influences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sz="1200" dirty="0"/>
          </a:p>
        </p:txBody>
      </p:sp>
      <p:sp>
        <p:nvSpPr>
          <p:cNvPr id="4" name="Slide Number Placeholder 3"/>
          <p:cNvSpPr>
            <a:spLocks noGrp="1"/>
          </p:cNvSpPr>
          <p:nvPr>
            <p:ph type="sldNum" sz="quarter" idx="10"/>
          </p:nvPr>
        </p:nvSpPr>
        <p:spPr/>
        <p:txBody>
          <a:bodyPr/>
          <a:lstStyle/>
          <a:p>
            <a:fld id="{7DBCE8C7-69BA-4ED6-B5AC-B6B8CF909519}"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423524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baseline="0" dirty="0"/>
              <a:t>To Know</a:t>
            </a:r>
          </a:p>
          <a:p>
            <a:r>
              <a:rPr lang="en-US" b="0" baseline="0" dirty="0"/>
              <a:t>One of the major points made by Dr. John Hattie, in his Visible Learning work, is that all practices in education work to some degree. With regard to leadership, the same premise applies. All practices work, </a:t>
            </a:r>
            <a:r>
              <a:rPr lang="en-US" b="1" baseline="0" dirty="0"/>
              <a:t>but not all practices are equal </a:t>
            </a:r>
            <a:r>
              <a:rPr lang="en-US" b="0" baseline="0" dirty="0"/>
              <a:t>in terms of impacting student achievement.</a:t>
            </a:r>
          </a:p>
          <a:p>
            <a:endParaRPr lang="en-US" b="0" baseline="0" dirty="0"/>
          </a:p>
          <a:p>
            <a:r>
              <a:rPr lang="en-US" b="1" baseline="0" dirty="0"/>
              <a:t>To Do</a:t>
            </a:r>
          </a:p>
          <a:p>
            <a:r>
              <a:rPr lang="en-US" b="0" baseline="0" dirty="0"/>
              <a:t>Review the statements on this slide which are taken directly from the pre-reading for this presentation, </a:t>
            </a:r>
            <a:r>
              <a:rPr lang="en-US" b="0" i="1" baseline="0" dirty="0"/>
              <a:t>High Impact</a:t>
            </a:r>
            <a:r>
              <a:rPr lang="en-US" b="0" i="0" baseline="0" dirty="0"/>
              <a:t> </a:t>
            </a:r>
            <a:r>
              <a:rPr lang="en-US" b="0" i="1" baseline="0" dirty="0"/>
              <a:t>Leadership</a:t>
            </a:r>
            <a:r>
              <a:rPr lang="en-US" b="0" i="0" baseline="0" dirty="0"/>
              <a:t>.</a:t>
            </a:r>
          </a:p>
          <a:p>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Say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As we know from</a:t>
            </a:r>
            <a:r>
              <a:rPr lang="en-US" baseline="0" dirty="0"/>
              <a:t> Dr. John Hattie’s work in Visible Learning, not all practices are equal. While almost everything in education works, the real question is to what degree and is that degree of improvement acceptable? Regarding leadership, we know with a high degree of certainty that some practices have more impact on improving student achievement than others. As you learned from the pre-reading for this package, Hattie’s work reveals those leadership practices that have a high effect size. Leaders who create safe and collaborative environments for learning, emphasize and model monitoring and evaluation of the impact that the focus work of the building is having, and continually strive for improvement make the most difference.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Reference </a:t>
            </a:r>
            <a:r>
              <a:rPr lang="en-US" altLang="en-US" sz="1200" b="1" baseline="0" dirty="0"/>
              <a:t> </a:t>
            </a: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2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a:p>
            <a:endParaRPr lang="en-US" sz="1200" dirty="0"/>
          </a:p>
          <a:p>
            <a:r>
              <a:rPr lang="en-US" b="1" baseline="0" dirty="0"/>
              <a:t> </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26</a:t>
            </a:fld>
            <a:endParaRPr lang="en-US"/>
          </a:p>
        </p:txBody>
      </p:sp>
    </p:spTree>
    <p:extLst>
      <p:ext uri="{BB962C8B-B14F-4D97-AF65-F5344CB8AC3E}">
        <p14:creationId xmlns:p14="http://schemas.microsoft.com/office/powerpoint/2010/main" val="3371470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effectLst/>
              </a:rPr>
              <a:t>To Know</a:t>
            </a:r>
            <a:endParaRPr lang="en-US" b="0" dirty="0">
              <a:effectLst/>
            </a:endParaRPr>
          </a:p>
          <a:p>
            <a:r>
              <a:rPr lang="en-US" b="0" dirty="0">
                <a:effectLst/>
              </a:rPr>
              <a:t>Video, 5:58 minutes, John Hattie elaborates on t</a:t>
            </a:r>
            <a:r>
              <a:rPr lang="en-US" b="0" baseline="0" dirty="0">
                <a:effectLst/>
              </a:rPr>
              <a:t>he practices typically associated with different types of educational leadership.</a:t>
            </a:r>
          </a:p>
          <a:p>
            <a:endParaRPr lang="en-US" b="1"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effectLst/>
              </a:rPr>
              <a:t>To</a:t>
            </a:r>
            <a:r>
              <a:rPr lang="en-US" b="1" baseline="0" dirty="0">
                <a:effectLst/>
              </a:rPr>
              <a:t> Do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effectLst/>
              </a:rPr>
              <a:t>Facilitate conversation about how much time building leaders spend on practices that have a greater impact on improved teacher practice and increased student achievement. </a:t>
            </a:r>
            <a:r>
              <a:rPr lang="en-US" baseline="0" dirty="0">
                <a:effectLst/>
              </a:rPr>
              <a:t>Click on the link to view the video.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b="1" dirty="0">
                <a:effectLst/>
              </a:rPr>
              <a:t>To</a:t>
            </a:r>
            <a:r>
              <a:rPr lang="en-US" b="1" baseline="0" dirty="0">
                <a:effectLst/>
              </a:rPr>
              <a:t> Say</a:t>
            </a:r>
          </a:p>
          <a:p>
            <a:r>
              <a:rPr lang="en-US" dirty="0">
                <a:effectLst/>
              </a:rPr>
              <a:t>As a building leader, it is</a:t>
            </a:r>
            <a:r>
              <a:rPr lang="en-US" baseline="0" dirty="0">
                <a:effectLst/>
              </a:rPr>
              <a:t> crucial to consider </a:t>
            </a:r>
            <a:r>
              <a:rPr lang="en-US" dirty="0">
                <a:effectLst/>
              </a:rPr>
              <a:t>what percentage of time is spent on leadership practices that focus</a:t>
            </a:r>
            <a:r>
              <a:rPr lang="en-US" baseline="0" dirty="0">
                <a:effectLst/>
              </a:rPr>
              <a:t> on daily management issues as opposed to practices focused on issues directly related to instruction, assessment, and increased student outcomes.</a:t>
            </a:r>
            <a:r>
              <a:rPr lang="en-US" dirty="0">
                <a:effectLst/>
              </a:rPr>
              <a:t> There is no doubt that both types</a:t>
            </a:r>
            <a:r>
              <a:rPr lang="en-US" baseline="0" dirty="0">
                <a:effectLst/>
              </a:rPr>
              <a:t> of </a:t>
            </a:r>
            <a:r>
              <a:rPr lang="en-US" dirty="0">
                <a:effectLst/>
              </a:rPr>
              <a:t>practices are necessary;</a:t>
            </a:r>
            <a:r>
              <a:rPr lang="en-US" baseline="0" dirty="0">
                <a:effectLst/>
              </a:rPr>
              <a:t> </a:t>
            </a:r>
            <a:r>
              <a:rPr lang="en-US" dirty="0">
                <a:effectLst/>
              </a:rPr>
              <a:t>however, the effect on student outcomes supports a focus on certain practices over others. </a:t>
            </a:r>
            <a:r>
              <a:rPr lang="en-US" baseline="0" dirty="0">
                <a:effectLst/>
              </a:rPr>
              <a:t>Dr. Hattie discusses the issue in this video. </a:t>
            </a:r>
          </a:p>
          <a:p>
            <a:endParaRPr lang="en-US" baseline="0" dirty="0">
              <a:effectLst/>
            </a:endParaRPr>
          </a:p>
          <a:p>
            <a:r>
              <a:rPr lang="en-US" baseline="0" dirty="0">
                <a:effectLst/>
              </a:rPr>
              <a:t>After the video, ask participants to discuss this question:</a:t>
            </a:r>
          </a:p>
          <a:p>
            <a:r>
              <a:rPr lang="en-US" baseline="0" dirty="0">
                <a:effectLst/>
              </a:rPr>
              <a:t>What is the difference between a transformational and instructional leader?  </a:t>
            </a:r>
          </a:p>
          <a:p>
            <a:r>
              <a:rPr lang="en-US" baseline="0" dirty="0">
                <a:effectLst/>
              </a:rPr>
              <a:t>(Transformational leaders lead around a common vision… instructional leaders primarily look at impact. Are we having an impact? What is the impact? What is the evidence? How can the impact be even more powerful? Instructional leaders are the lead change agent.)</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Reference </a:t>
            </a:r>
            <a:r>
              <a:rPr lang="en-US" b="1" baseline="0" dirty="0"/>
              <a:t> </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(2012). Instructional leadership, leaders in educational thought: Dr. John Hattie [Video file]</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The Student Achievement Division, 1</a:t>
            </a:r>
            <a:r>
              <a:rPr lang="en-US" sz="1200" dirty="0">
                <a:effectLst/>
                <a:latin typeface="Calibri" panose="020F0502020204030204" pitchFamily="34" charset="0"/>
                <a:ea typeface="Calibri" panose="020F0502020204030204" pitchFamily="34" charset="0"/>
                <a:cs typeface="Times New Roman" panose="02020603050405020304" pitchFamily="18" charset="0"/>
              </a:rPr>
              <a:t>(2). https://www.youtube.com/watch?v=9UYGrk1VpcQ</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27</a:t>
            </a:fld>
            <a:endParaRPr lang="en-US"/>
          </a:p>
        </p:txBody>
      </p:sp>
    </p:spTree>
    <p:extLst>
      <p:ext uri="{BB962C8B-B14F-4D97-AF65-F5344CB8AC3E}">
        <p14:creationId xmlns:p14="http://schemas.microsoft.com/office/powerpoint/2010/main" val="1010261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91440" indent="0" algn="l">
              <a:spcBef>
                <a:spcPts val="0"/>
              </a:spcBef>
              <a:buFontTx/>
              <a:buNone/>
            </a:pPr>
            <a:r>
              <a:rPr lang="en-US" sz="1200" b="1" i="0" dirty="0">
                <a:solidFill>
                  <a:srgbClr val="333333"/>
                </a:solidFill>
                <a:effectLst/>
              </a:rPr>
              <a:t>Handout #4, </a:t>
            </a:r>
            <a:r>
              <a:rPr lang="en-US" sz="1200" b="0" i="0" dirty="0">
                <a:solidFill>
                  <a:srgbClr val="333333"/>
                </a:solidFill>
                <a:effectLst/>
              </a:rPr>
              <a:t>10 </a:t>
            </a:r>
            <a:r>
              <a:rPr lang="en-US" sz="1200" b="0" i="0" dirty="0" err="1">
                <a:solidFill>
                  <a:srgbClr val="333333"/>
                </a:solidFill>
                <a:effectLst/>
              </a:rPr>
              <a:t>Mindframes</a:t>
            </a:r>
            <a:r>
              <a:rPr lang="en-US" sz="1200" b="0" i="0" dirty="0">
                <a:solidFill>
                  <a:srgbClr val="333333"/>
                </a:solidFill>
                <a:effectLst/>
              </a:rPr>
              <a:t> for Leaders</a:t>
            </a:r>
          </a:p>
          <a:p>
            <a:pPr marL="91440" indent="0" algn="l">
              <a:spcBef>
                <a:spcPts val="0"/>
              </a:spcBef>
              <a:buFontTx/>
              <a:buNone/>
            </a:pPr>
            <a:endParaRPr lang="en-US" sz="1200" b="0" i="0" dirty="0">
              <a:solidFill>
                <a:srgbClr val="333333"/>
              </a:solidFill>
              <a:effectLst/>
            </a:endParaRPr>
          </a:p>
          <a:p>
            <a:pPr marL="91440" indent="0" algn="l">
              <a:spcBef>
                <a:spcPts val="0"/>
              </a:spcBef>
              <a:buFontTx/>
              <a:buNone/>
            </a:pPr>
            <a:r>
              <a:rPr lang="en-US" sz="1200" b="1" i="0" dirty="0">
                <a:solidFill>
                  <a:srgbClr val="333333"/>
                </a:solidFill>
                <a:effectLst/>
              </a:rPr>
              <a:t>To Know/To Say</a:t>
            </a:r>
          </a:p>
          <a:p>
            <a:pPr marL="91440" marR="0" lvl="0" indent="0" algn="l" defTabSz="914400" rtl="0" eaLnBrk="0" fontAlgn="base" latinLnBrk="0" hangingPunct="0">
              <a:lnSpc>
                <a:spcPct val="100000"/>
              </a:lnSpc>
              <a:spcBef>
                <a:spcPts val="0"/>
              </a:spcBef>
              <a:spcAft>
                <a:spcPct val="0"/>
              </a:spcAft>
              <a:buClrTx/>
              <a:buSzTx/>
              <a:buFontTx/>
              <a:buNone/>
              <a:tabLst/>
              <a:defRPr/>
            </a:pPr>
            <a:r>
              <a:rPr lang="en-US" altLang="en-US" dirty="0"/>
              <a:t>In </a:t>
            </a:r>
            <a:r>
              <a:rPr lang="en-US" altLang="en-US" dirty="0">
                <a:hlinkClick r:id="rId3"/>
              </a:rPr>
              <a:t>Visible Learning for Teachers</a:t>
            </a:r>
            <a:r>
              <a:rPr lang="en-US" altLang="en-US" dirty="0"/>
              <a:t> (p. 159) Dr. Hattie claims that “the major argument in this book underlying powerful impacts in our schools relates to how we think! It is a set of </a:t>
            </a:r>
            <a:r>
              <a:rPr lang="en-US" altLang="en-US" dirty="0" err="1"/>
              <a:t>mindframes</a:t>
            </a:r>
            <a:r>
              <a:rPr lang="en-US" altLang="en-US" dirty="0"/>
              <a:t> that underpin our every action and decision in a school; it is a belief that we are evaluators, change agents, adaptive learning experts, seekers of feedback about our impact, engaged in dialogue and challenge, and developers of trust with all, and that we see opportunity in error, and are keen to spread the message about the power, fun, and impact that we have on learning.”</a:t>
            </a:r>
          </a:p>
          <a:p>
            <a:pPr marL="91440" marR="0" lvl="0" indent="0" algn="l" defTabSz="914400" rtl="0" eaLnBrk="0" fontAlgn="base" latinLnBrk="0" hangingPunct="0">
              <a:lnSpc>
                <a:spcPct val="100000"/>
              </a:lnSpc>
              <a:spcBef>
                <a:spcPts val="0"/>
              </a:spcBef>
              <a:spcAft>
                <a:spcPct val="0"/>
              </a:spcAft>
              <a:buClrTx/>
              <a:buSzTx/>
              <a:buFontTx/>
              <a:buNone/>
              <a:tabLst/>
              <a:defRPr/>
            </a:pPr>
            <a:br>
              <a:rPr lang="en-US" altLang="en-US" dirty="0"/>
            </a:br>
            <a:r>
              <a:rPr lang="en-US" altLang="en-US" dirty="0"/>
              <a:t>John Hattie believes that “teachers and school leaders who develop these ways of thinking are more likely to have major impacts on student learning.”</a:t>
            </a:r>
          </a:p>
          <a:p>
            <a:pPr marL="91440" indent="0" algn="l">
              <a:spcBef>
                <a:spcPts val="0"/>
              </a:spcBef>
              <a:buFontTx/>
              <a:buNone/>
            </a:pPr>
            <a:endParaRPr lang="en-US" sz="1200" b="0" i="0" dirty="0">
              <a:solidFill>
                <a:srgbClr val="333333"/>
              </a:solidFill>
              <a:effectLst/>
            </a:endParaRPr>
          </a:p>
          <a:p>
            <a:pPr marL="91440" indent="0" algn="l">
              <a:spcBef>
                <a:spcPts val="0"/>
              </a:spcBef>
              <a:buFontTx/>
              <a:buNone/>
            </a:pPr>
            <a:r>
              <a:rPr lang="en-US" sz="1200" b="0" i="0" dirty="0">
                <a:solidFill>
                  <a:srgbClr val="333333"/>
                </a:solidFill>
                <a:effectLst/>
              </a:rPr>
              <a:t>Each mindframe from John Hattie’s 10 Mindframes for leaders is contributed by a renowned thought leader including experts Peter DeWitt, Dylan </a:t>
            </a:r>
            <a:r>
              <a:rPr lang="en-US" sz="1200" b="0" i="0" dirty="0" err="1">
                <a:solidFill>
                  <a:srgbClr val="333333"/>
                </a:solidFill>
                <a:effectLst/>
              </a:rPr>
              <a:t>Wiliam</a:t>
            </a:r>
            <a:r>
              <a:rPr lang="en-US" sz="1200" b="0" i="0" dirty="0">
                <a:solidFill>
                  <a:srgbClr val="333333"/>
                </a:solidFill>
                <a:effectLst/>
              </a:rPr>
              <a:t>, Jenni </a:t>
            </a:r>
            <a:r>
              <a:rPr lang="en-US" sz="1200" b="0" i="0" dirty="0" err="1">
                <a:solidFill>
                  <a:srgbClr val="333333"/>
                </a:solidFill>
                <a:effectLst/>
              </a:rPr>
              <a:t>Donohoo</a:t>
            </a:r>
            <a:r>
              <a:rPr lang="en-US" sz="1200" b="0" i="0" dirty="0">
                <a:solidFill>
                  <a:srgbClr val="333333"/>
                </a:solidFill>
                <a:effectLst/>
              </a:rPr>
              <a:t>, and Jim Knight. These mindframes are backed by Visible Learning research and are attitudes of successful school leadership</a:t>
            </a:r>
            <a:r>
              <a:rPr lang="en-US" sz="1200" b="1" i="0" dirty="0">
                <a:solidFill>
                  <a:srgbClr val="333333"/>
                </a:solidFill>
                <a:effectLst/>
              </a:rPr>
              <a:t>.    </a:t>
            </a:r>
            <a:endParaRPr lang="en-US" sz="1200" b="0" i="0" dirty="0">
              <a:solidFill>
                <a:srgbClr val="333333"/>
              </a:solidFill>
              <a:effectLst/>
            </a:endParaRPr>
          </a:p>
          <a:p>
            <a:pPr marL="262890" indent="-171450" algn="l">
              <a:lnSpc>
                <a:spcPct val="100000"/>
              </a:lnSpc>
              <a:spcBef>
                <a:spcPts val="0"/>
              </a:spcBef>
              <a:buFont typeface="Arial" panose="020B0604020202020204" pitchFamily="34" charset="0"/>
              <a:buChar char="•"/>
            </a:pPr>
            <a:r>
              <a:rPr lang="en-US" sz="1200" b="0" i="0" dirty="0">
                <a:solidFill>
                  <a:srgbClr val="333333"/>
                </a:solidFill>
                <a:effectLst/>
              </a:rPr>
              <a:t>I am an evaluator of my impact on teacher/student learning. (</a:t>
            </a:r>
            <a:r>
              <a:rPr lang="en-US" b="0" i="0" dirty="0">
                <a:solidFill>
                  <a:srgbClr val="0070C0"/>
                </a:solidFill>
                <a:effectLst/>
              </a:rPr>
              <a:t>Janet Clinton)</a:t>
            </a:r>
          </a:p>
          <a:p>
            <a:pPr marL="262890" indent="-171450" algn="l">
              <a:lnSpc>
                <a:spcPct val="100000"/>
              </a:lnSpc>
              <a:spcBef>
                <a:spcPts val="0"/>
              </a:spcBef>
              <a:buFont typeface="Arial" panose="020B0604020202020204" pitchFamily="34" charset="0"/>
              <a:buChar char="•"/>
            </a:pPr>
            <a:r>
              <a:rPr lang="en-US" sz="1200" b="0" i="0" dirty="0">
                <a:solidFill>
                  <a:srgbClr val="333333"/>
                </a:solidFill>
                <a:effectLst/>
              </a:rPr>
              <a:t>I see assessment as informing my impact and next steps. (</a:t>
            </a:r>
            <a:r>
              <a:rPr lang="en-US" b="0" i="0" dirty="0">
                <a:solidFill>
                  <a:srgbClr val="0070C0"/>
                </a:solidFill>
                <a:effectLst/>
              </a:rPr>
              <a:t>Dylan </a:t>
            </a:r>
            <a:r>
              <a:rPr lang="en-US" b="0" i="0" dirty="0" err="1">
                <a:solidFill>
                  <a:srgbClr val="0070C0"/>
                </a:solidFill>
                <a:effectLst/>
              </a:rPr>
              <a:t>Wiliam</a:t>
            </a:r>
            <a:r>
              <a:rPr lang="en-US" b="0" i="0" dirty="0">
                <a:solidFill>
                  <a:srgbClr val="0070C0"/>
                </a:solidFill>
                <a:effectLst/>
              </a:rPr>
              <a:t>)</a:t>
            </a:r>
          </a:p>
          <a:p>
            <a:pPr marL="262890" indent="-171450" algn="l">
              <a:lnSpc>
                <a:spcPct val="100000"/>
              </a:lnSpc>
              <a:spcBef>
                <a:spcPts val="0"/>
              </a:spcBef>
              <a:buFont typeface="Arial" panose="020B0604020202020204" pitchFamily="34" charset="0"/>
              <a:buChar char="•"/>
            </a:pPr>
            <a:r>
              <a:rPr lang="en-US" sz="1200" b="0" i="0" dirty="0">
                <a:solidFill>
                  <a:srgbClr val="333333"/>
                </a:solidFill>
                <a:effectLst/>
              </a:rPr>
              <a:t>I collaborate with my peers and my teachers about my conceptions of progress and my impact. (</a:t>
            </a:r>
            <a:r>
              <a:rPr lang="en-US" b="0" i="0" dirty="0">
                <a:solidFill>
                  <a:srgbClr val="0070C0"/>
                </a:solidFill>
                <a:effectLst/>
              </a:rPr>
              <a:t>Jenni </a:t>
            </a:r>
            <a:r>
              <a:rPr lang="en-US" b="0" i="0" dirty="0" err="1">
                <a:solidFill>
                  <a:srgbClr val="0070C0"/>
                </a:solidFill>
                <a:effectLst/>
              </a:rPr>
              <a:t>Donohoo</a:t>
            </a:r>
            <a:r>
              <a:rPr lang="en-US" b="0" i="0" dirty="0">
                <a:solidFill>
                  <a:srgbClr val="0070C0"/>
                </a:solidFill>
                <a:effectLst/>
              </a:rPr>
              <a:t>)</a:t>
            </a:r>
          </a:p>
          <a:p>
            <a:pPr marL="262890" indent="-171450" algn="l">
              <a:lnSpc>
                <a:spcPct val="100000"/>
              </a:lnSpc>
              <a:spcBef>
                <a:spcPts val="0"/>
              </a:spcBef>
              <a:buFont typeface="Arial" panose="020B0604020202020204" pitchFamily="34" charset="0"/>
              <a:buChar char="•"/>
            </a:pPr>
            <a:r>
              <a:rPr lang="en-US" sz="1200" b="0" i="0" dirty="0">
                <a:solidFill>
                  <a:srgbClr val="333333"/>
                </a:solidFill>
                <a:effectLst/>
              </a:rPr>
              <a:t>I am a change agent and believe all teachers/students can improve. (</a:t>
            </a:r>
            <a:r>
              <a:rPr lang="en-US" b="0" i="0" dirty="0">
                <a:solidFill>
                  <a:srgbClr val="0070C0"/>
                </a:solidFill>
                <a:effectLst/>
              </a:rPr>
              <a:t>Michael Fullan)</a:t>
            </a:r>
          </a:p>
          <a:p>
            <a:pPr marL="262890" indent="-171450" algn="l">
              <a:lnSpc>
                <a:spcPct val="100000"/>
              </a:lnSpc>
              <a:spcBef>
                <a:spcPts val="0"/>
              </a:spcBef>
              <a:buFont typeface="Arial" panose="020B0604020202020204" pitchFamily="34" charset="0"/>
              <a:buChar char="•"/>
            </a:pPr>
            <a:r>
              <a:rPr lang="en-US" b="0" i="0" dirty="0">
                <a:solidFill>
                  <a:srgbClr val="333333"/>
                </a:solidFill>
                <a:effectLst/>
              </a:rPr>
              <a:t>I strive for challenge rather than merely ‘doing my b</a:t>
            </a:r>
            <a:r>
              <a:rPr lang="en-US" sz="1200" b="0" i="0" dirty="0">
                <a:solidFill>
                  <a:srgbClr val="333333"/>
                </a:solidFill>
                <a:effectLst/>
              </a:rPr>
              <a:t>est. </a:t>
            </a:r>
            <a:r>
              <a:rPr lang="en-US" sz="1200" dirty="0">
                <a:solidFill>
                  <a:srgbClr val="333333"/>
                </a:solidFill>
              </a:rPr>
              <a:t>(</a:t>
            </a:r>
            <a:r>
              <a:rPr lang="en-US" b="0" i="0" dirty="0" err="1">
                <a:solidFill>
                  <a:srgbClr val="0070C0"/>
                </a:solidFill>
                <a:effectLst/>
              </a:rPr>
              <a:t>Zretta</a:t>
            </a:r>
            <a:r>
              <a:rPr lang="en-US" b="0" i="0" dirty="0">
                <a:solidFill>
                  <a:srgbClr val="0070C0"/>
                </a:solidFill>
                <a:effectLst/>
              </a:rPr>
              <a:t> Hammond)</a:t>
            </a:r>
          </a:p>
          <a:p>
            <a:pPr marL="262890" indent="-171450" algn="l">
              <a:lnSpc>
                <a:spcPct val="100000"/>
              </a:lnSpc>
              <a:spcBef>
                <a:spcPts val="0"/>
              </a:spcBef>
              <a:buFont typeface="Arial" panose="020B0604020202020204" pitchFamily="34" charset="0"/>
              <a:buChar char="•"/>
            </a:pPr>
            <a:endParaRPr lang="en-US" b="0" i="0" dirty="0">
              <a:solidFill>
                <a:srgbClr val="0070C0"/>
              </a:solidFill>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33333"/>
                </a:solidFill>
                <a:effectLst/>
                <a:latin typeface="Arial" panose="020B0604020202020204" pitchFamily="34" charset="0"/>
              </a:rPr>
              <a:t>To Do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33333"/>
                </a:solidFill>
                <a:effectLst/>
                <a:latin typeface="Arial" panose="020B0604020202020204" pitchFamily="34" charset="0"/>
              </a:rPr>
              <a:t>Explain the meaning and importance of </a:t>
            </a:r>
            <a:r>
              <a:rPr lang="en-US" b="0" i="0" dirty="0" err="1">
                <a:solidFill>
                  <a:srgbClr val="333333"/>
                </a:solidFill>
                <a:effectLst/>
                <a:latin typeface="Arial" panose="020B0604020202020204" pitchFamily="34" charset="0"/>
              </a:rPr>
              <a:t>mindframes</a:t>
            </a:r>
            <a:r>
              <a:rPr lang="en-US" b="0" i="0" dirty="0">
                <a:solidFill>
                  <a:srgbClr val="333333"/>
                </a:solidFill>
                <a:effectLst/>
                <a:latin typeface="Arial" panose="020B0604020202020204" pitchFamily="34" charset="0"/>
              </a:rPr>
              <a:t>. Review the first five mindframes on this slide and continue with the other five on the next slide. The name of the contributor for each mindframe is listed in the notes. Provide Handout #4, 10 </a:t>
            </a:r>
            <a:r>
              <a:rPr lang="en-US" b="0" i="0" dirty="0" err="1">
                <a:solidFill>
                  <a:srgbClr val="333333"/>
                </a:solidFill>
                <a:effectLst/>
                <a:latin typeface="Arial" panose="020B0604020202020204" pitchFamily="34" charset="0"/>
              </a:rPr>
              <a:t>Mindframes</a:t>
            </a:r>
            <a:r>
              <a:rPr lang="en-US" b="0" i="0" dirty="0">
                <a:solidFill>
                  <a:srgbClr val="333333"/>
                </a:solidFill>
                <a:effectLst/>
                <a:latin typeface="Arial" panose="020B0604020202020204" pitchFamily="34" charset="0"/>
              </a:rPr>
              <a:t> for Leaders.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333333"/>
              </a:solidFill>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33333"/>
                </a:solidFill>
                <a:effectLst/>
                <a:latin typeface="Arial" panose="020B0604020202020204" pitchFamily="34" charset="0"/>
              </a:rPr>
              <a:t>Reference</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(2012).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for teachers: Maximizing impact on learning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333333"/>
              </a:solidFill>
              <a:effectLst/>
              <a:latin typeface="Arial" panose="020B0604020202020204" pitchFamily="34" charset="0"/>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333333"/>
              </a:solidFill>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333333"/>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28</a:t>
            </a:fld>
            <a:endParaRPr lang="en-US"/>
          </a:p>
        </p:txBody>
      </p:sp>
    </p:spTree>
    <p:extLst>
      <p:ext uri="{BB962C8B-B14F-4D97-AF65-F5344CB8AC3E}">
        <p14:creationId xmlns:p14="http://schemas.microsoft.com/office/powerpoint/2010/main" val="2059985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indent="0" algn="l">
              <a:spcBef>
                <a:spcPts val="0"/>
              </a:spcBef>
              <a:buFontTx/>
              <a:buNone/>
            </a:pPr>
            <a:r>
              <a:rPr lang="en-US" sz="1200" b="1" i="0" dirty="0">
                <a:solidFill>
                  <a:srgbClr val="333333"/>
                </a:solidFill>
                <a:effectLst/>
              </a:rPr>
              <a:t>To Know/To Say    </a:t>
            </a:r>
          </a:p>
          <a:p>
            <a:pPr marL="0" indent="0" algn="l">
              <a:spcBef>
                <a:spcPts val="0"/>
              </a:spcBef>
              <a:buFontTx/>
              <a:buNone/>
            </a:pPr>
            <a:r>
              <a:rPr lang="en-US" sz="1200" b="0" i="0" dirty="0">
                <a:solidFill>
                  <a:srgbClr val="333333"/>
                </a:solidFill>
                <a:effectLst/>
              </a:rPr>
              <a:t>(10 </a:t>
            </a:r>
            <a:r>
              <a:rPr lang="en-US" sz="1200" b="0" i="0" dirty="0" err="1">
                <a:solidFill>
                  <a:srgbClr val="333333"/>
                </a:solidFill>
                <a:effectLst/>
              </a:rPr>
              <a:t>Mindframes</a:t>
            </a:r>
            <a:r>
              <a:rPr lang="en-US" sz="1200" b="0" i="0" dirty="0">
                <a:solidFill>
                  <a:srgbClr val="333333"/>
                </a:solidFill>
                <a:effectLst/>
              </a:rPr>
              <a:t> continued)</a:t>
            </a:r>
          </a:p>
          <a:p>
            <a:pPr marL="0" indent="0" algn="l">
              <a:spcBef>
                <a:spcPts val="0"/>
              </a:spcBef>
              <a:buFontTx/>
              <a:buNone/>
            </a:pPr>
            <a:r>
              <a:rPr lang="en-US" sz="1200" b="0" i="0" dirty="0">
                <a:solidFill>
                  <a:srgbClr val="333333"/>
                </a:solidFill>
                <a:effectLst/>
              </a:rPr>
              <a:t>Each mindframe from John Hattie’s </a:t>
            </a:r>
            <a:r>
              <a:rPr lang="en-US" sz="1200" b="0" i="1" dirty="0">
                <a:solidFill>
                  <a:srgbClr val="333333"/>
                </a:solidFill>
                <a:effectLst/>
              </a:rPr>
              <a:t>10 Mindframes for Leaders </a:t>
            </a:r>
            <a:r>
              <a:rPr lang="en-US" sz="1200" b="0" i="0" dirty="0">
                <a:solidFill>
                  <a:srgbClr val="333333"/>
                </a:solidFill>
                <a:effectLst/>
              </a:rPr>
              <a:t>is contributed by a renowned thought leader, including experts Peter DeWitt, Dylan William, Jenni </a:t>
            </a:r>
            <a:r>
              <a:rPr lang="en-US" sz="1200" b="0" i="0" dirty="0" err="1">
                <a:solidFill>
                  <a:srgbClr val="333333"/>
                </a:solidFill>
                <a:effectLst/>
              </a:rPr>
              <a:t>Donohoo</a:t>
            </a:r>
            <a:r>
              <a:rPr lang="en-US" sz="1200" b="0" i="0" dirty="0">
                <a:solidFill>
                  <a:srgbClr val="333333"/>
                </a:solidFill>
                <a:effectLst/>
              </a:rPr>
              <a:t>, and Jim Knight. These mindframes are backed by Visible Learning research and are at of successful school leadership</a:t>
            </a:r>
            <a:r>
              <a:rPr lang="en-US" sz="1200" b="1" i="0" dirty="0">
                <a:solidFill>
                  <a:srgbClr val="333333"/>
                </a:solidFill>
                <a:effectLst/>
              </a:rPr>
              <a:t>.    </a:t>
            </a:r>
          </a:p>
          <a:p>
            <a:pPr marL="91440" indent="0" algn="l">
              <a:spcBef>
                <a:spcPts val="0"/>
              </a:spcBef>
              <a:buFontTx/>
              <a:buNone/>
            </a:pPr>
            <a:endParaRPr lang="en-US" sz="1200" b="0" i="0" dirty="0">
              <a:solidFill>
                <a:srgbClr val="333333"/>
              </a:solidFill>
              <a:effectLst/>
            </a:endParaRPr>
          </a:p>
          <a:p>
            <a:pPr marL="171450" indent="-171450" algn="l">
              <a:lnSpc>
                <a:spcPct val="250000"/>
              </a:lnSpc>
              <a:buFont typeface="Arial" panose="020B0604020202020204" pitchFamily="34" charset="0"/>
              <a:buChar char="•"/>
            </a:pPr>
            <a:r>
              <a:rPr lang="en-US" sz="1200" b="0" i="0" dirty="0">
                <a:solidFill>
                  <a:srgbClr val="333333"/>
                </a:solidFill>
                <a:effectLst/>
              </a:rPr>
              <a:t>I give and help students/teachers understand feedback and I interpret and act on feedback given to me. (Peter DeWitt)</a:t>
            </a:r>
          </a:p>
          <a:p>
            <a:pPr marL="171450" indent="-171450" algn="l">
              <a:lnSpc>
                <a:spcPct val="250000"/>
              </a:lnSpc>
              <a:buFont typeface="Arial" panose="020B0604020202020204" pitchFamily="34" charset="0"/>
              <a:buChar char="•"/>
            </a:pPr>
            <a:r>
              <a:rPr lang="en-US" sz="1200" b="0" i="0" dirty="0">
                <a:solidFill>
                  <a:srgbClr val="333333"/>
                </a:solidFill>
                <a:effectLst/>
              </a:rPr>
              <a:t>I engage as much in dialogue as in monologue. (Doug Fisher, Nancy Frey, D. Smith)</a:t>
            </a:r>
          </a:p>
          <a:p>
            <a:pPr marL="171450" indent="-171450" algn="l">
              <a:lnSpc>
                <a:spcPct val="250000"/>
              </a:lnSpc>
              <a:buFont typeface="Arial" panose="020B0604020202020204" pitchFamily="34" charset="0"/>
              <a:buChar char="•"/>
            </a:pPr>
            <a:r>
              <a:rPr lang="en-US" sz="1200" b="0" i="0" dirty="0">
                <a:solidFill>
                  <a:srgbClr val="333333"/>
                </a:solidFill>
                <a:effectLst/>
              </a:rPr>
              <a:t>I explicitly inform teachers/students what successful impact looks like from the outset. (Laura Link)</a:t>
            </a:r>
          </a:p>
          <a:p>
            <a:pPr marL="171450" indent="-171450" algn="l">
              <a:lnSpc>
                <a:spcPct val="250000"/>
              </a:lnSpc>
              <a:buFont typeface="Arial" panose="020B0604020202020204" pitchFamily="34" charset="0"/>
              <a:buChar char="•"/>
            </a:pPr>
            <a:r>
              <a:rPr lang="en-US" sz="1200" b="0" i="0" dirty="0">
                <a:solidFill>
                  <a:srgbClr val="333333"/>
                </a:solidFill>
                <a:effectLst/>
              </a:rPr>
              <a:t>I build relationships and trust so that learning can occur in a place where it is safe to make mistakes and learn from others. (Sugata Mitra)</a:t>
            </a:r>
          </a:p>
          <a:p>
            <a:pPr marL="171450" indent="-171450" algn="l">
              <a:lnSpc>
                <a:spcPct val="250000"/>
              </a:lnSpc>
              <a:buFont typeface="Arial" panose="020B0604020202020204" pitchFamily="34" charset="0"/>
              <a:buChar char="•"/>
            </a:pPr>
            <a:r>
              <a:rPr lang="en-US" sz="1200" dirty="0">
                <a:solidFill>
                  <a:srgbClr val="333333"/>
                </a:solidFill>
              </a:rPr>
              <a:t>I focus on learning and the language of learning. (Jim Knight)</a:t>
            </a:r>
          </a:p>
          <a:p>
            <a:pPr marL="171450" indent="-171450" algn="l">
              <a:lnSpc>
                <a:spcPct val="250000"/>
              </a:lnSpc>
              <a:buFont typeface="Arial" panose="020B0604020202020204" pitchFamily="34" charset="0"/>
              <a:buChar char="•"/>
            </a:pPr>
            <a:endParaRPr lang="en-US" sz="1200" b="0" i="0" dirty="0">
              <a:solidFill>
                <a:srgbClr val="333333"/>
              </a:solidFill>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33333"/>
                </a:solidFill>
                <a:effectLst/>
                <a:latin typeface="Arial" panose="020B0604020202020204" pitchFamily="34" charset="0"/>
              </a:rPr>
              <a:t>To Do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33333"/>
                </a:solidFill>
                <a:effectLst/>
                <a:latin typeface="Arial" panose="020B0604020202020204" pitchFamily="34" charset="0"/>
              </a:rPr>
              <a:t>Explain the remaining </a:t>
            </a:r>
            <a:r>
              <a:rPr lang="en-US" b="0" i="0" dirty="0" err="1">
                <a:solidFill>
                  <a:srgbClr val="333333"/>
                </a:solidFill>
                <a:effectLst/>
                <a:latin typeface="Arial" panose="020B0604020202020204" pitchFamily="34" charset="0"/>
              </a:rPr>
              <a:t>mindframes</a:t>
            </a:r>
            <a:r>
              <a:rPr lang="en-US" b="0" i="0" dirty="0">
                <a:solidFill>
                  <a:srgbClr val="333333"/>
                </a:solidFill>
                <a:effectLst/>
                <a:latin typeface="Arial" panose="020B0604020202020204" pitchFamily="34" charset="0"/>
              </a:rPr>
              <a:t>. The name of the contributor for each mindframe is listed in the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333333"/>
              </a:solidFill>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33333"/>
                </a:solidFill>
                <a:effectLst/>
                <a:latin typeface="Arial" panose="020B0604020202020204" pitchFamily="34" charset="0"/>
              </a:rPr>
              <a:t>Optional Activity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33333"/>
                </a:solidFill>
                <a:effectLst/>
                <a:latin typeface="Arial" panose="020B0604020202020204" pitchFamily="34" charset="0"/>
              </a:rPr>
              <a:t>Ask participants to review the 10 </a:t>
            </a:r>
            <a:r>
              <a:rPr lang="en-US" b="0" i="0" dirty="0" err="1">
                <a:solidFill>
                  <a:srgbClr val="333333"/>
                </a:solidFill>
                <a:effectLst/>
                <a:latin typeface="Arial" panose="020B0604020202020204" pitchFamily="34" charset="0"/>
              </a:rPr>
              <a:t>mindframes</a:t>
            </a:r>
            <a:r>
              <a:rPr lang="en-US" b="0" i="0" dirty="0">
                <a:solidFill>
                  <a:srgbClr val="333333"/>
                </a:solidFill>
                <a:effectLst/>
                <a:latin typeface="Arial" panose="020B0604020202020204" pitchFamily="34" charset="0"/>
              </a:rPr>
              <a:t> and choose the one that is their greatest strength and one that is an opportunity for growth. With a partner, have them discuss why the chosen </a:t>
            </a:r>
            <a:r>
              <a:rPr lang="en-US" b="0" i="0" dirty="0" err="1">
                <a:solidFill>
                  <a:srgbClr val="333333"/>
                </a:solidFill>
                <a:effectLst/>
                <a:latin typeface="Arial" panose="020B0604020202020204" pitchFamily="34" charset="0"/>
              </a:rPr>
              <a:t>mindframe</a:t>
            </a:r>
            <a:r>
              <a:rPr lang="en-US" b="0" i="0" dirty="0">
                <a:solidFill>
                  <a:srgbClr val="333333"/>
                </a:solidFill>
                <a:effectLst/>
                <a:latin typeface="Arial" panose="020B0604020202020204" pitchFamily="34" charset="0"/>
              </a:rPr>
              <a:t> is a strength (What are you doing as a leader to make this a strength?).  Also, discus steps that can be taken to strengthen </a:t>
            </a:r>
            <a:r>
              <a:rPr lang="en-US" b="0" i="0" dirty="0" err="1">
                <a:solidFill>
                  <a:srgbClr val="333333"/>
                </a:solidFill>
                <a:effectLst/>
                <a:latin typeface="Arial" panose="020B0604020202020204" pitchFamily="34" charset="0"/>
              </a:rPr>
              <a:t>mindframes</a:t>
            </a:r>
            <a:r>
              <a:rPr lang="en-US" b="0" i="0" dirty="0">
                <a:solidFill>
                  <a:srgbClr val="333333"/>
                </a:solidFill>
                <a:effectLst/>
                <a:latin typeface="Arial" panose="020B0604020202020204" pitchFamily="34" charset="0"/>
              </a:rPr>
              <a:t> that needs to grow.</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333333"/>
              </a:solidFill>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33333"/>
                </a:solidFill>
                <a:effectLst/>
                <a:latin typeface="Arial" panose="020B0604020202020204" pitchFamily="34" charset="0"/>
              </a:rPr>
              <a:t>Reference</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29</a:t>
            </a:fld>
            <a:endParaRPr lang="en-US"/>
          </a:p>
        </p:txBody>
      </p:sp>
    </p:spTree>
    <p:extLst>
      <p:ext uri="{BB962C8B-B14F-4D97-AF65-F5344CB8AC3E}">
        <p14:creationId xmlns:p14="http://schemas.microsoft.com/office/powerpoint/2010/main" val="57887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ts val="179"/>
              </a:spcBef>
              <a:buClr>
                <a:schemeClr val="dk1"/>
              </a:buClr>
              <a:buSzPts val="143"/>
            </a:pPr>
            <a:r>
              <a:rPr lang="en-US" sz="800" b="1" dirty="0"/>
              <a:t>To Know</a:t>
            </a:r>
          </a:p>
          <a:p>
            <a:pPr>
              <a:lnSpc>
                <a:spcPct val="80000"/>
              </a:lnSpc>
              <a:spcBef>
                <a:spcPts val="179"/>
              </a:spcBef>
              <a:buClr>
                <a:schemeClr val="dk1"/>
              </a:buClr>
              <a:buSzPts val="143"/>
            </a:pPr>
            <a:r>
              <a:rPr lang="en-US" sz="800" b="1" dirty="0"/>
              <a:t>Presenter notes information</a:t>
            </a:r>
            <a:endParaRPr lang="en-US" dirty="0"/>
          </a:p>
          <a:p>
            <a:pPr>
              <a:lnSpc>
                <a:spcPct val="80000"/>
              </a:lnSpc>
              <a:spcBef>
                <a:spcPts val="179"/>
              </a:spcBef>
              <a:buClr>
                <a:schemeClr val="dk1"/>
              </a:buClr>
              <a:buSzPts val="143"/>
            </a:pPr>
            <a:r>
              <a:rPr lang="en-US" sz="800" dirty="0"/>
              <a:t>Presenter notes are included in the PowerPoint. Background information for the presenter is shown as “</a:t>
            </a:r>
            <a:r>
              <a:rPr lang="en-US" sz="800" b="1" dirty="0"/>
              <a:t>To Know</a:t>
            </a:r>
            <a:r>
              <a:rPr lang="en-US" sz="800" dirty="0"/>
              <a:t>.” Statements to be shared with participants are shown as “</a:t>
            </a:r>
            <a:r>
              <a:rPr lang="en-US" sz="800" b="1" dirty="0"/>
              <a:t>To Say</a:t>
            </a:r>
            <a:r>
              <a:rPr lang="en-US" sz="800" dirty="0"/>
              <a:t>.” In some instances, the “</a:t>
            </a:r>
            <a:r>
              <a:rPr lang="en-US" sz="800" b="1" dirty="0"/>
              <a:t>To Know/To Say</a:t>
            </a:r>
            <a:r>
              <a:rPr lang="en-US" sz="800" dirty="0"/>
              <a:t>” are combined. The presenter notes also include “</a:t>
            </a:r>
            <a:r>
              <a:rPr lang="en-US" sz="800" b="1" dirty="0"/>
              <a:t>To Do</a:t>
            </a:r>
            <a:r>
              <a:rPr lang="en-US" sz="800" dirty="0"/>
              <a:t>” prompts and cues for “</a:t>
            </a:r>
            <a:r>
              <a:rPr lang="en-US" sz="800" b="1" dirty="0"/>
              <a:t>Handouts</a:t>
            </a:r>
            <a:r>
              <a:rPr lang="en-US" sz="800" dirty="0"/>
              <a:t>” (illustrated by icons – see slide #11 for icon glossary) and activities.</a:t>
            </a:r>
            <a:endParaRPr lang="en-US" dirty="0"/>
          </a:p>
          <a:p>
            <a:pPr>
              <a:lnSpc>
                <a:spcPct val="80000"/>
              </a:lnSpc>
              <a:spcBef>
                <a:spcPts val="179"/>
              </a:spcBef>
              <a:buClr>
                <a:schemeClr val="dk1"/>
              </a:buClr>
              <a:buSzPts val="143"/>
            </a:pPr>
            <a:r>
              <a:rPr lang="en-US" sz="800" dirty="0"/>
              <a:t> </a:t>
            </a:r>
            <a:endParaRPr lang="en-US" dirty="0"/>
          </a:p>
          <a:p>
            <a:pPr>
              <a:lnSpc>
                <a:spcPct val="80000"/>
              </a:lnSpc>
              <a:spcBef>
                <a:spcPts val="179"/>
              </a:spcBef>
              <a:buClr>
                <a:schemeClr val="dk1"/>
              </a:buClr>
              <a:buSzPts val="143"/>
            </a:pPr>
            <a:r>
              <a:rPr lang="en-US" sz="800" dirty="0"/>
              <a:t>Additional activities, examples, videos, etc. are being developed as a Leadership Coaching Companion. A presenter may add material from the Coaching Companion to corresponding PowerPoint content. </a:t>
            </a:r>
            <a:endParaRPr lang="en-US" dirty="0"/>
          </a:p>
          <a:p>
            <a:pPr>
              <a:lnSpc>
                <a:spcPct val="80000"/>
              </a:lnSpc>
              <a:spcBef>
                <a:spcPts val="179"/>
              </a:spcBef>
              <a:buClr>
                <a:schemeClr val="dk1"/>
              </a:buClr>
              <a:buSzPts val="143"/>
            </a:pPr>
            <a:r>
              <a:rPr lang="en-US" sz="800" dirty="0"/>
              <a:t>  </a:t>
            </a:r>
            <a:endParaRPr lang="en-US" dirty="0"/>
          </a:p>
          <a:p>
            <a:pPr>
              <a:lnSpc>
                <a:spcPct val="80000"/>
              </a:lnSpc>
              <a:spcBef>
                <a:spcPts val="179"/>
              </a:spcBef>
              <a:buClr>
                <a:schemeClr val="dk1"/>
              </a:buClr>
              <a:buSzPts val="143"/>
            </a:pPr>
            <a:r>
              <a:rPr lang="en-US" sz="800" dirty="0"/>
              <a:t>A printed Practice Profile and an electronic Self-Assessment Practice Profile (SAPP) tool are available for use by individuals, teams, or schools for periodic self-assessment and monitoring of implementation of practice or to identify training or coaching needs.</a:t>
            </a:r>
            <a:endParaRPr lang="en-US" dirty="0"/>
          </a:p>
          <a:p>
            <a:pPr>
              <a:lnSpc>
                <a:spcPct val="80000"/>
              </a:lnSpc>
              <a:spcBef>
                <a:spcPts val="179"/>
              </a:spcBef>
              <a:buClr>
                <a:schemeClr val="dk1"/>
              </a:buClr>
              <a:buSzPts val="143"/>
            </a:pPr>
            <a:r>
              <a:rPr lang="en-US" sz="800" dirty="0"/>
              <a:t> </a:t>
            </a:r>
            <a:endParaRPr lang="en-US" dirty="0"/>
          </a:p>
          <a:p>
            <a:pPr>
              <a:lnSpc>
                <a:spcPct val="80000"/>
              </a:lnSpc>
              <a:spcBef>
                <a:spcPts val="179"/>
              </a:spcBef>
              <a:buClr>
                <a:schemeClr val="dk1"/>
              </a:buClr>
              <a:buSzPts val="143"/>
            </a:pPr>
            <a:r>
              <a:rPr lang="en-US" sz="800" dirty="0"/>
              <a:t>The presenter should download any video intended for use in a training, as you may not have internet access in all school sites.</a:t>
            </a:r>
            <a:endParaRPr lang="en-US" dirty="0"/>
          </a:p>
          <a:p>
            <a:pPr>
              <a:lnSpc>
                <a:spcPct val="80000"/>
              </a:lnSpc>
              <a:spcBef>
                <a:spcPts val="179"/>
              </a:spcBef>
              <a:buClr>
                <a:schemeClr val="dk1"/>
              </a:buClr>
              <a:buSzPts val="143"/>
            </a:pPr>
            <a:r>
              <a:rPr lang="en-US" sz="800" dirty="0"/>
              <a:t> </a:t>
            </a:r>
            <a:endParaRPr lang="en-US" dirty="0"/>
          </a:p>
          <a:p>
            <a:pPr>
              <a:lnSpc>
                <a:spcPct val="80000"/>
              </a:lnSpc>
              <a:spcBef>
                <a:spcPts val="179"/>
              </a:spcBef>
              <a:buClr>
                <a:schemeClr val="dk1"/>
              </a:buClr>
              <a:buSzPts val="143"/>
            </a:pPr>
            <a:r>
              <a:rPr lang="en-US" sz="800" dirty="0"/>
              <a:t>Breaks should be inserted at the discretion of the presenter based on the needs of participants.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3</a:t>
            </a:fld>
            <a:endParaRPr lang="en-US"/>
          </a:p>
        </p:txBody>
      </p:sp>
    </p:spTree>
    <p:extLst>
      <p:ext uri="{BB962C8B-B14F-4D97-AF65-F5344CB8AC3E}">
        <p14:creationId xmlns:p14="http://schemas.microsoft.com/office/powerpoint/2010/main" val="1261010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b="1" dirty="0"/>
              <a:t>To Know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Collective Efficacy is another factor that can positively impact overall student outcomes. </a:t>
            </a:r>
            <a:r>
              <a:rPr lang="en-US" sz="2800" b="0" i="0" dirty="0">
                <a:solidFill>
                  <a:srgbClr val="333333"/>
                </a:solidFill>
                <a:effectLst/>
                <a:latin typeface="Arial" panose="020B0604020202020204" pitchFamily="34" charset="0"/>
              </a:rPr>
              <a:t>For school teams to succeed, they need leadership, independence, meaningful collaboration, and a shared conviction that they have real power to enact actual change. </a:t>
            </a:r>
            <a:r>
              <a:rPr lang="en-US" sz="4000" b="0" i="0" dirty="0">
                <a:solidFill>
                  <a:srgbClr val="1F1F1F"/>
                </a:solidFill>
                <a:effectLst/>
                <a:latin typeface="Lyon"/>
              </a:rPr>
              <a:t>Instructional leaders play a role in creating a culture that develops Collective Teacher Efficacy. An additional area of focus should be on developing leadership teams who have collective leader efficacy; meaning members of leadership teams also feel capable of deep collective impact on student learning and wellbeing.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r>
              <a:rPr lang="en-US" b="1" dirty="0"/>
              <a:t>To Do</a:t>
            </a:r>
          </a:p>
          <a:p>
            <a:r>
              <a:rPr lang="en-US" b="0" dirty="0"/>
              <a:t>Emphasize that the best school leaders approach their position as learners. Even the best leaders can learn a lot from other educators and should empower others to lead. Leadership teams need to focus their energies and conversations around learning.</a:t>
            </a:r>
          </a:p>
          <a:p>
            <a:endParaRPr lang="en-US" b="1" dirty="0"/>
          </a:p>
          <a:p>
            <a:r>
              <a:rPr lang="en-US" b="1" dirty="0"/>
              <a:t>To Do/ Say</a:t>
            </a:r>
          </a:p>
          <a:p>
            <a:r>
              <a:rPr lang="en-US" b="0" dirty="0"/>
              <a:t>Review and expand on the slide content. The school leader’s role should be more impactful than just setting up the building dynamics for others to collaborate. The most effective instructional school leaders are at the table “looking in” as learners themselves, giving voice to educators, and being a partner with their leadership team as they collectively assess their impact on student learning and achievement. School leaders, along with their leadership team who have collective leader efficacy are ones who possess these shared beliefs:</a:t>
            </a:r>
          </a:p>
          <a:p>
            <a:pPr marL="171450" indent="-171450">
              <a:buFont typeface="Arial" panose="020B0604020202020204" pitchFamily="34" charset="0"/>
              <a:buChar char="•"/>
            </a:pPr>
            <a:r>
              <a:rPr lang="en-US" dirty="0"/>
              <a:t>Positive change is possible when leaders and teams work collectively.</a:t>
            </a:r>
          </a:p>
          <a:p>
            <a:pPr marL="171450" indent="-171450">
              <a:buFont typeface="Arial" panose="020B0604020202020204" pitchFamily="34" charset="0"/>
              <a:buChar char="•"/>
            </a:pPr>
            <a:r>
              <a:rPr lang="en-US" dirty="0"/>
              <a:t>Nurturing growth through action to create positive impact is a joint responsibility.</a:t>
            </a:r>
          </a:p>
          <a:p>
            <a:pPr marL="171450" indent="-171450">
              <a:buFont typeface="Arial" panose="020B0604020202020204" pitchFamily="34" charset="0"/>
              <a:buChar char="•"/>
            </a:pPr>
            <a:r>
              <a:rPr lang="en-US" dirty="0"/>
              <a:t>Empowering educators to develop skills and capabilities to impact student learning is our goal.</a:t>
            </a:r>
          </a:p>
          <a:p>
            <a:pPr>
              <a:buFont typeface="Wingdings" panose="05000000000000000000" pitchFamily="2" charset="2"/>
              <a:buChar char="§"/>
            </a:pPr>
            <a:endParaRPr lang="en-US" dirty="0"/>
          </a:p>
          <a:p>
            <a:pPr>
              <a:buFont typeface="Wingdings" panose="05000000000000000000" pitchFamily="2" charset="2"/>
              <a:buNone/>
            </a:pPr>
            <a:r>
              <a:rPr lang="en-US" b="0" dirty="0"/>
              <a:t>Collective leader efficacy happens when a leadership team comes together, focuses on a learning goal, and does the work together to learn and achieve that goal.</a:t>
            </a:r>
            <a:endParaRPr lang="en-US" dirty="0"/>
          </a:p>
          <a:p>
            <a:endParaRPr lang="en-US" b="0" dirty="0"/>
          </a:p>
          <a:p>
            <a:r>
              <a:rPr lang="en-US" b="1" dirty="0"/>
              <a:t>Reference</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DeWitt, P. (2021).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Collective leader efficacy: Strengthening instructional leadership teams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Press.</a:t>
            </a:r>
          </a:p>
          <a:p>
            <a:endParaRPr lang="en-US" b="0" dirty="0"/>
          </a:p>
          <a:p>
            <a:endParaRPr lang="en-US" b="1" dirty="0"/>
          </a:p>
        </p:txBody>
      </p:sp>
      <p:sp>
        <p:nvSpPr>
          <p:cNvPr id="4" name="Slide Number Placeholder 3"/>
          <p:cNvSpPr>
            <a:spLocks noGrp="1"/>
          </p:cNvSpPr>
          <p:nvPr>
            <p:ph type="sldNum" sz="quarter" idx="5"/>
          </p:nvPr>
        </p:nvSpPr>
        <p:spPr/>
        <p:txBody>
          <a:bodyPr/>
          <a:lstStyle/>
          <a:p>
            <a:fld id="{75F0704F-27EC-42C7-9FCF-E8413E96C535}" type="slidenum">
              <a:rPr lang="en-US" smtClean="0"/>
              <a:t>30</a:t>
            </a:fld>
            <a:endParaRPr lang="en-US"/>
          </a:p>
        </p:txBody>
      </p:sp>
    </p:spTree>
    <p:extLst>
      <p:ext uri="{BB962C8B-B14F-4D97-AF65-F5344CB8AC3E}">
        <p14:creationId xmlns:p14="http://schemas.microsoft.com/office/powerpoint/2010/main" val="2293674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a:t>To Know</a:t>
            </a:r>
          </a:p>
          <a:p>
            <a:r>
              <a:rPr lang="en-US" dirty="0"/>
              <a:t>Peter DeWitt identifies 8 specific drivers that contribute to the success of school leadership teams and which will help the them develop collective leader efficacy. </a:t>
            </a:r>
            <a:r>
              <a:rPr lang="en-US" b="0" i="0" dirty="0"/>
              <a:t>These drivers work best within a school that promotes a cycle of inquiry where teachers are prepared to try new instructional strategies and students develop a desire to go deeper with their own learning. </a:t>
            </a:r>
          </a:p>
          <a:p>
            <a:endParaRPr lang="en-US" b="0" i="0" dirty="0"/>
          </a:p>
          <a:p>
            <a:r>
              <a:rPr lang="en-US" b="0" i="0" dirty="0"/>
              <a:t>Resource: In his video, Peter DeWitt provides background information for presenters on Collective Leader Efficacy and the drivers. https://youtu.be/VyTEj6hyg_Y (information on drivers is at 23:40)</a:t>
            </a:r>
            <a:endParaRPr lang="en-US" i="0" dirty="0"/>
          </a:p>
          <a:p>
            <a:endParaRPr lang="en-US" dirty="0"/>
          </a:p>
          <a:p>
            <a:r>
              <a:rPr lang="en-US" b="1" dirty="0"/>
              <a:t>To Do</a:t>
            </a:r>
          </a:p>
          <a:p>
            <a:r>
              <a:rPr lang="en-US" dirty="0"/>
              <a:t>Review the 8 drivers for successful leadership teams and expand on each.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8 drivers that Peter DeWitt identifies in his book as necessary to develop and advance Collective Leader Efficacy.</a:t>
            </a:r>
          </a:p>
          <a:p>
            <a:pPr marL="0" indent="0">
              <a:buFont typeface="+mj-lt"/>
              <a:buNone/>
            </a:pPr>
            <a:r>
              <a:rPr lang="en-US" dirty="0"/>
              <a:t>1.   Mindset -  It is necessary for school leaders and leadership teams to believe they can impact change and improvement. (Refer to Hattie’s 10 </a:t>
            </a:r>
            <a:r>
              <a:rPr lang="en-US" dirty="0" err="1"/>
              <a:t>Mindframes</a:t>
            </a:r>
            <a:r>
              <a:rPr lang="en-US" dirty="0"/>
              <a:t>)</a:t>
            </a:r>
          </a:p>
          <a:p>
            <a:pPr marL="0" indent="0">
              <a:buFont typeface="+mj-lt"/>
              <a:buNone/>
            </a:pPr>
            <a:r>
              <a:rPr lang="en-US" dirty="0"/>
              <a:t>2.   Well-being – Leadership teams make the mental health of their school community and themselves a priority which affects the affective state of teams and individuals which impacts efficacy. (Bandura)</a:t>
            </a:r>
          </a:p>
          <a:p>
            <a:pPr marL="0" indent="0">
              <a:buFont typeface="+mj-lt"/>
              <a:buNone/>
            </a:pPr>
            <a:r>
              <a:rPr lang="en-US" dirty="0"/>
              <a:t>3.   Context beliefs - Educators believe they are supported in their efforts. </a:t>
            </a:r>
          </a:p>
          <a:p>
            <a:pPr marL="0" indent="0">
              <a:buFont typeface="+mj-lt"/>
              <a:buNone/>
            </a:pPr>
            <a:r>
              <a:rPr lang="en-US" dirty="0"/>
              <a:t>4.   Working conditions – The working environment must be conducive to collaborative work, which may also include consideration of low-impact process/work that we may not need to use. (de-implementation) </a:t>
            </a:r>
          </a:p>
          <a:p>
            <a:pPr marL="0" indent="0">
              <a:buFont typeface="+mj-lt"/>
              <a:buNone/>
            </a:pPr>
            <a:r>
              <a:rPr lang="en-US" dirty="0"/>
              <a:t>5.   Professional learning and development – Leaders need to model engagement in professional learning. Viewing professional learning as a process of learning together as a collective that leads to action. </a:t>
            </a:r>
          </a:p>
          <a:p>
            <a:pPr marL="0" indent="0">
              <a:buFont typeface="+mj-lt"/>
              <a:buNone/>
            </a:pPr>
            <a:r>
              <a:rPr lang="en-US" dirty="0"/>
              <a:t>6.   Organizational commitment – There is an organizational commitment to supporting the implementation. Building leaders and leadership teams must also be committed to the goals of the school/district.</a:t>
            </a:r>
          </a:p>
          <a:p>
            <a:pPr marL="0" indent="0">
              <a:buFont typeface="+mj-lt"/>
              <a:buNone/>
            </a:pPr>
            <a:r>
              <a:rPr lang="en-US" dirty="0"/>
              <a:t>7.   Skills – Leaders and leadership teams strive to acquire skills to work effectively in collectives.</a:t>
            </a:r>
          </a:p>
          <a:p>
            <a:pPr marL="0" indent="0">
              <a:buFont typeface="+mj-lt"/>
              <a:buNone/>
            </a:pPr>
            <a:r>
              <a:rPr lang="en-US" dirty="0"/>
              <a:t>8.   Confidence - Leaders and leadership team members strive to acquire experiences that enable them to improve their effectiveness and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These drivers work best within a school that promotes a cycle of inquiry where teachers are prepared to try new instructional strategies and students develop a desire to go deeper with their own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Why develop CLE?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Helps prevent leader and teacher burnout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Teacher voice is fostered which results in greater impact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Student learning goes deeper throughout the school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p>
          <a:p>
            <a:r>
              <a:rPr lang="en-US" b="1" dirty="0"/>
              <a:t>Reference</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DeWitt, P. (2021).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Collective leader efficacy: Strengthening instructional leadership teams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Press.</a:t>
            </a:r>
          </a:p>
          <a:p>
            <a:endParaRPr lang="en-US" b="0" dirty="0"/>
          </a:p>
          <a:p>
            <a:endParaRPr lang="en-US" dirty="0"/>
          </a:p>
        </p:txBody>
      </p:sp>
      <p:sp>
        <p:nvSpPr>
          <p:cNvPr id="4" name="Slide Number Placeholder 3"/>
          <p:cNvSpPr>
            <a:spLocks noGrp="1"/>
          </p:cNvSpPr>
          <p:nvPr>
            <p:ph type="sldNum" sz="quarter" idx="5"/>
          </p:nvPr>
        </p:nvSpPr>
        <p:spPr/>
        <p:txBody>
          <a:bodyPr/>
          <a:lstStyle/>
          <a:p>
            <a:fld id="{75F0704F-27EC-42C7-9FCF-E8413E96C535}" type="slidenum">
              <a:rPr lang="en-US" smtClean="0"/>
              <a:t>31</a:t>
            </a:fld>
            <a:endParaRPr lang="en-US"/>
          </a:p>
        </p:txBody>
      </p:sp>
    </p:spTree>
    <p:extLst>
      <p:ext uri="{BB962C8B-B14F-4D97-AF65-F5344CB8AC3E}">
        <p14:creationId xmlns:p14="http://schemas.microsoft.com/office/powerpoint/2010/main" val="3660274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Be familiar with the </a:t>
            </a:r>
            <a:r>
              <a:rPr lang="en-US" b="0" i="1" baseline="0" dirty="0"/>
              <a:t>Moving Your Numbers </a:t>
            </a:r>
            <a:r>
              <a:rPr lang="en-US" b="0" baseline="0" dirty="0"/>
              <a:t>document and the six key practices that are discussed in the document. </a:t>
            </a:r>
            <a:r>
              <a:rPr lang="en-US" sz="1200" u="sng" kern="1200" dirty="0">
                <a:solidFill>
                  <a:schemeClr val="tx1"/>
                </a:solidFill>
                <a:effectLst/>
                <a:latin typeface="+mn-lt"/>
                <a:ea typeface="+mn-ea"/>
                <a:cs typeface="+mn-cs"/>
                <a:hlinkClick r:id="rId3"/>
              </a:rPr>
              <a:t>http://www.cehd.umn.edu/NCEO/OnlinePubs/MovingYourNumbers.pdf</a:t>
            </a:r>
            <a:endParaRPr lang="en-US" sz="1200" u="sng"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r>
              <a:rPr lang="en-US" b="1" baseline="0" dirty="0"/>
              <a:t>To Do</a:t>
            </a:r>
          </a:p>
          <a:p>
            <a:r>
              <a:rPr lang="en-US" b="0" baseline="0" dirty="0"/>
              <a:t>Group participants into small teams to facilitate discussion about the six key practices identified in the </a:t>
            </a:r>
            <a:r>
              <a:rPr lang="en-US" b="0" i="1" baseline="0" dirty="0"/>
              <a:t>Moving Your Numbers </a:t>
            </a:r>
            <a:r>
              <a:rPr lang="en-US" b="0" baseline="0" dirty="0"/>
              <a:t>document and the importance of instructional leaders engaging in them. Share out key ideas with the whole group.</a:t>
            </a:r>
          </a:p>
          <a:p>
            <a:endParaRPr lang="en-US" b="0" baseline="0" dirty="0"/>
          </a:p>
          <a:p>
            <a:r>
              <a:rPr lang="en-US" b="1" baseline="0" dirty="0"/>
              <a:t>To Say</a:t>
            </a:r>
          </a:p>
          <a:p>
            <a:r>
              <a:rPr lang="en-US" b="0" baseline="0" dirty="0"/>
              <a:t>The</a:t>
            </a:r>
            <a:r>
              <a:rPr lang="en-US" b="1" baseline="0" dirty="0"/>
              <a:t> </a:t>
            </a:r>
            <a:r>
              <a:rPr lang="en-US" dirty="0"/>
              <a:t>National Center on Educational Outcomes found that districts that have “moved their numbers” for all children have engaged in developing district-wide processes that allow for more collective use of relevant data to make smarter decisions, including the ongoing assessment of teaching and learning at the classroom, school, and district levels.  </a:t>
            </a:r>
          </a:p>
          <a:p>
            <a:endParaRPr lang="en-US" dirty="0"/>
          </a:p>
          <a:p>
            <a:r>
              <a:rPr lang="en-US" dirty="0"/>
              <a:t>These key practices result in better outcomes: using data well; focusing goals; selecting and implementing shared effective evidenced based instructional practices; implementing those practices deeply; monitoring; and providing feedback and support as well asking questions about what is working in our schools… why, why not, and how can we improve?</a:t>
            </a:r>
          </a:p>
          <a:p>
            <a:endParaRPr lang="en-US" dirty="0"/>
          </a:p>
          <a:p>
            <a:r>
              <a:rPr lang="en-US" dirty="0"/>
              <a:t>Reflect on the importance of school leaders engaging in each of these practices and discuss the how and whys with your team.</a:t>
            </a:r>
          </a:p>
          <a:p>
            <a:endParaRPr lang="en-US" dirty="0"/>
          </a:p>
          <a:p>
            <a:r>
              <a:rPr lang="en-US" sz="1200" b="1" kern="1200" dirty="0">
                <a:solidFill>
                  <a:schemeClr val="tx1"/>
                </a:solidFill>
                <a:effectLst/>
                <a:latin typeface="+mn-lt"/>
                <a:ea typeface="+mn-ea"/>
                <a:cs typeface="+mn-cs"/>
              </a:rPr>
              <a:t>References</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Fullan, M. (2008).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What’s worth fighting for in the principalship</a:t>
            </a:r>
            <a:r>
              <a:rPr lang="en-US" sz="1200" dirty="0">
                <a:effectLst/>
                <a:latin typeface="Calibri" panose="020F0502020204030204" pitchFamily="34" charset="0"/>
                <a:ea typeface="Calibri" panose="020F0502020204030204" pitchFamily="34" charset="0"/>
                <a:cs typeface="Times New Roman" panose="02020603050405020304" pitchFamily="18" charset="0"/>
              </a:rPr>
              <a:t>. New York: Teachers College Press.</a:t>
            </a:r>
          </a:p>
          <a:p>
            <a:endParaRPr lang="en-US" sz="1200" kern="1200" dirty="0">
              <a:solidFill>
                <a:schemeClr val="tx1"/>
              </a:solidFill>
              <a:effectLst/>
              <a:latin typeface="+mn-lt"/>
              <a:ea typeface="+mn-ea"/>
              <a:cs typeface="+mn-cs"/>
            </a:endParaRPr>
          </a:p>
          <a:p>
            <a:pPr marL="182880" marR="0" indent="-182880">
              <a:spcBef>
                <a:spcPts val="0"/>
              </a:spcBef>
              <a:spcAft>
                <a:spcPts val="800"/>
              </a:spcAft>
              <a:buNone/>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Leithwood</a:t>
            </a:r>
            <a:r>
              <a:rPr lang="en-US" sz="1200" dirty="0">
                <a:effectLst/>
                <a:latin typeface="Calibri" panose="020F0502020204030204" pitchFamily="34" charset="0"/>
                <a:ea typeface="Calibri" panose="020F0502020204030204" pitchFamily="34" charset="0"/>
                <a:cs typeface="Times New Roman" panose="02020603050405020304" pitchFamily="18" charset="0"/>
              </a:rPr>
              <a:t>, K., &amp;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Jantzi</a:t>
            </a:r>
            <a:r>
              <a:rPr lang="en-US" sz="1200" dirty="0">
                <a:effectLst/>
                <a:latin typeface="Calibri" panose="020F0502020204030204" pitchFamily="34" charset="0"/>
                <a:ea typeface="Calibri" panose="020F0502020204030204" pitchFamily="34" charset="0"/>
                <a:cs typeface="Times New Roman" panose="02020603050405020304" pitchFamily="18" charset="0"/>
              </a:rPr>
              <a:t>, D. (2008). Linking leadership to student learning: The contributions of leader efficacy.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Administrator Quarterly, 44</a:t>
            </a:r>
            <a:r>
              <a:rPr lang="en-US" sz="1200" dirty="0">
                <a:effectLst/>
                <a:latin typeface="Calibri" panose="020F0502020204030204" pitchFamily="34" charset="0"/>
                <a:ea typeface="Calibri" panose="020F0502020204030204" pitchFamily="34" charset="0"/>
                <a:cs typeface="Times New Roman" panose="02020603050405020304" pitchFamily="18" charset="0"/>
              </a:rPr>
              <a:t>(4), 496-528. </a:t>
            </a:r>
          </a:p>
          <a:p>
            <a:endParaRPr lang="en-US" sz="1200" kern="1200" dirty="0">
              <a:solidFill>
                <a:schemeClr val="tx1"/>
              </a:solidFill>
              <a:effectLst/>
              <a:latin typeface="+mn-lt"/>
              <a:ea typeface="+mn-ea"/>
              <a:cs typeface="+mn-cs"/>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Telfer, D.M. (2011). Moving your numbers: Five districts share how they used assessment and accountability to increase performance for students with disabilities as part of district-wide improvement. </a:t>
            </a:r>
            <a:r>
              <a:rPr lang="en-US" sz="1200" i="1" dirty="0">
                <a:effectLst/>
                <a:latin typeface="Calibri" panose="020F0502020204030204" pitchFamily="34" charset="0"/>
                <a:ea typeface="Calibri" panose="020F0502020204030204" pitchFamily="34" charset="0"/>
                <a:cs typeface="Calibri" panose="020F0502020204030204" pitchFamily="34" charset="0"/>
              </a:rPr>
              <a:t>University of Minnesota, National Center on Educational Outcomes.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http://www.cehd.umn.edu/NCEO/OnlinePubs/MovingYourNumbers.pdf</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32</a:t>
            </a:fld>
            <a:endParaRPr lang="en-US"/>
          </a:p>
        </p:txBody>
      </p:sp>
    </p:spTree>
    <p:extLst>
      <p:ext uri="{BB962C8B-B14F-4D97-AF65-F5344CB8AC3E}">
        <p14:creationId xmlns:p14="http://schemas.microsoft.com/office/powerpoint/2010/main" val="4003479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baseline="0" dirty="0"/>
              <a:t>To Know</a:t>
            </a:r>
          </a:p>
          <a:p>
            <a:r>
              <a:rPr lang="en-US" b="0" baseline="0" dirty="0"/>
              <a:t>Be familiar with the Mirage Report which documents findings and recommendations related to teacher development as well as examples of how to develop and support great teachers. The link to the Mirage Report is on the slide if you wish to go deeper.</a:t>
            </a:r>
          </a:p>
          <a:p>
            <a:endParaRPr lang="en-US" b="1" baseline="0" dirty="0"/>
          </a:p>
          <a:p>
            <a:r>
              <a:rPr lang="en-US" b="1" baseline="0" dirty="0"/>
              <a:t>To Do</a:t>
            </a:r>
          </a:p>
          <a:p>
            <a:r>
              <a:rPr lang="en-US" b="0" baseline="0" dirty="0"/>
              <a:t>Discuss the generalized recommendations from the Mirage Report concerning teacher development listed on this slide.</a:t>
            </a:r>
          </a:p>
          <a:p>
            <a:endParaRPr lang="en-US" b="0" baseline="0" dirty="0"/>
          </a:p>
          <a:p>
            <a:r>
              <a:rPr lang="en-US" b="1" baseline="0" dirty="0"/>
              <a:t>To Say</a:t>
            </a:r>
          </a:p>
          <a:p>
            <a:r>
              <a:rPr lang="en-US" sz="1200" b="0" i="0" kern="1200" dirty="0">
                <a:solidFill>
                  <a:schemeClr val="tx1"/>
                </a:solidFill>
                <a:effectLst/>
                <a:latin typeface="+mn-lt"/>
                <a:ea typeface="+mn-ea"/>
                <a:cs typeface="+mn-cs"/>
              </a:rPr>
              <a:t>What works to support great teaching? That is the question the Mirage Report sought to answer.</a:t>
            </a:r>
            <a:r>
              <a:rPr lang="en-US" sz="1200" b="0" i="0" kern="1200" baseline="0" dirty="0">
                <a:solidFill>
                  <a:schemeClr val="tx1"/>
                </a:solidFill>
                <a:effectLst/>
                <a:latin typeface="+mn-lt"/>
                <a:ea typeface="+mn-ea"/>
                <a:cs typeface="+mn-cs"/>
              </a:rPr>
              <a:t> In addition to the findings above, </a:t>
            </a:r>
            <a:r>
              <a:rPr lang="en-US" sz="1200" b="0" i="0" kern="1200" dirty="0">
                <a:solidFill>
                  <a:schemeClr val="tx1"/>
                </a:solidFill>
                <a:effectLst/>
                <a:latin typeface="+mn-lt"/>
                <a:ea typeface="+mn-ea"/>
                <a:cs typeface="+mn-cs"/>
              </a:rPr>
              <a:t>“openness to feedback" and "ratings alignment" were significantly correlated with improved practice (in other words, teachers who were open to hearing ways to improve </a:t>
            </a:r>
            <a:r>
              <a:rPr lang="en-US" sz="1200" b="0" i="0" kern="1200" baseline="0" dirty="0">
                <a:solidFill>
                  <a:schemeClr val="tx1"/>
                </a:solidFill>
                <a:effectLst/>
                <a:latin typeface="+mn-lt"/>
                <a:ea typeface="+mn-ea"/>
                <a:cs typeface="+mn-cs"/>
              </a:rPr>
              <a:t>and </a:t>
            </a:r>
            <a:r>
              <a:rPr lang="en-US" sz="1200" b="0" i="0" kern="1200" dirty="0">
                <a:solidFill>
                  <a:schemeClr val="tx1"/>
                </a:solidFill>
                <a:effectLst/>
                <a:latin typeface="+mn-lt"/>
                <a:ea typeface="+mn-ea"/>
                <a:cs typeface="+mn-cs"/>
              </a:rPr>
              <a:t>teachers whose self-rating aligned with ratings from their</a:t>
            </a:r>
            <a:r>
              <a:rPr lang="en-US" sz="1200" b="0" i="0" kern="1200" baseline="0" dirty="0">
                <a:solidFill>
                  <a:schemeClr val="tx1"/>
                </a:solidFill>
                <a:effectLst/>
                <a:latin typeface="+mn-lt"/>
                <a:ea typeface="+mn-ea"/>
                <a:cs typeface="+mn-cs"/>
              </a:rPr>
              <a:t> evaluators). These two findings are part of a coherent system that promotes a culture of high expectations, increased collaborative practice, and a shared sense of commitment. </a:t>
            </a:r>
          </a:p>
          <a:p>
            <a:endParaRPr lang="en-US" sz="1200" b="0" i="0" kern="1200" baseline="0" dirty="0">
              <a:solidFill>
                <a:schemeClr val="tx1"/>
              </a:solidFill>
              <a:effectLst/>
              <a:latin typeface="+mn-lt"/>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b="1" i="0" kern="1200" baseline="0" dirty="0">
                <a:solidFill>
                  <a:schemeClr val="tx1"/>
                </a:solidFill>
                <a:effectLst/>
                <a:latin typeface="+mn-lt"/>
                <a:ea typeface="+mn-ea"/>
                <a:cs typeface="+mn-cs"/>
              </a:rPr>
              <a:t>Reference</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The New Teacher Project (2015). </a:t>
            </a:r>
            <a:r>
              <a:rPr lang="en-US" sz="1200" i="1" dirty="0">
                <a:effectLst/>
                <a:latin typeface="Calibri" panose="020F0502020204030204" pitchFamily="34" charset="0"/>
                <a:ea typeface="Calibri" panose="020F0502020204030204" pitchFamily="34" charset="0"/>
                <a:cs typeface="Calibri" panose="020F0502020204030204" pitchFamily="34" charset="0"/>
              </a:rPr>
              <a:t>The Mirage: Confronting the hard truth about our quest for teacher development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http://tntp.org/assets/documents/TNTP-Mirage_2015.pdf</a:t>
            </a:r>
            <a:endParaRPr lang="en-US" sz="1200"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endParaRPr lang="en-US" sz="120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33</a:t>
            </a:fld>
            <a:endParaRPr lang="en-US"/>
          </a:p>
        </p:txBody>
      </p:sp>
    </p:spTree>
    <p:extLst>
      <p:ext uri="{BB962C8B-B14F-4D97-AF65-F5344CB8AC3E}">
        <p14:creationId xmlns:p14="http://schemas.microsoft.com/office/powerpoint/2010/main" val="2524300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There are different types of practices typically associated with educational leadership, management focused tasks and instructional focused tasks. </a:t>
            </a:r>
            <a:r>
              <a:rPr lang="en-US" baseline="0" dirty="0"/>
              <a:t>When we consider these tasks within the context of improving student achievement, some tasks are favored over others.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r>
              <a:rPr lang="en-US" b="1" baseline="0" dirty="0"/>
              <a:t>To Do</a:t>
            </a:r>
          </a:p>
          <a:p>
            <a:r>
              <a:rPr lang="en-US" b="0" baseline="0" dirty="0"/>
              <a:t>Facilitate a conversation that illustrates different examples of tasks associated with educational leadership.</a:t>
            </a:r>
          </a:p>
          <a:p>
            <a:endParaRPr lang="en-US" b="1" baseline="0" dirty="0"/>
          </a:p>
          <a:p>
            <a:r>
              <a:rPr lang="en-US" b="1" baseline="0" dirty="0"/>
              <a:t>To Say</a:t>
            </a:r>
          </a:p>
          <a:p>
            <a:r>
              <a:rPr lang="en-US" baseline="0" dirty="0"/>
              <a:t>The two lists shown here are examples of general leadership tasks - things that all educational leaders must perform to maintain daily operations within a school building. </a:t>
            </a:r>
          </a:p>
          <a:p>
            <a:pPr lvl="1"/>
            <a:r>
              <a:rPr lang="en-US" i="1" u="sng" baseline="0" dirty="0"/>
              <a:t>Management Focused Tasks</a:t>
            </a:r>
          </a:p>
          <a:p>
            <a:pPr lvl="1">
              <a:buFont typeface="Arial" panose="020B0604020202020204" pitchFamily="34" charset="0"/>
              <a:buChar char="•"/>
            </a:pPr>
            <a:r>
              <a:rPr lang="en-US" dirty="0"/>
              <a:t>   Management of budgets</a:t>
            </a:r>
          </a:p>
          <a:p>
            <a:pPr lvl="1">
              <a:buFont typeface="Arial" panose="020B0604020202020204" pitchFamily="34" charset="0"/>
              <a:buChar char="•"/>
            </a:pPr>
            <a:r>
              <a:rPr lang="en-US" dirty="0"/>
              <a:t>   Management of building personnel </a:t>
            </a:r>
          </a:p>
          <a:p>
            <a:pPr lvl="1">
              <a:buFont typeface="Arial" panose="020B0604020202020204" pitchFamily="34" charset="0"/>
              <a:buChar char="•"/>
            </a:pPr>
            <a:r>
              <a:rPr lang="en-US" dirty="0"/>
              <a:t>   Management of building processes (lunch, bus, master schedules, etc.)</a:t>
            </a:r>
          </a:p>
          <a:p>
            <a:pPr lvl="1">
              <a:buFont typeface="Arial" panose="020B0604020202020204" pitchFamily="34" charset="0"/>
              <a:buChar char="•"/>
            </a:pPr>
            <a:r>
              <a:rPr lang="en-US" dirty="0"/>
              <a:t>   Manage student discipline</a:t>
            </a:r>
            <a:endParaRPr lang="en-US" i="1" baseline="0" dirty="0"/>
          </a:p>
          <a:p>
            <a:endParaRPr lang="en-US" b="0" i="1" baseline="0" dirty="0"/>
          </a:p>
          <a:p>
            <a:pPr lvl="1"/>
            <a:r>
              <a:rPr lang="en-US" b="0" i="1" baseline="0" dirty="0"/>
              <a:t>Instructional Focused Tasks</a:t>
            </a:r>
          </a:p>
          <a:p>
            <a:pPr lvl="1">
              <a:buFont typeface="Arial" panose="020B0604020202020204" pitchFamily="34" charset="0"/>
              <a:buChar char="•"/>
            </a:pPr>
            <a:r>
              <a:rPr lang="en-US" sz="1200" dirty="0"/>
              <a:t>   Schedule time for targeted, job-embedded professional development on non-content, research-based, key instructional practices to help teachers improve</a:t>
            </a:r>
          </a:p>
          <a:p>
            <a:pPr lvl="1">
              <a:buFont typeface="Arial" panose="020B0604020202020204" pitchFamily="34" charset="0"/>
              <a:buChar char="•"/>
            </a:pPr>
            <a:r>
              <a:rPr lang="en-US" sz="1200" dirty="0"/>
              <a:t>   Meet with collaborative data teams</a:t>
            </a:r>
          </a:p>
          <a:p>
            <a:pPr lvl="1">
              <a:buFont typeface="Arial" panose="020B0604020202020204" pitchFamily="34" charset="0"/>
              <a:buChar char="•"/>
            </a:pPr>
            <a:r>
              <a:rPr lang="en-US" sz="1200" dirty="0"/>
              <a:t>   Ensure that teachers to work collaboratively and support each other </a:t>
            </a:r>
          </a:p>
          <a:p>
            <a:pPr lvl="1">
              <a:buFont typeface="Arial" panose="020B0604020202020204" pitchFamily="34" charset="0"/>
              <a:buChar char="•"/>
            </a:pPr>
            <a:r>
              <a:rPr lang="en-US" sz="1200" dirty="0"/>
              <a:t>   Provide necessary resources</a:t>
            </a:r>
            <a:endParaRPr lang="en-US" baseline="0" dirty="0"/>
          </a:p>
          <a:p>
            <a:endParaRPr lang="en-US" baseline="0" dirty="0"/>
          </a:p>
          <a:p>
            <a:r>
              <a:rPr lang="en-US" baseline="0" dirty="0"/>
              <a:t>When we consider these tasks within the context of improving student achievement, some tasks are favored over others. </a:t>
            </a:r>
            <a:r>
              <a:rPr lang="en-US" dirty="0"/>
              <a:t>As</a:t>
            </a:r>
            <a:r>
              <a:rPr lang="en-US" baseline="0" dirty="0"/>
              <a:t> we have learned from Dr. Hattie, almost everything in education works to some degree. The real question is which practices are the </a:t>
            </a:r>
            <a:r>
              <a:rPr lang="en-US" u="sng" baseline="0" dirty="0"/>
              <a:t>most </a:t>
            </a:r>
            <a:r>
              <a:rPr lang="en-US" baseline="0" dirty="0"/>
              <a:t>effective, so we know where to focus our efforts. It is about understanding not just the effectiveness of the practices, but rather the degree of effectiveness of these practices. Research provides the needed evidence for us to make those decisions. When we look at the research, we need to understand the “effect size” of the practices which reveals the magnitude or degree of significance. That’s where the real story can be found about what’s effective and where educational leaders should purposely focus their time and attention to ultimately increase student performance. </a:t>
            </a:r>
          </a:p>
          <a:p>
            <a:pPr defTabSz="914263">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References</a:t>
            </a: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(2008).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A synthesis of over 800 meta-analyses relating to achievement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endParaRPr lang="en-US" sz="1200" kern="1200" dirty="0">
              <a:solidFill>
                <a:schemeClr val="tx1"/>
              </a:solidFill>
              <a:effectLst/>
              <a:latin typeface="+mn-lt"/>
              <a:ea typeface="+mn-ea"/>
              <a:cs typeface="+mn-cs"/>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(2012).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for teachers: Maximizing impact on learning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endParaRPr lang="en-US" sz="1200" kern="1200" dirty="0">
              <a:solidFill>
                <a:schemeClr val="tx1"/>
              </a:solidFill>
              <a:effectLst/>
              <a:latin typeface="+mn-lt"/>
              <a:ea typeface="+mn-ea"/>
              <a:cs typeface="+mn-cs"/>
            </a:endParaRP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2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Masters, D., &amp; Birch, K. (2016).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into action: International case studies of impact</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pPr marL="182880" marR="0" indent="-182880">
              <a:spcBef>
                <a:spcPts val="0"/>
              </a:spcBef>
              <a:spcAft>
                <a:spcPts val="8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&amp; Yates, G. (2014).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and the science of how we learn</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Telfer, D.M. (2011). Moving your numbers: Five districts share how they used assessment and accountability to increase performance for students with disabilities as part of district-wide improvement. </a:t>
            </a:r>
            <a:r>
              <a:rPr lang="en-US" sz="1200" i="1" dirty="0">
                <a:effectLst/>
                <a:latin typeface="Calibri" panose="020F0502020204030204" pitchFamily="34" charset="0"/>
                <a:ea typeface="Calibri" panose="020F0502020204030204" pitchFamily="34" charset="0"/>
                <a:cs typeface="Calibri" panose="020F0502020204030204" pitchFamily="34" charset="0"/>
              </a:rPr>
              <a:t>University of Minnesota, National Center on Educational Outcomes.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http://www.cehd.umn.edu/NCEO/OnlinePubs/MovingYourNumbers.pdf</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altLang="en-US" sz="1200" dirty="0"/>
          </a:p>
          <a:p>
            <a:pPr marL="0" marR="0" lvl="0" indent="0" algn="l" defTabSz="914400" rtl="0" eaLnBrk="0" fontAlgn="base" latinLnBrk="0" hangingPunct="0">
              <a:lnSpc>
                <a:spcPct val="100000"/>
              </a:lnSpc>
              <a:spcBef>
                <a:spcPts val="0"/>
              </a:spcBef>
              <a:spcAft>
                <a:spcPct val="0"/>
              </a:spcAft>
              <a:buClrTx/>
              <a:buSzTx/>
              <a:buFontTx/>
              <a:buNone/>
              <a:tabLst/>
              <a:defRPr/>
            </a:pPr>
            <a:br>
              <a:rPr lang="en-US" sz="1200" i="1" kern="1200" dirty="0">
                <a:solidFill>
                  <a:schemeClr val="tx1"/>
                </a:solidFill>
                <a:effectLst/>
                <a:latin typeface="+mn-lt"/>
                <a:ea typeface="+mn-ea"/>
                <a:cs typeface="+mn-cs"/>
              </a:rPr>
            </a:br>
            <a:endParaRPr lang="en-US"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altLang="en-US" sz="1200" dirty="0"/>
          </a:p>
          <a:p>
            <a:pPr>
              <a:spcBef>
                <a:spcPts val="0"/>
              </a:spcBef>
            </a:pPr>
            <a:endParaRPr lang="en-US" b="1" baseline="0" dirty="0"/>
          </a:p>
          <a:p>
            <a:pPr>
              <a:spcBef>
                <a:spcPts val="0"/>
              </a:spcBef>
            </a:pPr>
            <a:endParaRPr lang="en-US" b="1" baseline="0" dirty="0"/>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34</a:t>
            </a:fld>
            <a:endParaRPr lang="en-US"/>
          </a:p>
        </p:txBody>
      </p:sp>
    </p:spTree>
    <p:extLst>
      <p:ext uri="{BB962C8B-B14F-4D97-AF65-F5344CB8AC3E}">
        <p14:creationId xmlns:p14="http://schemas.microsoft.com/office/powerpoint/2010/main" val="41036959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0"/>
              </a:spcBef>
            </a:pPr>
            <a:r>
              <a:rPr lang="en-US" b="1" dirty="0"/>
              <a:t>Handout #5, Management or Instructional Tasks</a:t>
            </a:r>
          </a:p>
          <a:p>
            <a:pPr>
              <a:spcBef>
                <a:spcPts val="0"/>
              </a:spcBef>
            </a:pPr>
            <a:endParaRPr lang="en-US" b="1" dirty="0"/>
          </a:p>
          <a:p>
            <a:pPr>
              <a:spcBef>
                <a:spcPts val="0"/>
              </a:spcBef>
            </a:pPr>
            <a:r>
              <a:rPr lang="en-US" b="1" dirty="0"/>
              <a:t>To Know</a:t>
            </a:r>
          </a:p>
          <a:p>
            <a:pPr>
              <a:spcBef>
                <a:spcPts val="0"/>
              </a:spcBef>
            </a:pPr>
            <a:r>
              <a:rPr lang="en-US" b="0" dirty="0"/>
              <a:t>There are different types of tasks a building leader</a:t>
            </a:r>
            <a:r>
              <a:rPr lang="en-US" b="0" baseline="0" dirty="0"/>
              <a:t> may perform to ensure daily operation of the school building.</a:t>
            </a:r>
            <a:endParaRPr lang="en-US" b="1" dirty="0"/>
          </a:p>
          <a:p>
            <a:pPr>
              <a:spcBef>
                <a:spcPts val="0"/>
              </a:spcBef>
            </a:pPr>
            <a:endParaRPr lang="en-US" dirty="0"/>
          </a:p>
          <a:p>
            <a:pPr>
              <a:spcBef>
                <a:spcPts val="0"/>
              </a:spcBef>
            </a:pPr>
            <a:r>
              <a:rPr lang="en-US" b="1" dirty="0"/>
              <a:t>To Do</a:t>
            </a:r>
          </a:p>
          <a:p>
            <a:pPr>
              <a:spcBef>
                <a:spcPts val="0"/>
              </a:spcBef>
            </a:pPr>
            <a:r>
              <a:rPr lang="en-US" b="0" dirty="0"/>
              <a:t>Facilitate</a:t>
            </a:r>
            <a:r>
              <a:rPr lang="en-US" b="0" baseline="0" dirty="0"/>
              <a:t> a conversation to help building leaders examine what types of tasks they engage in and how often.</a:t>
            </a:r>
          </a:p>
          <a:p>
            <a:pPr>
              <a:spcBef>
                <a:spcPts val="0"/>
              </a:spcBef>
            </a:pPr>
            <a:endParaRPr lang="en-US" b="0" dirty="0"/>
          </a:p>
          <a:p>
            <a:pPr>
              <a:spcBef>
                <a:spcPts val="0"/>
              </a:spcBef>
            </a:pPr>
            <a:r>
              <a:rPr lang="en-US" b="1" dirty="0"/>
              <a:t>To Say</a:t>
            </a:r>
          </a:p>
          <a:p>
            <a:pPr>
              <a:spcBef>
                <a:spcPts val="0"/>
              </a:spcBef>
            </a:pPr>
            <a:r>
              <a:rPr lang="en-US" dirty="0"/>
              <a:t>This slide gives </a:t>
            </a:r>
            <a:r>
              <a:rPr lang="en-US" baseline="0" dirty="0"/>
              <a:t>examples of different types of tasks in which a school building leader would be engaged and under what category of practice, management or instructional, that activity might fall. For example, creating a master building schedule and managing the building budget fall under management practices. Ensuring alignment of curriculum to Missouri Teaching Standards and engaging in classroom walkthroughs are more closely aligned with instructional practices. </a:t>
            </a:r>
          </a:p>
          <a:p>
            <a:pPr>
              <a:spcBef>
                <a:spcPts val="0"/>
              </a:spcBef>
            </a:pPr>
            <a:endParaRPr lang="en-US" baseline="0" dirty="0"/>
          </a:p>
          <a:p>
            <a:pPr>
              <a:spcBef>
                <a:spcPts val="0"/>
              </a:spcBef>
            </a:pPr>
            <a:r>
              <a:rPr lang="en-US" dirty="0"/>
              <a:t>Spend 5 minutes brainstorming what</a:t>
            </a:r>
            <a:r>
              <a:rPr lang="en-US" baseline="0" dirty="0"/>
              <a:t> your typical day looks like – do the tasks fall under management or instructional? Look at your calendars and write down tasks that appear on the handout. Tally each task as either management or instructional to gain a percentage of time spent in each type of management style. Repeat this exercise a couple times over the next few weeks to see if the percentage stays the same or changes.   </a:t>
            </a:r>
          </a:p>
          <a:p>
            <a:endParaRPr lang="en-US" b="0"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35</a:t>
            </a:fld>
            <a:endParaRPr lang="en-US"/>
          </a:p>
        </p:txBody>
      </p:sp>
    </p:spTree>
    <p:extLst>
      <p:ext uri="{BB962C8B-B14F-4D97-AF65-F5344CB8AC3E}">
        <p14:creationId xmlns:p14="http://schemas.microsoft.com/office/powerpoint/2010/main" val="1604279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1" baseline="0" dirty="0"/>
              <a:t>Handout #6, </a:t>
            </a:r>
            <a:r>
              <a:rPr lang="en-US" sz="1200" b="0" baseline="0" dirty="0"/>
              <a:t>Activity</a:t>
            </a:r>
            <a:r>
              <a:rPr lang="en-US" sz="1200" b="1" baseline="0" dirty="0"/>
              <a:t>: </a:t>
            </a:r>
            <a:r>
              <a:rPr lang="en-US" dirty="0"/>
              <a:t>Educational Practice Impact on Student Achievement</a:t>
            </a:r>
          </a:p>
          <a:p>
            <a:r>
              <a:rPr lang="en-US" b="1" dirty="0"/>
              <a:t>Handout #7, </a:t>
            </a:r>
            <a:r>
              <a:rPr lang="en-US" dirty="0"/>
              <a:t>Answer Key: Educational Practice Impact on Student Achievement</a:t>
            </a:r>
          </a:p>
          <a:p>
            <a:endParaRPr lang="en-US" sz="120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baseline="0" dirty="0"/>
              <a:t>To Know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a:t>This activity provides an opportunity to reflect on educational practices and their impact on student achievement using John Hattie’s latest research. It is often an eye opener to see the actual impact certain practices have or don’t have. This awareness can move participants into discussions about how this impacts the leadership practices in their own buildings.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baseline="0" dirty="0"/>
              <a:t>To 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a:t>Facilitate an activity to help participants become familiar with the research regarding the effectiveness of specific practices often seen in education.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Distribute the Handout #6, </a:t>
            </a:r>
            <a:r>
              <a:rPr lang="en-US" sz="1200" b="0" i="1" kern="1200" dirty="0">
                <a:solidFill>
                  <a:schemeClr val="tx1"/>
                </a:solidFill>
                <a:effectLst/>
                <a:latin typeface="+mn-lt"/>
                <a:ea typeface="+mn-ea"/>
                <a:cs typeface="+mn-cs"/>
              </a:rPr>
              <a:t>Activity: Educational Practice Impact on Student Achievement</a:t>
            </a:r>
            <a:r>
              <a:rPr lang="en-US" sz="1200" b="0" i="1" kern="1200" baseline="0" dirty="0">
                <a:solidFill>
                  <a:schemeClr val="tx1"/>
                </a:solidFill>
                <a:effectLst/>
                <a:latin typeface="+mn-lt"/>
                <a:ea typeface="+mn-ea"/>
                <a:cs typeface="+mn-cs"/>
              </a:rPr>
              <a:t> </a:t>
            </a:r>
            <a:r>
              <a:rPr lang="en-US" sz="1200" dirty="0"/>
              <a:t>to each participant.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a:t>Pose the question: What impact does each of these factors have on student achievement? </a:t>
            </a:r>
            <a:r>
              <a:rPr lang="en-US" sz="1200" dirty="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Then have participants rate the each of the practices as having a high, medium, or low impact on student achievement.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After the activity handout is completed, provide the answer key, Handout #7,</a:t>
            </a:r>
            <a:r>
              <a:rPr lang="en-US" sz="1200" b="0" i="1" kern="1200" dirty="0">
                <a:solidFill>
                  <a:schemeClr val="tx1"/>
                </a:solidFill>
                <a:effectLst/>
                <a:latin typeface="+mn-lt"/>
                <a:ea typeface="+mn-ea"/>
                <a:cs typeface="+mn-cs"/>
              </a:rPr>
              <a:t> Answer Key: Educational Practice Impact on Student Achievement.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1"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Participants can then compare their results with the actual Hattie 2021 effect sizes. Encourage </a:t>
            </a:r>
            <a:r>
              <a:rPr lang="en-US" sz="1200" dirty="0"/>
              <a:t>participants to discuss the results with each other in small groups, sharing what they find surprising and why. The facilitator should then ask each small group to share the highlights of their discussion.  </a:t>
            </a:r>
            <a:endParaRPr lang="en-US" sz="1200" b="0" baseline="0" dirty="0"/>
          </a:p>
          <a:p>
            <a:endParaRPr lang="en-US" sz="1200" baseline="0" dirty="0"/>
          </a:p>
          <a:p>
            <a:r>
              <a:rPr lang="en-US" sz="1200" b="1" baseline="0" dirty="0"/>
              <a:t>To Say</a:t>
            </a:r>
          </a:p>
          <a:p>
            <a:r>
              <a:rPr lang="en-US" sz="1200" b="0" baseline="0" dirty="0"/>
              <a:t>Tes</a:t>
            </a:r>
            <a:r>
              <a:rPr lang="en-US" sz="1200" baseline="0" dirty="0"/>
              <a:t>t your knowledge based on John Hattie’s</a:t>
            </a:r>
            <a:r>
              <a:rPr lang="en-US" sz="1200" b="0" baseline="0" dirty="0"/>
              <a:t> research regarding specific practices often seen in education and their impact on student achievement.</a:t>
            </a:r>
            <a:r>
              <a:rPr lang="en-US" sz="1200" baseline="0" dirty="0"/>
              <a:t> Reflect on each of the educational practices listed on the handout. Mark the level of student impact you think each practice has…. high, medium, or low. Once finished, you will be given another handout with the effect size for each practice based on John Hattie’s research. Discuss the findings and your thoughts with a partner or small group.</a:t>
            </a:r>
          </a:p>
          <a:p>
            <a:endParaRPr lang="en-US" sz="1200" dirty="0"/>
          </a:p>
          <a:p>
            <a:pPr marL="0" indent="0">
              <a:buNone/>
            </a:pPr>
            <a:r>
              <a:rPr lang="en-US" sz="1200" baseline="0" dirty="0"/>
              <a:t>Now that we have had a chance to review what the research says about the effectiveness of these practices. Are you surprised by the results? How does this impact you as the instructional leader of your building?  </a:t>
            </a: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a:p>
          <a:p>
            <a:r>
              <a:rPr lang="en-US" sz="1200" b="1" dirty="0"/>
              <a:t>References</a:t>
            </a:r>
          </a:p>
          <a:p>
            <a:pPr marL="182880" marR="0" indent="-182880">
              <a:spcBef>
                <a:spcPts val="0"/>
              </a:spcBef>
              <a:spcAft>
                <a:spcPts val="8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Corwin. (2021, August). Visible learning meta x. </a:t>
            </a:r>
            <a:r>
              <a:rPr lang="en-US" sz="1200" i="1" dirty="0">
                <a:latin typeface="Calibri" panose="020F0502020204030204" pitchFamily="34" charset="0"/>
                <a:ea typeface="Calibri" panose="020F0502020204030204" pitchFamily="34" charset="0"/>
                <a:cs typeface="Times New Roman" panose="02020603050405020304" pitchFamily="18" charset="0"/>
              </a:rPr>
              <a:t>Corwin Visible Learning Plus</a:t>
            </a:r>
            <a:r>
              <a:rPr lang="en-US" sz="1200" dirty="0">
                <a:latin typeface="Calibri" panose="020F0502020204030204" pitchFamily="34" charset="0"/>
                <a:ea typeface="Calibri" panose="020F0502020204030204" pitchFamily="34" charset="0"/>
                <a:cs typeface="Times New Roman" panose="02020603050405020304" pitchFamily="18" charset="0"/>
              </a:rPr>
              <a:t>. https://www.visiblelearningmetax.com/</a:t>
            </a:r>
          </a:p>
          <a:p>
            <a:endParaRPr lang="en-US" b="1"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 Global research data base, all influences.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3"/>
              </a:rPr>
              <a:t>https://www.visiblelearningmetax.com/Influences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fld id="{40FB93B5-C8A1-2844-9228-2ED487057228}"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4019915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To Know</a:t>
            </a:r>
          </a:p>
          <a:p>
            <a:r>
              <a:rPr lang="en-US" b="0" dirty="0"/>
              <a:t>These educational practices (influences) are those that John Hattie has identified as having the greatest impact on student achievement. These practices are reflected in DCI work as they address the four instructional focus areas that will be discussed (collaborative culture, effective teaching/learning practices, assessment, data-based decision making). Be familiar with the definition of these terms so they can be clarified for the audience. The link to the Meta Influence Glossary is on the slide if you wish to show the definitions while explaining them.</a:t>
            </a:r>
          </a:p>
          <a:p>
            <a:endParaRPr lang="en-US" b="0" dirty="0"/>
          </a:p>
          <a:p>
            <a:r>
              <a:rPr lang="en-US" b="1" dirty="0"/>
              <a:t>To Do</a:t>
            </a:r>
          </a:p>
          <a:p>
            <a:r>
              <a:rPr lang="en-US" b="0" dirty="0"/>
              <a:t>Explain that these are educational practices with the highest effect sizes based on Hattie’s 2021 research findings. Define any terms that need clarification using the link to the Meta Influence Glossary. Discuss instructional focus areas these high impact influences are associated with (collaborative culture, effective teaching/learning practices, assessment, data-based decision making).</a:t>
            </a:r>
          </a:p>
          <a:p>
            <a:endParaRPr lang="en-US" b="1" dirty="0"/>
          </a:p>
          <a:p>
            <a:r>
              <a:rPr lang="en-US" b="1" dirty="0"/>
              <a:t>To Say</a:t>
            </a:r>
          </a:p>
          <a:p>
            <a:r>
              <a:rPr lang="en-US" b="0" dirty="0"/>
              <a:t>These are some of the influences Hattie’s research has identified as having the greatest impact on student achievement. These practices are associated with DCI and the four instructional focus areas (collaborative culture, effective teaching/learning practices, assessment, data-based decision making). Which, if any, of these practices is a focus for your school?</a:t>
            </a:r>
          </a:p>
          <a:p>
            <a:endParaRPr lang="en-US" b="1" dirty="0"/>
          </a:p>
          <a:p>
            <a:r>
              <a:rPr lang="en-US" sz="1200" b="1" dirty="0"/>
              <a:t>References</a:t>
            </a:r>
          </a:p>
          <a:p>
            <a:pPr marL="182880" marR="0" indent="-182880">
              <a:spcBef>
                <a:spcPts val="0"/>
              </a:spcBef>
              <a:spcAft>
                <a:spcPts val="8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Corwin. (2021, August). Visible learning meta x. </a:t>
            </a:r>
            <a:r>
              <a:rPr lang="en-US" sz="1200" i="1" dirty="0">
                <a:latin typeface="Calibri" panose="020F0502020204030204" pitchFamily="34" charset="0"/>
                <a:ea typeface="Calibri" panose="020F0502020204030204" pitchFamily="34" charset="0"/>
                <a:cs typeface="Times New Roman" panose="02020603050405020304" pitchFamily="18" charset="0"/>
              </a:rPr>
              <a:t>Corwin Visible Learning Plus</a:t>
            </a:r>
            <a:r>
              <a:rPr lang="en-US" sz="1200" dirty="0">
                <a:latin typeface="Calibri" panose="020F0502020204030204" pitchFamily="34" charset="0"/>
                <a:ea typeface="Calibri" panose="020F0502020204030204" pitchFamily="34" charset="0"/>
                <a:cs typeface="Times New Roman" panose="02020603050405020304" pitchFamily="18" charset="0"/>
              </a:rPr>
              <a:t>. https://www.visiblelearningmetax.com/</a:t>
            </a:r>
          </a:p>
          <a:p>
            <a:endParaRPr lang="en-US" b="1"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 Global research data base, all influences.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3"/>
              </a:rPr>
              <a:t>https://www.visiblelearningmetax.com/Influences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Meta influence glossary. 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rPr>
              <a:t>https://www.visiblelearningmetax.com/content/influence_glossary.pdf</a:t>
            </a:r>
          </a:p>
          <a:p>
            <a:endParaRPr lang="en-US" b="0" dirty="0"/>
          </a:p>
          <a:p>
            <a:endParaRPr lang="en-US" b="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a:p>
          <a:p>
            <a:endParaRPr lang="en-US" b="1" dirty="0"/>
          </a:p>
          <a:p>
            <a:endParaRPr lang="en-US" b="1"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37</a:t>
            </a:fld>
            <a:endParaRPr lang="en-US"/>
          </a:p>
        </p:txBody>
      </p:sp>
    </p:spTree>
    <p:extLst>
      <p:ext uri="{BB962C8B-B14F-4D97-AF65-F5344CB8AC3E}">
        <p14:creationId xmlns:p14="http://schemas.microsoft.com/office/powerpoint/2010/main" val="3763859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To Know</a:t>
            </a:r>
          </a:p>
          <a:p>
            <a:r>
              <a:rPr lang="en-US" b="0" dirty="0"/>
              <a:t>These are more high-impact educational practices (influences) identified by John Hattie’s 2021 research. These practices are reflected in DCI work as they address the four instructional focus areas that will be discussed (collaborative culture, effective teaching/learning practices, assessment, data-based decision making). Be familiar with the definition of these terms so they can be clarified for the audience. Also be familiar with their connection to DCI practices.</a:t>
            </a:r>
          </a:p>
          <a:p>
            <a:endParaRPr lang="en-US" b="0" dirty="0"/>
          </a:p>
          <a:p>
            <a:r>
              <a:rPr lang="en-US" b="1" dirty="0"/>
              <a:t>To Do</a:t>
            </a:r>
          </a:p>
          <a:p>
            <a:r>
              <a:rPr lang="en-US" b="0" dirty="0"/>
              <a:t>Explain that these high-impact educational practices are based on Hattie’s 2021 research findings. Define any terms and discuss instructional focus areas they are associated with (collaborative culture, effective teaching/learning practices, assessment, data-based decision making). The Meta Influence Glossary can again be accessed if needed.</a:t>
            </a:r>
          </a:p>
          <a:p>
            <a:endParaRPr lang="en-US" b="1" dirty="0"/>
          </a:p>
          <a:p>
            <a:r>
              <a:rPr lang="en-US" b="1" dirty="0"/>
              <a:t>To Say</a:t>
            </a:r>
          </a:p>
          <a:p>
            <a:r>
              <a:rPr lang="en-US" b="0" dirty="0"/>
              <a:t>These are some of the influences Hattie’s research has identified as having the greatest impact on student achievement. Which, if any, of these practices is a focus for your school?</a:t>
            </a:r>
          </a:p>
          <a:p>
            <a:endParaRPr lang="en-US" b="1" dirty="0"/>
          </a:p>
          <a:p>
            <a:r>
              <a:rPr lang="en-US" sz="1200" b="1" dirty="0"/>
              <a:t>References</a:t>
            </a:r>
          </a:p>
          <a:p>
            <a:pPr marL="182880" marR="0" indent="-182880">
              <a:spcBef>
                <a:spcPts val="0"/>
              </a:spcBef>
              <a:spcAft>
                <a:spcPts val="8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Corwin. (2021, August). Visible learning meta x. </a:t>
            </a:r>
            <a:r>
              <a:rPr lang="en-US" sz="1200" i="1" dirty="0">
                <a:latin typeface="Calibri" panose="020F0502020204030204" pitchFamily="34" charset="0"/>
                <a:ea typeface="Calibri" panose="020F0502020204030204" pitchFamily="34" charset="0"/>
                <a:cs typeface="Times New Roman" panose="02020603050405020304" pitchFamily="18" charset="0"/>
              </a:rPr>
              <a:t>Corwin Visible Learning Plus</a:t>
            </a:r>
            <a:r>
              <a:rPr lang="en-US" sz="1200" dirty="0">
                <a:latin typeface="Calibri" panose="020F0502020204030204" pitchFamily="34" charset="0"/>
                <a:ea typeface="Calibri" panose="020F0502020204030204" pitchFamily="34" charset="0"/>
                <a:cs typeface="Times New Roman" panose="02020603050405020304" pitchFamily="18" charset="0"/>
              </a:rPr>
              <a:t>. https://www.visiblelearningmetax.com/</a:t>
            </a:r>
          </a:p>
          <a:p>
            <a:endParaRPr lang="en-US" b="1"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 Global research data base, all influences.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3"/>
              </a:rPr>
              <a:t>https://www.visiblelearningmetax.com/Influences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Meta influence glossary. 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rPr>
              <a:t>https://www.visiblelearningmetax.com/content/influence_glossary.pdf</a:t>
            </a:r>
          </a:p>
          <a:p>
            <a:endParaRPr lang="en-US" b="0" dirty="0"/>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38</a:t>
            </a:fld>
            <a:endParaRPr lang="en-US"/>
          </a:p>
        </p:txBody>
      </p:sp>
    </p:spTree>
    <p:extLst>
      <p:ext uri="{BB962C8B-B14F-4D97-AF65-F5344CB8AC3E}">
        <p14:creationId xmlns:p14="http://schemas.microsoft.com/office/powerpoint/2010/main" val="1855849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a:t>To Know</a:t>
            </a:r>
          </a:p>
          <a:p>
            <a:r>
              <a:rPr lang="en-US" b="0" dirty="0"/>
              <a:t>These are some of the influences Hattie’s research has identified as having low- or negative-impact.</a:t>
            </a:r>
          </a:p>
          <a:p>
            <a:endParaRPr lang="en-US" b="0" dirty="0"/>
          </a:p>
          <a:p>
            <a:r>
              <a:rPr lang="en-US" b="1" dirty="0"/>
              <a:t>To Do</a:t>
            </a:r>
          </a:p>
          <a:p>
            <a:r>
              <a:rPr lang="en-US" b="0" dirty="0"/>
              <a:t>Explain that these educational practices with low- or negative-impact are based on Hattie’s 2021 research findings. Define any terms that need clarification. The Meta Influence Glossary may be used again. Encourage discussion around the implications of these finding and how they might affect decisions school leaders make.</a:t>
            </a:r>
          </a:p>
          <a:p>
            <a:endParaRPr lang="en-US" b="1" dirty="0"/>
          </a:p>
          <a:p>
            <a:r>
              <a:rPr lang="en-US" b="1" dirty="0"/>
              <a:t>To Say</a:t>
            </a:r>
          </a:p>
          <a:p>
            <a:r>
              <a:rPr lang="en-US" b="0" dirty="0"/>
              <a:t>These are some of the influences Hattie’s research has identified as having the lowest, or even a negative-impact on student achievement. What are implications for school leaders around these findings?</a:t>
            </a:r>
          </a:p>
          <a:p>
            <a:endParaRPr lang="en-US" b="1" dirty="0"/>
          </a:p>
          <a:p>
            <a:r>
              <a:rPr lang="en-US" sz="1200" b="1" dirty="0"/>
              <a:t>References</a:t>
            </a:r>
          </a:p>
          <a:p>
            <a:pPr marL="182880" marR="0" indent="-182880">
              <a:spcBef>
                <a:spcPts val="0"/>
              </a:spcBef>
              <a:spcAft>
                <a:spcPts val="8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Corwin. (2021, August). Visible learning meta x. </a:t>
            </a:r>
            <a:r>
              <a:rPr lang="en-US" sz="1200" i="1" dirty="0">
                <a:latin typeface="Calibri" panose="020F0502020204030204" pitchFamily="34" charset="0"/>
                <a:ea typeface="Calibri" panose="020F0502020204030204" pitchFamily="34" charset="0"/>
                <a:cs typeface="Times New Roman" panose="02020603050405020304" pitchFamily="18" charset="0"/>
              </a:rPr>
              <a:t>Corwin Visible Learning Plus</a:t>
            </a:r>
            <a:r>
              <a:rPr lang="en-US" sz="1200" dirty="0">
                <a:latin typeface="Calibri" panose="020F0502020204030204" pitchFamily="34" charset="0"/>
                <a:ea typeface="Calibri" panose="020F0502020204030204" pitchFamily="34" charset="0"/>
                <a:cs typeface="Times New Roman" panose="02020603050405020304" pitchFamily="18" charset="0"/>
              </a:rPr>
              <a:t>. https://www.visiblelearningmetax.com/</a:t>
            </a:r>
          </a:p>
          <a:p>
            <a:endParaRPr lang="en-US" b="1"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 Global research data base, all influences.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3"/>
              </a:rPr>
              <a:t>https://www.visiblelearningmetax.com/Influences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Meta influence glossary. 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rPr>
              <a:t>https://www.visiblelearningmetax.com/content/influence_glossary.pdf</a:t>
            </a:r>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39</a:t>
            </a:fld>
            <a:endParaRPr lang="en-US"/>
          </a:p>
        </p:txBody>
      </p:sp>
    </p:spTree>
    <p:extLst>
      <p:ext uri="{BB962C8B-B14F-4D97-AF65-F5344CB8AC3E}">
        <p14:creationId xmlns:p14="http://schemas.microsoft.com/office/powerpoint/2010/main" val="3840767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dirty="0"/>
              <a:t>Because QR codes link to external sites, it is important to verify those pages are still active. Consultants should review this slide.</a:t>
            </a:r>
          </a:p>
        </p:txBody>
      </p:sp>
      <p:sp>
        <p:nvSpPr>
          <p:cNvPr id="4" name="Slide Number Placeholder 3"/>
          <p:cNvSpPr>
            <a:spLocks noGrp="1"/>
          </p:cNvSpPr>
          <p:nvPr>
            <p:ph type="sldNum" sz="quarter" idx="5"/>
          </p:nvPr>
        </p:nvSpPr>
        <p:spPr/>
        <p:txBody>
          <a:bodyPr/>
          <a:lstStyle/>
          <a:p>
            <a:fld id="{3A982D59-46BF-4F69-BEB1-7D338E4FAAA4}" type="slidenum">
              <a:rPr lang="en-US" smtClean="0"/>
              <a:t>4</a:t>
            </a:fld>
            <a:endParaRPr lang="en-US"/>
          </a:p>
        </p:txBody>
      </p:sp>
    </p:spTree>
    <p:extLst>
      <p:ext uri="{BB962C8B-B14F-4D97-AF65-F5344CB8AC3E}">
        <p14:creationId xmlns:p14="http://schemas.microsoft.com/office/powerpoint/2010/main" val="5845607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To Know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The Visible Learning Global Research Data Base provides quick access to Hattie’s most recent meta-analysis studies of educational practices. It includes the practice (influence), domain, number of meta-analysis and studies,  effect size, and confidence level. A definition and overview of the practice is provided by clicking the influence. If you wish to access a separate meta-analysis glossary from the Visible Learning X website go to  https://www.visiblelearningmetax.com/content/influence_glossary.pdf.</a:t>
            </a:r>
          </a:p>
          <a:p>
            <a:endParaRPr lang="en-US" b="1" dirty="0"/>
          </a:p>
          <a:p>
            <a:r>
              <a:rPr lang="en-US" b="1" dirty="0"/>
              <a:t>To Do</a:t>
            </a:r>
          </a:p>
          <a:p>
            <a:r>
              <a:rPr lang="en-US" b="0" dirty="0"/>
              <a:t>Share the Visible Learning Global Research Data Base with John Hattie’s recent research findings on what works in education. Provide participants time to peruse the site to see educational influences and their effect sizes. Point out that an overview and definition of each practice is provided when the influence name is clicked.</a:t>
            </a:r>
          </a:p>
          <a:p>
            <a:endParaRPr lang="en-US" b="0" dirty="0"/>
          </a:p>
          <a:p>
            <a:r>
              <a:rPr lang="en-US" b="1" dirty="0"/>
              <a:t>To Say</a:t>
            </a:r>
          </a:p>
          <a:p>
            <a:r>
              <a:rPr lang="en-US" b="0" dirty="0"/>
              <a:t>Take a few minutes to peruse Visible Learnings Global Research Data Base. You can John Hattie’s most recent research findings. The website lists influences, the number of meta-analysis and studies for each, along with their effect size and impact. Just click the influence and you will see an overview and definition for the educational practice.</a:t>
            </a:r>
          </a:p>
          <a:p>
            <a:endParaRPr lang="en-US" b="0" dirty="0"/>
          </a:p>
          <a:p>
            <a:r>
              <a:rPr lang="en-US" b="1" dirty="0"/>
              <a:t>References:</a:t>
            </a:r>
          </a:p>
          <a:p>
            <a:pPr marL="182880" marR="0" indent="-182880">
              <a:spcBef>
                <a:spcPts val="0"/>
              </a:spcBef>
              <a:spcAft>
                <a:spcPts val="8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Corwin. (2021, August). Visible learning meta x. </a:t>
            </a:r>
            <a:r>
              <a:rPr lang="en-US" sz="1200" i="1" dirty="0">
                <a:latin typeface="Calibri" panose="020F0502020204030204" pitchFamily="34" charset="0"/>
                <a:ea typeface="Calibri" panose="020F0502020204030204" pitchFamily="34" charset="0"/>
                <a:cs typeface="Times New Roman" panose="02020603050405020304" pitchFamily="18" charset="0"/>
              </a:rPr>
              <a:t>Corwin Visible Learning Plus</a:t>
            </a:r>
            <a:r>
              <a:rPr lang="en-US" sz="1200" dirty="0">
                <a:latin typeface="Calibri" panose="020F0502020204030204" pitchFamily="34" charset="0"/>
                <a:ea typeface="Calibri" panose="020F0502020204030204" pitchFamily="34" charset="0"/>
                <a:cs typeface="Times New Roman" panose="02020603050405020304" pitchFamily="18" charset="0"/>
              </a:rPr>
              <a:t>. https://www.visiblelearningmetax.com/</a:t>
            </a:r>
          </a:p>
          <a:p>
            <a:endParaRPr lang="en-US" b="1"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 Global research data base, all influences.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3"/>
              </a:rPr>
              <a:t>https://www.visiblelearningmetax.com/Influences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Meta influence glossary. 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rPr>
              <a:t>https://www.visiblelearningmetax.com/content/influence_glossary.pdf</a:t>
            </a:r>
          </a:p>
          <a:p>
            <a:endParaRPr lang="en-US" b="0" dirty="0"/>
          </a:p>
          <a:p>
            <a:endParaRPr lang="en-US" b="1" dirty="0"/>
          </a:p>
          <a:p>
            <a:endParaRPr lang="en-US" b="1"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40</a:t>
            </a:fld>
            <a:endParaRPr lang="en-US"/>
          </a:p>
        </p:txBody>
      </p:sp>
    </p:spTree>
    <p:extLst>
      <p:ext uri="{BB962C8B-B14F-4D97-AF65-F5344CB8AC3E}">
        <p14:creationId xmlns:p14="http://schemas.microsoft.com/office/powerpoint/2010/main" val="18921110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Know</a:t>
            </a:r>
          </a:p>
          <a:p>
            <a:r>
              <a:rPr lang="en-US" b="0" baseline="0" dirty="0"/>
              <a:t>The four areas of building instructional focus are:  collaborative culture and climate, highly effective teaching and learning practices, assessment, and data-based decision-making.</a:t>
            </a:r>
          </a:p>
          <a:p>
            <a:endParaRPr lang="en-US" baseline="0" dirty="0"/>
          </a:p>
          <a:p>
            <a:r>
              <a:rPr lang="en-US" b="1" baseline="0" dirty="0"/>
              <a:t>To Do</a:t>
            </a:r>
          </a:p>
          <a:p>
            <a:r>
              <a:rPr lang="en-US" b="0" baseline="0" dirty="0"/>
              <a:t>Facilitate the “getting started” process for building leaders to develop or sharpen skills to help them become the instructional leaders of their building.</a:t>
            </a:r>
          </a:p>
          <a:p>
            <a:endParaRPr lang="en-US" baseline="0" dirty="0"/>
          </a:p>
          <a:p>
            <a:r>
              <a:rPr lang="en-US" b="1" baseline="0" dirty="0"/>
              <a:t>To Say</a:t>
            </a:r>
          </a:p>
          <a:p>
            <a:r>
              <a:rPr lang="en-US" dirty="0"/>
              <a:t>We have learned the importance</a:t>
            </a:r>
            <a:r>
              <a:rPr lang="en-US" baseline="0" dirty="0"/>
              <a:t> of focusing efforts on practices taken by  the building leader that are directly linked with instructional issues (collaboration among staff, use of highly effective teaching/learning practices, formative assessment, and using the results of the formative assessment to make instructional decisions. </a:t>
            </a:r>
            <a:r>
              <a:rPr lang="en-US" dirty="0"/>
              <a:t>In</a:t>
            </a:r>
            <a:r>
              <a:rPr lang="en-US" baseline="0" dirty="0"/>
              <a:t> this section, we will discuss the nuts and bolts of how to begin developing or, in some cases, sharpening skills that create strong building instructional leaders.  </a:t>
            </a:r>
          </a:p>
          <a:p>
            <a:endParaRPr lang="en-US"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12880033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Be aware that as the instructional leader of the building or district, efforts must be focused. Often, instructional focus is lost amid an array of initiatives, programs, and other efforts. All the work seems to be important; however, when focus is lacking, nothing seems to be done well. When efforts are focused on a small number of areas supported by research, substantial change can occur.  </a:t>
            </a:r>
            <a:endParaRPr lang="en-US" baseline="0" dirty="0"/>
          </a:p>
          <a:p>
            <a:endParaRPr lang="en-US" b="1" baseline="0" dirty="0"/>
          </a:p>
          <a:p>
            <a:r>
              <a:rPr lang="en-US" b="1" baseline="0" dirty="0"/>
              <a:t>To Do</a:t>
            </a:r>
          </a:p>
          <a:p>
            <a:r>
              <a:rPr lang="en-US" b="0" baseline="0" dirty="0"/>
              <a:t>Start the conversation to identify the four areas of instructional focus.</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Say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To get started, you must first define the areas of instructional focus for the building. In other words, identify the key instructional areas where the leader will focus time and effort. </a:t>
            </a:r>
            <a:r>
              <a:rPr lang="en-US" b="0" baseline="0" dirty="0"/>
              <a:t>Instructional focus is often lost amid an array of initiatives, programs, and other projects. All the work seems to be important; however, when focus is lacking, nothing seems to be done well. When efforts are focused on a small number of areas supported by research, substantial change can occur.  </a:t>
            </a:r>
            <a:endParaRPr lang="en-US"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42</a:t>
            </a:fld>
            <a:endParaRPr lang="en-US"/>
          </a:p>
        </p:txBody>
      </p:sp>
    </p:spTree>
    <p:extLst>
      <p:ext uri="{BB962C8B-B14F-4D97-AF65-F5344CB8AC3E}">
        <p14:creationId xmlns:p14="http://schemas.microsoft.com/office/powerpoint/2010/main" val="422535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Be aware of the four areas of instructional focus (collaborative culture and climate, highly effective teaching and learning practices, assessment, and data-based decision making).</a:t>
            </a:r>
            <a:endParaRPr lang="en-US" b="1" baseline="0"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Identify and discuss the four areas of instructional focus.</a:t>
            </a:r>
            <a:endParaRPr lang="en-US" b="1" baseline="0"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Say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Based</a:t>
            </a:r>
            <a:r>
              <a:rPr lang="en-US" altLang="en-US" baseline="0" dirty="0"/>
              <a:t> upon the research we know that t</a:t>
            </a:r>
            <a:r>
              <a:rPr lang="en-US" altLang="en-US" dirty="0"/>
              <a:t>he four</a:t>
            </a:r>
            <a:r>
              <a:rPr lang="en-US" altLang="en-US" baseline="0" dirty="0"/>
              <a:t> </a:t>
            </a:r>
            <a:r>
              <a:rPr lang="en-US" altLang="en-US" dirty="0"/>
              <a:t>instructional areas listed on this slide should be the focus of the building work.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As an instructional leader, knowing these areas allows you to direct resources and energy into the tasks required to develop these areas.  </a:t>
            </a:r>
          </a:p>
          <a:p>
            <a:pPr marL="171450" indent="-171450">
              <a:buFont typeface="Arial" panose="020B0604020202020204" pitchFamily="34" charset="0"/>
              <a:buChar char="•"/>
            </a:pPr>
            <a:r>
              <a:rPr lang="en-US" altLang="en-US" sz="1200" b="1" dirty="0"/>
              <a:t>Focus Area #1: </a:t>
            </a:r>
            <a:r>
              <a:rPr lang="en-US" altLang="en-US" sz="1200" b="1" dirty="0">
                <a:solidFill>
                  <a:schemeClr val="accent1">
                    <a:lumMod val="75000"/>
                  </a:schemeClr>
                </a:solidFill>
              </a:rPr>
              <a:t>Collaborative Culture and Climate</a:t>
            </a:r>
            <a:r>
              <a:rPr lang="en-US" altLang="en-US" sz="1200" dirty="0"/>
              <a:t>: How can we work in an environment that promotes collaboration to improve performance for all students? </a:t>
            </a:r>
          </a:p>
          <a:p>
            <a:pPr marL="171450" indent="-171450">
              <a:buFont typeface="Arial" panose="020B0604020202020204" pitchFamily="34" charset="0"/>
              <a:buChar char="•"/>
            </a:pPr>
            <a:r>
              <a:rPr lang="en-US" altLang="en-US" sz="1200" b="1" dirty="0"/>
              <a:t>Focus Area #2: </a:t>
            </a:r>
            <a:r>
              <a:rPr lang="en-US" altLang="en-US" sz="1200" b="1" dirty="0">
                <a:solidFill>
                  <a:schemeClr val="accent1">
                    <a:lumMod val="75000"/>
                  </a:schemeClr>
                </a:solidFill>
              </a:rPr>
              <a:t>Highly Effective Teaching/Learning Practices</a:t>
            </a:r>
            <a:r>
              <a:rPr lang="en-US" altLang="en-US" sz="1200" b="1" dirty="0"/>
              <a:t>:</a:t>
            </a:r>
            <a:r>
              <a:rPr lang="en-US" altLang="en-US" sz="1200" b="1" dirty="0">
                <a:solidFill>
                  <a:schemeClr val="accent1">
                    <a:lumMod val="75000"/>
                  </a:schemeClr>
                </a:solidFill>
              </a:rPr>
              <a:t> </a:t>
            </a:r>
            <a:r>
              <a:rPr lang="en-US" altLang="en-US" sz="1200" b="1" dirty="0"/>
              <a:t> </a:t>
            </a:r>
            <a:r>
              <a:rPr lang="en-US" sz="1200" dirty="0"/>
              <a:t>What are the teaching/learning practices that are known to be highly effective and have a high impact on student learning?</a:t>
            </a:r>
            <a:endParaRPr lang="en-US" altLang="en-US" sz="1200" b="1" dirty="0"/>
          </a:p>
          <a:p>
            <a:pPr marL="171450" indent="-171450">
              <a:buFont typeface="Arial" panose="020B0604020202020204" pitchFamily="34" charset="0"/>
              <a:buChar char="•"/>
            </a:pPr>
            <a:r>
              <a:rPr lang="en-US" altLang="en-US" sz="1200" b="1" dirty="0"/>
              <a:t>Focus Area #3: </a:t>
            </a:r>
            <a:r>
              <a:rPr lang="en-US" altLang="en-US" sz="1200" b="1" dirty="0">
                <a:solidFill>
                  <a:schemeClr val="accent1">
                    <a:lumMod val="75000"/>
                  </a:schemeClr>
                </a:solidFill>
              </a:rPr>
              <a:t>Assessment:</a:t>
            </a:r>
            <a:r>
              <a:rPr lang="en-US" altLang="en-US" sz="1200" b="1" dirty="0"/>
              <a:t> </a:t>
            </a:r>
            <a:r>
              <a:rPr lang="en-US" altLang="en-US" sz="1200" dirty="0"/>
              <a:t>How is student learning monitored?</a:t>
            </a:r>
          </a:p>
          <a:p>
            <a:pPr marL="171450" indent="-171450">
              <a:buFont typeface="Arial" panose="020B0604020202020204" pitchFamily="34" charset="0"/>
              <a:buChar char="•"/>
            </a:pPr>
            <a:r>
              <a:rPr lang="en-US" altLang="en-US" sz="1200" b="1" dirty="0"/>
              <a:t>Focus Area #4: </a:t>
            </a:r>
            <a:r>
              <a:rPr lang="en-US" altLang="en-US" sz="1200" b="1" dirty="0">
                <a:solidFill>
                  <a:schemeClr val="accent1">
                    <a:lumMod val="75000"/>
                  </a:schemeClr>
                </a:solidFill>
              </a:rPr>
              <a:t>Data-Based Decision-Making:</a:t>
            </a:r>
            <a:r>
              <a:rPr lang="en-US" altLang="en-US" sz="1200" b="1" dirty="0"/>
              <a:t> </a:t>
            </a:r>
            <a:r>
              <a:rPr lang="en-US" altLang="en-US" sz="1200" dirty="0"/>
              <a:t>How are our students performing? What are the current gaps in student learning?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baseline="0" dirty="0"/>
              <a:t>References </a:t>
            </a:r>
            <a:r>
              <a:rPr lang="en-US" altLang="en-US" b="0" baseline="0" dirty="0"/>
              <a:t>(adapted from)</a:t>
            </a:r>
          </a:p>
          <a:p>
            <a:pPr marL="182880" marR="0" lvl="0" indent="-182880" algn="l" defTabSz="914400" rtl="0" eaLnBrk="0" fontAlgn="base" latinLnBrk="0" hangingPunct="0">
              <a:lnSpc>
                <a:spcPct val="100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(2012).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for teachers: Maximizing impact on learning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pPr marL="182880" marR="0" lvl="0" indent="-182880" algn="l" defTabSz="914400" rtl="0" eaLnBrk="0" fontAlgn="base" latinLnBrk="0" hangingPunct="0">
              <a:lnSpc>
                <a:spcPct val="100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gn="l" defTabSz="914400" rtl="0" eaLnBrk="0" fontAlgn="base" latinLnBrk="0" hangingPunct="0">
              <a:lnSpc>
                <a:spcPct val="100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2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gn="l" defTabSz="914400" rtl="0" eaLnBrk="0" fontAlgn="base" latinLnBrk="0" hangingPunct="0">
              <a:lnSpc>
                <a:spcPct val="100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 Global research data base, all influences.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5"/>
              </a:rPr>
              <a:t>https://www.visiblelearningmetax.com/Influences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182880" marR="0" lvl="0" indent="-182880" algn="l" defTabSz="914400" rtl="0" eaLnBrk="0" fontAlgn="base" latinLnBrk="0" hangingPunct="0">
              <a:lnSpc>
                <a:spcPct val="100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Masters, D., &amp; Birch, K. (2016).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into action: International case studies of impact</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pPr marL="182880" marR="0" indent="-182880">
              <a:spcBef>
                <a:spcPts val="0"/>
              </a:spcBef>
              <a:spcAft>
                <a:spcPts val="8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Telfer, D.M. (2011). Moving your numbers: Five districts share how they used assessment and accountability to increase performance for students with disabilities as part of district-wide improvement. </a:t>
            </a:r>
            <a:r>
              <a:rPr lang="en-US" sz="1200" i="1" dirty="0">
                <a:effectLst/>
                <a:latin typeface="Calibri" panose="020F0502020204030204" pitchFamily="34" charset="0"/>
                <a:ea typeface="Calibri" panose="020F0502020204030204" pitchFamily="34" charset="0"/>
                <a:cs typeface="Calibri" panose="020F0502020204030204" pitchFamily="34" charset="0"/>
              </a:rPr>
              <a:t>University of Minnesota, National Center on Educational Outcomes.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http://www.cehd.umn.edu/NCEO/OnlinePubs/MovingYourNumbers.pdf</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sng"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1" baseline="0"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8039" indent="-287707">
              <a:defRPr>
                <a:solidFill>
                  <a:schemeClr val="tx1"/>
                </a:solidFill>
                <a:latin typeface="Calibri" panose="020F0502020204030204" pitchFamily="34" charset="0"/>
              </a:defRPr>
            </a:lvl2pPr>
            <a:lvl3pPr marL="1150829" indent="-230166">
              <a:defRPr>
                <a:solidFill>
                  <a:schemeClr val="tx1"/>
                </a:solidFill>
                <a:latin typeface="Calibri" panose="020F0502020204030204" pitchFamily="34" charset="0"/>
              </a:defRPr>
            </a:lvl3pPr>
            <a:lvl4pPr marL="1611160" indent="-230166">
              <a:defRPr>
                <a:solidFill>
                  <a:schemeClr val="tx1"/>
                </a:solidFill>
                <a:latin typeface="Calibri" panose="020F0502020204030204" pitchFamily="34" charset="0"/>
              </a:defRPr>
            </a:lvl4pPr>
            <a:lvl5pPr marL="2071492" indent="-230166">
              <a:defRPr>
                <a:solidFill>
                  <a:schemeClr val="tx1"/>
                </a:solidFill>
                <a:latin typeface="Calibri" panose="020F0502020204030204" pitchFamily="34" charset="0"/>
              </a:defRPr>
            </a:lvl5pPr>
            <a:lvl6pPr marL="2531823" indent="-230166" fontAlgn="base">
              <a:spcBef>
                <a:spcPct val="0"/>
              </a:spcBef>
              <a:spcAft>
                <a:spcPct val="0"/>
              </a:spcAft>
              <a:defRPr>
                <a:solidFill>
                  <a:schemeClr val="tx1"/>
                </a:solidFill>
                <a:latin typeface="Calibri" panose="020F0502020204030204" pitchFamily="34" charset="0"/>
              </a:defRPr>
            </a:lvl6pPr>
            <a:lvl7pPr marL="2992155" indent="-230166" fontAlgn="base">
              <a:spcBef>
                <a:spcPct val="0"/>
              </a:spcBef>
              <a:spcAft>
                <a:spcPct val="0"/>
              </a:spcAft>
              <a:defRPr>
                <a:solidFill>
                  <a:schemeClr val="tx1"/>
                </a:solidFill>
                <a:latin typeface="Calibri" panose="020F0502020204030204" pitchFamily="34" charset="0"/>
              </a:defRPr>
            </a:lvl7pPr>
            <a:lvl8pPr marL="3452486" indent="-230166" fontAlgn="base">
              <a:spcBef>
                <a:spcPct val="0"/>
              </a:spcBef>
              <a:spcAft>
                <a:spcPct val="0"/>
              </a:spcAft>
              <a:defRPr>
                <a:solidFill>
                  <a:schemeClr val="tx1"/>
                </a:solidFill>
                <a:latin typeface="Calibri" panose="020F0502020204030204" pitchFamily="34" charset="0"/>
              </a:defRPr>
            </a:lvl8pPr>
            <a:lvl9pPr marL="3912817" indent="-230166" fontAlgn="base">
              <a:spcBef>
                <a:spcPct val="0"/>
              </a:spcBef>
              <a:spcAft>
                <a:spcPct val="0"/>
              </a:spcAft>
              <a:defRPr>
                <a:solidFill>
                  <a:schemeClr val="tx1"/>
                </a:solidFill>
                <a:latin typeface="Calibri" panose="020F0502020204030204" pitchFamily="34" charset="0"/>
              </a:defRPr>
            </a:lvl9pPr>
          </a:lstStyle>
          <a:p>
            <a:fld id="{C9D41F59-74A3-40D2-AF78-708D6BEC833E}" type="slidenum">
              <a:rPr lang="en-US" altLang="en-US">
                <a:solidFill>
                  <a:srgbClr val="000000"/>
                </a:solidFill>
              </a:rPr>
              <a:pPr/>
              <a:t>43</a:t>
            </a:fld>
            <a:endParaRPr lang="en-US" altLang="en-US">
              <a:solidFill>
                <a:srgbClr val="000000"/>
              </a:solidFill>
            </a:endParaRPr>
          </a:p>
        </p:txBody>
      </p:sp>
    </p:spTree>
    <p:extLst>
      <p:ext uri="{BB962C8B-B14F-4D97-AF65-F5344CB8AC3E}">
        <p14:creationId xmlns:p14="http://schemas.microsoft.com/office/powerpoint/2010/main" val="12666415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Know/To Say</a:t>
            </a:r>
          </a:p>
          <a:p>
            <a:r>
              <a:rPr lang="en-US" baseline="0" dirty="0"/>
              <a:t>Now you have identified and defined the areas of instructional focus. You know the key instructional areas where you will focus most of your time and effort. Next, we must identify the key actions to be taken by the instructional leader to implement research-based, effective practices.  </a:t>
            </a:r>
          </a:p>
          <a:p>
            <a:endParaRPr lang="en-US" baseline="0" dirty="0"/>
          </a:p>
          <a:p>
            <a:r>
              <a:rPr lang="en-US" baseline="0" dirty="0"/>
              <a:t>What critical actions are needed from the building leader to begin building collaborative structures and ensure instructional staff are trained in the use of effective teaching/learning practices alongside regular assessment and to use data to inform instructional decision-making?</a:t>
            </a:r>
          </a:p>
          <a:p>
            <a:endParaRPr lang="en-US" b="0" baseline="0" dirty="0"/>
          </a:p>
          <a:p>
            <a:r>
              <a:rPr lang="en-US" b="1" baseline="0" dirty="0"/>
              <a:t>To Do</a:t>
            </a:r>
          </a:p>
          <a:p>
            <a:r>
              <a:rPr lang="en-US" b="0" baseline="0" dirty="0"/>
              <a:t>Start the conversation to identify the key actions of a strong building instructional leader.</a:t>
            </a:r>
          </a:p>
          <a:p>
            <a:endParaRPr lang="en-US" b="0"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422535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b="1" baseline="0" dirty="0"/>
              <a:t>To Know/To Say</a:t>
            </a:r>
          </a:p>
          <a:p>
            <a:r>
              <a:rPr lang="en-US" b="0" baseline="0" dirty="0"/>
              <a:t>These are the 5 critical actions key to addressing a school’s instructional focus areas. </a:t>
            </a:r>
          </a:p>
          <a:p>
            <a:pPr marL="228600" indent="-228600">
              <a:buAutoNum type="arabicPeriod"/>
            </a:pPr>
            <a:r>
              <a:rPr lang="en-US" sz="1200" dirty="0">
                <a:solidFill>
                  <a:schemeClr val="tx1"/>
                </a:solidFill>
              </a:rPr>
              <a:t>Establish a collaborative culture and climate</a:t>
            </a:r>
          </a:p>
          <a:p>
            <a:pPr marL="228600" indent="-228600">
              <a:buAutoNum type="arabicPeriod"/>
            </a:pPr>
            <a:r>
              <a:rPr lang="en-US" sz="1200" dirty="0"/>
              <a:t>Set time for implementation</a:t>
            </a:r>
          </a:p>
          <a:p>
            <a:pPr marL="228600" indent="-228600">
              <a:buAutoNum type="arabicPeriod"/>
            </a:pPr>
            <a:r>
              <a:rPr lang="en-US" sz="1200" dirty="0"/>
              <a:t>Establish expectations</a:t>
            </a:r>
          </a:p>
          <a:p>
            <a:pPr marL="228600" indent="-228600">
              <a:buAutoNum type="arabicPeriod"/>
            </a:pPr>
            <a:r>
              <a:rPr lang="en-US" sz="1200" dirty="0"/>
              <a:t>Ensure resources</a:t>
            </a:r>
          </a:p>
          <a:p>
            <a:pPr marL="228600" indent="-228600">
              <a:buAutoNum type="arabicPeriod"/>
            </a:pPr>
            <a:r>
              <a:rPr lang="en-US" sz="1200" dirty="0"/>
              <a:t>Monitor for implementation and collaboration</a:t>
            </a:r>
          </a:p>
          <a:p>
            <a:endParaRPr lang="en-US" b="0" baseline="0" dirty="0"/>
          </a:p>
          <a:p>
            <a:r>
              <a:rPr lang="en-US" b="0" baseline="0" dirty="0"/>
              <a:t>These actions are used to accomplish the following.</a:t>
            </a:r>
          </a:p>
          <a:p>
            <a:pPr marL="171450" indent="-171450">
              <a:buFont typeface="Arial" panose="020B0604020202020204" pitchFamily="34" charset="0"/>
              <a:buChar char="•"/>
            </a:pPr>
            <a:r>
              <a:rPr lang="en-US" b="0" baseline="0" dirty="0"/>
              <a:t>Build collaborative structures</a:t>
            </a:r>
          </a:p>
          <a:p>
            <a:pPr marL="171450" indent="-171450">
              <a:buFont typeface="Arial" panose="020B0604020202020204" pitchFamily="34" charset="0"/>
              <a:buChar char="•"/>
            </a:pPr>
            <a:r>
              <a:rPr lang="en-US" b="0" baseline="0" dirty="0"/>
              <a:t>Ensure that instructional staff are trained in the use of effective teaching/learning practices</a:t>
            </a:r>
          </a:p>
          <a:p>
            <a:pPr marL="171450" indent="-171450">
              <a:buFont typeface="Arial" panose="020B0604020202020204" pitchFamily="34" charset="0"/>
              <a:buChar char="•"/>
            </a:pPr>
            <a:r>
              <a:rPr lang="en-US" b="0" baseline="0" dirty="0"/>
              <a:t>Use effective assessment practices</a:t>
            </a:r>
          </a:p>
          <a:p>
            <a:pPr marL="171450" indent="-171450">
              <a:buFont typeface="Arial" panose="020B0604020202020204" pitchFamily="34" charset="0"/>
              <a:buChar char="•"/>
            </a:pPr>
            <a:r>
              <a:rPr lang="en-US" b="0" baseline="0" dirty="0"/>
              <a:t>Collect and analyze data to inform instructional decision making</a:t>
            </a:r>
          </a:p>
          <a:p>
            <a:pPr marL="0" indent="0">
              <a:buFont typeface="Courier New" panose="02070309020205020404" pitchFamily="49" charset="0"/>
              <a:buNone/>
            </a:pPr>
            <a:r>
              <a:rPr lang="en-US" b="0" baseline="0" dirty="0"/>
              <a:t>(These are the instructional focus areas.)</a:t>
            </a:r>
          </a:p>
          <a:p>
            <a:pPr marL="0" indent="0">
              <a:buFont typeface="Courier New" panose="02070309020205020404" pitchFamily="49" charset="0"/>
              <a:buNone/>
            </a:pPr>
            <a:endParaRPr lang="en-US" b="0" baseline="0" dirty="0"/>
          </a:p>
          <a:p>
            <a:pPr marL="0" indent="0">
              <a:buFont typeface="Courier New" panose="02070309020205020404" pitchFamily="49" charset="0"/>
              <a:buNone/>
            </a:pPr>
            <a:r>
              <a:rPr lang="en-US" b="0" baseline="0" dirty="0"/>
              <a:t>We will begin by looking more closely at key action #1, which is Establish a collaborative culture and climate..</a:t>
            </a:r>
          </a:p>
          <a:p>
            <a:pPr marL="0" indent="0">
              <a:buFont typeface="Courier New" panose="02070309020205020404" pitchFamily="49" charset="0"/>
              <a:buNone/>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Identify and discuss the 5 Key Actions of a building instructional leader.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References  </a:t>
            </a:r>
            <a:r>
              <a:rPr lang="en-US" b="0" baseline="0" dirty="0"/>
              <a:t>(adapted from)</a:t>
            </a:r>
            <a:endParaRPr lang="en-US" sz="1200" kern="1200" dirty="0">
              <a:solidFill>
                <a:schemeClr val="tx1"/>
              </a:solidFill>
              <a:effectLst/>
              <a:latin typeface="+mn-lt"/>
              <a:ea typeface="+mn-ea"/>
              <a:cs typeface="+mn-cs"/>
            </a:endParaRP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2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i="1" dirty="0">
              <a:solidFill>
                <a:schemeClr val="accent3"/>
              </a:solidFill>
            </a:endParaRPr>
          </a:p>
          <a:p>
            <a:pPr marL="182880" marR="0" indent="-182880">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24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i="1" dirty="0">
              <a:solidFill>
                <a:schemeClr val="accent3"/>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endParaRPr lang="en-US"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4515420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baseline="0" dirty="0"/>
              <a:t>To Know/To Say</a:t>
            </a:r>
          </a:p>
          <a:p>
            <a:r>
              <a:rPr lang="en-US" sz="1200" b="0" baseline="0" dirty="0"/>
              <a:t>We will now take a close look at the first key action which is establishing a collaborative climate and culture through building leadership teams and grade level/content area collaborative teams. These two collaborative team structures are essential in developing collaboration within a school.</a:t>
            </a:r>
          </a:p>
          <a:p>
            <a:endParaRPr lang="en-US" sz="1200" b="0" baseline="0" dirty="0"/>
          </a:p>
          <a:p>
            <a:r>
              <a:rPr lang="en-US" sz="1200" baseline="0" dirty="0"/>
              <a:t>Both teams analyze data and use this analysis to inform future actions. The teams may differ in the levels of data examined and the types of future actions taken, but both teams work to improve school and student outcomes.</a:t>
            </a:r>
          </a:p>
          <a:p>
            <a:endParaRPr lang="en-US" sz="12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A building leadership t</a:t>
            </a:r>
            <a:r>
              <a:rPr lang="en-US" sz="1200" baseline="0" dirty="0"/>
              <a:t>eam is typically comprised of </a:t>
            </a:r>
            <a:r>
              <a:rPr lang="en-US" sz="1200" dirty="0"/>
              <a:t>individuals who represent different departments,</a:t>
            </a:r>
            <a:r>
              <a:rPr lang="en-US" sz="1200" baseline="0" dirty="0"/>
              <a:t> grade levels, and roles</a:t>
            </a:r>
            <a:r>
              <a:rPr lang="en-US" sz="1200" dirty="0"/>
              <a:t> within the organization. This team</a:t>
            </a:r>
            <a:r>
              <a:rPr lang="en-US" sz="1200" baseline="0" dirty="0"/>
              <a:t> </a:t>
            </a:r>
            <a:r>
              <a:rPr lang="en-US" sz="1200" dirty="0"/>
              <a:t>works interdependently toward</a:t>
            </a:r>
            <a:r>
              <a:rPr lang="en-US" sz="1200" baseline="0" dirty="0"/>
              <a:t> </a:t>
            </a:r>
            <a:r>
              <a:rPr lang="en-US" sz="1200" dirty="0"/>
              <a:t>common goals in order to create and successfully sustain school improvement efforts. They analyze building and classroom level student data as well as strengths and weaknesses related to instruction and social-behavioral needs. </a:t>
            </a:r>
            <a:r>
              <a:rPr lang="en-US" sz="1200" baseline="0" dirty="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indent="0" algn="l">
              <a:buNone/>
            </a:pPr>
            <a:r>
              <a:rPr lang="en-US" sz="1200" b="0" dirty="0"/>
              <a:t>Grade level/content collaborative </a:t>
            </a:r>
            <a:r>
              <a:rPr lang="en-US" sz="1200" b="0" baseline="0" dirty="0"/>
              <a:t>teams are typically comprised of teachers of the same grade level and/or content area and should include all instructional staff on at least one team. These teams m</a:t>
            </a:r>
            <a:r>
              <a:rPr lang="en-US" sz="1200" dirty="0"/>
              <a:t>aintain unity throughout curriculum, instruction, and assessment to align and implement the standards within each content area for the specific grade level and/or</a:t>
            </a:r>
            <a:r>
              <a:rPr lang="en-US" sz="1200" baseline="0" dirty="0"/>
              <a:t> content area</a:t>
            </a:r>
            <a:r>
              <a:rPr lang="en-US" sz="1200" dirty="0"/>
              <a:t>. They analyze building and classroom level student data and well as strengths and weaknesses related to instruction and social-behavioral needs to</a:t>
            </a:r>
            <a:r>
              <a:rPr lang="en-US" sz="1200" baseline="0" dirty="0"/>
              <a:t> determine instructional effectiveness and student learning</a:t>
            </a:r>
            <a:r>
              <a:rPr lang="en-US" sz="1200" dirty="0"/>
              <a:t>. These teams use data to inform future instruction.</a:t>
            </a:r>
          </a:p>
          <a:p>
            <a:pPr marL="0" indent="0" algn="l">
              <a:buNone/>
            </a:pPr>
            <a:endParaRPr lang="en-US" sz="1200" dirty="0"/>
          </a:p>
          <a:p>
            <a:pPr marL="0" indent="0" algn="l">
              <a:buNone/>
            </a:pPr>
            <a:r>
              <a:rPr lang="en-US" sz="1200" b="1" dirty="0"/>
              <a:t>To Do</a:t>
            </a:r>
          </a:p>
          <a:p>
            <a:pPr marL="0" indent="0" algn="l">
              <a:buNone/>
            </a:pPr>
            <a:r>
              <a:rPr lang="en-US" sz="1200" b="0" dirty="0"/>
              <a:t>Discuss and expand on the importance and roles of the building leadership team and collaborative teams in developing a collaborative school culture.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References </a:t>
            </a:r>
            <a:r>
              <a:rPr lang="en-US" b="0" baseline="0" dirty="0"/>
              <a:t>(adapted from)</a:t>
            </a:r>
            <a:endParaRPr lang="en-US" sz="800" kern="1200" dirty="0">
              <a:solidFill>
                <a:schemeClr val="tx1"/>
              </a:solidFill>
              <a:effectLst/>
              <a:latin typeface="+mn-lt"/>
              <a:ea typeface="+mn-ea"/>
              <a:cs typeface="+mn-cs"/>
            </a:endParaRPr>
          </a:p>
          <a:p>
            <a:pPr marL="182880" indent="-182880">
              <a:spcBef>
                <a:spcPts val="0"/>
              </a:spcBef>
              <a:spcAft>
                <a:spcPts val="800"/>
              </a:spcAft>
              <a:buNone/>
            </a:pPr>
            <a:r>
              <a:rPr lang="en-US" sz="8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800" i="1" dirty="0">
                <a:effectLst/>
                <a:latin typeface="Calibri" panose="020F0502020204030204" pitchFamily="34" charset="0"/>
                <a:ea typeface="Calibri" panose="020F0502020204030204" pitchFamily="34" charset="0"/>
                <a:cs typeface="Times New Roman" panose="02020603050405020304" pitchFamily="18" charset="0"/>
              </a:rPr>
              <a:t> </a:t>
            </a:r>
            <a:r>
              <a:rPr lang="en-US" sz="8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8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8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dirty="0">
              <a:solidFill>
                <a:schemeClr val="accent3"/>
              </a:solidFill>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dirty="0">
              <a:solidFill>
                <a:schemeClr val="accent3"/>
              </a:solidFill>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Lynch, M. (2020, July 6). Creating effective leadership teams in schools.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Edvocate</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https://www.theedadvocate.org/creating-effective-leadership-teams-in-schools/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aseline="0" dirty="0"/>
          </a:p>
          <a:p>
            <a:endParaRPr lang="en-US" sz="120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7830162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Know/To Say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A building leadership team and grade level/content area collaborative teams are two types of collaborative team structures. This is how they are usually configured: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u="sng" baseline="0" dirty="0"/>
              <a:t>Building Leadership Team</a:t>
            </a:r>
            <a:endParaRPr lang="en-US" b="1" u="sng" baseline="0" dirty="0"/>
          </a:p>
          <a:p>
            <a:pPr marL="171450" indent="-171450">
              <a:buFont typeface="Arial" panose="020B0604020202020204" pitchFamily="34" charset="0"/>
              <a:buChar char="•"/>
            </a:pPr>
            <a:r>
              <a:rPr lang="en-US" sz="1200" dirty="0"/>
              <a:t>School principal</a:t>
            </a:r>
          </a:p>
          <a:p>
            <a:pPr marL="171450" indent="-171450">
              <a:buFont typeface="Arial" panose="020B0604020202020204" pitchFamily="34" charset="0"/>
              <a:buChar char="•"/>
            </a:pPr>
            <a:r>
              <a:rPr lang="en-US" sz="1200" dirty="0"/>
              <a:t>Teachers (regular, special education, library/art/music)</a:t>
            </a:r>
          </a:p>
          <a:p>
            <a:pPr marL="171450" indent="-171450">
              <a:buFont typeface="Arial" panose="020B0604020202020204" pitchFamily="34" charset="0"/>
              <a:buChar char="•"/>
            </a:pPr>
            <a:r>
              <a:rPr lang="en-US" sz="1200" dirty="0"/>
              <a:t>Instructional coach </a:t>
            </a:r>
          </a:p>
          <a:p>
            <a:pPr marL="171450" indent="-171450">
              <a:buFont typeface="Arial" panose="020B0604020202020204" pitchFamily="34" charset="0"/>
              <a:buChar char="•"/>
            </a:pPr>
            <a:r>
              <a:rPr lang="en-US" sz="1200" dirty="0"/>
              <a:t>Support staff (paraprofessionals, interventionists, counselors, etc.)</a:t>
            </a:r>
          </a:p>
          <a:p>
            <a:pPr>
              <a:buFont typeface="Arial" panose="020B0604020202020204" pitchFamily="34" charset="0"/>
              <a:buNone/>
            </a:pPr>
            <a:endParaRPr lang="en-US" sz="1200" dirty="0"/>
          </a:p>
          <a:p>
            <a:pPr>
              <a:buFont typeface="Arial" panose="020B0604020202020204" pitchFamily="34" charset="0"/>
              <a:buNone/>
            </a:pPr>
            <a:r>
              <a:rPr lang="en-US" sz="1200" u="sng" dirty="0"/>
              <a:t>Collaborative Team</a:t>
            </a:r>
          </a:p>
          <a:p>
            <a:pPr marL="171450" indent="-171450">
              <a:buFont typeface="Arial" panose="020B0604020202020204" pitchFamily="34" charset="0"/>
              <a:buChar char="•"/>
            </a:pPr>
            <a:r>
              <a:rPr lang="en-US" sz="1200" dirty="0"/>
              <a:t>General education teachers from a grade level</a:t>
            </a:r>
          </a:p>
          <a:p>
            <a:pPr marL="171450" indent="-171450">
              <a:buFont typeface="Arial" panose="020B0604020202020204" pitchFamily="34" charset="0"/>
              <a:buChar char="•"/>
            </a:pPr>
            <a:r>
              <a:rPr lang="en-US" sz="1200" dirty="0"/>
              <a:t>Special education teacher(s) from a grade level</a:t>
            </a:r>
          </a:p>
          <a:p>
            <a:pPr marL="171450" indent="-171450">
              <a:buFont typeface="Arial" panose="020B0604020202020204" pitchFamily="34" charset="0"/>
              <a:buChar char="•"/>
            </a:pPr>
            <a:r>
              <a:rPr lang="en-US" sz="1200" dirty="0"/>
              <a:t>Support staff (paraprofessionals, interventionists, counselors, etc.)</a:t>
            </a:r>
          </a:p>
          <a:p>
            <a:pPr>
              <a:buFont typeface="Arial" panose="020B0604020202020204" pitchFamily="34" charset="0"/>
              <a:buNone/>
            </a:pPr>
            <a:endParaRPr lang="en-US" sz="1200" dirty="0"/>
          </a:p>
          <a:p>
            <a:pPr>
              <a:buFont typeface="Arial" panose="020B0604020202020204" pitchFamily="34" charset="0"/>
              <a:buNone/>
            </a:pPr>
            <a:r>
              <a:rPr lang="en-US" dirty="0"/>
              <a:t>This slide suggests</a:t>
            </a:r>
            <a:r>
              <a:rPr lang="en-US" baseline="0" dirty="0"/>
              <a:t> specific collaborative team membership configurations. Building instructional leaders should consider the grade level structures and staff make-up in their building to ensure </a:t>
            </a:r>
            <a:r>
              <a:rPr lang="en-US" u="sng" baseline="0" dirty="0"/>
              <a:t>ALL</a:t>
            </a:r>
            <a:r>
              <a:rPr lang="en-US" baseline="0" dirty="0"/>
              <a:t> instructional staff participate on at least one collaborative team and, at some point, can serve on the building leadership team. </a:t>
            </a:r>
            <a:endParaRPr lang="en-US" sz="1200" dirty="0"/>
          </a:p>
          <a:p>
            <a:endParaRPr lang="en-US" sz="1200" b="0" baseline="0" dirty="0"/>
          </a:p>
          <a:p>
            <a:r>
              <a:rPr lang="en-US" b="1" baseline="0" dirty="0"/>
              <a:t>To Do</a:t>
            </a:r>
          </a:p>
          <a:p>
            <a:r>
              <a:rPr lang="en-US" b="0" baseline="0" dirty="0"/>
              <a:t>Discuss the configurations of both building leadership teams and collaborative teams. Expand on the details if each as noted above.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 </a:t>
            </a:r>
            <a:r>
              <a:rPr lang="en-US" b="0" baseline="0" dirty="0"/>
              <a:t>(Adapted from)  </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Lynch, M. (2020, July 6). Creating effective leadership teams in schools.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Edvocate</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https://www.theedadvocate.org/creating-effective-leadership-teams-in-schools/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aseline="0" dirty="0"/>
          </a:p>
          <a:p>
            <a:endParaRPr lang="en-US"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47</a:t>
            </a:fld>
            <a:endParaRPr lang="en-US"/>
          </a:p>
        </p:txBody>
      </p:sp>
    </p:spTree>
    <p:extLst>
      <p:ext uri="{BB962C8B-B14F-4D97-AF65-F5344CB8AC3E}">
        <p14:creationId xmlns:p14="http://schemas.microsoft.com/office/powerpoint/2010/main" val="3761034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baseline="0" dirty="0"/>
              <a:t>To Know/To Say</a:t>
            </a:r>
          </a:p>
          <a:p>
            <a:r>
              <a:rPr lang="en-US" dirty="0"/>
              <a:t>This slide illustrates</a:t>
            </a:r>
            <a:r>
              <a:rPr lang="en-US" baseline="0" dirty="0"/>
              <a:t> building leadership team configurations at both elementary and secondary levels. Team composition may differ slightly according to building grade level/class structure. </a:t>
            </a:r>
          </a:p>
          <a:p>
            <a:endParaRPr lang="en-US" baseline="0" dirty="0"/>
          </a:p>
          <a:p>
            <a:r>
              <a:rPr lang="en-US" b="0" u="sng" baseline="0" dirty="0"/>
              <a:t>Elementary Example</a:t>
            </a:r>
          </a:p>
          <a:p>
            <a:pPr marL="171450" indent="-171450" fontAlgn="t">
              <a:buFont typeface="Arial" panose="020B0604020202020204" pitchFamily="34" charset="0"/>
              <a:buChar char="•"/>
            </a:pPr>
            <a:r>
              <a:rPr lang="en-US" dirty="0"/>
              <a:t>School leader/Principal</a:t>
            </a:r>
          </a:p>
          <a:p>
            <a:pPr marL="171450" indent="-171450" fontAlgn="t">
              <a:buFont typeface="Arial" panose="020B0604020202020204" pitchFamily="34" charset="0"/>
              <a:buChar char="•"/>
            </a:pPr>
            <a:r>
              <a:rPr lang="en-US" dirty="0"/>
              <a:t>PK and primary grade representation</a:t>
            </a:r>
          </a:p>
          <a:p>
            <a:pPr marL="171450" indent="-171450" fontAlgn="t">
              <a:buFont typeface="Arial" panose="020B0604020202020204" pitchFamily="34" charset="0"/>
              <a:buChar char="•"/>
            </a:pPr>
            <a:r>
              <a:rPr lang="en-US" dirty="0"/>
              <a:t>Intermediate grade level representation</a:t>
            </a:r>
          </a:p>
          <a:p>
            <a:pPr marL="171450" indent="-171450" fontAlgn="t">
              <a:buFont typeface="Arial" panose="020B0604020202020204" pitchFamily="34" charset="0"/>
              <a:buChar char="•"/>
            </a:pPr>
            <a:r>
              <a:rPr lang="en-US" dirty="0"/>
              <a:t>Non-core teacher representation</a:t>
            </a:r>
          </a:p>
          <a:p>
            <a:pPr marL="171450" indent="-171450" fontAlgn="t">
              <a:buFont typeface="Arial" panose="020B0604020202020204" pitchFamily="34" charset="0"/>
              <a:buChar char="•"/>
            </a:pPr>
            <a:r>
              <a:rPr lang="en-US" dirty="0"/>
              <a:t>Student support staff representation (Interventionists, Special Education, Counselors, Etc.)</a:t>
            </a:r>
          </a:p>
          <a:p>
            <a:endParaRPr lang="en-US" b="0" baseline="0" dirty="0"/>
          </a:p>
          <a:p>
            <a:r>
              <a:rPr lang="en-US" b="0" u="sng" baseline="0" dirty="0"/>
              <a:t>Secondary Example</a:t>
            </a:r>
          </a:p>
          <a:p>
            <a:pPr marL="171450" indent="-171450" fontAlgn="t">
              <a:buFont typeface="Arial" panose="020B0604020202020204" pitchFamily="34" charset="0"/>
              <a:buChar char="•"/>
            </a:pPr>
            <a:r>
              <a:rPr lang="en-US" dirty="0"/>
              <a:t>School leader/Principal</a:t>
            </a:r>
          </a:p>
          <a:p>
            <a:pPr marL="171450" indent="-171450" fontAlgn="t">
              <a:buFont typeface="Arial" panose="020B0604020202020204" pitchFamily="34" charset="0"/>
              <a:buChar char="•"/>
            </a:pPr>
            <a:r>
              <a:rPr lang="en-US" dirty="0"/>
              <a:t>Department staff representation (Core and Non-core)</a:t>
            </a:r>
          </a:p>
          <a:p>
            <a:pPr marL="171450" indent="-171450" fontAlgn="t">
              <a:buFont typeface="Arial" panose="020B0604020202020204" pitchFamily="34" charset="0"/>
              <a:buChar char="•"/>
            </a:pPr>
            <a:r>
              <a:rPr lang="en-US" dirty="0"/>
              <a:t>Student support staff representation (Interventionists, Special Education, Counselors, Etc.)</a:t>
            </a:r>
          </a:p>
          <a:p>
            <a:endParaRPr lang="en-US" b="0" baseline="0" dirty="0"/>
          </a:p>
          <a:p>
            <a:r>
              <a:rPr lang="en-US" b="1" baseline="0" dirty="0"/>
              <a:t>To Do</a:t>
            </a:r>
          </a:p>
          <a:p>
            <a:r>
              <a:rPr lang="en-US" b="0" baseline="0" dirty="0"/>
              <a:t>Discuss various building leadership team configurations. Expand on the details using information in the notes.</a:t>
            </a:r>
          </a:p>
          <a:p>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 </a:t>
            </a:r>
            <a:r>
              <a:rPr lang="en-US" b="0" baseline="0" dirty="0"/>
              <a:t>(Adapted from)  </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Lynch, M. (2020, July 6). Creating effective leadership teams in schools.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Edvocate</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https://www.theedadvocate.org/creating-effective-leadership-teams-in-schools/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48</a:t>
            </a:fld>
            <a:endParaRPr lang="en-US"/>
          </a:p>
        </p:txBody>
      </p:sp>
    </p:spTree>
    <p:extLst>
      <p:ext uri="{BB962C8B-B14F-4D97-AF65-F5344CB8AC3E}">
        <p14:creationId xmlns:p14="http://schemas.microsoft.com/office/powerpoint/2010/main" val="31015834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baseline="0" dirty="0"/>
              <a:t>To Know</a:t>
            </a:r>
          </a:p>
          <a:p>
            <a:r>
              <a:rPr lang="en-US" b="0" baseline="0" dirty="0"/>
              <a:t>Be familiar with the collaborative team structures (building leadership and grade level/content area) discussed in this section.</a:t>
            </a:r>
            <a:endParaRPr lang="en-US" b="1" baseline="0"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Prompt participants to review building collaborative team structures that currently exist or that need to be established. Provide an opportunity for partner or small group discussion of these questions.</a:t>
            </a:r>
            <a:endParaRPr lang="en-US" b="1" baseline="0"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Say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Consider the questions listed on this slide regarding both leadership and grade/content level collaborative teams. Reflect on and discuss these questions with a partner or team members.</a:t>
            </a:r>
          </a:p>
          <a:p>
            <a:pPr marL="171450" indent="-171450">
              <a:buFont typeface="Arial" panose="020B0604020202020204" pitchFamily="34" charset="0"/>
              <a:buChar char="•"/>
            </a:pPr>
            <a:r>
              <a:rPr lang="en-US" sz="1200" dirty="0"/>
              <a:t>Is a </a:t>
            </a:r>
            <a:r>
              <a:rPr lang="en-US" sz="1200" b="1" dirty="0"/>
              <a:t>leadership team </a:t>
            </a:r>
            <a:r>
              <a:rPr lang="en-US" sz="1200" dirty="0"/>
              <a:t>already established in your building? Functions? Roles/responsibilities?</a:t>
            </a:r>
          </a:p>
          <a:p>
            <a:pPr marL="171450" indent="-171450">
              <a:buFont typeface="Arial" panose="020B0604020202020204" pitchFamily="34" charset="0"/>
              <a:buChar char="•"/>
            </a:pPr>
            <a:r>
              <a:rPr lang="en-US" sz="1200" dirty="0"/>
              <a:t>Are </a:t>
            </a:r>
            <a:r>
              <a:rPr lang="en-US" sz="1200" b="1" dirty="0"/>
              <a:t>collaborative teams </a:t>
            </a:r>
            <a:r>
              <a:rPr lang="en-US" sz="1200" dirty="0"/>
              <a:t>established across grade/content areas? Functions? Roles/responsibilities?</a:t>
            </a:r>
          </a:p>
          <a:p>
            <a:pPr marL="171450" indent="-171450">
              <a:buFont typeface="Arial" panose="020B0604020202020204" pitchFamily="34" charset="0"/>
              <a:buChar char="•"/>
            </a:pPr>
            <a:r>
              <a:rPr lang="en-US" sz="1200" dirty="0"/>
              <a:t>Are all staff on at least one collaborative team?</a:t>
            </a:r>
          </a:p>
          <a:p>
            <a:pPr marL="171450" indent="-171450">
              <a:buFont typeface="Arial" panose="020B0604020202020204" pitchFamily="34" charset="0"/>
              <a:buChar char="•"/>
            </a:pPr>
            <a:r>
              <a:rPr lang="en-US" sz="1200" dirty="0"/>
              <a:t>Are collaborative teams running efficiently and effectively? How is that ensured?</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49</a:t>
            </a:fld>
            <a:endParaRPr lang="en-US"/>
          </a:p>
        </p:txBody>
      </p:sp>
    </p:spTree>
    <p:extLst>
      <p:ext uri="{BB962C8B-B14F-4D97-AF65-F5344CB8AC3E}">
        <p14:creationId xmlns:p14="http://schemas.microsoft.com/office/powerpoint/2010/main" val="3097114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dirty="0"/>
              <a:t>The </a:t>
            </a:r>
            <a:r>
              <a:rPr lang="en-US" i="1" dirty="0"/>
              <a:t>Becoming An Instructional Leader </a:t>
            </a:r>
            <a:r>
              <a:rPr lang="en-US" dirty="0"/>
              <a:t>participant and presenter materials are in the VLP and on the </a:t>
            </a:r>
            <a:r>
              <a:rPr lang="en-US" dirty="0" err="1"/>
              <a:t>MoEdu</a:t>
            </a:r>
            <a:r>
              <a:rPr lang="en-US" dirty="0"/>
              <a:t>-SAIL website. Consultants need to make sure these handouts are readily available for each participant.</a:t>
            </a:r>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5</a:t>
            </a:fld>
            <a:endParaRPr lang="en-US"/>
          </a:p>
        </p:txBody>
      </p:sp>
    </p:spTree>
    <p:extLst>
      <p:ext uri="{BB962C8B-B14F-4D97-AF65-F5344CB8AC3E}">
        <p14:creationId xmlns:p14="http://schemas.microsoft.com/office/powerpoint/2010/main" val="16815854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To Know/To Say</a:t>
            </a:r>
          </a:p>
          <a:p>
            <a:r>
              <a:rPr lang="en-US" b="0" baseline="0" dirty="0"/>
              <a:t>Again, these are the five critical actions key to addressing a school’s instructional focus areas. </a:t>
            </a:r>
          </a:p>
          <a:p>
            <a:endParaRPr lang="en-US" b="0" baseline="0" dirty="0"/>
          </a:p>
          <a:p>
            <a:pPr marL="0" indent="0">
              <a:buFont typeface="Courier New" panose="02070309020205020404" pitchFamily="49" charset="0"/>
              <a:buNone/>
            </a:pPr>
            <a:r>
              <a:rPr lang="en-US" b="0" baseline="0" dirty="0"/>
              <a:t>Next, we’ll look more closely at key action #2, Set time for implementation.  </a:t>
            </a:r>
          </a:p>
          <a:p>
            <a:pPr marL="0" indent="0">
              <a:buFont typeface="Courier New" panose="02070309020205020404" pitchFamily="49" charset="0"/>
              <a:buNone/>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indent="0">
              <a:buFont typeface="Courier New" panose="02070309020205020404" pitchFamily="49" charset="0"/>
              <a:buNone/>
            </a:pPr>
            <a:r>
              <a:rPr lang="en-US" b="0" baseline="0" dirty="0"/>
              <a:t>Review the five key actions and begin focus on #2, Set time for implementation.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References </a:t>
            </a:r>
            <a:r>
              <a:rPr lang="en-US" b="0" baseline="0" dirty="0"/>
              <a:t>(adapted from)</a:t>
            </a:r>
            <a:endParaRPr lang="en-US" sz="800" kern="1200" dirty="0">
              <a:solidFill>
                <a:schemeClr val="tx1"/>
              </a:solidFill>
              <a:effectLst/>
              <a:latin typeface="+mn-lt"/>
              <a:ea typeface="+mn-ea"/>
              <a:cs typeface="+mn-cs"/>
            </a:endParaRPr>
          </a:p>
          <a:p>
            <a:pPr marL="182880" indent="-182880">
              <a:spcBef>
                <a:spcPts val="0"/>
              </a:spcBef>
              <a:spcAft>
                <a:spcPts val="800"/>
              </a:spcAft>
              <a:buNone/>
            </a:pPr>
            <a:r>
              <a:rPr lang="en-US" sz="8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800" i="1" dirty="0">
                <a:effectLst/>
                <a:latin typeface="Calibri" panose="020F0502020204030204" pitchFamily="34" charset="0"/>
                <a:ea typeface="Calibri" panose="020F0502020204030204" pitchFamily="34" charset="0"/>
                <a:cs typeface="Times New Roman" panose="02020603050405020304" pitchFamily="18" charset="0"/>
              </a:rPr>
              <a:t> </a:t>
            </a:r>
            <a:r>
              <a:rPr lang="en-US" sz="8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8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8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dirty="0">
              <a:solidFill>
                <a:schemeClr val="accent3"/>
              </a:solidFill>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dirty="0">
              <a:solidFill>
                <a:schemeClr val="accent3"/>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50</a:t>
            </a:fld>
            <a:endParaRPr lang="en-US">
              <a:solidFill>
                <a:prstClr val="black"/>
              </a:solidFill>
            </a:endParaRPr>
          </a:p>
        </p:txBody>
      </p:sp>
    </p:spTree>
    <p:extLst>
      <p:ext uri="{BB962C8B-B14F-4D97-AF65-F5344CB8AC3E}">
        <p14:creationId xmlns:p14="http://schemas.microsoft.com/office/powerpoint/2010/main" val="9257903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baseline="0" dirty="0"/>
              <a:t>To Know</a:t>
            </a:r>
          </a:p>
          <a:p>
            <a:r>
              <a:rPr lang="en-US" b="0" baseline="0" dirty="0"/>
              <a:t>Providing time for teacher collaboration regarding professional development, data collection/analysis, and team planning is a key responsibility of school leaders to facilitate and build a collaborative culture in schools.</a:t>
            </a:r>
          </a:p>
          <a:p>
            <a:endParaRPr lang="en-US" baseline="0" dirty="0"/>
          </a:p>
          <a:p>
            <a:r>
              <a:rPr lang="en-US" b="1" baseline="0" dirty="0"/>
              <a:t>To Do</a:t>
            </a:r>
          </a:p>
          <a:p>
            <a:r>
              <a:rPr lang="en-US" b="0" baseline="0" dirty="0"/>
              <a:t>Expand on the slide information by providing more details about the types of events and activities that will require specific time reserved to implement.</a:t>
            </a:r>
          </a:p>
          <a:p>
            <a:endParaRPr lang="en-US" b="0" baseline="0" dirty="0"/>
          </a:p>
          <a:p>
            <a:r>
              <a:rPr lang="en-US" b="0" baseline="0" dirty="0"/>
              <a:t>Activity</a:t>
            </a:r>
          </a:p>
          <a:p>
            <a:r>
              <a:rPr lang="en-US" b="0" baseline="0" dirty="0"/>
              <a:t>Next, have participants work with a partner or team to reflect on how time can be set aside (job embedded) for each element: training/PD, data collection, data analysis, and team planning.  </a:t>
            </a:r>
          </a:p>
          <a:p>
            <a:r>
              <a:rPr lang="en-US" b="0" baseline="0" dirty="0"/>
              <a:t>Have partners/teams list all topics on a piece of chart paper. Ideas for setting aside time for each can be discussed and recorded. Charts can be shared with the whole group as a gallery walk.</a:t>
            </a:r>
          </a:p>
          <a:p>
            <a:endParaRPr lang="en-US" baseline="0" dirty="0"/>
          </a:p>
          <a:p>
            <a:r>
              <a:rPr lang="en-US" b="1" baseline="0" dirty="0"/>
              <a:t>To Say </a:t>
            </a:r>
          </a:p>
          <a:p>
            <a:r>
              <a:rPr lang="en-US" b="0" baseline="0" dirty="0"/>
              <a:t>Here are </a:t>
            </a:r>
            <a:r>
              <a:rPr lang="en-US" dirty="0"/>
              <a:t>example</a:t>
            </a:r>
            <a:r>
              <a:rPr lang="en-US" baseline="0" dirty="0"/>
              <a:t>s of events and activities for which teachers need job-embedded time reserved to attend and participate. These types of events and activities are vital to collaborative culture building. (Review and expand on the slide information.)</a:t>
            </a:r>
          </a:p>
          <a:p>
            <a:endParaRPr lang="en-US" baseline="0" dirty="0"/>
          </a:p>
          <a:p>
            <a:r>
              <a:rPr lang="en-US" baseline="0" dirty="0"/>
              <a:t>Now, reflect on how time can be set aside for each. Record your ideas on chart paper. Be prepared to share ideas with the whole group.</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References </a:t>
            </a:r>
            <a:r>
              <a:rPr lang="en-US" b="0" baseline="0" dirty="0"/>
              <a:t>(adapted from)</a:t>
            </a:r>
            <a:endParaRPr lang="en-US" sz="800" kern="1200" dirty="0">
              <a:solidFill>
                <a:schemeClr val="tx1"/>
              </a:solidFill>
              <a:effectLst/>
              <a:latin typeface="+mn-lt"/>
              <a:ea typeface="+mn-ea"/>
              <a:cs typeface="+mn-cs"/>
            </a:endParaRPr>
          </a:p>
          <a:p>
            <a:pPr marL="182880" indent="-182880">
              <a:spcBef>
                <a:spcPts val="0"/>
              </a:spcBef>
              <a:spcAft>
                <a:spcPts val="800"/>
              </a:spcAft>
              <a:buNone/>
            </a:pPr>
            <a:r>
              <a:rPr lang="en-US" sz="8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800" i="1" dirty="0">
                <a:effectLst/>
                <a:latin typeface="Calibri" panose="020F0502020204030204" pitchFamily="34" charset="0"/>
                <a:ea typeface="Calibri" panose="020F0502020204030204" pitchFamily="34" charset="0"/>
                <a:cs typeface="Times New Roman" panose="02020603050405020304" pitchFamily="18" charset="0"/>
              </a:rPr>
              <a:t> </a:t>
            </a:r>
            <a:r>
              <a:rPr lang="en-US" sz="8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8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8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dirty="0">
              <a:solidFill>
                <a:schemeClr val="accent3"/>
              </a:solidFill>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dirty="0">
              <a:solidFill>
                <a:schemeClr val="accent3"/>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51</a:t>
            </a:fld>
            <a:endParaRPr lang="en-US"/>
          </a:p>
        </p:txBody>
      </p:sp>
    </p:spTree>
    <p:extLst>
      <p:ext uri="{BB962C8B-B14F-4D97-AF65-F5344CB8AC3E}">
        <p14:creationId xmlns:p14="http://schemas.microsoft.com/office/powerpoint/2010/main" val="26124379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To Know/To Say</a:t>
            </a:r>
          </a:p>
          <a:p>
            <a:r>
              <a:rPr lang="en-US" b="0" baseline="0" dirty="0"/>
              <a:t>Again, these are the five critical actions key to addressing a school’s instructional focus areas. </a:t>
            </a:r>
          </a:p>
          <a:p>
            <a:pPr marL="0" indent="0">
              <a:buFont typeface="Courier New" panose="02070309020205020404" pitchFamily="49" charset="0"/>
              <a:buNone/>
            </a:pPr>
            <a:r>
              <a:rPr lang="en-US" b="0" baseline="0" dirty="0"/>
              <a:t>Next, we will look more closely at key action #3, Establish expectations.</a:t>
            </a:r>
          </a:p>
          <a:p>
            <a:pPr marL="0" indent="0">
              <a:buFont typeface="Courier New" panose="02070309020205020404" pitchFamily="49" charset="0"/>
              <a:buNone/>
            </a:pPr>
            <a:endParaRPr lang="en-US" baseline="0" dirty="0"/>
          </a:p>
          <a:p>
            <a:pPr marL="0" indent="0">
              <a:buFont typeface="Courier New" panose="02070309020205020404" pitchFamily="49" charset="0"/>
              <a:buNone/>
            </a:pPr>
            <a:r>
              <a:rPr lang="en-US" b="1" baseline="0" dirty="0"/>
              <a:t>To Do</a:t>
            </a:r>
          </a:p>
          <a:p>
            <a:pPr marL="0" indent="0">
              <a:buFont typeface="Courier New" panose="02070309020205020404" pitchFamily="49" charset="0"/>
              <a:buNone/>
            </a:pPr>
            <a:r>
              <a:rPr lang="en-US" b="0" baseline="0" dirty="0"/>
              <a:t>Review the five key actions and begin focus on #3, Establish expectations.</a:t>
            </a:r>
          </a:p>
          <a:p>
            <a:pPr marL="0" indent="0">
              <a:buFont typeface="Courier New" panose="02070309020205020404" pitchFamily="49" charset="0"/>
              <a:buNone/>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References </a:t>
            </a:r>
            <a:r>
              <a:rPr lang="en-US" b="0" baseline="0" dirty="0"/>
              <a:t>(adapted from)</a:t>
            </a:r>
            <a:endParaRPr lang="en-US" sz="800" kern="1200" dirty="0">
              <a:solidFill>
                <a:schemeClr val="tx1"/>
              </a:solidFill>
              <a:effectLst/>
              <a:latin typeface="+mn-lt"/>
              <a:ea typeface="+mn-ea"/>
              <a:cs typeface="+mn-cs"/>
            </a:endParaRPr>
          </a:p>
          <a:p>
            <a:pPr marL="182880" indent="-182880">
              <a:spcBef>
                <a:spcPts val="0"/>
              </a:spcBef>
              <a:spcAft>
                <a:spcPts val="800"/>
              </a:spcAft>
              <a:buNone/>
            </a:pPr>
            <a:r>
              <a:rPr lang="en-US" sz="8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800" i="1" dirty="0">
                <a:effectLst/>
                <a:latin typeface="Calibri" panose="020F0502020204030204" pitchFamily="34" charset="0"/>
                <a:ea typeface="Calibri" panose="020F0502020204030204" pitchFamily="34" charset="0"/>
                <a:cs typeface="Times New Roman" panose="02020603050405020304" pitchFamily="18" charset="0"/>
              </a:rPr>
              <a:t> </a:t>
            </a:r>
            <a:r>
              <a:rPr lang="en-US" sz="8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8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8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dirty="0">
              <a:solidFill>
                <a:schemeClr val="accent3"/>
              </a:solidFill>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dirty="0">
              <a:solidFill>
                <a:schemeClr val="accent3"/>
              </a:solidFill>
            </a:endParaRPr>
          </a:p>
          <a:p>
            <a:pPr marL="182880" marR="0" indent="-182880">
              <a:spcBef>
                <a:spcPts val="0"/>
              </a:spcBef>
              <a:spcAft>
                <a:spcPts val="800"/>
              </a:spcAft>
              <a:buNone/>
            </a:pPr>
            <a:r>
              <a:rPr lang="en-US" sz="800" dirty="0">
                <a:effectLst/>
                <a:latin typeface="Calibri" panose="020F0502020204030204" pitchFamily="34" charset="0"/>
                <a:ea typeface="Calibri" panose="020F0502020204030204" pitchFamily="34" charset="0"/>
                <a:cs typeface="Times New Roman" panose="02020603050405020304" pitchFamily="18" charset="0"/>
              </a:rPr>
              <a:t>Lynch, M. (2020, July 6). Creating effective leadership teams in schools. </a:t>
            </a:r>
            <a:r>
              <a:rPr lang="en-US" sz="80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800" i="1" dirty="0" err="1">
                <a:effectLst/>
                <a:latin typeface="Calibri" panose="020F0502020204030204" pitchFamily="34" charset="0"/>
                <a:ea typeface="Calibri" panose="020F0502020204030204" pitchFamily="34" charset="0"/>
                <a:cs typeface="Times New Roman" panose="02020603050405020304" pitchFamily="18" charset="0"/>
              </a:rPr>
              <a:t>Edvocate</a:t>
            </a:r>
            <a:r>
              <a:rPr lang="en-US" sz="800" i="1" dirty="0">
                <a:effectLst/>
                <a:latin typeface="Calibri" panose="020F0502020204030204" pitchFamily="34" charset="0"/>
                <a:ea typeface="Calibri" panose="020F0502020204030204" pitchFamily="34" charset="0"/>
                <a:cs typeface="Times New Roman" panose="02020603050405020304" pitchFamily="18" charset="0"/>
              </a:rPr>
              <a:t>. </a:t>
            </a: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https://www.theedadvocate.org/creating-effective-leadership-teams-in-schools/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endParaRPr lang="en-US"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val="5150913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Establishing high expectations is a non-negotiable for both the building and for all teachers.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Sitting down with staff and having a collaborative conversation about the collective vision for students as well as the path to make that vision a reality are important steps necessary for establishing high expectations for the building.</a:t>
            </a:r>
          </a:p>
          <a:p>
            <a:r>
              <a:rPr lang="en-US" baseline="0"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Review the information on the slide and stress its importance.</a:t>
            </a:r>
            <a:endParaRPr lang="en-US" b="1" baseline="0" dirty="0"/>
          </a:p>
          <a:p>
            <a:endParaRPr lang="en-US" baseline="0" dirty="0"/>
          </a:p>
          <a:p>
            <a:r>
              <a:rPr lang="en-US" b="1" baseline="0" dirty="0"/>
              <a:t>To Say</a:t>
            </a:r>
          </a:p>
          <a:p>
            <a:r>
              <a:rPr lang="en-US" dirty="0"/>
              <a:t>High</a:t>
            </a:r>
            <a:r>
              <a:rPr lang="en-US" baseline="0" dirty="0"/>
              <a:t> expectations set the overall building tone and communicate to staff practices instructional leaders expect to see all instructional staff engaged in across the school building.</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800" b="1" baseline="0" dirty="0"/>
              <a:t>References  </a:t>
            </a:r>
            <a:r>
              <a:rPr lang="en-US" sz="800" b="0" baseline="0" dirty="0"/>
              <a:t>(adapted from)</a:t>
            </a:r>
            <a:endParaRPr lang="en-US" sz="800" kern="1200" dirty="0">
              <a:solidFill>
                <a:schemeClr val="tx1"/>
              </a:solidFill>
              <a:effectLst/>
              <a:latin typeface="+mn-lt"/>
              <a:ea typeface="+mn-ea"/>
              <a:cs typeface="+mn-cs"/>
            </a:endParaRPr>
          </a:p>
          <a:p>
            <a:pPr marL="182880" indent="-182880">
              <a:spcBef>
                <a:spcPts val="0"/>
              </a:spcBef>
              <a:spcAft>
                <a:spcPts val="800"/>
              </a:spcAft>
              <a:buNone/>
            </a:pPr>
            <a:r>
              <a:rPr lang="en-US" sz="8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800" i="1" dirty="0">
                <a:effectLst/>
                <a:latin typeface="Calibri" panose="020F0502020204030204" pitchFamily="34" charset="0"/>
                <a:ea typeface="Calibri" panose="020F0502020204030204" pitchFamily="34" charset="0"/>
                <a:cs typeface="Times New Roman" panose="02020603050405020304" pitchFamily="18" charset="0"/>
              </a:rPr>
              <a:t> </a:t>
            </a:r>
            <a:r>
              <a:rPr lang="en-US" sz="8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8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8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dirty="0">
              <a:solidFill>
                <a:schemeClr val="accent3"/>
              </a:solidFill>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dirty="0">
              <a:solidFill>
                <a:schemeClr val="accent3"/>
              </a:solidFill>
            </a:endParaRPr>
          </a:p>
          <a:p>
            <a:pPr marL="182880" marR="0" indent="-182880">
              <a:spcBef>
                <a:spcPts val="0"/>
              </a:spcBef>
              <a:spcAft>
                <a:spcPts val="800"/>
              </a:spcAft>
              <a:buNone/>
            </a:pPr>
            <a:r>
              <a:rPr lang="en-US" sz="800" dirty="0">
                <a:effectLst/>
                <a:latin typeface="Calibri" panose="020F0502020204030204" pitchFamily="34" charset="0"/>
                <a:ea typeface="Calibri" panose="020F0502020204030204" pitchFamily="34" charset="0"/>
                <a:cs typeface="Times New Roman" panose="02020603050405020304" pitchFamily="18" charset="0"/>
              </a:rPr>
              <a:t>Lynch, M. (2020, July 6). Creating effective leadership teams in schools. </a:t>
            </a:r>
            <a:r>
              <a:rPr lang="en-US" sz="80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800" i="1" dirty="0" err="1">
                <a:effectLst/>
                <a:latin typeface="Calibri" panose="020F0502020204030204" pitchFamily="34" charset="0"/>
                <a:ea typeface="Calibri" panose="020F0502020204030204" pitchFamily="34" charset="0"/>
                <a:cs typeface="Times New Roman" panose="02020603050405020304" pitchFamily="18" charset="0"/>
              </a:rPr>
              <a:t>Edvocate</a:t>
            </a:r>
            <a:r>
              <a:rPr lang="en-US" sz="800" i="1" dirty="0">
                <a:effectLst/>
                <a:latin typeface="Calibri" panose="020F0502020204030204" pitchFamily="34" charset="0"/>
                <a:ea typeface="Calibri" panose="020F0502020204030204" pitchFamily="34" charset="0"/>
                <a:cs typeface="Times New Roman" panose="02020603050405020304" pitchFamily="18" charset="0"/>
              </a:rPr>
              <a:t>. </a:t>
            </a:r>
            <a:r>
              <a:rPr lang="en-US" sz="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https://www.theedadvocate.org/creating-effective-leadership-teams-in-schools/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53</a:t>
            </a:fld>
            <a:endParaRPr lang="en-US"/>
          </a:p>
        </p:txBody>
      </p:sp>
    </p:spTree>
    <p:extLst>
      <p:ext uri="{BB962C8B-B14F-4D97-AF65-F5344CB8AC3E}">
        <p14:creationId xmlns:p14="http://schemas.microsoft.com/office/powerpoint/2010/main" val="35956690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Arial" panose="020B0604020202020204" pitchFamily="34" charset="0"/>
              <a:buNone/>
            </a:pPr>
            <a:r>
              <a:rPr lang="en-US" sz="1200" b="1" dirty="0"/>
              <a:t>To Know/To Say</a:t>
            </a:r>
          </a:p>
          <a:p>
            <a:pPr>
              <a:buFont typeface="Arial" panose="020B0604020202020204" pitchFamily="34" charset="0"/>
              <a:buNone/>
            </a:pPr>
            <a:r>
              <a:rPr lang="en-US" sz="1200" b="0" dirty="0"/>
              <a:t>It is essential for building leaders to establish high expectations for all educators. They include the following list of non-negotiables:</a:t>
            </a:r>
          </a:p>
          <a:p>
            <a:pPr marL="171450" indent="-171450">
              <a:buFont typeface="Arial" panose="020B0604020202020204" pitchFamily="34" charset="0"/>
              <a:buChar char="•"/>
            </a:pPr>
            <a:r>
              <a:rPr lang="en-US" sz="1200" dirty="0"/>
              <a:t>Accept responsibility for all students in all grade levels. T</a:t>
            </a:r>
            <a:r>
              <a:rPr lang="en-US" baseline="0" dirty="0"/>
              <a:t>he success of every student in the building is the collective responsibility of all staff.</a:t>
            </a:r>
            <a:r>
              <a:rPr lang="en-US" sz="1200" dirty="0"/>
              <a:t> </a:t>
            </a:r>
          </a:p>
          <a:p>
            <a:pPr marL="171450" indent="-171450">
              <a:buFont typeface="Arial" panose="020B0604020202020204" pitchFamily="34" charset="0"/>
              <a:buChar char="•"/>
            </a:pPr>
            <a:r>
              <a:rPr lang="en-US" sz="1200" dirty="0"/>
              <a:t>Participate in at least one meaningful collaborative teacher team that focuses on learning and implementing effective teaching/learning practices and analyzes common formative assessments to evaluate the teaching/learning process. </a:t>
            </a:r>
            <a:r>
              <a:rPr lang="en-US" baseline="0" dirty="0"/>
              <a:t>This includes content area/grade level teachers as well as music, P.E., art, counselor, paraprofessionals, etc. </a:t>
            </a:r>
            <a:endParaRPr lang="en-US" sz="1200" baseline="0" dirty="0"/>
          </a:p>
          <a:p>
            <a:pPr marL="171450" indent="-171450">
              <a:buFont typeface="Arial" panose="020B0604020202020204" pitchFamily="34" charset="0"/>
              <a:buChar char="•"/>
            </a:pPr>
            <a:r>
              <a:rPr lang="en-US" sz="1200" dirty="0"/>
              <a:t>Encourage and support each other to be successful learners and implementers of effective practices. </a:t>
            </a:r>
            <a:r>
              <a:rPr lang="en-US" sz="1200" baseline="0" dirty="0"/>
              <a:t>All s</a:t>
            </a:r>
            <a:r>
              <a:rPr lang="en-US" baseline="0" dirty="0"/>
              <a:t>taff work together as a team to help each other achieve positive outcomes.</a:t>
            </a:r>
            <a:endParaRPr lang="en-US" sz="1200" dirty="0"/>
          </a:p>
          <a:p>
            <a:pPr>
              <a:buFont typeface="Arial" panose="020B0604020202020204" pitchFamily="34" charset="0"/>
              <a:buNone/>
            </a:pPr>
            <a:endParaRPr lang="en-US" sz="1200" dirty="0"/>
          </a:p>
          <a:p>
            <a:pPr>
              <a:buFont typeface="Arial" panose="020B0604020202020204" pitchFamily="34" charset="0"/>
              <a:buNone/>
            </a:pPr>
            <a:r>
              <a:rPr lang="en-US" sz="1200" b="1" dirty="0"/>
              <a:t>To Do</a:t>
            </a:r>
          </a:p>
          <a:p>
            <a:pPr>
              <a:buFont typeface="Arial" panose="020B0604020202020204" pitchFamily="34" charset="0"/>
              <a:buNone/>
            </a:pPr>
            <a:r>
              <a:rPr lang="en-US" sz="1200" b="0" dirty="0"/>
              <a:t>Review the key points on the slide regarding establishing high expectations for all educators. Expand on each.</a:t>
            </a:r>
          </a:p>
          <a:p>
            <a:pPr>
              <a:buFont typeface="Arial" panose="020B0604020202020204" pitchFamily="34" charset="0"/>
              <a:buNone/>
            </a:pPr>
            <a:endParaRPr lang="en-US" sz="1200"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References </a:t>
            </a:r>
            <a:r>
              <a:rPr lang="en-US" b="0" baseline="0" dirty="0"/>
              <a:t>(adapted from)</a:t>
            </a:r>
            <a:endParaRPr lang="en-US" sz="1200" kern="1200" dirty="0">
              <a:solidFill>
                <a:schemeClr val="tx1"/>
              </a:solidFill>
              <a:effectLst/>
              <a:latin typeface="+mn-lt"/>
              <a:ea typeface="+mn-ea"/>
              <a:cs typeface="+mn-cs"/>
            </a:endParaRP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2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i="1" dirty="0">
              <a:solidFill>
                <a:schemeClr val="accent3"/>
              </a:solidFill>
            </a:endParaRPr>
          </a:p>
          <a:p>
            <a:pPr marL="182880" marR="0" indent="-182880">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24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i="1" dirty="0">
              <a:solidFill>
                <a:schemeClr val="accent3"/>
              </a:solidFill>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Lynch, M. (2020, July 6). Creating effective leadership teams in schools.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Edvocate</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https://www.theedadvocate.org/creating-effective-leadership-teams-in-schools/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a:buFont typeface="Arial" panose="020B0604020202020204" pitchFamily="34" charset="0"/>
              <a:buNone/>
            </a:pPr>
            <a:endParaRPr lang="en-US" sz="1200" b="1"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54</a:t>
            </a:fld>
            <a:endParaRPr lang="en-US"/>
          </a:p>
        </p:txBody>
      </p:sp>
    </p:spTree>
    <p:extLst>
      <p:ext uri="{BB962C8B-B14F-4D97-AF65-F5344CB8AC3E}">
        <p14:creationId xmlns:p14="http://schemas.microsoft.com/office/powerpoint/2010/main" val="14767322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a:lnSpc>
                <a:spcPct val="107000"/>
              </a:lnSpc>
              <a:spcBef>
                <a:spcPts val="0"/>
              </a:spcBef>
              <a:spcAft>
                <a:spcPts val="0"/>
              </a:spcAft>
            </a:pPr>
            <a:r>
              <a:rPr lang="en-US" b="1" dirty="0"/>
              <a:t>To Know</a:t>
            </a:r>
            <a:endParaRPr lang="en-US" b="0" dirty="0"/>
          </a:p>
          <a:p>
            <a:pPr marL="0" marR="0" indent="0" algn="l">
              <a:lnSpc>
                <a:spcPct val="107000"/>
              </a:lnSpc>
              <a:spcBef>
                <a:spcPts val="0"/>
              </a:spcBef>
              <a:spcAft>
                <a:spcPts val="0"/>
              </a:spcAft>
            </a:pPr>
            <a:r>
              <a:rPr lang="en-US" b="0" dirty="0"/>
              <a:t>These are questions school leaders need to reflect on. Discussion amongst school leaders will help generate additional ideas and considerations around these key questions regarding establishing high expectations in districts, buildings, and within individual educators.</a:t>
            </a:r>
          </a:p>
          <a:p>
            <a:pPr marL="0" marR="0" indent="0" algn="l">
              <a:lnSpc>
                <a:spcPct val="107000"/>
              </a:lnSpc>
              <a:spcBef>
                <a:spcPts val="0"/>
              </a:spcBef>
              <a:spcAft>
                <a:spcPts val="0"/>
              </a:spcAft>
            </a:pPr>
            <a:endParaRPr lang="en-US" b="0" dirty="0"/>
          </a:p>
          <a:p>
            <a:r>
              <a:rPr lang="en-US" b="1" dirty="0"/>
              <a:t>To Do</a:t>
            </a:r>
          </a:p>
          <a:p>
            <a:r>
              <a:rPr lang="en-US" b="0" dirty="0"/>
              <a:t>Activity</a:t>
            </a:r>
            <a:r>
              <a:rPr lang="en-US" b="1" dirty="0"/>
              <a:t>: </a:t>
            </a:r>
            <a:r>
              <a:rPr lang="en-US" b="0" dirty="0"/>
              <a:t>Write each of these questions on chart paper. One question per chart paper. Post around the room.</a:t>
            </a:r>
          </a:p>
          <a:p>
            <a:pPr marL="228600" indent="-228600">
              <a:buFont typeface="+mj-lt"/>
              <a:buAutoNum type="arabicPeriod"/>
            </a:pPr>
            <a:r>
              <a:rPr lang="en-US" b="0" dirty="0"/>
              <a:t>What are the high expectations for my district?</a:t>
            </a:r>
          </a:p>
          <a:p>
            <a:pPr marL="228600" indent="-228600">
              <a:buFont typeface="+mj-lt"/>
              <a:buAutoNum type="arabicPeriod"/>
            </a:pPr>
            <a:r>
              <a:rPr lang="en-US" b="0" dirty="0"/>
              <a:t>What are the high expectations for my building?</a:t>
            </a:r>
          </a:p>
          <a:p>
            <a:pPr marL="228600" indent="-228600">
              <a:buFont typeface="+mj-lt"/>
              <a:buAutoNum type="arabicPeriod"/>
            </a:pPr>
            <a:r>
              <a:rPr lang="en-US" b="0" dirty="0"/>
              <a:t>What are the high expectations for educators in my building?</a:t>
            </a:r>
          </a:p>
          <a:p>
            <a:pPr marL="228600" indent="-228600">
              <a:buFont typeface="+mj-lt"/>
              <a:buAutoNum type="arabicPeriod"/>
            </a:pPr>
            <a:r>
              <a:rPr lang="en-US" b="0" dirty="0"/>
              <a:t>How are these expectations infused into the culture and communicated across all levels of the system?</a:t>
            </a:r>
          </a:p>
          <a:p>
            <a:endParaRPr lang="en-US" b="0" dirty="0"/>
          </a:p>
          <a:p>
            <a:r>
              <a:rPr lang="en-US" b="0" dirty="0"/>
              <a:t>Facilitate discussion around each of the questions. Have participants write responses on sticky notes and place on corresponding charts. Share responses that were generated and placed on the charts with the whole group.</a:t>
            </a:r>
          </a:p>
          <a:p>
            <a:r>
              <a:rPr lang="en-US" b="0" dirty="0"/>
              <a:t> </a:t>
            </a:r>
          </a:p>
          <a:p>
            <a:r>
              <a:rPr lang="en-US" b="1" dirty="0"/>
              <a:t>To Say</a:t>
            </a:r>
          </a:p>
          <a:p>
            <a:r>
              <a:rPr lang="en-US" b="0" dirty="0"/>
              <a:t>Work with a partner or team to reflect on these questions, one at a time. Write responses on sticky notes and place them on the corresponding chart. Your responses will later be shared with the group.</a:t>
            </a:r>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55</a:t>
            </a:fld>
            <a:endParaRPr lang="en-US"/>
          </a:p>
        </p:txBody>
      </p:sp>
    </p:spTree>
    <p:extLst>
      <p:ext uri="{BB962C8B-B14F-4D97-AF65-F5344CB8AC3E}">
        <p14:creationId xmlns:p14="http://schemas.microsoft.com/office/powerpoint/2010/main" val="9690698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baseline="0" dirty="0"/>
              <a:t>To Know</a:t>
            </a:r>
          </a:p>
          <a:p>
            <a:r>
              <a:rPr lang="en-US" b="0" baseline="0" dirty="0"/>
              <a:t>Again, these are the five critical actions key to addressing a school’s instructional focus areas. Next, we’ll look more closely at key action #4, Ensure resources.</a:t>
            </a:r>
          </a:p>
          <a:p>
            <a:pPr marL="0" indent="0">
              <a:buFont typeface="Courier New" panose="02070309020205020404" pitchFamily="49" charset="0"/>
              <a:buNone/>
            </a:pPr>
            <a:endParaRPr lang="en-US" baseline="0" dirty="0"/>
          </a:p>
          <a:p>
            <a:pPr marL="0" indent="0">
              <a:buFont typeface="Courier New" panose="02070309020205020404" pitchFamily="49" charset="0"/>
              <a:buNone/>
            </a:pPr>
            <a:r>
              <a:rPr lang="en-US" b="1" baseline="0" dirty="0"/>
              <a:t>To Do</a:t>
            </a:r>
          </a:p>
          <a:p>
            <a:pPr marL="0" indent="0">
              <a:buFont typeface="Courier New" panose="02070309020205020404" pitchFamily="49" charset="0"/>
              <a:buNone/>
            </a:pPr>
            <a:r>
              <a:rPr lang="en-US" b="0" baseline="0" dirty="0"/>
              <a:t>Review the five key actions and begin focus on #4, Ensure resources.</a:t>
            </a:r>
          </a:p>
          <a:p>
            <a:pPr marL="0" indent="0">
              <a:buFont typeface="Courier New" panose="02070309020205020404" pitchFamily="49" charset="0"/>
              <a:buNone/>
            </a:pPr>
            <a:endParaRPr lang="en-US" b="0" baseline="0" dirty="0"/>
          </a:p>
          <a:p>
            <a:r>
              <a:rPr lang="en-US" b="0" baseline="0" dirty="0"/>
              <a:t>Discuss the need to ensure suggested resources are available and easily accessible to staff.</a:t>
            </a:r>
          </a:p>
          <a:p>
            <a:endParaRPr lang="en-US" baseline="0" dirty="0"/>
          </a:p>
          <a:p>
            <a:pPr marL="0" indent="0">
              <a:buFont typeface="Courier New" panose="02070309020205020404" pitchFamily="49" charset="0"/>
              <a:buNone/>
            </a:pPr>
            <a:r>
              <a:rPr lang="en-US" b="1" baseline="0" dirty="0"/>
              <a:t>To Say</a:t>
            </a:r>
          </a:p>
          <a:p>
            <a:pPr marL="0" indent="0">
              <a:buFont typeface="Courier New" panose="02070309020205020404" pitchFamily="49" charset="0"/>
              <a:buNone/>
            </a:pPr>
            <a:r>
              <a:rPr lang="en-US" b="0" baseline="0" dirty="0"/>
              <a:t>Next, we’ll look more closely at key action #4, Ensure resources. </a:t>
            </a:r>
            <a:r>
              <a:rPr lang="en-US" dirty="0"/>
              <a:t>Understanding</a:t>
            </a:r>
            <a:r>
              <a:rPr lang="en-US" baseline="0" dirty="0"/>
              <a:t> and providing the resources necessary to implement effective practices is sometimes overlooked. We will be looking at resources that need to be ensured.</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References </a:t>
            </a:r>
            <a:r>
              <a:rPr lang="en-US" b="0" baseline="0" dirty="0"/>
              <a:t>(adapted from)</a:t>
            </a:r>
            <a:endParaRPr lang="en-US" sz="1200" kern="1200" dirty="0">
              <a:solidFill>
                <a:schemeClr val="tx1"/>
              </a:solidFill>
              <a:effectLst/>
              <a:latin typeface="+mn-lt"/>
              <a:ea typeface="+mn-ea"/>
              <a:cs typeface="+mn-cs"/>
            </a:endParaRP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2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i="1" dirty="0">
              <a:solidFill>
                <a:schemeClr val="accent3"/>
              </a:solidFill>
            </a:endParaRPr>
          </a:p>
          <a:p>
            <a:pPr marL="182880" marR="0" indent="-182880">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24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i="1" dirty="0">
              <a:solidFill>
                <a:schemeClr val="accent3"/>
              </a:solidFill>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Lynch, M. (2020, July 6). Creating effective leadership teams in schools.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Edvocate</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https://www.theedadvocate.org/creating-effective-leadership-teams-in-schools/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30869676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b="1" baseline="0" dirty="0"/>
              <a:t>To Know</a:t>
            </a:r>
            <a:endParaRPr lang="en-US" b="0" baseline="0" dirty="0"/>
          </a:p>
          <a:p>
            <a:r>
              <a:rPr lang="en-US" b="0" baseline="0" dirty="0"/>
              <a:t>Without easy access to important resources, educators will find it difficult to implement the work of the four instructional areas leaders are focusing on (collaborative culture, high effective instructional practices, assessment, data-based decision making).</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Discuss different types of resources to consider when planning work in the four instructional areas.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To Say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It is the responsibility of the building leader to recognize what resources are needed to implement the practices learned through the professional learning across the four instructional areas of focus and ensure that those resources are available and easily accessible to staff. </a:t>
            </a:r>
            <a:r>
              <a:rPr lang="en-US" dirty="0"/>
              <a:t>These are</a:t>
            </a:r>
            <a:r>
              <a:rPr lang="en-US" baseline="0" dirty="0"/>
              <a:t> areas in which the building leader may need to ensure that appropriate resources are in place.  </a:t>
            </a:r>
            <a:endParaRPr lang="en-US" dirty="0"/>
          </a:p>
          <a:p>
            <a:pPr marL="171450" indent="-171450">
              <a:buFont typeface="Arial" panose="020B0604020202020204" pitchFamily="34" charset="0"/>
              <a:buChar char="•"/>
            </a:pPr>
            <a:r>
              <a:rPr lang="en-US" sz="1200" dirty="0">
                <a:solidFill>
                  <a:schemeClr val="tx1"/>
                </a:solidFill>
              </a:rPr>
              <a:t>People </a:t>
            </a:r>
            <a:r>
              <a:rPr lang="en-US" sz="1100" dirty="0">
                <a:solidFill>
                  <a:schemeClr val="tx1"/>
                </a:solidFill>
              </a:rPr>
              <a:t>(internal/external) </a:t>
            </a:r>
          </a:p>
          <a:p>
            <a:pPr marL="171450" indent="-171450">
              <a:buFont typeface="Arial" panose="020B0604020202020204" pitchFamily="34" charset="0"/>
              <a:buChar char="•"/>
            </a:pPr>
            <a:r>
              <a:rPr lang="en-US" sz="1200" dirty="0">
                <a:solidFill>
                  <a:schemeClr val="tx1"/>
                </a:solidFill>
              </a:rPr>
              <a:t>Time </a:t>
            </a:r>
            <a:r>
              <a:rPr lang="en-US" sz="1100" dirty="0">
                <a:solidFill>
                  <a:schemeClr val="tx1"/>
                </a:solidFill>
              </a:rPr>
              <a:t>(job-embedded)</a:t>
            </a:r>
          </a:p>
          <a:p>
            <a:pPr marL="171450" indent="-171450">
              <a:buFont typeface="Arial" panose="020B0604020202020204" pitchFamily="34" charset="0"/>
              <a:buChar char="•"/>
            </a:pPr>
            <a:r>
              <a:rPr lang="en-US" sz="1200" dirty="0">
                <a:solidFill>
                  <a:schemeClr val="tx1"/>
                </a:solidFill>
              </a:rPr>
              <a:t>Training/Professional Development</a:t>
            </a:r>
          </a:p>
          <a:p>
            <a:pPr marL="171450" indent="-171450">
              <a:buFont typeface="Arial" panose="020B0604020202020204" pitchFamily="34" charset="0"/>
              <a:buChar char="•"/>
            </a:pPr>
            <a:r>
              <a:rPr lang="en-US" sz="1200" dirty="0">
                <a:solidFill>
                  <a:schemeClr val="tx1"/>
                </a:solidFill>
              </a:rPr>
              <a:t>Materials</a:t>
            </a:r>
          </a:p>
          <a:p>
            <a:pPr marL="171450" indent="-171450">
              <a:buFont typeface="Arial" panose="020B0604020202020204" pitchFamily="34" charset="0"/>
              <a:buChar char="•"/>
            </a:pPr>
            <a:r>
              <a:rPr lang="en-US" sz="1200" dirty="0">
                <a:solidFill>
                  <a:schemeClr val="tx1"/>
                </a:solidFill>
              </a:rPr>
              <a:t>Money</a:t>
            </a:r>
          </a:p>
          <a:p>
            <a:pPr>
              <a:buFont typeface="Arial" panose="020B0604020202020204" pitchFamily="34" charset="0"/>
              <a:buChar char="•"/>
            </a:pPr>
            <a:endParaRPr lang="en-US" sz="1200" dirty="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References </a:t>
            </a:r>
            <a:r>
              <a:rPr lang="en-US" b="0" baseline="0" dirty="0"/>
              <a:t>(adapted from)</a:t>
            </a:r>
            <a:endParaRPr lang="en-US" sz="1200" kern="1200" dirty="0">
              <a:solidFill>
                <a:schemeClr val="tx1"/>
              </a:solidFill>
              <a:effectLst/>
              <a:latin typeface="+mn-lt"/>
              <a:ea typeface="+mn-ea"/>
              <a:cs typeface="+mn-cs"/>
            </a:endParaRP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2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i="1" dirty="0">
              <a:solidFill>
                <a:schemeClr val="accent3"/>
              </a:solidFill>
            </a:endParaRPr>
          </a:p>
          <a:p>
            <a:pPr marL="182880" marR="0" indent="-182880">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24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i="1" dirty="0">
              <a:solidFill>
                <a:schemeClr val="accent3"/>
              </a:solidFill>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Lynch, M. (2020, July 6). Creating effective leadership teams in schools.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Edvocate</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https://www.theedadvocate.org/creating-effective-leadership-teams-in-schools/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57</a:t>
            </a:fld>
            <a:endParaRPr lang="en-US"/>
          </a:p>
        </p:txBody>
      </p:sp>
    </p:spTree>
    <p:extLst>
      <p:ext uri="{BB962C8B-B14F-4D97-AF65-F5344CB8AC3E}">
        <p14:creationId xmlns:p14="http://schemas.microsoft.com/office/powerpoint/2010/main" val="41902915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Handout #8, </a:t>
            </a:r>
            <a:r>
              <a:rPr lang="en-US" b="0" baseline="0" dirty="0"/>
              <a:t>Ensuring Resources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This activity provides school leaders an opportunity to reflect on resources that are </a:t>
            </a:r>
            <a:r>
              <a:rPr lang="en-US" baseline="0" dirty="0"/>
              <a:t>needed to implement the instructional work of the building and develop steps to ensure those resources are accessible to staff.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Assist participants to consider resources needed to facilitate and implement the instructional work of the building. Have school leaders work individually or with a partner to reflect on resources needed, currently available, and steps needed to ensure they are accessible to staff. Handout 8 is to be completed. </a:t>
            </a:r>
            <a:endParaRPr lang="en-US" b="1" baseline="0"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Say</a:t>
            </a: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Consider what resources are needed to facilitate and implement the instructional work of the building. On the handout provided, or with a shoulder partner, reflect and briefly share your thoughts about these possible resources needed to do the instructional work of the building.</a:t>
            </a:r>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58</a:t>
            </a:fld>
            <a:endParaRPr lang="en-US"/>
          </a:p>
        </p:txBody>
      </p:sp>
    </p:spTree>
    <p:extLst>
      <p:ext uri="{BB962C8B-B14F-4D97-AF65-F5344CB8AC3E}">
        <p14:creationId xmlns:p14="http://schemas.microsoft.com/office/powerpoint/2010/main" val="37186556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baseline="0" dirty="0"/>
              <a:t>To Know</a:t>
            </a:r>
          </a:p>
          <a:p>
            <a:r>
              <a:rPr lang="en-US" b="0" baseline="0" dirty="0"/>
              <a:t>Again, these are the five critical actions key to addressing a school’s instructional focus areas. </a:t>
            </a:r>
          </a:p>
          <a:p>
            <a:endParaRPr lang="en-US" b="0" baseline="0" dirty="0"/>
          </a:p>
          <a:p>
            <a:pPr marL="0" indent="0">
              <a:buFont typeface="Courier New" panose="02070309020205020404" pitchFamily="49" charset="0"/>
              <a:buNone/>
            </a:pPr>
            <a:r>
              <a:rPr lang="en-US" b="0" baseline="0" dirty="0"/>
              <a:t>We will now  look more closely at key action #5, Monitor for implementation and collaboration. It is critical that monitoring takes place; w</a:t>
            </a:r>
            <a:r>
              <a:rPr lang="en-US" baseline="0" dirty="0"/>
              <a:t>hen this work goes unmonitored, implementation of professional learning leading to improved teacher performance and improved student outcomes are left to chance which often results in unmet goals with little or no success.</a:t>
            </a:r>
            <a:endParaRPr lang="en-US" b="0" baseline="0" dirty="0"/>
          </a:p>
          <a:p>
            <a:pPr marL="0" indent="0">
              <a:buFont typeface="Courier New" panose="02070309020205020404" pitchFamily="49" charset="0"/>
              <a:buNone/>
            </a:pPr>
            <a:endParaRPr lang="en-US" baseline="0" dirty="0"/>
          </a:p>
          <a:p>
            <a:pPr marL="0" indent="0">
              <a:buFont typeface="Courier New" panose="02070309020205020404" pitchFamily="49" charset="0"/>
              <a:buNone/>
            </a:pPr>
            <a:r>
              <a:rPr lang="en-US" b="1" baseline="0" dirty="0"/>
              <a:t>To Do</a:t>
            </a:r>
          </a:p>
          <a:p>
            <a:pPr marL="0" indent="0">
              <a:buFont typeface="Courier New" panose="02070309020205020404" pitchFamily="49" charset="0"/>
              <a:buNone/>
            </a:pPr>
            <a:r>
              <a:rPr lang="en-US" b="0" baseline="0" dirty="0"/>
              <a:t>Review the five key actions and begin focus on # 5, Monitor for implementation and collaboration.</a:t>
            </a:r>
          </a:p>
          <a:p>
            <a:pPr marL="0" indent="0">
              <a:buFont typeface="Courier New" panose="02070309020205020404" pitchFamily="49" charset="0"/>
              <a:buNone/>
            </a:pP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Discuss the need to ensure suggested resources are available and easily accessible to staff. Discuss the need to monitor for implementation and collaboration.</a:t>
            </a:r>
          </a:p>
          <a:p>
            <a:endParaRPr lang="en-US" baseline="0" dirty="0"/>
          </a:p>
          <a:p>
            <a:pPr marL="0" indent="0">
              <a:buFont typeface="Courier New" panose="02070309020205020404" pitchFamily="49" charset="0"/>
              <a:buNone/>
            </a:pPr>
            <a:r>
              <a:rPr lang="en-US" b="1" baseline="0" dirty="0"/>
              <a:t>To Say</a:t>
            </a:r>
          </a:p>
          <a:p>
            <a:pPr marL="0" indent="0">
              <a:buFont typeface="Courier New" panose="02070309020205020404" pitchFamily="49" charset="0"/>
              <a:buNone/>
            </a:pPr>
            <a:r>
              <a:rPr lang="en-US" b="0" baseline="0" dirty="0"/>
              <a:t>Now we will look at the last key action #5, Monitor for implementation and collaboration. </a:t>
            </a:r>
            <a:r>
              <a:rPr lang="en-US" baseline="0" dirty="0"/>
              <a:t>Monitoring implementation of practices learned though professional development in the four areas of instructional focus and how teachers are working collaboratively to help each other succeed ensures that work to improve instructional effectiveness and increase student outcomes is occurring as intended. When this work goes unmonitored, implementation of professional learning leading to improved teacher performance and improved student outcomes are left to chance which often results in unmet goals with little or no success.</a:t>
            </a:r>
          </a:p>
          <a:p>
            <a:pPr marL="0" indent="0">
              <a:buFont typeface="Courier New" panose="02070309020205020404" pitchFamily="49" charset="0"/>
              <a:buNone/>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References </a:t>
            </a:r>
            <a:r>
              <a:rPr lang="en-US" b="0" baseline="0" dirty="0"/>
              <a:t>(adapted from)</a:t>
            </a:r>
            <a:endParaRPr lang="en-US" sz="1200" kern="1200" dirty="0">
              <a:solidFill>
                <a:schemeClr val="tx1"/>
              </a:solidFill>
              <a:effectLst/>
              <a:latin typeface="+mn-lt"/>
              <a:ea typeface="+mn-ea"/>
              <a:cs typeface="+mn-cs"/>
            </a:endParaRP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2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i="1" dirty="0">
              <a:solidFill>
                <a:schemeClr val="accent3"/>
              </a:solidFill>
            </a:endParaRPr>
          </a:p>
          <a:p>
            <a:pPr marL="182880" marR="0" indent="-182880">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24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i="1" dirty="0">
              <a:solidFill>
                <a:schemeClr val="accent3"/>
              </a:solidFill>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Lynch, M. (2020, July 6). Creating effective leadership teams in schools.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Edvocate</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https://www.theedadvocate.org/creating-effective-leadership-teams-in-schools/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indent="0">
              <a:buFont typeface="Courier New" panose="02070309020205020404" pitchFamily="49" charset="0"/>
              <a:buNone/>
            </a:pPr>
            <a:endParaRPr lang="en-US" b="0"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59</a:t>
            </a:fld>
            <a:endParaRPr lang="en-US">
              <a:solidFill>
                <a:prstClr val="black"/>
              </a:solidFill>
            </a:endParaRPr>
          </a:p>
        </p:txBody>
      </p:sp>
    </p:spTree>
    <p:extLst>
      <p:ext uri="{BB962C8B-B14F-4D97-AF65-F5344CB8AC3E}">
        <p14:creationId xmlns:p14="http://schemas.microsoft.com/office/powerpoint/2010/main" val="1853062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 #1, </a:t>
            </a:r>
            <a:r>
              <a:rPr lang="en-US" b="0" dirty="0"/>
              <a:t>Key Terms</a:t>
            </a:r>
          </a:p>
          <a:p>
            <a:endParaRPr lang="en-US" b="0" dirty="0"/>
          </a:p>
          <a:p>
            <a:r>
              <a:rPr lang="en-US" b="1" dirty="0"/>
              <a:t>To Know  </a:t>
            </a:r>
          </a:p>
          <a:p>
            <a:r>
              <a:rPr lang="en-US" dirty="0"/>
              <a:t>It is advantageous to have knowledge of the key terms for this Professional Learning Module. It is important to establish</a:t>
            </a:r>
            <a:r>
              <a:rPr lang="en-US" baseline="0" dirty="0"/>
              <a:t> a</a:t>
            </a:r>
            <a:r>
              <a:rPr lang="en-US" dirty="0"/>
              <a:t> shared understanding</a:t>
            </a:r>
            <a:r>
              <a:rPr lang="en-US" baseline="0" dirty="0"/>
              <a:t> for </a:t>
            </a:r>
            <a:r>
              <a:rPr lang="en-US" dirty="0"/>
              <a:t>each of these terms for</a:t>
            </a:r>
            <a:r>
              <a:rPr lang="en-US" baseline="0" dirty="0"/>
              <a:t> learning to be consistent. This is handout #1.</a:t>
            </a:r>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6</a:t>
            </a:fld>
            <a:endParaRPr lang="en-US"/>
          </a:p>
        </p:txBody>
      </p:sp>
    </p:spTree>
    <p:extLst>
      <p:ext uri="{BB962C8B-B14F-4D97-AF65-F5344CB8AC3E}">
        <p14:creationId xmlns:p14="http://schemas.microsoft.com/office/powerpoint/2010/main" val="28655252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There are a variety of tools available </a:t>
            </a:r>
            <a:r>
              <a:rPr lang="en-US" u="none" baseline="0" dirty="0"/>
              <a:t>to ensure the areas of instructional focus are monitored so they are implemented with fidelity. Those tools include Practice Profiles, Self-Assessment Practice Profiles (SAPPs), Walk-through or Look-for Tools, Peer Observations, and Surveys such as the CWIS (Collaborative Work Implementation Survey). Be familiar with each of these monitoring tools.</a:t>
            </a:r>
          </a:p>
          <a:p>
            <a:pPr marL="171450" indent="-171450">
              <a:buFont typeface="Arial" panose="020B0604020202020204" pitchFamily="34" charset="0"/>
              <a:buChar char="•"/>
            </a:pPr>
            <a:r>
              <a:rPr lang="en-US" baseline="0" dirty="0"/>
              <a:t>Practice Profiles and Walk-through tools can be found on the </a:t>
            </a:r>
            <a:r>
              <a:rPr lang="en-US" baseline="0" dirty="0" err="1"/>
              <a:t>MoEdu</a:t>
            </a:r>
            <a:r>
              <a:rPr lang="en-US" baseline="0" dirty="0"/>
              <a:t>-Sail website at https://www.moedu-sail.org/mtss-facilitator-materials/</a:t>
            </a:r>
          </a:p>
          <a:p>
            <a:pPr marL="171450" indent="-171450">
              <a:buFont typeface="Arial" panose="020B0604020202020204" pitchFamily="34" charset="0"/>
              <a:buChar char="•"/>
            </a:pPr>
            <a:r>
              <a:rPr lang="en-US" baseline="0" dirty="0"/>
              <a:t>SAPP results can be found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https://apps.dese.mo.gov/DESEApplicationsSignin/Index</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u="sng" baseline="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baseline="0" dirty="0"/>
              <a:t>CWIS results can be found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http://cwis.missouripd.org/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Discuss the need to monitor for implementation and collaboration. Explain the purpose and features of each of these monitoring tools. Go to the sites and show participants samples of these tools and how to access them.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b="1" baseline="0" dirty="0"/>
              <a:t>To Say</a:t>
            </a:r>
          </a:p>
          <a:p>
            <a:r>
              <a:rPr lang="en-US" b="0" baseline="0" dirty="0"/>
              <a:t>There are a variety of tools available </a:t>
            </a:r>
            <a:r>
              <a:rPr lang="en-US" u="none" baseline="0" dirty="0"/>
              <a:t>to ensure the areas of instructional focus are monitored so they are implemented with fidelity. </a:t>
            </a:r>
          </a:p>
          <a:p>
            <a:endParaRPr lang="en-US" u="none" baseline="0" dirty="0"/>
          </a:p>
          <a:p>
            <a:r>
              <a:rPr lang="en-US" u="none" baseline="0" dirty="0"/>
              <a:t>(Explain each tool, its purpose and features).</a:t>
            </a:r>
            <a:endParaRPr lang="en-US" baseline="0" dirty="0"/>
          </a:p>
          <a:p>
            <a:r>
              <a:rPr lang="en-US" baseline="0" dirty="0"/>
              <a:t>The Practice Profiles and Walk-through Tools can be found on the </a:t>
            </a:r>
            <a:r>
              <a:rPr lang="en-US" baseline="0" dirty="0" err="1"/>
              <a:t>MOEdu</a:t>
            </a:r>
            <a:r>
              <a:rPr lang="en-US" baseline="0" dirty="0"/>
              <a:t>-Sail website under facilitator materials. Links to those and the other tools can be found on the Essential Planning Inventory (EPI) that we will soon be examining.</a:t>
            </a:r>
          </a:p>
          <a:p>
            <a:endParaRPr lang="en-US" baseline="0" dirty="0"/>
          </a:p>
          <a:p>
            <a:r>
              <a:rPr lang="en-US" b="1" baseline="0" dirty="0"/>
              <a:t>Reference</a:t>
            </a:r>
          </a:p>
          <a:p>
            <a:pPr marL="182880" marR="0" indent="-182880">
              <a:spcBef>
                <a:spcPts val="0"/>
              </a:spcBef>
              <a:spcAft>
                <a:spcPts val="800"/>
              </a:spcAft>
              <a:buNone/>
            </a:pPr>
            <a:r>
              <a:rPr lang="en-US" sz="1200" dirty="0" err="1">
                <a:effectLst/>
                <a:latin typeface="Calibri" panose="020F0502020204030204" pitchFamily="34" charset="0"/>
                <a:ea typeface="Calibri" panose="020F0502020204030204" pitchFamily="34" charset="0"/>
                <a:cs typeface="Calibri" panose="020F0502020204030204" pitchFamily="34" charset="0"/>
              </a:rPr>
              <a:t>MOEdu</a:t>
            </a:r>
            <a:r>
              <a:rPr lang="en-US" sz="1200" dirty="0">
                <a:effectLst/>
                <a:latin typeface="Calibri" panose="020F0502020204030204" pitchFamily="34" charset="0"/>
                <a:ea typeface="Calibri" panose="020F0502020204030204" pitchFamily="34" charset="0"/>
                <a:cs typeface="Calibri" panose="020F0502020204030204" pitchFamily="34" charset="0"/>
              </a:rPr>
              <a:t>-Sail. (2022). </a:t>
            </a:r>
            <a:r>
              <a:rPr lang="en-US" sz="1200" i="1" dirty="0">
                <a:effectLst/>
                <a:latin typeface="Calibri" panose="020F0502020204030204" pitchFamily="34" charset="0"/>
                <a:ea typeface="Calibri" panose="020F0502020204030204" pitchFamily="34" charset="0"/>
                <a:cs typeface="Calibri" panose="020F0502020204030204" pitchFamily="34" charset="0"/>
              </a:rPr>
              <a:t>Professional learning materials</a:t>
            </a:r>
            <a:r>
              <a:rPr lang="en-US" sz="1200" dirty="0">
                <a:effectLst/>
                <a:latin typeface="Calibri" panose="020F0502020204030204" pitchFamily="34" charset="0"/>
                <a:ea typeface="Calibri" panose="020F0502020204030204" pitchFamily="34" charset="0"/>
                <a:cs typeface="Calibri" panose="020F0502020204030204" pitchFamily="34" charset="0"/>
              </a:rPr>
              <a:t>. Missouri Department of Elementary and Secondary Education: NAU Institute for Human Development.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https://www.moedu-sail.org/mtss-facilitator-materials/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60</a:t>
            </a:fld>
            <a:endParaRPr lang="en-US"/>
          </a:p>
        </p:txBody>
      </p:sp>
    </p:spTree>
    <p:extLst>
      <p:ext uri="{BB962C8B-B14F-4D97-AF65-F5344CB8AC3E}">
        <p14:creationId xmlns:p14="http://schemas.microsoft.com/office/powerpoint/2010/main" val="27516629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i="0" dirty="0">
                <a:solidFill>
                  <a:srgbClr val="444444"/>
                </a:solidFill>
                <a:effectLst/>
                <a:latin typeface="Noto Sans" panose="020B0502040204020203" pitchFamily="34" charset="0"/>
              </a:rPr>
              <a:t>To Know/To Say</a:t>
            </a:r>
          </a:p>
          <a:p>
            <a:r>
              <a:rPr lang="en-US" b="0" dirty="0"/>
              <a:t>Teacher observation/evaluation is another strategy educational leaders may use to reinforce and monitor expectations. </a:t>
            </a:r>
            <a:r>
              <a:rPr lang="en-US" b="0" i="0" dirty="0">
                <a:solidFill>
                  <a:srgbClr val="000000"/>
                </a:solidFill>
                <a:effectLst/>
                <a:latin typeface="docs-Calibri"/>
              </a:rPr>
              <a:t>Trust Based Observations is an educator evaluation model that is based on the understanding that people perform best when they feel safe and supported. Craig Randall explains the why and how of building trusting relationships with teachers through short frequent observations and collegial conversations to improve educator effectiveness resulting in greater impact on student performance. </a:t>
            </a:r>
            <a:r>
              <a:rPr lang="en-US" b="0" i="0" dirty="0">
                <a:solidFill>
                  <a:srgbClr val="444444"/>
                </a:solidFill>
                <a:effectLst/>
                <a:latin typeface="Noto Sans" panose="020B0502040204020203" pitchFamily="34" charset="0"/>
              </a:rPr>
              <a:t>He emphasizes the importance of being frequently present in classes, asking reflective questions, taking time to notice and focus on teaching strengths, and then at the right time begin to work with teachers on areas of growth.</a:t>
            </a:r>
          </a:p>
          <a:p>
            <a:endParaRPr lang="en-US" b="0" i="0" dirty="0">
              <a:solidFill>
                <a:srgbClr val="444444"/>
              </a:solidFill>
              <a:effectLst/>
              <a:latin typeface="Noto Sans" panose="020B0502040204020203" pitchFamily="34" charset="0"/>
            </a:endParaRPr>
          </a:p>
          <a:p>
            <a:r>
              <a:rPr lang="en-US" b="0" i="0" dirty="0">
                <a:solidFill>
                  <a:srgbClr val="444444"/>
                </a:solidFill>
                <a:effectLst/>
                <a:latin typeface="Noto Sans" panose="020B0502040204020203" pitchFamily="34" charset="0"/>
              </a:rPr>
              <a:t>Please note this video is on the front page of Craig Randall’s website. You will need to click on the website link.</a:t>
            </a:r>
          </a:p>
          <a:p>
            <a:endParaRPr lang="en-US" b="0" i="0" dirty="0">
              <a:solidFill>
                <a:srgbClr val="444444"/>
              </a:solidFill>
              <a:effectLst/>
              <a:latin typeface="Noto Sans" panose="020B0502040204020203" pitchFamily="34" charset="0"/>
            </a:endParaRPr>
          </a:p>
          <a:p>
            <a:r>
              <a:rPr lang="en-US" b="1" i="0" dirty="0">
                <a:solidFill>
                  <a:srgbClr val="444444"/>
                </a:solidFill>
                <a:effectLst/>
                <a:latin typeface="Noto Sans" panose="020B0502040504020204" pitchFamily="34" charset="0"/>
              </a:rPr>
              <a:t>To Do/Say</a:t>
            </a:r>
          </a:p>
          <a:p>
            <a:r>
              <a:rPr lang="en-US" b="0" dirty="0"/>
              <a:t>Teacher observation/evaluation is another strategy educational leaders may use to reinforce and monitor expectations. Whether this is a walkthrough tool that is used to provide feedback or a more formal system such as trust-based observation. </a:t>
            </a:r>
            <a:r>
              <a:rPr lang="en-US" b="0" i="0" dirty="0">
                <a:solidFill>
                  <a:srgbClr val="000000"/>
                </a:solidFill>
                <a:effectLst/>
                <a:latin typeface="docs-Calibri"/>
              </a:rPr>
              <a:t>Trust Based Observations is an educator evaluation model that is based on the understanding that people perform best when they feel safe and supported. Craig Randall explains the why and how of building trusting relationships with teachers through short frequent observations and collegial conversations to improve educator effectiveness resulting in greater impact on student performance. </a:t>
            </a:r>
          </a:p>
          <a:p>
            <a:endParaRPr lang="en-US" b="0" i="0" dirty="0">
              <a:solidFill>
                <a:srgbClr val="000000"/>
              </a:solidFill>
              <a:effectLst/>
              <a:latin typeface="docs-Calibri"/>
            </a:endParaRPr>
          </a:p>
          <a:p>
            <a:r>
              <a:rPr lang="en-US" b="0" i="0" dirty="0">
                <a:solidFill>
                  <a:srgbClr val="444444"/>
                </a:solidFill>
                <a:effectLst/>
                <a:latin typeface="Noto Sans" panose="020B0502040504020204" pitchFamily="34" charset="0"/>
              </a:rPr>
              <a:t>Show the video. Next, ask participants to reflect on these questions with a partner or small group:</a:t>
            </a:r>
          </a:p>
          <a:p>
            <a:pPr marL="171450" indent="-171450">
              <a:buFont typeface="Arial" panose="020B0604020202020204" pitchFamily="34" charset="0"/>
              <a:buChar char="•"/>
            </a:pPr>
            <a:r>
              <a:rPr lang="en-US" b="0" i="0" dirty="0">
                <a:solidFill>
                  <a:srgbClr val="444444"/>
                </a:solidFill>
                <a:effectLst/>
                <a:latin typeface="Noto Sans" panose="020B0502040504020204" pitchFamily="34" charset="0"/>
              </a:rPr>
              <a:t>How might such a model help promote Hattie’s </a:t>
            </a:r>
            <a:r>
              <a:rPr lang="en-US" b="0" i="0" dirty="0" err="1">
                <a:solidFill>
                  <a:srgbClr val="444444"/>
                </a:solidFill>
                <a:effectLst/>
                <a:latin typeface="Noto Sans" panose="020B0502040504020204" pitchFamily="34" charset="0"/>
              </a:rPr>
              <a:t>Mindframes</a:t>
            </a:r>
            <a:r>
              <a:rPr lang="en-US" b="0" i="0" dirty="0">
                <a:solidFill>
                  <a:srgbClr val="444444"/>
                </a:solidFill>
                <a:effectLst/>
                <a:latin typeface="Noto Sans" panose="020B0502040504020204" pitchFamily="34" charset="0"/>
              </a:rPr>
              <a:t> for Leaders?</a:t>
            </a:r>
          </a:p>
          <a:p>
            <a:pPr marL="171450" indent="-171450">
              <a:buFont typeface="Arial" panose="020B0604020202020204" pitchFamily="34" charset="0"/>
              <a:buChar char="•"/>
            </a:pPr>
            <a:r>
              <a:rPr lang="en-US" b="0" i="0" dirty="0">
                <a:solidFill>
                  <a:srgbClr val="444444"/>
                </a:solidFill>
                <a:effectLst/>
                <a:latin typeface="Noto Sans" panose="020B0502040504020204" pitchFamily="34" charset="0"/>
              </a:rPr>
              <a:t>How does Trust-Based Teacher Observations help to build collective teacher and leader efficacy?</a:t>
            </a:r>
          </a:p>
          <a:p>
            <a:pPr marL="171450" indent="-171450">
              <a:buFont typeface="Arial" panose="020B0604020202020204" pitchFamily="34" charset="0"/>
              <a:buChar char="•"/>
            </a:pPr>
            <a:endParaRPr lang="en-US" b="0" i="0" dirty="0">
              <a:solidFill>
                <a:srgbClr val="444444"/>
              </a:solidFill>
              <a:effectLst/>
              <a:latin typeface="Noto Sans" panose="020B0502040504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u="none" strike="noStrike" dirty="0">
                <a:solidFill>
                  <a:srgbClr val="000000"/>
                </a:solidFill>
                <a:effectLst/>
                <a:latin typeface="docs-Calibri"/>
              </a:rPr>
              <a:t>Video</a:t>
            </a:r>
            <a:r>
              <a:rPr lang="en-US" b="0" i="0" u="none" strike="noStrike" dirty="0">
                <a:solidFill>
                  <a:srgbClr val="000000"/>
                </a:solidFill>
                <a:effectLst/>
                <a:latin typeface="docs-Calibri"/>
              </a:rPr>
              <a:t> (3:57 minutes), Trust Based Observations, trustbased.com/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444444"/>
              </a:solidFill>
              <a:effectLst/>
              <a:latin typeface="Noto Sans" panose="020B0502040204020203" pitchFamily="34" charset="0"/>
            </a:endParaRPr>
          </a:p>
          <a:p>
            <a:r>
              <a:rPr lang="en-US" b="1" i="0" dirty="0">
                <a:solidFill>
                  <a:srgbClr val="444444"/>
                </a:solidFill>
                <a:effectLst/>
                <a:latin typeface="Noto Sans" panose="020B0502040504020204" pitchFamily="34" charset="0"/>
              </a:rPr>
              <a:t>Reference</a:t>
            </a:r>
          </a:p>
          <a:p>
            <a:pPr marL="182880" indent="-182880">
              <a:spcBef>
                <a:spcPts val="0"/>
              </a:spcBef>
              <a:spcAft>
                <a:spcPts val="800"/>
              </a:spcAft>
              <a:buNone/>
            </a:pPr>
            <a:r>
              <a:rPr lang="en-US" sz="1200" b="0" i="0" u="none" strike="noStrike" dirty="0">
                <a:solidFill>
                  <a:srgbClr val="000000"/>
                </a:solidFill>
                <a:effectLst/>
                <a:latin typeface="Calibri" panose="020F0502020204030204" pitchFamily="34" charset="0"/>
                <a:cs typeface="Calibri" panose="020F0502020204030204" pitchFamily="34" charset="0"/>
              </a:rPr>
              <a:t>Randall, C. (2018). </a:t>
            </a:r>
            <a:r>
              <a:rPr lang="en-US" sz="1200" b="0" i="1" u="none" strike="noStrike" dirty="0">
                <a:solidFill>
                  <a:srgbClr val="000000"/>
                </a:solidFill>
                <a:effectLst/>
                <a:latin typeface="Calibri" panose="020F0502020204030204" pitchFamily="34" charset="0"/>
                <a:cs typeface="Calibri" panose="020F0502020204030204" pitchFamily="34" charset="0"/>
              </a:rPr>
              <a:t>Trust-based observations</a:t>
            </a:r>
            <a:r>
              <a:rPr lang="en-US" sz="1200" b="0" i="0" u="none" strike="noStrike" dirty="0">
                <a:solidFill>
                  <a:srgbClr val="000000"/>
                </a:solidFill>
                <a:effectLst/>
                <a:latin typeface="Calibri" panose="020F0502020204030204" pitchFamily="34" charset="0"/>
                <a:cs typeface="Calibri" panose="020F0502020204030204" pitchFamily="34" charset="0"/>
              </a:rPr>
              <a:t> [Video]. </a:t>
            </a:r>
            <a:r>
              <a:rPr lang="en-US" sz="1200" b="0" i="0" u="none" strike="noStrike" dirty="0">
                <a:solidFill>
                  <a:srgbClr val="000000"/>
                </a:solidFill>
                <a:effectLst/>
                <a:latin typeface="Calibri" panose="020F0502020204030204" pitchFamily="34" charset="0"/>
                <a:cs typeface="Calibri" panose="020F0502020204030204" pitchFamily="34" charset="0"/>
                <a:hlinkClick r:id="rId3"/>
              </a:rPr>
              <a:t>https://trustbased.com/</a:t>
            </a:r>
            <a:endParaRPr lang="en-US" sz="1200" b="0" i="0" u="none" strike="noStrike" dirty="0">
              <a:solidFill>
                <a:srgbClr val="000000"/>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61</a:t>
            </a:fld>
            <a:endParaRPr lang="en-US"/>
          </a:p>
        </p:txBody>
      </p:sp>
    </p:spTree>
    <p:extLst>
      <p:ext uri="{BB962C8B-B14F-4D97-AF65-F5344CB8AC3E}">
        <p14:creationId xmlns:p14="http://schemas.microsoft.com/office/powerpoint/2010/main" val="25533456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To Know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Trust Based Observations, developed by Craig Randall, are aligned with Hattie’s leadership </a:t>
            </a:r>
            <a:r>
              <a:rPr lang="en-US" b="0" dirty="0" err="1"/>
              <a:t>mindframes</a:t>
            </a:r>
            <a:r>
              <a:rPr lang="en-US" b="0" dirty="0"/>
              <a:t>. Trust Based Observations is an innovative way to conduct teacher observations while helping to </a:t>
            </a:r>
            <a:r>
              <a:rPr lang="en-US" sz="1200" dirty="0">
                <a:solidFill>
                  <a:schemeClr val="tx1"/>
                </a:solidFill>
              </a:rPr>
              <a:t>build relationships and trust with educators so that learning can occur in a place where it is safe to make mistakes. These observations build on teachers’ strengths, engage in collaborative dialogue, and provide actionable feedback that results in improved teaching and learning for all.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1"/>
                </a:solidFill>
              </a:rPr>
              <a:t>To learn more about Trust Based Observations, go to Craig Randall’s website, https://trustbased.com/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tx1"/>
              </a:solidFill>
            </a:endParaRPr>
          </a:p>
          <a:p>
            <a:r>
              <a:rPr lang="en-US" b="1" dirty="0"/>
              <a:t>To Do </a:t>
            </a:r>
          </a:p>
          <a:p>
            <a:r>
              <a:rPr lang="en-US" b="0" dirty="0"/>
              <a:t>Read Hattie’s quote supporting Trust Based Observations. Use this quote to further the discussion on trust-based observation. </a:t>
            </a:r>
          </a:p>
          <a:p>
            <a:endParaRPr lang="en-US" b="0" dirty="0"/>
          </a:p>
          <a:p>
            <a:r>
              <a:rPr lang="en-US" b="1" dirty="0"/>
              <a:t>To Say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(Read Hattie’s quote.) Trust Based Observations are closely aligned with Hattie’s Leadership </a:t>
            </a:r>
            <a:r>
              <a:rPr lang="en-US" b="0" dirty="0" err="1"/>
              <a:t>Mindframes</a:t>
            </a:r>
            <a:r>
              <a:rPr lang="en-US" b="0" dirty="0"/>
              <a:t> and are a great example of how leaders can help develop educator growth mindset. They are an innovative and more effective way to conduct teacher observations. By using emotional intelligence when interacting with educators, relationships are built through trust</a:t>
            </a:r>
            <a:r>
              <a:rPr lang="en-US" sz="1200" b="0" dirty="0">
                <a:solidFill>
                  <a:schemeClr val="tx1"/>
                </a:solidFill>
              </a:rPr>
              <a:t> so that learning can occur in a place where it is safe to make mistakes.  These observations build on teachers’ strengths, engage in collaborative dialogue, and provide actionable feedback that results in improved impact on teaching and learning. Trust Based Observations also encourage risk taking so that teachers feel empowered and are more likely to try new and innovative approaches to teaching.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tx1"/>
                </a:solidFill>
              </a:rPr>
              <a:t>Are there words in this quote that stand out to you as an instructional leader when considering teacher observations?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tx1"/>
                </a:solidFill>
              </a:rPr>
              <a:t>Reference</a:t>
            </a:r>
          </a:p>
          <a:p>
            <a:pPr marL="182880" indent="-182880">
              <a:spcBef>
                <a:spcPts val="0"/>
              </a:spcBef>
              <a:spcAft>
                <a:spcPts val="800"/>
              </a:spcAft>
              <a:buNone/>
            </a:pPr>
            <a:r>
              <a:rPr lang="en-US" sz="1200" b="0" i="0" u="none" strike="noStrike" dirty="0">
                <a:solidFill>
                  <a:srgbClr val="000000"/>
                </a:solidFill>
                <a:effectLst/>
                <a:latin typeface="Calibri" panose="020F0502020204030204" pitchFamily="34" charset="0"/>
                <a:cs typeface="Calibri" panose="020F0502020204030204" pitchFamily="34" charset="0"/>
              </a:rPr>
              <a:t>Randall, C. (2022). </a:t>
            </a:r>
            <a:r>
              <a:rPr lang="en-US" sz="1200" b="0" i="1" u="none" strike="noStrike" dirty="0">
                <a:solidFill>
                  <a:srgbClr val="000000"/>
                </a:solidFill>
                <a:effectLst/>
                <a:latin typeface="Calibri" panose="020F0502020204030204" pitchFamily="34" charset="0"/>
                <a:cs typeface="Calibri" panose="020F0502020204030204" pitchFamily="34" charset="0"/>
              </a:rPr>
              <a:t>Trust-based observations</a:t>
            </a:r>
            <a:r>
              <a:rPr lang="en-US" sz="1200" b="0" i="0" u="none" strike="noStrike" dirty="0">
                <a:solidFill>
                  <a:srgbClr val="000000"/>
                </a:solidFill>
                <a:effectLst/>
                <a:latin typeface="Calibri" panose="020F0502020204030204" pitchFamily="34" charset="0"/>
                <a:cs typeface="Calibri" panose="020F0502020204030204" pitchFamily="34" charset="0"/>
              </a:rPr>
              <a:t> [Website]. </a:t>
            </a:r>
            <a:r>
              <a:rPr lang="en-US" sz="1200" b="0" i="0" u="none" strike="noStrike" dirty="0">
                <a:solidFill>
                  <a:srgbClr val="000000"/>
                </a:solidFill>
                <a:effectLst/>
                <a:latin typeface="Calibri" panose="020F0502020204030204" pitchFamily="34" charset="0"/>
                <a:cs typeface="Calibri" panose="020F0502020204030204" pitchFamily="34" charset="0"/>
                <a:hlinkClick r:id="rId3"/>
              </a:rPr>
              <a:t>https://trustbased.com/</a:t>
            </a:r>
            <a:endParaRPr lang="en-US" sz="1200" b="0" i="0" u="none" strike="noStrike" dirty="0">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solidFill>
                <a:schemeClr val="tx1"/>
              </a:solidFill>
            </a:endParaRPr>
          </a:p>
          <a:p>
            <a:endParaRPr lang="en-US" b="0" dirty="0"/>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62</a:t>
            </a:fld>
            <a:endParaRPr lang="en-US"/>
          </a:p>
        </p:txBody>
      </p:sp>
    </p:spTree>
    <p:extLst>
      <p:ext uri="{BB962C8B-B14F-4D97-AF65-F5344CB8AC3E}">
        <p14:creationId xmlns:p14="http://schemas.microsoft.com/office/powerpoint/2010/main" val="16173230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To Know</a:t>
            </a:r>
          </a:p>
          <a:p>
            <a:r>
              <a:rPr lang="en-US" dirty="0"/>
              <a:t>These nine categories are on the Trust Based Observation form by James Randall. This is a free form when you sign up for it on his website: </a:t>
            </a:r>
            <a:r>
              <a:rPr lang="en-US" dirty="0">
                <a:hlinkClick r:id="rId3"/>
              </a:rPr>
              <a:t>TBO Reflection Form (trustbased.com)</a:t>
            </a:r>
            <a:endParaRPr lang="en-US" dirty="0"/>
          </a:p>
          <a:p>
            <a:endParaRPr lang="en-US" dirty="0"/>
          </a:p>
          <a:p>
            <a:r>
              <a:rPr lang="en-US" b="1" dirty="0"/>
              <a:t>To Do</a:t>
            </a:r>
          </a:p>
          <a:p>
            <a:r>
              <a:rPr lang="en-US" dirty="0"/>
              <a:t>Please have the participants download this TBO Reflection Form for an activity.</a:t>
            </a:r>
          </a:p>
          <a:p>
            <a:endParaRPr lang="en-US" dirty="0"/>
          </a:p>
          <a:p>
            <a:r>
              <a:rPr lang="en-US" b="1" dirty="0"/>
              <a:t>To Say</a:t>
            </a:r>
          </a:p>
          <a:p>
            <a:r>
              <a:rPr lang="en-US" b="0" dirty="0"/>
              <a:t>The Trust Based Observation form gathers evidence around nine areas of good teaching (listed on slide). Craig Randall suggests that this observation form be used only after several teacher observations have first taken place to highlight teacher strengths and establish trust. This process does not rate/rank pedagogy but rather works to change mindset that promotes teacher self-assessment, reflection, and collaborative professional conversations to improve practice.</a:t>
            </a:r>
          </a:p>
          <a:p>
            <a:endParaRPr lang="en-US" b="0" dirty="0"/>
          </a:p>
          <a:p>
            <a:r>
              <a:rPr lang="en-US" b="0" dirty="0"/>
              <a:t>The form itself is also a teacher growth and learning resource for educators. In addition to the observation evidence, it provides learning resources to help build skills around the effective strategies.</a:t>
            </a:r>
          </a:p>
          <a:p>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Ask school leaders to download this form and share reflections regarding the level of trust and teacher growth that is generated by their current observation forms. Continue discussion around how they might develop observations that are more trust-based and the benefits of using an evaluation model such as Craig Randall’s Trust Based Observation.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Finally, ask school leaders to reflect on these two questions as they have follow-up with teachers.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b="0" dirty="0"/>
              <a:t>What were you doing to help students learn?</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b="0" dirty="0"/>
              <a:t>If you had the opportunity to reteach the lesson, what, if anything, might you do differently?</a:t>
            </a:r>
            <a:endParaRPr lang="en-US" b="1" dirty="0"/>
          </a:p>
          <a:p>
            <a:endParaRPr lang="en-US" dirty="0"/>
          </a:p>
          <a:p>
            <a:r>
              <a:rPr lang="en-US" b="1" dirty="0"/>
              <a:t>Reference</a:t>
            </a:r>
          </a:p>
          <a:p>
            <a:pPr marL="182880" indent="-182880">
              <a:spcBef>
                <a:spcPts val="0"/>
              </a:spcBef>
              <a:spcAft>
                <a:spcPts val="800"/>
              </a:spcAft>
              <a:buNone/>
            </a:pPr>
            <a:r>
              <a:rPr lang="en-US" sz="1200" b="0" i="0" u="none" strike="noStrike" dirty="0">
                <a:solidFill>
                  <a:srgbClr val="000000"/>
                </a:solidFill>
                <a:effectLst/>
                <a:latin typeface="Calibri" panose="020F0502020204030204" pitchFamily="34" charset="0"/>
                <a:cs typeface="Calibri" panose="020F0502020204030204" pitchFamily="34" charset="0"/>
              </a:rPr>
              <a:t>Randall, C. (2022). </a:t>
            </a:r>
            <a:r>
              <a:rPr lang="en-US" sz="1200" b="0" i="1" u="none" strike="noStrike" dirty="0">
                <a:solidFill>
                  <a:srgbClr val="000000"/>
                </a:solidFill>
                <a:effectLst/>
                <a:latin typeface="Calibri" panose="020F0502020204030204" pitchFamily="34" charset="0"/>
                <a:cs typeface="Calibri" panose="020F0502020204030204" pitchFamily="34" charset="0"/>
              </a:rPr>
              <a:t>Trust-based observations</a:t>
            </a:r>
            <a:r>
              <a:rPr lang="en-US" sz="1200" b="0" i="0" u="none" strike="noStrike" dirty="0">
                <a:solidFill>
                  <a:srgbClr val="000000"/>
                </a:solidFill>
                <a:effectLst/>
                <a:latin typeface="Calibri" panose="020F0502020204030204" pitchFamily="34" charset="0"/>
                <a:cs typeface="Calibri" panose="020F0502020204030204" pitchFamily="34" charset="0"/>
              </a:rPr>
              <a:t> [Website]. </a:t>
            </a:r>
            <a:r>
              <a:rPr lang="en-US" sz="1200" b="0" i="0" u="none" strike="noStrike" dirty="0">
                <a:solidFill>
                  <a:srgbClr val="000000"/>
                </a:solidFill>
                <a:effectLst/>
                <a:latin typeface="Calibri" panose="020F0502020204030204" pitchFamily="34" charset="0"/>
                <a:cs typeface="Calibri" panose="020F0502020204030204" pitchFamily="34" charset="0"/>
                <a:hlinkClick r:id="rId4"/>
              </a:rPr>
              <a:t>https://trustbased.com/</a:t>
            </a:r>
            <a:endParaRPr lang="en-US" sz="1200" b="0" i="0" u="none" strike="noStrike" dirty="0">
              <a:solidFill>
                <a:srgbClr val="000000"/>
              </a:solidFill>
              <a:effectLst/>
              <a:latin typeface="Calibri" panose="020F0502020204030204" pitchFamily="34" charset="0"/>
              <a:cs typeface="Calibri" panose="020F0502020204030204" pitchFamily="34" charset="0"/>
            </a:endParaRP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63</a:t>
            </a:fld>
            <a:endParaRPr lang="en-US"/>
          </a:p>
        </p:txBody>
      </p:sp>
    </p:spTree>
    <p:extLst>
      <p:ext uri="{BB962C8B-B14F-4D97-AF65-F5344CB8AC3E}">
        <p14:creationId xmlns:p14="http://schemas.microsoft.com/office/powerpoint/2010/main" val="41353496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baseline="0" dirty="0"/>
              <a:t>To Know</a:t>
            </a:r>
          </a:p>
          <a:p>
            <a:r>
              <a:rPr lang="en-US" b="0" baseline="0" dirty="0"/>
              <a:t>These questions will help building leaders assess their current monitoring systems and reflect on how they can be improved. Conversations with other leaders will help to generate more ideas on how these systems can be enhanced.</a:t>
            </a:r>
            <a:endParaRPr lang="en-US" b="1" baseline="0" dirty="0"/>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Encourage conversations among school leaders about their current monitoring systems to improve staff collaboration and implementation of effective practices.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Activity: After briefly reviewing the questions posed on the slide, ask participants to follow the Stand Up, Hand Up, Pair Up structure to partner up with another building leader to discuss each question.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Debrief the activity by having the whole group share key ideas discussed.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Say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Consider any systems and processes your building already has in place to monitor collaboration and fidelity of implementation of effective practices by reflecting on each of these questions. You will have an opportunity to discuss each of these questions with another school leader to collaboratively generate ideas to improve your current monitoring systems.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64</a:t>
            </a:fld>
            <a:endParaRPr lang="en-US"/>
          </a:p>
        </p:txBody>
      </p:sp>
    </p:spTree>
    <p:extLst>
      <p:ext uri="{BB962C8B-B14F-4D97-AF65-F5344CB8AC3E}">
        <p14:creationId xmlns:p14="http://schemas.microsoft.com/office/powerpoint/2010/main" val="41140225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Know/To Say</a:t>
            </a:r>
          </a:p>
          <a:p>
            <a:r>
              <a:rPr lang="en-US" b="0" baseline="0" dirty="0"/>
              <a:t>Now you have identified the areas of instructional focus and the key actions you must take as the instructional leader of the building. </a:t>
            </a:r>
            <a:r>
              <a:rPr lang="en-US" baseline="0" dirty="0"/>
              <a:t>Finally, you must learn how to apply those key actions across the areas of instructional focus to build a collaborative culture and climate where staff work together helping each other to implement effective teaching/learning practices together with formative assessment and use that data to inform teaching practices and student learning.</a:t>
            </a:r>
            <a:endParaRPr lang="en-US" b="0" baseline="0" dirty="0"/>
          </a:p>
          <a:p>
            <a:endParaRPr lang="en-US" baseline="0" dirty="0"/>
          </a:p>
          <a:p>
            <a:r>
              <a:rPr lang="en-US" b="1" baseline="0" dirty="0"/>
              <a:t>To Do</a:t>
            </a:r>
          </a:p>
          <a:p>
            <a:r>
              <a:rPr lang="en-US" b="0" baseline="0" dirty="0"/>
              <a:t>Explain to leaders that next we will look at how to use the key actions to implement essential tasks across the four areas of instructional focus.</a:t>
            </a:r>
          </a:p>
          <a:p>
            <a:endParaRPr lang="en-US"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65</a:t>
            </a:fld>
            <a:endParaRPr lang="en-US">
              <a:solidFill>
                <a:prstClr val="black"/>
              </a:solidFill>
            </a:endParaRPr>
          </a:p>
        </p:txBody>
      </p:sp>
    </p:spTree>
    <p:extLst>
      <p:ext uri="{BB962C8B-B14F-4D97-AF65-F5344CB8AC3E}">
        <p14:creationId xmlns:p14="http://schemas.microsoft.com/office/powerpoint/2010/main" val="422535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To Know</a:t>
            </a:r>
          </a:p>
          <a:p>
            <a:r>
              <a:rPr lang="en-US" b="0" baseline="0" dirty="0"/>
              <a:t>The key actions that effective instructional leaders perform need to be applied to the four areas of instructional focus. The Essential Planning Inventory (EPI) is a tool leaders can use to apply these key actions to the instructional focus areas. The Instructional Leader Next-Steps Action Planning Template is used in conjunction with the EPI for developing an action plan for implementing these key actions across the areas of instructional focus. These two documents will be examined in the following slides.</a:t>
            </a:r>
          </a:p>
          <a:p>
            <a:endParaRPr lang="en-US" b="1" baseline="0" dirty="0"/>
          </a:p>
          <a:p>
            <a:r>
              <a:rPr lang="en-US" b="1" baseline="0" dirty="0"/>
              <a:t>To Do</a:t>
            </a:r>
          </a:p>
          <a:p>
            <a:r>
              <a:rPr lang="en-US" b="0" baseline="0" dirty="0"/>
              <a:t>Review the content of the slide and explain how the key actions need to be applied to the four areas of instructional focus.</a:t>
            </a:r>
          </a:p>
          <a:p>
            <a:endParaRPr lang="en-US" b="0" baseline="0" dirty="0"/>
          </a:p>
          <a:p>
            <a:r>
              <a:rPr lang="en-US" b="1" baseline="0" dirty="0"/>
              <a:t>To Say</a:t>
            </a:r>
          </a:p>
          <a:p>
            <a:r>
              <a:rPr lang="en-US" b="0" baseline="0" dirty="0"/>
              <a:t>Now let’s look at how this all fits together. Instructional leaders need to apply the key actions to each of the four instructional focus areas.  </a:t>
            </a:r>
          </a:p>
          <a:p>
            <a:endParaRPr lang="en-US" b="0" baseline="0" dirty="0"/>
          </a:p>
          <a:p>
            <a:r>
              <a:rPr lang="en-US" b="0" baseline="0" dirty="0"/>
              <a:t>(Review the key actions and the instructional focus areas.) Next, we will examine two documents that will help school leaders apply these key actions and develop a plan for instructional improvement.</a:t>
            </a:r>
            <a:endParaRPr lang="en-US" b="1" baseline="0" dirty="0"/>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66</a:t>
            </a:fld>
            <a:endParaRPr lang="en-US"/>
          </a:p>
        </p:txBody>
      </p:sp>
    </p:spTree>
    <p:extLst>
      <p:ext uri="{BB962C8B-B14F-4D97-AF65-F5344CB8AC3E}">
        <p14:creationId xmlns:p14="http://schemas.microsoft.com/office/powerpoint/2010/main" val="8249774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a:t>
            </a:r>
          </a:p>
          <a:p>
            <a:r>
              <a:rPr lang="en-US" b="0" dirty="0"/>
              <a:t>We will now move to the next steps which will include taking an inventory of what is in place and not in place in your building. Then we will develop an action plan. </a:t>
            </a:r>
            <a:endParaRPr lang="en-US" b="1"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67</a:t>
            </a:fld>
            <a:endParaRPr lang="en-US"/>
          </a:p>
        </p:txBody>
      </p:sp>
    </p:spTree>
    <p:extLst>
      <p:ext uri="{BB962C8B-B14F-4D97-AF65-F5344CB8AC3E}">
        <p14:creationId xmlns:p14="http://schemas.microsoft.com/office/powerpoint/2010/main" val="38162791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The Essential Planning Inventory (EPI) is an online tool leaders can use for reflection to determine next steps needed to apply the key actions to instructional focus areas. T</a:t>
            </a:r>
            <a:r>
              <a:rPr lang="en-US" baseline="0" dirty="0"/>
              <a:t>his tool is designed to address only initial critical actions needed to become the  instructional leader of your building. Upon completion of the activities in the EPI, the building leader should use the actions employed to enrich and support more comprehensive leadership development programs and professional training.</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Acquaint participants with the EPI and the way it is organized. Review the purpose of the tool. Show them how the tool is organized by the four instructional focus areas (collaborative culture, effective teaching/learning practices, assessment, and data-based decision making). Point out that the key leadership actions are addressed throughout the tool for each of the focus areas. Then provide time for participants to peruse the EPI.</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To Say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The EPI is an inventory designed to support school building leaders in identifying and describing key attributes and steps needed to become an effective instructional leader. This document is organized by the four instructional focus areas and key leadership actions are addressed throughout the tool. (Review the headings and the way the tool is organized.) The EPI serves as a cross-reference enabling instructional leaders to easily find resources to assist them as they build specific leadership capabilities. (Review the features of the document.)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You will now have an opportunity to look more closely at the document yourself. (Allow time for participants to peruse the EPI.)</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a:t>
            </a:r>
          </a:p>
          <a:p>
            <a:pPr marL="182880" marR="0" indent="-182880">
              <a:spcBef>
                <a:spcPts val="0"/>
              </a:spcBef>
              <a:spcAft>
                <a:spcPts val="800"/>
              </a:spcAft>
              <a:buNone/>
            </a:pPr>
            <a:r>
              <a:rPr lang="en-US" sz="1800" dirty="0" err="1">
                <a:effectLst/>
                <a:latin typeface="Calibri" panose="020F0502020204030204" pitchFamily="34" charset="0"/>
                <a:ea typeface="Calibri" panose="020F0502020204030204" pitchFamily="34" charset="0"/>
                <a:cs typeface="Calibri" panose="020F0502020204030204" pitchFamily="34" charset="0"/>
              </a:rPr>
              <a:t>MOEdu</a:t>
            </a:r>
            <a:r>
              <a:rPr lang="en-US" sz="1800" dirty="0">
                <a:effectLst/>
                <a:latin typeface="Calibri" panose="020F0502020204030204" pitchFamily="34" charset="0"/>
                <a:ea typeface="Calibri" panose="020F0502020204030204" pitchFamily="34" charset="0"/>
                <a:cs typeface="Calibri" panose="020F0502020204030204" pitchFamily="34" charset="0"/>
              </a:rPr>
              <a:t>-Sail. (2022). </a:t>
            </a:r>
            <a:r>
              <a:rPr lang="en-US" sz="1800" i="1" dirty="0">
                <a:effectLst/>
                <a:latin typeface="Calibri" panose="020F0502020204030204" pitchFamily="34" charset="0"/>
                <a:ea typeface="Calibri" panose="020F0502020204030204" pitchFamily="34" charset="0"/>
                <a:cs typeface="Calibri" panose="020F0502020204030204" pitchFamily="34" charset="0"/>
              </a:rPr>
              <a:t>Essential planning inventory </a:t>
            </a:r>
            <a:r>
              <a:rPr lang="en-US" sz="1800" dirty="0">
                <a:effectLst/>
                <a:latin typeface="Calibri" panose="020F0502020204030204" pitchFamily="34" charset="0"/>
                <a:ea typeface="Calibri" panose="020F0502020204030204" pitchFamily="34" charset="0"/>
                <a:cs typeface="Calibri" panose="020F0502020204030204" pitchFamily="34" charset="0"/>
              </a:rPr>
              <a:t>(revised)</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Missouri Department of Elementary and Secondary Education: NAU Institute for Human Development.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https://www.moedu-sail.org/mtss-facilitator-materials/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68</a:t>
            </a:fld>
            <a:endParaRPr lang="en-US"/>
          </a:p>
        </p:txBody>
      </p:sp>
    </p:spTree>
    <p:extLst>
      <p:ext uri="{BB962C8B-B14F-4D97-AF65-F5344CB8AC3E}">
        <p14:creationId xmlns:p14="http://schemas.microsoft.com/office/powerpoint/2010/main" val="9513537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b="1" baseline="0" dirty="0"/>
          </a:p>
          <a:p>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Be familiar with the items the participant will need to gather prior to working through the content of the </a:t>
            </a:r>
            <a:r>
              <a:rPr lang="en-US" baseline="0" dirty="0"/>
              <a:t>Essential Planning Inventory (EPI) tool. It would be helpful if a list of these items was sent to participants prior to training so they are prepared for the action planning session.</a:t>
            </a:r>
            <a:endParaRPr lang="en-US" b="1" baseline="0" dirty="0"/>
          </a:p>
          <a:p>
            <a:endParaRPr lang="en-US" baseline="0" dirty="0"/>
          </a:p>
          <a:p>
            <a:r>
              <a:rPr lang="en-US" b="1" baseline="0" dirty="0"/>
              <a:t>To Do</a:t>
            </a:r>
          </a:p>
          <a:p>
            <a:r>
              <a:rPr lang="en-US" b="0" baseline="0" dirty="0"/>
              <a:t>Show a sample page from the </a:t>
            </a:r>
            <a:r>
              <a:rPr lang="en-US" i="1" baseline="0" dirty="0"/>
              <a:t>Becoming the Instructional Leader of Your Building: Essential Planning Inventory </a:t>
            </a:r>
            <a:r>
              <a:rPr lang="en-US" baseline="0" dirty="0"/>
              <a:t>(EPI) tool showing the items you will need to gather prior to working through the EPI. Ask them to gather as many of these items as possible.  </a:t>
            </a:r>
            <a:endParaRPr lang="en-US" b="1" baseline="0" dirty="0"/>
          </a:p>
          <a:p>
            <a:endParaRPr lang="en-US" baseline="0" dirty="0"/>
          </a:p>
          <a:p>
            <a:r>
              <a:rPr lang="en-US" b="1" baseline="0" dirty="0"/>
              <a:t>To Say</a:t>
            </a:r>
          </a:p>
          <a:p>
            <a:r>
              <a:rPr lang="en-US" b="0" baseline="0" dirty="0"/>
              <a:t>The </a:t>
            </a:r>
            <a:r>
              <a:rPr lang="en-US" i="1" baseline="0" dirty="0"/>
              <a:t>Becoming the Instructional Leader of Your Building: Essential Planning Inventory </a:t>
            </a:r>
            <a:r>
              <a:rPr lang="en-US" baseline="0" dirty="0"/>
              <a:t>(EPI) tool was designed to guide building leaders into application of the key actions across the four areas of instructional focus and is the tool designed to assist you in identifying critical tasks needed as you move toward becoming the instructional leader of your building. Pictured on this slide is a sample page from the EPI that lists the items you will need to gather prior to working through the tool. To make your work more efficient, gather as many of these items as possible.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a:t>
            </a:r>
          </a:p>
          <a:p>
            <a:pPr marL="182880" marR="0" indent="-182880">
              <a:spcBef>
                <a:spcPts val="0"/>
              </a:spcBef>
              <a:spcAft>
                <a:spcPts val="800"/>
              </a:spcAft>
              <a:buNone/>
            </a:pPr>
            <a:r>
              <a:rPr lang="en-US" sz="1200" dirty="0" err="1">
                <a:effectLst/>
                <a:latin typeface="Calibri" panose="020F0502020204030204" pitchFamily="34" charset="0"/>
                <a:ea typeface="Calibri" panose="020F0502020204030204" pitchFamily="34" charset="0"/>
                <a:cs typeface="Calibri" panose="020F0502020204030204" pitchFamily="34" charset="0"/>
              </a:rPr>
              <a:t>MOEdu</a:t>
            </a:r>
            <a:r>
              <a:rPr lang="en-US" sz="1200" dirty="0">
                <a:effectLst/>
                <a:latin typeface="Calibri" panose="020F0502020204030204" pitchFamily="34" charset="0"/>
                <a:ea typeface="Calibri" panose="020F0502020204030204" pitchFamily="34" charset="0"/>
                <a:cs typeface="Calibri" panose="020F0502020204030204" pitchFamily="34" charset="0"/>
              </a:rPr>
              <a:t>-Sail. (2022). </a:t>
            </a:r>
            <a:r>
              <a:rPr lang="en-US" sz="1200" i="1" dirty="0">
                <a:effectLst/>
                <a:latin typeface="Calibri" panose="020F0502020204030204" pitchFamily="34" charset="0"/>
                <a:ea typeface="Calibri" panose="020F0502020204030204" pitchFamily="34" charset="0"/>
                <a:cs typeface="Calibri" panose="020F0502020204030204" pitchFamily="34" charset="0"/>
              </a:rPr>
              <a:t>Essential planning inventory </a:t>
            </a:r>
            <a:r>
              <a:rPr lang="en-US" sz="1200" dirty="0">
                <a:effectLst/>
                <a:latin typeface="Calibri" panose="020F0502020204030204" pitchFamily="34" charset="0"/>
                <a:ea typeface="Calibri" panose="020F0502020204030204" pitchFamily="34" charset="0"/>
                <a:cs typeface="Calibri" panose="020F0502020204030204" pitchFamily="34" charset="0"/>
              </a:rPr>
              <a:t>(revised)</a:t>
            </a:r>
            <a:r>
              <a:rPr lang="en-US" sz="1200" i="1"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Missouri Department of Elementary and Secondary Education: NAU Institute for Human Development.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https://www.moedu-sail.org/mtss-facilitator-materials/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endParaRPr lang="en-US" baseline="0" dirty="0"/>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69</a:t>
            </a:fld>
            <a:endParaRPr lang="en-US"/>
          </a:p>
        </p:txBody>
      </p:sp>
    </p:spTree>
    <p:extLst>
      <p:ext uri="{BB962C8B-B14F-4D97-AF65-F5344CB8AC3E}">
        <p14:creationId xmlns:p14="http://schemas.microsoft.com/office/powerpoint/2010/main" val="2815824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US" b="1" dirty="0"/>
              <a:t>To Know/To Do</a:t>
            </a:r>
            <a:endParaRPr lang="en-US" dirty="0"/>
          </a:p>
          <a:p>
            <a:pPr>
              <a:buClr>
                <a:schemeClr val="dk1"/>
              </a:buClr>
              <a:buSzPts val="1200"/>
            </a:pPr>
            <a:r>
              <a:rPr lang="en-US" dirty="0"/>
              <a:t>This article should be sent to participants to read prior to the session in order to provide a more in-depth understanding of its content. This article is then to be used for the Read &amp; Reflect activity at the beginning of this session.</a:t>
            </a:r>
          </a:p>
          <a:p>
            <a:pPr>
              <a:buClr>
                <a:schemeClr val="dk1"/>
              </a:buClr>
              <a:buSzPts val="1200"/>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Reference</a:t>
            </a: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2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http</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://kendrastantoine.weebly.com/uploads/5/4/2/8/54285355/high_impact_leadership_-_hattie_(1).pdf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a:buClr>
                <a:schemeClr val="dk1"/>
              </a:buClr>
              <a:buSzPts val="1200"/>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7</a:t>
            </a:fld>
            <a:endParaRPr lang="en-US"/>
          </a:p>
        </p:txBody>
      </p:sp>
    </p:spTree>
    <p:extLst>
      <p:ext uri="{BB962C8B-B14F-4D97-AF65-F5344CB8AC3E}">
        <p14:creationId xmlns:p14="http://schemas.microsoft.com/office/powerpoint/2010/main" val="17487368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Handout #9, </a:t>
            </a:r>
            <a:r>
              <a:rPr lang="en-US" b="0" baseline="0" dirty="0"/>
              <a:t>Instructional Leadership Action Planning Template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To Know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The action planning template is to be used in conjunction with the Essential Planning Inventory (EPI). </a:t>
            </a:r>
            <a:r>
              <a:rPr lang="en-US" b="0" baseline="0" dirty="0"/>
              <a:t>The Instructional Leader Next-Steps Action Planning Template is used, with the EPI, for developing an action plan for implementing these key actions.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Introduce the action planning template and its features and organization. Finally, provide time for participants to begin using the EPI to action plan.</a:t>
            </a: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To Say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Now it’s time to for action planning and putting what you have learned into practice. The action planning template is to be used in conjunction with the Essential Planning Inventory (EPI) </a:t>
            </a:r>
            <a:r>
              <a:rPr lang="en-US" b="0" baseline="0" dirty="0"/>
              <a:t>for developing an action plan for implementing these key actions.</a:t>
            </a:r>
            <a:endParaRPr lang="en-US" b="1"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70</a:t>
            </a:fld>
            <a:endParaRPr lang="en-US"/>
          </a:p>
        </p:txBody>
      </p:sp>
    </p:spTree>
    <p:extLst>
      <p:ext uri="{BB962C8B-B14F-4D97-AF65-F5344CB8AC3E}">
        <p14:creationId xmlns:p14="http://schemas.microsoft.com/office/powerpoint/2010/main" val="7587253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71</a:t>
            </a:fld>
            <a:endParaRPr lang="en-US"/>
          </a:p>
        </p:txBody>
      </p:sp>
    </p:spTree>
    <p:extLst>
      <p:ext uri="{BB962C8B-B14F-4D97-AF65-F5344CB8AC3E}">
        <p14:creationId xmlns:p14="http://schemas.microsoft.com/office/powerpoint/2010/main" val="33332636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To Know/To Say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Now that the steps to get started have been reviewed, and you have begun your work using the EPI, keep in mind that you can use the Instructional Leadership Practice Profile (shown on the next slide) to help track your progress as you move through implementation.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To Do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Summarize the steps that have been covered to get started with this work. Refer to the Practice Profile as a tool to monitor implementation.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endParaRPr lang="en-US" baseline="0"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solidFill>
                  <a:prstClr val="black"/>
                </a:solidFill>
              </a:rPr>
              <a:pPr>
                <a:defRPr/>
              </a:pPr>
              <a:t>72</a:t>
            </a:fld>
            <a:endParaRPr lang="en-US">
              <a:solidFill>
                <a:prstClr val="black"/>
              </a:solidFill>
            </a:endParaRPr>
          </a:p>
        </p:txBody>
      </p:sp>
    </p:spTree>
    <p:extLst>
      <p:ext uri="{BB962C8B-B14F-4D97-AF65-F5344CB8AC3E}">
        <p14:creationId xmlns:p14="http://schemas.microsoft.com/office/powerpoint/2010/main" val="422535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To Know/To Say</a:t>
            </a:r>
          </a:p>
          <a:p>
            <a:r>
              <a:rPr lang="en-US" sz="1200" kern="1200" dirty="0">
                <a:solidFill>
                  <a:schemeClr val="tx1"/>
                </a:solidFill>
                <a:effectLst/>
                <a:latin typeface="+mn-lt"/>
                <a:ea typeface="+mn-ea"/>
                <a:cs typeface="+mn-cs"/>
              </a:rPr>
              <a:t>Implementation with fidelity requires clearly described implementation criteria. This tool will be helpful to monitor implementation of instructional leadership practices.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To Do</a:t>
            </a:r>
          </a:p>
          <a:p>
            <a:r>
              <a:rPr lang="en-US" sz="1200" b="0" kern="1200" dirty="0">
                <a:solidFill>
                  <a:schemeClr val="tx1"/>
                </a:solidFill>
                <a:effectLst/>
                <a:latin typeface="+mn-lt"/>
                <a:ea typeface="+mn-ea"/>
                <a:cs typeface="+mn-cs"/>
              </a:rPr>
              <a:t>Ask participants to refer to their Practice Profile, Handout #3 previously distributed</a:t>
            </a:r>
            <a:r>
              <a:rPr lang="en-US" sz="1200" b="1" kern="1200" dirty="0">
                <a:solidFill>
                  <a:schemeClr val="tx1"/>
                </a:solidFill>
                <a:effectLst/>
                <a:latin typeface="+mn-lt"/>
                <a:ea typeface="+mn-ea"/>
                <a:cs typeface="+mn-cs"/>
              </a:rPr>
              <a: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References </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Hall, G. E., &amp; Hord, S. M. (2006).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Implementing change: Patterns, principles, and potholes. </a:t>
            </a:r>
            <a:r>
              <a:rPr lang="en-US" sz="1200" dirty="0">
                <a:effectLst/>
                <a:latin typeface="Calibri" panose="020F0502020204030204" pitchFamily="34" charset="0"/>
                <a:ea typeface="Calibri" panose="020F0502020204030204" pitchFamily="34" charset="0"/>
                <a:cs typeface="Times New Roman" panose="02020603050405020304" pitchFamily="18" charset="0"/>
              </a:rPr>
              <a:t>Pearson/Allyn and Bacon.</a:t>
            </a:r>
            <a:endParaRPr lang="en-US" sz="1200" dirty="0">
              <a:solidFill>
                <a:srgbClr val="000000"/>
              </a:solidFill>
              <a:latin typeface="Calibri"/>
              <a:ea typeface="Calibri"/>
              <a:cs typeface="Calibri"/>
              <a:sym typeface="Calibri"/>
            </a:endParaRPr>
          </a:p>
          <a:p>
            <a:endParaRPr lang="en-US" sz="1200" kern="1200" dirty="0">
              <a:solidFill>
                <a:schemeClr val="tx1"/>
              </a:solidFill>
              <a:effectLst/>
              <a:latin typeface="+mn-lt"/>
              <a:ea typeface="+mn-ea"/>
              <a:cs typeface="+mn-cs"/>
            </a:endParaRPr>
          </a:p>
          <a:p>
            <a:pPr marL="182880" marR="0" indent="-182880">
              <a:spcBef>
                <a:spcPts val="0"/>
              </a:spcBef>
              <a:spcAft>
                <a:spcPts val="800"/>
              </a:spcAft>
              <a:buNone/>
            </a:pPr>
            <a:r>
              <a:rPr lang="en-US" sz="1200" dirty="0" err="1">
                <a:effectLst/>
                <a:latin typeface="Calibri" panose="020F0502020204030204" pitchFamily="34" charset="0"/>
                <a:ea typeface="Calibri" panose="020F0502020204030204" pitchFamily="34" charset="0"/>
                <a:cs typeface="Calibri" panose="020F0502020204030204" pitchFamily="34" charset="0"/>
              </a:rPr>
              <a:t>MOEdu</a:t>
            </a:r>
            <a:r>
              <a:rPr lang="en-US" sz="1200" dirty="0">
                <a:effectLst/>
                <a:latin typeface="Calibri" panose="020F0502020204030204" pitchFamily="34" charset="0"/>
                <a:ea typeface="Calibri" panose="020F0502020204030204" pitchFamily="34" charset="0"/>
                <a:cs typeface="Calibri" panose="020F0502020204030204" pitchFamily="34" charset="0"/>
              </a:rPr>
              <a:t>-SAIL. (2021). </a:t>
            </a:r>
            <a:r>
              <a:rPr lang="en-US" sz="1200" i="1" dirty="0">
                <a:effectLst/>
                <a:latin typeface="Calibri" panose="020F0502020204030204" pitchFamily="34" charset="0"/>
                <a:ea typeface="Calibri" panose="020F0502020204030204" pitchFamily="34" charset="0"/>
                <a:cs typeface="Calibri" panose="020F0502020204030204" pitchFamily="34" charset="0"/>
              </a:rPr>
              <a:t>Becoming an instructional leader of your building infographic</a:t>
            </a:r>
            <a:r>
              <a:rPr lang="en-US" sz="1200" dirty="0">
                <a:effectLst/>
                <a:latin typeface="Calibri" panose="020F0502020204030204" pitchFamily="34" charset="0"/>
                <a:ea typeface="Calibri" panose="020F0502020204030204" pitchFamily="34" charset="0"/>
                <a:cs typeface="Calibri" panose="020F0502020204030204" pitchFamily="34" charset="0"/>
              </a:rPr>
              <a:t>. Missouri Department of Elementary and Secondary Education: Northern Arizona University, Institute for Human Development. </a:t>
            </a:r>
            <a:r>
              <a:rPr lang="en-US" sz="1200" dirty="0">
                <a:effectLst/>
                <a:latin typeface="Calibri" panose="020F0502020204030204" pitchFamily="34" charset="0"/>
                <a:ea typeface="Calibri" panose="020F0502020204030204" pitchFamily="34" charset="0"/>
                <a:cs typeface="Calibri" panose="020F0502020204030204" pitchFamily="34" charset="0"/>
                <a:hlinkClick r:id="rId3"/>
              </a:rPr>
              <a:t>https://www.moedu-sail.org/leadership-materials/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73</a:t>
            </a:fld>
            <a:endParaRPr lang="en-US"/>
          </a:p>
        </p:txBody>
      </p:sp>
    </p:spTree>
    <p:extLst>
      <p:ext uri="{BB962C8B-B14F-4D97-AF65-F5344CB8AC3E}">
        <p14:creationId xmlns:p14="http://schemas.microsoft.com/office/powerpoint/2010/main" val="2299381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p>
          <a:p>
            <a:r>
              <a:rPr lang="en-US" dirty="0"/>
              <a:t>We will revisit these Essential Questions. Please find a partner and answer these. If you need more information, please let me know. We can provide additional training and coaching.</a:t>
            </a:r>
          </a:p>
          <a:p>
            <a:endParaRPr lang="en-US" dirty="0"/>
          </a:p>
          <a:p>
            <a:pPr>
              <a:spcBef>
                <a:spcPts val="388"/>
              </a:spcBef>
            </a:pPr>
            <a:r>
              <a:rPr lang="en-US" b="1" dirty="0"/>
              <a:t>To Do</a:t>
            </a:r>
          </a:p>
          <a:p>
            <a:pPr>
              <a:spcBef>
                <a:spcPts val="388"/>
              </a:spcBef>
            </a:pPr>
            <a:r>
              <a:rPr lang="en-US" dirty="0"/>
              <a:t>Have participants reflect on these essential questions on this slide and the next slide. Have them discuss and answer/discuss them with a partner. </a:t>
            </a:r>
          </a:p>
          <a:p>
            <a:pPr>
              <a:spcBef>
                <a:spcPts val="388"/>
              </a:spcBef>
            </a:pPr>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74</a:t>
            </a:fld>
            <a:endParaRPr lang="en-US"/>
          </a:p>
        </p:txBody>
      </p:sp>
    </p:spTree>
    <p:extLst>
      <p:ext uri="{BB962C8B-B14F-4D97-AF65-F5344CB8AC3E}">
        <p14:creationId xmlns:p14="http://schemas.microsoft.com/office/powerpoint/2010/main" val="16336483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p>
          <a:p>
            <a:r>
              <a:rPr lang="en-US" dirty="0"/>
              <a:t>We will revisit these Essential Questions. Please find a partner and answer these. If you need more information, please let me know. We can provide additional training and coaching.</a:t>
            </a:r>
          </a:p>
          <a:p>
            <a:endParaRPr lang="en-US" dirty="0"/>
          </a:p>
          <a:p>
            <a:pPr>
              <a:spcBef>
                <a:spcPts val="388"/>
              </a:spcBef>
            </a:pPr>
            <a:r>
              <a:rPr lang="en-US" b="1" dirty="0"/>
              <a:t>To Do</a:t>
            </a:r>
          </a:p>
          <a:p>
            <a:pPr>
              <a:spcBef>
                <a:spcPts val="388"/>
              </a:spcBef>
            </a:pPr>
            <a:r>
              <a:rPr lang="en-US" dirty="0"/>
              <a:t>Have participants reflect on these essential questions on this slide and the previous slide. Have them discuss/answer them with a partner. </a:t>
            </a:r>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75</a:t>
            </a:fld>
            <a:endParaRPr lang="en-US"/>
          </a:p>
        </p:txBody>
      </p:sp>
    </p:spTree>
    <p:extLst>
      <p:ext uri="{BB962C8B-B14F-4D97-AF65-F5344CB8AC3E}">
        <p14:creationId xmlns:p14="http://schemas.microsoft.com/office/powerpoint/2010/main" val="29496096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Do</a:t>
            </a:r>
          </a:p>
          <a:p>
            <a:r>
              <a:rPr lang="en-US" b="0" baseline="0" dirty="0"/>
              <a:t>Provide closure to the PowerPoint.</a:t>
            </a:r>
          </a:p>
          <a:p>
            <a:endParaRPr lang="en-US" b="1" baseline="0" dirty="0"/>
          </a:p>
          <a:p>
            <a:r>
              <a:rPr lang="en-US" b="1" baseline="0" dirty="0"/>
              <a:t>To Say</a:t>
            </a:r>
          </a:p>
          <a:p>
            <a:r>
              <a:rPr lang="en-US" b="0" baseline="0" dirty="0"/>
              <a:t>We thank you for viewing this presentation and strongly encourage you to move to the </a:t>
            </a:r>
            <a:r>
              <a:rPr lang="en-US" b="0" i="1" baseline="0" dirty="0"/>
              <a:t>Becoming the Instructional Leader of Your Building: Essential Planning Inventory</a:t>
            </a:r>
            <a:r>
              <a:rPr lang="en-US" b="0" baseline="0" dirty="0"/>
              <a:t> (EPI) to help you get started.</a:t>
            </a:r>
            <a:endParaRPr lang="en-US" b="0" dirty="0"/>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76</a:t>
            </a:fld>
            <a:endParaRPr lang="en-US"/>
          </a:p>
        </p:txBody>
      </p:sp>
    </p:spTree>
    <p:extLst>
      <p:ext uri="{BB962C8B-B14F-4D97-AF65-F5344CB8AC3E}">
        <p14:creationId xmlns:p14="http://schemas.microsoft.com/office/powerpoint/2010/main" val="26417231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b="0" dirty="0"/>
              <a:t>The next three slides contain references that were used in the development of this module.</a:t>
            </a:r>
          </a:p>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77</a:t>
            </a:fld>
            <a:endParaRPr lang="en-US"/>
          </a:p>
        </p:txBody>
      </p:sp>
    </p:spTree>
    <p:extLst>
      <p:ext uri="{BB962C8B-B14F-4D97-AF65-F5344CB8AC3E}">
        <p14:creationId xmlns:p14="http://schemas.microsoft.com/office/powerpoint/2010/main" val="29982396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78</a:t>
            </a:fld>
            <a:endParaRPr lang="en-US"/>
          </a:p>
        </p:txBody>
      </p:sp>
    </p:spTree>
    <p:extLst>
      <p:ext uri="{BB962C8B-B14F-4D97-AF65-F5344CB8AC3E}">
        <p14:creationId xmlns:p14="http://schemas.microsoft.com/office/powerpoint/2010/main" val="20481711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79</a:t>
            </a:fld>
            <a:endParaRPr lang="en-US"/>
          </a:p>
        </p:txBody>
      </p:sp>
    </p:spTree>
    <p:extLst>
      <p:ext uri="{BB962C8B-B14F-4D97-AF65-F5344CB8AC3E}">
        <p14:creationId xmlns:p14="http://schemas.microsoft.com/office/powerpoint/2010/main" val="281372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r>
              <a:rPr lang="en-US" b="1" u="sng" dirty="0"/>
              <a:t>Title</a:t>
            </a:r>
            <a:r>
              <a:rPr lang="en-US" b="1" u="sng" baseline="0" dirty="0"/>
              <a:t> Slide</a:t>
            </a:r>
          </a:p>
          <a:p>
            <a:pPr algn="l"/>
            <a:r>
              <a:rPr lang="en-US" b="1" dirty="0"/>
              <a:t>To Know</a:t>
            </a:r>
          </a:p>
          <a:p>
            <a:pPr algn="l"/>
            <a:r>
              <a:rPr lang="en-US" b="0" i="0" dirty="0">
                <a:solidFill>
                  <a:srgbClr val="303030"/>
                </a:solidFill>
                <a:effectLst/>
                <a:latin typeface="Lato" panose="020F0502020204030203" pitchFamily="34" charset="0"/>
              </a:rPr>
              <a:t>Leaders who have a high impact on student outcomes understand the need to focus on learning and the impact of learning and believe their fundamental task is to evaluate the effect of everyone on student learning. Effective instructional leaders accomplish the following.</a:t>
            </a:r>
          </a:p>
          <a:p>
            <a:pPr marL="171450" indent="-171450" algn="l">
              <a:buFont typeface="Courier New" panose="02070309020205020404" pitchFamily="49" charset="0"/>
              <a:buChar char="o"/>
            </a:pPr>
            <a:r>
              <a:rPr lang="en-US" b="0" i="0" dirty="0">
                <a:solidFill>
                  <a:srgbClr val="303030"/>
                </a:solidFill>
                <a:effectLst/>
                <a:latin typeface="Lato" panose="020F0502020204030203" pitchFamily="34" charset="0"/>
              </a:rPr>
              <a:t>Develop, support, and maintain a collaborative culture and climate</a:t>
            </a:r>
          </a:p>
          <a:p>
            <a:pPr marL="171450" indent="-171450" algn="l">
              <a:buFont typeface="Courier New" panose="02070309020205020404" pitchFamily="49" charset="0"/>
              <a:buChar char="o"/>
            </a:pPr>
            <a:r>
              <a:rPr lang="en-US" b="0" i="0" dirty="0">
                <a:solidFill>
                  <a:srgbClr val="303030"/>
                </a:solidFill>
                <a:effectLst/>
                <a:latin typeface="Lato" panose="020F0502020204030203" pitchFamily="34" charset="0"/>
              </a:rPr>
              <a:t>Promote effective teaching and learning practices that align to leader standards</a:t>
            </a:r>
          </a:p>
          <a:p>
            <a:pPr marL="171450" indent="-171450" algn="l">
              <a:buFont typeface="Courier New" panose="02070309020205020404" pitchFamily="49" charset="0"/>
              <a:buChar char="o"/>
            </a:pPr>
            <a:r>
              <a:rPr lang="en-US" b="0" i="0" dirty="0">
                <a:solidFill>
                  <a:srgbClr val="303030"/>
                </a:solidFill>
                <a:effectLst/>
                <a:latin typeface="Lato" panose="020F0502020204030203" pitchFamily="34" charset="0"/>
              </a:rPr>
              <a:t>Provide for the development and use of Common Formative Assessments</a:t>
            </a:r>
          </a:p>
          <a:p>
            <a:pPr marL="171450" indent="-171450" algn="l">
              <a:buFont typeface="Courier New" panose="02070309020205020404" pitchFamily="49" charset="0"/>
              <a:buChar char="o"/>
            </a:pPr>
            <a:r>
              <a:rPr lang="en-US" b="0" i="0" dirty="0">
                <a:solidFill>
                  <a:srgbClr val="303030"/>
                </a:solidFill>
                <a:effectLst/>
                <a:latin typeface="Lato" panose="020F0502020204030203" pitchFamily="34" charset="0"/>
              </a:rPr>
              <a:t>Use data to make decisions, determine learning priorities, and expend resources</a:t>
            </a:r>
          </a:p>
          <a:p>
            <a:pPr marL="171450" indent="-171450" algn="l">
              <a:buFont typeface="Courier New" panose="02070309020205020404" pitchFamily="49" charset="0"/>
              <a:buChar char="o"/>
            </a:pPr>
            <a:endParaRPr lang="en-US" b="0" i="0" dirty="0">
              <a:solidFill>
                <a:srgbClr val="303030"/>
              </a:solidFill>
              <a:effectLst/>
              <a:latin typeface="Lato" panose="020F05020202040302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 Do</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t>Welcome participants</a:t>
            </a:r>
            <a:r>
              <a:rPr lang="en-US" b="0" baseline="0" dirty="0"/>
              <a:t> to the PowerPoint presentation.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 Say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Welcome to the </a:t>
            </a:r>
            <a:r>
              <a:rPr lang="en-US" i="1" baseline="0" dirty="0"/>
              <a:t>Becoming the Instructional Leader of Your Building: A Critical Action Guide </a:t>
            </a:r>
            <a:r>
              <a:rPr lang="en-US" i="0" baseline="0" dirty="0"/>
              <a:t>presentation. </a:t>
            </a:r>
            <a:r>
              <a:rPr lang="en-US" b="0" i="0" dirty="0">
                <a:solidFill>
                  <a:srgbClr val="303030"/>
                </a:solidFill>
                <a:effectLst/>
                <a:latin typeface="Lato" panose="020F0502020204030203" pitchFamily="34" charset="0"/>
              </a:rPr>
              <a:t>Leaders who have a high impact on student outcomes understand the need to focus on learning and the impact of learning and believe their fundamental task is to evaluate the effect of everyone on student learning. </a:t>
            </a:r>
            <a:r>
              <a:rPr lang="en-US" i="0" baseline="0" dirty="0"/>
              <a:t>We hope you find this information helpful as you take the critical steps toward developing the necessary skills to become a strong instructional leader for your building.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i="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i="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i="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DDB85-FF03-4F15-BBE2-AC431C3694CF}" type="slidenum">
              <a:rPr lang="en-US" smtClean="0"/>
              <a:pPr fontAlgn="base">
                <a:spcBef>
                  <a:spcPct val="0"/>
                </a:spcBef>
                <a:spcAft>
                  <a:spcPct val="0"/>
                </a:spcAft>
                <a:defRPr/>
              </a:pPr>
              <a:t>8</a:t>
            </a:fld>
            <a:endParaRPr lang="en-US"/>
          </a:p>
        </p:txBody>
      </p:sp>
    </p:spTree>
    <p:extLst>
      <p:ext uri="{BB962C8B-B14F-4D97-AF65-F5344CB8AC3E}">
        <p14:creationId xmlns:p14="http://schemas.microsoft.com/office/powerpoint/2010/main" val="393834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 To Do</a:t>
            </a:r>
          </a:p>
          <a:p>
            <a:r>
              <a:rPr lang="en-US" b="0" dirty="0"/>
              <a:t>Before we start the content, I would like to thank the group of professionals that helped developed this training module and those who have had a part in making sure it is updated and recent.</a:t>
            </a:r>
          </a:p>
        </p:txBody>
      </p:sp>
      <p:sp>
        <p:nvSpPr>
          <p:cNvPr id="4" name="Slide Number Placeholder 3"/>
          <p:cNvSpPr>
            <a:spLocks noGrp="1"/>
          </p:cNvSpPr>
          <p:nvPr>
            <p:ph type="sldNum" sz="quarter" idx="5"/>
          </p:nvPr>
        </p:nvSpPr>
        <p:spPr/>
        <p:txBody>
          <a:bodyPr/>
          <a:lstStyle/>
          <a:p>
            <a:pPr>
              <a:defRPr/>
            </a:pPr>
            <a:fld id="{59EE973D-DBCF-49B9-961E-3308C834F39E}" type="slidenum">
              <a:rPr lang="en-US" smtClean="0"/>
              <a:pPr>
                <a:defRPr/>
              </a:pPr>
              <a:t>9</a:t>
            </a:fld>
            <a:endParaRPr lang="en-US"/>
          </a:p>
        </p:txBody>
      </p:sp>
    </p:spTree>
    <p:extLst>
      <p:ext uri="{BB962C8B-B14F-4D97-AF65-F5344CB8AC3E}">
        <p14:creationId xmlns:p14="http://schemas.microsoft.com/office/powerpoint/2010/main" val="303837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7"/>
        <p:cNvGrpSpPr/>
        <p:nvPr/>
      </p:nvGrpSpPr>
      <p:grpSpPr>
        <a:xfrm>
          <a:off x="0" y="0"/>
          <a:ext cx="0" cy="0"/>
          <a:chOff x="0" y="0"/>
          <a:chExt cx="0" cy="0"/>
        </a:xfrm>
      </p:grpSpPr>
      <p:sp>
        <p:nvSpPr>
          <p:cNvPr id="2" name="Title 1">
            <a:extLst>
              <a:ext uri="{FF2B5EF4-FFF2-40B4-BE49-F238E27FC236}">
                <a16:creationId xmlns:a16="http://schemas.microsoft.com/office/drawing/2014/main" id="{BB5257DF-8666-4DC6-AC99-2B961D82F695}"/>
              </a:ext>
            </a:extLst>
          </p:cNvPr>
          <p:cNvSpPr>
            <a:spLocks noGrp="1"/>
          </p:cNvSpPr>
          <p:nvPr>
            <p:ph type="title"/>
          </p:nvPr>
        </p:nvSpPr>
        <p:spPr>
          <a:xfrm>
            <a:off x="457200" y="601664"/>
            <a:ext cx="8229600" cy="1096961"/>
          </a:xfrm>
          <a:prstGeom prst="rect">
            <a:avLst/>
          </a:prstGeom>
        </p:spPr>
        <p:txBody>
          <a:bodyPr anchor="ctr"/>
          <a:lstStyle>
            <a:lvl1pPr algn="ctr">
              <a:defRPr sz="4400"/>
            </a:lvl1pPr>
          </a:lstStyle>
          <a:p>
            <a:r>
              <a:rPr lang="en-US"/>
              <a:t>Click to edit Master title style</a:t>
            </a:r>
            <a:endParaRPr lang="en-US" dirty="0"/>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noAutofit/>
          </a:bodyPr>
          <a:lstStyle>
            <a:lvl1pPr marL="457200" marR="0" lvl="0" indent="-365760" algn="l" rtl="0">
              <a:spcBef>
                <a:spcPts val="600"/>
              </a:spcBef>
              <a:spcAft>
                <a:spcPts val="0"/>
              </a:spcAft>
              <a:buClr>
                <a:schemeClr val="accent3"/>
              </a:buClr>
              <a:buSzPct val="100000"/>
              <a:buFont typeface="Wingdings" panose="05000000000000000000" pitchFamily="2" charset="2"/>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365760" algn="l" rtl="0">
              <a:spcBef>
                <a:spcPts val="600"/>
              </a:spcBef>
              <a:spcAft>
                <a:spcPts val="0"/>
              </a:spcAft>
              <a:buClr>
                <a:schemeClr val="accent3"/>
              </a:buClr>
              <a:buSzPct val="100000"/>
              <a:buFont typeface="Arial" panose="020B0604020202020204" pitchFamily="34" charset="0"/>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2pPr>
            <a:lvl3pPr marL="857050" marR="0" lvl="2" indent="-66474" algn="l" rtl="0">
              <a:spcBef>
                <a:spcPts val="360"/>
              </a:spcBef>
              <a:spcAft>
                <a:spcPts val="0"/>
              </a:spcAft>
              <a:buClr>
                <a:schemeClr val="accent6"/>
              </a:buClr>
              <a:buSzPct val="100000"/>
              <a:buFont typeface="Wingdings" panose="05000000000000000000" pitchFamily="2" charset="2"/>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3pPr>
            <a:lvl4pPr marL="1199869" marR="0" lvl="3" indent="-85444" algn="l" rtl="0">
              <a:spcBef>
                <a:spcPts val="300"/>
              </a:spcBef>
              <a:spcAft>
                <a:spcPts val="0"/>
              </a:spcAft>
              <a:buClr>
                <a:schemeClr val="accent6"/>
              </a:buClr>
              <a:buSzPct val="100000"/>
              <a:buFont typeface="Arial" panose="020B0604020202020204" pitchFamily="34" charset="0"/>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4pPr>
            <a:lvl5pPr marL="1714500" marR="0" lvl="4" indent="-257175" algn="l" rtl="0">
              <a:spcBef>
                <a:spcPts val="300"/>
              </a:spcBef>
              <a:spcAft>
                <a:spcPts val="0"/>
              </a:spcAft>
              <a:buClr>
                <a:schemeClr val="accent6"/>
              </a:buClr>
              <a:buSzPct val="100000"/>
              <a:buFont typeface="Wingdings" panose="05000000000000000000" pitchFamily="2" charset="2"/>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Click to edit Master text styles</a:t>
            </a:r>
          </a:p>
        </p:txBody>
      </p:sp>
    </p:spTree>
    <p:extLst>
      <p:ext uri="{BB962C8B-B14F-4D97-AF65-F5344CB8AC3E}">
        <p14:creationId xmlns:p14="http://schemas.microsoft.com/office/powerpoint/2010/main" val="20630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Quote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6D6C-4204-48E2-AF11-5410113F4E09}"/>
              </a:ext>
            </a:extLst>
          </p:cNvPr>
          <p:cNvSpPr>
            <a:spLocks noGrp="1"/>
          </p:cNvSpPr>
          <p:nvPr>
            <p:ph type="title" hasCustomPrompt="1"/>
          </p:nvPr>
        </p:nvSpPr>
        <p:spPr>
          <a:xfrm>
            <a:off x="628650" y="2725445"/>
            <a:ext cx="7886700" cy="2831976"/>
          </a:xfrm>
          <a:prstGeom prst="rect">
            <a:avLst/>
          </a:prstGeom>
        </p:spPr>
        <p:txBody>
          <a:bodyPr/>
          <a:lstStyle>
            <a:lvl1pPr algn="ctr">
              <a:defRPr sz="3600" i="1">
                <a:solidFill>
                  <a:schemeClr val="accent2"/>
                </a:solidFill>
                <a:latin typeface="Tw Cen MT Condensed" panose="020B0606020104020203" pitchFamily="34" charset="0"/>
              </a:defRPr>
            </a:lvl1pPr>
          </a:lstStyle>
          <a:p>
            <a:r>
              <a:rPr lang="en-US" dirty="0"/>
              <a:t>Click to edit Master Quote</a:t>
            </a:r>
          </a:p>
        </p:txBody>
      </p:sp>
      <p:sp>
        <p:nvSpPr>
          <p:cNvPr id="7" name="Content Placeholder 6">
            <a:extLst>
              <a:ext uri="{FF2B5EF4-FFF2-40B4-BE49-F238E27FC236}">
                <a16:creationId xmlns:a16="http://schemas.microsoft.com/office/drawing/2014/main" id="{37D7653E-FE69-49BB-ABAA-EA371AA9AB53}"/>
              </a:ext>
            </a:extLst>
          </p:cNvPr>
          <p:cNvSpPr>
            <a:spLocks noGrp="1"/>
          </p:cNvSpPr>
          <p:nvPr>
            <p:ph sz="quarter" idx="10"/>
          </p:nvPr>
        </p:nvSpPr>
        <p:spPr>
          <a:xfrm>
            <a:off x="628650" y="1020763"/>
            <a:ext cx="7886700" cy="1536700"/>
          </a:xfrm>
        </p:spPr>
        <p:txBody>
          <a:bodyPr anchor="ctr"/>
          <a:lstStyle>
            <a:lvl1pPr marL="91440" indent="0" algn="ctr">
              <a:buNone/>
              <a:defRPr sz="44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225197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1" name="Shape 31"/>
          <p:cNvSpPr/>
          <p:nvPr/>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noAutofit/>
          </a:bodyPr>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1" y="3217448"/>
            <a:ext cx="6400799" cy="1752600"/>
          </a:xfrm>
          <a:prstGeom prst="rect">
            <a:avLst/>
          </a:prstGeom>
          <a:noFill/>
          <a:ln>
            <a:noFill/>
          </a:ln>
        </p:spPr>
        <p:txBody>
          <a:bodyPr wrap="square" lIns="91425" tIns="91425" rIns="91425" bIns="91425" anchor="t" anchorCtr="0">
            <a:noAutofit/>
          </a:bodyPr>
          <a:lstStyle>
            <a:lvl1pPr marL="0" marR="0" lvl="0" indent="0" algn="ctr" rtl="0">
              <a:spcBef>
                <a:spcPts val="480"/>
              </a:spcBef>
              <a:spcAft>
                <a:spcPts val="0"/>
              </a:spcAft>
              <a:buClr>
                <a:schemeClr val="accent2"/>
              </a:buClr>
              <a:buFont typeface="Noto Sans Symbols"/>
              <a:buNone/>
              <a:defRPr sz="36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pic>
        <p:nvPicPr>
          <p:cNvPr id="19" name="Shape 27" descr="http://dese.mo.gov/comm/images/DESE-color.png">
            <a:extLst>
              <a:ext uri="{FF2B5EF4-FFF2-40B4-BE49-F238E27FC236}">
                <a16:creationId xmlns:a16="http://schemas.microsoft.com/office/drawing/2014/main" id="{D4FCCFFA-E1E2-45AB-A307-8BCC93AF5F2D}"/>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20" name="Picture 19">
            <a:extLst>
              <a:ext uri="{FF2B5EF4-FFF2-40B4-BE49-F238E27FC236}">
                <a16:creationId xmlns:a16="http://schemas.microsoft.com/office/drawing/2014/main" id="{68081AE0-655D-474B-A4AD-AA3F6D8D7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1" name="Picture 20">
            <a:extLst>
              <a:ext uri="{FF2B5EF4-FFF2-40B4-BE49-F238E27FC236}">
                <a16:creationId xmlns:a16="http://schemas.microsoft.com/office/drawing/2014/main" id="{394031AD-F17D-4A65-8763-C2ABD9D2DF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2" name="Picture 21">
            <a:extLst>
              <a:ext uri="{FF2B5EF4-FFF2-40B4-BE49-F238E27FC236}">
                <a16:creationId xmlns:a16="http://schemas.microsoft.com/office/drawing/2014/main" id="{D0362EF2-6A51-4E15-B364-530A06DE718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525589" y="6361729"/>
            <a:ext cx="3108960" cy="354883"/>
          </a:xfrm>
          <a:prstGeom prst="rect">
            <a:avLst/>
          </a:prstGeom>
        </p:spPr>
      </p:pic>
      <p:pic>
        <p:nvPicPr>
          <p:cNvPr id="23" name="Picture 22">
            <a:extLst>
              <a:ext uri="{FF2B5EF4-FFF2-40B4-BE49-F238E27FC236}">
                <a16:creationId xmlns:a16="http://schemas.microsoft.com/office/drawing/2014/main" id="{8134154D-9D6A-474B-8161-010D1C8AAC6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950192" y="123802"/>
            <a:ext cx="990616" cy="990616"/>
          </a:xfrm>
          <a:prstGeom prst="rect">
            <a:avLst/>
          </a:prstGeom>
        </p:spPr>
      </p:pic>
      <p:sp>
        <p:nvSpPr>
          <p:cNvPr id="16" name="Shape 25">
            <a:extLst>
              <a:ext uri="{FF2B5EF4-FFF2-40B4-BE49-F238E27FC236}">
                <a16:creationId xmlns:a16="http://schemas.microsoft.com/office/drawing/2014/main" id="{96EFE0C0-816C-4440-9335-C3CE16871E3E}"/>
              </a:ext>
            </a:extLst>
          </p:cNvPr>
          <p:cNvSpPr txBox="1"/>
          <p:nvPr/>
        </p:nvSpPr>
        <p:spPr>
          <a:xfrm>
            <a:off x="92893" y="5632873"/>
            <a:ext cx="8915400" cy="414564"/>
          </a:xfrm>
          <a:prstGeom prst="rect">
            <a:avLst/>
          </a:prstGeom>
          <a:noFill/>
          <a:ln>
            <a:noFill/>
          </a:ln>
        </p:spPr>
        <p:txBody>
          <a:bodyPr wrap="square" lIns="68550" tIns="34275" rIns="68550" bIns="34275"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rtl="0">
              <a:spcBef>
                <a:spcPts val="0"/>
              </a:spcBef>
              <a:spcAft>
                <a:spcPts val="0"/>
              </a:spcAft>
              <a:buSzPct val="25000"/>
              <a:buNone/>
            </a:pPr>
            <a:r>
              <a:rPr lang="en-US" sz="950" i="1" dirty="0">
                <a:solidFill>
                  <a:schemeClr val="bg1"/>
                </a:solidFill>
                <a:latin typeface="Tw Cen MT" panose="020B0602020104020603"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spTree>
    <p:extLst>
      <p:ext uri="{BB962C8B-B14F-4D97-AF65-F5344CB8AC3E}">
        <p14:creationId xmlns:p14="http://schemas.microsoft.com/office/powerpoint/2010/main" val="2722790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Acknowledgement">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dirty="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1" name="Shape 31"/>
          <p:cNvSpPr/>
          <p:nvPr/>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2" name="Shape 32"/>
          <p:cNvSpPr txBox="1">
            <a:spLocks noGrp="1"/>
          </p:cNvSpPr>
          <p:nvPr>
            <p:ph type="ctrTitle" hasCustomPrompt="1"/>
          </p:nvPr>
        </p:nvSpPr>
        <p:spPr>
          <a:xfrm>
            <a:off x="685800" y="1420733"/>
            <a:ext cx="7772400" cy="1470024"/>
          </a:xfrm>
          <a:prstGeom prst="rect">
            <a:avLst/>
          </a:prstGeom>
          <a:noFill/>
          <a:ln>
            <a:noFill/>
          </a:ln>
        </p:spPr>
        <p:txBody>
          <a:bodyPr wrap="square" lIns="91425" tIns="91425" rIns="91425" bIns="91425" anchor="ctr" anchorCtr="0">
            <a:noAutofit/>
          </a:bodyPr>
          <a:lstStyle>
            <a:lvl1pPr marL="0" marR="0" lvl="0" indent="0" algn="ctr" rtl="0">
              <a:spcBef>
                <a:spcPts val="0"/>
              </a:spcBef>
              <a:spcAft>
                <a:spcPts val="0"/>
              </a:spcAft>
              <a:buNone/>
              <a:defRPr sz="40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Click to edit Master title style</a:t>
            </a:r>
            <a:br>
              <a:rPr lang="en-US" dirty="0"/>
            </a:br>
            <a:r>
              <a:rPr lang="en-US" sz="1600" dirty="0"/>
              <a:t>Special</a:t>
            </a:r>
            <a:endParaRPr dirty="0"/>
          </a:p>
        </p:txBody>
      </p:sp>
      <p:sp>
        <p:nvSpPr>
          <p:cNvPr id="33" name="Shape 33"/>
          <p:cNvSpPr txBox="1">
            <a:spLocks noGrp="1"/>
          </p:cNvSpPr>
          <p:nvPr>
            <p:ph type="subTitle" idx="1"/>
          </p:nvPr>
        </p:nvSpPr>
        <p:spPr>
          <a:xfrm>
            <a:off x="1371601" y="3545919"/>
            <a:ext cx="6400799" cy="1752600"/>
          </a:xfrm>
          <a:prstGeom prst="rect">
            <a:avLst/>
          </a:prstGeom>
          <a:noFill/>
          <a:ln>
            <a:noFill/>
          </a:ln>
        </p:spPr>
        <p:txBody>
          <a:bodyPr wrap="square" lIns="91425" tIns="91425" rIns="91425" bIns="91425" anchor="t" anchorCtr="0">
            <a:noAutofit/>
          </a:bodyPr>
          <a:lstStyle>
            <a:lvl1pPr marL="0" marR="0" lvl="0" indent="0" algn="ctr" rtl="0">
              <a:spcBef>
                <a:spcPts val="480"/>
              </a:spcBef>
              <a:spcAft>
                <a:spcPts val="0"/>
              </a:spcAft>
              <a:buClr>
                <a:schemeClr val="accent2"/>
              </a:buClr>
              <a:buFont typeface="Noto Sans Symbols"/>
              <a:buNone/>
              <a:defRPr sz="16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pic>
        <p:nvPicPr>
          <p:cNvPr id="19" name="Shape 27" descr="http://dese.mo.gov/comm/images/DESE-color.png">
            <a:extLst>
              <a:ext uri="{FF2B5EF4-FFF2-40B4-BE49-F238E27FC236}">
                <a16:creationId xmlns:a16="http://schemas.microsoft.com/office/drawing/2014/main" id="{D4FCCFFA-E1E2-45AB-A307-8BCC93AF5F2D}"/>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20" name="Picture 19">
            <a:extLst>
              <a:ext uri="{FF2B5EF4-FFF2-40B4-BE49-F238E27FC236}">
                <a16:creationId xmlns:a16="http://schemas.microsoft.com/office/drawing/2014/main" id="{68081AE0-655D-474B-A4AD-AA3F6D8D7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1" name="Picture 20">
            <a:extLst>
              <a:ext uri="{FF2B5EF4-FFF2-40B4-BE49-F238E27FC236}">
                <a16:creationId xmlns:a16="http://schemas.microsoft.com/office/drawing/2014/main" id="{394031AD-F17D-4A65-8763-C2ABD9D2DF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2" name="Picture 21">
            <a:extLst>
              <a:ext uri="{FF2B5EF4-FFF2-40B4-BE49-F238E27FC236}">
                <a16:creationId xmlns:a16="http://schemas.microsoft.com/office/drawing/2014/main" id="{D0362EF2-6A51-4E15-B364-530A06DE718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525589" y="6361729"/>
            <a:ext cx="3108960" cy="354883"/>
          </a:xfrm>
          <a:prstGeom prst="rect">
            <a:avLst/>
          </a:prstGeom>
        </p:spPr>
      </p:pic>
      <p:pic>
        <p:nvPicPr>
          <p:cNvPr id="23" name="Picture 22">
            <a:extLst>
              <a:ext uri="{FF2B5EF4-FFF2-40B4-BE49-F238E27FC236}">
                <a16:creationId xmlns:a16="http://schemas.microsoft.com/office/drawing/2014/main" id="{8134154D-9D6A-474B-8161-010D1C8AAC6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950192" y="123802"/>
            <a:ext cx="990616" cy="990616"/>
          </a:xfrm>
          <a:prstGeom prst="rect">
            <a:avLst/>
          </a:prstGeom>
        </p:spPr>
      </p:pic>
      <p:sp>
        <p:nvSpPr>
          <p:cNvPr id="16" name="Shape 25">
            <a:extLst>
              <a:ext uri="{FF2B5EF4-FFF2-40B4-BE49-F238E27FC236}">
                <a16:creationId xmlns:a16="http://schemas.microsoft.com/office/drawing/2014/main" id="{96EFE0C0-816C-4440-9335-C3CE16871E3E}"/>
              </a:ext>
            </a:extLst>
          </p:cNvPr>
          <p:cNvSpPr txBox="1"/>
          <p:nvPr/>
        </p:nvSpPr>
        <p:spPr>
          <a:xfrm>
            <a:off x="92893" y="5632873"/>
            <a:ext cx="8915400" cy="414564"/>
          </a:xfrm>
          <a:prstGeom prst="rect">
            <a:avLst/>
          </a:prstGeom>
          <a:noFill/>
          <a:ln>
            <a:noFill/>
          </a:ln>
        </p:spPr>
        <p:txBody>
          <a:bodyPr wrap="square" lIns="68550" tIns="34275" rIns="68550" bIns="34275"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rtl="0">
              <a:spcBef>
                <a:spcPts val="0"/>
              </a:spcBef>
              <a:spcAft>
                <a:spcPts val="0"/>
              </a:spcAft>
              <a:buSzPct val="25000"/>
              <a:buNone/>
            </a:pPr>
            <a:r>
              <a:rPr lang="en-US" sz="950" i="1" dirty="0">
                <a:solidFill>
                  <a:schemeClr val="bg1"/>
                </a:solidFill>
                <a:latin typeface="Tw Cen MT" panose="020B0602020104020603"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spTree>
    <p:extLst>
      <p:ext uri="{BB962C8B-B14F-4D97-AF65-F5344CB8AC3E}">
        <p14:creationId xmlns:p14="http://schemas.microsoft.com/office/powerpoint/2010/main" val="3112108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con Glossary">
    <p:spTree>
      <p:nvGrpSpPr>
        <p:cNvPr id="1" name=""/>
        <p:cNvGrpSpPr/>
        <p:nvPr/>
      </p:nvGrpSpPr>
      <p:grpSpPr>
        <a:xfrm>
          <a:off x="0" y="0"/>
          <a:ext cx="0" cy="0"/>
          <a:chOff x="0" y="0"/>
          <a:chExt cx="0" cy="0"/>
        </a:xfrm>
      </p:grpSpPr>
      <p:sp>
        <p:nvSpPr>
          <p:cNvPr id="22" name="Shape 50">
            <a:extLst>
              <a:ext uri="{FF2B5EF4-FFF2-40B4-BE49-F238E27FC236}">
                <a16:creationId xmlns:a16="http://schemas.microsoft.com/office/drawing/2014/main" id="{A1E9B917-BE27-4695-B39F-5591D0E9C58A}"/>
              </a:ext>
            </a:extLst>
          </p:cNvPr>
          <p:cNvSpPr txBox="1">
            <a:spLocks noGrp="1"/>
          </p:cNvSpPr>
          <p:nvPr>
            <p:ph type="title" hasCustomPrompt="1"/>
          </p:nvPr>
        </p:nvSpPr>
        <p:spPr>
          <a:xfrm>
            <a:off x="457200" y="655639"/>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Icon Glossary</a:t>
            </a:r>
            <a:endParaRPr dirty="0"/>
          </a:p>
        </p:txBody>
      </p:sp>
      <p:grpSp>
        <p:nvGrpSpPr>
          <p:cNvPr id="19" name="Group 18">
            <a:extLst>
              <a:ext uri="{FF2B5EF4-FFF2-40B4-BE49-F238E27FC236}">
                <a16:creationId xmlns:a16="http://schemas.microsoft.com/office/drawing/2014/main" id="{4CB1243E-6516-405F-A14C-A7EF327F3ABD}"/>
              </a:ext>
            </a:extLst>
          </p:cNvPr>
          <p:cNvGrpSpPr/>
          <p:nvPr/>
        </p:nvGrpSpPr>
        <p:grpSpPr>
          <a:xfrm>
            <a:off x="682094" y="2324133"/>
            <a:ext cx="4060728" cy="728473"/>
            <a:chOff x="682094" y="2324133"/>
            <a:chExt cx="4060728" cy="728473"/>
          </a:xfrm>
        </p:grpSpPr>
        <p:sp>
          <p:nvSpPr>
            <p:cNvPr id="20" name="Text">
              <a:extLst>
                <a:ext uri="{FF2B5EF4-FFF2-40B4-BE49-F238E27FC236}">
                  <a16:creationId xmlns:a16="http://schemas.microsoft.com/office/drawing/2014/main" id="{8487E107-C266-4D06-9691-3D9AFA2B73D8}"/>
                </a:ext>
              </a:extLst>
            </p:cNvPr>
            <p:cNvSpPr/>
            <p:nvPr/>
          </p:nvSpPr>
          <p:spPr>
            <a:xfrm>
              <a:off x="1715288" y="2457537"/>
              <a:ext cx="3027534" cy="461665"/>
            </a:xfrm>
            <a:prstGeom prst="rect">
              <a:avLst/>
            </a:prstGeom>
          </p:spPr>
          <p:txBody>
            <a:bodyPr wrap="square">
              <a:spAutoFit/>
            </a:bodyPr>
            <a:lstStyle/>
            <a:p>
              <a:r>
                <a:rPr lang="en-US" sz="2400" dirty="0">
                  <a:latin typeface="Tw Cen MT" panose="020B0602020104020603" pitchFamily="34" charset="0"/>
                </a:rPr>
                <a:t>Instructional Leadership</a:t>
              </a:r>
            </a:p>
          </p:txBody>
        </p:sp>
        <p:pic>
          <p:nvPicPr>
            <p:cNvPr id="21" name="Picture 20">
              <a:extLst>
                <a:ext uri="{FF2B5EF4-FFF2-40B4-BE49-F238E27FC236}">
                  <a16:creationId xmlns:a16="http://schemas.microsoft.com/office/drawing/2014/main" id="{B87C4CC5-A9DD-4540-BE6C-B017513569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82094" y="2324133"/>
              <a:ext cx="728473" cy="728473"/>
            </a:xfrm>
            <a:prstGeom prst="rect">
              <a:avLst/>
            </a:prstGeom>
          </p:spPr>
        </p:pic>
      </p:grpSp>
      <p:grpSp>
        <p:nvGrpSpPr>
          <p:cNvPr id="4" name="Group 3">
            <a:extLst>
              <a:ext uri="{FF2B5EF4-FFF2-40B4-BE49-F238E27FC236}">
                <a16:creationId xmlns:a16="http://schemas.microsoft.com/office/drawing/2014/main" id="{DBB0FD48-F101-4AE5-A1E4-E724A605B20E}"/>
              </a:ext>
            </a:extLst>
          </p:cNvPr>
          <p:cNvGrpSpPr/>
          <p:nvPr/>
        </p:nvGrpSpPr>
        <p:grpSpPr>
          <a:xfrm>
            <a:off x="5274206" y="2272871"/>
            <a:ext cx="3514717" cy="830997"/>
            <a:chOff x="5274206" y="2272871"/>
            <a:chExt cx="3514717" cy="830997"/>
          </a:xfrm>
        </p:grpSpPr>
        <p:pic>
          <p:nvPicPr>
            <p:cNvPr id="5" name="Picture 4" descr="This icon indicates more information an be found in the Step-By-Step Guide." title="Step-By-Step Guide">
              <a:extLst>
                <a:ext uri="{FF2B5EF4-FFF2-40B4-BE49-F238E27FC236}">
                  <a16:creationId xmlns:a16="http://schemas.microsoft.com/office/drawing/2014/main" id="{E2AC2AFB-C7CF-42F1-B71E-CE6EF34D9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4206" y="2324133"/>
              <a:ext cx="728473" cy="728473"/>
            </a:xfrm>
            <a:prstGeom prst="rect">
              <a:avLst/>
            </a:prstGeom>
          </p:spPr>
        </p:pic>
        <p:sp>
          <p:nvSpPr>
            <p:cNvPr id="6" name="Rectangle 5" title="Step-By-Step Guide">
              <a:extLst>
                <a:ext uri="{FF2B5EF4-FFF2-40B4-BE49-F238E27FC236}">
                  <a16:creationId xmlns:a16="http://schemas.microsoft.com/office/drawing/2014/main" id="{F96A0CC8-8095-4F0B-83D3-6AB7258C06DB}"/>
                </a:ext>
              </a:extLst>
            </p:cNvPr>
            <p:cNvSpPr/>
            <p:nvPr/>
          </p:nvSpPr>
          <p:spPr>
            <a:xfrm>
              <a:off x="6294758" y="2272871"/>
              <a:ext cx="2494165" cy="830997"/>
            </a:xfrm>
            <a:prstGeom prst="rect">
              <a:avLst/>
            </a:prstGeom>
          </p:spPr>
          <p:txBody>
            <a:bodyPr wrap="square">
              <a:spAutoFit/>
            </a:bodyPr>
            <a:lstStyle/>
            <a:p>
              <a:r>
                <a:rPr lang="en-US" sz="2400" dirty="0">
                  <a:latin typeface="Tw Cen MT" panose="020B0602020104020603" pitchFamily="34" charset="0"/>
                </a:rPr>
                <a:t>Step-by-Step Guide</a:t>
              </a:r>
            </a:p>
          </p:txBody>
        </p:sp>
      </p:grpSp>
      <p:grpSp>
        <p:nvGrpSpPr>
          <p:cNvPr id="7" name="Group 6">
            <a:extLst>
              <a:ext uri="{FF2B5EF4-FFF2-40B4-BE49-F238E27FC236}">
                <a16:creationId xmlns:a16="http://schemas.microsoft.com/office/drawing/2014/main" id="{57D1C5EC-31B8-4F5B-89B7-D4814C3EFC99}"/>
              </a:ext>
            </a:extLst>
          </p:cNvPr>
          <p:cNvGrpSpPr/>
          <p:nvPr/>
        </p:nvGrpSpPr>
        <p:grpSpPr>
          <a:xfrm>
            <a:off x="682094" y="3540763"/>
            <a:ext cx="3804993" cy="731521"/>
            <a:chOff x="682094" y="3564361"/>
            <a:chExt cx="3804993" cy="731521"/>
          </a:xfrm>
        </p:grpSpPr>
        <p:pic>
          <p:nvPicPr>
            <p:cNvPr id="8" name="Picture 7" descr="Reflections/Activities Icon&#10;&#10;This icon indicates the presence of activities or times of reflection.">
              <a:extLst>
                <a:ext uri="{FF2B5EF4-FFF2-40B4-BE49-F238E27FC236}">
                  <a16:creationId xmlns:a16="http://schemas.microsoft.com/office/drawing/2014/main" id="{810EB552-A451-46E6-B399-9CF4FB4026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094" y="3564361"/>
              <a:ext cx="731521" cy="731521"/>
            </a:xfrm>
            <a:prstGeom prst="rect">
              <a:avLst/>
            </a:prstGeom>
          </p:spPr>
        </p:pic>
        <p:sp>
          <p:nvSpPr>
            <p:cNvPr id="9" name="Rectangle 8">
              <a:extLst>
                <a:ext uri="{FF2B5EF4-FFF2-40B4-BE49-F238E27FC236}">
                  <a16:creationId xmlns:a16="http://schemas.microsoft.com/office/drawing/2014/main" id="{B74CBA49-F81E-4F9C-8F6D-3A35069A7F14}"/>
                </a:ext>
              </a:extLst>
            </p:cNvPr>
            <p:cNvSpPr/>
            <p:nvPr/>
          </p:nvSpPr>
          <p:spPr>
            <a:xfrm>
              <a:off x="1715288" y="3699289"/>
              <a:ext cx="2771799" cy="461665"/>
            </a:xfrm>
            <a:prstGeom prst="rect">
              <a:avLst/>
            </a:prstGeom>
          </p:spPr>
          <p:txBody>
            <a:bodyPr wrap="square">
              <a:spAutoFit/>
            </a:bodyPr>
            <a:lstStyle/>
            <a:p>
              <a:r>
                <a:rPr lang="en-US" sz="2400" dirty="0">
                  <a:latin typeface="Tw Cen MT" panose="020B0602020104020603" pitchFamily="34" charset="0"/>
                </a:rPr>
                <a:t>Reflection/Activities</a:t>
              </a:r>
            </a:p>
          </p:txBody>
        </p:sp>
      </p:grpSp>
      <p:grpSp>
        <p:nvGrpSpPr>
          <p:cNvPr id="10" name="Group 9">
            <a:extLst>
              <a:ext uri="{FF2B5EF4-FFF2-40B4-BE49-F238E27FC236}">
                <a16:creationId xmlns:a16="http://schemas.microsoft.com/office/drawing/2014/main" id="{C4275E4B-C6ED-463B-B2D5-E286A14112FB}"/>
              </a:ext>
            </a:extLst>
          </p:cNvPr>
          <p:cNvGrpSpPr/>
          <p:nvPr/>
        </p:nvGrpSpPr>
        <p:grpSpPr>
          <a:xfrm>
            <a:off x="5274206" y="3540763"/>
            <a:ext cx="3289199" cy="731521"/>
            <a:chOff x="5274206" y="3564361"/>
            <a:chExt cx="3289199" cy="731521"/>
          </a:xfrm>
        </p:grpSpPr>
        <p:pic>
          <p:nvPicPr>
            <p:cNvPr id="11" name="Picture 10" descr="This icon indicates there is further information found in the Handout packet." title="Document Icon">
              <a:extLst>
                <a:ext uri="{FF2B5EF4-FFF2-40B4-BE49-F238E27FC236}">
                  <a16:creationId xmlns:a16="http://schemas.microsoft.com/office/drawing/2014/main" id="{D1952661-AE0B-4E7A-BA7B-98BDC62250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4206" y="3564361"/>
              <a:ext cx="728473" cy="731521"/>
            </a:xfrm>
            <a:prstGeom prst="rect">
              <a:avLst/>
            </a:prstGeom>
          </p:spPr>
        </p:pic>
        <p:sp>
          <p:nvSpPr>
            <p:cNvPr id="12" name="Rectangle 11">
              <a:extLst>
                <a:ext uri="{FF2B5EF4-FFF2-40B4-BE49-F238E27FC236}">
                  <a16:creationId xmlns:a16="http://schemas.microsoft.com/office/drawing/2014/main" id="{A91593AD-862B-4849-8A77-3F01962E0A95}"/>
                </a:ext>
              </a:extLst>
            </p:cNvPr>
            <p:cNvSpPr/>
            <p:nvPr/>
          </p:nvSpPr>
          <p:spPr>
            <a:xfrm>
              <a:off x="6294758" y="3699289"/>
              <a:ext cx="2268647" cy="461665"/>
            </a:xfrm>
            <a:prstGeom prst="rect">
              <a:avLst/>
            </a:prstGeom>
          </p:spPr>
          <p:txBody>
            <a:bodyPr wrap="square">
              <a:spAutoFit/>
            </a:bodyPr>
            <a:lstStyle/>
            <a:p>
              <a:r>
                <a:rPr lang="en-US" sz="2400" dirty="0">
                  <a:latin typeface="Tw Cen MT" panose="020B0602020104020603" pitchFamily="34" charset="0"/>
                </a:rPr>
                <a:t>Handout Packet</a:t>
              </a:r>
            </a:p>
          </p:txBody>
        </p:sp>
      </p:grpSp>
      <p:grpSp>
        <p:nvGrpSpPr>
          <p:cNvPr id="13" name="Group 12">
            <a:extLst>
              <a:ext uri="{FF2B5EF4-FFF2-40B4-BE49-F238E27FC236}">
                <a16:creationId xmlns:a16="http://schemas.microsoft.com/office/drawing/2014/main" id="{BD14AC64-A8B6-4E57-9F57-9A0425D394F9}"/>
              </a:ext>
            </a:extLst>
          </p:cNvPr>
          <p:cNvGrpSpPr/>
          <p:nvPr/>
        </p:nvGrpSpPr>
        <p:grpSpPr>
          <a:xfrm>
            <a:off x="682094" y="4707655"/>
            <a:ext cx="3656887" cy="731521"/>
            <a:chOff x="682094" y="4707655"/>
            <a:chExt cx="3656887" cy="731521"/>
          </a:xfrm>
        </p:grpSpPr>
        <p:pic>
          <p:nvPicPr>
            <p:cNvPr id="14" name="Picture 13" descr="This icon indicates Essential Questions&#10;to discuss." title="Essential Questions Icon">
              <a:extLst>
                <a:ext uri="{FF2B5EF4-FFF2-40B4-BE49-F238E27FC236}">
                  <a16:creationId xmlns:a16="http://schemas.microsoft.com/office/drawing/2014/main" id="{E014AE1B-F6E4-4178-9BE8-E50299FD42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094" y="4707655"/>
              <a:ext cx="731521" cy="731521"/>
            </a:xfrm>
            <a:prstGeom prst="rect">
              <a:avLst/>
            </a:prstGeom>
          </p:spPr>
        </p:pic>
        <p:sp>
          <p:nvSpPr>
            <p:cNvPr id="15" name="Rectangle 14">
              <a:extLst>
                <a:ext uri="{FF2B5EF4-FFF2-40B4-BE49-F238E27FC236}">
                  <a16:creationId xmlns:a16="http://schemas.microsoft.com/office/drawing/2014/main" id="{081F747C-0C09-4023-B68C-05ED54424ADA}"/>
                </a:ext>
              </a:extLst>
            </p:cNvPr>
            <p:cNvSpPr/>
            <p:nvPr/>
          </p:nvSpPr>
          <p:spPr>
            <a:xfrm>
              <a:off x="1715288" y="4842583"/>
              <a:ext cx="2623693" cy="461665"/>
            </a:xfrm>
            <a:prstGeom prst="rect">
              <a:avLst/>
            </a:prstGeom>
          </p:spPr>
          <p:txBody>
            <a:bodyPr wrap="square">
              <a:spAutoFit/>
            </a:bodyPr>
            <a:lstStyle/>
            <a:p>
              <a:r>
                <a:rPr lang="en-US" sz="2400" dirty="0">
                  <a:latin typeface="Tw Cen MT" panose="020B0602020104020603" pitchFamily="34" charset="0"/>
                </a:rPr>
                <a:t>Essential Questions</a:t>
              </a:r>
            </a:p>
          </p:txBody>
        </p:sp>
      </p:grpSp>
      <p:grpSp>
        <p:nvGrpSpPr>
          <p:cNvPr id="16" name="Group 15">
            <a:extLst>
              <a:ext uri="{FF2B5EF4-FFF2-40B4-BE49-F238E27FC236}">
                <a16:creationId xmlns:a16="http://schemas.microsoft.com/office/drawing/2014/main" id="{54257A24-92F9-4F4D-97FC-E3F20930BC17}"/>
              </a:ext>
            </a:extLst>
          </p:cNvPr>
          <p:cNvGrpSpPr/>
          <p:nvPr/>
        </p:nvGrpSpPr>
        <p:grpSpPr>
          <a:xfrm>
            <a:off x="5274206" y="4709179"/>
            <a:ext cx="2378251" cy="728473"/>
            <a:chOff x="5274206" y="4709179"/>
            <a:chExt cx="2378251" cy="728473"/>
          </a:xfrm>
        </p:grpSpPr>
        <p:pic>
          <p:nvPicPr>
            <p:cNvPr id="17" name="Picture 16" descr="Blue Print Icon&#10;&#10;This icon indicates more information is available in the Blueprint document.">
              <a:extLst>
                <a:ext uri="{FF2B5EF4-FFF2-40B4-BE49-F238E27FC236}">
                  <a16:creationId xmlns:a16="http://schemas.microsoft.com/office/drawing/2014/main" id="{6F783221-FE43-4175-AB52-F03E00CB8C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74206" y="4709179"/>
              <a:ext cx="728473" cy="728473"/>
            </a:xfrm>
            <a:prstGeom prst="rect">
              <a:avLst/>
            </a:prstGeom>
          </p:spPr>
        </p:pic>
        <p:sp>
          <p:nvSpPr>
            <p:cNvPr id="18" name="Rectangle 17">
              <a:extLst>
                <a:ext uri="{FF2B5EF4-FFF2-40B4-BE49-F238E27FC236}">
                  <a16:creationId xmlns:a16="http://schemas.microsoft.com/office/drawing/2014/main" id="{449BEB7D-794D-476F-BB3C-420FD6187FB8}"/>
                </a:ext>
              </a:extLst>
            </p:cNvPr>
            <p:cNvSpPr/>
            <p:nvPr/>
          </p:nvSpPr>
          <p:spPr>
            <a:xfrm>
              <a:off x="6294758" y="4842583"/>
              <a:ext cx="1357699" cy="461665"/>
            </a:xfrm>
            <a:prstGeom prst="rect">
              <a:avLst/>
            </a:prstGeom>
          </p:spPr>
          <p:txBody>
            <a:bodyPr wrap="square">
              <a:spAutoFit/>
            </a:bodyPr>
            <a:lstStyle/>
            <a:p>
              <a:r>
                <a:rPr lang="en-US" sz="2400" dirty="0">
                  <a:latin typeface="Tw Cen MT" panose="020B0602020104020603" pitchFamily="34" charset="0"/>
                </a:rPr>
                <a:t>Blueprint</a:t>
              </a:r>
            </a:p>
          </p:txBody>
        </p:sp>
      </p:grpSp>
    </p:spTree>
    <p:extLst>
      <p:ext uri="{BB962C8B-B14F-4D97-AF65-F5344CB8AC3E}">
        <p14:creationId xmlns:p14="http://schemas.microsoft.com/office/powerpoint/2010/main" val="2167412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2190"/>
            <a:ext cx="8229600" cy="92181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4861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356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noAutofit/>
          </a:bodyPr>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61" name="Shape 61"/>
          <p:cNvSpPr txBox="1">
            <a:spLocks noGrp="1"/>
          </p:cNvSpPr>
          <p:nvPr>
            <p:ph type="body" idx="1"/>
          </p:nvPr>
        </p:nvSpPr>
        <p:spPr>
          <a:xfrm>
            <a:off x="457200" y="1855432"/>
            <a:ext cx="8229599" cy="4083729"/>
          </a:xfrm>
          <a:prstGeom prst="rect">
            <a:avLst/>
          </a:prstGeom>
          <a:noFill/>
          <a:ln>
            <a:noFill/>
          </a:ln>
        </p:spPr>
        <p:txBody>
          <a:bodyPr wrap="square" lIns="91425" tIns="91425" rIns="91425" bIns="91425" anchor="t" anchorCtr="0">
            <a:noAutofit/>
          </a:bodyPr>
          <a:lstStyle>
            <a:lvl1pPr marL="257115" marR="0" lvl="0" indent="-104714" algn="l" rtl="0">
              <a:spcBef>
                <a:spcPts val="480"/>
              </a:spcBef>
              <a:spcAft>
                <a:spcPts val="0"/>
              </a:spcAft>
              <a:buClr>
                <a:schemeClr val="accent3"/>
              </a:buClr>
              <a:buSzPct val="100000"/>
              <a:buFont typeface="Wingdings" panose="05000000000000000000" pitchFamily="2" charset="2"/>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Click to edit Master text styles</a:t>
            </a:r>
          </a:p>
        </p:txBody>
      </p:sp>
    </p:spTree>
    <p:extLst>
      <p:ext uri="{BB962C8B-B14F-4D97-AF65-F5344CB8AC3E}">
        <p14:creationId xmlns:p14="http://schemas.microsoft.com/office/powerpoint/2010/main" val="3152252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655639"/>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Tree>
    <p:extLst>
      <p:ext uri="{BB962C8B-B14F-4D97-AF65-F5344CB8AC3E}">
        <p14:creationId xmlns:p14="http://schemas.microsoft.com/office/powerpoint/2010/main" val="24973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q_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 name="Shape 20"/>
          <p:cNvSpPr txBox="1">
            <a:spLocks/>
          </p:cNvSpPr>
          <p:nvPr/>
        </p:nvSpPr>
        <p:spPr>
          <a:xfrm>
            <a:off x="457200" y="1828805"/>
            <a:ext cx="8229600" cy="3962396"/>
          </a:xfrm>
          <a:prstGeom prst="rect">
            <a:avLst/>
          </a:prstGeom>
          <a:noFill/>
          <a:ln>
            <a:noFill/>
          </a:ln>
        </p:spPr>
        <p:txBody>
          <a:bodyPr wrap="square" lIns="68569" tIns="68569" rIns="68569" bIns="68569"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sz="1500" dirty="0">
              <a:latin typeface="Tw Cen MT" panose="020B0602020104020603" pitchFamily="34" charset="0"/>
            </a:endParaRPr>
          </a:p>
        </p:txBody>
      </p:sp>
    </p:spTree>
    <p:extLst>
      <p:ext uri="{BB962C8B-B14F-4D97-AF65-F5344CB8AC3E}">
        <p14:creationId xmlns:p14="http://schemas.microsoft.com/office/powerpoint/2010/main" val="246906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28" name="Shape 28"/>
          <p:cNvSpPr txBox="1"/>
          <p:nvPr/>
        </p:nvSpPr>
        <p:spPr>
          <a:xfrm>
            <a:off x="0" y="152400"/>
            <a:ext cx="9144000" cy="369310"/>
          </a:xfrm>
          <a:prstGeom prst="rect">
            <a:avLst/>
          </a:prstGeom>
          <a:noFill/>
          <a:ln>
            <a:noFill/>
          </a:ln>
        </p:spPr>
        <p:txBody>
          <a:bodyPr wrap="square" lIns="68550" tIns="34275" rIns="68550" bIns="34275" anchor="t" anchorCtr="0">
            <a:noAutofit/>
          </a:bodyPr>
          <a:lstStyle/>
          <a:p>
            <a:pPr marL="0" marR="0" lvl="0" indent="0" algn="ctr" rtl="0">
              <a:spcBef>
                <a:spcPts val="0"/>
              </a:spcBef>
              <a:spcAft>
                <a:spcPts val="0"/>
              </a:spcAft>
              <a:buSzPct val="25000"/>
              <a:buNone/>
            </a:pPr>
            <a:r>
              <a:rPr lang="en-US" sz="1350" b="1" i="1" dirty="0">
                <a:solidFill>
                  <a:schemeClr val="lt1"/>
                </a:solidFill>
                <a:latin typeface="Tw Cen MT" panose="020B0602020104020603" pitchFamily="34" charset="0"/>
                <a:ea typeface="Arial Narrow"/>
                <a:cs typeface="Arial Narrow"/>
                <a:sym typeface="Arial Narrow"/>
              </a:rPr>
              <a:t>Professional Development to Practice</a:t>
            </a: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32" name="Shape 32"/>
          <p:cNvSpPr txBox="1">
            <a:spLocks noGrp="1"/>
          </p:cNvSpPr>
          <p:nvPr>
            <p:ph type="ctrTitle"/>
          </p:nvPr>
        </p:nvSpPr>
        <p:spPr>
          <a:xfrm>
            <a:off x="685800" y="1420732"/>
            <a:ext cx="7772400" cy="434087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pic>
        <p:nvPicPr>
          <p:cNvPr id="15" name="Shape 27" descr="http://dese.mo.gov/comm/images/DESE-color.png">
            <a:extLst>
              <a:ext uri="{FF2B5EF4-FFF2-40B4-BE49-F238E27FC236}">
                <a16:creationId xmlns:a16="http://schemas.microsoft.com/office/drawing/2014/main" id="{0407C510-7494-4477-9427-9116715C8B0B}"/>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16" name="Picture 15">
            <a:extLst>
              <a:ext uri="{FF2B5EF4-FFF2-40B4-BE49-F238E27FC236}">
                <a16:creationId xmlns:a16="http://schemas.microsoft.com/office/drawing/2014/main" id="{8005D7C0-B61A-4FCA-B91A-25F82CA1D0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17" name="Picture 16">
            <a:extLst>
              <a:ext uri="{FF2B5EF4-FFF2-40B4-BE49-F238E27FC236}">
                <a16:creationId xmlns:a16="http://schemas.microsoft.com/office/drawing/2014/main" id="{73413890-2E1C-4897-A095-60A6334795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14" name="Shape 27" descr="http://dese.mo.gov/comm/images/DESE-color.png">
            <a:extLst>
              <a:ext uri="{FF2B5EF4-FFF2-40B4-BE49-F238E27FC236}">
                <a16:creationId xmlns:a16="http://schemas.microsoft.com/office/drawing/2014/main" id="{286F5D75-33A2-4704-A241-3B4198A25FCB}"/>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19" name="Picture 18">
            <a:extLst>
              <a:ext uri="{FF2B5EF4-FFF2-40B4-BE49-F238E27FC236}">
                <a16:creationId xmlns:a16="http://schemas.microsoft.com/office/drawing/2014/main" id="{745206BE-317E-456A-AE40-A628A16837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1" name="Picture 20">
            <a:extLst>
              <a:ext uri="{FF2B5EF4-FFF2-40B4-BE49-F238E27FC236}">
                <a16:creationId xmlns:a16="http://schemas.microsoft.com/office/drawing/2014/main" id="{5939F58B-867A-4A85-824C-CD85747985D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515959" y="6363074"/>
            <a:ext cx="3108960" cy="354883"/>
          </a:xfrm>
          <a:prstGeom prst="rect">
            <a:avLst/>
          </a:prstGeom>
        </p:spPr>
      </p:pic>
      <p:pic>
        <p:nvPicPr>
          <p:cNvPr id="20" name="Picture 19">
            <a:extLst>
              <a:ext uri="{FF2B5EF4-FFF2-40B4-BE49-F238E27FC236}">
                <a16:creationId xmlns:a16="http://schemas.microsoft.com/office/drawing/2014/main" id="{CFB26F8E-1B37-46CF-A06E-3DCFCF4CEA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7" name="Picture 26">
            <a:extLst>
              <a:ext uri="{FF2B5EF4-FFF2-40B4-BE49-F238E27FC236}">
                <a16:creationId xmlns:a16="http://schemas.microsoft.com/office/drawing/2014/main" id="{60D9050B-FC76-44D2-8593-2C0DC3EE78A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964259" y="82387"/>
            <a:ext cx="990616" cy="990616"/>
          </a:xfrm>
          <a:prstGeom prst="rect">
            <a:avLst/>
          </a:prstGeom>
        </p:spPr>
      </p:pic>
    </p:spTree>
    <p:extLst>
      <p:ext uri="{BB962C8B-B14F-4D97-AF65-F5344CB8AC3E}">
        <p14:creationId xmlns:p14="http://schemas.microsoft.com/office/powerpoint/2010/main" val="160160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2906719"/>
            <a:ext cx="7772400" cy="286226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40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52235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4406903"/>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4" name="Shape 44"/>
          <p:cNvSpPr txBox="1">
            <a:spLocks noGrp="1"/>
          </p:cNvSpPr>
          <p:nvPr>
            <p:ph type="body" idx="1"/>
          </p:nvPr>
        </p:nvSpPr>
        <p:spPr>
          <a:xfrm>
            <a:off x="722312" y="2906718"/>
            <a:ext cx="7772400" cy="1500187"/>
          </a:xfrm>
          <a:prstGeom prst="rect">
            <a:avLst/>
          </a:prstGeom>
          <a:noFill/>
          <a:ln>
            <a:noFill/>
          </a:ln>
        </p:spPr>
        <p:txBody>
          <a:bodyPr wrap="square" lIns="91425" tIns="91425" rIns="91425" bIns="91425" anchor="b" anchorCtr="0">
            <a:noAutofit/>
          </a:bodyPr>
          <a:lstStyle>
            <a:lvl1pPr marL="0" marR="0" lvl="0" indent="0" algn="l" rtl="0">
              <a:spcBef>
                <a:spcPts val="300"/>
              </a:spcBef>
              <a:spcAft>
                <a:spcPts val="0"/>
              </a:spcAft>
              <a:buClr>
                <a:schemeClr val="accent2"/>
              </a:buClr>
              <a:buFont typeface="Noto Sans Symbols"/>
              <a:buNone/>
              <a:defRPr sz="2000" b="0" i="0" u="none" strike="noStrike" cap="none">
                <a:solidFill>
                  <a:srgbClr val="888888"/>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270"/>
              </a:spcBef>
              <a:spcAft>
                <a:spcPts val="0"/>
              </a:spcAft>
              <a:buClr>
                <a:schemeClr val="accent2"/>
              </a:buClr>
              <a:buFont typeface="Noto Sans Symbols"/>
              <a:buNone/>
              <a:defRPr sz="1350" b="0" i="0" u="none" strike="noStrike" cap="none">
                <a:solidFill>
                  <a:srgbClr val="888888"/>
                </a:solidFill>
                <a:latin typeface="Questrial"/>
                <a:ea typeface="Questrial"/>
                <a:cs typeface="Questrial"/>
                <a:sym typeface="Questrial"/>
              </a:defRPr>
            </a:lvl2pPr>
            <a:lvl3pPr marL="685639" marR="0" lvl="2" indent="-9364" algn="l" rtl="0">
              <a:spcBef>
                <a:spcPts val="240"/>
              </a:spcBef>
              <a:spcAft>
                <a:spcPts val="0"/>
              </a:spcAft>
              <a:buClr>
                <a:schemeClr val="accent2"/>
              </a:buClr>
              <a:buFont typeface="Noto Sans Symbols"/>
              <a:buNone/>
              <a:defRPr sz="1200" b="0" i="0" u="none" strike="noStrike" cap="none">
                <a:solidFill>
                  <a:srgbClr val="888888"/>
                </a:solidFill>
                <a:latin typeface="Questrial"/>
                <a:ea typeface="Questrial"/>
                <a:cs typeface="Questrial"/>
                <a:sym typeface="Questrial"/>
              </a:defRPr>
            </a:lvl3pPr>
            <a:lvl4pPr marL="1028459" marR="0" lvl="3" indent="-9284"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4pPr>
            <a:lvl5pPr marL="1371280" marR="0" lvl="4" indent="-9205"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5pPr>
            <a:lvl6pPr marL="1714100" marR="0" lvl="5" indent="-9124"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6pPr>
            <a:lvl7pPr marL="2056919" marR="0" lvl="6" indent="-904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7pPr>
            <a:lvl8pPr marL="2399739" marR="0" lvl="7" indent="-896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8pPr>
            <a:lvl9pPr marL="2742557" marR="0" lvl="8" indent="-8882"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9pPr>
          </a:lstStyle>
          <a:p>
            <a:pPr lvl="0"/>
            <a:r>
              <a:rPr lang="en-US"/>
              <a:t>Click to edit Master text styles</a:t>
            </a:r>
          </a:p>
        </p:txBody>
      </p:sp>
    </p:spTree>
    <p:extLst>
      <p:ext uri="{BB962C8B-B14F-4D97-AF65-F5344CB8AC3E}">
        <p14:creationId xmlns:p14="http://schemas.microsoft.com/office/powerpoint/2010/main" val="318081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7" name="Shape 47"/>
          <p:cNvSpPr txBox="1">
            <a:spLocks noGrp="1"/>
          </p:cNvSpPr>
          <p:nvPr>
            <p:ph type="body" idx="1"/>
          </p:nvPr>
        </p:nvSpPr>
        <p:spPr>
          <a:xfrm>
            <a:off x="457201" y="1600206"/>
            <a:ext cx="4038599" cy="4190997"/>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8" name="Shape 48"/>
          <p:cNvSpPr txBox="1">
            <a:spLocks noGrp="1"/>
          </p:cNvSpPr>
          <p:nvPr>
            <p:ph type="body" idx="2"/>
          </p:nvPr>
        </p:nvSpPr>
        <p:spPr>
          <a:xfrm>
            <a:off x="4648201" y="1600206"/>
            <a:ext cx="4038599" cy="4190997"/>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Tree>
    <p:extLst>
      <p:ext uri="{BB962C8B-B14F-4D97-AF65-F5344CB8AC3E}">
        <p14:creationId xmlns:p14="http://schemas.microsoft.com/office/powerpoint/2010/main" val="37775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5" y="685802"/>
            <a:ext cx="3008313" cy="749299"/>
          </a:xfrm>
          <a:prstGeom prst="rect">
            <a:avLst/>
          </a:prstGeom>
          <a:noFill/>
          <a:ln>
            <a:noFill/>
          </a:ln>
        </p:spPr>
        <p:txBody>
          <a:bodyPr wrap="square" lIns="91425" tIns="91425" rIns="91425" bIns="91425" anchor="b" anchorCtr="0">
            <a:noAutofit/>
          </a:bodyPr>
          <a:lstStyle>
            <a:lvl1pPr marL="0" marR="0" lvl="0" indent="0" algn="l" rtl="0">
              <a:spcBef>
                <a:spcPts val="0"/>
              </a:spcBef>
              <a:spcAft>
                <a:spcPts val="0"/>
              </a:spcAft>
              <a:buNone/>
              <a:defRPr sz="24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4" name="Shape 54"/>
          <p:cNvSpPr txBox="1">
            <a:spLocks noGrp="1"/>
          </p:cNvSpPr>
          <p:nvPr>
            <p:ph type="body" idx="2"/>
          </p:nvPr>
        </p:nvSpPr>
        <p:spPr>
          <a:xfrm>
            <a:off x="457205" y="1435103"/>
            <a:ext cx="3008313" cy="4356098"/>
          </a:xfrm>
          <a:prstGeom prst="rect">
            <a:avLst/>
          </a:prstGeom>
          <a:noFill/>
          <a:ln>
            <a:noFill/>
          </a:ln>
        </p:spPr>
        <p:txBody>
          <a:bodyPr wrap="square" lIns="91425" tIns="91425" rIns="91425" bIns="91425" anchor="t" anchorCtr="0">
            <a:noAutofit/>
          </a:bodyPr>
          <a:lstStyle>
            <a:lvl1pPr marL="0" marR="0" lvl="0" indent="0" algn="l" rtl="0">
              <a:spcBef>
                <a:spcPts val="210"/>
              </a:spcBef>
              <a:spcAft>
                <a:spcPts val="0"/>
              </a:spcAft>
              <a:buClr>
                <a:schemeClr val="accent2"/>
              </a:buClr>
              <a:buFont typeface="Noto Sans Symbols"/>
              <a:buNone/>
              <a:defRPr sz="1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2pPr>
            <a:lvl3pPr marL="685639" marR="0" lvl="2" indent="-9364" algn="l" rtl="0">
              <a:spcBef>
                <a:spcPts val="150"/>
              </a:spcBef>
              <a:spcAft>
                <a:spcPts val="0"/>
              </a:spcAft>
              <a:buClr>
                <a:schemeClr val="accent2"/>
              </a:buClr>
              <a:buFont typeface="Noto Sans Symbols"/>
              <a:buNone/>
              <a:defRPr sz="750" b="0" i="0" u="none" strike="noStrike" cap="none">
                <a:solidFill>
                  <a:schemeClr val="dk1"/>
                </a:solidFill>
                <a:latin typeface="Questrial"/>
                <a:ea typeface="Questrial"/>
                <a:cs typeface="Questrial"/>
                <a:sym typeface="Questrial"/>
              </a:defRPr>
            </a:lvl3pPr>
            <a:lvl4pPr marL="1028459" marR="0" lvl="3" indent="-9284"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4pPr>
            <a:lvl5pPr marL="1371280" marR="0" lvl="4" indent="-9205"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5pPr>
            <a:lvl6pPr marL="1714100" marR="0" lvl="5" indent="-9124"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6919" marR="0" lvl="6" indent="-904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399739" marR="0" lvl="7" indent="-896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2557" marR="0" lvl="8" indent="-8882"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3" name="Shape 53"/>
          <p:cNvSpPr txBox="1">
            <a:spLocks noGrp="1"/>
          </p:cNvSpPr>
          <p:nvPr>
            <p:ph type="body" idx="1"/>
          </p:nvPr>
        </p:nvSpPr>
        <p:spPr>
          <a:xfrm>
            <a:off x="3575054" y="685802"/>
            <a:ext cx="5111751" cy="5105401"/>
          </a:xfrm>
          <a:prstGeom prst="rect">
            <a:avLst/>
          </a:prstGeom>
          <a:noFill/>
          <a:ln>
            <a:noFill/>
          </a:ln>
        </p:spPr>
        <p:txBody>
          <a:bodyPr wrap="square" lIns="91425" tIns="91425" rIns="91425" bIns="91425" anchor="t" anchorCtr="0">
            <a:noAutofit/>
          </a:bodyPr>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Click to edit Master text styles</a:t>
            </a:r>
          </a:p>
        </p:txBody>
      </p:sp>
    </p:spTree>
    <p:extLst>
      <p:ext uri="{BB962C8B-B14F-4D97-AF65-F5344CB8AC3E}">
        <p14:creationId xmlns:p14="http://schemas.microsoft.com/office/powerpoint/2010/main" val="4065395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9" y="4800603"/>
            <a:ext cx="5486399" cy="566737"/>
          </a:xfrm>
          <a:prstGeom prst="rect">
            <a:avLst/>
          </a:prstGeom>
          <a:noFill/>
          <a:ln>
            <a:noFill/>
          </a:ln>
        </p:spPr>
        <p:txBody>
          <a:bodyPr wrap="square" lIns="91425" tIns="91425" rIns="91425" bIns="91425" anchor="b" anchorCtr="0">
            <a:noAutofit/>
          </a:bodyPr>
          <a:lstStyle>
            <a:lvl1pPr marL="0" marR="0" lvl="0" indent="0" algn="l" rtl="0">
              <a:spcBef>
                <a:spcPts val="0"/>
              </a:spcBef>
              <a:spcAft>
                <a:spcPts val="0"/>
              </a:spcAft>
              <a:buNone/>
              <a:defRPr sz="15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8" name="Shape 58"/>
          <p:cNvSpPr txBox="1">
            <a:spLocks noGrp="1"/>
          </p:cNvSpPr>
          <p:nvPr>
            <p:ph type="body" idx="1"/>
          </p:nvPr>
        </p:nvSpPr>
        <p:spPr>
          <a:xfrm>
            <a:off x="1792289" y="5367341"/>
            <a:ext cx="5486399" cy="500060"/>
          </a:xfrm>
          <a:prstGeom prst="rect">
            <a:avLst/>
          </a:prstGeom>
          <a:noFill/>
          <a:ln>
            <a:noFill/>
          </a:ln>
        </p:spPr>
        <p:txBody>
          <a:bodyPr wrap="square" lIns="91425" tIns="91425" rIns="91425" bIns="91425" anchor="t" anchorCtr="0">
            <a:noAutofit/>
          </a:bodyPr>
          <a:lstStyle>
            <a:lvl1pPr marL="0" marR="0" lvl="0" indent="0" algn="l" rtl="0">
              <a:spcBef>
                <a:spcPts val="210"/>
              </a:spcBef>
              <a:spcAft>
                <a:spcPts val="0"/>
              </a:spcAft>
              <a:buClr>
                <a:schemeClr val="accent2"/>
              </a:buClr>
              <a:buFont typeface="Noto Sans Symbols"/>
              <a:buNone/>
              <a:defRPr sz="1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2pPr>
            <a:lvl3pPr marL="685639" marR="0" lvl="2" indent="-9364" algn="l" rtl="0">
              <a:spcBef>
                <a:spcPts val="150"/>
              </a:spcBef>
              <a:spcAft>
                <a:spcPts val="0"/>
              </a:spcAft>
              <a:buClr>
                <a:schemeClr val="accent2"/>
              </a:buClr>
              <a:buFont typeface="Noto Sans Symbols"/>
              <a:buNone/>
              <a:defRPr sz="750" b="0" i="0" u="none" strike="noStrike" cap="none">
                <a:solidFill>
                  <a:schemeClr val="dk1"/>
                </a:solidFill>
                <a:latin typeface="Questrial"/>
                <a:ea typeface="Questrial"/>
                <a:cs typeface="Questrial"/>
                <a:sym typeface="Questrial"/>
              </a:defRPr>
            </a:lvl3pPr>
            <a:lvl4pPr marL="1028459" marR="0" lvl="3" indent="-9284"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4pPr>
            <a:lvl5pPr marL="1371280" marR="0" lvl="4" indent="-9205"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5pPr>
            <a:lvl6pPr marL="1714100" marR="0" lvl="5" indent="-9124"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6919" marR="0" lvl="6" indent="-904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399739" marR="0" lvl="7" indent="-896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2557" marR="0" lvl="8" indent="-8882"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7" name="Shape 57"/>
          <p:cNvSpPr>
            <a:spLocks noGrp="1"/>
          </p:cNvSpPr>
          <p:nvPr>
            <p:ph type="pic" idx="2"/>
          </p:nvPr>
        </p:nvSpPr>
        <p:spPr>
          <a:xfrm>
            <a:off x="1792289" y="685800"/>
            <a:ext cx="5486399" cy="4041774"/>
          </a:xfrm>
          <a:prstGeom prst="rect">
            <a:avLst/>
          </a:prstGeom>
          <a:noFill/>
          <a:ln>
            <a:noFill/>
          </a:ln>
        </p:spPr>
        <p:txBody>
          <a:bodyPr wrap="square" lIns="91425" tIns="91425" rIns="91425" bIns="91425" anchor="t" anchorCtr="0">
            <a:noAutofit/>
          </a:bodyPr>
          <a:lstStyle>
            <a:lvl1pPr marL="0" marR="0" lvl="0" indent="0" algn="l" rtl="0">
              <a:spcBef>
                <a:spcPts val="480"/>
              </a:spcBef>
              <a:spcAft>
                <a:spcPts val="0"/>
              </a:spcAft>
              <a:buClr>
                <a:schemeClr val="accent2"/>
              </a:buClr>
              <a:buFont typeface="Noto Sans Symbols"/>
              <a:buNone/>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420"/>
              </a:spcBef>
              <a:spcAft>
                <a:spcPts val="0"/>
              </a:spcAft>
              <a:buClr>
                <a:schemeClr val="accent2"/>
              </a:buClr>
              <a:buFont typeface="Noto Sans Symbols"/>
              <a:buNone/>
              <a:defRPr sz="2100" b="0" i="0" u="none" strike="noStrike" cap="none">
                <a:solidFill>
                  <a:schemeClr val="dk1"/>
                </a:solidFill>
                <a:latin typeface="Questrial"/>
                <a:ea typeface="Questrial"/>
                <a:cs typeface="Questrial"/>
                <a:sym typeface="Questrial"/>
              </a:defRPr>
            </a:lvl2pPr>
            <a:lvl3pPr marL="685639" marR="0" lvl="2" indent="-9364" algn="l" rtl="0">
              <a:spcBef>
                <a:spcPts val="360"/>
              </a:spcBef>
              <a:spcAft>
                <a:spcPts val="0"/>
              </a:spcAft>
              <a:buClr>
                <a:schemeClr val="accent2"/>
              </a:buClr>
              <a:buFont typeface="Noto Sans Symbols"/>
              <a:buNone/>
              <a:defRPr sz="1800" b="0" i="0" u="none" strike="noStrike" cap="none">
                <a:solidFill>
                  <a:schemeClr val="dk1"/>
                </a:solidFill>
                <a:latin typeface="Questrial"/>
                <a:ea typeface="Questrial"/>
                <a:cs typeface="Questrial"/>
                <a:sym typeface="Questrial"/>
              </a:defRPr>
            </a:lvl3pPr>
            <a:lvl4pPr marL="1028459" marR="0" lvl="3" indent="-9284"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4pPr>
            <a:lvl5pPr marL="1371280" marR="0" lvl="4" indent="-9205"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5pPr>
            <a:lvl6pPr marL="1714100" marR="0" lvl="5" indent="-9124"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6pPr>
            <a:lvl7pPr marL="2056919" marR="0" lvl="6" indent="-904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7pPr>
            <a:lvl8pPr marL="2399739" marR="0" lvl="7" indent="-896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8pPr>
            <a:lvl9pPr marL="2742557" marR="0" lvl="8" indent="-8882"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dirty="0"/>
          </a:p>
        </p:txBody>
      </p:sp>
    </p:spTree>
    <p:extLst>
      <p:ext uri="{BB962C8B-B14F-4D97-AF65-F5344CB8AC3E}">
        <p14:creationId xmlns:p14="http://schemas.microsoft.com/office/powerpoint/2010/main" val="1844382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6D6C-4204-48E2-AF11-5410113F4E09}"/>
              </a:ext>
            </a:extLst>
          </p:cNvPr>
          <p:cNvSpPr>
            <a:spLocks noGrp="1"/>
          </p:cNvSpPr>
          <p:nvPr>
            <p:ph type="title" hasCustomPrompt="1"/>
          </p:nvPr>
        </p:nvSpPr>
        <p:spPr>
          <a:xfrm>
            <a:off x="628650" y="1481667"/>
            <a:ext cx="7886700" cy="2743199"/>
          </a:xfrm>
          <a:prstGeom prst="rect">
            <a:avLst/>
          </a:prstGeom>
        </p:spPr>
        <p:txBody>
          <a:bodyPr/>
          <a:lstStyle>
            <a:lvl1pPr>
              <a:defRPr sz="2800" i="1"/>
            </a:lvl1pPr>
          </a:lstStyle>
          <a:p>
            <a:r>
              <a:rPr lang="en-US" dirty="0"/>
              <a:t>Click to edit Master Quote</a:t>
            </a:r>
          </a:p>
        </p:txBody>
      </p:sp>
    </p:spTree>
    <p:extLst>
      <p:ext uri="{BB962C8B-B14F-4D97-AF65-F5344CB8AC3E}">
        <p14:creationId xmlns:p14="http://schemas.microsoft.com/office/powerpoint/2010/main" val="1597444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2" name="Shape 12"/>
          <p:cNvSpPr txBox="1"/>
          <p:nvPr/>
        </p:nvSpPr>
        <p:spPr>
          <a:xfrm>
            <a:off x="0" y="119349"/>
            <a:ext cx="9144000" cy="369310"/>
          </a:xfrm>
          <a:prstGeom prst="rect">
            <a:avLst/>
          </a:prstGeom>
          <a:noFill/>
          <a:ln>
            <a:noFill/>
          </a:ln>
        </p:spPr>
        <p:txBody>
          <a:bodyPr wrap="square" lIns="68550" tIns="34275" rIns="68550" bIns="34275" anchor="t" anchorCtr="0">
            <a:noAutofit/>
          </a:bodyPr>
          <a:lstStyle/>
          <a:p>
            <a:pPr marL="0" marR="0" lvl="0" indent="0" algn="ctr" rtl="0">
              <a:spcBef>
                <a:spcPts val="0"/>
              </a:spcBef>
              <a:spcAft>
                <a:spcPts val="0"/>
              </a:spcAft>
              <a:buSzPct val="25000"/>
              <a:buNone/>
            </a:pPr>
            <a:r>
              <a:rPr lang="en-US" sz="1200" b="1" i="0" u="none" strike="noStrike" cap="all" spc="0" baseline="0" dirty="0">
                <a:solidFill>
                  <a:srgbClr val="19A89E">
                    <a:alpha val="60000"/>
                  </a:srgbClr>
                </a:solidFill>
                <a:latin typeface="Arial Narrow"/>
                <a:ea typeface="Arial Narrow"/>
                <a:cs typeface="Arial Narrow"/>
                <a:sym typeface="Arial Narrow"/>
              </a:rPr>
              <a:t>Professional Development to Practice</a:t>
            </a:r>
          </a:p>
        </p:txBody>
      </p:sp>
      <p:sp>
        <p:nvSpPr>
          <p:cNvPr id="13" name="Shape 13"/>
          <p:cNvSpPr/>
          <p:nvPr/>
        </p:nvSpPr>
        <p:spPr>
          <a:xfrm>
            <a:off x="0" y="473079"/>
            <a:ext cx="1447800"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4" name="Shape 14"/>
          <p:cNvSpPr/>
          <p:nvPr/>
        </p:nvSpPr>
        <p:spPr>
          <a:xfrm>
            <a:off x="1447801" y="473079"/>
            <a:ext cx="7696199"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w Cen MT" panose="020B0602020104020603" pitchFamily="34" charset="0"/>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2" name="Picture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02920" y="-11749"/>
            <a:ext cx="1511160" cy="500408"/>
          </a:xfrm>
          <a:prstGeom prst="rect">
            <a:avLst/>
          </a:prstGeom>
        </p:spPr>
      </p:pic>
      <p:sp>
        <p:nvSpPr>
          <p:cNvPr id="3" name="Text Placeholder 2">
            <a:extLst>
              <a:ext uri="{FF2B5EF4-FFF2-40B4-BE49-F238E27FC236}">
                <a16:creationId xmlns:a16="http://schemas.microsoft.com/office/drawing/2014/main" id="{478D393F-7C5D-4904-AF08-F22F0B774952}"/>
              </a:ext>
            </a:extLst>
          </p:cNvPr>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Edit Master text styles</a:t>
            </a:r>
          </a:p>
          <a:p>
            <a:pPr lvl="4"/>
            <a:endParaRPr lang="en-US" dirty="0"/>
          </a:p>
        </p:txBody>
      </p:sp>
      <p:pic>
        <p:nvPicPr>
          <p:cNvPr id="5" name="Picture 4" descr="Logo&#10;&#10;Description automatically generated">
            <a:extLst>
              <a:ext uri="{FF2B5EF4-FFF2-40B4-BE49-F238E27FC236}">
                <a16:creationId xmlns:a16="http://schemas.microsoft.com/office/drawing/2014/main" id="{4D568382-AB64-4DB3-BEDC-A1E14E80624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812931" y="56185"/>
            <a:ext cx="971145" cy="402902"/>
          </a:xfrm>
          <a:prstGeom prst="rect">
            <a:avLst/>
          </a:prstGeom>
        </p:spPr>
      </p:pic>
    </p:spTree>
    <p:extLst>
      <p:ext uri="{BB962C8B-B14F-4D97-AF65-F5344CB8AC3E}">
        <p14:creationId xmlns:p14="http://schemas.microsoft.com/office/powerpoint/2010/main" val="3998874858"/>
      </p:ext>
    </p:extLst>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4" r:id="rId9"/>
    <p:sldLayoutId id="2147483765" r:id="rId10"/>
    <p:sldLayoutId id="2147483766" r:id="rId11"/>
    <p:sldLayoutId id="2147483767" r:id="rId12"/>
    <p:sldLayoutId id="2147483768" r:id="rId13"/>
    <p:sldLayoutId id="2147483770" r:id="rId14"/>
    <p:sldLayoutId id="2147483771" r:id="rId15"/>
    <p:sldLayoutId id="2147483772" r:id="rId16"/>
    <p:sldLayoutId id="2147483773" r:id="rId1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p:titleStyle>
    <p:body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kendrastantoine.weebly.com/uploads/5/4/2/8/54285355/high_impact_leadership_-_hattie_(1).pdf" TargetMode="External"/><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9UYGrk1VpcQ"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tntp.org/assets/documents/TNTP-Mirage_2015.pdf"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5.tmp"/><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hyperlink" Target="https://www.visiblelearningmetax.com/content/influence_glossary.pdf"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visiblelearningmetax.com/Influences"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hyperlink" Target="https://pixabay.com/en/magnifying-glass-search-to-find-1019870/"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gi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6.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s://trustbased.com/wp-content/uploads/2021/07/TBO-Reflection-Form-PDF.pdf"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kendrastantoine.weebly.com/uploads/5/4/2/8/54285355/high_impact_leadership_-_hattie_(1).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5.png"/></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8" Type="http://schemas.openxmlformats.org/officeDocument/2006/relationships/hyperlink" Target="https://www.visiblelearningmetax.com/Influences" TargetMode="External"/><Relationship Id="rId3" Type="http://schemas.openxmlformats.org/officeDocument/2006/relationships/hyperlink" Target="https://guides.centralpenn.edu/c.php?g=509428&amp;p=4739506" TargetMode="External"/><Relationship Id="rId7" Type="http://schemas.openxmlformats.org/officeDocument/2006/relationships/hyperlink" Target="https://xyofeinstein.files.wordpress.com/2019/11/250_influences_chart_june_2019-2.png" TargetMode="External"/><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hyperlink" Target="http://kendrastantoine.weebly.com/uploads/5/4/2/8/54285355/high_impact_leadership_-_hattie_(1).pdf" TargetMode="External"/><Relationship Id="rId5" Type="http://schemas.openxmlformats.org/officeDocument/2006/relationships/hyperlink" Target="http" TargetMode="External"/><Relationship Id="rId4" Type="http://schemas.openxmlformats.org/officeDocument/2006/relationships/hyperlink" Target="https://studentdocs.ucr.edu/saar/Creating-a-Culture-of-Assessment.pdf"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theedadvocate.org/creating-effective-leadership-teams-in-schools/" TargetMode="External"/><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hyperlink" Target="https://www.moedu-sail.org/leadership-materials/" TargetMode="External"/><Relationship Id="rId5" Type="http://schemas.openxmlformats.org/officeDocument/2006/relationships/hyperlink" Target="https://www.moedu-sail.org/mtss-facilitator-materials/" TargetMode="External"/><Relationship Id="rId4" Type="http://schemas.openxmlformats.org/officeDocument/2006/relationships/hyperlink" Target="https://dese.mo.gov/media/pdf/oeq-ed-leaderstandards"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www.utoledo.edu/aapr/assessment/committees/CultureAssessmentElements.html" TargetMode="External"/><Relationship Id="rId3" Type="http://schemas.openxmlformats.org/officeDocument/2006/relationships/hyperlink" Target="https://trustbased.com/" TargetMode="External"/><Relationship Id="rId7" Type="http://schemas.openxmlformats.org/officeDocument/2006/relationships/hyperlink" Target="https://www.umes.edu/uploadedFiles/_DEPARTMENTS/Academic_Affairs/Content/CREATING%20A%20CULTURE%20OF%20ASSESSMENT-Fin.pdf" TargetMode="External"/><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hyperlink" Target="http://tntp.org/assets/documents/TNTP-Mirage_2015.pdf" TargetMode="External"/><Relationship Id="rId5" Type="http://schemas.openxmlformats.org/officeDocument/2006/relationships/hyperlink" Target="http://www.cehd.umn.edu/NCEO/OnlinePubs/MovingYourNumbers.pdf" TargetMode="External"/><Relationship Id="rId4" Type="http://schemas.openxmlformats.org/officeDocument/2006/relationships/hyperlink" Target="http://learningforaction.com/lfa-blogpost/data-matters-framewor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creativecommons.org/licenses/by-nc-nd/4.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0741BD-531D-4A54-A9B4-25BA816EA560}"/>
              </a:ext>
            </a:extLst>
          </p:cNvPr>
          <p:cNvSpPr>
            <a:spLocks noGrp="1"/>
          </p:cNvSpPr>
          <p:nvPr>
            <p:ph type="title"/>
          </p:nvPr>
        </p:nvSpPr>
        <p:spPr/>
        <p:txBody>
          <a:bodyPr/>
          <a:lstStyle/>
          <a:p>
            <a:r>
              <a:rPr lang="en-US" sz="4000" dirty="0"/>
              <a:t>Hidden Slide #1</a:t>
            </a:r>
          </a:p>
        </p:txBody>
      </p:sp>
      <p:sp>
        <p:nvSpPr>
          <p:cNvPr id="5" name="Text Placeholder 4">
            <a:extLst>
              <a:ext uri="{FF2B5EF4-FFF2-40B4-BE49-F238E27FC236}">
                <a16:creationId xmlns:a16="http://schemas.microsoft.com/office/drawing/2014/main" id="{1689D2D7-8541-46BB-B2AC-90C9CC58E2AA}"/>
              </a:ext>
            </a:extLst>
          </p:cNvPr>
          <p:cNvSpPr>
            <a:spLocks noGrp="1"/>
          </p:cNvSpPr>
          <p:nvPr>
            <p:ph type="body" idx="1"/>
          </p:nvPr>
        </p:nvSpPr>
        <p:spPr/>
        <p:txBody>
          <a:bodyPr>
            <a:normAutofit fontScale="77500" lnSpcReduction="20000"/>
          </a:bodyPr>
          <a:lstStyle/>
          <a:p>
            <a:pPr marL="0" indent="0">
              <a:lnSpc>
                <a:spcPct val="110000"/>
              </a:lnSpc>
              <a:spcBef>
                <a:spcPts val="0"/>
              </a:spcBef>
              <a:buSzPts val="2247"/>
              <a:buNone/>
            </a:pPr>
            <a:r>
              <a:rPr lang="en-US" sz="1900" b="1" dirty="0">
                <a:solidFill>
                  <a:schemeClr val="accent2"/>
                </a:solidFill>
              </a:rPr>
              <a:t>DCI Framework</a:t>
            </a:r>
          </a:p>
          <a:p>
            <a:pPr marL="0" indent="0">
              <a:lnSpc>
                <a:spcPct val="110000"/>
              </a:lnSpc>
              <a:spcBef>
                <a:spcPts val="0"/>
              </a:spcBef>
              <a:buSzPts val="2247"/>
              <a:buNone/>
            </a:pPr>
            <a:r>
              <a:rPr lang="en-US" sz="1900" dirty="0"/>
              <a:t>The DCI Framework is a cohesive, interactive system resulting in exceptional outcomes for all Missouri students. The framework is comprised of Content (DCI Practices and supporting materials), Professional Development (coaching, training and online learning), and Statewide Support (the people).</a:t>
            </a:r>
          </a:p>
          <a:p>
            <a:pPr marL="0" indent="0">
              <a:lnSpc>
                <a:spcPct val="110000"/>
              </a:lnSpc>
              <a:spcBef>
                <a:spcPts val="0"/>
              </a:spcBef>
              <a:buSzPts val="2247"/>
              <a:buNone/>
            </a:pPr>
            <a:endParaRPr lang="en-US" sz="1900" dirty="0"/>
          </a:p>
          <a:p>
            <a:pPr marL="0" indent="0">
              <a:lnSpc>
                <a:spcPct val="110000"/>
              </a:lnSpc>
              <a:spcBef>
                <a:spcPts val="0"/>
              </a:spcBef>
              <a:buSzPts val="2247"/>
              <a:buNone/>
            </a:pPr>
            <a:r>
              <a:rPr lang="en-US" sz="1900" dirty="0"/>
              <a:t>The nine Professional Learning Modules make up the DCI Practices (the content). These modules and supporting materials were developed from existing research identifying high-leverage practices resulting in student achievement.</a:t>
            </a:r>
          </a:p>
          <a:p>
            <a:pPr marL="0" indent="0">
              <a:lnSpc>
                <a:spcPct val="110000"/>
              </a:lnSpc>
              <a:spcBef>
                <a:spcPts val="0"/>
              </a:spcBef>
              <a:buSzPts val="2247"/>
              <a:buNone/>
            </a:pPr>
            <a:endParaRPr lang="en-US" sz="1900" dirty="0"/>
          </a:p>
          <a:p>
            <a:pPr marL="0" indent="0">
              <a:lnSpc>
                <a:spcPct val="110000"/>
              </a:lnSpc>
              <a:spcBef>
                <a:spcPts val="0"/>
              </a:spcBef>
              <a:buSzPts val="2247"/>
              <a:buNone/>
            </a:pPr>
            <a:r>
              <a:rPr lang="en-US" sz="1900" b="1" dirty="0">
                <a:solidFill>
                  <a:schemeClr val="accent2"/>
                </a:solidFill>
              </a:rPr>
              <a:t>Two Leadership Modules</a:t>
            </a:r>
          </a:p>
          <a:p>
            <a:pPr marL="0" indent="0">
              <a:lnSpc>
                <a:spcPct val="110000"/>
              </a:lnSpc>
              <a:spcBef>
                <a:spcPts val="0"/>
              </a:spcBef>
              <a:buSzPts val="2247"/>
              <a:buNone/>
            </a:pPr>
            <a:r>
              <a:rPr lang="en-US" sz="1900" dirty="0">
                <a:solidFill>
                  <a:schemeClr val="tx1"/>
                </a:solidFill>
              </a:rPr>
              <a:t>The DCI Practices contain two distinct modules on leadership. The original module on leadership, Becoming the Instructional Leader of Your Building, will be referred to/abbreviated as “Instructional Leadership.” The focus for that module is developing leaders within district buildings and is appropriate for all administrative and instructional staff. This second module on leadership, Leadership for Effective Implementation of District-Wide Evidence-Based Practices, has a systems-based focus and will be referred to/abbreviated as “Systems Leadership.” This module delves into the capacities that an individual or organization can use to plan, enable, and support a process for systems-level change.</a:t>
            </a:r>
          </a:p>
          <a:p>
            <a:endParaRPr lang="en-US" sz="1600" dirty="0"/>
          </a:p>
        </p:txBody>
      </p:sp>
    </p:spTree>
    <p:extLst>
      <p:ext uri="{BB962C8B-B14F-4D97-AF65-F5344CB8AC3E}">
        <p14:creationId xmlns:p14="http://schemas.microsoft.com/office/powerpoint/2010/main" val="2226916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D6E865-785A-49E1-B88F-AD8A7B1D2196}"/>
              </a:ext>
            </a:extLst>
          </p:cNvPr>
          <p:cNvSpPr>
            <a:spLocks noGrp="1"/>
          </p:cNvSpPr>
          <p:nvPr>
            <p:ph type="title"/>
          </p:nvPr>
        </p:nvSpPr>
        <p:spPr/>
        <p:txBody>
          <a:bodyPr/>
          <a:lstStyle/>
          <a:p>
            <a:r>
              <a:rPr lang="en-US" sz="4000" dirty="0"/>
              <a:t>Welcome and Introductions</a:t>
            </a:r>
          </a:p>
        </p:txBody>
      </p:sp>
      <p:sp>
        <p:nvSpPr>
          <p:cNvPr id="2" name="Text Placeholder 1">
            <a:extLst>
              <a:ext uri="{FF2B5EF4-FFF2-40B4-BE49-F238E27FC236}">
                <a16:creationId xmlns:a16="http://schemas.microsoft.com/office/drawing/2014/main" id="{D908CD3E-741A-4035-BC1E-92B9878C351D}"/>
              </a:ext>
            </a:extLst>
          </p:cNvPr>
          <p:cNvSpPr>
            <a:spLocks noGrp="1"/>
          </p:cNvSpPr>
          <p:nvPr>
            <p:ph type="body" idx="1"/>
          </p:nvPr>
        </p:nvSpPr>
        <p:spPr/>
        <p:txBody>
          <a:bodyPr/>
          <a:lstStyle/>
          <a:p>
            <a:pPr marL="91440" indent="0">
              <a:buNone/>
            </a:pPr>
            <a:r>
              <a:rPr lang="en-US" sz="2400" dirty="0">
                <a:solidFill>
                  <a:schemeClr val="accent2"/>
                </a:solidFill>
              </a:rPr>
              <a:t>Our trainers for the day…</a:t>
            </a:r>
          </a:p>
          <a:p>
            <a:pPr marL="91440" indent="0">
              <a:buNone/>
            </a:pPr>
            <a:endParaRPr lang="en-US" dirty="0"/>
          </a:p>
        </p:txBody>
      </p:sp>
    </p:spTree>
    <p:extLst>
      <p:ext uri="{BB962C8B-B14F-4D97-AF65-F5344CB8AC3E}">
        <p14:creationId xmlns:p14="http://schemas.microsoft.com/office/powerpoint/2010/main" val="114422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3EAA54-D794-4386-92A2-6B3677C3C9E8}"/>
              </a:ext>
            </a:extLst>
          </p:cNvPr>
          <p:cNvSpPr>
            <a:spLocks noGrp="1"/>
          </p:cNvSpPr>
          <p:nvPr>
            <p:ph type="title"/>
          </p:nvPr>
        </p:nvSpPr>
        <p:spPr/>
        <p:txBody>
          <a:bodyPr/>
          <a:lstStyle/>
          <a:p>
            <a:r>
              <a:rPr lang="en-US" sz="4400" dirty="0">
                <a:solidFill>
                  <a:srgbClr val="005479"/>
                </a:solidFill>
              </a:rPr>
              <a:t>Norms</a:t>
            </a:r>
            <a:endParaRPr lang="en-US" dirty="0"/>
          </a:p>
        </p:txBody>
      </p:sp>
      <p:sp>
        <p:nvSpPr>
          <p:cNvPr id="2" name="Text Placeholder 1">
            <a:extLst>
              <a:ext uri="{FF2B5EF4-FFF2-40B4-BE49-F238E27FC236}">
                <a16:creationId xmlns:a16="http://schemas.microsoft.com/office/drawing/2014/main" id="{F86D273D-4AF9-42E3-A761-5387A151071E}"/>
              </a:ext>
            </a:extLst>
          </p:cNvPr>
          <p:cNvSpPr>
            <a:spLocks noGrp="1"/>
          </p:cNvSpPr>
          <p:nvPr>
            <p:ph type="body" idx="1"/>
          </p:nvPr>
        </p:nvSpPr>
        <p:spPr/>
        <p:txBody>
          <a:bodyPr/>
          <a:lstStyle/>
          <a:p>
            <a:pPr marL="579438" indent="-487363"/>
            <a:r>
              <a:rPr lang="en-US" sz="3200" dirty="0"/>
              <a:t>Begin and end on time</a:t>
            </a:r>
          </a:p>
          <a:p>
            <a:pPr marL="579438" indent="-487363"/>
            <a:r>
              <a:rPr lang="en-US" sz="3200" dirty="0"/>
              <a:t>Be an engaged participant</a:t>
            </a:r>
          </a:p>
          <a:p>
            <a:pPr marL="579438" indent="-487363"/>
            <a:r>
              <a:rPr lang="en-US" sz="3200" dirty="0"/>
              <a:t>Be an active listener - open to new ideas</a:t>
            </a:r>
          </a:p>
          <a:p>
            <a:pPr marL="579438" indent="-487363"/>
            <a:r>
              <a:rPr lang="en-US" sz="3200" dirty="0"/>
              <a:t>Use notes for side bar conversations</a:t>
            </a:r>
          </a:p>
          <a:p>
            <a:pPr marL="579438" indent="-487363"/>
            <a:r>
              <a:rPr lang="en-US" sz="3200" dirty="0"/>
              <a:t>Use electronics respectfully</a:t>
            </a:r>
          </a:p>
        </p:txBody>
      </p:sp>
    </p:spTree>
    <p:extLst>
      <p:ext uri="{BB962C8B-B14F-4D97-AF65-F5344CB8AC3E}">
        <p14:creationId xmlns:p14="http://schemas.microsoft.com/office/powerpoint/2010/main" val="877786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479"/>
                </a:solidFill>
                <a:latin typeface="Tw Cen MT" panose="020B0602020104020603" pitchFamily="34" charset="0"/>
                <a:ea typeface="Tw Cen MT" panose="020B0602020104020603" pitchFamily="34" charset="0"/>
                <a:cs typeface="Tw Cen MT" panose="020B0602020104020603" pitchFamily="34" charset="0"/>
              </a:rPr>
              <a:t>Icon Glossary</a:t>
            </a:r>
          </a:p>
        </p:txBody>
      </p:sp>
      <p:grpSp>
        <p:nvGrpSpPr>
          <p:cNvPr id="7" name="Group 6">
            <a:extLst>
              <a:ext uri="{FF2B5EF4-FFF2-40B4-BE49-F238E27FC236}">
                <a16:creationId xmlns:a16="http://schemas.microsoft.com/office/drawing/2014/main" id="{F65EA6F9-F926-4794-A7AA-9717188E5795}"/>
              </a:ext>
            </a:extLst>
          </p:cNvPr>
          <p:cNvGrpSpPr/>
          <p:nvPr/>
        </p:nvGrpSpPr>
        <p:grpSpPr>
          <a:xfrm>
            <a:off x="682094" y="2324133"/>
            <a:ext cx="3656887" cy="964401"/>
            <a:chOff x="682094" y="2324133"/>
            <a:chExt cx="3656887" cy="964401"/>
          </a:xfrm>
        </p:grpSpPr>
        <p:sp>
          <p:nvSpPr>
            <p:cNvPr id="20" name="Text">
              <a:extLst>
                <a:ext uri="{FF2B5EF4-FFF2-40B4-BE49-F238E27FC236}">
                  <a16:creationId xmlns:a16="http://schemas.microsoft.com/office/drawing/2014/main" id="{F9236C68-32F7-4791-92EE-81946BF2846C}"/>
                </a:ext>
              </a:extLst>
            </p:cNvPr>
            <p:cNvSpPr/>
            <p:nvPr/>
          </p:nvSpPr>
          <p:spPr>
            <a:xfrm>
              <a:off x="1715288" y="2457537"/>
              <a:ext cx="2623693" cy="830997"/>
            </a:xfrm>
            <a:prstGeom prst="rect">
              <a:avLst/>
            </a:prstGeom>
          </p:spPr>
          <p:txBody>
            <a:bodyPr wrap="square">
              <a:spAutoFit/>
            </a:bodyPr>
            <a:lstStyle/>
            <a:p>
              <a:r>
                <a:rPr lang="en-US" sz="2400" dirty="0">
                  <a:latin typeface="Tw Cen MT" panose="020B0602020104020603" pitchFamily="34" charset="0"/>
                </a:rPr>
                <a:t>Instructional</a:t>
              </a:r>
            </a:p>
            <a:p>
              <a:r>
                <a:rPr lang="en-US" sz="2400" dirty="0">
                  <a:latin typeface="Tw Cen MT" panose="020B0602020104020603" pitchFamily="34" charset="0"/>
                </a:rPr>
                <a:t> Leadership</a:t>
              </a:r>
            </a:p>
          </p:txBody>
        </p:sp>
        <p:pic>
          <p:nvPicPr>
            <p:cNvPr id="4" name="Picture 3" descr="Icon indicating Instructional Leadership Content&#10;">
              <a:extLst>
                <a:ext uri="{FF2B5EF4-FFF2-40B4-BE49-F238E27FC236}">
                  <a16:creationId xmlns:a16="http://schemas.microsoft.com/office/drawing/2014/main" id="{21DCA99F-F418-4313-A82C-BBA1AC6045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2094" y="2324133"/>
              <a:ext cx="728473" cy="728473"/>
            </a:xfrm>
            <a:prstGeom prst="rect">
              <a:avLst/>
            </a:prstGeom>
          </p:spPr>
        </p:pic>
      </p:grpSp>
      <p:grpSp>
        <p:nvGrpSpPr>
          <p:cNvPr id="8" name="Group 7">
            <a:extLst>
              <a:ext uri="{FF2B5EF4-FFF2-40B4-BE49-F238E27FC236}">
                <a16:creationId xmlns:a16="http://schemas.microsoft.com/office/drawing/2014/main" id="{90157632-63DC-41EA-8D81-903184FC20F0}"/>
              </a:ext>
            </a:extLst>
          </p:cNvPr>
          <p:cNvGrpSpPr/>
          <p:nvPr/>
        </p:nvGrpSpPr>
        <p:grpSpPr>
          <a:xfrm>
            <a:off x="5274206" y="2272871"/>
            <a:ext cx="3514717" cy="830997"/>
            <a:chOff x="5274206" y="2272871"/>
            <a:chExt cx="3514717" cy="830997"/>
          </a:xfrm>
        </p:grpSpPr>
        <p:pic>
          <p:nvPicPr>
            <p:cNvPr id="21" name="Picture 20" descr="This icon indicates more information an be found in the Step-By-Step Guide." title="Step-By-Step Guide">
              <a:extLst>
                <a:ext uri="{FF2B5EF4-FFF2-40B4-BE49-F238E27FC236}">
                  <a16:creationId xmlns:a16="http://schemas.microsoft.com/office/drawing/2014/main" id="{0B2639F4-3C8E-4E2F-B61E-3B171BF946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4206" y="2324133"/>
              <a:ext cx="728473" cy="728473"/>
            </a:xfrm>
            <a:prstGeom prst="rect">
              <a:avLst/>
            </a:prstGeom>
          </p:spPr>
        </p:pic>
        <p:sp>
          <p:nvSpPr>
            <p:cNvPr id="22" name="Rectangle 21" title="Step-By-Step Guide">
              <a:extLst>
                <a:ext uri="{FF2B5EF4-FFF2-40B4-BE49-F238E27FC236}">
                  <a16:creationId xmlns:a16="http://schemas.microsoft.com/office/drawing/2014/main" id="{510794E6-1549-4C3D-A048-8F6C4BABD259}"/>
                </a:ext>
              </a:extLst>
            </p:cNvPr>
            <p:cNvSpPr/>
            <p:nvPr/>
          </p:nvSpPr>
          <p:spPr>
            <a:xfrm>
              <a:off x="6294758" y="2272871"/>
              <a:ext cx="2494165" cy="830997"/>
            </a:xfrm>
            <a:prstGeom prst="rect">
              <a:avLst/>
            </a:prstGeom>
          </p:spPr>
          <p:txBody>
            <a:bodyPr wrap="square">
              <a:spAutoFit/>
            </a:bodyPr>
            <a:lstStyle/>
            <a:p>
              <a:r>
                <a:rPr lang="en-US" sz="2400" dirty="0">
                  <a:latin typeface="Tw Cen MT" panose="020B0602020104020603" pitchFamily="34" charset="0"/>
                </a:rPr>
                <a:t>Step-by-Step Guide</a:t>
              </a:r>
            </a:p>
          </p:txBody>
        </p:sp>
      </p:grpSp>
      <p:grpSp>
        <p:nvGrpSpPr>
          <p:cNvPr id="6" name="Group 5">
            <a:extLst>
              <a:ext uri="{FF2B5EF4-FFF2-40B4-BE49-F238E27FC236}">
                <a16:creationId xmlns:a16="http://schemas.microsoft.com/office/drawing/2014/main" id="{E42D0F53-51AE-4C90-AA56-011B10430F2C}"/>
              </a:ext>
            </a:extLst>
          </p:cNvPr>
          <p:cNvGrpSpPr/>
          <p:nvPr/>
        </p:nvGrpSpPr>
        <p:grpSpPr>
          <a:xfrm>
            <a:off x="682094" y="3540763"/>
            <a:ext cx="3804993" cy="731521"/>
            <a:chOff x="682094" y="3564361"/>
            <a:chExt cx="3804993" cy="731521"/>
          </a:xfrm>
        </p:grpSpPr>
        <p:pic>
          <p:nvPicPr>
            <p:cNvPr id="23" name="Picture 22" descr="Reflections/Activities Icon&#10;&#10;This icon indicates the presence of activities or times of reflection.">
              <a:extLst>
                <a:ext uri="{FF2B5EF4-FFF2-40B4-BE49-F238E27FC236}">
                  <a16:creationId xmlns:a16="http://schemas.microsoft.com/office/drawing/2014/main" id="{27C7805F-22D0-4811-AC09-4F02803B70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094" y="3564361"/>
              <a:ext cx="731521" cy="731521"/>
            </a:xfrm>
            <a:prstGeom prst="rect">
              <a:avLst/>
            </a:prstGeom>
          </p:spPr>
        </p:pic>
        <p:sp>
          <p:nvSpPr>
            <p:cNvPr id="24" name="Rectangle 23">
              <a:extLst>
                <a:ext uri="{FF2B5EF4-FFF2-40B4-BE49-F238E27FC236}">
                  <a16:creationId xmlns:a16="http://schemas.microsoft.com/office/drawing/2014/main" id="{A45DC2C4-A1B5-4FEF-A797-AB1150D25B85}"/>
                </a:ext>
              </a:extLst>
            </p:cNvPr>
            <p:cNvSpPr/>
            <p:nvPr/>
          </p:nvSpPr>
          <p:spPr>
            <a:xfrm>
              <a:off x="1715288" y="3699289"/>
              <a:ext cx="2771799" cy="461665"/>
            </a:xfrm>
            <a:prstGeom prst="rect">
              <a:avLst/>
            </a:prstGeom>
          </p:spPr>
          <p:txBody>
            <a:bodyPr wrap="square">
              <a:spAutoFit/>
            </a:bodyPr>
            <a:lstStyle/>
            <a:p>
              <a:r>
                <a:rPr lang="en-US" sz="2400" dirty="0">
                  <a:latin typeface="Tw Cen MT" panose="020B0602020104020603" pitchFamily="34" charset="0"/>
                </a:rPr>
                <a:t>Reflection/Activities</a:t>
              </a:r>
            </a:p>
          </p:txBody>
        </p:sp>
      </p:grpSp>
      <p:grpSp>
        <p:nvGrpSpPr>
          <p:cNvPr id="9" name="Group 8">
            <a:extLst>
              <a:ext uri="{FF2B5EF4-FFF2-40B4-BE49-F238E27FC236}">
                <a16:creationId xmlns:a16="http://schemas.microsoft.com/office/drawing/2014/main" id="{EF8E9FDA-6A93-425E-AAC9-D5A5B01B9DA3}"/>
              </a:ext>
            </a:extLst>
          </p:cNvPr>
          <p:cNvGrpSpPr/>
          <p:nvPr/>
        </p:nvGrpSpPr>
        <p:grpSpPr>
          <a:xfrm>
            <a:off x="5274206" y="3540763"/>
            <a:ext cx="3289199" cy="731521"/>
            <a:chOff x="5274206" y="3564361"/>
            <a:chExt cx="3289199" cy="731521"/>
          </a:xfrm>
        </p:grpSpPr>
        <p:pic>
          <p:nvPicPr>
            <p:cNvPr id="25" name="Picture 24" descr="This icon indicates there is further information found in the Handout packet." title="Document Icon">
              <a:extLst>
                <a:ext uri="{FF2B5EF4-FFF2-40B4-BE49-F238E27FC236}">
                  <a16:creationId xmlns:a16="http://schemas.microsoft.com/office/drawing/2014/main" id="{1B84718C-6C56-424E-9C92-77545C3C31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4206" y="3564361"/>
              <a:ext cx="728473" cy="731521"/>
            </a:xfrm>
            <a:prstGeom prst="rect">
              <a:avLst/>
            </a:prstGeom>
          </p:spPr>
        </p:pic>
        <p:sp>
          <p:nvSpPr>
            <p:cNvPr id="27" name="Rectangle 26">
              <a:extLst>
                <a:ext uri="{FF2B5EF4-FFF2-40B4-BE49-F238E27FC236}">
                  <a16:creationId xmlns:a16="http://schemas.microsoft.com/office/drawing/2014/main" id="{B5DCCEB8-86DC-4DDD-A2C1-DF871E60C9E2}"/>
                </a:ext>
              </a:extLst>
            </p:cNvPr>
            <p:cNvSpPr/>
            <p:nvPr/>
          </p:nvSpPr>
          <p:spPr>
            <a:xfrm>
              <a:off x="6294758" y="3699289"/>
              <a:ext cx="2268647" cy="461665"/>
            </a:xfrm>
            <a:prstGeom prst="rect">
              <a:avLst/>
            </a:prstGeom>
          </p:spPr>
          <p:txBody>
            <a:bodyPr wrap="square">
              <a:spAutoFit/>
            </a:bodyPr>
            <a:lstStyle/>
            <a:p>
              <a:r>
                <a:rPr lang="en-US" sz="2400" dirty="0">
                  <a:latin typeface="Tw Cen MT" panose="020B0602020104020603" pitchFamily="34" charset="0"/>
                </a:rPr>
                <a:t>Handout Packet</a:t>
              </a:r>
            </a:p>
          </p:txBody>
        </p:sp>
      </p:grpSp>
      <p:grpSp>
        <p:nvGrpSpPr>
          <p:cNvPr id="5" name="Group 4">
            <a:extLst>
              <a:ext uri="{FF2B5EF4-FFF2-40B4-BE49-F238E27FC236}">
                <a16:creationId xmlns:a16="http://schemas.microsoft.com/office/drawing/2014/main" id="{1CFFB3C7-E739-491B-BAA8-48286F09B618}"/>
              </a:ext>
            </a:extLst>
          </p:cNvPr>
          <p:cNvGrpSpPr/>
          <p:nvPr/>
        </p:nvGrpSpPr>
        <p:grpSpPr>
          <a:xfrm>
            <a:off x="682094" y="4707655"/>
            <a:ext cx="3656887" cy="731521"/>
            <a:chOff x="682094" y="4707655"/>
            <a:chExt cx="3656887" cy="731521"/>
          </a:xfrm>
        </p:grpSpPr>
        <p:pic>
          <p:nvPicPr>
            <p:cNvPr id="28" name="Picture 27" descr="This icon indicates Essential Questions&#10;to discuss." title="Essential Questions Icon">
              <a:extLst>
                <a:ext uri="{FF2B5EF4-FFF2-40B4-BE49-F238E27FC236}">
                  <a16:creationId xmlns:a16="http://schemas.microsoft.com/office/drawing/2014/main" id="{106B0049-CA07-4C0C-B3F3-BA477DDB7F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094" y="4707655"/>
              <a:ext cx="731521" cy="731521"/>
            </a:xfrm>
            <a:prstGeom prst="rect">
              <a:avLst/>
            </a:prstGeom>
          </p:spPr>
        </p:pic>
        <p:sp>
          <p:nvSpPr>
            <p:cNvPr id="29" name="Rectangle 28">
              <a:extLst>
                <a:ext uri="{FF2B5EF4-FFF2-40B4-BE49-F238E27FC236}">
                  <a16:creationId xmlns:a16="http://schemas.microsoft.com/office/drawing/2014/main" id="{A197A517-C9C8-4350-9673-96DD8C6B62C9}"/>
                </a:ext>
              </a:extLst>
            </p:cNvPr>
            <p:cNvSpPr/>
            <p:nvPr/>
          </p:nvSpPr>
          <p:spPr>
            <a:xfrm>
              <a:off x="1715288" y="4842583"/>
              <a:ext cx="2623693" cy="461665"/>
            </a:xfrm>
            <a:prstGeom prst="rect">
              <a:avLst/>
            </a:prstGeom>
          </p:spPr>
          <p:txBody>
            <a:bodyPr wrap="square">
              <a:spAutoFit/>
            </a:bodyPr>
            <a:lstStyle/>
            <a:p>
              <a:r>
                <a:rPr lang="en-US" sz="2400" dirty="0">
                  <a:latin typeface="Tw Cen MT" panose="020B0602020104020603" pitchFamily="34" charset="0"/>
                </a:rPr>
                <a:t>Essential Questions</a:t>
              </a:r>
            </a:p>
          </p:txBody>
        </p:sp>
      </p:grpSp>
      <p:grpSp>
        <p:nvGrpSpPr>
          <p:cNvPr id="10" name="Group 9">
            <a:extLst>
              <a:ext uri="{FF2B5EF4-FFF2-40B4-BE49-F238E27FC236}">
                <a16:creationId xmlns:a16="http://schemas.microsoft.com/office/drawing/2014/main" id="{BEAE97CB-4732-433E-9C06-5FF2126CF402}"/>
              </a:ext>
            </a:extLst>
          </p:cNvPr>
          <p:cNvGrpSpPr/>
          <p:nvPr/>
        </p:nvGrpSpPr>
        <p:grpSpPr>
          <a:xfrm>
            <a:off x="5274206" y="4709179"/>
            <a:ext cx="2378251" cy="728473"/>
            <a:chOff x="5274206" y="4709179"/>
            <a:chExt cx="2378251" cy="728473"/>
          </a:xfrm>
        </p:grpSpPr>
        <p:pic>
          <p:nvPicPr>
            <p:cNvPr id="30" name="Picture 29" descr="Blue Print Icon&#10;&#10;This icon indicates more information is available in the Blueprint document.">
              <a:extLst>
                <a:ext uri="{FF2B5EF4-FFF2-40B4-BE49-F238E27FC236}">
                  <a16:creationId xmlns:a16="http://schemas.microsoft.com/office/drawing/2014/main" id="{87EC0081-0119-4709-853E-2AA10E52EF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4206" y="4709179"/>
              <a:ext cx="728473" cy="728473"/>
            </a:xfrm>
            <a:prstGeom prst="rect">
              <a:avLst/>
            </a:prstGeom>
          </p:spPr>
        </p:pic>
        <p:sp>
          <p:nvSpPr>
            <p:cNvPr id="31" name="Rectangle 30">
              <a:extLst>
                <a:ext uri="{FF2B5EF4-FFF2-40B4-BE49-F238E27FC236}">
                  <a16:creationId xmlns:a16="http://schemas.microsoft.com/office/drawing/2014/main" id="{F25B11BA-115C-4A57-96C7-3EA3A634F58F}"/>
                </a:ext>
              </a:extLst>
            </p:cNvPr>
            <p:cNvSpPr/>
            <p:nvPr/>
          </p:nvSpPr>
          <p:spPr>
            <a:xfrm>
              <a:off x="6294758" y="4842583"/>
              <a:ext cx="1357699" cy="461665"/>
            </a:xfrm>
            <a:prstGeom prst="rect">
              <a:avLst/>
            </a:prstGeom>
          </p:spPr>
          <p:txBody>
            <a:bodyPr wrap="square">
              <a:spAutoFit/>
            </a:bodyPr>
            <a:lstStyle/>
            <a:p>
              <a:r>
                <a:rPr lang="en-US" sz="2400" dirty="0">
                  <a:latin typeface="Tw Cen MT" panose="020B0602020104020603" pitchFamily="34" charset="0"/>
                </a:rPr>
                <a:t>Blueprint</a:t>
              </a:r>
            </a:p>
          </p:txBody>
        </p:sp>
      </p:grpSp>
    </p:spTree>
    <p:extLst>
      <p:ext uri="{BB962C8B-B14F-4D97-AF65-F5344CB8AC3E}">
        <p14:creationId xmlns:p14="http://schemas.microsoft.com/office/powerpoint/2010/main" val="1088277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5E6E15-D6C6-4F41-A4A7-8874363E982C}"/>
              </a:ext>
            </a:extLst>
          </p:cNvPr>
          <p:cNvSpPr>
            <a:spLocks noGrp="1"/>
          </p:cNvSpPr>
          <p:nvPr>
            <p:ph type="title"/>
          </p:nvPr>
        </p:nvSpPr>
        <p:spPr/>
        <p:txBody>
          <a:bodyPr/>
          <a:lstStyle/>
          <a:p>
            <a:r>
              <a:rPr lang="en-US" sz="4000" dirty="0"/>
              <a:t>District Continuous Improvement Framework</a:t>
            </a:r>
          </a:p>
        </p:txBody>
      </p:sp>
      <p:pic>
        <p:nvPicPr>
          <p:cNvPr id="11" name="Picture 10" descr="Title says Focus on effective instruction leading to exceptional outcomes for ALL Missouri students. &#10;Foundations, include Collaborative Teams, Data-based decision making, and common formative assessment. Effective Teaching &amp; Learning Practices, including developing assessment capable learners with feedback, and metacognition. Supportive Content including School-based implementation coaching, collective teacher efficacy, systems leadership, and instructional leadership. ">
            <a:extLst>
              <a:ext uri="{FF2B5EF4-FFF2-40B4-BE49-F238E27FC236}">
                <a16:creationId xmlns:a16="http://schemas.microsoft.com/office/drawing/2014/main" id="{67A9028F-EC7D-4B91-B8C6-D426816D5D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28564" y="1863037"/>
            <a:ext cx="3886870" cy="4474541"/>
          </a:xfrm>
          <a:prstGeom prst="rect">
            <a:avLst/>
          </a:prstGeom>
        </p:spPr>
      </p:pic>
      <p:pic>
        <p:nvPicPr>
          <p:cNvPr id="6" name="Picture 5" descr="Blue Print Icon&#10;&#10;This icon indicates more information is available in the Blueprint document.">
            <a:extLst>
              <a:ext uri="{FF2B5EF4-FFF2-40B4-BE49-F238E27FC236}">
                <a16:creationId xmlns:a16="http://schemas.microsoft.com/office/drawing/2014/main" id="{8059134E-CD31-4A52-B6EF-3D8ADC861E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2835" y="5558505"/>
            <a:ext cx="728473" cy="728473"/>
          </a:xfrm>
          <a:prstGeom prst="rect">
            <a:avLst/>
          </a:prstGeom>
        </p:spPr>
      </p:pic>
    </p:spTree>
    <p:extLst>
      <p:ext uri="{BB962C8B-B14F-4D97-AF65-F5344CB8AC3E}">
        <p14:creationId xmlns:p14="http://schemas.microsoft.com/office/powerpoint/2010/main" val="522325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5D9E14-40BD-474C-B40C-E3B09D6F358B}"/>
              </a:ext>
            </a:extLst>
          </p:cNvPr>
          <p:cNvSpPr>
            <a:spLocks noGrp="1"/>
          </p:cNvSpPr>
          <p:nvPr>
            <p:ph type="title"/>
          </p:nvPr>
        </p:nvSpPr>
        <p:spPr/>
        <p:txBody>
          <a:bodyPr/>
          <a:lstStyle/>
          <a:p>
            <a:r>
              <a:rPr lang="en-US" sz="2700" dirty="0">
                <a:sym typeface="Questrial"/>
              </a:rPr>
              <a:t>Instructional Leadership Alignment with</a:t>
            </a:r>
            <a:br>
              <a:rPr lang="en-US" sz="2700" dirty="0">
                <a:solidFill>
                  <a:srgbClr val="0D4170"/>
                </a:solidFill>
                <a:sym typeface="Questrial"/>
              </a:rPr>
            </a:br>
            <a:r>
              <a:rPr lang="en-US" sz="3200" dirty="0">
                <a:solidFill>
                  <a:srgbClr val="0072C7"/>
                </a:solidFill>
                <a:sym typeface="Questrial"/>
              </a:rPr>
              <a:t>MO Leader Standards</a:t>
            </a:r>
            <a:endParaRPr lang="en-US" sz="3200" dirty="0">
              <a:solidFill>
                <a:srgbClr val="0072C7"/>
              </a:solidFill>
            </a:endParaRPr>
          </a:p>
        </p:txBody>
      </p:sp>
      <p:sp>
        <p:nvSpPr>
          <p:cNvPr id="2" name="Text Placeholder 1">
            <a:extLst>
              <a:ext uri="{FF2B5EF4-FFF2-40B4-BE49-F238E27FC236}">
                <a16:creationId xmlns:a16="http://schemas.microsoft.com/office/drawing/2014/main" id="{218B579B-1040-47D3-A135-DC5C45F52648}"/>
              </a:ext>
            </a:extLst>
          </p:cNvPr>
          <p:cNvSpPr>
            <a:spLocks noGrp="1"/>
          </p:cNvSpPr>
          <p:nvPr>
            <p:ph type="body" idx="1"/>
          </p:nvPr>
        </p:nvSpPr>
        <p:spPr>
          <a:xfrm>
            <a:off x="457199" y="1828800"/>
            <a:ext cx="8476247" cy="4427536"/>
          </a:xfrm>
        </p:spPr>
        <p:txBody>
          <a:bodyPr>
            <a:normAutofit fontScale="92500" lnSpcReduction="20000"/>
          </a:bodyPr>
          <a:lstStyle/>
          <a:p>
            <a:pPr marL="0" indent="0">
              <a:spcBef>
                <a:spcPts val="0"/>
              </a:spcBef>
              <a:buNone/>
            </a:pPr>
            <a:r>
              <a:rPr lang="en-US" dirty="0"/>
              <a:t>Standard #2  Teaching and Learning </a:t>
            </a:r>
          </a:p>
          <a:p>
            <a:pPr marL="0" indent="0">
              <a:spcBef>
                <a:spcPts val="0"/>
              </a:spcBef>
              <a:buNone/>
            </a:pPr>
            <a:r>
              <a:rPr lang="en-US" dirty="0">
                <a:solidFill>
                  <a:schemeClr val="tx1"/>
                </a:solidFill>
              </a:rPr>
              <a:t>Quality Indicators</a:t>
            </a:r>
          </a:p>
          <a:p>
            <a:pPr marL="739775" indent="-565150">
              <a:spcBef>
                <a:spcPts val="0"/>
              </a:spcBef>
              <a:buFont typeface="+mj-lt"/>
              <a:buAutoNum type="arabicPeriod"/>
            </a:pPr>
            <a:r>
              <a:rPr lang="en-US" dirty="0">
                <a:solidFill>
                  <a:srgbClr val="0070C0"/>
                </a:solidFill>
              </a:rPr>
              <a:t>Promote Positive School Culture</a:t>
            </a:r>
          </a:p>
          <a:p>
            <a:pPr marL="739775" indent="-565150">
              <a:spcBef>
                <a:spcPts val="0"/>
              </a:spcBef>
              <a:buFont typeface="+mj-lt"/>
              <a:buAutoNum type="arabicPeriod"/>
            </a:pPr>
            <a:r>
              <a:rPr lang="en-US" dirty="0">
                <a:solidFill>
                  <a:srgbClr val="0070C0"/>
                </a:solidFill>
              </a:rPr>
              <a:t>Provide and Effective Instructional Program</a:t>
            </a:r>
          </a:p>
          <a:p>
            <a:pPr marL="739775" indent="-565150">
              <a:spcBef>
                <a:spcPts val="0"/>
              </a:spcBef>
              <a:buFont typeface="+mj-lt"/>
              <a:buAutoNum type="arabicPeriod"/>
            </a:pPr>
            <a:r>
              <a:rPr lang="en-US" dirty="0">
                <a:solidFill>
                  <a:srgbClr val="0070C0"/>
                </a:solidFill>
              </a:rPr>
              <a:t>Ensure Continuous Professional Learning</a:t>
            </a:r>
          </a:p>
          <a:p>
            <a:pPr marL="0" indent="0">
              <a:spcBef>
                <a:spcPts val="0"/>
              </a:spcBef>
              <a:buNone/>
            </a:pPr>
            <a:endParaRPr lang="en-US" dirty="0">
              <a:solidFill>
                <a:srgbClr val="0070C0"/>
              </a:solidFill>
            </a:endParaRPr>
          </a:p>
          <a:p>
            <a:pPr marL="0" indent="0">
              <a:spcBef>
                <a:spcPts val="0"/>
              </a:spcBef>
              <a:buNone/>
            </a:pPr>
            <a:r>
              <a:rPr lang="en-US" dirty="0">
                <a:solidFill>
                  <a:schemeClr val="tx1"/>
                </a:solidFill>
              </a:rPr>
              <a:t>Standard # 3  Management of Organizational Systems</a:t>
            </a:r>
          </a:p>
          <a:p>
            <a:pPr marL="0" indent="0">
              <a:spcBef>
                <a:spcPts val="0"/>
              </a:spcBef>
              <a:buNone/>
            </a:pPr>
            <a:r>
              <a:rPr lang="en-US" dirty="0">
                <a:solidFill>
                  <a:schemeClr val="tx1"/>
                </a:solidFill>
              </a:rPr>
              <a:t>Quality Indicators</a:t>
            </a:r>
          </a:p>
          <a:p>
            <a:pPr marL="739775" indent="-565150">
              <a:spcBef>
                <a:spcPts val="0"/>
              </a:spcBef>
              <a:buFont typeface="+mj-lt"/>
              <a:buAutoNum type="arabicPeriod"/>
            </a:pPr>
            <a:r>
              <a:rPr lang="en-US" dirty="0">
                <a:solidFill>
                  <a:srgbClr val="0070C0"/>
                </a:solidFill>
              </a:rPr>
              <a:t>Manage the Organizational Structure</a:t>
            </a:r>
          </a:p>
          <a:p>
            <a:pPr marL="739775" indent="-565150">
              <a:spcBef>
                <a:spcPts val="0"/>
              </a:spcBef>
              <a:buFont typeface="+mj-lt"/>
              <a:buAutoNum type="arabicPeriod"/>
            </a:pPr>
            <a:r>
              <a:rPr lang="en-US" dirty="0">
                <a:solidFill>
                  <a:srgbClr val="0070C0"/>
                </a:solidFill>
              </a:rPr>
              <a:t>Lead Personnel</a:t>
            </a:r>
          </a:p>
          <a:p>
            <a:pPr marL="739775" indent="-565150">
              <a:spcBef>
                <a:spcPts val="0"/>
              </a:spcBef>
              <a:buFont typeface="+mj-lt"/>
              <a:buAutoNum type="arabicPeriod"/>
            </a:pPr>
            <a:r>
              <a:rPr lang="en-US" dirty="0">
                <a:solidFill>
                  <a:srgbClr val="0070C0"/>
                </a:solidFill>
              </a:rPr>
              <a:t>Manage Resources</a:t>
            </a:r>
          </a:p>
          <a:p>
            <a:pPr marL="514350" indent="-514350">
              <a:spcBef>
                <a:spcPts val="0"/>
              </a:spcBef>
              <a:buFont typeface="+mj-lt"/>
              <a:buAutoNum type="arabicPeriod"/>
            </a:pPr>
            <a:endParaRPr lang="en-US" dirty="0">
              <a:solidFill>
                <a:schemeClr val="tx1"/>
              </a:solidFill>
            </a:endParaRPr>
          </a:p>
          <a:p>
            <a:pPr marL="0" indent="0">
              <a:spcBef>
                <a:spcPts val="0"/>
              </a:spcBef>
              <a:buNone/>
            </a:pPr>
            <a:r>
              <a:rPr lang="en-US" dirty="0">
                <a:solidFill>
                  <a:schemeClr val="tx1"/>
                </a:solidFill>
              </a:rPr>
              <a:t>Standard #6  Professional Development</a:t>
            </a:r>
          </a:p>
          <a:p>
            <a:pPr marL="0" indent="0">
              <a:spcBef>
                <a:spcPts val="0"/>
              </a:spcBef>
              <a:buNone/>
            </a:pPr>
            <a:r>
              <a:rPr lang="en-US" dirty="0">
                <a:solidFill>
                  <a:schemeClr val="tx1"/>
                </a:solidFill>
              </a:rPr>
              <a:t>Quality Indicator</a:t>
            </a:r>
          </a:p>
          <a:p>
            <a:pPr marL="739775" indent="-565150">
              <a:spcBef>
                <a:spcPts val="0"/>
              </a:spcBef>
              <a:buFont typeface="+mj-lt"/>
              <a:buAutoNum type="arabicPeriod"/>
            </a:pPr>
            <a:r>
              <a:rPr lang="en-US" dirty="0">
                <a:solidFill>
                  <a:srgbClr val="0070C0"/>
                </a:solidFill>
              </a:rPr>
              <a:t>Increase knowledge and skills based on best practices </a:t>
            </a:r>
          </a:p>
          <a:p>
            <a:pPr marL="514350" indent="-514350">
              <a:spcBef>
                <a:spcPts val="0"/>
              </a:spcBef>
              <a:buFont typeface="+mj-lt"/>
              <a:buAutoNum type="arabicPeriod"/>
            </a:pPr>
            <a:endParaRPr lang="en-US" sz="2600" dirty="0">
              <a:solidFill>
                <a:srgbClr val="0070C0"/>
              </a:solidFill>
            </a:endParaRPr>
          </a:p>
          <a:p>
            <a:pPr marL="514350" indent="-514350">
              <a:spcBef>
                <a:spcPts val="0"/>
              </a:spcBef>
              <a:buFont typeface="+mj-lt"/>
              <a:buAutoNum type="arabicPeriod"/>
            </a:pPr>
            <a:endParaRPr lang="en-US" sz="2600" dirty="0">
              <a:solidFill>
                <a:srgbClr val="0070C0"/>
              </a:solidFill>
            </a:endParaRPr>
          </a:p>
          <a:p>
            <a:pPr marL="0" indent="0">
              <a:buNone/>
            </a:pPr>
            <a:endParaRPr lang="en-US" sz="1650" dirty="0"/>
          </a:p>
          <a:p>
            <a:pPr marL="0" indent="0">
              <a:buNone/>
            </a:pPr>
            <a:endParaRPr lang="en-US" sz="1650" dirty="0"/>
          </a:p>
        </p:txBody>
      </p:sp>
    </p:spTree>
    <p:extLst>
      <p:ext uri="{BB962C8B-B14F-4D97-AF65-F5344CB8AC3E}">
        <p14:creationId xmlns:p14="http://schemas.microsoft.com/office/powerpoint/2010/main" val="3309345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769937"/>
          </a:xfrm>
        </p:spPr>
        <p:txBody>
          <a:bodyPr/>
          <a:lstStyle/>
          <a:p>
            <a:r>
              <a:rPr lang="en-US" sz="4000" dirty="0">
                <a:solidFill>
                  <a:srgbClr val="0070C0"/>
                </a:solidFill>
              </a:rPr>
              <a:t>Session-at-a-Glance</a:t>
            </a:r>
          </a:p>
        </p:txBody>
      </p:sp>
      <p:sp>
        <p:nvSpPr>
          <p:cNvPr id="3" name="Content Placeholder 2"/>
          <p:cNvSpPr>
            <a:spLocks noGrp="1"/>
          </p:cNvSpPr>
          <p:nvPr>
            <p:ph type="body" idx="1"/>
          </p:nvPr>
        </p:nvSpPr>
        <p:spPr>
          <a:xfrm>
            <a:off x="228600" y="1371600"/>
            <a:ext cx="8610600" cy="4953000"/>
          </a:xfrm>
        </p:spPr>
        <p:txBody>
          <a:bodyPr>
            <a:normAutofit fontScale="40000" lnSpcReduction="20000"/>
          </a:bodyPr>
          <a:lstStyle/>
          <a:p>
            <a:pPr marL="577850" indent="-485775">
              <a:lnSpc>
                <a:spcPct val="150000"/>
              </a:lnSpc>
            </a:pPr>
            <a:r>
              <a:rPr lang="en-US" sz="6700" dirty="0"/>
              <a:t>Overview and Impact</a:t>
            </a:r>
          </a:p>
          <a:p>
            <a:pPr marL="577850" indent="-485775">
              <a:lnSpc>
                <a:spcPct val="150000"/>
              </a:lnSpc>
            </a:pPr>
            <a:r>
              <a:rPr lang="en-US" sz="6700" dirty="0"/>
              <a:t>Leadership: Management and Instructional Practices</a:t>
            </a:r>
          </a:p>
          <a:p>
            <a:pPr marL="577850" indent="-485775">
              <a:lnSpc>
                <a:spcPct val="150000"/>
              </a:lnSpc>
            </a:pPr>
            <a:r>
              <a:rPr lang="en-US" sz="6700" dirty="0"/>
              <a:t>Critical Actions for Instructional Building Leaders: Getting Started</a:t>
            </a:r>
          </a:p>
          <a:p>
            <a:pPr marL="577850" indent="-485775">
              <a:lnSpc>
                <a:spcPct val="150000"/>
              </a:lnSpc>
            </a:pPr>
            <a:r>
              <a:rPr lang="en-US" sz="6700" dirty="0"/>
              <a:t>Defining Areas of Instructional Focus</a:t>
            </a:r>
          </a:p>
          <a:p>
            <a:pPr marL="577850" indent="-485775">
              <a:lnSpc>
                <a:spcPct val="150000"/>
              </a:lnSpc>
            </a:pPr>
            <a:r>
              <a:rPr lang="en-US" sz="6700" dirty="0"/>
              <a:t>Defining Key Actions of the Building Instructional Leader</a:t>
            </a:r>
          </a:p>
          <a:p>
            <a:pPr marL="577850" indent="-485775">
              <a:lnSpc>
                <a:spcPct val="150000"/>
              </a:lnSpc>
            </a:pPr>
            <a:r>
              <a:rPr lang="en-US" sz="6700" dirty="0"/>
              <a:t>Employing Key Actions Across Areas of Instructional Focus </a:t>
            </a:r>
          </a:p>
          <a:p>
            <a:pPr marL="577850" indent="-485775">
              <a:lnSpc>
                <a:spcPct val="150000"/>
              </a:lnSpc>
            </a:pPr>
            <a:r>
              <a:rPr lang="en-US" sz="6700" dirty="0"/>
              <a:t>Next Steps = Action Planning</a:t>
            </a:r>
          </a:p>
          <a:p>
            <a:endParaRPr lang="en-US" dirty="0"/>
          </a:p>
        </p:txBody>
      </p:sp>
    </p:spTree>
    <p:extLst>
      <p:ext uri="{BB962C8B-B14F-4D97-AF65-F5344CB8AC3E}">
        <p14:creationId xmlns:p14="http://schemas.microsoft.com/office/powerpoint/2010/main" val="28188510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B16CF0-A8E9-4AA9-ABB7-FE9C1881BABD}"/>
              </a:ext>
            </a:extLst>
          </p:cNvPr>
          <p:cNvSpPr>
            <a:spLocks noGrp="1"/>
          </p:cNvSpPr>
          <p:nvPr>
            <p:ph type="title"/>
          </p:nvPr>
        </p:nvSpPr>
        <p:spPr/>
        <p:txBody>
          <a:bodyPr/>
          <a:lstStyle/>
          <a:p>
            <a:r>
              <a:rPr lang="en-US" sz="4000" dirty="0"/>
              <a:t>Essential Questions</a:t>
            </a:r>
          </a:p>
        </p:txBody>
      </p:sp>
      <p:sp>
        <p:nvSpPr>
          <p:cNvPr id="2" name="Text Placeholder 1">
            <a:extLst>
              <a:ext uri="{FF2B5EF4-FFF2-40B4-BE49-F238E27FC236}">
                <a16:creationId xmlns:a16="http://schemas.microsoft.com/office/drawing/2014/main" id="{EB20BA4C-36FD-4BEF-8DB2-1A265611700C}"/>
              </a:ext>
            </a:extLst>
          </p:cNvPr>
          <p:cNvSpPr>
            <a:spLocks noGrp="1"/>
          </p:cNvSpPr>
          <p:nvPr>
            <p:ph type="body" idx="1"/>
          </p:nvPr>
        </p:nvSpPr>
        <p:spPr>
          <a:xfrm>
            <a:off x="212270" y="1890762"/>
            <a:ext cx="8474529" cy="3900439"/>
          </a:xfrm>
        </p:spPr>
        <p:txBody>
          <a:bodyPr/>
          <a:lstStyle/>
          <a:p>
            <a:pPr marL="577850" indent="-485775"/>
            <a:r>
              <a:rPr lang="en-US" sz="3200" dirty="0"/>
              <a:t>Why is it important to establish and support a collaborative school culture?</a:t>
            </a:r>
          </a:p>
          <a:p>
            <a:pPr marL="577850" indent="-485775"/>
            <a:r>
              <a:rPr lang="en-US" sz="3200" dirty="0"/>
              <a:t>What are the benefits of implementing evidence-based effective teaching and learning practices throughout a school?</a:t>
            </a:r>
          </a:p>
          <a:p>
            <a:pPr marL="577850" indent="-485775"/>
            <a:r>
              <a:rPr lang="en-US" sz="3200" dirty="0"/>
              <a:t>How can the strategic use of assessments improve instruction?</a:t>
            </a:r>
          </a:p>
        </p:txBody>
      </p:sp>
      <p:pic>
        <p:nvPicPr>
          <p:cNvPr id="6" name="Picture 5" descr="Reflections/Activities Icon&#10;&#10;This icon indicates the presence of activities or times of reflection.">
            <a:extLst>
              <a:ext uri="{FF2B5EF4-FFF2-40B4-BE49-F238E27FC236}">
                <a16:creationId xmlns:a16="http://schemas.microsoft.com/office/drawing/2014/main" id="{63498DF8-C3B6-4028-ADC4-4ECD4E7B88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353" y="5429012"/>
            <a:ext cx="724377" cy="724377"/>
          </a:xfrm>
          <a:prstGeom prst="rect">
            <a:avLst/>
          </a:prstGeom>
        </p:spPr>
      </p:pic>
      <p:pic>
        <p:nvPicPr>
          <p:cNvPr id="5" name="Picture 4" descr="This icon indicates Essential Questions&#10;to discuss." title="Essential Questions Icon">
            <a:extLst>
              <a:ext uri="{FF2B5EF4-FFF2-40B4-BE49-F238E27FC236}">
                <a16:creationId xmlns:a16="http://schemas.microsoft.com/office/drawing/2014/main" id="{DA92997D-032F-4699-AB16-BD28ACB2E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6075" y="4395639"/>
            <a:ext cx="724377" cy="724377"/>
          </a:xfrm>
          <a:prstGeom prst="rect">
            <a:avLst/>
          </a:prstGeom>
        </p:spPr>
      </p:pic>
    </p:spTree>
    <p:extLst>
      <p:ext uri="{BB962C8B-B14F-4D97-AF65-F5344CB8AC3E}">
        <p14:creationId xmlns:p14="http://schemas.microsoft.com/office/powerpoint/2010/main" val="3339719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C904E-5CF9-4C10-BC02-854009C370B3}"/>
              </a:ext>
            </a:extLst>
          </p:cNvPr>
          <p:cNvSpPr>
            <a:spLocks noGrp="1"/>
          </p:cNvSpPr>
          <p:nvPr>
            <p:ph type="title"/>
          </p:nvPr>
        </p:nvSpPr>
        <p:spPr/>
        <p:txBody>
          <a:bodyPr/>
          <a:lstStyle/>
          <a:p>
            <a:r>
              <a:rPr lang="en-US" dirty="0"/>
              <a:t>Essential Questions, cont.</a:t>
            </a:r>
          </a:p>
        </p:txBody>
      </p:sp>
      <p:sp>
        <p:nvSpPr>
          <p:cNvPr id="3" name="Text Placeholder 2">
            <a:extLst>
              <a:ext uri="{FF2B5EF4-FFF2-40B4-BE49-F238E27FC236}">
                <a16:creationId xmlns:a16="http://schemas.microsoft.com/office/drawing/2014/main" id="{EBEC1D8F-D46C-4C38-984A-721D2571AB8F}"/>
              </a:ext>
            </a:extLst>
          </p:cNvPr>
          <p:cNvSpPr>
            <a:spLocks noGrp="1"/>
          </p:cNvSpPr>
          <p:nvPr>
            <p:ph type="body" idx="1"/>
          </p:nvPr>
        </p:nvSpPr>
        <p:spPr/>
        <p:txBody>
          <a:bodyPr/>
          <a:lstStyle/>
          <a:p>
            <a:pPr marL="577850" indent="-485775"/>
            <a:r>
              <a:rPr lang="en-US" sz="3200" dirty="0"/>
              <a:t>How and why should data drive building decision-making?</a:t>
            </a:r>
          </a:p>
          <a:p>
            <a:pPr marL="577850" indent="-485775"/>
            <a:r>
              <a:rPr lang="en-US" sz="3200" dirty="0"/>
              <a:t>What are the key actions and steps the building leader should take to improve areas of instructional focus in your school?</a:t>
            </a:r>
          </a:p>
          <a:p>
            <a:endParaRPr lang="en-US" dirty="0"/>
          </a:p>
        </p:txBody>
      </p:sp>
      <p:pic>
        <p:nvPicPr>
          <p:cNvPr id="4" name="Picture 3" descr="This icon indicates Essential Questions&#10;to discuss." title="Essential Questions Icon">
            <a:extLst>
              <a:ext uri="{FF2B5EF4-FFF2-40B4-BE49-F238E27FC236}">
                <a16:creationId xmlns:a16="http://schemas.microsoft.com/office/drawing/2014/main" id="{A0823C96-0322-4CC6-8003-195A5B5FA8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4611" y="4565701"/>
            <a:ext cx="671185" cy="671185"/>
          </a:xfrm>
          <a:prstGeom prst="rect">
            <a:avLst/>
          </a:prstGeom>
        </p:spPr>
      </p:pic>
      <p:pic>
        <p:nvPicPr>
          <p:cNvPr id="5" name="Picture 4" descr="Reflections/Activities Icon&#10;&#10;This icon indicates the presence of activities or times of reflection.">
            <a:extLst>
              <a:ext uri="{FF2B5EF4-FFF2-40B4-BE49-F238E27FC236}">
                <a16:creationId xmlns:a16="http://schemas.microsoft.com/office/drawing/2014/main" id="{9152C702-650C-4851-BF34-358F23FD15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4611" y="5531959"/>
            <a:ext cx="724377" cy="724377"/>
          </a:xfrm>
          <a:prstGeom prst="rect">
            <a:avLst/>
          </a:prstGeom>
        </p:spPr>
      </p:pic>
    </p:spTree>
    <p:extLst>
      <p:ext uri="{BB962C8B-B14F-4D97-AF65-F5344CB8AC3E}">
        <p14:creationId xmlns:p14="http://schemas.microsoft.com/office/powerpoint/2010/main" val="766628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64C004-169E-4D7D-80FF-C5B439F3A590}"/>
              </a:ext>
            </a:extLst>
          </p:cNvPr>
          <p:cNvSpPr>
            <a:spLocks noGrp="1"/>
          </p:cNvSpPr>
          <p:nvPr>
            <p:ph type="title"/>
          </p:nvPr>
        </p:nvSpPr>
        <p:spPr>
          <a:xfrm>
            <a:off x="457200" y="1219200"/>
            <a:ext cx="8229600" cy="914399"/>
          </a:xfrm>
        </p:spPr>
        <p:txBody>
          <a:bodyPr/>
          <a:lstStyle/>
          <a:p>
            <a:pPr algn="l"/>
            <a:r>
              <a:rPr lang="en-US" sz="2800" dirty="0"/>
              <a:t>At the conclusion of this module, building leaders will understand the following:</a:t>
            </a:r>
          </a:p>
        </p:txBody>
      </p:sp>
      <p:sp>
        <p:nvSpPr>
          <p:cNvPr id="2" name="Text Placeholder 1">
            <a:extLst>
              <a:ext uri="{FF2B5EF4-FFF2-40B4-BE49-F238E27FC236}">
                <a16:creationId xmlns:a16="http://schemas.microsoft.com/office/drawing/2014/main" id="{86135304-3A14-4961-BA75-D310AA82ED5C}"/>
              </a:ext>
            </a:extLst>
          </p:cNvPr>
          <p:cNvSpPr>
            <a:spLocks noGrp="1"/>
          </p:cNvSpPr>
          <p:nvPr>
            <p:ph type="body" idx="1"/>
          </p:nvPr>
        </p:nvSpPr>
        <p:spPr>
          <a:xfrm>
            <a:off x="457200" y="2133599"/>
            <a:ext cx="8229600" cy="3657601"/>
          </a:xfrm>
        </p:spPr>
        <p:txBody>
          <a:bodyPr/>
          <a:lstStyle/>
          <a:p>
            <a:pPr marL="577850" indent="-485775"/>
            <a:r>
              <a:rPr lang="en-US" dirty="0"/>
              <a:t>The importance of promoting a collaborative school culture</a:t>
            </a:r>
          </a:p>
          <a:p>
            <a:pPr marL="577850" indent="-485775"/>
            <a:r>
              <a:rPr lang="en-US" dirty="0"/>
              <a:t>Evidence-based effective teaching/learning practices</a:t>
            </a:r>
          </a:p>
          <a:p>
            <a:pPr marL="577850" indent="-485775"/>
            <a:r>
              <a:rPr lang="en-US" dirty="0"/>
              <a:t>The importance of effective assessment practices used to drive instruction</a:t>
            </a:r>
          </a:p>
          <a:p>
            <a:pPr marL="577850" indent="-485775"/>
            <a:r>
              <a:rPr lang="en-US" dirty="0"/>
              <a:t>The benefits of data-based decision making</a:t>
            </a:r>
          </a:p>
          <a:p>
            <a:pPr marL="577850" indent="-485775"/>
            <a:r>
              <a:rPr lang="en-US" dirty="0"/>
              <a:t>How to develop, support, and monitor a plan to employ key leadership actions across areas of instructional focus</a:t>
            </a:r>
          </a:p>
        </p:txBody>
      </p:sp>
      <p:sp>
        <p:nvSpPr>
          <p:cNvPr id="7" name="TextBox 6">
            <a:extLst>
              <a:ext uri="{FF2B5EF4-FFF2-40B4-BE49-F238E27FC236}">
                <a16:creationId xmlns:a16="http://schemas.microsoft.com/office/drawing/2014/main" id="{A3C1D6BF-6051-4BBC-8D6D-7919F1460F90}"/>
              </a:ext>
            </a:extLst>
          </p:cNvPr>
          <p:cNvSpPr txBox="1"/>
          <p:nvPr/>
        </p:nvSpPr>
        <p:spPr>
          <a:xfrm>
            <a:off x="762000" y="685800"/>
            <a:ext cx="7467600" cy="646331"/>
          </a:xfrm>
          <a:prstGeom prst="rect">
            <a:avLst/>
          </a:prstGeom>
          <a:noFill/>
        </p:spPr>
        <p:txBody>
          <a:bodyPr wrap="square" rtlCol="0">
            <a:spAutoFit/>
          </a:bodyPr>
          <a:lstStyle/>
          <a:p>
            <a:pPr algn="ctr"/>
            <a:r>
              <a:rPr lang="en-US" sz="3600" dirty="0">
                <a:solidFill>
                  <a:srgbClr val="0070C0"/>
                </a:solidFill>
              </a:rPr>
              <a:t>Course Outcomes</a:t>
            </a:r>
          </a:p>
        </p:txBody>
      </p:sp>
    </p:spTree>
    <p:extLst>
      <p:ext uri="{BB962C8B-B14F-4D97-AF65-F5344CB8AC3E}">
        <p14:creationId xmlns:p14="http://schemas.microsoft.com/office/powerpoint/2010/main" val="3199939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B1F13-992C-4144-A4CF-223DC003E792}"/>
              </a:ext>
            </a:extLst>
          </p:cNvPr>
          <p:cNvSpPr>
            <a:spLocks noGrp="1"/>
          </p:cNvSpPr>
          <p:nvPr>
            <p:ph type="title"/>
          </p:nvPr>
        </p:nvSpPr>
        <p:spPr>
          <a:xfrm>
            <a:off x="457200" y="424151"/>
            <a:ext cx="8229600" cy="1096961"/>
          </a:xfrm>
        </p:spPr>
        <p:txBody>
          <a:bodyPr/>
          <a:lstStyle/>
          <a:p>
            <a:r>
              <a:rPr lang="en-US" dirty="0"/>
              <a:t>Practice Profile</a:t>
            </a:r>
          </a:p>
        </p:txBody>
      </p:sp>
      <p:pic>
        <p:nvPicPr>
          <p:cNvPr id="4" name="Picture 3" descr="Table&#10;&#10;Description automatically generated">
            <a:extLst>
              <a:ext uri="{FF2B5EF4-FFF2-40B4-BE49-F238E27FC236}">
                <a16:creationId xmlns:a16="http://schemas.microsoft.com/office/drawing/2014/main" id="{2E01D699-7071-41EA-83CB-D399C4689345}"/>
              </a:ext>
            </a:extLst>
          </p:cNvPr>
          <p:cNvPicPr>
            <a:picLocks noChangeAspect="1"/>
          </p:cNvPicPr>
          <p:nvPr/>
        </p:nvPicPr>
        <p:blipFill rotWithShape="1">
          <a:blip r:embed="rId3">
            <a:extLst>
              <a:ext uri="{28A0092B-C50C-407E-A947-70E740481C1C}">
                <a14:useLocalDpi xmlns:a14="http://schemas.microsoft.com/office/drawing/2010/main" val="0"/>
              </a:ext>
            </a:extLst>
          </a:blip>
          <a:srcRect b="4969"/>
          <a:stretch/>
        </p:blipFill>
        <p:spPr>
          <a:xfrm>
            <a:off x="457200" y="1486748"/>
            <a:ext cx="7850535" cy="4214805"/>
          </a:xfrm>
          <a:prstGeom prst="rect">
            <a:avLst/>
          </a:prstGeom>
          <a:ln>
            <a:solidFill>
              <a:schemeClr val="tx1"/>
            </a:solidFill>
          </a:ln>
        </p:spPr>
      </p:pic>
      <p:pic>
        <p:nvPicPr>
          <p:cNvPr id="5" name="Picture 4" descr="This icon indicates there is further information found in the Handout packet." title="Document Icon">
            <a:extLst>
              <a:ext uri="{FF2B5EF4-FFF2-40B4-BE49-F238E27FC236}">
                <a16:creationId xmlns:a16="http://schemas.microsoft.com/office/drawing/2014/main" id="{740D7390-AEA6-4899-8BB4-AAB5CFDC68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1500" y="5821932"/>
            <a:ext cx="856784" cy="860369"/>
          </a:xfrm>
          <a:prstGeom prst="rect">
            <a:avLst/>
          </a:prstGeom>
        </p:spPr>
      </p:pic>
    </p:spTree>
    <p:extLst>
      <p:ext uri="{BB962C8B-B14F-4D97-AF65-F5344CB8AC3E}">
        <p14:creationId xmlns:p14="http://schemas.microsoft.com/office/powerpoint/2010/main" val="1121467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B4BD9-93E4-475F-B7C7-A9312B6D97AE}"/>
              </a:ext>
            </a:extLst>
          </p:cNvPr>
          <p:cNvSpPr>
            <a:spLocks noGrp="1"/>
          </p:cNvSpPr>
          <p:nvPr>
            <p:ph type="title"/>
          </p:nvPr>
        </p:nvSpPr>
        <p:spPr/>
        <p:txBody>
          <a:bodyPr/>
          <a:lstStyle/>
          <a:p>
            <a:r>
              <a:rPr lang="en-US" sz="4000" dirty="0"/>
              <a:t>Hidden Slide #2</a:t>
            </a:r>
          </a:p>
        </p:txBody>
      </p:sp>
      <p:sp>
        <p:nvSpPr>
          <p:cNvPr id="3" name="Text Placeholder 2">
            <a:extLst>
              <a:ext uri="{FF2B5EF4-FFF2-40B4-BE49-F238E27FC236}">
                <a16:creationId xmlns:a16="http://schemas.microsoft.com/office/drawing/2014/main" id="{C3BF320C-5D62-428E-A7B8-5557DEF4B6B9}"/>
              </a:ext>
            </a:extLst>
          </p:cNvPr>
          <p:cNvSpPr>
            <a:spLocks noGrp="1"/>
          </p:cNvSpPr>
          <p:nvPr>
            <p:ph type="body" idx="1"/>
          </p:nvPr>
        </p:nvSpPr>
        <p:spPr>
          <a:xfrm>
            <a:off x="457200" y="1600200"/>
            <a:ext cx="8229600" cy="4191001"/>
          </a:xfrm>
        </p:spPr>
        <p:txBody>
          <a:bodyPr>
            <a:noAutofit/>
          </a:bodyPr>
          <a:lstStyle/>
          <a:p>
            <a:pPr marL="0" indent="0">
              <a:lnSpc>
                <a:spcPct val="110000"/>
              </a:lnSpc>
              <a:spcBef>
                <a:spcPts val="0"/>
              </a:spcBef>
              <a:buSzPts val="2247"/>
              <a:buNone/>
            </a:pPr>
            <a:r>
              <a:rPr lang="en-US" sz="1400" dirty="0"/>
              <a:t>The </a:t>
            </a:r>
            <a:r>
              <a:rPr lang="en-US" sz="1400" dirty="0">
                <a:solidFill>
                  <a:schemeClr val="tx1"/>
                </a:solidFill>
              </a:rPr>
              <a:t>Becoming the Instructional Leader of Your Building (Instructional Leadership)</a:t>
            </a:r>
            <a:r>
              <a:rPr lang="en-US" sz="1400" i="1" dirty="0"/>
              <a:t> </a:t>
            </a:r>
            <a:r>
              <a:rPr lang="en-US" sz="1400" dirty="0"/>
              <a:t>was designed to be used in the following manner.</a:t>
            </a:r>
          </a:p>
          <a:p>
            <a:pPr marL="171450" indent="-171450">
              <a:lnSpc>
                <a:spcPct val="110000"/>
              </a:lnSpc>
            </a:pPr>
            <a:r>
              <a:rPr lang="en-US" sz="1400" dirty="0"/>
              <a:t>The audience for this module is</a:t>
            </a:r>
            <a:r>
              <a:rPr lang="en-US" sz="1400" dirty="0">
                <a:solidFill>
                  <a:schemeClr val="tx1"/>
                </a:solidFill>
              </a:rPr>
              <a:t> building administrative and instructional staff.</a:t>
            </a:r>
            <a:r>
              <a:rPr lang="en-US" sz="1400" dirty="0"/>
              <a:t> </a:t>
            </a:r>
          </a:p>
          <a:p>
            <a:pPr marL="171450" indent="-171450">
              <a:lnSpc>
                <a:spcPct val="110000"/>
              </a:lnSpc>
            </a:pPr>
            <a:r>
              <a:rPr lang="en-US" sz="1400" dirty="0"/>
              <a:t>Becoming the Instructional Leader of Your Building is organized around the five essential functions of the Instructional Leadership Practice Profile; collaborative culture and climate, effective teaching and learning practices, assessment, data-based decision making, along with the key actions of an instructional leader.</a:t>
            </a:r>
          </a:p>
          <a:p>
            <a:pPr marL="171450" indent="-171450">
              <a:lnSpc>
                <a:spcPct val="110000"/>
              </a:lnSpc>
            </a:pPr>
            <a:r>
              <a:rPr lang="en-US" sz="1400" dirty="0"/>
              <a:t>The module begins with an Overview and Impact section that outlines the purpose and benefits of strong and effective instructional leadership. Capacity building content is then provided for each of the essential functions that address collaborative climate and culture, effective teaching and learning practices, assessment, data-based decision making, and key actions of an instructional leader (collaboration, time, expectations, resources, and monitoring). The module concludes with Next Steps: An action planning section that uses the Essential Planning Inventory (EPI) in conjunction with the Instructional Leadership Action Planning Template to guide next steps to enhance leadership effectiveness.</a:t>
            </a:r>
            <a:endParaRPr lang="en-US" sz="1400" dirty="0">
              <a:highlight>
                <a:srgbClr val="FFFF00"/>
              </a:highlight>
            </a:endParaRPr>
          </a:p>
          <a:p>
            <a:pPr marL="171450" indent="-171450">
              <a:lnSpc>
                <a:spcPct val="110000"/>
              </a:lnSpc>
            </a:pPr>
            <a:r>
              <a:rPr lang="en-US" sz="1400" dirty="0"/>
              <a:t>It is recommended that the content of the entire module (broken into several sessions if necessary) is provided to instructional leaders so they have a clear understanding of each component and how the practices are interrelated. Districts will then action plan and customize future professional learning to meet their district’s needs based on results from the Practice Profile or SAPP for </a:t>
            </a:r>
            <a:r>
              <a:rPr lang="en-US" sz="1400" dirty="0">
                <a:solidFill>
                  <a:schemeClr val="tx1"/>
                </a:solidFill>
              </a:rPr>
              <a:t>Becoming the Instructional Leader of Your Building.</a:t>
            </a:r>
            <a:endParaRPr lang="en-US" sz="1400" dirty="0"/>
          </a:p>
        </p:txBody>
      </p:sp>
    </p:spTree>
    <p:extLst>
      <p:ext uri="{BB962C8B-B14F-4D97-AF65-F5344CB8AC3E}">
        <p14:creationId xmlns:p14="http://schemas.microsoft.com/office/powerpoint/2010/main" val="3312404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D95B-071D-45CD-A616-DB5332745027}"/>
              </a:ext>
            </a:extLst>
          </p:cNvPr>
          <p:cNvSpPr>
            <a:spLocks noGrp="1"/>
          </p:cNvSpPr>
          <p:nvPr>
            <p:ph type="title"/>
          </p:nvPr>
        </p:nvSpPr>
        <p:spPr>
          <a:xfrm>
            <a:off x="457200" y="601665"/>
            <a:ext cx="8229600" cy="850378"/>
          </a:xfrm>
        </p:spPr>
        <p:txBody>
          <a:bodyPr/>
          <a:lstStyle/>
          <a:p>
            <a:r>
              <a:rPr lang="en-US" sz="4000" dirty="0"/>
              <a:t>Infographic</a:t>
            </a:r>
          </a:p>
        </p:txBody>
      </p:sp>
      <p:pic>
        <p:nvPicPr>
          <p:cNvPr id="6" name="Picture 5">
            <a:extLst>
              <a:ext uri="{FF2B5EF4-FFF2-40B4-BE49-F238E27FC236}">
                <a16:creationId xmlns:a16="http://schemas.microsoft.com/office/drawing/2014/main" id="{D70452EE-D27F-4570-904E-71E69A09FE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57161" y="1381703"/>
            <a:ext cx="4033686" cy="52200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This icon indicates there is further information found in the Handout packet." title="Document Icon">
            <a:extLst>
              <a:ext uri="{FF2B5EF4-FFF2-40B4-BE49-F238E27FC236}">
                <a16:creationId xmlns:a16="http://schemas.microsoft.com/office/drawing/2014/main" id="{9CFC3788-1DE3-497C-83F8-0C32803AC1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0682" y="5516635"/>
            <a:ext cx="722968" cy="725993"/>
          </a:xfrm>
          <a:prstGeom prst="rect">
            <a:avLst/>
          </a:prstGeom>
        </p:spPr>
      </p:pic>
    </p:spTree>
    <p:extLst>
      <p:ext uri="{BB962C8B-B14F-4D97-AF65-F5344CB8AC3E}">
        <p14:creationId xmlns:p14="http://schemas.microsoft.com/office/powerpoint/2010/main" val="3550580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5FC548-8F4A-4945-9294-B9B519533400}"/>
              </a:ext>
            </a:extLst>
          </p:cNvPr>
          <p:cNvSpPr>
            <a:spLocks noGrp="1"/>
          </p:cNvSpPr>
          <p:nvPr>
            <p:ph type="ctrTitle"/>
          </p:nvPr>
        </p:nvSpPr>
        <p:spPr>
          <a:xfrm>
            <a:off x="685800" y="1143001"/>
            <a:ext cx="7772400" cy="3810000"/>
          </a:xfrm>
        </p:spPr>
        <p:txBody>
          <a:bodyPr/>
          <a:lstStyle/>
          <a:p>
            <a:r>
              <a:rPr lang="en-US" sz="4000" dirty="0"/>
              <a:t>Overview and Impact of </a:t>
            </a:r>
            <a:br>
              <a:rPr lang="en-US" sz="4000" dirty="0"/>
            </a:br>
            <a:r>
              <a:rPr lang="en-US" sz="4000" dirty="0"/>
              <a:t>Instructional Leadership</a:t>
            </a:r>
          </a:p>
        </p:txBody>
      </p:sp>
      <p:sp>
        <p:nvSpPr>
          <p:cNvPr id="2" name="TextBox 1">
            <a:extLst>
              <a:ext uri="{FF2B5EF4-FFF2-40B4-BE49-F238E27FC236}">
                <a16:creationId xmlns:a16="http://schemas.microsoft.com/office/drawing/2014/main" id="{E624345C-EC9A-F1B8-B273-7FB3724FCA0A}"/>
              </a:ext>
            </a:extLst>
          </p:cNvPr>
          <p:cNvSpPr txBox="1"/>
          <p:nvPr/>
        </p:nvSpPr>
        <p:spPr>
          <a:xfrm>
            <a:off x="-3703320" y="975360"/>
            <a:ext cx="2484120" cy="646331"/>
          </a:xfrm>
          <a:prstGeom prst="rect">
            <a:avLst/>
          </a:prstGeom>
          <a:noFill/>
        </p:spPr>
        <p:txBody>
          <a:bodyPr wrap="square" rtlCol="0">
            <a:spAutoFit/>
          </a:bodyPr>
          <a:lstStyle/>
          <a:p>
            <a:r>
              <a:rPr lang="en-US" dirty="0">
                <a:solidFill>
                  <a:srgbClr val="FF0000"/>
                </a:solidFill>
              </a:rPr>
              <a:t>Jodi, the logo is wrong here, as well.</a:t>
            </a:r>
          </a:p>
        </p:txBody>
      </p:sp>
    </p:spTree>
    <p:extLst>
      <p:ext uri="{BB962C8B-B14F-4D97-AF65-F5344CB8AC3E}">
        <p14:creationId xmlns:p14="http://schemas.microsoft.com/office/powerpoint/2010/main" val="522405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447800"/>
          </a:xfrm>
        </p:spPr>
        <p:txBody>
          <a:bodyPr/>
          <a:lstStyle/>
          <a:p>
            <a:r>
              <a:rPr lang="en-US" sz="4000" dirty="0">
                <a:solidFill>
                  <a:srgbClr val="0070C0"/>
                </a:solidFill>
              </a:rPr>
              <a:t>Areas of Instructional Focus for Leaders</a:t>
            </a:r>
          </a:p>
        </p:txBody>
      </p:sp>
      <p:sp>
        <p:nvSpPr>
          <p:cNvPr id="3" name="Content Placeholder 2"/>
          <p:cNvSpPr>
            <a:spLocks noGrp="1"/>
          </p:cNvSpPr>
          <p:nvPr>
            <p:ph type="body" idx="1"/>
          </p:nvPr>
        </p:nvSpPr>
        <p:spPr>
          <a:xfrm>
            <a:off x="685800" y="2187615"/>
            <a:ext cx="8001000" cy="2546431"/>
          </a:xfrm>
        </p:spPr>
        <p:txBody>
          <a:bodyPr/>
          <a:lstStyle/>
          <a:p>
            <a:pPr marL="685800" lvl="1" indent="-495300"/>
            <a:r>
              <a:rPr lang="en-US" sz="3200" dirty="0">
                <a:solidFill>
                  <a:schemeClr val="tx1"/>
                </a:solidFill>
              </a:rPr>
              <a:t>Collaborative Culture and Climate</a:t>
            </a:r>
          </a:p>
          <a:p>
            <a:pPr marL="685800" lvl="1" indent="-495300"/>
            <a:r>
              <a:rPr lang="en-US" sz="3200" dirty="0">
                <a:solidFill>
                  <a:schemeClr val="tx1"/>
                </a:solidFill>
              </a:rPr>
              <a:t>Effective Teaching and Learning Practices </a:t>
            </a:r>
          </a:p>
          <a:p>
            <a:pPr marL="685800" lvl="1" indent="-495300"/>
            <a:r>
              <a:rPr lang="en-US" sz="3200" dirty="0">
                <a:solidFill>
                  <a:schemeClr val="tx1"/>
                </a:solidFill>
              </a:rPr>
              <a:t>Assessments</a:t>
            </a:r>
          </a:p>
          <a:p>
            <a:pPr marL="685800" lvl="1" indent="-495300"/>
            <a:r>
              <a:rPr lang="en-US" sz="3200" dirty="0">
                <a:solidFill>
                  <a:schemeClr val="tx1"/>
                </a:solidFill>
              </a:rPr>
              <a:t>Data for Decision Making</a:t>
            </a:r>
          </a:p>
        </p:txBody>
      </p:sp>
    </p:spTree>
    <p:extLst>
      <p:ext uri="{BB962C8B-B14F-4D97-AF65-F5344CB8AC3E}">
        <p14:creationId xmlns:p14="http://schemas.microsoft.com/office/powerpoint/2010/main" val="1938896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1096962"/>
          </a:xfrm>
          <a:solidFill>
            <a:schemeClr val="bg1"/>
          </a:solidFill>
        </p:spPr>
        <p:txBody>
          <a:bodyPr/>
          <a:lstStyle/>
          <a:p>
            <a:r>
              <a:rPr lang="en-US" dirty="0"/>
              <a:t> </a:t>
            </a:r>
            <a:r>
              <a:rPr lang="en-US" sz="4000" dirty="0"/>
              <a:t>Read &amp; Reflect</a:t>
            </a:r>
          </a:p>
        </p:txBody>
      </p:sp>
      <p:sp>
        <p:nvSpPr>
          <p:cNvPr id="3" name="Vertical Text Placeholder 2"/>
          <p:cNvSpPr>
            <a:spLocks noGrp="1"/>
          </p:cNvSpPr>
          <p:nvPr>
            <p:ph type="body" idx="1"/>
          </p:nvPr>
        </p:nvSpPr>
        <p:spPr>
          <a:xfrm>
            <a:off x="457200" y="1630362"/>
            <a:ext cx="8229600" cy="4572000"/>
          </a:xfrm>
        </p:spPr>
        <p:txBody>
          <a:bodyPr vert="horz">
            <a:normAutofit fontScale="77500" lnSpcReduction="20000"/>
          </a:bodyPr>
          <a:lstStyle/>
          <a:p>
            <a:pPr marL="0" indent="0" algn="ctr">
              <a:buNone/>
            </a:pPr>
            <a:r>
              <a:rPr lang="en-US" sz="3000" i="1" dirty="0">
                <a:solidFill>
                  <a:schemeClr val="accent3"/>
                </a:solidFill>
              </a:rPr>
              <a:t>High Impact Leadership</a:t>
            </a:r>
          </a:p>
          <a:p>
            <a:pPr marL="0" indent="0">
              <a:buNone/>
            </a:pPr>
            <a:endParaRPr lang="en-US" sz="3000" i="1" dirty="0">
              <a:solidFill>
                <a:schemeClr val="accent3"/>
              </a:solidFill>
            </a:endParaRPr>
          </a:p>
          <a:p>
            <a:pPr marL="566738" indent="-414338">
              <a:lnSpc>
                <a:spcPct val="120000"/>
              </a:lnSpc>
            </a:pPr>
            <a:r>
              <a:rPr lang="en-US" sz="3000" dirty="0"/>
              <a:t>Review the article </a:t>
            </a:r>
            <a:r>
              <a:rPr lang="en-US" sz="3000" i="1" dirty="0"/>
              <a:t>High Impact Leadership </a:t>
            </a:r>
            <a:r>
              <a:rPr lang="en-US" sz="3000" dirty="0"/>
              <a:t>by John Hattie.</a:t>
            </a:r>
          </a:p>
          <a:p>
            <a:pPr marL="566738" indent="-414338">
              <a:lnSpc>
                <a:spcPct val="120000"/>
              </a:lnSpc>
            </a:pPr>
            <a:r>
              <a:rPr lang="en-US" sz="3000" dirty="0"/>
              <a:t>Mark with a star 1-2 items in the article that are powerful to you. </a:t>
            </a:r>
          </a:p>
          <a:p>
            <a:pPr marL="566738" indent="-414338">
              <a:lnSpc>
                <a:spcPct val="120000"/>
              </a:lnSpc>
            </a:pPr>
            <a:r>
              <a:rPr lang="en-US" sz="3000" dirty="0"/>
              <a:t>Share your starred items along with why you think they are so important with your team.</a:t>
            </a:r>
          </a:p>
          <a:p>
            <a:pPr marL="566738" indent="-414338">
              <a:lnSpc>
                <a:spcPct val="120000"/>
              </a:lnSpc>
            </a:pPr>
            <a:r>
              <a:rPr lang="en-US" sz="3000" dirty="0"/>
              <a:t>Each team summarize your take-aways and share with the whole group.</a:t>
            </a:r>
          </a:p>
          <a:p>
            <a:pPr marL="152401" indent="0">
              <a:buNone/>
            </a:pPr>
            <a:endParaRPr lang="en-US" sz="3000" dirty="0"/>
          </a:p>
          <a:p>
            <a:pPr marL="152401" indent="0">
              <a:buNone/>
            </a:pPr>
            <a:r>
              <a:rPr lang="en-US" sz="3000" dirty="0">
                <a:hlinkClick r:id="rId3"/>
              </a:rPr>
              <a:t>http://kendrastantoine.weebly.com/uploads/5/4/2/8/54285355/high_impact_leadership_-_hattie_(1).pdf</a:t>
            </a:r>
            <a:endParaRPr lang="en-US" sz="3000" dirty="0"/>
          </a:p>
          <a:p>
            <a:pPr marL="152401" indent="0">
              <a:buNone/>
            </a:pPr>
            <a:endParaRPr lang="en-US" sz="2800" dirty="0"/>
          </a:p>
        </p:txBody>
      </p:sp>
      <p:pic>
        <p:nvPicPr>
          <p:cNvPr id="12" name="Picture 11" descr="Reflections/Activities Icon&#10;&#10;This icon indicates the presence of activities or times of reflection.">
            <a:extLst>
              <a:ext uri="{FF2B5EF4-FFF2-40B4-BE49-F238E27FC236}">
                <a16:creationId xmlns:a16="http://schemas.microsoft.com/office/drawing/2014/main" id="{5AB2BB25-9E6B-4E38-9D65-0D9501F448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5300" y="5745162"/>
            <a:ext cx="914400" cy="914400"/>
          </a:xfrm>
          <a:prstGeom prst="rect">
            <a:avLst/>
          </a:prstGeom>
        </p:spPr>
      </p:pic>
    </p:spTree>
    <p:extLst>
      <p:ext uri="{BB962C8B-B14F-4D97-AF65-F5344CB8AC3E}">
        <p14:creationId xmlns:p14="http://schemas.microsoft.com/office/powerpoint/2010/main" val="3352455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910648"/>
            <a:ext cx="8229600" cy="700845"/>
          </a:xfrm>
        </p:spPr>
        <p:txBody>
          <a:bodyPr/>
          <a:lstStyle/>
          <a:p>
            <a:r>
              <a:rPr lang="en-US" altLang="en-US" dirty="0"/>
              <a:t>Effect Size</a:t>
            </a:r>
            <a:endParaRPr lang="en-US" dirty="0"/>
          </a:p>
        </p:txBody>
      </p:sp>
      <p:sp>
        <p:nvSpPr>
          <p:cNvPr id="8" name="Content Placeholder 7"/>
          <p:cNvSpPr>
            <a:spLocks noGrp="1"/>
          </p:cNvSpPr>
          <p:nvPr>
            <p:ph type="body" idx="1"/>
          </p:nvPr>
        </p:nvSpPr>
        <p:spPr>
          <a:xfrm>
            <a:off x="152400" y="1611493"/>
            <a:ext cx="4711700" cy="4484507"/>
          </a:xfrm>
        </p:spPr>
        <p:txBody>
          <a:bodyPr/>
          <a:lstStyle/>
          <a:p>
            <a:pPr marL="509588" lvl="0" indent="-376238">
              <a:buClr>
                <a:srgbClr val="0D4170"/>
              </a:buClr>
              <a:buFont typeface="Arial" panose="020B0604020202020204" pitchFamily="34" charset="0"/>
              <a:buChar char="•"/>
            </a:pPr>
            <a:r>
              <a:rPr lang="en-US" altLang="en-US" sz="2400" dirty="0">
                <a:solidFill>
                  <a:prstClr val="black"/>
                </a:solidFill>
              </a:rPr>
              <a:t>A way to quantify the differences between two groups</a:t>
            </a:r>
          </a:p>
          <a:p>
            <a:pPr marL="509588" lvl="0" indent="-376238">
              <a:buClr>
                <a:srgbClr val="0D4170"/>
              </a:buClr>
              <a:buFont typeface="Arial" panose="020B0604020202020204" pitchFamily="34" charset="0"/>
              <a:buChar char="•"/>
            </a:pPr>
            <a:r>
              <a:rPr lang="en-US" altLang="en-US" sz="2400" dirty="0">
                <a:solidFill>
                  <a:prstClr val="black"/>
                </a:solidFill>
              </a:rPr>
              <a:t>Effect size of d = 1.0 means advancing achievement by 2-3 years</a:t>
            </a:r>
          </a:p>
          <a:p>
            <a:pPr marL="509588" lvl="0" indent="-376238">
              <a:buClr>
                <a:srgbClr val="0D4170"/>
              </a:buClr>
              <a:buFont typeface="Arial" panose="020B0604020202020204" pitchFamily="34" charset="0"/>
              <a:buChar char="•"/>
            </a:pPr>
            <a:r>
              <a:rPr lang="en-US" sz="2400" dirty="0"/>
              <a:t>Typical impact is d = 0.20 to </a:t>
            </a:r>
          </a:p>
          <a:p>
            <a:pPr marL="133350" lvl="0" indent="0">
              <a:buClr>
                <a:srgbClr val="0D4170"/>
              </a:buClr>
              <a:buNone/>
            </a:pPr>
            <a:r>
              <a:rPr lang="en-US" sz="2400" dirty="0"/>
              <a:t>	d = 0.40 </a:t>
            </a:r>
          </a:p>
          <a:p>
            <a:pPr marL="509588" lvl="0" indent="-376238">
              <a:buClr>
                <a:srgbClr val="0D4170"/>
              </a:buClr>
              <a:buFont typeface="Arial" panose="020B0604020202020204" pitchFamily="34" charset="0"/>
              <a:buChar char="•"/>
            </a:pPr>
            <a:r>
              <a:rPr lang="en-US" sz="2400" dirty="0"/>
              <a:t>Above average impact is </a:t>
            </a:r>
          </a:p>
          <a:p>
            <a:pPr marL="133350" lvl="0" indent="0">
              <a:buClr>
                <a:srgbClr val="0D4170"/>
              </a:buClr>
              <a:buNone/>
            </a:pPr>
            <a:r>
              <a:rPr lang="en-US" sz="2400" dirty="0"/>
              <a:t>	d &gt; 0.4</a:t>
            </a:r>
          </a:p>
          <a:p>
            <a:pPr marL="509588" lvl="0" indent="-376238">
              <a:buClr>
                <a:srgbClr val="0D4170"/>
              </a:buClr>
              <a:buFont typeface="Arial" panose="020B0604020202020204" pitchFamily="34" charset="0"/>
              <a:buChar char="•"/>
            </a:pPr>
            <a:r>
              <a:rPr lang="en-US" sz="2400" dirty="0"/>
              <a:t>Excellent impact is d &gt; 0.60</a:t>
            </a:r>
            <a:endParaRPr lang="en-US" altLang="en-US" sz="2400" dirty="0">
              <a:solidFill>
                <a:prstClr val="black"/>
              </a:solidFill>
            </a:endParaRPr>
          </a:p>
          <a:p>
            <a:pPr marL="2286000" lvl="5" indent="0">
              <a:buNone/>
            </a:pPr>
            <a:r>
              <a:rPr lang="en-US" dirty="0"/>
              <a:t>                                                                       	            (Hattie, 2008)</a:t>
            </a:r>
          </a:p>
        </p:txBody>
      </p:sp>
      <p:pic>
        <p:nvPicPr>
          <p:cNvPr id="1026"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6388100" y="2552700"/>
            <a:ext cx="27559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rot="5400000">
            <a:off x="5143500" y="3545072"/>
            <a:ext cx="2895600" cy="76200"/>
          </a:xfrm>
          <a:prstGeom prst="line">
            <a:avLst/>
          </a:prstGeom>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300" y="2314575"/>
            <a:ext cx="127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Connector 13"/>
          <p:cNvCxnSpPr>
            <a:cxnSpLocks/>
            <a:stCxn id="1027" idx="2"/>
          </p:cNvCxnSpPr>
          <p:nvPr/>
        </p:nvCxnSpPr>
        <p:spPr>
          <a:xfrm>
            <a:off x="4946650" y="5362575"/>
            <a:ext cx="3663950" cy="1"/>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230091" y="5362576"/>
            <a:ext cx="798617"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0" i="0" u="none" strike="noStrike" kern="0" cap="none" spc="0" normalizeH="0" baseline="0" noProof="0" dirty="0">
                <a:ln>
                  <a:noFill/>
                </a:ln>
                <a:solidFill>
                  <a:prstClr val="black"/>
                </a:solidFill>
                <a:effectLst/>
                <a:uLnTx/>
                <a:uFillTx/>
                <a:latin typeface="Calibri"/>
                <a:cs typeface="+mn-cs"/>
              </a:rPr>
              <a:t> .40</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17840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 Size</a:t>
            </a:r>
          </a:p>
        </p:txBody>
      </p:sp>
      <p:sp>
        <p:nvSpPr>
          <p:cNvPr id="7" name="TextBox 6"/>
          <p:cNvSpPr txBox="1"/>
          <p:nvPr/>
        </p:nvSpPr>
        <p:spPr>
          <a:xfrm>
            <a:off x="6934200" y="6019800"/>
            <a:ext cx="1752600" cy="338554"/>
          </a:xfrm>
          <a:prstGeom prst="rect">
            <a:avLst/>
          </a:prstGeom>
          <a:noFill/>
        </p:spPr>
        <p:txBody>
          <a:bodyPr wrap="square" rtlCol="0">
            <a:spAutoFit/>
          </a:bodyPr>
          <a:lstStyle/>
          <a:p>
            <a:pPr algn="r"/>
            <a:r>
              <a:rPr lang="en-US" sz="1600" dirty="0">
                <a:solidFill>
                  <a:prstClr val="black"/>
                </a:solidFill>
              </a:rPr>
              <a:t>(Hattie,2021)</a:t>
            </a:r>
          </a:p>
        </p:txBody>
      </p:sp>
      <p:pic>
        <p:nvPicPr>
          <p:cNvPr id="4" name="Picture 3" descr="A picture containing text, device, gauge, meter&#10;&#10;Description automatically generated">
            <a:extLst>
              <a:ext uri="{FF2B5EF4-FFF2-40B4-BE49-F238E27FC236}">
                <a16:creationId xmlns:a16="http://schemas.microsoft.com/office/drawing/2014/main" id="{C6F74F17-23B1-4F11-8759-A8A2EB3CD1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895505"/>
            <a:ext cx="6934200" cy="4293572"/>
          </a:xfrm>
          <a:prstGeom prst="rect">
            <a:avLst/>
          </a:prstGeom>
        </p:spPr>
      </p:pic>
      <p:sp>
        <p:nvSpPr>
          <p:cNvPr id="8" name="Oval 7">
            <a:extLst>
              <a:ext uri="{FF2B5EF4-FFF2-40B4-BE49-F238E27FC236}">
                <a16:creationId xmlns:a16="http://schemas.microsoft.com/office/drawing/2014/main" id="{C90EFF1C-8736-4F2E-83BB-F38682AAB4A3}"/>
              </a:ext>
            </a:extLst>
          </p:cNvPr>
          <p:cNvSpPr/>
          <p:nvPr/>
        </p:nvSpPr>
        <p:spPr>
          <a:xfrm>
            <a:off x="4038600" y="2590800"/>
            <a:ext cx="533400" cy="533400"/>
          </a:xfrm>
          <a:prstGeom prst="ellipse">
            <a:avLst/>
          </a:prstGeom>
          <a:noFill/>
          <a:ln>
            <a:solidFill>
              <a:srgbClr val="A12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801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1"/>
            <a:ext cx="8382000" cy="1283776"/>
          </a:xfrm>
        </p:spPr>
        <p:txBody>
          <a:bodyPr/>
          <a:lstStyle/>
          <a:p>
            <a:r>
              <a:rPr lang="en-US" sz="3600" dirty="0"/>
              <a:t>Specific Leadership Practices with </a:t>
            </a:r>
            <a:br>
              <a:rPr lang="en-US" sz="3600" dirty="0"/>
            </a:br>
            <a:r>
              <a:rPr lang="en-US" sz="3600" dirty="0"/>
              <a:t>High Effect Sizes</a:t>
            </a:r>
          </a:p>
        </p:txBody>
      </p:sp>
      <p:sp>
        <p:nvSpPr>
          <p:cNvPr id="8" name="Content Placeholder 7"/>
          <p:cNvSpPr>
            <a:spLocks noGrp="1"/>
          </p:cNvSpPr>
          <p:nvPr>
            <p:ph type="body" idx="1"/>
          </p:nvPr>
        </p:nvSpPr>
        <p:spPr>
          <a:xfrm>
            <a:off x="457200" y="2209800"/>
            <a:ext cx="8229600" cy="4114799"/>
          </a:xfrm>
        </p:spPr>
        <p:txBody>
          <a:bodyPr/>
          <a:lstStyle/>
          <a:p>
            <a:pPr marL="566738" indent="-474663"/>
            <a:r>
              <a:rPr lang="en-US" sz="2800" i="1" dirty="0"/>
              <a:t>Leaders who believe their major role is to evaluate their impact (ES=.91) </a:t>
            </a:r>
          </a:p>
          <a:p>
            <a:pPr marL="566738" indent="-474663"/>
            <a:r>
              <a:rPr lang="en-US" sz="2800" i="1" dirty="0"/>
              <a:t>Leaders who get everyone in the school working together to know and evaluate their impact (ES=.84)</a:t>
            </a:r>
          </a:p>
          <a:p>
            <a:pPr marL="566738" indent="-474663"/>
            <a:r>
              <a:rPr lang="en-US" sz="2800" i="1" dirty="0"/>
              <a:t>Leaders who learn in an environment that privileges high-impact teaching and learning (ES=.77)  </a:t>
            </a:r>
          </a:p>
          <a:p>
            <a:pPr marL="566738" indent="-474663"/>
            <a:r>
              <a:rPr lang="en-US" sz="2800" i="1" dirty="0"/>
              <a:t>Leaders who set appropriate levels of challenge and who never retreat to “just do your best” (ES=.57)</a:t>
            </a:r>
          </a:p>
        </p:txBody>
      </p:sp>
      <p:sp>
        <p:nvSpPr>
          <p:cNvPr id="2" name="TextBox 1"/>
          <p:cNvSpPr txBox="1"/>
          <p:nvPr/>
        </p:nvSpPr>
        <p:spPr>
          <a:xfrm>
            <a:off x="7237708" y="6059836"/>
            <a:ext cx="1601492" cy="369332"/>
          </a:xfrm>
          <a:prstGeom prst="rect">
            <a:avLst/>
          </a:prstGeom>
          <a:noFill/>
        </p:spPr>
        <p:txBody>
          <a:bodyPr wrap="square" rtlCol="0">
            <a:spAutoFit/>
          </a:bodyPr>
          <a:lstStyle/>
          <a:p>
            <a:r>
              <a:rPr lang="en-US" dirty="0">
                <a:latin typeface="Tw Cen MT" panose="020B0602020104020603" pitchFamily="34" charset="0"/>
              </a:rPr>
              <a:t>(Hattie, 2015)</a:t>
            </a:r>
          </a:p>
        </p:txBody>
      </p:sp>
    </p:spTree>
    <p:extLst>
      <p:ext uri="{BB962C8B-B14F-4D97-AF65-F5344CB8AC3E}">
        <p14:creationId xmlns:p14="http://schemas.microsoft.com/office/powerpoint/2010/main" val="2078291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5241926"/>
            <a:ext cx="6553200" cy="923330"/>
          </a:xfrm>
          <a:prstGeom prst="rect">
            <a:avLst/>
          </a:prstGeom>
          <a:noFill/>
        </p:spPr>
        <p:txBody>
          <a:bodyPr wrap="square" rtlCol="0">
            <a:spAutoFit/>
          </a:bodyPr>
          <a:lstStyle/>
          <a:p>
            <a:pPr algn="ctr"/>
            <a:endParaRPr lang="en-US" dirty="0">
              <a:hlinkClick r:id="rId3"/>
            </a:endParaRPr>
          </a:p>
          <a:p>
            <a:pPr algn="ctr"/>
            <a:r>
              <a:rPr lang="en-US" dirty="0">
                <a:hlinkClick r:id="rId3"/>
              </a:rPr>
              <a:t>https://youtu.be/9UYGrk1VpcQ</a:t>
            </a:r>
            <a:endParaRPr lang="en-US" dirty="0"/>
          </a:p>
          <a:p>
            <a:pPr algn="ctr"/>
            <a:endParaRPr lang="en-US" dirty="0"/>
          </a:p>
        </p:txBody>
      </p:sp>
      <p:pic>
        <p:nvPicPr>
          <p:cNvPr id="3" name="Content Placeholder 2">
            <a:hlinkClick r:id="rId3"/>
          </p:cNvPr>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2374563" y="1457248"/>
            <a:ext cx="4394874" cy="3784678"/>
          </a:xfrm>
        </p:spPr>
      </p:pic>
      <p:sp>
        <p:nvSpPr>
          <p:cNvPr id="6" name="TextBox 5"/>
          <p:cNvSpPr txBox="1"/>
          <p:nvPr/>
        </p:nvSpPr>
        <p:spPr>
          <a:xfrm>
            <a:off x="1085222" y="533400"/>
            <a:ext cx="7010400" cy="984885"/>
          </a:xfrm>
          <a:prstGeom prst="rect">
            <a:avLst/>
          </a:prstGeom>
          <a:noFill/>
        </p:spPr>
        <p:txBody>
          <a:bodyPr wrap="square" rtlCol="0">
            <a:spAutoFit/>
          </a:bodyPr>
          <a:lstStyle/>
          <a:p>
            <a:pPr algn="ctr"/>
            <a:r>
              <a:rPr lang="en-US" sz="4000" dirty="0">
                <a:solidFill>
                  <a:schemeClr val="accent2"/>
                </a:solidFill>
                <a:latin typeface="Tw Cen MT" panose="020B0602020104020603" pitchFamily="34" charset="0"/>
              </a:rPr>
              <a:t>Instructional Leadership</a:t>
            </a:r>
          </a:p>
          <a:p>
            <a:endParaRPr lang="en-US" dirty="0"/>
          </a:p>
        </p:txBody>
      </p:sp>
      <p:sp>
        <p:nvSpPr>
          <p:cNvPr id="2" name="TextBox 1">
            <a:extLst>
              <a:ext uri="{FF2B5EF4-FFF2-40B4-BE49-F238E27FC236}">
                <a16:creationId xmlns:a16="http://schemas.microsoft.com/office/drawing/2014/main" id="{D5A79017-06F2-4E7A-BB63-AA934C41F26B}"/>
              </a:ext>
            </a:extLst>
          </p:cNvPr>
          <p:cNvSpPr txBox="1"/>
          <p:nvPr/>
        </p:nvSpPr>
        <p:spPr>
          <a:xfrm>
            <a:off x="7162800" y="6114324"/>
            <a:ext cx="1752600" cy="369331"/>
          </a:xfrm>
          <a:prstGeom prst="rect">
            <a:avLst/>
          </a:prstGeom>
          <a:noFill/>
        </p:spPr>
        <p:txBody>
          <a:bodyPr wrap="square" rtlCol="0">
            <a:spAutoFit/>
          </a:bodyPr>
          <a:lstStyle/>
          <a:p>
            <a:r>
              <a:rPr lang="en-US" dirty="0"/>
              <a:t>(Hattie,2012)</a:t>
            </a:r>
          </a:p>
        </p:txBody>
      </p:sp>
    </p:spTree>
    <p:extLst>
      <p:ext uri="{BB962C8B-B14F-4D97-AF65-F5344CB8AC3E}">
        <p14:creationId xmlns:p14="http://schemas.microsoft.com/office/powerpoint/2010/main" val="32434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DD2A2E-FDEA-4C23-833A-2EA84E309C8C}"/>
              </a:ext>
            </a:extLst>
          </p:cNvPr>
          <p:cNvSpPr>
            <a:spLocks noGrp="1"/>
          </p:cNvSpPr>
          <p:nvPr>
            <p:ph type="title"/>
          </p:nvPr>
        </p:nvSpPr>
        <p:spPr>
          <a:xfrm>
            <a:off x="457200" y="667731"/>
            <a:ext cx="8229600" cy="1096961"/>
          </a:xfrm>
        </p:spPr>
        <p:txBody>
          <a:bodyPr/>
          <a:lstStyle/>
          <a:p>
            <a:r>
              <a:rPr lang="en-US" sz="4000" dirty="0"/>
              <a:t>10 Mindframes for Leaders</a:t>
            </a:r>
          </a:p>
        </p:txBody>
      </p:sp>
      <p:sp>
        <p:nvSpPr>
          <p:cNvPr id="4" name="Text Placeholder 3">
            <a:extLst>
              <a:ext uri="{FF2B5EF4-FFF2-40B4-BE49-F238E27FC236}">
                <a16:creationId xmlns:a16="http://schemas.microsoft.com/office/drawing/2014/main" id="{68B1D891-0AEB-4E2E-9015-29F7FF752AB1}"/>
              </a:ext>
            </a:extLst>
          </p:cNvPr>
          <p:cNvSpPr>
            <a:spLocks noGrp="1"/>
          </p:cNvSpPr>
          <p:nvPr>
            <p:ph type="body" idx="1"/>
          </p:nvPr>
        </p:nvSpPr>
        <p:spPr>
          <a:xfrm>
            <a:off x="578734" y="1663373"/>
            <a:ext cx="8412865" cy="4681574"/>
          </a:xfrm>
        </p:spPr>
        <p:txBody>
          <a:bodyPr/>
          <a:lstStyle/>
          <a:p>
            <a:pPr marL="548640" indent="-457200">
              <a:spcAft>
                <a:spcPts val="600"/>
              </a:spcAft>
              <a:buFont typeface="+mj-lt"/>
              <a:buAutoNum type="arabicPeriod"/>
            </a:pPr>
            <a:r>
              <a:rPr lang="en-US" b="0" i="0" dirty="0">
                <a:solidFill>
                  <a:schemeClr val="tx1"/>
                </a:solidFill>
                <a:effectLst/>
              </a:rPr>
              <a:t>I am an evaluator of my impact on teacher/student learning. </a:t>
            </a:r>
          </a:p>
          <a:p>
            <a:pPr marL="548640" indent="-457200">
              <a:spcAft>
                <a:spcPts val="600"/>
              </a:spcAft>
              <a:buFont typeface="+mj-lt"/>
              <a:buAutoNum type="arabicPeriod"/>
            </a:pPr>
            <a:r>
              <a:rPr lang="en-US" b="0" i="0" dirty="0">
                <a:solidFill>
                  <a:schemeClr val="tx1"/>
                </a:solidFill>
                <a:effectLst/>
              </a:rPr>
              <a:t>I see assessment as informing my impact and next steps.</a:t>
            </a:r>
          </a:p>
          <a:p>
            <a:pPr marL="548640" indent="-457200">
              <a:spcAft>
                <a:spcPts val="600"/>
              </a:spcAft>
              <a:buFont typeface="+mj-lt"/>
              <a:buAutoNum type="arabicPeriod"/>
            </a:pPr>
            <a:r>
              <a:rPr lang="en-US" b="0" i="0" dirty="0">
                <a:solidFill>
                  <a:schemeClr val="tx1"/>
                </a:solidFill>
                <a:effectLst/>
              </a:rPr>
              <a:t>I collaborate with my peers and my teachers about my conceptions of progress and my impact.  </a:t>
            </a:r>
          </a:p>
          <a:p>
            <a:pPr marL="548640" indent="-457200">
              <a:spcAft>
                <a:spcPts val="600"/>
              </a:spcAft>
              <a:buFont typeface="+mj-lt"/>
              <a:buAutoNum type="arabicPeriod"/>
            </a:pPr>
            <a:r>
              <a:rPr lang="en-US" dirty="0">
                <a:solidFill>
                  <a:schemeClr val="tx1"/>
                </a:solidFill>
              </a:rPr>
              <a:t>I am a change agent and believe all teachers/students can improve.</a:t>
            </a:r>
          </a:p>
          <a:p>
            <a:pPr marL="548640" indent="-457200">
              <a:spcAft>
                <a:spcPts val="600"/>
              </a:spcAft>
              <a:buFont typeface="+mj-lt"/>
              <a:buAutoNum type="arabicPeriod"/>
            </a:pPr>
            <a:r>
              <a:rPr lang="en-US" dirty="0">
                <a:solidFill>
                  <a:schemeClr val="tx1"/>
                </a:solidFill>
              </a:rPr>
              <a:t>I strive for challenge rather than merely doing my best.</a:t>
            </a:r>
          </a:p>
          <a:p>
            <a:pPr marL="91440" indent="0">
              <a:lnSpc>
                <a:spcPct val="150000"/>
              </a:lnSpc>
              <a:buNone/>
            </a:pPr>
            <a:endParaRPr lang="en-US" sz="2600" b="0" i="0" dirty="0">
              <a:solidFill>
                <a:srgbClr val="0070C0"/>
              </a:solidFill>
              <a:effectLst/>
            </a:endParaRPr>
          </a:p>
          <a:p>
            <a:pPr marL="91440" indent="0">
              <a:lnSpc>
                <a:spcPct val="150000"/>
              </a:lnSpc>
              <a:buNone/>
            </a:pPr>
            <a:r>
              <a:rPr lang="en-US" sz="2400" b="0" i="0" dirty="0">
                <a:solidFill>
                  <a:srgbClr val="333333"/>
                </a:solidFill>
                <a:effectLst/>
              </a:rPr>
              <a:t>  </a:t>
            </a:r>
            <a:endParaRPr lang="en-US" sz="2400" b="0" i="0" dirty="0">
              <a:solidFill>
                <a:srgbClr val="0070C0"/>
              </a:solidFill>
              <a:effectLst/>
            </a:endParaRPr>
          </a:p>
          <a:p>
            <a:pPr marL="548640" indent="-457200">
              <a:lnSpc>
                <a:spcPct val="150000"/>
              </a:lnSpc>
              <a:buFont typeface="+mj-lt"/>
              <a:buAutoNum type="arabicPeriod"/>
            </a:pPr>
            <a:endParaRPr lang="en-US" sz="2400" b="0" i="0" dirty="0">
              <a:solidFill>
                <a:srgbClr val="0070C0"/>
              </a:solidFill>
              <a:effectLst/>
            </a:endParaRPr>
          </a:p>
          <a:p>
            <a:pPr marL="91440" indent="0">
              <a:lnSpc>
                <a:spcPct val="150000"/>
              </a:lnSpc>
              <a:buNone/>
            </a:pPr>
            <a:endParaRPr lang="en-US" sz="2400" b="0" i="0" dirty="0">
              <a:solidFill>
                <a:srgbClr val="0070C0"/>
              </a:solidFill>
              <a:effectLst/>
            </a:endParaRPr>
          </a:p>
          <a:p>
            <a:pPr marL="91440" indent="0">
              <a:lnSpc>
                <a:spcPct val="150000"/>
              </a:lnSpc>
              <a:buNone/>
            </a:pPr>
            <a:endParaRPr lang="en-US" dirty="0"/>
          </a:p>
        </p:txBody>
      </p:sp>
      <p:sp>
        <p:nvSpPr>
          <p:cNvPr id="2" name="TextBox 1">
            <a:extLst>
              <a:ext uri="{FF2B5EF4-FFF2-40B4-BE49-F238E27FC236}">
                <a16:creationId xmlns:a16="http://schemas.microsoft.com/office/drawing/2014/main" id="{5CA8DE65-352E-4E35-9381-C1DB7DF277AA}"/>
              </a:ext>
            </a:extLst>
          </p:cNvPr>
          <p:cNvSpPr txBox="1"/>
          <p:nvPr/>
        </p:nvSpPr>
        <p:spPr>
          <a:xfrm>
            <a:off x="6333893" y="5820937"/>
            <a:ext cx="2453268" cy="369332"/>
          </a:xfrm>
          <a:prstGeom prst="rect">
            <a:avLst/>
          </a:prstGeom>
          <a:noFill/>
        </p:spPr>
        <p:txBody>
          <a:bodyPr wrap="square" rtlCol="0">
            <a:spAutoFit/>
          </a:bodyPr>
          <a:lstStyle/>
          <a:p>
            <a:r>
              <a:rPr lang="en-US" dirty="0"/>
              <a:t>(Hattie &amp; Smith, 2020)</a:t>
            </a:r>
          </a:p>
        </p:txBody>
      </p:sp>
      <p:pic>
        <p:nvPicPr>
          <p:cNvPr id="5" name="Picture 4" descr="This icon indicates there is further information found in the Handout packet." title="Document Icon">
            <a:extLst>
              <a:ext uri="{FF2B5EF4-FFF2-40B4-BE49-F238E27FC236}">
                <a16:creationId xmlns:a16="http://schemas.microsoft.com/office/drawing/2014/main" id="{B32EBE3D-A1CD-4140-8A16-1FC9E0AC6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9547" y="787147"/>
            <a:ext cx="722968" cy="725993"/>
          </a:xfrm>
          <a:prstGeom prst="rect">
            <a:avLst/>
          </a:prstGeom>
        </p:spPr>
      </p:pic>
    </p:spTree>
    <p:extLst>
      <p:ext uri="{BB962C8B-B14F-4D97-AF65-F5344CB8AC3E}">
        <p14:creationId xmlns:p14="http://schemas.microsoft.com/office/powerpoint/2010/main" val="3030432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C5F33B-33EE-420A-A372-5E07B9B52AAF}"/>
              </a:ext>
            </a:extLst>
          </p:cNvPr>
          <p:cNvSpPr>
            <a:spLocks noGrp="1"/>
          </p:cNvSpPr>
          <p:nvPr>
            <p:ph type="title"/>
          </p:nvPr>
        </p:nvSpPr>
        <p:spPr>
          <a:xfrm>
            <a:off x="457200" y="727364"/>
            <a:ext cx="8229600" cy="852054"/>
          </a:xfrm>
        </p:spPr>
        <p:txBody>
          <a:bodyPr/>
          <a:lstStyle/>
          <a:p>
            <a:r>
              <a:rPr lang="en-US" sz="4000" dirty="0"/>
              <a:t>10 </a:t>
            </a:r>
            <a:r>
              <a:rPr lang="en-US" sz="4000" dirty="0" err="1"/>
              <a:t>Mindframes</a:t>
            </a:r>
            <a:r>
              <a:rPr lang="en-US" sz="4000" dirty="0"/>
              <a:t> (cont.)</a:t>
            </a:r>
          </a:p>
        </p:txBody>
      </p:sp>
      <p:sp>
        <p:nvSpPr>
          <p:cNvPr id="4" name="Text Placeholder 3">
            <a:extLst>
              <a:ext uri="{FF2B5EF4-FFF2-40B4-BE49-F238E27FC236}">
                <a16:creationId xmlns:a16="http://schemas.microsoft.com/office/drawing/2014/main" id="{4EF05618-A980-4341-A439-25C075A5A8B6}"/>
              </a:ext>
            </a:extLst>
          </p:cNvPr>
          <p:cNvSpPr>
            <a:spLocks noGrp="1"/>
          </p:cNvSpPr>
          <p:nvPr>
            <p:ph type="body" idx="1"/>
          </p:nvPr>
        </p:nvSpPr>
        <p:spPr>
          <a:xfrm>
            <a:off x="567159" y="1683327"/>
            <a:ext cx="8427551" cy="4962799"/>
          </a:xfrm>
        </p:spPr>
        <p:txBody>
          <a:bodyPr/>
          <a:lstStyle/>
          <a:p>
            <a:pPr marL="548640" indent="-457200">
              <a:spcAft>
                <a:spcPts val="600"/>
              </a:spcAft>
              <a:buFont typeface="+mj-lt"/>
              <a:buAutoNum type="arabicPeriod" startAt="6"/>
            </a:pPr>
            <a:r>
              <a:rPr lang="en-US" b="0" i="0" dirty="0">
                <a:solidFill>
                  <a:schemeClr val="tx1"/>
                </a:solidFill>
                <a:effectLst/>
              </a:rPr>
              <a:t>I give and help students/teachers understand feedback and I interpret and act on feedback given to me.</a:t>
            </a:r>
          </a:p>
          <a:p>
            <a:pPr marL="548640" indent="-457200">
              <a:spcAft>
                <a:spcPts val="600"/>
              </a:spcAft>
              <a:buFont typeface="+mj-lt"/>
              <a:buAutoNum type="arabicPeriod" startAt="6"/>
            </a:pPr>
            <a:r>
              <a:rPr lang="en-US" b="0" i="0" dirty="0">
                <a:solidFill>
                  <a:schemeClr val="tx1"/>
                </a:solidFill>
                <a:effectLst/>
              </a:rPr>
              <a:t>I engage as much in dialogue as in monologue</a:t>
            </a:r>
            <a:r>
              <a:rPr lang="en-US" dirty="0">
                <a:solidFill>
                  <a:schemeClr val="tx1"/>
                </a:solidFill>
              </a:rPr>
              <a:t>.</a:t>
            </a:r>
          </a:p>
          <a:p>
            <a:pPr marL="548640" indent="-457200">
              <a:spcAft>
                <a:spcPts val="600"/>
              </a:spcAft>
              <a:buFont typeface="+mj-lt"/>
              <a:buAutoNum type="arabicPeriod" startAt="6"/>
            </a:pPr>
            <a:r>
              <a:rPr lang="en-US" b="0" i="0" dirty="0">
                <a:solidFill>
                  <a:schemeClr val="tx1"/>
                </a:solidFill>
                <a:effectLst/>
              </a:rPr>
              <a:t>I explicitly inform teachers/students what successful impact looks like from the onset.</a:t>
            </a:r>
          </a:p>
          <a:p>
            <a:pPr marL="548640" indent="-457200">
              <a:spcAft>
                <a:spcPts val="600"/>
              </a:spcAft>
              <a:buFont typeface="+mj-lt"/>
              <a:buAutoNum type="arabicPeriod" startAt="6"/>
            </a:pPr>
            <a:r>
              <a:rPr lang="en-US" dirty="0">
                <a:solidFill>
                  <a:schemeClr val="tx1"/>
                </a:solidFill>
              </a:rPr>
              <a:t>I build relationships and trust so that learning can occur in a place where it is safe to make mistakes and learn from others.</a:t>
            </a:r>
          </a:p>
          <a:p>
            <a:pPr marL="548640" indent="-457200">
              <a:spcAft>
                <a:spcPts val="600"/>
              </a:spcAft>
              <a:buFont typeface="+mj-lt"/>
              <a:buAutoNum type="arabicPeriod" startAt="6"/>
            </a:pPr>
            <a:r>
              <a:rPr lang="en-US" dirty="0">
                <a:solidFill>
                  <a:schemeClr val="tx1"/>
                </a:solidFill>
              </a:rPr>
              <a:t> I focus on learning and the language of learning.  </a:t>
            </a:r>
            <a:endParaRPr lang="en-US" b="0" i="0" dirty="0">
              <a:solidFill>
                <a:schemeClr val="tx1"/>
              </a:solidFill>
              <a:effectLst/>
            </a:endParaRPr>
          </a:p>
          <a:p>
            <a:pPr marL="91440" indent="0">
              <a:buNone/>
            </a:pPr>
            <a:r>
              <a:rPr lang="en-US" dirty="0"/>
              <a:t>                                                     </a:t>
            </a:r>
            <a:r>
              <a:rPr lang="en-US" sz="1800" dirty="0"/>
              <a:t>                                                                                        </a:t>
            </a:r>
            <a:endParaRPr lang="en-US" dirty="0"/>
          </a:p>
        </p:txBody>
      </p:sp>
      <p:pic>
        <p:nvPicPr>
          <p:cNvPr id="5" name="Picture 4" descr="This icon indicates there is further information found in the Handout packet." title="Document Icon">
            <a:extLst>
              <a:ext uri="{FF2B5EF4-FFF2-40B4-BE49-F238E27FC236}">
                <a16:creationId xmlns:a16="http://schemas.microsoft.com/office/drawing/2014/main" id="{C39F49BC-96B9-41C8-8C6F-4EBD99F214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3832" y="957334"/>
            <a:ext cx="722968" cy="725993"/>
          </a:xfrm>
          <a:prstGeom prst="rect">
            <a:avLst/>
          </a:prstGeom>
        </p:spPr>
      </p:pic>
      <p:sp>
        <p:nvSpPr>
          <p:cNvPr id="6" name="TextBox 5">
            <a:extLst>
              <a:ext uri="{FF2B5EF4-FFF2-40B4-BE49-F238E27FC236}">
                <a16:creationId xmlns:a16="http://schemas.microsoft.com/office/drawing/2014/main" id="{CB892D67-2754-56BB-2558-C39C9509DA7B}"/>
              </a:ext>
            </a:extLst>
          </p:cNvPr>
          <p:cNvSpPr txBox="1"/>
          <p:nvPr/>
        </p:nvSpPr>
        <p:spPr>
          <a:xfrm>
            <a:off x="6395013" y="5945970"/>
            <a:ext cx="2599697" cy="369332"/>
          </a:xfrm>
          <a:prstGeom prst="rect">
            <a:avLst/>
          </a:prstGeom>
          <a:noFill/>
        </p:spPr>
        <p:txBody>
          <a:bodyPr wrap="square">
            <a:spAutoFit/>
          </a:bodyPr>
          <a:lstStyle/>
          <a:p>
            <a:pPr marL="91440" indent="0">
              <a:buNone/>
            </a:pPr>
            <a:r>
              <a:rPr lang="en-US" sz="1800" dirty="0">
                <a:latin typeface="+mj-lt"/>
              </a:rPr>
              <a:t>(Hattie &amp; Smith, 2020)</a:t>
            </a:r>
          </a:p>
        </p:txBody>
      </p:sp>
    </p:spTree>
    <p:extLst>
      <p:ext uri="{BB962C8B-B14F-4D97-AF65-F5344CB8AC3E}">
        <p14:creationId xmlns:p14="http://schemas.microsoft.com/office/powerpoint/2010/main" val="3767468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890F-18DA-40DB-8C7A-4C93CF0FA140}"/>
              </a:ext>
            </a:extLst>
          </p:cNvPr>
          <p:cNvSpPr>
            <a:spLocks noGrp="1"/>
          </p:cNvSpPr>
          <p:nvPr>
            <p:ph type="title"/>
          </p:nvPr>
        </p:nvSpPr>
        <p:spPr>
          <a:xfrm>
            <a:off x="457200" y="601664"/>
            <a:ext cx="8229600" cy="578743"/>
          </a:xfrm>
        </p:spPr>
        <p:txBody>
          <a:bodyPr anchor="ctr"/>
          <a:lstStyle/>
          <a:p>
            <a:r>
              <a:rPr lang="en-US" sz="4000" dirty="0"/>
              <a:t>Hidden Slide #3</a:t>
            </a:r>
          </a:p>
        </p:txBody>
      </p:sp>
      <p:sp>
        <p:nvSpPr>
          <p:cNvPr id="3" name="Text Placeholder 2">
            <a:extLst>
              <a:ext uri="{FF2B5EF4-FFF2-40B4-BE49-F238E27FC236}">
                <a16:creationId xmlns:a16="http://schemas.microsoft.com/office/drawing/2014/main" id="{BD6FB977-8BEA-4BEA-A9F4-AD173DB0EE95}"/>
              </a:ext>
            </a:extLst>
          </p:cNvPr>
          <p:cNvSpPr>
            <a:spLocks noGrp="1"/>
          </p:cNvSpPr>
          <p:nvPr>
            <p:ph type="body" idx="1"/>
          </p:nvPr>
        </p:nvSpPr>
        <p:spPr>
          <a:xfrm>
            <a:off x="338667" y="1495313"/>
            <a:ext cx="6112934" cy="5204743"/>
          </a:xfrm>
        </p:spPr>
        <p:txBody>
          <a:bodyPr/>
          <a:lstStyle/>
          <a:p>
            <a:pPr marL="0" indent="0">
              <a:lnSpc>
                <a:spcPct val="100000"/>
              </a:lnSpc>
              <a:spcBef>
                <a:spcPts val="0"/>
              </a:spcBef>
              <a:buSzPts val="2100"/>
              <a:buNone/>
            </a:pPr>
            <a:r>
              <a:rPr lang="en-US" dirty="0"/>
              <a:t>In-person professional development suggestions</a:t>
            </a:r>
          </a:p>
          <a:p>
            <a:pPr marL="0" indent="0">
              <a:lnSpc>
                <a:spcPct val="100000"/>
              </a:lnSpc>
              <a:buSzPts val="2100"/>
              <a:buNone/>
            </a:pPr>
            <a:r>
              <a:rPr lang="en-US" b="1" dirty="0"/>
              <a:t>Estimated timeframe for module components</a:t>
            </a:r>
            <a:endParaRPr lang="en-US" sz="2000" b="1" dirty="0"/>
          </a:p>
          <a:p>
            <a:r>
              <a:rPr lang="en-US" sz="2000" dirty="0"/>
              <a:t>Intro, Overview, and Impact  </a:t>
            </a:r>
            <a:r>
              <a:rPr lang="en-US" sz="2000" dirty="0">
                <a:solidFill>
                  <a:srgbClr val="0070C0"/>
                </a:solidFill>
              </a:rPr>
              <a:t>2 hrs. </a:t>
            </a:r>
          </a:p>
          <a:p>
            <a:r>
              <a:rPr lang="en-US" sz="2000" dirty="0"/>
              <a:t>Leadership: Management and Instructional Practices </a:t>
            </a:r>
            <a:r>
              <a:rPr lang="en-US" sz="2000" dirty="0">
                <a:solidFill>
                  <a:srgbClr val="0070C0"/>
                </a:solidFill>
              </a:rPr>
              <a:t>45 min.</a:t>
            </a:r>
          </a:p>
          <a:p>
            <a:r>
              <a:rPr lang="en-US" sz="2000" dirty="0"/>
              <a:t>Getting Started, Defining Areas of Instructional Focus,</a:t>
            </a:r>
          </a:p>
          <a:p>
            <a:pPr marL="91440" indent="0">
              <a:buNone/>
            </a:pPr>
            <a:r>
              <a:rPr lang="en-US" sz="2000" dirty="0"/>
              <a:t>     &amp; Employing Key Actions  </a:t>
            </a:r>
            <a:r>
              <a:rPr lang="en-US" sz="2000" dirty="0">
                <a:solidFill>
                  <a:srgbClr val="0070C0"/>
                </a:solidFill>
              </a:rPr>
              <a:t>1 hr.</a:t>
            </a:r>
            <a:endParaRPr lang="en-US" sz="2000" dirty="0"/>
          </a:p>
          <a:p>
            <a:r>
              <a:rPr lang="en-US" sz="2000" dirty="0"/>
              <a:t>Next Steps = Action Planning &amp; Closing  </a:t>
            </a:r>
            <a:r>
              <a:rPr lang="en-US" sz="2000" dirty="0">
                <a:solidFill>
                  <a:srgbClr val="0070C0"/>
                </a:solidFill>
              </a:rPr>
              <a:t>45 min.</a:t>
            </a:r>
          </a:p>
          <a:p>
            <a:pPr marL="342900" lvl="1" indent="0">
              <a:lnSpc>
                <a:spcPct val="100000"/>
              </a:lnSpc>
              <a:spcBef>
                <a:spcPts val="750"/>
              </a:spcBef>
              <a:buSzPts val="2800"/>
              <a:buNone/>
            </a:pPr>
            <a:r>
              <a:rPr lang="en-US" sz="2000" dirty="0"/>
              <a:t>  Total = </a:t>
            </a:r>
            <a:r>
              <a:rPr lang="en-US" sz="2000" dirty="0">
                <a:solidFill>
                  <a:srgbClr val="0070C0"/>
                </a:solidFill>
              </a:rPr>
              <a:t>4 hrs. 30 min.</a:t>
            </a:r>
          </a:p>
          <a:p>
            <a:pPr marL="0" indent="0">
              <a:lnSpc>
                <a:spcPct val="80000"/>
              </a:lnSpc>
              <a:buSzPts val="2800"/>
              <a:buNone/>
            </a:pPr>
            <a:endParaRPr lang="en-US" dirty="0"/>
          </a:p>
          <a:p>
            <a:endParaRPr lang="en-US" dirty="0"/>
          </a:p>
        </p:txBody>
      </p:sp>
      <p:sp>
        <p:nvSpPr>
          <p:cNvPr id="4" name="Text box">
            <a:extLst>
              <a:ext uri="{FF2B5EF4-FFF2-40B4-BE49-F238E27FC236}">
                <a16:creationId xmlns:a16="http://schemas.microsoft.com/office/drawing/2014/main" id="{71B911BA-1D4C-4FCA-BF01-E5A49B81105D}"/>
              </a:ext>
            </a:extLst>
          </p:cNvPr>
          <p:cNvSpPr txBox="1"/>
          <p:nvPr/>
        </p:nvSpPr>
        <p:spPr>
          <a:xfrm>
            <a:off x="6678740" y="891035"/>
            <a:ext cx="2126593" cy="3393206"/>
          </a:xfrm>
          <a:prstGeom prst="rect">
            <a:avLst/>
          </a:prstGeom>
          <a:noFill/>
          <a:ln w="19050" cap="flat" cmpd="sng">
            <a:solidFill>
              <a:schemeClr val="tx1"/>
            </a:solidFill>
            <a:prstDash val="solid"/>
            <a:round/>
            <a:headEnd type="none" w="sm" len="sm"/>
            <a:tailEnd type="none" w="sm" len="sm"/>
          </a:ln>
        </p:spPr>
        <p:txBody>
          <a:bodyPr spcFirstLastPara="1" wrap="square" lIns="68569" tIns="34275" rIns="68569" bIns="34275" anchor="t" anchorCtr="0">
            <a:spAutoFit/>
          </a:bodyPr>
          <a:lstStyle/>
          <a:p>
            <a:r>
              <a:rPr lang="en-US" sz="1350" dirty="0">
                <a:solidFill>
                  <a:schemeClr val="dk1"/>
                </a:solidFill>
                <a:latin typeface="Calibri"/>
                <a:ea typeface="Calibri"/>
                <a:cs typeface="Calibri"/>
                <a:sym typeface="Calibri"/>
              </a:rPr>
              <a:t>Please be thorough when reading slide notes as they provide detailed information to assist you in preparation/delivery of the presentation. Estimated timeframes for each section are based on providing participants with ample time to process and reflect on content. Some reflection activities can be expanded by using the activities designated OPTIONAL. </a:t>
            </a:r>
            <a:endParaRPr sz="1050" dirty="0"/>
          </a:p>
          <a:p>
            <a:r>
              <a:rPr lang="en-US" sz="1350" dirty="0">
                <a:solidFill>
                  <a:schemeClr val="dk1"/>
                </a:solidFill>
                <a:latin typeface="Calibri"/>
                <a:ea typeface="Calibri"/>
                <a:cs typeface="Calibri"/>
                <a:sym typeface="Calibri"/>
              </a:rPr>
              <a:t>Breaks should be added at the presenter’s discretion.  </a:t>
            </a:r>
            <a:endParaRPr sz="135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9869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51F6AC-0639-4B0E-BD15-681AF3177099}"/>
              </a:ext>
            </a:extLst>
          </p:cNvPr>
          <p:cNvSpPr>
            <a:spLocks noGrp="1"/>
          </p:cNvSpPr>
          <p:nvPr>
            <p:ph type="title"/>
          </p:nvPr>
        </p:nvSpPr>
        <p:spPr>
          <a:xfrm>
            <a:off x="627017" y="862149"/>
            <a:ext cx="7888333" cy="809897"/>
          </a:xfrm>
          <a:solidFill>
            <a:schemeClr val="bg1"/>
          </a:solidFill>
        </p:spPr>
        <p:txBody>
          <a:bodyPr/>
          <a:lstStyle/>
          <a:p>
            <a:pPr algn="ctr"/>
            <a:r>
              <a:rPr lang="en-US" sz="4000" dirty="0"/>
              <a:t>Collective Leader Efficacy</a:t>
            </a:r>
          </a:p>
        </p:txBody>
      </p:sp>
      <p:sp>
        <p:nvSpPr>
          <p:cNvPr id="5" name="Content Placeholder 4">
            <a:extLst>
              <a:ext uri="{FF2B5EF4-FFF2-40B4-BE49-F238E27FC236}">
                <a16:creationId xmlns:a16="http://schemas.microsoft.com/office/drawing/2014/main" id="{E70C9CA4-13F7-4ED9-A9DB-A7915C723F5A}"/>
              </a:ext>
            </a:extLst>
          </p:cNvPr>
          <p:cNvSpPr>
            <a:spLocks noGrp="1"/>
          </p:cNvSpPr>
          <p:nvPr>
            <p:ph idx="1"/>
          </p:nvPr>
        </p:nvSpPr>
        <p:spPr>
          <a:xfrm>
            <a:off x="373224" y="1759352"/>
            <a:ext cx="8546841" cy="4305545"/>
          </a:xfrm>
        </p:spPr>
        <p:txBody>
          <a:bodyPr/>
          <a:lstStyle/>
          <a:p>
            <a:pPr marL="0" indent="0" algn="ctr">
              <a:buNone/>
            </a:pPr>
            <a:r>
              <a:rPr lang="en-US" sz="2800" b="1" dirty="0">
                <a:solidFill>
                  <a:srgbClr val="0070C0"/>
                </a:solidFill>
              </a:rPr>
              <a:t>Leadership teams working together for collective impact!</a:t>
            </a:r>
            <a:endParaRPr lang="en-US" sz="2800" b="1" dirty="0"/>
          </a:p>
          <a:p>
            <a:pPr marL="0" indent="0">
              <a:buNone/>
            </a:pPr>
            <a:r>
              <a:rPr lang="en-US" sz="2800" dirty="0"/>
              <a:t>Beliefs</a:t>
            </a:r>
          </a:p>
          <a:p>
            <a:pPr marL="566738" indent="-474663">
              <a:buFont typeface="Wingdings" panose="05000000000000000000" pitchFamily="2" charset="2"/>
              <a:buChar char="§"/>
            </a:pPr>
            <a:r>
              <a:rPr lang="en-US" sz="2800" dirty="0"/>
              <a:t>Positive change is possible when leaders and teams work collectively.</a:t>
            </a:r>
          </a:p>
          <a:p>
            <a:pPr marL="566738" indent="-474663">
              <a:buFont typeface="Wingdings" panose="05000000000000000000" pitchFamily="2" charset="2"/>
              <a:buChar char="§"/>
            </a:pPr>
            <a:r>
              <a:rPr lang="en-US" sz="2800" dirty="0"/>
              <a:t>Action to create positive impact is a joint responsibility.</a:t>
            </a:r>
          </a:p>
          <a:p>
            <a:pPr marL="566738" indent="-474663">
              <a:buFont typeface="Wingdings" panose="05000000000000000000" pitchFamily="2" charset="2"/>
              <a:buChar char="§"/>
            </a:pPr>
            <a:r>
              <a:rPr lang="en-US" sz="2800" dirty="0"/>
              <a:t>Empowering educators to develop skills and capabilities to impact student learning is the goal.</a:t>
            </a:r>
          </a:p>
        </p:txBody>
      </p:sp>
      <p:sp>
        <p:nvSpPr>
          <p:cNvPr id="6" name="TextBox 5">
            <a:extLst>
              <a:ext uri="{FF2B5EF4-FFF2-40B4-BE49-F238E27FC236}">
                <a16:creationId xmlns:a16="http://schemas.microsoft.com/office/drawing/2014/main" id="{5E869A33-AE6E-4E01-ABFA-9F42AFFDF261}"/>
              </a:ext>
            </a:extLst>
          </p:cNvPr>
          <p:cNvSpPr txBox="1"/>
          <p:nvPr/>
        </p:nvSpPr>
        <p:spPr>
          <a:xfrm>
            <a:off x="7068065" y="5857103"/>
            <a:ext cx="1729946" cy="646331"/>
          </a:xfrm>
          <a:prstGeom prst="rect">
            <a:avLst/>
          </a:prstGeom>
          <a:noFill/>
        </p:spPr>
        <p:txBody>
          <a:bodyPr wrap="square" rtlCol="0">
            <a:spAutoFit/>
          </a:bodyPr>
          <a:lstStyle/>
          <a:p>
            <a:endParaRPr lang="en-US" dirty="0"/>
          </a:p>
          <a:p>
            <a:r>
              <a:rPr lang="en-US" dirty="0"/>
              <a:t>(DeWitt, 2021)</a:t>
            </a:r>
          </a:p>
        </p:txBody>
      </p:sp>
    </p:spTree>
    <p:extLst>
      <p:ext uri="{BB962C8B-B14F-4D97-AF65-F5344CB8AC3E}">
        <p14:creationId xmlns:p14="http://schemas.microsoft.com/office/powerpoint/2010/main" val="216463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0A1E1-5229-4F7C-92AA-1DEBAD452ECC}"/>
              </a:ext>
            </a:extLst>
          </p:cNvPr>
          <p:cNvSpPr>
            <a:spLocks noGrp="1"/>
          </p:cNvSpPr>
          <p:nvPr>
            <p:ph type="title"/>
          </p:nvPr>
        </p:nvSpPr>
        <p:spPr>
          <a:xfrm>
            <a:off x="628649" y="741405"/>
            <a:ext cx="8169361" cy="1062681"/>
          </a:xfrm>
        </p:spPr>
        <p:txBody>
          <a:bodyPr/>
          <a:lstStyle/>
          <a:p>
            <a:r>
              <a:rPr lang="en-US" sz="4000" dirty="0"/>
              <a:t>Collective Leader Efficacy Drivers</a:t>
            </a:r>
          </a:p>
        </p:txBody>
      </p:sp>
      <p:sp>
        <p:nvSpPr>
          <p:cNvPr id="3" name="Content Placeholder 2">
            <a:extLst>
              <a:ext uri="{FF2B5EF4-FFF2-40B4-BE49-F238E27FC236}">
                <a16:creationId xmlns:a16="http://schemas.microsoft.com/office/drawing/2014/main" id="{A25773C0-4AAC-4EAC-B9E6-5880E34A2828}"/>
              </a:ext>
            </a:extLst>
          </p:cNvPr>
          <p:cNvSpPr>
            <a:spLocks noGrp="1"/>
          </p:cNvSpPr>
          <p:nvPr>
            <p:ph idx="1"/>
          </p:nvPr>
        </p:nvSpPr>
        <p:spPr>
          <a:xfrm>
            <a:off x="628650" y="1779373"/>
            <a:ext cx="7886700" cy="4596713"/>
          </a:xfrm>
        </p:spPr>
        <p:txBody>
          <a:bodyPr/>
          <a:lstStyle/>
          <a:p>
            <a:pPr marL="463550" indent="-463550"/>
            <a:r>
              <a:rPr lang="en-US" sz="2800" dirty="0"/>
              <a:t>Mindset</a:t>
            </a:r>
          </a:p>
          <a:p>
            <a:pPr marL="463550" indent="-463550"/>
            <a:r>
              <a:rPr lang="en-US" sz="2800" dirty="0"/>
              <a:t>Well being</a:t>
            </a:r>
          </a:p>
          <a:p>
            <a:pPr marL="463550" indent="-463550"/>
            <a:r>
              <a:rPr lang="en-US" sz="2800" dirty="0"/>
              <a:t>Context beliefs</a:t>
            </a:r>
          </a:p>
          <a:p>
            <a:pPr marL="463550" indent="-463550"/>
            <a:r>
              <a:rPr lang="en-US" sz="2800" dirty="0"/>
              <a:t>Working conditions</a:t>
            </a:r>
          </a:p>
          <a:p>
            <a:pPr marL="463550" indent="-463550"/>
            <a:r>
              <a:rPr lang="en-US" sz="2800" dirty="0"/>
              <a:t>Professional learning and development</a:t>
            </a:r>
          </a:p>
          <a:p>
            <a:pPr marL="463550" indent="-463550"/>
            <a:r>
              <a:rPr lang="en-US" sz="2800" dirty="0"/>
              <a:t>Organizational commitment</a:t>
            </a:r>
          </a:p>
          <a:p>
            <a:pPr marL="463550" indent="-463550"/>
            <a:r>
              <a:rPr lang="en-US" sz="2800" dirty="0"/>
              <a:t>Skills</a:t>
            </a:r>
          </a:p>
          <a:p>
            <a:pPr marL="463550" indent="-463550"/>
            <a:r>
              <a:rPr lang="en-US" sz="2800" dirty="0"/>
              <a:t>Confidence                        </a:t>
            </a:r>
          </a:p>
          <a:p>
            <a:endParaRPr lang="en-US" dirty="0"/>
          </a:p>
        </p:txBody>
      </p:sp>
      <p:sp>
        <p:nvSpPr>
          <p:cNvPr id="7" name="TextBox 6">
            <a:extLst>
              <a:ext uri="{FF2B5EF4-FFF2-40B4-BE49-F238E27FC236}">
                <a16:creationId xmlns:a16="http://schemas.microsoft.com/office/drawing/2014/main" id="{6DAA7575-0D26-440F-BEC1-39D67EC34193}"/>
              </a:ext>
            </a:extLst>
          </p:cNvPr>
          <p:cNvSpPr txBox="1"/>
          <p:nvPr/>
        </p:nvSpPr>
        <p:spPr>
          <a:xfrm>
            <a:off x="7016619" y="5840964"/>
            <a:ext cx="1810139" cy="646331"/>
          </a:xfrm>
          <a:prstGeom prst="rect">
            <a:avLst/>
          </a:prstGeom>
          <a:noFill/>
        </p:spPr>
        <p:txBody>
          <a:bodyPr wrap="square" rtlCol="0">
            <a:spAutoFit/>
          </a:bodyPr>
          <a:lstStyle/>
          <a:p>
            <a:endParaRPr lang="en-US" dirty="0"/>
          </a:p>
          <a:p>
            <a:r>
              <a:rPr lang="en-US" dirty="0"/>
              <a:t>(Dewitt, 2021)</a:t>
            </a:r>
          </a:p>
        </p:txBody>
      </p:sp>
    </p:spTree>
    <p:extLst>
      <p:ext uri="{BB962C8B-B14F-4D97-AF65-F5344CB8AC3E}">
        <p14:creationId xmlns:p14="http://schemas.microsoft.com/office/powerpoint/2010/main" val="1015283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lstStyle/>
          <a:p>
            <a:br>
              <a:rPr lang="en-US" sz="4000" dirty="0">
                <a:solidFill>
                  <a:schemeClr val="accent6"/>
                </a:solidFill>
              </a:rPr>
            </a:br>
            <a:r>
              <a:rPr lang="en-US" sz="4000" dirty="0">
                <a:solidFill>
                  <a:srgbClr val="0070C0"/>
                </a:solidFill>
              </a:rPr>
              <a:t>Moving Your Numbers</a:t>
            </a:r>
            <a:br>
              <a:rPr lang="en-US" dirty="0">
                <a:solidFill>
                  <a:schemeClr val="accent3"/>
                </a:solidFill>
              </a:rPr>
            </a:br>
            <a:endParaRPr lang="en-US" sz="4000" dirty="0"/>
          </a:p>
        </p:txBody>
      </p:sp>
      <p:sp>
        <p:nvSpPr>
          <p:cNvPr id="3" name="Content Placeholder 2"/>
          <p:cNvSpPr>
            <a:spLocks noGrp="1"/>
          </p:cNvSpPr>
          <p:nvPr>
            <p:ph type="body" idx="1"/>
          </p:nvPr>
        </p:nvSpPr>
        <p:spPr>
          <a:xfrm>
            <a:off x="457200" y="1828800"/>
            <a:ext cx="8229600" cy="4419600"/>
          </a:xfrm>
        </p:spPr>
        <p:txBody>
          <a:bodyPr/>
          <a:lstStyle/>
          <a:p>
            <a:pPr algn="ctr" eaLnBrk="1" hangingPunct="1">
              <a:buFont typeface="Arial" pitchFamily="34" charset="0"/>
              <a:buNone/>
            </a:pPr>
            <a:r>
              <a:rPr lang="en-US" altLang="en-US" sz="2800" dirty="0">
                <a:solidFill>
                  <a:schemeClr val="tx1"/>
                </a:solidFill>
              </a:rPr>
              <a:t>Key Practices Include</a:t>
            </a:r>
          </a:p>
          <a:p>
            <a:pPr lvl="1" eaLnBrk="1" hangingPunct="1">
              <a:spcBef>
                <a:spcPts val="0"/>
              </a:spcBef>
              <a:buFont typeface="Arial" panose="020B0604020202020204" pitchFamily="34" charset="0"/>
              <a:buChar char="•"/>
            </a:pPr>
            <a:endParaRPr lang="en-US" altLang="en-US" sz="2800" dirty="0"/>
          </a:p>
          <a:p>
            <a:pPr marL="682625" lvl="1" indent="-492125" eaLnBrk="1" hangingPunct="1">
              <a:spcBef>
                <a:spcPts val="0"/>
              </a:spcBef>
              <a:buFont typeface="Arial" panose="020B0604020202020204" pitchFamily="34" charset="0"/>
              <a:buChar char="•"/>
            </a:pPr>
            <a:r>
              <a:rPr lang="en-US" altLang="en-US" sz="2800" dirty="0"/>
              <a:t>Use data well</a:t>
            </a:r>
          </a:p>
          <a:p>
            <a:pPr marL="682625" lvl="1" indent="-492125" eaLnBrk="1" hangingPunct="1">
              <a:spcBef>
                <a:spcPts val="0"/>
              </a:spcBef>
              <a:buFont typeface="Arial" panose="020B0604020202020204" pitchFamily="34" charset="0"/>
              <a:buChar char="•"/>
            </a:pPr>
            <a:r>
              <a:rPr lang="en-US" altLang="en-US" sz="2800" dirty="0"/>
              <a:t>Focus your goals</a:t>
            </a:r>
          </a:p>
          <a:p>
            <a:pPr marL="682625" lvl="1" indent="-492125" eaLnBrk="1" hangingPunct="1">
              <a:spcBef>
                <a:spcPts val="0"/>
              </a:spcBef>
              <a:buFont typeface="Arial" panose="020B0604020202020204" pitchFamily="34" charset="0"/>
              <a:buChar char="•"/>
            </a:pPr>
            <a:r>
              <a:rPr lang="en-US" altLang="en-US" sz="2800" dirty="0"/>
              <a:t>Select and implement shared instructional practices</a:t>
            </a:r>
          </a:p>
          <a:p>
            <a:pPr marL="682625" lvl="1" indent="-492125" eaLnBrk="1" hangingPunct="1">
              <a:spcBef>
                <a:spcPts val="0"/>
              </a:spcBef>
              <a:buFont typeface="Arial" panose="020B0604020202020204" pitchFamily="34" charset="0"/>
              <a:buChar char="•"/>
            </a:pPr>
            <a:r>
              <a:rPr lang="en-US" altLang="en-US" sz="2800" dirty="0"/>
              <a:t>Implement deeply</a:t>
            </a:r>
          </a:p>
          <a:p>
            <a:pPr marL="682625" lvl="1" indent="-492125" eaLnBrk="1" hangingPunct="1">
              <a:spcBef>
                <a:spcPts val="0"/>
              </a:spcBef>
              <a:buFont typeface="Arial" panose="020B0604020202020204" pitchFamily="34" charset="0"/>
              <a:buChar char="•"/>
            </a:pPr>
            <a:r>
              <a:rPr lang="en-US" altLang="en-US" sz="2800" dirty="0"/>
              <a:t>Monitor and provide feedback and support</a:t>
            </a:r>
          </a:p>
          <a:p>
            <a:pPr marL="682625" lvl="1" indent="-492125" eaLnBrk="1" hangingPunct="1">
              <a:spcBef>
                <a:spcPts val="0"/>
              </a:spcBef>
              <a:buFont typeface="Arial" panose="020B0604020202020204" pitchFamily="34" charset="0"/>
              <a:buChar char="•"/>
            </a:pPr>
            <a:r>
              <a:rPr lang="en-US" altLang="en-US" sz="2800" dirty="0"/>
              <a:t>Inquire and learn</a:t>
            </a:r>
          </a:p>
          <a:p>
            <a:pPr marL="457200" lvl="1" indent="0" eaLnBrk="1" hangingPunct="1">
              <a:buNone/>
            </a:pPr>
            <a:endParaRPr lang="en-US" altLang="en-US" sz="2400" dirty="0"/>
          </a:p>
          <a:p>
            <a:pPr marL="191322" lvl="1" indent="0">
              <a:buNone/>
            </a:pPr>
            <a:r>
              <a:rPr lang="en-US" altLang="en-US" i="1" dirty="0"/>
              <a:t>                            (</a:t>
            </a:r>
            <a:r>
              <a:rPr lang="en-US" altLang="en-US" dirty="0"/>
              <a:t>Fullan, 2008; </a:t>
            </a:r>
            <a:r>
              <a:rPr lang="en-US" altLang="en-US" dirty="0" err="1"/>
              <a:t>Liethwood</a:t>
            </a:r>
            <a:r>
              <a:rPr lang="en-US" altLang="en-US" dirty="0"/>
              <a:t> &amp;</a:t>
            </a:r>
            <a:r>
              <a:rPr lang="en-US" altLang="en-US" dirty="0" err="1"/>
              <a:t>Jantzi</a:t>
            </a:r>
            <a:r>
              <a:rPr lang="en-US" altLang="en-US" dirty="0"/>
              <a:t>, 2008; </a:t>
            </a:r>
            <a:r>
              <a:rPr lang="en-US" altLang="en-US" dirty="0" err="1"/>
              <a:t>Tefler</a:t>
            </a:r>
            <a:r>
              <a:rPr lang="en-US" altLang="en-US" dirty="0"/>
              <a:t>, 2011)</a:t>
            </a:r>
          </a:p>
          <a:p>
            <a:pPr eaLnBrk="1" hangingPunct="1">
              <a:buFont typeface="Arial" pitchFamily="34" charset="0"/>
              <a:buNone/>
            </a:pPr>
            <a:endParaRPr lang="en-US" altLang="en-US" sz="1800" dirty="0"/>
          </a:p>
          <a:p>
            <a:pPr eaLnBrk="1" hangingPunct="1">
              <a:buFont typeface="Arial" pitchFamily="34" charset="0"/>
              <a:buNone/>
            </a:pPr>
            <a:endParaRPr lang="en-US" altLang="en-US" sz="1800" i="1" dirty="0"/>
          </a:p>
          <a:p>
            <a:pPr eaLnBrk="1" hangingPunct="1">
              <a:buFont typeface="Arial" pitchFamily="34" charset="0"/>
              <a:buNone/>
            </a:pPr>
            <a:endParaRPr lang="en-US" altLang="en-US" sz="1800" i="1" dirty="0"/>
          </a:p>
          <a:p>
            <a:pPr eaLnBrk="1" hangingPunct="1">
              <a:buFont typeface="Arial" pitchFamily="34" charset="0"/>
              <a:buNone/>
            </a:pPr>
            <a:endParaRPr lang="en-US" altLang="en-US" sz="1800" i="1" dirty="0"/>
          </a:p>
          <a:p>
            <a:pPr eaLnBrk="1" hangingPunct="1">
              <a:buFont typeface="Arial" pitchFamily="34" charset="0"/>
              <a:buNone/>
            </a:pPr>
            <a:endParaRPr lang="en-US" altLang="en-US" sz="1800" i="1" dirty="0"/>
          </a:p>
          <a:p>
            <a:pPr eaLnBrk="1" hangingPunct="1">
              <a:buFont typeface="Arial" pitchFamily="34" charset="0"/>
              <a:buNone/>
            </a:pPr>
            <a:endParaRPr lang="en-US" altLang="en-US" sz="1800" i="1" dirty="0"/>
          </a:p>
          <a:p>
            <a:pPr eaLnBrk="1" hangingPunct="1">
              <a:buFont typeface="Arial" pitchFamily="34" charset="0"/>
              <a:buNone/>
            </a:pPr>
            <a:endParaRPr lang="en-US" altLang="en-US" sz="1800" i="1" dirty="0"/>
          </a:p>
          <a:p>
            <a:pPr eaLnBrk="1" hangingPunct="1">
              <a:buFont typeface="Arial" pitchFamily="34" charset="0"/>
              <a:buNone/>
            </a:pPr>
            <a:endParaRPr lang="en-US" altLang="en-US" sz="1800" i="1" dirty="0"/>
          </a:p>
          <a:p>
            <a:pPr eaLnBrk="1" hangingPunct="1">
              <a:buFont typeface="Arial" pitchFamily="34" charset="0"/>
              <a:buNone/>
            </a:pPr>
            <a:endParaRPr lang="en-US" altLang="en-US" sz="1800" i="1" dirty="0"/>
          </a:p>
          <a:p>
            <a:pPr eaLnBrk="1" hangingPunct="1">
              <a:buFont typeface="Arial" pitchFamily="34" charset="0"/>
              <a:buNone/>
            </a:pPr>
            <a:r>
              <a:rPr lang="en-US" altLang="en-US" sz="1800" i="1" dirty="0"/>
              <a:t>What Matters Most: Key Practices Guide, National Center on Educational Outcomes</a:t>
            </a:r>
            <a:endParaRPr lang="en-US" altLang="en-US" sz="1800" dirty="0"/>
          </a:p>
        </p:txBody>
      </p:sp>
    </p:spTree>
    <p:extLst>
      <p:ext uri="{BB962C8B-B14F-4D97-AF65-F5344CB8AC3E}">
        <p14:creationId xmlns:p14="http://schemas.microsoft.com/office/powerpoint/2010/main" val="1138053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21679"/>
            <a:ext cx="8229600" cy="1096961"/>
          </a:xfrm>
        </p:spPr>
        <p:txBody>
          <a:bodyPr/>
          <a:lstStyle/>
          <a:p>
            <a:r>
              <a:rPr lang="en-US" sz="3600" dirty="0">
                <a:solidFill>
                  <a:srgbClr val="0070C0"/>
                </a:solidFill>
              </a:rPr>
              <a:t>The Mirage Report Findings </a:t>
            </a:r>
            <a:br>
              <a:rPr lang="en-US" sz="3600" dirty="0">
                <a:solidFill>
                  <a:srgbClr val="0070C0"/>
                </a:solidFill>
              </a:rPr>
            </a:br>
            <a:r>
              <a:rPr lang="en-US" sz="3600" dirty="0">
                <a:solidFill>
                  <a:srgbClr val="0070C0"/>
                </a:solidFill>
              </a:rPr>
              <a:t>Concerning Teacher Development                                     </a:t>
            </a:r>
          </a:p>
        </p:txBody>
      </p:sp>
      <p:sp>
        <p:nvSpPr>
          <p:cNvPr id="5" name="Content Placeholder 4"/>
          <p:cNvSpPr>
            <a:spLocks noGrp="1"/>
          </p:cNvSpPr>
          <p:nvPr>
            <p:ph type="body" idx="1"/>
          </p:nvPr>
        </p:nvSpPr>
        <p:spPr>
          <a:xfrm>
            <a:off x="457200" y="2013995"/>
            <a:ext cx="8229600" cy="4082005"/>
          </a:xfrm>
        </p:spPr>
        <p:txBody>
          <a:bodyPr/>
          <a:lstStyle/>
          <a:p>
            <a:pPr marL="566738" indent="-474663">
              <a:buFont typeface="Arial" panose="020B0604020202020204" pitchFamily="34" charset="0"/>
              <a:buChar char="•"/>
            </a:pPr>
            <a:r>
              <a:rPr lang="en-US" sz="2800" dirty="0"/>
              <a:t>More disciplined and coherent system for teacher development</a:t>
            </a:r>
          </a:p>
          <a:p>
            <a:pPr marL="566738" indent="-474663">
              <a:buFont typeface="Arial" panose="020B0604020202020204" pitchFamily="34" charset="0"/>
              <a:buChar char="•"/>
            </a:pPr>
            <a:r>
              <a:rPr lang="en-US" sz="2800" dirty="0"/>
              <a:t>Network-wide culture of high impact</a:t>
            </a:r>
          </a:p>
          <a:p>
            <a:pPr marL="566738" indent="-474663">
              <a:buFont typeface="Arial" panose="020B0604020202020204" pitchFamily="34" charset="0"/>
              <a:buChar char="•"/>
            </a:pPr>
            <a:r>
              <a:rPr lang="en-US" sz="2800" dirty="0"/>
              <a:t>Opportunities to “practice” teaching</a:t>
            </a:r>
          </a:p>
          <a:p>
            <a:pPr marL="566738" indent="-474663">
              <a:buFont typeface="Arial" panose="020B0604020202020204" pitchFamily="34" charset="0"/>
              <a:buChar char="•"/>
            </a:pPr>
            <a:r>
              <a:rPr lang="en-US" sz="2800" dirty="0"/>
              <a:t>Increased collaborative practice with other teachers</a:t>
            </a:r>
          </a:p>
          <a:p>
            <a:pPr marL="566738" indent="-474663">
              <a:buFont typeface="Arial" panose="020B0604020202020204" pitchFamily="34" charset="0"/>
              <a:buChar char="•"/>
            </a:pPr>
            <a:r>
              <a:rPr lang="en-US" sz="2800" dirty="0"/>
              <a:t>Shared sense of commitment</a:t>
            </a:r>
          </a:p>
          <a:p>
            <a:pPr marL="0" lvl="1" indent="0">
              <a:spcBef>
                <a:spcPct val="30000"/>
              </a:spcBef>
              <a:buClrTx/>
              <a:buNone/>
              <a:defRPr/>
            </a:pPr>
            <a:r>
              <a:rPr lang="en-US" altLang="en-US" sz="2400" dirty="0">
                <a:hlinkClick r:id="rId3"/>
              </a:rPr>
              <a:t>http://tntp.org/assets/documents/TNTP-Mirage_2015.pdf</a:t>
            </a:r>
            <a:endParaRPr lang="en-US" altLang="en-US" sz="2400" dirty="0"/>
          </a:p>
          <a:p>
            <a:endParaRPr lang="en-US" dirty="0"/>
          </a:p>
          <a:p>
            <a:pPr marL="91440" indent="0">
              <a:buNone/>
            </a:pPr>
            <a:endParaRPr lang="en-US" dirty="0"/>
          </a:p>
        </p:txBody>
      </p:sp>
      <p:sp>
        <p:nvSpPr>
          <p:cNvPr id="2" name="TextBox 1">
            <a:extLst>
              <a:ext uri="{FF2B5EF4-FFF2-40B4-BE49-F238E27FC236}">
                <a16:creationId xmlns:a16="http://schemas.microsoft.com/office/drawing/2014/main" id="{AFF76892-A9E9-4888-86D6-EDEB3A1536CB}"/>
              </a:ext>
            </a:extLst>
          </p:cNvPr>
          <p:cNvSpPr txBox="1"/>
          <p:nvPr/>
        </p:nvSpPr>
        <p:spPr>
          <a:xfrm>
            <a:off x="5281126" y="5896947"/>
            <a:ext cx="3862873" cy="369332"/>
          </a:xfrm>
          <a:prstGeom prst="rect">
            <a:avLst/>
          </a:prstGeom>
          <a:noFill/>
        </p:spPr>
        <p:txBody>
          <a:bodyPr wrap="square" rtlCol="0">
            <a:spAutoFit/>
          </a:bodyPr>
          <a:lstStyle/>
          <a:p>
            <a:r>
              <a:rPr lang="en-US" dirty="0"/>
              <a:t>(The New Teacher Project, 2015)</a:t>
            </a:r>
          </a:p>
        </p:txBody>
      </p:sp>
    </p:spTree>
    <p:extLst>
      <p:ext uri="{BB962C8B-B14F-4D97-AF65-F5344CB8AC3E}">
        <p14:creationId xmlns:p14="http://schemas.microsoft.com/office/powerpoint/2010/main" val="2343854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34CDB9-9359-45C9-AFDF-F1FA99492160}"/>
              </a:ext>
            </a:extLst>
          </p:cNvPr>
          <p:cNvSpPr>
            <a:spLocks noGrp="1"/>
          </p:cNvSpPr>
          <p:nvPr>
            <p:ph type="title"/>
          </p:nvPr>
        </p:nvSpPr>
        <p:spPr>
          <a:xfrm>
            <a:off x="609600" y="685800"/>
            <a:ext cx="8077200" cy="533400"/>
          </a:xfrm>
        </p:spPr>
        <p:txBody>
          <a:bodyPr/>
          <a:lstStyle/>
          <a:p>
            <a:pPr algn="ctr"/>
            <a:r>
              <a:rPr lang="en-US" sz="3600" dirty="0">
                <a:solidFill>
                  <a:srgbClr val="0070C0"/>
                </a:solidFill>
              </a:rPr>
              <a:t>Where Should Time </a:t>
            </a:r>
            <a:br>
              <a:rPr lang="en-US" sz="3600" dirty="0">
                <a:solidFill>
                  <a:srgbClr val="0070C0"/>
                </a:solidFill>
              </a:rPr>
            </a:br>
            <a:r>
              <a:rPr lang="en-US" sz="3600" dirty="0">
                <a:solidFill>
                  <a:srgbClr val="0070C0"/>
                </a:solidFill>
              </a:rPr>
              <a:t>and Effort Be Focused?</a:t>
            </a:r>
          </a:p>
        </p:txBody>
      </p:sp>
      <p:sp>
        <p:nvSpPr>
          <p:cNvPr id="6" name="Text Placeholder 5">
            <a:extLst>
              <a:ext uri="{FF2B5EF4-FFF2-40B4-BE49-F238E27FC236}">
                <a16:creationId xmlns:a16="http://schemas.microsoft.com/office/drawing/2014/main" id="{A3E9CE4F-A9CF-4183-8251-53835CEDB74F}"/>
              </a:ext>
            </a:extLst>
          </p:cNvPr>
          <p:cNvSpPr>
            <a:spLocks noGrp="1"/>
          </p:cNvSpPr>
          <p:nvPr>
            <p:ph type="body" idx="1"/>
          </p:nvPr>
        </p:nvSpPr>
        <p:spPr>
          <a:xfrm>
            <a:off x="609600" y="2177967"/>
            <a:ext cx="3429000" cy="838201"/>
          </a:xfrm>
        </p:spPr>
        <p:txBody>
          <a:bodyPr/>
          <a:lstStyle/>
          <a:p>
            <a:pPr algn="ctr">
              <a:spcBef>
                <a:spcPts val="0"/>
              </a:spcBef>
            </a:pPr>
            <a:endParaRPr lang="en-US" sz="2800" dirty="0"/>
          </a:p>
          <a:p>
            <a:pPr algn="ctr">
              <a:spcBef>
                <a:spcPts val="0"/>
              </a:spcBef>
            </a:pPr>
            <a:endParaRPr lang="en-US" sz="2800" dirty="0"/>
          </a:p>
          <a:p>
            <a:pPr algn="ctr">
              <a:spcBef>
                <a:spcPts val="0"/>
              </a:spcBef>
            </a:pPr>
            <a:r>
              <a:rPr lang="en-US" sz="2800" dirty="0">
                <a:solidFill>
                  <a:srgbClr val="0070C0"/>
                </a:solidFill>
              </a:rPr>
              <a:t>Management </a:t>
            </a:r>
          </a:p>
          <a:p>
            <a:pPr algn="ctr">
              <a:spcBef>
                <a:spcPts val="0"/>
              </a:spcBef>
            </a:pPr>
            <a:r>
              <a:rPr lang="en-US" sz="2800" dirty="0">
                <a:solidFill>
                  <a:srgbClr val="0070C0"/>
                </a:solidFill>
              </a:rPr>
              <a:t>Focused Tasks</a:t>
            </a:r>
          </a:p>
        </p:txBody>
      </p:sp>
      <p:sp>
        <p:nvSpPr>
          <p:cNvPr id="7" name="Content Placeholder 6">
            <a:extLst>
              <a:ext uri="{FF2B5EF4-FFF2-40B4-BE49-F238E27FC236}">
                <a16:creationId xmlns:a16="http://schemas.microsoft.com/office/drawing/2014/main" id="{A57C8282-8F7C-4E61-B5EA-FF760A011B57}"/>
              </a:ext>
            </a:extLst>
          </p:cNvPr>
          <p:cNvSpPr>
            <a:spLocks noGrp="1"/>
          </p:cNvSpPr>
          <p:nvPr>
            <p:ph sz="half" idx="2"/>
          </p:nvPr>
        </p:nvSpPr>
        <p:spPr>
          <a:xfrm>
            <a:off x="609600" y="3041250"/>
            <a:ext cx="4191000" cy="2819400"/>
          </a:xfrm>
        </p:spPr>
        <p:txBody>
          <a:bodyPr/>
          <a:lstStyle/>
          <a:p>
            <a:r>
              <a:rPr lang="en-US" dirty="0"/>
              <a:t>Budget management</a:t>
            </a:r>
          </a:p>
          <a:p>
            <a:r>
              <a:rPr lang="en-US" dirty="0"/>
              <a:t>Building personnel </a:t>
            </a:r>
          </a:p>
          <a:p>
            <a:r>
              <a:rPr lang="en-US" dirty="0"/>
              <a:t>Building processes</a:t>
            </a:r>
          </a:p>
          <a:p>
            <a:r>
              <a:rPr lang="en-US" dirty="0"/>
              <a:t>Student discipline</a:t>
            </a:r>
          </a:p>
          <a:p>
            <a:pPr marL="91440" indent="0">
              <a:buNone/>
            </a:pPr>
            <a:endParaRPr lang="en-US" dirty="0"/>
          </a:p>
          <a:p>
            <a:endParaRPr lang="en-US" sz="2400" dirty="0"/>
          </a:p>
          <a:p>
            <a:endParaRPr lang="en-US" sz="2400" dirty="0"/>
          </a:p>
          <a:p>
            <a:endParaRPr lang="en-US" sz="2400" dirty="0"/>
          </a:p>
          <a:p>
            <a:endParaRPr lang="en-US" sz="2400" dirty="0"/>
          </a:p>
          <a:p>
            <a:endParaRPr lang="en-US" sz="2400" dirty="0"/>
          </a:p>
          <a:p>
            <a:endParaRPr lang="en-US" dirty="0"/>
          </a:p>
        </p:txBody>
      </p:sp>
      <p:sp>
        <p:nvSpPr>
          <p:cNvPr id="8" name="Text Placeholder 7">
            <a:extLst>
              <a:ext uri="{FF2B5EF4-FFF2-40B4-BE49-F238E27FC236}">
                <a16:creationId xmlns:a16="http://schemas.microsoft.com/office/drawing/2014/main" id="{047118C9-7AE3-4FF1-B0FB-8794081829FC}"/>
              </a:ext>
            </a:extLst>
          </p:cNvPr>
          <p:cNvSpPr>
            <a:spLocks noGrp="1"/>
          </p:cNvSpPr>
          <p:nvPr>
            <p:ph type="body" sz="quarter" idx="3"/>
          </p:nvPr>
        </p:nvSpPr>
        <p:spPr>
          <a:xfrm>
            <a:off x="4267201" y="2177970"/>
            <a:ext cx="4114800" cy="838200"/>
          </a:xfrm>
        </p:spPr>
        <p:txBody>
          <a:bodyPr/>
          <a:lstStyle/>
          <a:p>
            <a:pPr algn="ctr">
              <a:spcBef>
                <a:spcPts val="0"/>
              </a:spcBef>
            </a:pPr>
            <a:r>
              <a:rPr lang="en-US" sz="2800" dirty="0">
                <a:solidFill>
                  <a:srgbClr val="0070C0"/>
                </a:solidFill>
              </a:rPr>
              <a:t>Instructional </a:t>
            </a:r>
          </a:p>
          <a:p>
            <a:pPr algn="ctr">
              <a:spcBef>
                <a:spcPts val="0"/>
              </a:spcBef>
            </a:pPr>
            <a:r>
              <a:rPr lang="en-US" sz="2800" dirty="0">
                <a:solidFill>
                  <a:srgbClr val="0070C0"/>
                </a:solidFill>
              </a:rPr>
              <a:t>Focused Tasks</a:t>
            </a:r>
          </a:p>
        </p:txBody>
      </p:sp>
      <p:sp>
        <p:nvSpPr>
          <p:cNvPr id="9" name="Content Placeholder 8">
            <a:extLst>
              <a:ext uri="{FF2B5EF4-FFF2-40B4-BE49-F238E27FC236}">
                <a16:creationId xmlns:a16="http://schemas.microsoft.com/office/drawing/2014/main" id="{52737DDB-8248-49F2-AD54-BBA04AEB70BC}"/>
              </a:ext>
            </a:extLst>
          </p:cNvPr>
          <p:cNvSpPr>
            <a:spLocks noGrp="1"/>
          </p:cNvSpPr>
          <p:nvPr>
            <p:ph sz="quarter" idx="4"/>
          </p:nvPr>
        </p:nvSpPr>
        <p:spPr>
          <a:xfrm>
            <a:off x="4267200" y="3041250"/>
            <a:ext cx="4876799" cy="2819400"/>
          </a:xfrm>
        </p:spPr>
        <p:txBody>
          <a:bodyPr/>
          <a:lstStyle/>
          <a:p>
            <a:r>
              <a:rPr lang="en-US" dirty="0"/>
              <a:t>Schedule targeted professional development</a:t>
            </a:r>
          </a:p>
          <a:p>
            <a:r>
              <a:rPr lang="en-US" dirty="0"/>
              <a:t>Meet with collaborative data teams</a:t>
            </a:r>
          </a:p>
          <a:p>
            <a:r>
              <a:rPr lang="en-US" dirty="0"/>
              <a:t>Ensure teacher collaboration</a:t>
            </a:r>
          </a:p>
          <a:p>
            <a:r>
              <a:rPr lang="en-US" dirty="0"/>
              <a:t>Provide necessary resources </a:t>
            </a:r>
          </a:p>
        </p:txBody>
      </p:sp>
      <p:sp>
        <p:nvSpPr>
          <p:cNvPr id="3" name="TextBox 2">
            <a:extLst>
              <a:ext uri="{FF2B5EF4-FFF2-40B4-BE49-F238E27FC236}">
                <a16:creationId xmlns:a16="http://schemas.microsoft.com/office/drawing/2014/main" id="{7590137A-C5CC-411E-98B7-CFAABB9C916A}"/>
              </a:ext>
            </a:extLst>
          </p:cNvPr>
          <p:cNvSpPr txBox="1"/>
          <p:nvPr/>
        </p:nvSpPr>
        <p:spPr>
          <a:xfrm>
            <a:off x="5355772" y="5943600"/>
            <a:ext cx="2817096" cy="369332"/>
          </a:xfrm>
          <a:prstGeom prst="rect">
            <a:avLst/>
          </a:prstGeom>
          <a:noFill/>
        </p:spPr>
        <p:txBody>
          <a:bodyPr wrap="square" rtlCol="0">
            <a:spAutoFit/>
          </a:bodyPr>
          <a:lstStyle/>
          <a:p>
            <a:r>
              <a:rPr lang="en-US" dirty="0"/>
              <a:t>(Hattie,2008, 2012, 2015)</a:t>
            </a:r>
          </a:p>
        </p:txBody>
      </p:sp>
    </p:spTree>
    <p:extLst>
      <p:ext uri="{BB962C8B-B14F-4D97-AF65-F5344CB8AC3E}">
        <p14:creationId xmlns:p14="http://schemas.microsoft.com/office/powerpoint/2010/main" val="2523356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a:t>Where Do You Spend Your Time?</a:t>
            </a:r>
          </a:p>
        </p:txBody>
      </p:sp>
      <p:graphicFrame>
        <p:nvGraphicFramePr>
          <p:cNvPr id="2" name="Diagram 1"/>
          <p:cNvGraphicFramePr/>
          <p:nvPr>
            <p:extLst>
              <p:ext uri="{D42A27DB-BD31-4B8C-83A1-F6EECF244321}">
                <p14:modId xmlns:p14="http://schemas.microsoft.com/office/powerpoint/2010/main" val="495506733"/>
              </p:ext>
            </p:extLst>
          </p:nvPr>
        </p:nvGraphicFramePr>
        <p:xfrm>
          <a:off x="1371600" y="1796145"/>
          <a:ext cx="6248400" cy="4427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Reflections/Activities Icon&#10;&#10;This icon indicates the presence of activities or times of reflection.">
            <a:extLst>
              <a:ext uri="{FF2B5EF4-FFF2-40B4-BE49-F238E27FC236}">
                <a16:creationId xmlns:a16="http://schemas.microsoft.com/office/drawing/2014/main" id="{B84C03F5-F770-4D6A-8354-905D033155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5800" y="5494336"/>
            <a:ext cx="762000" cy="762000"/>
          </a:xfrm>
          <a:prstGeom prst="rect">
            <a:avLst/>
          </a:prstGeom>
        </p:spPr>
      </p:pic>
      <p:pic>
        <p:nvPicPr>
          <p:cNvPr id="8" name="Picture 7" descr="This icon indicates there is further information found in the Handout packet." title="Document Icon">
            <a:extLst>
              <a:ext uri="{FF2B5EF4-FFF2-40B4-BE49-F238E27FC236}">
                <a16:creationId xmlns:a16="http://schemas.microsoft.com/office/drawing/2014/main" id="{175E5F4F-1974-4D4A-B902-2BB5125A798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13964" y="4561264"/>
            <a:ext cx="720726" cy="723741"/>
          </a:xfrm>
          <a:prstGeom prst="rect">
            <a:avLst/>
          </a:prstGeom>
        </p:spPr>
      </p:pic>
    </p:spTree>
    <p:extLst>
      <p:ext uri="{BB962C8B-B14F-4D97-AF65-F5344CB8AC3E}">
        <p14:creationId xmlns:p14="http://schemas.microsoft.com/office/powerpoint/2010/main" val="724917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4"/>
            <a:ext cx="8229600" cy="854585"/>
          </a:xfrm>
        </p:spPr>
        <p:txBody>
          <a:bodyPr/>
          <a:lstStyle/>
          <a:p>
            <a:r>
              <a:rPr lang="en-US" sz="4000" dirty="0"/>
              <a:t>Activity</a:t>
            </a:r>
          </a:p>
        </p:txBody>
      </p:sp>
      <p:sp>
        <p:nvSpPr>
          <p:cNvPr id="3" name="Content Placeholder 2"/>
          <p:cNvSpPr>
            <a:spLocks noGrp="1"/>
          </p:cNvSpPr>
          <p:nvPr>
            <p:ph type="body" idx="1"/>
          </p:nvPr>
        </p:nvSpPr>
        <p:spPr>
          <a:xfrm>
            <a:off x="304800" y="2633193"/>
            <a:ext cx="4800600" cy="2853208"/>
          </a:xfrm>
        </p:spPr>
        <p:txBody>
          <a:bodyPr/>
          <a:lstStyle/>
          <a:p>
            <a:pPr marL="0" indent="0" algn="ctr">
              <a:buNone/>
            </a:pPr>
            <a:r>
              <a:rPr lang="en-US" sz="2800" b="1" dirty="0">
                <a:solidFill>
                  <a:srgbClr val="0070C0"/>
                </a:solidFill>
              </a:rPr>
              <a:t>Influences on Achievement</a:t>
            </a:r>
          </a:p>
          <a:p>
            <a:pPr marL="0" indent="0" algn="ctr">
              <a:spcBef>
                <a:spcPts val="0"/>
              </a:spcBef>
              <a:buNone/>
            </a:pPr>
            <a:r>
              <a:rPr lang="en-US" sz="2800" dirty="0"/>
              <a:t>What impact</a:t>
            </a:r>
          </a:p>
          <a:p>
            <a:pPr marL="0" indent="0" algn="ctr">
              <a:spcBef>
                <a:spcPts val="0"/>
              </a:spcBef>
              <a:buNone/>
            </a:pPr>
            <a:r>
              <a:rPr lang="en-US" sz="2800" dirty="0"/>
              <a:t> (high, medium, or low)            does each factor have on</a:t>
            </a:r>
          </a:p>
          <a:p>
            <a:pPr marL="0" indent="0" algn="ctr">
              <a:spcBef>
                <a:spcPts val="0"/>
              </a:spcBef>
              <a:buNone/>
            </a:pPr>
            <a:r>
              <a:rPr lang="en-US" sz="2800" dirty="0"/>
              <a:t>student achievement?</a:t>
            </a:r>
          </a:p>
          <a:p>
            <a:pPr marL="0" indent="0" algn="ctr">
              <a:buNone/>
            </a:pPr>
            <a:endParaRPr lang="en-US" sz="2800" dirty="0"/>
          </a:p>
          <a:p>
            <a:pPr marL="0" indent="0" algn="ctr">
              <a:buNone/>
            </a:pPr>
            <a:endParaRPr lang="en-US" sz="2800" dirty="0"/>
          </a:p>
          <a:p>
            <a:pPr marL="0" indent="0" algn="ctr">
              <a:buNone/>
            </a:pPr>
            <a:endParaRPr lang="en-US" sz="2800" dirty="0"/>
          </a:p>
        </p:txBody>
      </p:sp>
      <p:pic>
        <p:nvPicPr>
          <p:cNvPr id="7" name="Picture 6" descr="Reflections/Activities Icon&#10;&#10;This icon indicates the presence of activities or times of reflection.">
            <a:extLst>
              <a:ext uri="{FF2B5EF4-FFF2-40B4-BE49-F238E27FC236}">
                <a16:creationId xmlns:a16="http://schemas.microsoft.com/office/drawing/2014/main" id="{31FF0DAE-883F-4184-B6FD-E6A7DA8BF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5003430"/>
            <a:ext cx="609600" cy="609600"/>
          </a:xfrm>
          <a:prstGeom prst="rect">
            <a:avLst/>
          </a:prstGeom>
        </p:spPr>
      </p:pic>
      <p:pic>
        <p:nvPicPr>
          <p:cNvPr id="8" name="Picture 7" descr="This icon indicates there is further information found in the Handout packet." title="Document Icon">
            <a:extLst>
              <a:ext uri="{FF2B5EF4-FFF2-40B4-BE49-F238E27FC236}">
                <a16:creationId xmlns:a16="http://schemas.microsoft.com/office/drawing/2014/main" id="{36D99612-C2CD-46AA-B2B0-D36F7F27AE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3900" y="5869912"/>
            <a:ext cx="609600" cy="574245"/>
          </a:xfrm>
          <a:prstGeom prst="rect">
            <a:avLst/>
          </a:prstGeom>
        </p:spPr>
      </p:pic>
      <p:sp>
        <p:nvSpPr>
          <p:cNvPr id="4" name="TextBox 3">
            <a:extLst>
              <a:ext uri="{FF2B5EF4-FFF2-40B4-BE49-F238E27FC236}">
                <a16:creationId xmlns:a16="http://schemas.microsoft.com/office/drawing/2014/main" id="{5B428424-CEBD-43C3-9290-EAA2A50A19DC}"/>
              </a:ext>
            </a:extLst>
          </p:cNvPr>
          <p:cNvSpPr txBox="1"/>
          <p:nvPr/>
        </p:nvSpPr>
        <p:spPr>
          <a:xfrm>
            <a:off x="0" y="1371600"/>
            <a:ext cx="9144000" cy="646331"/>
          </a:xfrm>
          <a:prstGeom prst="rect">
            <a:avLst/>
          </a:prstGeom>
          <a:noFill/>
        </p:spPr>
        <p:txBody>
          <a:bodyPr wrap="square" rtlCol="0">
            <a:spAutoFit/>
          </a:bodyPr>
          <a:lstStyle/>
          <a:p>
            <a:pPr marL="0" indent="0" algn="ctr">
              <a:buNone/>
            </a:pPr>
            <a:r>
              <a:rPr lang="en-US" sz="3600" dirty="0">
                <a:latin typeface="Tw Cen MT" panose="020B0602020104020603" pitchFamily="34" charset="0"/>
              </a:rPr>
              <a:t>Test Your Knowledge About What Works!</a:t>
            </a:r>
          </a:p>
        </p:txBody>
      </p:sp>
      <p:pic>
        <p:nvPicPr>
          <p:cNvPr id="6" name="Picture 5" descr="Table&#10;&#10;Description automatically generated">
            <a:extLst>
              <a:ext uri="{FF2B5EF4-FFF2-40B4-BE49-F238E27FC236}">
                <a16:creationId xmlns:a16="http://schemas.microsoft.com/office/drawing/2014/main" id="{D19E6DDF-0697-4F3F-B239-91C95B8664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1773" y="2226185"/>
            <a:ext cx="3194677" cy="3905480"/>
          </a:xfrm>
          <a:prstGeom prst="rect">
            <a:avLst/>
          </a:prstGeom>
        </p:spPr>
      </p:pic>
      <p:sp>
        <p:nvSpPr>
          <p:cNvPr id="5" name="TextBox 4">
            <a:extLst>
              <a:ext uri="{FF2B5EF4-FFF2-40B4-BE49-F238E27FC236}">
                <a16:creationId xmlns:a16="http://schemas.microsoft.com/office/drawing/2014/main" id="{F2ADA97A-DF8F-4EB3-B6C7-0EA676C0D774}"/>
              </a:ext>
            </a:extLst>
          </p:cNvPr>
          <p:cNvSpPr txBox="1"/>
          <p:nvPr/>
        </p:nvSpPr>
        <p:spPr>
          <a:xfrm>
            <a:off x="1766152" y="5887004"/>
            <a:ext cx="3070071" cy="369332"/>
          </a:xfrm>
          <a:prstGeom prst="rect">
            <a:avLst/>
          </a:prstGeom>
          <a:noFill/>
        </p:spPr>
        <p:txBody>
          <a:bodyPr wrap="none" rtlCol="0">
            <a:spAutoFit/>
          </a:bodyPr>
          <a:lstStyle/>
          <a:p>
            <a:r>
              <a:rPr lang="en-US" dirty="0"/>
              <a:t>(Corwin, 2021; Hattie, 2021)</a:t>
            </a:r>
            <a:endParaRPr lang="en-US" kern="1200" dirty="0">
              <a:solidFill>
                <a:schemeClr val="tx1"/>
              </a:solidFill>
              <a:latin typeface="Arial" charset="0"/>
              <a:ea typeface="+mn-ea"/>
              <a:cs typeface="Arial" charset="0"/>
            </a:endParaRPr>
          </a:p>
        </p:txBody>
      </p:sp>
    </p:spTree>
    <p:extLst>
      <p:ext uri="{BB962C8B-B14F-4D97-AF65-F5344CB8AC3E}">
        <p14:creationId xmlns:p14="http://schemas.microsoft.com/office/powerpoint/2010/main" val="4282103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EF9274-EC62-4C8E-8378-A92AFA0A6F33}"/>
              </a:ext>
            </a:extLst>
          </p:cNvPr>
          <p:cNvSpPr>
            <a:spLocks noGrp="1"/>
          </p:cNvSpPr>
          <p:nvPr>
            <p:ph type="title"/>
          </p:nvPr>
        </p:nvSpPr>
        <p:spPr>
          <a:xfrm>
            <a:off x="457200" y="685801"/>
            <a:ext cx="8229600" cy="1066800"/>
          </a:xfrm>
          <a:noFill/>
        </p:spPr>
        <p:txBody>
          <a:bodyPr/>
          <a:lstStyle/>
          <a:p>
            <a:r>
              <a:rPr lang="en-US" sz="3600" dirty="0">
                <a:solidFill>
                  <a:srgbClr val="0070C0"/>
                </a:solidFill>
              </a:rPr>
              <a:t>High-Impact Influences &amp; Effect Sizes</a:t>
            </a:r>
            <a:br>
              <a:rPr lang="en-US" sz="3600" dirty="0">
                <a:solidFill>
                  <a:schemeClr val="tx1"/>
                </a:solidFill>
              </a:rPr>
            </a:br>
            <a:r>
              <a:rPr lang="en-US" sz="3600" dirty="0">
                <a:solidFill>
                  <a:schemeClr val="tx1"/>
                </a:solidFill>
              </a:rPr>
              <a:t>Related to Student Achievement</a:t>
            </a:r>
          </a:p>
        </p:txBody>
      </p:sp>
      <p:sp>
        <p:nvSpPr>
          <p:cNvPr id="4" name="Text Placeholder 3">
            <a:extLst>
              <a:ext uri="{FF2B5EF4-FFF2-40B4-BE49-F238E27FC236}">
                <a16:creationId xmlns:a16="http://schemas.microsoft.com/office/drawing/2014/main" id="{D4C370BF-A233-44EA-8C75-83DA3F493503}"/>
              </a:ext>
            </a:extLst>
          </p:cNvPr>
          <p:cNvSpPr>
            <a:spLocks noGrp="1"/>
          </p:cNvSpPr>
          <p:nvPr>
            <p:ph type="body" idx="1"/>
          </p:nvPr>
        </p:nvSpPr>
        <p:spPr>
          <a:xfrm>
            <a:off x="457201" y="1985554"/>
            <a:ext cx="8229599" cy="4415246"/>
          </a:xfrm>
          <a:noFill/>
          <a:ln w="15875">
            <a:noFill/>
          </a:ln>
        </p:spPr>
        <p:txBody>
          <a:bodyPr/>
          <a:lstStyle/>
          <a:p>
            <a:pPr marL="566738" indent="-433388">
              <a:buFont typeface="Wingdings" panose="05000000000000000000" pitchFamily="2" charset="2"/>
              <a:buChar char="§"/>
            </a:pPr>
            <a:r>
              <a:rPr lang="en-US" sz="2400" dirty="0"/>
              <a:t>Teacher estimates of achievement, 1.46</a:t>
            </a:r>
          </a:p>
          <a:p>
            <a:pPr marL="566738" indent="-433388">
              <a:buFont typeface="Wingdings" panose="05000000000000000000" pitchFamily="2" charset="2"/>
              <a:buChar char="§"/>
            </a:pPr>
            <a:r>
              <a:rPr lang="en-US" sz="2400" dirty="0"/>
              <a:t>Collective teacher efficacy, 1.36</a:t>
            </a:r>
          </a:p>
          <a:p>
            <a:pPr marL="566738" indent="-433388">
              <a:buFont typeface="Wingdings" panose="05000000000000000000" pitchFamily="2" charset="2"/>
              <a:buChar char="§"/>
            </a:pPr>
            <a:r>
              <a:rPr lang="en-US" sz="2400" dirty="0"/>
              <a:t>Self-reported grades, 1.33</a:t>
            </a:r>
          </a:p>
          <a:p>
            <a:pPr marL="566738" indent="-433388">
              <a:buFont typeface="Wingdings" panose="05000000000000000000" pitchFamily="2" charset="2"/>
              <a:buChar char="§"/>
            </a:pPr>
            <a:r>
              <a:rPr lang="en-US" sz="2400" dirty="0"/>
              <a:t>Cognitive task analysis, l.29</a:t>
            </a:r>
          </a:p>
          <a:p>
            <a:pPr marL="566738" indent="-433388">
              <a:buFont typeface="Wingdings" panose="05000000000000000000" pitchFamily="2" charset="2"/>
              <a:buChar char="§"/>
            </a:pPr>
            <a:r>
              <a:rPr lang="en-US" sz="2400" dirty="0"/>
              <a:t>Piagetian levels (prior knowledge/background), 1.28</a:t>
            </a:r>
          </a:p>
          <a:p>
            <a:pPr marL="566738" indent="-433388">
              <a:buFont typeface="Wingdings" panose="05000000000000000000" pitchFamily="2" charset="2"/>
              <a:buChar char="§"/>
            </a:pPr>
            <a:r>
              <a:rPr lang="en-US" sz="2400" dirty="0"/>
              <a:t>Math problem solving, 1.16</a:t>
            </a:r>
          </a:p>
          <a:p>
            <a:pPr marL="566738" indent="-433388">
              <a:buFont typeface="Wingdings" panose="05000000000000000000" pitchFamily="2" charset="2"/>
              <a:buChar char="§"/>
            </a:pPr>
            <a:r>
              <a:rPr lang="en-US" sz="2400" dirty="0"/>
              <a:t>Response to intervention, 1.09</a:t>
            </a:r>
          </a:p>
          <a:p>
            <a:pPr marL="133351" indent="0">
              <a:buNone/>
            </a:pPr>
            <a:endParaRPr lang="en-US" sz="1600" b="0" dirty="0">
              <a:hlinkClick r:id="rId3"/>
            </a:endParaRPr>
          </a:p>
          <a:p>
            <a:pPr marL="133351" indent="0">
              <a:buNone/>
            </a:pPr>
            <a:r>
              <a:rPr lang="en-US" sz="2000" b="0" dirty="0">
                <a:hlinkClick r:id="rId3"/>
              </a:rPr>
              <a:t>https://www.visiblelearningmetax.com/content/influence_glossary.pdf</a:t>
            </a:r>
            <a:endParaRPr lang="en-US" sz="2000" b="0" dirty="0"/>
          </a:p>
          <a:p>
            <a:pPr marL="133351" indent="0">
              <a:buNone/>
            </a:pPr>
            <a:r>
              <a:rPr lang="en-US" sz="1800" dirty="0">
                <a:latin typeface="+mj-lt"/>
              </a:rPr>
              <a:t>                                                                                (Corwin, 2021; Hattie 2021)</a:t>
            </a:r>
          </a:p>
        </p:txBody>
      </p:sp>
    </p:spTree>
    <p:extLst>
      <p:ext uri="{BB962C8B-B14F-4D97-AF65-F5344CB8AC3E}">
        <p14:creationId xmlns:p14="http://schemas.microsoft.com/office/powerpoint/2010/main" val="3508005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ECEF64-23E0-430A-99CC-81CDBEF4D7E7}"/>
              </a:ext>
            </a:extLst>
          </p:cNvPr>
          <p:cNvSpPr>
            <a:spLocks noGrp="1"/>
          </p:cNvSpPr>
          <p:nvPr>
            <p:ph type="title"/>
          </p:nvPr>
        </p:nvSpPr>
        <p:spPr>
          <a:xfrm>
            <a:off x="457200" y="798653"/>
            <a:ext cx="8229600" cy="899972"/>
          </a:xfrm>
        </p:spPr>
        <p:txBody>
          <a:bodyPr/>
          <a:lstStyle/>
          <a:p>
            <a:r>
              <a:rPr lang="en-US" sz="3600" dirty="0">
                <a:solidFill>
                  <a:srgbClr val="0070C0"/>
                </a:solidFill>
              </a:rPr>
              <a:t>More High-Impact Influences</a:t>
            </a:r>
            <a:br>
              <a:rPr lang="en-US" sz="3600" dirty="0"/>
            </a:br>
            <a:r>
              <a:rPr lang="en-US" sz="3600" dirty="0">
                <a:solidFill>
                  <a:schemeClr val="tx1"/>
                </a:solidFill>
              </a:rPr>
              <a:t>Associated with DCI Practices</a:t>
            </a:r>
          </a:p>
        </p:txBody>
      </p:sp>
      <p:sp>
        <p:nvSpPr>
          <p:cNvPr id="6" name="Text Placeholder 5">
            <a:extLst>
              <a:ext uri="{FF2B5EF4-FFF2-40B4-BE49-F238E27FC236}">
                <a16:creationId xmlns:a16="http://schemas.microsoft.com/office/drawing/2014/main" id="{EF26D6EF-F781-4EB8-B979-B3B8EC9E4686}"/>
              </a:ext>
            </a:extLst>
          </p:cNvPr>
          <p:cNvSpPr>
            <a:spLocks noGrp="1"/>
          </p:cNvSpPr>
          <p:nvPr>
            <p:ph type="body" idx="1"/>
          </p:nvPr>
        </p:nvSpPr>
        <p:spPr>
          <a:xfrm>
            <a:off x="496111" y="2095018"/>
            <a:ext cx="8229600" cy="4202908"/>
          </a:xfrm>
        </p:spPr>
        <p:txBody>
          <a:bodyPr/>
          <a:lstStyle/>
          <a:p>
            <a:pPr marL="566738" indent="-474663"/>
            <a:r>
              <a:rPr lang="en-US" dirty="0">
                <a:solidFill>
                  <a:schemeClr val="tx1"/>
                </a:solidFill>
              </a:rPr>
              <a:t>Outcomes based education, .97</a:t>
            </a:r>
          </a:p>
          <a:p>
            <a:pPr marL="566738" indent="-474663"/>
            <a:r>
              <a:rPr lang="en-US" dirty="0">
                <a:solidFill>
                  <a:schemeClr val="tx1"/>
                </a:solidFill>
              </a:rPr>
              <a:t>Feedback (with reinforcement and cues), .92</a:t>
            </a:r>
          </a:p>
          <a:p>
            <a:pPr marL="566738" indent="-474663"/>
            <a:r>
              <a:rPr lang="en-US" dirty="0">
                <a:solidFill>
                  <a:schemeClr val="tx1"/>
                </a:solidFill>
              </a:rPr>
              <a:t>Success criteria, .88</a:t>
            </a:r>
          </a:p>
          <a:p>
            <a:pPr marL="566738" indent="-474663"/>
            <a:r>
              <a:rPr lang="en-US" dirty="0">
                <a:solidFill>
                  <a:schemeClr val="tx1"/>
                </a:solidFill>
              </a:rPr>
              <a:t>Micro teaching - video review of lessons, .88</a:t>
            </a:r>
          </a:p>
          <a:p>
            <a:pPr marL="566738" indent="-474663"/>
            <a:r>
              <a:rPr lang="en-US" dirty="0">
                <a:solidFill>
                  <a:schemeClr val="tx1"/>
                </a:solidFill>
              </a:rPr>
              <a:t>Integrate with prior knowledge strategies, .86</a:t>
            </a:r>
          </a:p>
          <a:p>
            <a:pPr marL="566738" indent="-474663"/>
            <a:r>
              <a:rPr lang="en-US" dirty="0">
                <a:solidFill>
                  <a:schemeClr val="tx1"/>
                </a:solidFill>
              </a:rPr>
              <a:t>Transfer strategies, .86</a:t>
            </a:r>
          </a:p>
          <a:p>
            <a:pPr marL="566738" indent="-474663"/>
            <a:r>
              <a:rPr lang="en-US" dirty="0">
                <a:solidFill>
                  <a:schemeClr val="tx1"/>
                </a:solidFill>
              </a:rPr>
              <a:t>Classroom discussion, .82</a:t>
            </a:r>
          </a:p>
          <a:p>
            <a:pPr marL="91440" indent="0">
              <a:buNone/>
            </a:pPr>
            <a:r>
              <a:rPr lang="en-US" sz="1800" dirty="0">
                <a:solidFill>
                  <a:schemeClr val="tx1"/>
                </a:solidFill>
                <a:latin typeface="+mj-lt"/>
              </a:rPr>
              <a:t>                                                                </a:t>
            </a:r>
          </a:p>
          <a:p>
            <a:pPr marL="91440" indent="0">
              <a:buNone/>
            </a:pPr>
            <a:r>
              <a:rPr lang="en-US" sz="1800" dirty="0">
                <a:solidFill>
                  <a:schemeClr val="tx1"/>
                </a:solidFill>
                <a:latin typeface="+mj-lt"/>
              </a:rPr>
              <a:t>                                                                               </a:t>
            </a:r>
            <a:r>
              <a:rPr lang="en-US" sz="1800" dirty="0">
                <a:latin typeface="+mj-lt"/>
              </a:rPr>
              <a:t>(Corwin, 2021; Hattie 2021) </a:t>
            </a:r>
            <a:endParaRPr lang="en-US" sz="1800" dirty="0">
              <a:solidFill>
                <a:schemeClr val="tx1"/>
              </a:solidFill>
              <a:latin typeface="+mj-lt"/>
            </a:endParaRPr>
          </a:p>
        </p:txBody>
      </p:sp>
    </p:spTree>
    <p:extLst>
      <p:ext uri="{BB962C8B-B14F-4D97-AF65-F5344CB8AC3E}">
        <p14:creationId xmlns:p14="http://schemas.microsoft.com/office/powerpoint/2010/main" val="2932445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EF9274-EC62-4C8E-8378-A92AFA0A6F33}"/>
              </a:ext>
            </a:extLst>
          </p:cNvPr>
          <p:cNvSpPr>
            <a:spLocks noGrp="1"/>
          </p:cNvSpPr>
          <p:nvPr>
            <p:ph type="title"/>
          </p:nvPr>
        </p:nvSpPr>
        <p:spPr>
          <a:xfrm>
            <a:off x="457200" y="685801"/>
            <a:ext cx="8229600" cy="1066800"/>
          </a:xfrm>
        </p:spPr>
        <p:txBody>
          <a:bodyPr/>
          <a:lstStyle/>
          <a:p>
            <a:r>
              <a:rPr lang="en-US" sz="3600" dirty="0">
                <a:solidFill>
                  <a:srgbClr val="0070C0"/>
                </a:solidFill>
              </a:rPr>
              <a:t>Low- or Negative-Impact Influences </a:t>
            </a:r>
            <a:br>
              <a:rPr lang="en-US" sz="3600" dirty="0">
                <a:solidFill>
                  <a:srgbClr val="0070C0"/>
                </a:solidFill>
              </a:rPr>
            </a:br>
            <a:r>
              <a:rPr lang="en-US" sz="3600" dirty="0">
                <a:solidFill>
                  <a:srgbClr val="0070C0"/>
                </a:solidFill>
              </a:rPr>
              <a:t>Related to Student Achievement</a:t>
            </a:r>
          </a:p>
        </p:txBody>
      </p:sp>
      <p:sp>
        <p:nvSpPr>
          <p:cNvPr id="4" name="Text Placeholder 3">
            <a:extLst>
              <a:ext uri="{FF2B5EF4-FFF2-40B4-BE49-F238E27FC236}">
                <a16:creationId xmlns:a16="http://schemas.microsoft.com/office/drawing/2014/main" id="{D4C370BF-A233-44EA-8C75-83DA3F493503}"/>
              </a:ext>
            </a:extLst>
          </p:cNvPr>
          <p:cNvSpPr>
            <a:spLocks noGrp="1"/>
          </p:cNvSpPr>
          <p:nvPr>
            <p:ph type="body" idx="1"/>
          </p:nvPr>
        </p:nvSpPr>
        <p:spPr>
          <a:xfrm>
            <a:off x="457201" y="2164465"/>
            <a:ext cx="8229599" cy="4007733"/>
          </a:xfrm>
          <a:ln w="15875">
            <a:noFill/>
          </a:ln>
        </p:spPr>
        <p:txBody>
          <a:bodyPr/>
          <a:lstStyle/>
          <a:p>
            <a:pPr marL="509588" indent="-376238">
              <a:buFont typeface="Wingdings" panose="05000000000000000000" pitchFamily="2" charset="2"/>
              <a:buChar char="§"/>
            </a:pPr>
            <a:r>
              <a:rPr lang="en-US" sz="2400" dirty="0"/>
              <a:t>Programmed instruction, .23</a:t>
            </a:r>
          </a:p>
          <a:p>
            <a:pPr marL="509588" indent="-376238">
              <a:buFont typeface="Wingdings" panose="05000000000000000000" pitchFamily="2" charset="2"/>
              <a:buChar char="§"/>
            </a:pPr>
            <a:r>
              <a:rPr lang="en-US" sz="2400" dirty="0"/>
              <a:t>Within class grouping, .18</a:t>
            </a:r>
          </a:p>
          <a:p>
            <a:pPr marL="509588" indent="-376238">
              <a:buFont typeface="Wingdings" panose="05000000000000000000" pitchFamily="2" charset="2"/>
              <a:buChar char="§"/>
            </a:pPr>
            <a:r>
              <a:rPr lang="en-US" sz="2400" dirty="0"/>
              <a:t>Reducing class size, .18</a:t>
            </a:r>
          </a:p>
          <a:p>
            <a:pPr marL="509588" indent="-376238">
              <a:buFont typeface="Wingdings" panose="05000000000000000000" pitchFamily="2" charset="2"/>
              <a:buChar char="§"/>
            </a:pPr>
            <a:r>
              <a:rPr lang="en-US" sz="2400" dirty="0"/>
              <a:t>One-on-one laptops, .16</a:t>
            </a:r>
          </a:p>
          <a:p>
            <a:pPr marL="509588" indent="-376238">
              <a:buFont typeface="Wingdings" panose="05000000000000000000" pitchFamily="2" charset="2"/>
              <a:buChar char="§"/>
            </a:pPr>
            <a:r>
              <a:rPr lang="en-US" sz="2400" dirty="0"/>
              <a:t>Tracking/Streaming, .10</a:t>
            </a:r>
          </a:p>
          <a:p>
            <a:pPr marL="509588" indent="-376238">
              <a:buFont typeface="Wingdings" panose="05000000000000000000" pitchFamily="2" charset="2"/>
              <a:buChar char="§"/>
            </a:pPr>
            <a:r>
              <a:rPr lang="en-US" sz="2400" dirty="0"/>
              <a:t>Multi-age-grade classes, .04</a:t>
            </a:r>
          </a:p>
          <a:p>
            <a:pPr marL="509588" indent="-376238">
              <a:buFont typeface="Wingdings" panose="05000000000000000000" pitchFamily="2" charset="2"/>
              <a:buChar char="§"/>
            </a:pPr>
            <a:r>
              <a:rPr lang="en-US" sz="2400" dirty="0"/>
              <a:t>Lectures, </a:t>
            </a:r>
            <a:r>
              <a:rPr lang="en-US" sz="2400" dirty="0">
                <a:solidFill>
                  <a:srgbClr val="FF0000"/>
                </a:solidFill>
              </a:rPr>
              <a:t>- .18</a:t>
            </a:r>
          </a:p>
          <a:p>
            <a:pPr marL="509588" indent="-376238">
              <a:buFont typeface="Wingdings" panose="05000000000000000000" pitchFamily="2" charset="2"/>
              <a:buChar char="§"/>
            </a:pPr>
            <a:r>
              <a:rPr lang="en-US" sz="2400" dirty="0"/>
              <a:t>Suspension, </a:t>
            </a:r>
            <a:r>
              <a:rPr lang="en-US" sz="2400" dirty="0">
                <a:solidFill>
                  <a:srgbClr val="FF0000"/>
                </a:solidFill>
              </a:rPr>
              <a:t>- .20</a:t>
            </a:r>
          </a:p>
          <a:p>
            <a:pPr marL="509588" indent="-376238">
              <a:buFont typeface="Wingdings" panose="05000000000000000000" pitchFamily="2" charset="2"/>
              <a:buChar char="§"/>
            </a:pPr>
            <a:r>
              <a:rPr lang="en-US" sz="2400" dirty="0"/>
              <a:t>Retention, </a:t>
            </a:r>
            <a:r>
              <a:rPr lang="en-US" sz="2400" dirty="0">
                <a:solidFill>
                  <a:srgbClr val="FF0000"/>
                </a:solidFill>
              </a:rPr>
              <a:t>- .32</a:t>
            </a:r>
          </a:p>
          <a:p>
            <a:pPr>
              <a:buFont typeface="Wingdings" panose="05000000000000000000" pitchFamily="2" charset="2"/>
              <a:buChar char="§"/>
            </a:pPr>
            <a:endParaRPr lang="en-US" sz="2800" dirty="0"/>
          </a:p>
          <a:p>
            <a:pPr marL="133351" indent="0">
              <a:buNone/>
            </a:pPr>
            <a:endParaRPr lang="en-US" sz="3200" dirty="0"/>
          </a:p>
        </p:txBody>
      </p:sp>
      <p:sp>
        <p:nvSpPr>
          <p:cNvPr id="2" name="TextBox 1">
            <a:extLst>
              <a:ext uri="{FF2B5EF4-FFF2-40B4-BE49-F238E27FC236}">
                <a16:creationId xmlns:a16="http://schemas.microsoft.com/office/drawing/2014/main" id="{3E99B661-2A6C-4086-9C02-A78A7A7CDB81}"/>
              </a:ext>
            </a:extLst>
          </p:cNvPr>
          <p:cNvSpPr txBox="1"/>
          <p:nvPr/>
        </p:nvSpPr>
        <p:spPr>
          <a:xfrm>
            <a:off x="5698671" y="5861957"/>
            <a:ext cx="3005951" cy="369332"/>
          </a:xfrm>
          <a:prstGeom prst="rect">
            <a:avLst/>
          </a:prstGeom>
          <a:noFill/>
        </p:spPr>
        <p:txBody>
          <a:bodyPr wrap="none" rtlCol="0">
            <a:spAutoFit/>
          </a:bodyPr>
          <a:lstStyle/>
          <a:p>
            <a:r>
              <a:rPr lang="en-US" dirty="0"/>
              <a:t>(Corwin, 2021; Hattie 2021)</a:t>
            </a:r>
          </a:p>
        </p:txBody>
      </p:sp>
    </p:spTree>
    <p:extLst>
      <p:ext uri="{BB962C8B-B14F-4D97-AF65-F5344CB8AC3E}">
        <p14:creationId xmlns:p14="http://schemas.microsoft.com/office/powerpoint/2010/main" val="33563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0EB3C4-60E0-4735-85D6-862D43A88C6A}"/>
              </a:ext>
            </a:extLst>
          </p:cNvPr>
          <p:cNvSpPr>
            <a:spLocks noGrp="1"/>
          </p:cNvSpPr>
          <p:nvPr>
            <p:ph type="title"/>
          </p:nvPr>
        </p:nvSpPr>
        <p:spPr/>
        <p:txBody>
          <a:bodyPr/>
          <a:lstStyle/>
          <a:p>
            <a:r>
              <a:rPr lang="en-US" sz="4000" dirty="0"/>
              <a:t>Hidden Slide #4</a:t>
            </a:r>
          </a:p>
        </p:txBody>
      </p:sp>
      <p:sp>
        <p:nvSpPr>
          <p:cNvPr id="2" name="Text Placeholder 1">
            <a:extLst>
              <a:ext uri="{FF2B5EF4-FFF2-40B4-BE49-F238E27FC236}">
                <a16:creationId xmlns:a16="http://schemas.microsoft.com/office/drawing/2014/main" id="{18FAB87F-CE34-4474-9E32-B91120B06FC0}"/>
              </a:ext>
            </a:extLst>
          </p:cNvPr>
          <p:cNvSpPr>
            <a:spLocks noGrp="1"/>
          </p:cNvSpPr>
          <p:nvPr>
            <p:ph type="body" idx="1"/>
          </p:nvPr>
        </p:nvSpPr>
        <p:spPr>
          <a:xfrm>
            <a:off x="457200" y="1507067"/>
            <a:ext cx="8229600" cy="4284134"/>
          </a:xfrm>
        </p:spPr>
        <p:txBody>
          <a:bodyPr/>
          <a:lstStyle/>
          <a:p>
            <a:pPr marL="0" indent="0">
              <a:spcBef>
                <a:spcPts val="0"/>
              </a:spcBef>
              <a:buSzPts val="1500"/>
              <a:buNone/>
            </a:pPr>
            <a:r>
              <a:rPr lang="en-US" sz="1800" dirty="0"/>
              <a:t>SUPPLIES NEEDED</a:t>
            </a:r>
          </a:p>
          <a:p>
            <a:pPr indent="-457200">
              <a:buSzPts val="1500"/>
              <a:buFont typeface="Noto Sans Symbols"/>
              <a:buChar char="❑"/>
            </a:pPr>
            <a:r>
              <a:rPr lang="en-US" sz="1800" dirty="0" err="1"/>
              <a:t>WiFi</a:t>
            </a:r>
            <a:r>
              <a:rPr lang="en-US" sz="1800" dirty="0"/>
              <a:t> access for presenter and participants</a:t>
            </a:r>
          </a:p>
          <a:p>
            <a:pPr indent="-457200">
              <a:buSzPts val="1500"/>
              <a:buFont typeface="Noto Sans Symbols"/>
              <a:buChar char="❑"/>
            </a:pPr>
            <a:r>
              <a:rPr lang="en-US" sz="1800" dirty="0"/>
              <a:t>Access to videos (through </a:t>
            </a:r>
            <a:r>
              <a:rPr lang="en-US" sz="1800" dirty="0" err="1"/>
              <a:t>WiFi</a:t>
            </a:r>
            <a:r>
              <a:rPr lang="en-US" sz="1800" dirty="0"/>
              <a:t> if available, but download to flash drive as a back-up)</a:t>
            </a:r>
          </a:p>
          <a:p>
            <a:pPr indent="-457200">
              <a:buSzPts val="1500"/>
              <a:buFont typeface="Noto Sans Symbols"/>
              <a:buChar char="❑"/>
            </a:pPr>
            <a:r>
              <a:rPr lang="en-US" sz="1800" dirty="0"/>
              <a:t>Participants should bring an electronic device (tablet, computer, phone) to access websites</a:t>
            </a:r>
          </a:p>
          <a:p>
            <a:pPr indent="-457200">
              <a:buSzPts val="1500"/>
              <a:buFont typeface="Noto Sans Symbols"/>
              <a:buChar char="❑"/>
            </a:pPr>
            <a:r>
              <a:rPr lang="en-US" sz="1800" dirty="0"/>
              <a:t>Chart paper</a:t>
            </a:r>
          </a:p>
          <a:p>
            <a:pPr indent="-457200">
              <a:buSzPts val="1500"/>
              <a:buFont typeface="Noto Sans Symbols"/>
              <a:buChar char="❑"/>
            </a:pPr>
            <a:r>
              <a:rPr lang="en-US" sz="1800" dirty="0"/>
              <a:t>Markers</a:t>
            </a:r>
          </a:p>
          <a:p>
            <a:pPr indent="-457200">
              <a:buSzPts val="1500"/>
              <a:buFont typeface="Noto Sans Symbols"/>
              <a:buChar char="❑"/>
            </a:pPr>
            <a:r>
              <a:rPr lang="en-US" sz="1800" dirty="0"/>
              <a:t>Post-it-Notes</a:t>
            </a:r>
          </a:p>
          <a:p>
            <a:pPr indent="-457200">
              <a:buSzPts val="1500"/>
              <a:buFont typeface="Noto Sans Symbols"/>
              <a:buChar char="❑"/>
            </a:pPr>
            <a:r>
              <a:rPr lang="en-US" sz="1800" dirty="0"/>
              <a:t>Master list of handouts, web links, QR codes, and additional resources </a:t>
            </a:r>
          </a:p>
          <a:p>
            <a:pPr indent="-457200">
              <a:buSzPts val="1500"/>
              <a:buFont typeface="Noto Sans Symbols"/>
              <a:buChar char="❑"/>
            </a:pPr>
            <a:r>
              <a:rPr lang="en-US" sz="1800" dirty="0"/>
              <a:t>Handouts – Many handouts can be accessed through the web link or QR code listed on both the master handout list and slide. Those without web links will be in the handout packet. Advise participants QR codes can be accessed by using the camera on their phone/tablet allowing fast and easy access to many of the documents.</a:t>
            </a:r>
          </a:p>
          <a:p>
            <a:pPr marL="0" indent="0">
              <a:buSzPts val="2800"/>
              <a:buNone/>
            </a:pPr>
            <a:endParaRPr lang="en-US" sz="1800" dirty="0"/>
          </a:p>
          <a:p>
            <a:endParaRPr lang="en-US" sz="1800" dirty="0"/>
          </a:p>
        </p:txBody>
      </p:sp>
    </p:spTree>
    <p:extLst>
      <p:ext uri="{BB962C8B-B14F-4D97-AF65-F5344CB8AC3E}">
        <p14:creationId xmlns:p14="http://schemas.microsoft.com/office/powerpoint/2010/main" val="2525026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890ADA-1B1A-46F5-914E-492DBF81FA90}"/>
              </a:ext>
            </a:extLst>
          </p:cNvPr>
          <p:cNvSpPr>
            <a:spLocks noGrp="1"/>
          </p:cNvSpPr>
          <p:nvPr>
            <p:ph type="title"/>
          </p:nvPr>
        </p:nvSpPr>
        <p:spPr>
          <a:xfrm>
            <a:off x="757646" y="352275"/>
            <a:ext cx="7759337" cy="6139543"/>
          </a:xfrm>
        </p:spPr>
        <p:txBody>
          <a:bodyPr/>
          <a:lstStyle/>
          <a:p>
            <a:r>
              <a:rPr lang="en-US" dirty="0"/>
              <a:t>Global Research Data Base</a:t>
            </a:r>
            <a:br>
              <a:rPr lang="en-US" dirty="0"/>
            </a:br>
            <a:r>
              <a:rPr lang="en-US" sz="3600" dirty="0"/>
              <a:t>John Hattie</a:t>
            </a:r>
            <a:br>
              <a:rPr lang="en-US" sz="3600" dirty="0"/>
            </a:br>
            <a:r>
              <a:rPr lang="en-US" sz="3600" dirty="0"/>
              <a:t>Visible Learning</a:t>
            </a:r>
            <a:br>
              <a:rPr lang="en-US" sz="3600" dirty="0"/>
            </a:br>
            <a:br>
              <a:rPr lang="en-US" sz="3600" dirty="0"/>
            </a:br>
            <a:r>
              <a:rPr lang="en-US" sz="2800" dirty="0">
                <a:hlinkClick r:id="rId3"/>
              </a:rPr>
              <a:t>https://www.visiblelearningmetax.com/Influences</a:t>
            </a:r>
            <a:br>
              <a:rPr lang="en-US" sz="2800" dirty="0"/>
            </a:br>
            <a:endParaRPr lang="en-US" sz="2800" dirty="0"/>
          </a:p>
        </p:txBody>
      </p:sp>
      <p:sp>
        <p:nvSpPr>
          <p:cNvPr id="5" name="TextBox 4">
            <a:extLst>
              <a:ext uri="{FF2B5EF4-FFF2-40B4-BE49-F238E27FC236}">
                <a16:creationId xmlns:a16="http://schemas.microsoft.com/office/drawing/2014/main" id="{79368E88-9C62-4D42-80D5-627AA4A14B5C}"/>
              </a:ext>
            </a:extLst>
          </p:cNvPr>
          <p:cNvSpPr txBox="1"/>
          <p:nvPr/>
        </p:nvSpPr>
        <p:spPr>
          <a:xfrm>
            <a:off x="5976257" y="6074229"/>
            <a:ext cx="3332523" cy="369332"/>
          </a:xfrm>
          <a:prstGeom prst="rect">
            <a:avLst/>
          </a:prstGeom>
          <a:noFill/>
        </p:spPr>
        <p:txBody>
          <a:bodyPr wrap="square" rtlCol="0">
            <a:spAutoFit/>
          </a:bodyPr>
          <a:lstStyle/>
          <a:p>
            <a:r>
              <a:rPr lang="en-US" dirty="0"/>
              <a:t>(Corwin, 2021; Hattie 2021)</a:t>
            </a:r>
          </a:p>
        </p:txBody>
      </p:sp>
    </p:spTree>
    <p:extLst>
      <p:ext uri="{BB962C8B-B14F-4D97-AF65-F5344CB8AC3E}">
        <p14:creationId xmlns:p14="http://schemas.microsoft.com/office/powerpoint/2010/main" val="2179245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1259" y="1052346"/>
            <a:ext cx="8121481" cy="3695203"/>
          </a:xfrm>
        </p:spPr>
        <p:txBody>
          <a:bodyPr/>
          <a:lstStyle/>
          <a:p>
            <a:r>
              <a:rPr lang="en-US" sz="3600" dirty="0"/>
              <a:t>Critical Actions </a:t>
            </a:r>
            <a:br>
              <a:rPr lang="en-US" sz="3600" dirty="0"/>
            </a:br>
            <a:r>
              <a:rPr lang="en-US" sz="3600" dirty="0"/>
              <a:t>for an Instructional Leader of the Building: </a:t>
            </a:r>
            <a:br>
              <a:rPr lang="en-US" sz="3600" dirty="0"/>
            </a:br>
            <a:r>
              <a:rPr lang="en-US" sz="3600" dirty="0"/>
              <a:t>How to Get Started</a:t>
            </a:r>
          </a:p>
        </p:txBody>
      </p:sp>
      <p:sp>
        <p:nvSpPr>
          <p:cNvPr id="3" name="TextBox 2">
            <a:extLst>
              <a:ext uri="{FF2B5EF4-FFF2-40B4-BE49-F238E27FC236}">
                <a16:creationId xmlns:a16="http://schemas.microsoft.com/office/drawing/2014/main" id="{BEFC93A1-F1F3-F48E-3C10-A10238483B94}"/>
              </a:ext>
            </a:extLst>
          </p:cNvPr>
          <p:cNvSpPr txBox="1"/>
          <p:nvPr/>
        </p:nvSpPr>
        <p:spPr>
          <a:xfrm>
            <a:off x="-1932972" y="1597306"/>
            <a:ext cx="1643605" cy="646331"/>
          </a:xfrm>
          <a:prstGeom prst="rect">
            <a:avLst/>
          </a:prstGeom>
          <a:noFill/>
        </p:spPr>
        <p:txBody>
          <a:bodyPr wrap="square" rtlCol="0">
            <a:spAutoFit/>
          </a:bodyPr>
          <a:lstStyle/>
          <a:p>
            <a:r>
              <a:rPr lang="en-US" dirty="0">
                <a:solidFill>
                  <a:srgbClr val="FF0000"/>
                </a:solidFill>
              </a:rPr>
              <a:t>JODI, wrong logo.</a:t>
            </a:r>
          </a:p>
        </p:txBody>
      </p:sp>
    </p:spTree>
    <p:extLst>
      <p:ext uri="{BB962C8B-B14F-4D97-AF65-F5344CB8AC3E}">
        <p14:creationId xmlns:p14="http://schemas.microsoft.com/office/powerpoint/2010/main" val="1987239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57200"/>
          </a:xfrm>
          <a:solidFill>
            <a:schemeClr val="bg1"/>
          </a:solidFill>
        </p:spPr>
        <p:txBody>
          <a:bodyPr/>
          <a:lstStyle/>
          <a:p>
            <a:r>
              <a:rPr lang="en-US" dirty="0">
                <a:solidFill>
                  <a:srgbClr val="0070C0"/>
                </a:solidFill>
              </a:rPr>
              <a:t>Steps to Get Started</a:t>
            </a:r>
          </a:p>
        </p:txBody>
      </p:sp>
      <p:sp>
        <p:nvSpPr>
          <p:cNvPr id="3" name="Content Placeholder 2"/>
          <p:cNvSpPr>
            <a:spLocks noGrp="1"/>
          </p:cNvSpPr>
          <p:nvPr>
            <p:ph type="body" idx="1"/>
          </p:nvPr>
        </p:nvSpPr>
        <p:spPr>
          <a:xfrm>
            <a:off x="457200" y="1828800"/>
            <a:ext cx="8229600" cy="4024883"/>
          </a:xfrm>
          <a:solidFill>
            <a:schemeClr val="accent2">
              <a:lumMod val="40000"/>
              <a:lumOff val="60000"/>
            </a:schemeClr>
          </a:solidFill>
        </p:spPr>
        <p:txBody>
          <a:bodyPr/>
          <a:lstStyle/>
          <a:p>
            <a:pPr marL="0" indent="0">
              <a:buNone/>
            </a:pPr>
            <a:r>
              <a:rPr lang="en-US" sz="2800" dirty="0"/>
              <a:t>       </a:t>
            </a:r>
            <a:r>
              <a:rPr lang="en-US" sz="2800" dirty="0">
                <a:solidFill>
                  <a:schemeClr val="tx1"/>
                </a:solidFill>
              </a:rPr>
              <a:t>Know the critical areas of </a:t>
            </a:r>
            <a:r>
              <a:rPr lang="en-US" sz="2800" b="1" dirty="0">
                <a:solidFill>
                  <a:schemeClr val="tx1"/>
                </a:solidFill>
              </a:rPr>
              <a:t>INSTRUCTIONAL FOCUS</a:t>
            </a:r>
          </a:p>
          <a:p>
            <a:pPr marL="0" indent="0">
              <a:buNone/>
            </a:pPr>
            <a:endParaRPr lang="en-US" sz="2800" dirty="0">
              <a:solidFill>
                <a:schemeClr val="accent3"/>
              </a:solidFill>
            </a:endParaRPr>
          </a:p>
          <a:p>
            <a:pPr marL="0" indent="0">
              <a:buNone/>
            </a:pPr>
            <a:endParaRPr lang="en-US" sz="2800" dirty="0"/>
          </a:p>
        </p:txBody>
      </p:sp>
      <p:sp>
        <p:nvSpPr>
          <p:cNvPr id="4" name="Right Arrow 3"/>
          <p:cNvSpPr/>
          <p:nvPr/>
        </p:nvSpPr>
        <p:spPr>
          <a:xfrm>
            <a:off x="196770" y="1828800"/>
            <a:ext cx="946230" cy="60960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erson holding a magnifying glass&#10;&#10;Description automatically generated with low confidence">
            <a:extLst>
              <a:ext uri="{FF2B5EF4-FFF2-40B4-BE49-F238E27FC236}">
                <a16:creationId xmlns:a16="http://schemas.microsoft.com/office/drawing/2014/main" id="{AE841047-A045-4619-A900-7DFBF008420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52800" y="2971800"/>
            <a:ext cx="2438400" cy="2438400"/>
          </a:xfrm>
          <a:prstGeom prst="rect">
            <a:avLst/>
          </a:prstGeom>
        </p:spPr>
      </p:pic>
    </p:spTree>
    <p:extLst>
      <p:ext uri="{BB962C8B-B14F-4D97-AF65-F5344CB8AC3E}">
        <p14:creationId xmlns:p14="http://schemas.microsoft.com/office/powerpoint/2010/main" val="3894506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838200"/>
            <a:ext cx="8229600" cy="762000"/>
          </a:xfrm>
        </p:spPr>
        <p:txBody>
          <a:bodyPr/>
          <a:lstStyle/>
          <a:p>
            <a:pPr marL="514350" indent="-514350"/>
            <a:r>
              <a:rPr lang="en-US" sz="3600" dirty="0">
                <a:solidFill>
                  <a:srgbClr val="0070C0"/>
                </a:solidFill>
              </a:rPr>
              <a:t>AREAS OF INSTRUCTIONAL FOCUS </a:t>
            </a:r>
          </a:p>
        </p:txBody>
      </p:sp>
      <p:sp>
        <p:nvSpPr>
          <p:cNvPr id="19459" name="Content Placeholder 2"/>
          <p:cNvSpPr>
            <a:spLocks noGrp="1"/>
          </p:cNvSpPr>
          <p:nvPr>
            <p:ph type="body" idx="1"/>
          </p:nvPr>
        </p:nvSpPr>
        <p:spPr>
          <a:xfrm>
            <a:off x="381000" y="1724628"/>
            <a:ext cx="8229600" cy="4295172"/>
          </a:xfrm>
          <a:ln>
            <a:noFill/>
          </a:ln>
        </p:spPr>
        <p:txBody>
          <a:bodyPr/>
          <a:lstStyle/>
          <a:p>
            <a:pPr marL="0" indent="0">
              <a:spcBef>
                <a:spcPts val="0"/>
              </a:spcBef>
              <a:spcAft>
                <a:spcPts val="1200"/>
              </a:spcAft>
              <a:buNone/>
            </a:pPr>
            <a:r>
              <a:rPr lang="en-US" altLang="en-US" sz="2800" dirty="0">
                <a:solidFill>
                  <a:schemeClr val="tx1"/>
                </a:solidFill>
              </a:rPr>
              <a:t>1.  Collaborative Culture and Climate  </a:t>
            </a:r>
          </a:p>
          <a:p>
            <a:pPr marL="0" indent="0">
              <a:spcBef>
                <a:spcPts val="0"/>
              </a:spcBef>
              <a:spcAft>
                <a:spcPts val="1200"/>
              </a:spcAft>
              <a:buNone/>
            </a:pPr>
            <a:r>
              <a:rPr lang="en-US" altLang="en-US" sz="2800" dirty="0">
                <a:solidFill>
                  <a:schemeClr val="tx1"/>
                </a:solidFill>
              </a:rPr>
              <a:t>2.  Highly Effective Teaching/Learning Practices</a:t>
            </a:r>
          </a:p>
          <a:p>
            <a:pPr marL="0" indent="0">
              <a:spcBef>
                <a:spcPts val="0"/>
              </a:spcBef>
              <a:spcAft>
                <a:spcPts val="1200"/>
              </a:spcAft>
              <a:buNone/>
            </a:pPr>
            <a:r>
              <a:rPr lang="en-US" altLang="en-US" sz="2800" dirty="0">
                <a:solidFill>
                  <a:schemeClr val="tx1"/>
                </a:solidFill>
              </a:rPr>
              <a:t>3.  Assessment</a:t>
            </a:r>
          </a:p>
          <a:p>
            <a:pPr marL="0" indent="0">
              <a:spcBef>
                <a:spcPts val="0"/>
              </a:spcBef>
              <a:spcAft>
                <a:spcPts val="1200"/>
              </a:spcAft>
              <a:buNone/>
            </a:pPr>
            <a:r>
              <a:rPr lang="en-US" altLang="en-US" sz="2800" dirty="0">
                <a:solidFill>
                  <a:schemeClr val="tx1"/>
                </a:solidFill>
              </a:rPr>
              <a:t>4.  Data-Based Decision Making</a:t>
            </a:r>
          </a:p>
          <a:p>
            <a:endParaRPr lang="en-US" altLang="en-US" sz="2400" dirty="0"/>
          </a:p>
        </p:txBody>
      </p:sp>
      <p:sp>
        <p:nvSpPr>
          <p:cNvPr id="2" name="TextBox 1">
            <a:extLst>
              <a:ext uri="{FF2B5EF4-FFF2-40B4-BE49-F238E27FC236}">
                <a16:creationId xmlns:a16="http://schemas.microsoft.com/office/drawing/2014/main" id="{981658DE-6982-4341-A3DD-91FAFAD58DB4}"/>
              </a:ext>
            </a:extLst>
          </p:cNvPr>
          <p:cNvSpPr txBox="1"/>
          <p:nvPr/>
        </p:nvSpPr>
        <p:spPr>
          <a:xfrm>
            <a:off x="5985164" y="5735782"/>
            <a:ext cx="2971799" cy="523220"/>
          </a:xfrm>
          <a:prstGeom prst="rect">
            <a:avLst/>
          </a:prstGeom>
          <a:noFill/>
        </p:spPr>
        <p:txBody>
          <a:bodyPr wrap="square" rtlCol="0">
            <a:spAutoFit/>
          </a:bodyPr>
          <a:lstStyle/>
          <a:p>
            <a:r>
              <a:rPr lang="en-US" sz="1400" dirty="0"/>
              <a:t>(Hattie, 2021, 2015, 2012; Hattie, Master, &amp; Birch, 2016; Telfer, 2011)</a:t>
            </a:r>
          </a:p>
        </p:txBody>
      </p:sp>
    </p:spTree>
    <p:extLst>
      <p:ext uri="{BB962C8B-B14F-4D97-AF65-F5344CB8AC3E}">
        <p14:creationId xmlns:p14="http://schemas.microsoft.com/office/powerpoint/2010/main" val="3606183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538"/>
            <a:ext cx="8229600" cy="693737"/>
          </a:xfrm>
          <a:solidFill>
            <a:schemeClr val="bg1"/>
          </a:solidFill>
        </p:spPr>
        <p:txBody>
          <a:bodyPr/>
          <a:lstStyle/>
          <a:p>
            <a:r>
              <a:rPr lang="en-US" dirty="0"/>
              <a:t>Steps to Get Started</a:t>
            </a:r>
          </a:p>
        </p:txBody>
      </p:sp>
      <p:sp>
        <p:nvSpPr>
          <p:cNvPr id="3" name="Content Placeholder 2"/>
          <p:cNvSpPr>
            <a:spLocks noGrp="1"/>
          </p:cNvSpPr>
          <p:nvPr>
            <p:ph type="body" idx="1"/>
          </p:nvPr>
        </p:nvSpPr>
        <p:spPr>
          <a:xfrm>
            <a:off x="477520" y="1828800"/>
            <a:ext cx="8115001" cy="4419599"/>
          </a:xfrm>
          <a:solidFill>
            <a:schemeClr val="accent2">
              <a:lumMod val="40000"/>
              <a:lumOff val="60000"/>
            </a:schemeClr>
          </a:solidFill>
        </p:spPr>
        <p:txBody>
          <a:bodyPr/>
          <a:lstStyle/>
          <a:p>
            <a:pPr marL="0" indent="0">
              <a:buNone/>
            </a:pPr>
            <a:r>
              <a:rPr lang="en-US" sz="2800" dirty="0"/>
              <a:t>      </a:t>
            </a:r>
            <a:r>
              <a:rPr lang="en-US" sz="2800" dirty="0">
                <a:solidFill>
                  <a:schemeClr val="tx1"/>
                </a:solidFill>
              </a:rPr>
              <a:t>Know the critical areas of </a:t>
            </a:r>
            <a:r>
              <a:rPr lang="en-US" sz="2800" b="1" dirty="0">
                <a:solidFill>
                  <a:schemeClr val="tx1"/>
                </a:solidFill>
              </a:rPr>
              <a:t>INSTRUCTIONAL FOCUS</a:t>
            </a:r>
          </a:p>
          <a:p>
            <a:pPr marL="0" indent="0">
              <a:buNone/>
            </a:pPr>
            <a:endParaRPr lang="en-US" sz="2800" dirty="0">
              <a:solidFill>
                <a:schemeClr val="accent3"/>
              </a:solidFill>
            </a:endParaRPr>
          </a:p>
          <a:p>
            <a:pPr marL="0" indent="0">
              <a:buNone/>
            </a:pPr>
            <a:r>
              <a:rPr lang="en-US" dirty="0"/>
              <a:t>        </a:t>
            </a:r>
            <a:r>
              <a:rPr lang="en-US" sz="2800" dirty="0">
                <a:solidFill>
                  <a:schemeClr val="tx1"/>
                </a:solidFill>
              </a:rPr>
              <a:t>Identify </a:t>
            </a:r>
            <a:r>
              <a:rPr lang="en-US" sz="2800" b="1" dirty="0">
                <a:solidFill>
                  <a:schemeClr val="tx1"/>
                </a:solidFill>
              </a:rPr>
              <a:t>KEY ACTIONS </a:t>
            </a:r>
            <a:r>
              <a:rPr lang="en-US" sz="2800" dirty="0">
                <a:solidFill>
                  <a:schemeClr val="tx1"/>
                </a:solidFill>
              </a:rPr>
              <a:t>of a building instructional</a:t>
            </a:r>
            <a:br>
              <a:rPr lang="en-US" sz="2800" dirty="0">
                <a:solidFill>
                  <a:schemeClr val="tx1"/>
                </a:solidFill>
              </a:rPr>
            </a:br>
            <a:r>
              <a:rPr lang="en-US" sz="2800" dirty="0">
                <a:solidFill>
                  <a:schemeClr val="tx1"/>
                </a:solidFill>
              </a:rPr>
              <a:t>       leader</a:t>
            </a:r>
          </a:p>
          <a:p>
            <a:pPr marL="0" indent="0">
              <a:buNone/>
            </a:pPr>
            <a:endParaRPr lang="en-US" sz="2800" dirty="0"/>
          </a:p>
          <a:p>
            <a:pPr marL="0" indent="0">
              <a:buNone/>
            </a:pPr>
            <a:endParaRPr lang="en-US" sz="2800" dirty="0"/>
          </a:p>
        </p:txBody>
      </p:sp>
      <p:sp>
        <p:nvSpPr>
          <p:cNvPr id="4" name="Right Arrow 3"/>
          <p:cNvSpPr/>
          <p:nvPr/>
        </p:nvSpPr>
        <p:spPr>
          <a:xfrm>
            <a:off x="254643" y="1923050"/>
            <a:ext cx="832477" cy="48463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ight Arrow 4"/>
          <p:cNvSpPr/>
          <p:nvPr/>
        </p:nvSpPr>
        <p:spPr>
          <a:xfrm>
            <a:off x="254643" y="2916698"/>
            <a:ext cx="888357" cy="48463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0" name="Picture 2" descr="C:\Users\tscott2\AppData\Local\Microsoft\Windows\Temporary Internet Files\Content.IE5\GTFPRNCS\Checkmark_gree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1366" y="1854671"/>
            <a:ext cx="571500" cy="5166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scott2\AppData\Local\Microsoft\Windows\Temporary Internet Files\Content.IE5\BKHAIJ2I\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380" y="3425190"/>
            <a:ext cx="15240" cy="76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F1C6675-00FF-4D50-84B3-3BD5B2F8069B}"/>
              </a:ext>
            </a:extLst>
          </p:cNvPr>
          <p:cNvPicPr>
            <a:picLocks noChangeAspect="1"/>
          </p:cNvPicPr>
          <p:nvPr/>
        </p:nvPicPr>
        <p:blipFill>
          <a:blip r:embed="rId5"/>
          <a:stretch>
            <a:fillRect/>
          </a:stretch>
        </p:blipFill>
        <p:spPr>
          <a:xfrm>
            <a:off x="3609302" y="3848738"/>
            <a:ext cx="1910156" cy="1907533"/>
          </a:xfrm>
          <a:prstGeom prst="rect">
            <a:avLst/>
          </a:prstGeom>
        </p:spPr>
      </p:pic>
    </p:spTree>
    <p:extLst>
      <p:ext uri="{BB962C8B-B14F-4D97-AF65-F5344CB8AC3E}">
        <p14:creationId xmlns:p14="http://schemas.microsoft.com/office/powerpoint/2010/main" val="4071174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br>
              <a:rPr lang="en-US" sz="4000" dirty="0"/>
            </a:br>
            <a:br>
              <a:rPr lang="en-US" sz="4000" dirty="0"/>
            </a:br>
            <a:r>
              <a:rPr lang="en-US" sz="3600" b="1" dirty="0">
                <a:solidFill>
                  <a:srgbClr val="0070C0"/>
                </a:solidFill>
              </a:rPr>
              <a:t>5 KEY ACTIONS </a:t>
            </a:r>
            <a:r>
              <a:rPr lang="en-US" sz="3600" dirty="0">
                <a:solidFill>
                  <a:srgbClr val="0070C0"/>
                </a:solidFill>
              </a:rPr>
              <a:t>OF A BUILDING INSTRUCTIONAL LEADER </a:t>
            </a:r>
            <a:br>
              <a:rPr lang="en-US" dirty="0">
                <a:solidFill>
                  <a:srgbClr val="0070C0"/>
                </a:solidFill>
              </a:rPr>
            </a:br>
            <a:br>
              <a:rPr lang="en-US" sz="4000" dirty="0">
                <a:solidFill>
                  <a:srgbClr val="0070C0"/>
                </a:solidFill>
              </a:rPr>
            </a:br>
            <a:r>
              <a:rPr lang="en-US" dirty="0"/>
              <a:t> </a:t>
            </a:r>
            <a:endParaRPr lang="en-US" sz="4000" dirty="0"/>
          </a:p>
        </p:txBody>
      </p:sp>
      <p:sp>
        <p:nvSpPr>
          <p:cNvPr id="3" name="Content Placeholder 2"/>
          <p:cNvSpPr>
            <a:spLocks noGrp="1"/>
          </p:cNvSpPr>
          <p:nvPr>
            <p:ph type="body" idx="1"/>
          </p:nvPr>
        </p:nvSpPr>
        <p:spPr>
          <a:xfrm>
            <a:off x="0" y="2247900"/>
            <a:ext cx="9144000" cy="3962400"/>
          </a:xfrm>
        </p:spPr>
        <p:txBody>
          <a:bodyPr/>
          <a:lstStyle/>
          <a:p>
            <a:pPr marL="1200150" lvl="1" indent="-742950">
              <a:spcBef>
                <a:spcPts val="0"/>
              </a:spcBef>
              <a:spcAft>
                <a:spcPts val="1200"/>
              </a:spcAft>
              <a:buFont typeface="+mj-lt"/>
              <a:buAutoNum type="arabicPeriod"/>
            </a:pPr>
            <a:r>
              <a:rPr lang="en-US" sz="2800" dirty="0">
                <a:solidFill>
                  <a:schemeClr val="tx1"/>
                </a:solidFill>
              </a:rPr>
              <a:t>Establish a collaborative culture and climate</a:t>
            </a:r>
          </a:p>
          <a:p>
            <a:pPr marL="1200150" lvl="1" indent="-742950">
              <a:spcBef>
                <a:spcPts val="0"/>
              </a:spcBef>
              <a:spcAft>
                <a:spcPts val="1200"/>
              </a:spcAft>
              <a:buFont typeface="+mj-lt"/>
              <a:buAutoNum type="arabicPeriod"/>
            </a:pPr>
            <a:r>
              <a:rPr lang="en-US" sz="2800" dirty="0"/>
              <a:t>Set time for implementation</a:t>
            </a:r>
          </a:p>
          <a:p>
            <a:pPr marL="1200150" lvl="1" indent="-742950">
              <a:spcBef>
                <a:spcPts val="0"/>
              </a:spcBef>
              <a:spcAft>
                <a:spcPts val="1200"/>
              </a:spcAft>
              <a:buFont typeface="+mj-lt"/>
              <a:buAutoNum type="arabicPeriod"/>
            </a:pPr>
            <a:r>
              <a:rPr lang="en-US" sz="2800" dirty="0"/>
              <a:t>Establish expectations</a:t>
            </a:r>
          </a:p>
          <a:p>
            <a:pPr marL="1200150" lvl="1" indent="-742950">
              <a:spcBef>
                <a:spcPts val="0"/>
              </a:spcBef>
              <a:spcAft>
                <a:spcPts val="1200"/>
              </a:spcAft>
              <a:buFont typeface="+mj-lt"/>
              <a:buAutoNum type="arabicPeriod"/>
            </a:pPr>
            <a:r>
              <a:rPr lang="en-US" sz="2800" dirty="0"/>
              <a:t>Ensure resources</a:t>
            </a:r>
          </a:p>
          <a:p>
            <a:pPr marL="1200150" lvl="1" indent="-742950">
              <a:spcBef>
                <a:spcPts val="0"/>
              </a:spcBef>
              <a:spcAft>
                <a:spcPts val="1200"/>
              </a:spcAft>
              <a:buFont typeface="+mj-lt"/>
              <a:buAutoNum type="arabicPeriod"/>
            </a:pPr>
            <a:r>
              <a:rPr lang="en-US" sz="2800" dirty="0"/>
              <a:t>Monitor for implementation and collaboration</a:t>
            </a:r>
          </a:p>
          <a:p>
            <a:pPr marL="1200150" lvl="1" indent="-742950">
              <a:buAutoNum type="arabicPeriod"/>
            </a:pPr>
            <a:endParaRPr lang="en-US" sz="3200" dirty="0"/>
          </a:p>
        </p:txBody>
      </p:sp>
      <p:sp>
        <p:nvSpPr>
          <p:cNvPr id="4" name="TextBox 3">
            <a:extLst>
              <a:ext uri="{FF2B5EF4-FFF2-40B4-BE49-F238E27FC236}">
                <a16:creationId xmlns:a16="http://schemas.microsoft.com/office/drawing/2014/main" id="{D398196E-EB89-4D40-8D4A-2C737D99EEA2}"/>
              </a:ext>
            </a:extLst>
          </p:cNvPr>
          <p:cNvSpPr txBox="1"/>
          <p:nvPr/>
        </p:nvSpPr>
        <p:spPr>
          <a:xfrm>
            <a:off x="4370522" y="6057900"/>
            <a:ext cx="3843579" cy="369332"/>
          </a:xfrm>
          <a:prstGeom prst="rect">
            <a:avLst/>
          </a:prstGeom>
          <a:noFill/>
        </p:spPr>
        <p:txBody>
          <a:bodyPr wrap="square" rtlCol="0">
            <a:spAutoFit/>
          </a:bodyPr>
          <a:lstStyle/>
          <a:p>
            <a:r>
              <a:rPr lang="en-US" dirty="0"/>
              <a:t>(Hattie, 2015; Hattie &amp; Smith, 2018)</a:t>
            </a:r>
          </a:p>
        </p:txBody>
      </p:sp>
    </p:spTree>
    <p:extLst>
      <p:ext uri="{BB962C8B-B14F-4D97-AF65-F5344CB8AC3E}">
        <p14:creationId xmlns:p14="http://schemas.microsoft.com/office/powerpoint/2010/main" val="249682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47725"/>
            <a:ext cx="8639175" cy="922338"/>
          </a:xfrm>
          <a:prstGeom prst="rect">
            <a:avLst/>
          </a:prstGeom>
        </p:spPr>
        <p:txBody>
          <a:bodyPr/>
          <a:lstStyle/>
          <a:p>
            <a:pPr marL="1200150" lvl="1" indent="-742950" algn="ctr"/>
            <a:r>
              <a:rPr lang="en-US" sz="3600" dirty="0">
                <a:solidFill>
                  <a:schemeClr val="accent2">
                    <a:lumMod val="60000"/>
                    <a:lumOff val="40000"/>
                  </a:schemeClr>
                </a:solidFill>
              </a:rPr>
              <a:t>Establish Collaborative Team Structures</a:t>
            </a:r>
            <a:br>
              <a:rPr lang="en-US" sz="3200" dirty="0">
                <a:solidFill>
                  <a:srgbClr val="00B050"/>
                </a:solidFill>
              </a:rPr>
            </a:br>
            <a:br>
              <a:rPr lang="en-US" sz="3200" dirty="0"/>
            </a:br>
            <a:endParaRPr lang="en-US" sz="3200" dirty="0">
              <a:solidFill>
                <a:schemeClr val="accent2">
                  <a:lumMod val="60000"/>
                  <a:lumOff val="40000"/>
                </a:schemeClr>
              </a:solidFill>
            </a:endParaRPr>
          </a:p>
        </p:txBody>
      </p:sp>
      <p:sp>
        <p:nvSpPr>
          <p:cNvPr id="3" name="Content Placeholder 2"/>
          <p:cNvSpPr>
            <a:spLocks noGrp="1"/>
          </p:cNvSpPr>
          <p:nvPr>
            <p:ph sz="half" idx="4294967295"/>
          </p:nvPr>
        </p:nvSpPr>
        <p:spPr>
          <a:xfrm>
            <a:off x="0" y="2174875"/>
            <a:ext cx="4040188" cy="3616325"/>
          </a:xfrm>
        </p:spPr>
        <p:txBody>
          <a:bodyPr/>
          <a:lstStyle/>
          <a:p>
            <a:pPr marL="0" indent="0">
              <a:buNone/>
            </a:pPr>
            <a:endParaRPr lang="en-US" sz="2400" dirty="0"/>
          </a:p>
          <a:p>
            <a:pPr marL="0" indent="0">
              <a:buNone/>
            </a:pPr>
            <a:endParaRPr lang="en-US" sz="2000" dirty="0"/>
          </a:p>
        </p:txBody>
      </p:sp>
      <p:graphicFrame>
        <p:nvGraphicFramePr>
          <p:cNvPr id="8" name="Diagram 7"/>
          <p:cNvGraphicFramePr/>
          <p:nvPr>
            <p:extLst>
              <p:ext uri="{D42A27DB-BD31-4B8C-83A1-F6EECF244321}">
                <p14:modId xmlns:p14="http://schemas.microsoft.com/office/powerpoint/2010/main" val="2334185468"/>
              </p:ext>
            </p:extLst>
          </p:nvPr>
        </p:nvGraphicFramePr>
        <p:xfrm>
          <a:off x="751114" y="2302329"/>
          <a:ext cx="8051347" cy="3802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4DB333F-1E55-468D-8469-AF65B7C56656}"/>
              </a:ext>
            </a:extLst>
          </p:cNvPr>
          <p:cNvSpPr txBox="1"/>
          <p:nvPr/>
        </p:nvSpPr>
        <p:spPr>
          <a:xfrm>
            <a:off x="3797085" y="6447295"/>
            <a:ext cx="7139149" cy="369332"/>
          </a:xfrm>
          <a:prstGeom prst="rect">
            <a:avLst/>
          </a:prstGeom>
          <a:noFill/>
        </p:spPr>
        <p:txBody>
          <a:bodyPr wrap="square" rtlCol="0">
            <a:spAutoFit/>
          </a:bodyPr>
          <a:lstStyle/>
          <a:p>
            <a:r>
              <a:rPr lang="en-US" dirty="0"/>
              <a:t>(Hattie, 2015; Hattie &amp; Smith, 2020; Lynch, 2020)</a:t>
            </a:r>
          </a:p>
        </p:txBody>
      </p:sp>
    </p:spTree>
    <p:extLst>
      <p:ext uri="{BB962C8B-B14F-4D97-AF65-F5344CB8AC3E}">
        <p14:creationId xmlns:p14="http://schemas.microsoft.com/office/powerpoint/2010/main" val="2413176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998537"/>
          </a:xfrm>
        </p:spPr>
        <p:txBody>
          <a:bodyPr/>
          <a:lstStyle/>
          <a:p>
            <a:r>
              <a:rPr lang="en-US" sz="4000" dirty="0"/>
              <a:t>Team Membership Configurations</a:t>
            </a:r>
          </a:p>
        </p:txBody>
      </p:sp>
      <p:sp>
        <p:nvSpPr>
          <p:cNvPr id="3" name="Content Placeholder 2"/>
          <p:cNvSpPr>
            <a:spLocks noGrp="1"/>
          </p:cNvSpPr>
          <p:nvPr>
            <p:ph type="body" idx="1"/>
          </p:nvPr>
        </p:nvSpPr>
        <p:spPr>
          <a:xfrm>
            <a:off x="304800" y="2057398"/>
            <a:ext cx="4038600" cy="3200402"/>
          </a:xfrm>
          <a:ln>
            <a:noFill/>
          </a:ln>
        </p:spPr>
        <p:txBody>
          <a:bodyPr/>
          <a:lstStyle/>
          <a:p>
            <a:pPr marL="0" indent="0" algn="ctr">
              <a:buNone/>
            </a:pPr>
            <a:r>
              <a:rPr lang="en-US" sz="2800" b="1" dirty="0"/>
              <a:t>Building Leadership Team</a:t>
            </a:r>
          </a:p>
          <a:p>
            <a:pPr marL="0" indent="0">
              <a:buNone/>
            </a:pPr>
            <a:endParaRPr lang="en-US" sz="800" b="1" dirty="0"/>
          </a:p>
          <a:p>
            <a:pPr marL="566738" indent="-433388">
              <a:buFont typeface="Arial" panose="020B0604020202020204" pitchFamily="34" charset="0"/>
              <a:buChar char="•"/>
            </a:pPr>
            <a:r>
              <a:rPr lang="en-US" sz="2400" dirty="0"/>
              <a:t>School principal</a:t>
            </a:r>
          </a:p>
          <a:p>
            <a:pPr marL="566738" indent="-433388">
              <a:buFont typeface="Arial" panose="020B0604020202020204" pitchFamily="34" charset="0"/>
              <a:buChar char="•"/>
            </a:pPr>
            <a:r>
              <a:rPr lang="en-US" sz="2400" dirty="0"/>
              <a:t>Teachers </a:t>
            </a:r>
          </a:p>
          <a:p>
            <a:pPr marL="566738" indent="-433388">
              <a:buFont typeface="Arial" panose="020B0604020202020204" pitchFamily="34" charset="0"/>
              <a:buChar char="•"/>
            </a:pPr>
            <a:r>
              <a:rPr lang="en-US" sz="2400" dirty="0"/>
              <a:t>Instructional coach </a:t>
            </a:r>
          </a:p>
          <a:p>
            <a:pPr marL="566738" indent="-433388">
              <a:buFont typeface="Arial" panose="020B0604020202020204" pitchFamily="34" charset="0"/>
              <a:buChar char="•"/>
            </a:pPr>
            <a:r>
              <a:rPr lang="en-US" sz="2400" dirty="0"/>
              <a:t>Support staff</a:t>
            </a:r>
            <a:endParaRPr lang="en-US" sz="2400" b="1" u="sng" dirty="0"/>
          </a:p>
        </p:txBody>
      </p:sp>
      <p:sp>
        <p:nvSpPr>
          <p:cNvPr id="4" name="Content Placeholder 3"/>
          <p:cNvSpPr>
            <a:spLocks noGrp="1"/>
          </p:cNvSpPr>
          <p:nvPr>
            <p:ph type="body" idx="2"/>
          </p:nvPr>
        </p:nvSpPr>
        <p:spPr>
          <a:xfrm>
            <a:off x="4965539" y="2057399"/>
            <a:ext cx="3873661" cy="3200401"/>
          </a:xfrm>
          <a:ln>
            <a:noFill/>
          </a:ln>
        </p:spPr>
        <p:txBody>
          <a:bodyPr/>
          <a:lstStyle/>
          <a:p>
            <a:pPr marL="0" indent="0">
              <a:buNone/>
            </a:pPr>
            <a:r>
              <a:rPr lang="en-US" sz="2800" b="1" dirty="0"/>
              <a:t>Collaborative Teams</a:t>
            </a:r>
          </a:p>
          <a:p>
            <a:pPr marL="0" indent="0" algn="ctr">
              <a:buNone/>
            </a:pPr>
            <a:endParaRPr lang="en-US" sz="800" b="1" dirty="0"/>
          </a:p>
          <a:p>
            <a:pPr marL="566738" indent="-433388">
              <a:buFont typeface="Arial" panose="020B0604020202020204" pitchFamily="34" charset="0"/>
              <a:buChar char="•"/>
            </a:pPr>
            <a:r>
              <a:rPr lang="en-US" sz="2400" dirty="0"/>
              <a:t>General education teachers</a:t>
            </a:r>
          </a:p>
          <a:p>
            <a:pPr marL="566738" indent="-433388">
              <a:buFont typeface="Arial" panose="020B0604020202020204" pitchFamily="34" charset="0"/>
              <a:buChar char="•"/>
            </a:pPr>
            <a:r>
              <a:rPr lang="en-US" sz="2400" dirty="0"/>
              <a:t>Special education teachers</a:t>
            </a:r>
          </a:p>
          <a:p>
            <a:pPr marL="566738" indent="-433388">
              <a:buFont typeface="Arial" panose="020B0604020202020204" pitchFamily="34" charset="0"/>
              <a:buChar char="•"/>
            </a:pPr>
            <a:r>
              <a:rPr lang="en-US" sz="2400" dirty="0"/>
              <a:t>Support staff</a:t>
            </a:r>
          </a:p>
        </p:txBody>
      </p:sp>
      <p:sp>
        <p:nvSpPr>
          <p:cNvPr id="6" name="TextBox 5">
            <a:extLst>
              <a:ext uri="{FF2B5EF4-FFF2-40B4-BE49-F238E27FC236}">
                <a16:creationId xmlns:a16="http://schemas.microsoft.com/office/drawing/2014/main" id="{9F77BBAE-8D8B-4C5D-86FE-B4FF139820E7}"/>
              </a:ext>
            </a:extLst>
          </p:cNvPr>
          <p:cNvSpPr txBox="1"/>
          <p:nvPr/>
        </p:nvSpPr>
        <p:spPr>
          <a:xfrm>
            <a:off x="7368987" y="5880847"/>
            <a:ext cx="1631577" cy="646331"/>
          </a:xfrm>
          <a:prstGeom prst="rect">
            <a:avLst/>
          </a:prstGeom>
          <a:noFill/>
        </p:spPr>
        <p:txBody>
          <a:bodyPr wrap="square" rtlCol="0">
            <a:spAutoFit/>
          </a:bodyPr>
          <a:lstStyle/>
          <a:p>
            <a:endParaRPr lang="en-US" dirty="0"/>
          </a:p>
          <a:p>
            <a:r>
              <a:rPr lang="en-US" dirty="0"/>
              <a:t>(Lynch, 2020)</a:t>
            </a:r>
          </a:p>
        </p:txBody>
      </p:sp>
    </p:spTree>
    <p:extLst>
      <p:ext uri="{BB962C8B-B14F-4D97-AF65-F5344CB8AC3E}">
        <p14:creationId xmlns:p14="http://schemas.microsoft.com/office/powerpoint/2010/main" val="2842769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762000"/>
            <a:ext cx="8458200" cy="762000"/>
          </a:xfrm>
        </p:spPr>
        <p:txBody>
          <a:bodyPr/>
          <a:lstStyle/>
          <a:p>
            <a:pPr algn="ctr"/>
            <a:r>
              <a:rPr lang="en-US" sz="3600" dirty="0"/>
              <a:t>Building Leadership Team Configurations</a:t>
            </a:r>
          </a:p>
        </p:txBody>
      </p:sp>
      <p:sp>
        <p:nvSpPr>
          <p:cNvPr id="6" name="Text Placeholder 5"/>
          <p:cNvSpPr>
            <a:spLocks noGrp="1"/>
          </p:cNvSpPr>
          <p:nvPr>
            <p:ph type="body" idx="1"/>
          </p:nvPr>
        </p:nvSpPr>
        <p:spPr>
          <a:xfrm>
            <a:off x="457202" y="1616598"/>
            <a:ext cx="4040188" cy="522287"/>
          </a:xfrm>
        </p:spPr>
        <p:txBody>
          <a:bodyPr/>
          <a:lstStyle/>
          <a:p>
            <a:endParaRPr lang="en-US" dirty="0"/>
          </a:p>
          <a:p>
            <a:endParaRPr lang="en-US" dirty="0"/>
          </a:p>
          <a:p>
            <a:endParaRPr lang="en-US" dirty="0"/>
          </a:p>
          <a:p>
            <a:endParaRPr lang="en-US" dirty="0"/>
          </a:p>
          <a:p>
            <a:pPr algn="ctr"/>
            <a:r>
              <a:rPr lang="en-US" sz="2800" dirty="0">
                <a:solidFill>
                  <a:srgbClr val="00B0F0"/>
                </a:solidFill>
              </a:rPr>
              <a:t>Elementary Example</a:t>
            </a:r>
          </a:p>
        </p:txBody>
      </p:sp>
      <p:sp>
        <p:nvSpPr>
          <p:cNvPr id="7" name="Content Placeholder 6"/>
          <p:cNvSpPr>
            <a:spLocks noGrp="1"/>
          </p:cNvSpPr>
          <p:nvPr>
            <p:ph sz="half" idx="2"/>
          </p:nvPr>
        </p:nvSpPr>
        <p:spPr>
          <a:xfrm>
            <a:off x="381000" y="2285842"/>
            <a:ext cx="4116391" cy="3891643"/>
          </a:xfrm>
        </p:spPr>
        <p:txBody>
          <a:bodyPr/>
          <a:lstStyle/>
          <a:p>
            <a:pPr fontAlgn="t">
              <a:buFont typeface="Arial" panose="020B0604020202020204" pitchFamily="34" charset="0"/>
              <a:buChar char="•"/>
            </a:pPr>
            <a:r>
              <a:rPr lang="en-US" dirty="0"/>
              <a:t>School leader/Principal</a:t>
            </a:r>
          </a:p>
          <a:p>
            <a:pPr fontAlgn="t">
              <a:buFont typeface="Arial" panose="020B0604020202020204" pitchFamily="34" charset="0"/>
              <a:buChar char="•"/>
            </a:pPr>
            <a:r>
              <a:rPr lang="en-US" dirty="0"/>
              <a:t>PK and primary grade representation</a:t>
            </a:r>
          </a:p>
          <a:p>
            <a:pPr fontAlgn="t">
              <a:buFont typeface="Arial" panose="020B0604020202020204" pitchFamily="34" charset="0"/>
              <a:buChar char="•"/>
            </a:pPr>
            <a:r>
              <a:rPr lang="en-US" dirty="0"/>
              <a:t>Intermediate grade level representation</a:t>
            </a:r>
          </a:p>
          <a:p>
            <a:pPr fontAlgn="t">
              <a:buFont typeface="Arial" panose="020B0604020202020204" pitchFamily="34" charset="0"/>
              <a:buChar char="•"/>
            </a:pPr>
            <a:r>
              <a:rPr lang="en-US" dirty="0"/>
              <a:t>Non-core teacher representation</a:t>
            </a:r>
          </a:p>
          <a:p>
            <a:pPr fontAlgn="t">
              <a:buFont typeface="Arial" panose="020B0604020202020204" pitchFamily="34" charset="0"/>
              <a:buChar char="•"/>
            </a:pPr>
            <a:r>
              <a:rPr lang="en-US" dirty="0"/>
              <a:t>Student support staff representation</a:t>
            </a:r>
          </a:p>
          <a:p>
            <a:endParaRPr lang="en-US" dirty="0"/>
          </a:p>
        </p:txBody>
      </p:sp>
      <p:sp>
        <p:nvSpPr>
          <p:cNvPr id="8" name="Text Placeholder 7"/>
          <p:cNvSpPr>
            <a:spLocks noGrp="1"/>
          </p:cNvSpPr>
          <p:nvPr>
            <p:ph type="body" sz="quarter" idx="3"/>
          </p:nvPr>
        </p:nvSpPr>
        <p:spPr>
          <a:xfrm>
            <a:off x="4971249" y="1616598"/>
            <a:ext cx="3362526" cy="522287"/>
          </a:xfrm>
        </p:spPr>
        <p:txBody>
          <a:bodyPr/>
          <a:lstStyle/>
          <a:p>
            <a:r>
              <a:rPr lang="en-US" sz="2800" dirty="0">
                <a:solidFill>
                  <a:srgbClr val="00B0F0"/>
                </a:solidFill>
              </a:rPr>
              <a:t>Secondary Example</a:t>
            </a:r>
          </a:p>
        </p:txBody>
      </p:sp>
      <p:sp>
        <p:nvSpPr>
          <p:cNvPr id="9" name="Content Placeholder 8"/>
          <p:cNvSpPr>
            <a:spLocks noGrp="1"/>
          </p:cNvSpPr>
          <p:nvPr>
            <p:ph sz="quarter" idx="4"/>
          </p:nvPr>
        </p:nvSpPr>
        <p:spPr>
          <a:xfrm>
            <a:off x="4953000" y="2285842"/>
            <a:ext cx="3733802" cy="3586843"/>
          </a:xfrm>
        </p:spPr>
        <p:txBody>
          <a:bodyPr/>
          <a:lstStyle/>
          <a:p>
            <a:pPr fontAlgn="t">
              <a:buFont typeface="Arial" panose="020B0604020202020204" pitchFamily="34" charset="0"/>
              <a:buChar char="•"/>
            </a:pPr>
            <a:r>
              <a:rPr lang="en-US" dirty="0"/>
              <a:t>School leader/Principal</a:t>
            </a:r>
          </a:p>
          <a:p>
            <a:pPr fontAlgn="t">
              <a:buFont typeface="Arial" panose="020B0604020202020204" pitchFamily="34" charset="0"/>
              <a:buChar char="•"/>
            </a:pPr>
            <a:r>
              <a:rPr lang="en-US" dirty="0"/>
              <a:t>Department staff representation</a:t>
            </a:r>
          </a:p>
          <a:p>
            <a:pPr fontAlgn="t">
              <a:buFont typeface="Arial" panose="020B0604020202020204" pitchFamily="34" charset="0"/>
              <a:buChar char="•"/>
            </a:pPr>
            <a:r>
              <a:rPr lang="en-US" dirty="0"/>
              <a:t>Student support staff representation</a:t>
            </a:r>
          </a:p>
        </p:txBody>
      </p:sp>
      <p:sp>
        <p:nvSpPr>
          <p:cNvPr id="2" name="TextBox 1">
            <a:extLst>
              <a:ext uri="{FF2B5EF4-FFF2-40B4-BE49-F238E27FC236}">
                <a16:creationId xmlns:a16="http://schemas.microsoft.com/office/drawing/2014/main" id="{56E44A9E-FD69-4DB9-AB4B-795F5E24F9D1}"/>
              </a:ext>
            </a:extLst>
          </p:cNvPr>
          <p:cNvSpPr txBox="1"/>
          <p:nvPr/>
        </p:nvSpPr>
        <p:spPr>
          <a:xfrm>
            <a:off x="7386917" y="5755342"/>
            <a:ext cx="2366682" cy="646331"/>
          </a:xfrm>
          <a:prstGeom prst="rect">
            <a:avLst/>
          </a:prstGeom>
          <a:noFill/>
        </p:spPr>
        <p:txBody>
          <a:bodyPr wrap="square" rtlCol="0">
            <a:spAutoFit/>
          </a:bodyPr>
          <a:lstStyle/>
          <a:p>
            <a:endParaRPr lang="en-US" dirty="0"/>
          </a:p>
          <a:p>
            <a:r>
              <a:rPr lang="en-US" dirty="0"/>
              <a:t>(Lynch, 2020)</a:t>
            </a:r>
          </a:p>
        </p:txBody>
      </p:sp>
    </p:spTree>
    <p:extLst>
      <p:ext uri="{BB962C8B-B14F-4D97-AF65-F5344CB8AC3E}">
        <p14:creationId xmlns:p14="http://schemas.microsoft.com/office/powerpoint/2010/main" val="34592872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E7869B-083D-4177-8DCD-B1F27BEDCA0C}"/>
              </a:ext>
            </a:extLst>
          </p:cNvPr>
          <p:cNvSpPr>
            <a:spLocks noGrp="1"/>
          </p:cNvSpPr>
          <p:nvPr>
            <p:ph type="title"/>
          </p:nvPr>
        </p:nvSpPr>
        <p:spPr>
          <a:xfrm>
            <a:off x="457200" y="719930"/>
            <a:ext cx="8229600" cy="693735"/>
          </a:xfrm>
        </p:spPr>
        <p:txBody>
          <a:bodyPr/>
          <a:lstStyle/>
          <a:p>
            <a:r>
              <a:rPr lang="en-US" sz="3600" dirty="0">
                <a:solidFill>
                  <a:srgbClr val="00B0F0"/>
                </a:solidFill>
              </a:rPr>
              <a:t>Reflect &amp; Discuss</a:t>
            </a:r>
          </a:p>
        </p:txBody>
      </p:sp>
      <p:sp>
        <p:nvSpPr>
          <p:cNvPr id="4" name="Text Placeholder 3">
            <a:extLst>
              <a:ext uri="{FF2B5EF4-FFF2-40B4-BE49-F238E27FC236}">
                <a16:creationId xmlns:a16="http://schemas.microsoft.com/office/drawing/2014/main" id="{66BD88EF-D6E8-40CD-82E3-AF03D7568CDB}"/>
              </a:ext>
            </a:extLst>
          </p:cNvPr>
          <p:cNvSpPr>
            <a:spLocks noGrp="1"/>
          </p:cNvSpPr>
          <p:nvPr>
            <p:ph type="body" idx="1"/>
          </p:nvPr>
        </p:nvSpPr>
        <p:spPr>
          <a:xfrm>
            <a:off x="304800" y="1689904"/>
            <a:ext cx="8610600" cy="4101298"/>
          </a:xfrm>
        </p:spPr>
        <p:txBody>
          <a:bodyPr/>
          <a:lstStyle/>
          <a:p>
            <a:pPr marL="625475" indent="-533400">
              <a:spcBef>
                <a:spcPts val="0"/>
              </a:spcBef>
              <a:spcAft>
                <a:spcPts val="1200"/>
              </a:spcAft>
              <a:buFont typeface="Wingdings" panose="05000000000000000000" pitchFamily="2" charset="2"/>
              <a:buChar char="q"/>
            </a:pPr>
            <a:r>
              <a:rPr lang="en-US" dirty="0"/>
              <a:t>Is a </a:t>
            </a:r>
            <a:r>
              <a:rPr lang="en-US" b="1" dirty="0"/>
              <a:t>leadership team </a:t>
            </a:r>
            <a:r>
              <a:rPr lang="en-US" dirty="0"/>
              <a:t>already established in your building?  Functions? Roles/responsibilities?</a:t>
            </a:r>
          </a:p>
          <a:p>
            <a:pPr marL="625475" indent="-533400">
              <a:spcBef>
                <a:spcPts val="0"/>
              </a:spcBef>
              <a:spcAft>
                <a:spcPts val="1200"/>
              </a:spcAft>
              <a:buFont typeface="Wingdings" panose="05000000000000000000" pitchFamily="2" charset="2"/>
              <a:buChar char="q"/>
            </a:pPr>
            <a:r>
              <a:rPr lang="en-US" dirty="0"/>
              <a:t>Are </a:t>
            </a:r>
            <a:r>
              <a:rPr lang="en-US" b="1" dirty="0"/>
              <a:t>collaborative teams </a:t>
            </a:r>
            <a:r>
              <a:rPr lang="en-US" dirty="0"/>
              <a:t>established across grade/content areas? Functions? Roles/responsibilities?</a:t>
            </a:r>
          </a:p>
          <a:p>
            <a:pPr marL="625475" indent="-533400">
              <a:spcBef>
                <a:spcPts val="0"/>
              </a:spcBef>
              <a:spcAft>
                <a:spcPts val="1200"/>
              </a:spcAft>
              <a:buFont typeface="Wingdings" panose="05000000000000000000" pitchFamily="2" charset="2"/>
              <a:buChar char="q"/>
            </a:pPr>
            <a:r>
              <a:rPr lang="en-US" dirty="0"/>
              <a:t>Are all staff on at least one collaborative team?</a:t>
            </a:r>
          </a:p>
          <a:p>
            <a:pPr marL="625475" indent="-533400">
              <a:spcBef>
                <a:spcPts val="0"/>
              </a:spcBef>
              <a:spcAft>
                <a:spcPts val="1200"/>
              </a:spcAft>
              <a:buFont typeface="Wingdings" panose="05000000000000000000" pitchFamily="2" charset="2"/>
              <a:buChar char="q"/>
            </a:pPr>
            <a:r>
              <a:rPr lang="en-US" dirty="0"/>
              <a:t>Are collaborative teams running efficiently and effectively?  How is that ensured?</a:t>
            </a:r>
          </a:p>
        </p:txBody>
      </p:sp>
      <p:pic>
        <p:nvPicPr>
          <p:cNvPr id="5" name="Picture 4" descr="Reflections/Activities Icon&#10;&#10;This icon indicates the presence of activities or times of reflection.">
            <a:extLst>
              <a:ext uri="{FF2B5EF4-FFF2-40B4-BE49-F238E27FC236}">
                <a16:creationId xmlns:a16="http://schemas.microsoft.com/office/drawing/2014/main" id="{D4C81484-4E43-4F32-8B69-F200CCA10B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4359" y="5562600"/>
            <a:ext cx="701041" cy="701041"/>
          </a:xfrm>
          <a:prstGeom prst="rect">
            <a:avLst/>
          </a:prstGeom>
        </p:spPr>
      </p:pic>
    </p:spTree>
    <p:extLst>
      <p:ext uri="{BB962C8B-B14F-4D97-AF65-F5344CB8AC3E}">
        <p14:creationId xmlns:p14="http://schemas.microsoft.com/office/powerpoint/2010/main" val="1889773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912919-EC5B-4648-999F-5ED8A5BFA8B8}"/>
              </a:ext>
            </a:extLst>
          </p:cNvPr>
          <p:cNvSpPr>
            <a:spLocks noGrp="1"/>
          </p:cNvSpPr>
          <p:nvPr>
            <p:ph type="title"/>
          </p:nvPr>
        </p:nvSpPr>
        <p:spPr/>
        <p:txBody>
          <a:bodyPr/>
          <a:lstStyle/>
          <a:p>
            <a:r>
              <a:rPr lang="en-US" sz="4000" dirty="0"/>
              <a:t>Hidden Slide #5</a:t>
            </a:r>
          </a:p>
        </p:txBody>
      </p:sp>
      <p:sp>
        <p:nvSpPr>
          <p:cNvPr id="2" name="Text Placeholder 1">
            <a:extLst>
              <a:ext uri="{FF2B5EF4-FFF2-40B4-BE49-F238E27FC236}">
                <a16:creationId xmlns:a16="http://schemas.microsoft.com/office/drawing/2014/main" id="{6439CC92-1F75-41C0-A81E-7486644E05EC}"/>
              </a:ext>
            </a:extLst>
          </p:cNvPr>
          <p:cNvSpPr>
            <a:spLocks noGrp="1"/>
          </p:cNvSpPr>
          <p:nvPr>
            <p:ph type="body" idx="1"/>
          </p:nvPr>
        </p:nvSpPr>
        <p:spPr>
          <a:xfrm>
            <a:off x="609600" y="1597027"/>
            <a:ext cx="8077200" cy="4092576"/>
          </a:xfrm>
        </p:spPr>
        <p:txBody>
          <a:bodyPr/>
          <a:lstStyle/>
          <a:p>
            <a:pPr marL="0" indent="0">
              <a:spcBef>
                <a:spcPts val="0"/>
              </a:spcBef>
              <a:buSzPts val="1500"/>
              <a:buNone/>
            </a:pPr>
            <a:r>
              <a:rPr lang="en-US" dirty="0"/>
              <a:t>Handout packet</a:t>
            </a:r>
          </a:p>
          <a:p>
            <a:pPr marL="508000" indent="-508000">
              <a:spcBef>
                <a:spcPts val="0"/>
              </a:spcBef>
              <a:buSzPct val="100000"/>
              <a:buFont typeface="+mj-lt"/>
              <a:buAutoNum type="arabicPeriod"/>
            </a:pPr>
            <a:r>
              <a:rPr lang="en-US" dirty="0"/>
              <a:t>Key Terms</a:t>
            </a:r>
          </a:p>
          <a:p>
            <a:pPr marL="508000" indent="-508000">
              <a:spcBef>
                <a:spcPts val="0"/>
              </a:spcBef>
              <a:buSzPct val="100000"/>
              <a:buFont typeface="+mj-lt"/>
              <a:buAutoNum type="arabicPeriod"/>
            </a:pPr>
            <a:r>
              <a:rPr lang="en-US" i="1" dirty="0"/>
              <a:t>Instructional Leadership </a:t>
            </a:r>
            <a:r>
              <a:rPr lang="en-US" dirty="0"/>
              <a:t>Infographic</a:t>
            </a:r>
          </a:p>
          <a:p>
            <a:pPr marL="508000" indent="-508000">
              <a:spcBef>
                <a:spcPts val="0"/>
              </a:spcBef>
              <a:buSzPct val="100000"/>
              <a:buFont typeface="+mj-lt"/>
              <a:buAutoNum type="arabicPeriod"/>
            </a:pPr>
            <a:r>
              <a:rPr lang="en-US" i="1" dirty="0"/>
              <a:t>Instructional Leadership</a:t>
            </a:r>
            <a:r>
              <a:rPr lang="en-US" dirty="0"/>
              <a:t> Practice Profile</a:t>
            </a:r>
          </a:p>
          <a:p>
            <a:pPr marL="508000" indent="-508000">
              <a:spcBef>
                <a:spcPts val="0"/>
              </a:spcBef>
              <a:buSzPct val="100000"/>
              <a:buFont typeface="+mj-lt"/>
              <a:buAutoNum type="arabicPeriod"/>
            </a:pPr>
            <a:r>
              <a:rPr lang="en-US" dirty="0"/>
              <a:t>Hattie’s Ten Mind Frames for Educators</a:t>
            </a:r>
          </a:p>
          <a:p>
            <a:pPr marL="508000" indent="-508000">
              <a:spcBef>
                <a:spcPts val="0"/>
              </a:spcBef>
              <a:buSzPct val="100000"/>
              <a:buFont typeface="+mj-lt"/>
              <a:buAutoNum type="arabicPeriod"/>
            </a:pPr>
            <a:r>
              <a:rPr lang="en-US" dirty="0"/>
              <a:t>Managerial vs. Instructional Tasks</a:t>
            </a:r>
          </a:p>
          <a:p>
            <a:pPr marL="508000" indent="-508000">
              <a:spcBef>
                <a:spcPts val="0"/>
              </a:spcBef>
              <a:buSzPct val="100000"/>
              <a:buFont typeface="+mj-lt"/>
              <a:buAutoNum type="arabicPeriod"/>
            </a:pPr>
            <a:r>
              <a:rPr lang="en-US" b="0" baseline="0" dirty="0"/>
              <a:t>Activity</a:t>
            </a:r>
            <a:r>
              <a:rPr lang="en-US" b="1" baseline="0" dirty="0"/>
              <a:t>: </a:t>
            </a:r>
            <a:r>
              <a:rPr lang="en-US" dirty="0"/>
              <a:t>Educational Practice Impact on Student Achievement</a:t>
            </a:r>
          </a:p>
          <a:p>
            <a:pPr marL="508000" indent="-508000">
              <a:spcBef>
                <a:spcPts val="0"/>
              </a:spcBef>
              <a:buSzPct val="100000"/>
              <a:buFont typeface="+mj-lt"/>
              <a:buAutoNum type="arabicPeriod"/>
            </a:pPr>
            <a:r>
              <a:rPr lang="en-US" dirty="0"/>
              <a:t>Answer Key: Educational Practice Impact on Student Achievement</a:t>
            </a:r>
          </a:p>
          <a:p>
            <a:pPr marL="508000" indent="-508000">
              <a:spcBef>
                <a:spcPts val="0"/>
              </a:spcBef>
              <a:buSzPct val="100000"/>
              <a:buFont typeface="+mj-lt"/>
              <a:buAutoNum type="arabicPeriod"/>
            </a:pPr>
            <a:r>
              <a:rPr lang="en-US" dirty="0"/>
              <a:t>Ensuring Resources</a:t>
            </a:r>
          </a:p>
          <a:p>
            <a:pPr marL="508000" indent="-508000">
              <a:spcBef>
                <a:spcPts val="0"/>
              </a:spcBef>
              <a:buFont typeface="+mj-lt"/>
              <a:buAutoNum type="arabicPeriod"/>
            </a:pPr>
            <a:r>
              <a:rPr lang="en-US" b="0" baseline="0" dirty="0"/>
              <a:t>Instructional Leadership Action Planning Template</a:t>
            </a:r>
          </a:p>
          <a:p>
            <a:pPr marL="385763" indent="-385763">
              <a:spcBef>
                <a:spcPts val="0"/>
              </a:spcBef>
              <a:buSzPct val="100000"/>
              <a:buFont typeface="+mj-lt"/>
              <a:buAutoNum type="arabicPeriod"/>
            </a:pPr>
            <a:endParaRPr lang="en-US" dirty="0"/>
          </a:p>
          <a:p>
            <a:pPr marL="0" indent="0">
              <a:spcBef>
                <a:spcPts val="0"/>
              </a:spcBef>
              <a:buSzPct val="100000"/>
              <a:buNone/>
            </a:pPr>
            <a:endParaRPr lang="en-US" sz="2400" dirty="0"/>
          </a:p>
          <a:p>
            <a:pPr marL="385763" indent="-385763">
              <a:spcBef>
                <a:spcPts val="0"/>
              </a:spcBef>
              <a:buSzPct val="100000"/>
              <a:buFont typeface="+mj-lt"/>
              <a:buAutoNum type="arabicPeriod"/>
            </a:pPr>
            <a:endParaRPr lang="en-US" dirty="0"/>
          </a:p>
          <a:p>
            <a:pPr marL="385763" indent="-385763">
              <a:spcBef>
                <a:spcPts val="0"/>
              </a:spcBef>
              <a:buSzPct val="100000"/>
              <a:buFont typeface="+mj-lt"/>
              <a:buAutoNum type="arabicPeriod"/>
            </a:pPr>
            <a:endParaRPr lang="en-US" dirty="0"/>
          </a:p>
          <a:p>
            <a:pPr marL="0" indent="0">
              <a:spcBef>
                <a:spcPts val="0"/>
              </a:spcBef>
              <a:buSzPct val="100000"/>
              <a:buNone/>
            </a:pPr>
            <a:r>
              <a:rPr lang="en-US" b="1" dirty="0"/>
              <a:t> </a:t>
            </a:r>
            <a:endParaRPr lang="en-US" sz="2400" dirty="0"/>
          </a:p>
          <a:p>
            <a:pPr marL="385763" indent="-385763">
              <a:spcBef>
                <a:spcPts val="0"/>
              </a:spcBef>
              <a:buSzPct val="100000"/>
              <a:buFont typeface="+mj-lt"/>
              <a:buAutoNum type="arabicPeriod"/>
            </a:pPr>
            <a:endParaRPr lang="en-US" sz="2400" dirty="0"/>
          </a:p>
          <a:p>
            <a:pPr marL="385763" indent="-385763">
              <a:spcBef>
                <a:spcPts val="0"/>
              </a:spcBef>
              <a:buSzPct val="100000"/>
              <a:buFont typeface="+mj-lt"/>
              <a:buAutoNum type="arabicPeriod"/>
            </a:pPr>
            <a:endParaRPr lang="en-US" sz="2400" dirty="0"/>
          </a:p>
          <a:p>
            <a:pPr marL="0" indent="0">
              <a:spcBef>
                <a:spcPts val="0"/>
              </a:spcBef>
              <a:buSzPct val="100000"/>
              <a:buNone/>
            </a:pPr>
            <a:endParaRPr lang="en-US" sz="2400" dirty="0"/>
          </a:p>
          <a:p>
            <a:pPr marL="0" indent="0">
              <a:spcBef>
                <a:spcPts val="0"/>
              </a:spcBef>
              <a:buSzPct val="100000"/>
              <a:buNone/>
            </a:pPr>
            <a:r>
              <a:rPr lang="en-US" dirty="0"/>
              <a:t> </a:t>
            </a:r>
            <a:endParaRPr lang="en-US" sz="2400" dirty="0"/>
          </a:p>
          <a:p>
            <a:endParaRPr lang="en-US" dirty="0"/>
          </a:p>
        </p:txBody>
      </p:sp>
      <p:pic>
        <p:nvPicPr>
          <p:cNvPr id="4" name="Picture 3" descr="This icon indicates there is further information found in the Handout packet." title="Document Icon">
            <a:extLst>
              <a:ext uri="{FF2B5EF4-FFF2-40B4-BE49-F238E27FC236}">
                <a16:creationId xmlns:a16="http://schemas.microsoft.com/office/drawing/2014/main" id="{CCEBA143-446C-4554-B71D-80E28B8EF9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037" y="5791201"/>
            <a:ext cx="720726" cy="723741"/>
          </a:xfrm>
          <a:prstGeom prst="rect">
            <a:avLst/>
          </a:prstGeom>
        </p:spPr>
      </p:pic>
    </p:spTree>
    <p:extLst>
      <p:ext uri="{BB962C8B-B14F-4D97-AF65-F5344CB8AC3E}">
        <p14:creationId xmlns:p14="http://schemas.microsoft.com/office/powerpoint/2010/main" val="4203965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D51C74-5262-4B00-80EC-3FF96DD2AB98}"/>
              </a:ext>
            </a:extLst>
          </p:cNvPr>
          <p:cNvSpPr txBox="1"/>
          <p:nvPr/>
        </p:nvSpPr>
        <p:spPr>
          <a:xfrm>
            <a:off x="5145437" y="5943600"/>
            <a:ext cx="3890074" cy="369332"/>
          </a:xfrm>
          <a:prstGeom prst="rect">
            <a:avLst/>
          </a:prstGeom>
          <a:noFill/>
        </p:spPr>
        <p:txBody>
          <a:bodyPr wrap="square">
            <a:spAutoFit/>
          </a:bodyPr>
          <a:lstStyle/>
          <a:p>
            <a:r>
              <a:rPr lang="en-US" dirty="0"/>
              <a:t>(Hattie, 2015; Hattie &amp; Smith, 2018)</a:t>
            </a:r>
          </a:p>
        </p:txBody>
      </p:sp>
      <p:sp>
        <p:nvSpPr>
          <p:cNvPr id="9" name="Title 1">
            <a:extLst>
              <a:ext uri="{FF2B5EF4-FFF2-40B4-BE49-F238E27FC236}">
                <a16:creationId xmlns:a16="http://schemas.microsoft.com/office/drawing/2014/main" id="{B2899D1E-66D5-E039-0C8B-9A2014EF6AE8}"/>
              </a:ext>
            </a:extLst>
          </p:cNvPr>
          <p:cNvSpPr>
            <a:spLocks noGrp="1"/>
          </p:cNvSpPr>
          <p:nvPr>
            <p:ph type="title"/>
          </p:nvPr>
        </p:nvSpPr>
        <p:spPr>
          <a:xfrm>
            <a:off x="457200" y="914400"/>
            <a:ext cx="8229600" cy="1143000"/>
          </a:xfrm>
        </p:spPr>
        <p:txBody>
          <a:bodyPr/>
          <a:lstStyle/>
          <a:p>
            <a:br>
              <a:rPr lang="en-US" sz="4000" dirty="0"/>
            </a:br>
            <a:br>
              <a:rPr lang="en-US" sz="4000" dirty="0"/>
            </a:br>
            <a:r>
              <a:rPr lang="en-US" sz="3600" b="1" dirty="0">
                <a:solidFill>
                  <a:srgbClr val="0070C0"/>
                </a:solidFill>
              </a:rPr>
              <a:t>5 KEY ACTIONS </a:t>
            </a:r>
            <a:r>
              <a:rPr lang="en-US" sz="3600" dirty="0">
                <a:solidFill>
                  <a:srgbClr val="0070C0"/>
                </a:solidFill>
              </a:rPr>
              <a:t>OF A BUILDING INSTRUCTIONAL LEADER </a:t>
            </a:r>
            <a:br>
              <a:rPr lang="en-US" dirty="0">
                <a:solidFill>
                  <a:srgbClr val="0070C0"/>
                </a:solidFill>
              </a:rPr>
            </a:br>
            <a:br>
              <a:rPr lang="en-US" sz="4000" dirty="0">
                <a:solidFill>
                  <a:srgbClr val="0070C0"/>
                </a:solidFill>
              </a:rPr>
            </a:br>
            <a:r>
              <a:rPr lang="en-US" dirty="0"/>
              <a:t> </a:t>
            </a:r>
            <a:endParaRPr lang="en-US" sz="4000" dirty="0"/>
          </a:p>
        </p:txBody>
      </p:sp>
      <p:sp>
        <p:nvSpPr>
          <p:cNvPr id="10" name="Content Placeholder 2">
            <a:extLst>
              <a:ext uri="{FF2B5EF4-FFF2-40B4-BE49-F238E27FC236}">
                <a16:creationId xmlns:a16="http://schemas.microsoft.com/office/drawing/2014/main" id="{6BF70C60-D72A-8FC5-5432-3456CD8792F8}"/>
              </a:ext>
            </a:extLst>
          </p:cNvPr>
          <p:cNvSpPr>
            <a:spLocks noGrp="1"/>
          </p:cNvSpPr>
          <p:nvPr>
            <p:ph type="body" idx="1"/>
          </p:nvPr>
        </p:nvSpPr>
        <p:spPr>
          <a:xfrm>
            <a:off x="0" y="2247900"/>
            <a:ext cx="9144000" cy="3962400"/>
          </a:xfrm>
        </p:spPr>
        <p:txBody>
          <a:bodyPr/>
          <a:lstStyle/>
          <a:p>
            <a:pPr marL="1200150" lvl="1" indent="-742950">
              <a:spcBef>
                <a:spcPts val="0"/>
              </a:spcBef>
              <a:spcAft>
                <a:spcPts val="1200"/>
              </a:spcAft>
              <a:buFont typeface="+mj-lt"/>
              <a:buAutoNum type="arabicPeriod"/>
            </a:pPr>
            <a:r>
              <a:rPr lang="en-US" sz="2800" dirty="0">
                <a:solidFill>
                  <a:schemeClr val="tx1"/>
                </a:solidFill>
              </a:rPr>
              <a:t>Establish a collaborative culture and climate</a:t>
            </a:r>
          </a:p>
          <a:p>
            <a:pPr marL="1200150" lvl="1" indent="-742950">
              <a:spcBef>
                <a:spcPts val="0"/>
              </a:spcBef>
              <a:spcAft>
                <a:spcPts val="1200"/>
              </a:spcAft>
              <a:buFont typeface="+mj-lt"/>
              <a:buAutoNum type="arabicPeriod"/>
            </a:pPr>
            <a:r>
              <a:rPr lang="en-US" sz="2800" b="1" dirty="0"/>
              <a:t>Set time for implementation</a:t>
            </a:r>
          </a:p>
          <a:p>
            <a:pPr marL="1200150" lvl="1" indent="-742950">
              <a:spcBef>
                <a:spcPts val="0"/>
              </a:spcBef>
              <a:spcAft>
                <a:spcPts val="1200"/>
              </a:spcAft>
              <a:buFont typeface="+mj-lt"/>
              <a:buAutoNum type="arabicPeriod"/>
            </a:pPr>
            <a:r>
              <a:rPr lang="en-US" sz="2800" dirty="0"/>
              <a:t>Establish expectations</a:t>
            </a:r>
          </a:p>
          <a:p>
            <a:pPr marL="1200150" lvl="1" indent="-742950">
              <a:spcBef>
                <a:spcPts val="0"/>
              </a:spcBef>
              <a:spcAft>
                <a:spcPts val="1200"/>
              </a:spcAft>
              <a:buFont typeface="+mj-lt"/>
              <a:buAutoNum type="arabicPeriod"/>
            </a:pPr>
            <a:r>
              <a:rPr lang="en-US" sz="2800" dirty="0"/>
              <a:t>Ensure resources</a:t>
            </a:r>
          </a:p>
          <a:p>
            <a:pPr marL="1200150" lvl="1" indent="-742950">
              <a:spcBef>
                <a:spcPts val="0"/>
              </a:spcBef>
              <a:spcAft>
                <a:spcPts val="1200"/>
              </a:spcAft>
              <a:buFont typeface="+mj-lt"/>
              <a:buAutoNum type="arabicPeriod"/>
            </a:pPr>
            <a:r>
              <a:rPr lang="en-US" sz="2800" dirty="0"/>
              <a:t>Monitor for implementation and collaboration</a:t>
            </a:r>
          </a:p>
          <a:p>
            <a:pPr marL="1200150" lvl="1" indent="-742950">
              <a:buAutoNum type="arabicPeriod"/>
            </a:pPr>
            <a:endParaRPr lang="en-US" sz="3200" dirty="0"/>
          </a:p>
        </p:txBody>
      </p:sp>
    </p:spTree>
    <p:extLst>
      <p:ext uri="{BB962C8B-B14F-4D97-AF65-F5344CB8AC3E}">
        <p14:creationId xmlns:p14="http://schemas.microsoft.com/office/powerpoint/2010/main" val="1027828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8BDA17-F380-456F-84F8-05B05F95047E}"/>
              </a:ext>
            </a:extLst>
          </p:cNvPr>
          <p:cNvSpPr>
            <a:spLocks noGrp="1"/>
          </p:cNvSpPr>
          <p:nvPr>
            <p:ph type="title"/>
          </p:nvPr>
        </p:nvSpPr>
        <p:spPr>
          <a:xfrm>
            <a:off x="457200" y="1066799"/>
            <a:ext cx="8229600" cy="631826"/>
          </a:xfrm>
        </p:spPr>
        <p:txBody>
          <a:bodyPr/>
          <a:lstStyle/>
          <a:p>
            <a:r>
              <a:rPr lang="en-US" sz="3600" dirty="0"/>
              <a:t>Key Action: Set Time For Implementation</a:t>
            </a:r>
          </a:p>
        </p:txBody>
      </p:sp>
      <p:sp>
        <p:nvSpPr>
          <p:cNvPr id="4" name="Text Placeholder 3">
            <a:extLst>
              <a:ext uri="{FF2B5EF4-FFF2-40B4-BE49-F238E27FC236}">
                <a16:creationId xmlns:a16="http://schemas.microsoft.com/office/drawing/2014/main" id="{8192707D-124E-4AE9-A9CB-0188E6322FEE}"/>
              </a:ext>
            </a:extLst>
          </p:cNvPr>
          <p:cNvSpPr>
            <a:spLocks noGrp="1"/>
          </p:cNvSpPr>
          <p:nvPr>
            <p:ph type="body" idx="1"/>
          </p:nvPr>
        </p:nvSpPr>
        <p:spPr>
          <a:xfrm>
            <a:off x="457200" y="2133599"/>
            <a:ext cx="8229600" cy="4038601"/>
          </a:xfrm>
        </p:spPr>
        <p:txBody>
          <a:bodyPr/>
          <a:lstStyle/>
          <a:p>
            <a:pPr marL="457200" lvl="1" indent="0">
              <a:buNone/>
            </a:pPr>
            <a:r>
              <a:rPr lang="en-US" sz="2800" dirty="0">
                <a:solidFill>
                  <a:srgbClr val="0070C0"/>
                </a:solidFill>
              </a:rPr>
              <a:t>Teachers need time during the school day set aside for collaboration that includes the following:</a:t>
            </a:r>
          </a:p>
          <a:p>
            <a:pPr marL="914400" lvl="1" indent="-450850"/>
            <a:r>
              <a:rPr lang="en-US" sz="2800" dirty="0"/>
              <a:t>Training/professional development</a:t>
            </a:r>
          </a:p>
          <a:p>
            <a:pPr marL="914400" lvl="1" indent="-450850"/>
            <a:r>
              <a:rPr lang="en-US" sz="2800" dirty="0"/>
              <a:t>Data collection</a:t>
            </a:r>
          </a:p>
          <a:p>
            <a:pPr marL="914400" lvl="1" indent="-450850"/>
            <a:r>
              <a:rPr lang="en-US" sz="2800" dirty="0"/>
              <a:t>Data analysis</a:t>
            </a:r>
          </a:p>
          <a:p>
            <a:pPr marL="914400" lvl="1" indent="-450850"/>
            <a:r>
              <a:rPr lang="en-US" sz="2800" dirty="0"/>
              <a:t>Team planning </a:t>
            </a:r>
          </a:p>
        </p:txBody>
      </p:sp>
      <p:pic>
        <p:nvPicPr>
          <p:cNvPr id="2" name="Picture 1">
            <a:extLst>
              <a:ext uri="{FF2B5EF4-FFF2-40B4-BE49-F238E27FC236}">
                <a16:creationId xmlns:a16="http://schemas.microsoft.com/office/drawing/2014/main" id="{552AD67E-A646-4809-B5CC-D32D62AF3281}"/>
              </a:ext>
            </a:extLst>
          </p:cNvPr>
          <p:cNvPicPr>
            <a:picLocks noChangeAspect="1"/>
          </p:cNvPicPr>
          <p:nvPr/>
        </p:nvPicPr>
        <p:blipFill>
          <a:blip r:embed="rId3"/>
          <a:stretch>
            <a:fillRect/>
          </a:stretch>
        </p:blipFill>
        <p:spPr>
          <a:xfrm>
            <a:off x="8051801" y="5474561"/>
            <a:ext cx="812800" cy="812800"/>
          </a:xfrm>
          <a:prstGeom prst="rect">
            <a:avLst/>
          </a:prstGeom>
        </p:spPr>
      </p:pic>
    </p:spTree>
    <p:extLst>
      <p:ext uri="{BB962C8B-B14F-4D97-AF65-F5344CB8AC3E}">
        <p14:creationId xmlns:p14="http://schemas.microsoft.com/office/powerpoint/2010/main" val="1838183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68AFE6-270E-256A-A241-785C2342D806}"/>
              </a:ext>
            </a:extLst>
          </p:cNvPr>
          <p:cNvSpPr>
            <a:spLocks noGrp="1"/>
          </p:cNvSpPr>
          <p:nvPr>
            <p:ph type="title"/>
          </p:nvPr>
        </p:nvSpPr>
        <p:spPr>
          <a:xfrm>
            <a:off x="457200" y="914400"/>
            <a:ext cx="8229600" cy="1143000"/>
          </a:xfrm>
        </p:spPr>
        <p:txBody>
          <a:bodyPr/>
          <a:lstStyle/>
          <a:p>
            <a:br>
              <a:rPr lang="en-US" sz="4000" dirty="0"/>
            </a:br>
            <a:br>
              <a:rPr lang="en-US" sz="4000" dirty="0"/>
            </a:br>
            <a:r>
              <a:rPr lang="en-US" sz="3600" b="1" dirty="0">
                <a:solidFill>
                  <a:srgbClr val="0070C0"/>
                </a:solidFill>
              </a:rPr>
              <a:t>5 KEY ACTIONS </a:t>
            </a:r>
            <a:r>
              <a:rPr lang="en-US" sz="3600" dirty="0">
                <a:solidFill>
                  <a:srgbClr val="0070C0"/>
                </a:solidFill>
              </a:rPr>
              <a:t>OF A BUILDING INSTRUCTIONAL LEADER </a:t>
            </a:r>
            <a:br>
              <a:rPr lang="en-US" dirty="0">
                <a:solidFill>
                  <a:srgbClr val="0070C0"/>
                </a:solidFill>
              </a:rPr>
            </a:br>
            <a:br>
              <a:rPr lang="en-US" sz="4000" dirty="0">
                <a:solidFill>
                  <a:srgbClr val="0070C0"/>
                </a:solidFill>
              </a:rPr>
            </a:br>
            <a:r>
              <a:rPr lang="en-US" dirty="0"/>
              <a:t> </a:t>
            </a:r>
            <a:endParaRPr lang="en-US" sz="4000" dirty="0"/>
          </a:p>
        </p:txBody>
      </p:sp>
      <p:sp>
        <p:nvSpPr>
          <p:cNvPr id="9" name="Content Placeholder 2">
            <a:extLst>
              <a:ext uri="{FF2B5EF4-FFF2-40B4-BE49-F238E27FC236}">
                <a16:creationId xmlns:a16="http://schemas.microsoft.com/office/drawing/2014/main" id="{26DA7758-7898-32FD-4DCF-53A63980272A}"/>
              </a:ext>
            </a:extLst>
          </p:cNvPr>
          <p:cNvSpPr>
            <a:spLocks noGrp="1"/>
          </p:cNvSpPr>
          <p:nvPr>
            <p:ph type="body" idx="1"/>
          </p:nvPr>
        </p:nvSpPr>
        <p:spPr>
          <a:xfrm>
            <a:off x="0" y="2247900"/>
            <a:ext cx="9144000" cy="3962400"/>
          </a:xfrm>
        </p:spPr>
        <p:txBody>
          <a:bodyPr/>
          <a:lstStyle/>
          <a:p>
            <a:pPr marL="1200150" lvl="1" indent="-742950">
              <a:spcBef>
                <a:spcPts val="0"/>
              </a:spcBef>
              <a:spcAft>
                <a:spcPts val="1200"/>
              </a:spcAft>
              <a:buFont typeface="+mj-lt"/>
              <a:buAutoNum type="arabicPeriod"/>
            </a:pPr>
            <a:r>
              <a:rPr lang="en-US" sz="2800" dirty="0">
                <a:solidFill>
                  <a:schemeClr val="tx1"/>
                </a:solidFill>
              </a:rPr>
              <a:t>Establish a collaborative culture and climate</a:t>
            </a:r>
          </a:p>
          <a:p>
            <a:pPr marL="1200150" lvl="1" indent="-742950">
              <a:spcBef>
                <a:spcPts val="0"/>
              </a:spcBef>
              <a:spcAft>
                <a:spcPts val="1200"/>
              </a:spcAft>
              <a:buFont typeface="+mj-lt"/>
              <a:buAutoNum type="arabicPeriod"/>
            </a:pPr>
            <a:r>
              <a:rPr lang="en-US" sz="2800" dirty="0"/>
              <a:t>Set time for implementation</a:t>
            </a:r>
          </a:p>
          <a:p>
            <a:pPr marL="1200150" lvl="1" indent="-742950">
              <a:spcBef>
                <a:spcPts val="0"/>
              </a:spcBef>
              <a:spcAft>
                <a:spcPts val="1200"/>
              </a:spcAft>
              <a:buFont typeface="+mj-lt"/>
              <a:buAutoNum type="arabicPeriod"/>
            </a:pPr>
            <a:r>
              <a:rPr lang="en-US" sz="2800" b="1" dirty="0"/>
              <a:t>Establish expectations</a:t>
            </a:r>
          </a:p>
          <a:p>
            <a:pPr marL="1200150" lvl="1" indent="-742950">
              <a:spcBef>
                <a:spcPts val="0"/>
              </a:spcBef>
              <a:spcAft>
                <a:spcPts val="1200"/>
              </a:spcAft>
              <a:buFont typeface="+mj-lt"/>
              <a:buAutoNum type="arabicPeriod"/>
            </a:pPr>
            <a:r>
              <a:rPr lang="en-US" sz="2800" dirty="0"/>
              <a:t>Ensure resources</a:t>
            </a:r>
          </a:p>
          <a:p>
            <a:pPr marL="1200150" lvl="1" indent="-742950">
              <a:spcBef>
                <a:spcPts val="0"/>
              </a:spcBef>
              <a:spcAft>
                <a:spcPts val="1200"/>
              </a:spcAft>
              <a:buFont typeface="+mj-lt"/>
              <a:buAutoNum type="arabicPeriod"/>
            </a:pPr>
            <a:r>
              <a:rPr lang="en-US" sz="2800" dirty="0"/>
              <a:t>Monitor for implementation and collaboration</a:t>
            </a:r>
          </a:p>
          <a:p>
            <a:pPr marL="1200150" lvl="1" indent="-742950">
              <a:buAutoNum type="arabicPeriod"/>
            </a:pPr>
            <a:endParaRPr lang="en-US" sz="3200" dirty="0"/>
          </a:p>
        </p:txBody>
      </p:sp>
    </p:spTree>
    <p:extLst>
      <p:ext uri="{BB962C8B-B14F-4D97-AF65-F5344CB8AC3E}">
        <p14:creationId xmlns:p14="http://schemas.microsoft.com/office/powerpoint/2010/main" val="2391690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1742C1-1083-4188-89DE-A1DB2A7121C8}"/>
              </a:ext>
            </a:extLst>
          </p:cNvPr>
          <p:cNvSpPr>
            <a:spLocks noGrp="1"/>
          </p:cNvSpPr>
          <p:nvPr>
            <p:ph type="title"/>
          </p:nvPr>
        </p:nvSpPr>
        <p:spPr>
          <a:xfrm>
            <a:off x="457200" y="708590"/>
            <a:ext cx="8229600" cy="1096961"/>
          </a:xfrm>
        </p:spPr>
        <p:txBody>
          <a:bodyPr/>
          <a:lstStyle/>
          <a:p>
            <a:r>
              <a:rPr lang="en-US" sz="3600" dirty="0"/>
              <a:t>Key Action: Establish Expectations</a:t>
            </a:r>
          </a:p>
        </p:txBody>
      </p:sp>
      <p:sp>
        <p:nvSpPr>
          <p:cNvPr id="4" name="Text Placeholder 3">
            <a:extLst>
              <a:ext uri="{FF2B5EF4-FFF2-40B4-BE49-F238E27FC236}">
                <a16:creationId xmlns:a16="http://schemas.microsoft.com/office/drawing/2014/main" id="{EFD71D57-3013-4DD9-874B-1F8CCD4040F5}"/>
              </a:ext>
            </a:extLst>
          </p:cNvPr>
          <p:cNvSpPr>
            <a:spLocks noGrp="1"/>
          </p:cNvSpPr>
          <p:nvPr>
            <p:ph type="body" idx="1"/>
          </p:nvPr>
        </p:nvSpPr>
        <p:spPr>
          <a:xfrm>
            <a:off x="457200" y="1805551"/>
            <a:ext cx="8229600" cy="3985649"/>
          </a:xfrm>
        </p:spPr>
        <p:txBody>
          <a:bodyPr/>
          <a:lstStyle/>
          <a:p>
            <a:pPr marL="566738" indent="-474663"/>
            <a:r>
              <a:rPr lang="en-US" sz="3200" dirty="0"/>
              <a:t>Develop and communicate high expectations </a:t>
            </a:r>
            <a:r>
              <a:rPr lang="en-US" sz="2800" dirty="0">
                <a:solidFill>
                  <a:srgbClr val="0070C0"/>
                </a:solidFill>
              </a:rPr>
              <a:t>Collaboratively, with your staff, discuss and develop the following.</a:t>
            </a:r>
          </a:p>
          <a:p>
            <a:pPr marL="566738" indent="-474663">
              <a:buNone/>
            </a:pPr>
            <a:r>
              <a:rPr lang="en-US" sz="2800" dirty="0"/>
              <a:t>	“What is our vision for our students?”</a:t>
            </a:r>
          </a:p>
          <a:p>
            <a:pPr marL="566738" indent="-474663">
              <a:buNone/>
            </a:pPr>
            <a:r>
              <a:rPr lang="en-US" sz="2800" dirty="0"/>
              <a:t>	“How do we make this happen?”</a:t>
            </a:r>
          </a:p>
          <a:p>
            <a:pPr marL="566738" indent="-474663"/>
            <a:r>
              <a:rPr lang="en-US" sz="3200" dirty="0"/>
              <a:t>Ensure a consensus from the entire staff.</a:t>
            </a:r>
          </a:p>
          <a:p>
            <a:pPr marL="91440" indent="0">
              <a:buNone/>
            </a:pPr>
            <a:endParaRPr lang="en-US" sz="2800" dirty="0"/>
          </a:p>
          <a:p>
            <a:pPr marL="91440" indent="0">
              <a:buNone/>
            </a:pPr>
            <a:endParaRPr lang="en-US" sz="2800" dirty="0"/>
          </a:p>
          <a:p>
            <a:pPr marL="91440" indent="0">
              <a:buNone/>
            </a:pPr>
            <a:r>
              <a:rPr lang="en-US" sz="2800" dirty="0"/>
              <a:t>    </a:t>
            </a:r>
          </a:p>
        </p:txBody>
      </p:sp>
      <p:sp>
        <p:nvSpPr>
          <p:cNvPr id="5" name="TextBox 4">
            <a:extLst>
              <a:ext uri="{FF2B5EF4-FFF2-40B4-BE49-F238E27FC236}">
                <a16:creationId xmlns:a16="http://schemas.microsoft.com/office/drawing/2014/main" id="{4A3AA948-8ACB-4A6F-9B0D-2D5A1F753A0B}"/>
              </a:ext>
            </a:extLst>
          </p:cNvPr>
          <p:cNvSpPr txBox="1"/>
          <p:nvPr/>
        </p:nvSpPr>
        <p:spPr>
          <a:xfrm>
            <a:off x="3797085" y="6447295"/>
            <a:ext cx="7139149" cy="369332"/>
          </a:xfrm>
          <a:prstGeom prst="rect">
            <a:avLst/>
          </a:prstGeom>
          <a:noFill/>
        </p:spPr>
        <p:txBody>
          <a:bodyPr wrap="square" rtlCol="0">
            <a:spAutoFit/>
          </a:bodyPr>
          <a:lstStyle/>
          <a:p>
            <a:r>
              <a:rPr lang="en-US" dirty="0"/>
              <a:t>(Hattie, 2015; Hattie &amp; Smith, 2020; Lynch, 2020)</a:t>
            </a:r>
          </a:p>
        </p:txBody>
      </p:sp>
    </p:spTree>
    <p:extLst>
      <p:ext uri="{BB962C8B-B14F-4D97-AF65-F5344CB8AC3E}">
        <p14:creationId xmlns:p14="http://schemas.microsoft.com/office/powerpoint/2010/main" val="34737468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368D31-5036-4F35-9A89-1B5ADAB2DCA2}"/>
              </a:ext>
            </a:extLst>
          </p:cNvPr>
          <p:cNvSpPr>
            <a:spLocks noGrp="1"/>
          </p:cNvSpPr>
          <p:nvPr>
            <p:ph type="title"/>
          </p:nvPr>
        </p:nvSpPr>
        <p:spPr>
          <a:xfrm>
            <a:off x="457200" y="601665"/>
            <a:ext cx="8229600" cy="922336"/>
          </a:xfrm>
        </p:spPr>
        <p:txBody>
          <a:bodyPr/>
          <a:lstStyle/>
          <a:p>
            <a:r>
              <a:rPr lang="en-US" sz="3600" dirty="0"/>
              <a:t>Key Action: Establish Expectations</a:t>
            </a:r>
          </a:p>
        </p:txBody>
      </p:sp>
      <p:sp>
        <p:nvSpPr>
          <p:cNvPr id="4" name="Text Placeholder 3">
            <a:extLst>
              <a:ext uri="{FF2B5EF4-FFF2-40B4-BE49-F238E27FC236}">
                <a16:creationId xmlns:a16="http://schemas.microsoft.com/office/drawing/2014/main" id="{6425B40B-707A-46E7-97DB-8BC392970A4D}"/>
              </a:ext>
            </a:extLst>
          </p:cNvPr>
          <p:cNvSpPr>
            <a:spLocks noGrp="1"/>
          </p:cNvSpPr>
          <p:nvPr>
            <p:ph type="body" idx="1"/>
          </p:nvPr>
        </p:nvSpPr>
        <p:spPr>
          <a:xfrm>
            <a:off x="228600" y="1470212"/>
            <a:ext cx="8686800" cy="4786124"/>
          </a:xfrm>
        </p:spPr>
        <p:txBody>
          <a:bodyPr/>
          <a:lstStyle/>
          <a:p>
            <a:pPr marL="0" indent="0">
              <a:buNone/>
            </a:pPr>
            <a:r>
              <a:rPr lang="en-US" sz="3200" dirty="0">
                <a:solidFill>
                  <a:srgbClr val="0070C0"/>
                </a:solidFill>
              </a:rPr>
              <a:t>All educators</a:t>
            </a:r>
            <a:endParaRPr lang="en-US" dirty="0">
              <a:solidFill>
                <a:srgbClr val="0070C0"/>
              </a:solidFill>
            </a:endParaRPr>
          </a:p>
          <a:p>
            <a:pPr>
              <a:buFont typeface="Arial" panose="020B0604020202020204" pitchFamily="34" charset="0"/>
              <a:buChar char="•"/>
            </a:pPr>
            <a:r>
              <a:rPr lang="en-US" dirty="0"/>
              <a:t>Accept responsibility for all students in all grade levels</a:t>
            </a:r>
          </a:p>
          <a:p>
            <a:pPr>
              <a:buFont typeface="Arial" panose="020B0604020202020204" pitchFamily="34" charset="0"/>
              <a:buChar char="•"/>
            </a:pPr>
            <a:r>
              <a:rPr lang="en-US" dirty="0"/>
              <a:t>Participate in at least one meaningful collaborative teacher team to focus on the following.</a:t>
            </a:r>
          </a:p>
          <a:p>
            <a:pPr marL="914400">
              <a:buFont typeface="Courier New" panose="02070309020205020404" pitchFamily="49" charset="0"/>
              <a:buChar char="o"/>
            </a:pPr>
            <a:r>
              <a:rPr lang="en-US" dirty="0"/>
              <a:t>Effective teaching practices</a:t>
            </a:r>
          </a:p>
          <a:p>
            <a:pPr marL="914400">
              <a:buFont typeface="Courier New" panose="02070309020205020404" pitchFamily="49" charset="0"/>
              <a:buChar char="o"/>
            </a:pPr>
            <a:r>
              <a:rPr lang="en-US" dirty="0"/>
              <a:t>Analyzing assessment data</a:t>
            </a:r>
          </a:p>
          <a:p>
            <a:pPr marL="914400">
              <a:buFont typeface="Courier New" panose="02070309020205020404" pitchFamily="49" charset="0"/>
              <a:buChar char="o"/>
            </a:pPr>
            <a:r>
              <a:rPr lang="en-US" dirty="0"/>
              <a:t>Evaluating processes and student outcomes</a:t>
            </a:r>
          </a:p>
          <a:p>
            <a:pPr>
              <a:buFont typeface="Arial" panose="020B0604020202020204" pitchFamily="34" charset="0"/>
              <a:buChar char="•"/>
            </a:pPr>
            <a:r>
              <a:rPr lang="en-US" dirty="0"/>
              <a:t>Encourage and support each other to be successful implementers of effective practices.</a:t>
            </a:r>
          </a:p>
          <a:p>
            <a:pPr marL="91440" indent="0">
              <a:buNone/>
            </a:pPr>
            <a:endParaRPr lang="en-US" dirty="0"/>
          </a:p>
        </p:txBody>
      </p:sp>
      <p:sp>
        <p:nvSpPr>
          <p:cNvPr id="5" name="TextBox 4">
            <a:extLst>
              <a:ext uri="{FF2B5EF4-FFF2-40B4-BE49-F238E27FC236}">
                <a16:creationId xmlns:a16="http://schemas.microsoft.com/office/drawing/2014/main" id="{867378BB-C20F-4FF2-A6AA-978253327AC3}"/>
              </a:ext>
            </a:extLst>
          </p:cNvPr>
          <p:cNvSpPr txBox="1"/>
          <p:nvPr/>
        </p:nvSpPr>
        <p:spPr>
          <a:xfrm>
            <a:off x="3797085" y="6447295"/>
            <a:ext cx="7139149" cy="369332"/>
          </a:xfrm>
          <a:prstGeom prst="rect">
            <a:avLst/>
          </a:prstGeom>
          <a:noFill/>
        </p:spPr>
        <p:txBody>
          <a:bodyPr wrap="square" rtlCol="0">
            <a:spAutoFit/>
          </a:bodyPr>
          <a:lstStyle/>
          <a:p>
            <a:r>
              <a:rPr lang="en-US" dirty="0"/>
              <a:t>(Hattie, 2015; Hattie &amp; Smith, 2020; Lynch, 2020)</a:t>
            </a:r>
          </a:p>
        </p:txBody>
      </p:sp>
    </p:spTree>
    <p:extLst>
      <p:ext uri="{BB962C8B-B14F-4D97-AF65-F5344CB8AC3E}">
        <p14:creationId xmlns:p14="http://schemas.microsoft.com/office/powerpoint/2010/main" val="14243588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C5F62B-ECFA-49D6-B3B5-0F00633D18BF}"/>
              </a:ext>
            </a:extLst>
          </p:cNvPr>
          <p:cNvSpPr>
            <a:spLocks noGrp="1"/>
          </p:cNvSpPr>
          <p:nvPr>
            <p:ph type="title"/>
          </p:nvPr>
        </p:nvSpPr>
        <p:spPr/>
        <p:txBody>
          <a:bodyPr/>
          <a:lstStyle/>
          <a:p>
            <a:r>
              <a:rPr lang="en-US" sz="4000" dirty="0"/>
              <a:t>Reflect &amp; Discuss</a:t>
            </a:r>
          </a:p>
        </p:txBody>
      </p:sp>
      <p:sp>
        <p:nvSpPr>
          <p:cNvPr id="4" name="Text Placeholder 3">
            <a:extLst>
              <a:ext uri="{FF2B5EF4-FFF2-40B4-BE49-F238E27FC236}">
                <a16:creationId xmlns:a16="http://schemas.microsoft.com/office/drawing/2014/main" id="{793E816A-4EE6-4F5C-8B4E-D9422CC9D6ED}"/>
              </a:ext>
            </a:extLst>
          </p:cNvPr>
          <p:cNvSpPr>
            <a:spLocks noGrp="1"/>
          </p:cNvSpPr>
          <p:nvPr>
            <p:ph type="body" idx="1"/>
          </p:nvPr>
        </p:nvSpPr>
        <p:spPr/>
        <p:txBody>
          <a:bodyPr/>
          <a:lstStyle/>
          <a:p>
            <a:pPr marL="91440" indent="0">
              <a:buNone/>
            </a:pPr>
            <a:r>
              <a:rPr lang="en-US" sz="2800" dirty="0"/>
              <a:t>What are the high expectations for…</a:t>
            </a:r>
          </a:p>
          <a:p>
            <a:pPr marL="798513" indent="-450850">
              <a:buFont typeface="Courier New" panose="02070309020205020404" pitchFamily="49" charset="0"/>
              <a:buChar char="o"/>
            </a:pPr>
            <a:r>
              <a:rPr lang="en-US" sz="2800" dirty="0"/>
              <a:t>my district</a:t>
            </a:r>
            <a:r>
              <a:rPr lang="en-US" sz="2800" dirty="0">
                <a:solidFill>
                  <a:srgbClr val="0070C0"/>
                </a:solidFill>
              </a:rPr>
              <a:t>?</a:t>
            </a:r>
          </a:p>
          <a:p>
            <a:pPr marL="798513" indent="-450850">
              <a:buFont typeface="Courier New" panose="02070309020205020404" pitchFamily="49" charset="0"/>
              <a:buChar char="o"/>
            </a:pPr>
            <a:r>
              <a:rPr lang="en-US" sz="2800" dirty="0"/>
              <a:t>my building</a:t>
            </a:r>
            <a:r>
              <a:rPr lang="en-US" sz="2800" dirty="0">
                <a:solidFill>
                  <a:srgbClr val="0070C0"/>
                </a:solidFill>
              </a:rPr>
              <a:t>?</a:t>
            </a:r>
          </a:p>
          <a:p>
            <a:pPr marL="798513" indent="-450850">
              <a:buFont typeface="Courier New" panose="02070309020205020404" pitchFamily="49" charset="0"/>
              <a:buChar char="o"/>
            </a:pPr>
            <a:r>
              <a:rPr lang="en-US" sz="2800" dirty="0"/>
              <a:t>educators in my building</a:t>
            </a:r>
            <a:r>
              <a:rPr lang="en-US" sz="2800" dirty="0">
                <a:solidFill>
                  <a:srgbClr val="0070C0"/>
                </a:solidFill>
              </a:rPr>
              <a:t>?</a:t>
            </a:r>
          </a:p>
          <a:p>
            <a:pPr>
              <a:buFont typeface="Wingdings" panose="05000000000000000000" pitchFamily="2" charset="2"/>
              <a:buChar char="q"/>
            </a:pPr>
            <a:endParaRPr lang="en-US" sz="2800" dirty="0"/>
          </a:p>
          <a:p>
            <a:pPr marL="91440" indent="0">
              <a:buNone/>
            </a:pPr>
            <a:r>
              <a:rPr lang="en-US" sz="2800" dirty="0"/>
              <a:t>How are these expectations infused into the culture and communicated across all levels of the system</a:t>
            </a:r>
            <a:r>
              <a:rPr lang="en-US" sz="2800" dirty="0">
                <a:solidFill>
                  <a:srgbClr val="0070C0"/>
                </a:solidFill>
              </a:rPr>
              <a:t>?</a:t>
            </a:r>
          </a:p>
          <a:p>
            <a:pPr>
              <a:buFont typeface="Courier New" panose="02070309020205020404" pitchFamily="49" charset="0"/>
              <a:buChar char="o"/>
            </a:pPr>
            <a:endParaRPr lang="en-US" dirty="0"/>
          </a:p>
          <a:p>
            <a:endParaRPr lang="en-US" dirty="0"/>
          </a:p>
        </p:txBody>
      </p:sp>
      <p:pic>
        <p:nvPicPr>
          <p:cNvPr id="8" name="Picture 7">
            <a:extLst>
              <a:ext uri="{FF2B5EF4-FFF2-40B4-BE49-F238E27FC236}">
                <a16:creationId xmlns:a16="http://schemas.microsoft.com/office/drawing/2014/main" id="{70D50151-93A9-42B6-91A7-AD404E569278}"/>
              </a:ext>
            </a:extLst>
          </p:cNvPr>
          <p:cNvPicPr>
            <a:picLocks noChangeAspect="1"/>
          </p:cNvPicPr>
          <p:nvPr/>
        </p:nvPicPr>
        <p:blipFill>
          <a:blip r:embed="rId3"/>
          <a:stretch>
            <a:fillRect/>
          </a:stretch>
        </p:blipFill>
        <p:spPr>
          <a:xfrm>
            <a:off x="8128000" y="5263190"/>
            <a:ext cx="810838" cy="816935"/>
          </a:xfrm>
          <a:prstGeom prst="rect">
            <a:avLst/>
          </a:prstGeom>
        </p:spPr>
      </p:pic>
    </p:spTree>
    <p:extLst>
      <p:ext uri="{BB962C8B-B14F-4D97-AF65-F5344CB8AC3E}">
        <p14:creationId xmlns:p14="http://schemas.microsoft.com/office/powerpoint/2010/main" val="16943908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197CD5F-37B3-6DFA-FAD8-C7F52A0E53E4}"/>
              </a:ext>
            </a:extLst>
          </p:cNvPr>
          <p:cNvSpPr>
            <a:spLocks noGrp="1"/>
          </p:cNvSpPr>
          <p:nvPr>
            <p:ph type="title"/>
          </p:nvPr>
        </p:nvSpPr>
        <p:spPr>
          <a:xfrm>
            <a:off x="457200" y="914400"/>
            <a:ext cx="8229600" cy="1143000"/>
          </a:xfrm>
        </p:spPr>
        <p:txBody>
          <a:bodyPr/>
          <a:lstStyle/>
          <a:p>
            <a:br>
              <a:rPr lang="en-US" sz="4000" dirty="0"/>
            </a:br>
            <a:br>
              <a:rPr lang="en-US" sz="4000" dirty="0"/>
            </a:br>
            <a:r>
              <a:rPr lang="en-US" sz="3600" b="1" dirty="0">
                <a:solidFill>
                  <a:srgbClr val="0070C0"/>
                </a:solidFill>
              </a:rPr>
              <a:t>5 KEY ACTIONS </a:t>
            </a:r>
            <a:r>
              <a:rPr lang="en-US" sz="3600" dirty="0">
                <a:solidFill>
                  <a:srgbClr val="0070C0"/>
                </a:solidFill>
              </a:rPr>
              <a:t>OF A BUILDING INSTRUCTIONAL LEADER </a:t>
            </a:r>
            <a:br>
              <a:rPr lang="en-US" dirty="0">
                <a:solidFill>
                  <a:srgbClr val="0070C0"/>
                </a:solidFill>
              </a:rPr>
            </a:br>
            <a:br>
              <a:rPr lang="en-US" sz="4000" dirty="0">
                <a:solidFill>
                  <a:srgbClr val="0070C0"/>
                </a:solidFill>
              </a:rPr>
            </a:br>
            <a:r>
              <a:rPr lang="en-US" dirty="0"/>
              <a:t> </a:t>
            </a:r>
            <a:endParaRPr lang="en-US" sz="4000" dirty="0"/>
          </a:p>
        </p:txBody>
      </p:sp>
      <p:sp>
        <p:nvSpPr>
          <p:cNvPr id="9" name="Content Placeholder 2">
            <a:extLst>
              <a:ext uri="{FF2B5EF4-FFF2-40B4-BE49-F238E27FC236}">
                <a16:creationId xmlns:a16="http://schemas.microsoft.com/office/drawing/2014/main" id="{CD3BD4F8-5DD4-EE31-0BB2-6D3FA841CE10}"/>
              </a:ext>
            </a:extLst>
          </p:cNvPr>
          <p:cNvSpPr>
            <a:spLocks noGrp="1"/>
          </p:cNvSpPr>
          <p:nvPr>
            <p:ph type="body" idx="1"/>
          </p:nvPr>
        </p:nvSpPr>
        <p:spPr>
          <a:xfrm>
            <a:off x="0" y="2247900"/>
            <a:ext cx="9144000" cy="3962400"/>
          </a:xfrm>
        </p:spPr>
        <p:txBody>
          <a:bodyPr/>
          <a:lstStyle/>
          <a:p>
            <a:pPr marL="1200150" lvl="1" indent="-742950">
              <a:spcBef>
                <a:spcPts val="0"/>
              </a:spcBef>
              <a:spcAft>
                <a:spcPts val="1200"/>
              </a:spcAft>
              <a:buFont typeface="+mj-lt"/>
              <a:buAutoNum type="arabicPeriod"/>
            </a:pPr>
            <a:r>
              <a:rPr lang="en-US" sz="2800" dirty="0">
                <a:solidFill>
                  <a:schemeClr val="tx1"/>
                </a:solidFill>
              </a:rPr>
              <a:t>Establish a collaborative culture and climate</a:t>
            </a:r>
          </a:p>
          <a:p>
            <a:pPr marL="1200150" lvl="1" indent="-742950">
              <a:spcBef>
                <a:spcPts val="0"/>
              </a:spcBef>
              <a:spcAft>
                <a:spcPts val="1200"/>
              </a:spcAft>
              <a:buFont typeface="+mj-lt"/>
              <a:buAutoNum type="arabicPeriod"/>
            </a:pPr>
            <a:r>
              <a:rPr lang="en-US" sz="2800" dirty="0"/>
              <a:t>Set time for implementation</a:t>
            </a:r>
          </a:p>
          <a:p>
            <a:pPr marL="1200150" lvl="1" indent="-742950">
              <a:spcBef>
                <a:spcPts val="0"/>
              </a:spcBef>
              <a:spcAft>
                <a:spcPts val="1200"/>
              </a:spcAft>
              <a:buFont typeface="+mj-lt"/>
              <a:buAutoNum type="arabicPeriod"/>
            </a:pPr>
            <a:r>
              <a:rPr lang="en-US" sz="2800" dirty="0"/>
              <a:t>Establish expectations</a:t>
            </a:r>
          </a:p>
          <a:p>
            <a:pPr marL="1200150" lvl="1" indent="-742950">
              <a:spcBef>
                <a:spcPts val="0"/>
              </a:spcBef>
              <a:spcAft>
                <a:spcPts val="1200"/>
              </a:spcAft>
              <a:buFont typeface="+mj-lt"/>
              <a:buAutoNum type="arabicPeriod"/>
            </a:pPr>
            <a:r>
              <a:rPr lang="en-US" sz="2800" b="1" dirty="0"/>
              <a:t>Ensure resources</a:t>
            </a:r>
          </a:p>
          <a:p>
            <a:pPr marL="1200150" lvl="1" indent="-742950">
              <a:spcBef>
                <a:spcPts val="0"/>
              </a:spcBef>
              <a:spcAft>
                <a:spcPts val="1200"/>
              </a:spcAft>
              <a:buFont typeface="+mj-lt"/>
              <a:buAutoNum type="arabicPeriod"/>
            </a:pPr>
            <a:r>
              <a:rPr lang="en-US" sz="2800" dirty="0"/>
              <a:t>Monitor for implementation and collaboration</a:t>
            </a:r>
          </a:p>
          <a:p>
            <a:pPr marL="1200150" lvl="1" indent="-742950">
              <a:buAutoNum type="arabicPeriod"/>
            </a:pPr>
            <a:endParaRPr lang="en-US" sz="3200" dirty="0"/>
          </a:p>
        </p:txBody>
      </p:sp>
    </p:spTree>
    <p:extLst>
      <p:ext uri="{BB962C8B-B14F-4D97-AF65-F5344CB8AC3E}">
        <p14:creationId xmlns:p14="http://schemas.microsoft.com/office/powerpoint/2010/main" val="17757443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96DE5-0298-4DD9-BF1A-439833EEEDD2}"/>
              </a:ext>
            </a:extLst>
          </p:cNvPr>
          <p:cNvSpPr>
            <a:spLocks noGrp="1"/>
          </p:cNvSpPr>
          <p:nvPr>
            <p:ph type="title"/>
          </p:nvPr>
        </p:nvSpPr>
        <p:spPr/>
        <p:txBody>
          <a:bodyPr/>
          <a:lstStyle/>
          <a:p>
            <a:r>
              <a:rPr lang="en-US" sz="3600" dirty="0"/>
              <a:t>Key Action: Ensure Resources</a:t>
            </a:r>
          </a:p>
        </p:txBody>
      </p:sp>
      <p:sp>
        <p:nvSpPr>
          <p:cNvPr id="4" name="Text Placeholder 3">
            <a:extLst>
              <a:ext uri="{FF2B5EF4-FFF2-40B4-BE49-F238E27FC236}">
                <a16:creationId xmlns:a16="http://schemas.microsoft.com/office/drawing/2014/main" id="{4B7D1495-5284-4654-88D5-24768518C838}"/>
              </a:ext>
            </a:extLst>
          </p:cNvPr>
          <p:cNvSpPr>
            <a:spLocks noGrp="1"/>
          </p:cNvSpPr>
          <p:nvPr>
            <p:ph type="body" idx="1"/>
          </p:nvPr>
        </p:nvSpPr>
        <p:spPr>
          <a:xfrm>
            <a:off x="457200" y="1698626"/>
            <a:ext cx="8229600" cy="4397374"/>
          </a:xfrm>
        </p:spPr>
        <p:txBody>
          <a:bodyPr/>
          <a:lstStyle/>
          <a:p>
            <a:pPr marL="91440" indent="0">
              <a:buNone/>
            </a:pPr>
            <a:r>
              <a:rPr lang="en-US" sz="2800" dirty="0">
                <a:solidFill>
                  <a:schemeClr val="tx1"/>
                </a:solidFill>
              </a:rPr>
              <a:t>Effective building leaders ensure that these resources are available to staff:</a:t>
            </a:r>
          </a:p>
          <a:p>
            <a:pPr marL="798513" indent="-509588">
              <a:buFont typeface="Arial" panose="020B0604020202020204" pitchFamily="34" charset="0"/>
              <a:buChar char="•"/>
            </a:pPr>
            <a:r>
              <a:rPr lang="en-US" sz="2800" dirty="0">
                <a:solidFill>
                  <a:schemeClr val="tx1"/>
                </a:solidFill>
              </a:rPr>
              <a:t>People (internal/external)</a:t>
            </a:r>
          </a:p>
          <a:p>
            <a:pPr marL="798513" indent="-509588">
              <a:buFont typeface="Arial" panose="020B0604020202020204" pitchFamily="34" charset="0"/>
              <a:buChar char="•"/>
            </a:pPr>
            <a:r>
              <a:rPr lang="en-US" sz="2800" dirty="0">
                <a:solidFill>
                  <a:schemeClr val="tx1"/>
                </a:solidFill>
              </a:rPr>
              <a:t>Time (job-embedded)</a:t>
            </a:r>
          </a:p>
          <a:p>
            <a:pPr marL="798513" indent="-509588">
              <a:buFont typeface="Arial" panose="020B0604020202020204" pitchFamily="34" charset="0"/>
              <a:buChar char="•"/>
            </a:pPr>
            <a:r>
              <a:rPr lang="en-US" sz="2800" dirty="0">
                <a:solidFill>
                  <a:schemeClr val="tx1"/>
                </a:solidFill>
              </a:rPr>
              <a:t>Training/Professional Development</a:t>
            </a:r>
          </a:p>
          <a:p>
            <a:pPr marL="798513" indent="-509588">
              <a:buFont typeface="Arial" panose="020B0604020202020204" pitchFamily="34" charset="0"/>
              <a:buChar char="•"/>
            </a:pPr>
            <a:r>
              <a:rPr lang="en-US" sz="2800" dirty="0">
                <a:solidFill>
                  <a:schemeClr val="tx1"/>
                </a:solidFill>
              </a:rPr>
              <a:t>Materials</a:t>
            </a:r>
          </a:p>
          <a:p>
            <a:pPr marL="798513" indent="-509588">
              <a:buFont typeface="Arial" panose="020B0604020202020204" pitchFamily="34" charset="0"/>
              <a:buChar char="•"/>
            </a:pPr>
            <a:r>
              <a:rPr lang="en-US" sz="2800" dirty="0">
                <a:solidFill>
                  <a:schemeClr val="tx1"/>
                </a:solidFill>
              </a:rPr>
              <a:t>Money</a:t>
            </a:r>
          </a:p>
          <a:p>
            <a:endParaRPr lang="en-US" dirty="0">
              <a:solidFill>
                <a:schemeClr val="tx1"/>
              </a:solidFill>
            </a:endParaRPr>
          </a:p>
        </p:txBody>
      </p:sp>
      <p:sp>
        <p:nvSpPr>
          <p:cNvPr id="5" name="TextBox 4">
            <a:extLst>
              <a:ext uri="{FF2B5EF4-FFF2-40B4-BE49-F238E27FC236}">
                <a16:creationId xmlns:a16="http://schemas.microsoft.com/office/drawing/2014/main" id="{448D4DC0-3ADE-4F4F-975C-3E1242A33B59}"/>
              </a:ext>
            </a:extLst>
          </p:cNvPr>
          <p:cNvSpPr txBox="1"/>
          <p:nvPr/>
        </p:nvSpPr>
        <p:spPr>
          <a:xfrm>
            <a:off x="3797085" y="6447295"/>
            <a:ext cx="7139149" cy="369332"/>
          </a:xfrm>
          <a:prstGeom prst="rect">
            <a:avLst/>
          </a:prstGeom>
          <a:noFill/>
        </p:spPr>
        <p:txBody>
          <a:bodyPr wrap="square" rtlCol="0">
            <a:spAutoFit/>
          </a:bodyPr>
          <a:lstStyle/>
          <a:p>
            <a:r>
              <a:rPr lang="en-US" dirty="0"/>
              <a:t>(Hattie, 2015; Hattie &amp; Smith, 2020; Lynch, 2020)</a:t>
            </a:r>
          </a:p>
        </p:txBody>
      </p:sp>
    </p:spTree>
    <p:extLst>
      <p:ext uri="{BB962C8B-B14F-4D97-AF65-F5344CB8AC3E}">
        <p14:creationId xmlns:p14="http://schemas.microsoft.com/office/powerpoint/2010/main" val="31324633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E54185-9CCD-441B-999B-BD699A260FB9}"/>
              </a:ext>
            </a:extLst>
          </p:cNvPr>
          <p:cNvSpPr>
            <a:spLocks noGrp="1"/>
          </p:cNvSpPr>
          <p:nvPr>
            <p:ph type="title"/>
          </p:nvPr>
        </p:nvSpPr>
        <p:spPr>
          <a:xfrm>
            <a:off x="457200" y="601665"/>
            <a:ext cx="8229600" cy="998536"/>
          </a:xfrm>
        </p:spPr>
        <p:txBody>
          <a:bodyPr/>
          <a:lstStyle/>
          <a:p>
            <a:r>
              <a:rPr lang="en-US" sz="3600" dirty="0"/>
              <a:t>Ensuring Resources</a:t>
            </a:r>
          </a:p>
        </p:txBody>
      </p:sp>
      <p:sp>
        <p:nvSpPr>
          <p:cNvPr id="4" name="Text Placeholder 3">
            <a:extLst>
              <a:ext uri="{FF2B5EF4-FFF2-40B4-BE49-F238E27FC236}">
                <a16:creationId xmlns:a16="http://schemas.microsoft.com/office/drawing/2014/main" id="{404B490D-8089-4A49-A632-D9CC095685C9}"/>
              </a:ext>
            </a:extLst>
          </p:cNvPr>
          <p:cNvSpPr>
            <a:spLocks noGrp="1"/>
          </p:cNvSpPr>
          <p:nvPr>
            <p:ph type="body" idx="1"/>
          </p:nvPr>
        </p:nvSpPr>
        <p:spPr/>
        <p:txBody>
          <a:bodyPr/>
          <a:lstStyle/>
          <a:p>
            <a:pPr marL="91440" indent="0">
              <a:buNone/>
            </a:pPr>
            <a:endParaRPr lang="en-US" dirty="0"/>
          </a:p>
        </p:txBody>
      </p:sp>
      <p:pic>
        <p:nvPicPr>
          <p:cNvPr id="10" name="Picture 9" descr="Table&#10;&#10;Description automatically generated">
            <a:extLst>
              <a:ext uri="{FF2B5EF4-FFF2-40B4-BE49-F238E27FC236}">
                <a16:creationId xmlns:a16="http://schemas.microsoft.com/office/drawing/2014/main" id="{114536FE-1511-4FAF-8C48-34A89ED7E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10" y="1600200"/>
            <a:ext cx="8672390" cy="4800599"/>
          </a:xfrm>
          <a:prstGeom prst="rect">
            <a:avLst/>
          </a:prstGeom>
        </p:spPr>
      </p:pic>
      <p:pic>
        <p:nvPicPr>
          <p:cNvPr id="11" name="Picture 10">
            <a:extLst>
              <a:ext uri="{FF2B5EF4-FFF2-40B4-BE49-F238E27FC236}">
                <a16:creationId xmlns:a16="http://schemas.microsoft.com/office/drawing/2014/main" id="{D9A5B1B6-AF7B-47D3-9DA4-58E5C212626F}"/>
              </a:ext>
            </a:extLst>
          </p:cNvPr>
          <p:cNvPicPr>
            <a:picLocks noChangeAspect="1"/>
          </p:cNvPicPr>
          <p:nvPr/>
        </p:nvPicPr>
        <p:blipFill>
          <a:blip r:embed="rId4"/>
          <a:stretch>
            <a:fillRect/>
          </a:stretch>
        </p:blipFill>
        <p:spPr>
          <a:xfrm>
            <a:off x="7086600" y="679598"/>
            <a:ext cx="810838" cy="816935"/>
          </a:xfrm>
          <a:prstGeom prst="rect">
            <a:avLst/>
          </a:prstGeom>
        </p:spPr>
      </p:pic>
      <p:pic>
        <p:nvPicPr>
          <p:cNvPr id="6" name="Picture 5" descr="This icon indicates there is further information found in the Handout packet." title="Document Icon">
            <a:extLst>
              <a:ext uri="{FF2B5EF4-FFF2-40B4-BE49-F238E27FC236}">
                <a16:creationId xmlns:a16="http://schemas.microsoft.com/office/drawing/2014/main" id="{ABA05E5F-6C47-4B04-BCE9-5130DA0551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0262" y="659684"/>
            <a:ext cx="810838" cy="814230"/>
          </a:xfrm>
          <a:prstGeom prst="rect">
            <a:avLst/>
          </a:prstGeom>
        </p:spPr>
      </p:pic>
    </p:spTree>
    <p:extLst>
      <p:ext uri="{BB962C8B-B14F-4D97-AF65-F5344CB8AC3E}">
        <p14:creationId xmlns:p14="http://schemas.microsoft.com/office/powerpoint/2010/main" val="12183125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F5BF256-DFC0-EC32-DE8D-8A79FF1B7593}"/>
              </a:ext>
            </a:extLst>
          </p:cNvPr>
          <p:cNvSpPr>
            <a:spLocks noGrp="1"/>
          </p:cNvSpPr>
          <p:nvPr>
            <p:ph type="title"/>
          </p:nvPr>
        </p:nvSpPr>
        <p:spPr>
          <a:xfrm>
            <a:off x="457200" y="914400"/>
            <a:ext cx="8229600" cy="1143000"/>
          </a:xfrm>
        </p:spPr>
        <p:txBody>
          <a:bodyPr/>
          <a:lstStyle/>
          <a:p>
            <a:br>
              <a:rPr lang="en-US" sz="4000" dirty="0"/>
            </a:br>
            <a:br>
              <a:rPr lang="en-US" sz="4000" dirty="0"/>
            </a:br>
            <a:r>
              <a:rPr lang="en-US" sz="3600" b="1" dirty="0">
                <a:solidFill>
                  <a:srgbClr val="0070C0"/>
                </a:solidFill>
              </a:rPr>
              <a:t>5 KEY ACTIONS </a:t>
            </a:r>
            <a:r>
              <a:rPr lang="en-US" sz="3600" dirty="0">
                <a:solidFill>
                  <a:srgbClr val="0070C0"/>
                </a:solidFill>
              </a:rPr>
              <a:t>OF A BUILDING INSTRUCTIONAL LEADER </a:t>
            </a:r>
            <a:br>
              <a:rPr lang="en-US" dirty="0">
                <a:solidFill>
                  <a:srgbClr val="0070C0"/>
                </a:solidFill>
              </a:rPr>
            </a:br>
            <a:br>
              <a:rPr lang="en-US" sz="4000" dirty="0">
                <a:solidFill>
                  <a:srgbClr val="0070C0"/>
                </a:solidFill>
              </a:rPr>
            </a:br>
            <a:r>
              <a:rPr lang="en-US" dirty="0"/>
              <a:t> </a:t>
            </a:r>
            <a:endParaRPr lang="en-US" sz="4000" dirty="0"/>
          </a:p>
        </p:txBody>
      </p:sp>
      <p:sp>
        <p:nvSpPr>
          <p:cNvPr id="9" name="Content Placeholder 2">
            <a:extLst>
              <a:ext uri="{FF2B5EF4-FFF2-40B4-BE49-F238E27FC236}">
                <a16:creationId xmlns:a16="http://schemas.microsoft.com/office/drawing/2014/main" id="{6F44C6A9-7217-8952-B9F1-B4B43B7044BE}"/>
              </a:ext>
            </a:extLst>
          </p:cNvPr>
          <p:cNvSpPr>
            <a:spLocks noGrp="1"/>
          </p:cNvSpPr>
          <p:nvPr>
            <p:ph type="body" idx="1"/>
          </p:nvPr>
        </p:nvSpPr>
        <p:spPr>
          <a:xfrm>
            <a:off x="0" y="2247900"/>
            <a:ext cx="9144000" cy="3962400"/>
          </a:xfrm>
        </p:spPr>
        <p:txBody>
          <a:bodyPr/>
          <a:lstStyle/>
          <a:p>
            <a:pPr marL="1200150" lvl="1" indent="-742950">
              <a:spcBef>
                <a:spcPts val="0"/>
              </a:spcBef>
              <a:spcAft>
                <a:spcPts val="1200"/>
              </a:spcAft>
              <a:buFont typeface="+mj-lt"/>
              <a:buAutoNum type="arabicPeriod"/>
            </a:pPr>
            <a:r>
              <a:rPr lang="en-US" sz="2800" dirty="0">
                <a:solidFill>
                  <a:schemeClr val="tx1"/>
                </a:solidFill>
              </a:rPr>
              <a:t>Establish a collaborative culture and climate</a:t>
            </a:r>
          </a:p>
          <a:p>
            <a:pPr marL="1200150" lvl="1" indent="-742950">
              <a:spcBef>
                <a:spcPts val="0"/>
              </a:spcBef>
              <a:spcAft>
                <a:spcPts val="1200"/>
              </a:spcAft>
              <a:buFont typeface="+mj-lt"/>
              <a:buAutoNum type="arabicPeriod"/>
            </a:pPr>
            <a:r>
              <a:rPr lang="en-US" sz="2800" dirty="0"/>
              <a:t>Set time for implementation</a:t>
            </a:r>
          </a:p>
          <a:p>
            <a:pPr marL="1200150" lvl="1" indent="-742950">
              <a:spcBef>
                <a:spcPts val="0"/>
              </a:spcBef>
              <a:spcAft>
                <a:spcPts val="1200"/>
              </a:spcAft>
              <a:buFont typeface="+mj-lt"/>
              <a:buAutoNum type="arabicPeriod"/>
            </a:pPr>
            <a:r>
              <a:rPr lang="en-US" sz="2800" dirty="0"/>
              <a:t>Establish expectations</a:t>
            </a:r>
          </a:p>
          <a:p>
            <a:pPr marL="1200150" lvl="1" indent="-742950">
              <a:spcBef>
                <a:spcPts val="0"/>
              </a:spcBef>
              <a:spcAft>
                <a:spcPts val="1200"/>
              </a:spcAft>
              <a:buFont typeface="+mj-lt"/>
              <a:buAutoNum type="arabicPeriod"/>
            </a:pPr>
            <a:r>
              <a:rPr lang="en-US" sz="2800" dirty="0"/>
              <a:t>Ensure resources</a:t>
            </a:r>
          </a:p>
          <a:p>
            <a:pPr marL="1200150" lvl="1" indent="-742950">
              <a:spcBef>
                <a:spcPts val="0"/>
              </a:spcBef>
              <a:spcAft>
                <a:spcPts val="1200"/>
              </a:spcAft>
              <a:buFont typeface="+mj-lt"/>
              <a:buAutoNum type="arabicPeriod"/>
            </a:pPr>
            <a:r>
              <a:rPr lang="en-US" sz="2800" b="1" dirty="0"/>
              <a:t>Monitor for implementation and collaboration</a:t>
            </a:r>
          </a:p>
          <a:p>
            <a:pPr marL="1200150" lvl="1" indent="-742950">
              <a:buAutoNum type="arabicPeriod"/>
            </a:pPr>
            <a:endParaRPr lang="en-US" sz="3200" dirty="0"/>
          </a:p>
        </p:txBody>
      </p:sp>
    </p:spTree>
    <p:extLst>
      <p:ext uri="{BB962C8B-B14F-4D97-AF65-F5344CB8AC3E}">
        <p14:creationId xmlns:p14="http://schemas.microsoft.com/office/powerpoint/2010/main" val="1545816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6047A3-73D6-4579-B83E-D67D0D707338}"/>
              </a:ext>
            </a:extLst>
          </p:cNvPr>
          <p:cNvSpPr>
            <a:spLocks noGrp="1"/>
          </p:cNvSpPr>
          <p:nvPr>
            <p:ph type="title"/>
          </p:nvPr>
        </p:nvSpPr>
        <p:spPr>
          <a:xfrm>
            <a:off x="457200" y="601665"/>
            <a:ext cx="8229600" cy="366524"/>
          </a:xfrm>
        </p:spPr>
        <p:txBody>
          <a:bodyPr/>
          <a:lstStyle/>
          <a:p>
            <a:r>
              <a:rPr lang="en-US" sz="4000" dirty="0"/>
              <a:t>Hidden Slide #6</a:t>
            </a:r>
          </a:p>
        </p:txBody>
      </p:sp>
      <p:sp>
        <p:nvSpPr>
          <p:cNvPr id="2" name="Text Placeholder 1">
            <a:extLst>
              <a:ext uri="{FF2B5EF4-FFF2-40B4-BE49-F238E27FC236}">
                <a16:creationId xmlns:a16="http://schemas.microsoft.com/office/drawing/2014/main" id="{A40D290A-4188-4995-9810-8A63FBEB79F6}"/>
              </a:ext>
            </a:extLst>
          </p:cNvPr>
          <p:cNvSpPr>
            <a:spLocks noGrp="1"/>
          </p:cNvSpPr>
          <p:nvPr>
            <p:ph type="body" idx="1"/>
          </p:nvPr>
        </p:nvSpPr>
        <p:spPr>
          <a:xfrm>
            <a:off x="457200" y="1043492"/>
            <a:ext cx="8229600" cy="5357308"/>
          </a:xfrm>
        </p:spPr>
        <p:txBody>
          <a:bodyPr/>
          <a:lstStyle/>
          <a:p>
            <a:pPr marL="0" marR="0" indent="0" algn="ctr">
              <a:lnSpc>
                <a:spcPct val="107000"/>
              </a:lnSpc>
              <a:spcBef>
                <a:spcPts val="0"/>
              </a:spcBef>
              <a:spcAft>
                <a:spcPts val="800"/>
              </a:spcAft>
              <a:buNone/>
            </a:pPr>
            <a:r>
              <a:rPr lang="en-US" sz="1800" b="1" dirty="0">
                <a:latin typeface="Calibri" panose="020F0502020204030204" pitchFamily="34" charset="0"/>
                <a:ea typeface="Calibri" panose="020F0502020204030204" pitchFamily="34" charset="0"/>
                <a:cs typeface="Times New Roman" panose="02020603050405020304" pitchFamily="18" charset="0"/>
              </a:rPr>
              <a:t>Key Terms</a:t>
            </a:r>
          </a:p>
          <a:p>
            <a:pPr marL="0" marR="0" indent="0">
              <a:spcBef>
                <a:spcPts val="0"/>
              </a:spcBef>
              <a:spcAft>
                <a:spcPts val="6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Collaboration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 Working with another person or group in order to achieve, accomplish, and/or meet goals .  </a:t>
            </a:r>
          </a:p>
          <a:p>
            <a:pPr marL="0" marR="0" indent="0">
              <a:spcBef>
                <a:spcPts val="0"/>
              </a:spcBef>
              <a:spcAft>
                <a:spcPts val="6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Collective Leader Efficacy </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School leaders and leadership teams that have a strong belief in their capabilities and focus on growth by working together collectively to create optimum conditions in the building for the greatest overall impact on learning and achievement.  </a:t>
            </a:r>
          </a:p>
          <a:p>
            <a:pPr marL="0" marR="0" indent="0">
              <a:spcBef>
                <a:spcPts val="0"/>
              </a:spcBef>
              <a:spcAft>
                <a:spcPts val="6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Data-based Decision Making </a:t>
            </a:r>
            <a:r>
              <a:rPr lang="en-US" sz="1200" dirty="0">
                <a:effectLst/>
                <a:latin typeface="Calibri" panose="020F0502020204030204" pitchFamily="34" charset="0"/>
                <a:ea typeface="Calibri" panose="020F0502020204030204" pitchFamily="34" charset="0"/>
                <a:cs typeface="Times New Roman" panose="02020603050405020304" pitchFamily="18" charset="0"/>
              </a:rPr>
              <a:t>- DBDM involves small teams meeting regularly and using an explicit, data-driven structure to disaggregate data; analyze student performance; set incremental student learning goals; engage in dialogue around explicit and deliberate classroom instruction; create a plan to monitor instruction and student learning; and identify effective key teaching and learning practices to implement. </a:t>
            </a:r>
          </a:p>
          <a:p>
            <a:pPr marL="0" marR="0" indent="0">
              <a:spcBef>
                <a:spcPts val="0"/>
              </a:spcBef>
              <a:spcAft>
                <a:spcPts val="6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Effect size -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 amount of impact an influence has on a learner based on John Hattie’s meta-analysis studies.</a:t>
            </a:r>
          </a:p>
          <a:p>
            <a:pPr marL="0" marR="0" indent="0">
              <a:spcBef>
                <a:spcPts val="0"/>
              </a:spcBef>
              <a:spcAft>
                <a:spcPts val="6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Effective Teaching and Learning Practices - </a:t>
            </a:r>
            <a:r>
              <a:rPr lang="en-US" sz="1200" dirty="0">
                <a:effectLst/>
                <a:latin typeface="Calibri" panose="020F0502020204030204" pitchFamily="34" charset="0"/>
                <a:ea typeface="Calibri" panose="020F0502020204030204" pitchFamily="34" charset="0"/>
                <a:cs typeface="Times New Roman" panose="02020603050405020304" pitchFamily="18" charset="0"/>
              </a:rPr>
              <a:t>Evidence-based effective methods, at the classroom level, that are content neutral and when implemented with fidelity and informed through data can produce positive, sustained results for every student.</a:t>
            </a:r>
          </a:p>
          <a:p>
            <a:pPr marL="0" marR="0" indent="0">
              <a:spcBef>
                <a:spcPts val="0"/>
              </a:spcBef>
              <a:spcAft>
                <a:spcPts val="6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Essential Planning Inventory (EPI) </a:t>
            </a:r>
            <a:r>
              <a:rPr lang="en-US" sz="1200" dirty="0">
                <a:effectLst/>
                <a:latin typeface="Calibri" panose="020F0502020204030204" pitchFamily="34" charset="0"/>
                <a:ea typeface="Calibri" panose="020F0502020204030204" pitchFamily="34" charset="0"/>
                <a:cs typeface="Times New Roman" panose="02020603050405020304" pitchFamily="18" charset="0"/>
              </a:rPr>
              <a:t>- An online tool used for reflection and planning to determine next steps needed for school leaders to apply the key actions to instructional focus areas.</a:t>
            </a:r>
          </a:p>
          <a:p>
            <a:pPr marL="0" marR="0" indent="0">
              <a:spcBef>
                <a:spcPts val="0"/>
              </a:spcBef>
              <a:spcAft>
                <a:spcPts val="6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Hinge Point</a:t>
            </a:r>
            <a:r>
              <a:rPr lang="en-US" sz="1200" dirty="0">
                <a:effectLst/>
                <a:latin typeface="Calibri" panose="020F0502020204030204" pitchFamily="34" charset="0"/>
                <a:ea typeface="Calibri" panose="020F0502020204030204" pitchFamily="34" charset="0"/>
                <a:cs typeface="Times New Roman" panose="02020603050405020304" pitchFamily="18" charset="0"/>
              </a:rPr>
              <a:t> - The point representing one year’s growth within a year’s time (0.4) based on John Hattie’s research on influences and their effect on student achievement. Practices above the hinge point are most effective, those below are least effective.  </a:t>
            </a:r>
          </a:p>
          <a:p>
            <a:pPr marL="0" marR="0" indent="0">
              <a:spcBef>
                <a:spcPts val="0"/>
              </a:spcBef>
              <a:spcAft>
                <a:spcPts val="6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Instructional Leadership</a:t>
            </a:r>
            <a:r>
              <a:rPr lang="en-US" sz="1200" dirty="0">
                <a:effectLst/>
                <a:latin typeface="Calibri" panose="020F0502020204030204" pitchFamily="34" charset="0"/>
                <a:ea typeface="Calibri" panose="020F0502020204030204" pitchFamily="34" charset="0"/>
                <a:cs typeface="Times New Roman" panose="02020603050405020304" pitchFamily="18" charset="0"/>
              </a:rPr>
              <a:t> - School leadership that focuses on educator and school impact on student learning including  instructional choices, conducting classroom observations, ensuring effective professional development, communicating high academic standards, and creating environments conducive to learning.</a:t>
            </a:r>
          </a:p>
          <a:p>
            <a:pPr marL="0" marR="0" indent="0">
              <a:spcBef>
                <a:spcPts val="0"/>
              </a:spcBef>
              <a:spcAft>
                <a:spcPts val="600"/>
              </a:spcAft>
              <a:buNone/>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internal set of beliefs one has about their role as a school leader.  </a:t>
            </a:r>
          </a:p>
          <a:p>
            <a:pPr marL="0" marR="0" indent="0">
              <a:spcBef>
                <a:spcPts val="0"/>
              </a:spcBef>
              <a:spcAft>
                <a:spcPts val="6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Transformational Leadership</a:t>
            </a:r>
            <a:r>
              <a:rPr lang="en-US" sz="1200" dirty="0">
                <a:effectLst/>
                <a:latin typeface="Calibri" panose="020F0502020204030204" pitchFamily="34" charset="0"/>
                <a:ea typeface="Calibri" panose="020F0502020204030204" pitchFamily="34" charset="0"/>
                <a:cs typeface="Times New Roman" panose="02020603050405020304" pitchFamily="18" charset="0"/>
              </a:rPr>
              <a:t> - School leadership that focuses on teachers by setting a vision, common goals, buffering staff from external demands, and ensuring fair and equitable staffing. Educator and teacher impact on student outcomes is not the key focus.</a:t>
            </a:r>
          </a:p>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0000"/>
              </a:lnSpc>
              <a:spcBef>
                <a:spcPts val="0"/>
              </a:spcBef>
            </a:pPr>
            <a:endParaRPr lang="en-US" sz="1800" b="1" dirty="0"/>
          </a:p>
          <a:p>
            <a:pPr marL="0" indent="0">
              <a:lnSpc>
                <a:spcPct val="100000"/>
              </a:lnSpc>
              <a:spcBef>
                <a:spcPts val="0"/>
              </a:spcBef>
              <a:buNone/>
            </a:pPr>
            <a:endParaRPr lang="en-US" sz="1800" b="1" dirty="0"/>
          </a:p>
          <a:p>
            <a:pPr marL="0" indent="0">
              <a:lnSpc>
                <a:spcPct val="100000"/>
              </a:lnSpc>
              <a:spcBef>
                <a:spcPts val="0"/>
              </a:spcBef>
              <a:buNone/>
            </a:pPr>
            <a:endParaRPr lang="en-US" sz="1800" b="1" dirty="0"/>
          </a:p>
          <a:p>
            <a:endParaRPr lang="en-US" sz="1200" dirty="0"/>
          </a:p>
        </p:txBody>
      </p:sp>
    </p:spTree>
    <p:extLst>
      <p:ext uri="{BB962C8B-B14F-4D97-AF65-F5344CB8AC3E}">
        <p14:creationId xmlns:p14="http://schemas.microsoft.com/office/powerpoint/2010/main" val="15397558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1742C1-1083-4188-89DE-A1DB2A7121C8}"/>
              </a:ext>
            </a:extLst>
          </p:cNvPr>
          <p:cNvSpPr>
            <a:spLocks noGrp="1"/>
          </p:cNvSpPr>
          <p:nvPr>
            <p:ph type="title"/>
          </p:nvPr>
        </p:nvSpPr>
        <p:spPr>
          <a:xfrm>
            <a:off x="457200" y="838200"/>
            <a:ext cx="8686800" cy="860425"/>
          </a:xfrm>
        </p:spPr>
        <p:txBody>
          <a:bodyPr/>
          <a:lstStyle/>
          <a:p>
            <a:r>
              <a:rPr lang="en-US" sz="3600" dirty="0"/>
              <a:t>Key Action:</a:t>
            </a:r>
            <a:br>
              <a:rPr lang="en-US" sz="3600" dirty="0"/>
            </a:br>
            <a:r>
              <a:rPr lang="en-US" sz="3600" dirty="0"/>
              <a:t>Monitor for Implementation and Collaboration</a:t>
            </a:r>
          </a:p>
        </p:txBody>
      </p:sp>
      <p:sp>
        <p:nvSpPr>
          <p:cNvPr id="4" name="Text Placeholder 3">
            <a:extLst>
              <a:ext uri="{FF2B5EF4-FFF2-40B4-BE49-F238E27FC236}">
                <a16:creationId xmlns:a16="http://schemas.microsoft.com/office/drawing/2014/main" id="{EFD71D57-3013-4DD9-874B-1F8CCD4040F5}"/>
              </a:ext>
            </a:extLst>
          </p:cNvPr>
          <p:cNvSpPr>
            <a:spLocks noGrp="1"/>
          </p:cNvSpPr>
          <p:nvPr>
            <p:ph type="body" idx="1"/>
          </p:nvPr>
        </p:nvSpPr>
        <p:spPr/>
        <p:txBody>
          <a:bodyPr/>
          <a:lstStyle/>
          <a:p>
            <a:pPr marL="91440" indent="0">
              <a:buNone/>
            </a:pPr>
            <a:endParaRPr lang="en-US" sz="2800" dirty="0"/>
          </a:p>
          <a:p>
            <a:pPr marL="91440" indent="0">
              <a:buNone/>
            </a:pPr>
            <a:endParaRPr lang="en-US" sz="2800" dirty="0"/>
          </a:p>
          <a:p>
            <a:pPr marL="91440" indent="0">
              <a:buNone/>
            </a:pPr>
            <a:r>
              <a:rPr lang="en-US" sz="2800" dirty="0"/>
              <a:t>    </a:t>
            </a:r>
          </a:p>
        </p:txBody>
      </p:sp>
      <p:sp>
        <p:nvSpPr>
          <p:cNvPr id="2" name="Text Placeholder 1">
            <a:extLst>
              <a:ext uri="{FF2B5EF4-FFF2-40B4-BE49-F238E27FC236}">
                <a16:creationId xmlns:a16="http://schemas.microsoft.com/office/drawing/2014/main" id="{455526E8-E8A6-48C9-AADC-7273D03FBD58}"/>
              </a:ext>
            </a:extLst>
          </p:cNvPr>
          <p:cNvSpPr>
            <a:spLocks noGrp="1"/>
          </p:cNvSpPr>
          <p:nvPr>
            <p:ph type="body" idx="2"/>
          </p:nvPr>
        </p:nvSpPr>
        <p:spPr>
          <a:xfrm>
            <a:off x="4234852" y="2116228"/>
            <a:ext cx="4451948" cy="3464589"/>
          </a:xfrm>
          <a:ln w="38100">
            <a:noFill/>
          </a:ln>
        </p:spPr>
        <p:txBody>
          <a:bodyPr/>
          <a:lstStyle/>
          <a:p>
            <a:pPr marL="0" indent="0" algn="ctr">
              <a:buNone/>
            </a:pPr>
            <a:r>
              <a:rPr lang="en-US" altLang="en-US" sz="2800" dirty="0">
                <a:solidFill>
                  <a:srgbClr val="0070C0"/>
                </a:solidFill>
              </a:rPr>
              <a:t>Areas of Instructional Focus</a:t>
            </a:r>
          </a:p>
          <a:p>
            <a:pPr marL="457200" indent="-457200">
              <a:buFont typeface="+mj-lt"/>
              <a:buAutoNum type="arabicPeriod"/>
            </a:pPr>
            <a:r>
              <a:rPr lang="en-US" altLang="en-US" sz="2400" dirty="0">
                <a:solidFill>
                  <a:srgbClr val="0070C0"/>
                </a:solidFill>
              </a:rPr>
              <a:t>Collaborative culture and climate  </a:t>
            </a:r>
          </a:p>
          <a:p>
            <a:pPr marL="457200" indent="-457200">
              <a:buFont typeface="+mj-lt"/>
              <a:buAutoNum type="arabicPeriod"/>
            </a:pPr>
            <a:r>
              <a:rPr lang="en-US" altLang="en-US" sz="2400" dirty="0">
                <a:solidFill>
                  <a:srgbClr val="0070C0"/>
                </a:solidFill>
              </a:rPr>
              <a:t>Highly effective teaching/learning practices</a:t>
            </a:r>
          </a:p>
          <a:p>
            <a:pPr marL="457200" indent="-457200">
              <a:buFont typeface="+mj-lt"/>
              <a:buAutoNum type="arabicPeriod"/>
            </a:pPr>
            <a:r>
              <a:rPr lang="en-US" altLang="en-US" sz="2400" dirty="0">
                <a:solidFill>
                  <a:srgbClr val="0070C0"/>
                </a:solidFill>
              </a:rPr>
              <a:t> Assessment</a:t>
            </a:r>
          </a:p>
          <a:p>
            <a:pPr marL="457200" indent="-457200">
              <a:buFont typeface="+mj-lt"/>
              <a:buAutoNum type="arabicPeriod"/>
            </a:pPr>
            <a:r>
              <a:rPr lang="en-US" altLang="en-US" sz="2400" dirty="0">
                <a:solidFill>
                  <a:srgbClr val="0070C0"/>
                </a:solidFill>
              </a:rPr>
              <a:t> Data-based decision-making</a:t>
            </a:r>
          </a:p>
          <a:p>
            <a:pPr marL="133351" indent="0">
              <a:buNone/>
            </a:pPr>
            <a:endParaRPr lang="en-US" dirty="0"/>
          </a:p>
        </p:txBody>
      </p:sp>
      <p:pic>
        <p:nvPicPr>
          <p:cNvPr id="9" name="Picture 8">
            <a:extLst>
              <a:ext uri="{FF2B5EF4-FFF2-40B4-BE49-F238E27FC236}">
                <a16:creationId xmlns:a16="http://schemas.microsoft.com/office/drawing/2014/main" id="{170D6900-35D4-4E30-BDC0-6DEE1E37774B}"/>
              </a:ext>
            </a:extLst>
          </p:cNvPr>
          <p:cNvPicPr>
            <a:picLocks noChangeAspect="1"/>
          </p:cNvPicPr>
          <p:nvPr/>
        </p:nvPicPr>
        <p:blipFill>
          <a:blip r:embed="rId3"/>
          <a:stretch>
            <a:fillRect/>
          </a:stretch>
        </p:blipFill>
        <p:spPr>
          <a:xfrm>
            <a:off x="457200" y="2116227"/>
            <a:ext cx="3505200" cy="3674975"/>
          </a:xfrm>
          <a:prstGeom prst="rect">
            <a:avLst/>
          </a:prstGeom>
        </p:spPr>
      </p:pic>
      <p:sp>
        <p:nvSpPr>
          <p:cNvPr id="11" name="TextBox 10">
            <a:extLst>
              <a:ext uri="{FF2B5EF4-FFF2-40B4-BE49-F238E27FC236}">
                <a16:creationId xmlns:a16="http://schemas.microsoft.com/office/drawing/2014/main" id="{893E7D44-0FE6-477D-8C62-DB3C41C691C9}"/>
              </a:ext>
            </a:extLst>
          </p:cNvPr>
          <p:cNvSpPr txBox="1"/>
          <p:nvPr/>
        </p:nvSpPr>
        <p:spPr>
          <a:xfrm>
            <a:off x="457200" y="2220402"/>
            <a:ext cx="3505200" cy="2677656"/>
          </a:xfrm>
          <a:prstGeom prst="rect">
            <a:avLst/>
          </a:prstGeom>
          <a:noFill/>
        </p:spPr>
        <p:txBody>
          <a:bodyPr wrap="square">
            <a:spAutoFit/>
          </a:bodyPr>
          <a:lstStyle/>
          <a:p>
            <a:r>
              <a:rPr lang="en-US" sz="2800" b="1" dirty="0">
                <a:latin typeface="Tw Cen MT" panose="020B0602020104020603" pitchFamily="34" charset="0"/>
              </a:rPr>
              <a:t>Monitoring Tools</a:t>
            </a:r>
            <a:endParaRPr lang="en-US" sz="2800" dirty="0">
              <a:latin typeface="Tw Cen MT" panose="020B0602020104020603" pitchFamily="34" charset="0"/>
            </a:endParaRPr>
          </a:p>
          <a:p>
            <a:pPr marL="457200" indent="-457200">
              <a:buFont typeface="Arial" panose="020B0604020202020204" pitchFamily="34" charset="0"/>
              <a:buChar char="•"/>
            </a:pPr>
            <a:r>
              <a:rPr lang="en-US" sz="2800" dirty="0">
                <a:latin typeface="Tw Cen MT" panose="020B0602020104020603" pitchFamily="34" charset="0"/>
              </a:rPr>
              <a:t>Practice Profiles</a:t>
            </a:r>
          </a:p>
          <a:p>
            <a:pPr marL="457200" indent="-457200">
              <a:buFont typeface="Arial" panose="020B0604020202020204" pitchFamily="34" charset="0"/>
              <a:buChar char="•"/>
            </a:pPr>
            <a:r>
              <a:rPr lang="en-US" sz="2800" dirty="0">
                <a:latin typeface="Tw Cen MT" panose="020B0602020104020603" pitchFamily="34" charset="0"/>
              </a:rPr>
              <a:t>Walk-throughs</a:t>
            </a:r>
          </a:p>
          <a:p>
            <a:pPr marL="457200" indent="-457200">
              <a:buFont typeface="Arial" panose="020B0604020202020204" pitchFamily="34" charset="0"/>
              <a:buChar char="•"/>
            </a:pPr>
            <a:r>
              <a:rPr lang="en-US" sz="2800" dirty="0">
                <a:latin typeface="Tw Cen MT" panose="020B0602020104020603" pitchFamily="34" charset="0"/>
              </a:rPr>
              <a:t>Peer Observations</a:t>
            </a:r>
          </a:p>
          <a:p>
            <a:pPr marL="457200" indent="-457200">
              <a:buFont typeface="Arial" panose="020B0604020202020204" pitchFamily="34" charset="0"/>
              <a:buChar char="•"/>
            </a:pPr>
            <a:r>
              <a:rPr lang="en-US" sz="2800" dirty="0">
                <a:latin typeface="Tw Cen MT" panose="020B0602020104020603" pitchFamily="34" charset="0"/>
              </a:rPr>
              <a:t>SAPPs</a:t>
            </a:r>
          </a:p>
          <a:p>
            <a:pPr marL="457200" indent="-457200">
              <a:buFont typeface="Arial" panose="020B0604020202020204" pitchFamily="34" charset="0"/>
              <a:buChar char="•"/>
            </a:pPr>
            <a:r>
              <a:rPr lang="en-US" sz="2800" dirty="0">
                <a:latin typeface="Tw Cen MT" panose="020B0602020104020603" pitchFamily="34" charset="0"/>
              </a:rPr>
              <a:t>Surveys (CWIS)</a:t>
            </a:r>
          </a:p>
        </p:txBody>
      </p:sp>
      <p:sp>
        <p:nvSpPr>
          <p:cNvPr id="6" name="TextBox 5">
            <a:extLst>
              <a:ext uri="{FF2B5EF4-FFF2-40B4-BE49-F238E27FC236}">
                <a16:creationId xmlns:a16="http://schemas.microsoft.com/office/drawing/2014/main" id="{184F5AE9-6CC3-4E34-BCC2-00979D87B819}"/>
              </a:ext>
            </a:extLst>
          </p:cNvPr>
          <p:cNvSpPr txBox="1"/>
          <p:nvPr/>
        </p:nvSpPr>
        <p:spPr>
          <a:xfrm flipH="1">
            <a:off x="6400799" y="6057899"/>
            <a:ext cx="2514599" cy="369332"/>
          </a:xfrm>
          <a:prstGeom prst="rect">
            <a:avLst/>
          </a:prstGeom>
          <a:noFill/>
        </p:spPr>
        <p:txBody>
          <a:bodyPr wrap="square" rtlCol="0">
            <a:spAutoFit/>
          </a:bodyPr>
          <a:lstStyle/>
          <a:p>
            <a:r>
              <a:rPr lang="en-US" dirty="0"/>
              <a:t>(MO Edu-Sail, 2022)</a:t>
            </a:r>
          </a:p>
        </p:txBody>
      </p:sp>
    </p:spTree>
    <p:extLst>
      <p:ext uri="{BB962C8B-B14F-4D97-AF65-F5344CB8AC3E}">
        <p14:creationId xmlns:p14="http://schemas.microsoft.com/office/powerpoint/2010/main" val="15680852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9FA2FF43-0D72-F92E-EA46-74CE7BBDD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960" y="2031088"/>
            <a:ext cx="6080079" cy="3432646"/>
          </a:xfrm>
          <a:prstGeom prst="rect">
            <a:avLst/>
          </a:prstGeom>
        </p:spPr>
      </p:pic>
      <p:sp>
        <p:nvSpPr>
          <p:cNvPr id="10" name="Title 9">
            <a:extLst>
              <a:ext uri="{FF2B5EF4-FFF2-40B4-BE49-F238E27FC236}">
                <a16:creationId xmlns:a16="http://schemas.microsoft.com/office/drawing/2014/main" id="{9B2D0284-DF18-9C9A-C0AA-2DC4337AF194}"/>
              </a:ext>
            </a:extLst>
          </p:cNvPr>
          <p:cNvSpPr>
            <a:spLocks noGrp="1"/>
          </p:cNvSpPr>
          <p:nvPr>
            <p:ph type="title"/>
          </p:nvPr>
        </p:nvSpPr>
        <p:spPr>
          <a:xfrm>
            <a:off x="457199" y="935917"/>
            <a:ext cx="8229600" cy="540327"/>
          </a:xfrm>
        </p:spPr>
        <p:txBody>
          <a:bodyPr/>
          <a:lstStyle/>
          <a:p>
            <a:r>
              <a:rPr lang="en-US" sz="3200" dirty="0"/>
              <a:t>Trust Based Observations</a:t>
            </a:r>
            <a:br>
              <a:rPr lang="en-US" sz="3600" b="1" dirty="0"/>
            </a:br>
            <a:r>
              <a:rPr lang="en-US" sz="2800" dirty="0"/>
              <a:t>Craig Randall</a:t>
            </a:r>
            <a:endParaRPr lang="en-US" sz="2800" b="1" dirty="0"/>
          </a:p>
        </p:txBody>
      </p:sp>
      <p:sp>
        <p:nvSpPr>
          <p:cNvPr id="2" name="TextBox 1">
            <a:extLst>
              <a:ext uri="{FF2B5EF4-FFF2-40B4-BE49-F238E27FC236}">
                <a16:creationId xmlns:a16="http://schemas.microsoft.com/office/drawing/2014/main" id="{EACED8F5-C698-AC36-2BB6-7ACB01076BAE}"/>
              </a:ext>
            </a:extLst>
          </p:cNvPr>
          <p:cNvSpPr txBox="1"/>
          <p:nvPr/>
        </p:nvSpPr>
        <p:spPr>
          <a:xfrm>
            <a:off x="7002966" y="6133170"/>
            <a:ext cx="1806497" cy="369332"/>
          </a:xfrm>
          <a:prstGeom prst="rect">
            <a:avLst/>
          </a:prstGeom>
          <a:noFill/>
        </p:spPr>
        <p:txBody>
          <a:bodyPr wrap="square" rtlCol="0">
            <a:spAutoFit/>
          </a:bodyPr>
          <a:lstStyle/>
          <a:p>
            <a:r>
              <a:rPr lang="en-US" dirty="0"/>
              <a:t>(Randall, 2018)</a:t>
            </a:r>
          </a:p>
        </p:txBody>
      </p:sp>
      <p:sp>
        <p:nvSpPr>
          <p:cNvPr id="4" name="TextBox 3">
            <a:extLst>
              <a:ext uri="{FF2B5EF4-FFF2-40B4-BE49-F238E27FC236}">
                <a16:creationId xmlns:a16="http://schemas.microsoft.com/office/drawing/2014/main" id="{F13CD49A-C2F9-1B7F-507A-49486E72C6B1}"/>
              </a:ext>
            </a:extLst>
          </p:cNvPr>
          <p:cNvSpPr txBox="1"/>
          <p:nvPr/>
        </p:nvSpPr>
        <p:spPr>
          <a:xfrm>
            <a:off x="2280424" y="5683485"/>
            <a:ext cx="4583150"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lang="en-US" b="0" i="0" u="none" strike="noStrike" dirty="0">
                <a:solidFill>
                  <a:srgbClr val="000000"/>
                </a:solidFill>
                <a:effectLst/>
                <a:latin typeface="docs-Calibri"/>
              </a:rPr>
              <a:t>trustbased.com/</a:t>
            </a:r>
          </a:p>
        </p:txBody>
      </p:sp>
    </p:spTree>
    <p:extLst>
      <p:ext uri="{BB962C8B-B14F-4D97-AF65-F5344CB8AC3E}">
        <p14:creationId xmlns:p14="http://schemas.microsoft.com/office/powerpoint/2010/main" val="11691967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86CD3-F544-F0DC-280F-63C3F4447AD2}"/>
              </a:ext>
            </a:extLst>
          </p:cNvPr>
          <p:cNvSpPr>
            <a:spLocks noGrp="1"/>
          </p:cNvSpPr>
          <p:nvPr>
            <p:ph type="title"/>
          </p:nvPr>
        </p:nvSpPr>
        <p:spPr>
          <a:xfrm>
            <a:off x="457200" y="104504"/>
            <a:ext cx="8229600" cy="1594122"/>
          </a:xfrm>
        </p:spPr>
        <p:txBody>
          <a:bodyPr/>
          <a:lstStyle/>
          <a:p>
            <a:r>
              <a:rPr lang="en-US" sz="4000" dirty="0"/>
              <a:t>Trust Based Observations</a:t>
            </a:r>
          </a:p>
        </p:txBody>
      </p:sp>
      <p:sp>
        <p:nvSpPr>
          <p:cNvPr id="3" name="Text Placeholder 2">
            <a:extLst>
              <a:ext uri="{FF2B5EF4-FFF2-40B4-BE49-F238E27FC236}">
                <a16:creationId xmlns:a16="http://schemas.microsoft.com/office/drawing/2014/main" id="{F6FEDFFB-761D-F09B-545B-C018CF2DDD06}"/>
              </a:ext>
            </a:extLst>
          </p:cNvPr>
          <p:cNvSpPr>
            <a:spLocks noGrp="1"/>
          </p:cNvSpPr>
          <p:nvPr>
            <p:ph type="body" idx="1"/>
          </p:nvPr>
        </p:nvSpPr>
        <p:spPr>
          <a:xfrm>
            <a:off x="287383" y="1698626"/>
            <a:ext cx="8399417" cy="4557710"/>
          </a:xfrm>
        </p:spPr>
        <p:txBody>
          <a:bodyPr/>
          <a:lstStyle/>
          <a:p>
            <a:pPr marL="91440" indent="0">
              <a:spcBef>
                <a:spcPts val="0"/>
              </a:spcBef>
              <a:buNone/>
            </a:pPr>
            <a:r>
              <a:rPr lang="en-US" dirty="0"/>
              <a:t>“Classroom observation can lead to telling teachers to do what I did, to advocating different ways of teaching, and to complying with accountability edicts.</a:t>
            </a:r>
          </a:p>
          <a:p>
            <a:pPr marL="91440" indent="0">
              <a:spcBef>
                <a:spcPts val="0"/>
              </a:spcBef>
              <a:buNone/>
            </a:pPr>
            <a:endParaRPr lang="en-US" dirty="0"/>
          </a:p>
          <a:p>
            <a:pPr marL="91440" indent="0">
              <a:spcBef>
                <a:spcPts val="0"/>
              </a:spcBef>
              <a:buNone/>
            </a:pPr>
            <a:r>
              <a:rPr lang="en-US" dirty="0"/>
              <a:t>Trust Based Observations starts where it matters, establishing trust, building on strengths, focusing on the impact of teachers on the learning lives of students, showing how to have open conversations about learning, and demonstrating collective teacher efficacy in action.” </a:t>
            </a:r>
          </a:p>
          <a:p>
            <a:pPr marL="91440" indent="0" algn="r">
              <a:buNone/>
            </a:pPr>
            <a:r>
              <a:rPr lang="en-US" dirty="0"/>
              <a:t>John Hattie</a:t>
            </a:r>
          </a:p>
          <a:p>
            <a:pPr marL="91440" indent="0" algn="r">
              <a:buNone/>
            </a:pPr>
            <a:r>
              <a:rPr lang="en-US" dirty="0"/>
              <a:t>Author of </a:t>
            </a:r>
            <a:r>
              <a:rPr lang="en-US" i="1" dirty="0"/>
              <a:t>Visible Learning</a:t>
            </a:r>
          </a:p>
          <a:p>
            <a:pPr marL="91440" indent="0" algn="r">
              <a:buNone/>
            </a:pPr>
            <a:r>
              <a:rPr lang="en-US" sz="2400" dirty="0"/>
              <a:t>                                                                      </a:t>
            </a:r>
            <a:r>
              <a:rPr lang="en-US" sz="1800" dirty="0"/>
              <a:t>(Randall 2020)</a:t>
            </a:r>
          </a:p>
          <a:p>
            <a:pPr marL="91440" indent="0">
              <a:buNone/>
            </a:pPr>
            <a:endParaRPr lang="en-US" sz="2400" dirty="0"/>
          </a:p>
          <a:p>
            <a:endParaRPr lang="en-US" dirty="0"/>
          </a:p>
        </p:txBody>
      </p:sp>
    </p:spTree>
    <p:extLst>
      <p:ext uri="{BB962C8B-B14F-4D97-AF65-F5344CB8AC3E}">
        <p14:creationId xmlns:p14="http://schemas.microsoft.com/office/powerpoint/2010/main" val="22077914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5AA94-1575-8E0A-6EEF-1ED9FF1F75C0}"/>
              </a:ext>
            </a:extLst>
          </p:cNvPr>
          <p:cNvSpPr>
            <a:spLocks noGrp="1"/>
          </p:cNvSpPr>
          <p:nvPr>
            <p:ph type="title"/>
          </p:nvPr>
        </p:nvSpPr>
        <p:spPr/>
        <p:txBody>
          <a:bodyPr/>
          <a:lstStyle/>
          <a:p>
            <a:r>
              <a:rPr lang="en-US" sz="4000" dirty="0"/>
              <a:t>Trust Based Observation Form</a:t>
            </a:r>
          </a:p>
        </p:txBody>
      </p:sp>
      <p:sp>
        <p:nvSpPr>
          <p:cNvPr id="3" name="Text Placeholder 2">
            <a:extLst>
              <a:ext uri="{FF2B5EF4-FFF2-40B4-BE49-F238E27FC236}">
                <a16:creationId xmlns:a16="http://schemas.microsoft.com/office/drawing/2014/main" id="{8E34DA84-1092-B11C-ACFE-5B7594124BBB}"/>
              </a:ext>
            </a:extLst>
          </p:cNvPr>
          <p:cNvSpPr>
            <a:spLocks noGrp="1"/>
          </p:cNvSpPr>
          <p:nvPr>
            <p:ph type="body" idx="1"/>
          </p:nvPr>
        </p:nvSpPr>
        <p:spPr>
          <a:xfrm>
            <a:off x="339635" y="1567543"/>
            <a:ext cx="8347166" cy="4223658"/>
          </a:xfrm>
        </p:spPr>
        <p:txBody>
          <a:bodyPr/>
          <a:lstStyle/>
          <a:p>
            <a:pPr marL="566738" indent="-474663">
              <a:buFont typeface="Arial" panose="020B0604020202020204" pitchFamily="34" charset="0"/>
              <a:buChar char="•"/>
            </a:pPr>
            <a:r>
              <a:rPr lang="en-US" sz="2800" dirty="0"/>
              <a:t>Learning targets</a:t>
            </a:r>
          </a:p>
          <a:p>
            <a:pPr marL="566738" indent="-474663">
              <a:buFont typeface="Arial" panose="020B0604020202020204" pitchFamily="34" charset="0"/>
              <a:buChar char="•"/>
            </a:pPr>
            <a:r>
              <a:rPr lang="en-US" sz="2800" dirty="0"/>
              <a:t>Teacher-student relationship</a:t>
            </a:r>
          </a:p>
          <a:p>
            <a:pPr marL="566738" indent="-474663">
              <a:buFont typeface="Arial" panose="020B0604020202020204" pitchFamily="34" charset="0"/>
              <a:buChar char="•"/>
            </a:pPr>
            <a:r>
              <a:rPr lang="en-US" sz="2800" dirty="0"/>
              <a:t>Classroom learning</a:t>
            </a:r>
          </a:p>
          <a:p>
            <a:pPr marL="566738" indent="-474663">
              <a:buFont typeface="Arial" panose="020B0604020202020204" pitchFamily="34" charset="0"/>
              <a:buChar char="•"/>
            </a:pPr>
            <a:r>
              <a:rPr lang="en-US" sz="2800" dirty="0"/>
              <a:t>Working memory</a:t>
            </a:r>
          </a:p>
          <a:p>
            <a:pPr marL="566738" indent="-474663">
              <a:buFont typeface="Arial" panose="020B0604020202020204" pitchFamily="34" charset="0"/>
              <a:buChar char="•"/>
            </a:pPr>
            <a:r>
              <a:rPr lang="en-US" sz="2800" dirty="0"/>
              <a:t>Questioning higher-order thinking skills</a:t>
            </a:r>
          </a:p>
          <a:p>
            <a:pPr marL="566738" indent="-474663">
              <a:buFont typeface="Arial" panose="020B0604020202020204" pitchFamily="34" charset="0"/>
              <a:buChar char="•"/>
            </a:pPr>
            <a:r>
              <a:rPr lang="en-US" sz="2800" dirty="0"/>
              <a:t>Formative assessment</a:t>
            </a:r>
          </a:p>
          <a:p>
            <a:pPr marL="566738" indent="-474663">
              <a:buFont typeface="Arial" panose="020B0604020202020204" pitchFamily="34" charset="0"/>
              <a:buChar char="•"/>
            </a:pPr>
            <a:r>
              <a:rPr lang="en-US" sz="2800" dirty="0"/>
              <a:t>Descriptive progress feedback</a:t>
            </a:r>
          </a:p>
          <a:p>
            <a:pPr marL="566738" indent="-474663">
              <a:buFont typeface="Arial" panose="020B0604020202020204" pitchFamily="34" charset="0"/>
              <a:buChar char="•"/>
            </a:pPr>
            <a:r>
              <a:rPr lang="en-US" sz="2800" dirty="0"/>
              <a:t>Specific differentiation</a:t>
            </a:r>
          </a:p>
          <a:p>
            <a:pPr marL="92075" indent="0">
              <a:buNone/>
            </a:pPr>
            <a:r>
              <a:rPr lang="en-US" sz="2400" dirty="0">
                <a:hlinkClick r:id="rId3"/>
              </a:rPr>
              <a:t>TBO Reflection Form (trustbased.com)</a:t>
            </a:r>
            <a:endParaRPr lang="en-US" sz="1900" dirty="0"/>
          </a:p>
          <a:p>
            <a:pPr marL="790576" lvl="2" indent="0">
              <a:buNone/>
            </a:pPr>
            <a:r>
              <a:rPr lang="en-US" sz="2200" dirty="0"/>
              <a:t>						(Randall, 2022)</a:t>
            </a:r>
          </a:p>
          <a:p>
            <a:pPr marL="790576" lvl="2" indent="0">
              <a:buNone/>
            </a:pPr>
            <a:endParaRPr lang="en-US" sz="2200" dirty="0"/>
          </a:p>
        </p:txBody>
      </p:sp>
      <p:pic>
        <p:nvPicPr>
          <p:cNvPr id="4" name="Picture 3" descr="Reflections/Activities Icon&#10;&#10;This icon indicates the presence of activities or times of reflection.">
            <a:extLst>
              <a:ext uri="{FF2B5EF4-FFF2-40B4-BE49-F238E27FC236}">
                <a16:creationId xmlns:a16="http://schemas.microsoft.com/office/drawing/2014/main" id="{856EB115-BCB3-6388-E006-C9DB852441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9965" y="4477097"/>
            <a:ext cx="914400" cy="914400"/>
          </a:xfrm>
          <a:prstGeom prst="rect">
            <a:avLst/>
          </a:prstGeom>
        </p:spPr>
      </p:pic>
    </p:spTree>
    <p:extLst>
      <p:ext uri="{BB962C8B-B14F-4D97-AF65-F5344CB8AC3E}">
        <p14:creationId xmlns:p14="http://schemas.microsoft.com/office/powerpoint/2010/main" val="9371534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424"/>
            <a:ext cx="8229600" cy="1096961"/>
          </a:xfrm>
          <a:solidFill>
            <a:schemeClr val="bg1"/>
          </a:solidFill>
        </p:spPr>
        <p:txBody>
          <a:bodyPr/>
          <a:lstStyle/>
          <a:p>
            <a:r>
              <a:rPr lang="en-US" sz="4000" dirty="0"/>
              <a:t>Reflect &amp; Discuss</a:t>
            </a:r>
          </a:p>
        </p:txBody>
      </p:sp>
      <p:sp>
        <p:nvSpPr>
          <p:cNvPr id="3" name="Content Placeholder 2"/>
          <p:cNvSpPr>
            <a:spLocks noGrp="1"/>
          </p:cNvSpPr>
          <p:nvPr>
            <p:ph type="body" idx="1"/>
          </p:nvPr>
        </p:nvSpPr>
        <p:spPr>
          <a:xfrm>
            <a:off x="198120" y="1683385"/>
            <a:ext cx="8793480" cy="3962396"/>
          </a:xfrm>
        </p:spPr>
        <p:txBody>
          <a:bodyPr/>
          <a:lstStyle/>
          <a:p>
            <a:pPr marL="514350" indent="-514350">
              <a:buAutoNum type="arabicPeriod"/>
            </a:pPr>
            <a:r>
              <a:rPr lang="en-US" sz="2800" dirty="0"/>
              <a:t>How do you monitor teams for collaboration and  fidelity of implementation for effective teaching/learning practices ?</a:t>
            </a:r>
          </a:p>
          <a:p>
            <a:pPr marL="514350" indent="-514350">
              <a:buAutoNum type="arabicPeriod"/>
            </a:pPr>
            <a:r>
              <a:rPr lang="en-US" sz="2800" dirty="0"/>
              <a:t>Is your monitoring process running effectively and efficiently?</a:t>
            </a:r>
          </a:p>
          <a:p>
            <a:pPr marL="514350" indent="-514350">
              <a:buAutoNum type="arabicPeriod"/>
            </a:pPr>
            <a:r>
              <a:rPr lang="en-US" sz="2800" dirty="0"/>
              <a:t>What tools or resources do you need to perform this task?</a:t>
            </a:r>
          </a:p>
          <a:p>
            <a:pPr marL="514350" indent="-514350">
              <a:buAutoNum type="arabicPeriod"/>
            </a:pPr>
            <a:r>
              <a:rPr lang="en-US" sz="2800" dirty="0"/>
              <a:t>What can be done to improve your monitoring process?</a:t>
            </a:r>
          </a:p>
        </p:txBody>
      </p:sp>
      <p:pic>
        <p:nvPicPr>
          <p:cNvPr id="6" name="Picture 5">
            <a:extLst>
              <a:ext uri="{FF2B5EF4-FFF2-40B4-BE49-F238E27FC236}">
                <a16:creationId xmlns:a16="http://schemas.microsoft.com/office/drawing/2014/main" id="{76751D53-C187-49CD-8563-515450F3D86A}"/>
              </a:ext>
            </a:extLst>
          </p:cNvPr>
          <p:cNvPicPr>
            <a:picLocks noChangeAspect="1"/>
          </p:cNvPicPr>
          <p:nvPr/>
        </p:nvPicPr>
        <p:blipFill>
          <a:blip r:embed="rId3"/>
          <a:stretch>
            <a:fillRect/>
          </a:stretch>
        </p:blipFill>
        <p:spPr>
          <a:xfrm>
            <a:off x="8013700" y="5645781"/>
            <a:ext cx="810838" cy="816935"/>
          </a:xfrm>
          <a:prstGeom prst="rect">
            <a:avLst/>
          </a:prstGeom>
        </p:spPr>
      </p:pic>
    </p:spTree>
    <p:extLst>
      <p:ext uri="{BB962C8B-B14F-4D97-AF65-F5344CB8AC3E}">
        <p14:creationId xmlns:p14="http://schemas.microsoft.com/office/powerpoint/2010/main" val="35498030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53142"/>
          </a:xfrm>
          <a:solidFill>
            <a:schemeClr val="bg1"/>
          </a:solidFill>
        </p:spPr>
        <p:txBody>
          <a:bodyPr/>
          <a:lstStyle/>
          <a:p>
            <a:r>
              <a:rPr lang="en-US" sz="4000" dirty="0">
                <a:solidFill>
                  <a:srgbClr val="002060"/>
                </a:solidFill>
              </a:rPr>
              <a:t>Steps to Get Started</a:t>
            </a:r>
          </a:p>
        </p:txBody>
      </p:sp>
      <p:sp>
        <p:nvSpPr>
          <p:cNvPr id="3" name="Content Placeholder 2"/>
          <p:cNvSpPr>
            <a:spLocks noGrp="1"/>
          </p:cNvSpPr>
          <p:nvPr>
            <p:ph type="body" idx="1"/>
          </p:nvPr>
        </p:nvSpPr>
        <p:spPr>
          <a:xfrm>
            <a:off x="1215342" y="1828800"/>
            <a:ext cx="7490508" cy="4419599"/>
          </a:xfrm>
          <a:solidFill>
            <a:schemeClr val="bg1"/>
          </a:solidFill>
        </p:spPr>
        <p:txBody>
          <a:bodyPr/>
          <a:lstStyle/>
          <a:p>
            <a:pPr marL="0" indent="0">
              <a:spcBef>
                <a:spcPts val="0"/>
              </a:spcBef>
              <a:buNone/>
            </a:pPr>
            <a:r>
              <a:rPr lang="en-US" sz="2800" dirty="0">
                <a:solidFill>
                  <a:schemeClr val="tx1"/>
                </a:solidFill>
              </a:rPr>
              <a:t>Know the critical areas of </a:t>
            </a:r>
            <a:r>
              <a:rPr lang="en-US" sz="2800" b="1" dirty="0">
                <a:solidFill>
                  <a:schemeClr val="tx1"/>
                </a:solidFill>
              </a:rPr>
              <a:t>INSTRUCTIONAL FOCUS</a:t>
            </a:r>
          </a:p>
          <a:p>
            <a:pPr marL="0" indent="0">
              <a:spcBef>
                <a:spcPts val="0"/>
              </a:spcBef>
              <a:buNone/>
            </a:pPr>
            <a:endParaRPr lang="en-US" sz="2800" dirty="0">
              <a:solidFill>
                <a:schemeClr val="accent3"/>
              </a:solidFill>
            </a:endParaRPr>
          </a:p>
          <a:p>
            <a:pPr marL="0" indent="0">
              <a:spcBef>
                <a:spcPts val="0"/>
              </a:spcBef>
              <a:buNone/>
            </a:pPr>
            <a:r>
              <a:rPr lang="en-US" sz="2800" dirty="0">
                <a:solidFill>
                  <a:schemeClr val="tx1"/>
                </a:solidFill>
              </a:rPr>
              <a:t>Identify </a:t>
            </a:r>
            <a:r>
              <a:rPr lang="en-US" sz="2800" b="1" dirty="0">
                <a:solidFill>
                  <a:schemeClr val="tx1"/>
                </a:solidFill>
              </a:rPr>
              <a:t>KEY ACTIONS </a:t>
            </a:r>
            <a:r>
              <a:rPr lang="en-US" sz="2800" dirty="0">
                <a:solidFill>
                  <a:schemeClr val="tx1"/>
                </a:solidFill>
              </a:rPr>
              <a:t>of a building instructional leader  </a:t>
            </a:r>
          </a:p>
          <a:p>
            <a:pPr marL="0" indent="0">
              <a:spcBef>
                <a:spcPts val="0"/>
              </a:spcBef>
              <a:buNone/>
            </a:pPr>
            <a:endParaRPr lang="en-US" sz="2800" dirty="0">
              <a:solidFill>
                <a:schemeClr val="tx1"/>
              </a:solidFill>
            </a:endParaRPr>
          </a:p>
          <a:p>
            <a:pPr marL="0" indent="0">
              <a:spcBef>
                <a:spcPts val="0"/>
              </a:spcBef>
              <a:buNone/>
            </a:pPr>
            <a:r>
              <a:rPr lang="en-US" sz="2800" dirty="0">
                <a:solidFill>
                  <a:schemeClr val="tx1"/>
                </a:solidFill>
              </a:rPr>
              <a:t>Employ the </a:t>
            </a:r>
            <a:r>
              <a:rPr lang="en-US" sz="2800" b="1" dirty="0">
                <a:solidFill>
                  <a:schemeClr val="tx1"/>
                </a:solidFill>
              </a:rPr>
              <a:t>KEY ACTIONS </a:t>
            </a:r>
            <a:r>
              <a:rPr lang="en-US" sz="2800" dirty="0">
                <a:solidFill>
                  <a:schemeClr val="tx1"/>
                </a:solidFill>
              </a:rPr>
              <a:t>of the building instructional leader </a:t>
            </a:r>
            <a:r>
              <a:rPr lang="en-US" sz="2800" b="1" dirty="0">
                <a:solidFill>
                  <a:schemeClr val="tx1"/>
                </a:solidFill>
              </a:rPr>
              <a:t>ACROSS THE AREAS OF INSTRUCTIONAL FOCUS </a:t>
            </a:r>
            <a:r>
              <a:rPr lang="en-US" sz="2800" dirty="0">
                <a:solidFill>
                  <a:schemeClr val="tx1"/>
                </a:solidFill>
              </a:rPr>
              <a:t>for the building</a:t>
            </a:r>
          </a:p>
          <a:p>
            <a:pPr marL="0" indent="0">
              <a:buNone/>
            </a:pPr>
            <a:endParaRPr lang="en-US" sz="2800" dirty="0"/>
          </a:p>
        </p:txBody>
      </p:sp>
      <p:sp>
        <p:nvSpPr>
          <p:cNvPr id="4" name="Right Arrow 3"/>
          <p:cNvSpPr/>
          <p:nvPr/>
        </p:nvSpPr>
        <p:spPr>
          <a:xfrm>
            <a:off x="482151" y="1886675"/>
            <a:ext cx="609600" cy="48463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ight Arrow 4"/>
          <p:cNvSpPr/>
          <p:nvPr/>
        </p:nvSpPr>
        <p:spPr>
          <a:xfrm>
            <a:off x="475525" y="3252356"/>
            <a:ext cx="609600" cy="48463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ight Arrow 5"/>
          <p:cNvSpPr/>
          <p:nvPr/>
        </p:nvSpPr>
        <p:spPr>
          <a:xfrm>
            <a:off x="482151" y="4466991"/>
            <a:ext cx="609600" cy="48463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2" descr="C:\Users\tscott2\AppData\Local\Microsoft\Windows\Temporary Internet Files\Content.IE5\GTFPRNCS\Checkmark_gree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8246" y="1934718"/>
            <a:ext cx="571500" cy="4846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tscott2\AppData\Local\Microsoft\Windows\Temporary Internet Files\Content.IE5\GTFPRNCS\Checkmark_green.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9680" y="3163534"/>
            <a:ext cx="571500" cy="484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174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3BF1F2-5C77-45B5-AF28-DCD0E9DBAE8C}"/>
              </a:ext>
            </a:extLst>
          </p:cNvPr>
          <p:cNvSpPr>
            <a:spLocks noGrp="1"/>
          </p:cNvSpPr>
          <p:nvPr>
            <p:ph type="title"/>
          </p:nvPr>
        </p:nvSpPr>
        <p:spPr>
          <a:xfrm>
            <a:off x="381000" y="-457201"/>
            <a:ext cx="8305800" cy="798991"/>
          </a:xfrm>
        </p:spPr>
        <p:txBody>
          <a:bodyPr/>
          <a:lstStyle/>
          <a:p>
            <a:br>
              <a:rPr lang="en-US" sz="4400" dirty="0"/>
            </a:br>
            <a:br>
              <a:rPr lang="en-US" sz="4400" dirty="0"/>
            </a:br>
            <a:br>
              <a:rPr lang="en-US" sz="4400" dirty="0"/>
            </a:br>
            <a:br>
              <a:rPr lang="en-US" sz="4400" dirty="0"/>
            </a:br>
            <a:r>
              <a:rPr lang="en-US" sz="4000" dirty="0"/>
              <a:t>Putting it All  Together</a:t>
            </a:r>
            <a:br>
              <a:rPr lang="en-US" sz="4400" dirty="0"/>
            </a:br>
            <a:endParaRPr lang="en-US" sz="2800" dirty="0"/>
          </a:p>
        </p:txBody>
      </p:sp>
      <p:sp>
        <p:nvSpPr>
          <p:cNvPr id="13" name="TextBox 12">
            <a:extLst>
              <a:ext uri="{FF2B5EF4-FFF2-40B4-BE49-F238E27FC236}">
                <a16:creationId xmlns:a16="http://schemas.microsoft.com/office/drawing/2014/main" id="{794B99F1-F843-4D18-83E2-D7948C8F2E96}"/>
              </a:ext>
            </a:extLst>
          </p:cNvPr>
          <p:cNvSpPr txBox="1"/>
          <p:nvPr/>
        </p:nvSpPr>
        <p:spPr>
          <a:xfrm>
            <a:off x="566928" y="2258369"/>
            <a:ext cx="4005072" cy="3170099"/>
          </a:xfrm>
          <a:prstGeom prst="rect">
            <a:avLst/>
          </a:prstGeom>
          <a:noFill/>
          <a:ln w="38100">
            <a:noFill/>
          </a:ln>
        </p:spPr>
        <p:txBody>
          <a:bodyPr wrap="square" rtlCol="0">
            <a:spAutoFit/>
          </a:bodyPr>
          <a:lstStyle/>
          <a:p>
            <a:pPr algn="ctr"/>
            <a:r>
              <a:rPr lang="en-US" sz="2800" dirty="0">
                <a:solidFill>
                  <a:srgbClr val="0070C0"/>
                </a:solidFill>
                <a:latin typeface="Tw Cen MT" panose="020B0602020104020603" pitchFamily="34" charset="0"/>
              </a:rPr>
              <a:t>Key Actions</a:t>
            </a:r>
          </a:p>
          <a:p>
            <a:pPr marL="457200" indent="-457200">
              <a:buFont typeface="Arial" panose="020B0604020202020204" pitchFamily="34" charset="0"/>
              <a:buChar char="•"/>
            </a:pPr>
            <a:r>
              <a:rPr lang="en-US" sz="2400" dirty="0">
                <a:latin typeface="Tw Cen MT" panose="020B0602020104020603" pitchFamily="34" charset="0"/>
              </a:rPr>
              <a:t>Establish a Collaborative Culture</a:t>
            </a:r>
          </a:p>
          <a:p>
            <a:pPr marL="457200" indent="-457200">
              <a:buFont typeface="Arial" panose="020B0604020202020204" pitchFamily="34" charset="0"/>
              <a:buChar char="•"/>
            </a:pPr>
            <a:r>
              <a:rPr lang="en-US" sz="2400" dirty="0">
                <a:latin typeface="Tw Cen MT" panose="020B0602020104020603" pitchFamily="34" charset="0"/>
              </a:rPr>
              <a:t>Set Time Aside</a:t>
            </a:r>
          </a:p>
          <a:p>
            <a:pPr marL="457200" indent="-457200">
              <a:buFont typeface="Arial" panose="020B0604020202020204" pitchFamily="34" charset="0"/>
              <a:buChar char="•"/>
            </a:pPr>
            <a:r>
              <a:rPr lang="en-US" sz="2400" dirty="0">
                <a:latin typeface="Tw Cen MT" panose="020B0602020104020603" pitchFamily="34" charset="0"/>
              </a:rPr>
              <a:t>Establish Expectations</a:t>
            </a:r>
          </a:p>
          <a:p>
            <a:pPr marL="457200" indent="-457200">
              <a:buFont typeface="Arial" panose="020B0604020202020204" pitchFamily="34" charset="0"/>
              <a:buChar char="•"/>
            </a:pPr>
            <a:r>
              <a:rPr lang="en-US" sz="2400" dirty="0">
                <a:latin typeface="Tw Cen MT" panose="020B0602020104020603" pitchFamily="34" charset="0"/>
              </a:rPr>
              <a:t>Ensure Resources</a:t>
            </a:r>
          </a:p>
          <a:p>
            <a:pPr marL="457200" indent="-457200">
              <a:buFont typeface="Arial" panose="020B0604020202020204" pitchFamily="34" charset="0"/>
              <a:buChar char="•"/>
            </a:pPr>
            <a:r>
              <a:rPr lang="en-US" sz="2400" dirty="0">
                <a:latin typeface="Tw Cen MT" panose="020B0602020104020603" pitchFamily="34" charset="0"/>
              </a:rPr>
              <a:t>Monitor for Implementation</a:t>
            </a:r>
          </a:p>
          <a:p>
            <a:pPr marL="342900" indent="-342900">
              <a:buFont typeface="Wingdings" panose="05000000000000000000" pitchFamily="2" charset="2"/>
              <a:buChar char="§"/>
            </a:pPr>
            <a:endParaRPr lang="en-US" sz="2800" dirty="0">
              <a:latin typeface="Tw Cen MT" panose="020B0602020104020603" pitchFamily="34" charset="0"/>
            </a:endParaRPr>
          </a:p>
        </p:txBody>
      </p:sp>
      <p:sp>
        <p:nvSpPr>
          <p:cNvPr id="14" name="Arrow: Curved Down 13">
            <a:extLst>
              <a:ext uri="{FF2B5EF4-FFF2-40B4-BE49-F238E27FC236}">
                <a16:creationId xmlns:a16="http://schemas.microsoft.com/office/drawing/2014/main" id="{0E5339A9-B540-467C-8256-B7121F8FAC10}"/>
              </a:ext>
            </a:extLst>
          </p:cNvPr>
          <p:cNvSpPr/>
          <p:nvPr/>
        </p:nvSpPr>
        <p:spPr>
          <a:xfrm>
            <a:off x="2286000" y="1447800"/>
            <a:ext cx="4572000" cy="798992"/>
          </a:xfrm>
          <a:prstGeom prst="curvedDownArrow">
            <a:avLst>
              <a:gd name="adj1" fmla="val 25000"/>
              <a:gd name="adj2" fmla="val 50000"/>
              <a:gd name="adj3" fmla="val 355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 Placeholder 1">
            <a:extLst>
              <a:ext uri="{FF2B5EF4-FFF2-40B4-BE49-F238E27FC236}">
                <a16:creationId xmlns:a16="http://schemas.microsoft.com/office/drawing/2014/main" id="{7B8A525A-D319-86B0-271D-71B7BA23D220}"/>
              </a:ext>
            </a:extLst>
          </p:cNvPr>
          <p:cNvSpPr txBox="1">
            <a:spLocks/>
          </p:cNvSpPr>
          <p:nvPr/>
        </p:nvSpPr>
        <p:spPr>
          <a:xfrm>
            <a:off x="4692052" y="2266703"/>
            <a:ext cx="4451948" cy="3464589"/>
          </a:xfrm>
          <a:prstGeom prst="rect">
            <a:avLst/>
          </a:prstGeom>
          <a:ln w="38100">
            <a:noFill/>
          </a:ln>
        </p:spPr>
        <p:txBody>
          <a:bodyPr/>
          <a:lst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indent="0" algn="ctr" fontAlgn="auto">
              <a:buFont typeface="Wingdings" panose="05000000000000000000" pitchFamily="2" charset="2"/>
              <a:buNone/>
            </a:pPr>
            <a:r>
              <a:rPr lang="en-US" altLang="en-US" sz="2800" kern="0" dirty="0">
                <a:solidFill>
                  <a:srgbClr val="0070C0"/>
                </a:solidFill>
              </a:rPr>
              <a:t>Areas of Instructional Focus</a:t>
            </a:r>
          </a:p>
          <a:p>
            <a:pPr indent="-457200" fontAlgn="auto">
              <a:buFont typeface="+mj-lt"/>
              <a:buAutoNum type="arabicPeriod"/>
            </a:pPr>
            <a:r>
              <a:rPr lang="en-US" altLang="en-US" kern="0" dirty="0">
                <a:solidFill>
                  <a:srgbClr val="0070C0"/>
                </a:solidFill>
              </a:rPr>
              <a:t>Collaborative culture and climate  </a:t>
            </a:r>
          </a:p>
          <a:p>
            <a:pPr indent="-457200" fontAlgn="auto">
              <a:buFont typeface="+mj-lt"/>
              <a:buAutoNum type="arabicPeriod"/>
            </a:pPr>
            <a:r>
              <a:rPr lang="en-US" altLang="en-US" kern="0" dirty="0">
                <a:solidFill>
                  <a:srgbClr val="0070C0"/>
                </a:solidFill>
              </a:rPr>
              <a:t>Highly effective teaching/learning practices</a:t>
            </a:r>
          </a:p>
          <a:p>
            <a:pPr indent="-457200" fontAlgn="auto">
              <a:buFont typeface="+mj-lt"/>
              <a:buAutoNum type="arabicPeriod"/>
            </a:pPr>
            <a:r>
              <a:rPr lang="en-US" altLang="en-US" kern="0" dirty="0">
                <a:solidFill>
                  <a:srgbClr val="0070C0"/>
                </a:solidFill>
              </a:rPr>
              <a:t> Assessment</a:t>
            </a:r>
          </a:p>
          <a:p>
            <a:pPr indent="-457200" fontAlgn="auto">
              <a:buFont typeface="+mj-lt"/>
              <a:buAutoNum type="arabicPeriod"/>
            </a:pPr>
            <a:r>
              <a:rPr lang="en-US" altLang="en-US" kern="0" dirty="0">
                <a:solidFill>
                  <a:srgbClr val="0070C0"/>
                </a:solidFill>
              </a:rPr>
              <a:t> Data-based decision-making</a:t>
            </a:r>
          </a:p>
          <a:p>
            <a:pPr marL="133351" indent="0" fontAlgn="auto">
              <a:buFont typeface="Wingdings" panose="05000000000000000000" pitchFamily="2" charset="2"/>
              <a:buNone/>
            </a:pPr>
            <a:endParaRPr lang="en-US" kern="0" dirty="0"/>
          </a:p>
        </p:txBody>
      </p:sp>
    </p:spTree>
    <p:extLst>
      <p:ext uri="{BB962C8B-B14F-4D97-AF65-F5344CB8AC3E}">
        <p14:creationId xmlns:p14="http://schemas.microsoft.com/office/powerpoint/2010/main" val="7790159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Next Steps:  Action Planning</a:t>
            </a:r>
          </a:p>
        </p:txBody>
      </p:sp>
      <p:sp>
        <p:nvSpPr>
          <p:cNvPr id="3" name="TextBox 2">
            <a:extLst>
              <a:ext uri="{FF2B5EF4-FFF2-40B4-BE49-F238E27FC236}">
                <a16:creationId xmlns:a16="http://schemas.microsoft.com/office/drawing/2014/main" id="{5140A1CA-E73C-4C95-AC3A-612A038627DE}"/>
              </a:ext>
            </a:extLst>
          </p:cNvPr>
          <p:cNvSpPr txBox="1"/>
          <p:nvPr/>
        </p:nvSpPr>
        <p:spPr>
          <a:xfrm>
            <a:off x="-2338086" y="1420733"/>
            <a:ext cx="1724628" cy="646331"/>
          </a:xfrm>
          <a:prstGeom prst="rect">
            <a:avLst/>
          </a:prstGeom>
          <a:noFill/>
        </p:spPr>
        <p:txBody>
          <a:bodyPr wrap="square" rtlCol="0">
            <a:spAutoFit/>
          </a:bodyPr>
          <a:lstStyle/>
          <a:p>
            <a:r>
              <a:rPr lang="en-US" dirty="0"/>
              <a:t>Jodi, wrong footer</a:t>
            </a:r>
          </a:p>
        </p:txBody>
      </p:sp>
    </p:spTree>
    <p:extLst>
      <p:ext uri="{BB962C8B-B14F-4D97-AF65-F5344CB8AC3E}">
        <p14:creationId xmlns:p14="http://schemas.microsoft.com/office/powerpoint/2010/main" val="10185960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3A8C-F27E-4D0F-8FA8-0F5DECFDF8B1}"/>
              </a:ext>
            </a:extLst>
          </p:cNvPr>
          <p:cNvSpPr>
            <a:spLocks noGrp="1"/>
          </p:cNvSpPr>
          <p:nvPr>
            <p:ph type="title"/>
          </p:nvPr>
        </p:nvSpPr>
        <p:spPr>
          <a:xfrm>
            <a:off x="457200" y="762000"/>
            <a:ext cx="8229600" cy="1524000"/>
          </a:xfrm>
        </p:spPr>
        <p:txBody>
          <a:bodyPr/>
          <a:lstStyle/>
          <a:p>
            <a:r>
              <a:rPr lang="en-US" sz="4000" dirty="0"/>
              <a:t>Moving Into Application</a:t>
            </a:r>
            <a:br>
              <a:rPr lang="en-US" dirty="0"/>
            </a:br>
            <a:r>
              <a:rPr lang="en-US" sz="4000" dirty="0">
                <a:solidFill>
                  <a:schemeClr val="tx1"/>
                </a:solidFill>
              </a:rPr>
              <a:t>Essential Planning Inventory (EPI)</a:t>
            </a:r>
            <a:br>
              <a:rPr lang="en-US" sz="4000" dirty="0"/>
            </a:br>
            <a:endParaRPr lang="en-US" sz="3600" dirty="0"/>
          </a:p>
        </p:txBody>
      </p:sp>
      <p:pic>
        <p:nvPicPr>
          <p:cNvPr id="4" name="Picture 3">
            <a:extLst>
              <a:ext uri="{FF2B5EF4-FFF2-40B4-BE49-F238E27FC236}">
                <a16:creationId xmlns:a16="http://schemas.microsoft.com/office/drawing/2014/main" id="{A9034812-515A-4ADD-987E-14155F62B2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800" y="2015928"/>
            <a:ext cx="8382000" cy="3913817"/>
          </a:xfrm>
          <a:prstGeom prst="rect">
            <a:avLst/>
          </a:prstGeom>
        </p:spPr>
      </p:pic>
    </p:spTree>
    <p:extLst>
      <p:ext uri="{BB962C8B-B14F-4D97-AF65-F5344CB8AC3E}">
        <p14:creationId xmlns:p14="http://schemas.microsoft.com/office/powerpoint/2010/main" val="39635369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DF7D9-DFA0-45FA-8E46-DB708460675B}"/>
              </a:ext>
            </a:extLst>
          </p:cNvPr>
          <p:cNvSpPr>
            <a:spLocks noGrp="1"/>
          </p:cNvSpPr>
          <p:nvPr>
            <p:ph type="title"/>
          </p:nvPr>
        </p:nvSpPr>
        <p:spPr>
          <a:xfrm>
            <a:off x="457200" y="601664"/>
            <a:ext cx="8229600" cy="922335"/>
          </a:xfrm>
        </p:spPr>
        <p:txBody>
          <a:bodyPr/>
          <a:lstStyle/>
          <a:p>
            <a:r>
              <a:rPr lang="en-US" dirty="0"/>
              <a:t>Preparation</a:t>
            </a:r>
          </a:p>
        </p:txBody>
      </p:sp>
      <p:pic>
        <p:nvPicPr>
          <p:cNvPr id="4" name="Picture 3">
            <a:extLst>
              <a:ext uri="{FF2B5EF4-FFF2-40B4-BE49-F238E27FC236}">
                <a16:creationId xmlns:a16="http://schemas.microsoft.com/office/drawing/2014/main" id="{EAEFE845-F3A3-484E-A6F8-C7E17E1572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800" y="1434245"/>
            <a:ext cx="8382000" cy="3989509"/>
          </a:xfrm>
          <a:prstGeom prst="rect">
            <a:avLst/>
          </a:prstGeom>
        </p:spPr>
      </p:pic>
    </p:spTree>
    <p:extLst>
      <p:ext uri="{BB962C8B-B14F-4D97-AF65-F5344CB8AC3E}">
        <p14:creationId xmlns:p14="http://schemas.microsoft.com/office/powerpoint/2010/main" val="325435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441EAE-D22D-4A85-A00C-982E16F9A51F}"/>
              </a:ext>
            </a:extLst>
          </p:cNvPr>
          <p:cNvSpPr>
            <a:spLocks noGrp="1"/>
          </p:cNvSpPr>
          <p:nvPr>
            <p:ph type="title"/>
          </p:nvPr>
        </p:nvSpPr>
        <p:spPr/>
        <p:txBody>
          <a:bodyPr/>
          <a:lstStyle/>
          <a:p>
            <a:r>
              <a:rPr lang="en-US" sz="4000" dirty="0"/>
              <a:t>Hidden Slide #7</a:t>
            </a:r>
          </a:p>
        </p:txBody>
      </p:sp>
      <p:sp>
        <p:nvSpPr>
          <p:cNvPr id="2" name="Text Placeholder 1">
            <a:extLst>
              <a:ext uri="{FF2B5EF4-FFF2-40B4-BE49-F238E27FC236}">
                <a16:creationId xmlns:a16="http://schemas.microsoft.com/office/drawing/2014/main" id="{0760709F-73C2-4442-81E6-7FA4D8DAA002}"/>
              </a:ext>
            </a:extLst>
          </p:cNvPr>
          <p:cNvSpPr>
            <a:spLocks noGrp="1"/>
          </p:cNvSpPr>
          <p:nvPr>
            <p:ph type="body" idx="1"/>
          </p:nvPr>
        </p:nvSpPr>
        <p:spPr/>
        <p:txBody>
          <a:bodyPr/>
          <a:lstStyle/>
          <a:p>
            <a:pPr marL="91440" indent="0">
              <a:buNone/>
            </a:pPr>
            <a:r>
              <a:rPr lang="en-US" sz="2800" dirty="0"/>
              <a:t>PRE/POST READING OPPORTUNITY</a:t>
            </a:r>
          </a:p>
          <a:p>
            <a:pPr marL="91440" indent="0">
              <a:buNone/>
            </a:pPr>
            <a:endParaRPr lang="en-US" sz="2800" dirty="0"/>
          </a:p>
          <a:p>
            <a:pPr marL="91440" indent="0" algn="ctr">
              <a:buNone/>
            </a:pPr>
            <a:r>
              <a:rPr lang="en-US" sz="2800" i="1" dirty="0"/>
              <a:t>High Impact Leadership </a:t>
            </a:r>
            <a:r>
              <a:rPr lang="en-US" sz="2800" dirty="0"/>
              <a:t>by John Hattie</a:t>
            </a:r>
          </a:p>
          <a:p>
            <a:pPr marL="91440" indent="0">
              <a:buNone/>
            </a:pPr>
            <a:r>
              <a:rPr lang="en-US" sz="2800" dirty="0">
                <a:hlinkClick r:id="rId3"/>
              </a:rPr>
              <a:t>http://kendrastantoine.weebly.com/uploads/5/4/2/8/54285355/high_impact_leadership_-_hattie_(1).pdf</a:t>
            </a:r>
            <a:endParaRPr lang="en-US" sz="2800" dirty="0"/>
          </a:p>
          <a:p>
            <a:pPr marL="91440" indent="0">
              <a:buNone/>
            </a:pPr>
            <a:endParaRPr lang="en-US" sz="2400" dirty="0"/>
          </a:p>
          <a:p>
            <a:pPr marL="91440" indent="0">
              <a:buNone/>
            </a:pPr>
            <a:endParaRPr lang="en-US" dirty="0"/>
          </a:p>
        </p:txBody>
      </p:sp>
    </p:spTree>
    <p:extLst>
      <p:ext uri="{BB962C8B-B14F-4D97-AF65-F5344CB8AC3E}">
        <p14:creationId xmlns:p14="http://schemas.microsoft.com/office/powerpoint/2010/main" val="13306695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30E4A-94BB-4852-95F7-8B9E139C1E6C}"/>
              </a:ext>
            </a:extLst>
          </p:cNvPr>
          <p:cNvSpPr>
            <a:spLocks noGrp="1"/>
          </p:cNvSpPr>
          <p:nvPr>
            <p:ph type="title"/>
          </p:nvPr>
        </p:nvSpPr>
        <p:spPr>
          <a:xfrm>
            <a:off x="457200" y="601665"/>
            <a:ext cx="8229600" cy="846136"/>
          </a:xfrm>
        </p:spPr>
        <p:txBody>
          <a:bodyPr/>
          <a:lstStyle/>
          <a:p>
            <a:r>
              <a:rPr lang="en-US" dirty="0"/>
              <a:t>Action Planning with the EPI</a:t>
            </a:r>
          </a:p>
        </p:txBody>
      </p:sp>
      <p:pic>
        <p:nvPicPr>
          <p:cNvPr id="4" name="Picture 3" descr="Table&#10;&#10;Description automatically generated">
            <a:extLst>
              <a:ext uri="{FF2B5EF4-FFF2-40B4-BE49-F238E27FC236}">
                <a16:creationId xmlns:a16="http://schemas.microsoft.com/office/drawing/2014/main" id="{96244EB1-A2C7-4CC6-8B54-20F3F0C55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 y="1638300"/>
            <a:ext cx="8439149" cy="4427535"/>
          </a:xfrm>
          <a:prstGeom prst="rect">
            <a:avLst/>
          </a:prstGeom>
        </p:spPr>
      </p:pic>
      <p:pic>
        <p:nvPicPr>
          <p:cNvPr id="5" name="Picture 4" descr="This icon indicates there is further information found in the Handout packet." title="Document Icon">
            <a:extLst>
              <a:ext uri="{FF2B5EF4-FFF2-40B4-BE49-F238E27FC236}">
                <a16:creationId xmlns:a16="http://schemas.microsoft.com/office/drawing/2014/main" id="{254FF4A6-A280-4862-9B1E-A5EF7DD2B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4036" y="5894463"/>
            <a:ext cx="720726" cy="723741"/>
          </a:xfrm>
          <a:prstGeom prst="rect">
            <a:avLst/>
          </a:prstGeom>
        </p:spPr>
      </p:pic>
    </p:spTree>
    <p:extLst>
      <p:ext uri="{BB962C8B-B14F-4D97-AF65-F5344CB8AC3E}">
        <p14:creationId xmlns:p14="http://schemas.microsoft.com/office/powerpoint/2010/main" val="13703798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Closing &amp; Follow-Up</a:t>
            </a:r>
          </a:p>
        </p:txBody>
      </p:sp>
      <p:sp>
        <p:nvSpPr>
          <p:cNvPr id="3" name="TextBox 2">
            <a:extLst>
              <a:ext uri="{FF2B5EF4-FFF2-40B4-BE49-F238E27FC236}">
                <a16:creationId xmlns:a16="http://schemas.microsoft.com/office/drawing/2014/main" id="{3C911D1E-540C-8E31-4571-2802D91D6CE3}"/>
              </a:ext>
            </a:extLst>
          </p:cNvPr>
          <p:cNvSpPr txBox="1"/>
          <p:nvPr/>
        </p:nvSpPr>
        <p:spPr>
          <a:xfrm>
            <a:off x="-1886673" y="1226916"/>
            <a:ext cx="1620455" cy="369332"/>
          </a:xfrm>
          <a:prstGeom prst="rect">
            <a:avLst/>
          </a:prstGeom>
          <a:noFill/>
        </p:spPr>
        <p:txBody>
          <a:bodyPr wrap="square" rtlCol="0">
            <a:spAutoFit/>
          </a:bodyPr>
          <a:lstStyle/>
          <a:p>
            <a:r>
              <a:rPr lang="en-US" dirty="0">
                <a:solidFill>
                  <a:srgbClr val="FF0000"/>
                </a:solidFill>
              </a:rPr>
              <a:t>Wrong footer</a:t>
            </a:r>
          </a:p>
        </p:txBody>
      </p:sp>
    </p:spTree>
    <p:extLst>
      <p:ext uri="{BB962C8B-B14F-4D97-AF65-F5344CB8AC3E}">
        <p14:creationId xmlns:p14="http://schemas.microsoft.com/office/powerpoint/2010/main" val="35127383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8229600" cy="457201"/>
          </a:xfrm>
          <a:solidFill>
            <a:schemeClr val="bg1"/>
          </a:solidFill>
        </p:spPr>
        <p:txBody>
          <a:bodyPr/>
          <a:lstStyle/>
          <a:p>
            <a:r>
              <a:rPr lang="en-US" dirty="0"/>
              <a:t>Steps to Get Started</a:t>
            </a:r>
          </a:p>
        </p:txBody>
      </p:sp>
      <p:sp>
        <p:nvSpPr>
          <p:cNvPr id="11" name="Content Placeholder 2">
            <a:extLst>
              <a:ext uri="{FF2B5EF4-FFF2-40B4-BE49-F238E27FC236}">
                <a16:creationId xmlns:a16="http://schemas.microsoft.com/office/drawing/2014/main" id="{673C35F8-77E9-56C1-0131-E5C7A6DC13D6}"/>
              </a:ext>
            </a:extLst>
          </p:cNvPr>
          <p:cNvSpPr>
            <a:spLocks noGrp="1"/>
          </p:cNvSpPr>
          <p:nvPr>
            <p:ph type="body" idx="1"/>
          </p:nvPr>
        </p:nvSpPr>
        <p:spPr>
          <a:xfrm>
            <a:off x="1215342" y="1828800"/>
            <a:ext cx="7490508" cy="4419599"/>
          </a:xfrm>
          <a:solidFill>
            <a:schemeClr val="bg1"/>
          </a:solidFill>
        </p:spPr>
        <p:txBody>
          <a:bodyPr/>
          <a:lstStyle/>
          <a:p>
            <a:pPr marL="0" indent="0">
              <a:spcBef>
                <a:spcPts val="0"/>
              </a:spcBef>
              <a:buNone/>
            </a:pPr>
            <a:r>
              <a:rPr lang="en-US" sz="2800" dirty="0">
                <a:solidFill>
                  <a:schemeClr val="tx1"/>
                </a:solidFill>
              </a:rPr>
              <a:t>Know the critical areas of </a:t>
            </a:r>
            <a:r>
              <a:rPr lang="en-US" sz="2800" b="1" dirty="0">
                <a:solidFill>
                  <a:schemeClr val="tx1"/>
                </a:solidFill>
              </a:rPr>
              <a:t>INSTRUCTIONAL FOCUS</a:t>
            </a:r>
          </a:p>
          <a:p>
            <a:pPr marL="0" indent="0">
              <a:spcBef>
                <a:spcPts val="0"/>
              </a:spcBef>
              <a:buNone/>
            </a:pPr>
            <a:endParaRPr lang="en-US" sz="2800" dirty="0">
              <a:solidFill>
                <a:schemeClr val="accent3"/>
              </a:solidFill>
            </a:endParaRPr>
          </a:p>
          <a:p>
            <a:pPr marL="0" indent="0">
              <a:spcBef>
                <a:spcPts val="0"/>
              </a:spcBef>
              <a:buNone/>
            </a:pPr>
            <a:r>
              <a:rPr lang="en-US" sz="2800" dirty="0">
                <a:solidFill>
                  <a:schemeClr val="tx1"/>
                </a:solidFill>
              </a:rPr>
              <a:t>Identify </a:t>
            </a:r>
            <a:r>
              <a:rPr lang="en-US" sz="2800" b="1" dirty="0">
                <a:solidFill>
                  <a:schemeClr val="tx1"/>
                </a:solidFill>
              </a:rPr>
              <a:t>KEY ACTIONS </a:t>
            </a:r>
            <a:r>
              <a:rPr lang="en-US" sz="2800" dirty="0">
                <a:solidFill>
                  <a:schemeClr val="tx1"/>
                </a:solidFill>
              </a:rPr>
              <a:t>of a building instructional leader  </a:t>
            </a:r>
          </a:p>
          <a:p>
            <a:pPr marL="0" indent="0">
              <a:spcBef>
                <a:spcPts val="0"/>
              </a:spcBef>
              <a:buNone/>
            </a:pPr>
            <a:endParaRPr lang="en-US" sz="2800" dirty="0">
              <a:solidFill>
                <a:schemeClr val="tx1"/>
              </a:solidFill>
            </a:endParaRPr>
          </a:p>
          <a:p>
            <a:pPr marL="0" indent="0">
              <a:spcBef>
                <a:spcPts val="0"/>
              </a:spcBef>
              <a:buNone/>
            </a:pPr>
            <a:r>
              <a:rPr lang="en-US" sz="2800" dirty="0">
                <a:solidFill>
                  <a:schemeClr val="tx1"/>
                </a:solidFill>
              </a:rPr>
              <a:t>Employ the </a:t>
            </a:r>
            <a:r>
              <a:rPr lang="en-US" sz="2800" b="1" dirty="0">
                <a:solidFill>
                  <a:schemeClr val="tx1"/>
                </a:solidFill>
              </a:rPr>
              <a:t>KEY ACTIONS </a:t>
            </a:r>
            <a:r>
              <a:rPr lang="en-US" sz="2800" dirty="0">
                <a:solidFill>
                  <a:schemeClr val="tx1"/>
                </a:solidFill>
              </a:rPr>
              <a:t>of the building instructional leader </a:t>
            </a:r>
            <a:r>
              <a:rPr lang="en-US" sz="2800" b="1" dirty="0">
                <a:solidFill>
                  <a:schemeClr val="tx1"/>
                </a:solidFill>
              </a:rPr>
              <a:t>ACROSS THE AREAS OF INSTRUCTIONAL FOCUS </a:t>
            </a:r>
            <a:r>
              <a:rPr lang="en-US" sz="2800" dirty="0">
                <a:solidFill>
                  <a:schemeClr val="tx1"/>
                </a:solidFill>
              </a:rPr>
              <a:t>for the building</a:t>
            </a:r>
          </a:p>
          <a:p>
            <a:pPr marL="0" indent="0">
              <a:buNone/>
            </a:pPr>
            <a:endParaRPr lang="en-US" sz="2800" dirty="0"/>
          </a:p>
        </p:txBody>
      </p:sp>
      <p:sp>
        <p:nvSpPr>
          <p:cNvPr id="12" name="Right Arrow 3">
            <a:extLst>
              <a:ext uri="{FF2B5EF4-FFF2-40B4-BE49-F238E27FC236}">
                <a16:creationId xmlns:a16="http://schemas.microsoft.com/office/drawing/2014/main" id="{CE96D652-11FF-1509-9F4B-83129D8A459A}"/>
              </a:ext>
            </a:extLst>
          </p:cNvPr>
          <p:cNvSpPr/>
          <p:nvPr/>
        </p:nvSpPr>
        <p:spPr>
          <a:xfrm>
            <a:off x="482151" y="1886675"/>
            <a:ext cx="609600" cy="48463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ight Arrow 4">
            <a:extLst>
              <a:ext uri="{FF2B5EF4-FFF2-40B4-BE49-F238E27FC236}">
                <a16:creationId xmlns:a16="http://schemas.microsoft.com/office/drawing/2014/main" id="{BF0FF508-1D72-501E-0698-00C342B9CEBB}"/>
              </a:ext>
            </a:extLst>
          </p:cNvPr>
          <p:cNvSpPr/>
          <p:nvPr/>
        </p:nvSpPr>
        <p:spPr>
          <a:xfrm>
            <a:off x="475525" y="3252356"/>
            <a:ext cx="609600" cy="48463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ight Arrow 5">
            <a:extLst>
              <a:ext uri="{FF2B5EF4-FFF2-40B4-BE49-F238E27FC236}">
                <a16:creationId xmlns:a16="http://schemas.microsoft.com/office/drawing/2014/main" id="{226D45D7-BBE7-1419-FF0A-BB03F385B3C2}"/>
              </a:ext>
            </a:extLst>
          </p:cNvPr>
          <p:cNvSpPr/>
          <p:nvPr/>
        </p:nvSpPr>
        <p:spPr>
          <a:xfrm>
            <a:off x="482151" y="4466991"/>
            <a:ext cx="609600" cy="48463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2" descr="C:\Users\tscott2\AppData\Local\Microsoft\Windows\Temporary Internet Files\Content.IE5\GTFPRNCS\Checkmark_green.svg[1].png">
            <a:extLst>
              <a:ext uri="{FF2B5EF4-FFF2-40B4-BE49-F238E27FC236}">
                <a16:creationId xmlns:a16="http://schemas.microsoft.com/office/drawing/2014/main" id="{A6C28F28-C11F-EF2F-2C1E-7778597255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8246" y="1934718"/>
            <a:ext cx="571500" cy="4846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tscott2\AppData\Local\Microsoft\Windows\Temporary Internet Files\Content.IE5\GTFPRNCS\Checkmark_green.svg[1].png">
            <a:extLst>
              <a:ext uri="{FF2B5EF4-FFF2-40B4-BE49-F238E27FC236}">
                <a16:creationId xmlns:a16="http://schemas.microsoft.com/office/drawing/2014/main" id="{08831075-3039-244F-DB21-3522C273B5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9680" y="3163534"/>
            <a:ext cx="571500" cy="48463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5555" y="4392350"/>
            <a:ext cx="5730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4908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B1F13-992C-4144-A4CF-223DC003E792}"/>
              </a:ext>
            </a:extLst>
          </p:cNvPr>
          <p:cNvSpPr>
            <a:spLocks noGrp="1"/>
          </p:cNvSpPr>
          <p:nvPr>
            <p:ph type="title"/>
          </p:nvPr>
        </p:nvSpPr>
        <p:spPr/>
        <p:txBody>
          <a:bodyPr/>
          <a:lstStyle/>
          <a:p>
            <a:r>
              <a:rPr lang="en-US" dirty="0"/>
              <a:t>Practice Profile</a:t>
            </a:r>
          </a:p>
        </p:txBody>
      </p:sp>
      <p:pic>
        <p:nvPicPr>
          <p:cNvPr id="4" name="Picture 3" descr="Table&#10;&#10;Description automatically generated">
            <a:extLst>
              <a:ext uri="{FF2B5EF4-FFF2-40B4-BE49-F238E27FC236}">
                <a16:creationId xmlns:a16="http://schemas.microsoft.com/office/drawing/2014/main" id="{2E01D699-7071-41EA-83CB-D399C4689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35903"/>
            <a:ext cx="7442200" cy="4204505"/>
          </a:xfrm>
          <a:prstGeom prst="rect">
            <a:avLst/>
          </a:prstGeom>
        </p:spPr>
      </p:pic>
      <p:pic>
        <p:nvPicPr>
          <p:cNvPr id="5" name="Picture 4" descr="This icon indicates there is further information found in the Handout packet." title="Document Icon">
            <a:extLst>
              <a:ext uri="{FF2B5EF4-FFF2-40B4-BE49-F238E27FC236}">
                <a16:creationId xmlns:a16="http://schemas.microsoft.com/office/drawing/2014/main" id="{740D7390-AEA6-4899-8BB4-AAB5CFDC68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3832" y="5956308"/>
            <a:ext cx="722968" cy="725993"/>
          </a:xfrm>
          <a:prstGeom prst="rect">
            <a:avLst/>
          </a:prstGeom>
        </p:spPr>
      </p:pic>
    </p:spTree>
    <p:extLst>
      <p:ext uri="{BB962C8B-B14F-4D97-AF65-F5344CB8AC3E}">
        <p14:creationId xmlns:p14="http://schemas.microsoft.com/office/powerpoint/2010/main" val="31289899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B16CF0-A8E9-4AA9-ABB7-FE9C1881BABD}"/>
              </a:ext>
            </a:extLst>
          </p:cNvPr>
          <p:cNvSpPr>
            <a:spLocks noGrp="1"/>
          </p:cNvSpPr>
          <p:nvPr>
            <p:ph type="title"/>
          </p:nvPr>
        </p:nvSpPr>
        <p:spPr/>
        <p:txBody>
          <a:bodyPr/>
          <a:lstStyle/>
          <a:p>
            <a:r>
              <a:rPr lang="en-US" sz="4000" dirty="0"/>
              <a:t>Essential Questions</a:t>
            </a:r>
          </a:p>
        </p:txBody>
      </p:sp>
      <p:sp>
        <p:nvSpPr>
          <p:cNvPr id="2" name="Text Placeholder 1">
            <a:extLst>
              <a:ext uri="{FF2B5EF4-FFF2-40B4-BE49-F238E27FC236}">
                <a16:creationId xmlns:a16="http://schemas.microsoft.com/office/drawing/2014/main" id="{EB20BA4C-36FD-4BEF-8DB2-1A265611700C}"/>
              </a:ext>
            </a:extLst>
          </p:cNvPr>
          <p:cNvSpPr>
            <a:spLocks noGrp="1"/>
          </p:cNvSpPr>
          <p:nvPr>
            <p:ph type="body" idx="1"/>
          </p:nvPr>
        </p:nvSpPr>
        <p:spPr>
          <a:xfrm>
            <a:off x="212270" y="1890762"/>
            <a:ext cx="8474529" cy="3900439"/>
          </a:xfrm>
        </p:spPr>
        <p:txBody>
          <a:bodyPr/>
          <a:lstStyle/>
          <a:p>
            <a:pPr marL="566738" indent="-474663"/>
            <a:r>
              <a:rPr lang="en-US" sz="3200" dirty="0"/>
              <a:t>Why is it important to establish and support a collaborative school culture?</a:t>
            </a:r>
          </a:p>
          <a:p>
            <a:pPr marL="566738" indent="-474663"/>
            <a:r>
              <a:rPr lang="en-US" sz="3200" dirty="0"/>
              <a:t>What are the benefits of implementing evidence-based effective teaching and learning practices throughout a school?</a:t>
            </a:r>
          </a:p>
          <a:p>
            <a:pPr marL="566738" indent="-474663"/>
            <a:r>
              <a:rPr lang="en-US" sz="3200" dirty="0"/>
              <a:t>How can the strategic use of assessments improve instruction?</a:t>
            </a:r>
          </a:p>
        </p:txBody>
      </p:sp>
      <p:pic>
        <p:nvPicPr>
          <p:cNvPr id="6" name="Picture 5" descr="Reflections/Activities Icon&#10;&#10;This icon indicates the presence of activities or times of reflection.">
            <a:extLst>
              <a:ext uri="{FF2B5EF4-FFF2-40B4-BE49-F238E27FC236}">
                <a16:creationId xmlns:a16="http://schemas.microsoft.com/office/drawing/2014/main" id="{63498DF8-C3B6-4028-ADC4-4ECD4E7B88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2422" y="5429012"/>
            <a:ext cx="724377" cy="724377"/>
          </a:xfrm>
          <a:prstGeom prst="rect">
            <a:avLst/>
          </a:prstGeom>
        </p:spPr>
      </p:pic>
      <p:pic>
        <p:nvPicPr>
          <p:cNvPr id="5" name="Picture 4" descr="This icon indicates Essential Questions&#10;to discuss." title="Essential Questions Icon">
            <a:extLst>
              <a:ext uri="{FF2B5EF4-FFF2-40B4-BE49-F238E27FC236}">
                <a16:creationId xmlns:a16="http://schemas.microsoft.com/office/drawing/2014/main" id="{DA92997D-032F-4699-AB16-BD28ACB2E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2422" y="4349591"/>
            <a:ext cx="724377" cy="724377"/>
          </a:xfrm>
          <a:prstGeom prst="rect">
            <a:avLst/>
          </a:prstGeom>
        </p:spPr>
      </p:pic>
    </p:spTree>
    <p:extLst>
      <p:ext uri="{BB962C8B-B14F-4D97-AF65-F5344CB8AC3E}">
        <p14:creationId xmlns:p14="http://schemas.microsoft.com/office/powerpoint/2010/main" val="35829024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C904E-5CF9-4C10-BC02-854009C370B3}"/>
              </a:ext>
            </a:extLst>
          </p:cNvPr>
          <p:cNvSpPr>
            <a:spLocks noGrp="1"/>
          </p:cNvSpPr>
          <p:nvPr>
            <p:ph type="title"/>
          </p:nvPr>
        </p:nvSpPr>
        <p:spPr/>
        <p:txBody>
          <a:bodyPr/>
          <a:lstStyle/>
          <a:p>
            <a:r>
              <a:rPr lang="en-US" dirty="0"/>
              <a:t>Essential Questions, cont.</a:t>
            </a:r>
          </a:p>
        </p:txBody>
      </p:sp>
      <p:sp>
        <p:nvSpPr>
          <p:cNvPr id="3" name="Text Placeholder 2">
            <a:extLst>
              <a:ext uri="{FF2B5EF4-FFF2-40B4-BE49-F238E27FC236}">
                <a16:creationId xmlns:a16="http://schemas.microsoft.com/office/drawing/2014/main" id="{EBEC1D8F-D46C-4C38-984A-721D2571AB8F}"/>
              </a:ext>
            </a:extLst>
          </p:cNvPr>
          <p:cNvSpPr>
            <a:spLocks noGrp="1"/>
          </p:cNvSpPr>
          <p:nvPr>
            <p:ph type="body" idx="1"/>
          </p:nvPr>
        </p:nvSpPr>
        <p:spPr/>
        <p:txBody>
          <a:bodyPr/>
          <a:lstStyle/>
          <a:p>
            <a:pPr marL="566738" indent="-474663"/>
            <a:r>
              <a:rPr lang="en-US" sz="3200" dirty="0"/>
              <a:t>How and why should data drive building decision making?</a:t>
            </a:r>
          </a:p>
          <a:p>
            <a:pPr marL="566738" indent="-474663"/>
            <a:r>
              <a:rPr lang="en-US" sz="3200" dirty="0"/>
              <a:t>What are the key actions and steps the building leader should take to improve areas of instructional focus in your school?</a:t>
            </a:r>
          </a:p>
          <a:p>
            <a:endParaRPr lang="en-US" dirty="0"/>
          </a:p>
        </p:txBody>
      </p:sp>
      <p:pic>
        <p:nvPicPr>
          <p:cNvPr id="4" name="Picture 3" descr="This icon indicates Essential Questions&#10;to discuss." title="Essential Questions Icon">
            <a:extLst>
              <a:ext uri="{FF2B5EF4-FFF2-40B4-BE49-F238E27FC236}">
                <a16:creationId xmlns:a16="http://schemas.microsoft.com/office/drawing/2014/main" id="{A0823C96-0322-4CC6-8003-195A5B5FA8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1206" y="4487325"/>
            <a:ext cx="671185" cy="671185"/>
          </a:xfrm>
          <a:prstGeom prst="rect">
            <a:avLst/>
          </a:prstGeom>
        </p:spPr>
      </p:pic>
      <p:pic>
        <p:nvPicPr>
          <p:cNvPr id="5" name="Picture 4" descr="Reflections/Activities Icon&#10;&#10;This icon indicates the presence of activities or times of reflection.">
            <a:extLst>
              <a:ext uri="{FF2B5EF4-FFF2-40B4-BE49-F238E27FC236}">
                <a16:creationId xmlns:a16="http://schemas.microsoft.com/office/drawing/2014/main" id="{9152C702-650C-4851-BF34-358F23FD15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4611" y="5559192"/>
            <a:ext cx="724377" cy="724377"/>
          </a:xfrm>
          <a:prstGeom prst="rect">
            <a:avLst/>
          </a:prstGeom>
        </p:spPr>
      </p:pic>
    </p:spTree>
    <p:extLst>
      <p:ext uri="{BB962C8B-B14F-4D97-AF65-F5344CB8AC3E}">
        <p14:creationId xmlns:p14="http://schemas.microsoft.com/office/powerpoint/2010/main" val="24103393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C3885-EF26-4E80-ABC4-944C4C8989D6}"/>
              </a:ext>
            </a:extLst>
          </p:cNvPr>
          <p:cNvSpPr>
            <a:spLocks noGrp="1"/>
          </p:cNvSpPr>
          <p:nvPr>
            <p:ph type="title"/>
          </p:nvPr>
        </p:nvSpPr>
        <p:spPr/>
        <p:txBody>
          <a:bodyPr/>
          <a:lstStyle/>
          <a:p>
            <a:r>
              <a:rPr lang="en-US" sz="4000" dirty="0"/>
              <a:t>Closing</a:t>
            </a:r>
          </a:p>
        </p:txBody>
      </p:sp>
      <p:sp>
        <p:nvSpPr>
          <p:cNvPr id="3" name="Text Placeholder 2">
            <a:extLst>
              <a:ext uri="{FF2B5EF4-FFF2-40B4-BE49-F238E27FC236}">
                <a16:creationId xmlns:a16="http://schemas.microsoft.com/office/drawing/2014/main" id="{3A13604C-B969-4C83-87B7-7B435D9FACE0}"/>
              </a:ext>
            </a:extLst>
          </p:cNvPr>
          <p:cNvSpPr>
            <a:spLocks noGrp="1"/>
          </p:cNvSpPr>
          <p:nvPr>
            <p:ph type="body" idx="1"/>
          </p:nvPr>
        </p:nvSpPr>
        <p:spPr/>
        <p:txBody>
          <a:bodyPr/>
          <a:lstStyle/>
          <a:p>
            <a:r>
              <a:rPr lang="en-US" dirty="0"/>
              <a:t>Trainer can customize this slide with contact information, etc.</a:t>
            </a:r>
          </a:p>
        </p:txBody>
      </p:sp>
    </p:spTree>
    <p:extLst>
      <p:ext uri="{BB962C8B-B14F-4D97-AF65-F5344CB8AC3E}">
        <p14:creationId xmlns:p14="http://schemas.microsoft.com/office/powerpoint/2010/main" val="3507845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9DA2F-DFED-4CAD-8C91-6A80B59233CA}"/>
              </a:ext>
            </a:extLst>
          </p:cNvPr>
          <p:cNvSpPr>
            <a:spLocks noGrp="1"/>
          </p:cNvSpPr>
          <p:nvPr>
            <p:ph type="title"/>
          </p:nvPr>
        </p:nvSpPr>
        <p:spPr>
          <a:xfrm>
            <a:off x="457200" y="0"/>
            <a:ext cx="8229600" cy="1698625"/>
          </a:xfrm>
        </p:spPr>
        <p:txBody>
          <a:bodyPr/>
          <a:lstStyle/>
          <a:p>
            <a:r>
              <a:rPr lang="en-US" dirty="0"/>
              <a:t>References</a:t>
            </a:r>
          </a:p>
        </p:txBody>
      </p:sp>
      <p:sp>
        <p:nvSpPr>
          <p:cNvPr id="3" name="Text Placeholder 2">
            <a:extLst>
              <a:ext uri="{FF2B5EF4-FFF2-40B4-BE49-F238E27FC236}">
                <a16:creationId xmlns:a16="http://schemas.microsoft.com/office/drawing/2014/main" id="{A3DF1849-97A5-46DE-8ED8-75E4D78C9D9A}"/>
              </a:ext>
            </a:extLst>
          </p:cNvPr>
          <p:cNvSpPr>
            <a:spLocks noGrp="1"/>
          </p:cNvSpPr>
          <p:nvPr>
            <p:ph type="body" idx="1"/>
          </p:nvPr>
        </p:nvSpPr>
        <p:spPr>
          <a:xfrm>
            <a:off x="326571" y="1218647"/>
            <a:ext cx="8360229" cy="4746173"/>
          </a:xfrm>
        </p:spPr>
        <p:txBody>
          <a:bodyPr/>
          <a:lstStyle/>
          <a:p>
            <a:pPr marL="182880" indent="-182880">
              <a:spcBef>
                <a:spcPts val="0"/>
              </a:spcBef>
              <a:spcAft>
                <a:spcPts val="800"/>
              </a:spcAft>
              <a:buNone/>
            </a:pPr>
            <a:r>
              <a:rPr lang="en-US" sz="1200" dirty="0">
                <a:latin typeface="Calibri"/>
                <a:ea typeface="Calibri"/>
                <a:cs typeface="Calibri"/>
                <a:sym typeface="Calibri"/>
              </a:rPr>
              <a:t>Central Penn College. (2022, October 19). </a:t>
            </a:r>
            <a:r>
              <a:rPr lang="en-US" sz="1200" i="1" dirty="0">
                <a:latin typeface="Calibri"/>
                <a:ea typeface="Calibri"/>
                <a:cs typeface="Calibri"/>
                <a:sym typeface="Calibri"/>
              </a:rPr>
              <a:t>Assessment workbook. </a:t>
            </a:r>
            <a:r>
              <a:rPr lang="en-US" sz="1200"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https://guides.centralpenn.edu/c.php?g=509428&amp;p=4739506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indent="-182880">
              <a:spcBef>
                <a:spcPts val="0"/>
              </a:spcBef>
              <a:spcAft>
                <a:spcPts val="8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Corwin. (2021, August). Visible learning meta x. </a:t>
            </a:r>
            <a:r>
              <a:rPr lang="en-US" sz="1200" i="1" dirty="0">
                <a:latin typeface="Calibri" panose="020F0502020204030204" pitchFamily="34" charset="0"/>
                <a:ea typeface="Calibri" panose="020F0502020204030204" pitchFamily="34" charset="0"/>
                <a:cs typeface="Times New Roman" panose="02020603050405020304" pitchFamily="18" charset="0"/>
              </a:rPr>
              <a:t>Corwin Visible Learning Plus</a:t>
            </a:r>
            <a:r>
              <a:rPr lang="en-US" sz="1200" dirty="0">
                <a:latin typeface="Calibri" panose="020F0502020204030204" pitchFamily="34" charset="0"/>
                <a:ea typeface="Calibri" panose="020F0502020204030204" pitchFamily="34" charset="0"/>
                <a:cs typeface="Times New Roman" panose="02020603050405020304" pitchFamily="18" charset="0"/>
              </a:rPr>
              <a:t>. https://www.visiblelearningmetax.com/</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DeWitt, P. (2021).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Collective leader efficacy: Strengthening instructional leadership teams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Press.</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Fullan, M. (2008).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What’s worth fighting for in the principalship</a:t>
            </a:r>
            <a:r>
              <a:rPr lang="en-US" sz="1200" dirty="0">
                <a:effectLst/>
                <a:latin typeface="Calibri" panose="020F0502020204030204" pitchFamily="34" charset="0"/>
                <a:ea typeface="Calibri" panose="020F0502020204030204" pitchFamily="34" charset="0"/>
                <a:cs typeface="Times New Roman" panose="02020603050405020304" pitchFamily="18" charset="0"/>
              </a:rPr>
              <a:t>. New York: Teachers College Press.</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Hall, G. E., &amp; Hord, S. M. (2006).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Implementing change: Patterns, principles, and potholes. </a:t>
            </a:r>
            <a:r>
              <a:rPr lang="en-US" sz="1200" dirty="0">
                <a:effectLst/>
                <a:latin typeface="Calibri" panose="020F0502020204030204" pitchFamily="34" charset="0"/>
                <a:ea typeface="Calibri" panose="020F0502020204030204" pitchFamily="34" charset="0"/>
                <a:cs typeface="Times New Roman" panose="02020603050405020304" pitchFamily="18" charset="0"/>
              </a:rPr>
              <a:t>Pearson/Allyn and Bacon.</a:t>
            </a:r>
            <a:endParaRPr lang="en-US" sz="1200" dirty="0">
              <a:solidFill>
                <a:srgbClr val="000000"/>
              </a:solidFill>
              <a:latin typeface="Calibri"/>
              <a:ea typeface="Calibri"/>
              <a:cs typeface="Calibri"/>
              <a:sym typeface="Calibri"/>
            </a:endParaRPr>
          </a:p>
          <a:p>
            <a:pPr marL="182880" indent="-182880">
              <a:spcBef>
                <a:spcPts val="0"/>
              </a:spcBef>
              <a:spcAft>
                <a:spcPts val="800"/>
              </a:spcAft>
              <a:buNone/>
            </a:pPr>
            <a:r>
              <a:rPr lang="en-US" sz="1200" dirty="0">
                <a:solidFill>
                  <a:srgbClr val="000000"/>
                </a:solidFill>
                <a:latin typeface="Calibri"/>
                <a:ea typeface="Calibri"/>
                <a:cs typeface="Calibri"/>
                <a:sym typeface="Calibri"/>
              </a:rPr>
              <a:t>Harris, H. (</a:t>
            </a:r>
            <a:r>
              <a:rPr lang="en-US" sz="1200" dirty="0" err="1">
                <a:solidFill>
                  <a:srgbClr val="000000"/>
                </a:solidFill>
                <a:latin typeface="Calibri"/>
                <a:ea typeface="Calibri"/>
                <a:cs typeface="Calibri"/>
                <a:sym typeface="Calibri"/>
              </a:rPr>
              <a:t>n.d</a:t>
            </a:r>
            <a:r>
              <a:rPr lang="en-US" sz="1200" dirty="0">
                <a:solidFill>
                  <a:srgbClr val="000000"/>
                </a:solidFill>
                <a:latin typeface="Calibri"/>
                <a:ea typeface="Calibri"/>
                <a:cs typeface="Calibri"/>
                <a:sym typeface="Calibri"/>
              </a:rPr>
              <a:t>). </a:t>
            </a:r>
            <a:r>
              <a:rPr lang="en-US" sz="1200" i="1" dirty="0">
                <a:solidFill>
                  <a:srgbClr val="000000"/>
                </a:solidFill>
                <a:latin typeface="Calibri"/>
                <a:ea typeface="Calibri"/>
                <a:cs typeface="Calibri"/>
                <a:sym typeface="Calibri"/>
              </a:rPr>
              <a:t>Creating a culture of assessment. </a:t>
            </a:r>
            <a:r>
              <a:rPr lang="en-US" sz="1200" dirty="0">
                <a:solidFill>
                  <a:srgbClr val="000000"/>
                </a:solidFill>
                <a:latin typeface="Calibri"/>
                <a:ea typeface="Calibri"/>
                <a:cs typeface="Calibri"/>
                <a:sym typeface="Calibri"/>
              </a:rPr>
              <a:t>U.C. Riverside CA. </a:t>
            </a:r>
            <a:r>
              <a:rPr lang="en-US" sz="1200" u="sng" dirty="0">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https://studentdocs.ucr.edu/saar/Creating-a-Culture-of-Assessment.pdf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(2008).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A synthesis of over 800 meta-analyses relating to achievement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(2012). Instructional leadership, leaders in educational thought: Dr. John Hattie [Video file]</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The Student Achievement Division, 1</a:t>
            </a:r>
            <a:r>
              <a:rPr lang="en-US" sz="1200" dirty="0">
                <a:effectLst/>
                <a:latin typeface="Calibri" panose="020F0502020204030204" pitchFamily="34" charset="0"/>
                <a:ea typeface="Calibri" panose="020F0502020204030204" pitchFamily="34" charset="0"/>
                <a:cs typeface="Times New Roman" panose="02020603050405020304" pitchFamily="18" charset="0"/>
              </a:rPr>
              <a:t>(2). https://www.youtube.com/watch?v=9UYGrk1VpcQ</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(2012).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for teachers: Maximizing impact on learning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(2015).</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High impact leadership.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Leadership, 72</a:t>
            </a:r>
            <a:r>
              <a:rPr lang="en-US" sz="1200" dirty="0">
                <a:effectLst/>
                <a:latin typeface="Calibri" panose="020F0502020204030204" pitchFamily="34" charset="0"/>
                <a:ea typeface="Calibri" panose="020F0502020204030204" pitchFamily="34" charset="0"/>
                <a:cs typeface="Times New Roman" panose="02020603050405020304" pitchFamily="18" charset="0"/>
              </a:rPr>
              <a:t>(5), 36-40. </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ction="ppaction://hlinkfile"/>
              </a:rPr>
              <a:t>http</a:t>
            </a:r>
            <a:r>
              <a:rPr lang="en-US" sz="12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://kendrastantoine.weebly.com/uploads/5/4/2/8/54285355/high_impact_leadership_-_hattie_(1).pdf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(2019). Visible learning: 250 influences on student achievement.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https://xyofeinstein.files.wordpress.com/2019/11/250_influences_chart_june_2019-2.png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 Global research data base, all influences.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8"/>
              </a:rPr>
              <a:t>https://www.visiblelearningmetax.com/Influences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(2021, August). Meta influence glossary.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Corwin Visible Learning Plus. </a:t>
            </a:r>
            <a:r>
              <a:rPr lang="en-US" sz="1200" dirty="0">
                <a:effectLst/>
                <a:latin typeface="Calibri" panose="020F0502020204030204" pitchFamily="34" charset="0"/>
                <a:ea typeface="Calibri" panose="020F0502020204030204" pitchFamily="34" charset="0"/>
                <a:cs typeface="Times New Roman" panose="02020603050405020304" pitchFamily="18" charset="0"/>
              </a:rPr>
              <a:t>https://www.visiblelearningmetax.com/content/influence_glossary.pdf</a:t>
            </a:r>
          </a:p>
          <a:p>
            <a:pPr lvl="0" indent="-914400" algn="l" rtl="0">
              <a:lnSpc>
                <a:spcPct val="100000"/>
              </a:lnSpc>
              <a:spcBef>
                <a:spcPts val="0"/>
              </a:spcBef>
              <a:spcAft>
                <a:spcPts val="600"/>
              </a:spcAft>
              <a:buClr>
                <a:schemeClr val="dk1"/>
              </a:buClr>
              <a:buSzPts val="1400"/>
              <a:buNone/>
            </a:pPr>
            <a:endParaRPr lang="en-US" sz="1100" dirty="0"/>
          </a:p>
        </p:txBody>
      </p:sp>
    </p:spTree>
    <p:extLst>
      <p:ext uri="{BB962C8B-B14F-4D97-AF65-F5344CB8AC3E}">
        <p14:creationId xmlns:p14="http://schemas.microsoft.com/office/powerpoint/2010/main" val="5356988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250E8-4D41-457C-8EA2-15CAD2EF0195}"/>
              </a:ext>
            </a:extLst>
          </p:cNvPr>
          <p:cNvSpPr>
            <a:spLocks noGrp="1"/>
          </p:cNvSpPr>
          <p:nvPr>
            <p:ph type="title"/>
          </p:nvPr>
        </p:nvSpPr>
        <p:spPr>
          <a:xfrm>
            <a:off x="457200" y="601664"/>
            <a:ext cx="8229600" cy="497463"/>
          </a:xfrm>
        </p:spPr>
        <p:txBody>
          <a:bodyPr/>
          <a:lstStyle/>
          <a:p>
            <a:r>
              <a:rPr lang="en-US" dirty="0"/>
              <a:t>References</a:t>
            </a:r>
          </a:p>
        </p:txBody>
      </p:sp>
      <p:sp>
        <p:nvSpPr>
          <p:cNvPr id="3" name="Text Placeholder 2">
            <a:extLst>
              <a:ext uri="{FF2B5EF4-FFF2-40B4-BE49-F238E27FC236}">
                <a16:creationId xmlns:a16="http://schemas.microsoft.com/office/drawing/2014/main" id="{3F842E87-D086-496D-9A5F-8961C22104E7}"/>
              </a:ext>
            </a:extLst>
          </p:cNvPr>
          <p:cNvSpPr>
            <a:spLocks noGrp="1"/>
          </p:cNvSpPr>
          <p:nvPr>
            <p:ph type="body" idx="1"/>
          </p:nvPr>
        </p:nvSpPr>
        <p:spPr>
          <a:xfrm>
            <a:off x="329184" y="1216152"/>
            <a:ext cx="8229600" cy="5309292"/>
          </a:xfrm>
        </p:spPr>
        <p:txBody>
          <a:bodyPr/>
          <a:lstStyle/>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Masters, D., &amp; Birch, K. (2016).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into action: International case studies of impact</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&amp; Smith, R. (Eds.). (2020).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10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Mindframes</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for leaders: The VISIBLE LEARNING (R) approach to school success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Corwin.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Hattie, J. &amp; Yates, G. (2014).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Visible learning and the science of how we learn</a:t>
            </a:r>
            <a:r>
              <a:rPr lang="en-US" sz="1200" dirty="0">
                <a:effectLst/>
                <a:latin typeface="Calibri" panose="020F0502020204030204" pitchFamily="34" charset="0"/>
                <a:ea typeface="Calibri" panose="020F0502020204030204" pitchFamily="34" charset="0"/>
                <a:cs typeface="Times New Roman" panose="02020603050405020304" pitchFamily="18" charset="0"/>
              </a:rPr>
              <a:t>. Routledge.</a:t>
            </a:r>
          </a:p>
          <a:p>
            <a:pPr marL="182880" marR="0" indent="-182880">
              <a:spcBef>
                <a:spcPts val="0"/>
              </a:spcBef>
              <a:spcAft>
                <a:spcPts val="800"/>
              </a:spcAft>
              <a:buNone/>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Leithwood</a:t>
            </a:r>
            <a:r>
              <a:rPr lang="en-US" sz="1200" dirty="0">
                <a:effectLst/>
                <a:latin typeface="Calibri" panose="020F0502020204030204" pitchFamily="34" charset="0"/>
                <a:ea typeface="Calibri" panose="020F0502020204030204" pitchFamily="34" charset="0"/>
                <a:cs typeface="Times New Roman" panose="02020603050405020304" pitchFamily="18" charset="0"/>
              </a:rPr>
              <a:t>, K., &amp;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Jantzi</a:t>
            </a:r>
            <a:r>
              <a:rPr lang="en-US" sz="1200" dirty="0">
                <a:effectLst/>
                <a:latin typeface="Calibri" panose="020F0502020204030204" pitchFamily="34" charset="0"/>
                <a:ea typeface="Calibri" panose="020F0502020204030204" pitchFamily="34" charset="0"/>
                <a:cs typeface="Times New Roman" panose="02020603050405020304" pitchFamily="18" charset="0"/>
              </a:rPr>
              <a:t>, D. (2008). Linking leadership to student learning: The contributions of leader efficacy.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Educational Administrator Quarterly, 44</a:t>
            </a:r>
            <a:r>
              <a:rPr lang="en-US" sz="1200" dirty="0">
                <a:effectLst/>
                <a:latin typeface="Calibri" panose="020F0502020204030204" pitchFamily="34" charset="0"/>
                <a:ea typeface="Calibri" panose="020F0502020204030204" pitchFamily="34" charset="0"/>
                <a:cs typeface="Times New Roman" panose="02020603050405020304" pitchFamily="18" charset="0"/>
              </a:rPr>
              <a:t>(4), 496-528. </a:t>
            </a: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Lynch, M. (2020, July 6). Creating effective leadership teams in schools.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Edvocate</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https://www.theedadvocate.org/creating-effective-leadership-teams-in-schools/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8288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Missouri Department of Elementary and Secondary Education. (2013, June). </a:t>
            </a:r>
            <a:r>
              <a:rPr lang="en-US" sz="1200" i="1" dirty="0">
                <a:effectLst/>
                <a:latin typeface="Calibri" panose="020F0502020204030204" pitchFamily="34" charset="0"/>
                <a:ea typeface="Calibri" panose="020F0502020204030204" pitchFamily="34" charset="0"/>
                <a:cs typeface="Calibri" panose="020F0502020204030204" pitchFamily="34" charset="0"/>
              </a:rPr>
              <a:t>Leader standards. </a:t>
            </a:r>
            <a:r>
              <a:rPr lang="en-US" sz="1200"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4"/>
              </a:rPr>
              <a:t>https://dese.mo.gov/media/pdf/oeq-ed-leaderstandards</a:t>
            </a:r>
            <a:endParaRPr lang="en-US" sz="1200"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182880" marR="0" indent="-182880">
              <a:spcBef>
                <a:spcPts val="0"/>
              </a:spcBef>
              <a:spcAft>
                <a:spcPts val="800"/>
              </a:spcAft>
              <a:buNone/>
            </a:pPr>
            <a:r>
              <a:rPr lang="en-US" sz="1200" dirty="0" err="1">
                <a:effectLst/>
                <a:latin typeface="Calibri" panose="020F0502020204030204" pitchFamily="34" charset="0"/>
                <a:ea typeface="Calibri" panose="020F0502020204030204" pitchFamily="34" charset="0"/>
                <a:cs typeface="Calibri" panose="020F0502020204030204" pitchFamily="34" charset="0"/>
              </a:rPr>
              <a:t>MOEdu</a:t>
            </a:r>
            <a:r>
              <a:rPr lang="en-US" sz="1200" dirty="0">
                <a:effectLst/>
                <a:latin typeface="Calibri" panose="020F0502020204030204" pitchFamily="34" charset="0"/>
                <a:ea typeface="Calibri" panose="020F0502020204030204" pitchFamily="34" charset="0"/>
                <a:cs typeface="Calibri" panose="020F0502020204030204" pitchFamily="34" charset="0"/>
              </a:rPr>
              <a:t>-Sail. (2022). </a:t>
            </a:r>
            <a:r>
              <a:rPr lang="en-US" sz="1200" i="1" dirty="0">
                <a:effectLst/>
                <a:latin typeface="Calibri" panose="020F0502020204030204" pitchFamily="34" charset="0"/>
                <a:ea typeface="Calibri" panose="020F0502020204030204" pitchFamily="34" charset="0"/>
                <a:cs typeface="Calibri" panose="020F0502020204030204" pitchFamily="34" charset="0"/>
              </a:rPr>
              <a:t>Essential planning inventory </a:t>
            </a:r>
            <a:r>
              <a:rPr lang="en-US" sz="1200" dirty="0">
                <a:effectLst/>
                <a:latin typeface="Calibri" panose="020F0502020204030204" pitchFamily="34" charset="0"/>
                <a:ea typeface="Calibri" panose="020F0502020204030204" pitchFamily="34" charset="0"/>
                <a:cs typeface="Calibri" panose="020F0502020204030204" pitchFamily="34" charset="0"/>
              </a:rPr>
              <a:t>(revised)</a:t>
            </a:r>
            <a:r>
              <a:rPr lang="en-US" sz="1200" i="1"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Missouri Department of Elementary and Secondary Education: NAU Institute for Human Development.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https://www.moedu-sail.org/mtss-facilitator-materials/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82880" marR="0" indent="-182880">
              <a:spcBef>
                <a:spcPts val="0"/>
              </a:spcBef>
              <a:spcAft>
                <a:spcPts val="800"/>
              </a:spcAft>
              <a:buNone/>
            </a:pPr>
            <a:r>
              <a:rPr lang="en-US" sz="1200" dirty="0" err="1">
                <a:effectLst/>
                <a:latin typeface="Calibri" panose="020F0502020204030204" pitchFamily="34" charset="0"/>
                <a:ea typeface="Calibri" panose="020F0502020204030204" pitchFamily="34" charset="0"/>
                <a:cs typeface="Calibri" panose="020F0502020204030204" pitchFamily="34" charset="0"/>
              </a:rPr>
              <a:t>MOEdu</a:t>
            </a:r>
            <a:r>
              <a:rPr lang="en-US" sz="1200" dirty="0">
                <a:effectLst/>
                <a:latin typeface="Calibri" panose="020F0502020204030204" pitchFamily="34" charset="0"/>
                <a:ea typeface="Calibri" panose="020F0502020204030204" pitchFamily="34" charset="0"/>
                <a:cs typeface="Calibri" panose="020F0502020204030204" pitchFamily="34" charset="0"/>
              </a:rPr>
              <a:t>-Sail. (2022). </a:t>
            </a:r>
            <a:r>
              <a:rPr lang="en-US" sz="1200" i="1" dirty="0">
                <a:effectLst/>
                <a:latin typeface="Calibri" panose="020F0502020204030204" pitchFamily="34" charset="0"/>
                <a:ea typeface="Calibri" panose="020F0502020204030204" pitchFamily="34" charset="0"/>
                <a:cs typeface="Calibri" panose="020F0502020204030204" pitchFamily="34" charset="0"/>
              </a:rPr>
              <a:t>Professional learning materials</a:t>
            </a:r>
            <a:r>
              <a:rPr lang="en-US" sz="1200" dirty="0">
                <a:effectLst/>
                <a:latin typeface="Calibri" panose="020F0502020204030204" pitchFamily="34" charset="0"/>
                <a:ea typeface="Calibri" panose="020F0502020204030204" pitchFamily="34" charset="0"/>
                <a:cs typeface="Calibri" panose="020F0502020204030204" pitchFamily="34" charset="0"/>
              </a:rPr>
              <a:t>. Missouri Department of Elementary and Secondary Education: NAU Institute for Human Development.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https://www.moedu-sail.org/mtss-facilitator-materials/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82880" marR="0" indent="-182880">
              <a:spcBef>
                <a:spcPts val="0"/>
              </a:spcBef>
              <a:spcAft>
                <a:spcPts val="800"/>
              </a:spcAft>
              <a:buNone/>
            </a:pPr>
            <a:r>
              <a:rPr lang="en-US" sz="1200" dirty="0" err="1">
                <a:effectLst/>
                <a:latin typeface="Calibri" panose="020F0502020204030204" pitchFamily="34" charset="0"/>
                <a:ea typeface="Calibri" panose="020F0502020204030204" pitchFamily="34" charset="0"/>
                <a:cs typeface="Calibri" panose="020F0502020204030204" pitchFamily="34" charset="0"/>
              </a:rPr>
              <a:t>MoEdu</a:t>
            </a:r>
            <a:r>
              <a:rPr lang="en-US" sz="1200" dirty="0">
                <a:effectLst/>
                <a:latin typeface="Calibri" panose="020F0502020204030204" pitchFamily="34" charset="0"/>
                <a:ea typeface="Calibri" panose="020F0502020204030204" pitchFamily="34" charset="0"/>
                <a:cs typeface="Calibri" panose="020F0502020204030204" pitchFamily="34" charset="0"/>
              </a:rPr>
              <a:t>-SAIL. (2022). </a:t>
            </a:r>
            <a:r>
              <a:rPr lang="en-US" sz="1200" i="1" dirty="0">
                <a:effectLst/>
                <a:latin typeface="Calibri" panose="020F0502020204030204" pitchFamily="34" charset="0"/>
                <a:ea typeface="Calibri" panose="020F0502020204030204" pitchFamily="34" charset="0"/>
                <a:cs typeface="Calibri" panose="020F0502020204030204" pitchFamily="34" charset="0"/>
              </a:rPr>
              <a:t>Blueprint for district and building leadership </a:t>
            </a:r>
            <a:r>
              <a:rPr lang="en-US" sz="1200" dirty="0">
                <a:effectLst/>
                <a:latin typeface="Calibri" panose="020F0502020204030204" pitchFamily="34" charset="0"/>
                <a:ea typeface="Calibri" panose="020F0502020204030204" pitchFamily="34" charset="0"/>
                <a:cs typeface="Calibri" panose="020F0502020204030204" pitchFamily="34" charset="0"/>
              </a:rPr>
              <a:t>(6th ed.). Missouri Department of Elementary and Secondary Education: Northern Arizona University, Institute for Human Development.</a:t>
            </a:r>
          </a:p>
          <a:p>
            <a:pPr marL="182880" marR="0" indent="-182880">
              <a:spcBef>
                <a:spcPts val="0"/>
              </a:spcBef>
              <a:spcAft>
                <a:spcPts val="800"/>
              </a:spcAft>
              <a:buNone/>
            </a:pPr>
            <a:r>
              <a:rPr lang="en-US" sz="1200" dirty="0" err="1">
                <a:effectLst/>
                <a:latin typeface="Calibri" panose="020F0502020204030204" pitchFamily="34" charset="0"/>
                <a:ea typeface="Calibri" panose="020F0502020204030204" pitchFamily="34" charset="0"/>
                <a:cs typeface="Calibri" panose="020F0502020204030204" pitchFamily="34" charset="0"/>
              </a:rPr>
              <a:t>MOEdu</a:t>
            </a:r>
            <a:r>
              <a:rPr lang="en-US" sz="1200" dirty="0">
                <a:effectLst/>
                <a:latin typeface="Calibri" panose="020F0502020204030204" pitchFamily="34" charset="0"/>
                <a:ea typeface="Calibri" panose="020F0502020204030204" pitchFamily="34" charset="0"/>
                <a:cs typeface="Calibri" panose="020F0502020204030204" pitchFamily="34" charset="0"/>
              </a:rPr>
              <a:t>-SAIL. (2021). </a:t>
            </a:r>
            <a:r>
              <a:rPr lang="en-US" sz="1200" i="1" dirty="0">
                <a:effectLst/>
                <a:latin typeface="Calibri" panose="020F0502020204030204" pitchFamily="34" charset="0"/>
                <a:ea typeface="Calibri" panose="020F0502020204030204" pitchFamily="34" charset="0"/>
                <a:cs typeface="Calibri" panose="020F0502020204030204" pitchFamily="34" charset="0"/>
              </a:rPr>
              <a:t>Becoming an instructional leader of your building infographic</a:t>
            </a:r>
            <a:r>
              <a:rPr lang="en-US" sz="1200" dirty="0">
                <a:effectLst/>
                <a:latin typeface="Calibri" panose="020F0502020204030204" pitchFamily="34" charset="0"/>
                <a:ea typeface="Calibri" panose="020F0502020204030204" pitchFamily="34" charset="0"/>
                <a:cs typeface="Calibri" panose="020F0502020204030204" pitchFamily="34" charset="0"/>
              </a:rPr>
              <a:t>. Missouri Department of Elementary and Secondary Education: Northern Arizona University, Institute for Human Development. </a:t>
            </a:r>
            <a:r>
              <a:rPr lang="en-US" sz="1200" dirty="0">
                <a:effectLst/>
                <a:latin typeface="Calibri" panose="020F0502020204030204" pitchFamily="34" charset="0"/>
                <a:ea typeface="Calibri" panose="020F0502020204030204" pitchFamily="34" charset="0"/>
                <a:cs typeface="Calibri" panose="020F0502020204030204" pitchFamily="34" charset="0"/>
                <a:hlinkClick r:id="rId6"/>
              </a:rPr>
              <a:t>https://www.moedu-sail.org/leadership-materials/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82880" indent="-182880">
              <a:spcBef>
                <a:spcPts val="0"/>
              </a:spcBef>
              <a:spcAft>
                <a:spcPts val="800"/>
              </a:spcAft>
              <a:buNone/>
            </a:pPr>
            <a:r>
              <a:rPr lang="en-US" sz="1200" b="0" i="0" dirty="0" err="1">
                <a:solidFill>
                  <a:srgbClr val="242424"/>
                </a:solidFill>
                <a:latin typeface="Calibri" panose="020F0502020204030204" pitchFamily="34" charset="0"/>
                <a:ea typeface="Quattrocento Sans"/>
                <a:cs typeface="Calibri" panose="020F0502020204030204" pitchFamily="34" charset="0"/>
                <a:sym typeface="Quattrocento Sans"/>
              </a:rPr>
              <a:t>Mullikin</a:t>
            </a:r>
            <a:r>
              <a:rPr lang="en-US" sz="1200" b="0" i="0" dirty="0">
                <a:solidFill>
                  <a:srgbClr val="242424"/>
                </a:solidFill>
                <a:latin typeface="Calibri" panose="020F0502020204030204" pitchFamily="34" charset="0"/>
                <a:ea typeface="Quattrocento Sans"/>
                <a:cs typeface="Calibri" panose="020F0502020204030204" pitchFamily="34" charset="0"/>
                <a:sym typeface="Quattrocento Sans"/>
              </a:rPr>
              <a:t>, J. (2020, February 20). </a:t>
            </a:r>
            <a:r>
              <a:rPr lang="en-US" sz="1200" b="0" dirty="0">
                <a:solidFill>
                  <a:srgbClr val="242424"/>
                </a:solidFill>
                <a:latin typeface="Calibri" panose="020F0502020204030204" pitchFamily="34" charset="0"/>
                <a:ea typeface="Quattrocento Sans"/>
                <a:cs typeface="Calibri" panose="020F0502020204030204" pitchFamily="34" charset="0"/>
                <a:sym typeface="Quattrocento Sans"/>
              </a:rPr>
              <a:t>3 Tips to use data effectively. </a:t>
            </a:r>
            <a:r>
              <a:rPr lang="en-US" sz="1200" b="0" i="1" dirty="0">
                <a:solidFill>
                  <a:srgbClr val="242424"/>
                </a:solidFill>
                <a:latin typeface="Calibri" panose="020F0502020204030204" pitchFamily="34" charset="0"/>
                <a:ea typeface="Quattrocento Sans"/>
                <a:cs typeface="Calibri" panose="020F0502020204030204" pitchFamily="34" charset="0"/>
                <a:sym typeface="Quattrocento Sans"/>
              </a:rPr>
              <a:t>Edutopia. </a:t>
            </a:r>
            <a:r>
              <a:rPr lang="en-US" sz="1200" b="0" i="0" dirty="0">
                <a:solidFill>
                  <a:srgbClr val="242424"/>
                </a:solidFill>
                <a:latin typeface="Calibri" panose="020F0502020204030204" pitchFamily="34" charset="0"/>
                <a:ea typeface="Quattrocento Sans"/>
                <a:cs typeface="Calibri" panose="020F0502020204030204" pitchFamily="34" charset="0"/>
                <a:sym typeface="Quattrocento Sans"/>
              </a:rPr>
              <a:t>https://www.edutopia.org/article/3-tips-use-data-effectively</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82880" indent="-182880">
              <a:spcBef>
                <a:spcPts val="0"/>
              </a:spcBef>
              <a:spcAft>
                <a:spcPts val="800"/>
              </a:spcAft>
              <a:buNone/>
            </a:pPr>
            <a:endParaRPr lang="en-US" sz="1200"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182880" marR="0" indent="-182880">
              <a:spcBef>
                <a:spcPts val="0"/>
              </a:spcBef>
              <a:spcAft>
                <a:spcPts val="80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1440" indent="0">
              <a:buNone/>
            </a:pPr>
            <a:endParaRPr lang="en-US" sz="1400" dirty="0"/>
          </a:p>
        </p:txBody>
      </p:sp>
    </p:spTree>
    <p:extLst>
      <p:ext uri="{BB962C8B-B14F-4D97-AF65-F5344CB8AC3E}">
        <p14:creationId xmlns:p14="http://schemas.microsoft.com/office/powerpoint/2010/main" val="16993205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E7CDBD-CDD9-4856-8F69-E67AFC9CDA06}"/>
              </a:ext>
            </a:extLst>
          </p:cNvPr>
          <p:cNvSpPr>
            <a:spLocks noGrp="1"/>
          </p:cNvSpPr>
          <p:nvPr>
            <p:ph type="body" idx="1"/>
          </p:nvPr>
        </p:nvSpPr>
        <p:spPr>
          <a:xfrm>
            <a:off x="329184" y="1216152"/>
            <a:ext cx="8386354" cy="4589418"/>
          </a:xfrm>
        </p:spPr>
        <p:txBody>
          <a:bodyPr/>
          <a:lstStyle/>
          <a:p>
            <a:pPr marL="182880" indent="-182880">
              <a:spcBef>
                <a:spcPts val="0"/>
              </a:spcBef>
              <a:spcAft>
                <a:spcPts val="800"/>
              </a:spcAft>
              <a:buNone/>
            </a:pPr>
            <a:r>
              <a:rPr lang="en-US" sz="1200" b="0" i="0" u="none" strike="noStrike" dirty="0">
                <a:solidFill>
                  <a:srgbClr val="000000"/>
                </a:solidFill>
                <a:effectLst/>
                <a:latin typeface="Calibri" panose="020F0502020204030204" pitchFamily="34" charset="0"/>
                <a:cs typeface="Calibri" panose="020F0502020204030204" pitchFamily="34" charset="0"/>
              </a:rPr>
              <a:t>Randall, C. (2018). </a:t>
            </a:r>
            <a:r>
              <a:rPr lang="en-US" sz="1200" b="0" i="1" u="none" strike="noStrike" dirty="0">
                <a:solidFill>
                  <a:srgbClr val="000000"/>
                </a:solidFill>
                <a:effectLst/>
                <a:latin typeface="Calibri" panose="020F0502020204030204" pitchFamily="34" charset="0"/>
                <a:cs typeface="Calibri" panose="020F0502020204030204" pitchFamily="34" charset="0"/>
              </a:rPr>
              <a:t>Trust-based observations</a:t>
            </a:r>
            <a:r>
              <a:rPr lang="en-US" sz="1200" b="0" i="0" u="none" strike="noStrike" dirty="0">
                <a:solidFill>
                  <a:srgbClr val="000000"/>
                </a:solidFill>
                <a:effectLst/>
                <a:latin typeface="Calibri" panose="020F0502020204030204" pitchFamily="34" charset="0"/>
                <a:cs typeface="Calibri" panose="020F0502020204030204" pitchFamily="34" charset="0"/>
              </a:rPr>
              <a:t> [Video]. </a:t>
            </a:r>
            <a:r>
              <a:rPr lang="en-US" sz="1200" b="0" i="0" u="none" strike="noStrike" dirty="0">
                <a:solidFill>
                  <a:srgbClr val="000000"/>
                </a:solidFill>
                <a:effectLst/>
                <a:latin typeface="Calibri" panose="020F0502020204030204" pitchFamily="34" charset="0"/>
                <a:cs typeface="Calibri" panose="020F0502020204030204" pitchFamily="34" charset="0"/>
                <a:hlinkClick r:id="rId3"/>
              </a:rPr>
              <a:t>https://trustbased.com/</a:t>
            </a:r>
            <a:endParaRPr lang="en-US" sz="1200" b="0" i="0" u="none" strike="noStrike" dirty="0">
              <a:solidFill>
                <a:srgbClr val="000000"/>
              </a:solidFill>
              <a:effectLst/>
              <a:latin typeface="Calibri" panose="020F0502020204030204" pitchFamily="34" charset="0"/>
              <a:cs typeface="Calibri" panose="020F0502020204030204" pitchFamily="34" charset="0"/>
            </a:endParaRPr>
          </a:p>
          <a:p>
            <a:pPr marL="182880" indent="-182880">
              <a:spcBef>
                <a:spcPts val="0"/>
              </a:spcBef>
              <a:spcAft>
                <a:spcPts val="800"/>
              </a:spcAft>
              <a:buNone/>
            </a:pPr>
            <a:r>
              <a:rPr lang="en-US" sz="1200" b="0" i="0" u="none" strike="noStrike" dirty="0">
                <a:solidFill>
                  <a:srgbClr val="000000"/>
                </a:solidFill>
                <a:effectLst/>
                <a:latin typeface="Calibri" panose="020F0502020204030204" pitchFamily="34" charset="0"/>
                <a:cs typeface="Calibri" panose="020F0502020204030204" pitchFamily="34" charset="0"/>
              </a:rPr>
              <a:t>Randall, C. (2022). </a:t>
            </a:r>
            <a:r>
              <a:rPr lang="en-US" sz="1200" b="0" i="1" u="none" strike="noStrike" dirty="0">
                <a:solidFill>
                  <a:srgbClr val="000000"/>
                </a:solidFill>
                <a:effectLst/>
                <a:latin typeface="Calibri" panose="020F0502020204030204" pitchFamily="34" charset="0"/>
                <a:cs typeface="Calibri" panose="020F0502020204030204" pitchFamily="34" charset="0"/>
              </a:rPr>
              <a:t>Trust-based observations</a:t>
            </a:r>
            <a:r>
              <a:rPr lang="en-US" sz="1200" b="0" i="0" u="none" strike="noStrike" dirty="0">
                <a:solidFill>
                  <a:srgbClr val="000000"/>
                </a:solidFill>
                <a:effectLst/>
                <a:latin typeface="Calibri" panose="020F0502020204030204" pitchFamily="34" charset="0"/>
                <a:cs typeface="Calibri" panose="020F0502020204030204" pitchFamily="34" charset="0"/>
              </a:rPr>
              <a:t> [Website]. </a:t>
            </a:r>
            <a:r>
              <a:rPr lang="en-US" sz="1200" b="0" i="0" u="none" strike="noStrike" dirty="0">
                <a:solidFill>
                  <a:srgbClr val="000000"/>
                </a:solidFill>
                <a:effectLst/>
                <a:latin typeface="Calibri" panose="020F0502020204030204" pitchFamily="34" charset="0"/>
                <a:cs typeface="Calibri" panose="020F0502020204030204" pitchFamily="34" charset="0"/>
                <a:hlinkClick r:id="rId3"/>
              </a:rPr>
              <a:t>https://trustbased.com/</a:t>
            </a:r>
            <a:endParaRPr lang="en-US" sz="1200" b="0" i="0" u="none" strike="noStrike" dirty="0">
              <a:solidFill>
                <a:srgbClr val="000000"/>
              </a:solidFill>
              <a:effectLst/>
              <a:latin typeface="Calibri" panose="020F0502020204030204" pitchFamily="34" charset="0"/>
              <a:cs typeface="Calibri" panose="020F0502020204030204" pitchFamily="34" charset="0"/>
            </a:endParaRPr>
          </a:p>
          <a:p>
            <a:pPr marL="182880" indent="-182880">
              <a:spcBef>
                <a:spcPts val="0"/>
              </a:spcBef>
              <a:spcAft>
                <a:spcPts val="800"/>
              </a:spcAft>
              <a:buNone/>
            </a:pPr>
            <a:r>
              <a:rPr lang="en-US" sz="1200" b="0" i="0" dirty="0">
                <a:solidFill>
                  <a:srgbClr val="242424"/>
                </a:solidFill>
                <a:latin typeface="Calibri" panose="020F0502020204030204" pitchFamily="34" charset="0"/>
                <a:ea typeface="Quattrocento Sans"/>
                <a:cs typeface="Calibri" panose="020F0502020204030204" pitchFamily="34" charset="0"/>
                <a:sym typeface="Quattrocento Sans"/>
              </a:rPr>
              <a:t>Rouda, R. (2018, March 28</a:t>
            </a:r>
            <a:r>
              <a:rPr lang="en-US" sz="1200" b="0" i="1" dirty="0">
                <a:solidFill>
                  <a:srgbClr val="242424"/>
                </a:solidFill>
                <a:latin typeface="Calibri" panose="020F0502020204030204" pitchFamily="34" charset="0"/>
                <a:ea typeface="Quattrocento Sans"/>
                <a:cs typeface="Calibri" panose="020F0502020204030204" pitchFamily="34" charset="0"/>
                <a:sym typeface="Quattrocento Sans"/>
              </a:rPr>
              <a:t>). </a:t>
            </a:r>
            <a:r>
              <a:rPr lang="en-US" sz="1200" b="0" dirty="0">
                <a:solidFill>
                  <a:srgbClr val="242424"/>
                </a:solidFill>
                <a:latin typeface="Calibri" panose="020F0502020204030204" pitchFamily="34" charset="0"/>
                <a:ea typeface="Quattrocento Sans"/>
                <a:cs typeface="Calibri" panose="020F0502020204030204" pitchFamily="34" charset="0"/>
                <a:sym typeface="Quattrocento Sans"/>
              </a:rPr>
              <a:t>A framework for effective data use in schools. </a:t>
            </a:r>
            <a:r>
              <a:rPr lang="en-US" sz="1200" b="0" i="1" dirty="0">
                <a:solidFill>
                  <a:srgbClr val="242424"/>
                </a:solidFill>
                <a:latin typeface="Calibri" panose="020F0502020204030204" pitchFamily="34" charset="0"/>
                <a:ea typeface="Quattrocento Sans"/>
                <a:cs typeface="Calibri" panose="020F0502020204030204" pitchFamily="34" charset="0"/>
                <a:sym typeface="Quattrocento Sans"/>
              </a:rPr>
              <a:t>Learning for Action</a:t>
            </a:r>
            <a:r>
              <a:rPr lang="en-US" sz="1200" b="0" i="0" dirty="0">
                <a:solidFill>
                  <a:srgbClr val="242424"/>
                </a:solidFill>
                <a:latin typeface="Calibri" panose="020F0502020204030204" pitchFamily="34" charset="0"/>
                <a:ea typeface="Quattrocento Sans"/>
                <a:cs typeface="Calibri" panose="020F0502020204030204" pitchFamily="34" charset="0"/>
                <a:sym typeface="Quattrocento Sans"/>
              </a:rPr>
              <a:t>. </a:t>
            </a:r>
            <a:r>
              <a:rPr lang="en-US" sz="1200" b="0" i="0" dirty="0">
                <a:solidFill>
                  <a:srgbClr val="242424"/>
                </a:solidFill>
                <a:latin typeface="Calibri" panose="020F0502020204030204" pitchFamily="34" charset="0"/>
                <a:ea typeface="Quattrocento Sans"/>
                <a:cs typeface="Calibri" panose="020F0502020204030204" pitchFamily="34" charset="0"/>
                <a:sym typeface="Quattrocento Sans"/>
                <a:hlinkClick r:id="rId4"/>
              </a:rPr>
              <a:t>http://learningforaction.com/lfa-blogpost/data-matters-framework</a:t>
            </a:r>
            <a:endParaRPr lang="en-US" sz="1200" b="0" i="0" dirty="0">
              <a:solidFill>
                <a:srgbClr val="242424"/>
              </a:solidFill>
              <a:latin typeface="Calibri" panose="020F0502020204030204" pitchFamily="34" charset="0"/>
              <a:ea typeface="Quattrocento Sans"/>
              <a:cs typeface="Calibri" panose="020F0502020204030204" pitchFamily="34" charset="0"/>
              <a:sym typeface="Quattrocento Sans"/>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Telfer, D.M. (2011). Moving your numbers: Five districts share how they used assessment and accountability to increase performance for students with disabilities as part of district-wide improvement. </a:t>
            </a:r>
            <a:r>
              <a:rPr lang="en-US" sz="1200" i="1" dirty="0">
                <a:effectLst/>
                <a:latin typeface="Calibri" panose="020F0502020204030204" pitchFamily="34" charset="0"/>
                <a:ea typeface="Calibri" panose="020F0502020204030204" pitchFamily="34" charset="0"/>
                <a:cs typeface="Calibri" panose="020F0502020204030204" pitchFamily="34" charset="0"/>
              </a:rPr>
              <a:t>University of Minnesota, National Center on Educational Outcomes.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http://www.cehd.umn.edu/NCEO/OnlinePubs/MovingYourNumbers.pdf</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82880" marR="0" indent="-182880">
              <a:spcBef>
                <a:spcPts val="0"/>
              </a:spcBef>
              <a:spcAft>
                <a:spcPts val="8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The New Teacher Project (2015). </a:t>
            </a:r>
            <a:r>
              <a:rPr lang="en-US" sz="1200" i="1" dirty="0">
                <a:effectLst/>
                <a:latin typeface="Calibri" panose="020F0502020204030204" pitchFamily="34" charset="0"/>
                <a:ea typeface="Calibri" panose="020F0502020204030204" pitchFamily="34" charset="0"/>
                <a:cs typeface="Calibri" panose="020F0502020204030204" pitchFamily="34" charset="0"/>
              </a:rPr>
              <a:t>The Mirage: Confronting the hard truth about our quest for teacher development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http://tntp.org/assets/documents/TNTP-Mirage_2015.pdf</a:t>
            </a:r>
            <a:endParaRPr lang="en-US" sz="1200"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marL="182880" marR="0" indent="-182880">
              <a:spcBef>
                <a:spcPts val="0"/>
              </a:spcBef>
              <a:spcAft>
                <a:spcPts val="800"/>
              </a:spcAft>
              <a:buNone/>
            </a:pPr>
            <a:r>
              <a:rPr lang="en-US" sz="1200" dirty="0">
                <a:solidFill>
                  <a:srgbClr val="333333"/>
                </a:solidFill>
                <a:latin typeface="Calibri" panose="020F0502020204030204" pitchFamily="34" charset="0"/>
                <a:ea typeface="Calibri"/>
                <a:cs typeface="Calibri" panose="020F0502020204030204" pitchFamily="34" charset="0"/>
                <a:sym typeface="Calibri"/>
              </a:rPr>
              <a:t>University of Maryland Eastern Shore. (2002). </a:t>
            </a:r>
            <a:r>
              <a:rPr lang="en-US" sz="1200" i="1" dirty="0">
                <a:solidFill>
                  <a:srgbClr val="333333"/>
                </a:solidFill>
                <a:latin typeface="Calibri" panose="020F0502020204030204" pitchFamily="34" charset="0"/>
                <a:ea typeface="Calibri"/>
                <a:cs typeface="Calibri" panose="020F0502020204030204" pitchFamily="34" charset="0"/>
                <a:sym typeface="Calibri"/>
              </a:rPr>
              <a:t>Creating a culture of assessment: Implementation of the student learning outcomes assessment process. </a:t>
            </a:r>
            <a:r>
              <a:rPr lang="en-US" sz="1200" u="sng" dirty="0">
                <a:solidFill>
                  <a:srgbClr val="333333"/>
                </a:solidFill>
                <a:latin typeface="Calibri" panose="020F0502020204030204" pitchFamily="34" charset="0"/>
                <a:ea typeface="Calibri"/>
                <a:cs typeface="Calibri" panose="020F0502020204030204" pitchFamily="34" charset="0"/>
                <a:sym typeface="Calibri"/>
                <a:hlinkClick r:id="rId7">
                  <a:extLst>
                    <a:ext uri="{A12FA001-AC4F-418D-AE19-62706E023703}">
                      <ahyp:hlinkClr xmlns:ahyp="http://schemas.microsoft.com/office/drawing/2018/hyperlinkcolor" val="tx"/>
                    </a:ext>
                  </a:extLst>
                </a:hlinkClick>
              </a:rPr>
              <a:t>https://www.umes.edu/uploadedFiles/_DEPARTMENTS/Academic_Affairs/Content/CREATING%20A%20CULTURE%20OF%20ASSESSMENT-Fin.pdf</a:t>
            </a:r>
            <a:endParaRPr lang="en-US" sz="1200" u="sng" dirty="0">
              <a:solidFill>
                <a:srgbClr val="333333"/>
              </a:solidFill>
              <a:latin typeface="Calibri" panose="020F0502020204030204" pitchFamily="34" charset="0"/>
              <a:ea typeface="Calibri"/>
              <a:cs typeface="Calibri" panose="020F0502020204030204" pitchFamily="34" charset="0"/>
              <a:sym typeface="Calibri"/>
            </a:endParaRPr>
          </a:p>
          <a:p>
            <a:pPr marL="182880" indent="-182880">
              <a:spcBef>
                <a:spcPts val="0"/>
              </a:spcBef>
              <a:spcAft>
                <a:spcPts val="800"/>
              </a:spcAft>
              <a:buNone/>
            </a:pPr>
            <a:r>
              <a:rPr lang="en-US" sz="1200" dirty="0">
                <a:latin typeface="Calibri" panose="020F0502020204030204" pitchFamily="34" charset="0"/>
                <a:ea typeface="Calibri"/>
                <a:cs typeface="Calibri" panose="020F0502020204030204" pitchFamily="34" charset="0"/>
                <a:sym typeface="Calibri"/>
              </a:rPr>
              <a:t>Weiner, W. (2009). Establishing a culture of assessment. </a:t>
            </a:r>
            <a:r>
              <a:rPr lang="en-US" sz="1200" i="1" dirty="0">
                <a:latin typeface="Calibri" panose="020F0502020204030204" pitchFamily="34" charset="0"/>
                <a:ea typeface="Calibri"/>
                <a:cs typeface="Calibri" panose="020F0502020204030204" pitchFamily="34" charset="0"/>
                <a:sym typeface="Calibri"/>
              </a:rPr>
              <a:t>Academe Online.</a:t>
            </a:r>
            <a:r>
              <a:rPr lang="en-US" sz="1200" dirty="0">
                <a:latin typeface="Calibri" panose="020F0502020204030204" pitchFamily="34" charset="0"/>
                <a:ea typeface="Calibri"/>
                <a:cs typeface="Calibri" panose="020F0502020204030204" pitchFamily="34" charset="0"/>
                <a:sym typeface="Calibri"/>
              </a:rPr>
              <a:t> </a:t>
            </a:r>
            <a:r>
              <a:rPr lang="en-US" sz="1200" u="sng" dirty="0">
                <a:solidFill>
                  <a:srgbClr val="0000FF"/>
                </a:solidFill>
                <a:latin typeface="Calibri" panose="020F0502020204030204" pitchFamily="34" charset="0"/>
                <a:ea typeface="Calibri"/>
                <a:cs typeface="Calibri" panose="020F0502020204030204" pitchFamily="34" charset="0"/>
                <a:sym typeface="Calibri"/>
                <a:hlinkClick r:id="rId8">
                  <a:extLst>
                    <a:ext uri="{A12FA001-AC4F-418D-AE19-62706E023703}">
                      <ahyp:hlinkClr xmlns:ahyp="http://schemas.microsoft.com/office/drawing/2018/hyperlinkcolor" val="tx"/>
                    </a:ext>
                  </a:extLst>
                </a:hlinkClick>
              </a:rPr>
              <a:t>https://www.utoledo.edu/aapr/assessment/committees/CultureAssessmentElements.html</a:t>
            </a:r>
            <a:endParaRPr lang="en-US" sz="1200" u="sng" dirty="0">
              <a:solidFill>
                <a:srgbClr val="0000FF"/>
              </a:solidFill>
              <a:latin typeface="Calibri" panose="020F0502020204030204" pitchFamily="34" charset="0"/>
              <a:ea typeface="Calibri"/>
              <a:cs typeface="Calibri" panose="020F0502020204030204" pitchFamily="34" charset="0"/>
              <a:sym typeface="Calibri"/>
            </a:endParaRPr>
          </a:p>
          <a:p>
            <a:pPr marL="182880" indent="-182880">
              <a:spcBef>
                <a:spcPts val="0"/>
              </a:spcBef>
              <a:spcAft>
                <a:spcPts val="800"/>
              </a:spcAft>
              <a:buNone/>
            </a:pPr>
            <a:endParaRPr lang="en-US" sz="1200" dirty="0">
              <a:latin typeface="Calibri" panose="020F0502020204030204" pitchFamily="34" charset="0"/>
              <a:cs typeface="Calibri" panose="020F0502020204030204" pitchFamily="34" charset="0"/>
            </a:endParaRPr>
          </a:p>
          <a:p>
            <a:pPr marL="182880" indent="-182880">
              <a:spcBef>
                <a:spcPts val="0"/>
              </a:spcBef>
              <a:spcAft>
                <a:spcPts val="800"/>
              </a:spcAft>
              <a:buNone/>
            </a:pPr>
            <a:endParaRPr lang="en-US" sz="1200" b="1" dirty="0">
              <a:latin typeface="Calibri" panose="020F0502020204030204" pitchFamily="34" charset="0"/>
              <a:cs typeface="Calibri" panose="020F0502020204030204" pitchFamily="34" charset="0"/>
            </a:endParaRPr>
          </a:p>
          <a:p>
            <a:pPr marL="182880" indent="-182880">
              <a:spcBef>
                <a:spcPts val="0"/>
              </a:spcBef>
              <a:spcAft>
                <a:spcPts val="800"/>
              </a:spcAft>
              <a:buNone/>
            </a:pPr>
            <a:endParaRPr lang="en-US" sz="1200" b="1" dirty="0">
              <a:latin typeface="Calibri" panose="020F0502020204030204" pitchFamily="34" charset="0"/>
              <a:cs typeface="Calibri" panose="020F0502020204030204" pitchFamily="34" charset="0"/>
            </a:endParaRPr>
          </a:p>
          <a:p>
            <a:pPr marL="0" indent="0">
              <a:lnSpc>
                <a:spcPct val="107000"/>
              </a:lnSpc>
              <a:spcBef>
                <a:spcPts val="0"/>
              </a:spcBef>
              <a:spcAft>
                <a:spcPts val="800"/>
              </a:spcAft>
              <a:buNone/>
            </a:pPr>
            <a:endParaRPr lang="en-US" sz="1400" b="1" dirty="0">
              <a:solidFill>
                <a:schemeClr val="tx1"/>
              </a:solidFill>
              <a:latin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91440" indent="0">
              <a:buNone/>
            </a:pPr>
            <a:endParaRPr lang="en-US" sz="14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A2A8C54F-3F0E-6A82-0A41-D25CC7CDAF7B}"/>
              </a:ext>
            </a:extLst>
          </p:cNvPr>
          <p:cNvSpPr>
            <a:spLocks noGrp="1"/>
          </p:cNvSpPr>
          <p:nvPr>
            <p:ph type="title"/>
          </p:nvPr>
        </p:nvSpPr>
        <p:spPr>
          <a:xfrm>
            <a:off x="457200" y="1"/>
            <a:ext cx="8229600" cy="1643604"/>
          </a:xfrm>
        </p:spPr>
        <p:txBody>
          <a:bodyPr/>
          <a:lstStyle/>
          <a:p>
            <a:r>
              <a:rPr lang="en-US" dirty="0"/>
              <a:t>References</a:t>
            </a:r>
          </a:p>
        </p:txBody>
      </p:sp>
    </p:spTree>
    <p:extLst>
      <p:ext uri="{BB962C8B-B14F-4D97-AF65-F5344CB8AC3E}">
        <p14:creationId xmlns:p14="http://schemas.microsoft.com/office/powerpoint/2010/main" val="138564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295400"/>
            <a:ext cx="7772400" cy="2209799"/>
          </a:xfrm>
        </p:spPr>
        <p:txBody>
          <a:bodyPr/>
          <a:lstStyle/>
          <a:p>
            <a:pPr eaLnBrk="1" hangingPunct="1"/>
            <a:r>
              <a:rPr lang="en-US" sz="5400" dirty="0"/>
              <a:t>Becoming an Instructional Leader of Your Building</a:t>
            </a:r>
          </a:p>
        </p:txBody>
      </p:sp>
      <p:sp>
        <p:nvSpPr>
          <p:cNvPr id="2" name="Rectangle 2"/>
          <p:cNvSpPr>
            <a:spLocks noChangeArrowheads="1"/>
          </p:cNvSpPr>
          <p:nvPr/>
        </p:nvSpPr>
        <p:spPr bwMode="auto">
          <a:xfrm>
            <a:off x="533400" y="510498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211155"/>
            <a:ext cx="838200" cy="295275"/>
          </a:xfrm>
          <a:prstGeom prst="rect">
            <a:avLst/>
          </a:prstGeom>
          <a:solidFill>
            <a:srgbClr val="FFFFFF"/>
          </a:solidFill>
        </p:spPr>
      </p:pic>
      <p:sp>
        <p:nvSpPr>
          <p:cNvPr id="4" name="Rectangle 3"/>
          <p:cNvSpPr>
            <a:spLocks noChangeArrowheads="1"/>
          </p:cNvSpPr>
          <p:nvPr/>
        </p:nvSpPr>
        <p:spPr bwMode="auto">
          <a:xfrm>
            <a:off x="1104900" y="5195086"/>
            <a:ext cx="75147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This work is licensed under a </a:t>
            </a:r>
            <a:r>
              <a:rPr kumimoji="0" lang="en-US" altLang="en-US"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Creative Commons Attribution-</a:t>
            </a:r>
            <a:r>
              <a:rPr kumimoji="0" lang="en-US" altLang="en-US" sz="1200" b="0" i="0" u="none" strike="noStrike" cap="none" normalizeH="0" baseline="0" dirty="0" err="1">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NonCommercial</a:t>
            </a:r>
            <a:r>
              <a:rPr kumimoji="0" lang="en-US" altLang="en-US"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kumimoji="0" lang="en-US" altLang="en-US" sz="1200" b="0" i="0" u="none" strike="noStrike" cap="none" normalizeH="0" baseline="0" dirty="0" err="1">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NoDerivatives</a:t>
            </a:r>
            <a:r>
              <a:rPr kumimoji="0" lang="en-US" altLang="en-US" sz="12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4.0 International License</a:t>
            </a:r>
            <a:r>
              <a:rPr kumimoji="0" lang="en-US" altLang="en-US" sz="12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12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749874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75524-4564-4038-9DF8-DF5AF6CDA528}"/>
              </a:ext>
            </a:extLst>
          </p:cNvPr>
          <p:cNvSpPr>
            <a:spLocks noGrp="1"/>
          </p:cNvSpPr>
          <p:nvPr>
            <p:ph type="ctrTitle"/>
          </p:nvPr>
        </p:nvSpPr>
        <p:spPr>
          <a:xfrm>
            <a:off x="604156" y="702129"/>
            <a:ext cx="7560129" cy="3785850"/>
          </a:xfrm>
        </p:spPr>
        <p:txBody>
          <a:bodyPr/>
          <a:lstStyle/>
          <a:p>
            <a:br>
              <a:rPr lang="en-US" sz="2800" dirty="0"/>
            </a:br>
            <a:br>
              <a:rPr lang="en-US" sz="2800" dirty="0"/>
            </a:br>
            <a:br>
              <a:rPr lang="en-US" sz="2800" dirty="0"/>
            </a:br>
            <a:r>
              <a:rPr lang="en-US" sz="4000" dirty="0"/>
              <a:t>Acknowledgements</a:t>
            </a:r>
            <a:br>
              <a:rPr lang="en-US" sz="2800" dirty="0"/>
            </a:br>
            <a:br>
              <a:rPr lang="en-US" sz="2800" dirty="0"/>
            </a:br>
            <a:r>
              <a:rPr lang="en-US" sz="2600" i="1" dirty="0"/>
              <a:t>Special thanks to all contributors</a:t>
            </a:r>
            <a:br>
              <a:rPr lang="en-US" sz="2600" i="1" dirty="0"/>
            </a:br>
            <a:r>
              <a:rPr lang="en-US" sz="2600" i="1" dirty="0"/>
              <a:t> to the development of this Professional Learning Module.</a:t>
            </a:r>
            <a:br>
              <a:rPr lang="en-US" sz="2600" i="1" dirty="0"/>
            </a:br>
            <a:r>
              <a:rPr lang="en-US" sz="2600" i="1" dirty="0"/>
              <a:t>The original collection of Professional Learning Modules was rolled-out for use by Regional Professional Development Center (RPDC) Consultants in July 2013 after being developed by a team of content experts through efforts funded by the Missouri State Personnel Development Grant (SPDG).</a:t>
            </a:r>
          </a:p>
        </p:txBody>
      </p:sp>
    </p:spTree>
    <p:extLst>
      <p:ext uri="{BB962C8B-B14F-4D97-AF65-F5344CB8AC3E}">
        <p14:creationId xmlns:p14="http://schemas.microsoft.com/office/powerpoint/2010/main" val="1338164811"/>
      </p:ext>
    </p:extLst>
  </p:cSld>
  <p:clrMapOvr>
    <a:masterClrMapping/>
  </p:clrMapOvr>
</p:sld>
</file>

<file path=ppt/theme/theme1.xml><?xml version="1.0" encoding="utf-8"?>
<a:theme xmlns:a="http://schemas.openxmlformats.org/drawingml/2006/main" name="1_DCI 2021-leadership">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CI 2021-leadership" id="{02E34409-D5FA-473D-9EBE-14DF77FCCF33}" vid="{6E6EB7CF-25A7-41F9-A5AC-10133F579C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27540</TotalTime>
  <Words>19888</Words>
  <Application>Microsoft Office PowerPoint</Application>
  <PresentationFormat>On-screen Show (4:3)</PresentationFormat>
  <Paragraphs>1640</Paragraphs>
  <Slides>79</Slides>
  <Notes>79</Notes>
  <HiddenSlides>10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79</vt:i4>
      </vt:variant>
    </vt:vector>
  </HeadingPairs>
  <TitlesOfParts>
    <vt:vector size="94" baseType="lpstr">
      <vt:lpstr>Arial</vt:lpstr>
      <vt:lpstr>Arial Narrow</vt:lpstr>
      <vt:lpstr>Calibri</vt:lpstr>
      <vt:lpstr>Courier New</vt:lpstr>
      <vt:lpstr>docs-Calibri</vt:lpstr>
      <vt:lpstr>Lato</vt:lpstr>
      <vt:lpstr>Lyon</vt:lpstr>
      <vt:lpstr>Noto Sans</vt:lpstr>
      <vt:lpstr>Noto Sans Symbols</vt:lpstr>
      <vt:lpstr>Questrial</vt:lpstr>
      <vt:lpstr>Times New Roman</vt:lpstr>
      <vt:lpstr>Tw Cen MT</vt:lpstr>
      <vt:lpstr>Tw Cen MT Condensed</vt:lpstr>
      <vt:lpstr>Wingdings</vt:lpstr>
      <vt:lpstr>1_DCI 2021-leadership</vt:lpstr>
      <vt:lpstr>Hidden Slide #1</vt:lpstr>
      <vt:lpstr>Hidden Slide #2</vt:lpstr>
      <vt:lpstr>Hidden Slide #3</vt:lpstr>
      <vt:lpstr>Hidden Slide #4</vt:lpstr>
      <vt:lpstr>Hidden Slide #5</vt:lpstr>
      <vt:lpstr>Hidden Slide #6</vt:lpstr>
      <vt:lpstr>Hidden Slide #7</vt:lpstr>
      <vt:lpstr>Becoming an Instructional Leader of Your Building</vt:lpstr>
      <vt:lpstr>   Acknowledgements  Special thanks to all contributors  to the development of this Professional Learning Module. The original collection of Professional Learning Modules was rolled-out for use by Regional Professional Development Center (RPDC) Consultants in July 2013 after being developed by a team of content experts through efforts funded by the Missouri State Personnel Development Grant (SPDG).</vt:lpstr>
      <vt:lpstr>Welcome and Introductions</vt:lpstr>
      <vt:lpstr>Norms</vt:lpstr>
      <vt:lpstr>Icon Glossary</vt:lpstr>
      <vt:lpstr>District Continuous Improvement Framework</vt:lpstr>
      <vt:lpstr>Instructional Leadership Alignment with MO Leader Standards</vt:lpstr>
      <vt:lpstr>Session-at-a-Glance</vt:lpstr>
      <vt:lpstr>Essential Questions</vt:lpstr>
      <vt:lpstr>Essential Questions, cont.</vt:lpstr>
      <vt:lpstr>At the conclusion of this module, building leaders will understand the following:</vt:lpstr>
      <vt:lpstr>Practice Profile</vt:lpstr>
      <vt:lpstr>Infographic</vt:lpstr>
      <vt:lpstr>Overview and Impact of  Instructional Leadership</vt:lpstr>
      <vt:lpstr>Areas of Instructional Focus for Leaders</vt:lpstr>
      <vt:lpstr> Read &amp; Reflect</vt:lpstr>
      <vt:lpstr>Effect Size</vt:lpstr>
      <vt:lpstr>Effect Size</vt:lpstr>
      <vt:lpstr>Specific Leadership Practices with  High Effect Sizes</vt:lpstr>
      <vt:lpstr>PowerPoint Presentation</vt:lpstr>
      <vt:lpstr>10 Mindframes for Leaders</vt:lpstr>
      <vt:lpstr>10 Mindframes (cont.)</vt:lpstr>
      <vt:lpstr>Collective Leader Efficacy</vt:lpstr>
      <vt:lpstr>Collective Leader Efficacy Drivers</vt:lpstr>
      <vt:lpstr> Moving Your Numbers </vt:lpstr>
      <vt:lpstr>The Mirage Report Findings  Concerning Teacher Development                                     </vt:lpstr>
      <vt:lpstr>Where Should Time  and Effort Be Focused?</vt:lpstr>
      <vt:lpstr>Where Do You Spend Your Time?</vt:lpstr>
      <vt:lpstr>Activity</vt:lpstr>
      <vt:lpstr>High-Impact Influences &amp; Effect Sizes Related to Student Achievement</vt:lpstr>
      <vt:lpstr>More High-Impact Influences Associated with DCI Practices</vt:lpstr>
      <vt:lpstr>Low- or Negative-Impact Influences  Related to Student Achievement</vt:lpstr>
      <vt:lpstr>Global Research Data Base John Hattie Visible Learning  https://www.visiblelearningmetax.com/Influences </vt:lpstr>
      <vt:lpstr>Critical Actions  for an Instructional Leader of the Building:  How to Get Started</vt:lpstr>
      <vt:lpstr>Steps to Get Started</vt:lpstr>
      <vt:lpstr>AREAS OF INSTRUCTIONAL FOCUS </vt:lpstr>
      <vt:lpstr>Steps to Get Started</vt:lpstr>
      <vt:lpstr>  5 KEY ACTIONS OF A BUILDING INSTRUCTIONAL LEADER    </vt:lpstr>
      <vt:lpstr>Establish Collaborative Team Structures  </vt:lpstr>
      <vt:lpstr>Team Membership Configurations</vt:lpstr>
      <vt:lpstr>Building Leadership Team Configurations</vt:lpstr>
      <vt:lpstr>Reflect &amp; Discuss</vt:lpstr>
      <vt:lpstr>  5 KEY ACTIONS OF A BUILDING INSTRUCTIONAL LEADER    </vt:lpstr>
      <vt:lpstr>Key Action: Set Time For Implementation</vt:lpstr>
      <vt:lpstr>  5 KEY ACTIONS OF A BUILDING INSTRUCTIONAL LEADER    </vt:lpstr>
      <vt:lpstr>Key Action: Establish Expectations</vt:lpstr>
      <vt:lpstr>Key Action: Establish Expectations</vt:lpstr>
      <vt:lpstr>Reflect &amp; Discuss</vt:lpstr>
      <vt:lpstr>  5 KEY ACTIONS OF A BUILDING INSTRUCTIONAL LEADER    </vt:lpstr>
      <vt:lpstr>Key Action: Ensure Resources</vt:lpstr>
      <vt:lpstr>Ensuring Resources</vt:lpstr>
      <vt:lpstr>  5 KEY ACTIONS OF A BUILDING INSTRUCTIONAL LEADER    </vt:lpstr>
      <vt:lpstr>Key Action: Monitor for Implementation and Collaboration</vt:lpstr>
      <vt:lpstr>Trust Based Observations Craig Randall</vt:lpstr>
      <vt:lpstr>Trust Based Observations</vt:lpstr>
      <vt:lpstr>Trust Based Observation Form</vt:lpstr>
      <vt:lpstr>Reflect &amp; Discuss</vt:lpstr>
      <vt:lpstr>Steps to Get Started</vt:lpstr>
      <vt:lpstr>    Putting it All  Together </vt:lpstr>
      <vt:lpstr>Next Steps:  Action Planning</vt:lpstr>
      <vt:lpstr>Moving Into Application Essential Planning Inventory (EPI) </vt:lpstr>
      <vt:lpstr>Preparation</vt:lpstr>
      <vt:lpstr>Action Planning with the EPI</vt:lpstr>
      <vt:lpstr>Closing &amp; Follow-Up</vt:lpstr>
      <vt:lpstr>Steps to Get Started</vt:lpstr>
      <vt:lpstr>Practice Profile</vt:lpstr>
      <vt:lpstr>Essential Questions</vt:lpstr>
      <vt:lpstr>Essential Questions, cont.</vt:lpstr>
      <vt:lpstr>Closing</vt:lpstr>
      <vt:lpstr>References</vt:lpstr>
      <vt:lpstr>References</vt:lpstr>
      <vt:lpstr>References</vt:lpstr>
    </vt:vector>
  </TitlesOfParts>
  <Company>DESE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Desired outcome from the Missouri Collaborative Work:  Improved outcomes for all students</dc:title>
  <dc:creator>pwilliam</dc:creator>
  <cp:lastModifiedBy>Jodi Arnold</cp:lastModifiedBy>
  <cp:revision>1373</cp:revision>
  <cp:lastPrinted>2022-12-19T17:22:02Z</cp:lastPrinted>
  <dcterms:created xsi:type="dcterms:W3CDTF">2013-05-24T14:25:15Z</dcterms:created>
  <dcterms:modified xsi:type="dcterms:W3CDTF">2023-02-28T19:04:27Z</dcterms:modified>
</cp:coreProperties>
</file>