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Lst>
  <p:sldSz cy="5143500" cx="9144000"/>
  <p:notesSz cx="6858000" cy="9144000"/>
  <p:embeddedFontLst>
    <p:embeddedFont>
      <p:font typeface="Roboto"/>
      <p:regular r:id="rId106"/>
      <p:bold r:id="rId107"/>
      <p:italic r:id="rId108"/>
      <p:boldItalic r:id="rId109"/>
    </p:embeddedFont>
    <p:embeddedFont>
      <p:font typeface="Roboto Medium"/>
      <p:regular r:id="rId110"/>
      <p:bold r:id="rId111"/>
      <p:italic r:id="rId112"/>
      <p:boldItalic r:id="rId113"/>
    </p:embeddedFont>
    <p:embeddedFont>
      <p:font typeface="Kaushan Script"/>
      <p:regular r:id="rId114"/>
    </p:embeddedFont>
    <p:embeddedFont>
      <p:font typeface="Questrial"/>
      <p:regular r:id="rId11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guide id="3" orient="horz" pos="576">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2EAD7AE-74A7-4B32-BBF3-9DA3916A58C0}">
  <a:tblStyle styleId="{72EAD7AE-74A7-4B32-BBF3-9DA3916A58C0}"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 pos="576"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font" Target="fonts/Roboto-bold.fntdata"/><Relationship Id="rId106" Type="http://schemas.openxmlformats.org/officeDocument/2006/relationships/font" Target="fonts/Roboto-regular.fntdata"/><Relationship Id="rId105" Type="http://schemas.openxmlformats.org/officeDocument/2006/relationships/slide" Target="slides/slide99.xml"/><Relationship Id="rId104" Type="http://schemas.openxmlformats.org/officeDocument/2006/relationships/slide" Target="slides/slide98.xml"/><Relationship Id="rId109" Type="http://schemas.openxmlformats.org/officeDocument/2006/relationships/font" Target="fonts/Roboto-boldItalic.fntdata"/><Relationship Id="rId108" Type="http://schemas.openxmlformats.org/officeDocument/2006/relationships/font" Target="fonts/Roboto-italic.fntdata"/><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slide" Target="slides/slide97.xml"/><Relationship Id="rId102" Type="http://schemas.openxmlformats.org/officeDocument/2006/relationships/slide" Target="slides/slide96.xml"/><Relationship Id="rId101" Type="http://schemas.openxmlformats.org/officeDocument/2006/relationships/slide" Target="slides/slide95.xml"/><Relationship Id="rId100" Type="http://schemas.openxmlformats.org/officeDocument/2006/relationships/slide" Target="slides/slide94.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11" Type="http://schemas.openxmlformats.org/officeDocument/2006/relationships/slide" Target="slides/slide5.xml"/><Relationship Id="rId99" Type="http://schemas.openxmlformats.org/officeDocument/2006/relationships/slide" Target="slides/slide93.xml"/><Relationship Id="rId10" Type="http://schemas.openxmlformats.org/officeDocument/2006/relationships/slide" Target="slides/slide4.xml"/><Relationship Id="rId98" Type="http://schemas.openxmlformats.org/officeDocument/2006/relationships/slide" Target="slides/slide92.xml"/><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5" Type="http://schemas.openxmlformats.org/officeDocument/2006/relationships/font" Target="fonts/Questrial-regular.fntdata"/><Relationship Id="rId15" Type="http://schemas.openxmlformats.org/officeDocument/2006/relationships/slide" Target="slides/slide9.xml"/><Relationship Id="rId110" Type="http://schemas.openxmlformats.org/officeDocument/2006/relationships/font" Target="fonts/RobotoMedium-regular.fntdata"/><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14" Type="http://schemas.openxmlformats.org/officeDocument/2006/relationships/font" Target="fonts/KaushanScript-regular.fntdata"/><Relationship Id="rId18" Type="http://schemas.openxmlformats.org/officeDocument/2006/relationships/slide" Target="slides/slide12.xml"/><Relationship Id="rId113" Type="http://schemas.openxmlformats.org/officeDocument/2006/relationships/font" Target="fonts/RobotoMedium-boldItalic.fntdata"/><Relationship Id="rId112" Type="http://schemas.openxmlformats.org/officeDocument/2006/relationships/font" Target="fonts/RobotoMedium-italic.fntdata"/><Relationship Id="rId111" Type="http://schemas.openxmlformats.org/officeDocument/2006/relationships/font" Target="fonts/RobotoMedium-bold.fntdata"/><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eachthought.com/pedagogy/diagnostic-teaching-why-students-struggle/" TargetMode="External"/><Relationship Id="rId3" Type="http://schemas.openxmlformats.org/officeDocument/2006/relationships/hyperlink" Target="https://www.ecfr.gov/cgi-bin/text-idx?SID=f0d3459cb34a455f9e32a97ca633cd98&amp;mc=true&amp;node=se34.2.303_121&amp;rgn=div8" TargetMode="External"/><Relationship Id="rId4" Type="http://schemas.openxmlformats.org/officeDocument/2006/relationships/hyperlink" Target="https://www.asha.org/Advocacy/federal/idea/IDEA-Part-C-Evaluation-and-Assessment-Definitions/"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eachthought.com/pedagogy/diagnostic-teaching-why-students-struggle/" TargetMode="External"/><Relationship Id="rId3" Type="http://schemas.openxmlformats.org/officeDocument/2006/relationships/hyperlink" Target="https://www.ecfr.gov/cgi-bin/text-idx?SID=f0d3459cb34a455f9e32a97ca633cd98&amp;mc=true&amp;node=se34.2.303_121&amp;rgn=div8" TargetMode="External"/><Relationship Id="rId4" Type="http://schemas.openxmlformats.org/officeDocument/2006/relationships/hyperlink" Target="https://www.asha.org/Advocacy/federal/idea/IDEA-Part-C-Evaluation-and-Assessment-Definitions/"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ss.usf.edu/resources/format/pdf/specially_designed_instruction.pdf" TargetMode="Externa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cast.org/impact/universal-design-for-learning-udl?utm_source=udlguidelines&amp;utm_medium=web&amp;utm_campaign=none&amp;utm_content=homepage" TargetMode="Externa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df1868857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df1868857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a7614264e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a7614264e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u="sng">
                <a:latin typeface="Calibri"/>
                <a:ea typeface="Calibri"/>
                <a:cs typeface="Calibri"/>
                <a:sym typeface="Calibri"/>
              </a:rPr>
              <a:t>To Say</a:t>
            </a:r>
            <a:r>
              <a:rPr b="1" lang="en" sz="1400" u="sng">
                <a:latin typeface="Calibri"/>
                <a:ea typeface="Calibri"/>
                <a:cs typeface="Calibri"/>
                <a:sym typeface="Calibri"/>
              </a:rPr>
              <a:t>:</a:t>
            </a:r>
            <a:r>
              <a:rPr lang="en" sz="1400">
                <a:latin typeface="Calibri"/>
                <a:ea typeface="Calibri"/>
                <a:cs typeface="Calibri"/>
                <a:sym typeface="Calibri"/>
              </a:rPr>
              <a:t> </a:t>
            </a:r>
            <a:endParaRPr sz="1400">
              <a:latin typeface="Calibri"/>
              <a:ea typeface="Calibri"/>
              <a:cs typeface="Calibri"/>
              <a:sym typeface="Calibri"/>
            </a:endParaRPr>
          </a:p>
          <a:p>
            <a:pPr indent="0" lvl="0" marL="0" rtl="0" algn="l">
              <a:spcBef>
                <a:spcPts val="0"/>
              </a:spcBef>
              <a:spcAft>
                <a:spcPts val="0"/>
              </a:spcAft>
              <a:buNone/>
            </a:pPr>
            <a:r>
              <a:rPr lang="en" sz="1400">
                <a:latin typeface="Calibri"/>
                <a:ea typeface="Calibri"/>
                <a:cs typeface="Calibri"/>
                <a:sym typeface="Calibri"/>
              </a:rPr>
              <a:t>SDI addresses instruction and IEP goals.  SDI is the “special education” that is required of student who have an IEP.</a:t>
            </a:r>
            <a:endParaRPr sz="1400">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81ea93f3d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81ea93f3d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a:latin typeface="Calibri"/>
                <a:ea typeface="Calibri"/>
                <a:cs typeface="Calibri"/>
                <a:sym typeface="Calibri"/>
              </a:rPr>
              <a:t>Need to Know/Do:</a:t>
            </a:r>
            <a:r>
              <a:rPr lang="en" sz="1400">
                <a:latin typeface="Calibri"/>
                <a:ea typeface="Calibri"/>
                <a:cs typeface="Calibri"/>
                <a:sym typeface="Calibri"/>
              </a:rPr>
              <a:t> Read or briefly discuss the federal regulations. </a:t>
            </a:r>
            <a:endParaRPr sz="1400">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81ea93f3d1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81ea93f3d1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100"/>
              <a:buFont typeface="Arial"/>
              <a:buNone/>
            </a:pPr>
            <a:r>
              <a:rPr b="1" lang="en" sz="1400" u="sng">
                <a:latin typeface="Calibri"/>
                <a:ea typeface="Calibri"/>
                <a:cs typeface="Calibri"/>
                <a:sym typeface="Calibri"/>
              </a:rPr>
              <a:t>To Say:  </a:t>
            </a:r>
            <a:endParaRPr b="1" sz="1400" u="sng">
              <a:latin typeface="Calibri"/>
              <a:ea typeface="Calibri"/>
              <a:cs typeface="Calibri"/>
              <a:sym typeface="Calibri"/>
            </a:endParaRPr>
          </a:p>
          <a:p>
            <a:pPr indent="0" lvl="0" marL="0" rtl="0" algn="l">
              <a:lnSpc>
                <a:spcPct val="100000"/>
              </a:lnSpc>
              <a:spcBef>
                <a:spcPts val="1600"/>
              </a:spcBef>
              <a:spcAft>
                <a:spcPts val="0"/>
              </a:spcAft>
              <a:buClr>
                <a:schemeClr val="dk1"/>
              </a:buClr>
              <a:buSzPts val="1100"/>
              <a:buFont typeface="Arial"/>
              <a:buNone/>
            </a:pPr>
            <a:r>
              <a:rPr lang="en" sz="1400">
                <a:latin typeface="Calibri"/>
                <a:ea typeface="Calibri"/>
                <a:cs typeface="Calibri"/>
                <a:sym typeface="Calibri"/>
              </a:rPr>
              <a:t>This is the from the Federal Department of Education, Dear </a:t>
            </a:r>
            <a:r>
              <a:rPr lang="en" sz="1400">
                <a:latin typeface="Calibri"/>
                <a:ea typeface="Calibri"/>
                <a:cs typeface="Calibri"/>
                <a:sym typeface="Calibri"/>
              </a:rPr>
              <a:t>Colleague</a:t>
            </a:r>
            <a:r>
              <a:rPr lang="en" sz="1400">
                <a:latin typeface="Calibri"/>
                <a:ea typeface="Calibri"/>
                <a:cs typeface="Calibri"/>
                <a:sym typeface="Calibri"/>
              </a:rPr>
              <a:t> letter from Nov. 16, 2015. MO uses this language in supports and services for ages 3-21 (ECSE and School-age).</a:t>
            </a:r>
            <a:endParaRPr sz="1400">
              <a:latin typeface="Calibri"/>
              <a:ea typeface="Calibri"/>
              <a:cs typeface="Calibri"/>
              <a:sym typeface="Calibri"/>
            </a:endParaRPr>
          </a:p>
          <a:p>
            <a:pPr indent="0" lvl="0" marL="0" rtl="0" algn="l">
              <a:lnSpc>
                <a:spcPct val="115000"/>
              </a:lnSpc>
              <a:spcBef>
                <a:spcPts val="1600"/>
              </a:spcBef>
              <a:spcAft>
                <a:spcPts val="0"/>
              </a:spcAft>
              <a:buClr>
                <a:schemeClr val="dk1"/>
              </a:buClr>
              <a:buSzPts val="1100"/>
              <a:buFont typeface="Arial"/>
              <a:buNone/>
            </a:pPr>
            <a:r>
              <a:t/>
            </a:r>
            <a:endParaRPr/>
          </a:p>
          <a:p>
            <a:pPr indent="0" lvl="0" marL="0" rtl="0" algn="l">
              <a:spcBef>
                <a:spcPts val="160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81ea93f3d1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81ea93f3d1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400" u="sng">
                <a:solidFill>
                  <a:schemeClr val="dk1"/>
                </a:solidFill>
                <a:latin typeface="Calibri"/>
                <a:ea typeface="Calibri"/>
                <a:cs typeface="Calibri"/>
                <a:sym typeface="Calibri"/>
              </a:rPr>
              <a:t>Need To Know</a:t>
            </a:r>
            <a:r>
              <a:rPr b="1" lang="en" sz="1400">
                <a:solidFill>
                  <a:schemeClr val="dk1"/>
                </a:solidFill>
                <a:latin typeface="Calibri"/>
                <a:ea typeface="Calibri"/>
                <a:cs typeface="Calibri"/>
                <a:sym typeface="Calibri"/>
              </a:rPr>
              <a:t>: </a:t>
            </a:r>
            <a:r>
              <a:rPr lang="en" sz="1400">
                <a:solidFill>
                  <a:schemeClr val="dk1"/>
                </a:solidFill>
                <a:latin typeface="Calibri"/>
                <a:ea typeface="Calibri"/>
                <a:cs typeface="Calibri"/>
                <a:sym typeface="Calibri"/>
              </a:rPr>
              <a:t>Need an understanding of the shared definition.  You could do an activity with the definitation, read the slide or let participants read the slide for themselves or in small groups and make either written or verbal responses/comments/questions.</a:t>
            </a:r>
            <a:endParaRPr sz="1400">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92d49f01c6_0_5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92d49f01c6_0_5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u="sng">
                <a:latin typeface="Calibri"/>
                <a:ea typeface="Calibri"/>
                <a:cs typeface="Calibri"/>
                <a:sym typeface="Calibri"/>
              </a:rPr>
              <a:t>To Say</a:t>
            </a:r>
            <a:r>
              <a:rPr b="1" lang="en" sz="1400">
                <a:latin typeface="Calibri"/>
                <a:ea typeface="Calibri"/>
                <a:cs typeface="Calibri"/>
                <a:sym typeface="Calibri"/>
              </a:rPr>
              <a:t>:</a:t>
            </a:r>
            <a:r>
              <a:rPr lang="en" sz="1400">
                <a:latin typeface="Calibri"/>
                <a:ea typeface="Calibri"/>
                <a:cs typeface="Calibri"/>
                <a:sym typeface="Calibri"/>
              </a:rPr>
              <a:t> </a:t>
            </a:r>
            <a:endParaRPr sz="1400">
              <a:latin typeface="Calibri"/>
              <a:ea typeface="Calibri"/>
              <a:cs typeface="Calibri"/>
              <a:sym typeface="Calibri"/>
            </a:endParaRPr>
          </a:p>
          <a:p>
            <a:pPr indent="0" lvl="0" marL="0" rtl="0" algn="l">
              <a:spcBef>
                <a:spcPts val="0"/>
              </a:spcBef>
              <a:spcAft>
                <a:spcPts val="0"/>
              </a:spcAft>
              <a:buNone/>
            </a:pPr>
            <a:r>
              <a:rPr lang="en" sz="1400">
                <a:latin typeface="Calibri"/>
                <a:ea typeface="Calibri"/>
                <a:cs typeface="Calibri"/>
                <a:sym typeface="Calibri"/>
              </a:rPr>
              <a:t>Specially Designed Instruction is defined by unique components that </a:t>
            </a:r>
            <a:r>
              <a:rPr lang="en" sz="1400">
                <a:latin typeface="Calibri"/>
                <a:ea typeface="Calibri"/>
                <a:cs typeface="Calibri"/>
                <a:sym typeface="Calibri"/>
              </a:rPr>
              <a:t>distinguish</a:t>
            </a:r>
            <a:r>
              <a:rPr lang="en" sz="1400">
                <a:latin typeface="Calibri"/>
                <a:ea typeface="Calibri"/>
                <a:cs typeface="Calibri"/>
                <a:sym typeface="Calibri"/>
              </a:rPr>
              <a:t> it from differentiated instruction. All students can benefit  from DI. In order to qualify for special education, a need for specially designed instruction must be demonstrated. We will talk more about these unique components of SDI has we proceed through this training.    </a:t>
            </a:r>
            <a:endParaRPr sz="1400">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891911c3fa_0_234:notes"/>
          <p:cNvSpPr/>
          <p:nvPr>
            <p:ph idx="2" type="sldImg"/>
          </p:nvPr>
        </p:nvSpPr>
        <p:spPr>
          <a:xfrm>
            <a:off x="397565" y="685488"/>
            <a:ext cx="6063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8" name="Google Shape;178;g891911c3fa_0_234:notes"/>
          <p:cNvSpPr txBox="1"/>
          <p:nvPr>
            <p:ph idx="1" type="body"/>
          </p:nvPr>
        </p:nvSpPr>
        <p:spPr>
          <a:xfrm>
            <a:off x="686272" y="4344689"/>
            <a:ext cx="5485500" cy="4113300"/>
          </a:xfrm>
          <a:prstGeom prst="rect">
            <a:avLst/>
          </a:prstGeom>
          <a:noFill/>
          <a:ln>
            <a:noFill/>
          </a:ln>
        </p:spPr>
        <p:txBody>
          <a:bodyPr anchorCtr="0" anchor="t" bIns="90225" lIns="90225" spcFirstLastPara="1" rIns="90225" wrap="square" tIns="90225">
            <a:noAutofit/>
          </a:bodyPr>
          <a:lstStyle/>
          <a:p>
            <a:pPr indent="0" lvl="0" marL="0" rtl="0" algn="l">
              <a:lnSpc>
                <a:spcPct val="100000"/>
              </a:lnSpc>
              <a:spcBef>
                <a:spcPts val="0"/>
              </a:spcBef>
              <a:spcAft>
                <a:spcPts val="0"/>
              </a:spcAft>
              <a:buSzPts val="1400"/>
              <a:buNone/>
            </a:pPr>
            <a:r>
              <a:rPr b="1" lang="en" sz="1400" u="sng">
                <a:latin typeface="Calibri"/>
                <a:ea typeface="Calibri"/>
                <a:cs typeface="Calibri"/>
                <a:sym typeface="Calibri"/>
              </a:rPr>
              <a:t>To Say:</a:t>
            </a:r>
            <a:r>
              <a:rPr lang="en" sz="1400">
                <a:latin typeface="Calibri"/>
                <a:ea typeface="Calibri"/>
                <a:cs typeface="Calibri"/>
                <a:sym typeface="Calibri"/>
              </a:rPr>
              <a:t> </a:t>
            </a:r>
            <a:endParaRPr sz="1400">
              <a:latin typeface="Calibri"/>
              <a:ea typeface="Calibri"/>
              <a:cs typeface="Calibri"/>
              <a:sym typeface="Calibri"/>
            </a:endParaRPr>
          </a:p>
          <a:p>
            <a:pPr indent="0" lvl="0" marL="0" rtl="0" algn="l">
              <a:lnSpc>
                <a:spcPct val="100000"/>
              </a:lnSpc>
              <a:spcBef>
                <a:spcPts val="0"/>
              </a:spcBef>
              <a:spcAft>
                <a:spcPts val="0"/>
              </a:spcAft>
              <a:buSzPts val="1400"/>
              <a:buNone/>
            </a:pPr>
            <a:r>
              <a:rPr lang="en" sz="1400">
                <a:latin typeface="Calibri"/>
                <a:ea typeface="Calibri"/>
                <a:cs typeface="Calibri"/>
                <a:sym typeface="Calibri"/>
              </a:rPr>
              <a:t>Read this definition and identify key words that stand out to you. </a:t>
            </a:r>
            <a:endParaRPr sz="1400">
              <a:latin typeface="Calibri"/>
              <a:ea typeface="Calibri"/>
              <a:cs typeface="Calibri"/>
              <a:sym typeface="Calibri"/>
            </a:endParaRPr>
          </a:p>
          <a:p>
            <a:pPr indent="0" lvl="0" marL="0" rtl="0" algn="l">
              <a:lnSpc>
                <a:spcPct val="100000"/>
              </a:lnSpc>
              <a:spcBef>
                <a:spcPts val="0"/>
              </a:spcBef>
              <a:spcAft>
                <a:spcPts val="0"/>
              </a:spcAft>
              <a:buSzPts val="1400"/>
              <a:buNone/>
            </a:pPr>
            <a:r>
              <a:rPr lang="en" sz="1400">
                <a:latin typeface="Calibri"/>
                <a:ea typeface="Calibri"/>
                <a:cs typeface="Calibri"/>
                <a:sym typeface="Calibri"/>
              </a:rPr>
              <a:t>Be prepared to share.</a:t>
            </a:r>
            <a:endParaRPr sz="1400">
              <a:latin typeface="Calibri"/>
              <a:ea typeface="Calibri"/>
              <a:cs typeface="Calibri"/>
              <a:sym typeface="Calibri"/>
            </a:endParaRPr>
          </a:p>
        </p:txBody>
      </p:sp>
      <p:sp>
        <p:nvSpPr>
          <p:cNvPr id="179" name="Google Shape;179;g891911c3fa_0_234:notes"/>
          <p:cNvSpPr txBox="1"/>
          <p:nvPr>
            <p:ph idx="12" type="sldNum"/>
          </p:nvPr>
        </p:nvSpPr>
        <p:spPr>
          <a:xfrm>
            <a:off x="3884148" y="8684690"/>
            <a:ext cx="2972100" cy="457800"/>
          </a:xfrm>
          <a:prstGeom prst="rect">
            <a:avLst/>
          </a:prstGeom>
          <a:noFill/>
          <a:ln>
            <a:noFill/>
          </a:ln>
        </p:spPr>
        <p:txBody>
          <a:bodyPr anchorCtr="0" anchor="b" bIns="45625" lIns="91275" spcFirstLastPara="1" rIns="91275" wrap="square" tIns="45625">
            <a:noAutofit/>
          </a:bodyPr>
          <a:lstStyle/>
          <a:p>
            <a:pPr indent="0" lvl="0" marL="0" rtl="0" algn="r">
              <a:lnSpc>
                <a:spcPct val="100000"/>
              </a:lnSpc>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949a9cb2bc_0_18:notes"/>
          <p:cNvSpPr/>
          <p:nvPr>
            <p:ph idx="2" type="sldImg"/>
          </p:nvPr>
        </p:nvSpPr>
        <p:spPr>
          <a:xfrm>
            <a:off x="397565" y="685488"/>
            <a:ext cx="6063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7" name="Google Shape;187;g949a9cb2bc_0_18:notes"/>
          <p:cNvSpPr txBox="1"/>
          <p:nvPr>
            <p:ph idx="1" type="body"/>
          </p:nvPr>
        </p:nvSpPr>
        <p:spPr>
          <a:xfrm>
            <a:off x="686272" y="4344689"/>
            <a:ext cx="5485500" cy="4113300"/>
          </a:xfrm>
          <a:prstGeom prst="rect">
            <a:avLst/>
          </a:prstGeom>
          <a:noFill/>
          <a:ln>
            <a:noFill/>
          </a:ln>
        </p:spPr>
        <p:txBody>
          <a:bodyPr anchorCtr="0" anchor="t" bIns="90225" lIns="90225" spcFirstLastPara="1" rIns="90225" wrap="square" tIns="90225">
            <a:noAutofit/>
          </a:bodyPr>
          <a:lstStyle/>
          <a:p>
            <a:pPr indent="0" lvl="0" marL="0" rtl="0" algn="l">
              <a:spcBef>
                <a:spcPts val="0"/>
              </a:spcBef>
              <a:spcAft>
                <a:spcPts val="0"/>
              </a:spcAft>
              <a:buClr>
                <a:schemeClr val="dk1"/>
              </a:buClr>
              <a:buSzPts val="1100"/>
              <a:buFont typeface="Arial"/>
              <a:buNone/>
            </a:pPr>
            <a:r>
              <a:rPr b="1" lang="en" sz="1400" u="sng">
                <a:solidFill>
                  <a:schemeClr val="dk1"/>
                </a:solidFill>
                <a:latin typeface="Calibri"/>
                <a:ea typeface="Calibri"/>
                <a:cs typeface="Calibri"/>
                <a:sym typeface="Calibri"/>
              </a:rPr>
              <a:t>To Say:</a:t>
            </a:r>
            <a:r>
              <a:rPr b="1" lang="en" sz="1400">
                <a:solidFill>
                  <a:schemeClr val="dk1"/>
                </a:solidFill>
                <a:latin typeface="Calibri"/>
                <a:ea typeface="Calibri"/>
                <a:cs typeface="Calibri"/>
                <a:sym typeface="Calibri"/>
              </a:rPr>
              <a:t> </a:t>
            </a:r>
            <a:endParaRPr b="1" sz="14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After reading the information asked for examples of what special instruction is given to students with disabilities.(SWD).</a:t>
            </a:r>
            <a:endParaRPr sz="1400">
              <a:latin typeface="Calibri"/>
              <a:ea typeface="Calibri"/>
              <a:cs typeface="Calibri"/>
              <a:sym typeface="Calibri"/>
            </a:endParaRPr>
          </a:p>
        </p:txBody>
      </p:sp>
      <p:sp>
        <p:nvSpPr>
          <p:cNvPr id="188" name="Google Shape;188;g949a9cb2bc_0_18:notes"/>
          <p:cNvSpPr txBox="1"/>
          <p:nvPr>
            <p:ph idx="12" type="sldNum"/>
          </p:nvPr>
        </p:nvSpPr>
        <p:spPr>
          <a:xfrm>
            <a:off x="3884148" y="8684690"/>
            <a:ext cx="2972100" cy="457800"/>
          </a:xfrm>
          <a:prstGeom prst="rect">
            <a:avLst/>
          </a:prstGeom>
          <a:noFill/>
          <a:ln>
            <a:noFill/>
          </a:ln>
        </p:spPr>
        <p:txBody>
          <a:bodyPr anchorCtr="0" anchor="b" bIns="45625" lIns="91275" spcFirstLastPara="1" rIns="91275" wrap="square" tIns="45625">
            <a:noAutofit/>
          </a:bodyPr>
          <a:lstStyle/>
          <a:p>
            <a:pPr indent="0" lvl="0" marL="0" rtl="0" algn="r">
              <a:lnSpc>
                <a:spcPct val="100000"/>
              </a:lnSpc>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93c9f5406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93c9f5406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500">
                <a:solidFill>
                  <a:schemeClr val="dk1"/>
                </a:solidFill>
                <a:latin typeface="Calibri"/>
                <a:ea typeface="Calibri"/>
                <a:cs typeface="Calibri"/>
                <a:sym typeface="Calibri"/>
              </a:rPr>
              <a:t> </a:t>
            </a:r>
            <a:r>
              <a:rPr b="1" lang="en" sz="1400" u="sng">
                <a:solidFill>
                  <a:schemeClr val="dk1"/>
                </a:solidFill>
                <a:latin typeface="Calibri"/>
                <a:ea typeface="Calibri"/>
                <a:cs typeface="Calibri"/>
                <a:sym typeface="Calibri"/>
              </a:rPr>
              <a:t>To Say: </a:t>
            </a:r>
            <a:r>
              <a:rPr b="1" lang="en" sz="1400">
                <a:solidFill>
                  <a:schemeClr val="dk1"/>
                </a:solidFill>
                <a:latin typeface="Calibri"/>
                <a:ea typeface="Calibri"/>
                <a:cs typeface="Calibri"/>
                <a:sym typeface="Calibri"/>
              </a:rPr>
              <a:t> </a:t>
            </a:r>
            <a:endParaRPr b="1" sz="14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 sz="1400">
                <a:solidFill>
                  <a:schemeClr val="dk1"/>
                </a:solidFill>
                <a:latin typeface="Calibri"/>
                <a:ea typeface="Calibri"/>
                <a:cs typeface="Calibri"/>
                <a:sym typeface="Calibri"/>
              </a:rPr>
              <a:t>Some features of SDI: </a:t>
            </a:r>
            <a:r>
              <a:rPr lang="en" sz="1400">
                <a:solidFill>
                  <a:schemeClr val="dk1"/>
                </a:solidFill>
                <a:latin typeface="Calibri"/>
                <a:ea typeface="Calibri"/>
                <a:cs typeface="Calibri"/>
                <a:sym typeface="Calibri"/>
              </a:rPr>
              <a:t> SDI</a:t>
            </a:r>
            <a:r>
              <a:rPr b="1" lang="en" sz="1400">
                <a:solidFill>
                  <a:schemeClr val="dk1"/>
                </a:solidFill>
                <a:latin typeface="Calibri"/>
                <a:ea typeface="Calibri"/>
                <a:cs typeface="Calibri"/>
                <a:sym typeface="Calibri"/>
              </a:rPr>
              <a:t> </a:t>
            </a:r>
            <a:r>
              <a:rPr lang="en" sz="1400">
                <a:solidFill>
                  <a:schemeClr val="dk1"/>
                </a:solidFill>
                <a:latin typeface="Calibri"/>
                <a:ea typeface="Calibri"/>
                <a:cs typeface="Calibri"/>
                <a:sym typeface="Calibri"/>
              </a:rPr>
              <a:t>is planned and</a:t>
            </a:r>
            <a:r>
              <a:rPr b="1" lang="en" sz="1400">
                <a:solidFill>
                  <a:schemeClr val="dk1"/>
                </a:solidFill>
                <a:latin typeface="Calibri"/>
                <a:ea typeface="Calibri"/>
                <a:cs typeface="Calibri"/>
                <a:sym typeface="Calibri"/>
              </a:rPr>
              <a:t>  </a:t>
            </a:r>
            <a:r>
              <a:rPr lang="en" sz="1400">
                <a:solidFill>
                  <a:schemeClr val="dk1"/>
                </a:solidFill>
                <a:latin typeface="Calibri"/>
                <a:ea typeface="Calibri"/>
                <a:cs typeface="Calibri"/>
                <a:sym typeface="Calibri"/>
              </a:rPr>
              <a:t>organized, instruction delivered in an explicit and systematic manner. SDI is delivered by a special education teacher or related services provider. It can be provided in any location or multiple locations during the school day. Location is determined by the IEP team in the least restrictive environment. SDI directly addresses the student’s IEP goals. It is designed to enable the student to reach grade-level standards or close the learning gap. SDI is closely monitored to ensure the intended result (closing the learning gap) is being achieved. SDI can address any area of need including academic, behavioral, social, communication, health and functional deficits.  </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sz="1400">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a31adeb2cf_2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a31adeb2cf_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a31adeb2cf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a31adeb2cf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u="sng">
                <a:latin typeface="Calibri"/>
                <a:ea typeface="Calibri"/>
                <a:cs typeface="Calibri"/>
                <a:sym typeface="Calibri"/>
              </a:rPr>
              <a:t>To Say:  </a:t>
            </a:r>
            <a:r>
              <a:rPr lang="en" sz="1400">
                <a:latin typeface="Calibri"/>
                <a:ea typeface="Calibri"/>
                <a:cs typeface="Calibri"/>
                <a:sym typeface="Calibri"/>
              </a:rPr>
              <a:t>Marilyn Friend in her book</a:t>
            </a:r>
            <a:r>
              <a:rPr lang="en" sz="1400">
                <a:solidFill>
                  <a:schemeClr val="dk1"/>
                </a:solidFill>
                <a:latin typeface="Calibri"/>
                <a:ea typeface="Calibri"/>
                <a:cs typeface="Calibri"/>
                <a:sym typeface="Calibri"/>
              </a:rPr>
              <a:t> </a:t>
            </a:r>
            <a:r>
              <a:rPr i="1" lang="en" sz="1400">
                <a:solidFill>
                  <a:schemeClr val="dk1"/>
                </a:solidFill>
                <a:latin typeface="Calibri"/>
                <a:ea typeface="Calibri"/>
                <a:cs typeface="Calibri"/>
                <a:sym typeface="Calibri"/>
              </a:rPr>
              <a:t>Co-Teach!</a:t>
            </a:r>
            <a:r>
              <a:rPr lang="en" sz="1400">
                <a:solidFill>
                  <a:schemeClr val="dk1"/>
                </a:solidFill>
                <a:latin typeface="Calibri"/>
                <a:ea typeface="Calibri"/>
                <a:cs typeface="Calibri"/>
                <a:sym typeface="Calibri"/>
              </a:rPr>
              <a:t>, 3rd Ed.</a:t>
            </a:r>
            <a:r>
              <a:rPr lang="en" sz="1400">
                <a:latin typeface="Calibri"/>
                <a:ea typeface="Calibri"/>
                <a:cs typeface="Calibri"/>
                <a:sym typeface="Calibri"/>
              </a:rPr>
              <a:t> 2018, identifies ten domains for SDI.</a:t>
            </a:r>
            <a:endParaRPr sz="1400">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be5b43e52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be5b43e52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the information taken directly from the Consolidated Contract language.</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a31adeb2cf_3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a31adeb2cf_3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400" u="sng">
                <a:solidFill>
                  <a:schemeClr val="dk1"/>
                </a:solidFill>
                <a:latin typeface="Calibri"/>
                <a:ea typeface="Calibri"/>
                <a:cs typeface="Calibri"/>
                <a:sym typeface="Calibri"/>
              </a:rPr>
              <a:t>COPYRIGHT AND CORRESPONDENCE FROM DR. MARILYN FRIEND.  THIS IS ONLY TO BE USED IN PERSON TRAINING.  MUST HAND OUT PAGES AND COLLECT  ALL PAGES AFTER ACTIVITY TO FOLLOW DR. FRIEND’S DIRECTIVES AND COPYRIGHT</a:t>
            </a:r>
            <a:endParaRPr b="1" sz="1400" u="sng">
              <a:solidFill>
                <a:schemeClr val="dk1"/>
              </a:solidFill>
              <a:latin typeface="Calibri"/>
              <a:ea typeface="Calibri"/>
              <a:cs typeface="Calibri"/>
              <a:sym typeface="Calibri"/>
            </a:endParaRPr>
          </a:p>
          <a:p>
            <a:pPr indent="0" lvl="0" marL="0" rtl="0" algn="l">
              <a:spcBef>
                <a:spcPts val="0"/>
              </a:spcBef>
              <a:spcAft>
                <a:spcPts val="0"/>
              </a:spcAft>
              <a:buNone/>
            </a:pPr>
            <a:r>
              <a:t/>
            </a:r>
            <a:endParaRPr b="1" sz="1400" u="sng">
              <a:latin typeface="Calibri"/>
              <a:ea typeface="Calibri"/>
              <a:cs typeface="Calibri"/>
              <a:sym typeface="Calibri"/>
            </a:endParaRPr>
          </a:p>
          <a:p>
            <a:pPr indent="0" lvl="0" marL="0" rtl="0" algn="l">
              <a:spcBef>
                <a:spcPts val="0"/>
              </a:spcBef>
              <a:spcAft>
                <a:spcPts val="0"/>
              </a:spcAft>
              <a:buNone/>
            </a:pPr>
            <a:r>
              <a:t/>
            </a:r>
            <a:endParaRPr b="1" sz="1400" u="sng">
              <a:latin typeface="Calibri"/>
              <a:ea typeface="Calibri"/>
              <a:cs typeface="Calibri"/>
              <a:sym typeface="Calibri"/>
            </a:endParaRPr>
          </a:p>
          <a:p>
            <a:pPr indent="0" lvl="0" marL="0" rtl="0" algn="l">
              <a:spcBef>
                <a:spcPts val="0"/>
              </a:spcBef>
              <a:spcAft>
                <a:spcPts val="0"/>
              </a:spcAft>
              <a:buNone/>
            </a:pPr>
            <a:r>
              <a:rPr b="1" lang="en" sz="1400" u="sng">
                <a:latin typeface="Calibri"/>
                <a:ea typeface="Calibri"/>
                <a:cs typeface="Calibri"/>
                <a:sym typeface="Calibri"/>
              </a:rPr>
              <a:t>To Say: </a:t>
            </a:r>
            <a:endParaRPr b="1" sz="1400" u="sng">
              <a:latin typeface="Calibri"/>
              <a:ea typeface="Calibri"/>
              <a:cs typeface="Calibri"/>
              <a:sym typeface="Calibri"/>
            </a:endParaRPr>
          </a:p>
          <a:p>
            <a:pPr indent="0" lvl="0" marL="0" rtl="0" algn="l">
              <a:spcBef>
                <a:spcPts val="0"/>
              </a:spcBef>
              <a:spcAft>
                <a:spcPts val="0"/>
              </a:spcAft>
              <a:buNone/>
            </a:pPr>
            <a:r>
              <a:rPr lang="en" sz="1400">
                <a:latin typeface="Calibri"/>
                <a:ea typeface="Calibri"/>
                <a:cs typeface="Calibri"/>
                <a:sym typeface="Calibri"/>
              </a:rPr>
              <a:t>We will </a:t>
            </a:r>
            <a:r>
              <a:rPr lang="en" sz="1400">
                <a:latin typeface="Calibri"/>
                <a:ea typeface="Calibri"/>
                <a:cs typeface="Calibri"/>
                <a:sym typeface="Calibri"/>
              </a:rPr>
              <a:t>piggyback</a:t>
            </a:r>
            <a:r>
              <a:rPr lang="en" sz="1400">
                <a:latin typeface="Calibri"/>
                <a:ea typeface="Calibri"/>
                <a:cs typeface="Calibri"/>
                <a:sym typeface="Calibri"/>
              </a:rPr>
              <a:t> two strategies as we explore sn excerpt in Co-Teaching! </a:t>
            </a:r>
            <a:r>
              <a:rPr i="1" lang="en" sz="1400">
                <a:latin typeface="Calibri"/>
                <a:ea typeface="Calibri"/>
                <a:cs typeface="Calibri"/>
                <a:sym typeface="Calibri"/>
              </a:rPr>
              <a:t>Dimensions of Specially Designed Instruction</a:t>
            </a:r>
            <a:r>
              <a:rPr lang="en" sz="1400">
                <a:latin typeface="Calibri"/>
                <a:ea typeface="Calibri"/>
                <a:cs typeface="Calibri"/>
                <a:sym typeface="Calibri"/>
              </a:rPr>
              <a:t>. </a:t>
            </a:r>
            <a:endParaRPr sz="1400">
              <a:latin typeface="Calibri"/>
              <a:ea typeface="Calibri"/>
              <a:cs typeface="Calibri"/>
              <a:sym typeface="Calibri"/>
            </a:endParaRPr>
          </a:p>
          <a:p>
            <a:pPr indent="0" lvl="0" marL="0" rtl="0" algn="l">
              <a:spcBef>
                <a:spcPts val="0"/>
              </a:spcBef>
              <a:spcAft>
                <a:spcPts val="0"/>
              </a:spcAft>
              <a:buNone/>
            </a:pPr>
            <a:r>
              <a:rPr lang="en" sz="1400">
                <a:latin typeface="Calibri"/>
                <a:ea typeface="Calibri"/>
                <a:cs typeface="Calibri"/>
                <a:sym typeface="Calibri"/>
              </a:rPr>
              <a:t>The first strategy is Key Concepts, Key Ideas, which allows you to personally connect with the text and consider perspectives of others.  As you read, highlight concepts and ideas that resonate with you. Then in small groups, share and dialogue several Key Concepts, Key Ideas.</a:t>
            </a:r>
            <a:endParaRPr sz="1400" u="sng">
              <a:latin typeface="Calibri"/>
              <a:ea typeface="Calibri"/>
              <a:cs typeface="Calibri"/>
              <a:sym typeface="Calibri"/>
            </a:endParaRPr>
          </a:p>
          <a:p>
            <a:pPr indent="0" lvl="0" marL="0" rtl="0" algn="l">
              <a:spcBef>
                <a:spcPts val="0"/>
              </a:spcBef>
              <a:spcAft>
                <a:spcPts val="0"/>
              </a:spcAft>
              <a:buNone/>
            </a:pPr>
            <a:r>
              <a:t/>
            </a:r>
            <a:endParaRPr b="1" sz="1400" u="sng">
              <a:latin typeface="Calibri"/>
              <a:ea typeface="Calibri"/>
              <a:cs typeface="Calibri"/>
              <a:sym typeface="Calibri"/>
            </a:endParaRPr>
          </a:p>
          <a:p>
            <a:pPr indent="0" lvl="0" marL="0" rtl="0" algn="l">
              <a:spcBef>
                <a:spcPts val="0"/>
              </a:spcBef>
              <a:spcAft>
                <a:spcPts val="0"/>
              </a:spcAft>
              <a:buNone/>
            </a:pPr>
            <a:r>
              <a:rPr b="1" lang="en" sz="1400" u="sng">
                <a:latin typeface="Calibri"/>
                <a:ea typeface="Calibri"/>
                <a:cs typeface="Calibri"/>
                <a:sym typeface="Calibri"/>
              </a:rPr>
              <a:t>Need to Know/Do: </a:t>
            </a:r>
            <a:r>
              <a:rPr lang="en" sz="1400">
                <a:latin typeface="Calibri"/>
                <a:ea typeface="Calibri"/>
                <a:cs typeface="Calibri"/>
                <a:sym typeface="Calibri"/>
              </a:rPr>
              <a:t>Copy pp. 117-120, in Co-Teaching! (2018)</a:t>
            </a:r>
            <a:endParaRPr sz="1400">
              <a:latin typeface="Calibri"/>
              <a:ea typeface="Calibri"/>
              <a:cs typeface="Calibri"/>
              <a:sym typeface="Calibri"/>
            </a:endParaRPr>
          </a:p>
          <a:p>
            <a:pPr indent="0" lvl="0" marL="0" rtl="0" algn="l">
              <a:spcBef>
                <a:spcPts val="0"/>
              </a:spcBef>
              <a:spcAft>
                <a:spcPts val="0"/>
              </a:spcAft>
              <a:buNone/>
            </a:pPr>
            <a:r>
              <a:rPr lang="en" sz="1400">
                <a:latin typeface="Calibri"/>
                <a:ea typeface="Calibri"/>
                <a:cs typeface="Calibri"/>
                <a:sym typeface="Calibri"/>
              </a:rPr>
              <a:t>If making copies, collect them following the activity (to honor copyright).</a:t>
            </a:r>
            <a:endParaRPr sz="1400">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a31adeb2cf_2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a31adeb2cf_2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400" u="sng">
                <a:solidFill>
                  <a:schemeClr val="dk1"/>
                </a:solidFill>
                <a:latin typeface="Calibri"/>
                <a:ea typeface="Calibri"/>
                <a:cs typeface="Calibri"/>
                <a:sym typeface="Calibri"/>
              </a:rPr>
              <a:t>COPYRIGHT AND CORRESPONDENCE FROM DR. MARILYN FRIEND.  THIS IS ONLY TO BE USED IN PERSON TRAINING.  MUST HAND OUT PAGES AND COLLECT  ALL PAGES AFTER ACTIVITY TO FOLLOW DR. FRIEND’S DIRECTIVES AND COPYRIGHT</a:t>
            </a:r>
            <a:endParaRPr b="1" sz="1400" u="sng">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 sz="1400" u="sng">
                <a:solidFill>
                  <a:schemeClr val="dk1"/>
                </a:solidFill>
                <a:latin typeface="Calibri"/>
                <a:ea typeface="Calibri"/>
                <a:cs typeface="Calibri"/>
                <a:sym typeface="Calibri"/>
              </a:rPr>
              <a:t>To Say: </a:t>
            </a:r>
            <a:endParaRPr b="1" sz="1400" u="sng">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The next strategy is Modified Jigsaw. First, each read your designated section. (After reading, move to next slide for directions on the rest of the strategy.)</a:t>
            </a:r>
            <a:endParaRPr sz="14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400" u="sng">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 sz="1400" u="sng">
                <a:solidFill>
                  <a:schemeClr val="dk1"/>
                </a:solidFill>
                <a:latin typeface="Calibri"/>
                <a:ea typeface="Calibri"/>
                <a:cs typeface="Calibri"/>
                <a:sym typeface="Calibri"/>
              </a:rPr>
              <a:t>Need to Know/Do: </a:t>
            </a:r>
            <a:r>
              <a:rPr lang="en" sz="1400">
                <a:solidFill>
                  <a:schemeClr val="dk1"/>
                </a:solidFill>
                <a:latin typeface="Calibri"/>
                <a:ea typeface="Calibri"/>
                <a:cs typeface="Calibri"/>
                <a:sym typeface="Calibri"/>
              </a:rPr>
              <a:t>Copy pp. 119-120, in Co-Teaching! For larger groups, a full Jigsaw allowing for like groups to dialogue prior to each teaching their designated section.</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sz="1400">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a31adeb2cf_3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a31adeb2cf_3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400" u="sng">
                <a:solidFill>
                  <a:schemeClr val="dk1"/>
                </a:solidFill>
                <a:latin typeface="Calibri"/>
                <a:ea typeface="Calibri"/>
                <a:cs typeface="Calibri"/>
                <a:sym typeface="Calibri"/>
              </a:rPr>
              <a:t>COPYRIGHT AND CORRESPONDENCE FROM DR. MARILYN FRIEND.  THIS IS ONLY TO BE USED IN PERSON TRAINING.  MUST HAND OUT PAGES AND COLLECT  ALL PAGES AFTER ACTIVITY TO FOLLOW DR. FRIEND’S DIRECTIVES AND COPYRIGHT</a:t>
            </a:r>
            <a:endParaRPr b="1" sz="1400" u="sng">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b="1" sz="1400" u="sng">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b="1" sz="1400" u="sng">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 sz="1400" u="sng">
                <a:solidFill>
                  <a:schemeClr val="dk1"/>
                </a:solidFill>
                <a:latin typeface="Calibri"/>
                <a:ea typeface="Calibri"/>
                <a:cs typeface="Calibri"/>
                <a:sym typeface="Calibri"/>
              </a:rPr>
              <a:t>To Say:</a:t>
            </a:r>
            <a:r>
              <a:rPr b="1" lang="en" sz="1400">
                <a:solidFill>
                  <a:schemeClr val="dk1"/>
                </a:solidFill>
                <a:latin typeface="Calibri"/>
                <a:ea typeface="Calibri"/>
                <a:cs typeface="Calibri"/>
                <a:sym typeface="Calibri"/>
              </a:rPr>
              <a:t>   </a:t>
            </a:r>
            <a:endParaRPr b="1" sz="14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Next, form groups of 1-7 (NEXT SLIDE) to each teach your SDI example.</a:t>
            </a:r>
            <a:endParaRPr sz="1400" u="sng">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b="1" sz="1400" u="sng">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 sz="1400" u="sng">
                <a:solidFill>
                  <a:schemeClr val="dk1"/>
                </a:solidFill>
                <a:latin typeface="Calibri"/>
                <a:ea typeface="Calibri"/>
                <a:cs typeface="Calibri"/>
                <a:sym typeface="Calibri"/>
              </a:rPr>
              <a:t>Need to Know/Do: </a:t>
            </a:r>
            <a:r>
              <a:rPr lang="en" sz="1400">
                <a:solidFill>
                  <a:schemeClr val="dk1"/>
                </a:solidFill>
                <a:latin typeface="Calibri"/>
                <a:ea typeface="Calibri"/>
                <a:cs typeface="Calibri"/>
                <a:sym typeface="Calibri"/>
              </a:rPr>
              <a:t>Copy pp. 117-125, in Co-Teaching! </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949a9cb2bc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949a9cb2bc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400" u="sng">
                <a:solidFill>
                  <a:schemeClr val="dk1"/>
                </a:solidFill>
                <a:latin typeface="Calibri"/>
                <a:ea typeface="Calibri"/>
                <a:cs typeface="Calibri"/>
                <a:sym typeface="Calibri"/>
              </a:rPr>
              <a:t>To Say:</a:t>
            </a:r>
            <a:r>
              <a:rPr b="1" lang="en" sz="1400">
                <a:solidFill>
                  <a:schemeClr val="dk1"/>
                </a:solidFill>
                <a:latin typeface="Calibri"/>
                <a:ea typeface="Calibri"/>
                <a:cs typeface="Calibri"/>
                <a:sym typeface="Calibri"/>
              </a:rPr>
              <a:t> </a:t>
            </a:r>
            <a:endParaRPr b="1" sz="14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SDI may include any of these supports, but these are only examples. Have participants share additional examples.</a:t>
            </a:r>
            <a:endParaRPr sz="1400">
              <a:solidFill>
                <a:schemeClr val="dk1"/>
              </a:solidFill>
              <a:latin typeface="Calibri"/>
              <a:ea typeface="Calibri"/>
              <a:cs typeface="Calibri"/>
              <a:sym typeface="Calibri"/>
            </a:endParaRPr>
          </a:p>
          <a:p>
            <a:pPr indent="0" lvl="0" marL="0" rtl="0" algn="l">
              <a:lnSpc>
                <a:spcPct val="115000"/>
              </a:lnSpc>
              <a:spcBef>
                <a:spcPts val="600"/>
              </a:spcBef>
              <a:spcAft>
                <a:spcPts val="0"/>
              </a:spcAft>
              <a:buNone/>
            </a:pPr>
            <a:r>
              <a:rPr lang="en" sz="1400">
                <a:solidFill>
                  <a:schemeClr val="dk1"/>
                </a:solidFill>
                <a:latin typeface="Calibri"/>
                <a:ea typeface="Calibri"/>
                <a:cs typeface="Calibri"/>
                <a:sym typeface="Calibri"/>
              </a:rPr>
              <a:t>Multi-sensory engagement</a:t>
            </a:r>
            <a:endParaRPr sz="1400">
              <a:latin typeface="Calibri"/>
              <a:ea typeface="Calibri"/>
              <a:cs typeface="Calibri"/>
              <a:sym typeface="Calibri"/>
            </a:endParaRPr>
          </a:p>
          <a:p>
            <a:pPr indent="0" lvl="0" marL="0" rtl="0" algn="l">
              <a:lnSpc>
                <a:spcPct val="115000"/>
              </a:lnSpc>
              <a:spcBef>
                <a:spcPts val="600"/>
              </a:spcBef>
              <a:spcAft>
                <a:spcPts val="0"/>
              </a:spcAft>
              <a:buNone/>
            </a:pPr>
            <a:r>
              <a:rPr lang="en" sz="1400">
                <a:solidFill>
                  <a:schemeClr val="dk1"/>
                </a:solidFill>
                <a:latin typeface="Calibri"/>
                <a:ea typeface="Calibri"/>
                <a:cs typeface="Calibri"/>
                <a:sym typeface="Calibri"/>
              </a:rPr>
              <a:t>Manipulatives</a:t>
            </a:r>
            <a:endParaRPr sz="1400">
              <a:latin typeface="Calibri"/>
              <a:ea typeface="Calibri"/>
              <a:cs typeface="Calibri"/>
              <a:sym typeface="Calibri"/>
            </a:endParaRPr>
          </a:p>
          <a:p>
            <a:pPr indent="0" lvl="0" marL="0" rtl="0" algn="l">
              <a:lnSpc>
                <a:spcPct val="115000"/>
              </a:lnSpc>
              <a:spcBef>
                <a:spcPts val="600"/>
              </a:spcBef>
              <a:spcAft>
                <a:spcPts val="0"/>
              </a:spcAft>
              <a:buNone/>
            </a:pPr>
            <a:r>
              <a:rPr lang="en" sz="1400">
                <a:solidFill>
                  <a:schemeClr val="dk1"/>
                </a:solidFill>
                <a:latin typeface="Calibri"/>
                <a:ea typeface="Calibri"/>
                <a:cs typeface="Calibri"/>
                <a:sym typeface="Calibri"/>
              </a:rPr>
              <a:t>Assistive technology</a:t>
            </a:r>
            <a:endParaRPr sz="1400">
              <a:solidFill>
                <a:schemeClr val="dk1"/>
              </a:solidFill>
              <a:latin typeface="Calibri"/>
              <a:ea typeface="Calibri"/>
              <a:cs typeface="Calibri"/>
              <a:sym typeface="Calibri"/>
            </a:endParaRPr>
          </a:p>
          <a:p>
            <a:pPr indent="0" lvl="0" marL="0" rtl="0" algn="l">
              <a:lnSpc>
                <a:spcPct val="115000"/>
              </a:lnSpc>
              <a:spcBef>
                <a:spcPts val="600"/>
              </a:spcBef>
              <a:spcAft>
                <a:spcPts val="0"/>
              </a:spcAft>
              <a:buNone/>
            </a:pPr>
            <a:r>
              <a:rPr lang="en" sz="1400">
                <a:solidFill>
                  <a:schemeClr val="dk1"/>
                </a:solidFill>
                <a:latin typeface="Calibri"/>
                <a:ea typeface="Calibri"/>
                <a:cs typeface="Calibri"/>
                <a:sym typeface="Calibri"/>
              </a:rPr>
              <a:t>Visual supports</a:t>
            </a:r>
            <a:endParaRPr sz="1400">
              <a:solidFill>
                <a:schemeClr val="dk1"/>
              </a:solidFill>
              <a:latin typeface="Calibri"/>
              <a:ea typeface="Calibri"/>
              <a:cs typeface="Calibri"/>
              <a:sym typeface="Calibri"/>
            </a:endParaRPr>
          </a:p>
          <a:p>
            <a:pPr indent="0" lvl="0" marL="0" rtl="0" algn="l">
              <a:lnSpc>
                <a:spcPct val="115000"/>
              </a:lnSpc>
              <a:spcBef>
                <a:spcPts val="600"/>
              </a:spcBef>
              <a:spcAft>
                <a:spcPts val="0"/>
              </a:spcAft>
              <a:buClr>
                <a:schemeClr val="dk1"/>
              </a:buClr>
              <a:buSzPts val="1100"/>
              <a:buFont typeface="Arial"/>
              <a:buNone/>
            </a:pPr>
            <a:r>
              <a:rPr lang="en" sz="1400">
                <a:solidFill>
                  <a:schemeClr val="dk1"/>
                </a:solidFill>
                <a:latin typeface="Calibri"/>
                <a:ea typeface="Calibri"/>
                <a:cs typeface="Calibri"/>
                <a:sym typeface="Calibri"/>
              </a:rPr>
              <a:t>Task analysis</a:t>
            </a:r>
            <a:endParaRPr sz="1400">
              <a:solidFill>
                <a:schemeClr val="dk1"/>
              </a:solidFill>
              <a:latin typeface="Calibri"/>
              <a:ea typeface="Calibri"/>
              <a:cs typeface="Calibri"/>
              <a:sym typeface="Calibri"/>
            </a:endParaRPr>
          </a:p>
          <a:p>
            <a:pPr indent="0" lvl="0" marL="0" rtl="0" algn="l">
              <a:lnSpc>
                <a:spcPct val="115000"/>
              </a:lnSpc>
              <a:spcBef>
                <a:spcPts val="600"/>
              </a:spcBef>
              <a:spcAft>
                <a:spcPts val="0"/>
              </a:spcAft>
              <a:buNone/>
            </a:pPr>
            <a:r>
              <a:rPr lang="en" sz="1400">
                <a:solidFill>
                  <a:schemeClr val="dk1"/>
                </a:solidFill>
                <a:latin typeface="Calibri"/>
                <a:ea typeface="Calibri"/>
                <a:cs typeface="Calibri"/>
                <a:sym typeface="Calibri"/>
              </a:rPr>
              <a:t>Scaffolding to gradual release</a:t>
            </a:r>
            <a:endParaRPr sz="1400">
              <a:latin typeface="Calibri"/>
              <a:ea typeface="Calibri"/>
              <a:cs typeface="Calibri"/>
              <a:sym typeface="Calibri"/>
            </a:endParaRPr>
          </a:p>
          <a:p>
            <a:pPr indent="0" lvl="0" marL="0" rtl="0" algn="l">
              <a:lnSpc>
                <a:spcPct val="115000"/>
              </a:lnSpc>
              <a:spcBef>
                <a:spcPts val="600"/>
              </a:spcBef>
              <a:spcAft>
                <a:spcPts val="0"/>
              </a:spcAft>
              <a:buClr>
                <a:schemeClr val="dk1"/>
              </a:buClr>
              <a:buSzPts val="1100"/>
              <a:buFont typeface="Arial"/>
              <a:buNone/>
            </a:pPr>
            <a:r>
              <a:rPr lang="en" sz="1400">
                <a:solidFill>
                  <a:schemeClr val="dk1"/>
                </a:solidFill>
                <a:latin typeface="Calibri"/>
                <a:ea typeface="Calibri"/>
                <a:cs typeface="Calibri"/>
                <a:sym typeface="Calibri"/>
              </a:rPr>
              <a:t>Explicit teaching</a:t>
            </a:r>
            <a:endParaRPr sz="1400">
              <a:latin typeface="Calibri"/>
              <a:ea typeface="Calibri"/>
              <a:cs typeface="Calibri"/>
              <a:sym typeface="Calibri"/>
            </a:endParaRPr>
          </a:p>
          <a:p>
            <a:pPr indent="0" lvl="0" marL="0" rtl="0" algn="l">
              <a:lnSpc>
                <a:spcPct val="115000"/>
              </a:lnSpc>
              <a:spcBef>
                <a:spcPts val="600"/>
              </a:spcBef>
              <a:spcAft>
                <a:spcPts val="0"/>
              </a:spcAft>
              <a:buNone/>
            </a:pPr>
            <a:r>
              <a:rPr lang="en" sz="1400">
                <a:solidFill>
                  <a:schemeClr val="dk1"/>
                </a:solidFill>
                <a:latin typeface="Calibri"/>
                <a:ea typeface="Calibri"/>
                <a:cs typeface="Calibri"/>
                <a:sym typeface="Calibri"/>
              </a:rPr>
              <a:t>Anger management training</a:t>
            </a:r>
            <a:endParaRPr sz="1400">
              <a:solidFill>
                <a:schemeClr val="dk1"/>
              </a:solidFill>
              <a:latin typeface="Calibri"/>
              <a:ea typeface="Calibri"/>
              <a:cs typeface="Calibri"/>
              <a:sym typeface="Calibri"/>
            </a:endParaRPr>
          </a:p>
          <a:p>
            <a:pPr indent="0" lvl="0" marL="0" rtl="0" algn="l">
              <a:lnSpc>
                <a:spcPct val="115000"/>
              </a:lnSpc>
              <a:spcBef>
                <a:spcPts val="600"/>
              </a:spcBef>
              <a:spcAft>
                <a:spcPts val="0"/>
              </a:spcAft>
              <a:buNone/>
            </a:pPr>
            <a:r>
              <a:rPr lang="en" sz="1400">
                <a:solidFill>
                  <a:schemeClr val="dk1"/>
                </a:solidFill>
                <a:latin typeface="Calibri"/>
                <a:ea typeface="Calibri"/>
                <a:cs typeface="Calibri"/>
                <a:sym typeface="Calibri"/>
              </a:rPr>
              <a:t>Positive reinforcers</a:t>
            </a:r>
            <a:endParaRPr sz="14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b="1" sz="14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 sz="1400">
                <a:solidFill>
                  <a:schemeClr val="dk1"/>
                </a:solidFill>
                <a:latin typeface="Calibri"/>
                <a:ea typeface="Calibri"/>
                <a:cs typeface="Calibri"/>
                <a:sym typeface="Calibri"/>
              </a:rPr>
              <a:t>SDI is certainly not limited to these supports. The IEP team should consider all of the unique educational needs of the student and design an individual plan to meet these unique needs.</a:t>
            </a:r>
            <a:endParaRPr sz="1400">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8bd1d15074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8bd1d15074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u="sng">
                <a:solidFill>
                  <a:schemeClr val="dk1"/>
                </a:solidFill>
                <a:latin typeface="Calibri"/>
                <a:ea typeface="Calibri"/>
                <a:cs typeface="Calibri"/>
                <a:sym typeface="Calibri"/>
              </a:rPr>
              <a:t>To Say:</a:t>
            </a:r>
            <a:r>
              <a:rPr lang="en" sz="1400">
                <a:latin typeface="Calibri"/>
                <a:ea typeface="Calibri"/>
                <a:cs typeface="Calibri"/>
                <a:sym typeface="Calibri"/>
              </a:rPr>
              <a:t> </a:t>
            </a:r>
            <a:endParaRPr sz="1400">
              <a:latin typeface="Calibri"/>
              <a:ea typeface="Calibri"/>
              <a:cs typeface="Calibri"/>
              <a:sym typeface="Calibri"/>
            </a:endParaRPr>
          </a:p>
          <a:p>
            <a:pPr indent="0" lvl="0" marL="0" rtl="0" algn="l">
              <a:spcBef>
                <a:spcPts val="0"/>
              </a:spcBef>
              <a:spcAft>
                <a:spcPts val="0"/>
              </a:spcAft>
              <a:buNone/>
            </a:pPr>
            <a:r>
              <a:rPr lang="en" sz="1400">
                <a:latin typeface="Calibri"/>
                <a:ea typeface="Calibri"/>
                <a:cs typeface="Calibri"/>
                <a:sym typeface="Calibri"/>
              </a:rPr>
              <a:t>Please look at </a:t>
            </a:r>
            <a:r>
              <a:rPr b="1" lang="en" sz="1400">
                <a:latin typeface="Calibri"/>
                <a:ea typeface="Calibri"/>
                <a:cs typeface="Calibri"/>
                <a:sym typeface="Calibri"/>
              </a:rPr>
              <a:t>Handout #1</a:t>
            </a:r>
            <a:r>
              <a:rPr lang="en" sz="1400">
                <a:latin typeface="Calibri"/>
                <a:ea typeface="Calibri"/>
                <a:cs typeface="Calibri"/>
                <a:sym typeface="Calibri"/>
              </a:rPr>
              <a:t>. During the rest of this training we will be using this table format to practice designing SDI based on some data we will provide for you. You will consider the questions at the top of your handout.</a:t>
            </a:r>
            <a:endParaRPr sz="1400">
              <a:latin typeface="Calibri"/>
              <a:ea typeface="Calibri"/>
              <a:cs typeface="Calibri"/>
              <a:sym typeface="Calibri"/>
            </a:endParaRPr>
          </a:p>
          <a:p>
            <a:pPr indent="0" lvl="0" marL="0" rtl="0" algn="l">
              <a:spcBef>
                <a:spcPts val="0"/>
              </a:spcBef>
              <a:spcAft>
                <a:spcPts val="0"/>
              </a:spcAft>
              <a:buNone/>
            </a:pPr>
            <a:r>
              <a:t/>
            </a:r>
            <a:endParaRPr sz="1400">
              <a:latin typeface="Calibri"/>
              <a:ea typeface="Calibri"/>
              <a:cs typeface="Calibri"/>
              <a:sym typeface="Calibri"/>
            </a:endParaRPr>
          </a:p>
          <a:p>
            <a:pPr indent="-317500" lvl="0" marL="457200" rtl="0" algn="l">
              <a:spcBef>
                <a:spcPts val="0"/>
              </a:spcBef>
              <a:spcAft>
                <a:spcPts val="0"/>
              </a:spcAft>
              <a:buSzPts val="1400"/>
              <a:buFont typeface="Calibri"/>
              <a:buAutoNum type="arabicPeriod"/>
            </a:pPr>
            <a:r>
              <a:rPr lang="en" sz="1400">
                <a:latin typeface="Calibri"/>
                <a:ea typeface="Calibri"/>
                <a:cs typeface="Calibri"/>
                <a:sym typeface="Calibri"/>
              </a:rPr>
              <a:t>Does this student’s disability impact his/her participation in the general education curriculum to a such a marked degree that grade level content will need to be modified? What modifications will be used ? In what content areas will they be necessary?</a:t>
            </a:r>
            <a:endParaRPr sz="1400">
              <a:latin typeface="Calibri"/>
              <a:ea typeface="Calibri"/>
              <a:cs typeface="Calibri"/>
              <a:sym typeface="Calibri"/>
            </a:endParaRPr>
          </a:p>
          <a:p>
            <a:pPr indent="0" lvl="0" marL="0" rtl="0" algn="l">
              <a:spcBef>
                <a:spcPts val="0"/>
              </a:spcBef>
              <a:spcAft>
                <a:spcPts val="0"/>
              </a:spcAft>
              <a:buNone/>
            </a:pPr>
            <a:r>
              <a:t/>
            </a:r>
            <a:endParaRPr sz="1400">
              <a:latin typeface="Calibri"/>
              <a:ea typeface="Calibri"/>
              <a:cs typeface="Calibri"/>
              <a:sym typeface="Calibri"/>
            </a:endParaRPr>
          </a:p>
          <a:p>
            <a:pPr indent="-317500" lvl="0" marL="457200" rtl="0" algn="l">
              <a:spcBef>
                <a:spcPts val="0"/>
              </a:spcBef>
              <a:spcAft>
                <a:spcPts val="0"/>
              </a:spcAft>
              <a:buSzPts val="1400"/>
              <a:buFont typeface="Calibri"/>
              <a:buAutoNum type="arabicPeriod"/>
            </a:pPr>
            <a:r>
              <a:rPr lang="en" sz="1400">
                <a:latin typeface="Calibri"/>
                <a:ea typeface="Calibri"/>
                <a:cs typeface="Calibri"/>
                <a:sym typeface="Calibri"/>
              </a:rPr>
              <a:t>What research-based strategy(ies) will be used to address the students’ </a:t>
            </a:r>
            <a:r>
              <a:rPr lang="en" sz="1400">
                <a:latin typeface="Calibri"/>
                <a:ea typeface="Calibri"/>
                <a:cs typeface="Calibri"/>
                <a:sym typeface="Calibri"/>
              </a:rPr>
              <a:t>deficits</a:t>
            </a:r>
            <a:r>
              <a:rPr lang="en" sz="1400">
                <a:latin typeface="Calibri"/>
                <a:ea typeface="Calibri"/>
                <a:cs typeface="Calibri"/>
                <a:sym typeface="Calibri"/>
              </a:rPr>
              <a:t>?</a:t>
            </a:r>
            <a:endParaRPr sz="1400">
              <a:latin typeface="Calibri"/>
              <a:ea typeface="Calibri"/>
              <a:cs typeface="Calibri"/>
              <a:sym typeface="Calibri"/>
            </a:endParaRPr>
          </a:p>
          <a:p>
            <a:pPr indent="0" lvl="0" marL="0" rtl="0" algn="l">
              <a:spcBef>
                <a:spcPts val="0"/>
              </a:spcBef>
              <a:spcAft>
                <a:spcPts val="0"/>
              </a:spcAft>
              <a:buNone/>
            </a:pPr>
            <a:r>
              <a:rPr lang="en" sz="1400">
                <a:latin typeface="Calibri"/>
                <a:ea typeface="Calibri"/>
                <a:cs typeface="Calibri"/>
                <a:sym typeface="Calibri"/>
              </a:rPr>
              <a:t>  </a:t>
            </a:r>
            <a:endParaRPr sz="1400">
              <a:latin typeface="Calibri"/>
              <a:ea typeface="Calibri"/>
              <a:cs typeface="Calibri"/>
              <a:sym typeface="Calibri"/>
            </a:endParaRPr>
          </a:p>
          <a:p>
            <a:pPr indent="-317500" lvl="0" marL="457200" rtl="0" algn="l">
              <a:spcBef>
                <a:spcPts val="0"/>
              </a:spcBef>
              <a:spcAft>
                <a:spcPts val="0"/>
              </a:spcAft>
              <a:buSzPts val="1400"/>
              <a:buFont typeface="Calibri"/>
              <a:buAutoNum type="arabicPeriod"/>
            </a:pPr>
            <a:r>
              <a:rPr lang="en" sz="1400">
                <a:latin typeface="Calibri"/>
                <a:ea typeface="Calibri"/>
                <a:cs typeface="Calibri"/>
                <a:sym typeface="Calibri"/>
              </a:rPr>
              <a:t>What accommodations and resources will the student need to access grade level standards? How will the delivery of instruction be adapted for this student?</a:t>
            </a:r>
            <a:endParaRPr sz="1400">
              <a:latin typeface="Calibri"/>
              <a:ea typeface="Calibri"/>
              <a:cs typeface="Calibri"/>
              <a:sym typeface="Calibri"/>
            </a:endParaRPr>
          </a:p>
          <a:p>
            <a:pPr indent="-317500" lvl="0" marL="457200" rtl="0" algn="l">
              <a:spcBef>
                <a:spcPts val="0"/>
              </a:spcBef>
              <a:spcAft>
                <a:spcPts val="0"/>
              </a:spcAft>
              <a:buSzPts val="1400"/>
              <a:buFont typeface="Calibri"/>
              <a:buAutoNum type="arabicPeriod"/>
            </a:pPr>
            <a:r>
              <a:rPr lang="en" sz="1400">
                <a:latin typeface="Calibri"/>
                <a:ea typeface="Calibri"/>
                <a:cs typeface="Calibri"/>
                <a:sym typeface="Calibri"/>
              </a:rPr>
              <a:t>How will instruction be monitored? Who will monitor instruction?</a:t>
            </a:r>
            <a:endParaRPr sz="1400">
              <a:latin typeface="Calibri"/>
              <a:ea typeface="Calibri"/>
              <a:cs typeface="Calibri"/>
              <a:sym typeface="Calibri"/>
            </a:endParaRPr>
          </a:p>
          <a:p>
            <a:pPr indent="0" lvl="0" marL="0" rtl="0" algn="l">
              <a:spcBef>
                <a:spcPts val="0"/>
              </a:spcBef>
              <a:spcAft>
                <a:spcPts val="0"/>
              </a:spcAft>
              <a:buNone/>
            </a:pPr>
            <a:r>
              <a:t/>
            </a:r>
            <a:endParaRPr sz="1400">
              <a:latin typeface="Calibri"/>
              <a:ea typeface="Calibri"/>
              <a:cs typeface="Calibri"/>
              <a:sym typeface="Calibri"/>
            </a:endParaRPr>
          </a:p>
          <a:p>
            <a:pPr indent="-317500" lvl="0" marL="457200" rtl="0" algn="l">
              <a:spcBef>
                <a:spcPts val="0"/>
              </a:spcBef>
              <a:spcAft>
                <a:spcPts val="0"/>
              </a:spcAft>
              <a:buSzPts val="1400"/>
              <a:buFont typeface="Calibri"/>
              <a:buAutoNum type="arabicPeriod"/>
            </a:pPr>
            <a:r>
              <a:rPr lang="en" sz="1400">
                <a:latin typeface="Calibri"/>
                <a:ea typeface="Calibri"/>
                <a:cs typeface="Calibri"/>
                <a:sym typeface="Calibri"/>
              </a:rPr>
              <a:t>How is this different from what is already being provided in the general education classroom?</a:t>
            </a:r>
            <a:endParaRPr sz="1400">
              <a:latin typeface="Calibri"/>
              <a:ea typeface="Calibri"/>
              <a:cs typeface="Calibri"/>
              <a:sym typeface="Calibri"/>
            </a:endParaRPr>
          </a:p>
          <a:p>
            <a:pPr indent="0" lvl="0" marL="0" rtl="0" algn="l">
              <a:spcBef>
                <a:spcPts val="0"/>
              </a:spcBef>
              <a:spcAft>
                <a:spcPts val="0"/>
              </a:spcAft>
              <a:buNone/>
            </a:pPr>
            <a:r>
              <a:t/>
            </a:r>
            <a:endParaRPr sz="1400">
              <a:latin typeface="Calibri"/>
              <a:ea typeface="Calibri"/>
              <a:cs typeface="Calibri"/>
              <a:sym typeface="Calibri"/>
            </a:endParaRPr>
          </a:p>
          <a:p>
            <a:pPr indent="0" lvl="0" marL="0" rtl="0" algn="l">
              <a:spcBef>
                <a:spcPts val="0"/>
              </a:spcBef>
              <a:spcAft>
                <a:spcPts val="0"/>
              </a:spcAft>
              <a:buNone/>
            </a:pPr>
            <a:r>
              <a:t/>
            </a:r>
            <a:endParaRPr sz="1400">
              <a:latin typeface="Calibri"/>
              <a:ea typeface="Calibri"/>
              <a:cs typeface="Calibri"/>
              <a:sym typeface="Calibri"/>
            </a:endParaRPr>
          </a:p>
          <a:p>
            <a:pPr indent="0" lvl="0" marL="0" rtl="0" algn="l">
              <a:spcBef>
                <a:spcPts val="0"/>
              </a:spcBef>
              <a:spcAft>
                <a:spcPts val="0"/>
              </a:spcAft>
              <a:buNone/>
            </a:pPr>
            <a:r>
              <a:t/>
            </a:r>
            <a:endParaRPr sz="1400">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92b0f49b1a_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92b0f49b1a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u="sng">
                <a:latin typeface="Calibri"/>
                <a:ea typeface="Calibri"/>
                <a:cs typeface="Calibri"/>
                <a:sym typeface="Calibri"/>
              </a:rPr>
              <a:t>To Say:</a:t>
            </a:r>
            <a:r>
              <a:rPr b="1" lang="en" sz="1400">
                <a:latin typeface="Calibri"/>
                <a:ea typeface="Calibri"/>
                <a:cs typeface="Calibri"/>
                <a:sym typeface="Calibri"/>
              </a:rPr>
              <a:t>  </a:t>
            </a:r>
            <a:endParaRPr b="1" sz="1400">
              <a:latin typeface="Calibri"/>
              <a:ea typeface="Calibri"/>
              <a:cs typeface="Calibri"/>
              <a:sym typeface="Calibri"/>
            </a:endParaRPr>
          </a:p>
          <a:p>
            <a:pPr indent="0" lvl="0" marL="0" rtl="0" algn="l">
              <a:spcBef>
                <a:spcPts val="0"/>
              </a:spcBef>
              <a:spcAft>
                <a:spcPts val="0"/>
              </a:spcAft>
              <a:buNone/>
            </a:pPr>
            <a:r>
              <a:rPr lang="en" sz="1400">
                <a:latin typeface="Calibri"/>
                <a:ea typeface="Calibri"/>
                <a:cs typeface="Calibri"/>
                <a:sym typeface="Calibri"/>
              </a:rPr>
              <a:t>Now we will begin to consider how various forms of assessment data are used to design SDI.</a:t>
            </a:r>
            <a:endParaRPr sz="1400">
              <a:latin typeface="Calibri"/>
              <a:ea typeface="Calibri"/>
              <a:cs typeface="Calibri"/>
              <a:sym typeface="Calibri"/>
            </a:endParaRPr>
          </a:p>
          <a:p>
            <a:pPr indent="0" lvl="0" marL="0" rtl="0" algn="l">
              <a:spcBef>
                <a:spcPts val="0"/>
              </a:spcBef>
              <a:spcAft>
                <a:spcPts val="0"/>
              </a:spcAft>
              <a:buNone/>
            </a:pPr>
            <a:r>
              <a:rPr lang="en" sz="1400">
                <a:latin typeface="Calibri"/>
                <a:ea typeface="Calibri"/>
                <a:cs typeface="Calibri"/>
                <a:sym typeface="Calibri"/>
              </a:rPr>
              <a:t>According to M. Friend, </a:t>
            </a:r>
            <a:r>
              <a:rPr i="1" lang="en" sz="1400">
                <a:latin typeface="Calibri"/>
                <a:ea typeface="Calibri"/>
                <a:cs typeface="Calibri"/>
                <a:sym typeface="Calibri"/>
              </a:rPr>
              <a:t>Co-Teaching</a:t>
            </a:r>
            <a:r>
              <a:rPr lang="en" sz="1400">
                <a:latin typeface="Calibri"/>
                <a:ea typeface="Calibri"/>
                <a:cs typeface="Calibri"/>
                <a:sym typeface="Calibri"/>
              </a:rPr>
              <a:t>, 3rd Ed., as final characteristic of SDI “requires the assessment, teaching, and evaluation knowledge and skills of the special educator or other specialist.”</a:t>
            </a:r>
            <a:endParaRPr sz="1400">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865f1cb9cc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865f1cb9cc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u="sng">
                <a:latin typeface="Calibri"/>
                <a:ea typeface="Calibri"/>
                <a:cs typeface="Calibri"/>
                <a:sym typeface="Calibri"/>
              </a:rPr>
              <a:t>To Say</a:t>
            </a:r>
            <a:r>
              <a:rPr b="1" lang="en" sz="1400" u="sng">
                <a:latin typeface="Calibri"/>
                <a:ea typeface="Calibri"/>
                <a:cs typeface="Calibri"/>
                <a:sym typeface="Calibri"/>
              </a:rPr>
              <a:t>:</a:t>
            </a:r>
            <a:r>
              <a:rPr lang="en" sz="1400">
                <a:latin typeface="Calibri"/>
                <a:ea typeface="Calibri"/>
                <a:cs typeface="Calibri"/>
                <a:sym typeface="Calibri"/>
              </a:rPr>
              <a:t> </a:t>
            </a:r>
            <a:endParaRPr sz="1400">
              <a:latin typeface="Calibri"/>
              <a:ea typeface="Calibri"/>
              <a:cs typeface="Calibri"/>
              <a:sym typeface="Calibri"/>
            </a:endParaRPr>
          </a:p>
          <a:p>
            <a:pPr indent="0" lvl="0" marL="0" rtl="0" algn="l">
              <a:spcBef>
                <a:spcPts val="0"/>
              </a:spcBef>
              <a:spcAft>
                <a:spcPts val="0"/>
              </a:spcAft>
              <a:buNone/>
            </a:pPr>
            <a:r>
              <a:rPr lang="en" sz="1400">
                <a:latin typeface="Calibri"/>
                <a:ea typeface="Calibri"/>
                <a:cs typeface="Calibri"/>
                <a:sym typeface="Calibri"/>
              </a:rPr>
              <a:t>Read the first step in identifying students who may be eligible for IDEA supports and services.</a:t>
            </a:r>
            <a:endParaRPr sz="1400">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9f29c1b7a1_1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9f29c1b7a1_1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u="sng">
                <a:latin typeface="Calibri"/>
                <a:ea typeface="Calibri"/>
                <a:cs typeface="Calibri"/>
                <a:sym typeface="Calibri"/>
              </a:rPr>
              <a:t>To Say</a:t>
            </a:r>
            <a:r>
              <a:rPr lang="en" sz="1400" u="sng">
                <a:latin typeface="Calibri"/>
                <a:ea typeface="Calibri"/>
                <a:cs typeface="Calibri"/>
                <a:sym typeface="Calibri"/>
              </a:rPr>
              <a:t>:</a:t>
            </a:r>
            <a:r>
              <a:rPr lang="en" sz="1400">
                <a:latin typeface="Calibri"/>
                <a:ea typeface="Calibri"/>
                <a:cs typeface="Calibri"/>
                <a:sym typeface="Calibri"/>
              </a:rPr>
              <a:t> DESE likes to talk about the 3-legged stool.  To meet IDEA eligibility the student must meet the criteria but also has to REQUIRE special education.  </a:t>
            </a:r>
            <a:endParaRPr sz="1400">
              <a:latin typeface="Calibri"/>
              <a:ea typeface="Calibri"/>
              <a:cs typeface="Calibri"/>
              <a:sym typeface="Calibri"/>
            </a:endParaRPr>
          </a:p>
          <a:p>
            <a:pPr indent="0" lvl="0" marL="0" rtl="0" algn="l">
              <a:spcBef>
                <a:spcPts val="0"/>
              </a:spcBef>
              <a:spcAft>
                <a:spcPts val="0"/>
              </a:spcAft>
              <a:buNone/>
            </a:pPr>
            <a:r>
              <a:t/>
            </a:r>
            <a:endParaRPr sz="1400">
              <a:latin typeface="Calibri"/>
              <a:ea typeface="Calibri"/>
              <a:cs typeface="Calibri"/>
              <a:sym typeface="Calibri"/>
            </a:endParaRPr>
          </a:p>
          <a:p>
            <a:pPr indent="0" lvl="0" marL="0" rtl="0" algn="l">
              <a:spcBef>
                <a:spcPts val="0"/>
              </a:spcBef>
              <a:spcAft>
                <a:spcPts val="0"/>
              </a:spcAft>
              <a:buNone/>
            </a:pPr>
            <a:r>
              <a:rPr b="1" lang="en" sz="1400">
                <a:latin typeface="Calibri"/>
                <a:ea typeface="Calibri"/>
                <a:cs typeface="Calibri"/>
                <a:sym typeface="Calibri"/>
              </a:rPr>
              <a:t>Need to Know/Do:</a:t>
            </a:r>
            <a:r>
              <a:rPr lang="en" sz="1400">
                <a:latin typeface="Calibri"/>
                <a:ea typeface="Calibri"/>
                <a:cs typeface="Calibri"/>
                <a:sym typeface="Calibri"/>
              </a:rPr>
              <a:t> As a presenter you may want to share examples in the different identification categories-helpful but not necessary.</a:t>
            </a:r>
            <a:endParaRPr sz="1400">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a329ad5b5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a329ad5b5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a:latin typeface="Calibri"/>
                <a:ea typeface="Calibri"/>
                <a:cs typeface="Calibri"/>
                <a:sym typeface="Calibri"/>
              </a:rPr>
              <a:t>Need to Know:</a:t>
            </a:r>
            <a:r>
              <a:rPr lang="en" sz="1400">
                <a:latin typeface="Calibri"/>
                <a:ea typeface="Calibri"/>
                <a:cs typeface="Calibri"/>
                <a:sym typeface="Calibri"/>
              </a:rPr>
              <a:t> </a:t>
            </a:r>
            <a:r>
              <a:rPr lang="en" sz="1400">
                <a:latin typeface="Calibri"/>
                <a:ea typeface="Calibri"/>
                <a:cs typeface="Calibri"/>
                <a:sym typeface="Calibri"/>
              </a:rPr>
              <a:t>Additional resources:  </a:t>
            </a:r>
            <a:r>
              <a:rPr lang="en" sz="1400" u="sng">
                <a:solidFill>
                  <a:schemeClr val="hlink"/>
                </a:solidFill>
                <a:latin typeface="Calibri"/>
                <a:ea typeface="Calibri"/>
                <a:cs typeface="Calibri"/>
                <a:sym typeface="Calibri"/>
                <a:hlinkClick r:id="rId2"/>
              </a:rPr>
              <a:t>https://www.teachthought.com/pedagogy/diagnostic-teaching-why-students-struggle/</a:t>
            </a:r>
            <a:endParaRPr sz="1400">
              <a:latin typeface="Calibri"/>
              <a:ea typeface="Calibri"/>
              <a:cs typeface="Calibri"/>
              <a:sym typeface="Calibri"/>
            </a:endParaRPr>
          </a:p>
          <a:p>
            <a:pPr indent="0" lvl="0" marL="0" rtl="0" algn="l">
              <a:spcBef>
                <a:spcPts val="0"/>
              </a:spcBef>
              <a:spcAft>
                <a:spcPts val="0"/>
              </a:spcAft>
              <a:buNone/>
            </a:pPr>
            <a:r>
              <a:t/>
            </a:r>
            <a:endParaRPr sz="14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 sz="1400">
                <a:highlight>
                  <a:srgbClr val="FFFFFF"/>
                </a:highlight>
                <a:latin typeface="Calibri"/>
                <a:ea typeface="Calibri"/>
                <a:cs typeface="Calibri"/>
                <a:sym typeface="Calibri"/>
              </a:rPr>
              <a:t>§303.321(b)</a:t>
            </a:r>
            <a:endParaRPr b="1" sz="1400">
              <a:highlight>
                <a:srgbClr val="FFFFFF"/>
              </a:highlight>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400">
                <a:highlight>
                  <a:srgbClr val="FFFFFF"/>
                </a:highlight>
                <a:latin typeface="Calibri"/>
                <a:ea typeface="Calibri"/>
                <a:cs typeface="Calibri"/>
                <a:sym typeface="Calibri"/>
              </a:rPr>
              <a:t>"Procedures for evaluation of the child. In conducting an evaluation, no single procedure may be used as the sole criterion for determining a child's eligibility under this part. Procedures must include—</a:t>
            </a:r>
            <a:endParaRPr sz="1400">
              <a:highlight>
                <a:srgbClr val="FFFFFF"/>
              </a:highlight>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400">
                <a:highlight>
                  <a:srgbClr val="FFFFFF"/>
                </a:highlight>
                <a:latin typeface="Calibri"/>
                <a:ea typeface="Calibri"/>
                <a:cs typeface="Calibri"/>
                <a:sym typeface="Calibri"/>
              </a:rPr>
              <a:t>(1) Administering an evaluation instrument;</a:t>
            </a:r>
            <a:endParaRPr sz="1400">
              <a:highlight>
                <a:srgbClr val="FFFFFF"/>
              </a:highlight>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400">
                <a:highlight>
                  <a:srgbClr val="FFFFFF"/>
                </a:highlight>
                <a:latin typeface="Calibri"/>
                <a:ea typeface="Calibri"/>
                <a:cs typeface="Calibri"/>
                <a:sym typeface="Calibri"/>
              </a:rPr>
              <a:t>(2) Taking the child's history (including interviewing the parent);</a:t>
            </a:r>
            <a:endParaRPr sz="1400">
              <a:highlight>
                <a:srgbClr val="FFFFFF"/>
              </a:highlight>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400">
                <a:highlight>
                  <a:srgbClr val="FFFFFF"/>
                </a:highlight>
                <a:latin typeface="Calibri"/>
                <a:ea typeface="Calibri"/>
                <a:cs typeface="Calibri"/>
                <a:sym typeface="Calibri"/>
              </a:rPr>
              <a:t>(3) Identifying the child's level of functioning in each of the developmental areas in </a:t>
            </a:r>
            <a:r>
              <a:rPr lang="en" sz="1400">
                <a:highlight>
                  <a:srgbClr val="FFFFFF"/>
                </a:highlight>
                <a:uFill>
                  <a:noFill/>
                </a:uFill>
                <a:latin typeface="Calibri"/>
                <a:ea typeface="Calibri"/>
                <a:cs typeface="Calibri"/>
                <a:sym typeface="Calibri"/>
                <a:hlinkClick r:id="rId3"/>
              </a:rPr>
              <a:t>§303.21(a)(1)</a:t>
            </a:r>
            <a:r>
              <a:rPr lang="en" sz="1400">
                <a:highlight>
                  <a:srgbClr val="FFFFFF"/>
                </a:highlight>
                <a:latin typeface="Calibri"/>
                <a:ea typeface="Calibri"/>
                <a:cs typeface="Calibri"/>
                <a:sym typeface="Calibri"/>
              </a:rPr>
              <a:t> [PDF];</a:t>
            </a:r>
            <a:endParaRPr sz="1400">
              <a:highlight>
                <a:srgbClr val="FFFFFF"/>
              </a:highlight>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400">
                <a:highlight>
                  <a:srgbClr val="FFFFFF"/>
                </a:highlight>
                <a:latin typeface="Calibri"/>
                <a:ea typeface="Calibri"/>
                <a:cs typeface="Calibri"/>
                <a:sym typeface="Calibri"/>
              </a:rPr>
              <a:t>(4) Gathering information from other sources, such as family members, other </a:t>
            </a:r>
            <a:r>
              <a:rPr lang="en" sz="1400">
                <a:highlight>
                  <a:srgbClr val="FFFFFF"/>
                </a:highlight>
                <a:latin typeface="Calibri"/>
                <a:ea typeface="Calibri"/>
                <a:cs typeface="Calibri"/>
                <a:sym typeface="Calibri"/>
              </a:rPr>
              <a:t>caregivers</a:t>
            </a:r>
            <a:r>
              <a:rPr lang="en" sz="1400">
                <a:highlight>
                  <a:srgbClr val="FFFFFF"/>
                </a:highlight>
                <a:latin typeface="Calibri"/>
                <a:ea typeface="Calibri"/>
                <a:cs typeface="Calibri"/>
                <a:sym typeface="Calibri"/>
              </a:rPr>
              <a:t>, medical providers, social workers, and educators, if necessary, to understand the full scope of the child's unique strengths and needs; and</a:t>
            </a:r>
            <a:endParaRPr sz="1400">
              <a:highlight>
                <a:srgbClr val="FFFFFF"/>
              </a:highlight>
              <a:latin typeface="Calibri"/>
              <a:ea typeface="Calibri"/>
              <a:cs typeface="Calibri"/>
              <a:sym typeface="Calibri"/>
            </a:endParaRPr>
          </a:p>
          <a:p>
            <a:pPr indent="0" lvl="0" marL="0" rtl="0" algn="l">
              <a:spcBef>
                <a:spcPts val="0"/>
              </a:spcBef>
              <a:spcAft>
                <a:spcPts val="0"/>
              </a:spcAft>
              <a:buNone/>
            </a:pPr>
            <a:r>
              <a:rPr lang="en" sz="1400">
                <a:highlight>
                  <a:srgbClr val="FFFFFF"/>
                </a:highlight>
                <a:latin typeface="Calibri"/>
                <a:ea typeface="Calibri"/>
                <a:cs typeface="Calibri"/>
                <a:sym typeface="Calibri"/>
              </a:rPr>
              <a:t>(5) Reviewing medical, educational, or other records."</a:t>
            </a:r>
            <a:endParaRPr sz="1400">
              <a:highlight>
                <a:srgbClr val="FFFFFF"/>
              </a:highlight>
              <a:latin typeface="Calibri"/>
              <a:ea typeface="Calibri"/>
              <a:cs typeface="Calibri"/>
              <a:sym typeface="Calibri"/>
            </a:endParaRPr>
          </a:p>
          <a:p>
            <a:pPr indent="0" lvl="0" marL="0" rtl="0" algn="l">
              <a:spcBef>
                <a:spcPts val="0"/>
              </a:spcBef>
              <a:spcAft>
                <a:spcPts val="0"/>
              </a:spcAft>
              <a:buNone/>
            </a:pPr>
            <a:r>
              <a:rPr lang="en" sz="1400" u="sng">
                <a:solidFill>
                  <a:schemeClr val="hlink"/>
                </a:solidFill>
                <a:latin typeface="Calibri"/>
                <a:ea typeface="Calibri"/>
                <a:cs typeface="Calibri"/>
                <a:sym typeface="Calibri"/>
                <a:hlinkClick r:id="rId4"/>
              </a:rPr>
              <a:t>https://www.asha.org/Advocacy/federal/idea/IDEA-Part-C-Evaluation-and-Assessment-Definitions/</a:t>
            </a:r>
            <a:endParaRPr sz="1400">
              <a:solidFill>
                <a:srgbClr val="6E6259"/>
              </a:solidFill>
              <a:highlight>
                <a:srgbClr val="FFFFFF"/>
              </a:highlight>
              <a:latin typeface="Calibri"/>
              <a:ea typeface="Calibri"/>
              <a:cs typeface="Calibri"/>
              <a:sym typeface="Calibri"/>
            </a:endParaRPr>
          </a:p>
          <a:p>
            <a:pPr indent="0" lvl="0" marL="0" rtl="0" algn="l">
              <a:spcBef>
                <a:spcPts val="0"/>
              </a:spcBef>
              <a:spcAft>
                <a:spcPts val="0"/>
              </a:spcAft>
              <a:buNone/>
            </a:pPr>
            <a:r>
              <a:t/>
            </a:r>
            <a:endParaRPr sz="1400">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8b0152cd9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8b0152cd9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a:latin typeface="Calibri"/>
                <a:ea typeface="Calibri"/>
                <a:cs typeface="Calibri"/>
                <a:sym typeface="Calibri"/>
              </a:rPr>
              <a:t>Need to Know: </a:t>
            </a:r>
            <a:endParaRPr b="1" sz="1400">
              <a:latin typeface="Calibri"/>
              <a:ea typeface="Calibri"/>
              <a:cs typeface="Calibri"/>
              <a:sym typeface="Calibri"/>
            </a:endParaRPr>
          </a:p>
          <a:p>
            <a:pPr indent="0" lvl="0" marL="0" rtl="0" algn="l">
              <a:spcBef>
                <a:spcPts val="0"/>
              </a:spcBef>
              <a:spcAft>
                <a:spcPts val="0"/>
              </a:spcAft>
              <a:buNone/>
            </a:pPr>
            <a:r>
              <a:rPr lang="en" sz="1400">
                <a:latin typeface="Calibri"/>
                <a:ea typeface="Calibri"/>
                <a:cs typeface="Calibri"/>
                <a:sym typeface="Calibri"/>
              </a:rPr>
              <a:t>Additional resources:  </a:t>
            </a:r>
            <a:r>
              <a:rPr lang="en" sz="1400" u="sng">
                <a:solidFill>
                  <a:schemeClr val="hlink"/>
                </a:solidFill>
                <a:latin typeface="Calibri"/>
                <a:ea typeface="Calibri"/>
                <a:cs typeface="Calibri"/>
                <a:sym typeface="Calibri"/>
                <a:hlinkClick r:id="rId2"/>
              </a:rPr>
              <a:t>https://www.teachthought.com/pedagogy/diagnostic-teaching-why-students-struggle/</a:t>
            </a:r>
            <a:endParaRPr sz="1400">
              <a:latin typeface="Calibri"/>
              <a:ea typeface="Calibri"/>
              <a:cs typeface="Calibri"/>
              <a:sym typeface="Calibri"/>
            </a:endParaRPr>
          </a:p>
          <a:p>
            <a:pPr indent="0" lvl="0" marL="0" rtl="0" algn="l">
              <a:spcBef>
                <a:spcPts val="0"/>
              </a:spcBef>
              <a:spcAft>
                <a:spcPts val="0"/>
              </a:spcAft>
              <a:buNone/>
            </a:pPr>
            <a:r>
              <a:t/>
            </a:r>
            <a:endParaRPr sz="14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 sz="1400">
                <a:highlight>
                  <a:srgbClr val="FFFFFF"/>
                </a:highlight>
                <a:latin typeface="Calibri"/>
                <a:ea typeface="Calibri"/>
                <a:cs typeface="Calibri"/>
                <a:sym typeface="Calibri"/>
              </a:rPr>
              <a:t>§303.321(b)</a:t>
            </a:r>
            <a:endParaRPr b="1" sz="1400">
              <a:highlight>
                <a:srgbClr val="FFFFFF"/>
              </a:highlight>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400">
                <a:highlight>
                  <a:srgbClr val="FFFFFF"/>
                </a:highlight>
                <a:latin typeface="Calibri"/>
                <a:ea typeface="Calibri"/>
                <a:cs typeface="Calibri"/>
                <a:sym typeface="Calibri"/>
              </a:rPr>
              <a:t>"Procedures for evaluation of the child. In conducting an evaluation, no single procedure may be used as the sole criterion for determining a child's eligibility under this part. Procedures must include—</a:t>
            </a:r>
            <a:endParaRPr sz="1400">
              <a:highlight>
                <a:srgbClr val="FFFFFF"/>
              </a:highlight>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400">
                <a:highlight>
                  <a:srgbClr val="FFFFFF"/>
                </a:highlight>
                <a:latin typeface="Calibri"/>
                <a:ea typeface="Calibri"/>
                <a:cs typeface="Calibri"/>
                <a:sym typeface="Calibri"/>
              </a:rPr>
              <a:t>(1) Administering an evaluation instrument;</a:t>
            </a:r>
            <a:endParaRPr sz="1400">
              <a:highlight>
                <a:srgbClr val="FFFFFF"/>
              </a:highlight>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400">
                <a:highlight>
                  <a:srgbClr val="FFFFFF"/>
                </a:highlight>
                <a:latin typeface="Calibri"/>
                <a:ea typeface="Calibri"/>
                <a:cs typeface="Calibri"/>
                <a:sym typeface="Calibri"/>
              </a:rPr>
              <a:t>(2) Taking the child's history (including interviewing the parent);</a:t>
            </a:r>
            <a:endParaRPr sz="1400">
              <a:highlight>
                <a:srgbClr val="FFFFFF"/>
              </a:highlight>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400">
                <a:highlight>
                  <a:srgbClr val="FFFFFF"/>
                </a:highlight>
                <a:latin typeface="Calibri"/>
                <a:ea typeface="Calibri"/>
                <a:cs typeface="Calibri"/>
                <a:sym typeface="Calibri"/>
              </a:rPr>
              <a:t>(3) Identifying the child's level of functioning in each of the developmental areas in </a:t>
            </a:r>
            <a:r>
              <a:rPr lang="en" sz="1400">
                <a:highlight>
                  <a:srgbClr val="FFFFFF"/>
                </a:highlight>
                <a:uFill>
                  <a:noFill/>
                </a:uFill>
                <a:latin typeface="Calibri"/>
                <a:ea typeface="Calibri"/>
                <a:cs typeface="Calibri"/>
                <a:sym typeface="Calibri"/>
                <a:hlinkClick r:id="rId3"/>
              </a:rPr>
              <a:t>§303.21(a)(1)</a:t>
            </a:r>
            <a:r>
              <a:rPr lang="en" sz="1400">
                <a:highlight>
                  <a:srgbClr val="FFFFFF"/>
                </a:highlight>
                <a:latin typeface="Calibri"/>
                <a:ea typeface="Calibri"/>
                <a:cs typeface="Calibri"/>
                <a:sym typeface="Calibri"/>
              </a:rPr>
              <a:t> [PDF];</a:t>
            </a:r>
            <a:endParaRPr sz="1400">
              <a:highlight>
                <a:srgbClr val="FFFFFF"/>
              </a:highlight>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400">
                <a:highlight>
                  <a:srgbClr val="FFFFFF"/>
                </a:highlight>
                <a:latin typeface="Calibri"/>
                <a:ea typeface="Calibri"/>
                <a:cs typeface="Calibri"/>
                <a:sym typeface="Calibri"/>
              </a:rPr>
              <a:t>(4) Gathering information from other sources, such as family members, other care-givers, medical providers, social workers, and educators, if necessary, to understand the full scope of the child's unique strengths and needs; and</a:t>
            </a:r>
            <a:endParaRPr sz="1400">
              <a:highlight>
                <a:srgbClr val="FFFFFF"/>
              </a:highlight>
              <a:latin typeface="Calibri"/>
              <a:ea typeface="Calibri"/>
              <a:cs typeface="Calibri"/>
              <a:sym typeface="Calibri"/>
            </a:endParaRPr>
          </a:p>
          <a:p>
            <a:pPr indent="0" lvl="0" marL="0" rtl="0" algn="l">
              <a:spcBef>
                <a:spcPts val="0"/>
              </a:spcBef>
              <a:spcAft>
                <a:spcPts val="0"/>
              </a:spcAft>
              <a:buNone/>
            </a:pPr>
            <a:r>
              <a:rPr lang="en" sz="1400">
                <a:highlight>
                  <a:srgbClr val="FFFFFF"/>
                </a:highlight>
                <a:latin typeface="Calibri"/>
                <a:ea typeface="Calibri"/>
                <a:cs typeface="Calibri"/>
                <a:sym typeface="Calibri"/>
              </a:rPr>
              <a:t>(5) Reviewing medical, educational, or other records."</a:t>
            </a:r>
            <a:endParaRPr sz="1400">
              <a:highlight>
                <a:srgbClr val="FFFFFF"/>
              </a:highlight>
              <a:latin typeface="Calibri"/>
              <a:ea typeface="Calibri"/>
              <a:cs typeface="Calibri"/>
              <a:sym typeface="Calibri"/>
            </a:endParaRPr>
          </a:p>
          <a:p>
            <a:pPr indent="0" lvl="0" marL="0" rtl="0" algn="l">
              <a:spcBef>
                <a:spcPts val="0"/>
              </a:spcBef>
              <a:spcAft>
                <a:spcPts val="0"/>
              </a:spcAft>
              <a:buNone/>
            </a:pPr>
            <a:r>
              <a:rPr lang="en" sz="1400" u="sng">
                <a:solidFill>
                  <a:schemeClr val="hlink"/>
                </a:solidFill>
                <a:latin typeface="Calibri"/>
                <a:ea typeface="Calibri"/>
                <a:cs typeface="Calibri"/>
                <a:sym typeface="Calibri"/>
                <a:hlinkClick r:id="rId4"/>
              </a:rPr>
              <a:t>https://www.asha.org/Advocacy/federal/idea/IDEA-Part-C-Evaluation-and-Assessment-Definitions/</a:t>
            </a:r>
            <a:endParaRPr sz="1400">
              <a:solidFill>
                <a:srgbClr val="6E6259"/>
              </a:solidFill>
              <a:highlight>
                <a:srgbClr val="FFFFFF"/>
              </a:highlight>
              <a:latin typeface="Calibri"/>
              <a:ea typeface="Calibri"/>
              <a:cs typeface="Calibri"/>
              <a:sym typeface="Calibri"/>
            </a:endParaRPr>
          </a:p>
          <a:p>
            <a:pPr indent="0" lvl="0" marL="0" rtl="0" algn="l">
              <a:spcBef>
                <a:spcPts val="0"/>
              </a:spcBef>
              <a:spcAft>
                <a:spcPts val="0"/>
              </a:spcAft>
              <a:buNone/>
            </a:pPr>
            <a:r>
              <a:t/>
            </a:r>
            <a:endParaRPr sz="1400">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b7fd51365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b7fd51365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865f1cb9cc_0_32:notes"/>
          <p:cNvSpPr/>
          <p:nvPr>
            <p:ph idx="2" type="sldImg"/>
          </p:nvPr>
        </p:nvSpPr>
        <p:spPr>
          <a:xfrm>
            <a:off x="397565" y="685488"/>
            <a:ext cx="6063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7" name="Google Shape;307;g865f1cb9cc_0_32:notes"/>
          <p:cNvSpPr txBox="1"/>
          <p:nvPr>
            <p:ph idx="1" type="body"/>
          </p:nvPr>
        </p:nvSpPr>
        <p:spPr>
          <a:xfrm>
            <a:off x="685800" y="4343400"/>
            <a:ext cx="5486400" cy="4114800"/>
          </a:xfrm>
          <a:prstGeom prst="rect">
            <a:avLst/>
          </a:prstGeom>
          <a:noFill/>
          <a:ln>
            <a:noFill/>
          </a:ln>
        </p:spPr>
        <p:txBody>
          <a:bodyPr anchorCtr="0" anchor="t" bIns="91300" lIns="91300" spcFirstLastPara="1" rIns="91300" wrap="square" tIns="91300">
            <a:noAutofit/>
          </a:bodyPr>
          <a:lstStyle/>
          <a:p>
            <a:pPr indent="0" lvl="0" marL="0" marR="0" rtl="0" algn="l">
              <a:lnSpc>
                <a:spcPct val="100000"/>
              </a:lnSpc>
              <a:spcBef>
                <a:spcPts val="0"/>
              </a:spcBef>
              <a:spcAft>
                <a:spcPts val="0"/>
              </a:spcAft>
              <a:buClr>
                <a:srgbClr val="000000"/>
              </a:buClr>
              <a:buSzPts val="1400"/>
              <a:buFont typeface="Arial"/>
              <a:buNone/>
            </a:pPr>
            <a:r>
              <a:rPr b="1" i="0" lang="en" sz="1400" u="sng" cap="none" strike="noStrike">
                <a:solidFill>
                  <a:schemeClr val="dk1"/>
                </a:solidFill>
                <a:latin typeface="Calibri"/>
                <a:ea typeface="Calibri"/>
                <a:cs typeface="Calibri"/>
                <a:sym typeface="Calibri"/>
              </a:rPr>
              <a:t>To Say:</a:t>
            </a:r>
            <a:r>
              <a:rPr b="1" i="0" lang="en" sz="1400" u="none" cap="none" strike="noStrike">
                <a:solidFill>
                  <a:schemeClr val="dk1"/>
                </a:solidFill>
                <a:latin typeface="Calibri"/>
                <a:ea typeface="Calibri"/>
                <a:cs typeface="Calibri"/>
                <a:sym typeface="Calibri"/>
              </a:rPr>
              <a:t> </a:t>
            </a:r>
            <a:endParaRPr b="1"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Progress monitoring involves: ongoing data collection on skills to estimate student rates of improvement, and to identify students who are not demonstrating adequate progress in order to alter or change instructional components to better meet the needs of individual students to improve student performance. </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So, teachers may use progress monitoring to design more effective, individualized instructional programs for students with disabilities.</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We will discuss the how later in the presentation.</a:t>
            </a:r>
            <a:endParaRPr b="0" i="0" sz="1400" u="none" cap="none" strike="noStrike">
              <a:solidFill>
                <a:schemeClr val="dk1"/>
              </a:solidFill>
              <a:latin typeface="Calibri"/>
              <a:ea typeface="Calibri"/>
              <a:cs typeface="Calibri"/>
              <a:sym typeface="Calibri"/>
            </a:endParaRPr>
          </a:p>
        </p:txBody>
      </p:sp>
      <p:sp>
        <p:nvSpPr>
          <p:cNvPr id="308" name="Google Shape;308;g865f1cb9cc_0_32:notes"/>
          <p:cNvSpPr txBox="1"/>
          <p:nvPr>
            <p:ph idx="12" type="sldNum"/>
          </p:nvPr>
        </p:nvSpPr>
        <p:spPr>
          <a:xfrm>
            <a:off x="3884613" y="8685214"/>
            <a:ext cx="2971800" cy="457200"/>
          </a:xfrm>
          <a:prstGeom prst="rect">
            <a:avLst/>
          </a:prstGeom>
          <a:noFill/>
          <a:ln>
            <a:noFill/>
          </a:ln>
        </p:spPr>
        <p:txBody>
          <a:bodyPr anchorCtr="0" anchor="b" bIns="45625" lIns="91300" spcFirstLastPara="1" rIns="91300" wrap="square" tIns="456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8c44997c54_1_7:notes"/>
          <p:cNvSpPr/>
          <p:nvPr>
            <p:ph idx="2" type="sldImg"/>
          </p:nvPr>
        </p:nvSpPr>
        <p:spPr>
          <a:xfrm>
            <a:off x="397565" y="685488"/>
            <a:ext cx="6063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5" name="Google Shape;315;g8c44997c54_1_7:notes"/>
          <p:cNvSpPr txBox="1"/>
          <p:nvPr>
            <p:ph idx="1" type="body"/>
          </p:nvPr>
        </p:nvSpPr>
        <p:spPr>
          <a:xfrm>
            <a:off x="685800" y="4343400"/>
            <a:ext cx="5486400" cy="4114800"/>
          </a:xfrm>
          <a:prstGeom prst="rect">
            <a:avLst/>
          </a:prstGeom>
          <a:noFill/>
          <a:ln>
            <a:noFill/>
          </a:ln>
        </p:spPr>
        <p:txBody>
          <a:bodyPr anchorCtr="0" anchor="t" bIns="91300" lIns="91300" spcFirstLastPara="1" rIns="91300" wrap="square" tIns="91300">
            <a:noAutofit/>
          </a:bodyPr>
          <a:lstStyle/>
          <a:p>
            <a:pPr indent="0" lvl="0" marL="0" rtl="0" algn="l">
              <a:lnSpc>
                <a:spcPct val="100000"/>
              </a:lnSpc>
              <a:spcBef>
                <a:spcPts val="360"/>
              </a:spcBef>
              <a:spcAft>
                <a:spcPts val="0"/>
              </a:spcAft>
              <a:buClr>
                <a:schemeClr val="dk1"/>
              </a:buClr>
              <a:buSzPts val="1100"/>
              <a:buFont typeface="Arial"/>
              <a:buNone/>
            </a:pPr>
            <a:r>
              <a:rPr b="1" lang="en" sz="1400" u="sng">
                <a:latin typeface="Calibri"/>
                <a:ea typeface="Calibri"/>
                <a:cs typeface="Calibri"/>
                <a:sym typeface="Calibri"/>
              </a:rPr>
              <a:t>To Say:</a:t>
            </a:r>
            <a:endParaRPr sz="1400">
              <a:latin typeface="Calibri"/>
              <a:ea typeface="Calibri"/>
              <a:cs typeface="Calibri"/>
              <a:sym typeface="Calibri"/>
            </a:endParaRPr>
          </a:p>
          <a:p>
            <a:pPr indent="0" lvl="0" marL="0" rtl="0" algn="l">
              <a:lnSpc>
                <a:spcPct val="100000"/>
              </a:lnSpc>
              <a:spcBef>
                <a:spcPts val="1600"/>
              </a:spcBef>
              <a:spcAft>
                <a:spcPts val="0"/>
              </a:spcAft>
              <a:buClr>
                <a:schemeClr val="dk1"/>
              </a:buClr>
              <a:buSzPts val="1100"/>
              <a:buFont typeface="Arial"/>
              <a:buNone/>
            </a:pPr>
            <a:r>
              <a:rPr lang="en" sz="1400">
                <a:latin typeface="Calibri"/>
                <a:ea typeface="Calibri"/>
                <a:cs typeface="Calibri"/>
                <a:sym typeface="Calibri"/>
              </a:rPr>
              <a:t>The </a:t>
            </a:r>
            <a:r>
              <a:rPr lang="en" sz="1400">
                <a:latin typeface="Calibri"/>
                <a:ea typeface="Calibri"/>
                <a:cs typeface="Calibri"/>
                <a:sym typeface="Calibri"/>
              </a:rPr>
              <a:t>Evaluation Team includes School Psychologist; related service providers; general education teacher; LEA; parent(s)/guardian. Note: While parents are a part of the Eval Team to help determine eligibility, they are not involved with instructional decisions.</a:t>
            </a:r>
            <a:endParaRPr sz="1400">
              <a:latin typeface="Calibri"/>
              <a:ea typeface="Calibri"/>
              <a:cs typeface="Calibri"/>
              <a:sym typeface="Calibri"/>
            </a:endParaRPr>
          </a:p>
          <a:p>
            <a:pPr indent="0" lvl="0" marL="0" marR="0" rtl="0" algn="l">
              <a:lnSpc>
                <a:spcPct val="100000"/>
              </a:lnSpc>
              <a:spcBef>
                <a:spcPts val="1600"/>
              </a:spcBef>
              <a:spcAft>
                <a:spcPts val="0"/>
              </a:spcAft>
              <a:buClr>
                <a:srgbClr val="000000"/>
              </a:buClr>
              <a:buSzPts val="1400"/>
              <a:buFont typeface="Arial"/>
              <a:buNone/>
            </a:pPr>
            <a:r>
              <a:t/>
            </a:r>
            <a:endParaRPr sz="1400">
              <a:solidFill>
                <a:schemeClr val="dk1"/>
              </a:solidFill>
              <a:latin typeface="Calibri"/>
              <a:ea typeface="Calibri"/>
              <a:cs typeface="Calibri"/>
              <a:sym typeface="Calibri"/>
            </a:endParaRPr>
          </a:p>
        </p:txBody>
      </p:sp>
      <p:sp>
        <p:nvSpPr>
          <p:cNvPr id="316" name="Google Shape;316;g8c44997c54_1_7:notes"/>
          <p:cNvSpPr txBox="1"/>
          <p:nvPr>
            <p:ph idx="12" type="sldNum"/>
          </p:nvPr>
        </p:nvSpPr>
        <p:spPr>
          <a:xfrm>
            <a:off x="3884613" y="8685214"/>
            <a:ext cx="2971800" cy="457200"/>
          </a:xfrm>
          <a:prstGeom prst="rect">
            <a:avLst/>
          </a:prstGeom>
          <a:noFill/>
          <a:ln>
            <a:noFill/>
          </a:ln>
        </p:spPr>
        <p:txBody>
          <a:bodyPr anchorCtr="0" anchor="b" bIns="45625" lIns="91300" spcFirstLastPara="1" rIns="91300" wrap="square" tIns="456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865f1cb9cc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865f1cb9cc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a:latin typeface="Calibri"/>
                <a:ea typeface="Calibri"/>
                <a:cs typeface="Calibri"/>
                <a:sym typeface="Calibri"/>
              </a:rPr>
              <a:t>Need to Know:</a:t>
            </a:r>
            <a:endParaRPr b="1" sz="1400">
              <a:latin typeface="Calibri"/>
              <a:ea typeface="Calibri"/>
              <a:cs typeface="Calibri"/>
              <a:sym typeface="Calibri"/>
            </a:endParaRPr>
          </a:p>
          <a:p>
            <a:pPr indent="0" lvl="0" marL="0" rtl="0" algn="l">
              <a:spcBef>
                <a:spcPts val="0"/>
              </a:spcBef>
              <a:spcAft>
                <a:spcPts val="0"/>
              </a:spcAft>
              <a:buNone/>
            </a:pPr>
            <a:r>
              <a:rPr lang="en" sz="1400">
                <a:latin typeface="Calibri"/>
                <a:ea typeface="Calibri"/>
                <a:cs typeface="Calibri"/>
                <a:sym typeface="Calibri"/>
              </a:rPr>
              <a:t>ASHA - American Speech-Language-Hearing Association.  A speech and language organization</a:t>
            </a:r>
            <a:endParaRPr sz="1400">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8b73898b6a_3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8b73898b6a_3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u="sng">
                <a:latin typeface="Calibri"/>
                <a:ea typeface="Calibri"/>
                <a:cs typeface="Calibri"/>
                <a:sym typeface="Calibri"/>
              </a:rPr>
              <a:t>To Say</a:t>
            </a:r>
            <a:r>
              <a:rPr lang="en" sz="1400" u="sng">
                <a:latin typeface="Calibri"/>
                <a:ea typeface="Calibri"/>
                <a:cs typeface="Calibri"/>
                <a:sym typeface="Calibri"/>
              </a:rPr>
              <a:t>:</a:t>
            </a:r>
            <a:r>
              <a:rPr lang="en" sz="1400">
                <a:latin typeface="Calibri"/>
                <a:ea typeface="Calibri"/>
                <a:cs typeface="Calibri"/>
                <a:sym typeface="Calibri"/>
              </a:rPr>
              <a:t> </a:t>
            </a:r>
            <a:endParaRPr sz="1400">
              <a:latin typeface="Calibri"/>
              <a:ea typeface="Calibri"/>
              <a:cs typeface="Calibri"/>
              <a:sym typeface="Calibri"/>
            </a:endParaRPr>
          </a:p>
          <a:p>
            <a:pPr indent="0" lvl="0" marL="0" rtl="0" algn="l">
              <a:spcBef>
                <a:spcPts val="0"/>
              </a:spcBef>
              <a:spcAft>
                <a:spcPts val="0"/>
              </a:spcAft>
              <a:buNone/>
            </a:pPr>
            <a:r>
              <a:rPr lang="en" sz="1400">
                <a:latin typeface="Calibri"/>
                <a:ea typeface="Calibri"/>
                <a:cs typeface="Calibri"/>
                <a:sym typeface="Calibri"/>
              </a:rPr>
              <a:t>This information comes from </a:t>
            </a:r>
            <a:r>
              <a:rPr i="1" lang="en" sz="1400">
                <a:latin typeface="Calibri"/>
                <a:ea typeface="Calibri"/>
                <a:cs typeface="Calibri"/>
                <a:sym typeface="Calibri"/>
              </a:rPr>
              <a:t>Got Data, Now What</a:t>
            </a:r>
            <a:r>
              <a:rPr lang="en" sz="1400">
                <a:latin typeface="Calibri"/>
                <a:ea typeface="Calibri"/>
                <a:cs typeface="Calibri"/>
                <a:sym typeface="Calibri"/>
              </a:rPr>
              <a:t>, by Bruce Wellman and Laura Lipton.</a:t>
            </a:r>
            <a:endParaRPr sz="1400">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8b0152cd9b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8b0152cd9b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u="sng">
                <a:latin typeface="Calibri"/>
                <a:ea typeface="Calibri"/>
                <a:cs typeface="Calibri"/>
                <a:sym typeface="Calibri"/>
              </a:rPr>
              <a:t>To Say:</a:t>
            </a:r>
            <a:endParaRPr b="1" sz="1400" u="sng">
              <a:latin typeface="Calibri"/>
              <a:ea typeface="Calibri"/>
              <a:cs typeface="Calibri"/>
              <a:sym typeface="Calibri"/>
            </a:endParaRPr>
          </a:p>
          <a:p>
            <a:pPr indent="0" lvl="0" marL="0" rtl="0" algn="l">
              <a:spcBef>
                <a:spcPts val="0"/>
              </a:spcBef>
              <a:spcAft>
                <a:spcPts val="0"/>
              </a:spcAft>
              <a:buNone/>
            </a:pPr>
            <a:r>
              <a:rPr lang="en" sz="1400">
                <a:latin typeface="Calibri"/>
                <a:ea typeface="Calibri"/>
                <a:cs typeface="Calibri"/>
                <a:sym typeface="Calibri"/>
              </a:rPr>
              <a:t> </a:t>
            </a:r>
            <a:r>
              <a:rPr lang="en" sz="1400">
                <a:latin typeface="Calibri"/>
                <a:ea typeface="Calibri"/>
                <a:cs typeface="Calibri"/>
                <a:sym typeface="Calibri"/>
              </a:rPr>
              <a:t>Differentiate between Kinds (as above) - Sources (i.e. State; CBM; Benchmark; Student Files)  - Types (behavioral; biography, performance)</a:t>
            </a:r>
            <a:endParaRPr sz="1400">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8b0152cd9b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8b0152cd9b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u="sng">
                <a:latin typeface="Calibri"/>
                <a:ea typeface="Calibri"/>
                <a:cs typeface="Calibri"/>
                <a:sym typeface="Calibri"/>
              </a:rPr>
              <a:t>To Say:</a:t>
            </a:r>
            <a:r>
              <a:rPr lang="en" sz="1400">
                <a:latin typeface="Calibri"/>
                <a:ea typeface="Calibri"/>
                <a:cs typeface="Calibri"/>
                <a:sym typeface="Calibri"/>
              </a:rPr>
              <a:t> </a:t>
            </a:r>
            <a:endParaRPr sz="1400">
              <a:latin typeface="Calibri"/>
              <a:ea typeface="Calibri"/>
              <a:cs typeface="Calibri"/>
              <a:sym typeface="Calibri"/>
            </a:endParaRPr>
          </a:p>
          <a:p>
            <a:pPr indent="0" lvl="0" marL="0" rtl="0" algn="l">
              <a:spcBef>
                <a:spcPts val="0"/>
              </a:spcBef>
              <a:spcAft>
                <a:spcPts val="0"/>
              </a:spcAft>
              <a:buNone/>
            </a:pPr>
            <a:r>
              <a:rPr lang="en" sz="1400">
                <a:latin typeface="Calibri"/>
                <a:ea typeface="Calibri"/>
                <a:cs typeface="Calibri"/>
                <a:sym typeface="Calibri"/>
              </a:rPr>
              <a:t>D. Kilpatrick refers to diagnostic assessment as “intervention-oriented assessment”: What specific skills does the student need additional instruction/intervention?</a:t>
            </a:r>
            <a:endParaRPr sz="1400">
              <a:latin typeface="Calibri"/>
              <a:ea typeface="Calibri"/>
              <a:cs typeface="Calibri"/>
              <a:sym typeface="Calibri"/>
            </a:endParaRPr>
          </a:p>
          <a:p>
            <a:pPr indent="0" lvl="0" marL="0" rtl="0" algn="l">
              <a:spcBef>
                <a:spcPts val="0"/>
              </a:spcBef>
              <a:spcAft>
                <a:spcPts val="0"/>
              </a:spcAft>
              <a:buNone/>
            </a:pPr>
            <a:r>
              <a:t/>
            </a:r>
            <a:endParaRPr sz="1400">
              <a:latin typeface="Calibri"/>
              <a:ea typeface="Calibri"/>
              <a:cs typeface="Calibri"/>
              <a:sym typeface="Calibri"/>
            </a:endParaRPr>
          </a:p>
          <a:p>
            <a:pPr indent="0" lvl="0" marL="0" rtl="0" algn="l">
              <a:spcBef>
                <a:spcPts val="0"/>
              </a:spcBef>
              <a:spcAft>
                <a:spcPts val="0"/>
              </a:spcAft>
              <a:buNone/>
            </a:pPr>
            <a:r>
              <a:rPr lang="en" sz="1400">
                <a:latin typeface="Calibri"/>
                <a:ea typeface="Calibri"/>
                <a:cs typeface="Calibri"/>
                <a:sym typeface="Calibri"/>
              </a:rPr>
              <a:t>Resource: Essentials of Assessing, Preventing, and overcoming reading difficulties-David A. Kilpatrick (Wiley 2015)</a:t>
            </a:r>
            <a:endParaRPr sz="1400">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8b73898b6a_3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8b73898b6a_3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400">
                <a:solidFill>
                  <a:schemeClr val="dk1"/>
                </a:solidFill>
                <a:latin typeface="Calibri"/>
                <a:ea typeface="Calibri"/>
                <a:cs typeface="Calibri"/>
                <a:sym typeface="Calibri"/>
              </a:rPr>
              <a:t>HANDOUT #2</a:t>
            </a:r>
            <a:endParaRPr b="1" sz="1400" u="sng">
              <a:latin typeface="Calibri"/>
              <a:ea typeface="Calibri"/>
              <a:cs typeface="Calibri"/>
              <a:sym typeface="Calibri"/>
            </a:endParaRPr>
          </a:p>
          <a:p>
            <a:pPr indent="0" lvl="0" marL="0" rtl="0" algn="l">
              <a:spcBef>
                <a:spcPts val="0"/>
              </a:spcBef>
              <a:spcAft>
                <a:spcPts val="0"/>
              </a:spcAft>
              <a:buNone/>
            </a:pPr>
            <a:r>
              <a:rPr b="1" lang="en" sz="1400" u="sng">
                <a:latin typeface="Calibri"/>
                <a:ea typeface="Calibri"/>
                <a:cs typeface="Calibri"/>
                <a:sym typeface="Calibri"/>
              </a:rPr>
              <a:t>To Say:</a:t>
            </a:r>
            <a:r>
              <a:rPr lang="en" sz="1400">
                <a:latin typeface="Calibri"/>
                <a:ea typeface="Calibri"/>
                <a:cs typeface="Calibri"/>
                <a:sym typeface="Calibri"/>
              </a:rPr>
              <a:t> </a:t>
            </a:r>
            <a:endParaRPr sz="1400">
              <a:latin typeface="Calibri"/>
              <a:ea typeface="Calibri"/>
              <a:cs typeface="Calibri"/>
              <a:sym typeface="Calibri"/>
            </a:endParaRPr>
          </a:p>
          <a:p>
            <a:pPr indent="0" lvl="0" marL="0" rtl="0" algn="l">
              <a:spcBef>
                <a:spcPts val="0"/>
              </a:spcBef>
              <a:spcAft>
                <a:spcPts val="0"/>
              </a:spcAft>
              <a:buNone/>
            </a:pPr>
            <a:r>
              <a:rPr lang="en" sz="1400">
                <a:latin typeface="Calibri"/>
                <a:ea typeface="Calibri"/>
                <a:cs typeface="Calibri"/>
                <a:sym typeface="Calibri"/>
              </a:rPr>
              <a:t>While Data Teams are ideal for analyzing benchmark data, the collaborative learning cycle is a framework that establishes a learning forum for group exploration of data. Structured engagement with information and fellow learners ignites the processes of inquiry and problem-solving. This question-driven model promotes specific cognitive processes and group-member interaction in three phases: (1) activating and engaging, (2) exploring and discovering, and (3) organizing and integrating. [Laura Lipton &amp; Bruce Welman, 2012. Got Data, Now What: Creating and Leading Cultures of Learning]</a:t>
            </a:r>
            <a:endParaRPr sz="1400">
              <a:latin typeface="Calibri"/>
              <a:ea typeface="Calibri"/>
              <a:cs typeface="Calibri"/>
              <a:sym typeface="Calibri"/>
            </a:endParaRPr>
          </a:p>
          <a:p>
            <a:pPr indent="0" lvl="0" marL="0" rtl="0" algn="l">
              <a:spcBef>
                <a:spcPts val="0"/>
              </a:spcBef>
              <a:spcAft>
                <a:spcPts val="0"/>
              </a:spcAft>
              <a:buNone/>
            </a:pPr>
            <a:r>
              <a:t/>
            </a:r>
            <a:endParaRPr b="1" sz="1400">
              <a:latin typeface="Calibri"/>
              <a:ea typeface="Calibri"/>
              <a:cs typeface="Calibri"/>
              <a:sym typeface="Calibri"/>
            </a:endParaRPr>
          </a:p>
          <a:p>
            <a:pPr indent="0" lvl="0" marL="0" rtl="0" algn="l">
              <a:spcBef>
                <a:spcPts val="0"/>
              </a:spcBef>
              <a:spcAft>
                <a:spcPts val="0"/>
              </a:spcAft>
              <a:buNone/>
            </a:pPr>
            <a:r>
              <a:rPr b="1" lang="en" sz="1400">
                <a:latin typeface="Calibri"/>
                <a:ea typeface="Calibri"/>
                <a:cs typeface="Calibri"/>
                <a:sym typeface="Calibri"/>
              </a:rPr>
              <a:t>Activating &amp; Engaging</a:t>
            </a:r>
            <a:r>
              <a:rPr lang="en" sz="1400">
                <a:latin typeface="Calibri"/>
                <a:ea typeface="Calibri"/>
                <a:cs typeface="Calibri"/>
                <a:sym typeface="Calibri"/>
              </a:rPr>
              <a:t> - Develops emotional and cognitive readiness for collaborative work with data.</a:t>
            </a:r>
            <a:endParaRPr sz="1400">
              <a:latin typeface="Calibri"/>
              <a:ea typeface="Calibri"/>
              <a:cs typeface="Calibri"/>
              <a:sym typeface="Calibri"/>
            </a:endParaRPr>
          </a:p>
          <a:p>
            <a:pPr indent="0" lvl="0" marL="0" rtl="0" algn="l">
              <a:spcBef>
                <a:spcPts val="0"/>
              </a:spcBef>
              <a:spcAft>
                <a:spcPts val="0"/>
              </a:spcAft>
              <a:buNone/>
            </a:pPr>
            <a:r>
              <a:rPr b="1" lang="en" sz="1400">
                <a:latin typeface="Calibri"/>
                <a:ea typeface="Calibri"/>
                <a:cs typeface="Calibri"/>
                <a:sym typeface="Calibri"/>
              </a:rPr>
              <a:t>Exploring &amp; Discovering</a:t>
            </a:r>
            <a:r>
              <a:rPr lang="en" sz="1400">
                <a:latin typeface="Calibri"/>
                <a:ea typeface="Calibri"/>
                <a:cs typeface="Calibri"/>
                <a:sym typeface="Calibri"/>
              </a:rPr>
              <a:t> - Invites thoughtful observations from multiple perspectives, producing a deep look at the data.</a:t>
            </a:r>
            <a:endParaRPr sz="1400">
              <a:latin typeface="Calibri"/>
              <a:ea typeface="Calibri"/>
              <a:cs typeface="Calibri"/>
              <a:sym typeface="Calibri"/>
            </a:endParaRPr>
          </a:p>
          <a:p>
            <a:pPr indent="0" lvl="0" marL="0" rtl="0" algn="l">
              <a:spcBef>
                <a:spcPts val="0"/>
              </a:spcBef>
              <a:spcAft>
                <a:spcPts val="0"/>
              </a:spcAft>
              <a:buNone/>
            </a:pPr>
            <a:r>
              <a:rPr b="1" lang="en" sz="1400">
                <a:latin typeface="Calibri"/>
                <a:ea typeface="Calibri"/>
                <a:cs typeface="Calibri"/>
                <a:sym typeface="Calibri"/>
              </a:rPr>
              <a:t>Organizing &amp; Integrating</a:t>
            </a:r>
            <a:r>
              <a:rPr lang="en" sz="1400">
                <a:latin typeface="Calibri"/>
                <a:ea typeface="Calibri"/>
                <a:cs typeface="Calibri"/>
                <a:sym typeface="Calibri"/>
              </a:rPr>
              <a:t> - Groups selects key observations and generates possible causes for those results. After clarifying theories with additional data, the group then generates potential action plans.</a:t>
            </a:r>
            <a:endParaRPr sz="1400">
              <a:latin typeface="Calibri"/>
              <a:ea typeface="Calibri"/>
              <a:cs typeface="Calibri"/>
              <a:sym typeface="Calibri"/>
            </a:endParaRPr>
          </a:p>
          <a:p>
            <a:pPr indent="0" lvl="0" marL="0" rtl="0" algn="l">
              <a:spcBef>
                <a:spcPts val="0"/>
              </a:spcBef>
              <a:spcAft>
                <a:spcPts val="0"/>
              </a:spcAft>
              <a:buNone/>
            </a:pPr>
            <a:r>
              <a:rPr b="1" lang="en" sz="1400">
                <a:solidFill>
                  <a:schemeClr val="dk1"/>
                </a:solidFill>
                <a:latin typeface="Calibri"/>
                <a:ea typeface="Calibri"/>
                <a:cs typeface="Calibri"/>
                <a:sym typeface="Calibri"/>
              </a:rPr>
              <a:t>HANDOUT #2  includes guiding questions</a:t>
            </a:r>
            <a:endParaRPr b="1" sz="14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b="1" sz="1400">
              <a:solidFill>
                <a:schemeClr val="dk1"/>
              </a:solidFill>
              <a:latin typeface="Calibri"/>
              <a:ea typeface="Calibri"/>
              <a:cs typeface="Calibri"/>
              <a:sym typeface="Calibri"/>
            </a:endParaRPr>
          </a:p>
          <a:p>
            <a:pPr indent="0" lvl="0" marL="0" rtl="0" algn="l">
              <a:spcBef>
                <a:spcPts val="0"/>
              </a:spcBef>
              <a:spcAft>
                <a:spcPts val="0"/>
              </a:spcAft>
              <a:buNone/>
            </a:pPr>
            <a:r>
              <a:rPr b="1" i="1" lang="en" sz="1400">
                <a:latin typeface="Calibri"/>
                <a:ea typeface="Calibri"/>
                <a:cs typeface="Calibri"/>
                <a:sym typeface="Calibri"/>
              </a:rPr>
              <a:t>Let’s take a look at several key literacy diagnostic assessments that provide data to drive targeted next step instruction. (The most informative diagnostic assessments are face2face, not computer-based.)</a:t>
            </a:r>
            <a:endParaRPr b="1" i="1" sz="1400">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8bd14e2f6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8bd14e2f6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u="sng">
                <a:latin typeface="Calibri"/>
                <a:ea typeface="Calibri"/>
                <a:cs typeface="Calibri"/>
                <a:sym typeface="Calibri"/>
              </a:rPr>
              <a:t>To Say: </a:t>
            </a:r>
            <a:endParaRPr b="1" sz="1400" u="sng">
              <a:latin typeface="Calibri"/>
              <a:ea typeface="Calibri"/>
              <a:cs typeface="Calibri"/>
              <a:sym typeface="Calibri"/>
            </a:endParaRPr>
          </a:p>
          <a:p>
            <a:pPr indent="0" lvl="0" marL="0" rtl="0" algn="l">
              <a:spcBef>
                <a:spcPts val="0"/>
              </a:spcBef>
              <a:spcAft>
                <a:spcPts val="0"/>
              </a:spcAft>
              <a:buNone/>
            </a:pPr>
            <a:r>
              <a:rPr lang="en" sz="1400">
                <a:latin typeface="Calibri"/>
                <a:ea typeface="Calibri"/>
                <a:cs typeface="Calibri"/>
                <a:sym typeface="Calibri"/>
              </a:rPr>
              <a:t>This is an example of a Phonological Awareness diagnostic screening test (PAST, free, by David Kilpatrick). Diagnostic in that a progression of skill development is specifically assessed, from syllable level to onset/rime level to the phoneme level.  In addition to accuracy, automaticity is equally scored. Students who respond within two seconds are considered automatic. (Administration time: approx. 5 min)</a:t>
            </a:r>
            <a:endParaRPr sz="1400">
              <a:latin typeface="Calibri"/>
              <a:ea typeface="Calibri"/>
              <a:cs typeface="Calibri"/>
              <a:sym typeface="Calibri"/>
            </a:endParaRPr>
          </a:p>
          <a:p>
            <a:pPr indent="0" lvl="0" marL="0" rtl="0" algn="l">
              <a:spcBef>
                <a:spcPts val="0"/>
              </a:spcBef>
              <a:spcAft>
                <a:spcPts val="0"/>
              </a:spcAft>
              <a:buNone/>
            </a:pPr>
            <a:r>
              <a:rPr lang="en" sz="1400">
                <a:latin typeface="Calibri"/>
                <a:ea typeface="Calibri"/>
                <a:cs typeface="Calibri"/>
                <a:sym typeface="Calibri"/>
              </a:rPr>
              <a:t>Students struggling with reading and spelling, no matter what age, typically have a phonological deficit and would benefit from this foundational instruction. (Reference next slide.)</a:t>
            </a:r>
            <a:endParaRPr sz="1400">
              <a:latin typeface="Calibri"/>
              <a:ea typeface="Calibri"/>
              <a:cs typeface="Calibri"/>
              <a:sym typeface="Calibri"/>
            </a:endParaRPr>
          </a:p>
          <a:p>
            <a:pPr indent="0" lvl="0" marL="0" rtl="0" algn="l">
              <a:spcBef>
                <a:spcPts val="0"/>
              </a:spcBef>
              <a:spcAft>
                <a:spcPts val="0"/>
              </a:spcAft>
              <a:buNone/>
            </a:pPr>
            <a:r>
              <a:t/>
            </a:r>
            <a:endParaRPr sz="1400">
              <a:latin typeface="Calibri"/>
              <a:ea typeface="Calibri"/>
              <a:cs typeface="Calibri"/>
              <a:sym typeface="Calibri"/>
            </a:endParaRPr>
          </a:p>
          <a:p>
            <a:pPr indent="0" lvl="0" marL="0" rtl="0" algn="l">
              <a:spcBef>
                <a:spcPts val="0"/>
              </a:spcBef>
              <a:spcAft>
                <a:spcPts val="0"/>
              </a:spcAft>
              <a:buNone/>
            </a:pPr>
            <a:r>
              <a:rPr lang="en" sz="1400">
                <a:latin typeface="Calibri"/>
                <a:ea typeface="Calibri"/>
                <a:cs typeface="Calibri"/>
                <a:sym typeface="Calibri"/>
              </a:rPr>
              <a:t>Correction on asmt date, should be 10-25-19. Side note: This student’s baseline assessment was 5-19 where he only tested to Level G, and SDI (ave. 2 hours per week) began in mid-July 2019. This assessment was administered beginning on 2nd quarter, 3rd grade. </a:t>
            </a:r>
            <a:endParaRPr sz="1400">
              <a:latin typeface="Calibri"/>
              <a:ea typeface="Calibri"/>
              <a:cs typeface="Calibri"/>
              <a:sym typeface="Calibri"/>
            </a:endParaRPr>
          </a:p>
          <a:p>
            <a:pPr indent="0" lvl="0" marL="0" rtl="0" algn="l">
              <a:spcBef>
                <a:spcPts val="0"/>
              </a:spcBef>
              <a:spcAft>
                <a:spcPts val="0"/>
              </a:spcAft>
              <a:buNone/>
            </a:pPr>
            <a:r>
              <a:t/>
            </a:r>
            <a:endParaRPr sz="1400">
              <a:latin typeface="Calibri"/>
              <a:ea typeface="Calibri"/>
              <a:cs typeface="Calibri"/>
              <a:sym typeface="Calibri"/>
            </a:endParaRPr>
          </a:p>
          <a:p>
            <a:pPr indent="0" lvl="0" marL="0" rtl="0" algn="l">
              <a:spcBef>
                <a:spcPts val="0"/>
              </a:spcBef>
              <a:spcAft>
                <a:spcPts val="0"/>
              </a:spcAft>
              <a:buNone/>
            </a:pPr>
            <a:r>
              <a:rPr lang="en" sz="1400">
                <a:latin typeface="Calibri"/>
                <a:ea typeface="Calibri"/>
                <a:cs typeface="Calibri"/>
                <a:sym typeface="Calibri"/>
              </a:rPr>
              <a:t>Analysis: Syllable and initial sound deletion and initial substitution are accurate and automatic. Struggles with final deletion at the phoneme level. While advanced phoneme manipulation is accurate, it is not automatic for second-letter deletion and substitution; final substitution; and first-letter blend deletion and substitution. </a:t>
            </a:r>
            <a:endParaRPr sz="1400">
              <a:latin typeface="Calibri"/>
              <a:ea typeface="Calibri"/>
              <a:cs typeface="Calibri"/>
              <a:sym typeface="Calibri"/>
            </a:endParaRPr>
          </a:p>
          <a:p>
            <a:pPr indent="0" lvl="0" marL="0" rtl="0" algn="l">
              <a:spcBef>
                <a:spcPts val="0"/>
              </a:spcBef>
              <a:spcAft>
                <a:spcPts val="0"/>
              </a:spcAft>
              <a:buNone/>
            </a:pPr>
            <a:r>
              <a:t/>
            </a:r>
            <a:endParaRPr sz="1400">
              <a:latin typeface="Calibri"/>
              <a:ea typeface="Calibri"/>
              <a:cs typeface="Calibri"/>
              <a:sym typeface="Calibri"/>
            </a:endParaRPr>
          </a:p>
          <a:p>
            <a:pPr indent="0" lvl="0" marL="0" rtl="0" algn="l">
              <a:spcBef>
                <a:spcPts val="0"/>
              </a:spcBef>
              <a:spcAft>
                <a:spcPts val="0"/>
              </a:spcAft>
              <a:buNone/>
            </a:pPr>
            <a:r>
              <a:rPr lang="en" sz="1400">
                <a:solidFill>
                  <a:srgbClr val="FF0000"/>
                </a:solidFill>
                <a:latin typeface="Calibri"/>
                <a:ea typeface="Calibri"/>
                <a:cs typeface="Calibri"/>
                <a:sym typeface="Calibri"/>
              </a:rPr>
              <a:t>Aligned to 1st grade standard even though this student is in the 3rd grade</a:t>
            </a:r>
            <a:endParaRPr sz="1400">
              <a:solidFill>
                <a:srgbClr val="FF0000"/>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8c8e639a03_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8c8e639a03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latin typeface="Calibri"/>
                <a:ea typeface="Calibri"/>
                <a:cs typeface="Calibri"/>
                <a:sym typeface="Calibri"/>
              </a:rPr>
              <a:t> </a:t>
            </a:r>
            <a:r>
              <a:rPr b="1" lang="en" sz="1400" u="sng">
                <a:latin typeface="Calibri"/>
                <a:ea typeface="Calibri"/>
                <a:cs typeface="Calibri"/>
                <a:sym typeface="Calibri"/>
              </a:rPr>
              <a:t>To Say: </a:t>
            </a:r>
            <a:endParaRPr b="1" sz="1400" u="sng">
              <a:latin typeface="Calibri"/>
              <a:ea typeface="Calibri"/>
              <a:cs typeface="Calibri"/>
              <a:sym typeface="Calibri"/>
            </a:endParaRPr>
          </a:p>
          <a:p>
            <a:pPr indent="0" lvl="0" marL="0" rtl="0" algn="l">
              <a:spcBef>
                <a:spcPts val="0"/>
              </a:spcBef>
              <a:spcAft>
                <a:spcPts val="0"/>
              </a:spcAft>
              <a:buNone/>
            </a:pPr>
            <a:r>
              <a:rPr lang="en" sz="1400">
                <a:latin typeface="Calibri"/>
                <a:ea typeface="Calibri"/>
                <a:cs typeface="Calibri"/>
                <a:sym typeface="Calibri"/>
              </a:rPr>
              <a:t>Even the GLEs emphasis that these foundational skills are not grade-bound. </a:t>
            </a:r>
            <a:endParaRPr sz="1400">
              <a:latin typeface="Calibri"/>
              <a:ea typeface="Calibri"/>
              <a:cs typeface="Calibri"/>
              <a:sym typeface="Calibri"/>
            </a:endParaRPr>
          </a:p>
          <a:p>
            <a:pPr indent="0" lvl="0" marL="0" rtl="0" algn="l">
              <a:spcBef>
                <a:spcPts val="0"/>
              </a:spcBef>
              <a:spcAft>
                <a:spcPts val="0"/>
              </a:spcAft>
              <a:buNone/>
            </a:pPr>
            <a:r>
              <a:rPr lang="en" sz="1400">
                <a:latin typeface="Calibri"/>
                <a:ea typeface="Calibri"/>
                <a:cs typeface="Calibri"/>
                <a:sym typeface="Calibri"/>
              </a:rPr>
              <a:t>“Continue to address earlier standards if the </a:t>
            </a:r>
            <a:r>
              <a:rPr lang="en" sz="1400"/>
              <a:t>student has </a:t>
            </a:r>
            <a:r>
              <a:rPr lang="en" sz="1400">
                <a:latin typeface="Calibri"/>
                <a:ea typeface="Calibri"/>
                <a:cs typeface="Calibri"/>
                <a:sym typeface="Calibri"/>
              </a:rPr>
              <a:t>not achieved these skills.”</a:t>
            </a:r>
            <a:endParaRPr sz="1400">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8bd14e2f61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8bd14e2f61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t> </a:t>
            </a:r>
            <a:r>
              <a:rPr b="1" lang="en" sz="1600" u="sng">
                <a:latin typeface="Calibri"/>
                <a:ea typeface="Calibri"/>
                <a:cs typeface="Calibri"/>
                <a:sym typeface="Calibri"/>
              </a:rPr>
              <a:t>To Say:</a:t>
            </a:r>
            <a:r>
              <a:rPr lang="en" sz="1600"/>
              <a:t> </a:t>
            </a:r>
            <a:endParaRPr sz="1600"/>
          </a:p>
          <a:p>
            <a:pPr indent="0" lvl="0" marL="0" rtl="0" algn="l">
              <a:spcBef>
                <a:spcPts val="0"/>
              </a:spcBef>
              <a:spcAft>
                <a:spcPts val="0"/>
              </a:spcAft>
              <a:buNone/>
            </a:pPr>
            <a:r>
              <a:rPr lang="en" sz="1400">
                <a:latin typeface="Calibri"/>
                <a:ea typeface="Calibri"/>
                <a:cs typeface="Calibri"/>
                <a:sym typeface="Calibri"/>
              </a:rPr>
              <a:t>Pre-Post data from Beginning Phonics Survey, Really Great Reading. (Administration time: approx. 5 min)</a:t>
            </a:r>
            <a:endParaRPr sz="1400">
              <a:latin typeface="Calibri"/>
              <a:ea typeface="Calibri"/>
              <a:cs typeface="Calibri"/>
              <a:sym typeface="Calibri"/>
            </a:endParaRPr>
          </a:p>
          <a:p>
            <a:pPr indent="0" lvl="0" marL="0" rtl="0" algn="l">
              <a:spcBef>
                <a:spcPts val="0"/>
              </a:spcBef>
              <a:spcAft>
                <a:spcPts val="0"/>
              </a:spcAft>
              <a:buNone/>
            </a:pPr>
            <a:r>
              <a:t/>
            </a:r>
            <a:endParaRPr sz="1400">
              <a:latin typeface="Calibri"/>
              <a:ea typeface="Calibri"/>
              <a:cs typeface="Calibri"/>
              <a:sym typeface="Calibri"/>
            </a:endParaRPr>
          </a:p>
          <a:p>
            <a:pPr indent="0" lvl="0" marL="0" rtl="0" algn="l">
              <a:spcBef>
                <a:spcPts val="0"/>
              </a:spcBef>
              <a:spcAft>
                <a:spcPts val="0"/>
              </a:spcAft>
              <a:buNone/>
            </a:pPr>
            <a:r>
              <a:rPr lang="en" sz="1400">
                <a:latin typeface="Calibri"/>
                <a:ea typeface="Calibri"/>
                <a:cs typeface="Calibri"/>
                <a:sym typeface="Calibri"/>
              </a:rPr>
              <a:t>NOTE: While baseline assessment occurred in May, end of 2nd grade, SDI  (ave. only 2 hours per week) did not begin until mid-July 2019.  </a:t>
            </a:r>
            <a:r>
              <a:rPr lang="en" sz="1400">
                <a:solidFill>
                  <a:schemeClr val="dk1"/>
                </a:solidFill>
                <a:latin typeface="Calibri"/>
                <a:ea typeface="Calibri"/>
                <a:cs typeface="Calibri"/>
                <a:sym typeface="Calibri"/>
              </a:rPr>
              <a:t>This assessment reflects student growth after just 3 months of intervention and was administered at the beginning of 2nd quarter, 3rd grade. </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sz="1400">
              <a:latin typeface="Calibri"/>
              <a:ea typeface="Calibri"/>
              <a:cs typeface="Calibri"/>
              <a:sym typeface="Calibri"/>
            </a:endParaRPr>
          </a:p>
          <a:p>
            <a:pPr indent="0" lvl="0" marL="0" rtl="0" algn="l">
              <a:spcBef>
                <a:spcPts val="0"/>
              </a:spcBef>
              <a:spcAft>
                <a:spcPts val="0"/>
              </a:spcAft>
              <a:buNone/>
            </a:pPr>
            <a:r>
              <a:rPr lang="en" sz="1400">
                <a:latin typeface="Calibri"/>
                <a:ea typeface="Calibri"/>
                <a:cs typeface="Calibri"/>
                <a:sym typeface="Calibri"/>
              </a:rPr>
              <a:t>Analysis: Remarkable gains in short vowel decoding of regular and nonsense words, although the student continues to segment blends and diagraph sounds when decoding. The student also self-corrects when reading sentences.</a:t>
            </a:r>
            <a:endParaRPr sz="1400">
              <a:latin typeface="Calibri"/>
              <a:ea typeface="Calibri"/>
              <a:cs typeface="Calibri"/>
              <a:sym typeface="Calibri"/>
            </a:endParaRPr>
          </a:p>
          <a:p>
            <a:pPr indent="0" lvl="0" marL="0" rtl="0" algn="l">
              <a:spcBef>
                <a:spcPts val="0"/>
              </a:spcBef>
              <a:spcAft>
                <a:spcPts val="0"/>
              </a:spcAft>
              <a:buNone/>
            </a:pPr>
            <a:r>
              <a:t/>
            </a:r>
            <a:endParaRPr sz="1400">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8b42ecbcaf_0_107: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p:spPr>
      </p:sp>
      <p:sp>
        <p:nvSpPr>
          <p:cNvPr id="93" name="Google Shape;93;g8b42ecbcaf_0_10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a:latin typeface="Calibri"/>
                <a:ea typeface="Calibri"/>
                <a:cs typeface="Calibri"/>
                <a:sym typeface="Calibri"/>
              </a:rPr>
              <a:t>Materials for teachers to bring:</a:t>
            </a:r>
            <a:endParaRPr b="1" sz="1400">
              <a:latin typeface="Calibri"/>
              <a:ea typeface="Calibri"/>
              <a:cs typeface="Calibri"/>
              <a:sym typeface="Calibri"/>
            </a:endParaRPr>
          </a:p>
          <a:p>
            <a:pPr indent="0" lvl="0" marL="0" rtl="0" algn="l">
              <a:spcBef>
                <a:spcPts val="0"/>
              </a:spcBef>
              <a:spcAft>
                <a:spcPts val="0"/>
              </a:spcAft>
              <a:buNone/>
            </a:pPr>
            <a:r>
              <a:rPr lang="en" sz="1400">
                <a:latin typeface="Calibri"/>
                <a:ea typeface="Calibri"/>
                <a:cs typeface="Calibri"/>
                <a:sym typeface="Calibri"/>
              </a:rPr>
              <a:t>-a copy of student responses to assessment(s)</a:t>
            </a:r>
            <a:endParaRPr sz="1400">
              <a:latin typeface="Calibri"/>
              <a:ea typeface="Calibri"/>
              <a:cs typeface="Calibri"/>
              <a:sym typeface="Calibri"/>
            </a:endParaRPr>
          </a:p>
          <a:p>
            <a:pPr indent="0" lvl="0" marL="0" rtl="0" algn="l">
              <a:spcBef>
                <a:spcPts val="0"/>
              </a:spcBef>
              <a:spcAft>
                <a:spcPts val="0"/>
              </a:spcAft>
              <a:buNone/>
            </a:pPr>
            <a:r>
              <a:rPr lang="en" sz="1400">
                <a:latin typeface="Calibri"/>
                <a:ea typeface="Calibri"/>
                <a:cs typeface="Calibri"/>
                <a:sym typeface="Calibri"/>
              </a:rPr>
              <a:t>-IEP, Present Level and Goals</a:t>
            </a:r>
            <a:endParaRPr sz="1400">
              <a:latin typeface="Calibri"/>
              <a:ea typeface="Calibri"/>
              <a:cs typeface="Calibri"/>
              <a:sym typeface="Calibri"/>
            </a:endParaRPr>
          </a:p>
          <a:p>
            <a:pPr indent="0" lvl="0" marL="0" rtl="0" algn="l">
              <a:spcBef>
                <a:spcPts val="0"/>
              </a:spcBef>
              <a:spcAft>
                <a:spcPts val="0"/>
              </a:spcAft>
              <a:buNone/>
            </a:pPr>
            <a:r>
              <a:rPr lang="en" sz="1400">
                <a:latin typeface="Calibri"/>
                <a:ea typeface="Calibri"/>
                <a:cs typeface="Calibri"/>
                <a:sym typeface="Calibri"/>
              </a:rPr>
              <a:t>-Applicable grade level Priority Standards  or access to (if available)</a:t>
            </a:r>
            <a:endParaRPr sz="1400">
              <a:latin typeface="Calibri"/>
              <a:ea typeface="Calibri"/>
              <a:cs typeface="Calibri"/>
              <a:sym typeface="Calibri"/>
            </a:endParaRPr>
          </a:p>
          <a:p>
            <a:pPr indent="0" lvl="0" marL="0" rtl="0" algn="l">
              <a:spcBef>
                <a:spcPts val="0"/>
              </a:spcBef>
              <a:spcAft>
                <a:spcPts val="0"/>
              </a:spcAft>
              <a:buNone/>
            </a:pPr>
            <a:r>
              <a:t/>
            </a:r>
            <a:endParaRPr sz="1400">
              <a:latin typeface="Calibri"/>
              <a:ea typeface="Calibri"/>
              <a:cs typeface="Calibri"/>
              <a:sym typeface="Calibri"/>
            </a:endParaRPr>
          </a:p>
        </p:txBody>
      </p:sp>
      <p:sp>
        <p:nvSpPr>
          <p:cNvPr id="94" name="Google Shape;94;g8b42ecbcaf_0_107:notes"/>
          <p:cNvSpPr txBox="1"/>
          <p:nvPr>
            <p:ph idx="12" type="sldNum"/>
          </p:nvPr>
        </p:nvSpPr>
        <p:spPr>
          <a:xfrm>
            <a:off x="3884613" y="8685214"/>
            <a:ext cx="2971800" cy="459000"/>
          </a:xfrm>
          <a:prstGeom prst="rect">
            <a:avLst/>
          </a:prstGeom>
          <a:noFill/>
          <a:ln>
            <a:noFill/>
          </a:ln>
        </p:spPr>
        <p:txBody>
          <a:bodyPr anchorCtr="0" anchor="ctr" bIns="89600" lIns="89600" spcFirstLastPara="1" rIns="89600" wrap="square" tIns="89600">
            <a:noAutofit/>
          </a:bodyPr>
          <a:lstStyle/>
          <a:p>
            <a:pPr indent="0" lvl="0" marL="0" rtl="0" algn="l">
              <a:spcBef>
                <a:spcPts val="0"/>
              </a:spcBef>
              <a:spcAft>
                <a:spcPts val="0"/>
              </a:spcAft>
              <a:buClr>
                <a:srgbClr val="000000"/>
              </a:buClr>
              <a:buFont typeface="Arial"/>
              <a:buNone/>
            </a:pPr>
            <a:fld id="{00000000-1234-1234-1234-123412341234}" type="slidenum">
              <a:rPr lang="en" sz="1400"/>
              <a:t>‹#›</a:t>
            </a:fld>
            <a:endParaRPr sz="1400"/>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8bd14e2f61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8bd14e2f61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u="sng">
                <a:latin typeface="Calibri"/>
                <a:ea typeface="Calibri"/>
                <a:cs typeface="Calibri"/>
                <a:sym typeface="Calibri"/>
              </a:rPr>
              <a:t>To Say:</a:t>
            </a:r>
            <a:r>
              <a:rPr lang="en" sz="1400">
                <a:latin typeface="Calibri"/>
                <a:ea typeface="Calibri"/>
                <a:cs typeface="Calibri"/>
                <a:sym typeface="Calibri"/>
              </a:rPr>
              <a:t> </a:t>
            </a:r>
            <a:endParaRPr sz="1400">
              <a:latin typeface="Calibri"/>
              <a:ea typeface="Calibri"/>
              <a:cs typeface="Calibri"/>
              <a:sym typeface="Calibri"/>
            </a:endParaRPr>
          </a:p>
          <a:p>
            <a:pPr indent="0" lvl="0" marL="0" rtl="0" algn="l">
              <a:spcBef>
                <a:spcPts val="0"/>
              </a:spcBef>
              <a:spcAft>
                <a:spcPts val="0"/>
              </a:spcAft>
              <a:buNone/>
            </a:pPr>
            <a:r>
              <a:rPr lang="en" sz="1400">
                <a:latin typeface="Calibri"/>
                <a:ea typeface="Calibri"/>
                <a:cs typeface="Calibri"/>
                <a:sym typeface="Calibri"/>
              </a:rPr>
              <a:t>Both the LETRS Spelling Inventory (as shown here) and Words Their Way are valid assessments for orthography/aka spelling. Spelling inventories are very telling assessments of decoding knowledge as it is transferred to spelling and writing.</a:t>
            </a:r>
            <a:endParaRPr sz="1400">
              <a:latin typeface="Calibri"/>
              <a:ea typeface="Calibri"/>
              <a:cs typeface="Calibri"/>
              <a:sym typeface="Calibri"/>
            </a:endParaRPr>
          </a:p>
          <a:p>
            <a:pPr indent="0" lvl="0" marL="0" rtl="0" algn="l">
              <a:spcBef>
                <a:spcPts val="0"/>
              </a:spcBef>
              <a:spcAft>
                <a:spcPts val="0"/>
              </a:spcAft>
              <a:buNone/>
            </a:pPr>
            <a:r>
              <a:t/>
            </a:r>
            <a:endParaRPr sz="1400">
              <a:latin typeface="Calibri"/>
              <a:ea typeface="Calibri"/>
              <a:cs typeface="Calibri"/>
              <a:sym typeface="Calibri"/>
            </a:endParaRPr>
          </a:p>
          <a:p>
            <a:pPr indent="0" lvl="0" marL="0" rtl="0" algn="l">
              <a:spcBef>
                <a:spcPts val="0"/>
              </a:spcBef>
              <a:spcAft>
                <a:spcPts val="0"/>
              </a:spcAft>
              <a:buNone/>
            </a:pPr>
            <a:r>
              <a:rPr lang="en" sz="1400">
                <a:latin typeface="Calibri"/>
                <a:ea typeface="Calibri"/>
                <a:cs typeface="Calibri"/>
                <a:sym typeface="Calibri"/>
              </a:rPr>
              <a:t>This standard is below the students grade level.</a:t>
            </a:r>
            <a:endParaRPr sz="1400">
              <a:latin typeface="Calibri"/>
              <a:ea typeface="Calibri"/>
              <a:cs typeface="Calibri"/>
              <a:sym typeface="Calibri"/>
            </a:endParaRPr>
          </a:p>
          <a:p>
            <a:pPr indent="0" lvl="0" marL="0" rtl="0" algn="l">
              <a:spcBef>
                <a:spcPts val="0"/>
              </a:spcBef>
              <a:spcAft>
                <a:spcPts val="0"/>
              </a:spcAft>
              <a:buNone/>
            </a:pPr>
            <a:r>
              <a:t/>
            </a:r>
            <a:endParaRPr sz="1400">
              <a:latin typeface="Calibri"/>
              <a:ea typeface="Calibri"/>
              <a:cs typeface="Calibri"/>
              <a:sym typeface="Calibri"/>
            </a:endParaRPr>
          </a:p>
          <a:p>
            <a:pPr indent="0" lvl="0" marL="0" rtl="0" algn="l">
              <a:spcBef>
                <a:spcPts val="0"/>
              </a:spcBef>
              <a:spcAft>
                <a:spcPts val="0"/>
              </a:spcAft>
              <a:buNone/>
            </a:pPr>
            <a:r>
              <a:rPr lang="en" sz="1400">
                <a:latin typeface="Calibri"/>
                <a:ea typeface="Calibri"/>
                <a:cs typeface="Calibri"/>
                <a:sym typeface="Calibri"/>
              </a:rPr>
              <a:t>Analysis:  Strength with encoding CVC, VCe, initial diagraphs, beginning and ending blends. Struggles with -ck diagraph, vowel teams, vowel-r, and trigraphs.</a:t>
            </a:r>
            <a:endParaRPr sz="1400">
              <a:latin typeface="Calibri"/>
              <a:ea typeface="Calibri"/>
              <a:cs typeface="Calibri"/>
              <a:sym typeface="Calibri"/>
            </a:endParaRPr>
          </a:p>
          <a:p>
            <a:pPr indent="0" lvl="0" marL="0" rtl="0" algn="l">
              <a:spcBef>
                <a:spcPts val="0"/>
              </a:spcBef>
              <a:spcAft>
                <a:spcPts val="0"/>
              </a:spcAft>
              <a:buNone/>
            </a:pPr>
            <a:r>
              <a:rPr lang="en" sz="1600"/>
              <a:t> </a:t>
            </a:r>
            <a:endParaRPr sz="1400">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8bd14e2f61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8bd14e2f61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latin typeface="Calibri"/>
                <a:ea typeface="Calibri"/>
                <a:cs typeface="Calibri"/>
                <a:sym typeface="Calibri"/>
              </a:rPr>
              <a:t> </a:t>
            </a:r>
            <a:r>
              <a:rPr b="1" lang="en" sz="1400" u="sng">
                <a:latin typeface="Calibri"/>
                <a:ea typeface="Calibri"/>
                <a:cs typeface="Calibri"/>
                <a:sym typeface="Calibri"/>
              </a:rPr>
              <a:t>To Say:</a:t>
            </a:r>
            <a:r>
              <a:rPr lang="en" sz="1400">
                <a:latin typeface="Calibri"/>
                <a:ea typeface="Calibri"/>
                <a:cs typeface="Calibri"/>
                <a:sym typeface="Calibri"/>
              </a:rPr>
              <a:t> </a:t>
            </a:r>
            <a:endParaRPr sz="1400">
              <a:latin typeface="Calibri"/>
              <a:ea typeface="Calibri"/>
              <a:cs typeface="Calibri"/>
              <a:sym typeface="Calibri"/>
            </a:endParaRPr>
          </a:p>
          <a:p>
            <a:pPr indent="0" lvl="0" marL="0" rtl="0" algn="l">
              <a:spcBef>
                <a:spcPts val="0"/>
              </a:spcBef>
              <a:spcAft>
                <a:spcPts val="0"/>
              </a:spcAft>
              <a:buNone/>
            </a:pPr>
            <a:r>
              <a:rPr lang="en" sz="1400">
                <a:latin typeface="Calibri"/>
                <a:ea typeface="Calibri"/>
                <a:cs typeface="Calibri"/>
                <a:sym typeface="Calibri"/>
              </a:rPr>
              <a:t>Writing sample from early September of 3rd grade. The composition with coaching took about 40 min. to complete, using syllable boards and cues for encoding multisyllabic words (i.e. sportsmanship. Note his first attempt at the word without the syllable boards.). There is repetitive use of high frequency and simple words, and phonetic spelling. </a:t>
            </a:r>
            <a:endParaRPr sz="1400">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8fc28d090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8fc28d090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u="sng">
                <a:latin typeface="Calibri"/>
                <a:ea typeface="Calibri"/>
                <a:cs typeface="Calibri"/>
                <a:sym typeface="Calibri"/>
              </a:rPr>
              <a:t>To SAY and to KNOW</a:t>
            </a:r>
            <a:r>
              <a:rPr b="1" lang="en" sz="1400">
                <a:latin typeface="Calibri"/>
                <a:ea typeface="Calibri"/>
                <a:cs typeface="Calibri"/>
                <a:sym typeface="Calibri"/>
              </a:rPr>
              <a:t>: </a:t>
            </a:r>
            <a:r>
              <a:rPr lang="en" sz="1400">
                <a:latin typeface="Calibri"/>
                <a:ea typeface="Calibri"/>
                <a:cs typeface="Calibri"/>
                <a:sym typeface="Calibri"/>
              </a:rPr>
              <a:t> </a:t>
            </a:r>
            <a:endParaRPr sz="1400">
              <a:latin typeface="Calibri"/>
              <a:ea typeface="Calibri"/>
              <a:cs typeface="Calibri"/>
              <a:sym typeface="Calibri"/>
            </a:endParaRPr>
          </a:p>
          <a:p>
            <a:pPr indent="0" lvl="0" marL="0" rtl="0" algn="l">
              <a:spcBef>
                <a:spcPts val="0"/>
              </a:spcBef>
              <a:spcAft>
                <a:spcPts val="0"/>
              </a:spcAft>
              <a:buNone/>
            </a:pPr>
            <a:r>
              <a:rPr lang="en" sz="1400">
                <a:latin typeface="Calibri"/>
                <a:ea typeface="Calibri"/>
                <a:cs typeface="Calibri"/>
                <a:sym typeface="Calibri"/>
              </a:rPr>
              <a:t>DRA is an oral reading fluency assessment of leveled text that is designed to determine intervention, instructional, and/or  independent reading level. It includes assessment of reading engagement, oral reading fluency, and comprehension (based on a verbal retelling in grades K-3, and written retelling grades 4+). Based on Fountas &amp; Pinnell leveling, a 3rd grader in the fall should be reading on the instructional level 28. </a:t>
            </a:r>
            <a:endParaRPr sz="1400">
              <a:latin typeface="Calibri"/>
              <a:ea typeface="Calibri"/>
              <a:cs typeface="Calibri"/>
              <a:sym typeface="Calibri"/>
            </a:endParaRPr>
          </a:p>
          <a:p>
            <a:pPr indent="0" lvl="0" marL="0" rtl="0" algn="l">
              <a:spcBef>
                <a:spcPts val="0"/>
              </a:spcBef>
              <a:spcAft>
                <a:spcPts val="0"/>
              </a:spcAft>
              <a:buNone/>
            </a:pPr>
            <a:r>
              <a:t/>
            </a:r>
            <a:endParaRPr sz="1400">
              <a:latin typeface="Calibri"/>
              <a:ea typeface="Calibri"/>
              <a:cs typeface="Calibri"/>
              <a:sym typeface="Calibri"/>
            </a:endParaRPr>
          </a:p>
          <a:p>
            <a:pPr indent="0" lvl="0" marL="0" rtl="0" algn="l">
              <a:spcBef>
                <a:spcPts val="0"/>
              </a:spcBef>
              <a:spcAft>
                <a:spcPts val="0"/>
              </a:spcAft>
              <a:buNone/>
            </a:pPr>
            <a:r>
              <a:rPr lang="en" sz="1400">
                <a:latin typeface="Calibri"/>
                <a:ea typeface="Calibri"/>
                <a:cs typeface="Calibri"/>
                <a:sym typeface="Calibri"/>
              </a:rPr>
              <a:t>Analysis: Given this student is in 3rd grade, his instructional level is at or below that of a late first grader/early 2nd grader.  Even though the students struggles with decoding and reads word-by-word with some short phrases and with multiple errors, he has basic comprehension (especially with a leveled text with mixed syllable types for decoding and limited complexity of content). His strengths are in listening comprehension, teacher prompting, interpretation (background knowledge), and reflection (critical thinking). This is relatively typical of a student with characteristics of dyslexia (poor decoding and strong language comprehension).</a:t>
            </a:r>
            <a:endParaRPr sz="1400">
              <a:latin typeface="Calibri"/>
              <a:ea typeface="Calibri"/>
              <a:cs typeface="Calibri"/>
              <a:sym typeface="Calibri"/>
            </a:endParaRPr>
          </a:p>
          <a:p>
            <a:pPr indent="0" lvl="0" marL="0" rtl="0" algn="l">
              <a:spcBef>
                <a:spcPts val="0"/>
              </a:spcBef>
              <a:spcAft>
                <a:spcPts val="0"/>
              </a:spcAft>
              <a:buNone/>
            </a:pPr>
            <a:r>
              <a:t/>
            </a:r>
            <a:endParaRPr sz="1400">
              <a:latin typeface="Calibri"/>
              <a:ea typeface="Calibri"/>
              <a:cs typeface="Calibri"/>
              <a:sym typeface="Calibri"/>
            </a:endParaRPr>
          </a:p>
          <a:p>
            <a:pPr indent="0" lvl="0" marL="0" rtl="0" algn="l">
              <a:spcBef>
                <a:spcPts val="0"/>
              </a:spcBef>
              <a:spcAft>
                <a:spcPts val="0"/>
              </a:spcAft>
              <a:buNone/>
            </a:pPr>
            <a:r>
              <a:t/>
            </a:r>
            <a:endParaRPr sz="1400">
              <a:latin typeface="Calibri"/>
              <a:ea typeface="Calibri"/>
              <a:cs typeface="Calibri"/>
              <a:sym typeface="Calibri"/>
            </a:endParaRPr>
          </a:p>
          <a:p>
            <a:pPr indent="0" lvl="0" marL="0" rtl="0" algn="l">
              <a:spcBef>
                <a:spcPts val="0"/>
              </a:spcBef>
              <a:spcAft>
                <a:spcPts val="0"/>
              </a:spcAft>
              <a:buNone/>
            </a:pPr>
            <a:r>
              <a:t/>
            </a:r>
            <a:endParaRPr sz="1400">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a397912f9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a397912f9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400">
                <a:solidFill>
                  <a:schemeClr val="dk1"/>
                </a:solidFill>
                <a:latin typeface="Calibri"/>
                <a:ea typeface="Calibri"/>
                <a:cs typeface="Calibri"/>
                <a:sym typeface="Calibri"/>
              </a:rPr>
              <a:t>HANDOUT #2 </a:t>
            </a:r>
            <a:endParaRPr b="1" sz="1400">
              <a:latin typeface="Calibri"/>
              <a:ea typeface="Calibri"/>
              <a:cs typeface="Calibri"/>
              <a:sym typeface="Calibri"/>
            </a:endParaRPr>
          </a:p>
          <a:p>
            <a:pPr indent="0" lvl="0" marL="0" rtl="0" algn="l">
              <a:spcBef>
                <a:spcPts val="0"/>
              </a:spcBef>
              <a:spcAft>
                <a:spcPts val="0"/>
              </a:spcAft>
              <a:buNone/>
            </a:pPr>
            <a:r>
              <a:rPr b="1" lang="en" sz="1400">
                <a:latin typeface="Calibri"/>
                <a:ea typeface="Calibri"/>
                <a:cs typeface="Calibri"/>
                <a:sym typeface="Calibri"/>
              </a:rPr>
              <a:t>Need to Know: </a:t>
            </a:r>
            <a:r>
              <a:rPr lang="en" sz="1400" u="sng">
                <a:latin typeface="Calibri"/>
                <a:ea typeface="Calibri"/>
                <a:cs typeface="Calibri"/>
                <a:sym typeface="Calibri"/>
              </a:rPr>
              <a:t>Using own student responses to assessments</a:t>
            </a:r>
            <a:r>
              <a:rPr lang="en" sz="1400">
                <a:latin typeface="Calibri"/>
                <a:ea typeface="Calibri"/>
                <a:cs typeface="Calibri"/>
                <a:sym typeface="Calibri"/>
              </a:rPr>
              <a:t>, invite participants to engage in the data cycle, making brief notes for each part of the cycle. Then find a ‘Like’ Partner (same grade level) to briefly describe assessment tools used and then share their ‘predictions, surprises/trends/affirmations, and conclusions.</a:t>
            </a:r>
            <a:r>
              <a:rPr b="1" lang="en" sz="1400">
                <a:latin typeface="Calibri"/>
                <a:ea typeface="Calibri"/>
                <a:cs typeface="Calibri"/>
                <a:sym typeface="Calibri"/>
              </a:rPr>
              <a:t> </a:t>
            </a:r>
            <a:endParaRPr b="1" sz="1400">
              <a:latin typeface="Calibri"/>
              <a:ea typeface="Calibri"/>
              <a:cs typeface="Calibri"/>
              <a:sym typeface="Calibri"/>
            </a:endParaRPr>
          </a:p>
          <a:p>
            <a:pPr indent="0" lvl="0" marL="0" rtl="0" algn="l">
              <a:spcBef>
                <a:spcPts val="0"/>
              </a:spcBef>
              <a:spcAft>
                <a:spcPts val="0"/>
              </a:spcAft>
              <a:buNone/>
            </a:pPr>
            <a:r>
              <a:rPr b="1" lang="en" sz="1400">
                <a:latin typeface="Calibri"/>
                <a:ea typeface="Calibri"/>
                <a:cs typeface="Calibri"/>
                <a:sym typeface="Calibri"/>
              </a:rPr>
              <a:t>Activating &amp; Engaging</a:t>
            </a:r>
            <a:r>
              <a:rPr lang="en" sz="1400">
                <a:latin typeface="Calibri"/>
                <a:ea typeface="Calibri"/>
                <a:cs typeface="Calibri"/>
                <a:sym typeface="Calibri"/>
              </a:rPr>
              <a:t> - Develops emotional and cognitive readiness for collaborative work with data. </a:t>
            </a:r>
            <a:r>
              <a:rPr b="1" i="1" lang="en" sz="1400">
                <a:latin typeface="Calibri"/>
                <a:ea typeface="Calibri"/>
                <a:cs typeface="Calibri"/>
                <a:sym typeface="Calibri"/>
              </a:rPr>
              <a:t>What assumption/predictions/questions might you have about the data?</a:t>
            </a:r>
            <a:endParaRPr b="1" i="1" sz="1400">
              <a:latin typeface="Calibri"/>
              <a:ea typeface="Calibri"/>
              <a:cs typeface="Calibri"/>
              <a:sym typeface="Calibri"/>
            </a:endParaRPr>
          </a:p>
          <a:p>
            <a:pPr indent="0" lvl="0" marL="0" rtl="0" algn="l">
              <a:spcBef>
                <a:spcPts val="0"/>
              </a:spcBef>
              <a:spcAft>
                <a:spcPts val="0"/>
              </a:spcAft>
              <a:buNone/>
            </a:pPr>
            <a:r>
              <a:rPr b="1" lang="en" sz="1400">
                <a:latin typeface="Calibri"/>
                <a:ea typeface="Calibri"/>
                <a:cs typeface="Calibri"/>
                <a:sym typeface="Calibri"/>
              </a:rPr>
              <a:t>Exploring &amp; Discovering</a:t>
            </a:r>
            <a:r>
              <a:rPr lang="en" sz="1400">
                <a:latin typeface="Calibri"/>
                <a:ea typeface="Calibri"/>
                <a:cs typeface="Calibri"/>
                <a:sym typeface="Calibri"/>
              </a:rPr>
              <a:t> - Invites thoughtful observations from multiple perspectives, producing a deep look at the data. </a:t>
            </a:r>
            <a:r>
              <a:rPr b="1" i="1" lang="en" sz="1400">
                <a:solidFill>
                  <a:schemeClr val="dk1"/>
                </a:solidFill>
                <a:latin typeface="Calibri"/>
                <a:ea typeface="Calibri"/>
                <a:cs typeface="Calibri"/>
                <a:sym typeface="Calibri"/>
              </a:rPr>
              <a:t>What were the validations and/or surprises?; What patterns/trends are evident?</a:t>
            </a:r>
            <a:r>
              <a:rPr lang="en" sz="1400">
                <a:latin typeface="Calibri"/>
                <a:ea typeface="Calibri"/>
                <a:cs typeface="Calibri"/>
                <a:sym typeface="Calibri"/>
              </a:rPr>
              <a:t> </a:t>
            </a:r>
            <a:endParaRPr sz="1400">
              <a:latin typeface="Calibri"/>
              <a:ea typeface="Calibri"/>
              <a:cs typeface="Calibri"/>
              <a:sym typeface="Calibri"/>
            </a:endParaRPr>
          </a:p>
          <a:p>
            <a:pPr indent="0" lvl="0" marL="0" rtl="0" algn="l">
              <a:spcBef>
                <a:spcPts val="0"/>
              </a:spcBef>
              <a:spcAft>
                <a:spcPts val="0"/>
              </a:spcAft>
              <a:buNone/>
            </a:pPr>
            <a:r>
              <a:rPr b="1" lang="en" sz="1400">
                <a:latin typeface="Calibri"/>
                <a:ea typeface="Calibri"/>
                <a:cs typeface="Calibri"/>
                <a:sym typeface="Calibri"/>
              </a:rPr>
              <a:t>Organizing &amp; Integrating</a:t>
            </a:r>
            <a:r>
              <a:rPr lang="en" sz="1400">
                <a:latin typeface="Calibri"/>
                <a:ea typeface="Calibri"/>
                <a:cs typeface="Calibri"/>
                <a:sym typeface="Calibri"/>
              </a:rPr>
              <a:t> - Groups selects key observations and generates possible causes for those results. After clarifying theories with additional data, the group then generates potential action plans. </a:t>
            </a:r>
            <a:r>
              <a:rPr b="1" i="1" lang="en" sz="1400">
                <a:solidFill>
                  <a:schemeClr val="dk1"/>
                </a:solidFill>
                <a:latin typeface="Calibri"/>
                <a:ea typeface="Calibri"/>
                <a:cs typeface="Calibri"/>
                <a:sym typeface="Calibri"/>
              </a:rPr>
              <a:t>What conclusions may be drawn from the data? What might be some root and current causes of data results? What is the next instructional/intervention step? How will it be monitored? How often?</a:t>
            </a:r>
            <a:endParaRPr sz="1400">
              <a:latin typeface="Calibri"/>
              <a:ea typeface="Calibri"/>
              <a:cs typeface="Calibri"/>
              <a:sym typeface="Calibri"/>
            </a:endParaRPr>
          </a:p>
          <a:p>
            <a:pPr indent="0" lvl="0" marL="0" rtl="0" algn="l">
              <a:spcBef>
                <a:spcPts val="0"/>
              </a:spcBef>
              <a:spcAft>
                <a:spcPts val="0"/>
              </a:spcAft>
              <a:buNone/>
            </a:pPr>
            <a:r>
              <a:t/>
            </a:r>
            <a:endParaRPr b="1" sz="1400">
              <a:solidFill>
                <a:schemeClr val="dk1"/>
              </a:solidFill>
              <a:latin typeface="Calibri"/>
              <a:ea typeface="Calibri"/>
              <a:cs typeface="Calibri"/>
              <a:sym typeface="Calibri"/>
            </a:endParaRPr>
          </a:p>
          <a:p>
            <a:pPr indent="0" lvl="0" marL="0" rtl="0" algn="l">
              <a:spcBef>
                <a:spcPts val="0"/>
              </a:spcBef>
              <a:spcAft>
                <a:spcPts val="0"/>
              </a:spcAft>
              <a:buNone/>
            </a:pPr>
            <a:r>
              <a:rPr b="1" lang="en" sz="1400">
                <a:solidFill>
                  <a:schemeClr val="dk1"/>
                </a:solidFill>
                <a:latin typeface="Calibri"/>
                <a:ea typeface="Calibri"/>
                <a:cs typeface="Calibri"/>
                <a:sym typeface="Calibri"/>
              </a:rPr>
              <a:t>HANDOUT #2  includes guiding questions</a:t>
            </a:r>
            <a:endParaRPr b="1" sz="14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b="1" sz="1400">
              <a:solidFill>
                <a:schemeClr val="dk1"/>
              </a:solidFill>
              <a:latin typeface="Calibri"/>
              <a:ea typeface="Calibri"/>
              <a:cs typeface="Calibri"/>
              <a:sym typeface="Calibri"/>
            </a:endParaRPr>
          </a:p>
          <a:p>
            <a:pPr indent="0" lvl="0" marL="0" rtl="0" algn="l">
              <a:spcBef>
                <a:spcPts val="0"/>
              </a:spcBef>
              <a:spcAft>
                <a:spcPts val="0"/>
              </a:spcAft>
              <a:buNone/>
            </a:pPr>
            <a:r>
              <a:t/>
            </a:r>
            <a:endParaRPr b="1" i="1" sz="1400">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9a49743726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6" name="Google Shape;446;g9a49743726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u="sng">
                <a:latin typeface="Calibri"/>
                <a:ea typeface="Calibri"/>
                <a:cs typeface="Calibri"/>
                <a:sym typeface="Calibri"/>
              </a:rPr>
              <a:t>To Say:</a:t>
            </a:r>
            <a:r>
              <a:rPr b="1" lang="en" sz="1400">
                <a:latin typeface="Calibri"/>
                <a:ea typeface="Calibri"/>
                <a:cs typeface="Calibri"/>
                <a:sym typeface="Calibri"/>
              </a:rPr>
              <a:t>  </a:t>
            </a:r>
            <a:endParaRPr b="1" sz="1400">
              <a:latin typeface="Calibri"/>
              <a:ea typeface="Calibri"/>
              <a:cs typeface="Calibri"/>
              <a:sym typeface="Calibri"/>
            </a:endParaRPr>
          </a:p>
          <a:p>
            <a:pPr indent="0" lvl="0" marL="0" rtl="0" algn="l">
              <a:spcBef>
                <a:spcPts val="0"/>
              </a:spcBef>
              <a:spcAft>
                <a:spcPts val="0"/>
              </a:spcAft>
              <a:buNone/>
            </a:pPr>
            <a:r>
              <a:rPr lang="en" sz="1400">
                <a:latin typeface="Calibri"/>
                <a:ea typeface="Calibri"/>
                <a:cs typeface="Calibri"/>
                <a:sym typeface="Calibri"/>
              </a:rPr>
              <a:t>This graphic illustrates the key interconnections necessary for student academic success. In order to determine appropriate SDI, clarity of prioritized learning standards are essential. What is the learning expectation students must master?</a:t>
            </a:r>
            <a:endParaRPr sz="1400">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8b42ecbcaf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8b42ecbcaf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u="sng">
                <a:solidFill>
                  <a:srgbClr val="333333"/>
                </a:solidFill>
                <a:highlight>
                  <a:srgbClr val="FFFFFF"/>
                </a:highlight>
                <a:latin typeface="Calibri"/>
                <a:ea typeface="Calibri"/>
                <a:cs typeface="Calibri"/>
                <a:sym typeface="Calibri"/>
              </a:rPr>
              <a:t>To Say:</a:t>
            </a:r>
            <a:r>
              <a:rPr lang="en" sz="1400">
                <a:solidFill>
                  <a:srgbClr val="333333"/>
                </a:solidFill>
                <a:highlight>
                  <a:srgbClr val="FFFFFF"/>
                </a:highlight>
                <a:latin typeface="Calibri"/>
                <a:ea typeface="Calibri"/>
                <a:cs typeface="Calibri"/>
                <a:sym typeface="Calibri"/>
              </a:rPr>
              <a:t> </a:t>
            </a:r>
            <a:endParaRPr sz="1400">
              <a:solidFill>
                <a:srgbClr val="333333"/>
              </a:solidFill>
              <a:highlight>
                <a:srgbClr val="FFFFFF"/>
              </a:highlight>
              <a:latin typeface="Calibri"/>
              <a:ea typeface="Calibri"/>
              <a:cs typeface="Calibri"/>
              <a:sym typeface="Calibri"/>
            </a:endParaRPr>
          </a:p>
          <a:p>
            <a:pPr indent="0" lvl="0" marL="0" rtl="0" algn="l">
              <a:spcBef>
                <a:spcPts val="0"/>
              </a:spcBef>
              <a:spcAft>
                <a:spcPts val="0"/>
              </a:spcAft>
              <a:buNone/>
            </a:pPr>
            <a:r>
              <a:rPr lang="en" sz="1400">
                <a:solidFill>
                  <a:srgbClr val="333333"/>
                </a:solidFill>
                <a:highlight>
                  <a:srgbClr val="FFFFFF"/>
                </a:highlight>
                <a:latin typeface="Calibri"/>
                <a:ea typeface="Calibri"/>
                <a:cs typeface="Calibri"/>
                <a:sym typeface="Calibri"/>
              </a:rPr>
              <a:t>One of the hardest things about laying out the year’s curriculum is fitting in all the standards for all the subjects while maximizing student learning. It can be a bit overwhelming to teach and learn 28 (random number) different math standards and 54(random number)  ELA standards, not including other content standards, as grade teachers are accountable for each year. Priority standards can help pair down what you need to accomplish and prioritize so that you get the maximum bang out of instruction and learning.</a:t>
            </a:r>
            <a:endParaRPr sz="1400">
              <a:solidFill>
                <a:srgbClr val="333333"/>
              </a:solidFill>
              <a:highlight>
                <a:srgbClr val="FFFFFF"/>
              </a:highlight>
              <a:latin typeface="Calibri"/>
              <a:ea typeface="Calibri"/>
              <a:cs typeface="Calibri"/>
              <a:sym typeface="Calibri"/>
            </a:endParaRPr>
          </a:p>
          <a:p>
            <a:pPr indent="0" lvl="0" marL="0" rtl="0" algn="l">
              <a:spcBef>
                <a:spcPts val="0"/>
              </a:spcBef>
              <a:spcAft>
                <a:spcPts val="0"/>
              </a:spcAft>
              <a:buNone/>
            </a:pPr>
            <a:r>
              <a:rPr lang="en" sz="1400">
                <a:solidFill>
                  <a:srgbClr val="333333"/>
                </a:solidFill>
                <a:highlight>
                  <a:srgbClr val="FFFFFF"/>
                </a:highlight>
                <a:latin typeface="Calibri"/>
                <a:ea typeface="Calibri"/>
                <a:cs typeface="Calibri"/>
                <a:sym typeface="Calibri"/>
              </a:rPr>
              <a:t>These Grade Level Expectations (standards) are applicable for SpEd students as well.</a:t>
            </a:r>
            <a:endParaRPr sz="1400">
              <a:solidFill>
                <a:srgbClr val="333333"/>
              </a:solidFill>
              <a:highlight>
                <a:srgbClr val="FFFFFF"/>
              </a:highlight>
              <a:latin typeface="Calibri"/>
              <a:ea typeface="Calibri"/>
              <a:cs typeface="Calibri"/>
              <a:sym typeface="Calibri"/>
            </a:endParaRPr>
          </a:p>
          <a:p>
            <a:pPr indent="0" lvl="0" marL="0" rtl="0" algn="l">
              <a:spcBef>
                <a:spcPts val="0"/>
              </a:spcBef>
              <a:spcAft>
                <a:spcPts val="0"/>
              </a:spcAft>
              <a:buNone/>
            </a:pPr>
            <a:br>
              <a:rPr lang="en" sz="1400">
                <a:solidFill>
                  <a:srgbClr val="333333"/>
                </a:solidFill>
                <a:highlight>
                  <a:srgbClr val="FFFFFF"/>
                </a:highlight>
                <a:latin typeface="Calibri"/>
                <a:ea typeface="Calibri"/>
                <a:cs typeface="Calibri"/>
                <a:sym typeface="Calibri"/>
              </a:rPr>
            </a:br>
            <a:endParaRPr b="1" sz="1400">
              <a:highlight>
                <a:srgbClr val="FFFF00"/>
              </a:highlight>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81ea93f3d1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81ea93f3d1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u="sng">
                <a:solidFill>
                  <a:srgbClr val="333333"/>
                </a:solidFill>
                <a:highlight>
                  <a:srgbClr val="FFFFFF"/>
                </a:highlight>
                <a:latin typeface="Calibri"/>
                <a:ea typeface="Calibri"/>
                <a:cs typeface="Calibri"/>
                <a:sym typeface="Calibri"/>
              </a:rPr>
              <a:t>To Say:</a:t>
            </a:r>
            <a:r>
              <a:rPr lang="en" sz="1400">
                <a:solidFill>
                  <a:srgbClr val="333333"/>
                </a:solidFill>
                <a:highlight>
                  <a:srgbClr val="FFFFFF"/>
                </a:highlight>
                <a:latin typeface="Calibri"/>
                <a:ea typeface="Calibri"/>
                <a:cs typeface="Calibri"/>
                <a:sym typeface="Calibri"/>
              </a:rPr>
              <a:t> </a:t>
            </a:r>
            <a:endParaRPr sz="1400">
              <a:solidFill>
                <a:srgbClr val="333333"/>
              </a:solidFill>
              <a:highlight>
                <a:srgbClr val="FFFFFF"/>
              </a:highlight>
              <a:latin typeface="Calibri"/>
              <a:ea typeface="Calibri"/>
              <a:cs typeface="Calibri"/>
              <a:sym typeface="Calibri"/>
            </a:endParaRPr>
          </a:p>
          <a:p>
            <a:pPr indent="0" lvl="0" marL="0" rtl="0" algn="l">
              <a:spcBef>
                <a:spcPts val="0"/>
              </a:spcBef>
              <a:spcAft>
                <a:spcPts val="0"/>
              </a:spcAft>
              <a:buNone/>
            </a:pPr>
            <a:r>
              <a:rPr lang="en" sz="1400">
                <a:solidFill>
                  <a:srgbClr val="333333"/>
                </a:solidFill>
                <a:highlight>
                  <a:srgbClr val="FFFFFF"/>
                </a:highlight>
                <a:latin typeface="Calibri"/>
                <a:ea typeface="Calibri"/>
                <a:cs typeface="Calibri"/>
                <a:sym typeface="Calibri"/>
              </a:rPr>
              <a:t>Prioritizing Standards should be a collaborative effort between grade level teachers and any one else supporting the child’s learning in that content/discipline area...SpEd teachers! When reg. Ed and SpEd teachers focus on the same priority standards, they ensure a smooth learning journey for the students. The last thing a student with learning difficulties needs, is to learn more standards than a typical learner. </a:t>
            </a:r>
            <a:endParaRPr sz="1400">
              <a:solidFill>
                <a:srgbClr val="333333"/>
              </a:solidFill>
              <a:highlight>
                <a:srgbClr val="FFFFFF"/>
              </a:highlight>
              <a:latin typeface="Calibri"/>
              <a:ea typeface="Calibri"/>
              <a:cs typeface="Calibri"/>
              <a:sym typeface="Calibri"/>
            </a:endParaRPr>
          </a:p>
          <a:p>
            <a:pPr indent="0" lvl="0" marL="0" rtl="0" algn="l">
              <a:spcBef>
                <a:spcPts val="0"/>
              </a:spcBef>
              <a:spcAft>
                <a:spcPts val="0"/>
              </a:spcAft>
              <a:buNone/>
            </a:pPr>
            <a:r>
              <a:rPr lang="en" sz="1400">
                <a:solidFill>
                  <a:srgbClr val="333333"/>
                </a:solidFill>
                <a:highlight>
                  <a:srgbClr val="FFFFFF"/>
                </a:highlight>
                <a:latin typeface="Calibri"/>
                <a:ea typeface="Calibri"/>
                <a:cs typeface="Calibri"/>
                <a:sym typeface="Calibri"/>
              </a:rPr>
              <a:t>While priority standards are the focused learning expectation, those standards will </a:t>
            </a:r>
            <a:r>
              <a:rPr i="1" lang="en" sz="1400">
                <a:solidFill>
                  <a:srgbClr val="333333"/>
                </a:solidFill>
                <a:highlight>
                  <a:srgbClr val="FFFFFF"/>
                </a:highlight>
                <a:latin typeface="Calibri"/>
                <a:ea typeface="Calibri"/>
                <a:cs typeface="Calibri"/>
                <a:sym typeface="Calibri"/>
              </a:rPr>
              <a:t>encompass</a:t>
            </a:r>
            <a:r>
              <a:rPr lang="en" sz="1400">
                <a:solidFill>
                  <a:srgbClr val="333333"/>
                </a:solidFill>
                <a:highlight>
                  <a:srgbClr val="FFFFFF"/>
                </a:highlight>
                <a:latin typeface="Calibri"/>
                <a:ea typeface="Calibri"/>
                <a:cs typeface="Calibri"/>
                <a:sym typeface="Calibri"/>
              </a:rPr>
              <a:t> the secondary and introductory standards. </a:t>
            </a:r>
            <a:r>
              <a:rPr lang="en" sz="1400">
                <a:solidFill>
                  <a:srgbClr val="333333"/>
                </a:solidFill>
                <a:highlight>
                  <a:srgbClr val="FFFF00"/>
                </a:highlight>
                <a:latin typeface="Calibri"/>
                <a:ea typeface="Calibri"/>
                <a:cs typeface="Calibri"/>
                <a:sym typeface="Calibri"/>
              </a:rPr>
              <a:t>Just like the Milky Way is the galaxy that contains our Solar System.</a:t>
            </a:r>
            <a:endParaRPr sz="1400">
              <a:highlight>
                <a:srgbClr val="FFFF00"/>
              </a:highlight>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a26a95b49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a26a95b49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u="sng">
                <a:latin typeface="Calibri"/>
                <a:ea typeface="Calibri"/>
                <a:cs typeface="Calibri"/>
                <a:sym typeface="Calibri"/>
              </a:rPr>
              <a:t>To Know: </a:t>
            </a:r>
            <a:r>
              <a:rPr lang="en" sz="1400">
                <a:latin typeface="Calibri"/>
                <a:ea typeface="Calibri"/>
                <a:cs typeface="Calibri"/>
                <a:sym typeface="Calibri"/>
              </a:rPr>
              <a:t>This slide is information for the presenter. </a:t>
            </a:r>
            <a:endParaRPr sz="1400">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8b42ecbcaf_0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8b42ecbcaf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latin typeface="Calibri"/>
                <a:ea typeface="Calibri"/>
                <a:cs typeface="Calibri"/>
                <a:sym typeface="Calibri"/>
              </a:rPr>
              <a:t> </a:t>
            </a:r>
            <a:r>
              <a:rPr b="1" lang="en" sz="1400" u="sng">
                <a:latin typeface="Calibri"/>
                <a:ea typeface="Calibri"/>
                <a:cs typeface="Calibri"/>
                <a:sym typeface="Calibri"/>
              </a:rPr>
              <a:t>To Say:</a:t>
            </a:r>
            <a:r>
              <a:rPr lang="en" sz="1400">
                <a:latin typeface="Calibri"/>
                <a:ea typeface="Calibri"/>
                <a:cs typeface="Calibri"/>
                <a:sym typeface="Calibri"/>
              </a:rPr>
              <a:t> </a:t>
            </a:r>
            <a:endParaRPr sz="1400">
              <a:latin typeface="Calibri"/>
              <a:ea typeface="Calibri"/>
              <a:cs typeface="Calibri"/>
              <a:sym typeface="Calibri"/>
            </a:endParaRPr>
          </a:p>
          <a:p>
            <a:pPr indent="0" lvl="0" marL="0" rtl="0" algn="l">
              <a:spcBef>
                <a:spcPts val="0"/>
              </a:spcBef>
              <a:spcAft>
                <a:spcPts val="0"/>
              </a:spcAft>
              <a:buNone/>
            </a:pPr>
            <a:r>
              <a:rPr lang="en" sz="1400">
                <a:latin typeface="Calibri"/>
                <a:ea typeface="Calibri"/>
                <a:cs typeface="Calibri"/>
                <a:sym typeface="Calibri"/>
              </a:rPr>
              <a:t>There a certain combination of criteria that contribute to selection of priority standards, they are Endurance (standards that are utilized throughout school and life); Leverage (standards that are applicable across content areas and disciplines); Prerequisite or Readiness (standards that are necessary for acquisition of future learning); and lastly Life, School, and MAP (additional data on learning trends, which reflects curriculum and instruction effectiveness, should also be considered). Continued tracking of assessment data, may influence priority standard changes over time, as adjustments of curriculum and instruction increase mastery of P.S.</a:t>
            </a:r>
            <a:endParaRPr sz="1400">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891911c3fa_1_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solidFill>
                  <a:srgbClr val="000000"/>
                </a:solidFill>
              </a:rPr>
              <a:t>‹#›</a:t>
            </a:fld>
            <a:endParaRPr>
              <a:solidFill>
                <a:srgbClr val="000000"/>
              </a:solidFill>
            </a:endParaRPr>
          </a:p>
        </p:txBody>
      </p:sp>
      <p:sp>
        <p:nvSpPr>
          <p:cNvPr id="487" name="Google Shape;487;g891911c3fa_1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88" name="Google Shape;488;g891911c3fa_1_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sz="1400" u="sng">
                <a:latin typeface="Calibri"/>
                <a:ea typeface="Calibri"/>
                <a:cs typeface="Calibri"/>
                <a:sym typeface="Calibri"/>
              </a:rPr>
              <a:t> To Say:</a:t>
            </a:r>
            <a:r>
              <a:rPr lang="en" sz="1600"/>
              <a:t> </a:t>
            </a:r>
            <a:endParaRPr sz="1600"/>
          </a:p>
          <a:p>
            <a:pPr indent="0" lvl="0" marL="0" rtl="0" algn="l">
              <a:spcBef>
                <a:spcPts val="0"/>
              </a:spcBef>
              <a:spcAft>
                <a:spcPts val="0"/>
              </a:spcAft>
              <a:buNone/>
            </a:pPr>
            <a:r>
              <a:rPr lang="en" sz="1400">
                <a:latin typeface="Calibri"/>
                <a:ea typeface="Calibri"/>
                <a:cs typeface="Calibri"/>
                <a:sym typeface="Calibri"/>
              </a:rPr>
              <a:t>Once you have determined priority standards, the is essential to unwrap each of them for teacher clarity of specific skills/content embedded within the standard. This clarity will guide instruction and assessment.</a:t>
            </a:r>
            <a:endParaRPr sz="1400">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8b4eb9d6c5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8b4eb9d6c5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u="sng">
                <a:latin typeface="Calibri"/>
                <a:ea typeface="Calibri"/>
                <a:cs typeface="Calibri"/>
                <a:sym typeface="Calibri"/>
              </a:rPr>
              <a:t>To Know</a:t>
            </a:r>
            <a:r>
              <a:rPr lang="en" sz="1400">
                <a:latin typeface="Calibri"/>
                <a:ea typeface="Calibri"/>
                <a:cs typeface="Calibri"/>
                <a:sym typeface="Calibri"/>
              </a:rPr>
              <a:t>: This is  a transition slide</a:t>
            </a:r>
            <a:endParaRPr sz="1400">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891911c3fa_1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5" name="Google Shape;495;g891911c3fa_1_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86943f591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2" name="Google Shape;502;g86943f591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u="sng">
                <a:latin typeface="Calibri"/>
                <a:ea typeface="Calibri"/>
                <a:cs typeface="Calibri"/>
                <a:sym typeface="Calibri"/>
              </a:rPr>
              <a:t>To Say:</a:t>
            </a:r>
            <a:r>
              <a:rPr lang="en" sz="1400">
                <a:latin typeface="Calibri"/>
                <a:ea typeface="Calibri"/>
                <a:cs typeface="Calibri"/>
                <a:sym typeface="Calibri"/>
              </a:rPr>
              <a:t> </a:t>
            </a:r>
            <a:endParaRPr sz="1400">
              <a:latin typeface="Calibri"/>
              <a:ea typeface="Calibri"/>
              <a:cs typeface="Calibri"/>
              <a:sym typeface="Calibri"/>
            </a:endParaRPr>
          </a:p>
          <a:p>
            <a:pPr indent="0" lvl="0" marL="0" rtl="0" algn="l">
              <a:spcBef>
                <a:spcPts val="0"/>
              </a:spcBef>
              <a:spcAft>
                <a:spcPts val="0"/>
              </a:spcAft>
              <a:buNone/>
            </a:pPr>
            <a:r>
              <a:rPr lang="en" sz="1400">
                <a:latin typeface="Calibri"/>
                <a:ea typeface="Calibri"/>
                <a:cs typeface="Calibri"/>
                <a:sym typeface="Calibri"/>
              </a:rPr>
              <a:t>The technique is simple, underlining and circling (or capitalizing)</a:t>
            </a:r>
            <a:endParaRPr sz="1400">
              <a:latin typeface="Calibri"/>
              <a:ea typeface="Calibri"/>
              <a:cs typeface="Calibri"/>
              <a:sym typeface="Calibri"/>
            </a:endParaRPr>
          </a:p>
          <a:p>
            <a:pPr indent="0" lvl="0" marL="0" rtl="0" algn="l">
              <a:spcBef>
                <a:spcPts val="0"/>
              </a:spcBef>
              <a:spcAft>
                <a:spcPts val="0"/>
              </a:spcAft>
              <a:buNone/>
            </a:pPr>
            <a:r>
              <a:rPr b="1" lang="en" sz="1400">
                <a:latin typeface="Calibri"/>
                <a:ea typeface="Calibri"/>
                <a:cs typeface="Calibri"/>
                <a:sym typeface="Calibri"/>
              </a:rPr>
              <a:t>CODING for ELA Standards: 3.RF.3.A.e </a:t>
            </a:r>
            <a:r>
              <a:rPr lang="en" sz="1400">
                <a:latin typeface="Calibri"/>
                <a:ea typeface="Calibri"/>
                <a:cs typeface="Calibri"/>
                <a:sym typeface="Calibri"/>
              </a:rPr>
              <a:t>= Grade Level.Reading Foundations. Strand 3. Concept A. Expectation e</a:t>
            </a:r>
            <a:endParaRPr sz="1400">
              <a:latin typeface="Calibri"/>
              <a:ea typeface="Calibri"/>
              <a:cs typeface="Calibri"/>
              <a:sym typeface="Calibri"/>
            </a:endParaRPr>
          </a:p>
          <a:p>
            <a:pPr indent="0" lvl="0" marL="0" rtl="0" algn="l">
              <a:spcBef>
                <a:spcPts val="0"/>
              </a:spcBef>
              <a:spcAft>
                <a:spcPts val="0"/>
              </a:spcAft>
              <a:buNone/>
            </a:pPr>
            <a:r>
              <a:rPr lang="en" sz="1400">
                <a:latin typeface="Calibri"/>
                <a:ea typeface="Calibri"/>
                <a:cs typeface="Calibri"/>
                <a:sym typeface="Calibri"/>
              </a:rPr>
              <a:t>The next slide illustrates what this entails.</a:t>
            </a:r>
            <a:endParaRPr sz="1400">
              <a:latin typeface="Calibri"/>
              <a:ea typeface="Calibri"/>
              <a:cs typeface="Calibri"/>
              <a:sym typeface="Calibri"/>
            </a:endParaRPr>
          </a:p>
          <a:p>
            <a:pPr indent="0" lvl="0" marL="0" rtl="0" algn="l">
              <a:spcBef>
                <a:spcPts val="0"/>
              </a:spcBef>
              <a:spcAft>
                <a:spcPts val="0"/>
              </a:spcAft>
              <a:buNone/>
            </a:pPr>
            <a:r>
              <a:rPr lang="en" sz="1500"/>
              <a:t> </a:t>
            </a:r>
            <a:endParaRPr sz="1400">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86943f5914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1" name="Google Shape;511;g86943f5914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u="sng">
                <a:latin typeface="Calibri"/>
                <a:ea typeface="Calibri"/>
                <a:cs typeface="Calibri"/>
                <a:sym typeface="Calibri"/>
              </a:rPr>
              <a:t> To Say:</a:t>
            </a:r>
            <a:r>
              <a:rPr lang="en" sz="1400">
                <a:latin typeface="Calibri"/>
                <a:ea typeface="Calibri"/>
                <a:cs typeface="Calibri"/>
                <a:sym typeface="Calibri"/>
              </a:rPr>
              <a:t> </a:t>
            </a:r>
            <a:endParaRPr sz="1400">
              <a:latin typeface="Calibri"/>
              <a:ea typeface="Calibri"/>
              <a:cs typeface="Calibri"/>
              <a:sym typeface="Calibri"/>
            </a:endParaRPr>
          </a:p>
          <a:p>
            <a:pPr indent="0" lvl="0" marL="0" rtl="0" algn="l">
              <a:spcBef>
                <a:spcPts val="0"/>
              </a:spcBef>
              <a:spcAft>
                <a:spcPts val="0"/>
              </a:spcAft>
              <a:buNone/>
            </a:pPr>
            <a:r>
              <a:rPr lang="en" sz="1400">
                <a:latin typeface="Calibri"/>
                <a:ea typeface="Calibri"/>
                <a:cs typeface="Calibri"/>
                <a:sym typeface="Calibri"/>
              </a:rPr>
              <a:t>Using the sample template, the standard is initially unwrapped at the top, then deconstructed further to specifically align each </a:t>
            </a:r>
            <a:r>
              <a:rPr b="1" lang="en" sz="1400">
                <a:latin typeface="Calibri"/>
                <a:ea typeface="Calibri"/>
                <a:cs typeface="Calibri"/>
                <a:sym typeface="Calibri"/>
              </a:rPr>
              <a:t>concept</a:t>
            </a:r>
            <a:r>
              <a:rPr lang="en" sz="1400">
                <a:latin typeface="Calibri"/>
                <a:ea typeface="Calibri"/>
                <a:cs typeface="Calibri"/>
                <a:sym typeface="Calibri"/>
              </a:rPr>
              <a:t> with each related </a:t>
            </a:r>
            <a:r>
              <a:rPr b="1" lang="en" sz="1400">
                <a:latin typeface="Calibri"/>
                <a:ea typeface="Calibri"/>
                <a:cs typeface="Calibri"/>
                <a:sym typeface="Calibri"/>
              </a:rPr>
              <a:t>skill</a:t>
            </a:r>
            <a:r>
              <a:rPr lang="en" sz="1400">
                <a:latin typeface="Calibri"/>
                <a:ea typeface="Calibri"/>
                <a:cs typeface="Calibri"/>
                <a:sym typeface="Calibri"/>
              </a:rPr>
              <a:t>. Each arrow connected to a skill identifies a Learning Target / instructional lesson.</a:t>
            </a:r>
            <a:endParaRPr sz="1400">
              <a:latin typeface="Calibri"/>
              <a:ea typeface="Calibri"/>
              <a:cs typeface="Calibri"/>
              <a:sym typeface="Calibri"/>
            </a:endParaRPr>
          </a:p>
          <a:p>
            <a:pPr indent="0" lvl="0" marL="0" rtl="0" algn="l">
              <a:spcBef>
                <a:spcPts val="0"/>
              </a:spcBef>
              <a:spcAft>
                <a:spcPts val="0"/>
              </a:spcAft>
              <a:buNone/>
            </a:pPr>
            <a:r>
              <a:rPr lang="en" sz="1400">
                <a:latin typeface="Calibri"/>
                <a:ea typeface="Calibri"/>
                <a:cs typeface="Calibri"/>
                <a:sym typeface="Calibri"/>
              </a:rPr>
              <a:t>Unwrapping is about breaking down the standard into manageable teaching and learning chunks!</a:t>
            </a:r>
            <a:endParaRPr sz="1400">
              <a:latin typeface="Calibri"/>
              <a:ea typeface="Calibri"/>
              <a:cs typeface="Calibri"/>
              <a:sym typeface="Calibri"/>
            </a:endParaRPr>
          </a:p>
          <a:p>
            <a:pPr indent="0" lvl="0" marL="0" rtl="0" algn="l">
              <a:spcBef>
                <a:spcPts val="0"/>
              </a:spcBef>
              <a:spcAft>
                <a:spcPts val="0"/>
              </a:spcAft>
              <a:buNone/>
            </a:pPr>
            <a:r>
              <a:rPr lang="en" sz="1400">
                <a:latin typeface="Calibri"/>
                <a:ea typeface="Calibri"/>
                <a:cs typeface="Calibri"/>
                <a:sym typeface="Calibri"/>
              </a:rPr>
              <a:t>Which skills is the student struggling with?  What is the first next step of instruction and skill attainment?</a:t>
            </a:r>
            <a:endParaRPr sz="1400">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8b42ecbcaf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9" name="Google Shape;519;g8b42ecbcaf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u="sng">
                <a:latin typeface="Calibri"/>
                <a:ea typeface="Calibri"/>
                <a:cs typeface="Calibri"/>
                <a:sym typeface="Calibri"/>
              </a:rPr>
              <a:t> To Say:</a:t>
            </a:r>
            <a:r>
              <a:rPr lang="en" sz="1400">
                <a:latin typeface="Calibri"/>
                <a:ea typeface="Calibri"/>
                <a:cs typeface="Calibri"/>
                <a:sym typeface="Calibri"/>
              </a:rPr>
              <a:t> </a:t>
            </a:r>
            <a:r>
              <a:rPr lang="en" sz="1400">
                <a:latin typeface="Calibri"/>
                <a:ea typeface="Calibri"/>
                <a:cs typeface="Calibri"/>
                <a:sym typeface="Calibri"/>
              </a:rPr>
              <a:t>Another example-aligned to DRA reading comprehension retelling. Which component of the unwrapped standard is the student struggling with? What is the first next step for instruction and skill attainment?</a:t>
            </a:r>
            <a:endParaRPr sz="1400">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92b0f49b1a_1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5" name="Google Shape;525;g92b0f49b1a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400" u="sng">
                <a:solidFill>
                  <a:schemeClr val="dk1"/>
                </a:solidFill>
                <a:latin typeface="Calibri"/>
                <a:ea typeface="Calibri"/>
                <a:cs typeface="Calibri"/>
                <a:sym typeface="Calibri"/>
              </a:rPr>
              <a:t>To Know</a:t>
            </a:r>
            <a:r>
              <a:rPr lang="en" sz="1400">
                <a:solidFill>
                  <a:schemeClr val="dk1"/>
                </a:solidFill>
                <a:latin typeface="Calibri"/>
                <a:ea typeface="Calibri"/>
                <a:cs typeface="Calibri"/>
                <a:sym typeface="Calibri"/>
              </a:rPr>
              <a:t>: This is  a transition slide</a:t>
            </a:r>
            <a:endParaRPr sz="1400">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8bd1d15074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3" name="Google Shape;533;g8bd1d15074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latin typeface="Calibri"/>
                <a:ea typeface="Calibri"/>
                <a:cs typeface="Calibri"/>
                <a:sym typeface="Calibri"/>
              </a:rPr>
              <a:t>HO#3</a:t>
            </a:r>
            <a:r>
              <a:rPr lang="en" sz="1400">
                <a:solidFill>
                  <a:schemeClr val="dk1"/>
                </a:solidFill>
                <a:latin typeface="Calibri"/>
                <a:ea typeface="Calibri"/>
                <a:cs typeface="Calibri"/>
                <a:sym typeface="Calibri"/>
              </a:rPr>
              <a:t>              </a:t>
            </a:r>
            <a:r>
              <a:rPr lang="en" sz="1400" u="sng">
                <a:solidFill>
                  <a:schemeClr val="hlink"/>
                </a:solidFill>
                <a:latin typeface="Calibri"/>
                <a:ea typeface="Calibri"/>
                <a:cs typeface="Calibri"/>
                <a:sym typeface="Calibri"/>
                <a:hlinkClick r:id="rId2"/>
              </a:rPr>
              <a:t>https://sss.usf.edu/resources/format/pdf/specially_designed_instruction.pdf</a:t>
            </a:r>
            <a:endParaRPr sz="14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4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4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400">
                <a:solidFill>
                  <a:srgbClr val="7D7D7D"/>
                </a:solidFill>
                <a:highlight>
                  <a:srgbClr val="E7E7E7"/>
                </a:highlight>
                <a:latin typeface="Calibri"/>
                <a:ea typeface="Calibri"/>
                <a:cs typeface="Calibri"/>
                <a:sym typeface="Calibri"/>
              </a:rPr>
              <a:t>This Website was developed by the Florida Center for Interactive Media through a special project funded by the State of Florida,</a:t>
            </a:r>
            <a:endParaRPr sz="1400">
              <a:solidFill>
                <a:srgbClr val="7D7D7D"/>
              </a:solidFill>
              <a:highlight>
                <a:srgbClr val="E7E7E7"/>
              </a:highlight>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400">
                <a:solidFill>
                  <a:srgbClr val="7D7D7D"/>
                </a:solidFill>
                <a:highlight>
                  <a:srgbClr val="E7E7E7"/>
                </a:highlight>
                <a:latin typeface="Calibri"/>
                <a:ea typeface="Calibri"/>
                <a:cs typeface="Calibri"/>
                <a:sym typeface="Calibri"/>
              </a:rPr>
              <a:t>Department of Education, Bureau of Exceptional Education and Student Services, through federal assistance under the</a:t>
            </a:r>
            <a:endParaRPr sz="1400">
              <a:solidFill>
                <a:srgbClr val="7D7D7D"/>
              </a:solidFill>
              <a:highlight>
                <a:srgbClr val="E7E7E7"/>
              </a:highlight>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400">
                <a:solidFill>
                  <a:srgbClr val="7D7D7D"/>
                </a:solidFill>
                <a:highlight>
                  <a:srgbClr val="E7E7E7"/>
                </a:highlight>
                <a:latin typeface="Calibri"/>
                <a:ea typeface="Calibri"/>
                <a:cs typeface="Calibri"/>
                <a:sym typeface="Calibri"/>
              </a:rPr>
              <a:t>Individuals with Disabilities Education Act (IDEA), Part B.</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sz="1400">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93c9f54065_1_4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0" name="Google Shape;540;g93c9f54065_1_4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u="sng">
                <a:solidFill>
                  <a:schemeClr val="dk1"/>
                </a:solidFill>
                <a:latin typeface="Calibri"/>
                <a:ea typeface="Calibri"/>
                <a:cs typeface="Calibri"/>
                <a:sym typeface="Calibri"/>
              </a:rPr>
              <a:t>To Say:</a:t>
            </a:r>
            <a:r>
              <a:rPr b="1" lang="en" sz="1400">
                <a:solidFill>
                  <a:schemeClr val="dk1"/>
                </a:solidFill>
                <a:latin typeface="Calibri"/>
                <a:ea typeface="Calibri"/>
                <a:cs typeface="Calibri"/>
                <a:sym typeface="Calibri"/>
              </a:rPr>
              <a:t>  </a:t>
            </a:r>
            <a:endParaRPr b="1" sz="1400">
              <a:solidFill>
                <a:schemeClr val="dk1"/>
              </a:solidFill>
              <a:latin typeface="Calibri"/>
              <a:ea typeface="Calibri"/>
              <a:cs typeface="Calibri"/>
              <a:sym typeface="Calibri"/>
            </a:endParaRPr>
          </a:p>
          <a:p>
            <a:pPr indent="0" lvl="0" marL="0" rtl="0" algn="l">
              <a:spcBef>
                <a:spcPts val="0"/>
              </a:spcBef>
              <a:spcAft>
                <a:spcPts val="0"/>
              </a:spcAft>
              <a:buNone/>
            </a:pPr>
            <a:r>
              <a:rPr lang="en" sz="1400">
                <a:latin typeface="Calibri"/>
                <a:ea typeface="Calibri"/>
                <a:cs typeface="Calibri"/>
                <a:sym typeface="Calibri"/>
              </a:rPr>
              <a:t>Classrooms that utilize differentiated instruction practices for all students will easily support SDI in the general education setting</a:t>
            </a:r>
            <a:r>
              <a:rPr lang="en" sz="1400">
                <a:latin typeface="Calibri"/>
                <a:ea typeface="Calibri"/>
                <a:cs typeface="Calibri"/>
                <a:sym typeface="Calibri"/>
              </a:rPr>
              <a:t> through individualized and small group instruction. </a:t>
            </a:r>
            <a:r>
              <a:rPr lang="en" sz="1400">
                <a:latin typeface="Calibri"/>
                <a:ea typeface="Calibri"/>
                <a:cs typeface="Calibri"/>
                <a:sym typeface="Calibri"/>
              </a:rPr>
              <a:t> </a:t>
            </a:r>
            <a:r>
              <a:rPr lang="en" sz="1400">
                <a:latin typeface="Calibri"/>
                <a:ea typeface="Calibri"/>
                <a:cs typeface="Calibri"/>
                <a:sym typeface="Calibri"/>
              </a:rPr>
              <a:t>Effective co-teaching practices will also ensure that SDI can be provided in the general education classroom.</a:t>
            </a:r>
            <a:endParaRPr sz="1400">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891911c3fa_0_15: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2" name="Google Shape;562;g891911c3fa_0_15: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marR="0" rtl="0" algn="l">
              <a:spcBef>
                <a:spcPts val="0"/>
              </a:spcBef>
              <a:spcAft>
                <a:spcPts val="0"/>
              </a:spcAft>
              <a:buNone/>
            </a:pPr>
            <a:r>
              <a:rPr b="1" lang="en" sz="1400" u="sng">
                <a:latin typeface="Calibri"/>
                <a:ea typeface="Calibri"/>
                <a:cs typeface="Calibri"/>
                <a:sym typeface="Calibri"/>
              </a:rPr>
              <a:t>To Say:</a:t>
            </a:r>
            <a:r>
              <a:rPr b="1" lang="en" sz="1400">
                <a:latin typeface="Calibri"/>
                <a:ea typeface="Calibri"/>
                <a:cs typeface="Calibri"/>
                <a:sym typeface="Calibri"/>
              </a:rPr>
              <a:t> </a:t>
            </a:r>
            <a:endParaRPr b="1" sz="1400">
              <a:latin typeface="Calibri"/>
              <a:ea typeface="Calibri"/>
              <a:cs typeface="Calibri"/>
              <a:sym typeface="Calibri"/>
            </a:endParaRPr>
          </a:p>
          <a:p>
            <a:pPr indent="0" lvl="0" marL="0" marR="0" rtl="0" algn="l">
              <a:spcBef>
                <a:spcPts val="0"/>
              </a:spcBef>
              <a:spcAft>
                <a:spcPts val="0"/>
              </a:spcAft>
              <a:buNone/>
            </a:pPr>
            <a:r>
              <a:rPr lang="en" sz="1400">
                <a:latin typeface="Calibri"/>
                <a:ea typeface="Calibri"/>
                <a:cs typeface="Calibri"/>
                <a:sym typeface="Calibri"/>
              </a:rPr>
              <a:t>T</a:t>
            </a:r>
            <a:r>
              <a:rPr lang="en" sz="1400">
                <a:latin typeface="Calibri"/>
                <a:ea typeface="Calibri"/>
                <a:cs typeface="Calibri"/>
                <a:sym typeface="Calibri"/>
              </a:rPr>
              <a:t>he goal of co-teaching is to provide increased instructional intensity.</a:t>
            </a:r>
            <a:endParaRPr sz="1400">
              <a:latin typeface="Calibri"/>
              <a:ea typeface="Calibri"/>
              <a:cs typeface="Calibri"/>
              <a:sym typeface="Calibri"/>
            </a:endParaRPr>
          </a:p>
        </p:txBody>
      </p:sp>
      <p:sp>
        <p:nvSpPr>
          <p:cNvPr id="563" name="Google Shape;563;g891911c3fa_0_15:notes"/>
          <p:cNvSpPr txBox="1"/>
          <p:nvPr>
            <p:ph idx="12" type="sldNum"/>
          </p:nvPr>
        </p:nvSpPr>
        <p:spPr>
          <a:xfrm>
            <a:off x="3884613" y="8685214"/>
            <a:ext cx="2971800" cy="459000"/>
          </a:xfrm>
          <a:prstGeom prst="rect">
            <a:avLst/>
          </a:prstGeom>
          <a:noFill/>
          <a:ln>
            <a:noFill/>
          </a:ln>
        </p:spPr>
        <p:txBody>
          <a:bodyPr anchorCtr="0" anchor="b" bIns="45650" lIns="91325" spcFirstLastPara="1" rIns="91325" wrap="square" tIns="45650">
            <a:noAutofit/>
          </a:bodyPr>
          <a:lstStyle/>
          <a:p>
            <a:pPr indent="0" lvl="0" marL="0" marR="0" rtl="0" algn="r">
              <a:spcBef>
                <a:spcPts val="0"/>
              </a:spcBef>
              <a:spcAft>
                <a:spcPts val="0"/>
              </a:spcAft>
              <a:buNone/>
            </a:pPr>
            <a:fld id="{00000000-1234-1234-1234-123412341234}" type="slidenum">
              <a:rPr lang="en"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53eaad0449_0_4: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1" name="Google Shape;571;g53eaad0449_0_4: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marR="0" rtl="0" algn="l">
              <a:spcBef>
                <a:spcPts val="0"/>
              </a:spcBef>
              <a:spcAft>
                <a:spcPts val="0"/>
              </a:spcAft>
              <a:buNone/>
            </a:pPr>
            <a:r>
              <a:rPr b="1" lang="en" sz="1400" u="sng">
                <a:latin typeface="Calibri"/>
                <a:ea typeface="Calibri"/>
                <a:cs typeface="Calibri"/>
                <a:sym typeface="Calibri"/>
              </a:rPr>
              <a:t>To Say:</a:t>
            </a:r>
            <a:r>
              <a:rPr b="1" lang="en" sz="1400">
                <a:latin typeface="Calibri"/>
                <a:ea typeface="Calibri"/>
                <a:cs typeface="Calibri"/>
                <a:sym typeface="Calibri"/>
              </a:rPr>
              <a:t> </a:t>
            </a:r>
            <a:endParaRPr b="1" sz="1400">
              <a:latin typeface="Calibri"/>
              <a:ea typeface="Calibri"/>
              <a:cs typeface="Calibri"/>
              <a:sym typeface="Calibri"/>
            </a:endParaRPr>
          </a:p>
          <a:p>
            <a:pPr indent="0" lvl="0" marL="0" marR="0" rtl="0" algn="l">
              <a:spcBef>
                <a:spcPts val="0"/>
              </a:spcBef>
              <a:spcAft>
                <a:spcPts val="0"/>
              </a:spcAft>
              <a:buNone/>
            </a:pPr>
            <a:r>
              <a:rPr lang="en" sz="1400">
                <a:latin typeface="Calibri"/>
                <a:ea typeface="Calibri"/>
                <a:cs typeface="Calibri"/>
                <a:sym typeface="Calibri"/>
              </a:rPr>
              <a:t>These are six common co-teaching approaches based on the work of of Marilyn Friend.</a:t>
            </a:r>
            <a:endParaRPr sz="1400">
              <a:latin typeface="Calibri"/>
              <a:ea typeface="Calibri"/>
              <a:cs typeface="Calibri"/>
              <a:sym typeface="Calibri"/>
            </a:endParaRPr>
          </a:p>
        </p:txBody>
      </p:sp>
      <p:sp>
        <p:nvSpPr>
          <p:cNvPr id="572" name="Google Shape;572;g53eaad0449_0_4:notes"/>
          <p:cNvSpPr txBox="1"/>
          <p:nvPr>
            <p:ph idx="12" type="sldNum"/>
          </p:nvPr>
        </p:nvSpPr>
        <p:spPr>
          <a:xfrm>
            <a:off x="3884613" y="8685214"/>
            <a:ext cx="2971800" cy="459000"/>
          </a:xfrm>
          <a:prstGeom prst="rect">
            <a:avLst/>
          </a:prstGeom>
          <a:noFill/>
          <a:ln>
            <a:noFill/>
          </a:ln>
        </p:spPr>
        <p:txBody>
          <a:bodyPr anchorCtr="0" anchor="b" bIns="45650" lIns="91325" spcFirstLastPara="1" rIns="91325" wrap="square" tIns="45650">
            <a:noAutofit/>
          </a:bodyPr>
          <a:lstStyle/>
          <a:p>
            <a:pPr indent="0" lvl="0" marL="0" marR="0" rtl="0" algn="r">
              <a:spcBef>
                <a:spcPts val="0"/>
              </a:spcBef>
              <a:spcAft>
                <a:spcPts val="0"/>
              </a:spcAft>
              <a:buNone/>
            </a:pPr>
            <a:fld id="{00000000-1234-1234-1234-123412341234}" type="slidenum">
              <a:rPr lang="en"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92eda2451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1" name="Google Shape;581;g92eda2451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300" u="sng">
                <a:solidFill>
                  <a:schemeClr val="dk1"/>
                </a:solidFill>
                <a:latin typeface="Calibri"/>
                <a:ea typeface="Calibri"/>
                <a:cs typeface="Calibri"/>
                <a:sym typeface="Calibri"/>
              </a:rPr>
              <a:t>T</a:t>
            </a:r>
            <a:r>
              <a:rPr b="1" lang="en" sz="1400" u="sng">
                <a:solidFill>
                  <a:schemeClr val="dk1"/>
                </a:solidFill>
                <a:latin typeface="Calibri"/>
                <a:ea typeface="Calibri"/>
                <a:cs typeface="Calibri"/>
                <a:sym typeface="Calibri"/>
              </a:rPr>
              <a:t>o Say:</a:t>
            </a:r>
            <a:endParaRPr b="1" sz="1400" u="sng">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 sz="1400" u="sng">
                <a:solidFill>
                  <a:schemeClr val="dk1"/>
                </a:solidFill>
                <a:latin typeface="Calibri"/>
                <a:ea typeface="Calibri"/>
                <a:cs typeface="Calibri"/>
                <a:sym typeface="Calibri"/>
              </a:rPr>
              <a:t>Adapted from the work of Marilyn Friend and Lynne Cooke, St.Cloud State University</a:t>
            </a:r>
            <a:endParaRPr b="1" sz="1400" u="sng">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b="1" sz="1400" u="sng">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 sz="1400">
                <a:solidFill>
                  <a:schemeClr val="dk1"/>
                </a:solidFill>
                <a:latin typeface="Calibri"/>
                <a:ea typeface="Calibri"/>
                <a:cs typeface="Calibri"/>
                <a:sym typeface="Calibri"/>
              </a:rPr>
              <a:t> </a:t>
            </a:r>
            <a:r>
              <a:rPr lang="en" sz="1400">
                <a:solidFill>
                  <a:schemeClr val="dk1"/>
                </a:solidFill>
                <a:latin typeface="Calibri"/>
                <a:ea typeface="Calibri"/>
                <a:cs typeface="Calibri"/>
                <a:sym typeface="Calibri"/>
              </a:rPr>
              <a:t>These diagrams of co-teaching models illustrate how two teachers can provide increased instructional intensity through effective co-teaching. </a:t>
            </a:r>
            <a:r>
              <a:rPr lang="en" sz="1500">
                <a:solidFill>
                  <a:schemeClr val="dk1"/>
                </a:solidFill>
                <a:latin typeface="Calibri"/>
                <a:ea typeface="Calibri"/>
                <a:cs typeface="Calibri"/>
                <a:sym typeface="Calibri"/>
              </a:rPr>
              <a:t>Co-teaching models, such as parallel teaching, station teaching and alternate teaching can also provide opportunities for SDI in a general education setting.</a:t>
            </a:r>
            <a:endParaRPr sz="15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4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9f29c1b7a1_3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9f29c1b7a1_3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u="sng">
                <a:latin typeface="Calibri"/>
                <a:ea typeface="Calibri"/>
                <a:cs typeface="Calibri"/>
                <a:sym typeface="Calibri"/>
              </a:rPr>
              <a:t>To Say:</a:t>
            </a:r>
            <a:endParaRPr b="1" sz="1400" u="sng">
              <a:latin typeface="Calibri"/>
              <a:ea typeface="Calibri"/>
              <a:cs typeface="Calibri"/>
              <a:sym typeface="Calibri"/>
            </a:endParaRPr>
          </a:p>
          <a:p>
            <a:pPr indent="0" lvl="0" marL="0" rtl="0" algn="l">
              <a:spcBef>
                <a:spcPts val="0"/>
              </a:spcBef>
              <a:spcAft>
                <a:spcPts val="0"/>
              </a:spcAft>
              <a:buNone/>
            </a:pPr>
            <a:r>
              <a:rPr lang="en" sz="1400">
                <a:solidFill>
                  <a:srgbClr val="333333"/>
                </a:solidFill>
                <a:highlight>
                  <a:srgbClr val="FFFFFF"/>
                </a:highlight>
                <a:latin typeface="Calibri"/>
                <a:ea typeface="Calibri"/>
                <a:cs typeface="Calibri"/>
                <a:sym typeface="Calibri"/>
              </a:rPr>
              <a:t>The name Synectics combines Greek word parts and suggests, "the bringing together of diverse elements."  Consider the images, which one best represents your current level of (collaborative) design of SDI for the students your serve.</a:t>
            </a:r>
            <a:endParaRPr sz="1400">
              <a:solidFill>
                <a:srgbClr val="333333"/>
              </a:solidFill>
              <a:highlight>
                <a:srgbClr val="FFFFFF"/>
              </a:highlight>
              <a:latin typeface="Calibri"/>
              <a:ea typeface="Calibri"/>
              <a:cs typeface="Calibri"/>
              <a:sym typeface="Calibri"/>
            </a:endParaRPr>
          </a:p>
          <a:p>
            <a:pPr indent="0" lvl="0" marL="0" rtl="0" algn="l">
              <a:spcBef>
                <a:spcPts val="0"/>
              </a:spcBef>
              <a:spcAft>
                <a:spcPts val="0"/>
              </a:spcAft>
              <a:buNone/>
            </a:pPr>
            <a:r>
              <a:rPr lang="en" sz="1400">
                <a:solidFill>
                  <a:srgbClr val="333333"/>
                </a:solidFill>
                <a:highlight>
                  <a:srgbClr val="FFFFFF"/>
                </a:highlight>
                <a:latin typeface="Calibri"/>
                <a:ea typeface="Calibri"/>
                <a:cs typeface="Calibri"/>
                <a:sym typeface="Calibri"/>
              </a:rPr>
              <a:t>Be prepared to share.</a:t>
            </a:r>
            <a:endParaRPr sz="1400">
              <a:solidFill>
                <a:srgbClr val="333333"/>
              </a:solidFill>
              <a:highlight>
                <a:srgbClr val="FFFFFF"/>
              </a:highlight>
              <a:latin typeface="Calibri"/>
              <a:ea typeface="Calibri"/>
              <a:cs typeface="Calibri"/>
              <a:sym typeface="Calibri"/>
            </a:endParaRPr>
          </a:p>
          <a:p>
            <a:pPr indent="0" lvl="0" marL="0" rtl="0" algn="l">
              <a:spcBef>
                <a:spcPts val="0"/>
              </a:spcBef>
              <a:spcAft>
                <a:spcPts val="0"/>
              </a:spcAft>
              <a:buNone/>
            </a:pPr>
            <a:r>
              <a:rPr b="1" lang="en" sz="1400">
                <a:latin typeface="Calibri"/>
                <a:ea typeface="Calibri"/>
                <a:cs typeface="Calibri"/>
                <a:sym typeface="Calibri"/>
              </a:rPr>
              <a:t>Need to Know: </a:t>
            </a:r>
            <a:r>
              <a:rPr lang="en" sz="1400">
                <a:latin typeface="Calibri"/>
                <a:ea typeface="Calibri"/>
                <a:cs typeface="Calibri"/>
                <a:sym typeface="Calibri"/>
              </a:rPr>
              <a:t>Prompt may vary depending on audience.</a:t>
            </a:r>
            <a:endParaRPr sz="1400">
              <a:latin typeface="Calibri"/>
              <a:ea typeface="Calibri"/>
              <a:cs typeface="Calibri"/>
              <a:sym typeface="Calibri"/>
            </a:endParaRPr>
          </a:p>
          <a:p>
            <a:pPr indent="0" lvl="0" marL="0" rtl="0" algn="l">
              <a:spcBef>
                <a:spcPts val="0"/>
              </a:spcBef>
              <a:spcAft>
                <a:spcPts val="0"/>
              </a:spcAft>
              <a:buNone/>
            </a:pPr>
            <a:r>
              <a:rPr i="1" lang="en" sz="1400">
                <a:latin typeface="Calibri"/>
                <a:ea typeface="Calibri"/>
                <a:cs typeface="Calibri"/>
                <a:sym typeface="Calibri"/>
              </a:rPr>
              <a:t>Note: Yellow Kaushan Script font indicates a processing/engagement activity.</a:t>
            </a:r>
            <a:endParaRPr i="1" sz="1400">
              <a:latin typeface="Calibri"/>
              <a:ea typeface="Calibri"/>
              <a:cs typeface="Calibri"/>
              <a:sym typeface="Calibri"/>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949a9cb2bc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5" name="Google Shape;595;g949a9cb2bc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400" u="sng">
                <a:solidFill>
                  <a:schemeClr val="dk1"/>
                </a:solidFill>
                <a:latin typeface="Calibri"/>
                <a:ea typeface="Calibri"/>
                <a:cs typeface="Calibri"/>
                <a:sym typeface="Calibri"/>
              </a:rPr>
              <a:t>To Say: </a:t>
            </a:r>
            <a:r>
              <a:rPr b="1" lang="en" sz="1400">
                <a:solidFill>
                  <a:schemeClr val="dk1"/>
                </a:solidFill>
                <a:latin typeface="Calibri"/>
                <a:ea typeface="Calibri"/>
                <a:cs typeface="Calibri"/>
                <a:sym typeface="Calibri"/>
              </a:rPr>
              <a:t> </a:t>
            </a:r>
            <a:endParaRPr b="1" sz="14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One of the benefits of the co-teaching model is to allow students to be placed in a general education placement and still receive SDI.  </a:t>
            </a:r>
            <a:r>
              <a:rPr lang="en" sz="1400" u="sng">
                <a:solidFill>
                  <a:schemeClr val="dk1"/>
                </a:solidFill>
                <a:latin typeface="Calibri"/>
                <a:ea typeface="Calibri"/>
                <a:cs typeface="Calibri"/>
                <a:sym typeface="Calibri"/>
              </a:rPr>
              <a:t> </a:t>
            </a:r>
            <a:endParaRPr sz="1400">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g9f0f9bf98b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2" name="Google Shape;602;g9f0f9bf98b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400" u="sng">
                <a:solidFill>
                  <a:schemeClr val="dk1"/>
                </a:solidFill>
                <a:latin typeface="Calibri"/>
                <a:ea typeface="Calibri"/>
                <a:cs typeface="Calibri"/>
                <a:sym typeface="Calibri"/>
              </a:rPr>
              <a:t>To Say: </a:t>
            </a:r>
            <a:r>
              <a:rPr b="1" lang="en" sz="1400">
                <a:solidFill>
                  <a:schemeClr val="dk1"/>
                </a:solidFill>
                <a:latin typeface="Calibri"/>
                <a:ea typeface="Calibri"/>
                <a:cs typeface="Calibri"/>
                <a:sym typeface="Calibri"/>
              </a:rPr>
              <a:t>  </a:t>
            </a:r>
            <a:endParaRPr b="1" sz="14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This is based on Anne Beninghof’s work with co-teaching.</a:t>
            </a:r>
            <a:r>
              <a:rPr lang="en" sz="1400">
                <a:solidFill>
                  <a:schemeClr val="dk1"/>
                </a:solidFill>
                <a:latin typeface="Calibri"/>
                <a:ea typeface="Calibri"/>
                <a:cs typeface="Calibri"/>
                <a:sym typeface="Calibri"/>
              </a:rPr>
              <a:t>Using Co-Teaching with the flexible grouping strategies provides a variety of ways to group students by skill, learning style, application needs or student interest.  SDI will fit seamlessly into these classroom practices.</a:t>
            </a:r>
            <a:endParaRPr sz="14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As the slide indicates, Level II use of flexible groups provides the most intensity of instruction possible. </a:t>
            </a:r>
            <a:endParaRPr b="1" sz="1400">
              <a:solidFill>
                <a:schemeClr val="dk1"/>
              </a:solidFill>
              <a:latin typeface="Calibri"/>
              <a:ea typeface="Calibri"/>
              <a:cs typeface="Calibri"/>
              <a:sym typeface="Calibri"/>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gb963d4d9e7_3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1" name="Google Shape;611;gb963d4d9e7_3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400" u="sng">
                <a:solidFill>
                  <a:schemeClr val="dk1"/>
                </a:solidFill>
                <a:latin typeface="Calibri"/>
                <a:ea typeface="Calibri"/>
                <a:cs typeface="Calibri"/>
                <a:sym typeface="Calibri"/>
              </a:rPr>
              <a:t>To Say:</a:t>
            </a:r>
            <a:r>
              <a:rPr b="1" lang="en" sz="1400">
                <a:solidFill>
                  <a:schemeClr val="dk1"/>
                </a:solidFill>
                <a:highlight>
                  <a:schemeClr val="lt1"/>
                </a:highlight>
                <a:latin typeface="Calibri"/>
                <a:ea typeface="Calibri"/>
                <a:cs typeface="Calibri"/>
                <a:sym typeface="Calibri"/>
              </a:rPr>
              <a:t>  </a:t>
            </a:r>
            <a:r>
              <a:rPr lang="en" sz="1400">
                <a:solidFill>
                  <a:srgbClr val="002938"/>
                </a:solidFill>
                <a:highlight>
                  <a:schemeClr val="lt1"/>
                </a:highlight>
                <a:latin typeface="Calibri"/>
                <a:ea typeface="Calibri"/>
                <a:cs typeface="Calibri"/>
                <a:sym typeface="Calibri"/>
              </a:rPr>
              <a:t>Universal Design for Learning Practices also support SDI in the regular classroom. Universal Design for Learning (UDL) is a way of thinking about teaching and learning that helps give all students an equal opportunity to succeed.</a:t>
            </a:r>
            <a:endParaRPr sz="1400">
              <a:solidFill>
                <a:srgbClr val="002938"/>
              </a:solidFill>
              <a:highlight>
                <a:schemeClr val="lt1"/>
              </a:highlight>
              <a:latin typeface="Calibri"/>
              <a:ea typeface="Calibri"/>
              <a:cs typeface="Calibri"/>
              <a:sym typeface="Calibri"/>
            </a:endParaRPr>
          </a:p>
          <a:p>
            <a:pPr indent="-317500" lvl="0" marL="457200" rtl="0" algn="l">
              <a:lnSpc>
                <a:spcPct val="115000"/>
              </a:lnSpc>
              <a:spcBef>
                <a:spcPts val="0"/>
              </a:spcBef>
              <a:spcAft>
                <a:spcPts val="0"/>
              </a:spcAft>
              <a:buClr>
                <a:srgbClr val="002938"/>
              </a:buClr>
              <a:buSzPts val="1400"/>
              <a:buFont typeface="Calibri"/>
              <a:buChar char="●"/>
            </a:pPr>
            <a:r>
              <a:rPr lang="en" sz="1400">
                <a:solidFill>
                  <a:srgbClr val="002938"/>
                </a:solidFill>
                <a:highlight>
                  <a:schemeClr val="lt1"/>
                </a:highlight>
                <a:latin typeface="Calibri"/>
                <a:ea typeface="Calibri"/>
                <a:cs typeface="Calibri"/>
                <a:sym typeface="Calibri"/>
              </a:rPr>
              <a:t>UDL offers flexibility in the ways students access material, engage with it and show what they know.</a:t>
            </a:r>
            <a:endParaRPr sz="1400">
              <a:solidFill>
                <a:srgbClr val="002938"/>
              </a:solidFill>
              <a:highlight>
                <a:schemeClr val="lt1"/>
              </a:highlight>
              <a:latin typeface="Calibri"/>
              <a:ea typeface="Calibri"/>
              <a:cs typeface="Calibri"/>
              <a:sym typeface="Calibri"/>
            </a:endParaRPr>
          </a:p>
          <a:p>
            <a:pPr indent="-317500" lvl="0" marL="457200" rtl="0" algn="l">
              <a:lnSpc>
                <a:spcPct val="115000"/>
              </a:lnSpc>
              <a:spcBef>
                <a:spcPts val="0"/>
              </a:spcBef>
              <a:spcAft>
                <a:spcPts val="0"/>
              </a:spcAft>
              <a:buClr>
                <a:srgbClr val="002938"/>
              </a:buClr>
              <a:buSzPts val="1400"/>
              <a:buFont typeface="Calibri"/>
              <a:buChar char="●"/>
            </a:pPr>
            <a:r>
              <a:rPr lang="en" sz="1400">
                <a:solidFill>
                  <a:srgbClr val="002938"/>
                </a:solidFill>
                <a:highlight>
                  <a:schemeClr val="lt1"/>
                </a:highlight>
                <a:latin typeface="Calibri"/>
                <a:ea typeface="Calibri"/>
                <a:cs typeface="Calibri"/>
                <a:sym typeface="Calibri"/>
              </a:rPr>
              <a:t>Developing lesson plans this way helps all kids, but it may be especially helpful for kids with learning and thinking differences.</a:t>
            </a:r>
            <a:endParaRPr sz="1400">
              <a:solidFill>
                <a:srgbClr val="002938"/>
              </a:solidFill>
              <a:highlight>
                <a:schemeClr val="lt1"/>
              </a:highlight>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400">
              <a:solidFill>
                <a:srgbClr val="292929"/>
              </a:solidFill>
              <a:highlight>
                <a:srgbClr val="FFFFFF"/>
              </a:highlight>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400">
                <a:solidFill>
                  <a:srgbClr val="292929"/>
                </a:solidFill>
                <a:highlight>
                  <a:srgbClr val="FFFFFF"/>
                </a:highlight>
                <a:latin typeface="Calibri"/>
                <a:ea typeface="Calibri"/>
                <a:cs typeface="Calibri"/>
                <a:sym typeface="Calibri"/>
              </a:rPr>
              <a:t>The UDL Guidelines are a tool used in the implementation of Universal Design for Learning, a framework to improve and optimize teaching and learning for all people based on scientific insights into how humans learn.The UDL Guidelines can be used by educators, curriculum developers, researchers, parents, and anyone else who wants to implement the UDL framework in a learning environment. These guidelines offer a set of concrete suggestions that can be applied to any discipline or domain to ensure that all learners can access and participate in meaningful, challenging learning opportunities.  </a:t>
            </a:r>
            <a:r>
              <a:rPr lang="en" sz="1400" u="sng">
                <a:solidFill>
                  <a:srgbClr val="1242BA"/>
                </a:solidFill>
                <a:highlight>
                  <a:srgbClr val="FFFFFF"/>
                </a:highlight>
                <a:latin typeface="Calibri"/>
                <a:ea typeface="Calibri"/>
                <a:cs typeface="Calibri"/>
                <a:sym typeface="Calibri"/>
                <a:hlinkClick r:id="rId2">
                  <a:extLst>
                    <a:ext uri="{A12FA001-AC4F-418D-AE19-62706E023703}">
                      <ahyp:hlinkClr val="tx"/>
                    </a:ext>
                  </a:extLst>
                </a:hlinkClick>
              </a:rPr>
              <a:t>Learn more about the Universal Design for Learning framework</a:t>
            </a:r>
            <a:r>
              <a:rPr lang="en" sz="1400">
                <a:solidFill>
                  <a:srgbClr val="292929"/>
                </a:solidFill>
                <a:highlight>
                  <a:srgbClr val="FFFFFF"/>
                </a:highlight>
                <a:latin typeface="Calibri"/>
                <a:ea typeface="Calibri"/>
                <a:cs typeface="Calibri"/>
                <a:sym typeface="Calibri"/>
              </a:rPr>
              <a:t> from CAST. </a:t>
            </a:r>
            <a:endParaRPr sz="1400">
              <a:solidFill>
                <a:srgbClr val="292929"/>
              </a:solidFill>
              <a:highlight>
                <a:srgbClr val="FFFFFF"/>
              </a:highlight>
              <a:latin typeface="Calibri"/>
              <a:ea typeface="Calibri"/>
              <a:cs typeface="Calibri"/>
              <a:sym typeface="Calibri"/>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97265eb5a8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0" name="Google Shape;620;g97265eb5a8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u="sng">
                <a:solidFill>
                  <a:schemeClr val="dk1"/>
                </a:solidFill>
                <a:latin typeface="Calibri"/>
                <a:ea typeface="Calibri"/>
                <a:cs typeface="Calibri"/>
                <a:sym typeface="Calibri"/>
              </a:rPr>
              <a:t>To Say:</a:t>
            </a:r>
            <a:r>
              <a:rPr b="1" lang="en" sz="1300" u="sng">
                <a:solidFill>
                  <a:schemeClr val="dk1"/>
                </a:solidFill>
                <a:latin typeface="Calibri"/>
                <a:ea typeface="Calibri"/>
                <a:cs typeface="Calibri"/>
                <a:sym typeface="Calibri"/>
              </a:rPr>
              <a:t> </a:t>
            </a:r>
            <a:endParaRPr b="1" sz="1300" u="sng">
              <a:solidFill>
                <a:schemeClr val="dk1"/>
              </a:solidFill>
              <a:latin typeface="Calibri"/>
              <a:ea typeface="Calibri"/>
              <a:cs typeface="Calibri"/>
              <a:sym typeface="Calibri"/>
            </a:endParaRPr>
          </a:p>
          <a:p>
            <a:pPr indent="0" lvl="0" marL="0" rtl="0" algn="l">
              <a:spcBef>
                <a:spcPts val="0"/>
              </a:spcBef>
              <a:spcAft>
                <a:spcPts val="0"/>
              </a:spcAft>
              <a:buNone/>
            </a:pPr>
            <a:r>
              <a:rPr lang="en" sz="1400">
                <a:solidFill>
                  <a:schemeClr val="dk1"/>
                </a:solidFill>
                <a:latin typeface="Calibri"/>
                <a:ea typeface="Calibri"/>
                <a:cs typeface="Calibri"/>
                <a:sym typeface="Calibri"/>
              </a:rPr>
              <a:t>There is a misconception that if a student is receiving services in a special education setting they are automatically receiving SDI. </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b="1" sz="1300">
              <a:solidFill>
                <a:schemeClr val="dk1"/>
              </a:solidFill>
            </a:endParaRPr>
          </a:p>
          <a:p>
            <a:pPr indent="0" lvl="0" marL="0" rtl="0" algn="l">
              <a:spcBef>
                <a:spcPts val="0"/>
              </a:spcBef>
              <a:spcAft>
                <a:spcPts val="0"/>
              </a:spcAft>
              <a:buClr>
                <a:schemeClr val="dk1"/>
              </a:buClr>
              <a:buSzPts val="1100"/>
              <a:buFont typeface="Arial"/>
              <a:buNone/>
            </a:pPr>
            <a:r>
              <a:rPr b="1" lang="en" sz="1400" u="sng">
                <a:solidFill>
                  <a:schemeClr val="dk1"/>
                </a:solidFill>
                <a:latin typeface="Calibri"/>
                <a:ea typeface="Calibri"/>
                <a:cs typeface="Calibri"/>
                <a:sym typeface="Calibri"/>
              </a:rPr>
              <a:t>Processing Activity</a:t>
            </a:r>
            <a:r>
              <a:rPr b="1" lang="en" sz="1400">
                <a:solidFill>
                  <a:schemeClr val="dk1"/>
                </a:solidFill>
                <a:latin typeface="Calibri"/>
                <a:ea typeface="Calibri"/>
                <a:cs typeface="Calibri"/>
                <a:sym typeface="Calibri"/>
              </a:rPr>
              <a:t>: </a:t>
            </a:r>
            <a:r>
              <a:rPr lang="en" sz="1400">
                <a:solidFill>
                  <a:schemeClr val="dk1"/>
                </a:solidFill>
                <a:latin typeface="Calibri"/>
                <a:ea typeface="Calibri"/>
                <a:cs typeface="Calibri"/>
                <a:sym typeface="Calibri"/>
              </a:rPr>
              <a:t>Consider the components of SDI that we have discussed today. Then consider instruction you have observed in a special education classroom. Take a minute to write down some non examples of SDI you have observed in a SPED classroom. When I call time, please share those with your table group.</a:t>
            </a:r>
            <a:endParaRPr sz="1400">
              <a:solidFill>
                <a:schemeClr val="dk1"/>
              </a:solidFill>
              <a:latin typeface="Calibri"/>
              <a:ea typeface="Calibri"/>
              <a:cs typeface="Calibri"/>
              <a:sym typeface="Calibri"/>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92d49f01c6_0_5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9" name="Google Shape;629;g92d49f01c6_0_5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400" u="sng">
                <a:solidFill>
                  <a:schemeClr val="dk1"/>
                </a:solidFill>
                <a:latin typeface="Calibri"/>
                <a:ea typeface="Calibri"/>
                <a:cs typeface="Calibri"/>
                <a:sym typeface="Calibri"/>
              </a:rPr>
              <a:t>To Know</a:t>
            </a:r>
            <a:r>
              <a:rPr lang="en" sz="1400">
                <a:solidFill>
                  <a:schemeClr val="dk1"/>
                </a:solidFill>
                <a:latin typeface="Calibri"/>
                <a:ea typeface="Calibri"/>
                <a:cs typeface="Calibri"/>
                <a:sym typeface="Calibri"/>
              </a:rPr>
              <a:t>: This is  a transition slide.</a:t>
            </a:r>
            <a:endParaRPr sz="1400">
              <a:latin typeface="Calibri"/>
              <a:ea typeface="Calibri"/>
              <a:cs typeface="Calibri"/>
              <a:sym typeface="Calibri"/>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97265eb5a8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6" name="Google Shape;636;g97265eb5a8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latin typeface="Calibri"/>
              <a:ea typeface="Calibri"/>
              <a:cs typeface="Calibri"/>
              <a:sym typeface="Calibri"/>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g9a49743726_1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3" name="Google Shape;643;g9a49743726_1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400" u="sng">
                <a:solidFill>
                  <a:schemeClr val="dk1"/>
                </a:solidFill>
                <a:latin typeface="Calibri"/>
                <a:ea typeface="Calibri"/>
                <a:cs typeface="Calibri"/>
                <a:sym typeface="Calibri"/>
              </a:rPr>
              <a:t>To Say:</a:t>
            </a:r>
            <a:r>
              <a:rPr b="1" lang="en" sz="1400">
                <a:solidFill>
                  <a:schemeClr val="dk1"/>
                </a:solidFill>
                <a:latin typeface="Calibri"/>
                <a:ea typeface="Calibri"/>
                <a:cs typeface="Calibri"/>
                <a:sym typeface="Calibri"/>
              </a:rPr>
              <a:t>  </a:t>
            </a:r>
            <a:endParaRPr b="1" sz="14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These are some of the places to document SDI  in the IEP.</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b="1" sz="1400" u="sng">
              <a:solidFill>
                <a:schemeClr val="dk1"/>
              </a:solidFill>
              <a:latin typeface="Calibri"/>
              <a:ea typeface="Calibri"/>
              <a:cs typeface="Calibri"/>
              <a:sym typeface="Calibri"/>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g9a49743726_1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0" name="Google Shape;650;g9a49743726_1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u="sng">
                <a:solidFill>
                  <a:schemeClr val="dk1"/>
                </a:solidFill>
                <a:latin typeface="Calibri"/>
                <a:ea typeface="Calibri"/>
                <a:cs typeface="Calibri"/>
                <a:sym typeface="Calibri"/>
              </a:rPr>
              <a:t>To Say:</a:t>
            </a:r>
            <a:r>
              <a:rPr b="1" lang="en" sz="1400">
                <a:solidFill>
                  <a:schemeClr val="dk1"/>
                </a:solidFill>
                <a:latin typeface="Calibri"/>
                <a:ea typeface="Calibri"/>
                <a:cs typeface="Calibri"/>
                <a:sym typeface="Calibri"/>
              </a:rPr>
              <a:t>  </a:t>
            </a:r>
            <a:r>
              <a:rPr lang="en" sz="1400">
                <a:latin typeface="Calibri"/>
                <a:ea typeface="Calibri"/>
                <a:cs typeface="Calibri"/>
                <a:sym typeface="Calibri"/>
              </a:rPr>
              <a:t> </a:t>
            </a:r>
            <a:endParaRPr sz="1400">
              <a:latin typeface="Calibri"/>
              <a:ea typeface="Calibri"/>
              <a:cs typeface="Calibri"/>
              <a:sym typeface="Calibri"/>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891911c3fa_0_259:notes"/>
          <p:cNvSpPr/>
          <p:nvPr>
            <p:ph idx="2" type="sldImg"/>
          </p:nvPr>
        </p:nvSpPr>
        <p:spPr>
          <a:xfrm>
            <a:off x="397565" y="685488"/>
            <a:ext cx="6063000" cy="3429000"/>
          </a:xfrm>
          <a:custGeom>
            <a:rect b="b" l="l" r="r" t="t"/>
            <a:pathLst>
              <a:path extrusionOk="0" h="120000" w="120000">
                <a:moveTo>
                  <a:pt x="0" y="0"/>
                </a:moveTo>
                <a:lnTo>
                  <a:pt x="120000" y="0"/>
                </a:lnTo>
                <a:lnTo>
                  <a:pt x="120000" y="120000"/>
                </a:lnTo>
                <a:lnTo>
                  <a:pt x="0" y="120000"/>
                </a:lnTo>
                <a:close/>
              </a:path>
            </a:pathLst>
          </a:custGeom>
        </p:spPr>
      </p:sp>
      <p:sp>
        <p:nvSpPr>
          <p:cNvPr id="657" name="Google Shape;657;g891911c3fa_0_259:notes"/>
          <p:cNvSpPr txBox="1"/>
          <p:nvPr>
            <p:ph idx="1" type="body"/>
          </p:nvPr>
        </p:nvSpPr>
        <p:spPr>
          <a:xfrm>
            <a:off x="686274" y="4344689"/>
            <a:ext cx="5485500" cy="4113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u="sng">
                <a:latin typeface="Calibri"/>
                <a:ea typeface="Calibri"/>
                <a:cs typeface="Calibri"/>
                <a:sym typeface="Calibri"/>
              </a:rPr>
              <a:t>To Say</a:t>
            </a:r>
            <a:r>
              <a:rPr b="1" lang="en" sz="1400" u="sng">
                <a:latin typeface="Calibri"/>
                <a:ea typeface="Calibri"/>
                <a:cs typeface="Calibri"/>
                <a:sym typeface="Calibri"/>
              </a:rPr>
              <a:t>:</a:t>
            </a:r>
            <a:r>
              <a:rPr b="1" lang="en" sz="1400">
                <a:latin typeface="Calibri"/>
                <a:ea typeface="Calibri"/>
                <a:cs typeface="Calibri"/>
                <a:sym typeface="Calibri"/>
              </a:rPr>
              <a:t> </a:t>
            </a:r>
            <a:r>
              <a:rPr lang="en" sz="1400">
                <a:latin typeface="Calibri"/>
                <a:ea typeface="Calibri"/>
                <a:cs typeface="Calibri"/>
                <a:sym typeface="Calibri"/>
              </a:rPr>
              <a:t>  </a:t>
            </a:r>
            <a:endParaRPr sz="1400">
              <a:latin typeface="Calibri"/>
              <a:ea typeface="Calibri"/>
              <a:cs typeface="Calibri"/>
              <a:sym typeface="Calibri"/>
            </a:endParaRPr>
          </a:p>
          <a:p>
            <a:pPr indent="0" lvl="0" marL="0" rtl="0" algn="l">
              <a:spcBef>
                <a:spcPts val="0"/>
              </a:spcBef>
              <a:spcAft>
                <a:spcPts val="0"/>
              </a:spcAft>
              <a:buNone/>
            </a:pPr>
            <a:r>
              <a:rPr lang="en" sz="1400">
                <a:latin typeface="Calibri"/>
                <a:ea typeface="Calibri"/>
                <a:cs typeface="Calibri"/>
                <a:sym typeface="Calibri"/>
              </a:rPr>
              <a:t>Let’s connect what you are learning about </a:t>
            </a:r>
            <a:r>
              <a:rPr lang="en" sz="1400">
                <a:solidFill>
                  <a:schemeClr val="dk1"/>
                </a:solidFill>
                <a:latin typeface="Calibri"/>
                <a:ea typeface="Calibri"/>
                <a:cs typeface="Calibri"/>
                <a:sym typeface="Calibri"/>
              </a:rPr>
              <a:t>SDI to your practices.</a:t>
            </a:r>
            <a:endParaRPr sz="1400">
              <a:latin typeface="Calibri"/>
              <a:ea typeface="Calibri"/>
              <a:cs typeface="Calibri"/>
              <a:sym typeface="Calibri"/>
            </a:endParaRPr>
          </a:p>
        </p:txBody>
      </p:sp>
      <p:sp>
        <p:nvSpPr>
          <p:cNvPr id="658" name="Google Shape;658;g891911c3fa_0_259:notes"/>
          <p:cNvSpPr txBox="1"/>
          <p:nvPr>
            <p:ph idx="12" type="sldNum"/>
          </p:nvPr>
        </p:nvSpPr>
        <p:spPr>
          <a:xfrm>
            <a:off x="3884148" y="8684690"/>
            <a:ext cx="2972400" cy="457800"/>
          </a:xfrm>
          <a:prstGeom prst="rect">
            <a:avLst/>
          </a:prstGeom>
          <a:noFill/>
          <a:ln>
            <a:noFill/>
          </a:ln>
        </p:spPr>
        <p:txBody>
          <a:bodyPr anchorCtr="0" anchor="ctr" bIns="89600" lIns="89600" spcFirstLastPara="1" rIns="89600" wrap="square" tIns="89600">
            <a:noAutofit/>
          </a:bodyPr>
          <a:lstStyle/>
          <a:p>
            <a:pPr indent="0" lvl="0" marL="0" rtl="0" algn="l">
              <a:spcBef>
                <a:spcPts val="0"/>
              </a:spcBef>
              <a:spcAft>
                <a:spcPts val="0"/>
              </a:spcAft>
              <a:buClr>
                <a:srgbClr val="000000"/>
              </a:buClr>
              <a:buFont typeface="Arial"/>
              <a:buNone/>
            </a:pPr>
            <a:fld id="{00000000-1234-1234-1234-123412341234}" type="slidenum">
              <a:rPr lang="en" sz="1400"/>
              <a:t>‹#›</a:t>
            </a:fld>
            <a:endParaRPr sz="1400"/>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g891911c3fa_0_240: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p:spPr>
      </p:sp>
      <p:sp>
        <p:nvSpPr>
          <p:cNvPr id="665" name="Google Shape;665;g891911c3fa_0_24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400" u="sng">
                <a:solidFill>
                  <a:schemeClr val="dk1"/>
                </a:solidFill>
                <a:latin typeface="Calibri"/>
                <a:ea typeface="Calibri"/>
                <a:cs typeface="Calibri"/>
                <a:sym typeface="Calibri"/>
              </a:rPr>
              <a:t>To Say: </a:t>
            </a:r>
            <a:endParaRPr sz="14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 sz="1400">
                <a:latin typeface="Calibri"/>
                <a:ea typeface="Calibri"/>
                <a:cs typeface="Calibri"/>
                <a:sym typeface="Calibri"/>
              </a:rPr>
              <a:t>C</a:t>
            </a:r>
            <a:r>
              <a:rPr b="1" lang="en" sz="1400">
                <a:latin typeface="Calibri"/>
                <a:ea typeface="Calibri"/>
                <a:cs typeface="Calibri"/>
                <a:sym typeface="Calibri"/>
              </a:rPr>
              <a:t>ontent:</a:t>
            </a:r>
            <a:r>
              <a:rPr lang="en" sz="1400">
                <a:latin typeface="Calibri"/>
                <a:ea typeface="Calibri"/>
                <a:cs typeface="Calibri"/>
                <a:sym typeface="Calibri"/>
              </a:rPr>
              <a:t>  what is being taught--the knowledge and skills that a student with a disability has that are different from those typical students</a:t>
            </a:r>
            <a:endParaRPr sz="14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4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 sz="1400">
                <a:latin typeface="Calibri"/>
                <a:ea typeface="Calibri"/>
                <a:cs typeface="Calibri"/>
                <a:sym typeface="Calibri"/>
              </a:rPr>
              <a:t>M</a:t>
            </a:r>
            <a:r>
              <a:rPr b="1" lang="en" sz="1400">
                <a:latin typeface="Calibri"/>
                <a:ea typeface="Calibri"/>
                <a:cs typeface="Calibri"/>
                <a:sym typeface="Calibri"/>
              </a:rPr>
              <a:t>ethodology: </a:t>
            </a:r>
            <a:r>
              <a:rPr lang="en" sz="1400">
                <a:latin typeface="Calibri"/>
                <a:ea typeface="Calibri"/>
                <a:cs typeface="Calibri"/>
                <a:sym typeface="Calibri"/>
              </a:rPr>
              <a:t> different instructional strategies and approaches being used to teach content, ie: Wilson vs fountas and pinnell</a:t>
            </a:r>
            <a:endParaRPr sz="14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4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 sz="1400">
                <a:latin typeface="Calibri"/>
                <a:ea typeface="Calibri"/>
                <a:cs typeface="Calibri"/>
                <a:sym typeface="Calibri"/>
              </a:rPr>
              <a:t>D</a:t>
            </a:r>
            <a:r>
              <a:rPr b="1" lang="en" sz="1400">
                <a:latin typeface="Calibri"/>
                <a:ea typeface="Calibri"/>
                <a:cs typeface="Calibri"/>
                <a:sym typeface="Calibri"/>
              </a:rPr>
              <a:t>elivery: </a:t>
            </a:r>
            <a:r>
              <a:rPr lang="en" sz="1400">
                <a:latin typeface="Calibri"/>
                <a:ea typeface="Calibri"/>
                <a:cs typeface="Calibri"/>
                <a:sym typeface="Calibri"/>
              </a:rPr>
              <a:t> the way instruction is delivered, ie. small group, individual, more intensive, etc</a:t>
            </a:r>
            <a:endParaRPr sz="1400">
              <a:latin typeface="Calibri"/>
              <a:ea typeface="Calibri"/>
              <a:cs typeface="Calibri"/>
              <a:sym typeface="Calibri"/>
            </a:endParaRPr>
          </a:p>
          <a:p>
            <a:pPr indent="0" lvl="0" marL="0" rtl="0" algn="l">
              <a:spcBef>
                <a:spcPts val="0"/>
              </a:spcBef>
              <a:spcAft>
                <a:spcPts val="0"/>
              </a:spcAft>
              <a:buNone/>
            </a:pPr>
            <a:r>
              <a:t/>
            </a:r>
            <a:endParaRPr sz="1200"/>
          </a:p>
        </p:txBody>
      </p:sp>
      <p:sp>
        <p:nvSpPr>
          <p:cNvPr id="666" name="Google Shape;666;g891911c3fa_0_240:notes"/>
          <p:cNvSpPr txBox="1"/>
          <p:nvPr>
            <p:ph idx="12" type="sldNum"/>
          </p:nvPr>
        </p:nvSpPr>
        <p:spPr>
          <a:xfrm>
            <a:off x="3884613" y="8685214"/>
            <a:ext cx="2971800" cy="459000"/>
          </a:xfrm>
          <a:prstGeom prst="rect">
            <a:avLst/>
          </a:prstGeom>
          <a:noFill/>
          <a:ln>
            <a:noFill/>
          </a:ln>
        </p:spPr>
        <p:txBody>
          <a:bodyPr anchorCtr="0" anchor="ctr" bIns="89600" lIns="89600" spcFirstLastPara="1" rIns="89600" wrap="square" tIns="89600">
            <a:noAutofit/>
          </a:bodyPr>
          <a:lstStyle/>
          <a:p>
            <a:pPr indent="0" lvl="0" marL="0" rtl="0" algn="l">
              <a:spcBef>
                <a:spcPts val="0"/>
              </a:spcBef>
              <a:spcAft>
                <a:spcPts val="0"/>
              </a:spcAft>
              <a:buClr>
                <a:srgbClr val="000000"/>
              </a:buClr>
              <a:buFont typeface="Arial"/>
              <a:buNone/>
            </a:pPr>
            <a:fld id="{00000000-1234-1234-1234-123412341234}" type="slidenum">
              <a:rPr lang="en" sz="1400"/>
              <a:t>‹#›</a:t>
            </a:fld>
            <a:endParaRPr sz="14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9f29c1b7a1_3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9f29c1b7a1_3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latin typeface="Calibri"/>
                <a:ea typeface="Calibri"/>
                <a:cs typeface="Calibri"/>
                <a:sym typeface="Calibri"/>
              </a:rPr>
              <a:t>State the intentions or have participants read them on their own.</a:t>
            </a:r>
            <a:endParaRPr sz="1400">
              <a:latin typeface="Calibri"/>
              <a:ea typeface="Calibri"/>
              <a:cs typeface="Calibri"/>
              <a:sym typeface="Calibri"/>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g9a49743726_1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3" name="Google Shape;673;g9a49743726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a:latin typeface="Calibri"/>
                <a:ea typeface="Calibri"/>
                <a:cs typeface="Calibri"/>
                <a:sym typeface="Calibri"/>
              </a:rPr>
              <a:t> </a:t>
            </a:r>
            <a:r>
              <a:rPr b="1" lang="en" sz="1400" u="sng">
                <a:latin typeface="Calibri"/>
                <a:ea typeface="Calibri"/>
                <a:cs typeface="Calibri"/>
                <a:sym typeface="Calibri"/>
              </a:rPr>
              <a:t>To Say</a:t>
            </a:r>
            <a:r>
              <a:rPr lang="en" sz="1400" u="sng">
                <a:latin typeface="Calibri"/>
                <a:ea typeface="Calibri"/>
                <a:cs typeface="Calibri"/>
                <a:sym typeface="Calibri"/>
              </a:rPr>
              <a:t>:</a:t>
            </a:r>
            <a:r>
              <a:rPr lang="en" sz="1400">
                <a:latin typeface="Calibri"/>
                <a:ea typeface="Calibri"/>
                <a:cs typeface="Calibri"/>
                <a:sym typeface="Calibri"/>
              </a:rPr>
              <a:t> </a:t>
            </a:r>
            <a:endParaRPr sz="1400">
              <a:latin typeface="Calibri"/>
              <a:ea typeface="Calibri"/>
              <a:cs typeface="Calibri"/>
              <a:sym typeface="Calibri"/>
            </a:endParaRPr>
          </a:p>
          <a:p>
            <a:pPr indent="0" lvl="0" marL="0" rtl="0" algn="l">
              <a:spcBef>
                <a:spcPts val="0"/>
              </a:spcBef>
              <a:spcAft>
                <a:spcPts val="0"/>
              </a:spcAft>
              <a:buNone/>
            </a:pPr>
            <a:r>
              <a:rPr lang="en" sz="1400">
                <a:latin typeface="Calibri"/>
                <a:ea typeface="Calibri"/>
                <a:cs typeface="Calibri"/>
                <a:sym typeface="Calibri"/>
              </a:rPr>
              <a:t> Please look at </a:t>
            </a:r>
            <a:r>
              <a:rPr b="1" lang="en" sz="1400">
                <a:latin typeface="Calibri"/>
                <a:ea typeface="Calibri"/>
                <a:cs typeface="Calibri"/>
                <a:sym typeface="Calibri"/>
              </a:rPr>
              <a:t>Handout #1</a:t>
            </a:r>
            <a:r>
              <a:rPr lang="en" sz="1400">
                <a:latin typeface="Calibri"/>
                <a:ea typeface="Calibri"/>
                <a:cs typeface="Calibri"/>
                <a:sym typeface="Calibri"/>
              </a:rPr>
              <a:t>. During the rest of this training we will be using this table format to practice designing SDI based on some data we will provide for you. You will consider the questions at the top of your handout.</a:t>
            </a:r>
            <a:endParaRPr sz="1400">
              <a:latin typeface="Calibri"/>
              <a:ea typeface="Calibri"/>
              <a:cs typeface="Calibri"/>
              <a:sym typeface="Calibri"/>
            </a:endParaRPr>
          </a:p>
          <a:p>
            <a:pPr indent="0" lvl="0" marL="0" rtl="0" algn="l">
              <a:spcBef>
                <a:spcPts val="0"/>
              </a:spcBef>
              <a:spcAft>
                <a:spcPts val="0"/>
              </a:spcAft>
              <a:buNone/>
            </a:pPr>
            <a:r>
              <a:t/>
            </a:r>
            <a:endParaRPr sz="1400">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AutoNum type="arabicPeriod"/>
            </a:pPr>
            <a:r>
              <a:rPr lang="en" sz="1400">
                <a:solidFill>
                  <a:schemeClr val="dk1"/>
                </a:solidFill>
                <a:latin typeface="Calibri"/>
                <a:ea typeface="Calibri"/>
                <a:cs typeface="Calibri"/>
                <a:sym typeface="Calibri"/>
              </a:rPr>
              <a:t>Does this student’s disability impact his/her participation in the general education curriculum to a such a marked degree that grade level content will need to be modified? What modifications will be used ? In what content areas will they be necessary?</a:t>
            </a:r>
            <a:endParaRPr sz="14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400">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AutoNum type="arabicPeriod"/>
            </a:pPr>
            <a:r>
              <a:rPr lang="en" sz="1400">
                <a:solidFill>
                  <a:schemeClr val="dk1"/>
                </a:solidFill>
                <a:latin typeface="Calibri"/>
                <a:ea typeface="Calibri"/>
                <a:cs typeface="Calibri"/>
                <a:sym typeface="Calibri"/>
              </a:rPr>
              <a:t>What research-based strategy(ies) will be used to address the students’ deficits?</a:t>
            </a:r>
            <a:endParaRPr sz="14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  </a:t>
            </a:r>
            <a:endParaRPr sz="1400">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AutoNum type="arabicPeriod"/>
            </a:pPr>
            <a:r>
              <a:rPr lang="en" sz="1400">
                <a:solidFill>
                  <a:schemeClr val="dk1"/>
                </a:solidFill>
                <a:latin typeface="Calibri"/>
                <a:ea typeface="Calibri"/>
                <a:cs typeface="Calibri"/>
                <a:sym typeface="Calibri"/>
              </a:rPr>
              <a:t>What accommodations and resources will the student need to access grade level standards? How will the delivery of instruction be adapted for this student?</a:t>
            </a:r>
            <a:endParaRPr sz="1400">
              <a:solidFill>
                <a:schemeClr val="dk1"/>
              </a:solidFill>
              <a:latin typeface="Calibri"/>
              <a:ea typeface="Calibri"/>
              <a:cs typeface="Calibri"/>
              <a:sym typeface="Calibri"/>
            </a:endParaRPr>
          </a:p>
          <a:p>
            <a:pPr indent="0" lvl="0" marL="457200" rtl="0" algn="l">
              <a:spcBef>
                <a:spcPts val="0"/>
              </a:spcBef>
              <a:spcAft>
                <a:spcPts val="0"/>
              </a:spcAft>
              <a:buNone/>
            </a:pPr>
            <a:r>
              <a:t/>
            </a:r>
            <a:endParaRPr sz="1400">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AutoNum type="arabicPeriod"/>
            </a:pPr>
            <a:r>
              <a:rPr lang="en" sz="1400">
                <a:solidFill>
                  <a:schemeClr val="dk1"/>
                </a:solidFill>
                <a:latin typeface="Calibri"/>
                <a:ea typeface="Calibri"/>
                <a:cs typeface="Calibri"/>
                <a:sym typeface="Calibri"/>
              </a:rPr>
              <a:t>How will instruction be monitored? Who will monitor instruction?</a:t>
            </a:r>
            <a:endParaRPr sz="14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400">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AutoNum type="arabicPeriod"/>
            </a:pPr>
            <a:r>
              <a:rPr lang="en" sz="1400">
                <a:solidFill>
                  <a:schemeClr val="dk1"/>
                </a:solidFill>
                <a:latin typeface="Calibri"/>
                <a:ea typeface="Calibri"/>
                <a:cs typeface="Calibri"/>
                <a:sym typeface="Calibri"/>
              </a:rPr>
              <a:t>How is this different from what is already being provided in the general education classroom?</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sz="1400">
              <a:solidFill>
                <a:schemeClr val="dk1"/>
              </a:solidFill>
              <a:latin typeface="Calibri"/>
              <a:ea typeface="Calibri"/>
              <a:cs typeface="Calibri"/>
              <a:sym typeface="Calibri"/>
            </a:endParaRPr>
          </a:p>
          <a:p>
            <a:pPr indent="0" lvl="0" marL="0" rtl="0" algn="l">
              <a:spcBef>
                <a:spcPts val="0"/>
              </a:spcBef>
              <a:spcAft>
                <a:spcPts val="0"/>
              </a:spcAft>
              <a:buNone/>
            </a:pPr>
            <a:r>
              <a:rPr b="1" lang="en" sz="1400">
                <a:solidFill>
                  <a:schemeClr val="dk1"/>
                </a:solidFill>
                <a:latin typeface="Calibri"/>
                <a:ea typeface="Calibri"/>
                <a:cs typeface="Calibri"/>
                <a:sym typeface="Calibri"/>
              </a:rPr>
              <a:t>Let’s take a look at several examples in the next few slides.</a:t>
            </a:r>
            <a:endParaRPr b="1" sz="14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4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4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sz="1400">
              <a:latin typeface="Calibri"/>
              <a:ea typeface="Calibri"/>
              <a:cs typeface="Calibri"/>
              <a:sym typeface="Calibri"/>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g8be6d5e72d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0" name="Google Shape;680;g8be6d5e72d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latin typeface="Calibri"/>
                <a:ea typeface="Calibri"/>
                <a:cs typeface="Calibri"/>
                <a:sym typeface="Calibri"/>
              </a:rPr>
              <a:t> </a:t>
            </a:r>
            <a:r>
              <a:rPr b="1" lang="en" sz="1400" u="sng">
                <a:latin typeface="Calibri"/>
                <a:ea typeface="Calibri"/>
                <a:cs typeface="Calibri"/>
                <a:sym typeface="Calibri"/>
              </a:rPr>
              <a:t>To Say:</a:t>
            </a:r>
            <a:r>
              <a:rPr lang="en" sz="1400">
                <a:latin typeface="Calibri"/>
                <a:ea typeface="Calibri"/>
                <a:cs typeface="Calibri"/>
                <a:sym typeface="Calibri"/>
              </a:rPr>
              <a:t> </a:t>
            </a:r>
            <a:endParaRPr sz="1400">
              <a:latin typeface="Calibri"/>
              <a:ea typeface="Calibri"/>
              <a:cs typeface="Calibri"/>
              <a:sym typeface="Calibri"/>
            </a:endParaRPr>
          </a:p>
          <a:p>
            <a:pPr indent="0" lvl="0" marL="0" rtl="0" algn="l">
              <a:spcBef>
                <a:spcPts val="0"/>
              </a:spcBef>
              <a:spcAft>
                <a:spcPts val="0"/>
              </a:spcAft>
              <a:buNone/>
            </a:pPr>
            <a:r>
              <a:rPr lang="en" sz="1400">
                <a:latin typeface="Calibri"/>
                <a:ea typeface="Calibri"/>
                <a:cs typeface="Calibri"/>
                <a:sym typeface="Calibri"/>
              </a:rPr>
              <a:t>Specific skill deficits with decoding. Reference slide 16 (RGR Diagnostic Phonics Survey)</a:t>
            </a:r>
            <a:endParaRPr sz="14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 sz="1400">
                <a:solidFill>
                  <a:schemeClr val="dk1"/>
                </a:solidFill>
                <a:latin typeface="Calibri"/>
                <a:ea typeface="Calibri"/>
                <a:cs typeface="Calibri"/>
                <a:sym typeface="Calibri"/>
              </a:rPr>
              <a:t>Analysis:</a:t>
            </a:r>
            <a:r>
              <a:rPr lang="en" sz="1400">
                <a:solidFill>
                  <a:schemeClr val="dk1"/>
                </a:solidFill>
                <a:latin typeface="Calibri"/>
                <a:ea typeface="Calibri"/>
                <a:cs typeface="Calibri"/>
                <a:sym typeface="Calibri"/>
              </a:rPr>
              <a:t> Remarkable gains in short vowel decoding of regular and nonsense words, although the student continues to segment blends and digraph sounds when decoding. The student also self-corrects when reading sentences.</a:t>
            </a:r>
            <a:endParaRPr sz="14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 sz="1400">
                <a:solidFill>
                  <a:schemeClr val="dk1"/>
                </a:solidFill>
                <a:latin typeface="Calibri"/>
                <a:ea typeface="Calibri"/>
                <a:cs typeface="Calibri"/>
                <a:sym typeface="Calibri"/>
              </a:rPr>
              <a:t>Participants generate: What are some ways to progress monitor this goal?</a:t>
            </a:r>
            <a:endParaRPr b="1" sz="14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4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4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g8bd1d15074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8" name="Google Shape;688;g8bd1d15074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400">
                <a:solidFill>
                  <a:schemeClr val="dk1"/>
                </a:solidFill>
                <a:latin typeface="Calibri"/>
                <a:ea typeface="Calibri"/>
                <a:cs typeface="Calibri"/>
                <a:sym typeface="Calibri"/>
              </a:rPr>
              <a:t>What are</a:t>
            </a:r>
            <a:r>
              <a:rPr b="1" lang="en" sz="1400">
                <a:solidFill>
                  <a:schemeClr val="dk1"/>
                </a:solidFill>
                <a:latin typeface="Calibri"/>
                <a:ea typeface="Calibri"/>
                <a:cs typeface="Calibri"/>
                <a:sym typeface="Calibri"/>
              </a:rPr>
              <a:t> some ways to progress monitor this goal?</a:t>
            </a:r>
            <a:endParaRPr b="1"/>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g8bda56744a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5" name="Google Shape;695;g8bda56744a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400">
                <a:solidFill>
                  <a:schemeClr val="dk1"/>
                </a:solidFill>
                <a:latin typeface="Calibri"/>
                <a:ea typeface="Calibri"/>
                <a:cs typeface="Calibri"/>
                <a:sym typeface="Calibri"/>
              </a:rPr>
              <a:t>What are</a:t>
            </a:r>
            <a:r>
              <a:rPr b="1" lang="en" sz="1400">
                <a:solidFill>
                  <a:schemeClr val="dk1"/>
                </a:solidFill>
                <a:latin typeface="Calibri"/>
                <a:ea typeface="Calibri"/>
                <a:cs typeface="Calibri"/>
                <a:sym typeface="Calibri"/>
              </a:rPr>
              <a:t> some ways to progress monitor this goal?</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g8bda56744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2" name="Google Shape;702;g8bda56744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u="sng">
                <a:latin typeface="Calibri"/>
                <a:ea typeface="Calibri"/>
                <a:cs typeface="Calibri"/>
                <a:sym typeface="Calibri"/>
              </a:rPr>
              <a:t> To Do:</a:t>
            </a:r>
            <a:r>
              <a:rPr b="1" lang="en" sz="1400">
                <a:latin typeface="Calibri"/>
                <a:ea typeface="Calibri"/>
                <a:cs typeface="Calibri"/>
                <a:sym typeface="Calibri"/>
              </a:rPr>
              <a:t>  </a:t>
            </a:r>
            <a:r>
              <a:rPr lang="en" sz="1400">
                <a:latin typeface="Calibri"/>
                <a:ea typeface="Calibri"/>
                <a:cs typeface="Calibri"/>
                <a:sym typeface="Calibri"/>
              </a:rPr>
              <a:t>With a partner, use handout #5, the following Case Scenario, and</a:t>
            </a:r>
            <a:r>
              <a:rPr b="1" lang="en" sz="1400">
                <a:latin typeface="Calibri"/>
                <a:ea typeface="Calibri"/>
                <a:cs typeface="Calibri"/>
                <a:sym typeface="Calibri"/>
              </a:rPr>
              <a:t> </a:t>
            </a:r>
            <a:r>
              <a:rPr lang="en" sz="1400">
                <a:latin typeface="Calibri"/>
                <a:ea typeface="Calibri"/>
                <a:cs typeface="Calibri"/>
                <a:sym typeface="Calibri"/>
              </a:rPr>
              <a:t>handout #1 (with the descriptions for each component) determine the appropriate  SDI.</a:t>
            </a:r>
            <a:endParaRPr sz="1400">
              <a:latin typeface="Calibri"/>
              <a:ea typeface="Calibri"/>
              <a:cs typeface="Calibri"/>
              <a:sym typeface="Calibri"/>
            </a:endParaRPr>
          </a:p>
          <a:p>
            <a:pPr indent="0" lvl="0" marL="0" rtl="0" algn="l">
              <a:spcBef>
                <a:spcPts val="0"/>
              </a:spcBef>
              <a:spcAft>
                <a:spcPts val="0"/>
              </a:spcAft>
              <a:buNone/>
            </a:pPr>
            <a:r>
              <a:rPr b="1" lang="en" sz="1400">
                <a:latin typeface="Calibri"/>
                <a:ea typeface="Calibri"/>
                <a:cs typeface="Calibri"/>
                <a:sym typeface="Calibri"/>
              </a:rPr>
              <a:t>Need to Know/Do:</a:t>
            </a:r>
            <a:r>
              <a:rPr lang="en" sz="1400">
                <a:latin typeface="Calibri"/>
                <a:ea typeface="Calibri"/>
                <a:cs typeface="Calibri"/>
                <a:sym typeface="Calibri"/>
              </a:rPr>
              <a:t> Make a front/back copy of the Case Scenario and standards to distribute to teachers.</a:t>
            </a:r>
            <a:endParaRPr sz="1400">
              <a:latin typeface="Calibri"/>
              <a:ea typeface="Calibri"/>
              <a:cs typeface="Calibri"/>
              <a:sym typeface="Calibri"/>
            </a:endParaRPr>
          </a:p>
          <a:p>
            <a:pPr indent="0" lvl="0" marL="0" rtl="0" algn="l">
              <a:spcBef>
                <a:spcPts val="0"/>
              </a:spcBef>
              <a:spcAft>
                <a:spcPts val="0"/>
              </a:spcAft>
              <a:buNone/>
            </a:pPr>
            <a:r>
              <a:t/>
            </a:r>
            <a:endParaRPr sz="1400">
              <a:latin typeface="Calibri"/>
              <a:ea typeface="Calibri"/>
              <a:cs typeface="Calibri"/>
              <a:sym typeface="Calibri"/>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g9a496fb0f9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1" name="Google Shape;711;g9a496fb0f9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400">
                <a:solidFill>
                  <a:schemeClr val="dk1"/>
                </a:solidFill>
                <a:latin typeface="Calibri"/>
                <a:ea typeface="Calibri"/>
                <a:cs typeface="Calibri"/>
                <a:sym typeface="Calibri"/>
              </a:rPr>
              <a:t>To Say:  </a:t>
            </a:r>
            <a:r>
              <a:rPr lang="en" sz="1400">
                <a:solidFill>
                  <a:schemeClr val="dk1"/>
                </a:solidFill>
                <a:latin typeface="Calibri"/>
                <a:ea typeface="Calibri"/>
                <a:cs typeface="Calibri"/>
                <a:sym typeface="Calibri"/>
              </a:rPr>
              <a:t>(Two-sided Handout #6)</a:t>
            </a:r>
            <a:r>
              <a:rPr b="1" lang="en" sz="1400">
                <a:solidFill>
                  <a:schemeClr val="dk1"/>
                </a:solidFill>
                <a:latin typeface="Calibri"/>
                <a:ea typeface="Calibri"/>
                <a:cs typeface="Calibri"/>
                <a:sym typeface="Calibri"/>
              </a:rPr>
              <a:t> </a:t>
            </a:r>
            <a:r>
              <a:rPr lang="en" sz="1400">
                <a:solidFill>
                  <a:schemeClr val="dk1"/>
                </a:solidFill>
                <a:latin typeface="Calibri"/>
                <a:ea typeface="Calibri"/>
                <a:cs typeface="Calibri"/>
                <a:sym typeface="Calibri"/>
              </a:rPr>
              <a:t>Consider the standards on the back of the Case Scenario.</a:t>
            </a:r>
            <a:endParaRPr sz="14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 sz="1400">
                <a:solidFill>
                  <a:schemeClr val="dk1"/>
                </a:solidFill>
                <a:latin typeface="Calibri"/>
                <a:ea typeface="Calibri"/>
                <a:cs typeface="Calibri"/>
                <a:sym typeface="Calibri"/>
              </a:rPr>
              <a:t>3.R.1.A.c </a:t>
            </a:r>
            <a:r>
              <a:rPr lang="en" sz="1400">
                <a:solidFill>
                  <a:schemeClr val="dk1"/>
                </a:solidFill>
                <a:latin typeface="Calibri"/>
                <a:ea typeface="Calibri"/>
                <a:cs typeface="Calibri"/>
                <a:sym typeface="Calibri"/>
              </a:rPr>
              <a:t>- </a:t>
            </a:r>
            <a:r>
              <a:rPr i="1" lang="en" sz="1400">
                <a:solidFill>
                  <a:schemeClr val="dk1"/>
                </a:solidFill>
                <a:latin typeface="Calibri"/>
                <a:ea typeface="Calibri"/>
                <a:cs typeface="Calibri"/>
                <a:sym typeface="Calibri"/>
              </a:rPr>
              <a:t>Develop and demonstrate reading skills in response to text by:</a:t>
            </a:r>
            <a:r>
              <a:rPr lang="en" sz="1400">
                <a:solidFill>
                  <a:schemeClr val="dk1"/>
                </a:solidFill>
                <a:latin typeface="Calibri"/>
                <a:ea typeface="Calibri"/>
                <a:cs typeface="Calibri"/>
                <a:sym typeface="Calibri"/>
              </a:rPr>
              <a:t> summarizing a story’s beginning, middle, and determining their central message, lesson or moral. </a:t>
            </a:r>
            <a:endParaRPr sz="14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 sz="1400">
                <a:solidFill>
                  <a:schemeClr val="dk1"/>
                </a:solidFill>
                <a:latin typeface="Calibri"/>
                <a:ea typeface="Calibri"/>
                <a:cs typeface="Calibri"/>
                <a:sym typeface="Calibri"/>
              </a:rPr>
              <a:t>3.RF.4.A.a</a:t>
            </a:r>
            <a:r>
              <a:rPr lang="en" sz="1400">
                <a:solidFill>
                  <a:schemeClr val="dk1"/>
                </a:solidFill>
                <a:latin typeface="Calibri"/>
                <a:ea typeface="Calibri"/>
                <a:cs typeface="Calibri"/>
                <a:sym typeface="Calibri"/>
              </a:rPr>
              <a:t> - </a:t>
            </a:r>
            <a:r>
              <a:rPr i="1" lang="en" sz="1400">
                <a:solidFill>
                  <a:schemeClr val="dk1"/>
                </a:solidFill>
                <a:latin typeface="Calibri"/>
                <a:ea typeface="Calibri"/>
                <a:cs typeface="Calibri"/>
                <a:sym typeface="Calibri"/>
              </a:rPr>
              <a:t>Read appropriate texts with fluency…:</a:t>
            </a:r>
            <a:r>
              <a:rPr lang="en" sz="1400">
                <a:solidFill>
                  <a:schemeClr val="dk1"/>
                </a:solidFill>
                <a:latin typeface="Calibri"/>
                <a:ea typeface="Calibri"/>
                <a:cs typeface="Calibri"/>
                <a:sym typeface="Calibri"/>
              </a:rPr>
              <a:t> use context to confirm or self-correct word recognition and understanding, rereading as necessary</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sz="1400">
              <a:latin typeface="Calibri"/>
              <a:ea typeface="Calibri"/>
              <a:cs typeface="Calibri"/>
              <a:sym typeface="Calibri"/>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gb963d4d9e7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0" name="Google Shape;720;gb963d4d9e7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(Two-sided Handout #6)</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g8be6d5e72d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8" name="Google Shape;728;g8be6d5e72d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u="sng">
                <a:latin typeface="Calibri"/>
                <a:ea typeface="Calibri"/>
                <a:cs typeface="Calibri"/>
                <a:sym typeface="Calibri"/>
              </a:rPr>
              <a:t>To Say:</a:t>
            </a:r>
            <a:r>
              <a:rPr lang="en" sz="1400">
                <a:latin typeface="Calibri"/>
                <a:ea typeface="Calibri"/>
                <a:cs typeface="Calibri"/>
                <a:sym typeface="Calibri"/>
              </a:rPr>
              <a:t> </a:t>
            </a:r>
            <a:endParaRPr sz="1400">
              <a:latin typeface="Calibri"/>
              <a:ea typeface="Calibri"/>
              <a:cs typeface="Calibri"/>
              <a:sym typeface="Calibri"/>
            </a:endParaRPr>
          </a:p>
          <a:p>
            <a:pPr indent="0" lvl="0" marL="0" rtl="0" algn="l">
              <a:spcBef>
                <a:spcPts val="0"/>
              </a:spcBef>
              <a:spcAft>
                <a:spcPts val="0"/>
              </a:spcAft>
              <a:buNone/>
            </a:pPr>
            <a:r>
              <a:rPr lang="en" sz="1400">
                <a:latin typeface="Calibri"/>
                <a:ea typeface="Calibri"/>
                <a:cs typeface="Calibri"/>
                <a:sym typeface="Calibri"/>
              </a:rPr>
              <a:t>Considerations for determining the effectiveness of the SDI on student growth and learning. </a:t>
            </a:r>
            <a:endParaRPr sz="1400">
              <a:latin typeface="Calibri"/>
              <a:ea typeface="Calibri"/>
              <a:cs typeface="Calibri"/>
              <a:sym typeface="Calibri"/>
            </a:endParaRPr>
          </a:p>
          <a:p>
            <a:pPr indent="0" lvl="0" marL="0" rtl="0" algn="l">
              <a:spcBef>
                <a:spcPts val="0"/>
              </a:spcBef>
              <a:spcAft>
                <a:spcPts val="0"/>
              </a:spcAft>
              <a:buNone/>
            </a:pPr>
            <a:r>
              <a:t/>
            </a:r>
            <a:endParaRPr sz="1400">
              <a:latin typeface="Calibri"/>
              <a:ea typeface="Calibri"/>
              <a:cs typeface="Calibri"/>
              <a:sym typeface="Calibri"/>
            </a:endParaRPr>
          </a:p>
          <a:p>
            <a:pPr indent="0" lvl="0" marL="0" rtl="0" algn="l">
              <a:spcBef>
                <a:spcPts val="0"/>
              </a:spcBef>
              <a:spcAft>
                <a:spcPts val="0"/>
              </a:spcAft>
              <a:buNone/>
            </a:pPr>
            <a:r>
              <a:t/>
            </a:r>
            <a:endParaRPr b="1" sz="1400">
              <a:latin typeface="Calibri"/>
              <a:ea typeface="Calibri"/>
              <a:cs typeface="Calibri"/>
              <a:sym typeface="Calibri"/>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g8bda56744a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6" name="Google Shape;736;g8bda56744a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b="1" sz="1400" u="sng">
              <a:solidFill>
                <a:srgbClr val="FF0000"/>
              </a:solidFill>
              <a:latin typeface="Calibri"/>
              <a:ea typeface="Calibri"/>
              <a:cs typeface="Calibri"/>
              <a:sym typeface="Calibri"/>
            </a:endParaRPr>
          </a:p>
          <a:p>
            <a:pPr indent="0" lvl="0" marL="0" rtl="0" algn="l">
              <a:spcBef>
                <a:spcPts val="0"/>
              </a:spcBef>
              <a:spcAft>
                <a:spcPts val="0"/>
              </a:spcAft>
              <a:buNone/>
            </a:pPr>
            <a:r>
              <a:rPr b="1" lang="en" sz="1400" u="sng">
                <a:latin typeface="Calibri"/>
                <a:ea typeface="Calibri"/>
                <a:cs typeface="Calibri"/>
                <a:sym typeface="Calibri"/>
              </a:rPr>
              <a:t>To Say</a:t>
            </a:r>
            <a:r>
              <a:rPr lang="en" sz="1400" u="sng">
                <a:latin typeface="Calibri"/>
                <a:ea typeface="Calibri"/>
                <a:cs typeface="Calibri"/>
                <a:sym typeface="Calibri"/>
              </a:rPr>
              <a:t>:</a:t>
            </a:r>
            <a:r>
              <a:rPr lang="en" sz="1400">
                <a:latin typeface="Calibri"/>
                <a:ea typeface="Calibri"/>
                <a:cs typeface="Calibri"/>
                <a:sym typeface="Calibri"/>
              </a:rPr>
              <a:t> (Handout #7)</a:t>
            </a:r>
            <a:endParaRPr sz="1400">
              <a:latin typeface="Calibri"/>
              <a:ea typeface="Calibri"/>
              <a:cs typeface="Calibri"/>
              <a:sym typeface="Calibri"/>
            </a:endParaRPr>
          </a:p>
          <a:p>
            <a:pPr indent="0" lvl="0" marL="0" rtl="0" algn="l">
              <a:spcBef>
                <a:spcPts val="0"/>
              </a:spcBef>
              <a:spcAft>
                <a:spcPts val="0"/>
              </a:spcAft>
              <a:buNone/>
            </a:pPr>
            <a:r>
              <a:rPr lang="en" sz="1400">
                <a:latin typeface="Calibri"/>
                <a:ea typeface="Calibri"/>
                <a:cs typeface="Calibri"/>
                <a:sym typeface="Calibri"/>
              </a:rPr>
              <a:t>This is a sample o</a:t>
            </a:r>
            <a:r>
              <a:rPr lang="en" sz="1400">
                <a:latin typeface="Calibri"/>
                <a:ea typeface="Calibri"/>
                <a:cs typeface="Calibri"/>
                <a:sym typeface="Calibri"/>
              </a:rPr>
              <a:t>rganizational</a:t>
            </a:r>
            <a:r>
              <a:rPr lang="en" sz="1400">
                <a:latin typeface="Calibri"/>
                <a:ea typeface="Calibri"/>
                <a:cs typeface="Calibri"/>
                <a:sym typeface="Calibri"/>
              </a:rPr>
              <a:t> tool for SDI in the classroom.</a:t>
            </a:r>
            <a:endParaRPr sz="1400">
              <a:latin typeface="Calibri"/>
              <a:ea typeface="Calibri"/>
              <a:cs typeface="Calibri"/>
              <a:sym typeface="Calibri"/>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gdfad12bb8d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4" name="Google Shape;744;gdfad12bb8d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9f29c1b7a1_3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9f29c1b7a1_3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360"/>
              </a:spcBef>
              <a:spcAft>
                <a:spcPts val="0"/>
              </a:spcAft>
              <a:buClr>
                <a:schemeClr val="dk1"/>
              </a:buClr>
              <a:buSzPts val="1100"/>
              <a:buFont typeface="Arial"/>
              <a:buNone/>
            </a:pPr>
            <a:r>
              <a:rPr lang="en" sz="2300">
                <a:solidFill>
                  <a:schemeClr val="dk1"/>
                </a:solidFill>
              </a:rPr>
              <a:t>Add your own… Face to Face (F2F) or Virtual</a:t>
            </a:r>
            <a:endParaRPr sz="2300">
              <a:solidFill>
                <a:schemeClr val="dk1"/>
              </a:solidFill>
            </a:endParaRPr>
          </a:p>
          <a:p>
            <a:pPr indent="0" lvl="0" marL="0" rtl="0" algn="l">
              <a:spcBef>
                <a:spcPts val="1600"/>
              </a:spcBef>
              <a:spcAft>
                <a:spcPts val="0"/>
              </a:spcAft>
              <a:buNone/>
            </a:pPr>
            <a:r>
              <a:t/>
            </a:r>
            <a:endParaRPr sz="1400">
              <a:latin typeface="Calibri"/>
              <a:ea typeface="Calibri"/>
              <a:cs typeface="Calibri"/>
              <a:sym typeface="Calibri"/>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8" name="Shape 748"/>
        <p:cNvGrpSpPr/>
        <p:nvPr/>
      </p:nvGrpSpPr>
      <p:grpSpPr>
        <a:xfrm>
          <a:off x="0" y="0"/>
          <a:ext cx="0" cy="0"/>
          <a:chOff x="0" y="0"/>
          <a:chExt cx="0" cy="0"/>
        </a:xfrm>
      </p:grpSpPr>
      <p:sp>
        <p:nvSpPr>
          <p:cNvPr id="749" name="Google Shape;749;g92b0f49b1a_1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0" name="Google Shape;750;g92b0f49b1a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u="sng">
                <a:solidFill>
                  <a:schemeClr val="dk1"/>
                </a:solidFill>
              </a:rPr>
              <a:t>To Know</a:t>
            </a:r>
            <a:r>
              <a:rPr lang="en">
                <a:solidFill>
                  <a:schemeClr val="dk1"/>
                </a:solidFill>
              </a:rPr>
              <a:t>: This is  a transition slide</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gacb60460fa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8" name="Google Shape;758;gacb60460fa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Handout #8</a:t>
            </a:r>
            <a:endParaRPr sz="1400">
              <a:latin typeface="Calibri"/>
              <a:ea typeface="Calibri"/>
              <a:cs typeface="Calibri"/>
              <a:sym typeface="Calibri"/>
            </a:endParaRPr>
          </a:p>
          <a:p>
            <a:pPr indent="0" lvl="0" marL="0" rtl="0" algn="l">
              <a:spcBef>
                <a:spcPts val="0"/>
              </a:spcBef>
              <a:spcAft>
                <a:spcPts val="0"/>
              </a:spcAft>
              <a:buNone/>
            </a:pPr>
            <a:r>
              <a:rPr b="1" lang="en" sz="1400" u="sng">
                <a:latin typeface="Calibri"/>
                <a:ea typeface="Calibri"/>
                <a:cs typeface="Calibri"/>
                <a:sym typeface="Calibri"/>
              </a:rPr>
              <a:t>To Say: </a:t>
            </a:r>
            <a:endParaRPr b="1" sz="1400" u="sng">
              <a:latin typeface="Calibri"/>
              <a:ea typeface="Calibri"/>
              <a:cs typeface="Calibri"/>
              <a:sym typeface="Calibri"/>
            </a:endParaRPr>
          </a:p>
          <a:p>
            <a:pPr indent="0" lvl="0" marL="0" rtl="0" algn="l">
              <a:spcBef>
                <a:spcPts val="0"/>
              </a:spcBef>
              <a:spcAft>
                <a:spcPts val="0"/>
              </a:spcAft>
              <a:buNone/>
            </a:pPr>
            <a:r>
              <a:rPr lang="en" sz="1400">
                <a:latin typeface="Calibri"/>
                <a:ea typeface="Calibri"/>
                <a:cs typeface="Calibri"/>
                <a:sym typeface="Calibri"/>
              </a:rPr>
              <a:t>Take a minute to consider Handout #8. What questions do you have </a:t>
            </a:r>
            <a:r>
              <a:rPr lang="en" sz="1400">
                <a:latin typeface="Calibri"/>
                <a:ea typeface="Calibri"/>
                <a:cs typeface="Calibri"/>
                <a:sym typeface="Calibri"/>
              </a:rPr>
              <a:t>regarding</a:t>
            </a:r>
            <a:r>
              <a:rPr lang="en" sz="1400">
                <a:latin typeface="Calibri"/>
                <a:ea typeface="Calibri"/>
                <a:cs typeface="Calibri"/>
                <a:sym typeface="Calibri"/>
              </a:rPr>
              <a:t>  the differences between accommodations and modifications?</a:t>
            </a:r>
            <a:endParaRPr sz="1400">
              <a:latin typeface="Calibri"/>
              <a:ea typeface="Calibri"/>
              <a:cs typeface="Calibri"/>
              <a:sym typeface="Calibri"/>
            </a:endParaRPr>
          </a:p>
          <a:p>
            <a:pPr indent="0" lvl="0" marL="0" rtl="0" algn="l">
              <a:spcBef>
                <a:spcPts val="0"/>
              </a:spcBef>
              <a:spcAft>
                <a:spcPts val="0"/>
              </a:spcAft>
              <a:buNone/>
            </a:pPr>
            <a:r>
              <a:t/>
            </a:r>
            <a:endParaRPr sz="1400">
              <a:latin typeface="Calibri"/>
              <a:ea typeface="Calibri"/>
              <a:cs typeface="Calibri"/>
              <a:sym typeface="Calibri"/>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ga31adeb2c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7" name="Google Shape;767;ga31adeb2c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g53dcd325f5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4" name="Google Shape;774;g53dcd325f5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u="sng">
                <a:latin typeface="Calibri"/>
                <a:ea typeface="Calibri"/>
                <a:cs typeface="Calibri"/>
                <a:sym typeface="Calibri"/>
              </a:rPr>
              <a:t>To Say: </a:t>
            </a:r>
            <a:endParaRPr b="1" sz="1400" u="sng">
              <a:latin typeface="Calibri"/>
              <a:ea typeface="Calibri"/>
              <a:cs typeface="Calibri"/>
              <a:sym typeface="Calibri"/>
            </a:endParaRPr>
          </a:p>
          <a:p>
            <a:pPr indent="0" lvl="0" marL="0" rtl="0" algn="l">
              <a:spcBef>
                <a:spcPts val="0"/>
              </a:spcBef>
              <a:spcAft>
                <a:spcPts val="0"/>
              </a:spcAft>
              <a:buNone/>
            </a:pPr>
            <a:r>
              <a:rPr lang="en" sz="1400">
                <a:latin typeface="Calibri"/>
                <a:ea typeface="Calibri"/>
                <a:cs typeface="Calibri"/>
                <a:sym typeface="Calibri"/>
              </a:rPr>
              <a:t>This is the process for successfully providing accommodations and modifications to students with disabilities.  </a:t>
            </a:r>
            <a:endParaRPr sz="1400">
              <a:latin typeface="Calibri"/>
              <a:ea typeface="Calibri"/>
              <a:cs typeface="Calibri"/>
              <a:sym typeface="Calibri"/>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0" name="Shape 780"/>
        <p:cNvGrpSpPr/>
        <p:nvPr/>
      </p:nvGrpSpPr>
      <p:grpSpPr>
        <a:xfrm>
          <a:off x="0" y="0"/>
          <a:ext cx="0" cy="0"/>
          <a:chOff x="0" y="0"/>
          <a:chExt cx="0" cy="0"/>
        </a:xfrm>
      </p:grpSpPr>
      <p:sp>
        <p:nvSpPr>
          <p:cNvPr id="781" name="Google Shape;781;g9f0f9bf98b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2" name="Google Shape;782;g9f0f9bf98b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400"/>
              </a:spcBef>
              <a:spcAft>
                <a:spcPts val="0"/>
              </a:spcAft>
              <a:buClr>
                <a:schemeClr val="dk1"/>
              </a:buClr>
              <a:buSzPts val="1100"/>
              <a:buFont typeface="Arial"/>
              <a:buNone/>
            </a:pPr>
            <a:r>
              <a:rPr b="1" lang="en" sz="1400" u="sng">
                <a:solidFill>
                  <a:schemeClr val="dk1"/>
                </a:solidFill>
                <a:latin typeface="Calibri"/>
                <a:ea typeface="Calibri"/>
                <a:cs typeface="Calibri"/>
                <a:sym typeface="Calibri"/>
              </a:rPr>
              <a:t> To Say:</a:t>
            </a:r>
            <a:endParaRPr b="1" sz="1400" u="sng">
              <a:solidFill>
                <a:schemeClr val="dk1"/>
              </a:solidFill>
              <a:latin typeface="Calibri"/>
              <a:ea typeface="Calibri"/>
              <a:cs typeface="Calibri"/>
              <a:sym typeface="Calibri"/>
            </a:endParaRPr>
          </a:p>
          <a:p>
            <a:pPr indent="0" lvl="0" marL="0" rtl="0" algn="l">
              <a:lnSpc>
                <a:spcPct val="115000"/>
              </a:lnSpc>
              <a:spcBef>
                <a:spcPts val="400"/>
              </a:spcBef>
              <a:spcAft>
                <a:spcPts val="0"/>
              </a:spcAft>
              <a:buClr>
                <a:schemeClr val="dk1"/>
              </a:buClr>
              <a:buSzPts val="1100"/>
              <a:buFont typeface="Arial"/>
              <a:buNone/>
            </a:pPr>
            <a:r>
              <a:rPr lang="en" sz="1400">
                <a:solidFill>
                  <a:schemeClr val="dk1"/>
                </a:solidFill>
                <a:latin typeface="Calibri"/>
                <a:ea typeface="Calibri"/>
                <a:cs typeface="Calibri"/>
                <a:sym typeface="Calibri"/>
              </a:rPr>
              <a:t> General and special education teachers working as a team for the benefit of students with disabilities:</a:t>
            </a:r>
            <a:endParaRPr sz="1400">
              <a:solidFill>
                <a:schemeClr val="dk1"/>
              </a:solidFill>
              <a:latin typeface="Calibri"/>
              <a:ea typeface="Calibri"/>
              <a:cs typeface="Calibri"/>
              <a:sym typeface="Calibri"/>
            </a:endParaRPr>
          </a:p>
          <a:p>
            <a:pPr indent="0" lvl="0" marL="0" rtl="0" algn="l">
              <a:lnSpc>
                <a:spcPct val="115000"/>
              </a:lnSpc>
              <a:spcBef>
                <a:spcPts val="400"/>
              </a:spcBef>
              <a:spcAft>
                <a:spcPts val="0"/>
              </a:spcAft>
              <a:buClr>
                <a:schemeClr val="dk1"/>
              </a:buClr>
              <a:buSzPts val="1100"/>
              <a:buFont typeface="Arial"/>
              <a:buNone/>
            </a:pPr>
            <a:r>
              <a:rPr lang="en" sz="1400">
                <a:solidFill>
                  <a:schemeClr val="dk1"/>
                </a:solidFill>
                <a:latin typeface="Calibri"/>
                <a:ea typeface="Calibri"/>
                <a:cs typeface="Calibri"/>
                <a:sym typeface="Calibri"/>
              </a:rPr>
              <a:t>1. Promotes understanding of general and special education teacher roles and responsibilities</a:t>
            </a:r>
            <a:endParaRPr sz="1400">
              <a:solidFill>
                <a:schemeClr val="dk1"/>
              </a:solidFill>
              <a:latin typeface="Calibri"/>
              <a:ea typeface="Calibri"/>
              <a:cs typeface="Calibri"/>
              <a:sym typeface="Calibri"/>
            </a:endParaRPr>
          </a:p>
          <a:p>
            <a:pPr indent="0" lvl="0" marL="0" rtl="0" algn="l">
              <a:lnSpc>
                <a:spcPct val="115000"/>
              </a:lnSpc>
              <a:spcBef>
                <a:spcPts val="400"/>
              </a:spcBef>
              <a:spcAft>
                <a:spcPts val="0"/>
              </a:spcAft>
              <a:buClr>
                <a:schemeClr val="dk1"/>
              </a:buClr>
              <a:buSzPts val="1100"/>
              <a:buFont typeface="Arial"/>
              <a:buNone/>
            </a:pPr>
            <a:r>
              <a:rPr lang="en" sz="1400">
                <a:solidFill>
                  <a:schemeClr val="dk1"/>
                </a:solidFill>
                <a:latin typeface="Calibri"/>
                <a:ea typeface="Calibri"/>
                <a:cs typeface="Calibri"/>
                <a:sym typeface="Calibri"/>
              </a:rPr>
              <a:t>2. Provides opportunities to gain new skills (e.g.,  general educator’s knowledge of content—special educator’s knowledge of specialized instructional techniques)</a:t>
            </a:r>
            <a:endParaRPr sz="1400">
              <a:solidFill>
                <a:schemeClr val="dk1"/>
              </a:solidFill>
              <a:latin typeface="Calibri"/>
              <a:ea typeface="Calibri"/>
              <a:cs typeface="Calibri"/>
              <a:sym typeface="Calibri"/>
            </a:endParaRPr>
          </a:p>
          <a:p>
            <a:pPr indent="0" lvl="0" marL="0" rtl="0" algn="l">
              <a:lnSpc>
                <a:spcPct val="115000"/>
              </a:lnSpc>
              <a:spcBef>
                <a:spcPts val="400"/>
              </a:spcBef>
              <a:spcAft>
                <a:spcPts val="0"/>
              </a:spcAft>
              <a:buClr>
                <a:schemeClr val="dk1"/>
              </a:buClr>
              <a:buSzPts val="1100"/>
              <a:buFont typeface="Arial"/>
              <a:buNone/>
            </a:pPr>
            <a:r>
              <a:rPr lang="en" sz="1400">
                <a:solidFill>
                  <a:schemeClr val="dk1"/>
                </a:solidFill>
                <a:latin typeface="Calibri"/>
                <a:ea typeface="Calibri"/>
                <a:cs typeface="Calibri"/>
                <a:sym typeface="Calibri"/>
              </a:rPr>
              <a:t>3.Serves as a support building process that fosters the creation of a collaborative school culture</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sz="1400">
              <a:latin typeface="Calibri"/>
              <a:ea typeface="Calibri"/>
              <a:cs typeface="Calibri"/>
              <a:sym typeface="Calibri"/>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6" name="Shape 786"/>
        <p:cNvGrpSpPr/>
        <p:nvPr/>
      </p:nvGrpSpPr>
      <p:grpSpPr>
        <a:xfrm>
          <a:off x="0" y="0"/>
          <a:ext cx="0" cy="0"/>
          <a:chOff x="0" y="0"/>
          <a:chExt cx="0" cy="0"/>
        </a:xfrm>
      </p:grpSpPr>
      <p:sp>
        <p:nvSpPr>
          <p:cNvPr id="787" name="Google Shape;787;gb5b728915c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8" name="Google Shape;788;gb5b728915c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400"/>
              </a:spcBef>
              <a:spcAft>
                <a:spcPts val="0"/>
              </a:spcAft>
              <a:buNone/>
            </a:pPr>
            <a:r>
              <a:rPr b="1" lang="en" sz="1400" u="sng">
                <a:solidFill>
                  <a:schemeClr val="dk1"/>
                </a:solidFill>
                <a:latin typeface="Calibri"/>
                <a:ea typeface="Calibri"/>
                <a:cs typeface="Calibri"/>
                <a:sym typeface="Calibri"/>
              </a:rPr>
              <a:t> To Say:</a:t>
            </a:r>
            <a:endParaRPr b="1" sz="1400" u="sng">
              <a:solidFill>
                <a:schemeClr val="dk1"/>
              </a:solidFill>
              <a:latin typeface="Calibri"/>
              <a:ea typeface="Calibri"/>
              <a:cs typeface="Calibri"/>
              <a:sym typeface="Calibri"/>
            </a:endParaRPr>
          </a:p>
          <a:p>
            <a:pPr indent="0" lvl="0" marL="0" rtl="0" algn="l">
              <a:lnSpc>
                <a:spcPct val="115000"/>
              </a:lnSpc>
              <a:spcBef>
                <a:spcPts val="400"/>
              </a:spcBef>
              <a:spcAft>
                <a:spcPts val="0"/>
              </a:spcAft>
              <a:buNone/>
            </a:pPr>
            <a:r>
              <a:rPr lang="en" sz="1400">
                <a:solidFill>
                  <a:schemeClr val="dk1"/>
                </a:solidFill>
                <a:latin typeface="Calibri"/>
                <a:ea typeface="Calibri"/>
                <a:cs typeface="Calibri"/>
                <a:sym typeface="Calibri"/>
              </a:rPr>
              <a:t> General and special education teachers working as a team for the benefit of students with disabilities:</a:t>
            </a:r>
            <a:endParaRPr sz="1400">
              <a:solidFill>
                <a:schemeClr val="dk1"/>
              </a:solidFill>
              <a:latin typeface="Calibri"/>
              <a:ea typeface="Calibri"/>
              <a:cs typeface="Calibri"/>
              <a:sym typeface="Calibri"/>
            </a:endParaRPr>
          </a:p>
          <a:p>
            <a:pPr indent="0" lvl="0" marL="0" rtl="0" algn="l">
              <a:lnSpc>
                <a:spcPct val="115000"/>
              </a:lnSpc>
              <a:spcBef>
                <a:spcPts val="400"/>
              </a:spcBef>
              <a:spcAft>
                <a:spcPts val="0"/>
              </a:spcAft>
              <a:buNone/>
            </a:pPr>
            <a:r>
              <a:rPr lang="en" sz="1400">
                <a:solidFill>
                  <a:schemeClr val="dk1"/>
                </a:solidFill>
                <a:latin typeface="Calibri"/>
                <a:ea typeface="Calibri"/>
                <a:cs typeface="Calibri"/>
                <a:sym typeface="Calibri"/>
              </a:rPr>
              <a:t>1. Promotes understanding of general and special education teacher roles and responsibilities</a:t>
            </a:r>
            <a:endParaRPr sz="1400">
              <a:solidFill>
                <a:schemeClr val="dk1"/>
              </a:solidFill>
              <a:latin typeface="Calibri"/>
              <a:ea typeface="Calibri"/>
              <a:cs typeface="Calibri"/>
              <a:sym typeface="Calibri"/>
            </a:endParaRPr>
          </a:p>
          <a:p>
            <a:pPr indent="0" lvl="0" marL="0" rtl="0" algn="l">
              <a:lnSpc>
                <a:spcPct val="115000"/>
              </a:lnSpc>
              <a:spcBef>
                <a:spcPts val="400"/>
              </a:spcBef>
              <a:spcAft>
                <a:spcPts val="0"/>
              </a:spcAft>
              <a:buNone/>
            </a:pPr>
            <a:r>
              <a:rPr lang="en" sz="1400">
                <a:solidFill>
                  <a:schemeClr val="dk1"/>
                </a:solidFill>
                <a:latin typeface="Calibri"/>
                <a:ea typeface="Calibri"/>
                <a:cs typeface="Calibri"/>
                <a:sym typeface="Calibri"/>
              </a:rPr>
              <a:t>2. Provides opportunities to gain new skills (e.g.,  general educator’s knowledge of content—special educator’s knowledge of specialized instructional techniques)</a:t>
            </a:r>
            <a:endParaRPr sz="1400">
              <a:solidFill>
                <a:schemeClr val="dk1"/>
              </a:solidFill>
              <a:latin typeface="Calibri"/>
              <a:ea typeface="Calibri"/>
              <a:cs typeface="Calibri"/>
              <a:sym typeface="Calibri"/>
            </a:endParaRPr>
          </a:p>
          <a:p>
            <a:pPr indent="0" lvl="0" marL="0" rtl="0" algn="l">
              <a:lnSpc>
                <a:spcPct val="115000"/>
              </a:lnSpc>
              <a:spcBef>
                <a:spcPts val="400"/>
              </a:spcBef>
              <a:spcAft>
                <a:spcPts val="0"/>
              </a:spcAft>
              <a:buNone/>
            </a:pPr>
            <a:r>
              <a:rPr lang="en" sz="1400">
                <a:solidFill>
                  <a:schemeClr val="dk1"/>
                </a:solidFill>
                <a:latin typeface="Calibri"/>
                <a:ea typeface="Calibri"/>
                <a:cs typeface="Calibri"/>
                <a:sym typeface="Calibri"/>
              </a:rPr>
              <a:t>3.Serves as a support building process that fosters the creation of a collaborative school culture</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sz="1400">
              <a:latin typeface="Calibri"/>
              <a:ea typeface="Calibri"/>
              <a:cs typeface="Calibri"/>
              <a:sym typeface="Calibri"/>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g53dcd325f5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5" name="Google Shape;795;g53dcd325f5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400"/>
              </a:spcBef>
              <a:spcAft>
                <a:spcPts val="0"/>
              </a:spcAft>
              <a:buNone/>
            </a:pPr>
            <a:r>
              <a:rPr b="1" lang="en" sz="1400" u="sng">
                <a:solidFill>
                  <a:schemeClr val="dk1"/>
                </a:solidFill>
                <a:latin typeface="Calibri"/>
                <a:ea typeface="Calibri"/>
                <a:cs typeface="Calibri"/>
                <a:sym typeface="Calibri"/>
              </a:rPr>
              <a:t>To Say:</a:t>
            </a:r>
            <a:endParaRPr b="1" sz="1400" u="sng">
              <a:solidFill>
                <a:schemeClr val="dk1"/>
              </a:solidFill>
              <a:latin typeface="Calibri"/>
              <a:ea typeface="Calibri"/>
              <a:cs typeface="Calibri"/>
              <a:sym typeface="Calibri"/>
            </a:endParaRPr>
          </a:p>
          <a:p>
            <a:pPr indent="0" lvl="0" marL="0" rtl="0" algn="l">
              <a:lnSpc>
                <a:spcPct val="115000"/>
              </a:lnSpc>
              <a:spcBef>
                <a:spcPts val="400"/>
              </a:spcBef>
              <a:spcAft>
                <a:spcPts val="0"/>
              </a:spcAft>
              <a:buNone/>
            </a:pPr>
            <a:r>
              <a:rPr lang="en" sz="1400">
                <a:solidFill>
                  <a:schemeClr val="dk1"/>
                </a:solidFill>
                <a:latin typeface="Calibri"/>
                <a:ea typeface="Calibri"/>
                <a:cs typeface="Calibri"/>
                <a:sym typeface="Calibri"/>
              </a:rPr>
              <a:t>Accommodations and modifications are always informed by data. Members of the IEP team consider student data that includes multiple student assessments, the student’s current level of performance in relationship to grade level standards and current observations. Student input should be considered. </a:t>
            </a:r>
            <a:endParaRPr sz="1400">
              <a:latin typeface="Calibri"/>
              <a:ea typeface="Calibri"/>
              <a:cs typeface="Calibri"/>
              <a:sym typeface="Calibri"/>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0" name="Shape 800"/>
        <p:cNvGrpSpPr/>
        <p:nvPr/>
      </p:nvGrpSpPr>
      <p:grpSpPr>
        <a:xfrm>
          <a:off x="0" y="0"/>
          <a:ext cx="0" cy="0"/>
          <a:chOff x="0" y="0"/>
          <a:chExt cx="0" cy="0"/>
        </a:xfrm>
      </p:grpSpPr>
      <p:sp>
        <p:nvSpPr>
          <p:cNvPr id="801" name="Google Shape;801;g92eda24514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2" name="Google Shape;802;g92eda24514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400"/>
              </a:spcBef>
              <a:spcAft>
                <a:spcPts val="0"/>
              </a:spcAft>
              <a:buNone/>
            </a:pPr>
            <a:r>
              <a:rPr b="1" lang="en" sz="1400" u="sng">
                <a:solidFill>
                  <a:schemeClr val="dk1"/>
                </a:solidFill>
                <a:latin typeface="Calibri"/>
                <a:ea typeface="Calibri"/>
                <a:cs typeface="Calibri"/>
                <a:sym typeface="Calibri"/>
              </a:rPr>
              <a:t>To Say:</a:t>
            </a:r>
            <a:endParaRPr b="1" sz="1400" u="sng">
              <a:solidFill>
                <a:schemeClr val="dk1"/>
              </a:solidFill>
              <a:latin typeface="Calibri"/>
              <a:ea typeface="Calibri"/>
              <a:cs typeface="Calibri"/>
              <a:sym typeface="Calibri"/>
            </a:endParaRPr>
          </a:p>
          <a:p>
            <a:pPr indent="0" lvl="0" marL="0" rtl="0" algn="l">
              <a:lnSpc>
                <a:spcPct val="115000"/>
              </a:lnSpc>
              <a:spcBef>
                <a:spcPts val="400"/>
              </a:spcBef>
              <a:spcAft>
                <a:spcPts val="0"/>
              </a:spcAft>
              <a:buClr>
                <a:schemeClr val="dk1"/>
              </a:buClr>
              <a:buSzPts val="1100"/>
              <a:buFont typeface="Arial"/>
              <a:buNone/>
            </a:pPr>
            <a:r>
              <a:rPr lang="en" sz="1400">
                <a:solidFill>
                  <a:schemeClr val="dk1"/>
                </a:solidFill>
                <a:latin typeface="Calibri"/>
                <a:ea typeface="Calibri"/>
                <a:cs typeface="Calibri"/>
                <a:sym typeface="Calibri"/>
              </a:rPr>
              <a:t>It is critical for students with disabilities to understand their disabilities and learn self-advocacy strategies for success in school and throughout life. Some students have had limited experience expressing personal preferences and advocating for themselves. Speaking out about preferences, particularly in the presence of “authority figures,” may be a new role for students, one for which they need guidance and feedback. Teachers and other IEP team members can play a key role in working with students to advocate for themselves in the context of choosing and using accommodations.</a:t>
            </a:r>
            <a:endParaRPr sz="1400">
              <a:solidFill>
                <a:schemeClr val="dk1"/>
              </a:solidFill>
              <a:latin typeface="Calibri"/>
              <a:ea typeface="Calibri"/>
              <a:cs typeface="Calibri"/>
              <a:sym typeface="Calibri"/>
            </a:endParaRPr>
          </a:p>
          <a:p>
            <a:pPr indent="0" lvl="0" marL="0" rtl="0" algn="l">
              <a:lnSpc>
                <a:spcPct val="115000"/>
              </a:lnSpc>
              <a:spcBef>
                <a:spcPts val="400"/>
              </a:spcBef>
              <a:spcAft>
                <a:spcPts val="0"/>
              </a:spcAft>
              <a:buClr>
                <a:schemeClr val="dk1"/>
              </a:buClr>
              <a:buSzPts val="1100"/>
              <a:buFont typeface="Arial"/>
              <a:buNone/>
            </a:pPr>
            <a:r>
              <a:rPr lang="en" sz="1400">
                <a:solidFill>
                  <a:schemeClr val="dk1"/>
                </a:solidFill>
                <a:latin typeface="Calibri"/>
                <a:ea typeface="Calibri"/>
                <a:cs typeface="Calibri"/>
                <a:sym typeface="Calibri"/>
              </a:rPr>
              <a:t>The more that students are involved in the selection process, the more likely the accommodations will be used, especially as students reach adolescence and the desire to be more independent increases. Self-advocacy skills become critical. Students need opportunities to learn which accommodations are most helpful for them, and then they need to learn how to make sure those accommodations are provided in all of their classes and wherever/whenever they need them outside of school.</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sz="1400">
              <a:latin typeface="Calibri"/>
              <a:ea typeface="Calibri"/>
              <a:cs typeface="Calibri"/>
              <a:sym typeface="Calibri"/>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g92eda24514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0" name="Google Shape;810;g92eda24514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400"/>
              </a:spcBef>
              <a:spcAft>
                <a:spcPts val="0"/>
              </a:spcAft>
              <a:buClr>
                <a:schemeClr val="dk1"/>
              </a:buClr>
              <a:buSzPts val="1100"/>
              <a:buFont typeface="Arial"/>
              <a:buNone/>
            </a:pPr>
            <a:r>
              <a:rPr b="1" lang="en" sz="1400" u="sng">
                <a:solidFill>
                  <a:schemeClr val="dk1"/>
                </a:solidFill>
                <a:latin typeface="Calibri"/>
                <a:ea typeface="Calibri"/>
                <a:cs typeface="Calibri"/>
                <a:sym typeface="Calibri"/>
              </a:rPr>
              <a:t>To Say:</a:t>
            </a:r>
            <a:endParaRPr b="1" sz="1400" u="sng">
              <a:solidFill>
                <a:schemeClr val="dk1"/>
              </a:solidFill>
              <a:latin typeface="Calibri"/>
              <a:ea typeface="Calibri"/>
              <a:cs typeface="Calibri"/>
              <a:sym typeface="Calibri"/>
            </a:endParaRPr>
          </a:p>
          <a:p>
            <a:pPr indent="0" lvl="0" marL="0" rtl="0" algn="l">
              <a:lnSpc>
                <a:spcPct val="115000"/>
              </a:lnSpc>
              <a:spcBef>
                <a:spcPts val="400"/>
              </a:spcBef>
              <a:spcAft>
                <a:spcPts val="0"/>
              </a:spcAft>
              <a:buClr>
                <a:schemeClr val="dk1"/>
              </a:buClr>
              <a:buSzPts val="1100"/>
              <a:buFont typeface="Arial"/>
              <a:buNone/>
            </a:pPr>
            <a:r>
              <a:rPr lang="en" sz="1400">
                <a:solidFill>
                  <a:schemeClr val="dk1"/>
                </a:solidFill>
                <a:latin typeface="Calibri"/>
                <a:ea typeface="Calibri"/>
                <a:cs typeface="Calibri"/>
                <a:sym typeface="Calibri"/>
              </a:rPr>
              <a:t>When a student is ready to graduate high school, the skills necessary for successful post-secondary education should be in place. Here are some questions to ask and guide the development of self advocacy skills. </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sz="1400">
              <a:latin typeface="Calibri"/>
              <a:ea typeface="Calibri"/>
              <a:cs typeface="Calibri"/>
              <a:sym typeface="Calibri"/>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g92b0f49b1a_1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7" name="Google Shape;817;g92b0f49b1a_1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u="sng">
                <a:latin typeface="Calibri"/>
                <a:ea typeface="Calibri"/>
                <a:cs typeface="Calibri"/>
                <a:sym typeface="Calibri"/>
              </a:rPr>
              <a:t>To Say: </a:t>
            </a:r>
            <a:endParaRPr b="1" sz="1400" u="sng">
              <a:latin typeface="Calibri"/>
              <a:ea typeface="Calibri"/>
              <a:cs typeface="Calibri"/>
              <a:sym typeface="Calibri"/>
            </a:endParaRPr>
          </a:p>
          <a:p>
            <a:pPr indent="0" lvl="0" marL="0" rtl="0" algn="l">
              <a:spcBef>
                <a:spcPts val="0"/>
              </a:spcBef>
              <a:spcAft>
                <a:spcPts val="0"/>
              </a:spcAft>
              <a:buNone/>
            </a:pPr>
            <a:r>
              <a:rPr lang="en" sz="1400">
                <a:latin typeface="Calibri"/>
                <a:ea typeface="Calibri"/>
                <a:cs typeface="Calibri"/>
                <a:sym typeface="Calibri"/>
              </a:rPr>
              <a:t>All of these steps are important for successful implementation.</a:t>
            </a:r>
            <a:endParaRPr sz="1400">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891911c3fa_0_228:notes"/>
          <p:cNvSpPr/>
          <p:nvPr>
            <p:ph idx="2" type="sldImg"/>
          </p:nvPr>
        </p:nvSpPr>
        <p:spPr>
          <a:xfrm>
            <a:off x="397565" y="685488"/>
            <a:ext cx="6063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2" name="Google Shape;132;g891911c3fa_0_228:notes"/>
          <p:cNvSpPr txBox="1"/>
          <p:nvPr>
            <p:ph idx="1" type="body"/>
          </p:nvPr>
        </p:nvSpPr>
        <p:spPr>
          <a:xfrm>
            <a:off x="686272" y="4344689"/>
            <a:ext cx="5485500" cy="4113300"/>
          </a:xfrm>
          <a:prstGeom prst="rect">
            <a:avLst/>
          </a:prstGeom>
          <a:noFill/>
          <a:ln>
            <a:noFill/>
          </a:ln>
        </p:spPr>
        <p:txBody>
          <a:bodyPr anchorCtr="0" anchor="t" bIns="90225" lIns="90225" spcFirstLastPara="1" rIns="90225" wrap="square" tIns="90225">
            <a:noAutofit/>
          </a:bodyPr>
          <a:lstStyle/>
          <a:p>
            <a:pPr indent="0" lvl="0" marL="0" rtl="0" algn="l">
              <a:lnSpc>
                <a:spcPct val="100000"/>
              </a:lnSpc>
              <a:spcBef>
                <a:spcPts val="0"/>
              </a:spcBef>
              <a:spcAft>
                <a:spcPts val="0"/>
              </a:spcAft>
              <a:buSzPts val="1400"/>
              <a:buNone/>
            </a:pPr>
            <a:r>
              <a:rPr b="1" lang="en" sz="1400" u="sng">
                <a:latin typeface="Calibri"/>
                <a:ea typeface="Calibri"/>
                <a:cs typeface="Calibri"/>
                <a:sym typeface="Calibri"/>
              </a:rPr>
              <a:t>To Know:</a:t>
            </a:r>
            <a:r>
              <a:rPr lang="en" sz="1400">
                <a:latin typeface="Calibri"/>
                <a:ea typeface="Calibri"/>
                <a:cs typeface="Calibri"/>
                <a:sym typeface="Calibri"/>
              </a:rPr>
              <a:t>  SDI is designed to ensure access to the general curriculum through instruction, adaptations, accommodations and modifications so that the student can meet the same academic standards as nondisabled peers and ensure progress toward meeting IEP goals.(--adapted from Central Ohio Special Education Regional Resource Center)</a:t>
            </a:r>
            <a:endParaRPr sz="14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sz="1400">
              <a:latin typeface="Calibri"/>
              <a:ea typeface="Calibri"/>
              <a:cs typeface="Calibri"/>
              <a:sym typeface="Calibri"/>
            </a:endParaRPr>
          </a:p>
          <a:p>
            <a:pPr indent="0" lvl="0" marL="0" rtl="0" algn="l">
              <a:lnSpc>
                <a:spcPct val="100000"/>
              </a:lnSpc>
              <a:spcBef>
                <a:spcPts val="0"/>
              </a:spcBef>
              <a:spcAft>
                <a:spcPts val="0"/>
              </a:spcAft>
              <a:buSzPts val="1400"/>
              <a:buNone/>
            </a:pPr>
            <a:r>
              <a:rPr lang="en" sz="1400">
                <a:latin typeface="Calibri"/>
                <a:ea typeface="Calibri"/>
                <a:cs typeface="Calibri"/>
                <a:sym typeface="Calibri"/>
              </a:rPr>
              <a:t>If you are virtual or f2f, participants can either annotate words or phrases that speak to them or call out (f2f)</a:t>
            </a:r>
            <a:endParaRPr sz="1400">
              <a:latin typeface="Calibri"/>
              <a:ea typeface="Calibri"/>
              <a:cs typeface="Calibri"/>
              <a:sym typeface="Calibri"/>
            </a:endParaRPr>
          </a:p>
        </p:txBody>
      </p:sp>
      <p:sp>
        <p:nvSpPr>
          <p:cNvPr id="133" name="Google Shape;133;g891911c3fa_0_228:notes"/>
          <p:cNvSpPr txBox="1"/>
          <p:nvPr>
            <p:ph idx="12" type="sldNum"/>
          </p:nvPr>
        </p:nvSpPr>
        <p:spPr>
          <a:xfrm>
            <a:off x="3884148" y="8684690"/>
            <a:ext cx="2972100" cy="457800"/>
          </a:xfrm>
          <a:prstGeom prst="rect">
            <a:avLst/>
          </a:prstGeom>
          <a:noFill/>
          <a:ln>
            <a:noFill/>
          </a:ln>
        </p:spPr>
        <p:txBody>
          <a:bodyPr anchorCtr="0" anchor="b" bIns="45625" lIns="91275" spcFirstLastPara="1" rIns="91275" wrap="square" tIns="45625">
            <a:noAutofit/>
          </a:bodyPr>
          <a:lstStyle/>
          <a:p>
            <a:pPr indent="0" lvl="0" marL="0" rtl="0" algn="r">
              <a:lnSpc>
                <a:spcPct val="100000"/>
              </a:lnSpc>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g53dcd325f5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4" name="Google Shape;824;g53dcd325f5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400"/>
              </a:spcBef>
              <a:spcAft>
                <a:spcPts val="0"/>
              </a:spcAft>
              <a:buClr>
                <a:schemeClr val="dk1"/>
              </a:buClr>
              <a:buSzPts val="1100"/>
              <a:buFont typeface="Arial"/>
              <a:buNone/>
            </a:pPr>
            <a:r>
              <a:rPr b="1" lang="en" sz="1400" u="sng">
                <a:solidFill>
                  <a:schemeClr val="dk1"/>
                </a:solidFill>
                <a:latin typeface="Calibri"/>
                <a:ea typeface="Calibri"/>
                <a:cs typeface="Calibri"/>
                <a:sym typeface="Calibri"/>
              </a:rPr>
              <a:t>To Say:</a:t>
            </a:r>
            <a:endParaRPr b="1" sz="1400" u="sng">
              <a:solidFill>
                <a:schemeClr val="dk1"/>
              </a:solidFill>
              <a:latin typeface="Calibri"/>
              <a:ea typeface="Calibri"/>
              <a:cs typeface="Calibri"/>
              <a:sym typeface="Calibri"/>
            </a:endParaRPr>
          </a:p>
          <a:p>
            <a:pPr indent="0" lvl="0" marL="0" rtl="0" algn="l">
              <a:lnSpc>
                <a:spcPct val="115000"/>
              </a:lnSpc>
              <a:spcBef>
                <a:spcPts val="400"/>
              </a:spcBef>
              <a:spcAft>
                <a:spcPts val="0"/>
              </a:spcAft>
              <a:buClr>
                <a:schemeClr val="dk1"/>
              </a:buClr>
              <a:buSzPts val="1100"/>
              <a:buFont typeface="Arial"/>
              <a:buNone/>
            </a:pPr>
            <a:r>
              <a:rPr lang="en" sz="1400">
                <a:solidFill>
                  <a:schemeClr val="dk1"/>
                </a:solidFill>
                <a:latin typeface="Calibri"/>
                <a:ea typeface="Calibri"/>
                <a:cs typeface="Calibri"/>
                <a:sym typeface="Calibri"/>
              </a:rPr>
              <a:t>Useful information is obtained from members of the IEP planning team when the team reviews the data for determining the effectiveness of the accommodation. Remember, evaluation is a team effort. Use formative evaluations to “turn over useful information quickly to make improvements” in accommodation use.</a:t>
            </a:r>
            <a:endParaRPr sz="1400">
              <a:solidFill>
                <a:schemeClr val="dk1"/>
              </a:solidFill>
              <a:latin typeface="Calibri"/>
              <a:ea typeface="Calibri"/>
              <a:cs typeface="Calibri"/>
              <a:sym typeface="Calibri"/>
            </a:endParaRPr>
          </a:p>
          <a:p>
            <a:pPr indent="0" lvl="0" marL="0" rtl="0" algn="l">
              <a:lnSpc>
                <a:spcPct val="115000"/>
              </a:lnSpc>
              <a:spcBef>
                <a:spcPts val="1200"/>
              </a:spcBef>
              <a:spcAft>
                <a:spcPts val="0"/>
              </a:spcAft>
              <a:buClr>
                <a:schemeClr val="dk1"/>
              </a:buClr>
              <a:buSzPts val="1100"/>
              <a:buFont typeface="Arial"/>
              <a:buNone/>
            </a:pPr>
            <a:r>
              <a:rPr lang="en" sz="1400">
                <a:solidFill>
                  <a:schemeClr val="dk1"/>
                </a:solidFill>
                <a:latin typeface="Calibri"/>
                <a:ea typeface="Calibri"/>
                <a:cs typeface="Calibri"/>
                <a:sym typeface="Calibri"/>
              </a:rPr>
              <a:t>Evaluating accommodations is a part of continuous quality improvement. </a:t>
            </a:r>
            <a:endParaRPr sz="1400">
              <a:solidFill>
                <a:schemeClr val="dk1"/>
              </a:solidFill>
              <a:latin typeface="Calibri"/>
              <a:ea typeface="Calibri"/>
              <a:cs typeface="Calibri"/>
              <a:sym typeface="Calibri"/>
            </a:endParaRPr>
          </a:p>
          <a:p>
            <a:pPr indent="0" lvl="0" marL="0" rtl="0" algn="l">
              <a:spcBef>
                <a:spcPts val="1200"/>
              </a:spcBef>
              <a:spcAft>
                <a:spcPts val="0"/>
              </a:spcAft>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9" name="Shape 829"/>
        <p:cNvGrpSpPr/>
        <p:nvPr/>
      </p:nvGrpSpPr>
      <p:grpSpPr>
        <a:xfrm>
          <a:off x="0" y="0"/>
          <a:ext cx="0" cy="0"/>
          <a:chOff x="0" y="0"/>
          <a:chExt cx="0" cy="0"/>
        </a:xfrm>
      </p:grpSpPr>
      <p:sp>
        <p:nvSpPr>
          <p:cNvPr id="830" name="Google Shape;830;g92b0f49b1a_1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1" name="Google Shape;831;g92b0f49b1a_1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g92b0f49b1a_1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8" name="Google Shape;838;g92b0f49b1a_1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u="sng">
                <a:latin typeface="Calibri"/>
                <a:ea typeface="Calibri"/>
                <a:cs typeface="Calibri"/>
                <a:sym typeface="Calibri"/>
              </a:rPr>
              <a:t>To Say: </a:t>
            </a:r>
            <a:r>
              <a:rPr lang="en" sz="1400">
                <a:latin typeface="Calibri"/>
                <a:ea typeface="Calibri"/>
                <a:cs typeface="Calibri"/>
                <a:sym typeface="Calibri"/>
              </a:rPr>
              <a:t>This is the fourth and final step in the process.</a:t>
            </a:r>
            <a:endParaRPr sz="1400">
              <a:latin typeface="Calibri"/>
              <a:ea typeface="Calibri"/>
              <a:cs typeface="Calibri"/>
              <a:sym typeface="Calibri"/>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g92eda24514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5" name="Google Shape;845;g92eda24514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Handout #9</a:t>
            </a:r>
            <a:endParaRPr sz="1400">
              <a:latin typeface="Calibri"/>
              <a:ea typeface="Calibri"/>
              <a:cs typeface="Calibri"/>
              <a:sym typeface="Calibri"/>
            </a:endParaRPr>
          </a:p>
          <a:p>
            <a:pPr indent="0" lvl="0" marL="0" rtl="0" algn="l">
              <a:spcBef>
                <a:spcPts val="0"/>
              </a:spcBef>
              <a:spcAft>
                <a:spcPts val="0"/>
              </a:spcAft>
              <a:buNone/>
            </a:pPr>
            <a:r>
              <a:rPr b="1" lang="en" sz="1400" u="sng">
                <a:latin typeface="Calibri"/>
                <a:ea typeface="Calibri"/>
                <a:cs typeface="Calibri"/>
                <a:sym typeface="Calibri"/>
              </a:rPr>
              <a:t>To Say:</a:t>
            </a:r>
            <a:r>
              <a:rPr lang="en" sz="1400">
                <a:latin typeface="Calibri"/>
                <a:ea typeface="Calibri"/>
                <a:cs typeface="Calibri"/>
                <a:sym typeface="Calibri"/>
              </a:rPr>
              <a:t> </a:t>
            </a:r>
            <a:endParaRPr sz="1400">
              <a:latin typeface="Calibri"/>
              <a:ea typeface="Calibri"/>
              <a:cs typeface="Calibri"/>
              <a:sym typeface="Calibri"/>
            </a:endParaRPr>
          </a:p>
          <a:p>
            <a:pPr indent="0" lvl="0" marL="0" rtl="0" algn="l">
              <a:spcBef>
                <a:spcPts val="0"/>
              </a:spcBef>
              <a:spcAft>
                <a:spcPts val="0"/>
              </a:spcAft>
              <a:buNone/>
            </a:pPr>
            <a:r>
              <a:rPr lang="en" sz="1400">
                <a:latin typeface="Calibri"/>
                <a:ea typeface="Calibri"/>
                <a:cs typeface="Calibri"/>
                <a:sym typeface="Calibri"/>
              </a:rPr>
              <a:t>Use this Case Scenario to determine accommodations and modifications for Dominic </a:t>
            </a:r>
            <a:endParaRPr sz="1400">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2" name="Shape 852"/>
        <p:cNvGrpSpPr/>
        <p:nvPr/>
      </p:nvGrpSpPr>
      <p:grpSpPr>
        <a:xfrm>
          <a:off x="0" y="0"/>
          <a:ext cx="0" cy="0"/>
          <a:chOff x="0" y="0"/>
          <a:chExt cx="0" cy="0"/>
        </a:xfrm>
      </p:grpSpPr>
      <p:sp>
        <p:nvSpPr>
          <p:cNvPr id="853" name="Google Shape;853;g92b0f49b1a_1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4" name="Google Shape;854;g92b0f49b1a_1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D4170"/>
              </a:buClr>
              <a:buSzPts val="1800"/>
              <a:buFont typeface="Noto Sans Symbols"/>
              <a:buNone/>
            </a:pPr>
            <a:r>
              <a:rPr b="1" lang="en" sz="1400" u="sng">
                <a:solidFill>
                  <a:schemeClr val="dk1"/>
                </a:solidFill>
                <a:latin typeface="Calibri"/>
                <a:ea typeface="Calibri"/>
                <a:cs typeface="Calibri"/>
                <a:sym typeface="Calibri"/>
              </a:rPr>
              <a:t>To Say :</a:t>
            </a:r>
            <a:r>
              <a:rPr b="1" lang="en" sz="1400">
                <a:solidFill>
                  <a:schemeClr val="dk1"/>
                </a:solidFill>
                <a:latin typeface="Calibri"/>
                <a:ea typeface="Calibri"/>
                <a:cs typeface="Calibri"/>
                <a:sym typeface="Calibri"/>
              </a:rPr>
              <a:t> </a:t>
            </a:r>
            <a:endParaRPr b="1" sz="1400">
              <a:solidFill>
                <a:schemeClr val="dk1"/>
              </a:solidFill>
              <a:latin typeface="Calibri"/>
              <a:ea typeface="Calibri"/>
              <a:cs typeface="Calibri"/>
              <a:sym typeface="Calibri"/>
            </a:endParaRPr>
          </a:p>
          <a:p>
            <a:pPr indent="0" lvl="0" marL="0" rtl="0" algn="l">
              <a:spcBef>
                <a:spcPts val="0"/>
              </a:spcBef>
              <a:spcAft>
                <a:spcPts val="0"/>
              </a:spcAft>
              <a:buClr>
                <a:srgbClr val="0D4170"/>
              </a:buClr>
              <a:buSzPts val="1800"/>
              <a:buFont typeface="Noto Sans Symbols"/>
              <a:buNone/>
            </a:pPr>
            <a:r>
              <a:rPr lang="en" sz="1400">
                <a:solidFill>
                  <a:schemeClr val="dk1"/>
                </a:solidFill>
                <a:latin typeface="Calibri"/>
                <a:ea typeface="Calibri"/>
                <a:cs typeface="Calibri"/>
                <a:sym typeface="Calibri"/>
              </a:rPr>
              <a:t>With your Case Scenario Partner, find another partnership and Pairs-Square to collaboratively select and evaluate accommodations generated.</a:t>
            </a:r>
            <a:endParaRPr sz="1400">
              <a:solidFill>
                <a:schemeClr val="dk1"/>
              </a:solidFill>
              <a:latin typeface="Calibri"/>
              <a:ea typeface="Calibri"/>
              <a:cs typeface="Calibri"/>
              <a:sym typeface="Calibri"/>
            </a:endParaRPr>
          </a:p>
          <a:p>
            <a:pPr indent="0" lvl="0" marL="0" rtl="0" algn="l">
              <a:spcBef>
                <a:spcPts val="0"/>
              </a:spcBef>
              <a:spcAft>
                <a:spcPts val="0"/>
              </a:spcAft>
              <a:buClr>
                <a:srgbClr val="0D4170"/>
              </a:buClr>
              <a:buSzPts val="1800"/>
              <a:buFont typeface="Noto Sans Symbols"/>
              <a:buNone/>
            </a:pPr>
            <a:r>
              <a:t/>
            </a:r>
            <a:endParaRPr b="1" sz="1400">
              <a:solidFill>
                <a:schemeClr val="dk1"/>
              </a:solidFill>
              <a:latin typeface="Calibri"/>
              <a:ea typeface="Calibri"/>
              <a:cs typeface="Calibri"/>
              <a:sym typeface="Calibri"/>
            </a:endParaRPr>
          </a:p>
          <a:p>
            <a:pPr indent="0" lvl="0" marL="0" rtl="0" algn="l">
              <a:spcBef>
                <a:spcPts val="0"/>
              </a:spcBef>
              <a:spcAft>
                <a:spcPts val="0"/>
              </a:spcAft>
              <a:buClr>
                <a:srgbClr val="0D4170"/>
              </a:buClr>
              <a:buSzPts val="1800"/>
              <a:buFont typeface="Noto Sans Symbols"/>
              <a:buNone/>
            </a:pPr>
            <a:r>
              <a:rPr b="1" lang="en" sz="1400">
                <a:solidFill>
                  <a:schemeClr val="dk1"/>
                </a:solidFill>
                <a:latin typeface="Calibri"/>
                <a:ea typeface="Calibri"/>
                <a:cs typeface="Calibri"/>
                <a:sym typeface="Calibri"/>
              </a:rPr>
              <a:t>Other Ways to accommodate Dominic’s Needs:</a:t>
            </a:r>
            <a:r>
              <a:rPr lang="en" sz="1400">
                <a:solidFill>
                  <a:schemeClr val="dk1"/>
                </a:solidFill>
                <a:latin typeface="Calibri"/>
                <a:ea typeface="Calibri"/>
                <a:cs typeface="Calibri"/>
                <a:sym typeface="Calibri"/>
              </a:rPr>
              <a:t> </a:t>
            </a:r>
            <a:endParaRPr sz="1400">
              <a:solidFill>
                <a:schemeClr val="dk1"/>
              </a:solidFill>
              <a:latin typeface="Calibri"/>
              <a:ea typeface="Calibri"/>
              <a:cs typeface="Calibri"/>
              <a:sym typeface="Calibri"/>
            </a:endParaRPr>
          </a:p>
          <a:p>
            <a:pPr indent="-88900" lvl="0" marL="0" rtl="0" algn="l">
              <a:spcBef>
                <a:spcPts val="400"/>
              </a:spcBef>
              <a:spcAft>
                <a:spcPts val="0"/>
              </a:spcAft>
              <a:buClr>
                <a:srgbClr val="0D4170"/>
              </a:buClr>
              <a:buSzPts val="1400"/>
              <a:buFont typeface="Calibri"/>
              <a:buChar char="•"/>
            </a:pPr>
            <a:r>
              <a:rPr lang="en" sz="1400">
                <a:solidFill>
                  <a:schemeClr val="dk1"/>
                </a:solidFill>
                <a:latin typeface="Calibri"/>
                <a:ea typeface="Calibri"/>
                <a:cs typeface="Calibri"/>
                <a:sym typeface="Calibri"/>
              </a:rPr>
              <a:t>Provide him graph paper</a:t>
            </a:r>
            <a:endParaRPr sz="1400">
              <a:solidFill>
                <a:schemeClr val="dk1"/>
              </a:solidFill>
              <a:latin typeface="Calibri"/>
              <a:ea typeface="Calibri"/>
              <a:cs typeface="Calibri"/>
              <a:sym typeface="Calibri"/>
            </a:endParaRPr>
          </a:p>
          <a:p>
            <a:pPr indent="-88900" lvl="0" marL="0" rtl="0" algn="l">
              <a:spcBef>
                <a:spcPts val="400"/>
              </a:spcBef>
              <a:spcAft>
                <a:spcPts val="0"/>
              </a:spcAft>
              <a:buClr>
                <a:srgbClr val="0D4170"/>
              </a:buClr>
              <a:buSzPts val="1400"/>
              <a:buFont typeface="Calibri"/>
              <a:buChar char="•"/>
            </a:pPr>
            <a:r>
              <a:rPr lang="en" sz="1400">
                <a:solidFill>
                  <a:schemeClr val="dk1"/>
                </a:solidFill>
                <a:latin typeface="Calibri"/>
                <a:ea typeface="Calibri"/>
                <a:cs typeface="Calibri"/>
                <a:sym typeface="Calibri"/>
              </a:rPr>
              <a:t>Provide him with class notes with an example question available for student</a:t>
            </a:r>
            <a:endParaRPr sz="1400">
              <a:solidFill>
                <a:schemeClr val="dk1"/>
              </a:solidFill>
              <a:latin typeface="Calibri"/>
              <a:ea typeface="Calibri"/>
              <a:cs typeface="Calibri"/>
              <a:sym typeface="Calibri"/>
            </a:endParaRPr>
          </a:p>
          <a:p>
            <a:pPr indent="-88900" lvl="0" marL="0" rtl="0" algn="l">
              <a:spcBef>
                <a:spcPts val="400"/>
              </a:spcBef>
              <a:spcAft>
                <a:spcPts val="0"/>
              </a:spcAft>
              <a:buClr>
                <a:srgbClr val="0D4170"/>
              </a:buClr>
              <a:buSzPts val="1400"/>
              <a:buFont typeface="Calibri"/>
              <a:buChar char="•"/>
            </a:pPr>
            <a:r>
              <a:rPr lang="en" sz="1400">
                <a:solidFill>
                  <a:schemeClr val="dk1"/>
                </a:solidFill>
                <a:latin typeface="Calibri"/>
                <a:ea typeface="Calibri"/>
                <a:cs typeface="Calibri"/>
                <a:sym typeface="Calibri"/>
              </a:rPr>
              <a:t>Provide procedures explaining the step by step process</a:t>
            </a:r>
            <a:endParaRPr sz="1400">
              <a:solidFill>
                <a:schemeClr val="dk1"/>
              </a:solidFill>
              <a:latin typeface="Calibri"/>
              <a:ea typeface="Calibri"/>
              <a:cs typeface="Calibri"/>
              <a:sym typeface="Calibri"/>
            </a:endParaRPr>
          </a:p>
          <a:p>
            <a:pPr indent="-88900" lvl="0" marL="0" rtl="0" algn="l">
              <a:spcBef>
                <a:spcPts val="400"/>
              </a:spcBef>
              <a:spcAft>
                <a:spcPts val="0"/>
              </a:spcAft>
              <a:buClr>
                <a:srgbClr val="0D4170"/>
              </a:buClr>
              <a:buSzPts val="1400"/>
              <a:buFont typeface="Calibri"/>
              <a:buChar char="•"/>
            </a:pPr>
            <a:r>
              <a:rPr lang="en" sz="1400">
                <a:solidFill>
                  <a:schemeClr val="dk1"/>
                </a:solidFill>
                <a:latin typeface="Calibri"/>
                <a:ea typeface="Calibri"/>
                <a:cs typeface="Calibri"/>
                <a:sym typeface="Calibri"/>
              </a:rPr>
              <a:t>Peer tutor</a:t>
            </a:r>
            <a:endParaRPr sz="1400">
              <a:solidFill>
                <a:schemeClr val="dk1"/>
              </a:solidFill>
              <a:latin typeface="Calibri"/>
              <a:ea typeface="Calibri"/>
              <a:cs typeface="Calibri"/>
              <a:sym typeface="Calibri"/>
            </a:endParaRPr>
          </a:p>
          <a:p>
            <a:pPr indent="-88900" lvl="0" marL="0" rtl="0" algn="l">
              <a:spcBef>
                <a:spcPts val="400"/>
              </a:spcBef>
              <a:spcAft>
                <a:spcPts val="0"/>
              </a:spcAft>
              <a:buClr>
                <a:srgbClr val="0D4170"/>
              </a:buClr>
              <a:buSzPts val="1400"/>
              <a:buFont typeface="Calibri"/>
              <a:buChar char="•"/>
            </a:pPr>
            <a:r>
              <a:rPr lang="en" sz="1400">
                <a:solidFill>
                  <a:schemeClr val="dk1"/>
                </a:solidFill>
                <a:latin typeface="Calibri"/>
                <a:ea typeface="Calibri"/>
                <a:cs typeface="Calibri"/>
                <a:sym typeface="Calibri"/>
              </a:rPr>
              <a:t>Teacher monitors Dominic’s progress and checks his in-class work after every 2-4 problems.</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sz="1400"/>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2" name="Shape 862"/>
        <p:cNvGrpSpPr/>
        <p:nvPr/>
      </p:nvGrpSpPr>
      <p:grpSpPr>
        <a:xfrm>
          <a:off x="0" y="0"/>
          <a:ext cx="0" cy="0"/>
          <a:chOff x="0" y="0"/>
          <a:chExt cx="0" cy="0"/>
        </a:xfrm>
      </p:grpSpPr>
      <p:sp>
        <p:nvSpPr>
          <p:cNvPr id="863" name="Google Shape;863;g891911c3fa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4" name="Google Shape;864;g891911c3fa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u="sng"/>
              <a:t>To Say</a:t>
            </a:r>
            <a:r>
              <a:rPr b="1" lang="en" sz="1400" u="sng"/>
              <a:t>:</a:t>
            </a:r>
            <a:endParaRPr b="1" sz="1400" u="sng"/>
          </a:p>
          <a:p>
            <a:pPr indent="0" lvl="0" marL="0" rtl="0" algn="l">
              <a:spcBef>
                <a:spcPts val="0"/>
              </a:spcBef>
              <a:spcAft>
                <a:spcPts val="0"/>
              </a:spcAft>
              <a:buNone/>
            </a:pPr>
            <a:r>
              <a:rPr lang="en"/>
              <a:t> </a:t>
            </a:r>
            <a:r>
              <a:rPr lang="en" sz="1400"/>
              <a:t>Review the critical questions to be addressed when implementing  SDI.</a:t>
            </a:r>
            <a:endParaRPr sz="1400"/>
          </a:p>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g97265eb5a8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1" name="Google Shape;871;g97265eb5a8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a:latin typeface="Calibri"/>
                <a:ea typeface="Calibri"/>
                <a:cs typeface="Calibri"/>
                <a:sym typeface="Calibri"/>
              </a:rPr>
              <a:t>Say it</a:t>
            </a:r>
            <a:r>
              <a:rPr lang="en" sz="1400">
                <a:latin typeface="Calibri"/>
                <a:ea typeface="Calibri"/>
                <a:cs typeface="Calibri"/>
                <a:sym typeface="Calibri"/>
              </a:rPr>
              <a:t>: Given you affirmations and learning today, take a few minutes and list the SDI components that you are currently </a:t>
            </a:r>
            <a:r>
              <a:rPr b="1" lang="en" sz="1400">
                <a:latin typeface="Calibri"/>
                <a:ea typeface="Calibri"/>
                <a:cs typeface="Calibri"/>
                <a:sym typeface="Calibri"/>
              </a:rPr>
              <a:t>doing</a:t>
            </a:r>
            <a:r>
              <a:rPr lang="en" sz="1400">
                <a:latin typeface="Calibri"/>
                <a:ea typeface="Calibri"/>
                <a:cs typeface="Calibri"/>
                <a:sym typeface="Calibri"/>
              </a:rPr>
              <a:t> and ones that are </a:t>
            </a:r>
            <a:r>
              <a:rPr b="1" lang="en" sz="1400">
                <a:latin typeface="Calibri"/>
                <a:ea typeface="Calibri"/>
                <a:cs typeface="Calibri"/>
                <a:sym typeface="Calibri"/>
              </a:rPr>
              <a:t>yet-to-do</a:t>
            </a:r>
            <a:r>
              <a:rPr lang="en" sz="1400">
                <a:latin typeface="Calibri"/>
                <a:ea typeface="Calibri"/>
                <a:cs typeface="Calibri"/>
                <a:sym typeface="Calibri"/>
              </a:rPr>
              <a:t>. Lastly, determine your</a:t>
            </a:r>
            <a:r>
              <a:rPr b="1" lang="en" sz="1400">
                <a:latin typeface="Calibri"/>
                <a:ea typeface="Calibri"/>
                <a:cs typeface="Calibri"/>
                <a:sym typeface="Calibri"/>
              </a:rPr>
              <a:t> first next step</a:t>
            </a:r>
            <a:r>
              <a:rPr lang="en" sz="1400">
                <a:latin typeface="Calibri"/>
                <a:ea typeface="Calibri"/>
                <a:cs typeface="Calibri"/>
                <a:sym typeface="Calibri"/>
              </a:rPr>
              <a:t> to enhance your student’s SDI!</a:t>
            </a:r>
            <a:endParaRPr sz="1400">
              <a:latin typeface="Calibri"/>
              <a:ea typeface="Calibri"/>
              <a:cs typeface="Calibri"/>
              <a:sym typeface="Calibri"/>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7" name="Shape 877"/>
        <p:cNvGrpSpPr/>
        <p:nvPr/>
      </p:nvGrpSpPr>
      <p:grpSpPr>
        <a:xfrm>
          <a:off x="0" y="0"/>
          <a:ext cx="0" cy="0"/>
          <a:chOff x="0" y="0"/>
          <a:chExt cx="0" cy="0"/>
        </a:xfrm>
      </p:grpSpPr>
      <p:sp>
        <p:nvSpPr>
          <p:cNvPr id="878" name="Google Shape;878;g9f29c1b7a1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9" name="Google Shape;879;g9f29c1b7a1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 name="Shape 884"/>
        <p:cNvGrpSpPr/>
        <p:nvPr/>
      </p:nvGrpSpPr>
      <p:grpSpPr>
        <a:xfrm>
          <a:off x="0" y="0"/>
          <a:ext cx="0" cy="0"/>
          <a:chOff x="0" y="0"/>
          <a:chExt cx="0" cy="0"/>
        </a:xfrm>
      </p:grpSpPr>
      <p:sp>
        <p:nvSpPr>
          <p:cNvPr id="885" name="Google Shape;885;gbaf5ed94b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6" name="Google Shape;886;gbaf5ed94b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2" name="Shape 892"/>
        <p:cNvGrpSpPr/>
        <p:nvPr/>
      </p:nvGrpSpPr>
      <p:grpSpPr>
        <a:xfrm>
          <a:off x="0" y="0"/>
          <a:ext cx="0" cy="0"/>
          <a:chOff x="0" y="0"/>
          <a:chExt cx="0" cy="0"/>
        </a:xfrm>
      </p:grpSpPr>
      <p:sp>
        <p:nvSpPr>
          <p:cNvPr id="893" name="Google Shape;893;gde4f812f6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4" name="Google Shape;894;gde4f812f6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age Option 2">
  <p:cSld name="Title Page Option 2">
    <p:spTree>
      <p:nvGrpSpPr>
        <p:cNvPr id="50" name="Shape 50"/>
        <p:cNvGrpSpPr/>
        <p:nvPr/>
      </p:nvGrpSpPr>
      <p:grpSpPr>
        <a:xfrm>
          <a:off x="0" y="0"/>
          <a:ext cx="0" cy="0"/>
          <a:chOff x="0" y="0"/>
          <a:chExt cx="0" cy="0"/>
        </a:xfrm>
      </p:grpSpPr>
      <p:pic>
        <p:nvPicPr>
          <p:cNvPr descr="R:\COM\COMM\Branding\PPT Templates\widescreen\Widescreen Powerpoint 24.jpg" id="51" name="Google Shape;51;p13"/>
          <p:cNvPicPr preferRelativeResize="0"/>
          <p:nvPr/>
        </p:nvPicPr>
        <p:blipFill rotWithShape="1">
          <a:blip r:embed="rId2">
            <a:alphaModFix/>
          </a:blip>
          <a:srcRect b="0" l="0" r="0" t="0"/>
          <a:stretch/>
        </p:blipFill>
        <p:spPr>
          <a:xfrm>
            <a:off x="0" y="1"/>
            <a:ext cx="9153144" cy="5150534"/>
          </a:xfrm>
          <a:prstGeom prst="rect">
            <a:avLst/>
          </a:prstGeom>
          <a:noFill/>
          <a:ln>
            <a:noFill/>
          </a:ln>
        </p:spPr>
      </p:pic>
      <p:sp>
        <p:nvSpPr>
          <p:cNvPr id="52" name="Google Shape;52;p13"/>
          <p:cNvSpPr txBox="1"/>
          <p:nvPr>
            <p:ph type="title"/>
          </p:nvPr>
        </p:nvSpPr>
        <p:spPr>
          <a:xfrm>
            <a:off x="76200" y="1116330"/>
            <a:ext cx="8991600" cy="1485900"/>
          </a:xfrm>
          <a:prstGeom prst="rect">
            <a:avLst/>
          </a:prstGeom>
          <a:noFill/>
          <a:ln>
            <a:noFill/>
          </a:ln>
        </p:spPr>
        <p:txBody>
          <a:bodyPr anchorCtr="0" anchor="ctr" bIns="91425" lIns="91425" spcFirstLastPara="1" rIns="91425" wrap="square" tIns="91425">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p:txBody>
      </p:sp>
      <p:sp>
        <p:nvSpPr>
          <p:cNvPr id="53" name="Google Shape;53;p13"/>
          <p:cNvSpPr txBox="1"/>
          <p:nvPr>
            <p:ph idx="1" type="body"/>
          </p:nvPr>
        </p:nvSpPr>
        <p:spPr>
          <a:xfrm>
            <a:off x="304800" y="3314700"/>
            <a:ext cx="1676400" cy="342900"/>
          </a:xfrm>
          <a:prstGeom prst="rect">
            <a:avLst/>
          </a:prstGeom>
          <a:noFill/>
          <a:ln>
            <a:noFill/>
          </a:ln>
        </p:spPr>
        <p:txBody>
          <a:bodyPr anchorCtr="0" anchor="t" bIns="91425" lIns="91425" spcFirstLastPara="1" rIns="91425" wrap="square" tIns="91425">
            <a:noAutofit/>
          </a:bodyPr>
          <a:lstStyle>
            <a:lvl1pPr indent="-228600" lvl="0" marL="457200" marR="0" rtl="0" algn="ctr">
              <a:spcBef>
                <a:spcPts val="400"/>
              </a:spcBef>
              <a:spcAft>
                <a:spcPts val="0"/>
              </a:spcAft>
              <a:buClr>
                <a:schemeClr val="lt1"/>
              </a:buClr>
              <a:buSzPts val="2000"/>
              <a:buFont typeface="Arial"/>
              <a:buNone/>
              <a:defRPr b="1" i="0" sz="2000" u="none" cap="none" strike="noStrike">
                <a:solidFill>
                  <a:schemeClr val="lt1"/>
                </a:solidFill>
                <a:latin typeface="Calibri"/>
                <a:ea typeface="Calibri"/>
                <a:cs typeface="Calibri"/>
                <a:sym typeface="Calibri"/>
              </a:defRPr>
            </a:lvl1pPr>
            <a:lvl2pPr indent="-406400" lvl="1" marL="914400" marR="0" rtl="0" algn="l">
              <a:spcBef>
                <a:spcPts val="1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16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1600"/>
              </a:spcBef>
              <a:spcAft>
                <a:spcPts val="160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4" name="Google Shape;54;p13"/>
          <p:cNvSpPr txBox="1"/>
          <p:nvPr>
            <p:ph idx="2" type="body"/>
          </p:nvPr>
        </p:nvSpPr>
        <p:spPr>
          <a:xfrm>
            <a:off x="4191000" y="57150"/>
            <a:ext cx="4876800" cy="914400"/>
          </a:xfrm>
          <a:prstGeom prst="rect">
            <a:avLst/>
          </a:prstGeom>
          <a:noFill/>
          <a:ln>
            <a:noFill/>
          </a:ln>
        </p:spPr>
        <p:txBody>
          <a:bodyPr anchorCtr="0" anchor="ctr" bIns="91425" lIns="91425" spcFirstLastPara="1" rIns="91425" wrap="square" tIns="91425">
            <a:noAutofit/>
          </a:bodyPr>
          <a:lstStyle>
            <a:lvl1pPr indent="-228600" lvl="0" marL="457200" marR="0" rtl="0" algn="ctr">
              <a:spcBef>
                <a:spcPts val="400"/>
              </a:spcBef>
              <a:spcAft>
                <a:spcPts val="0"/>
              </a:spcAft>
              <a:buClr>
                <a:schemeClr val="dk1"/>
              </a:buClr>
              <a:buSzPts val="2000"/>
              <a:buFont typeface="Arial"/>
              <a:buNone/>
              <a:defRPr b="0" i="1" sz="2000" u="none" cap="none" strike="noStrike">
                <a:solidFill>
                  <a:schemeClr val="dk1"/>
                </a:solidFill>
                <a:latin typeface="Calibri"/>
                <a:ea typeface="Calibri"/>
                <a:cs typeface="Calibri"/>
                <a:sym typeface="Calibri"/>
              </a:defRPr>
            </a:lvl1pPr>
            <a:lvl2pPr indent="-228600" lvl="1" marL="914400" marR="0" rtl="0" algn="l">
              <a:spcBef>
                <a:spcPts val="16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indent="-228600" lvl="2" marL="1371600" marR="0" rtl="0" algn="l">
              <a:spcBef>
                <a:spcPts val="16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indent="-228600" lvl="3" marL="1828800" marR="0" rtl="0" algn="l">
              <a:spcBef>
                <a:spcPts val="16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indent="-228600" lvl="4" marL="2286000" marR="0" rtl="0" algn="l">
              <a:spcBef>
                <a:spcPts val="16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indent="-355600" lvl="5" marL="2743200" marR="0" rtl="0" algn="l">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1600"/>
              </a:spcBef>
              <a:spcAft>
                <a:spcPts val="160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sz="1300">
                <a:solidFill>
                  <a:schemeClr val="lt1"/>
                </a:solidFill>
                <a:latin typeface="Calibri"/>
                <a:ea typeface="Calibri"/>
                <a:cs typeface="Calibri"/>
                <a:sym typeface="Calibri"/>
              </a:defRPr>
            </a:lvl1pPr>
            <a:lvl2pPr lvl="1">
              <a:buNone/>
              <a:defRPr sz="1300">
                <a:solidFill>
                  <a:schemeClr val="lt1"/>
                </a:solidFill>
                <a:latin typeface="Calibri"/>
                <a:ea typeface="Calibri"/>
                <a:cs typeface="Calibri"/>
                <a:sym typeface="Calibri"/>
              </a:defRPr>
            </a:lvl2pPr>
            <a:lvl3pPr lvl="2">
              <a:buNone/>
              <a:defRPr sz="1300">
                <a:solidFill>
                  <a:schemeClr val="lt1"/>
                </a:solidFill>
                <a:latin typeface="Calibri"/>
                <a:ea typeface="Calibri"/>
                <a:cs typeface="Calibri"/>
                <a:sym typeface="Calibri"/>
              </a:defRPr>
            </a:lvl3pPr>
            <a:lvl4pPr lvl="3">
              <a:buNone/>
              <a:defRPr sz="1300">
                <a:solidFill>
                  <a:schemeClr val="lt1"/>
                </a:solidFill>
                <a:latin typeface="Calibri"/>
                <a:ea typeface="Calibri"/>
                <a:cs typeface="Calibri"/>
                <a:sym typeface="Calibri"/>
              </a:defRPr>
            </a:lvl4pPr>
            <a:lvl5pPr lvl="4">
              <a:buNone/>
              <a:defRPr sz="1300">
                <a:solidFill>
                  <a:schemeClr val="lt1"/>
                </a:solidFill>
                <a:latin typeface="Calibri"/>
                <a:ea typeface="Calibri"/>
                <a:cs typeface="Calibri"/>
                <a:sym typeface="Calibri"/>
              </a:defRPr>
            </a:lvl5pPr>
            <a:lvl6pPr lvl="5">
              <a:buNone/>
              <a:defRPr sz="1300">
                <a:solidFill>
                  <a:schemeClr val="lt1"/>
                </a:solidFill>
                <a:latin typeface="Calibri"/>
                <a:ea typeface="Calibri"/>
                <a:cs typeface="Calibri"/>
                <a:sym typeface="Calibri"/>
              </a:defRPr>
            </a:lvl6pPr>
            <a:lvl7pPr lvl="6">
              <a:buNone/>
              <a:defRPr sz="1300">
                <a:solidFill>
                  <a:schemeClr val="lt1"/>
                </a:solidFill>
                <a:latin typeface="Calibri"/>
                <a:ea typeface="Calibri"/>
                <a:cs typeface="Calibri"/>
                <a:sym typeface="Calibri"/>
              </a:defRPr>
            </a:lvl7pPr>
            <a:lvl8pPr lvl="7">
              <a:buNone/>
              <a:defRPr sz="1300">
                <a:solidFill>
                  <a:schemeClr val="lt1"/>
                </a:solidFill>
                <a:latin typeface="Calibri"/>
                <a:ea typeface="Calibri"/>
                <a:cs typeface="Calibri"/>
                <a:sym typeface="Calibri"/>
              </a:defRPr>
            </a:lvl8pPr>
            <a:lvl9pPr lvl="8">
              <a:buNone/>
              <a:defRPr sz="13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Option 3">
  <p:cSld name="Content Option 3">
    <p:spTree>
      <p:nvGrpSpPr>
        <p:cNvPr id="56" name="Shape 56"/>
        <p:cNvGrpSpPr/>
        <p:nvPr/>
      </p:nvGrpSpPr>
      <p:grpSpPr>
        <a:xfrm>
          <a:off x="0" y="0"/>
          <a:ext cx="0" cy="0"/>
          <a:chOff x="0" y="0"/>
          <a:chExt cx="0" cy="0"/>
        </a:xfrm>
      </p:grpSpPr>
      <p:pic>
        <p:nvPicPr>
          <p:cNvPr descr="R:\COM\COMM\Branding\PPT Templates\widescreen\Widescreen Powerpoint 20.jpg" id="57" name="Google Shape;57;p14"/>
          <p:cNvPicPr preferRelativeResize="0"/>
          <p:nvPr/>
        </p:nvPicPr>
        <p:blipFill rotWithShape="1">
          <a:blip r:embed="rId2">
            <a:alphaModFix/>
          </a:blip>
          <a:srcRect b="0" l="0" r="0" t="0"/>
          <a:stretch/>
        </p:blipFill>
        <p:spPr>
          <a:xfrm>
            <a:off x="0" y="0"/>
            <a:ext cx="9148766" cy="5148073"/>
          </a:xfrm>
          <a:prstGeom prst="rect">
            <a:avLst/>
          </a:prstGeom>
          <a:noFill/>
          <a:ln>
            <a:noFill/>
          </a:ln>
        </p:spPr>
      </p:pic>
      <p:sp>
        <p:nvSpPr>
          <p:cNvPr id="58" name="Google Shape;58;p14"/>
          <p:cNvSpPr txBox="1"/>
          <p:nvPr>
            <p:ph idx="12" type="sldNum"/>
          </p:nvPr>
        </p:nvSpPr>
        <p:spPr>
          <a:xfrm>
            <a:off x="152400" y="133350"/>
            <a:ext cx="762000" cy="273900"/>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b="1" i="0" sz="1200" u="none" cap="none" strike="noStrike">
                <a:solidFill>
                  <a:schemeClr val="lt1"/>
                </a:solidFill>
                <a:latin typeface="Calibri"/>
                <a:ea typeface="Calibri"/>
                <a:cs typeface="Calibri"/>
                <a:sym typeface="Calibri"/>
              </a:defRPr>
            </a:lvl1pPr>
            <a:lvl2pPr indent="0" lvl="1" marL="0" marR="0" rtl="0" algn="l">
              <a:spcBef>
                <a:spcPts val="0"/>
              </a:spcBef>
              <a:buNone/>
              <a:defRPr b="1" i="0" sz="1200" u="none" cap="none" strike="noStrike">
                <a:solidFill>
                  <a:schemeClr val="lt1"/>
                </a:solidFill>
                <a:latin typeface="Calibri"/>
                <a:ea typeface="Calibri"/>
                <a:cs typeface="Calibri"/>
                <a:sym typeface="Calibri"/>
              </a:defRPr>
            </a:lvl2pPr>
            <a:lvl3pPr indent="0" lvl="2" marL="0" marR="0" rtl="0" algn="l">
              <a:spcBef>
                <a:spcPts val="0"/>
              </a:spcBef>
              <a:buNone/>
              <a:defRPr b="1" i="0" sz="1200" u="none" cap="none" strike="noStrike">
                <a:solidFill>
                  <a:schemeClr val="lt1"/>
                </a:solidFill>
                <a:latin typeface="Calibri"/>
                <a:ea typeface="Calibri"/>
                <a:cs typeface="Calibri"/>
                <a:sym typeface="Calibri"/>
              </a:defRPr>
            </a:lvl3pPr>
            <a:lvl4pPr indent="0" lvl="3" marL="0" marR="0" rtl="0" algn="l">
              <a:spcBef>
                <a:spcPts val="0"/>
              </a:spcBef>
              <a:buNone/>
              <a:defRPr b="1" i="0" sz="1200" u="none" cap="none" strike="noStrike">
                <a:solidFill>
                  <a:schemeClr val="lt1"/>
                </a:solidFill>
                <a:latin typeface="Calibri"/>
                <a:ea typeface="Calibri"/>
                <a:cs typeface="Calibri"/>
                <a:sym typeface="Calibri"/>
              </a:defRPr>
            </a:lvl4pPr>
            <a:lvl5pPr indent="0" lvl="4" marL="0" marR="0" rtl="0" algn="l">
              <a:spcBef>
                <a:spcPts val="0"/>
              </a:spcBef>
              <a:buNone/>
              <a:defRPr b="1" i="0" sz="1200" u="none" cap="none" strike="noStrike">
                <a:solidFill>
                  <a:schemeClr val="lt1"/>
                </a:solidFill>
                <a:latin typeface="Calibri"/>
                <a:ea typeface="Calibri"/>
                <a:cs typeface="Calibri"/>
                <a:sym typeface="Calibri"/>
              </a:defRPr>
            </a:lvl5pPr>
            <a:lvl6pPr indent="0" lvl="5" marL="0" marR="0" rtl="0" algn="l">
              <a:spcBef>
                <a:spcPts val="0"/>
              </a:spcBef>
              <a:buNone/>
              <a:defRPr b="1" i="0" sz="1200" u="none" cap="none" strike="noStrike">
                <a:solidFill>
                  <a:schemeClr val="lt1"/>
                </a:solidFill>
                <a:latin typeface="Calibri"/>
                <a:ea typeface="Calibri"/>
                <a:cs typeface="Calibri"/>
                <a:sym typeface="Calibri"/>
              </a:defRPr>
            </a:lvl6pPr>
            <a:lvl7pPr indent="0" lvl="6" marL="0" marR="0" rtl="0" algn="l">
              <a:spcBef>
                <a:spcPts val="0"/>
              </a:spcBef>
              <a:buNone/>
              <a:defRPr b="1" i="0" sz="1200" u="none" cap="none" strike="noStrike">
                <a:solidFill>
                  <a:schemeClr val="lt1"/>
                </a:solidFill>
                <a:latin typeface="Calibri"/>
                <a:ea typeface="Calibri"/>
                <a:cs typeface="Calibri"/>
                <a:sym typeface="Calibri"/>
              </a:defRPr>
            </a:lvl7pPr>
            <a:lvl8pPr indent="0" lvl="7" marL="0" marR="0" rtl="0" algn="l">
              <a:spcBef>
                <a:spcPts val="0"/>
              </a:spcBef>
              <a:buNone/>
              <a:defRPr b="1" i="0" sz="1200" u="none" cap="none" strike="noStrike">
                <a:solidFill>
                  <a:schemeClr val="lt1"/>
                </a:solidFill>
                <a:latin typeface="Calibri"/>
                <a:ea typeface="Calibri"/>
                <a:cs typeface="Calibri"/>
                <a:sym typeface="Calibri"/>
              </a:defRPr>
            </a:lvl8pPr>
            <a:lvl9pPr indent="0" lvl="8" marL="0" marR="0" rtl="0" algn="l">
              <a:spcBef>
                <a:spcPts val="0"/>
              </a:spcBef>
              <a:buNone/>
              <a:defRPr b="1" i="0" sz="1200" u="none" cap="none" strike="noStrike">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
        <p:nvSpPr>
          <p:cNvPr id="59" name="Google Shape;59;p14"/>
          <p:cNvSpPr txBox="1"/>
          <p:nvPr>
            <p:ph idx="1" type="body"/>
          </p:nvPr>
        </p:nvSpPr>
        <p:spPr>
          <a:xfrm>
            <a:off x="152400" y="1619250"/>
            <a:ext cx="8839200" cy="33147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SzPts val="1800"/>
              <a:buChar char="●"/>
              <a:defRPr/>
            </a:lvl1pPr>
            <a:lvl2pPr indent="-297180" lvl="1" marL="914400" rtl="0" algn="l">
              <a:spcBef>
                <a:spcPts val="1600"/>
              </a:spcBef>
              <a:spcAft>
                <a:spcPts val="0"/>
              </a:spcAft>
              <a:buSzPts val="1080"/>
              <a:buChar char="○"/>
              <a:defRPr/>
            </a:lvl2pPr>
            <a:lvl3pPr indent="-325755" lvl="2" marL="1371600" rtl="0" algn="l">
              <a:spcBef>
                <a:spcPts val="1600"/>
              </a:spcBef>
              <a:spcAft>
                <a:spcPts val="0"/>
              </a:spcAft>
              <a:buSzPts val="1530"/>
              <a:buChar char="■"/>
              <a:defRPr/>
            </a:lvl3pPr>
            <a:lvl4pPr indent="-320039" lvl="3" marL="1828800" rtl="0" algn="l">
              <a:spcBef>
                <a:spcPts val="1600"/>
              </a:spcBef>
              <a:spcAft>
                <a:spcPts val="0"/>
              </a:spcAft>
              <a:buSzPts val="1440"/>
              <a:buChar char="●"/>
              <a:defRPr/>
            </a:lvl4pPr>
            <a:lvl5pPr indent="-342900" lvl="4" marL="2286000" rtl="0" algn="l">
              <a:spcBef>
                <a:spcPts val="1600"/>
              </a:spcBef>
              <a:spcAft>
                <a:spcPts val="0"/>
              </a:spcAft>
              <a:buSzPts val="1800"/>
              <a:buChar char="○"/>
              <a:defRPr/>
            </a:lvl5pPr>
            <a:lvl6pPr indent="-342900" lvl="5" marL="2743200" rtl="0" algn="l">
              <a:spcBef>
                <a:spcPts val="1600"/>
              </a:spcBef>
              <a:spcAft>
                <a:spcPts val="0"/>
              </a:spcAft>
              <a:buClr>
                <a:schemeClr val="dk1"/>
              </a:buClr>
              <a:buSzPts val="1800"/>
              <a:buChar char="■"/>
              <a:defRPr/>
            </a:lvl6pPr>
            <a:lvl7pPr indent="-342900" lvl="6" marL="3200400" rtl="0" algn="l">
              <a:spcBef>
                <a:spcPts val="1600"/>
              </a:spcBef>
              <a:spcAft>
                <a:spcPts val="0"/>
              </a:spcAft>
              <a:buClr>
                <a:schemeClr val="dk1"/>
              </a:buClr>
              <a:buSzPts val="1800"/>
              <a:buChar char="●"/>
              <a:defRPr/>
            </a:lvl7pPr>
            <a:lvl8pPr indent="-342900" lvl="7" marL="3657600" rtl="0" algn="l">
              <a:spcBef>
                <a:spcPts val="1600"/>
              </a:spcBef>
              <a:spcAft>
                <a:spcPts val="0"/>
              </a:spcAft>
              <a:buClr>
                <a:schemeClr val="dk1"/>
              </a:buClr>
              <a:buSzPts val="1800"/>
              <a:buChar char="○"/>
              <a:defRPr/>
            </a:lvl8pPr>
            <a:lvl9pPr indent="-342900" lvl="8" marL="4114800" rtl="0" algn="l">
              <a:spcBef>
                <a:spcPts val="1600"/>
              </a:spcBef>
              <a:spcAft>
                <a:spcPts val="1600"/>
              </a:spcAft>
              <a:buClr>
                <a:schemeClr val="dk1"/>
              </a:buClr>
              <a:buSzPts val="1800"/>
              <a:buChar char="■"/>
              <a:defRPr/>
            </a:lvl9pPr>
          </a:lstStyle>
          <a:p/>
        </p:txBody>
      </p:sp>
      <p:sp>
        <p:nvSpPr>
          <p:cNvPr id="60" name="Google Shape;60;p14"/>
          <p:cNvSpPr txBox="1"/>
          <p:nvPr>
            <p:ph type="title"/>
          </p:nvPr>
        </p:nvSpPr>
        <p:spPr>
          <a:xfrm>
            <a:off x="152400" y="742950"/>
            <a:ext cx="8839200" cy="800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Clr>
                <a:schemeClr val="dk1"/>
              </a:buClr>
              <a:buSzPts val="4000"/>
              <a:buFont typeface="Calibri"/>
              <a:buNone/>
              <a:defRPr b="1"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1" name="Shape 61"/>
        <p:cNvGrpSpPr/>
        <p:nvPr/>
      </p:nvGrpSpPr>
      <p:grpSpPr>
        <a:xfrm>
          <a:off x="0" y="0"/>
          <a:ext cx="0" cy="0"/>
          <a:chOff x="0" y="0"/>
          <a:chExt cx="0" cy="0"/>
        </a:xfrm>
      </p:grpSpPr>
      <p:sp>
        <p:nvSpPr>
          <p:cNvPr id="62" name="Google Shape;62;p15"/>
          <p:cNvSpPr txBox="1"/>
          <p:nvPr>
            <p:ph type="title"/>
          </p:nvPr>
        </p:nvSpPr>
        <p:spPr>
          <a:xfrm>
            <a:off x="457200" y="451247"/>
            <a:ext cx="8229600" cy="8229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SzPts val="1400"/>
              <a:buNone/>
              <a:defRPr b="0" i="0" sz="4400" u="none" cap="none" strike="noStrike">
                <a:solidFill>
                  <a:schemeClr val="accent2"/>
                </a:solidFill>
                <a:latin typeface="Questrial"/>
                <a:ea typeface="Questrial"/>
                <a:cs typeface="Questrial"/>
                <a:sym typeface="Questrial"/>
              </a:defRPr>
            </a:lvl1pPr>
            <a:lvl2pPr lvl="1" marR="0" rtl="0" algn="ctr">
              <a:lnSpc>
                <a:spcPct val="100000"/>
              </a:lnSpc>
              <a:spcBef>
                <a:spcPts val="0"/>
              </a:spcBef>
              <a:spcAft>
                <a:spcPts val="0"/>
              </a:spcAft>
              <a:buSzPts val="1400"/>
              <a:buNone/>
              <a:defRPr b="0" i="0" sz="4400" u="none" cap="none" strike="noStrike">
                <a:solidFill>
                  <a:schemeClr val="accent2"/>
                </a:solidFill>
                <a:latin typeface="Questrial"/>
                <a:ea typeface="Questrial"/>
                <a:cs typeface="Questrial"/>
                <a:sym typeface="Questrial"/>
              </a:defRPr>
            </a:lvl2pPr>
            <a:lvl3pPr lvl="2" marR="0" rtl="0" algn="ctr">
              <a:lnSpc>
                <a:spcPct val="100000"/>
              </a:lnSpc>
              <a:spcBef>
                <a:spcPts val="0"/>
              </a:spcBef>
              <a:spcAft>
                <a:spcPts val="0"/>
              </a:spcAft>
              <a:buSzPts val="1400"/>
              <a:buNone/>
              <a:defRPr b="0" i="0" sz="4400" u="none" cap="none" strike="noStrike">
                <a:solidFill>
                  <a:schemeClr val="accent2"/>
                </a:solidFill>
                <a:latin typeface="Questrial"/>
                <a:ea typeface="Questrial"/>
                <a:cs typeface="Questrial"/>
                <a:sym typeface="Questrial"/>
              </a:defRPr>
            </a:lvl3pPr>
            <a:lvl4pPr lvl="3" marR="0" rtl="0" algn="ctr">
              <a:lnSpc>
                <a:spcPct val="100000"/>
              </a:lnSpc>
              <a:spcBef>
                <a:spcPts val="0"/>
              </a:spcBef>
              <a:spcAft>
                <a:spcPts val="0"/>
              </a:spcAft>
              <a:buSzPts val="1400"/>
              <a:buNone/>
              <a:defRPr b="0" i="0" sz="4400" u="none" cap="none" strike="noStrike">
                <a:solidFill>
                  <a:schemeClr val="accent2"/>
                </a:solidFill>
                <a:latin typeface="Questrial"/>
                <a:ea typeface="Questrial"/>
                <a:cs typeface="Questrial"/>
                <a:sym typeface="Questrial"/>
              </a:defRPr>
            </a:lvl4pPr>
            <a:lvl5pPr lvl="4" marR="0" rtl="0" algn="ctr">
              <a:lnSpc>
                <a:spcPct val="100000"/>
              </a:lnSpc>
              <a:spcBef>
                <a:spcPts val="0"/>
              </a:spcBef>
              <a:spcAft>
                <a:spcPts val="0"/>
              </a:spcAft>
              <a:buSzPts val="1400"/>
              <a:buNone/>
              <a:defRPr b="0" i="0" sz="4400" u="none" cap="none" strike="noStrike">
                <a:solidFill>
                  <a:schemeClr val="accent2"/>
                </a:solidFill>
                <a:latin typeface="Questrial"/>
                <a:ea typeface="Questrial"/>
                <a:cs typeface="Questrial"/>
                <a:sym typeface="Questrial"/>
              </a:defRPr>
            </a:lvl5pPr>
            <a:lvl6pPr lvl="5" marR="0" rtl="0" algn="ctr">
              <a:lnSpc>
                <a:spcPct val="100000"/>
              </a:lnSpc>
              <a:spcBef>
                <a:spcPts val="0"/>
              </a:spcBef>
              <a:spcAft>
                <a:spcPts val="0"/>
              </a:spcAft>
              <a:buSzPts val="1400"/>
              <a:buNone/>
              <a:defRPr b="0" i="0" sz="4400" u="none" cap="none" strike="noStrike">
                <a:solidFill>
                  <a:schemeClr val="dk2"/>
                </a:solidFill>
                <a:latin typeface="Questrial"/>
                <a:ea typeface="Questrial"/>
                <a:cs typeface="Questrial"/>
                <a:sym typeface="Questrial"/>
              </a:defRPr>
            </a:lvl6pPr>
            <a:lvl7pPr lvl="6" marR="0" rtl="0" algn="ctr">
              <a:lnSpc>
                <a:spcPct val="100000"/>
              </a:lnSpc>
              <a:spcBef>
                <a:spcPts val="0"/>
              </a:spcBef>
              <a:spcAft>
                <a:spcPts val="0"/>
              </a:spcAft>
              <a:buSzPts val="1400"/>
              <a:buNone/>
              <a:defRPr b="0" i="0" sz="4400" u="none" cap="none" strike="noStrike">
                <a:solidFill>
                  <a:schemeClr val="dk2"/>
                </a:solidFill>
                <a:latin typeface="Questrial"/>
                <a:ea typeface="Questrial"/>
                <a:cs typeface="Questrial"/>
                <a:sym typeface="Questrial"/>
              </a:defRPr>
            </a:lvl7pPr>
            <a:lvl8pPr lvl="7" marR="0" rtl="0" algn="ctr">
              <a:lnSpc>
                <a:spcPct val="100000"/>
              </a:lnSpc>
              <a:spcBef>
                <a:spcPts val="0"/>
              </a:spcBef>
              <a:spcAft>
                <a:spcPts val="0"/>
              </a:spcAft>
              <a:buSzPts val="1400"/>
              <a:buNone/>
              <a:defRPr b="0" i="0" sz="4400" u="none" cap="none" strike="noStrike">
                <a:solidFill>
                  <a:schemeClr val="dk2"/>
                </a:solidFill>
                <a:latin typeface="Questrial"/>
                <a:ea typeface="Questrial"/>
                <a:cs typeface="Questrial"/>
                <a:sym typeface="Questrial"/>
              </a:defRPr>
            </a:lvl8pPr>
            <a:lvl9pPr lvl="8" marR="0" rtl="0" algn="ctr">
              <a:lnSpc>
                <a:spcPct val="100000"/>
              </a:lnSpc>
              <a:spcBef>
                <a:spcPts val="0"/>
              </a:spcBef>
              <a:spcAft>
                <a:spcPts val="0"/>
              </a:spcAft>
              <a:buSzPts val="1400"/>
              <a:buNone/>
              <a:defRPr b="0" i="0" sz="4400" u="none" cap="none" strike="noStrike">
                <a:solidFill>
                  <a:schemeClr val="dk2"/>
                </a:solidFill>
                <a:latin typeface="Questrial"/>
                <a:ea typeface="Questrial"/>
                <a:cs typeface="Questrial"/>
                <a:sym typeface="Questrial"/>
              </a:defRPr>
            </a:lvl9pPr>
          </a:lstStyle>
          <a:p/>
        </p:txBody>
      </p:sp>
      <p:sp>
        <p:nvSpPr>
          <p:cNvPr id="63" name="Google Shape;63;p15"/>
          <p:cNvSpPr txBox="1"/>
          <p:nvPr>
            <p:ph idx="1" type="body"/>
          </p:nvPr>
        </p:nvSpPr>
        <p:spPr>
          <a:xfrm>
            <a:off x="457200" y="1371602"/>
            <a:ext cx="8229600" cy="29718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640"/>
              </a:spcBef>
              <a:spcAft>
                <a:spcPts val="0"/>
              </a:spcAft>
              <a:buClr>
                <a:schemeClr val="accent2"/>
              </a:buClr>
              <a:buSzPts val="3200"/>
              <a:buFont typeface="Noto Sans Symbols"/>
              <a:buChar char="❑"/>
              <a:defRPr b="0" i="0" sz="3200" u="none" cap="none" strike="noStrike">
                <a:solidFill>
                  <a:schemeClr val="dk1"/>
                </a:solidFill>
                <a:latin typeface="Questrial"/>
                <a:ea typeface="Questrial"/>
                <a:cs typeface="Questrial"/>
                <a:sym typeface="Questrial"/>
              </a:defRPr>
            </a:lvl1pPr>
            <a:lvl2pPr indent="-406400" lvl="1" marL="914400" marR="0" rtl="0" algn="l">
              <a:lnSpc>
                <a:spcPct val="100000"/>
              </a:lnSpc>
              <a:spcBef>
                <a:spcPts val="560"/>
              </a:spcBef>
              <a:spcAft>
                <a:spcPts val="0"/>
              </a:spcAft>
              <a:buClr>
                <a:schemeClr val="accent3"/>
              </a:buClr>
              <a:buSzPts val="2800"/>
              <a:buFont typeface="Noto Sans Symbols"/>
              <a:buChar char="❑"/>
              <a:defRPr b="0" i="0" sz="2800" u="none" cap="none" strike="noStrike">
                <a:solidFill>
                  <a:schemeClr val="dk1"/>
                </a:solidFill>
                <a:latin typeface="Questrial"/>
                <a:ea typeface="Questrial"/>
                <a:cs typeface="Questrial"/>
                <a:sym typeface="Questrial"/>
              </a:defRPr>
            </a:lvl2pPr>
            <a:lvl3pPr indent="-381000" lvl="2" marL="1371600" marR="0" rtl="0" algn="l">
              <a:lnSpc>
                <a:spcPct val="100000"/>
              </a:lnSpc>
              <a:spcBef>
                <a:spcPts val="480"/>
              </a:spcBef>
              <a:spcAft>
                <a:spcPts val="0"/>
              </a:spcAft>
              <a:buClr>
                <a:schemeClr val="accent2"/>
              </a:buClr>
              <a:buSzPts val="2400"/>
              <a:buFont typeface="Noto Sans Symbols"/>
              <a:buChar char="❑"/>
              <a:defRPr b="0" i="0" sz="2400" u="none" cap="none" strike="noStrike">
                <a:solidFill>
                  <a:schemeClr val="dk1"/>
                </a:solidFill>
                <a:latin typeface="Questrial"/>
                <a:ea typeface="Questrial"/>
                <a:cs typeface="Questrial"/>
                <a:sym typeface="Questrial"/>
              </a:defRPr>
            </a:lvl3pPr>
            <a:lvl4pPr indent="-355600" lvl="3" marL="1828800" marR="0" rtl="0" algn="l">
              <a:lnSpc>
                <a:spcPct val="100000"/>
              </a:lnSpc>
              <a:spcBef>
                <a:spcPts val="400"/>
              </a:spcBef>
              <a:spcAft>
                <a:spcPts val="0"/>
              </a:spcAft>
              <a:buClr>
                <a:schemeClr val="accent2"/>
              </a:buClr>
              <a:buSzPts val="2000"/>
              <a:buFont typeface="Noto Sans Symbols"/>
              <a:buChar char="❑"/>
              <a:defRPr b="0" i="0" sz="2000" u="none" cap="none" strike="noStrike">
                <a:solidFill>
                  <a:schemeClr val="dk1"/>
                </a:solidFill>
                <a:latin typeface="Questrial"/>
                <a:ea typeface="Questrial"/>
                <a:cs typeface="Questrial"/>
                <a:sym typeface="Questrial"/>
              </a:defRPr>
            </a:lvl4pPr>
            <a:lvl5pPr indent="-355600" lvl="4" marL="2286000" marR="0" rtl="0" algn="l">
              <a:lnSpc>
                <a:spcPct val="100000"/>
              </a:lnSpc>
              <a:spcBef>
                <a:spcPts val="400"/>
              </a:spcBef>
              <a:spcAft>
                <a:spcPts val="0"/>
              </a:spcAft>
              <a:buClr>
                <a:schemeClr val="accent2"/>
              </a:buClr>
              <a:buSzPts val="2000"/>
              <a:buFont typeface="Noto Sans Symbols"/>
              <a:buChar char="❑"/>
              <a:defRPr b="0" i="0" sz="2000" u="none" cap="none" strike="noStrike">
                <a:solidFill>
                  <a:schemeClr val="dk1"/>
                </a:solidFill>
                <a:latin typeface="Questrial"/>
                <a:ea typeface="Questrial"/>
                <a:cs typeface="Questrial"/>
                <a:sym typeface="Quest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4" name="Google Shape;64;p1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sz="1300">
                <a:solidFill>
                  <a:schemeClr val="dk1"/>
                </a:solidFill>
                <a:latin typeface="Questrial"/>
                <a:ea typeface="Questrial"/>
                <a:cs typeface="Questrial"/>
                <a:sym typeface="Questrial"/>
              </a:defRPr>
            </a:lvl1pPr>
            <a:lvl2pPr lvl="1">
              <a:buNone/>
              <a:defRPr sz="1300">
                <a:solidFill>
                  <a:schemeClr val="dk1"/>
                </a:solidFill>
                <a:latin typeface="Questrial"/>
                <a:ea typeface="Questrial"/>
                <a:cs typeface="Questrial"/>
                <a:sym typeface="Questrial"/>
              </a:defRPr>
            </a:lvl2pPr>
            <a:lvl3pPr lvl="2">
              <a:buNone/>
              <a:defRPr sz="1300">
                <a:solidFill>
                  <a:schemeClr val="dk1"/>
                </a:solidFill>
                <a:latin typeface="Questrial"/>
                <a:ea typeface="Questrial"/>
                <a:cs typeface="Questrial"/>
                <a:sym typeface="Questrial"/>
              </a:defRPr>
            </a:lvl3pPr>
            <a:lvl4pPr lvl="3">
              <a:buNone/>
              <a:defRPr sz="1300">
                <a:solidFill>
                  <a:schemeClr val="dk1"/>
                </a:solidFill>
                <a:latin typeface="Questrial"/>
                <a:ea typeface="Questrial"/>
                <a:cs typeface="Questrial"/>
                <a:sym typeface="Questrial"/>
              </a:defRPr>
            </a:lvl4pPr>
            <a:lvl5pPr lvl="4">
              <a:buNone/>
              <a:defRPr sz="1300">
                <a:solidFill>
                  <a:schemeClr val="dk1"/>
                </a:solidFill>
                <a:latin typeface="Questrial"/>
                <a:ea typeface="Questrial"/>
                <a:cs typeface="Questrial"/>
                <a:sym typeface="Questrial"/>
              </a:defRPr>
            </a:lvl5pPr>
            <a:lvl6pPr lvl="5">
              <a:buNone/>
              <a:defRPr sz="1300">
                <a:solidFill>
                  <a:schemeClr val="dk1"/>
                </a:solidFill>
                <a:latin typeface="Questrial"/>
                <a:ea typeface="Questrial"/>
                <a:cs typeface="Questrial"/>
                <a:sym typeface="Questrial"/>
              </a:defRPr>
            </a:lvl6pPr>
            <a:lvl7pPr lvl="6">
              <a:buNone/>
              <a:defRPr sz="1300">
                <a:solidFill>
                  <a:schemeClr val="dk1"/>
                </a:solidFill>
                <a:latin typeface="Questrial"/>
                <a:ea typeface="Questrial"/>
                <a:cs typeface="Questrial"/>
                <a:sym typeface="Questrial"/>
              </a:defRPr>
            </a:lvl7pPr>
            <a:lvl8pPr lvl="7">
              <a:buNone/>
              <a:defRPr sz="1300">
                <a:solidFill>
                  <a:schemeClr val="dk1"/>
                </a:solidFill>
                <a:latin typeface="Questrial"/>
                <a:ea typeface="Questrial"/>
                <a:cs typeface="Questrial"/>
                <a:sym typeface="Questrial"/>
              </a:defRPr>
            </a:lvl8pPr>
            <a:lvl9pPr lvl="8">
              <a:buNone/>
              <a:defRPr sz="1300">
                <a:solidFill>
                  <a:schemeClr val="dk1"/>
                </a:solidFill>
                <a:latin typeface="Questrial"/>
                <a:ea typeface="Questrial"/>
                <a:cs typeface="Questrial"/>
                <a:sym typeface="Quest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age Option 7">
  <p:cSld name="Title Page Option 7">
    <p:spTree>
      <p:nvGrpSpPr>
        <p:cNvPr id="65" name="Shape 65"/>
        <p:cNvGrpSpPr/>
        <p:nvPr/>
      </p:nvGrpSpPr>
      <p:grpSpPr>
        <a:xfrm>
          <a:off x="0" y="0"/>
          <a:ext cx="0" cy="0"/>
          <a:chOff x="0" y="0"/>
          <a:chExt cx="0" cy="0"/>
        </a:xfrm>
      </p:grpSpPr>
      <p:pic>
        <p:nvPicPr>
          <p:cNvPr descr="R:\COM\COMM\Branding\PPT Templates\widescreen\Widescreen Powerpoint 28.jpg" id="66" name="Google Shape;66;p16"/>
          <p:cNvPicPr preferRelativeResize="0"/>
          <p:nvPr/>
        </p:nvPicPr>
        <p:blipFill rotWithShape="1">
          <a:blip r:embed="rId2">
            <a:alphaModFix/>
          </a:blip>
          <a:srcRect b="0" l="0" r="0" t="0"/>
          <a:stretch/>
        </p:blipFill>
        <p:spPr>
          <a:xfrm>
            <a:off x="0" y="1"/>
            <a:ext cx="9153144" cy="5150536"/>
          </a:xfrm>
          <a:prstGeom prst="rect">
            <a:avLst/>
          </a:prstGeom>
          <a:noFill/>
          <a:ln>
            <a:noFill/>
          </a:ln>
        </p:spPr>
      </p:pic>
      <p:sp>
        <p:nvSpPr>
          <p:cNvPr id="67" name="Google Shape;67;p16"/>
          <p:cNvSpPr txBox="1"/>
          <p:nvPr>
            <p:ph type="title"/>
          </p:nvPr>
        </p:nvSpPr>
        <p:spPr>
          <a:xfrm>
            <a:off x="76200" y="1428750"/>
            <a:ext cx="5867400" cy="1600200"/>
          </a:xfrm>
          <a:prstGeom prst="rect">
            <a:avLst/>
          </a:prstGeom>
          <a:no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Clr>
                <a:schemeClr val="dk1"/>
              </a:buClr>
              <a:buSzPts val="3300"/>
              <a:buFont typeface="Calibri"/>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68" name="Google Shape;68;p16"/>
          <p:cNvSpPr txBox="1"/>
          <p:nvPr>
            <p:ph idx="1" type="body"/>
          </p:nvPr>
        </p:nvSpPr>
        <p:spPr>
          <a:xfrm>
            <a:off x="7239000" y="4572000"/>
            <a:ext cx="1676400" cy="342900"/>
          </a:xfrm>
          <a:prstGeom prst="rect">
            <a:avLst/>
          </a:prstGeom>
          <a:noFill/>
          <a:ln>
            <a:noFill/>
          </a:ln>
        </p:spPr>
        <p:txBody>
          <a:bodyPr anchorCtr="0" anchor="t" bIns="34275" lIns="68575" spcFirstLastPara="1" rIns="68575" wrap="square" tIns="34275">
            <a:noAutofit/>
          </a:bodyPr>
          <a:lstStyle>
            <a:lvl1pPr indent="-228600" lvl="0" marL="457200" marR="0" rtl="0" algn="ctr">
              <a:lnSpc>
                <a:spcPct val="90000"/>
              </a:lnSpc>
              <a:spcBef>
                <a:spcPts val="400"/>
              </a:spcBef>
              <a:spcAft>
                <a:spcPts val="0"/>
              </a:spcAft>
              <a:buClr>
                <a:schemeClr val="lt1"/>
              </a:buClr>
              <a:buSzPts val="1500"/>
              <a:buFont typeface="Arial"/>
              <a:buNone/>
              <a:defRPr b="1" i="0" sz="2000" u="none" cap="none" strike="noStrike">
                <a:solidFill>
                  <a:schemeClr val="lt1"/>
                </a:solidFill>
                <a:latin typeface="Calibri"/>
                <a:ea typeface="Calibri"/>
                <a:cs typeface="Calibri"/>
                <a:sym typeface="Calibri"/>
              </a:defRPr>
            </a:lvl1pPr>
            <a:lvl2pPr indent="-361950" lvl="1" marL="914400" marR="0" rtl="0" algn="l">
              <a:lnSpc>
                <a:spcPct val="90000"/>
              </a:lnSpc>
              <a:spcBef>
                <a:spcPts val="600"/>
              </a:spcBef>
              <a:spcAft>
                <a:spcPts val="0"/>
              </a:spcAft>
              <a:buClr>
                <a:schemeClr val="dk1"/>
              </a:buClr>
              <a:buSzPts val="2100"/>
              <a:buFont typeface="Arial"/>
              <a:buChar char="–"/>
              <a:defRPr b="0" i="0" sz="2800" u="none" cap="none" strike="noStrike">
                <a:solidFill>
                  <a:schemeClr val="dk1"/>
                </a:solidFill>
                <a:latin typeface="Calibri"/>
                <a:ea typeface="Calibri"/>
                <a:cs typeface="Calibri"/>
                <a:sym typeface="Calibri"/>
              </a:defRPr>
            </a:lvl2pPr>
            <a:lvl3pPr indent="-342900" lvl="2" marL="1371600" marR="0" rtl="0" algn="l">
              <a:lnSpc>
                <a:spcPct val="90000"/>
              </a:lnSpc>
              <a:spcBef>
                <a:spcPts val="500"/>
              </a:spcBef>
              <a:spcAft>
                <a:spcPts val="0"/>
              </a:spcAft>
              <a:buClr>
                <a:schemeClr val="dk1"/>
              </a:buClr>
              <a:buSzPts val="1800"/>
              <a:buFont typeface="Arial"/>
              <a:buChar char="•"/>
              <a:defRPr b="0" i="0" sz="2400" u="none" cap="none" strike="noStrike">
                <a:solidFill>
                  <a:schemeClr val="dk1"/>
                </a:solidFill>
                <a:latin typeface="Calibri"/>
                <a:ea typeface="Calibri"/>
                <a:cs typeface="Calibri"/>
                <a:sym typeface="Calibri"/>
              </a:defRPr>
            </a:lvl3pPr>
            <a:lvl4pPr indent="-323850" lvl="3" marL="1828800" marR="0" rtl="0" algn="l">
              <a:lnSpc>
                <a:spcPct val="90000"/>
              </a:lnSpc>
              <a:spcBef>
                <a:spcPts val="400"/>
              </a:spcBef>
              <a:spcAft>
                <a:spcPts val="0"/>
              </a:spcAft>
              <a:buClr>
                <a:schemeClr val="dk1"/>
              </a:buClr>
              <a:buSzPts val="1500"/>
              <a:buFont typeface="Arial"/>
              <a:buChar char="–"/>
              <a:defRPr b="0" i="0" sz="2000" u="none" cap="none" strike="noStrike">
                <a:solidFill>
                  <a:schemeClr val="dk1"/>
                </a:solidFill>
                <a:latin typeface="Calibri"/>
                <a:ea typeface="Calibri"/>
                <a:cs typeface="Calibri"/>
                <a:sym typeface="Calibri"/>
              </a:defRPr>
            </a:lvl4pPr>
            <a:lvl5pPr indent="-323850" lvl="4" marL="2286000" marR="0" rtl="0" algn="l">
              <a:lnSpc>
                <a:spcPct val="90000"/>
              </a:lnSpc>
              <a:spcBef>
                <a:spcPts val="400"/>
              </a:spcBef>
              <a:spcAft>
                <a:spcPts val="0"/>
              </a:spcAft>
              <a:buClr>
                <a:schemeClr val="dk1"/>
              </a:buClr>
              <a:buSzPts val="1500"/>
              <a:buFont typeface="Arial"/>
              <a:buChar char="»"/>
              <a:defRPr b="0" i="0" sz="2000" u="none" cap="none" strike="noStrike">
                <a:solidFill>
                  <a:schemeClr val="dk1"/>
                </a:solidFill>
                <a:latin typeface="Calibri"/>
                <a:ea typeface="Calibri"/>
                <a:cs typeface="Calibri"/>
                <a:sym typeface="Calibri"/>
              </a:defRPr>
            </a:lvl5pPr>
            <a:lvl6pPr indent="-323850" lvl="5" marL="2743200" marR="0" rtl="0" algn="l">
              <a:lnSpc>
                <a:spcPct val="90000"/>
              </a:lnSpc>
              <a:spcBef>
                <a:spcPts val="400"/>
              </a:spcBef>
              <a:spcAft>
                <a:spcPts val="0"/>
              </a:spcAft>
              <a:buClr>
                <a:schemeClr val="dk1"/>
              </a:buClr>
              <a:buSzPts val="1500"/>
              <a:buFont typeface="Arial"/>
              <a:buChar char="•"/>
              <a:defRPr b="0" i="0" sz="2000" u="none" cap="none" strike="noStrike">
                <a:solidFill>
                  <a:schemeClr val="dk1"/>
                </a:solidFill>
                <a:latin typeface="Calibri"/>
                <a:ea typeface="Calibri"/>
                <a:cs typeface="Calibri"/>
                <a:sym typeface="Calibri"/>
              </a:defRPr>
            </a:lvl6pPr>
            <a:lvl7pPr indent="-323850" lvl="6" marL="3200400" marR="0" rtl="0" algn="l">
              <a:lnSpc>
                <a:spcPct val="90000"/>
              </a:lnSpc>
              <a:spcBef>
                <a:spcPts val="400"/>
              </a:spcBef>
              <a:spcAft>
                <a:spcPts val="0"/>
              </a:spcAft>
              <a:buClr>
                <a:schemeClr val="dk1"/>
              </a:buClr>
              <a:buSzPts val="1500"/>
              <a:buFont typeface="Arial"/>
              <a:buChar char="•"/>
              <a:defRPr b="0" i="0" sz="2000" u="none" cap="none" strike="noStrike">
                <a:solidFill>
                  <a:schemeClr val="dk1"/>
                </a:solidFill>
                <a:latin typeface="Calibri"/>
                <a:ea typeface="Calibri"/>
                <a:cs typeface="Calibri"/>
                <a:sym typeface="Calibri"/>
              </a:defRPr>
            </a:lvl7pPr>
            <a:lvl8pPr indent="-323850" lvl="7" marL="3657600" marR="0" rtl="0" algn="l">
              <a:lnSpc>
                <a:spcPct val="90000"/>
              </a:lnSpc>
              <a:spcBef>
                <a:spcPts val="400"/>
              </a:spcBef>
              <a:spcAft>
                <a:spcPts val="0"/>
              </a:spcAft>
              <a:buClr>
                <a:schemeClr val="dk1"/>
              </a:buClr>
              <a:buSzPts val="1500"/>
              <a:buFont typeface="Arial"/>
              <a:buChar char="•"/>
              <a:defRPr b="0" i="0" sz="2000" u="none" cap="none" strike="noStrike">
                <a:solidFill>
                  <a:schemeClr val="dk1"/>
                </a:solidFill>
                <a:latin typeface="Calibri"/>
                <a:ea typeface="Calibri"/>
                <a:cs typeface="Calibri"/>
                <a:sym typeface="Calibri"/>
              </a:defRPr>
            </a:lvl8pPr>
            <a:lvl9pPr indent="-323850" lvl="8" marL="4114800" marR="0" rtl="0" algn="l">
              <a:lnSpc>
                <a:spcPct val="90000"/>
              </a:lnSpc>
              <a:spcBef>
                <a:spcPts val="400"/>
              </a:spcBef>
              <a:spcAft>
                <a:spcPts val="0"/>
              </a:spcAft>
              <a:buClr>
                <a:schemeClr val="dk1"/>
              </a:buClr>
              <a:buSzPts val="1500"/>
              <a:buFont typeface="Arial"/>
              <a:buChar char="•"/>
              <a:defRPr b="0" i="0" sz="2000" u="none" cap="none" strike="noStrike">
                <a:solidFill>
                  <a:schemeClr val="dk1"/>
                </a:solidFill>
                <a:latin typeface="Calibri"/>
                <a:ea typeface="Calibri"/>
                <a:cs typeface="Calibri"/>
                <a:sym typeface="Calibri"/>
              </a:defRPr>
            </a:lvl9pPr>
          </a:lstStyle>
          <a:p/>
        </p:txBody>
      </p:sp>
      <p:sp>
        <p:nvSpPr>
          <p:cNvPr id="69" name="Google Shape;69;p16"/>
          <p:cNvSpPr txBox="1"/>
          <p:nvPr>
            <p:ph idx="2" type="body"/>
          </p:nvPr>
        </p:nvSpPr>
        <p:spPr>
          <a:xfrm>
            <a:off x="76200" y="3333750"/>
            <a:ext cx="5181600" cy="1600200"/>
          </a:xfrm>
          <a:prstGeom prst="rect">
            <a:avLst/>
          </a:prstGeom>
          <a:noFill/>
          <a:ln>
            <a:noFill/>
          </a:ln>
        </p:spPr>
        <p:txBody>
          <a:bodyPr anchorCtr="0" anchor="ctr" bIns="34275" lIns="68575" spcFirstLastPara="1" rIns="68575" wrap="square" tIns="34275">
            <a:noAutofit/>
          </a:bodyPr>
          <a:lstStyle>
            <a:lvl1pPr indent="-228600" lvl="0" marL="457200" marR="0" rtl="0" algn="ctr">
              <a:lnSpc>
                <a:spcPct val="90000"/>
              </a:lnSpc>
              <a:spcBef>
                <a:spcPts val="400"/>
              </a:spcBef>
              <a:spcAft>
                <a:spcPts val="0"/>
              </a:spcAft>
              <a:buClr>
                <a:schemeClr val="dk1"/>
              </a:buClr>
              <a:buSzPts val="1500"/>
              <a:buFont typeface="Arial"/>
              <a:buNone/>
              <a:defRPr b="0" i="1" sz="2000" u="none" cap="none" strike="noStrike">
                <a:solidFill>
                  <a:schemeClr val="dk1"/>
                </a:solidFill>
                <a:latin typeface="Calibri"/>
                <a:ea typeface="Calibri"/>
                <a:cs typeface="Calibri"/>
                <a:sym typeface="Calibri"/>
              </a:defRPr>
            </a:lvl1pPr>
            <a:lvl2pPr indent="-228600" lvl="1" marL="914400" marR="0" rtl="0" algn="l">
              <a:lnSpc>
                <a:spcPct val="90000"/>
              </a:lnSpc>
              <a:spcBef>
                <a:spcPts val="600"/>
              </a:spcBef>
              <a:spcAft>
                <a:spcPts val="0"/>
              </a:spcAft>
              <a:buClr>
                <a:schemeClr val="dk1"/>
              </a:buClr>
              <a:buSzPts val="2100"/>
              <a:buFont typeface="Arial"/>
              <a:buNone/>
              <a:defRPr b="0" i="0" sz="28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0" i="0" sz="2400" u="none" cap="none" strike="noStrike">
                <a:solidFill>
                  <a:schemeClr val="dk1"/>
                </a:solidFill>
                <a:latin typeface="Calibri"/>
                <a:ea typeface="Calibri"/>
                <a:cs typeface="Calibri"/>
                <a:sym typeface="Calibri"/>
              </a:defRPr>
            </a:lvl3pPr>
            <a:lvl4pPr indent="-228600" lvl="3" marL="1828800" marR="0" rtl="0" algn="l">
              <a:lnSpc>
                <a:spcPct val="90000"/>
              </a:lnSpc>
              <a:spcBef>
                <a:spcPts val="400"/>
              </a:spcBef>
              <a:spcAft>
                <a:spcPts val="0"/>
              </a:spcAft>
              <a:buClr>
                <a:schemeClr val="dk1"/>
              </a:buClr>
              <a:buSzPts val="1500"/>
              <a:buFont typeface="Arial"/>
              <a:buNone/>
              <a:defRPr b="0" i="0" sz="2000" u="none" cap="none" strike="noStrike">
                <a:solidFill>
                  <a:schemeClr val="dk1"/>
                </a:solidFill>
                <a:latin typeface="Calibri"/>
                <a:ea typeface="Calibri"/>
                <a:cs typeface="Calibri"/>
                <a:sym typeface="Calibri"/>
              </a:defRPr>
            </a:lvl4pPr>
            <a:lvl5pPr indent="-228600" lvl="4" marL="2286000" marR="0" rtl="0" algn="l">
              <a:lnSpc>
                <a:spcPct val="90000"/>
              </a:lnSpc>
              <a:spcBef>
                <a:spcPts val="400"/>
              </a:spcBef>
              <a:spcAft>
                <a:spcPts val="0"/>
              </a:spcAft>
              <a:buClr>
                <a:schemeClr val="dk1"/>
              </a:buClr>
              <a:buSzPts val="1500"/>
              <a:buFont typeface="Arial"/>
              <a:buNone/>
              <a:defRPr b="0" i="0" sz="2000" u="none" cap="none" strike="noStrike">
                <a:solidFill>
                  <a:schemeClr val="dk1"/>
                </a:solidFill>
                <a:latin typeface="Calibri"/>
                <a:ea typeface="Calibri"/>
                <a:cs typeface="Calibri"/>
                <a:sym typeface="Calibri"/>
              </a:defRPr>
            </a:lvl5pPr>
            <a:lvl6pPr indent="-323850" lvl="5" marL="2743200" marR="0" rtl="0" algn="l">
              <a:lnSpc>
                <a:spcPct val="90000"/>
              </a:lnSpc>
              <a:spcBef>
                <a:spcPts val="400"/>
              </a:spcBef>
              <a:spcAft>
                <a:spcPts val="0"/>
              </a:spcAft>
              <a:buClr>
                <a:schemeClr val="dk1"/>
              </a:buClr>
              <a:buSzPts val="1500"/>
              <a:buFont typeface="Arial"/>
              <a:buChar char="•"/>
              <a:defRPr b="0" i="0" sz="2000" u="none" cap="none" strike="noStrike">
                <a:solidFill>
                  <a:schemeClr val="dk1"/>
                </a:solidFill>
                <a:latin typeface="Calibri"/>
                <a:ea typeface="Calibri"/>
                <a:cs typeface="Calibri"/>
                <a:sym typeface="Calibri"/>
              </a:defRPr>
            </a:lvl6pPr>
            <a:lvl7pPr indent="-323850" lvl="6" marL="3200400" marR="0" rtl="0" algn="l">
              <a:lnSpc>
                <a:spcPct val="90000"/>
              </a:lnSpc>
              <a:spcBef>
                <a:spcPts val="400"/>
              </a:spcBef>
              <a:spcAft>
                <a:spcPts val="0"/>
              </a:spcAft>
              <a:buClr>
                <a:schemeClr val="dk1"/>
              </a:buClr>
              <a:buSzPts val="1500"/>
              <a:buFont typeface="Arial"/>
              <a:buChar char="•"/>
              <a:defRPr b="0" i="0" sz="2000" u="none" cap="none" strike="noStrike">
                <a:solidFill>
                  <a:schemeClr val="dk1"/>
                </a:solidFill>
                <a:latin typeface="Calibri"/>
                <a:ea typeface="Calibri"/>
                <a:cs typeface="Calibri"/>
                <a:sym typeface="Calibri"/>
              </a:defRPr>
            </a:lvl7pPr>
            <a:lvl8pPr indent="-323850" lvl="7" marL="3657600" marR="0" rtl="0" algn="l">
              <a:lnSpc>
                <a:spcPct val="90000"/>
              </a:lnSpc>
              <a:spcBef>
                <a:spcPts val="400"/>
              </a:spcBef>
              <a:spcAft>
                <a:spcPts val="0"/>
              </a:spcAft>
              <a:buClr>
                <a:schemeClr val="dk1"/>
              </a:buClr>
              <a:buSzPts val="1500"/>
              <a:buFont typeface="Arial"/>
              <a:buChar char="•"/>
              <a:defRPr b="0" i="0" sz="2000" u="none" cap="none" strike="noStrike">
                <a:solidFill>
                  <a:schemeClr val="dk1"/>
                </a:solidFill>
                <a:latin typeface="Calibri"/>
                <a:ea typeface="Calibri"/>
                <a:cs typeface="Calibri"/>
                <a:sym typeface="Calibri"/>
              </a:defRPr>
            </a:lvl8pPr>
            <a:lvl9pPr indent="-323850" lvl="8" marL="4114800" marR="0" rtl="0" algn="l">
              <a:lnSpc>
                <a:spcPct val="90000"/>
              </a:lnSpc>
              <a:spcBef>
                <a:spcPts val="400"/>
              </a:spcBef>
              <a:spcAft>
                <a:spcPts val="0"/>
              </a:spcAft>
              <a:buClr>
                <a:schemeClr val="dk1"/>
              </a:buClr>
              <a:buSzPts val="1500"/>
              <a:buFont typeface="Arial"/>
              <a:buChar char="•"/>
              <a:defRPr b="0" i="0" sz="2000" u="none" cap="none" strike="noStrike">
                <a:solidFill>
                  <a:schemeClr val="dk1"/>
                </a:solidFill>
                <a:latin typeface="Calibri"/>
                <a:ea typeface="Calibri"/>
                <a:cs typeface="Calibri"/>
                <a:sym typeface="Calibri"/>
              </a:defRPr>
            </a:lvl9pPr>
          </a:lstStyle>
          <a:p/>
        </p:txBody>
      </p:sp>
      <p:sp>
        <p:nvSpPr>
          <p:cNvPr id="70" name="Google Shape;70;p1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sz="1300">
                <a:solidFill>
                  <a:schemeClr val="lt1"/>
                </a:solidFill>
                <a:latin typeface="Calibri"/>
                <a:ea typeface="Calibri"/>
                <a:cs typeface="Calibri"/>
                <a:sym typeface="Calibri"/>
              </a:defRPr>
            </a:lvl1pPr>
            <a:lvl2pPr lvl="1">
              <a:buNone/>
              <a:defRPr sz="1300">
                <a:solidFill>
                  <a:schemeClr val="lt1"/>
                </a:solidFill>
                <a:latin typeface="Calibri"/>
                <a:ea typeface="Calibri"/>
                <a:cs typeface="Calibri"/>
                <a:sym typeface="Calibri"/>
              </a:defRPr>
            </a:lvl2pPr>
            <a:lvl3pPr lvl="2">
              <a:buNone/>
              <a:defRPr sz="1300">
                <a:solidFill>
                  <a:schemeClr val="lt1"/>
                </a:solidFill>
                <a:latin typeface="Calibri"/>
                <a:ea typeface="Calibri"/>
                <a:cs typeface="Calibri"/>
                <a:sym typeface="Calibri"/>
              </a:defRPr>
            </a:lvl3pPr>
            <a:lvl4pPr lvl="3">
              <a:buNone/>
              <a:defRPr sz="1300">
                <a:solidFill>
                  <a:schemeClr val="lt1"/>
                </a:solidFill>
                <a:latin typeface="Calibri"/>
                <a:ea typeface="Calibri"/>
                <a:cs typeface="Calibri"/>
                <a:sym typeface="Calibri"/>
              </a:defRPr>
            </a:lvl4pPr>
            <a:lvl5pPr lvl="4">
              <a:buNone/>
              <a:defRPr sz="1300">
                <a:solidFill>
                  <a:schemeClr val="lt1"/>
                </a:solidFill>
                <a:latin typeface="Calibri"/>
                <a:ea typeface="Calibri"/>
                <a:cs typeface="Calibri"/>
                <a:sym typeface="Calibri"/>
              </a:defRPr>
            </a:lvl5pPr>
            <a:lvl6pPr lvl="5">
              <a:buNone/>
              <a:defRPr sz="1300">
                <a:solidFill>
                  <a:schemeClr val="lt1"/>
                </a:solidFill>
                <a:latin typeface="Calibri"/>
                <a:ea typeface="Calibri"/>
                <a:cs typeface="Calibri"/>
                <a:sym typeface="Calibri"/>
              </a:defRPr>
            </a:lvl6pPr>
            <a:lvl7pPr lvl="6">
              <a:buNone/>
              <a:defRPr sz="1300">
                <a:solidFill>
                  <a:schemeClr val="lt1"/>
                </a:solidFill>
                <a:latin typeface="Calibri"/>
                <a:ea typeface="Calibri"/>
                <a:cs typeface="Calibri"/>
                <a:sym typeface="Calibri"/>
              </a:defRPr>
            </a:lvl7pPr>
            <a:lvl8pPr lvl="7">
              <a:buNone/>
              <a:defRPr sz="1300">
                <a:solidFill>
                  <a:schemeClr val="lt1"/>
                </a:solidFill>
                <a:latin typeface="Calibri"/>
                <a:ea typeface="Calibri"/>
                <a:cs typeface="Calibri"/>
                <a:sym typeface="Calibri"/>
              </a:defRPr>
            </a:lvl8pPr>
            <a:lvl9pPr lvl="8">
              <a:buNone/>
              <a:defRPr sz="13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hyperlink" Target="https://na01.safelinks.protection.outlook.com/?url=http%3A%2F%2Fwww.cast.org%2Fabout%2Fstaff%2Fmindy-johnson&amp;data=04%7C01%7C%7C552599c569194a655f2b08d929c0cefb%7C84df9e7fe9f640afb435aaaaaaaaaaaa%7C1%7C0%7C637586730368257157%7CUnknown%7CTWFpbGZsb3d8eyJWIjoiMC4wLjAwMDAiLCJQIjoiV2luMzIiLCJBTiI6Ik1haWwiLCJXVCI6Mn0%3D%7C1000&amp;sdata=TQnGo0j6TTQpRWk%2FhkTIttrjSCbxdON8M%2FVGo1rs3uY%3D&amp;reserved=0" TargetMode="External"/><Relationship Id="rId4" Type="http://schemas.openxmlformats.org/officeDocument/2006/relationships/hyperlink" Target="https://na01.safelinks.protection.outlook.com/?url=https%3A%2F%2Ftwitter.com%2Fmin_d_j&amp;data=04%7C01%7C%7C552599c569194a655f2b08d929c0cefb%7C84df9e7fe9f640afb435aaaaaaaaaaaa%7C1%7C0%7C637586730368257157%7CUnknown%7CTWFpbGZsb3d8eyJWIjoiMC4wLjAwMDAiLCJQIjoiV2luMzIiLCJBTiI6Ik1haWwiLCJXVCI6Mn0%3D%7C1000&amp;sdata=8ADOsQEoIiEacjg6On4Hep%2BFw9WwWBZWCYSS43f6RWw%3D&amp;reserved=0" TargetMode="External"/><Relationship Id="rId5" Type="http://schemas.openxmlformats.org/officeDocument/2006/relationships/hyperlink" Target="https://na01.safelinks.protection.outlook.com/?url=https%3A%2F%2Fwww.mypronouns.org%2F&amp;data=04%7C01%7C%7C552599c569194a655f2b08d929c0cefb%7C84df9e7fe9f640afb435aaaaaaaaaaaa%7C1%7C0%7C637586730368267149%7CUnknown%7CTWFpbGZsb3d8eyJWIjoiMC4wLjAwMDAiLCJQIjoiV2luMzIiLCJBTiI6Ik1haWwiLCJXVCI6Mn0%3D%7C1000&amp;sdata=89Cqew%2FtLhztsgOG2SzuHz6dU68WEZVy09VOfK67nqI%3D&amp;reserved=0" TargetMode="External"/><Relationship Id="rId6" Type="http://schemas.openxmlformats.org/officeDocument/2006/relationships/hyperlink" Target="https://na01.safelinks.protection.outlook.com/?url=http%3A%2F%2Fwww.cast.org%2F&amp;data=04%7C01%7C%7C552599c569194a655f2b08d929c0cefb%7C84df9e7fe9f640afb435aaaaaaaaaaaa%7C1%7C0%7C637586730368267149%7CUnknown%7CTWFpbGZsb3d8eyJWIjoiMC4wLjAwMDAiLCJQIjoiV2luMzIiLCJBTiI6Ik1haWwiLCJXVCI6Mn0%3D%7C1000&amp;sdata=s2ywrXOipLx2uwId%2FLfG6pVFfQxD%2FbBsxioaEF7r1uM%3D&amp;reserved=0" TargetMode="External"/><Relationship Id="rId7" Type="http://schemas.openxmlformats.org/officeDocument/2006/relationships/hyperlink" Target="https://na01.safelinks.protection.outlook.com/?url=https%3A%2F%2Ftwitter.com%2FCAST_UDL&amp;data=04%7C01%7C%7C552599c569194a655f2b08d929c0cefb%7C84df9e7fe9f640afb435aaaaaaaaaaaa%7C1%7C0%7C637586730368277150%7CUnknown%7CTWFpbGZsb3d8eyJWIjoiMC4wLjAwMDAiLCJQIjoiV2luMzIiLCJBTiI6Ik1haWwiLCJXVCI6Mn0%3D%7C1000&amp;sdata=39rQsniUznk8uubjVotWspiHjn8%2FPr%2FTX99lzLsP1q4%3D&amp;reserved=0"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hyperlink" Target="https://sites.ed.gov/idea/statute-chapter-33/subchapter-i/1401/29" TargetMode="External"/><Relationship Id="rId4" Type="http://schemas.openxmlformats.org/officeDocument/2006/relationships/hyperlink" Target="https://sites.ed.gov/idea/statute-chapter-33/subchapter-i/1401/29/A" TargetMode="External"/><Relationship Id="rId5" Type="http://schemas.openxmlformats.org/officeDocument/2006/relationships/hyperlink" Target="https://sites.ed.gov/idea/statute-chapter-33/subchapter-i/1401/29/B" TargetMode="External"/><Relationship Id="rId6" Type="http://schemas.openxmlformats.org/officeDocument/2006/relationships/hyperlink" Target="https://sites.ed.gov/idea/statute-chapter-33/subchapter-i/1401/29"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hyperlink" Target="https://www.wrightslaw.com/law/osers/fape.acad.content.close.gap.1117.2015.pdf" TargetMode="External"/><Relationship Id="rId4" Type="http://schemas.openxmlformats.org/officeDocument/2006/relationships/hyperlink" Target="https://dese.mo.gov/special-education/early-childhood-special-ed/ecse-services"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hyperlink" Target="https://www.uft.org/teaching/students-disabilities/specially-designed-instruction"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hyperlink" Target="https://www.auburn.k12.ma.us/tsc_image.php?path=images/site/department_104/uploads/Pupil%20Services/What%20is%20Specially%20Designed%20Instruction.pdf" TargetMode="External"/><Relationship Id="rId4" Type="http://schemas.openxmlformats.org/officeDocument/2006/relationships/hyperlink" Target="https://www.auburn.k12.ma.us/tsc_image.php?path=images/site/department_104/uploads/Pupil%20Services/What%20is%20Specially%20Designed%20Instruction.pdf"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hyperlink" Target="https://www.auburn.k12.ma.us/tsc_image.php?path=images/site/department_104/uploads/Pupil%20Services/What%20is%20Specially%20Designed%20Instruction.pdf" TargetMode="External"/><Relationship Id="rId4" Type="http://schemas.openxmlformats.org/officeDocument/2006/relationships/hyperlink" Target="https://www.auburn.k12.ma.us/tsc_image.php?path=images/site/department_104/uploads/Pupil%20Services/What%20is%20Specially%20Designed%20Instruction.pdf"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11.png"/></Relationships>
</file>

<file path=ppt/slides/_rels/slide23.xml.rels><?xml version="1.0" encoding="UTF-8" standalone="yes"?><Relationships xmlns="http://schemas.openxmlformats.org/package/2006/relationships"><Relationship Id="rId11" Type="http://schemas.openxmlformats.org/officeDocument/2006/relationships/image" Target="../media/image23.png"/><Relationship Id="rId10" Type="http://schemas.openxmlformats.org/officeDocument/2006/relationships/image" Target="../media/image71.png"/><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14.png"/><Relationship Id="rId4" Type="http://schemas.openxmlformats.org/officeDocument/2006/relationships/image" Target="../media/image15.png"/><Relationship Id="rId9" Type="http://schemas.openxmlformats.org/officeDocument/2006/relationships/image" Target="../media/image24.png"/><Relationship Id="rId5" Type="http://schemas.openxmlformats.org/officeDocument/2006/relationships/image" Target="../media/image17.png"/><Relationship Id="rId6" Type="http://schemas.openxmlformats.org/officeDocument/2006/relationships/image" Target="../media/image16.png"/><Relationship Id="rId7" Type="http://schemas.openxmlformats.org/officeDocument/2006/relationships/image" Target="../media/image18.png"/><Relationship Id="rId8"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2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hyperlink" Target="https://tophat.com/glossary/d/diagnostic-teaching/" TargetMode="External"/><Relationship Id="rId4" Type="http://schemas.openxmlformats.org/officeDocument/2006/relationships/hyperlink" Target="https://www.teachthought.com/pedagogy/diagnostic-teaching-why-students-struggle/"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hyperlink" Target="http://www.ascd.org/publications/books/111005/chapters/Section-1@-What-Is-Formative-Assessment%C2%A2.aspx#:~:text=Formative%20assessment%20refers%20to%20the,move%20closer%20to%20the%20goal." TargetMode="External"/><Relationship Id="rId4" Type="http://schemas.openxmlformats.org/officeDocument/2006/relationships/hyperlink" Target="http://www.ascd.org/publications/books/111005/chapters/Section-1@-What-Is-Formative-Assessment%C2%A2.aspx#:~:text=Formative%20assessment%20refers%20to%20the,move%20closer%20to%20the%20goal." TargetMode="External"/><Relationship Id="rId5" Type="http://schemas.openxmlformats.org/officeDocument/2006/relationships/hyperlink" Target="http://www.ascd.org/publications/books/111005/chapters/Section-1@-What-Is-Formative-Assessment%C2%A2.aspx#:~:text=Formative%20assessment%20refers%20to%20the,move%20closer%20to%20the%20goal." TargetMode="External"/><Relationship Id="rId6" Type="http://schemas.openxmlformats.org/officeDocument/2006/relationships/hyperlink" Target="https://pubs.asha.org/doi/full/10.1044/ihe11.1.28" TargetMode="External"/><Relationship Id="rId7" Type="http://schemas.openxmlformats.org/officeDocument/2006/relationships/hyperlink" Target="http://www.ascd.org/publications/books/111005/chapters/Section-1@-What-Is-Formative-Assessment%C2%A2.aspx#:~:text=Formative%20assessment%20refers%20to%20the,move%20closer%20to%20the%20goal."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image" Target="../media/image2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image" Target="../media/image2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image" Target="../media/image2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29.png"/><Relationship Id="rId4" Type="http://schemas.openxmlformats.org/officeDocument/2006/relationships/image" Target="../media/image27.png"/><Relationship Id="rId5" Type="http://schemas.openxmlformats.org/officeDocument/2006/relationships/image" Target="../media/image2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2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37.png"/><Relationship Id="rId4" Type="http://schemas.openxmlformats.org/officeDocument/2006/relationships/image" Target="../media/image70.png"/><Relationship Id="rId5"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40.png"/><Relationship Id="rId4" Type="http://schemas.openxmlformats.org/officeDocument/2006/relationships/image" Target="../media/image32.png"/><Relationship Id="rId5" Type="http://schemas.openxmlformats.org/officeDocument/2006/relationships/image" Target="../media/image35.png"/><Relationship Id="rId6" Type="http://schemas.openxmlformats.org/officeDocument/2006/relationships/image" Target="../media/image3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31.png"/><Relationship Id="rId4" Type="http://schemas.openxmlformats.org/officeDocument/2006/relationships/image" Target="../media/image3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36.png"/><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 Id="rId3" Type="http://schemas.openxmlformats.org/officeDocument/2006/relationships/image" Target="../media/image2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4.xml"/><Relationship Id="rId3" Type="http://schemas.openxmlformats.org/officeDocument/2006/relationships/image" Target="../media/image43.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 Id="rId3" Type="http://schemas.openxmlformats.org/officeDocument/2006/relationships/image" Target="../media/image3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6.xml"/><Relationship Id="rId3" Type="http://schemas.openxmlformats.org/officeDocument/2006/relationships/image" Target="../media/image3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 Id="rId3" Type="http://schemas.openxmlformats.org/officeDocument/2006/relationships/hyperlink" Target="https://dese.mo.gov/college-career-readiness/curriculum/academic-standards/priority-standards"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8.xml"/><Relationship Id="rId3" Type="http://schemas.openxmlformats.org/officeDocument/2006/relationships/image" Target="../media/image4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9.xml"/><Relationship Id="rId3" Type="http://schemas.openxmlformats.org/officeDocument/2006/relationships/image" Target="../media/image4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0.xml"/><Relationship Id="rId3" Type="http://schemas.openxmlformats.org/officeDocument/2006/relationships/image" Target="../media/image4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1.xml"/><Relationship Id="rId3" Type="http://schemas.openxmlformats.org/officeDocument/2006/relationships/image" Target="../media/image4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2.xml"/><Relationship Id="rId3" Type="http://schemas.openxmlformats.org/officeDocument/2006/relationships/image" Target="../media/image4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3.xml"/><Relationship Id="rId3" Type="http://schemas.openxmlformats.org/officeDocument/2006/relationships/image" Target="../media/image4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5.xml"/><Relationship Id="rId3" Type="http://schemas.openxmlformats.org/officeDocument/2006/relationships/hyperlink" Target="https://sss.usf.edu/resources/format/pdf/specially_designed_instruction.pdf"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7.xml"/><Relationship Id="rId3" Type="http://schemas.openxmlformats.org/officeDocument/2006/relationships/image" Target="../media/image5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8.xml"/><Relationship Id="rId3" Type="http://schemas.openxmlformats.org/officeDocument/2006/relationships/image" Target="../media/image4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9.xml"/><Relationship Id="rId3" Type="http://schemas.openxmlformats.org/officeDocument/2006/relationships/image" Target="../media/image57.png"/><Relationship Id="rId4" Type="http://schemas.openxmlformats.org/officeDocument/2006/relationships/image" Target="../media/image48.png"/><Relationship Id="rId5" Type="http://schemas.openxmlformats.org/officeDocument/2006/relationships/image" Target="../media/image58.png"/><Relationship Id="rId6" Type="http://schemas.openxmlformats.org/officeDocument/2006/relationships/image" Target="../media/image6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6.png"/><Relationship Id="rId6"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1.xml"/><Relationship Id="rId3" Type="http://schemas.openxmlformats.org/officeDocument/2006/relationships/image" Target="../media/image5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2.xml"/><Relationship Id="rId3" Type="http://schemas.openxmlformats.org/officeDocument/2006/relationships/hyperlink" Target="https://udlguidelines.cast.org/" TargetMode="External"/><Relationship Id="rId4" Type="http://schemas.openxmlformats.org/officeDocument/2006/relationships/image" Target="../media/image5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9.xml"/><Relationship Id="rId3" Type="http://schemas.openxmlformats.org/officeDocument/2006/relationships/image" Target="../media/image5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5.xml"/><Relationship Id="rId3" Type="http://schemas.openxmlformats.org/officeDocument/2006/relationships/image" Target="../media/image56.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7.xml"/><Relationship Id="rId3" Type="http://schemas.openxmlformats.org/officeDocument/2006/relationships/image" Target="../media/image55.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8.xml"/><Relationship Id="rId3" Type="http://schemas.openxmlformats.org/officeDocument/2006/relationships/image" Target="../media/image68.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9.xml"/><Relationship Id="rId3" Type="http://schemas.openxmlformats.org/officeDocument/2006/relationships/image" Target="../media/image6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0.xml"/><Relationship Id="rId3" Type="http://schemas.openxmlformats.org/officeDocument/2006/relationships/image" Target="../media/image59.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1.xml"/><Relationship Id="rId3" Type="http://schemas.openxmlformats.org/officeDocument/2006/relationships/image" Target="../media/image69.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2.xml"/><Relationship Id="rId3" Type="http://schemas.openxmlformats.org/officeDocument/2006/relationships/image" Target="../media/image65.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3.xml"/><Relationship Id="rId3" Type="http://schemas.openxmlformats.org/officeDocument/2006/relationships/image" Target="../media/image62.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4.xml"/><Relationship Id="rId3" Type="http://schemas.openxmlformats.org/officeDocument/2006/relationships/image" Target="../media/image64.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5.xml"/><Relationship Id="rId3" Type="http://schemas.openxmlformats.org/officeDocument/2006/relationships/image" Target="../media/image60.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7.xml"/><Relationship Id="rId3" Type="http://schemas.openxmlformats.org/officeDocument/2006/relationships/image" Target="../media/image54.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5.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3.xml"/><Relationship Id="rId3" Type="http://schemas.openxmlformats.org/officeDocument/2006/relationships/image" Target="../media/image54.jp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4.xml"/><Relationship Id="rId3" Type="http://schemas.openxmlformats.org/officeDocument/2006/relationships/image" Target="../media/image54.jpg"/><Relationship Id="rId4" Type="http://schemas.openxmlformats.org/officeDocument/2006/relationships/image" Target="../media/image62.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6.xml"/><Relationship Id="rId3" Type="http://schemas.openxmlformats.org/officeDocument/2006/relationships/image" Target="../media/image61.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7.xml"/><Relationship Id="rId3" Type="http://schemas.openxmlformats.org/officeDocument/2006/relationships/hyperlink" Target="http://www.ksde.org/Portals/0/SES/pubs/ConsiderationsForSpeciallyDesignedInstruction.pdf" TargetMode="External"/><Relationship Id="rId4" Type="http://schemas.openxmlformats.org/officeDocument/2006/relationships/hyperlink" Target="http://www.fldoe.org/ese" TargetMode="External"/><Relationship Id="rId5" Type="http://schemas.openxmlformats.org/officeDocument/2006/relationships/hyperlink" Target="http://www.florida-rti.org/educatorResources/addRes.htm" TargetMode="External"/><Relationship Id="rId6" Type="http://schemas.openxmlformats.org/officeDocument/2006/relationships/hyperlink" Target="https://www.auburn.k12.ma.us/" TargetMode="External"/><Relationship Id="rId7" Type="http://schemas.openxmlformats.org/officeDocument/2006/relationships/hyperlink" Target="http://acentral.education/learning-library/specially-designed-instruction" TargetMode="Externa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8.xml"/><Relationship Id="rId3" Type="http://schemas.openxmlformats.org/officeDocument/2006/relationships/image" Target="../media/image66.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b="0" lang="en" sz="1000">
                <a:solidFill>
                  <a:schemeClr val="dk2"/>
                </a:solidFill>
                <a:latin typeface="Arial"/>
                <a:ea typeface="Arial"/>
                <a:cs typeface="Arial"/>
                <a:sym typeface="Arial"/>
              </a:rPr>
              <a:t>‹#›</a:t>
            </a:fld>
            <a:endParaRPr b="0" sz="1000">
              <a:solidFill>
                <a:schemeClr val="dk2"/>
              </a:solidFill>
              <a:latin typeface="Arial"/>
              <a:ea typeface="Arial"/>
              <a:cs typeface="Arial"/>
              <a:sym typeface="Arial"/>
            </a:endParaRPr>
          </a:p>
        </p:txBody>
      </p:sp>
      <p:sp>
        <p:nvSpPr>
          <p:cNvPr id="76" name="Google Shape;76;p17"/>
          <p:cNvSpPr txBox="1"/>
          <p:nvPr/>
        </p:nvSpPr>
        <p:spPr>
          <a:xfrm>
            <a:off x="0" y="0"/>
            <a:ext cx="8689800" cy="717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a:p>
            <a:pPr indent="0" lvl="0" marL="381000" marR="88900" rtl="0" algn="l">
              <a:lnSpc>
                <a:spcPct val="115000"/>
              </a:lnSpc>
              <a:spcBef>
                <a:spcPts val="0"/>
              </a:spcBef>
              <a:spcAft>
                <a:spcPts val="0"/>
              </a:spcAft>
              <a:buNone/>
            </a:pPr>
            <a:r>
              <a:rPr lang="en" sz="900">
                <a:solidFill>
                  <a:srgbClr val="323130"/>
                </a:solidFill>
                <a:latin typeface="Roboto"/>
                <a:ea typeface="Roboto"/>
                <a:cs typeface="Roboto"/>
                <a:sym typeface="Roboto"/>
              </a:rPr>
              <a:t>You forwarded this message on Mon 6/7/2021 12:38 PM</a:t>
            </a:r>
            <a:endParaRPr sz="900">
              <a:solidFill>
                <a:srgbClr val="323130"/>
              </a:solidFill>
              <a:latin typeface="Roboto"/>
              <a:ea typeface="Roboto"/>
              <a:cs typeface="Roboto"/>
              <a:sym typeface="Roboto"/>
            </a:endParaRPr>
          </a:p>
          <a:p>
            <a:pPr indent="0" lvl="0" marL="127000" marR="0" rtl="0" algn="l">
              <a:lnSpc>
                <a:spcPct val="115000"/>
              </a:lnSpc>
              <a:spcBef>
                <a:spcPts val="0"/>
              </a:spcBef>
              <a:spcAft>
                <a:spcPts val="0"/>
              </a:spcAft>
              <a:buNone/>
            </a:pPr>
            <a:r>
              <a:rPr lang="en" sz="1050">
                <a:solidFill>
                  <a:srgbClr val="323130"/>
                </a:solidFill>
                <a:latin typeface="Roboto"/>
                <a:ea typeface="Roboto"/>
                <a:cs typeface="Roboto"/>
                <a:sym typeface="Roboto"/>
              </a:rPr>
              <a:t>You forwarded this message on Mon 6/7/2021 12:38 PM</a:t>
            </a:r>
            <a:endParaRPr sz="1050">
              <a:solidFill>
                <a:srgbClr val="323130"/>
              </a:solidFill>
              <a:latin typeface="Roboto"/>
              <a:ea typeface="Roboto"/>
              <a:cs typeface="Roboto"/>
              <a:sym typeface="Roboto"/>
            </a:endParaRPr>
          </a:p>
          <a:p>
            <a:pPr indent="0" lvl="0" marL="0" marR="76200" rtl="0" algn="ctr">
              <a:lnSpc>
                <a:spcPct val="250000"/>
              </a:lnSpc>
              <a:spcBef>
                <a:spcPts val="0"/>
              </a:spcBef>
              <a:spcAft>
                <a:spcPts val="0"/>
              </a:spcAft>
              <a:buNone/>
            </a:pPr>
            <a:r>
              <a:rPr lang="en" sz="1200">
                <a:solidFill>
                  <a:srgbClr val="323130"/>
                </a:solidFill>
                <a:highlight>
                  <a:srgbClr val="69797E"/>
                </a:highlight>
                <a:latin typeface="Roboto"/>
                <a:ea typeface="Roboto"/>
                <a:cs typeface="Roboto"/>
                <a:sym typeface="Roboto"/>
              </a:rPr>
              <a:t>M</a:t>
            </a:r>
            <a:r>
              <a:rPr lang="en" sz="1050">
                <a:solidFill>
                  <a:srgbClr val="323130"/>
                </a:solidFill>
                <a:latin typeface="Roboto"/>
                <a:ea typeface="Roboto"/>
                <a:cs typeface="Roboto"/>
                <a:sym typeface="Roboto"/>
              </a:rPr>
              <a:t>Mindy Johnson &lt;mjohnson@cast.org&gt;</a:t>
            </a:r>
            <a:endParaRPr sz="1050">
              <a:solidFill>
                <a:srgbClr val="323130"/>
              </a:solidFill>
              <a:latin typeface="Roboto"/>
              <a:ea typeface="Roboto"/>
              <a:cs typeface="Roboto"/>
              <a:sym typeface="Roboto"/>
            </a:endParaRPr>
          </a:p>
          <a:p>
            <a:pPr indent="0" lvl="0" marL="495300" rtl="0" algn="l">
              <a:lnSpc>
                <a:spcPct val="115000"/>
              </a:lnSpc>
              <a:spcBef>
                <a:spcPts val="200"/>
              </a:spcBef>
              <a:spcAft>
                <a:spcPts val="0"/>
              </a:spcAft>
              <a:buNone/>
            </a:pPr>
            <a:r>
              <a:rPr lang="en" sz="900">
                <a:solidFill>
                  <a:srgbClr val="323130"/>
                </a:solidFill>
                <a:latin typeface="Roboto"/>
                <a:ea typeface="Roboto"/>
                <a:cs typeface="Roboto"/>
                <a:sym typeface="Roboto"/>
              </a:rPr>
              <a:t>Mon 6/7/2021 9:30 AM</a:t>
            </a:r>
            <a:endParaRPr sz="900">
              <a:solidFill>
                <a:srgbClr val="323130"/>
              </a:solidFill>
              <a:latin typeface="Roboto"/>
              <a:ea typeface="Roboto"/>
              <a:cs typeface="Roboto"/>
              <a:sym typeface="Roboto"/>
            </a:endParaRPr>
          </a:p>
          <a:p>
            <a:pPr indent="0" lvl="0" marL="0" rtl="0" algn="l">
              <a:lnSpc>
                <a:spcPct val="115000"/>
              </a:lnSpc>
              <a:spcBef>
                <a:spcPts val="0"/>
              </a:spcBef>
              <a:spcAft>
                <a:spcPts val="0"/>
              </a:spcAft>
              <a:buNone/>
            </a:pPr>
            <a:r>
              <a:rPr lang="en" sz="900">
                <a:solidFill>
                  <a:srgbClr val="323130"/>
                </a:solidFill>
                <a:latin typeface="Roboto"/>
                <a:ea typeface="Roboto"/>
                <a:cs typeface="Roboto"/>
                <a:sym typeface="Roboto"/>
              </a:rPr>
              <a:t>To:</a:t>
            </a:r>
            <a:endParaRPr sz="900">
              <a:solidFill>
                <a:srgbClr val="323130"/>
              </a:solidFill>
              <a:latin typeface="Roboto"/>
              <a:ea typeface="Roboto"/>
              <a:cs typeface="Roboto"/>
              <a:sym typeface="Roboto"/>
            </a:endParaRPr>
          </a:p>
          <a:p>
            <a:pPr indent="0" lvl="0" marL="495300" marR="152400" rtl="0" algn="l">
              <a:lnSpc>
                <a:spcPct val="115000"/>
              </a:lnSpc>
              <a:spcBef>
                <a:spcPts val="900"/>
              </a:spcBef>
              <a:spcAft>
                <a:spcPts val="0"/>
              </a:spcAft>
              <a:buNone/>
            </a:pPr>
            <a:r>
              <a:rPr lang="en" sz="1100">
                <a:solidFill>
                  <a:schemeClr val="dk1"/>
                </a:solidFill>
              </a:rPr>
              <a:t>Thanks for your request! Please send detailed information about where you’d like to use the UDL Guidelines graphic to David Gordon, Senior Director of Publishing &amp; Communications at CAST: </a:t>
            </a:r>
            <a:r>
              <a:rPr lang="en" sz="1100">
                <a:solidFill>
                  <a:srgbClr val="0000FF"/>
                </a:solidFill>
              </a:rPr>
              <a:t>dgordon@cast.org</a:t>
            </a:r>
            <a:r>
              <a:rPr lang="en" sz="1100">
                <a:solidFill>
                  <a:schemeClr val="dk1"/>
                </a:solidFill>
              </a:rPr>
              <a:t>.</a:t>
            </a:r>
            <a:endParaRPr sz="1100">
              <a:solidFill>
                <a:schemeClr val="dk1"/>
              </a:solidFill>
            </a:endParaRPr>
          </a:p>
          <a:p>
            <a:pPr indent="0" lvl="0" marL="495300" marR="152400" rtl="0" algn="l">
              <a:lnSpc>
                <a:spcPct val="115000"/>
              </a:lnSpc>
              <a:spcBef>
                <a:spcPts val="900"/>
              </a:spcBef>
              <a:spcAft>
                <a:spcPts val="0"/>
              </a:spcAft>
              <a:buNone/>
            </a:pPr>
            <a:r>
              <a:rPr lang="en" sz="1100">
                <a:solidFill>
                  <a:schemeClr val="dk1"/>
                </a:solidFill>
              </a:rPr>
              <a:t>Thanks again for contacting us!</a:t>
            </a:r>
            <a:endParaRPr sz="1100">
              <a:solidFill>
                <a:schemeClr val="dk1"/>
              </a:solidFill>
            </a:endParaRPr>
          </a:p>
          <a:p>
            <a:pPr indent="0" lvl="0" marL="495300" marR="152400" rtl="0" algn="l">
              <a:lnSpc>
                <a:spcPct val="115000"/>
              </a:lnSpc>
              <a:spcBef>
                <a:spcPts val="900"/>
              </a:spcBef>
              <a:spcAft>
                <a:spcPts val="0"/>
              </a:spcAft>
              <a:buNone/>
            </a:pPr>
            <a:r>
              <a:rPr b="1" lang="en" sz="1000" u="sng">
                <a:solidFill>
                  <a:srgbClr val="0070C0"/>
                </a:solidFill>
                <a:hlinkClick r:id="rId3">
                  <a:extLst>
                    <a:ext uri="{A12FA001-AC4F-418D-AE19-62706E023703}">
                      <ahyp:hlinkClr val="tx"/>
                    </a:ext>
                  </a:extLst>
                </a:hlinkClick>
              </a:rPr>
              <a:t>Mindy Johnson</a:t>
            </a:r>
            <a:r>
              <a:rPr b="1" lang="en" sz="1000">
                <a:solidFill>
                  <a:schemeClr val="dk1"/>
                </a:solidFill>
              </a:rPr>
              <a:t>, EdM</a:t>
            </a:r>
            <a:endParaRPr b="1" sz="1000">
              <a:solidFill>
                <a:schemeClr val="dk1"/>
              </a:solidFill>
            </a:endParaRPr>
          </a:p>
          <a:p>
            <a:pPr indent="0" lvl="0" marL="495300" marR="152400" rtl="0" algn="l">
              <a:lnSpc>
                <a:spcPct val="115000"/>
              </a:lnSpc>
              <a:spcBef>
                <a:spcPts val="900"/>
              </a:spcBef>
              <a:spcAft>
                <a:spcPts val="0"/>
              </a:spcAft>
              <a:buNone/>
            </a:pPr>
            <a:r>
              <a:rPr i="1" lang="en" sz="1000">
                <a:solidFill>
                  <a:schemeClr val="dk1"/>
                </a:solidFill>
              </a:rPr>
              <a:t>Director of Digital Communications &amp; Outreach</a:t>
            </a:r>
            <a:endParaRPr i="1" sz="1000">
              <a:solidFill>
                <a:schemeClr val="dk1"/>
              </a:solidFill>
            </a:endParaRPr>
          </a:p>
          <a:p>
            <a:pPr indent="0" lvl="0" marL="495300" marR="152400" rtl="0" algn="l">
              <a:lnSpc>
                <a:spcPct val="115000"/>
              </a:lnSpc>
              <a:spcBef>
                <a:spcPts val="900"/>
              </a:spcBef>
              <a:spcAft>
                <a:spcPts val="0"/>
              </a:spcAft>
              <a:buNone/>
            </a:pPr>
            <a:r>
              <a:rPr lang="en" sz="1000">
                <a:solidFill>
                  <a:schemeClr val="dk1"/>
                </a:solidFill>
              </a:rPr>
              <a:t>Phone: 781-683-4265 | Twitter: </a:t>
            </a:r>
            <a:r>
              <a:rPr lang="en" sz="1000" u="sng">
                <a:solidFill>
                  <a:srgbClr val="0070C0"/>
                </a:solidFill>
                <a:hlinkClick r:id="rId4">
                  <a:extLst>
                    <a:ext uri="{A12FA001-AC4F-418D-AE19-62706E023703}">
                      <ahyp:hlinkClr val="tx"/>
                    </a:ext>
                  </a:extLst>
                </a:hlinkClick>
              </a:rPr>
              <a:t>@min_d_j</a:t>
            </a:r>
            <a:endParaRPr sz="1000" u="sng">
              <a:solidFill>
                <a:srgbClr val="0070C0"/>
              </a:solidFill>
            </a:endParaRPr>
          </a:p>
          <a:p>
            <a:pPr indent="0" lvl="0" marL="495300" marR="152400" rtl="0" algn="l">
              <a:lnSpc>
                <a:spcPct val="115000"/>
              </a:lnSpc>
              <a:spcBef>
                <a:spcPts val="900"/>
              </a:spcBef>
              <a:spcAft>
                <a:spcPts val="0"/>
              </a:spcAft>
              <a:buNone/>
            </a:pPr>
            <a:r>
              <a:rPr lang="en" sz="1000" u="sng">
                <a:solidFill>
                  <a:srgbClr val="0070C0"/>
                </a:solidFill>
                <a:hlinkClick r:id="rId5">
                  <a:extLst>
                    <a:ext uri="{A12FA001-AC4F-418D-AE19-62706E023703}">
                      <ahyp:hlinkClr val="tx"/>
                    </a:ext>
                  </a:extLst>
                </a:hlinkClick>
              </a:rPr>
              <a:t>My pronouns</a:t>
            </a:r>
            <a:r>
              <a:rPr lang="en" sz="1000">
                <a:solidFill>
                  <a:schemeClr val="dk1"/>
                </a:solidFill>
              </a:rPr>
              <a:t>: she, her, hers</a:t>
            </a:r>
            <a:endParaRPr sz="1000">
              <a:solidFill>
                <a:schemeClr val="dk1"/>
              </a:solidFill>
            </a:endParaRPr>
          </a:p>
          <a:p>
            <a:pPr indent="0" lvl="0" marL="495300" marR="152400" rtl="0" algn="l">
              <a:lnSpc>
                <a:spcPct val="115000"/>
              </a:lnSpc>
              <a:spcBef>
                <a:spcPts val="900"/>
              </a:spcBef>
              <a:spcAft>
                <a:spcPts val="0"/>
              </a:spcAft>
              <a:buNone/>
            </a:pPr>
            <a:r>
              <a:rPr b="1" lang="en" sz="1000">
                <a:solidFill>
                  <a:schemeClr val="dk1"/>
                </a:solidFill>
              </a:rPr>
              <a:t> CAST | Until learning has no limits®</a:t>
            </a:r>
            <a:r>
              <a:rPr lang="en" sz="1000">
                <a:solidFill>
                  <a:schemeClr val="dk1"/>
                </a:solidFill>
              </a:rPr>
              <a:t> | </a:t>
            </a:r>
            <a:r>
              <a:rPr lang="en" sz="1000" u="sng">
                <a:solidFill>
                  <a:srgbClr val="0070C0"/>
                </a:solidFill>
                <a:hlinkClick r:id="rId6">
                  <a:extLst>
                    <a:ext uri="{A12FA001-AC4F-418D-AE19-62706E023703}">
                      <ahyp:hlinkClr val="tx"/>
                    </a:ext>
                  </a:extLst>
                </a:hlinkClick>
              </a:rPr>
              <a:t>cast.org</a:t>
            </a:r>
            <a:endParaRPr sz="1000" u="sng">
              <a:solidFill>
                <a:srgbClr val="0070C0"/>
              </a:solidFill>
            </a:endParaRPr>
          </a:p>
          <a:p>
            <a:pPr indent="0" lvl="0" marL="495300" marR="152400" rtl="0" algn="l">
              <a:lnSpc>
                <a:spcPct val="115000"/>
              </a:lnSpc>
              <a:spcBef>
                <a:spcPts val="900"/>
              </a:spcBef>
              <a:spcAft>
                <a:spcPts val="0"/>
              </a:spcAft>
              <a:buNone/>
            </a:pPr>
            <a:r>
              <a:rPr lang="en" sz="1000">
                <a:solidFill>
                  <a:schemeClr val="dk1"/>
                </a:solidFill>
              </a:rPr>
              <a:t>178 Albion St, Ste 210</a:t>
            </a:r>
            <a:endParaRPr sz="1000">
              <a:solidFill>
                <a:schemeClr val="dk1"/>
              </a:solidFill>
            </a:endParaRPr>
          </a:p>
          <a:p>
            <a:pPr indent="0" lvl="0" marL="495300" marR="152400" rtl="0" algn="l">
              <a:lnSpc>
                <a:spcPct val="115000"/>
              </a:lnSpc>
              <a:spcBef>
                <a:spcPts val="900"/>
              </a:spcBef>
              <a:spcAft>
                <a:spcPts val="0"/>
              </a:spcAft>
              <a:buNone/>
            </a:pPr>
            <a:r>
              <a:rPr lang="en" sz="1000">
                <a:solidFill>
                  <a:schemeClr val="dk1"/>
                </a:solidFill>
              </a:rPr>
              <a:t>Wakefield, MA 01880-3257</a:t>
            </a:r>
            <a:endParaRPr sz="1000">
              <a:solidFill>
                <a:schemeClr val="dk1"/>
              </a:solidFill>
            </a:endParaRPr>
          </a:p>
          <a:p>
            <a:pPr indent="0" lvl="0" marL="495300" marR="152400" rtl="0" algn="l">
              <a:lnSpc>
                <a:spcPct val="115000"/>
              </a:lnSpc>
              <a:spcBef>
                <a:spcPts val="900"/>
              </a:spcBef>
              <a:spcAft>
                <a:spcPts val="0"/>
              </a:spcAft>
              <a:buNone/>
            </a:pPr>
            <a:r>
              <a:rPr lang="en" sz="1000">
                <a:solidFill>
                  <a:schemeClr val="dk1"/>
                </a:solidFill>
              </a:rPr>
              <a:t>Phone: 781-245-2212 | Twitter: </a:t>
            </a:r>
            <a:r>
              <a:rPr lang="en" sz="1000" u="sng">
                <a:solidFill>
                  <a:srgbClr val="0070C0"/>
                </a:solidFill>
                <a:hlinkClick r:id="rId7">
                  <a:extLst>
                    <a:ext uri="{A12FA001-AC4F-418D-AE19-62706E023703}">
                      <ahyp:hlinkClr val="tx"/>
                    </a:ext>
                  </a:extLst>
                </a:hlinkClick>
              </a:rPr>
              <a:t>@CAST_UDL</a:t>
            </a:r>
            <a:r>
              <a:rPr lang="en" sz="1100">
                <a:solidFill>
                  <a:schemeClr val="dk1"/>
                </a:solidFill>
              </a:rPr>
              <a:t> </a:t>
            </a:r>
            <a:endParaRPr sz="1100">
              <a:solidFill>
                <a:schemeClr val="dk1"/>
              </a:solidFill>
            </a:endParaRPr>
          </a:p>
          <a:p>
            <a:pPr indent="0" lvl="0" marL="495300" marR="152400" rtl="0" algn="l">
              <a:lnSpc>
                <a:spcPct val="115000"/>
              </a:lnSpc>
              <a:spcBef>
                <a:spcPts val="900"/>
              </a:spcBef>
              <a:spcAft>
                <a:spcPts val="0"/>
              </a:spcAft>
              <a:buNone/>
            </a:pPr>
            <a:r>
              <a:rPr b="1" lang="en" sz="1100">
                <a:solidFill>
                  <a:schemeClr val="dk1"/>
                </a:solidFill>
                <a:latin typeface="Calibri"/>
                <a:ea typeface="Calibri"/>
                <a:cs typeface="Calibri"/>
                <a:sym typeface="Calibri"/>
              </a:rPr>
              <a:t>From:</a:t>
            </a:r>
            <a:r>
              <a:rPr lang="en" sz="1100">
                <a:solidFill>
                  <a:schemeClr val="dk1"/>
                </a:solidFill>
                <a:latin typeface="Calibri"/>
                <a:ea typeface="Calibri"/>
                <a:cs typeface="Calibri"/>
                <a:sym typeface="Calibri"/>
              </a:rPr>
              <a:t> Patti Stenger &lt;Pattistenger@outlook.com&gt;</a:t>
            </a:r>
            <a:endParaRPr sz="1100">
              <a:solidFill>
                <a:schemeClr val="dk1"/>
              </a:solidFill>
              <a:latin typeface="Calibri"/>
              <a:ea typeface="Calibri"/>
              <a:cs typeface="Calibri"/>
              <a:sym typeface="Calibri"/>
            </a:endParaRPr>
          </a:p>
          <a:p>
            <a:pPr indent="0" lvl="0" marL="495300" marR="152400" rtl="0" algn="l">
              <a:lnSpc>
                <a:spcPct val="115000"/>
              </a:lnSpc>
              <a:spcBef>
                <a:spcPts val="900"/>
              </a:spcBef>
              <a:spcAft>
                <a:spcPts val="0"/>
              </a:spcAft>
              <a:buNone/>
            </a:pPr>
            <a:r>
              <a:rPr b="1" lang="en" sz="1100">
                <a:solidFill>
                  <a:schemeClr val="dk1"/>
                </a:solidFill>
                <a:latin typeface="Calibri"/>
                <a:ea typeface="Calibri"/>
                <a:cs typeface="Calibri"/>
                <a:sym typeface="Calibri"/>
              </a:rPr>
              <a:t>Sent:</a:t>
            </a:r>
            <a:r>
              <a:rPr lang="en" sz="1100">
                <a:solidFill>
                  <a:schemeClr val="dk1"/>
                </a:solidFill>
                <a:latin typeface="Calibri"/>
                <a:ea typeface="Calibri"/>
                <a:cs typeface="Calibri"/>
                <a:sym typeface="Calibri"/>
              </a:rPr>
              <a:t> Wednesday, June 2, 2021 10:49 AM</a:t>
            </a:r>
            <a:endParaRPr sz="1100">
              <a:solidFill>
                <a:schemeClr val="dk1"/>
              </a:solidFill>
              <a:latin typeface="Calibri"/>
              <a:ea typeface="Calibri"/>
              <a:cs typeface="Calibri"/>
              <a:sym typeface="Calibri"/>
            </a:endParaRPr>
          </a:p>
          <a:p>
            <a:pPr indent="0" lvl="0" marL="495300" marR="152400" rtl="0" algn="l">
              <a:lnSpc>
                <a:spcPct val="115000"/>
              </a:lnSpc>
              <a:spcBef>
                <a:spcPts val="900"/>
              </a:spcBef>
              <a:spcAft>
                <a:spcPts val="0"/>
              </a:spcAft>
              <a:buNone/>
            </a:pPr>
            <a:r>
              <a:rPr b="1" lang="en" sz="1100">
                <a:solidFill>
                  <a:schemeClr val="dk1"/>
                </a:solidFill>
                <a:latin typeface="Calibri"/>
                <a:ea typeface="Calibri"/>
                <a:cs typeface="Calibri"/>
                <a:sym typeface="Calibri"/>
              </a:rPr>
              <a:t>To:</a:t>
            </a:r>
            <a:r>
              <a:rPr lang="en" sz="1100">
                <a:solidFill>
                  <a:schemeClr val="dk1"/>
                </a:solidFill>
                <a:latin typeface="Calibri"/>
                <a:ea typeface="Calibri"/>
                <a:cs typeface="Calibri"/>
                <a:sym typeface="Calibri"/>
              </a:rPr>
              <a:t> Udlguidelines &lt;udlguidelines@cast.org&gt;</a:t>
            </a:r>
            <a:endParaRPr sz="1100">
              <a:solidFill>
                <a:schemeClr val="dk1"/>
              </a:solidFill>
              <a:latin typeface="Calibri"/>
              <a:ea typeface="Calibri"/>
              <a:cs typeface="Calibri"/>
              <a:sym typeface="Calibri"/>
            </a:endParaRPr>
          </a:p>
          <a:p>
            <a:pPr indent="0" lvl="0" marL="495300" marR="152400" rtl="0" algn="l">
              <a:lnSpc>
                <a:spcPct val="115000"/>
              </a:lnSpc>
              <a:spcBef>
                <a:spcPts val="900"/>
              </a:spcBef>
              <a:spcAft>
                <a:spcPts val="0"/>
              </a:spcAft>
              <a:buNone/>
            </a:pPr>
            <a:r>
              <a:rPr b="1" lang="en" sz="1100">
                <a:solidFill>
                  <a:schemeClr val="dk1"/>
                </a:solidFill>
                <a:latin typeface="Calibri"/>
                <a:ea typeface="Calibri"/>
                <a:cs typeface="Calibri"/>
                <a:sym typeface="Calibri"/>
              </a:rPr>
              <a:t>Subject:</a:t>
            </a:r>
            <a:r>
              <a:rPr lang="en" sz="1100">
                <a:solidFill>
                  <a:schemeClr val="dk1"/>
                </a:solidFill>
                <a:latin typeface="Calibri"/>
                <a:ea typeface="Calibri"/>
                <a:cs typeface="Calibri"/>
                <a:sym typeface="Calibri"/>
              </a:rPr>
              <a:t> copyright</a:t>
            </a:r>
            <a:endParaRPr sz="1100">
              <a:solidFill>
                <a:schemeClr val="dk1"/>
              </a:solidFill>
              <a:latin typeface="Calibri"/>
              <a:ea typeface="Calibri"/>
              <a:cs typeface="Calibri"/>
              <a:sym typeface="Calibri"/>
            </a:endParaRPr>
          </a:p>
          <a:p>
            <a:pPr indent="0" lvl="0" marL="495300" marR="152400" rtl="0" algn="l">
              <a:lnSpc>
                <a:spcPct val="115000"/>
              </a:lnSpc>
              <a:spcBef>
                <a:spcPts val="900"/>
              </a:spcBef>
              <a:spcAft>
                <a:spcPts val="0"/>
              </a:spcAft>
              <a:buNone/>
            </a:pPr>
            <a:r>
              <a:rPr lang="en" sz="1100">
                <a:solidFill>
                  <a:schemeClr val="dk1"/>
                </a:solidFill>
                <a:latin typeface="Calibri"/>
                <a:ea typeface="Calibri"/>
                <a:cs typeface="Calibri"/>
                <a:sym typeface="Calibri"/>
              </a:rPr>
              <a:t> </a:t>
            </a:r>
            <a:endParaRPr sz="1100">
              <a:solidFill>
                <a:schemeClr val="dk1"/>
              </a:solidFill>
              <a:latin typeface="Calibri"/>
              <a:ea typeface="Calibri"/>
              <a:cs typeface="Calibri"/>
              <a:sym typeface="Calibri"/>
            </a:endParaRPr>
          </a:p>
          <a:p>
            <a:pPr indent="0" lvl="0" marL="495300" marR="152400" rtl="0" algn="l">
              <a:lnSpc>
                <a:spcPct val="115000"/>
              </a:lnSpc>
              <a:spcBef>
                <a:spcPts val="900"/>
              </a:spcBef>
              <a:spcAft>
                <a:spcPts val="0"/>
              </a:spcAft>
              <a:buNone/>
            </a:pPr>
            <a:r>
              <a:rPr lang="en" sz="1100">
                <a:solidFill>
                  <a:schemeClr val="dk1"/>
                </a:solidFill>
                <a:latin typeface="Calibri"/>
                <a:ea typeface="Calibri"/>
                <a:cs typeface="Calibri"/>
                <a:sym typeface="Calibri"/>
              </a:rPr>
              <a:t>How do I get copyright to use the udl guideline graphic?</a:t>
            </a:r>
            <a:endParaRPr sz="1100">
              <a:solidFill>
                <a:schemeClr val="dk1"/>
              </a:solidFill>
              <a:latin typeface="Calibri"/>
              <a:ea typeface="Calibri"/>
              <a:cs typeface="Calibri"/>
              <a:sym typeface="Calibri"/>
            </a:endParaRPr>
          </a:p>
          <a:p>
            <a:pPr indent="0" lvl="0" marL="495300" marR="152400" rtl="0" algn="l">
              <a:lnSpc>
                <a:spcPct val="115000"/>
              </a:lnSpc>
              <a:spcBef>
                <a:spcPts val="900"/>
              </a:spcBef>
              <a:spcAft>
                <a:spcPts val="0"/>
              </a:spcAft>
              <a:buNone/>
            </a:pPr>
            <a:r>
              <a:rPr lang="en" sz="1100">
                <a:solidFill>
                  <a:schemeClr val="dk1"/>
                </a:solidFill>
                <a:latin typeface="Calibri"/>
                <a:ea typeface="Calibri"/>
                <a:cs typeface="Calibri"/>
                <a:sym typeface="Calibri"/>
              </a:rPr>
              <a:t> </a:t>
            </a:r>
            <a:endParaRPr sz="1100">
              <a:solidFill>
                <a:schemeClr val="dk1"/>
              </a:solidFill>
              <a:latin typeface="Calibri"/>
              <a:ea typeface="Calibri"/>
              <a:cs typeface="Calibri"/>
              <a:sym typeface="Calibri"/>
            </a:endParaRPr>
          </a:p>
          <a:p>
            <a:pPr indent="0" lvl="0" marL="495300" marR="152400" rtl="0" algn="l">
              <a:lnSpc>
                <a:spcPct val="115000"/>
              </a:lnSpc>
              <a:spcBef>
                <a:spcPts val="900"/>
              </a:spcBef>
              <a:spcAft>
                <a:spcPts val="800"/>
              </a:spcAft>
              <a:buNone/>
            </a:pPr>
            <a:r>
              <a:rPr lang="en" sz="1100">
                <a:solidFill>
                  <a:schemeClr val="dk1"/>
                </a:solidFill>
                <a:latin typeface="Calibri"/>
                <a:ea typeface="Calibri"/>
                <a:cs typeface="Calibri"/>
                <a:sym typeface="Calibri"/>
              </a:rPr>
              <a:t>Patti</a:t>
            </a:r>
            <a:endParaRPr sz="1100">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6"/>
          <p:cNvSpPr txBox="1"/>
          <p:nvPr>
            <p:ph idx="1" type="body"/>
          </p:nvPr>
        </p:nvSpPr>
        <p:spPr>
          <a:xfrm>
            <a:off x="1014625" y="3305000"/>
            <a:ext cx="2340600" cy="1004700"/>
          </a:xfrm>
          <a:prstGeom prst="rect">
            <a:avLst/>
          </a:prstGeom>
        </p:spPr>
        <p:txBody>
          <a:bodyPr anchorCtr="0" anchor="t" bIns="45700" lIns="91425" spcFirstLastPara="1" rIns="91425" wrap="square" tIns="45700">
            <a:noAutofit/>
          </a:bodyPr>
          <a:lstStyle/>
          <a:p>
            <a:pPr indent="0" lvl="0" marL="0" rtl="0" algn="l">
              <a:spcBef>
                <a:spcPts val="360"/>
              </a:spcBef>
              <a:spcAft>
                <a:spcPts val="1600"/>
              </a:spcAft>
              <a:buNone/>
            </a:pPr>
            <a:r>
              <a:rPr lang="en" sz="3000">
                <a:solidFill>
                  <a:srgbClr val="95261F"/>
                </a:solidFill>
              </a:rPr>
              <a:t>IEP goals</a:t>
            </a:r>
            <a:endParaRPr sz="3000">
              <a:solidFill>
                <a:srgbClr val="95261F"/>
              </a:solidFill>
            </a:endParaRPr>
          </a:p>
        </p:txBody>
      </p:sp>
      <p:sp>
        <p:nvSpPr>
          <p:cNvPr id="143" name="Google Shape;143;p26"/>
          <p:cNvSpPr txBox="1"/>
          <p:nvPr>
            <p:ph type="title"/>
          </p:nvPr>
        </p:nvSpPr>
        <p:spPr>
          <a:xfrm>
            <a:off x="152400" y="742950"/>
            <a:ext cx="8839200" cy="800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
              <a:t>SDI Addresses. . .</a:t>
            </a:r>
            <a:endParaRPr/>
          </a:p>
        </p:txBody>
      </p:sp>
      <p:pic>
        <p:nvPicPr>
          <p:cNvPr id="144" name="Google Shape;144;p26"/>
          <p:cNvPicPr preferRelativeResize="0"/>
          <p:nvPr/>
        </p:nvPicPr>
        <p:blipFill>
          <a:blip r:embed="rId3">
            <a:alphaModFix/>
          </a:blip>
          <a:stretch>
            <a:fillRect/>
          </a:stretch>
        </p:blipFill>
        <p:spPr>
          <a:xfrm>
            <a:off x="2919076" y="1587225"/>
            <a:ext cx="3010001" cy="2712400"/>
          </a:xfrm>
          <a:prstGeom prst="rect">
            <a:avLst/>
          </a:prstGeom>
          <a:noFill/>
          <a:ln>
            <a:noFill/>
          </a:ln>
        </p:spPr>
      </p:pic>
      <p:sp>
        <p:nvSpPr>
          <p:cNvPr id="145" name="Google Shape;145;p26"/>
          <p:cNvSpPr txBox="1"/>
          <p:nvPr/>
        </p:nvSpPr>
        <p:spPr>
          <a:xfrm>
            <a:off x="2993675" y="2059400"/>
            <a:ext cx="1758000" cy="70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1A1A1A"/>
                </a:solidFill>
              </a:rPr>
              <a:t>Instruction</a:t>
            </a:r>
            <a:endParaRPr sz="2500">
              <a:solidFill>
                <a:srgbClr val="1A1A1A"/>
              </a:solidFill>
            </a:endParaRPr>
          </a:p>
        </p:txBody>
      </p:sp>
      <p:sp>
        <p:nvSpPr>
          <p:cNvPr id="146" name="Google Shape;146;p26"/>
          <p:cNvSpPr txBox="1"/>
          <p:nvPr/>
        </p:nvSpPr>
        <p:spPr>
          <a:xfrm>
            <a:off x="5937125" y="2059400"/>
            <a:ext cx="3009900" cy="124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00778B"/>
                </a:solidFill>
              </a:rPr>
              <a:t>Tailored and adjusted to meet unique learning</a:t>
            </a:r>
            <a:endParaRPr sz="3000">
              <a:solidFill>
                <a:srgbClr val="00778B"/>
              </a:solidFill>
            </a:endParaRPr>
          </a:p>
        </p:txBody>
      </p:sp>
      <p:sp>
        <p:nvSpPr>
          <p:cNvPr id="147" name="Google Shape;147;p26"/>
          <p:cNvSpPr txBox="1"/>
          <p:nvPr/>
        </p:nvSpPr>
        <p:spPr>
          <a:xfrm>
            <a:off x="743400" y="4460375"/>
            <a:ext cx="3214800" cy="50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Friend, M, Barron, T. 2020</a:t>
            </a:r>
            <a:endParaRPr/>
          </a:p>
        </p:txBody>
      </p:sp>
      <p:sp>
        <p:nvSpPr>
          <p:cNvPr id="148" name="Google Shape;148;p26"/>
          <p:cNvSpPr txBox="1"/>
          <p:nvPr>
            <p:ph idx="12" type="sldNum"/>
          </p:nvPr>
        </p:nvSpPr>
        <p:spPr>
          <a:xfrm>
            <a:off x="152400" y="133350"/>
            <a:ext cx="7620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7"/>
          <p:cNvSpPr txBox="1"/>
          <p:nvPr>
            <p:ph type="title"/>
          </p:nvPr>
        </p:nvSpPr>
        <p:spPr>
          <a:xfrm>
            <a:off x="152400" y="560675"/>
            <a:ext cx="8839200" cy="8655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
              <a:t>Federal Regulations re: SDI</a:t>
            </a:r>
            <a:endParaRPr/>
          </a:p>
        </p:txBody>
      </p:sp>
      <p:sp>
        <p:nvSpPr>
          <p:cNvPr id="154" name="Google Shape;154;p27"/>
          <p:cNvSpPr txBox="1"/>
          <p:nvPr>
            <p:ph idx="1" type="body"/>
          </p:nvPr>
        </p:nvSpPr>
        <p:spPr>
          <a:xfrm>
            <a:off x="152400" y="1304150"/>
            <a:ext cx="8839200" cy="3839400"/>
          </a:xfrm>
          <a:prstGeom prst="rect">
            <a:avLst/>
          </a:prstGeom>
        </p:spPr>
        <p:txBody>
          <a:bodyPr anchorCtr="0" anchor="t" bIns="45700" lIns="91425" spcFirstLastPara="1" rIns="91425" wrap="square" tIns="45700">
            <a:noAutofit/>
          </a:bodyPr>
          <a:lstStyle/>
          <a:p>
            <a:pPr indent="0" lvl="0" marL="0" rtl="0" algn="l">
              <a:lnSpc>
                <a:spcPct val="110000"/>
              </a:lnSpc>
              <a:spcBef>
                <a:spcPts val="360"/>
              </a:spcBef>
              <a:spcAft>
                <a:spcPts val="0"/>
              </a:spcAft>
              <a:buClr>
                <a:schemeClr val="dk1"/>
              </a:buClr>
              <a:buSzPts val="1100"/>
              <a:buFont typeface="Arial"/>
              <a:buNone/>
            </a:pPr>
            <a:r>
              <a:rPr b="1" lang="en" sz="1850" u="sng">
                <a:solidFill>
                  <a:srgbClr val="316194"/>
                </a:solidFill>
                <a:highlight>
                  <a:srgbClr val="FFFFFF"/>
                </a:highlight>
                <a:hlinkClick r:id="rId3">
                  <a:extLst>
                    <a:ext uri="{A12FA001-AC4F-418D-AE19-62706E023703}">
                      <ahyp:hlinkClr val="tx"/>
                    </a:ext>
                  </a:extLst>
                </a:hlinkClick>
              </a:rPr>
              <a:t>(29)</a:t>
            </a:r>
            <a:r>
              <a:rPr b="1" lang="en" sz="1850">
                <a:solidFill>
                  <a:srgbClr val="343C47"/>
                </a:solidFill>
                <a:highlight>
                  <a:srgbClr val="FFFFFF"/>
                </a:highlight>
              </a:rPr>
              <a:t> Special education</a:t>
            </a:r>
            <a:endParaRPr b="1" sz="1850">
              <a:solidFill>
                <a:srgbClr val="343C47"/>
              </a:solidFill>
              <a:highlight>
                <a:srgbClr val="FFFFFF"/>
              </a:highlight>
            </a:endParaRPr>
          </a:p>
          <a:p>
            <a:pPr indent="0" lvl="0" marL="0" rtl="0" algn="l">
              <a:lnSpc>
                <a:spcPct val="140000"/>
              </a:lnSpc>
              <a:spcBef>
                <a:spcPts val="360"/>
              </a:spcBef>
              <a:spcAft>
                <a:spcPts val="0"/>
              </a:spcAft>
              <a:buClr>
                <a:srgbClr val="343C47"/>
              </a:buClr>
              <a:buSzPts val="1350"/>
              <a:buFont typeface="Arial"/>
              <a:buNone/>
            </a:pPr>
            <a:r>
              <a:rPr lang="en" sz="2250">
                <a:solidFill>
                  <a:srgbClr val="343C47"/>
                </a:solidFill>
                <a:highlight>
                  <a:srgbClr val="FFFFFF"/>
                </a:highlight>
                <a:latin typeface="Calibri"/>
                <a:ea typeface="Calibri"/>
                <a:cs typeface="Calibri"/>
                <a:sym typeface="Calibri"/>
              </a:rPr>
              <a:t>The term “special education” means </a:t>
            </a:r>
            <a:r>
              <a:rPr lang="en" sz="2250">
                <a:solidFill>
                  <a:srgbClr val="343C47"/>
                </a:solidFill>
                <a:highlight>
                  <a:srgbClr val="FFFF00"/>
                </a:highlight>
                <a:latin typeface="Calibri"/>
                <a:ea typeface="Calibri"/>
                <a:cs typeface="Calibri"/>
                <a:sym typeface="Calibri"/>
              </a:rPr>
              <a:t>specially designed instruction</a:t>
            </a:r>
            <a:r>
              <a:rPr lang="en" sz="2250">
                <a:solidFill>
                  <a:srgbClr val="343C47"/>
                </a:solidFill>
                <a:highlight>
                  <a:srgbClr val="FFFFFF"/>
                </a:highlight>
                <a:latin typeface="Calibri"/>
                <a:ea typeface="Calibri"/>
                <a:cs typeface="Calibri"/>
                <a:sym typeface="Calibri"/>
              </a:rPr>
              <a:t>, at no cost to parents, to meet the unique needs of a child with a disability, including—</a:t>
            </a:r>
            <a:endParaRPr sz="2250">
              <a:solidFill>
                <a:srgbClr val="343C47"/>
              </a:solidFill>
              <a:highlight>
                <a:srgbClr val="FFFFFF"/>
              </a:highlight>
              <a:latin typeface="Calibri"/>
              <a:ea typeface="Calibri"/>
              <a:cs typeface="Calibri"/>
              <a:sym typeface="Calibri"/>
            </a:endParaRPr>
          </a:p>
          <a:p>
            <a:pPr indent="-371475" lvl="0" marL="533400" rtl="0" algn="l">
              <a:lnSpc>
                <a:spcPct val="140000"/>
              </a:lnSpc>
              <a:spcBef>
                <a:spcPts val="360"/>
              </a:spcBef>
              <a:spcAft>
                <a:spcPts val="0"/>
              </a:spcAft>
              <a:buClr>
                <a:srgbClr val="343C47"/>
              </a:buClr>
              <a:buSzPts val="2250"/>
              <a:buFont typeface="Calibri"/>
              <a:buChar char="●"/>
            </a:pPr>
            <a:r>
              <a:rPr lang="en" sz="2250" u="sng">
                <a:solidFill>
                  <a:srgbClr val="316194"/>
                </a:solidFill>
                <a:highlight>
                  <a:srgbClr val="FFFFFF"/>
                </a:highlight>
                <a:latin typeface="Calibri"/>
                <a:ea typeface="Calibri"/>
                <a:cs typeface="Calibri"/>
                <a:sym typeface="Calibri"/>
                <a:hlinkClick r:id="rId4">
                  <a:extLst>
                    <a:ext uri="{A12FA001-AC4F-418D-AE19-62706E023703}">
                      <ahyp:hlinkClr val="tx"/>
                    </a:ext>
                  </a:extLst>
                </a:hlinkClick>
              </a:rPr>
              <a:t>(A)</a:t>
            </a:r>
            <a:r>
              <a:rPr lang="en" sz="2250">
                <a:solidFill>
                  <a:srgbClr val="343C47"/>
                </a:solidFill>
                <a:highlight>
                  <a:srgbClr val="FFFFFF"/>
                </a:highlight>
                <a:latin typeface="Calibri"/>
                <a:ea typeface="Calibri"/>
                <a:cs typeface="Calibri"/>
                <a:sym typeface="Calibri"/>
              </a:rPr>
              <a:t> instruction conducted in the classroom, in the home, in hospitals and institutions, and in other settings; and</a:t>
            </a:r>
            <a:endParaRPr sz="2250">
              <a:solidFill>
                <a:srgbClr val="343C47"/>
              </a:solidFill>
              <a:highlight>
                <a:srgbClr val="FFFFFF"/>
              </a:highlight>
              <a:latin typeface="Calibri"/>
              <a:ea typeface="Calibri"/>
              <a:cs typeface="Calibri"/>
              <a:sym typeface="Calibri"/>
            </a:endParaRPr>
          </a:p>
          <a:p>
            <a:pPr indent="-371475" lvl="0" marL="533400" rtl="0" algn="l">
              <a:lnSpc>
                <a:spcPct val="140000"/>
              </a:lnSpc>
              <a:spcBef>
                <a:spcPts val="0"/>
              </a:spcBef>
              <a:spcAft>
                <a:spcPts val="0"/>
              </a:spcAft>
              <a:buClr>
                <a:srgbClr val="343C47"/>
              </a:buClr>
              <a:buSzPts val="2250"/>
              <a:buFont typeface="Calibri"/>
              <a:buChar char="●"/>
            </a:pPr>
            <a:r>
              <a:rPr lang="en" sz="2250" u="sng">
                <a:solidFill>
                  <a:srgbClr val="316194"/>
                </a:solidFill>
                <a:highlight>
                  <a:srgbClr val="FFFFFF"/>
                </a:highlight>
                <a:latin typeface="Calibri"/>
                <a:ea typeface="Calibri"/>
                <a:cs typeface="Calibri"/>
                <a:sym typeface="Calibri"/>
                <a:hlinkClick r:id="rId5">
                  <a:extLst>
                    <a:ext uri="{A12FA001-AC4F-418D-AE19-62706E023703}">
                      <ahyp:hlinkClr val="tx"/>
                    </a:ext>
                  </a:extLst>
                </a:hlinkClick>
              </a:rPr>
              <a:t>(B)</a:t>
            </a:r>
            <a:r>
              <a:rPr lang="en" sz="2250">
                <a:solidFill>
                  <a:srgbClr val="343C47"/>
                </a:solidFill>
                <a:highlight>
                  <a:srgbClr val="FFFFFF"/>
                </a:highlight>
                <a:latin typeface="Calibri"/>
                <a:ea typeface="Calibri"/>
                <a:cs typeface="Calibri"/>
                <a:sym typeface="Calibri"/>
              </a:rPr>
              <a:t> instruction in physical education.</a:t>
            </a:r>
            <a:endParaRPr sz="2250">
              <a:solidFill>
                <a:srgbClr val="343C47"/>
              </a:solidFill>
              <a:highlight>
                <a:srgbClr val="FFFFFF"/>
              </a:highlight>
              <a:latin typeface="Calibri"/>
              <a:ea typeface="Calibri"/>
              <a:cs typeface="Calibri"/>
              <a:sym typeface="Calibri"/>
            </a:endParaRPr>
          </a:p>
          <a:p>
            <a:pPr indent="0" lvl="0" marL="0" rtl="0" algn="l">
              <a:spcBef>
                <a:spcPts val="360"/>
              </a:spcBef>
              <a:spcAft>
                <a:spcPts val="1600"/>
              </a:spcAft>
              <a:buNone/>
            </a:pPr>
            <a:r>
              <a:rPr i="1" lang="en" sz="1500">
                <a:solidFill>
                  <a:srgbClr val="666666"/>
                </a:solidFill>
                <a:highlight>
                  <a:srgbClr val="FFFFFF"/>
                </a:highlight>
              </a:rPr>
              <a:t>Last modified on November 7, 2019   </a:t>
            </a:r>
            <a:r>
              <a:rPr lang="en" sz="1100" u="sng">
                <a:solidFill>
                  <a:schemeClr val="accent5"/>
                </a:solidFill>
                <a:hlinkClick r:id="rId6">
                  <a:extLst>
                    <a:ext uri="{A12FA001-AC4F-418D-AE19-62706E023703}">
                      <ahyp:hlinkClr val="tx"/>
                    </a:ext>
                  </a:extLst>
                </a:hlinkClick>
              </a:rPr>
              <a:t>https://sites.ed.gov/idea/statute-chapter-33/subchapter-i/1401/29</a:t>
            </a:r>
            <a:endParaRPr sz="2200"/>
          </a:p>
        </p:txBody>
      </p:sp>
      <p:sp>
        <p:nvSpPr>
          <p:cNvPr id="155" name="Google Shape;155;p27"/>
          <p:cNvSpPr txBox="1"/>
          <p:nvPr>
            <p:ph idx="12" type="sldNum"/>
          </p:nvPr>
        </p:nvSpPr>
        <p:spPr>
          <a:xfrm>
            <a:off x="152400" y="133350"/>
            <a:ext cx="7620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8"/>
          <p:cNvSpPr txBox="1"/>
          <p:nvPr>
            <p:ph type="title"/>
          </p:nvPr>
        </p:nvSpPr>
        <p:spPr>
          <a:xfrm>
            <a:off x="152400" y="622850"/>
            <a:ext cx="8839200" cy="7734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 sz="4900">
                <a:latin typeface="Calibri"/>
                <a:ea typeface="Calibri"/>
                <a:cs typeface="Calibri"/>
                <a:sym typeface="Calibri"/>
              </a:rPr>
              <a:t>State Regulations re: SDI</a:t>
            </a:r>
            <a:endParaRPr sz="4900">
              <a:latin typeface="Calibri"/>
              <a:ea typeface="Calibri"/>
              <a:cs typeface="Calibri"/>
              <a:sym typeface="Calibri"/>
            </a:endParaRPr>
          </a:p>
        </p:txBody>
      </p:sp>
      <p:sp>
        <p:nvSpPr>
          <p:cNvPr id="161" name="Google Shape;161;p28"/>
          <p:cNvSpPr txBox="1"/>
          <p:nvPr>
            <p:ph idx="1" type="body"/>
          </p:nvPr>
        </p:nvSpPr>
        <p:spPr>
          <a:xfrm>
            <a:off x="152400" y="1396375"/>
            <a:ext cx="8839200" cy="37470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 sz="2400">
                <a:solidFill>
                  <a:srgbClr val="444444"/>
                </a:solidFill>
                <a:highlight>
                  <a:srgbClr val="FFFFFF"/>
                </a:highlight>
                <a:latin typeface="Calibri"/>
                <a:ea typeface="Calibri"/>
                <a:cs typeface="Calibri"/>
                <a:sym typeface="Calibri"/>
              </a:rPr>
              <a:t>Specially designed instruction means adapting, as appropriate, the content, methodology or delivery of instruction to address the unique needs of a child with a disability to ensure access of the child to the general curriculum, so that he or she can meet the educational standards of the public agency that apply to all children. </a:t>
            </a:r>
            <a:endParaRPr sz="2400">
              <a:solidFill>
                <a:srgbClr val="444444"/>
              </a:solidFill>
              <a:highlight>
                <a:srgbClr val="FFFFFF"/>
              </a:highlight>
              <a:latin typeface="Calibri"/>
              <a:ea typeface="Calibri"/>
              <a:cs typeface="Calibri"/>
              <a:sym typeface="Calibri"/>
            </a:endParaRPr>
          </a:p>
          <a:p>
            <a:pPr indent="0" lvl="0" marL="0" rtl="0" algn="l">
              <a:spcBef>
                <a:spcPts val="1600"/>
              </a:spcBef>
              <a:spcAft>
                <a:spcPts val="0"/>
              </a:spcAft>
              <a:buNone/>
            </a:pPr>
            <a:r>
              <a:rPr lang="en" sz="2400">
                <a:solidFill>
                  <a:srgbClr val="444444"/>
                </a:solidFill>
                <a:highlight>
                  <a:srgbClr val="FFFFFF"/>
                </a:highlight>
                <a:latin typeface="Calibri"/>
                <a:ea typeface="Calibri"/>
                <a:cs typeface="Calibri"/>
                <a:sym typeface="Calibri"/>
              </a:rPr>
              <a:t>This pertains to ages 3-21.  </a:t>
            </a:r>
            <a:endParaRPr sz="1050">
              <a:solidFill>
                <a:srgbClr val="444444"/>
              </a:solidFill>
              <a:highlight>
                <a:srgbClr val="FFFFFF"/>
              </a:highlight>
            </a:endParaRPr>
          </a:p>
          <a:p>
            <a:pPr indent="0" lvl="0" marL="0" rtl="0" algn="l">
              <a:spcBef>
                <a:spcPts val="1600"/>
              </a:spcBef>
              <a:spcAft>
                <a:spcPts val="0"/>
              </a:spcAft>
              <a:buNone/>
            </a:pPr>
            <a:r>
              <a:rPr lang="en" sz="1100" u="sng">
                <a:solidFill>
                  <a:schemeClr val="hlink"/>
                </a:solidFill>
                <a:hlinkClick r:id="rId3"/>
              </a:rPr>
              <a:t>https://www.wrightslaw.com/law/osers/fape.acad.content.close.gap.1117.2015.pdf</a:t>
            </a:r>
            <a:r>
              <a:rPr lang="en" sz="1050">
                <a:solidFill>
                  <a:srgbClr val="444444"/>
                </a:solidFill>
                <a:highlight>
                  <a:srgbClr val="FFFFFF"/>
                </a:highlight>
              </a:rPr>
              <a:t>    Dear Colleague Letter, Nov. 16, 2015</a:t>
            </a:r>
            <a:endParaRPr sz="1050">
              <a:solidFill>
                <a:srgbClr val="444444"/>
              </a:solidFill>
              <a:highlight>
                <a:srgbClr val="FFFFFF"/>
              </a:highlight>
            </a:endParaRPr>
          </a:p>
          <a:p>
            <a:pPr indent="0" lvl="0" marL="0" rtl="0" algn="l">
              <a:spcBef>
                <a:spcPts val="1600"/>
              </a:spcBef>
              <a:spcAft>
                <a:spcPts val="0"/>
              </a:spcAft>
              <a:buClr>
                <a:schemeClr val="dk1"/>
              </a:buClr>
              <a:buSzPts val="1100"/>
              <a:buFont typeface="Arial"/>
              <a:buNone/>
            </a:pPr>
            <a:r>
              <a:rPr lang="en" sz="1100" u="sng">
                <a:solidFill>
                  <a:schemeClr val="accent5"/>
                </a:solidFill>
                <a:hlinkClick r:id="rId4">
                  <a:extLst>
                    <a:ext uri="{A12FA001-AC4F-418D-AE19-62706E023703}">
                      <ahyp:hlinkClr val="tx"/>
                    </a:ext>
                  </a:extLst>
                </a:hlinkClick>
              </a:rPr>
              <a:t>https://dese.mo.gov/special-education/early-childhood-special-ed/ecse-services</a:t>
            </a:r>
            <a:endParaRPr sz="1050">
              <a:solidFill>
                <a:srgbClr val="444444"/>
              </a:solidFill>
              <a:highlight>
                <a:schemeClr val="lt1"/>
              </a:highlight>
            </a:endParaRPr>
          </a:p>
          <a:p>
            <a:pPr indent="0" lvl="0" marL="0" rtl="0" algn="l">
              <a:lnSpc>
                <a:spcPct val="100000"/>
              </a:lnSpc>
              <a:spcBef>
                <a:spcPts val="1600"/>
              </a:spcBef>
              <a:spcAft>
                <a:spcPts val="0"/>
              </a:spcAft>
              <a:buClr>
                <a:schemeClr val="dk1"/>
              </a:buClr>
              <a:buSzPts val="1100"/>
              <a:buFont typeface="Arial"/>
              <a:buNone/>
            </a:pPr>
            <a:r>
              <a:t/>
            </a:r>
            <a:endParaRPr sz="1100">
              <a:solidFill>
                <a:schemeClr val="dk1"/>
              </a:solidFill>
            </a:endParaRPr>
          </a:p>
          <a:p>
            <a:pPr indent="0" lvl="0" marL="0" rtl="0" algn="l">
              <a:spcBef>
                <a:spcPts val="360"/>
              </a:spcBef>
              <a:spcAft>
                <a:spcPts val="0"/>
              </a:spcAft>
              <a:buNone/>
            </a:pPr>
            <a:r>
              <a:t/>
            </a:r>
            <a:endParaRPr sz="1050">
              <a:solidFill>
                <a:srgbClr val="444444"/>
              </a:solidFill>
              <a:highlight>
                <a:srgbClr val="FFFFFF"/>
              </a:highlight>
            </a:endParaRPr>
          </a:p>
          <a:p>
            <a:pPr indent="0" lvl="0" marL="0" rtl="0" algn="l">
              <a:spcBef>
                <a:spcPts val="1600"/>
              </a:spcBef>
              <a:spcAft>
                <a:spcPts val="0"/>
              </a:spcAft>
              <a:buNone/>
            </a:pPr>
            <a:r>
              <a:t/>
            </a:r>
            <a:endParaRPr sz="1050">
              <a:solidFill>
                <a:srgbClr val="444444"/>
              </a:solidFill>
              <a:highlight>
                <a:srgbClr val="FFFFFF"/>
              </a:highlight>
            </a:endParaRPr>
          </a:p>
          <a:p>
            <a:pPr indent="0" lvl="0" marL="0" rtl="0" algn="l">
              <a:spcBef>
                <a:spcPts val="1600"/>
              </a:spcBef>
              <a:spcAft>
                <a:spcPts val="1600"/>
              </a:spcAft>
              <a:buNone/>
            </a:pPr>
            <a:r>
              <a:t/>
            </a:r>
            <a:endParaRPr sz="1050">
              <a:solidFill>
                <a:srgbClr val="444444"/>
              </a:solidFill>
              <a:highlight>
                <a:srgbClr val="FFFFFF"/>
              </a:highlight>
            </a:endParaRPr>
          </a:p>
        </p:txBody>
      </p:sp>
      <p:sp>
        <p:nvSpPr>
          <p:cNvPr id="162" name="Google Shape;162;p28"/>
          <p:cNvSpPr txBox="1"/>
          <p:nvPr>
            <p:ph idx="12" type="sldNum"/>
          </p:nvPr>
        </p:nvSpPr>
        <p:spPr>
          <a:xfrm>
            <a:off x="152400" y="133350"/>
            <a:ext cx="7620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29"/>
          <p:cNvSpPr txBox="1"/>
          <p:nvPr>
            <p:ph type="title"/>
          </p:nvPr>
        </p:nvSpPr>
        <p:spPr>
          <a:xfrm>
            <a:off x="152400" y="673075"/>
            <a:ext cx="8839200" cy="870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 sz="3600"/>
              <a:t>SDI Definition:  </a:t>
            </a:r>
            <a:endParaRPr sz="3600"/>
          </a:p>
          <a:p>
            <a:pPr indent="0" lvl="0" marL="0" rtl="0" algn="ctr">
              <a:spcBef>
                <a:spcPts val="0"/>
              </a:spcBef>
              <a:spcAft>
                <a:spcPts val="0"/>
              </a:spcAft>
              <a:buNone/>
            </a:pPr>
            <a:r>
              <a:rPr lang="en" sz="3000"/>
              <a:t>shared definition/community agreement</a:t>
            </a:r>
            <a:endParaRPr sz="3000"/>
          </a:p>
        </p:txBody>
      </p:sp>
      <p:sp>
        <p:nvSpPr>
          <p:cNvPr id="168" name="Google Shape;168;p29"/>
          <p:cNvSpPr txBox="1"/>
          <p:nvPr>
            <p:ph idx="1" type="body"/>
          </p:nvPr>
        </p:nvSpPr>
        <p:spPr>
          <a:xfrm>
            <a:off x="152400" y="1619250"/>
            <a:ext cx="8839200" cy="33147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100"/>
              <a:buFont typeface="Arial"/>
              <a:buNone/>
            </a:pPr>
            <a:r>
              <a:rPr lang="en">
                <a:solidFill>
                  <a:srgbClr val="373737"/>
                </a:solidFill>
              </a:rPr>
              <a:t>The delivery of specially designed instruction is the core job responsibility of special education teachers. IDEA regulations define “specially designed instruction” as “adapting, as appropriate to the needs of an eligible child under this part, the content, methodology or delivery of instruction (i) to address the unique needs of the child that result from the child’s disability; and (ii) ensure access of the child to the general curriculum, so that the child can meet the educational standards within the jurisdiction of the public agency that apply to all children.” (34 CFR Sec. 300.39(b)(3) </a:t>
            </a:r>
            <a:endParaRPr>
              <a:solidFill>
                <a:srgbClr val="373737"/>
              </a:solidFill>
            </a:endParaRPr>
          </a:p>
          <a:p>
            <a:pPr indent="0" lvl="0" marL="0" rtl="0" algn="ctr">
              <a:lnSpc>
                <a:spcPct val="100000"/>
              </a:lnSpc>
              <a:spcBef>
                <a:spcPts val="1500"/>
              </a:spcBef>
              <a:spcAft>
                <a:spcPts val="0"/>
              </a:spcAft>
              <a:buClr>
                <a:schemeClr val="dk1"/>
              </a:buClr>
              <a:buSzPts val="1100"/>
              <a:buFont typeface="Arial"/>
              <a:buNone/>
            </a:pPr>
            <a:r>
              <a:rPr lang="en">
                <a:solidFill>
                  <a:srgbClr val="373737"/>
                </a:solidFill>
              </a:rPr>
              <a:t>As explained in practical terms by Marilyn Friend, </a:t>
            </a:r>
            <a:endParaRPr>
              <a:solidFill>
                <a:srgbClr val="373737"/>
              </a:solidFill>
            </a:endParaRPr>
          </a:p>
          <a:p>
            <a:pPr indent="0" lvl="0" marL="0" rtl="0" algn="ctr">
              <a:lnSpc>
                <a:spcPct val="100000"/>
              </a:lnSpc>
              <a:spcBef>
                <a:spcPts val="0"/>
              </a:spcBef>
              <a:spcAft>
                <a:spcPts val="0"/>
              </a:spcAft>
              <a:buClr>
                <a:schemeClr val="dk1"/>
              </a:buClr>
              <a:buSzPts val="1100"/>
              <a:buFont typeface="Arial"/>
              <a:buNone/>
            </a:pPr>
            <a:r>
              <a:rPr b="1" i="1" lang="en" sz="2300">
                <a:solidFill>
                  <a:srgbClr val="373737"/>
                </a:solidFill>
              </a:rPr>
              <a:t>“SDI is what makes special education ‘special.</a:t>
            </a:r>
            <a:r>
              <a:rPr b="1" i="1" lang="en" sz="2300">
                <a:solidFill>
                  <a:srgbClr val="373737"/>
                </a:solidFill>
              </a:rPr>
              <a:t>’” </a:t>
            </a:r>
            <a:r>
              <a:rPr lang="en" sz="1100" u="sng">
                <a:solidFill>
                  <a:schemeClr val="hlink"/>
                </a:solidFill>
                <a:hlinkClick r:id="rId3"/>
              </a:rPr>
              <a:t>https://www.uft.org/teaching/students-disabilities/specially-designed-instruction</a:t>
            </a:r>
            <a:r>
              <a:rPr lang="en"/>
              <a:t>: </a:t>
            </a:r>
            <a:r>
              <a:rPr lang="en" sz="1200"/>
              <a:t>American Federation of Teachers</a:t>
            </a:r>
            <a:endParaRPr sz="1200"/>
          </a:p>
        </p:txBody>
      </p:sp>
      <p:sp>
        <p:nvSpPr>
          <p:cNvPr id="169" name="Google Shape;169;p29"/>
          <p:cNvSpPr txBox="1"/>
          <p:nvPr>
            <p:ph idx="12" type="sldNum"/>
          </p:nvPr>
        </p:nvSpPr>
        <p:spPr>
          <a:xfrm>
            <a:off x="152400" y="133350"/>
            <a:ext cx="7620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
                                        </p:tgtEl>
                                        <p:attrNameLst>
                                          <p:attrName>style.visibility</p:attrName>
                                        </p:attrNameLst>
                                      </p:cBhvr>
                                      <p:to>
                                        <p:strVal val="visible"/>
                                      </p:to>
                                    </p:set>
                                    <p:animEffect filter="fade" transition="in">
                                      <p:cBhvr>
                                        <p:cTn dur="1000"/>
                                        <p:tgtEl>
                                          <p:spTgt spid="1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73" name="Shape 173"/>
        <p:cNvGrpSpPr/>
        <p:nvPr/>
      </p:nvGrpSpPr>
      <p:grpSpPr>
        <a:xfrm>
          <a:off x="0" y="0"/>
          <a:ext cx="0" cy="0"/>
          <a:chOff x="0" y="0"/>
          <a:chExt cx="0" cy="0"/>
        </a:xfrm>
      </p:grpSpPr>
      <p:pic>
        <p:nvPicPr>
          <p:cNvPr id="174" name="Google Shape;174;p30"/>
          <p:cNvPicPr preferRelativeResize="0"/>
          <p:nvPr/>
        </p:nvPicPr>
        <p:blipFill>
          <a:blip r:embed="rId3">
            <a:alphaModFix/>
          </a:blip>
          <a:stretch>
            <a:fillRect/>
          </a:stretch>
        </p:blipFill>
        <p:spPr>
          <a:xfrm>
            <a:off x="1231050" y="91400"/>
            <a:ext cx="6540425" cy="4960675"/>
          </a:xfrm>
          <a:prstGeom prst="rect">
            <a:avLst/>
          </a:prstGeom>
          <a:noFill/>
          <a:ln>
            <a:noFill/>
          </a:ln>
        </p:spPr>
      </p:pic>
      <p:sp>
        <p:nvSpPr>
          <p:cNvPr id="175" name="Google Shape;175;p3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31"/>
          <p:cNvSpPr txBox="1"/>
          <p:nvPr>
            <p:ph type="title"/>
          </p:nvPr>
        </p:nvSpPr>
        <p:spPr>
          <a:xfrm>
            <a:off x="152400" y="638150"/>
            <a:ext cx="8839200" cy="7020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400"/>
              <a:buNone/>
            </a:pPr>
            <a:r>
              <a:rPr b="1" lang="en">
                <a:solidFill>
                  <a:srgbClr val="1C4587"/>
                </a:solidFill>
                <a:latin typeface="Arial"/>
                <a:ea typeface="Arial"/>
                <a:cs typeface="Arial"/>
                <a:sym typeface="Arial"/>
              </a:rPr>
              <a:t>What is SDI?</a:t>
            </a:r>
            <a:endParaRPr b="1">
              <a:solidFill>
                <a:srgbClr val="1C4587"/>
              </a:solidFill>
              <a:latin typeface="Arial"/>
              <a:ea typeface="Arial"/>
              <a:cs typeface="Arial"/>
              <a:sym typeface="Arial"/>
            </a:endParaRPr>
          </a:p>
        </p:txBody>
      </p:sp>
      <p:sp>
        <p:nvSpPr>
          <p:cNvPr id="182" name="Google Shape;182;p31"/>
          <p:cNvSpPr txBox="1"/>
          <p:nvPr>
            <p:ph idx="1" type="body"/>
          </p:nvPr>
        </p:nvSpPr>
        <p:spPr>
          <a:xfrm>
            <a:off x="152400" y="1276300"/>
            <a:ext cx="8839200" cy="3657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3300">
                <a:solidFill>
                  <a:srgbClr val="222222"/>
                </a:solidFill>
                <a:highlight>
                  <a:srgbClr val="FFFFFF"/>
                </a:highlight>
                <a:latin typeface="Calibri"/>
                <a:ea typeface="Calibri"/>
                <a:cs typeface="Calibri"/>
                <a:sym typeface="Calibri"/>
              </a:rPr>
              <a:t>Specially designed instruction means organized and planned instructional activities typically provided by an appropriately qualified special education professional that modify, as appropriate the content, methodology, or delivery of instruction. </a:t>
            </a:r>
            <a:endParaRPr sz="3300">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650" u="sng">
                <a:solidFill>
                  <a:schemeClr val="hlink"/>
                </a:solidFill>
                <a:highlight>
                  <a:srgbClr val="FFFFFF"/>
                </a:highlight>
                <a:latin typeface="Arial"/>
                <a:ea typeface="Arial"/>
                <a:cs typeface="Arial"/>
                <a:sym typeface="Arial"/>
                <a:hlinkClick r:id="rId3"/>
              </a:rPr>
              <a:t>https://www.auburn.k12.ma.us/tsc_image.php?.../What%20is%20Specially%20Designed...</a:t>
            </a:r>
            <a:endParaRPr sz="1650" u="sng">
              <a:solidFill>
                <a:schemeClr val="hlink"/>
              </a:solidFill>
              <a:highlight>
                <a:srgbClr val="FFFFFF"/>
              </a:highlight>
              <a:latin typeface="Arial"/>
              <a:ea typeface="Arial"/>
              <a:cs typeface="Arial"/>
              <a:sym typeface="Arial"/>
              <a:hlinkClick r:id="rId4"/>
            </a:endParaRPr>
          </a:p>
          <a:p>
            <a:pPr indent="0" lvl="0" marL="0" rtl="0" algn="l">
              <a:lnSpc>
                <a:spcPct val="100000"/>
              </a:lnSpc>
              <a:spcBef>
                <a:spcPts val="1600"/>
              </a:spcBef>
              <a:spcAft>
                <a:spcPts val="0"/>
              </a:spcAft>
              <a:buSzPts val="3200"/>
              <a:buNone/>
            </a:pPr>
            <a:r>
              <a:t/>
            </a:r>
            <a:endParaRPr/>
          </a:p>
        </p:txBody>
      </p:sp>
      <p:sp>
        <p:nvSpPr>
          <p:cNvPr id="183" name="Google Shape;183;p31"/>
          <p:cNvSpPr txBox="1"/>
          <p:nvPr>
            <p:ph type="title"/>
          </p:nvPr>
        </p:nvSpPr>
        <p:spPr>
          <a:xfrm>
            <a:off x="648525" y="0"/>
            <a:ext cx="8190600" cy="7020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rPr lang="en">
                <a:solidFill>
                  <a:srgbClr val="FFFF00"/>
                </a:solidFill>
                <a:latin typeface="Kaushan Script"/>
                <a:ea typeface="Kaushan Script"/>
                <a:cs typeface="Kaushan Script"/>
                <a:sym typeface="Kaushan Script"/>
              </a:rPr>
              <a:t>Key Words</a:t>
            </a:r>
            <a:endParaRPr>
              <a:solidFill>
                <a:srgbClr val="FFFF00"/>
              </a:solidFill>
              <a:latin typeface="Kaushan Script"/>
              <a:ea typeface="Kaushan Script"/>
              <a:cs typeface="Kaushan Script"/>
              <a:sym typeface="Kaushan Script"/>
            </a:endParaRPr>
          </a:p>
        </p:txBody>
      </p:sp>
      <p:sp>
        <p:nvSpPr>
          <p:cNvPr id="184" name="Google Shape;184;p31"/>
          <p:cNvSpPr txBox="1"/>
          <p:nvPr>
            <p:ph idx="12" type="sldNum"/>
          </p:nvPr>
        </p:nvSpPr>
        <p:spPr>
          <a:xfrm>
            <a:off x="152400" y="133350"/>
            <a:ext cx="7620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32"/>
          <p:cNvSpPr txBox="1"/>
          <p:nvPr>
            <p:ph idx="1" type="body"/>
          </p:nvPr>
        </p:nvSpPr>
        <p:spPr>
          <a:xfrm>
            <a:off x="210925" y="914400"/>
            <a:ext cx="8839200" cy="3314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 sz="3300">
                <a:solidFill>
                  <a:srgbClr val="222222"/>
                </a:solidFill>
                <a:highlight>
                  <a:srgbClr val="FFFFFF"/>
                </a:highlight>
                <a:latin typeface="Calibri"/>
                <a:ea typeface="Calibri"/>
                <a:cs typeface="Calibri"/>
                <a:sym typeface="Calibri"/>
              </a:rPr>
              <a:t>What makes instruction truly individualized and specially designed for a student with a disability and different from what a general education student receives is how the </a:t>
            </a:r>
            <a:r>
              <a:rPr b="1" lang="en" sz="3300">
                <a:solidFill>
                  <a:srgbClr val="222222"/>
                </a:solidFill>
                <a:highlight>
                  <a:srgbClr val="FFFFFF"/>
                </a:highlight>
                <a:latin typeface="Calibri"/>
                <a:ea typeface="Calibri"/>
                <a:cs typeface="Calibri"/>
                <a:sym typeface="Calibri"/>
              </a:rPr>
              <a:t>instruction is linked</a:t>
            </a:r>
            <a:r>
              <a:rPr lang="en" sz="3300">
                <a:solidFill>
                  <a:srgbClr val="222222"/>
                </a:solidFill>
                <a:highlight>
                  <a:srgbClr val="FFFFFF"/>
                </a:highlight>
                <a:latin typeface="Calibri"/>
                <a:ea typeface="Calibri"/>
                <a:cs typeface="Calibri"/>
                <a:sym typeface="Calibri"/>
              </a:rPr>
              <a:t> to the student's IEP goals and objectives. </a:t>
            </a:r>
            <a:endParaRPr sz="3300">
              <a:solidFill>
                <a:srgbClr val="222222"/>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3300">
              <a:solidFill>
                <a:srgbClr val="222222"/>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550" u="sng">
                <a:solidFill>
                  <a:schemeClr val="hlink"/>
                </a:solidFill>
                <a:highlight>
                  <a:srgbClr val="FFFFFF"/>
                </a:highlight>
                <a:latin typeface="Arial"/>
                <a:ea typeface="Arial"/>
                <a:cs typeface="Arial"/>
                <a:sym typeface="Arial"/>
                <a:hlinkClick r:id="rId3"/>
              </a:rPr>
              <a:t>https://www.auburn.k12.ma.us/tsc_image.php?.../What%20is%20Specially%20Designed...</a:t>
            </a:r>
            <a:endParaRPr sz="1550" u="sng">
              <a:solidFill>
                <a:schemeClr val="hlink"/>
              </a:solidFill>
              <a:highlight>
                <a:srgbClr val="FFFFFF"/>
              </a:highlight>
              <a:latin typeface="Arial"/>
              <a:ea typeface="Arial"/>
              <a:cs typeface="Arial"/>
              <a:sym typeface="Arial"/>
              <a:hlinkClick r:id="rId4"/>
            </a:endParaRPr>
          </a:p>
          <a:p>
            <a:pPr indent="0" lvl="0" marL="0" rtl="0" algn="l">
              <a:lnSpc>
                <a:spcPct val="100000"/>
              </a:lnSpc>
              <a:spcBef>
                <a:spcPts val="1600"/>
              </a:spcBef>
              <a:spcAft>
                <a:spcPts val="0"/>
              </a:spcAft>
              <a:buSzPts val="3200"/>
              <a:buNone/>
            </a:pPr>
            <a:r>
              <a:t/>
            </a:r>
            <a:endParaRPr/>
          </a:p>
        </p:txBody>
      </p:sp>
      <p:sp>
        <p:nvSpPr>
          <p:cNvPr id="191" name="Google Shape;191;p32"/>
          <p:cNvSpPr txBox="1"/>
          <p:nvPr>
            <p:ph idx="12" type="sldNum"/>
          </p:nvPr>
        </p:nvSpPr>
        <p:spPr>
          <a:xfrm>
            <a:off x="152400" y="133350"/>
            <a:ext cx="7620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95" name="Shape 195"/>
        <p:cNvGrpSpPr/>
        <p:nvPr/>
      </p:nvGrpSpPr>
      <p:grpSpPr>
        <a:xfrm>
          <a:off x="0" y="0"/>
          <a:ext cx="0" cy="0"/>
          <a:chOff x="0" y="0"/>
          <a:chExt cx="0" cy="0"/>
        </a:xfrm>
      </p:grpSpPr>
      <p:pic>
        <p:nvPicPr>
          <p:cNvPr id="196" name="Google Shape;196;p33"/>
          <p:cNvPicPr preferRelativeResize="0"/>
          <p:nvPr/>
        </p:nvPicPr>
        <p:blipFill>
          <a:blip r:embed="rId3">
            <a:alphaModFix/>
          </a:blip>
          <a:stretch>
            <a:fillRect/>
          </a:stretch>
        </p:blipFill>
        <p:spPr>
          <a:xfrm>
            <a:off x="1541875" y="121875"/>
            <a:ext cx="5783399" cy="4899749"/>
          </a:xfrm>
          <a:prstGeom prst="rect">
            <a:avLst/>
          </a:prstGeom>
          <a:noFill/>
          <a:ln>
            <a:noFill/>
          </a:ln>
        </p:spPr>
      </p:pic>
      <p:sp>
        <p:nvSpPr>
          <p:cNvPr id="197" name="Google Shape;197;p3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34"/>
          <p:cNvSpPr txBox="1"/>
          <p:nvPr>
            <p:ph idx="1" type="body"/>
          </p:nvPr>
        </p:nvSpPr>
        <p:spPr>
          <a:xfrm>
            <a:off x="152400" y="1437550"/>
            <a:ext cx="8839200" cy="3496500"/>
          </a:xfrm>
          <a:prstGeom prst="rect">
            <a:avLst/>
          </a:prstGeom>
        </p:spPr>
        <p:txBody>
          <a:bodyPr anchorCtr="0" anchor="t" bIns="45700" lIns="91425" spcFirstLastPara="1" rIns="91425" wrap="square" tIns="45700">
            <a:noAutofit/>
          </a:bodyPr>
          <a:lstStyle/>
          <a:p>
            <a:pPr indent="-406400" lvl="0" marL="457200" rtl="0" algn="l">
              <a:lnSpc>
                <a:spcPct val="100000"/>
              </a:lnSpc>
              <a:spcBef>
                <a:spcPts val="300"/>
              </a:spcBef>
              <a:spcAft>
                <a:spcPts val="0"/>
              </a:spcAft>
              <a:buClr>
                <a:schemeClr val="dk1"/>
              </a:buClr>
              <a:buSzPts val="2800"/>
              <a:buFont typeface="Calibri"/>
              <a:buChar char="●"/>
            </a:pPr>
            <a:r>
              <a:rPr lang="en" sz="2800">
                <a:solidFill>
                  <a:schemeClr val="dk1"/>
                </a:solidFill>
                <a:latin typeface="Calibri"/>
                <a:ea typeface="Calibri"/>
                <a:cs typeface="Calibri"/>
                <a:sym typeface="Calibri"/>
              </a:rPr>
              <a:t>SDI beyond the academic domain iis sometimes overlooked</a:t>
            </a:r>
            <a:endParaRPr sz="2800">
              <a:solidFill>
                <a:schemeClr val="dk1"/>
              </a:solidFill>
              <a:latin typeface="Calibri"/>
              <a:ea typeface="Calibri"/>
              <a:cs typeface="Calibri"/>
              <a:sym typeface="Calibri"/>
            </a:endParaRPr>
          </a:p>
          <a:p>
            <a:pPr indent="0" lvl="0" marL="457200" rtl="0" algn="l">
              <a:lnSpc>
                <a:spcPct val="100000"/>
              </a:lnSpc>
              <a:spcBef>
                <a:spcPts val="300"/>
              </a:spcBef>
              <a:spcAft>
                <a:spcPts val="0"/>
              </a:spcAft>
              <a:buNone/>
            </a:pPr>
            <a:r>
              <a:t/>
            </a:r>
            <a:endParaRPr sz="1400">
              <a:solidFill>
                <a:schemeClr val="dk1"/>
              </a:solidFill>
              <a:latin typeface="Calibri"/>
              <a:ea typeface="Calibri"/>
              <a:cs typeface="Calibri"/>
              <a:sym typeface="Calibri"/>
            </a:endParaRPr>
          </a:p>
          <a:p>
            <a:pPr indent="-406400" lvl="0" marL="457200" rtl="0" algn="l">
              <a:lnSpc>
                <a:spcPct val="100000"/>
              </a:lnSpc>
              <a:spcBef>
                <a:spcPts val="300"/>
              </a:spcBef>
              <a:spcAft>
                <a:spcPts val="0"/>
              </a:spcAft>
              <a:buClr>
                <a:schemeClr val="dk1"/>
              </a:buClr>
              <a:buSzPts val="2800"/>
              <a:buFont typeface="Calibri"/>
              <a:buChar char="●"/>
            </a:pPr>
            <a:r>
              <a:rPr lang="en" sz="2800">
                <a:solidFill>
                  <a:schemeClr val="dk1"/>
                </a:solidFill>
                <a:latin typeface="Calibri"/>
                <a:ea typeface="Calibri"/>
                <a:cs typeface="Calibri"/>
                <a:sym typeface="Calibri"/>
              </a:rPr>
              <a:t>Special education is intended to address the whole student, including any domain that may be affecting that student’s educational performance (Friend, 2018)</a:t>
            </a:r>
            <a:endParaRPr sz="2800">
              <a:solidFill>
                <a:schemeClr val="dk1"/>
              </a:solidFill>
              <a:latin typeface="Calibri"/>
              <a:ea typeface="Calibri"/>
              <a:cs typeface="Calibri"/>
              <a:sym typeface="Calibri"/>
            </a:endParaRPr>
          </a:p>
          <a:p>
            <a:pPr indent="0" lvl="0" marL="457200" rtl="0" algn="l">
              <a:lnSpc>
                <a:spcPct val="100000"/>
              </a:lnSpc>
              <a:spcBef>
                <a:spcPts val="300"/>
              </a:spcBef>
              <a:spcAft>
                <a:spcPts val="0"/>
              </a:spcAft>
              <a:buNone/>
            </a:pPr>
            <a:r>
              <a:t/>
            </a:r>
            <a:endParaRPr sz="1400">
              <a:solidFill>
                <a:schemeClr val="dk1"/>
              </a:solidFill>
              <a:latin typeface="Calibri"/>
              <a:ea typeface="Calibri"/>
              <a:cs typeface="Calibri"/>
              <a:sym typeface="Calibri"/>
            </a:endParaRPr>
          </a:p>
          <a:p>
            <a:pPr indent="-406400" lvl="0" marL="457200" rtl="0" algn="l">
              <a:lnSpc>
                <a:spcPct val="100000"/>
              </a:lnSpc>
              <a:spcBef>
                <a:spcPts val="300"/>
              </a:spcBef>
              <a:spcAft>
                <a:spcPts val="0"/>
              </a:spcAft>
              <a:buClr>
                <a:schemeClr val="dk1"/>
              </a:buClr>
              <a:buSzPts val="2800"/>
              <a:buFont typeface="Calibri"/>
              <a:buChar char="●"/>
            </a:pPr>
            <a:r>
              <a:rPr lang="en" sz="2800">
                <a:solidFill>
                  <a:schemeClr val="dk1"/>
                </a:solidFill>
                <a:latin typeface="Calibri"/>
                <a:ea typeface="Calibri"/>
                <a:cs typeface="Calibri"/>
                <a:sym typeface="Calibri"/>
              </a:rPr>
              <a:t>Academics is just one dimensions of SPED instruction</a:t>
            </a:r>
            <a:endParaRPr sz="2800">
              <a:solidFill>
                <a:schemeClr val="dk1"/>
              </a:solidFill>
              <a:latin typeface="Calibri"/>
              <a:ea typeface="Calibri"/>
              <a:cs typeface="Calibri"/>
              <a:sym typeface="Calibri"/>
            </a:endParaRPr>
          </a:p>
          <a:p>
            <a:pPr indent="0" lvl="0" marL="457200" rtl="0" algn="r">
              <a:lnSpc>
                <a:spcPct val="100000"/>
              </a:lnSpc>
              <a:spcBef>
                <a:spcPts val="300"/>
              </a:spcBef>
              <a:spcAft>
                <a:spcPts val="0"/>
              </a:spcAft>
              <a:buNone/>
            </a:pPr>
            <a:r>
              <a:rPr lang="en">
                <a:solidFill>
                  <a:schemeClr val="dk1"/>
                </a:solidFill>
                <a:latin typeface="Calibri"/>
                <a:ea typeface="Calibri"/>
                <a:cs typeface="Calibri"/>
                <a:sym typeface="Calibri"/>
              </a:rPr>
              <a:t>-M. Friend, 2018. </a:t>
            </a:r>
            <a:r>
              <a:rPr i="1" lang="en">
                <a:solidFill>
                  <a:schemeClr val="dk1"/>
                </a:solidFill>
                <a:latin typeface="Calibri"/>
                <a:ea typeface="Calibri"/>
                <a:cs typeface="Calibri"/>
                <a:sym typeface="Calibri"/>
              </a:rPr>
              <a:t>Co-Teac</a:t>
            </a:r>
            <a:r>
              <a:rPr i="1" lang="en">
                <a:solidFill>
                  <a:schemeClr val="dk1"/>
                </a:solidFill>
                <a:latin typeface="Twentieth Century"/>
                <a:ea typeface="Twentieth Century"/>
                <a:cs typeface="Twentieth Century"/>
                <a:sym typeface="Twentieth Century"/>
              </a:rPr>
              <a:t>h!</a:t>
            </a:r>
            <a:endParaRPr i="1">
              <a:solidFill>
                <a:schemeClr val="dk1"/>
              </a:solidFill>
              <a:latin typeface="Twentieth Century"/>
              <a:ea typeface="Twentieth Century"/>
              <a:cs typeface="Twentieth Century"/>
              <a:sym typeface="Twentieth Century"/>
            </a:endParaRPr>
          </a:p>
          <a:p>
            <a:pPr indent="0" lvl="0" marL="0" rtl="0" algn="l">
              <a:spcBef>
                <a:spcPts val="360"/>
              </a:spcBef>
              <a:spcAft>
                <a:spcPts val="1600"/>
              </a:spcAft>
              <a:buNone/>
            </a:pPr>
            <a:r>
              <a:t/>
            </a:r>
            <a:endParaRPr/>
          </a:p>
        </p:txBody>
      </p:sp>
      <p:sp>
        <p:nvSpPr>
          <p:cNvPr id="203" name="Google Shape;203;p34"/>
          <p:cNvSpPr txBox="1"/>
          <p:nvPr>
            <p:ph type="title"/>
          </p:nvPr>
        </p:nvSpPr>
        <p:spPr>
          <a:xfrm>
            <a:off x="152400" y="742950"/>
            <a:ext cx="8839200" cy="800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 sz="3500">
                <a:solidFill>
                  <a:srgbClr val="0D4170"/>
                </a:solidFill>
                <a:latin typeface="Calibri"/>
                <a:ea typeface="Calibri"/>
                <a:cs typeface="Calibri"/>
                <a:sym typeface="Calibri"/>
              </a:rPr>
              <a:t>SDI May Occur in Any Instructional Domain</a:t>
            </a:r>
            <a:endParaRPr sz="4200">
              <a:latin typeface="Calibri"/>
              <a:ea typeface="Calibri"/>
              <a:cs typeface="Calibri"/>
              <a:sym typeface="Calibri"/>
            </a:endParaRPr>
          </a:p>
        </p:txBody>
      </p:sp>
      <p:sp>
        <p:nvSpPr>
          <p:cNvPr id="204" name="Google Shape;204;p34"/>
          <p:cNvSpPr txBox="1"/>
          <p:nvPr>
            <p:ph idx="12" type="sldNum"/>
          </p:nvPr>
        </p:nvSpPr>
        <p:spPr>
          <a:xfrm>
            <a:off x="152400" y="133350"/>
            <a:ext cx="7620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35"/>
          <p:cNvSpPr txBox="1"/>
          <p:nvPr>
            <p:ph idx="1" type="body"/>
          </p:nvPr>
        </p:nvSpPr>
        <p:spPr>
          <a:xfrm>
            <a:off x="1178900" y="1409525"/>
            <a:ext cx="8839200" cy="33147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100"/>
              <a:buFont typeface="Arial"/>
              <a:buNone/>
            </a:pPr>
            <a:r>
              <a:rPr b="1" lang="en" sz="2400">
                <a:solidFill>
                  <a:srgbClr val="000000"/>
                </a:solidFill>
                <a:latin typeface="Calibri"/>
                <a:ea typeface="Calibri"/>
                <a:cs typeface="Calibri"/>
                <a:sym typeface="Calibri"/>
              </a:rPr>
              <a:t>Academic</a:t>
            </a:r>
            <a:r>
              <a:rPr lang="en" sz="2400">
                <a:solidFill>
                  <a:srgbClr val="000000"/>
                </a:solidFill>
                <a:latin typeface="Calibri"/>
                <a:ea typeface="Calibri"/>
                <a:cs typeface="Calibri"/>
                <a:sym typeface="Calibri"/>
              </a:rPr>
              <a:t>					Functional</a:t>
            </a:r>
            <a:endParaRPr sz="2400">
              <a:solidFill>
                <a:srgbClr val="000000"/>
              </a:solidFill>
              <a:latin typeface="Calibri"/>
              <a:ea typeface="Calibri"/>
              <a:cs typeface="Calibri"/>
              <a:sym typeface="Calibri"/>
            </a:endParaRPr>
          </a:p>
          <a:p>
            <a:pPr indent="0" lvl="0" marL="0" rtl="0" algn="l">
              <a:spcBef>
                <a:spcPts val="1600"/>
              </a:spcBef>
              <a:spcAft>
                <a:spcPts val="0"/>
              </a:spcAft>
              <a:buClr>
                <a:schemeClr val="dk1"/>
              </a:buClr>
              <a:buSzPts val="1100"/>
              <a:buFont typeface="Arial"/>
              <a:buNone/>
            </a:pPr>
            <a:r>
              <a:rPr lang="en" sz="2400">
                <a:solidFill>
                  <a:srgbClr val="000000"/>
                </a:solidFill>
                <a:latin typeface="Calibri"/>
                <a:ea typeface="Calibri"/>
                <a:cs typeface="Calibri"/>
                <a:sym typeface="Calibri"/>
              </a:rPr>
              <a:t>Organizational				Physical/motor</a:t>
            </a:r>
            <a:endParaRPr sz="2400">
              <a:solidFill>
                <a:srgbClr val="000000"/>
              </a:solidFill>
              <a:latin typeface="Calibri"/>
              <a:ea typeface="Calibri"/>
              <a:cs typeface="Calibri"/>
              <a:sym typeface="Calibri"/>
            </a:endParaRPr>
          </a:p>
          <a:p>
            <a:pPr indent="0" lvl="0" marL="0" rtl="0" algn="l">
              <a:spcBef>
                <a:spcPts val="1600"/>
              </a:spcBef>
              <a:spcAft>
                <a:spcPts val="0"/>
              </a:spcAft>
              <a:buClr>
                <a:schemeClr val="dk1"/>
              </a:buClr>
              <a:buSzPts val="1100"/>
              <a:buFont typeface="Arial"/>
              <a:buNone/>
            </a:pPr>
            <a:r>
              <a:rPr b="1" lang="en" sz="2400">
                <a:solidFill>
                  <a:srgbClr val="000000"/>
                </a:solidFill>
                <a:latin typeface="Calibri"/>
                <a:ea typeface="Calibri"/>
                <a:cs typeface="Calibri"/>
                <a:sym typeface="Calibri"/>
              </a:rPr>
              <a:t>Behavioral	</a:t>
            </a:r>
            <a:r>
              <a:rPr lang="en" sz="2400">
                <a:solidFill>
                  <a:srgbClr val="000000"/>
                </a:solidFill>
                <a:latin typeface="Calibri"/>
                <a:ea typeface="Calibri"/>
                <a:cs typeface="Calibri"/>
                <a:sym typeface="Calibri"/>
              </a:rPr>
              <a:t>				Sensory	</a:t>
            </a:r>
            <a:endParaRPr sz="2400">
              <a:solidFill>
                <a:srgbClr val="000000"/>
              </a:solidFill>
              <a:latin typeface="Calibri"/>
              <a:ea typeface="Calibri"/>
              <a:cs typeface="Calibri"/>
              <a:sym typeface="Calibri"/>
            </a:endParaRPr>
          </a:p>
          <a:p>
            <a:pPr indent="0" lvl="0" marL="0" rtl="0" algn="l">
              <a:spcBef>
                <a:spcPts val="1600"/>
              </a:spcBef>
              <a:spcAft>
                <a:spcPts val="0"/>
              </a:spcAft>
              <a:buClr>
                <a:schemeClr val="dk1"/>
              </a:buClr>
              <a:buSzPts val="1100"/>
              <a:buFont typeface="Arial"/>
              <a:buNone/>
            </a:pPr>
            <a:r>
              <a:rPr b="1" lang="en" sz="2400">
                <a:solidFill>
                  <a:srgbClr val="000000"/>
                </a:solidFill>
                <a:latin typeface="Calibri"/>
                <a:ea typeface="Calibri"/>
                <a:cs typeface="Calibri"/>
                <a:sym typeface="Calibri"/>
              </a:rPr>
              <a:t>Social</a:t>
            </a:r>
            <a:r>
              <a:rPr lang="en" sz="2400">
                <a:solidFill>
                  <a:srgbClr val="000000"/>
                </a:solidFill>
                <a:latin typeface="Calibri"/>
                <a:ea typeface="Calibri"/>
                <a:cs typeface="Calibri"/>
                <a:sym typeface="Calibri"/>
              </a:rPr>
              <a:t>						Vocational</a:t>
            </a:r>
            <a:endParaRPr sz="2400">
              <a:solidFill>
                <a:srgbClr val="000000"/>
              </a:solidFill>
              <a:latin typeface="Calibri"/>
              <a:ea typeface="Calibri"/>
              <a:cs typeface="Calibri"/>
              <a:sym typeface="Calibri"/>
            </a:endParaRPr>
          </a:p>
          <a:p>
            <a:pPr indent="0" lvl="0" marL="0" rtl="0" algn="l">
              <a:spcBef>
                <a:spcPts val="1600"/>
              </a:spcBef>
              <a:spcAft>
                <a:spcPts val="0"/>
              </a:spcAft>
              <a:buClr>
                <a:schemeClr val="dk1"/>
              </a:buClr>
              <a:buSzPts val="1100"/>
              <a:buFont typeface="Arial"/>
              <a:buNone/>
            </a:pPr>
            <a:r>
              <a:rPr lang="en" sz="2400">
                <a:solidFill>
                  <a:srgbClr val="000000"/>
                </a:solidFill>
                <a:latin typeface="Calibri"/>
                <a:ea typeface="Calibri"/>
                <a:cs typeface="Calibri"/>
                <a:sym typeface="Calibri"/>
              </a:rPr>
              <a:t>Emotional					Technological</a:t>
            </a:r>
            <a:endParaRPr sz="2400">
              <a:solidFill>
                <a:srgbClr val="000000"/>
              </a:solidFill>
              <a:latin typeface="Calibri"/>
              <a:ea typeface="Calibri"/>
              <a:cs typeface="Calibri"/>
              <a:sym typeface="Calibri"/>
            </a:endParaRPr>
          </a:p>
          <a:p>
            <a:pPr indent="0" lvl="0" marL="0" rtl="0" algn="l">
              <a:spcBef>
                <a:spcPts val="1600"/>
              </a:spcBef>
              <a:spcAft>
                <a:spcPts val="0"/>
              </a:spcAft>
              <a:buClr>
                <a:schemeClr val="dk1"/>
              </a:buClr>
              <a:buSzPts val="1100"/>
              <a:buFont typeface="Arial"/>
              <a:buNone/>
            </a:pPr>
            <a:r>
              <a:rPr lang="en" sz="2400">
                <a:solidFill>
                  <a:srgbClr val="000000"/>
                </a:solidFill>
              </a:rPr>
              <a:t>Communicative</a:t>
            </a:r>
            <a:endParaRPr sz="2400">
              <a:solidFill>
                <a:srgbClr val="000000"/>
              </a:solidFill>
            </a:endParaRPr>
          </a:p>
          <a:p>
            <a:pPr indent="0" lvl="0" marL="0" rtl="0" algn="l">
              <a:spcBef>
                <a:spcPts val="1600"/>
              </a:spcBef>
              <a:spcAft>
                <a:spcPts val="1600"/>
              </a:spcAft>
              <a:buNone/>
            </a:pPr>
            <a:r>
              <a:t/>
            </a:r>
            <a:endParaRPr/>
          </a:p>
        </p:txBody>
      </p:sp>
      <p:sp>
        <p:nvSpPr>
          <p:cNvPr id="210" name="Google Shape;210;p35"/>
          <p:cNvSpPr txBox="1"/>
          <p:nvPr>
            <p:ph type="title"/>
          </p:nvPr>
        </p:nvSpPr>
        <p:spPr>
          <a:xfrm>
            <a:off x="0" y="342900"/>
            <a:ext cx="9296400" cy="1066500"/>
          </a:xfrm>
          <a:prstGeom prst="rect">
            <a:avLst/>
          </a:prstGeom>
        </p:spPr>
        <p:txBody>
          <a:bodyPr anchorCtr="0" anchor="ctr" bIns="45700" lIns="91425" spcFirstLastPara="1" rIns="91425" wrap="square" tIns="45700">
            <a:noAutofit/>
          </a:bodyPr>
          <a:lstStyle/>
          <a:p>
            <a:pPr indent="0" lvl="0" marL="0" rtl="0" algn="l">
              <a:spcBef>
                <a:spcPts val="300"/>
              </a:spcBef>
              <a:spcAft>
                <a:spcPts val="0"/>
              </a:spcAft>
              <a:buNone/>
            </a:pPr>
            <a:r>
              <a:rPr lang="en">
                <a:latin typeface="Calibri"/>
                <a:ea typeface="Calibri"/>
                <a:cs typeface="Calibri"/>
                <a:sym typeface="Calibri"/>
              </a:rPr>
              <a:t>Domains for Specially Designed Instruction</a:t>
            </a:r>
            <a:endParaRPr sz="5600">
              <a:latin typeface="Calibri"/>
              <a:ea typeface="Calibri"/>
              <a:cs typeface="Calibri"/>
              <a:sym typeface="Calibri"/>
            </a:endParaRPr>
          </a:p>
        </p:txBody>
      </p:sp>
      <p:pic>
        <p:nvPicPr>
          <p:cNvPr id="211" name="Google Shape;211;p35"/>
          <p:cNvPicPr preferRelativeResize="0"/>
          <p:nvPr/>
        </p:nvPicPr>
        <p:blipFill>
          <a:blip r:embed="rId3">
            <a:alphaModFix/>
          </a:blip>
          <a:stretch>
            <a:fillRect/>
          </a:stretch>
        </p:blipFill>
        <p:spPr>
          <a:xfrm rot="879379">
            <a:off x="6887207" y="1771965"/>
            <a:ext cx="1900107" cy="2424269"/>
          </a:xfrm>
          <a:prstGeom prst="rect">
            <a:avLst/>
          </a:prstGeom>
          <a:noFill/>
          <a:ln>
            <a:noFill/>
          </a:ln>
        </p:spPr>
      </p:pic>
      <p:sp>
        <p:nvSpPr>
          <p:cNvPr id="212" name="Google Shape;212;p35"/>
          <p:cNvSpPr txBox="1"/>
          <p:nvPr>
            <p:ph idx="12" type="sldNum"/>
          </p:nvPr>
        </p:nvSpPr>
        <p:spPr>
          <a:xfrm>
            <a:off x="152400" y="133350"/>
            <a:ext cx="7620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18"/>
          <p:cNvSpPr txBox="1"/>
          <p:nvPr>
            <p:ph type="title"/>
          </p:nvPr>
        </p:nvSpPr>
        <p:spPr>
          <a:xfrm>
            <a:off x="152400" y="813725"/>
            <a:ext cx="8839200" cy="729300"/>
          </a:xfrm>
          <a:prstGeom prst="rect">
            <a:avLst/>
          </a:prstGeom>
        </p:spPr>
        <p:txBody>
          <a:bodyPr anchorCtr="0" anchor="ctr" bIns="45700" lIns="91425" spcFirstLastPara="1" rIns="91425" wrap="square" tIns="45700">
            <a:noAutofit/>
          </a:bodyPr>
          <a:lstStyle/>
          <a:p>
            <a:pPr indent="0" lvl="0" marL="0" rtl="0" algn="l">
              <a:lnSpc>
                <a:spcPct val="115000"/>
              </a:lnSpc>
              <a:spcBef>
                <a:spcPts val="1200"/>
              </a:spcBef>
              <a:spcAft>
                <a:spcPts val="0"/>
              </a:spcAft>
              <a:buNone/>
            </a:pPr>
            <a:r>
              <a:t/>
            </a:r>
            <a:endParaRPr b="0" sz="1800">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rPr b="0" lang="en" sz="1800">
                <a:latin typeface="Calibri"/>
                <a:ea typeface="Calibri"/>
                <a:cs typeface="Calibri"/>
                <a:sym typeface="Calibri"/>
              </a:rPr>
              <a:t>Specially Designed Instruction  Intended for </a:t>
            </a:r>
            <a:r>
              <a:rPr b="0" lang="en" sz="1800">
                <a:latin typeface="Calibri"/>
                <a:ea typeface="Calibri"/>
                <a:cs typeface="Calibri"/>
                <a:sym typeface="Calibri"/>
              </a:rPr>
              <a:t>General and Special Education Teachers</a:t>
            </a:r>
            <a:endParaRPr b="0" sz="1800">
              <a:latin typeface="Calibri"/>
              <a:ea typeface="Calibri"/>
              <a:cs typeface="Calibri"/>
              <a:sym typeface="Calibri"/>
            </a:endParaRPr>
          </a:p>
          <a:p>
            <a:pPr indent="0" lvl="0" marL="0" rtl="0" algn="l">
              <a:lnSpc>
                <a:spcPct val="115000"/>
              </a:lnSpc>
              <a:spcBef>
                <a:spcPts val="1200"/>
              </a:spcBef>
              <a:spcAft>
                <a:spcPts val="0"/>
              </a:spcAft>
              <a:buClr>
                <a:schemeClr val="dk1"/>
              </a:buClr>
              <a:buSzPts val="1100"/>
              <a:buFont typeface="Arial"/>
              <a:buNone/>
            </a:pPr>
            <a:r>
              <a:t/>
            </a:r>
            <a:endParaRPr b="0" sz="1100">
              <a:latin typeface="Times New Roman"/>
              <a:ea typeface="Times New Roman"/>
              <a:cs typeface="Times New Roman"/>
              <a:sym typeface="Times New Roman"/>
            </a:endParaRPr>
          </a:p>
          <a:p>
            <a:pPr indent="0" lvl="0" marL="0" rtl="0" algn="ctr">
              <a:spcBef>
                <a:spcPts val="0"/>
              </a:spcBef>
              <a:spcAft>
                <a:spcPts val="0"/>
              </a:spcAft>
              <a:buNone/>
            </a:pPr>
            <a:r>
              <a:t/>
            </a:r>
            <a:endParaRPr/>
          </a:p>
        </p:txBody>
      </p:sp>
      <p:sp>
        <p:nvSpPr>
          <p:cNvPr id="82" name="Google Shape;82;p18"/>
          <p:cNvSpPr txBox="1"/>
          <p:nvPr>
            <p:ph idx="1" type="body"/>
          </p:nvPr>
        </p:nvSpPr>
        <p:spPr>
          <a:xfrm>
            <a:off x="152400" y="1599150"/>
            <a:ext cx="8839200" cy="3314700"/>
          </a:xfrm>
          <a:prstGeom prst="rect">
            <a:avLst/>
          </a:prstGeom>
        </p:spPr>
        <p:txBody>
          <a:bodyPr anchorCtr="0" anchor="t" bIns="45700" lIns="91425" spcFirstLastPara="1" rIns="91425" wrap="square" tIns="45700">
            <a:noAutofit/>
          </a:bodyPr>
          <a:lstStyle/>
          <a:p>
            <a:pPr indent="0" lvl="0" marL="0" rtl="0" algn="l">
              <a:spcBef>
                <a:spcPts val="1200"/>
              </a:spcBef>
              <a:spcAft>
                <a:spcPts val="0"/>
              </a:spcAft>
              <a:buNone/>
            </a:pPr>
            <a:r>
              <a:rPr lang="en">
                <a:solidFill>
                  <a:srgbClr val="000000"/>
                </a:solidFill>
                <a:latin typeface="Calibri"/>
                <a:ea typeface="Calibri"/>
                <a:cs typeface="Calibri"/>
                <a:sym typeface="Calibri"/>
              </a:rPr>
              <a:t>Improvement Consultants to provide this training at least once annually</a:t>
            </a:r>
            <a:endParaRPr>
              <a:solidFill>
                <a:srgbClr val="000000"/>
              </a:solidFill>
              <a:latin typeface="Calibri"/>
              <a:ea typeface="Calibri"/>
              <a:cs typeface="Calibri"/>
              <a:sym typeface="Calibri"/>
            </a:endParaRPr>
          </a:p>
          <a:p>
            <a:pPr indent="0" lvl="0" marL="0" rtl="0" algn="l">
              <a:spcBef>
                <a:spcPts val="1200"/>
              </a:spcBef>
              <a:spcAft>
                <a:spcPts val="0"/>
              </a:spcAft>
              <a:buNone/>
            </a:pPr>
            <a:r>
              <a:rPr lang="en">
                <a:solidFill>
                  <a:srgbClr val="000000"/>
                </a:solidFill>
                <a:latin typeface="Calibri"/>
                <a:ea typeface="Calibri"/>
                <a:cs typeface="Calibri"/>
                <a:sym typeface="Calibri"/>
              </a:rPr>
              <a:t>(length of training to be determined)</a:t>
            </a:r>
            <a:endParaRPr>
              <a:solidFill>
                <a:srgbClr val="000000"/>
              </a:solidFill>
              <a:latin typeface="Calibri"/>
              <a:ea typeface="Calibri"/>
              <a:cs typeface="Calibri"/>
              <a:sym typeface="Calibri"/>
            </a:endParaRPr>
          </a:p>
          <a:p>
            <a:pPr indent="0" lvl="0" marL="0" rtl="0" algn="l">
              <a:spcBef>
                <a:spcPts val="1200"/>
              </a:spcBef>
              <a:spcAft>
                <a:spcPts val="0"/>
              </a:spcAft>
              <a:buNone/>
            </a:pPr>
            <a:r>
              <a:rPr lang="en">
                <a:solidFill>
                  <a:srgbClr val="000000"/>
                </a:solidFill>
                <a:highlight>
                  <a:srgbClr val="FFFFFF"/>
                </a:highlight>
                <a:latin typeface="Calibri"/>
                <a:ea typeface="Calibri"/>
                <a:cs typeface="Calibri"/>
                <a:sym typeface="Calibri"/>
              </a:rPr>
              <a:t>Special education means specially designed instruction, at no cost to the parents, to meet the unique needs of a child with a disability. The Specially Designed Instruction module focuses on federal regulations associated with this type of instruction including what this instruction looks like, who it is intended to serve, and many other aspects.</a:t>
            </a:r>
            <a:endParaRPr>
              <a:solidFill>
                <a:srgbClr val="000000"/>
              </a:solidFill>
              <a:highlight>
                <a:srgbClr val="FFFFFF"/>
              </a:highlight>
              <a:latin typeface="Calibri"/>
              <a:ea typeface="Calibri"/>
              <a:cs typeface="Calibri"/>
              <a:sym typeface="Calibri"/>
            </a:endParaRPr>
          </a:p>
          <a:p>
            <a:pPr indent="0" lvl="0" marL="0" rtl="0" algn="l">
              <a:spcBef>
                <a:spcPts val="1200"/>
              </a:spcBef>
              <a:spcAft>
                <a:spcPts val="0"/>
              </a:spcAft>
              <a:buClr>
                <a:schemeClr val="dk1"/>
              </a:buClr>
              <a:buSzPts val="1100"/>
              <a:buFont typeface="Arial"/>
              <a:buNone/>
            </a:pPr>
            <a:r>
              <a:rPr lang="en">
                <a:solidFill>
                  <a:schemeClr val="dk1"/>
                </a:solidFill>
                <a:latin typeface="Calibri"/>
                <a:ea typeface="Calibri"/>
                <a:cs typeface="Calibri"/>
                <a:sym typeface="Calibri"/>
              </a:rPr>
              <a:t>Content from the Co-Teaching and Accommodations/Modifications modules will be embedded in the new Specially Designed Instruction (SDI) module. </a:t>
            </a:r>
            <a:endParaRPr>
              <a:latin typeface="Calibri"/>
              <a:ea typeface="Calibri"/>
              <a:cs typeface="Calibri"/>
              <a:sym typeface="Calibri"/>
            </a:endParaRPr>
          </a:p>
        </p:txBody>
      </p:sp>
      <p:sp>
        <p:nvSpPr>
          <p:cNvPr id="83" name="Google Shape;83;p18"/>
          <p:cNvSpPr txBox="1"/>
          <p:nvPr>
            <p:ph idx="12" type="sldNum"/>
          </p:nvPr>
        </p:nvSpPr>
        <p:spPr>
          <a:xfrm>
            <a:off x="152400" y="133350"/>
            <a:ext cx="7620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b="1" lang="en" sz="1200"/>
              <a:t>‹#›</a:t>
            </a:fld>
            <a:endParaRPr b="1" sz="12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16" name="Shape 216"/>
        <p:cNvGrpSpPr/>
        <p:nvPr/>
      </p:nvGrpSpPr>
      <p:grpSpPr>
        <a:xfrm>
          <a:off x="0" y="0"/>
          <a:ext cx="0" cy="0"/>
          <a:chOff x="0" y="0"/>
          <a:chExt cx="0" cy="0"/>
        </a:xfrm>
      </p:grpSpPr>
      <p:sp>
        <p:nvSpPr>
          <p:cNvPr id="217" name="Google Shape;217;p36"/>
          <p:cNvSpPr txBox="1"/>
          <p:nvPr>
            <p:ph idx="1" type="body"/>
          </p:nvPr>
        </p:nvSpPr>
        <p:spPr>
          <a:xfrm>
            <a:off x="152400" y="914400"/>
            <a:ext cx="8839200" cy="4019400"/>
          </a:xfrm>
          <a:prstGeom prst="rect">
            <a:avLst/>
          </a:prstGeom>
        </p:spPr>
        <p:txBody>
          <a:bodyPr anchorCtr="0" anchor="t" bIns="45700" lIns="91425" spcFirstLastPara="1" rIns="91425" wrap="square" tIns="45700">
            <a:noAutofit/>
          </a:bodyPr>
          <a:lstStyle/>
          <a:p>
            <a:pPr indent="-406400" lvl="0" marL="457200" rtl="0" algn="l">
              <a:spcBef>
                <a:spcPts val="360"/>
              </a:spcBef>
              <a:spcAft>
                <a:spcPts val="0"/>
              </a:spcAft>
              <a:buClr>
                <a:srgbClr val="000000"/>
              </a:buClr>
              <a:buSzPts val="2800"/>
              <a:buChar char="●"/>
            </a:pPr>
            <a:r>
              <a:rPr lang="en" sz="2800">
                <a:solidFill>
                  <a:srgbClr val="000000"/>
                </a:solidFill>
              </a:rPr>
              <a:t>Individually read, </a:t>
            </a:r>
            <a:r>
              <a:rPr i="1" lang="en" sz="2800">
                <a:solidFill>
                  <a:srgbClr val="000000"/>
                </a:solidFill>
              </a:rPr>
              <a:t>Dimensions of Specially Designed Instruction, pp. 119-120 </a:t>
            </a:r>
            <a:r>
              <a:rPr lang="en" sz="2800">
                <a:solidFill>
                  <a:srgbClr val="000000"/>
                </a:solidFill>
              </a:rPr>
              <a:t>highlighting key concepts/key ideas</a:t>
            </a:r>
            <a:endParaRPr sz="2800">
              <a:solidFill>
                <a:srgbClr val="000000"/>
              </a:solidFill>
            </a:endParaRPr>
          </a:p>
          <a:p>
            <a:pPr indent="-406400" lvl="0" marL="457200" rtl="0" algn="l">
              <a:spcBef>
                <a:spcPts val="0"/>
              </a:spcBef>
              <a:spcAft>
                <a:spcPts val="0"/>
              </a:spcAft>
              <a:buClr>
                <a:srgbClr val="000000"/>
              </a:buClr>
              <a:buSzPts val="2800"/>
              <a:buChar char="●"/>
            </a:pPr>
            <a:r>
              <a:rPr lang="en" sz="2800">
                <a:solidFill>
                  <a:srgbClr val="000000"/>
                </a:solidFill>
              </a:rPr>
              <a:t>In small groups, each share a highlight that resonated with you.</a:t>
            </a:r>
            <a:endParaRPr sz="2800">
              <a:solidFill>
                <a:srgbClr val="000000"/>
              </a:solidFill>
            </a:endParaRPr>
          </a:p>
        </p:txBody>
      </p:sp>
      <p:sp>
        <p:nvSpPr>
          <p:cNvPr id="218" name="Google Shape;218;p36"/>
          <p:cNvSpPr txBox="1"/>
          <p:nvPr>
            <p:ph type="title"/>
          </p:nvPr>
        </p:nvSpPr>
        <p:spPr>
          <a:xfrm>
            <a:off x="474775" y="0"/>
            <a:ext cx="8364300" cy="5736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solidFill>
                  <a:srgbClr val="FFFF00"/>
                </a:solidFill>
                <a:latin typeface="Kaushan Script"/>
                <a:ea typeface="Kaushan Script"/>
                <a:cs typeface="Kaushan Script"/>
                <a:sym typeface="Kaushan Script"/>
              </a:rPr>
              <a:t>Key Concepts/Key Ideas</a:t>
            </a:r>
            <a:endParaRPr>
              <a:solidFill>
                <a:srgbClr val="FFFF00"/>
              </a:solidFill>
              <a:latin typeface="Kaushan Script"/>
              <a:ea typeface="Kaushan Script"/>
              <a:cs typeface="Kaushan Script"/>
              <a:sym typeface="Kaushan Script"/>
            </a:endParaRPr>
          </a:p>
        </p:txBody>
      </p:sp>
      <p:pic>
        <p:nvPicPr>
          <p:cNvPr id="219" name="Google Shape;219;p36"/>
          <p:cNvPicPr preferRelativeResize="0"/>
          <p:nvPr/>
        </p:nvPicPr>
        <p:blipFill>
          <a:blip r:embed="rId3">
            <a:alphaModFix/>
          </a:blip>
          <a:stretch>
            <a:fillRect/>
          </a:stretch>
        </p:blipFill>
        <p:spPr>
          <a:xfrm>
            <a:off x="5916112" y="3115300"/>
            <a:ext cx="2922974" cy="1976000"/>
          </a:xfrm>
          <a:prstGeom prst="rect">
            <a:avLst/>
          </a:prstGeom>
          <a:noFill/>
          <a:ln>
            <a:noFill/>
          </a:ln>
        </p:spPr>
      </p:pic>
      <p:sp>
        <p:nvSpPr>
          <p:cNvPr id="220" name="Google Shape;220;p36"/>
          <p:cNvSpPr txBox="1"/>
          <p:nvPr>
            <p:ph idx="12" type="sldNum"/>
          </p:nvPr>
        </p:nvSpPr>
        <p:spPr>
          <a:xfrm>
            <a:off x="152400" y="133350"/>
            <a:ext cx="7620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24" name="Shape 224"/>
        <p:cNvGrpSpPr/>
        <p:nvPr/>
      </p:nvGrpSpPr>
      <p:grpSpPr>
        <a:xfrm>
          <a:off x="0" y="0"/>
          <a:ext cx="0" cy="0"/>
          <a:chOff x="0" y="0"/>
          <a:chExt cx="0" cy="0"/>
        </a:xfrm>
      </p:grpSpPr>
      <p:sp>
        <p:nvSpPr>
          <p:cNvPr id="225" name="Google Shape;225;p37"/>
          <p:cNvSpPr txBox="1"/>
          <p:nvPr>
            <p:ph type="title"/>
          </p:nvPr>
        </p:nvSpPr>
        <p:spPr>
          <a:xfrm>
            <a:off x="501150" y="0"/>
            <a:ext cx="8338200" cy="5736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solidFill>
                  <a:srgbClr val="FFFF00"/>
                </a:solidFill>
                <a:latin typeface="Kaushan Script"/>
                <a:ea typeface="Kaushan Script"/>
                <a:cs typeface="Kaushan Script"/>
                <a:sym typeface="Kaushan Script"/>
              </a:rPr>
              <a:t>Modified </a:t>
            </a:r>
            <a:r>
              <a:rPr lang="en">
                <a:solidFill>
                  <a:srgbClr val="FFFF00"/>
                </a:solidFill>
                <a:latin typeface="Kaushan Script"/>
                <a:ea typeface="Kaushan Script"/>
                <a:cs typeface="Kaushan Script"/>
                <a:sym typeface="Kaushan Script"/>
              </a:rPr>
              <a:t>Jigsaw </a:t>
            </a:r>
            <a:r>
              <a:rPr b="0" lang="en">
                <a:solidFill>
                  <a:srgbClr val="FFFFFF"/>
                </a:solidFill>
                <a:latin typeface="Calibri"/>
                <a:ea typeface="Calibri"/>
                <a:cs typeface="Calibri"/>
                <a:sym typeface="Calibri"/>
              </a:rPr>
              <a:t>by 7’s</a:t>
            </a:r>
            <a:endParaRPr b="0">
              <a:solidFill>
                <a:srgbClr val="FFFFFF"/>
              </a:solidFill>
              <a:latin typeface="Calibri"/>
              <a:ea typeface="Calibri"/>
              <a:cs typeface="Calibri"/>
              <a:sym typeface="Calibri"/>
            </a:endParaRPr>
          </a:p>
        </p:txBody>
      </p:sp>
      <p:sp>
        <p:nvSpPr>
          <p:cNvPr id="226" name="Google Shape;226;p37"/>
          <p:cNvSpPr txBox="1"/>
          <p:nvPr>
            <p:ph idx="1" type="body"/>
          </p:nvPr>
        </p:nvSpPr>
        <p:spPr>
          <a:xfrm>
            <a:off x="378175" y="675100"/>
            <a:ext cx="3812100" cy="2122500"/>
          </a:xfrm>
          <a:prstGeom prst="rect">
            <a:avLst/>
          </a:prstGeom>
          <a:ln cap="flat" cmpd="sng" w="9525">
            <a:solidFill>
              <a:srgbClr val="B7B7B7"/>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00000"/>
              </a:lnSpc>
              <a:spcBef>
                <a:spcPts val="360"/>
              </a:spcBef>
              <a:spcAft>
                <a:spcPts val="0"/>
              </a:spcAft>
              <a:buNone/>
            </a:pPr>
            <a:r>
              <a:rPr b="1" lang="en" sz="2400">
                <a:solidFill>
                  <a:srgbClr val="980000"/>
                </a:solidFill>
              </a:rPr>
              <a:t>#1, 2, 3 - </a:t>
            </a:r>
            <a:r>
              <a:rPr lang="en" sz="2400">
                <a:solidFill>
                  <a:srgbClr val="000000"/>
                </a:solidFill>
              </a:rPr>
              <a:t>read intro, of </a:t>
            </a:r>
            <a:r>
              <a:rPr i="1" lang="en" sz="2400">
                <a:solidFill>
                  <a:srgbClr val="000000"/>
                </a:solidFill>
              </a:rPr>
              <a:t>SDI Examples for Academics</a:t>
            </a:r>
            <a:endParaRPr i="1" sz="2400">
              <a:solidFill>
                <a:srgbClr val="000000"/>
              </a:solidFill>
            </a:endParaRPr>
          </a:p>
          <a:p>
            <a:pPr indent="0" lvl="0" marL="0" rtl="0" algn="l">
              <a:lnSpc>
                <a:spcPct val="100000"/>
              </a:lnSpc>
              <a:spcBef>
                <a:spcPts val="1600"/>
              </a:spcBef>
              <a:spcAft>
                <a:spcPts val="0"/>
              </a:spcAft>
              <a:buNone/>
            </a:pPr>
            <a:r>
              <a:rPr lang="en" sz="2400">
                <a:solidFill>
                  <a:srgbClr val="000000"/>
                </a:solidFill>
              </a:rPr>
              <a:t>-</a:t>
            </a:r>
            <a:r>
              <a:rPr lang="en" sz="2400">
                <a:solidFill>
                  <a:srgbClr val="980000"/>
                </a:solidFill>
              </a:rPr>
              <a:t>1’s</a:t>
            </a:r>
            <a:r>
              <a:rPr lang="en" sz="2400">
                <a:solidFill>
                  <a:srgbClr val="000000"/>
                </a:solidFill>
              </a:rPr>
              <a:t> read, Third grade..</a:t>
            </a:r>
            <a:endParaRPr sz="2400">
              <a:solidFill>
                <a:srgbClr val="000000"/>
              </a:solidFill>
            </a:endParaRPr>
          </a:p>
          <a:p>
            <a:pPr indent="0" lvl="0" marL="0" rtl="0" algn="l">
              <a:lnSpc>
                <a:spcPct val="100000"/>
              </a:lnSpc>
              <a:spcBef>
                <a:spcPts val="0"/>
              </a:spcBef>
              <a:spcAft>
                <a:spcPts val="0"/>
              </a:spcAft>
              <a:buNone/>
            </a:pPr>
            <a:r>
              <a:rPr lang="en" sz="2400">
                <a:solidFill>
                  <a:srgbClr val="000000"/>
                </a:solidFill>
              </a:rPr>
              <a:t>-</a:t>
            </a:r>
            <a:r>
              <a:rPr lang="en" sz="2400">
                <a:solidFill>
                  <a:srgbClr val="980000"/>
                </a:solidFill>
              </a:rPr>
              <a:t>2’s </a:t>
            </a:r>
            <a:r>
              <a:rPr lang="en" sz="2400">
                <a:solidFill>
                  <a:srgbClr val="000000"/>
                </a:solidFill>
              </a:rPr>
              <a:t>read, Seventh grade...</a:t>
            </a:r>
            <a:endParaRPr sz="2400">
              <a:solidFill>
                <a:srgbClr val="000000"/>
              </a:solidFill>
            </a:endParaRPr>
          </a:p>
          <a:p>
            <a:pPr indent="0" lvl="0" marL="0" rtl="0" algn="l">
              <a:lnSpc>
                <a:spcPct val="100000"/>
              </a:lnSpc>
              <a:spcBef>
                <a:spcPts val="0"/>
              </a:spcBef>
              <a:spcAft>
                <a:spcPts val="0"/>
              </a:spcAft>
              <a:buNone/>
            </a:pPr>
            <a:r>
              <a:rPr lang="en" sz="2400">
                <a:solidFill>
                  <a:srgbClr val="000000"/>
                </a:solidFill>
              </a:rPr>
              <a:t>-</a:t>
            </a:r>
            <a:r>
              <a:rPr lang="en" sz="2400">
                <a:solidFill>
                  <a:srgbClr val="980000"/>
                </a:solidFill>
              </a:rPr>
              <a:t>3’s</a:t>
            </a:r>
            <a:r>
              <a:rPr lang="en" sz="2400">
                <a:solidFill>
                  <a:srgbClr val="000000"/>
                </a:solidFill>
              </a:rPr>
              <a:t> read, Tenth grade...</a:t>
            </a:r>
            <a:endParaRPr sz="2400">
              <a:solidFill>
                <a:srgbClr val="000000"/>
              </a:solidFill>
            </a:endParaRPr>
          </a:p>
          <a:p>
            <a:pPr indent="0" lvl="0" marL="0" rtl="0" algn="l">
              <a:spcBef>
                <a:spcPts val="360"/>
              </a:spcBef>
              <a:spcAft>
                <a:spcPts val="0"/>
              </a:spcAft>
              <a:buNone/>
            </a:pPr>
            <a:r>
              <a:rPr lang="en" sz="2800">
                <a:solidFill>
                  <a:srgbClr val="000000"/>
                </a:solidFill>
              </a:rPr>
              <a:t>	</a:t>
            </a:r>
            <a:endParaRPr sz="2800">
              <a:solidFill>
                <a:srgbClr val="000000"/>
              </a:solidFill>
            </a:endParaRPr>
          </a:p>
          <a:p>
            <a:pPr indent="0" lvl="0" marL="457200" rtl="0" algn="l">
              <a:spcBef>
                <a:spcPts val="1600"/>
              </a:spcBef>
              <a:spcAft>
                <a:spcPts val="1600"/>
              </a:spcAft>
              <a:buNone/>
            </a:pPr>
            <a:r>
              <a:t/>
            </a:r>
            <a:endParaRPr sz="2800">
              <a:solidFill>
                <a:srgbClr val="000000"/>
              </a:solidFill>
            </a:endParaRPr>
          </a:p>
        </p:txBody>
      </p:sp>
      <p:sp>
        <p:nvSpPr>
          <p:cNvPr id="227" name="Google Shape;227;p37"/>
          <p:cNvSpPr txBox="1"/>
          <p:nvPr>
            <p:ph idx="1" type="body"/>
          </p:nvPr>
        </p:nvSpPr>
        <p:spPr>
          <a:xfrm>
            <a:off x="4572000" y="675875"/>
            <a:ext cx="3812100" cy="2122500"/>
          </a:xfrm>
          <a:prstGeom prst="rect">
            <a:avLst/>
          </a:prstGeom>
          <a:ln cap="flat" cmpd="sng" w="9525">
            <a:solidFill>
              <a:srgbClr val="B7B7B7"/>
            </a:solidFill>
            <a:prstDash val="solid"/>
            <a:round/>
            <a:headEnd len="sm" w="sm" type="none"/>
            <a:tailEnd len="sm" w="sm" type="none"/>
          </a:ln>
        </p:spPr>
        <p:txBody>
          <a:bodyPr anchorCtr="0" anchor="t" bIns="45700" lIns="91425" spcFirstLastPara="1" rIns="91425" wrap="square" tIns="45700">
            <a:noAutofit/>
          </a:bodyPr>
          <a:lstStyle/>
          <a:p>
            <a:pPr indent="0" lvl="0" marL="0" rtl="0" algn="l">
              <a:spcBef>
                <a:spcPts val="360"/>
              </a:spcBef>
              <a:spcAft>
                <a:spcPts val="0"/>
              </a:spcAft>
              <a:buNone/>
            </a:pPr>
            <a:r>
              <a:rPr b="1" lang="en" sz="2400">
                <a:solidFill>
                  <a:srgbClr val="980000"/>
                </a:solidFill>
              </a:rPr>
              <a:t>#4, 5 - </a:t>
            </a:r>
            <a:r>
              <a:rPr lang="en" sz="2400">
                <a:solidFill>
                  <a:srgbClr val="000000"/>
                </a:solidFill>
              </a:rPr>
              <a:t>read intro. Of SDI </a:t>
            </a:r>
            <a:r>
              <a:rPr i="1" lang="en" sz="2400">
                <a:solidFill>
                  <a:srgbClr val="000000"/>
                </a:solidFill>
              </a:rPr>
              <a:t>Examples for Behavior</a:t>
            </a:r>
            <a:endParaRPr i="1" sz="2400">
              <a:solidFill>
                <a:srgbClr val="000000"/>
              </a:solidFill>
            </a:endParaRPr>
          </a:p>
          <a:p>
            <a:pPr indent="0" lvl="0" marL="0" rtl="0" algn="l">
              <a:lnSpc>
                <a:spcPct val="100000"/>
              </a:lnSpc>
              <a:spcBef>
                <a:spcPts val="1600"/>
              </a:spcBef>
              <a:spcAft>
                <a:spcPts val="0"/>
              </a:spcAft>
              <a:buNone/>
            </a:pPr>
            <a:r>
              <a:rPr lang="en" sz="2400">
                <a:solidFill>
                  <a:srgbClr val="000000"/>
                </a:solidFill>
              </a:rPr>
              <a:t>-</a:t>
            </a:r>
            <a:r>
              <a:rPr lang="en" sz="2400">
                <a:solidFill>
                  <a:srgbClr val="980000"/>
                </a:solidFill>
              </a:rPr>
              <a:t>4’s</a:t>
            </a:r>
            <a:r>
              <a:rPr lang="en" sz="2400">
                <a:solidFill>
                  <a:srgbClr val="000000"/>
                </a:solidFill>
              </a:rPr>
              <a:t> read, Fourth grade…</a:t>
            </a:r>
            <a:endParaRPr sz="2400">
              <a:solidFill>
                <a:srgbClr val="000000"/>
              </a:solidFill>
            </a:endParaRPr>
          </a:p>
          <a:p>
            <a:pPr indent="0" lvl="0" marL="0" rtl="0" algn="l">
              <a:lnSpc>
                <a:spcPct val="100000"/>
              </a:lnSpc>
              <a:spcBef>
                <a:spcPts val="0"/>
              </a:spcBef>
              <a:spcAft>
                <a:spcPts val="0"/>
              </a:spcAft>
              <a:buNone/>
            </a:pPr>
            <a:r>
              <a:rPr lang="en" sz="2400">
                <a:solidFill>
                  <a:srgbClr val="000000"/>
                </a:solidFill>
              </a:rPr>
              <a:t>-</a:t>
            </a:r>
            <a:r>
              <a:rPr lang="en" sz="2400">
                <a:solidFill>
                  <a:srgbClr val="980000"/>
                </a:solidFill>
              </a:rPr>
              <a:t>5’s</a:t>
            </a:r>
            <a:r>
              <a:rPr lang="en" sz="2400">
                <a:solidFill>
                  <a:srgbClr val="000000"/>
                </a:solidFill>
              </a:rPr>
              <a:t> read, Ninth grade...</a:t>
            </a:r>
            <a:endParaRPr sz="2400">
              <a:solidFill>
                <a:srgbClr val="000000"/>
              </a:solidFill>
            </a:endParaRPr>
          </a:p>
          <a:p>
            <a:pPr indent="0" lvl="0" marL="0" rtl="0" algn="l">
              <a:spcBef>
                <a:spcPts val="360"/>
              </a:spcBef>
              <a:spcAft>
                <a:spcPts val="0"/>
              </a:spcAft>
              <a:buNone/>
            </a:pPr>
            <a:r>
              <a:rPr lang="en" sz="2800">
                <a:solidFill>
                  <a:srgbClr val="000000"/>
                </a:solidFill>
              </a:rPr>
              <a:t>	</a:t>
            </a:r>
            <a:endParaRPr sz="2800">
              <a:solidFill>
                <a:srgbClr val="000000"/>
              </a:solidFill>
            </a:endParaRPr>
          </a:p>
          <a:p>
            <a:pPr indent="0" lvl="0" marL="457200" rtl="0" algn="l">
              <a:spcBef>
                <a:spcPts val="1600"/>
              </a:spcBef>
              <a:spcAft>
                <a:spcPts val="1600"/>
              </a:spcAft>
              <a:buNone/>
            </a:pPr>
            <a:r>
              <a:t/>
            </a:r>
            <a:endParaRPr sz="2800">
              <a:solidFill>
                <a:srgbClr val="000000"/>
              </a:solidFill>
            </a:endParaRPr>
          </a:p>
        </p:txBody>
      </p:sp>
      <p:sp>
        <p:nvSpPr>
          <p:cNvPr id="228" name="Google Shape;228;p37"/>
          <p:cNvSpPr txBox="1"/>
          <p:nvPr>
            <p:ph idx="1" type="body"/>
          </p:nvPr>
        </p:nvSpPr>
        <p:spPr>
          <a:xfrm>
            <a:off x="2665950" y="2797600"/>
            <a:ext cx="3812100" cy="1716000"/>
          </a:xfrm>
          <a:prstGeom prst="rect">
            <a:avLst/>
          </a:prstGeom>
          <a:ln cap="flat" cmpd="sng" w="9525">
            <a:solidFill>
              <a:srgbClr val="B7B7B7"/>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00000"/>
              </a:lnSpc>
              <a:spcBef>
                <a:spcPts val="360"/>
              </a:spcBef>
              <a:spcAft>
                <a:spcPts val="0"/>
              </a:spcAft>
              <a:buNone/>
            </a:pPr>
            <a:r>
              <a:rPr b="1" lang="en" sz="2400">
                <a:solidFill>
                  <a:srgbClr val="980000"/>
                </a:solidFill>
              </a:rPr>
              <a:t>#6, 7, 8 - </a:t>
            </a:r>
            <a:r>
              <a:rPr lang="en" sz="2400">
                <a:solidFill>
                  <a:srgbClr val="000000"/>
                </a:solidFill>
              </a:rPr>
              <a:t>read intro, of </a:t>
            </a:r>
            <a:r>
              <a:rPr i="1" lang="en" sz="2400">
                <a:solidFill>
                  <a:srgbClr val="000000"/>
                </a:solidFill>
              </a:rPr>
              <a:t>SDI Examples for Social Skills</a:t>
            </a:r>
            <a:endParaRPr i="1" sz="2400">
              <a:solidFill>
                <a:srgbClr val="000000"/>
              </a:solidFill>
            </a:endParaRPr>
          </a:p>
          <a:p>
            <a:pPr indent="0" lvl="0" marL="0" rtl="0" algn="l">
              <a:lnSpc>
                <a:spcPct val="100000"/>
              </a:lnSpc>
              <a:spcBef>
                <a:spcPts val="1600"/>
              </a:spcBef>
              <a:spcAft>
                <a:spcPts val="0"/>
              </a:spcAft>
              <a:buNone/>
            </a:pPr>
            <a:r>
              <a:rPr lang="en" sz="2400">
                <a:solidFill>
                  <a:srgbClr val="000000"/>
                </a:solidFill>
              </a:rPr>
              <a:t>-</a:t>
            </a:r>
            <a:r>
              <a:rPr lang="en" sz="2400">
                <a:solidFill>
                  <a:srgbClr val="980000"/>
                </a:solidFill>
              </a:rPr>
              <a:t>6’s</a:t>
            </a:r>
            <a:r>
              <a:rPr lang="en" sz="2400">
                <a:solidFill>
                  <a:srgbClr val="000000"/>
                </a:solidFill>
              </a:rPr>
              <a:t> read, First-grade..</a:t>
            </a:r>
            <a:endParaRPr sz="2400">
              <a:solidFill>
                <a:srgbClr val="000000"/>
              </a:solidFill>
            </a:endParaRPr>
          </a:p>
          <a:p>
            <a:pPr indent="0" lvl="0" marL="0" rtl="0" algn="l">
              <a:lnSpc>
                <a:spcPct val="100000"/>
              </a:lnSpc>
              <a:spcBef>
                <a:spcPts val="0"/>
              </a:spcBef>
              <a:spcAft>
                <a:spcPts val="0"/>
              </a:spcAft>
              <a:buNone/>
            </a:pPr>
            <a:r>
              <a:rPr lang="en" sz="2400">
                <a:solidFill>
                  <a:srgbClr val="000000"/>
                </a:solidFill>
              </a:rPr>
              <a:t>-</a:t>
            </a:r>
            <a:r>
              <a:rPr lang="en" sz="2400">
                <a:solidFill>
                  <a:srgbClr val="980000"/>
                </a:solidFill>
              </a:rPr>
              <a:t>7’s </a:t>
            </a:r>
            <a:r>
              <a:rPr lang="en" sz="2400">
                <a:solidFill>
                  <a:srgbClr val="000000"/>
                </a:solidFill>
              </a:rPr>
              <a:t>read, </a:t>
            </a:r>
            <a:r>
              <a:rPr lang="en" sz="2400">
                <a:solidFill>
                  <a:srgbClr val="000000"/>
                </a:solidFill>
              </a:rPr>
              <a:t>Eighth</a:t>
            </a:r>
            <a:r>
              <a:rPr lang="en" sz="2400">
                <a:solidFill>
                  <a:srgbClr val="000000"/>
                </a:solidFill>
              </a:rPr>
              <a:t>-grade...</a:t>
            </a:r>
            <a:endParaRPr sz="2400">
              <a:solidFill>
                <a:srgbClr val="000000"/>
              </a:solidFill>
            </a:endParaRPr>
          </a:p>
          <a:p>
            <a:pPr indent="0" lvl="0" marL="0" rtl="0" algn="l">
              <a:lnSpc>
                <a:spcPct val="100000"/>
              </a:lnSpc>
              <a:spcBef>
                <a:spcPts val="0"/>
              </a:spcBef>
              <a:spcAft>
                <a:spcPts val="0"/>
              </a:spcAft>
              <a:buNone/>
            </a:pPr>
            <a:r>
              <a:t/>
            </a:r>
            <a:endParaRPr sz="2400">
              <a:solidFill>
                <a:srgbClr val="000000"/>
              </a:solidFill>
            </a:endParaRPr>
          </a:p>
          <a:p>
            <a:pPr indent="0" lvl="0" marL="0" rtl="0" algn="l">
              <a:spcBef>
                <a:spcPts val="360"/>
              </a:spcBef>
              <a:spcAft>
                <a:spcPts val="0"/>
              </a:spcAft>
              <a:buNone/>
            </a:pPr>
            <a:r>
              <a:rPr lang="en" sz="2800">
                <a:solidFill>
                  <a:srgbClr val="000000"/>
                </a:solidFill>
              </a:rPr>
              <a:t>	</a:t>
            </a:r>
            <a:endParaRPr sz="2800">
              <a:solidFill>
                <a:srgbClr val="000000"/>
              </a:solidFill>
            </a:endParaRPr>
          </a:p>
          <a:p>
            <a:pPr indent="0" lvl="0" marL="457200" rtl="0" algn="l">
              <a:spcBef>
                <a:spcPts val="1600"/>
              </a:spcBef>
              <a:spcAft>
                <a:spcPts val="1600"/>
              </a:spcAft>
              <a:buNone/>
            </a:pPr>
            <a:r>
              <a:t/>
            </a:r>
            <a:endParaRPr sz="2800">
              <a:solidFill>
                <a:srgbClr val="000000"/>
              </a:solidFill>
            </a:endParaRPr>
          </a:p>
        </p:txBody>
      </p:sp>
      <p:pic>
        <p:nvPicPr>
          <p:cNvPr id="229" name="Google Shape;229;p37"/>
          <p:cNvPicPr preferRelativeResize="0"/>
          <p:nvPr/>
        </p:nvPicPr>
        <p:blipFill>
          <a:blip r:embed="rId3">
            <a:alphaModFix/>
          </a:blip>
          <a:stretch>
            <a:fillRect/>
          </a:stretch>
        </p:blipFill>
        <p:spPr>
          <a:xfrm>
            <a:off x="724950" y="3085663"/>
            <a:ext cx="1614825" cy="1139875"/>
          </a:xfrm>
          <a:prstGeom prst="rect">
            <a:avLst/>
          </a:prstGeom>
          <a:noFill/>
          <a:ln>
            <a:noFill/>
          </a:ln>
        </p:spPr>
      </p:pic>
      <p:pic>
        <p:nvPicPr>
          <p:cNvPr id="230" name="Google Shape;230;p37"/>
          <p:cNvPicPr preferRelativeResize="0"/>
          <p:nvPr/>
        </p:nvPicPr>
        <p:blipFill>
          <a:blip r:embed="rId3">
            <a:alphaModFix/>
          </a:blip>
          <a:stretch>
            <a:fillRect/>
          </a:stretch>
        </p:blipFill>
        <p:spPr>
          <a:xfrm>
            <a:off x="6804225" y="3175338"/>
            <a:ext cx="1614825" cy="1139875"/>
          </a:xfrm>
          <a:prstGeom prst="rect">
            <a:avLst/>
          </a:prstGeom>
          <a:noFill/>
          <a:ln>
            <a:noFill/>
          </a:ln>
        </p:spPr>
      </p:pic>
      <p:sp>
        <p:nvSpPr>
          <p:cNvPr id="231" name="Google Shape;231;p37"/>
          <p:cNvSpPr txBox="1"/>
          <p:nvPr>
            <p:ph idx="12" type="sldNum"/>
          </p:nvPr>
        </p:nvSpPr>
        <p:spPr>
          <a:xfrm>
            <a:off x="152400" y="133350"/>
            <a:ext cx="7620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35" name="Shape 235"/>
        <p:cNvGrpSpPr/>
        <p:nvPr/>
      </p:nvGrpSpPr>
      <p:grpSpPr>
        <a:xfrm>
          <a:off x="0" y="0"/>
          <a:ext cx="0" cy="0"/>
          <a:chOff x="0" y="0"/>
          <a:chExt cx="0" cy="0"/>
        </a:xfrm>
      </p:grpSpPr>
      <p:sp>
        <p:nvSpPr>
          <p:cNvPr id="236" name="Google Shape;236;p38"/>
          <p:cNvSpPr txBox="1"/>
          <p:nvPr>
            <p:ph idx="1" type="body"/>
          </p:nvPr>
        </p:nvSpPr>
        <p:spPr>
          <a:xfrm>
            <a:off x="152400" y="815600"/>
            <a:ext cx="8839200" cy="4118400"/>
          </a:xfrm>
          <a:prstGeom prst="rect">
            <a:avLst/>
          </a:prstGeom>
        </p:spPr>
        <p:txBody>
          <a:bodyPr anchorCtr="0" anchor="t" bIns="45700" lIns="91425" spcFirstLastPara="1" rIns="91425" wrap="square" tIns="45700">
            <a:noAutofit/>
          </a:bodyPr>
          <a:lstStyle/>
          <a:p>
            <a:pPr indent="-406400" lvl="0" marL="457200" rtl="0" algn="l">
              <a:spcBef>
                <a:spcPts val="360"/>
              </a:spcBef>
              <a:spcAft>
                <a:spcPts val="0"/>
              </a:spcAft>
              <a:buClr>
                <a:srgbClr val="000000"/>
              </a:buClr>
              <a:buSzPts val="2800"/>
              <a:buChar char="●"/>
            </a:pPr>
            <a:r>
              <a:rPr lang="en" sz="2800">
                <a:solidFill>
                  <a:srgbClr val="000000"/>
                </a:solidFill>
              </a:rPr>
              <a:t>Form groups of 7, and each share your assigned section</a:t>
            </a:r>
            <a:endParaRPr sz="2800">
              <a:solidFill>
                <a:srgbClr val="000000"/>
              </a:solidFill>
            </a:endParaRPr>
          </a:p>
          <a:p>
            <a:pPr indent="-406400" lvl="0" marL="457200" rtl="0" algn="l">
              <a:spcBef>
                <a:spcPts val="0"/>
              </a:spcBef>
              <a:spcAft>
                <a:spcPts val="0"/>
              </a:spcAft>
              <a:buClr>
                <a:srgbClr val="000000"/>
              </a:buClr>
              <a:buSzPts val="2800"/>
              <a:buChar char="●"/>
            </a:pPr>
            <a:r>
              <a:rPr lang="en" sz="2800">
                <a:solidFill>
                  <a:srgbClr val="000000"/>
                </a:solidFill>
              </a:rPr>
              <a:t>Lastly, discuss </a:t>
            </a:r>
            <a:r>
              <a:rPr lang="en" sz="2800" u="sng">
                <a:solidFill>
                  <a:srgbClr val="000000"/>
                </a:solidFill>
              </a:rPr>
              <a:t>common themes</a:t>
            </a:r>
            <a:r>
              <a:rPr lang="en" sz="2800">
                <a:solidFill>
                  <a:srgbClr val="000000"/>
                </a:solidFill>
              </a:rPr>
              <a:t> that emerge from the specific examples of SDI.</a:t>
            </a:r>
            <a:endParaRPr sz="2800">
              <a:solidFill>
                <a:srgbClr val="000000"/>
              </a:solidFill>
            </a:endParaRPr>
          </a:p>
        </p:txBody>
      </p:sp>
      <p:sp>
        <p:nvSpPr>
          <p:cNvPr id="237" name="Google Shape;237;p38"/>
          <p:cNvSpPr txBox="1"/>
          <p:nvPr>
            <p:ph type="title"/>
          </p:nvPr>
        </p:nvSpPr>
        <p:spPr>
          <a:xfrm>
            <a:off x="461600" y="0"/>
            <a:ext cx="8377500" cy="5736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solidFill>
                  <a:srgbClr val="FFFF00"/>
                </a:solidFill>
                <a:latin typeface="Kaushan Script"/>
                <a:ea typeface="Kaushan Script"/>
                <a:cs typeface="Kaushan Script"/>
                <a:sym typeface="Kaushan Script"/>
              </a:rPr>
              <a:t>Modified </a:t>
            </a:r>
            <a:r>
              <a:rPr lang="en">
                <a:solidFill>
                  <a:srgbClr val="FFFF00"/>
                </a:solidFill>
                <a:latin typeface="Kaushan Script"/>
                <a:ea typeface="Kaushan Script"/>
                <a:cs typeface="Kaushan Script"/>
                <a:sym typeface="Kaushan Script"/>
              </a:rPr>
              <a:t>Jigsaw </a:t>
            </a:r>
            <a:r>
              <a:rPr b="0" lang="en">
                <a:solidFill>
                  <a:srgbClr val="FFFFFF"/>
                </a:solidFill>
                <a:latin typeface="Calibri"/>
                <a:ea typeface="Calibri"/>
                <a:cs typeface="Calibri"/>
                <a:sym typeface="Calibri"/>
              </a:rPr>
              <a:t>by 7’s</a:t>
            </a:r>
            <a:endParaRPr b="0">
              <a:solidFill>
                <a:srgbClr val="FFFFFF"/>
              </a:solidFill>
              <a:latin typeface="Calibri"/>
              <a:ea typeface="Calibri"/>
              <a:cs typeface="Calibri"/>
              <a:sym typeface="Calibri"/>
            </a:endParaRPr>
          </a:p>
        </p:txBody>
      </p:sp>
      <p:pic>
        <p:nvPicPr>
          <p:cNvPr id="238" name="Google Shape;238;p38"/>
          <p:cNvPicPr preferRelativeResize="0"/>
          <p:nvPr/>
        </p:nvPicPr>
        <p:blipFill>
          <a:blip r:embed="rId3">
            <a:alphaModFix/>
          </a:blip>
          <a:stretch>
            <a:fillRect/>
          </a:stretch>
        </p:blipFill>
        <p:spPr>
          <a:xfrm>
            <a:off x="724950" y="3085663"/>
            <a:ext cx="1614825" cy="1139875"/>
          </a:xfrm>
          <a:prstGeom prst="rect">
            <a:avLst/>
          </a:prstGeom>
          <a:noFill/>
          <a:ln>
            <a:noFill/>
          </a:ln>
        </p:spPr>
      </p:pic>
      <p:pic>
        <p:nvPicPr>
          <p:cNvPr id="239" name="Google Shape;239;p38"/>
          <p:cNvPicPr preferRelativeResize="0"/>
          <p:nvPr/>
        </p:nvPicPr>
        <p:blipFill>
          <a:blip r:embed="rId3">
            <a:alphaModFix/>
          </a:blip>
          <a:stretch>
            <a:fillRect/>
          </a:stretch>
        </p:blipFill>
        <p:spPr>
          <a:xfrm>
            <a:off x="6804225" y="3175338"/>
            <a:ext cx="1614825" cy="1139875"/>
          </a:xfrm>
          <a:prstGeom prst="rect">
            <a:avLst/>
          </a:prstGeom>
          <a:noFill/>
          <a:ln>
            <a:noFill/>
          </a:ln>
        </p:spPr>
      </p:pic>
      <p:sp>
        <p:nvSpPr>
          <p:cNvPr id="240" name="Google Shape;240;p38"/>
          <p:cNvSpPr txBox="1"/>
          <p:nvPr>
            <p:ph idx="12" type="sldNum"/>
          </p:nvPr>
        </p:nvSpPr>
        <p:spPr>
          <a:xfrm>
            <a:off x="152400" y="133350"/>
            <a:ext cx="7620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39"/>
          <p:cNvSpPr txBox="1"/>
          <p:nvPr/>
        </p:nvSpPr>
        <p:spPr>
          <a:xfrm>
            <a:off x="0" y="0"/>
            <a:ext cx="9087300" cy="5054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600"/>
              </a:spcBef>
              <a:spcAft>
                <a:spcPts val="0"/>
              </a:spcAft>
              <a:buNone/>
            </a:pPr>
            <a:r>
              <a:t/>
            </a:r>
            <a:endParaRPr b="1" sz="2400">
              <a:solidFill>
                <a:schemeClr val="dk1"/>
              </a:solidFill>
              <a:latin typeface="Calibri"/>
              <a:ea typeface="Calibri"/>
              <a:cs typeface="Calibri"/>
              <a:sym typeface="Calibri"/>
            </a:endParaRPr>
          </a:p>
          <a:p>
            <a:pPr indent="0" lvl="0" marL="0" rtl="0" algn="l">
              <a:lnSpc>
                <a:spcPct val="115000"/>
              </a:lnSpc>
              <a:spcBef>
                <a:spcPts val="600"/>
              </a:spcBef>
              <a:spcAft>
                <a:spcPts val="0"/>
              </a:spcAft>
              <a:buNone/>
            </a:pPr>
            <a:r>
              <a:t/>
            </a:r>
            <a:endParaRPr sz="2400">
              <a:solidFill>
                <a:srgbClr val="4F81BD"/>
              </a:solidFill>
            </a:endParaRPr>
          </a:p>
          <a:p>
            <a:pPr indent="0" lvl="0" marL="0" rtl="0" algn="l">
              <a:lnSpc>
                <a:spcPct val="115000"/>
              </a:lnSpc>
              <a:spcBef>
                <a:spcPts val="600"/>
              </a:spcBef>
              <a:spcAft>
                <a:spcPts val="0"/>
              </a:spcAft>
              <a:buNone/>
            </a:pPr>
            <a:r>
              <a:t/>
            </a:r>
            <a:endParaRPr sz="2400">
              <a:solidFill>
                <a:schemeClr val="dk1"/>
              </a:solidFill>
              <a:latin typeface="Calibri"/>
              <a:ea typeface="Calibri"/>
              <a:cs typeface="Calibri"/>
              <a:sym typeface="Calibri"/>
            </a:endParaRPr>
          </a:p>
        </p:txBody>
      </p:sp>
      <p:sp>
        <p:nvSpPr>
          <p:cNvPr id="246" name="Google Shape;246;p39"/>
          <p:cNvSpPr txBox="1"/>
          <p:nvPr>
            <p:ph type="title"/>
          </p:nvPr>
        </p:nvSpPr>
        <p:spPr>
          <a:xfrm>
            <a:off x="452800" y="0"/>
            <a:ext cx="8386500" cy="652800"/>
          </a:xfrm>
          <a:prstGeom prst="rect">
            <a:avLst/>
          </a:prstGeom>
        </p:spPr>
        <p:txBody>
          <a:bodyPr anchorCtr="0" anchor="ctr" bIns="45700" lIns="91425" spcFirstLastPara="1" rIns="91425" wrap="square" tIns="45700">
            <a:noAutofit/>
          </a:bodyPr>
          <a:lstStyle/>
          <a:p>
            <a:pPr indent="0" lvl="0" marL="0" rtl="0" algn="l">
              <a:lnSpc>
                <a:spcPct val="115000"/>
              </a:lnSpc>
              <a:spcBef>
                <a:spcPts val="600"/>
              </a:spcBef>
              <a:spcAft>
                <a:spcPts val="0"/>
              </a:spcAft>
              <a:buClr>
                <a:schemeClr val="dk1"/>
              </a:buClr>
              <a:buSzPts val="1100"/>
              <a:buFont typeface="Arial"/>
              <a:buNone/>
            </a:pPr>
            <a:r>
              <a:rPr lang="en">
                <a:solidFill>
                  <a:srgbClr val="FFFFFF"/>
                </a:solidFill>
              </a:rPr>
              <a:t>SDI Might Involve:</a:t>
            </a:r>
            <a:endParaRPr>
              <a:solidFill>
                <a:srgbClr val="FFFFFF"/>
              </a:solidFill>
            </a:endParaRPr>
          </a:p>
        </p:txBody>
      </p:sp>
      <p:pic>
        <p:nvPicPr>
          <p:cNvPr id="247" name="Google Shape;247;p39"/>
          <p:cNvPicPr preferRelativeResize="0"/>
          <p:nvPr/>
        </p:nvPicPr>
        <p:blipFill>
          <a:blip r:embed="rId3">
            <a:alphaModFix/>
          </a:blip>
          <a:stretch>
            <a:fillRect/>
          </a:stretch>
        </p:blipFill>
        <p:spPr>
          <a:xfrm>
            <a:off x="452795" y="939225"/>
            <a:ext cx="1485200" cy="941575"/>
          </a:xfrm>
          <a:prstGeom prst="rect">
            <a:avLst/>
          </a:prstGeom>
          <a:noFill/>
          <a:ln>
            <a:noFill/>
          </a:ln>
        </p:spPr>
      </p:pic>
      <p:pic>
        <p:nvPicPr>
          <p:cNvPr id="248" name="Google Shape;248;p39"/>
          <p:cNvPicPr preferRelativeResize="0"/>
          <p:nvPr/>
        </p:nvPicPr>
        <p:blipFill>
          <a:blip r:embed="rId4">
            <a:alphaModFix/>
          </a:blip>
          <a:stretch>
            <a:fillRect/>
          </a:stretch>
        </p:blipFill>
        <p:spPr>
          <a:xfrm>
            <a:off x="1018275" y="1981513"/>
            <a:ext cx="1322979" cy="1452050"/>
          </a:xfrm>
          <a:prstGeom prst="rect">
            <a:avLst/>
          </a:prstGeom>
          <a:noFill/>
          <a:ln>
            <a:noFill/>
          </a:ln>
        </p:spPr>
      </p:pic>
      <p:pic>
        <p:nvPicPr>
          <p:cNvPr id="249" name="Google Shape;249;p39"/>
          <p:cNvPicPr preferRelativeResize="0"/>
          <p:nvPr/>
        </p:nvPicPr>
        <p:blipFill>
          <a:blip r:embed="rId5">
            <a:alphaModFix/>
          </a:blip>
          <a:stretch>
            <a:fillRect/>
          </a:stretch>
        </p:blipFill>
        <p:spPr>
          <a:xfrm>
            <a:off x="294350" y="3534275"/>
            <a:ext cx="1802100" cy="1351575"/>
          </a:xfrm>
          <a:prstGeom prst="rect">
            <a:avLst/>
          </a:prstGeom>
          <a:noFill/>
          <a:ln>
            <a:noFill/>
          </a:ln>
        </p:spPr>
      </p:pic>
      <p:pic>
        <p:nvPicPr>
          <p:cNvPr id="250" name="Google Shape;250;p39"/>
          <p:cNvPicPr preferRelativeResize="0"/>
          <p:nvPr/>
        </p:nvPicPr>
        <p:blipFill>
          <a:blip r:embed="rId6">
            <a:alphaModFix/>
          </a:blip>
          <a:stretch>
            <a:fillRect/>
          </a:stretch>
        </p:blipFill>
        <p:spPr>
          <a:xfrm>
            <a:off x="3003550" y="734225"/>
            <a:ext cx="1322975" cy="1322975"/>
          </a:xfrm>
          <a:prstGeom prst="rect">
            <a:avLst/>
          </a:prstGeom>
          <a:noFill/>
          <a:ln>
            <a:noFill/>
          </a:ln>
        </p:spPr>
      </p:pic>
      <p:pic>
        <p:nvPicPr>
          <p:cNvPr id="251" name="Google Shape;251;p39"/>
          <p:cNvPicPr preferRelativeResize="0"/>
          <p:nvPr/>
        </p:nvPicPr>
        <p:blipFill>
          <a:blip r:embed="rId7">
            <a:alphaModFix/>
          </a:blip>
          <a:stretch>
            <a:fillRect/>
          </a:stretch>
        </p:blipFill>
        <p:spPr>
          <a:xfrm>
            <a:off x="3855788" y="2167221"/>
            <a:ext cx="2183450" cy="1224850"/>
          </a:xfrm>
          <a:prstGeom prst="rect">
            <a:avLst/>
          </a:prstGeom>
          <a:noFill/>
          <a:ln>
            <a:noFill/>
          </a:ln>
        </p:spPr>
      </p:pic>
      <p:pic>
        <p:nvPicPr>
          <p:cNvPr id="252" name="Google Shape;252;p39"/>
          <p:cNvPicPr preferRelativeResize="0"/>
          <p:nvPr/>
        </p:nvPicPr>
        <p:blipFill>
          <a:blip r:embed="rId8">
            <a:alphaModFix/>
          </a:blip>
          <a:stretch>
            <a:fillRect/>
          </a:stretch>
        </p:blipFill>
        <p:spPr>
          <a:xfrm>
            <a:off x="2637054" y="3615025"/>
            <a:ext cx="1689469" cy="1351575"/>
          </a:xfrm>
          <a:prstGeom prst="rect">
            <a:avLst/>
          </a:prstGeom>
          <a:noFill/>
          <a:ln>
            <a:noFill/>
          </a:ln>
        </p:spPr>
      </p:pic>
      <p:pic>
        <p:nvPicPr>
          <p:cNvPr id="253" name="Google Shape;253;p39"/>
          <p:cNvPicPr preferRelativeResize="0"/>
          <p:nvPr/>
        </p:nvPicPr>
        <p:blipFill>
          <a:blip r:embed="rId9">
            <a:alphaModFix/>
          </a:blip>
          <a:stretch>
            <a:fillRect/>
          </a:stretch>
        </p:blipFill>
        <p:spPr>
          <a:xfrm>
            <a:off x="6392550" y="734225"/>
            <a:ext cx="1322975" cy="1743075"/>
          </a:xfrm>
          <a:prstGeom prst="rect">
            <a:avLst/>
          </a:prstGeom>
          <a:noFill/>
          <a:ln>
            <a:noFill/>
          </a:ln>
        </p:spPr>
      </p:pic>
      <p:pic>
        <p:nvPicPr>
          <p:cNvPr id="254" name="Google Shape;254;p39"/>
          <p:cNvPicPr preferRelativeResize="0"/>
          <p:nvPr/>
        </p:nvPicPr>
        <p:blipFill>
          <a:blip r:embed="rId10">
            <a:alphaModFix/>
          </a:blip>
          <a:stretch>
            <a:fillRect/>
          </a:stretch>
        </p:blipFill>
        <p:spPr>
          <a:xfrm>
            <a:off x="7365400" y="2558724"/>
            <a:ext cx="1536623" cy="1536623"/>
          </a:xfrm>
          <a:prstGeom prst="rect">
            <a:avLst/>
          </a:prstGeom>
          <a:noFill/>
          <a:ln>
            <a:noFill/>
          </a:ln>
        </p:spPr>
      </p:pic>
      <p:pic>
        <p:nvPicPr>
          <p:cNvPr id="255" name="Google Shape;255;p39"/>
          <p:cNvPicPr preferRelativeResize="0"/>
          <p:nvPr/>
        </p:nvPicPr>
        <p:blipFill>
          <a:blip r:embed="rId11">
            <a:alphaModFix/>
          </a:blip>
          <a:stretch>
            <a:fillRect/>
          </a:stretch>
        </p:blipFill>
        <p:spPr>
          <a:xfrm>
            <a:off x="5493875" y="3564786"/>
            <a:ext cx="1871531" cy="1452050"/>
          </a:xfrm>
          <a:prstGeom prst="rect">
            <a:avLst/>
          </a:prstGeom>
          <a:noFill/>
          <a:ln>
            <a:noFill/>
          </a:ln>
        </p:spPr>
      </p:pic>
      <p:sp>
        <p:nvSpPr>
          <p:cNvPr id="256" name="Google Shape;256;p39"/>
          <p:cNvSpPr txBox="1"/>
          <p:nvPr>
            <p:ph idx="12" type="sldNum"/>
          </p:nvPr>
        </p:nvSpPr>
        <p:spPr>
          <a:xfrm>
            <a:off x="152400" y="133350"/>
            <a:ext cx="7620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7"/>
                                        </p:tgtEl>
                                        <p:attrNameLst>
                                          <p:attrName>style.visibility</p:attrName>
                                        </p:attrNameLst>
                                      </p:cBhvr>
                                      <p:to>
                                        <p:strVal val="visible"/>
                                      </p:to>
                                    </p:set>
                                    <p:animEffect filter="fade" transition="in">
                                      <p:cBhvr>
                                        <p:cTn dur="1000"/>
                                        <p:tgtEl>
                                          <p:spTgt spid="2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8"/>
                                        </p:tgtEl>
                                        <p:attrNameLst>
                                          <p:attrName>style.visibility</p:attrName>
                                        </p:attrNameLst>
                                      </p:cBhvr>
                                      <p:to>
                                        <p:strVal val="visible"/>
                                      </p:to>
                                    </p:set>
                                    <p:animEffect filter="fade" transition="in">
                                      <p:cBhvr>
                                        <p:cTn dur="1000"/>
                                        <p:tgtEl>
                                          <p:spTgt spid="2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9"/>
                                        </p:tgtEl>
                                        <p:attrNameLst>
                                          <p:attrName>style.visibility</p:attrName>
                                        </p:attrNameLst>
                                      </p:cBhvr>
                                      <p:to>
                                        <p:strVal val="visible"/>
                                      </p:to>
                                    </p:set>
                                    <p:animEffect filter="fade" transition="in">
                                      <p:cBhvr>
                                        <p:cTn dur="1000"/>
                                        <p:tgtEl>
                                          <p:spTgt spid="2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0"/>
                                        </p:tgtEl>
                                        <p:attrNameLst>
                                          <p:attrName>style.visibility</p:attrName>
                                        </p:attrNameLst>
                                      </p:cBhvr>
                                      <p:to>
                                        <p:strVal val="visible"/>
                                      </p:to>
                                    </p:set>
                                    <p:animEffect filter="fade" transition="in">
                                      <p:cBhvr>
                                        <p:cTn dur="1000"/>
                                        <p:tgtEl>
                                          <p:spTgt spid="2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1"/>
                                        </p:tgtEl>
                                        <p:attrNameLst>
                                          <p:attrName>style.visibility</p:attrName>
                                        </p:attrNameLst>
                                      </p:cBhvr>
                                      <p:to>
                                        <p:strVal val="visible"/>
                                      </p:to>
                                    </p:set>
                                    <p:animEffect filter="fade" transition="in">
                                      <p:cBhvr>
                                        <p:cTn dur="1000"/>
                                        <p:tgtEl>
                                          <p:spTgt spid="2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2"/>
                                        </p:tgtEl>
                                        <p:attrNameLst>
                                          <p:attrName>style.visibility</p:attrName>
                                        </p:attrNameLst>
                                      </p:cBhvr>
                                      <p:to>
                                        <p:strVal val="visible"/>
                                      </p:to>
                                    </p:set>
                                    <p:animEffect filter="fade" transition="in">
                                      <p:cBhvr>
                                        <p:cTn dur="1000"/>
                                        <p:tgtEl>
                                          <p:spTgt spid="2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3"/>
                                        </p:tgtEl>
                                        <p:attrNameLst>
                                          <p:attrName>style.visibility</p:attrName>
                                        </p:attrNameLst>
                                      </p:cBhvr>
                                      <p:to>
                                        <p:strVal val="visible"/>
                                      </p:to>
                                    </p:set>
                                    <p:animEffect filter="fade" transition="in">
                                      <p:cBhvr>
                                        <p:cTn dur="1000"/>
                                        <p:tgtEl>
                                          <p:spTgt spid="2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4"/>
                                        </p:tgtEl>
                                        <p:attrNameLst>
                                          <p:attrName>style.visibility</p:attrName>
                                        </p:attrNameLst>
                                      </p:cBhvr>
                                      <p:to>
                                        <p:strVal val="visible"/>
                                      </p:to>
                                    </p:set>
                                    <p:animEffect filter="fade" transition="in">
                                      <p:cBhvr>
                                        <p:cTn dur="1000"/>
                                        <p:tgtEl>
                                          <p:spTgt spid="2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
                                        </p:tgtEl>
                                        <p:attrNameLst>
                                          <p:attrName>style.visibility</p:attrName>
                                        </p:attrNameLst>
                                      </p:cBhvr>
                                      <p:to>
                                        <p:strVal val="visible"/>
                                      </p:to>
                                    </p:set>
                                    <p:animEffect filter="fade" transition="in">
                                      <p:cBhvr>
                                        <p:cTn dur="1000"/>
                                        <p:tgtEl>
                                          <p:spTgt spid="2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40"/>
          <p:cNvSpPr txBox="1"/>
          <p:nvPr>
            <p:ph type="title"/>
          </p:nvPr>
        </p:nvSpPr>
        <p:spPr>
          <a:xfrm>
            <a:off x="116900" y="0"/>
            <a:ext cx="8904300" cy="821700"/>
          </a:xfrm>
          <a:prstGeom prst="rect">
            <a:avLst/>
          </a:prstGeom>
          <a:solidFill>
            <a:srgbClr val="1C4587"/>
          </a:solidFill>
        </p:spPr>
        <p:txBody>
          <a:bodyPr anchorCtr="0" anchor="t" bIns="91425" lIns="91425" spcFirstLastPara="1" rIns="91425" wrap="square" tIns="91425">
            <a:noAutofit/>
          </a:bodyPr>
          <a:lstStyle/>
          <a:p>
            <a:pPr indent="0" lvl="0" marL="0" rtl="0" algn="ctr">
              <a:spcBef>
                <a:spcPts val="0"/>
              </a:spcBef>
              <a:spcAft>
                <a:spcPts val="0"/>
              </a:spcAft>
              <a:buNone/>
            </a:pPr>
            <a:r>
              <a:rPr b="1" lang="en" sz="4200">
                <a:solidFill>
                  <a:srgbClr val="FFFFFF"/>
                </a:solidFill>
                <a:latin typeface="Calibri"/>
                <a:ea typeface="Calibri"/>
                <a:cs typeface="Calibri"/>
                <a:sym typeface="Calibri"/>
              </a:rPr>
              <a:t> Specially Designed </a:t>
            </a:r>
            <a:r>
              <a:rPr b="1" lang="en" sz="4200">
                <a:solidFill>
                  <a:srgbClr val="FFFFFF"/>
                </a:solidFill>
                <a:latin typeface="Calibri"/>
                <a:ea typeface="Calibri"/>
                <a:cs typeface="Calibri"/>
                <a:sym typeface="Calibri"/>
              </a:rPr>
              <a:t>Instruction</a:t>
            </a:r>
            <a:endParaRPr b="1" sz="3800">
              <a:solidFill>
                <a:srgbClr val="FFFFFF"/>
              </a:solidFill>
              <a:latin typeface="Calibri"/>
              <a:ea typeface="Calibri"/>
              <a:cs typeface="Calibri"/>
              <a:sym typeface="Calibri"/>
            </a:endParaRPr>
          </a:p>
        </p:txBody>
      </p:sp>
      <p:graphicFrame>
        <p:nvGraphicFramePr>
          <p:cNvPr id="262" name="Google Shape;262;p40"/>
          <p:cNvGraphicFramePr/>
          <p:nvPr/>
        </p:nvGraphicFramePr>
        <p:xfrm>
          <a:off x="116900" y="903438"/>
          <a:ext cx="3000000" cy="3000000"/>
        </p:xfrm>
        <a:graphic>
          <a:graphicData uri="http://schemas.openxmlformats.org/drawingml/2006/table">
            <a:tbl>
              <a:tblPr>
                <a:noFill/>
                <a:tableStyleId>{72EAD7AE-74A7-4B32-BBF3-9DA3916A58C0}</a:tableStyleId>
              </a:tblPr>
              <a:tblGrid>
                <a:gridCol w="1663875"/>
                <a:gridCol w="1872800"/>
                <a:gridCol w="2603850"/>
                <a:gridCol w="2715150"/>
              </a:tblGrid>
              <a:tr h="751400">
                <a:tc>
                  <a:txBody>
                    <a:bodyPr/>
                    <a:lstStyle/>
                    <a:p>
                      <a:pPr indent="0" lvl="0" marL="0" rtl="0" algn="l">
                        <a:spcBef>
                          <a:spcPts val="0"/>
                        </a:spcBef>
                        <a:spcAft>
                          <a:spcPts val="0"/>
                        </a:spcAft>
                        <a:buNone/>
                      </a:pPr>
                      <a:r>
                        <a:rPr b="1" lang="en" sz="1600">
                          <a:latin typeface="Calibri"/>
                          <a:ea typeface="Calibri"/>
                          <a:cs typeface="Calibri"/>
                          <a:sym typeface="Calibri"/>
                        </a:rPr>
                        <a:t>Modifications to</a:t>
                      </a:r>
                      <a:endParaRPr b="1" sz="1600">
                        <a:latin typeface="Calibri"/>
                        <a:ea typeface="Calibri"/>
                        <a:cs typeface="Calibri"/>
                        <a:sym typeface="Calibri"/>
                      </a:endParaRPr>
                    </a:p>
                    <a:p>
                      <a:pPr indent="0" lvl="0" marL="0" rtl="0" algn="l">
                        <a:spcBef>
                          <a:spcPts val="0"/>
                        </a:spcBef>
                        <a:spcAft>
                          <a:spcPts val="0"/>
                        </a:spcAft>
                        <a:buNone/>
                      </a:pPr>
                      <a:r>
                        <a:rPr b="1" lang="en" sz="1600">
                          <a:latin typeface="Calibri"/>
                          <a:ea typeface="Calibri"/>
                          <a:cs typeface="Calibri"/>
                          <a:sym typeface="Calibri"/>
                        </a:rPr>
                        <a:t>Content</a:t>
                      </a:r>
                      <a:endParaRPr b="1" sz="1600">
                        <a:latin typeface="Calibri"/>
                        <a:ea typeface="Calibri"/>
                        <a:cs typeface="Calibri"/>
                        <a:sym typeface="Calibri"/>
                      </a:endParaRPr>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666666"/>
                      </a:solidFill>
                      <a:prstDash val="solid"/>
                      <a:round/>
                      <a:headEnd len="sm" w="sm" type="none"/>
                      <a:tailEnd len="sm" w="sm" type="none"/>
                    </a:lnT>
                    <a:lnB cap="flat" cmpd="sng" w="38100">
                      <a:solidFill>
                        <a:srgbClr val="666666"/>
                      </a:solidFill>
                      <a:prstDash val="solid"/>
                      <a:round/>
                      <a:headEnd len="sm" w="sm" type="none"/>
                      <a:tailEnd len="sm" w="sm" type="none"/>
                    </a:lnB>
                  </a:tcPr>
                </a:tc>
                <a:tc>
                  <a:txBody>
                    <a:bodyPr/>
                    <a:lstStyle/>
                    <a:p>
                      <a:pPr indent="0" lvl="0" marL="0" rtl="0" algn="l">
                        <a:spcBef>
                          <a:spcPts val="0"/>
                        </a:spcBef>
                        <a:spcAft>
                          <a:spcPts val="0"/>
                        </a:spcAft>
                        <a:buNone/>
                      </a:pPr>
                      <a:r>
                        <a:rPr b="1" lang="en" sz="1600">
                          <a:latin typeface="Calibri"/>
                          <a:ea typeface="Calibri"/>
                          <a:cs typeface="Calibri"/>
                          <a:sym typeface="Calibri"/>
                        </a:rPr>
                        <a:t>Research-Based Instruction </a:t>
                      </a:r>
                      <a:endParaRPr b="1" sz="1600">
                        <a:latin typeface="Calibri"/>
                        <a:ea typeface="Calibri"/>
                        <a:cs typeface="Calibri"/>
                        <a:sym typeface="Calibri"/>
                      </a:endParaRPr>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666666"/>
                      </a:solidFill>
                      <a:prstDash val="solid"/>
                      <a:round/>
                      <a:headEnd len="sm" w="sm" type="none"/>
                      <a:tailEnd len="sm" w="sm" type="none"/>
                    </a:lnT>
                    <a:lnB cap="flat" cmpd="sng" w="38100">
                      <a:solidFill>
                        <a:srgbClr val="666666"/>
                      </a:solidFill>
                      <a:prstDash val="solid"/>
                      <a:round/>
                      <a:headEnd len="sm" w="sm" type="none"/>
                      <a:tailEnd len="sm" w="sm" type="none"/>
                    </a:lnB>
                  </a:tcPr>
                </a:tc>
                <a:tc>
                  <a:txBody>
                    <a:bodyPr/>
                    <a:lstStyle/>
                    <a:p>
                      <a:pPr indent="0" lvl="0" marL="0" rtl="0" algn="l">
                        <a:spcBef>
                          <a:spcPts val="0"/>
                        </a:spcBef>
                        <a:spcAft>
                          <a:spcPts val="0"/>
                        </a:spcAft>
                        <a:buNone/>
                      </a:pPr>
                      <a:r>
                        <a:rPr b="1" lang="en" sz="1600">
                          <a:latin typeface="Calibri"/>
                          <a:ea typeface="Calibri"/>
                          <a:cs typeface="Calibri"/>
                          <a:sym typeface="Calibri"/>
                        </a:rPr>
                        <a:t>Delivery of Instruction      </a:t>
                      </a:r>
                      <a:endParaRPr b="1" sz="1600">
                        <a:latin typeface="Calibri"/>
                        <a:ea typeface="Calibri"/>
                        <a:cs typeface="Calibri"/>
                        <a:sym typeface="Calibri"/>
                      </a:endParaRPr>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666666"/>
                      </a:solidFill>
                      <a:prstDash val="solid"/>
                      <a:round/>
                      <a:headEnd len="sm" w="sm" type="none"/>
                      <a:tailEnd len="sm" w="sm" type="none"/>
                    </a:lnT>
                    <a:lnB cap="flat" cmpd="sng" w="38100">
                      <a:solidFill>
                        <a:srgbClr val="666666"/>
                      </a:solidFill>
                      <a:prstDash val="solid"/>
                      <a:round/>
                      <a:headEnd len="sm" w="sm" type="none"/>
                      <a:tailEnd len="sm" w="sm" type="none"/>
                    </a:lnB>
                  </a:tcPr>
                </a:tc>
                <a:tc>
                  <a:txBody>
                    <a:bodyPr/>
                    <a:lstStyle/>
                    <a:p>
                      <a:pPr indent="0" lvl="0" marL="0" rtl="0" algn="l">
                        <a:spcBef>
                          <a:spcPts val="0"/>
                        </a:spcBef>
                        <a:spcAft>
                          <a:spcPts val="0"/>
                        </a:spcAft>
                        <a:buNone/>
                      </a:pPr>
                      <a:r>
                        <a:rPr b="1" lang="en" sz="1600">
                          <a:latin typeface="Calibri"/>
                          <a:ea typeface="Calibri"/>
                          <a:cs typeface="Calibri"/>
                          <a:sym typeface="Calibri"/>
                        </a:rPr>
                        <a:t>Progress Monitoring</a:t>
                      </a:r>
                      <a:endParaRPr b="1" sz="1600">
                        <a:latin typeface="Calibri"/>
                        <a:ea typeface="Calibri"/>
                        <a:cs typeface="Calibri"/>
                        <a:sym typeface="Calibri"/>
                      </a:endParaRPr>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666666"/>
                      </a:solidFill>
                      <a:prstDash val="solid"/>
                      <a:round/>
                      <a:headEnd len="sm" w="sm" type="none"/>
                      <a:tailEnd len="sm" w="sm" type="none"/>
                    </a:lnT>
                    <a:lnB cap="flat" cmpd="sng" w="38100">
                      <a:solidFill>
                        <a:srgbClr val="666666"/>
                      </a:solidFill>
                      <a:prstDash val="solid"/>
                      <a:round/>
                      <a:headEnd len="sm" w="sm" type="none"/>
                      <a:tailEnd len="sm" w="sm" type="none"/>
                    </a:lnB>
                  </a:tcPr>
                </a:tc>
              </a:tr>
              <a:tr h="2807875">
                <a:tc>
                  <a:txBody>
                    <a:bodyPr/>
                    <a:lstStyle/>
                    <a:p>
                      <a:pPr indent="0" lvl="0" marL="0" rtl="0" algn="l">
                        <a:spcBef>
                          <a:spcPts val="0"/>
                        </a:spcBef>
                        <a:spcAft>
                          <a:spcPts val="0"/>
                        </a:spcAft>
                        <a:buNone/>
                      </a:pPr>
                      <a:r>
                        <a:rPr lang="en">
                          <a:latin typeface="Calibri"/>
                          <a:ea typeface="Calibri"/>
                          <a:cs typeface="Calibri"/>
                          <a:sym typeface="Calibri"/>
                        </a:rPr>
                        <a:t>What modifications are necessary to content?</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Modifications are determined by the IEP team.</a:t>
                      </a:r>
                      <a:endParaRPr>
                        <a:latin typeface="Calibri"/>
                        <a:ea typeface="Calibri"/>
                        <a:cs typeface="Calibri"/>
                        <a:sym typeface="Calibri"/>
                      </a:endParaRPr>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666666"/>
                      </a:solidFill>
                      <a:prstDash val="solid"/>
                      <a:round/>
                      <a:headEnd len="sm" w="sm" type="none"/>
                      <a:tailEnd len="sm" w="sm" type="none"/>
                    </a:lnT>
                    <a:lnB cap="flat" cmpd="sng" w="38100">
                      <a:solidFill>
                        <a:srgbClr val="666666"/>
                      </a:solidFill>
                      <a:prstDash val="solid"/>
                      <a:round/>
                      <a:headEnd len="sm" w="sm" type="none"/>
                      <a:tailEnd len="sm" w="sm" type="none"/>
                    </a:lnB>
                  </a:tcPr>
                </a:tc>
                <a:tc>
                  <a:txBody>
                    <a:bodyPr/>
                    <a:lstStyle/>
                    <a:p>
                      <a:pPr indent="0" lvl="0" marL="0" rtl="0" algn="l">
                        <a:spcBef>
                          <a:spcPts val="0"/>
                        </a:spcBef>
                        <a:spcAft>
                          <a:spcPts val="0"/>
                        </a:spcAft>
                        <a:buNone/>
                      </a:pPr>
                      <a:r>
                        <a:rPr lang="en">
                          <a:latin typeface="Calibri"/>
                          <a:ea typeface="Calibri"/>
                          <a:cs typeface="Calibri"/>
                          <a:sym typeface="Calibri"/>
                        </a:rPr>
                        <a:t> What r</a:t>
                      </a:r>
                      <a:r>
                        <a:rPr lang="en">
                          <a:latin typeface="Calibri"/>
                          <a:ea typeface="Calibri"/>
                          <a:cs typeface="Calibri"/>
                          <a:sym typeface="Calibri"/>
                        </a:rPr>
                        <a:t>esearch-based methodology </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Included  in the lesson in addition to the general lesson plan.</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Determined by teacher(s)</a:t>
                      </a:r>
                      <a:endParaRPr>
                        <a:latin typeface="Calibri"/>
                        <a:ea typeface="Calibri"/>
                        <a:cs typeface="Calibri"/>
                        <a:sym typeface="Calibri"/>
                      </a:endParaRPr>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666666"/>
                      </a:solidFill>
                      <a:prstDash val="solid"/>
                      <a:round/>
                      <a:headEnd len="sm" w="sm" type="none"/>
                      <a:tailEnd len="sm" w="sm" type="none"/>
                    </a:lnT>
                    <a:lnB cap="flat" cmpd="sng" w="38100">
                      <a:solidFill>
                        <a:srgbClr val="666666"/>
                      </a:solidFill>
                      <a:prstDash val="solid"/>
                      <a:round/>
                      <a:headEnd len="sm" w="sm" type="none"/>
                      <a:tailEnd len="sm" w="sm" type="none"/>
                    </a:lnB>
                  </a:tcPr>
                </a:tc>
                <a:tc>
                  <a:txBody>
                    <a:bodyPr/>
                    <a:lstStyle/>
                    <a:p>
                      <a:pPr indent="0" lvl="0" marL="0" rtl="0" algn="l">
                        <a:spcBef>
                          <a:spcPts val="0"/>
                        </a:spcBef>
                        <a:spcAft>
                          <a:spcPts val="0"/>
                        </a:spcAft>
                        <a:buNone/>
                      </a:pPr>
                      <a:r>
                        <a:rPr lang="en">
                          <a:latin typeface="Calibri"/>
                          <a:ea typeface="Calibri"/>
                          <a:cs typeface="Calibri"/>
                          <a:sym typeface="Calibri"/>
                        </a:rPr>
                        <a:t>What is needed by an individual student, based on the impact of his/her disability, to access the general curriculum (</a:t>
                      </a:r>
                      <a:r>
                        <a:rPr b="1" lang="en">
                          <a:latin typeface="Calibri"/>
                          <a:ea typeface="Calibri"/>
                          <a:cs typeface="Calibri"/>
                          <a:sym typeface="Calibri"/>
                        </a:rPr>
                        <a:t>ie</a:t>
                      </a:r>
                      <a:r>
                        <a:rPr lang="en">
                          <a:latin typeface="Calibri"/>
                          <a:ea typeface="Calibri"/>
                          <a:cs typeface="Calibri"/>
                          <a:sym typeface="Calibri"/>
                        </a:rPr>
                        <a:t> r</a:t>
                      </a:r>
                      <a:r>
                        <a:rPr b="1" lang="en">
                          <a:latin typeface="Calibri"/>
                          <a:ea typeface="Calibri"/>
                          <a:cs typeface="Calibri"/>
                          <a:sym typeface="Calibri"/>
                        </a:rPr>
                        <a:t>esources, </a:t>
                      </a:r>
                      <a:r>
                        <a:rPr b="1" lang="en">
                          <a:latin typeface="Calibri"/>
                          <a:ea typeface="Calibri"/>
                          <a:cs typeface="Calibri"/>
                          <a:sym typeface="Calibri"/>
                        </a:rPr>
                        <a:t>accommodations</a:t>
                      </a:r>
                      <a:r>
                        <a:rPr b="1" lang="en">
                          <a:latin typeface="Calibri"/>
                          <a:ea typeface="Calibri"/>
                          <a:cs typeface="Calibri"/>
                          <a:sym typeface="Calibri"/>
                        </a:rPr>
                        <a:t>, strategy(ies)</a:t>
                      </a:r>
                      <a:r>
                        <a:rPr lang="en">
                          <a:latin typeface="Calibri"/>
                          <a:ea typeface="Calibri"/>
                          <a:cs typeface="Calibri"/>
                          <a:sym typeface="Calibri"/>
                        </a:rPr>
                        <a:t>)?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How will the delivery be adapted for the student?</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 </a:t>
                      </a:r>
                      <a:endParaRPr>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Determined by teacher(s)</a:t>
                      </a:r>
                      <a:endParaRPr>
                        <a:latin typeface="Calibri"/>
                        <a:ea typeface="Calibri"/>
                        <a:cs typeface="Calibri"/>
                        <a:sym typeface="Calibri"/>
                      </a:endParaRPr>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666666"/>
                      </a:solidFill>
                      <a:prstDash val="solid"/>
                      <a:round/>
                      <a:headEnd len="sm" w="sm" type="none"/>
                      <a:tailEnd len="sm" w="sm" type="none"/>
                    </a:lnT>
                    <a:lnB cap="flat" cmpd="sng" w="38100">
                      <a:solidFill>
                        <a:srgbClr val="666666"/>
                      </a:solidFill>
                      <a:prstDash val="solid"/>
                      <a:round/>
                      <a:headEnd len="sm" w="sm" type="none"/>
                      <a:tailEnd len="sm" w="sm" type="none"/>
                    </a:lnB>
                  </a:tcPr>
                </a:tc>
                <a:tc>
                  <a:txBody>
                    <a:bodyPr/>
                    <a:lstStyle/>
                    <a:p>
                      <a:pPr indent="0" lvl="0" marL="0" rtl="0" algn="l">
                        <a:spcBef>
                          <a:spcPts val="0"/>
                        </a:spcBef>
                        <a:spcAft>
                          <a:spcPts val="0"/>
                        </a:spcAft>
                        <a:buNone/>
                      </a:pPr>
                      <a:r>
                        <a:rPr lang="en">
                          <a:latin typeface="Calibri"/>
                          <a:ea typeface="Calibri"/>
                          <a:cs typeface="Calibri"/>
                          <a:sym typeface="Calibri"/>
                        </a:rPr>
                        <a:t>A </a:t>
                      </a:r>
                      <a:r>
                        <a:rPr lang="en">
                          <a:latin typeface="Calibri"/>
                          <a:ea typeface="Calibri"/>
                          <a:cs typeface="Calibri"/>
                          <a:sym typeface="Calibri"/>
                        </a:rPr>
                        <a:t>description</a:t>
                      </a:r>
                      <a:r>
                        <a:rPr lang="en">
                          <a:latin typeface="Calibri"/>
                          <a:ea typeface="Calibri"/>
                          <a:cs typeface="Calibri"/>
                          <a:sym typeface="Calibri"/>
                        </a:rPr>
                        <a:t> of how SDI will be monitored.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Include: </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How often?</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By whom?</a:t>
                      </a:r>
                      <a:endParaRPr>
                        <a:latin typeface="Calibri"/>
                        <a:ea typeface="Calibri"/>
                        <a:cs typeface="Calibri"/>
                        <a:sym typeface="Calibri"/>
                      </a:endParaRPr>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666666"/>
                      </a:solidFill>
                      <a:prstDash val="solid"/>
                      <a:round/>
                      <a:headEnd len="sm" w="sm" type="none"/>
                      <a:tailEnd len="sm" w="sm" type="none"/>
                    </a:lnT>
                    <a:lnB cap="flat" cmpd="sng" w="38100">
                      <a:solidFill>
                        <a:srgbClr val="666666"/>
                      </a:solidFill>
                      <a:prstDash val="solid"/>
                      <a:round/>
                      <a:headEnd len="sm" w="sm" type="none"/>
                      <a:tailEnd len="sm" w="sm" type="none"/>
                    </a:lnB>
                  </a:tcPr>
                </a:tc>
              </a:tr>
              <a:tr h="485350">
                <a:tc gridSpan="4">
                  <a:txBody>
                    <a:bodyPr/>
                    <a:lstStyle/>
                    <a:p>
                      <a:pPr indent="0" lvl="0" marL="0" rtl="0" algn="l">
                        <a:spcBef>
                          <a:spcPts val="0"/>
                        </a:spcBef>
                        <a:spcAft>
                          <a:spcPts val="0"/>
                        </a:spcAft>
                        <a:buNone/>
                      </a:pPr>
                      <a:r>
                        <a:rPr b="1" lang="en">
                          <a:latin typeface="Calibri"/>
                          <a:ea typeface="Calibri"/>
                          <a:cs typeface="Calibri"/>
                          <a:sym typeface="Calibri"/>
                        </a:rPr>
                        <a:t>How is this instruction special? How is it direct</a:t>
                      </a:r>
                      <a:endParaRPr b="1">
                        <a:latin typeface="Calibri"/>
                        <a:ea typeface="Calibri"/>
                        <a:cs typeface="Calibri"/>
                        <a:sym typeface="Calibri"/>
                      </a:endParaRPr>
                    </a:p>
                  </a:txBody>
                  <a:tcPr marT="91425" marB="91425" marR="91425" marL="91425">
                    <a:lnL cap="flat" cmpd="sng" w="38100">
                      <a:solidFill>
                        <a:srgbClr val="9E9E9E"/>
                      </a:solidFill>
                      <a:prstDash val="solid"/>
                      <a:round/>
                      <a:headEnd len="sm" w="sm" type="none"/>
                      <a:tailEnd len="sm" w="sm" type="none"/>
                    </a:lnL>
                    <a:lnR cap="flat" cmpd="sng" w="38100">
                      <a:solidFill>
                        <a:srgbClr val="666666"/>
                      </a:solidFill>
                      <a:prstDash val="solid"/>
                      <a:round/>
                      <a:headEnd len="sm" w="sm" type="none"/>
                      <a:tailEnd len="sm" w="sm" type="none"/>
                    </a:lnR>
                    <a:lnT cap="flat" cmpd="sng" w="38100">
                      <a:solidFill>
                        <a:srgbClr val="666666"/>
                      </a:solidFill>
                      <a:prstDash val="solid"/>
                      <a:round/>
                      <a:headEnd len="sm" w="sm" type="none"/>
                      <a:tailEnd len="sm" w="sm" type="none"/>
                    </a:lnT>
                    <a:lnB cap="flat" cmpd="sng" w="38100">
                      <a:solidFill>
                        <a:srgbClr val="666666"/>
                      </a:solidFill>
                      <a:prstDash val="solid"/>
                      <a:round/>
                      <a:headEnd len="sm" w="sm" type="none"/>
                      <a:tailEnd len="sm" w="sm" type="none"/>
                    </a:lnB>
                  </a:tcPr>
                </a:tc>
                <a:tc hMerge="1"/>
                <a:tc hMerge="1"/>
                <a:tc hMerge="1"/>
              </a:tr>
            </a:tbl>
          </a:graphicData>
        </a:graphic>
      </p:graphicFrame>
      <p:sp>
        <p:nvSpPr>
          <p:cNvPr id="263" name="Google Shape;263;p4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64" name="Google Shape;264;p40"/>
          <p:cNvSpPr txBox="1"/>
          <p:nvPr/>
        </p:nvSpPr>
        <p:spPr>
          <a:xfrm>
            <a:off x="8256675" y="27825"/>
            <a:ext cx="764400" cy="431100"/>
          </a:xfrm>
          <a:prstGeom prst="rect">
            <a:avLst/>
          </a:prstGeom>
          <a:solidFill>
            <a:srgbClr val="1C4587"/>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FFF00"/>
                </a:solidFill>
              </a:rPr>
              <a:t>H #</a:t>
            </a:r>
            <a:r>
              <a:rPr b="1" lang="en" sz="1600">
                <a:solidFill>
                  <a:srgbClr val="FFFF00"/>
                </a:solidFill>
              </a:rPr>
              <a:t>1</a:t>
            </a:r>
            <a:endParaRPr b="1" sz="1600">
              <a:solidFill>
                <a:srgbClr val="FFFF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4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5200">
                <a:solidFill>
                  <a:srgbClr val="1C4587"/>
                </a:solidFill>
                <a:latin typeface="Calibri"/>
                <a:ea typeface="Calibri"/>
                <a:cs typeface="Calibri"/>
                <a:sym typeface="Calibri"/>
              </a:rPr>
              <a:t>Assessment and</a:t>
            </a:r>
            <a:endParaRPr b="1" sz="5200">
              <a:solidFill>
                <a:srgbClr val="1C4587"/>
              </a:solidFill>
              <a:latin typeface="Calibri"/>
              <a:ea typeface="Calibri"/>
              <a:cs typeface="Calibri"/>
              <a:sym typeface="Calibri"/>
            </a:endParaRPr>
          </a:p>
          <a:p>
            <a:pPr indent="0" lvl="0" marL="0" rtl="0" algn="ctr">
              <a:spcBef>
                <a:spcPts val="0"/>
              </a:spcBef>
              <a:spcAft>
                <a:spcPts val="0"/>
              </a:spcAft>
              <a:buNone/>
            </a:pPr>
            <a:r>
              <a:rPr b="1" lang="en" sz="5200">
                <a:solidFill>
                  <a:srgbClr val="1C4587"/>
                </a:solidFill>
                <a:latin typeface="Calibri"/>
                <a:ea typeface="Calibri"/>
                <a:cs typeface="Calibri"/>
                <a:sym typeface="Calibri"/>
              </a:rPr>
              <a:t>SDI</a:t>
            </a:r>
            <a:endParaRPr b="1" sz="5200">
              <a:solidFill>
                <a:srgbClr val="1C4587"/>
              </a:solidFill>
              <a:latin typeface="Calibri"/>
              <a:ea typeface="Calibri"/>
              <a:cs typeface="Calibri"/>
              <a:sym typeface="Calibri"/>
            </a:endParaRPr>
          </a:p>
        </p:txBody>
      </p:sp>
      <p:sp>
        <p:nvSpPr>
          <p:cNvPr id="270" name="Google Shape;270;p41"/>
          <p:cNvSpPr txBox="1"/>
          <p:nvPr>
            <p:ph idx="2" type="body"/>
          </p:nvPr>
        </p:nvSpPr>
        <p:spPr>
          <a:xfrm>
            <a:off x="4632975" y="0"/>
            <a:ext cx="4511100" cy="5143500"/>
          </a:xfrm>
          <a:prstGeom prst="rect">
            <a:avLst/>
          </a:prstGeom>
          <a:solidFill>
            <a:srgbClr val="006621"/>
          </a:solidFill>
        </p:spPr>
        <p:txBody>
          <a:bodyPr anchorCtr="0" anchor="ctr" bIns="91425" lIns="91425" spcFirstLastPara="1" rIns="91425" wrap="square" tIns="91425">
            <a:noAutofit/>
          </a:bodyPr>
          <a:lstStyle/>
          <a:p>
            <a:pPr indent="0" lvl="0" marL="0" rtl="0" algn="l">
              <a:spcBef>
                <a:spcPts val="0"/>
              </a:spcBef>
              <a:spcAft>
                <a:spcPts val="1600"/>
              </a:spcAft>
              <a:buNone/>
            </a:pPr>
            <a:r>
              <a:t/>
            </a:r>
            <a:endParaRPr/>
          </a:p>
        </p:txBody>
      </p:sp>
      <p:sp>
        <p:nvSpPr>
          <p:cNvPr id="271" name="Google Shape;271;p4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700">
                <a:solidFill>
                  <a:srgbClr val="006621"/>
                </a:solidFill>
                <a:latin typeface="Calibri"/>
                <a:ea typeface="Calibri"/>
                <a:cs typeface="Calibri"/>
                <a:sym typeface="Calibri"/>
              </a:rPr>
              <a:t>Using the Data</a:t>
            </a:r>
            <a:endParaRPr b="1" sz="3700">
              <a:solidFill>
                <a:srgbClr val="006621"/>
              </a:solidFill>
              <a:latin typeface="Calibri"/>
              <a:ea typeface="Calibri"/>
              <a:cs typeface="Calibri"/>
              <a:sym typeface="Calibri"/>
            </a:endParaRPr>
          </a:p>
        </p:txBody>
      </p:sp>
      <p:sp>
        <p:nvSpPr>
          <p:cNvPr id="272" name="Google Shape;272;p4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42"/>
          <p:cNvSpPr txBox="1"/>
          <p:nvPr>
            <p:ph idx="1" type="body"/>
          </p:nvPr>
        </p:nvSpPr>
        <p:spPr>
          <a:xfrm>
            <a:off x="152400" y="1619250"/>
            <a:ext cx="8839200" cy="3314700"/>
          </a:xfrm>
          <a:prstGeom prst="rect">
            <a:avLst/>
          </a:prstGeom>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 sz="2800">
                <a:solidFill>
                  <a:schemeClr val="dk1"/>
                </a:solidFill>
                <a:latin typeface="Calibri"/>
                <a:ea typeface="Calibri"/>
                <a:cs typeface="Calibri"/>
                <a:sym typeface="Calibri"/>
              </a:rPr>
              <a:t>Evaluation is used to identify students who may be eligible for IDEA funds;  supports and services.</a:t>
            </a:r>
            <a:endParaRPr sz="2800">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t/>
            </a:r>
            <a:endParaRPr sz="28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en" sz="2800">
                <a:solidFill>
                  <a:schemeClr val="dk1"/>
                </a:solidFill>
                <a:latin typeface="Calibri"/>
                <a:ea typeface="Calibri"/>
                <a:cs typeface="Calibri"/>
                <a:sym typeface="Calibri"/>
              </a:rPr>
              <a:t>The tools used to identify student strengths and challenges are not specific enough for instruction.</a:t>
            </a:r>
            <a:endParaRPr sz="2800">
              <a:solidFill>
                <a:schemeClr val="dk1"/>
              </a:solidFill>
              <a:latin typeface="Calibri"/>
              <a:ea typeface="Calibri"/>
              <a:cs typeface="Calibri"/>
              <a:sym typeface="Calibri"/>
            </a:endParaRPr>
          </a:p>
          <a:p>
            <a:pPr indent="0" lvl="0" marL="0" rtl="0" algn="l">
              <a:spcBef>
                <a:spcPts val="360"/>
              </a:spcBef>
              <a:spcAft>
                <a:spcPts val="1600"/>
              </a:spcAft>
              <a:buNone/>
            </a:pPr>
            <a:r>
              <a:t/>
            </a:r>
            <a:endParaRPr/>
          </a:p>
        </p:txBody>
      </p:sp>
      <p:sp>
        <p:nvSpPr>
          <p:cNvPr id="278" name="Google Shape;278;p42"/>
          <p:cNvSpPr txBox="1"/>
          <p:nvPr>
            <p:ph type="title"/>
          </p:nvPr>
        </p:nvSpPr>
        <p:spPr>
          <a:xfrm>
            <a:off x="152400" y="742950"/>
            <a:ext cx="8839200" cy="800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
                <a:latin typeface="Calibri"/>
                <a:ea typeface="Calibri"/>
                <a:cs typeface="Calibri"/>
                <a:sym typeface="Calibri"/>
              </a:rPr>
              <a:t>Evaluation-Initial/Clinical</a:t>
            </a:r>
            <a:endParaRPr>
              <a:latin typeface="Calibri"/>
              <a:ea typeface="Calibri"/>
              <a:cs typeface="Calibri"/>
              <a:sym typeface="Calibri"/>
            </a:endParaRPr>
          </a:p>
        </p:txBody>
      </p:sp>
      <p:sp>
        <p:nvSpPr>
          <p:cNvPr id="279" name="Google Shape;279;p42"/>
          <p:cNvSpPr txBox="1"/>
          <p:nvPr>
            <p:ph idx="12" type="sldNum"/>
          </p:nvPr>
        </p:nvSpPr>
        <p:spPr>
          <a:xfrm>
            <a:off x="152400" y="133350"/>
            <a:ext cx="7620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43"/>
          <p:cNvSpPr txBox="1"/>
          <p:nvPr>
            <p:ph type="title"/>
          </p:nvPr>
        </p:nvSpPr>
        <p:spPr>
          <a:xfrm>
            <a:off x="152400" y="548650"/>
            <a:ext cx="8839200" cy="9945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 sz="3600">
                <a:solidFill>
                  <a:srgbClr val="1C4587"/>
                </a:solidFill>
                <a:latin typeface="Calibri"/>
                <a:ea typeface="Calibri"/>
                <a:cs typeface="Calibri"/>
                <a:sym typeface="Calibri"/>
              </a:rPr>
              <a:t>Who Qualifies for Special Education Services?</a:t>
            </a:r>
            <a:endParaRPr sz="3600">
              <a:solidFill>
                <a:srgbClr val="1C4587"/>
              </a:solidFill>
              <a:latin typeface="Calibri"/>
              <a:ea typeface="Calibri"/>
              <a:cs typeface="Calibri"/>
              <a:sym typeface="Calibri"/>
            </a:endParaRPr>
          </a:p>
        </p:txBody>
      </p:sp>
      <p:pic>
        <p:nvPicPr>
          <p:cNvPr id="285" name="Google Shape;285;p43"/>
          <p:cNvPicPr preferRelativeResize="0"/>
          <p:nvPr/>
        </p:nvPicPr>
        <p:blipFill>
          <a:blip r:embed="rId3">
            <a:alphaModFix/>
          </a:blip>
          <a:stretch>
            <a:fillRect/>
          </a:stretch>
        </p:blipFill>
        <p:spPr>
          <a:xfrm>
            <a:off x="2077588" y="1543050"/>
            <a:ext cx="4988826" cy="3426825"/>
          </a:xfrm>
          <a:prstGeom prst="rect">
            <a:avLst/>
          </a:prstGeom>
          <a:noFill/>
          <a:ln>
            <a:noFill/>
          </a:ln>
        </p:spPr>
      </p:pic>
      <p:sp>
        <p:nvSpPr>
          <p:cNvPr id="286" name="Google Shape;286;p43"/>
          <p:cNvSpPr txBox="1"/>
          <p:nvPr>
            <p:ph idx="12" type="sldNum"/>
          </p:nvPr>
        </p:nvSpPr>
        <p:spPr>
          <a:xfrm>
            <a:off x="152400" y="133350"/>
            <a:ext cx="7620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
        <p:nvSpPr>
          <p:cNvPr id="287" name="Google Shape;287;p43"/>
          <p:cNvSpPr txBox="1"/>
          <p:nvPr/>
        </p:nvSpPr>
        <p:spPr>
          <a:xfrm>
            <a:off x="4354350" y="4378575"/>
            <a:ext cx="435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88" name="Google Shape;288;p43"/>
          <p:cNvSpPr/>
          <p:nvPr/>
        </p:nvSpPr>
        <p:spPr>
          <a:xfrm>
            <a:off x="4440150" y="4220325"/>
            <a:ext cx="263700" cy="342900"/>
          </a:xfrm>
          <a:prstGeom prst="upArrow">
            <a:avLst>
              <a:gd fmla="val 50000" name="adj1"/>
              <a:gd fmla="val 50019" name="adj2"/>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43"/>
          <p:cNvSpPr/>
          <p:nvPr/>
        </p:nvSpPr>
        <p:spPr>
          <a:xfrm rot="-1109805">
            <a:off x="6390486" y="4095712"/>
            <a:ext cx="263829" cy="342854"/>
          </a:xfrm>
          <a:prstGeom prst="upArrow">
            <a:avLst>
              <a:gd fmla="val 50000" name="adj1"/>
              <a:gd fmla="val 50019" name="adj2"/>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43"/>
          <p:cNvSpPr/>
          <p:nvPr/>
        </p:nvSpPr>
        <p:spPr>
          <a:xfrm rot="1761891">
            <a:off x="2459589" y="4095646"/>
            <a:ext cx="263679" cy="342938"/>
          </a:xfrm>
          <a:prstGeom prst="upArrow">
            <a:avLst>
              <a:gd fmla="val 50000" name="adj1"/>
              <a:gd fmla="val 50019" name="adj2"/>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44"/>
          <p:cNvSpPr txBox="1"/>
          <p:nvPr>
            <p:ph idx="1" type="body"/>
          </p:nvPr>
        </p:nvSpPr>
        <p:spPr>
          <a:xfrm>
            <a:off x="152400" y="1337250"/>
            <a:ext cx="8839200" cy="35967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b="1" lang="en" sz="3600">
                <a:latin typeface="Calibri"/>
                <a:ea typeface="Calibri"/>
                <a:cs typeface="Calibri"/>
                <a:sym typeface="Calibri"/>
              </a:rPr>
              <a:t>E</a:t>
            </a:r>
            <a:r>
              <a:rPr b="1" lang="en" sz="3600">
                <a:latin typeface="Calibri"/>
                <a:ea typeface="Calibri"/>
                <a:cs typeface="Calibri"/>
                <a:sym typeface="Calibri"/>
              </a:rPr>
              <a:t>valuation/Assessment: </a:t>
            </a:r>
            <a:r>
              <a:rPr lang="en" sz="3600">
                <a:latin typeface="Calibri"/>
                <a:ea typeface="Calibri"/>
                <a:cs typeface="Calibri"/>
                <a:sym typeface="Calibri"/>
              </a:rPr>
              <a:t> </a:t>
            </a:r>
            <a:r>
              <a:rPr b="1" lang="en" sz="3200">
                <a:solidFill>
                  <a:srgbClr val="6E6259"/>
                </a:solidFill>
                <a:highlight>
                  <a:srgbClr val="FFFFFF"/>
                </a:highlight>
                <a:latin typeface="Calibri"/>
                <a:ea typeface="Calibri"/>
                <a:cs typeface="Calibri"/>
                <a:sym typeface="Calibri"/>
              </a:rPr>
              <a:t>IDEA Part C: Evaluation and Assessment Definitions; </a:t>
            </a:r>
            <a:r>
              <a:rPr b="1" lang="en" sz="3250">
                <a:solidFill>
                  <a:srgbClr val="6E6259"/>
                </a:solidFill>
                <a:highlight>
                  <a:srgbClr val="FFFFFF"/>
                </a:highlight>
                <a:latin typeface="Calibri"/>
                <a:ea typeface="Calibri"/>
                <a:cs typeface="Calibri"/>
                <a:sym typeface="Calibri"/>
              </a:rPr>
              <a:t>Establishing Eligibility (Evaluation)  </a:t>
            </a:r>
            <a:r>
              <a:rPr b="1" lang="en" sz="3000">
                <a:solidFill>
                  <a:srgbClr val="6E6259"/>
                </a:solidFill>
                <a:highlight>
                  <a:srgbClr val="FFFFFF"/>
                </a:highlight>
                <a:latin typeface="Calibri"/>
                <a:ea typeface="Calibri"/>
                <a:cs typeface="Calibri"/>
                <a:sym typeface="Calibri"/>
              </a:rPr>
              <a:t>§303.321(a)(2)(i)</a:t>
            </a:r>
            <a:endParaRPr b="1" sz="3000">
              <a:solidFill>
                <a:srgbClr val="6E6259"/>
              </a:solidFill>
              <a:highlight>
                <a:srgbClr val="FFFFFF"/>
              </a:highlight>
              <a:latin typeface="Calibri"/>
              <a:ea typeface="Calibri"/>
              <a:cs typeface="Calibri"/>
              <a:sym typeface="Calibri"/>
            </a:endParaRPr>
          </a:p>
          <a:p>
            <a:pPr indent="0" lvl="0" marL="0" rtl="0" algn="l">
              <a:spcBef>
                <a:spcPts val="1600"/>
              </a:spcBef>
              <a:spcAft>
                <a:spcPts val="0"/>
              </a:spcAft>
              <a:buClr>
                <a:schemeClr val="dk1"/>
              </a:buClr>
              <a:buSzPts val="1100"/>
              <a:buFont typeface="Arial"/>
              <a:buNone/>
            </a:pPr>
            <a:r>
              <a:rPr lang="en" sz="3000">
                <a:solidFill>
                  <a:srgbClr val="6E6259"/>
                </a:solidFill>
                <a:highlight>
                  <a:srgbClr val="FFFFFF"/>
                </a:highlight>
                <a:latin typeface="Calibri"/>
                <a:ea typeface="Calibri"/>
                <a:cs typeface="Calibri"/>
                <a:sym typeface="Calibri"/>
              </a:rPr>
              <a:t>Evaluation means "the procedures used by qualified personnel to determine a child's initial and continuing eligibility..."</a:t>
            </a:r>
            <a:endParaRPr sz="3000">
              <a:solidFill>
                <a:srgbClr val="6E6259"/>
              </a:solidFill>
              <a:highlight>
                <a:srgbClr val="FFFFFF"/>
              </a:highlight>
              <a:latin typeface="Calibri"/>
              <a:ea typeface="Calibri"/>
              <a:cs typeface="Calibri"/>
              <a:sym typeface="Calibri"/>
            </a:endParaRPr>
          </a:p>
          <a:p>
            <a:pPr indent="0" lvl="0" marL="0" rtl="0" algn="l">
              <a:spcBef>
                <a:spcPts val="1200"/>
              </a:spcBef>
              <a:spcAft>
                <a:spcPts val="0"/>
              </a:spcAft>
              <a:buNone/>
            </a:pPr>
            <a:r>
              <a:t/>
            </a:r>
            <a:endParaRPr sz="2700">
              <a:solidFill>
                <a:schemeClr val="dk1"/>
              </a:solidFill>
              <a:latin typeface="Calibri"/>
              <a:ea typeface="Calibri"/>
              <a:cs typeface="Calibri"/>
              <a:sym typeface="Calibri"/>
            </a:endParaRPr>
          </a:p>
          <a:p>
            <a:pPr indent="0" lvl="0" marL="0" rtl="0" algn="l">
              <a:lnSpc>
                <a:spcPct val="100000"/>
              </a:lnSpc>
              <a:spcBef>
                <a:spcPts val="1600"/>
              </a:spcBef>
              <a:spcAft>
                <a:spcPts val="0"/>
              </a:spcAft>
              <a:buClr>
                <a:schemeClr val="dk1"/>
              </a:buClr>
              <a:buSzPts val="1100"/>
              <a:buFont typeface="Arial"/>
              <a:buNone/>
            </a:pPr>
            <a:r>
              <a:t/>
            </a:r>
            <a:endParaRPr sz="2700">
              <a:solidFill>
                <a:schemeClr val="dk1"/>
              </a:solidFill>
              <a:latin typeface="Calibri"/>
              <a:ea typeface="Calibri"/>
              <a:cs typeface="Calibri"/>
              <a:sym typeface="Calibri"/>
            </a:endParaRPr>
          </a:p>
          <a:p>
            <a:pPr indent="0" lvl="0" marL="0" rtl="0" algn="l">
              <a:spcBef>
                <a:spcPts val="360"/>
              </a:spcBef>
              <a:spcAft>
                <a:spcPts val="0"/>
              </a:spcAft>
              <a:buNone/>
            </a:pPr>
            <a:r>
              <a:rPr b="1" lang="en"/>
              <a:t>E</a:t>
            </a:r>
            <a:endParaRPr sz="1200">
              <a:solidFill>
                <a:srgbClr val="333333"/>
              </a:solidFill>
              <a:highlight>
                <a:srgbClr val="FFFFFF"/>
              </a:highlight>
              <a:latin typeface="Roboto"/>
              <a:ea typeface="Roboto"/>
              <a:cs typeface="Roboto"/>
              <a:sym typeface="Roboto"/>
            </a:endParaRPr>
          </a:p>
          <a:p>
            <a:pPr indent="0" lvl="0" marL="0" rtl="0" algn="l">
              <a:spcBef>
                <a:spcPts val="1600"/>
              </a:spcBef>
              <a:spcAft>
                <a:spcPts val="1600"/>
              </a:spcAft>
              <a:buNone/>
            </a:pPr>
            <a:r>
              <a:t/>
            </a:r>
            <a:endParaRPr sz="1200">
              <a:solidFill>
                <a:srgbClr val="222222"/>
              </a:solidFill>
              <a:highlight>
                <a:srgbClr val="FFFFFF"/>
              </a:highlight>
              <a:latin typeface="Roboto"/>
              <a:ea typeface="Roboto"/>
              <a:cs typeface="Roboto"/>
              <a:sym typeface="Roboto"/>
            </a:endParaRPr>
          </a:p>
        </p:txBody>
      </p:sp>
      <p:sp>
        <p:nvSpPr>
          <p:cNvPr id="296" name="Google Shape;296;p44"/>
          <p:cNvSpPr txBox="1"/>
          <p:nvPr>
            <p:ph type="title"/>
          </p:nvPr>
        </p:nvSpPr>
        <p:spPr>
          <a:xfrm>
            <a:off x="152400" y="514350"/>
            <a:ext cx="8839200" cy="822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
              <a:t>Evaluation vs Diagnostic Teaching</a:t>
            </a:r>
            <a:endParaRPr/>
          </a:p>
        </p:txBody>
      </p:sp>
      <p:sp>
        <p:nvSpPr>
          <p:cNvPr id="297" name="Google Shape;297;p44"/>
          <p:cNvSpPr txBox="1"/>
          <p:nvPr>
            <p:ph idx="12" type="sldNum"/>
          </p:nvPr>
        </p:nvSpPr>
        <p:spPr>
          <a:xfrm>
            <a:off x="152400" y="133350"/>
            <a:ext cx="7620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45"/>
          <p:cNvSpPr txBox="1"/>
          <p:nvPr>
            <p:ph idx="1" type="body"/>
          </p:nvPr>
        </p:nvSpPr>
        <p:spPr>
          <a:xfrm>
            <a:off x="152400" y="1337225"/>
            <a:ext cx="8839200" cy="35967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b="1" lang="en" sz="2800">
                <a:latin typeface="Calibri"/>
                <a:ea typeface="Calibri"/>
                <a:cs typeface="Calibri"/>
                <a:sym typeface="Calibri"/>
              </a:rPr>
              <a:t>Diagnostic Teaching:</a:t>
            </a:r>
            <a:r>
              <a:rPr lang="en" sz="2800">
                <a:latin typeface="Calibri"/>
                <a:ea typeface="Calibri"/>
                <a:cs typeface="Calibri"/>
                <a:sym typeface="Calibri"/>
              </a:rPr>
              <a:t>  </a:t>
            </a:r>
            <a:r>
              <a:rPr lang="en" sz="2200">
                <a:solidFill>
                  <a:srgbClr val="222222"/>
                </a:solidFill>
                <a:highlight>
                  <a:srgbClr val="FFFFFF"/>
                </a:highlight>
                <a:latin typeface="Calibri"/>
                <a:ea typeface="Calibri"/>
                <a:cs typeface="Calibri"/>
                <a:sym typeface="Calibri"/>
              </a:rPr>
              <a:t>This type of </a:t>
            </a:r>
            <a:r>
              <a:rPr b="1" lang="en" sz="2200">
                <a:solidFill>
                  <a:srgbClr val="222222"/>
                </a:solidFill>
                <a:highlight>
                  <a:srgbClr val="FFFFFF"/>
                </a:highlight>
                <a:latin typeface="Calibri"/>
                <a:ea typeface="Calibri"/>
                <a:cs typeface="Calibri"/>
                <a:sym typeface="Calibri"/>
              </a:rPr>
              <a:t>teaching</a:t>
            </a:r>
            <a:r>
              <a:rPr lang="en" sz="2200">
                <a:solidFill>
                  <a:srgbClr val="222222"/>
                </a:solidFill>
                <a:highlight>
                  <a:srgbClr val="FFFFFF"/>
                </a:highlight>
                <a:latin typeface="Calibri"/>
                <a:ea typeface="Calibri"/>
                <a:cs typeface="Calibri"/>
                <a:sym typeface="Calibri"/>
              </a:rPr>
              <a:t> involves a constant interplay between assessment and instruction to evaluate learning abilities and </a:t>
            </a:r>
            <a:r>
              <a:rPr b="1" lang="en" sz="2200">
                <a:solidFill>
                  <a:srgbClr val="222222"/>
                </a:solidFill>
                <a:highlight>
                  <a:srgbClr val="FFFFFF"/>
                </a:highlight>
                <a:latin typeface="Calibri"/>
                <a:ea typeface="Calibri"/>
                <a:cs typeface="Calibri"/>
                <a:sym typeface="Calibri"/>
              </a:rPr>
              <a:t>teaching</a:t>
            </a:r>
            <a:r>
              <a:rPr lang="en" sz="2200">
                <a:solidFill>
                  <a:srgbClr val="222222"/>
                </a:solidFill>
                <a:highlight>
                  <a:srgbClr val="FFFFFF"/>
                </a:highlight>
                <a:latin typeface="Calibri"/>
                <a:ea typeface="Calibri"/>
                <a:cs typeface="Calibri"/>
                <a:sym typeface="Calibri"/>
              </a:rPr>
              <a:t> effectiveness, respectively.  </a:t>
            </a:r>
            <a:r>
              <a:rPr lang="en" sz="2100" u="sng">
                <a:solidFill>
                  <a:schemeClr val="hlink"/>
                </a:solidFill>
                <a:latin typeface="Calibri"/>
                <a:ea typeface="Calibri"/>
                <a:cs typeface="Calibri"/>
                <a:sym typeface="Calibri"/>
                <a:hlinkClick r:id="rId3"/>
              </a:rPr>
              <a:t>https://tophat.com/glossary/d/diagnostic-teaching/</a:t>
            </a:r>
            <a:endParaRPr sz="2200">
              <a:solidFill>
                <a:srgbClr val="222222"/>
              </a:solidFill>
              <a:highlight>
                <a:srgbClr val="FFFFFF"/>
              </a:highlight>
              <a:latin typeface="Calibri"/>
              <a:ea typeface="Calibri"/>
              <a:cs typeface="Calibri"/>
              <a:sym typeface="Calibri"/>
            </a:endParaRPr>
          </a:p>
          <a:p>
            <a:pPr indent="0" lvl="0" marL="0" rtl="0" algn="l">
              <a:spcBef>
                <a:spcPts val="1600"/>
              </a:spcBef>
              <a:spcAft>
                <a:spcPts val="0"/>
              </a:spcAft>
              <a:buNone/>
            </a:pPr>
            <a:r>
              <a:rPr lang="en" sz="2200">
                <a:solidFill>
                  <a:srgbClr val="333333"/>
                </a:solidFill>
                <a:highlight>
                  <a:srgbClr val="FFFFFF"/>
                </a:highlight>
                <a:latin typeface="Calibri"/>
                <a:ea typeface="Calibri"/>
                <a:cs typeface="Calibri"/>
                <a:sym typeface="Calibri"/>
              </a:rPr>
              <a:t>The big idea behind Diagnostic Teaching is to illuminate and remove barriers to student understanding. When students have problems, you need to be able to systematically identify and fix them.  </a:t>
            </a:r>
            <a:r>
              <a:rPr lang="en" sz="2100">
                <a:solidFill>
                  <a:schemeClr val="dk1"/>
                </a:solidFill>
                <a:latin typeface="Calibri"/>
                <a:ea typeface="Calibri"/>
                <a:cs typeface="Calibri"/>
                <a:sym typeface="Calibri"/>
              </a:rPr>
              <a:t> </a:t>
            </a:r>
            <a:r>
              <a:rPr lang="en" sz="2100" u="sng">
                <a:solidFill>
                  <a:schemeClr val="accent5"/>
                </a:solidFill>
                <a:latin typeface="Calibri"/>
                <a:ea typeface="Calibri"/>
                <a:cs typeface="Calibri"/>
                <a:sym typeface="Calibri"/>
                <a:hlinkClick r:id="rId4">
                  <a:extLst>
                    <a:ext uri="{A12FA001-AC4F-418D-AE19-62706E023703}">
                      <ahyp:hlinkClr val="tx"/>
                    </a:ext>
                  </a:extLst>
                </a:hlinkClick>
              </a:rPr>
              <a:t>https://www.teachthought.com/pedagogy/diagnostic-teaching-why-students-struggle/</a:t>
            </a:r>
            <a:endParaRPr sz="2100">
              <a:solidFill>
                <a:schemeClr val="dk1"/>
              </a:solidFill>
              <a:latin typeface="Calibri"/>
              <a:ea typeface="Calibri"/>
              <a:cs typeface="Calibri"/>
              <a:sym typeface="Calibri"/>
            </a:endParaRPr>
          </a:p>
          <a:p>
            <a:pPr indent="0" lvl="0" marL="0" rtl="0" algn="l">
              <a:lnSpc>
                <a:spcPct val="100000"/>
              </a:lnSpc>
              <a:spcBef>
                <a:spcPts val="1600"/>
              </a:spcBef>
              <a:spcAft>
                <a:spcPts val="0"/>
              </a:spcAft>
              <a:buClr>
                <a:schemeClr val="dk1"/>
              </a:buClr>
              <a:buSzPts val="1100"/>
              <a:buFont typeface="Arial"/>
              <a:buNone/>
            </a:pPr>
            <a:r>
              <a:t/>
            </a:r>
            <a:endParaRPr sz="1100">
              <a:solidFill>
                <a:schemeClr val="dk1"/>
              </a:solidFill>
            </a:endParaRPr>
          </a:p>
          <a:p>
            <a:pPr indent="0" lvl="0" marL="0" rtl="0" algn="l">
              <a:spcBef>
                <a:spcPts val="360"/>
              </a:spcBef>
              <a:spcAft>
                <a:spcPts val="0"/>
              </a:spcAft>
              <a:buNone/>
            </a:pPr>
            <a:r>
              <a:t/>
            </a:r>
            <a:endParaRPr sz="1200">
              <a:solidFill>
                <a:srgbClr val="333333"/>
              </a:solidFill>
              <a:highlight>
                <a:srgbClr val="FFFFFF"/>
              </a:highlight>
              <a:latin typeface="Roboto"/>
              <a:ea typeface="Roboto"/>
              <a:cs typeface="Roboto"/>
              <a:sym typeface="Roboto"/>
            </a:endParaRPr>
          </a:p>
          <a:p>
            <a:pPr indent="0" lvl="0" marL="0" rtl="0" algn="l">
              <a:spcBef>
                <a:spcPts val="1600"/>
              </a:spcBef>
              <a:spcAft>
                <a:spcPts val="1600"/>
              </a:spcAft>
              <a:buNone/>
            </a:pPr>
            <a:r>
              <a:t/>
            </a:r>
            <a:endParaRPr sz="1200">
              <a:solidFill>
                <a:srgbClr val="222222"/>
              </a:solidFill>
              <a:highlight>
                <a:srgbClr val="FFFFFF"/>
              </a:highlight>
              <a:latin typeface="Roboto"/>
              <a:ea typeface="Roboto"/>
              <a:cs typeface="Roboto"/>
              <a:sym typeface="Roboto"/>
            </a:endParaRPr>
          </a:p>
        </p:txBody>
      </p:sp>
      <p:sp>
        <p:nvSpPr>
          <p:cNvPr id="303" name="Google Shape;303;p45"/>
          <p:cNvSpPr txBox="1"/>
          <p:nvPr>
            <p:ph type="title"/>
          </p:nvPr>
        </p:nvSpPr>
        <p:spPr>
          <a:xfrm>
            <a:off x="152400" y="617225"/>
            <a:ext cx="8839200" cy="720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
              <a:t>Evaluation vs Diagnostic Teaching</a:t>
            </a:r>
            <a:endParaRPr/>
          </a:p>
        </p:txBody>
      </p:sp>
      <p:sp>
        <p:nvSpPr>
          <p:cNvPr id="304" name="Google Shape;304;p45"/>
          <p:cNvSpPr txBox="1"/>
          <p:nvPr>
            <p:ph idx="12" type="sldNum"/>
          </p:nvPr>
        </p:nvSpPr>
        <p:spPr>
          <a:xfrm>
            <a:off x="152400" y="133350"/>
            <a:ext cx="7620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9"/>
          <p:cNvSpPr txBox="1"/>
          <p:nvPr>
            <p:ph idx="12" type="sldNum"/>
          </p:nvPr>
        </p:nvSpPr>
        <p:spPr>
          <a:xfrm>
            <a:off x="152400" y="133350"/>
            <a:ext cx="7620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
        <p:nvSpPr>
          <p:cNvPr id="89" name="Google Shape;89;p19"/>
          <p:cNvSpPr txBox="1"/>
          <p:nvPr>
            <p:ph idx="1" type="body"/>
          </p:nvPr>
        </p:nvSpPr>
        <p:spPr>
          <a:xfrm>
            <a:off x="152400" y="1407175"/>
            <a:ext cx="8839200" cy="3526800"/>
          </a:xfrm>
          <a:prstGeom prst="rect">
            <a:avLst/>
          </a:prstGeom>
        </p:spPr>
        <p:txBody>
          <a:bodyPr anchorCtr="0" anchor="t" bIns="45700" lIns="91425" spcFirstLastPara="1" rIns="91425" wrap="square" tIns="45700">
            <a:noAutofit/>
          </a:bodyPr>
          <a:lstStyle/>
          <a:p>
            <a:pPr indent="-342900" lvl="0" marL="457200" rtl="0" algn="l">
              <a:spcBef>
                <a:spcPts val="360"/>
              </a:spcBef>
              <a:spcAft>
                <a:spcPts val="0"/>
              </a:spcAft>
              <a:buSzPts val="1800"/>
              <a:buChar char="●"/>
            </a:pPr>
            <a:r>
              <a:rPr lang="en"/>
              <a:t>Modified Jigsaw: </a:t>
            </a:r>
            <a:r>
              <a:rPr b="1" i="1" lang="en"/>
              <a:t>Dimensions of Specially Designed Instruction</a:t>
            </a:r>
            <a:r>
              <a:rPr lang="en"/>
              <a:t> (excerpt from Co-Teach! (3rd ed. by M. Friend), hidden slides 20-22, is an optional activity that requires copyright guidelines on printing and sharing the text excerpt (see slide notes).</a:t>
            </a:r>
            <a:endParaRPr/>
          </a:p>
          <a:p>
            <a:pPr indent="-342900" lvl="0" marL="457200" rtl="0" algn="l">
              <a:spcBef>
                <a:spcPts val="0"/>
              </a:spcBef>
              <a:spcAft>
                <a:spcPts val="0"/>
              </a:spcAft>
              <a:buSzPts val="1800"/>
              <a:buChar char="●"/>
            </a:pPr>
            <a:r>
              <a:rPr lang="en"/>
              <a:t>H.O. #3: </a:t>
            </a:r>
            <a:r>
              <a:rPr b="1" i="1" lang="en"/>
              <a:t>SDI &amp; MTSS, </a:t>
            </a:r>
            <a:r>
              <a:rPr lang="en"/>
              <a:t>slide 55, </a:t>
            </a:r>
            <a:r>
              <a:rPr lang="en"/>
              <a:t>as a link for presenter to open and share, while participants may access electronically.</a:t>
            </a:r>
            <a:endParaRPr/>
          </a:p>
          <a:p>
            <a:pPr indent="-342900" lvl="0" marL="457200" rtl="0" algn="l">
              <a:spcBef>
                <a:spcPts val="0"/>
              </a:spcBef>
              <a:spcAft>
                <a:spcPts val="0"/>
              </a:spcAft>
              <a:buSzPts val="1800"/>
              <a:buChar char="●"/>
            </a:pPr>
            <a:r>
              <a:rPr lang="en"/>
              <a:t>H.O. #4: UDL, slide 62, has a link for presenter to open and share, while participants may access electronically.</a:t>
            </a:r>
            <a:endParaRPr/>
          </a:p>
        </p:txBody>
      </p:sp>
      <p:sp>
        <p:nvSpPr>
          <p:cNvPr id="90" name="Google Shape;90;p19"/>
          <p:cNvSpPr txBox="1"/>
          <p:nvPr>
            <p:ph type="title"/>
          </p:nvPr>
        </p:nvSpPr>
        <p:spPr>
          <a:xfrm>
            <a:off x="152400" y="742950"/>
            <a:ext cx="8839200" cy="5055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 sz="3000"/>
              <a:t>Special Notes: Handouts &amp; Activities</a:t>
            </a:r>
            <a:endParaRPr sz="30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46"/>
          <p:cNvSpPr txBox="1"/>
          <p:nvPr>
            <p:ph idx="1" type="body"/>
          </p:nvPr>
        </p:nvSpPr>
        <p:spPr>
          <a:xfrm>
            <a:off x="152400" y="1619250"/>
            <a:ext cx="8839200" cy="3314700"/>
          </a:xfrm>
          <a:prstGeom prst="rect">
            <a:avLst/>
          </a:prstGeom>
          <a:noFill/>
          <a:ln>
            <a:noFill/>
          </a:ln>
        </p:spPr>
        <p:txBody>
          <a:bodyPr anchorCtr="0" anchor="t" bIns="91425" lIns="91425" spcFirstLastPara="1" rIns="91425" wrap="square" tIns="91425">
            <a:noAutofit/>
          </a:bodyPr>
          <a:lstStyle/>
          <a:p>
            <a:pPr indent="-431800" lvl="0" marL="457200" marR="0" rtl="0" algn="l">
              <a:lnSpc>
                <a:spcPct val="100000"/>
              </a:lnSpc>
              <a:spcBef>
                <a:spcPts val="640"/>
              </a:spcBef>
              <a:spcAft>
                <a:spcPts val="0"/>
              </a:spcAft>
              <a:buClr>
                <a:srgbClr val="000000"/>
              </a:buClr>
              <a:buSzPts val="3200"/>
              <a:buFont typeface="Arial"/>
              <a:buChar char="●"/>
            </a:pPr>
            <a:r>
              <a:rPr lang="en" sz="3200">
                <a:solidFill>
                  <a:srgbClr val="000000"/>
                </a:solidFill>
                <a:latin typeface="Calibri"/>
                <a:ea typeface="Calibri"/>
                <a:cs typeface="Calibri"/>
                <a:sym typeface="Calibri"/>
              </a:rPr>
              <a:t>Determine student progress through </a:t>
            </a:r>
            <a:r>
              <a:rPr b="0" i="0" lang="en" sz="3200" u="none" cap="none" strike="noStrike">
                <a:solidFill>
                  <a:srgbClr val="000000"/>
                </a:solidFill>
                <a:latin typeface="Calibri"/>
                <a:ea typeface="Calibri"/>
                <a:cs typeface="Calibri"/>
                <a:sym typeface="Calibri"/>
              </a:rPr>
              <a:t>the ongoing process of collecting and analyzing data</a:t>
            </a:r>
            <a:r>
              <a:rPr lang="en" sz="3200">
                <a:solidFill>
                  <a:srgbClr val="000000"/>
                </a:solidFill>
                <a:latin typeface="Calibri"/>
                <a:ea typeface="Calibri"/>
                <a:cs typeface="Calibri"/>
                <a:sym typeface="Calibri"/>
              </a:rPr>
              <a:t>.</a:t>
            </a:r>
            <a:endParaRPr sz="3200">
              <a:solidFill>
                <a:srgbClr val="000000"/>
              </a:solidFill>
              <a:latin typeface="Calibri"/>
              <a:ea typeface="Calibri"/>
              <a:cs typeface="Calibri"/>
              <a:sym typeface="Calibri"/>
            </a:endParaRPr>
          </a:p>
          <a:p>
            <a:pPr indent="-431800" lvl="0" marL="457200" marR="0" rtl="0" algn="l">
              <a:lnSpc>
                <a:spcPct val="100000"/>
              </a:lnSpc>
              <a:spcBef>
                <a:spcPts val="640"/>
              </a:spcBef>
              <a:spcAft>
                <a:spcPts val="0"/>
              </a:spcAft>
              <a:buClr>
                <a:srgbClr val="000000"/>
              </a:buClr>
              <a:buSzPts val="3200"/>
              <a:buFont typeface="Arial"/>
              <a:buChar char="●"/>
            </a:pPr>
            <a:r>
              <a:rPr lang="en" sz="3200">
                <a:solidFill>
                  <a:srgbClr val="000000"/>
                </a:solidFill>
                <a:latin typeface="Calibri"/>
                <a:ea typeface="Calibri"/>
                <a:cs typeface="Calibri"/>
                <a:sym typeface="Calibri"/>
              </a:rPr>
              <a:t>Use this </a:t>
            </a:r>
            <a:r>
              <a:rPr b="0" i="0" lang="en" sz="3200" u="none" cap="none" strike="noStrike">
                <a:solidFill>
                  <a:srgbClr val="000000"/>
                </a:solidFill>
                <a:latin typeface="Calibri"/>
                <a:ea typeface="Calibri"/>
                <a:cs typeface="Calibri"/>
                <a:sym typeface="Calibri"/>
              </a:rPr>
              <a:t>scientifically based practice to assess students’ academic, behav</a:t>
            </a:r>
            <a:r>
              <a:rPr lang="en" sz="3200">
                <a:solidFill>
                  <a:srgbClr val="000000"/>
                </a:solidFill>
                <a:latin typeface="Calibri"/>
                <a:ea typeface="Calibri"/>
                <a:cs typeface="Calibri"/>
                <a:sym typeface="Calibri"/>
              </a:rPr>
              <a:t>ior, and social</a:t>
            </a:r>
            <a:r>
              <a:rPr b="0" i="0" lang="en" sz="3200" u="none" cap="none" strike="noStrike">
                <a:solidFill>
                  <a:srgbClr val="000000"/>
                </a:solidFill>
                <a:latin typeface="Calibri"/>
                <a:ea typeface="Calibri"/>
                <a:cs typeface="Calibri"/>
                <a:sym typeface="Calibri"/>
              </a:rPr>
              <a:t> performance and to evaluate the effectiveness of instruction.</a:t>
            </a:r>
            <a:endParaRPr b="0" i="0" sz="3200" u="none" cap="none" strike="noStrike">
              <a:solidFill>
                <a:srgbClr val="000000"/>
              </a:solidFill>
              <a:latin typeface="Calibri"/>
              <a:ea typeface="Calibri"/>
              <a:cs typeface="Calibri"/>
              <a:sym typeface="Calibri"/>
            </a:endParaRPr>
          </a:p>
        </p:txBody>
      </p:sp>
      <p:sp>
        <p:nvSpPr>
          <p:cNvPr id="311" name="Google Shape;311;p46"/>
          <p:cNvSpPr txBox="1"/>
          <p:nvPr>
            <p:ph type="title"/>
          </p:nvPr>
        </p:nvSpPr>
        <p:spPr>
          <a:xfrm>
            <a:off x="152400" y="742950"/>
            <a:ext cx="8839200" cy="800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4000"/>
              <a:buFont typeface="Calibri"/>
              <a:buNone/>
            </a:pPr>
            <a:r>
              <a:rPr b="1" i="0" lang="en" sz="5000" u="none" cap="none" strike="noStrike">
                <a:solidFill>
                  <a:schemeClr val="dk1"/>
                </a:solidFill>
                <a:latin typeface="Calibri"/>
                <a:ea typeface="Calibri"/>
                <a:cs typeface="Calibri"/>
                <a:sym typeface="Calibri"/>
              </a:rPr>
              <a:t>Progress Monitoring of SDI</a:t>
            </a:r>
            <a:endParaRPr b="1" i="0" sz="5000" u="none" cap="none" strike="noStrike">
              <a:solidFill>
                <a:schemeClr val="dk1"/>
              </a:solidFill>
              <a:latin typeface="Calibri"/>
              <a:ea typeface="Calibri"/>
              <a:cs typeface="Calibri"/>
              <a:sym typeface="Calibri"/>
            </a:endParaRPr>
          </a:p>
        </p:txBody>
      </p:sp>
      <p:sp>
        <p:nvSpPr>
          <p:cNvPr id="312" name="Google Shape;312;p46"/>
          <p:cNvSpPr txBox="1"/>
          <p:nvPr>
            <p:ph idx="12" type="sldNum"/>
          </p:nvPr>
        </p:nvSpPr>
        <p:spPr>
          <a:xfrm>
            <a:off x="152400" y="133350"/>
            <a:ext cx="7620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47"/>
          <p:cNvSpPr txBox="1"/>
          <p:nvPr>
            <p:ph type="title"/>
          </p:nvPr>
        </p:nvSpPr>
        <p:spPr>
          <a:xfrm>
            <a:off x="152400" y="578625"/>
            <a:ext cx="8839200" cy="667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4800">
                <a:latin typeface="Calibri"/>
                <a:ea typeface="Calibri"/>
                <a:cs typeface="Calibri"/>
                <a:sym typeface="Calibri"/>
              </a:rPr>
              <a:t>Users &amp; Uses of Assessment Data</a:t>
            </a:r>
            <a:endParaRPr i="0" sz="5200" u="none" cap="none" strike="noStrike">
              <a:solidFill>
                <a:schemeClr val="dk1"/>
              </a:solidFill>
              <a:latin typeface="Calibri"/>
              <a:ea typeface="Calibri"/>
              <a:cs typeface="Calibri"/>
              <a:sym typeface="Calibri"/>
            </a:endParaRPr>
          </a:p>
        </p:txBody>
      </p:sp>
      <p:graphicFrame>
        <p:nvGraphicFramePr>
          <p:cNvPr id="319" name="Google Shape;319;p47"/>
          <p:cNvGraphicFramePr/>
          <p:nvPr/>
        </p:nvGraphicFramePr>
        <p:xfrm>
          <a:off x="196825" y="1316075"/>
          <a:ext cx="3000000" cy="3000000"/>
        </p:xfrm>
        <a:graphic>
          <a:graphicData uri="http://schemas.openxmlformats.org/drawingml/2006/table">
            <a:tbl>
              <a:tblPr>
                <a:noFill/>
                <a:tableStyleId>{72EAD7AE-74A7-4B32-BBF3-9DA3916A58C0}</a:tableStyleId>
              </a:tblPr>
              <a:tblGrid>
                <a:gridCol w="2989200"/>
                <a:gridCol w="2831600"/>
                <a:gridCol w="2929550"/>
              </a:tblGrid>
              <a:tr h="616975">
                <a:tc>
                  <a:txBody>
                    <a:bodyPr/>
                    <a:lstStyle/>
                    <a:p>
                      <a:pPr indent="0" lvl="0" marL="0" rtl="0" algn="l">
                        <a:lnSpc>
                          <a:spcPct val="100000"/>
                        </a:lnSpc>
                        <a:spcBef>
                          <a:spcPts val="100"/>
                        </a:spcBef>
                        <a:spcAft>
                          <a:spcPts val="100"/>
                        </a:spcAft>
                        <a:buClr>
                          <a:schemeClr val="dk1"/>
                        </a:buClr>
                        <a:buSzPts val="1100"/>
                        <a:buFont typeface="Arial"/>
                        <a:buNone/>
                      </a:pPr>
                      <a:r>
                        <a:rPr b="1" lang="en" sz="3500">
                          <a:solidFill>
                            <a:srgbClr val="073763"/>
                          </a:solidFill>
                          <a:latin typeface="Calibri"/>
                          <a:ea typeface="Calibri"/>
                          <a:cs typeface="Calibri"/>
                          <a:sym typeface="Calibri"/>
                        </a:rPr>
                        <a:t>Data</a:t>
                      </a:r>
                      <a:r>
                        <a:rPr b="1" lang="en" sz="3500">
                          <a:solidFill>
                            <a:srgbClr val="073763"/>
                          </a:solidFill>
                          <a:latin typeface="Calibri"/>
                          <a:ea typeface="Calibri"/>
                          <a:cs typeface="Calibri"/>
                          <a:sym typeface="Calibri"/>
                        </a:rPr>
                        <a:t> </a:t>
                      </a:r>
                      <a:endParaRPr sz="2500">
                        <a:solidFill>
                          <a:srgbClr val="073763"/>
                        </a:solidFill>
                        <a:latin typeface="Calibri"/>
                        <a:ea typeface="Calibri"/>
                        <a:cs typeface="Calibri"/>
                        <a:sym typeface="Calibri"/>
                      </a:endParaRPr>
                    </a:p>
                  </a:txBody>
                  <a:tcPr marT="91425" marB="91425" marR="91425" marL="91425"/>
                </a:tc>
                <a:tc>
                  <a:txBody>
                    <a:bodyPr/>
                    <a:lstStyle/>
                    <a:p>
                      <a:pPr indent="0" lvl="0" marL="0" rtl="0" algn="l">
                        <a:lnSpc>
                          <a:spcPct val="100000"/>
                        </a:lnSpc>
                        <a:spcBef>
                          <a:spcPts val="100"/>
                        </a:spcBef>
                        <a:spcAft>
                          <a:spcPts val="100"/>
                        </a:spcAft>
                        <a:buNone/>
                      </a:pPr>
                      <a:r>
                        <a:rPr b="1" lang="en" sz="3500">
                          <a:solidFill>
                            <a:srgbClr val="073763"/>
                          </a:solidFill>
                          <a:latin typeface="Calibri"/>
                          <a:ea typeface="Calibri"/>
                          <a:cs typeface="Calibri"/>
                          <a:sym typeface="Calibri"/>
                        </a:rPr>
                        <a:t>Uses</a:t>
                      </a:r>
                      <a:endParaRPr b="1" sz="3500">
                        <a:solidFill>
                          <a:srgbClr val="073763"/>
                        </a:solidFill>
                        <a:latin typeface="Calibri"/>
                        <a:ea typeface="Calibri"/>
                        <a:cs typeface="Calibri"/>
                        <a:sym typeface="Calibri"/>
                      </a:endParaRPr>
                    </a:p>
                  </a:txBody>
                  <a:tcPr marT="91425" marB="91425" marR="91425" marL="91425">
                    <a:solidFill>
                      <a:srgbClr val="FFFFFF"/>
                    </a:solidFill>
                  </a:tcPr>
                </a:tc>
                <a:tc>
                  <a:txBody>
                    <a:bodyPr/>
                    <a:lstStyle/>
                    <a:p>
                      <a:pPr indent="0" lvl="0" marL="0" rtl="0" algn="l">
                        <a:lnSpc>
                          <a:spcPct val="100000"/>
                        </a:lnSpc>
                        <a:spcBef>
                          <a:spcPts val="100"/>
                        </a:spcBef>
                        <a:spcAft>
                          <a:spcPts val="100"/>
                        </a:spcAft>
                        <a:buClr>
                          <a:schemeClr val="dk1"/>
                        </a:buClr>
                        <a:buSzPts val="1100"/>
                        <a:buFont typeface="Arial"/>
                        <a:buNone/>
                      </a:pPr>
                      <a:r>
                        <a:rPr b="1" lang="en" sz="3500">
                          <a:solidFill>
                            <a:srgbClr val="073763"/>
                          </a:solidFill>
                          <a:latin typeface="Calibri"/>
                          <a:ea typeface="Calibri"/>
                          <a:cs typeface="Calibri"/>
                          <a:sym typeface="Calibri"/>
                        </a:rPr>
                        <a:t>Users</a:t>
                      </a:r>
                      <a:endParaRPr sz="2400">
                        <a:solidFill>
                          <a:srgbClr val="073763"/>
                        </a:solidFill>
                        <a:latin typeface="Calibri"/>
                        <a:ea typeface="Calibri"/>
                        <a:cs typeface="Calibri"/>
                        <a:sym typeface="Calibri"/>
                      </a:endParaRPr>
                    </a:p>
                  </a:txBody>
                  <a:tcPr marT="91425" marB="91425" marR="91425" marL="91425"/>
                </a:tc>
              </a:tr>
              <a:tr h="690225">
                <a:tc>
                  <a:txBody>
                    <a:bodyPr/>
                    <a:lstStyle/>
                    <a:p>
                      <a:pPr indent="0" lvl="0" marL="0" rtl="0" algn="l">
                        <a:lnSpc>
                          <a:spcPct val="100000"/>
                        </a:lnSpc>
                        <a:spcBef>
                          <a:spcPts val="100"/>
                        </a:spcBef>
                        <a:spcAft>
                          <a:spcPts val="100"/>
                        </a:spcAft>
                        <a:buClr>
                          <a:schemeClr val="dk1"/>
                        </a:buClr>
                        <a:buSzPts val="1100"/>
                        <a:buFont typeface="Arial"/>
                        <a:buNone/>
                      </a:pPr>
                      <a:r>
                        <a:rPr lang="en" sz="2400">
                          <a:solidFill>
                            <a:srgbClr val="073763"/>
                          </a:solidFill>
                          <a:latin typeface="Calibri"/>
                          <a:ea typeface="Calibri"/>
                          <a:cs typeface="Calibri"/>
                          <a:sym typeface="Calibri"/>
                        </a:rPr>
                        <a:t>Evaluative </a:t>
                      </a:r>
                      <a:endParaRPr>
                        <a:solidFill>
                          <a:srgbClr val="073763"/>
                        </a:solidFill>
                        <a:latin typeface="Calibri"/>
                        <a:ea typeface="Calibri"/>
                        <a:cs typeface="Calibri"/>
                        <a:sym typeface="Calibri"/>
                      </a:endParaRPr>
                    </a:p>
                  </a:txBody>
                  <a:tcPr marT="91425" marB="91425" marR="91425" marL="91425"/>
                </a:tc>
                <a:tc>
                  <a:txBody>
                    <a:bodyPr/>
                    <a:lstStyle/>
                    <a:p>
                      <a:pPr indent="0" lvl="0" marL="0" rtl="0" algn="l">
                        <a:lnSpc>
                          <a:spcPct val="100000"/>
                        </a:lnSpc>
                        <a:spcBef>
                          <a:spcPts val="100"/>
                        </a:spcBef>
                        <a:spcAft>
                          <a:spcPts val="100"/>
                        </a:spcAft>
                        <a:buClr>
                          <a:schemeClr val="dk1"/>
                        </a:buClr>
                        <a:buSzPts val="1100"/>
                        <a:buFont typeface="Arial"/>
                        <a:buNone/>
                      </a:pPr>
                      <a:r>
                        <a:rPr lang="en" sz="2400">
                          <a:solidFill>
                            <a:srgbClr val="073763"/>
                          </a:solidFill>
                          <a:latin typeface="Calibri"/>
                          <a:ea typeface="Calibri"/>
                          <a:cs typeface="Calibri"/>
                          <a:sym typeface="Calibri"/>
                        </a:rPr>
                        <a:t>Determine eligibility</a:t>
                      </a:r>
                      <a:endParaRPr>
                        <a:solidFill>
                          <a:srgbClr val="073763"/>
                        </a:solidFill>
                        <a:latin typeface="Calibri"/>
                        <a:ea typeface="Calibri"/>
                        <a:cs typeface="Calibri"/>
                        <a:sym typeface="Calibri"/>
                      </a:endParaRPr>
                    </a:p>
                  </a:txBody>
                  <a:tcPr marT="91425" marB="91425" marR="91425" marL="91425"/>
                </a:tc>
                <a:tc>
                  <a:txBody>
                    <a:bodyPr/>
                    <a:lstStyle/>
                    <a:p>
                      <a:pPr indent="0" lvl="0" marL="0" rtl="0" algn="l">
                        <a:lnSpc>
                          <a:spcPct val="100000"/>
                        </a:lnSpc>
                        <a:spcBef>
                          <a:spcPts val="100"/>
                        </a:spcBef>
                        <a:spcAft>
                          <a:spcPts val="100"/>
                        </a:spcAft>
                        <a:buClr>
                          <a:schemeClr val="dk1"/>
                        </a:buClr>
                        <a:buSzPts val="1100"/>
                        <a:buFont typeface="Arial"/>
                        <a:buNone/>
                      </a:pPr>
                      <a:r>
                        <a:rPr lang="en" sz="2400">
                          <a:solidFill>
                            <a:srgbClr val="073763"/>
                          </a:solidFill>
                          <a:latin typeface="Calibri"/>
                          <a:ea typeface="Calibri"/>
                          <a:cs typeface="Calibri"/>
                          <a:sym typeface="Calibri"/>
                        </a:rPr>
                        <a:t>Evaluation Team </a:t>
                      </a:r>
                      <a:endParaRPr sz="1300">
                        <a:solidFill>
                          <a:srgbClr val="073763"/>
                        </a:solidFill>
                        <a:latin typeface="Calibri"/>
                        <a:ea typeface="Calibri"/>
                        <a:cs typeface="Calibri"/>
                        <a:sym typeface="Calibri"/>
                      </a:endParaRPr>
                    </a:p>
                  </a:txBody>
                  <a:tcPr marT="91425" marB="91425" marR="91425" marL="91425"/>
                </a:tc>
              </a:tr>
              <a:tr h="835500">
                <a:tc>
                  <a:txBody>
                    <a:bodyPr/>
                    <a:lstStyle/>
                    <a:p>
                      <a:pPr indent="0" lvl="0" marL="0" rtl="0" algn="l">
                        <a:lnSpc>
                          <a:spcPct val="100000"/>
                        </a:lnSpc>
                        <a:spcBef>
                          <a:spcPts val="100"/>
                        </a:spcBef>
                        <a:spcAft>
                          <a:spcPts val="0"/>
                        </a:spcAft>
                        <a:buClr>
                          <a:schemeClr val="dk1"/>
                        </a:buClr>
                        <a:buSzPts val="1100"/>
                        <a:buFont typeface="Arial"/>
                        <a:buNone/>
                      </a:pPr>
                      <a:r>
                        <a:rPr lang="en" sz="2400">
                          <a:solidFill>
                            <a:srgbClr val="073763"/>
                          </a:solidFill>
                          <a:latin typeface="Calibri"/>
                          <a:ea typeface="Calibri"/>
                          <a:cs typeface="Calibri"/>
                          <a:sym typeface="Calibri"/>
                        </a:rPr>
                        <a:t>Diagnostic/ </a:t>
                      </a:r>
                      <a:endParaRPr sz="2400">
                        <a:solidFill>
                          <a:srgbClr val="073763"/>
                        </a:solidFill>
                        <a:latin typeface="Calibri"/>
                        <a:ea typeface="Calibri"/>
                        <a:cs typeface="Calibri"/>
                        <a:sym typeface="Calibri"/>
                      </a:endParaRPr>
                    </a:p>
                    <a:p>
                      <a:pPr indent="0" lvl="0" marL="0" rtl="0" algn="l">
                        <a:lnSpc>
                          <a:spcPct val="100000"/>
                        </a:lnSpc>
                        <a:spcBef>
                          <a:spcPts val="100"/>
                        </a:spcBef>
                        <a:spcAft>
                          <a:spcPts val="100"/>
                        </a:spcAft>
                        <a:buClr>
                          <a:schemeClr val="dk1"/>
                        </a:buClr>
                        <a:buSzPts val="1100"/>
                        <a:buFont typeface="Arial"/>
                        <a:buNone/>
                      </a:pPr>
                      <a:r>
                        <a:rPr lang="en" sz="2400">
                          <a:solidFill>
                            <a:srgbClr val="073763"/>
                          </a:solidFill>
                          <a:latin typeface="Calibri"/>
                          <a:ea typeface="Calibri"/>
                          <a:cs typeface="Calibri"/>
                          <a:sym typeface="Calibri"/>
                        </a:rPr>
                        <a:t>Formative Assessment</a:t>
                      </a:r>
                      <a:endParaRPr sz="2400">
                        <a:solidFill>
                          <a:srgbClr val="073763"/>
                        </a:solidFill>
                        <a:latin typeface="Calibri"/>
                        <a:ea typeface="Calibri"/>
                        <a:cs typeface="Calibri"/>
                        <a:sym typeface="Calibri"/>
                      </a:endParaRPr>
                    </a:p>
                  </a:txBody>
                  <a:tcPr marT="91425" marB="91425" marR="91425" marL="91425"/>
                </a:tc>
                <a:tc>
                  <a:txBody>
                    <a:bodyPr/>
                    <a:lstStyle/>
                    <a:p>
                      <a:pPr indent="0" lvl="0" marL="0" rtl="0" algn="l">
                        <a:lnSpc>
                          <a:spcPct val="100000"/>
                        </a:lnSpc>
                        <a:spcBef>
                          <a:spcPts val="100"/>
                        </a:spcBef>
                        <a:spcAft>
                          <a:spcPts val="100"/>
                        </a:spcAft>
                        <a:buClr>
                          <a:schemeClr val="dk1"/>
                        </a:buClr>
                        <a:buSzPts val="1100"/>
                        <a:buFont typeface="Arial"/>
                        <a:buNone/>
                      </a:pPr>
                      <a:r>
                        <a:rPr lang="en" sz="2200">
                          <a:solidFill>
                            <a:srgbClr val="073763"/>
                          </a:solidFill>
                          <a:latin typeface="Calibri"/>
                          <a:ea typeface="Calibri"/>
                          <a:cs typeface="Calibri"/>
                          <a:sym typeface="Calibri"/>
                        </a:rPr>
                        <a:t>Determine instruction</a:t>
                      </a:r>
                      <a:endParaRPr sz="1200">
                        <a:solidFill>
                          <a:srgbClr val="073763"/>
                        </a:solidFill>
                        <a:latin typeface="Calibri"/>
                        <a:ea typeface="Calibri"/>
                        <a:cs typeface="Calibri"/>
                        <a:sym typeface="Calibri"/>
                      </a:endParaRPr>
                    </a:p>
                  </a:txBody>
                  <a:tcPr marT="91425" marB="91425" marR="91425" marL="91425"/>
                </a:tc>
                <a:tc>
                  <a:txBody>
                    <a:bodyPr/>
                    <a:lstStyle/>
                    <a:p>
                      <a:pPr indent="0" lvl="0" marL="0" rtl="0" algn="l">
                        <a:lnSpc>
                          <a:spcPct val="100000"/>
                        </a:lnSpc>
                        <a:spcBef>
                          <a:spcPts val="100"/>
                        </a:spcBef>
                        <a:spcAft>
                          <a:spcPts val="100"/>
                        </a:spcAft>
                        <a:buClr>
                          <a:schemeClr val="dk1"/>
                        </a:buClr>
                        <a:buSzPts val="1100"/>
                        <a:buFont typeface="Arial"/>
                        <a:buNone/>
                      </a:pPr>
                      <a:r>
                        <a:rPr lang="en" sz="2300">
                          <a:solidFill>
                            <a:srgbClr val="073763"/>
                          </a:solidFill>
                          <a:latin typeface="Calibri"/>
                          <a:ea typeface="Calibri"/>
                          <a:cs typeface="Calibri"/>
                          <a:sym typeface="Calibri"/>
                        </a:rPr>
                        <a:t>Instructional Provider</a:t>
                      </a:r>
                      <a:endParaRPr sz="1200">
                        <a:solidFill>
                          <a:srgbClr val="073763"/>
                        </a:solidFill>
                        <a:latin typeface="Calibri"/>
                        <a:ea typeface="Calibri"/>
                        <a:cs typeface="Calibri"/>
                        <a:sym typeface="Calibri"/>
                      </a:endParaRPr>
                    </a:p>
                  </a:txBody>
                  <a:tcPr marT="91425" marB="91425" marR="91425" marL="91425"/>
                </a:tc>
              </a:tr>
              <a:tr h="1247625">
                <a:tc>
                  <a:txBody>
                    <a:bodyPr/>
                    <a:lstStyle/>
                    <a:p>
                      <a:pPr indent="0" lvl="0" marL="0" rtl="0" algn="l">
                        <a:lnSpc>
                          <a:spcPct val="100000"/>
                        </a:lnSpc>
                        <a:spcBef>
                          <a:spcPts val="100"/>
                        </a:spcBef>
                        <a:spcAft>
                          <a:spcPts val="100"/>
                        </a:spcAft>
                        <a:buClr>
                          <a:schemeClr val="dk1"/>
                        </a:buClr>
                        <a:buSzPts val="1100"/>
                        <a:buFont typeface="Arial"/>
                        <a:buNone/>
                      </a:pPr>
                      <a:r>
                        <a:rPr lang="en" sz="2400">
                          <a:solidFill>
                            <a:srgbClr val="073763"/>
                          </a:solidFill>
                          <a:latin typeface="Calibri"/>
                          <a:ea typeface="Calibri"/>
                          <a:cs typeface="Calibri"/>
                          <a:sym typeface="Calibri"/>
                        </a:rPr>
                        <a:t>Progress Monitoring </a:t>
                      </a:r>
                      <a:endParaRPr>
                        <a:solidFill>
                          <a:srgbClr val="073763"/>
                        </a:solidFill>
                        <a:latin typeface="Calibri"/>
                        <a:ea typeface="Calibri"/>
                        <a:cs typeface="Calibri"/>
                        <a:sym typeface="Calibri"/>
                      </a:endParaRPr>
                    </a:p>
                  </a:txBody>
                  <a:tcPr marT="91425" marB="91425" marR="91425" marL="91425"/>
                </a:tc>
                <a:tc>
                  <a:txBody>
                    <a:bodyPr/>
                    <a:lstStyle/>
                    <a:p>
                      <a:pPr indent="0" lvl="0" marL="0" rtl="0" algn="l">
                        <a:lnSpc>
                          <a:spcPct val="100000"/>
                        </a:lnSpc>
                        <a:spcBef>
                          <a:spcPts val="100"/>
                        </a:spcBef>
                        <a:spcAft>
                          <a:spcPts val="0"/>
                        </a:spcAft>
                        <a:buNone/>
                      </a:pPr>
                      <a:r>
                        <a:rPr lang="en" sz="2400">
                          <a:solidFill>
                            <a:srgbClr val="073763"/>
                          </a:solidFill>
                          <a:latin typeface="Calibri"/>
                          <a:ea typeface="Calibri"/>
                          <a:cs typeface="Calibri"/>
                          <a:sym typeface="Calibri"/>
                        </a:rPr>
                        <a:t>I</a:t>
                      </a:r>
                      <a:r>
                        <a:rPr lang="en" sz="2400">
                          <a:solidFill>
                            <a:srgbClr val="073763"/>
                          </a:solidFill>
                          <a:latin typeface="Calibri"/>
                          <a:ea typeface="Calibri"/>
                          <a:cs typeface="Calibri"/>
                          <a:sym typeface="Calibri"/>
                        </a:rPr>
                        <a:t>nform daily instruction</a:t>
                      </a:r>
                      <a:endParaRPr sz="2400">
                        <a:solidFill>
                          <a:srgbClr val="073763"/>
                        </a:solidFill>
                        <a:latin typeface="Calibri"/>
                        <a:ea typeface="Calibri"/>
                        <a:cs typeface="Calibri"/>
                        <a:sym typeface="Calibri"/>
                      </a:endParaRPr>
                    </a:p>
                    <a:p>
                      <a:pPr indent="0" lvl="0" marL="0" rtl="0" algn="l">
                        <a:lnSpc>
                          <a:spcPct val="100000"/>
                        </a:lnSpc>
                        <a:spcBef>
                          <a:spcPts val="100"/>
                        </a:spcBef>
                        <a:spcAft>
                          <a:spcPts val="100"/>
                        </a:spcAft>
                        <a:buClr>
                          <a:schemeClr val="dk1"/>
                        </a:buClr>
                        <a:buSzPts val="1100"/>
                        <a:buFont typeface="Arial"/>
                        <a:buNone/>
                      </a:pPr>
                      <a:r>
                        <a:t/>
                      </a:r>
                      <a:endParaRPr>
                        <a:solidFill>
                          <a:srgbClr val="073763"/>
                        </a:solidFill>
                        <a:latin typeface="Calibri"/>
                        <a:ea typeface="Calibri"/>
                        <a:cs typeface="Calibri"/>
                        <a:sym typeface="Calibri"/>
                      </a:endParaRPr>
                    </a:p>
                  </a:txBody>
                  <a:tcPr marT="91425" marB="91425" marR="91425" marL="91425"/>
                </a:tc>
                <a:tc>
                  <a:txBody>
                    <a:bodyPr/>
                    <a:lstStyle/>
                    <a:p>
                      <a:pPr indent="0" lvl="0" marL="0" rtl="0" algn="l">
                        <a:lnSpc>
                          <a:spcPct val="100000"/>
                        </a:lnSpc>
                        <a:spcBef>
                          <a:spcPts val="100"/>
                        </a:spcBef>
                        <a:spcAft>
                          <a:spcPts val="0"/>
                        </a:spcAft>
                        <a:buNone/>
                      </a:pPr>
                      <a:r>
                        <a:rPr lang="en" sz="2300">
                          <a:solidFill>
                            <a:srgbClr val="073763"/>
                          </a:solidFill>
                          <a:latin typeface="Calibri"/>
                          <a:ea typeface="Calibri"/>
                          <a:cs typeface="Calibri"/>
                          <a:sym typeface="Calibri"/>
                        </a:rPr>
                        <a:t>Instructional Provider </a:t>
                      </a:r>
                      <a:endParaRPr sz="2300">
                        <a:solidFill>
                          <a:srgbClr val="073763"/>
                        </a:solidFill>
                        <a:latin typeface="Calibri"/>
                        <a:ea typeface="Calibri"/>
                        <a:cs typeface="Calibri"/>
                        <a:sym typeface="Calibri"/>
                      </a:endParaRPr>
                    </a:p>
                    <a:p>
                      <a:pPr indent="0" lvl="0" marL="0" rtl="0" algn="l">
                        <a:lnSpc>
                          <a:spcPct val="100000"/>
                        </a:lnSpc>
                        <a:spcBef>
                          <a:spcPts val="100"/>
                        </a:spcBef>
                        <a:spcAft>
                          <a:spcPts val="0"/>
                        </a:spcAft>
                        <a:buClr>
                          <a:schemeClr val="dk1"/>
                        </a:buClr>
                        <a:buSzPts val="1100"/>
                        <a:buFont typeface="Arial"/>
                        <a:buNone/>
                      </a:pPr>
                      <a:r>
                        <a:t/>
                      </a:r>
                      <a:endParaRPr sz="2300">
                        <a:solidFill>
                          <a:srgbClr val="073763"/>
                        </a:solidFill>
                        <a:latin typeface="Calibri"/>
                        <a:ea typeface="Calibri"/>
                        <a:cs typeface="Calibri"/>
                        <a:sym typeface="Calibri"/>
                      </a:endParaRPr>
                    </a:p>
                    <a:p>
                      <a:pPr indent="0" lvl="0" marL="0" rtl="0" algn="l">
                        <a:lnSpc>
                          <a:spcPct val="100000"/>
                        </a:lnSpc>
                        <a:spcBef>
                          <a:spcPts val="100"/>
                        </a:spcBef>
                        <a:spcAft>
                          <a:spcPts val="100"/>
                        </a:spcAft>
                        <a:buClr>
                          <a:schemeClr val="dk1"/>
                        </a:buClr>
                        <a:buSzPts val="1100"/>
                        <a:buFont typeface="Arial"/>
                        <a:buNone/>
                      </a:pPr>
                      <a:r>
                        <a:rPr lang="en" sz="2300">
                          <a:solidFill>
                            <a:srgbClr val="073763"/>
                          </a:solidFill>
                          <a:latin typeface="Calibri"/>
                          <a:ea typeface="Calibri"/>
                          <a:cs typeface="Calibri"/>
                          <a:sym typeface="Calibri"/>
                        </a:rPr>
                        <a:t>Student</a:t>
                      </a:r>
                      <a:endParaRPr sz="1200">
                        <a:solidFill>
                          <a:srgbClr val="073763"/>
                        </a:solidFill>
                        <a:latin typeface="Calibri"/>
                        <a:ea typeface="Calibri"/>
                        <a:cs typeface="Calibri"/>
                        <a:sym typeface="Calibri"/>
                      </a:endParaRPr>
                    </a:p>
                  </a:txBody>
                  <a:tcPr marT="91425" marB="91425" marR="91425" marL="91425"/>
                </a:tc>
              </a:tr>
            </a:tbl>
          </a:graphicData>
        </a:graphic>
      </p:graphicFrame>
      <p:sp>
        <p:nvSpPr>
          <p:cNvPr id="320" name="Google Shape;320;p47"/>
          <p:cNvSpPr txBox="1"/>
          <p:nvPr>
            <p:ph idx="12" type="sldNum"/>
          </p:nvPr>
        </p:nvSpPr>
        <p:spPr>
          <a:xfrm>
            <a:off x="152400" y="133350"/>
            <a:ext cx="7620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48"/>
          <p:cNvSpPr txBox="1"/>
          <p:nvPr>
            <p:ph idx="1" type="body"/>
          </p:nvPr>
        </p:nvSpPr>
        <p:spPr>
          <a:xfrm>
            <a:off x="152400" y="1771650"/>
            <a:ext cx="8839200" cy="3314700"/>
          </a:xfrm>
          <a:prstGeom prst="rect">
            <a:avLst/>
          </a:prstGeom>
        </p:spPr>
        <p:txBody>
          <a:bodyPr anchorCtr="0" anchor="t" bIns="45700" lIns="91425" spcFirstLastPara="1" rIns="91425" wrap="square" tIns="45700">
            <a:noAutofit/>
          </a:bodyPr>
          <a:lstStyle/>
          <a:p>
            <a:pPr indent="0" lvl="0" marL="152400" marR="152400" rtl="0" algn="l">
              <a:spcBef>
                <a:spcPts val="0"/>
              </a:spcBef>
              <a:spcAft>
                <a:spcPts val="0"/>
              </a:spcAft>
              <a:buClr>
                <a:schemeClr val="dk1"/>
              </a:buClr>
              <a:buSzPts val="1100"/>
              <a:buFont typeface="Arial"/>
              <a:buNone/>
            </a:pPr>
            <a:r>
              <a:rPr b="1" lang="en" sz="1900">
                <a:solidFill>
                  <a:srgbClr val="222222"/>
                </a:solidFill>
                <a:highlight>
                  <a:srgbClr val="FFFFFF"/>
                </a:highlight>
              </a:rPr>
              <a:t>Formative assessment</a:t>
            </a:r>
            <a:r>
              <a:rPr lang="en" sz="1900">
                <a:solidFill>
                  <a:srgbClr val="222222"/>
                </a:solidFill>
                <a:highlight>
                  <a:srgbClr val="FFFFFF"/>
                </a:highlight>
              </a:rPr>
              <a:t> refers to the ongoing process students and teachers engage in when they. Focus on learning goals. Take stock of where current work is in relation to the goal. Take action to move closer to the goal.</a:t>
            </a:r>
            <a:endParaRPr sz="1900" u="sng">
              <a:solidFill>
                <a:srgbClr val="660099"/>
              </a:solidFill>
              <a:highlight>
                <a:srgbClr val="FFFFFF"/>
              </a:highlight>
              <a:hlinkClick r:id="rId3">
                <a:extLst>
                  <a:ext uri="{A12FA001-AC4F-418D-AE19-62706E023703}">
                    <ahyp:hlinkClr val="tx"/>
                  </a:ext>
                </a:extLst>
              </a:hlinkClick>
            </a:endParaRPr>
          </a:p>
          <a:p>
            <a:pPr indent="0" lvl="0" marL="152400" marR="152400" rtl="0" algn="l">
              <a:lnSpc>
                <a:spcPct val="158000"/>
              </a:lnSpc>
              <a:spcBef>
                <a:spcPts val="0"/>
              </a:spcBef>
              <a:spcAft>
                <a:spcPts val="0"/>
              </a:spcAft>
              <a:buNone/>
            </a:pPr>
            <a:r>
              <a:rPr lang="en" sz="1900" u="sng">
                <a:solidFill>
                  <a:srgbClr val="202124"/>
                </a:solidFill>
                <a:highlight>
                  <a:srgbClr val="FFFFFF"/>
                </a:highlight>
                <a:hlinkClick r:id="rId4">
                  <a:extLst>
                    <a:ext uri="{A12FA001-AC4F-418D-AE19-62706E023703}">
                      <ahyp:hlinkClr val="tx"/>
                    </a:ext>
                  </a:extLst>
                </a:hlinkClick>
              </a:rPr>
              <a:t>www.ascd.org</a:t>
            </a:r>
            <a:r>
              <a:rPr lang="en" sz="1900" u="sng">
                <a:solidFill>
                  <a:srgbClr val="5F6368"/>
                </a:solidFill>
                <a:highlight>
                  <a:srgbClr val="FFFFFF"/>
                </a:highlight>
                <a:hlinkClick r:id="rId5">
                  <a:extLst>
                    <a:ext uri="{A12FA001-AC4F-418D-AE19-62706E023703}">
                      <ahyp:hlinkClr val="tx"/>
                    </a:ext>
                  </a:extLst>
                </a:hlinkClick>
              </a:rPr>
              <a:t> › publications ›</a:t>
            </a:r>
            <a:endParaRPr sz="1900"/>
          </a:p>
          <a:p>
            <a:pPr indent="0" lvl="0" marL="0" rtl="0" algn="l">
              <a:lnSpc>
                <a:spcPct val="100000"/>
              </a:lnSpc>
              <a:spcBef>
                <a:spcPts val="900"/>
              </a:spcBef>
              <a:spcAft>
                <a:spcPts val="0"/>
              </a:spcAft>
              <a:buNone/>
            </a:pPr>
            <a:r>
              <a:rPr b="1" lang="en" sz="1900">
                <a:solidFill>
                  <a:schemeClr val="dk1"/>
                </a:solidFill>
                <a:highlight>
                  <a:srgbClr val="FFFFFF"/>
                </a:highlight>
              </a:rPr>
              <a:t>Evidence-Based Analysis of Formative Assessment</a:t>
            </a:r>
            <a:endParaRPr sz="1900"/>
          </a:p>
          <a:p>
            <a:pPr indent="0" lvl="0" marL="152400" marR="152400" rtl="0" algn="l">
              <a:lnSpc>
                <a:spcPct val="100000"/>
              </a:lnSpc>
              <a:spcBef>
                <a:spcPts val="900"/>
              </a:spcBef>
              <a:spcAft>
                <a:spcPts val="0"/>
              </a:spcAft>
              <a:buNone/>
            </a:pPr>
            <a:r>
              <a:rPr lang="en" sz="1900">
                <a:solidFill>
                  <a:srgbClr val="333333"/>
                </a:solidFill>
                <a:highlight>
                  <a:srgbClr val="FFFFFF"/>
                </a:highlight>
              </a:rPr>
              <a:t>ASHA reported in a study of formative assessments “students reported benefits of formative assessment which provides an ongoing and evidence-based analysis of learning skills”  </a:t>
            </a:r>
            <a:r>
              <a:rPr lang="en" sz="1900" u="sng">
                <a:solidFill>
                  <a:schemeClr val="accent5"/>
                </a:solidFill>
                <a:hlinkClick r:id="rId6">
                  <a:extLst>
                    <a:ext uri="{A12FA001-AC4F-418D-AE19-62706E023703}">
                      <ahyp:hlinkClr val="tx"/>
                    </a:ext>
                  </a:extLst>
                </a:hlinkClick>
              </a:rPr>
              <a:t>https://pubs.asha.org/doi/full/10.1044/ihe11.1.28</a:t>
            </a:r>
            <a:endParaRPr sz="1900">
              <a:solidFill>
                <a:srgbClr val="333333"/>
              </a:solidFill>
              <a:highlight>
                <a:srgbClr val="FFFFFF"/>
              </a:highlight>
            </a:endParaRPr>
          </a:p>
          <a:p>
            <a:pPr indent="0" lvl="0" marL="152400" marR="152400" rtl="0" algn="l">
              <a:lnSpc>
                <a:spcPct val="158000"/>
              </a:lnSpc>
              <a:spcBef>
                <a:spcPts val="0"/>
              </a:spcBef>
              <a:spcAft>
                <a:spcPts val="0"/>
              </a:spcAft>
              <a:buClr>
                <a:schemeClr val="dk1"/>
              </a:buClr>
              <a:buSzPts val="1100"/>
              <a:buFont typeface="Arial"/>
              <a:buNone/>
            </a:pPr>
            <a:r>
              <a:rPr lang="en" sz="1200">
                <a:solidFill>
                  <a:srgbClr val="333333"/>
                </a:solidFill>
                <a:highlight>
                  <a:srgbClr val="FFFFFF"/>
                </a:highlight>
              </a:rPr>
              <a:t>.</a:t>
            </a:r>
            <a:endParaRPr>
              <a:uFill>
                <a:noFill/>
              </a:uFill>
              <a:hlinkClick r:id="rId7"/>
            </a:endParaRPr>
          </a:p>
          <a:p>
            <a:pPr indent="0" lvl="0" marL="0" rtl="0" algn="l">
              <a:spcBef>
                <a:spcPts val="360"/>
              </a:spcBef>
              <a:spcAft>
                <a:spcPts val="1600"/>
              </a:spcAft>
              <a:buNone/>
            </a:pPr>
            <a:r>
              <a:t/>
            </a:r>
            <a:endParaRPr/>
          </a:p>
        </p:txBody>
      </p:sp>
      <p:sp>
        <p:nvSpPr>
          <p:cNvPr id="326" name="Google Shape;326;p48"/>
          <p:cNvSpPr txBox="1"/>
          <p:nvPr>
            <p:ph type="title"/>
          </p:nvPr>
        </p:nvSpPr>
        <p:spPr>
          <a:xfrm>
            <a:off x="152400" y="742950"/>
            <a:ext cx="8839200" cy="800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
              <a:t>Diagnostic: </a:t>
            </a:r>
            <a:endParaRPr/>
          </a:p>
          <a:p>
            <a:pPr indent="0" lvl="0" marL="0" rtl="0" algn="ctr">
              <a:spcBef>
                <a:spcPts val="0"/>
              </a:spcBef>
              <a:spcAft>
                <a:spcPts val="0"/>
              </a:spcAft>
              <a:buNone/>
            </a:pPr>
            <a:r>
              <a:rPr i="1" lang="en"/>
              <a:t>aka</a:t>
            </a:r>
            <a:r>
              <a:rPr lang="en"/>
              <a:t> </a:t>
            </a:r>
            <a:r>
              <a:rPr lang="en"/>
              <a:t>Formative Assessment</a:t>
            </a:r>
            <a:endParaRPr/>
          </a:p>
        </p:txBody>
      </p:sp>
      <p:sp>
        <p:nvSpPr>
          <p:cNvPr id="327" name="Google Shape;327;p48"/>
          <p:cNvSpPr txBox="1"/>
          <p:nvPr>
            <p:ph idx="12" type="sldNum"/>
          </p:nvPr>
        </p:nvSpPr>
        <p:spPr>
          <a:xfrm>
            <a:off x="152400" y="133350"/>
            <a:ext cx="7620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49"/>
          <p:cNvSpPr txBox="1"/>
          <p:nvPr>
            <p:ph idx="1" type="body"/>
          </p:nvPr>
        </p:nvSpPr>
        <p:spPr>
          <a:xfrm>
            <a:off x="0" y="1543050"/>
            <a:ext cx="8163000" cy="3314700"/>
          </a:xfrm>
          <a:prstGeom prst="rect">
            <a:avLst/>
          </a:prstGeom>
        </p:spPr>
        <p:txBody>
          <a:bodyPr anchorCtr="0" anchor="t" bIns="45700" lIns="91425" spcFirstLastPara="1" rIns="91425" wrap="square" tIns="45700">
            <a:noAutofit/>
          </a:bodyPr>
          <a:lstStyle/>
          <a:p>
            <a:pPr indent="-406400" lvl="0" marL="457200" rtl="0" algn="l">
              <a:spcBef>
                <a:spcPts val="360"/>
              </a:spcBef>
              <a:spcAft>
                <a:spcPts val="0"/>
              </a:spcAft>
              <a:buClr>
                <a:srgbClr val="000000"/>
              </a:buClr>
              <a:buSzPts val="2800"/>
              <a:buChar char="●"/>
            </a:pPr>
            <a:r>
              <a:rPr lang="en" sz="2800">
                <a:solidFill>
                  <a:srgbClr val="000000"/>
                </a:solidFill>
              </a:rPr>
              <a:t>Includes multiple sources of data analysis)</a:t>
            </a:r>
            <a:endParaRPr sz="2800">
              <a:solidFill>
                <a:srgbClr val="000000"/>
              </a:solidFill>
            </a:endParaRPr>
          </a:p>
          <a:p>
            <a:pPr indent="-406400" lvl="0" marL="457200" rtl="0" algn="l">
              <a:spcBef>
                <a:spcPts val="0"/>
              </a:spcBef>
              <a:spcAft>
                <a:spcPts val="0"/>
              </a:spcAft>
              <a:buClr>
                <a:srgbClr val="000000"/>
              </a:buClr>
              <a:buSzPts val="2800"/>
              <a:buChar char="●"/>
            </a:pPr>
            <a:r>
              <a:rPr lang="en" sz="2800">
                <a:solidFill>
                  <a:srgbClr val="000000"/>
                </a:solidFill>
              </a:rPr>
              <a:t>Helps us move from questions to answers (inquiry to hypothesis)</a:t>
            </a:r>
            <a:endParaRPr sz="2800">
              <a:solidFill>
                <a:srgbClr val="000000"/>
              </a:solidFill>
            </a:endParaRPr>
          </a:p>
          <a:p>
            <a:pPr indent="-406400" lvl="0" marL="457200" rtl="0" algn="l">
              <a:spcBef>
                <a:spcPts val="0"/>
              </a:spcBef>
              <a:spcAft>
                <a:spcPts val="0"/>
              </a:spcAft>
              <a:buClr>
                <a:srgbClr val="000000"/>
              </a:buClr>
              <a:buSzPts val="2800"/>
              <a:buChar char="●"/>
            </a:pPr>
            <a:r>
              <a:rPr b="1" i="1" lang="en" sz="2800">
                <a:solidFill>
                  <a:srgbClr val="000000"/>
                </a:solidFill>
              </a:rPr>
              <a:t>It about discovery!</a:t>
            </a:r>
            <a:endParaRPr b="1" i="1" sz="2800">
              <a:solidFill>
                <a:srgbClr val="000000"/>
              </a:solidFill>
            </a:endParaRPr>
          </a:p>
        </p:txBody>
      </p:sp>
      <p:pic>
        <p:nvPicPr>
          <p:cNvPr id="333" name="Google Shape;333;p49"/>
          <p:cNvPicPr preferRelativeResize="0"/>
          <p:nvPr/>
        </p:nvPicPr>
        <p:blipFill>
          <a:blip r:embed="rId3">
            <a:alphaModFix/>
          </a:blip>
          <a:stretch>
            <a:fillRect/>
          </a:stretch>
        </p:blipFill>
        <p:spPr>
          <a:xfrm>
            <a:off x="6409675" y="2476550"/>
            <a:ext cx="2152650" cy="2381250"/>
          </a:xfrm>
          <a:prstGeom prst="rect">
            <a:avLst/>
          </a:prstGeom>
          <a:noFill/>
          <a:ln>
            <a:noFill/>
          </a:ln>
        </p:spPr>
      </p:pic>
      <p:sp>
        <p:nvSpPr>
          <p:cNvPr id="334" name="Google Shape;334;p49"/>
          <p:cNvSpPr txBox="1"/>
          <p:nvPr>
            <p:ph type="title"/>
          </p:nvPr>
        </p:nvSpPr>
        <p:spPr>
          <a:xfrm>
            <a:off x="152400" y="742950"/>
            <a:ext cx="8839200" cy="800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
              <a:t>Triangulating Data</a:t>
            </a:r>
            <a:endParaRPr/>
          </a:p>
        </p:txBody>
      </p:sp>
      <p:sp>
        <p:nvSpPr>
          <p:cNvPr id="335" name="Google Shape;335;p49"/>
          <p:cNvSpPr txBox="1"/>
          <p:nvPr/>
        </p:nvSpPr>
        <p:spPr>
          <a:xfrm>
            <a:off x="7123600" y="3762325"/>
            <a:ext cx="1285200" cy="24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Discovery</a:t>
            </a:r>
            <a:endParaRPr b="1"/>
          </a:p>
        </p:txBody>
      </p:sp>
      <p:sp>
        <p:nvSpPr>
          <p:cNvPr id="336" name="Google Shape;336;p49"/>
          <p:cNvSpPr txBox="1"/>
          <p:nvPr>
            <p:ph idx="12" type="sldNum"/>
          </p:nvPr>
        </p:nvSpPr>
        <p:spPr>
          <a:xfrm>
            <a:off x="152400" y="133350"/>
            <a:ext cx="7620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pic>
        <p:nvPicPr>
          <p:cNvPr id="341" name="Google Shape;341;p50"/>
          <p:cNvPicPr preferRelativeResize="0"/>
          <p:nvPr/>
        </p:nvPicPr>
        <p:blipFill>
          <a:blip r:embed="rId3">
            <a:alphaModFix/>
          </a:blip>
          <a:stretch>
            <a:fillRect/>
          </a:stretch>
        </p:blipFill>
        <p:spPr>
          <a:xfrm>
            <a:off x="6409675" y="2476550"/>
            <a:ext cx="2152650" cy="2381250"/>
          </a:xfrm>
          <a:prstGeom prst="rect">
            <a:avLst/>
          </a:prstGeom>
          <a:noFill/>
          <a:ln>
            <a:noFill/>
          </a:ln>
        </p:spPr>
      </p:pic>
      <p:sp>
        <p:nvSpPr>
          <p:cNvPr id="342" name="Google Shape;342;p50"/>
          <p:cNvSpPr txBox="1"/>
          <p:nvPr>
            <p:ph idx="1" type="body"/>
          </p:nvPr>
        </p:nvSpPr>
        <p:spPr>
          <a:xfrm>
            <a:off x="152400" y="1160800"/>
            <a:ext cx="8839200" cy="3678000"/>
          </a:xfrm>
          <a:prstGeom prst="rect">
            <a:avLst/>
          </a:prstGeom>
        </p:spPr>
        <p:txBody>
          <a:bodyPr anchorCtr="0" anchor="t" bIns="45700" lIns="91425" spcFirstLastPara="1" rIns="91425" wrap="square" tIns="45700">
            <a:noAutofit/>
          </a:bodyPr>
          <a:lstStyle/>
          <a:p>
            <a:pPr indent="-387350" lvl="0" marL="457200" rtl="0" algn="l">
              <a:spcBef>
                <a:spcPts val="360"/>
              </a:spcBef>
              <a:spcAft>
                <a:spcPts val="0"/>
              </a:spcAft>
              <a:buClr>
                <a:srgbClr val="000000"/>
              </a:buClr>
              <a:buSzPts val="2500"/>
              <a:buChar char="●"/>
            </a:pPr>
            <a:r>
              <a:rPr b="1" lang="en" sz="2500">
                <a:solidFill>
                  <a:srgbClr val="000000"/>
                </a:solidFill>
              </a:rPr>
              <a:t>Quantitative</a:t>
            </a:r>
            <a:endParaRPr b="1" sz="2500">
              <a:solidFill>
                <a:srgbClr val="000000"/>
              </a:solidFill>
            </a:endParaRPr>
          </a:p>
          <a:p>
            <a:pPr indent="-387350" lvl="1" marL="914400" rtl="0" algn="l">
              <a:spcBef>
                <a:spcPts val="0"/>
              </a:spcBef>
              <a:spcAft>
                <a:spcPts val="0"/>
              </a:spcAft>
              <a:buClr>
                <a:srgbClr val="000000"/>
              </a:buClr>
              <a:buSzPts val="2500"/>
              <a:buChar char="○"/>
            </a:pPr>
            <a:r>
              <a:rPr lang="en" sz="2500">
                <a:solidFill>
                  <a:srgbClr val="000000"/>
                </a:solidFill>
              </a:rPr>
              <a:t>Numbers (i.e. standardized, non-standardized, benchmark(s), diagnostic assessments)</a:t>
            </a:r>
            <a:endParaRPr sz="2500">
              <a:solidFill>
                <a:srgbClr val="000000"/>
              </a:solidFill>
            </a:endParaRPr>
          </a:p>
          <a:p>
            <a:pPr indent="-387350" lvl="0" marL="457200" rtl="0" algn="l">
              <a:spcBef>
                <a:spcPts val="0"/>
              </a:spcBef>
              <a:spcAft>
                <a:spcPts val="0"/>
              </a:spcAft>
              <a:buClr>
                <a:srgbClr val="000000"/>
              </a:buClr>
              <a:buSzPts val="2500"/>
              <a:buChar char="●"/>
            </a:pPr>
            <a:r>
              <a:rPr b="1" lang="en" sz="2500">
                <a:solidFill>
                  <a:srgbClr val="000000"/>
                </a:solidFill>
              </a:rPr>
              <a:t>Qualitative</a:t>
            </a:r>
            <a:endParaRPr b="1" sz="2500">
              <a:solidFill>
                <a:srgbClr val="000000"/>
              </a:solidFill>
            </a:endParaRPr>
          </a:p>
          <a:p>
            <a:pPr indent="-387350" lvl="1" marL="914400" rtl="0" algn="l">
              <a:spcBef>
                <a:spcPts val="0"/>
              </a:spcBef>
              <a:spcAft>
                <a:spcPts val="0"/>
              </a:spcAft>
              <a:buClr>
                <a:srgbClr val="000000"/>
              </a:buClr>
              <a:buSzPts val="2500"/>
              <a:buChar char="○"/>
            </a:pPr>
            <a:r>
              <a:rPr lang="en" sz="2500">
                <a:solidFill>
                  <a:srgbClr val="000000"/>
                </a:solidFill>
              </a:rPr>
              <a:t>Descriptors (i.e. classroom                                                formative assessments, scoring guides)                                                                            </a:t>
            </a:r>
            <a:endParaRPr sz="2500">
              <a:solidFill>
                <a:srgbClr val="000000"/>
              </a:solidFill>
            </a:endParaRPr>
          </a:p>
          <a:p>
            <a:pPr indent="-387350" lvl="0" marL="457200" rtl="0" algn="l">
              <a:spcBef>
                <a:spcPts val="0"/>
              </a:spcBef>
              <a:spcAft>
                <a:spcPts val="0"/>
              </a:spcAft>
              <a:buClr>
                <a:srgbClr val="000000"/>
              </a:buClr>
              <a:buSzPts val="2500"/>
              <a:buChar char="●"/>
            </a:pPr>
            <a:r>
              <a:rPr b="1" lang="en" sz="2500">
                <a:solidFill>
                  <a:srgbClr val="000000"/>
                </a:solidFill>
              </a:rPr>
              <a:t>Intuitive</a:t>
            </a:r>
            <a:endParaRPr b="1" sz="2500">
              <a:solidFill>
                <a:srgbClr val="000000"/>
              </a:solidFill>
            </a:endParaRPr>
          </a:p>
          <a:p>
            <a:pPr indent="-387350" lvl="1" marL="914400" rtl="0" algn="l">
              <a:spcBef>
                <a:spcPts val="0"/>
              </a:spcBef>
              <a:spcAft>
                <a:spcPts val="0"/>
              </a:spcAft>
              <a:buClr>
                <a:srgbClr val="000000"/>
              </a:buClr>
              <a:buSzPts val="2500"/>
              <a:buChar char="○"/>
            </a:pPr>
            <a:r>
              <a:rPr lang="en" sz="2500">
                <a:solidFill>
                  <a:srgbClr val="000000"/>
                </a:solidFill>
              </a:rPr>
              <a:t>Perceptions (i.e. observations, judgements,                                                                   anecdotes)</a:t>
            </a:r>
            <a:endParaRPr sz="2500">
              <a:solidFill>
                <a:srgbClr val="000000"/>
              </a:solidFill>
            </a:endParaRPr>
          </a:p>
          <a:p>
            <a:pPr indent="0" lvl="0" marL="0" rtl="0" algn="l">
              <a:spcBef>
                <a:spcPts val="1600"/>
              </a:spcBef>
              <a:spcAft>
                <a:spcPts val="1600"/>
              </a:spcAft>
              <a:buNone/>
            </a:pPr>
            <a:r>
              <a:t/>
            </a:r>
            <a:endParaRPr sz="2800"/>
          </a:p>
        </p:txBody>
      </p:sp>
      <p:sp>
        <p:nvSpPr>
          <p:cNvPr id="343" name="Google Shape;343;p50"/>
          <p:cNvSpPr txBox="1"/>
          <p:nvPr>
            <p:ph type="title"/>
          </p:nvPr>
        </p:nvSpPr>
        <p:spPr>
          <a:xfrm>
            <a:off x="152400" y="513100"/>
            <a:ext cx="8839200" cy="800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
              <a:t>Kinds of Data to Triangulate</a:t>
            </a:r>
            <a:endParaRPr/>
          </a:p>
        </p:txBody>
      </p:sp>
      <p:sp>
        <p:nvSpPr>
          <p:cNvPr id="344" name="Google Shape;344;p50"/>
          <p:cNvSpPr txBox="1"/>
          <p:nvPr/>
        </p:nvSpPr>
        <p:spPr>
          <a:xfrm>
            <a:off x="7123600" y="3762325"/>
            <a:ext cx="1285200" cy="24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Discovery</a:t>
            </a:r>
            <a:endParaRPr b="1"/>
          </a:p>
        </p:txBody>
      </p:sp>
      <p:sp>
        <p:nvSpPr>
          <p:cNvPr id="345" name="Google Shape;345;p50"/>
          <p:cNvSpPr txBox="1"/>
          <p:nvPr>
            <p:ph idx="12" type="sldNum"/>
          </p:nvPr>
        </p:nvSpPr>
        <p:spPr>
          <a:xfrm>
            <a:off x="152400" y="133350"/>
            <a:ext cx="7620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51"/>
          <p:cNvSpPr txBox="1"/>
          <p:nvPr>
            <p:ph idx="1" type="body"/>
          </p:nvPr>
        </p:nvSpPr>
        <p:spPr>
          <a:xfrm>
            <a:off x="719150" y="1513650"/>
            <a:ext cx="8839200" cy="3314700"/>
          </a:xfrm>
          <a:prstGeom prst="rect">
            <a:avLst/>
          </a:prstGeom>
        </p:spPr>
        <p:txBody>
          <a:bodyPr anchorCtr="0" anchor="t" bIns="45700" lIns="91425" spcFirstLastPara="1" rIns="91425" wrap="square" tIns="45700">
            <a:noAutofit/>
          </a:bodyPr>
          <a:lstStyle/>
          <a:p>
            <a:pPr indent="0" lvl="0" marL="0" rtl="0" algn="l">
              <a:lnSpc>
                <a:spcPct val="100000"/>
              </a:lnSpc>
              <a:spcBef>
                <a:spcPts val="360"/>
              </a:spcBef>
              <a:spcAft>
                <a:spcPts val="0"/>
              </a:spcAft>
              <a:buNone/>
            </a:pPr>
            <a:r>
              <a:rPr b="1" lang="en" sz="2100">
                <a:solidFill>
                  <a:srgbClr val="000000"/>
                </a:solidFill>
              </a:rPr>
              <a:t>READING</a:t>
            </a:r>
            <a:r>
              <a:rPr lang="en" sz="2100">
                <a:solidFill>
                  <a:srgbClr val="000000"/>
                </a:solidFill>
              </a:rPr>
              <a:t>:  </a:t>
            </a:r>
            <a:endParaRPr sz="2100">
              <a:solidFill>
                <a:srgbClr val="000000"/>
              </a:solidFill>
            </a:endParaRPr>
          </a:p>
          <a:p>
            <a:pPr indent="0" lvl="0" marL="0" rtl="0" algn="l">
              <a:lnSpc>
                <a:spcPct val="100000"/>
              </a:lnSpc>
              <a:spcBef>
                <a:spcPts val="1600"/>
              </a:spcBef>
              <a:spcAft>
                <a:spcPts val="0"/>
              </a:spcAft>
              <a:buNone/>
            </a:pPr>
            <a:r>
              <a:rPr lang="en" sz="2100">
                <a:solidFill>
                  <a:srgbClr val="000000"/>
                </a:solidFill>
              </a:rPr>
              <a:t>-Letter / Sound Identification</a:t>
            </a:r>
            <a:endParaRPr sz="2100">
              <a:solidFill>
                <a:srgbClr val="000000"/>
              </a:solidFill>
            </a:endParaRPr>
          </a:p>
          <a:p>
            <a:pPr indent="0" lvl="0" marL="0" rtl="0" algn="l">
              <a:lnSpc>
                <a:spcPct val="100000"/>
              </a:lnSpc>
              <a:spcBef>
                <a:spcPts val="1600"/>
              </a:spcBef>
              <a:spcAft>
                <a:spcPts val="0"/>
              </a:spcAft>
              <a:buNone/>
            </a:pPr>
            <a:r>
              <a:rPr lang="en" sz="2100">
                <a:solidFill>
                  <a:srgbClr val="000000"/>
                </a:solidFill>
              </a:rPr>
              <a:t>-Phonological processing skills	</a:t>
            </a:r>
            <a:endParaRPr sz="2100">
              <a:solidFill>
                <a:srgbClr val="000000"/>
              </a:solidFill>
            </a:endParaRPr>
          </a:p>
          <a:p>
            <a:pPr indent="0" lvl="0" marL="0" rtl="0" algn="l">
              <a:lnSpc>
                <a:spcPct val="100000"/>
              </a:lnSpc>
              <a:spcBef>
                <a:spcPts val="1600"/>
              </a:spcBef>
              <a:spcAft>
                <a:spcPts val="0"/>
              </a:spcAft>
              <a:buNone/>
            </a:pPr>
            <a:r>
              <a:rPr lang="en" sz="2100">
                <a:solidFill>
                  <a:schemeClr val="dk1"/>
                </a:solidFill>
              </a:rPr>
              <a:t>-</a:t>
            </a:r>
            <a:r>
              <a:rPr lang="en" sz="2100">
                <a:solidFill>
                  <a:schemeClr val="dk1"/>
                </a:solidFill>
              </a:rPr>
              <a:t>Phonics skills assessment </a:t>
            </a:r>
            <a:endParaRPr sz="2100">
              <a:solidFill>
                <a:schemeClr val="dk1"/>
              </a:solidFill>
            </a:endParaRPr>
          </a:p>
          <a:p>
            <a:pPr indent="0" lvl="0" marL="0" rtl="0" algn="l">
              <a:lnSpc>
                <a:spcPct val="100000"/>
              </a:lnSpc>
              <a:spcBef>
                <a:spcPts val="1600"/>
              </a:spcBef>
              <a:spcAft>
                <a:spcPts val="0"/>
              </a:spcAft>
              <a:buNone/>
            </a:pPr>
            <a:r>
              <a:rPr lang="en" sz="2100">
                <a:solidFill>
                  <a:srgbClr val="000000"/>
                </a:solidFill>
              </a:rPr>
              <a:t>-Fluency and c</a:t>
            </a:r>
            <a:r>
              <a:rPr lang="en" sz="2100">
                <a:solidFill>
                  <a:srgbClr val="000000"/>
                </a:solidFill>
              </a:rPr>
              <a:t>omprehension </a:t>
            </a:r>
            <a:endParaRPr sz="2100">
              <a:solidFill>
                <a:srgbClr val="000000"/>
              </a:solidFill>
            </a:endParaRPr>
          </a:p>
          <a:p>
            <a:pPr indent="0" lvl="0" marL="0" rtl="0" algn="l">
              <a:lnSpc>
                <a:spcPct val="100000"/>
              </a:lnSpc>
              <a:spcBef>
                <a:spcPts val="1600"/>
              </a:spcBef>
              <a:spcAft>
                <a:spcPts val="0"/>
              </a:spcAft>
              <a:buNone/>
            </a:pPr>
            <a:r>
              <a:rPr b="1" lang="en" sz="2100">
                <a:solidFill>
                  <a:srgbClr val="000000"/>
                </a:solidFill>
              </a:rPr>
              <a:t>WRITING</a:t>
            </a:r>
            <a:r>
              <a:rPr lang="en" sz="2100">
                <a:solidFill>
                  <a:srgbClr val="000000"/>
                </a:solidFill>
              </a:rPr>
              <a:t>: </a:t>
            </a:r>
            <a:endParaRPr sz="2100">
              <a:solidFill>
                <a:srgbClr val="000000"/>
              </a:solidFill>
            </a:endParaRPr>
          </a:p>
          <a:p>
            <a:pPr indent="0" lvl="0" marL="0" rtl="0" algn="l">
              <a:lnSpc>
                <a:spcPct val="100000"/>
              </a:lnSpc>
              <a:spcBef>
                <a:spcPts val="1600"/>
              </a:spcBef>
              <a:spcAft>
                <a:spcPts val="0"/>
              </a:spcAft>
              <a:buNone/>
            </a:pPr>
            <a:r>
              <a:rPr lang="en" sz="2100">
                <a:solidFill>
                  <a:srgbClr val="000000"/>
                </a:solidFill>
              </a:rPr>
              <a:t>-Orthography (Spelling) assessment</a:t>
            </a:r>
            <a:endParaRPr sz="2100">
              <a:solidFill>
                <a:srgbClr val="000000"/>
              </a:solidFill>
            </a:endParaRPr>
          </a:p>
          <a:p>
            <a:pPr indent="0" lvl="0" marL="0" rtl="0" algn="l">
              <a:spcBef>
                <a:spcPts val="1600"/>
              </a:spcBef>
              <a:spcAft>
                <a:spcPts val="1600"/>
              </a:spcAft>
              <a:buNone/>
            </a:pPr>
            <a:r>
              <a:t/>
            </a:r>
            <a:endParaRPr sz="2100">
              <a:solidFill>
                <a:srgbClr val="000000"/>
              </a:solidFill>
            </a:endParaRPr>
          </a:p>
        </p:txBody>
      </p:sp>
      <p:sp>
        <p:nvSpPr>
          <p:cNvPr id="351" name="Google Shape;351;p51"/>
          <p:cNvSpPr txBox="1"/>
          <p:nvPr>
            <p:ph type="title"/>
          </p:nvPr>
        </p:nvSpPr>
        <p:spPr>
          <a:xfrm>
            <a:off x="152400" y="713550"/>
            <a:ext cx="8839200" cy="800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 sz="3400"/>
              <a:t>Diagnostic Academic </a:t>
            </a:r>
            <a:endParaRPr sz="3400"/>
          </a:p>
          <a:p>
            <a:pPr indent="0" lvl="0" marL="0" rtl="0" algn="ctr">
              <a:spcBef>
                <a:spcPts val="0"/>
              </a:spcBef>
              <a:spcAft>
                <a:spcPts val="0"/>
              </a:spcAft>
              <a:buNone/>
            </a:pPr>
            <a:r>
              <a:rPr lang="en" sz="3400"/>
              <a:t>Assessment &amp; Teaching</a:t>
            </a:r>
            <a:endParaRPr sz="3400"/>
          </a:p>
        </p:txBody>
      </p:sp>
      <p:sp>
        <p:nvSpPr>
          <p:cNvPr id="352" name="Google Shape;352;p51"/>
          <p:cNvSpPr txBox="1"/>
          <p:nvPr>
            <p:ph idx="12" type="sldNum"/>
          </p:nvPr>
        </p:nvSpPr>
        <p:spPr>
          <a:xfrm>
            <a:off x="152400" y="133350"/>
            <a:ext cx="7620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pic>
        <p:nvPicPr>
          <p:cNvPr id="357" name="Google Shape;357;p52"/>
          <p:cNvPicPr preferRelativeResize="0"/>
          <p:nvPr/>
        </p:nvPicPr>
        <p:blipFill rotWithShape="1">
          <a:blip r:embed="rId3">
            <a:alphaModFix/>
          </a:blip>
          <a:srcRect b="0" l="0" r="0" t="54369"/>
          <a:stretch/>
        </p:blipFill>
        <p:spPr>
          <a:xfrm>
            <a:off x="928250" y="914400"/>
            <a:ext cx="7287525" cy="2773751"/>
          </a:xfrm>
          <a:prstGeom prst="rect">
            <a:avLst/>
          </a:prstGeom>
          <a:noFill/>
          <a:ln>
            <a:noFill/>
          </a:ln>
        </p:spPr>
      </p:pic>
      <p:sp>
        <p:nvSpPr>
          <p:cNvPr id="358" name="Google Shape;358;p52"/>
          <p:cNvSpPr txBox="1"/>
          <p:nvPr>
            <p:ph idx="1" type="body"/>
          </p:nvPr>
        </p:nvSpPr>
        <p:spPr>
          <a:xfrm>
            <a:off x="1950250" y="4827300"/>
            <a:ext cx="7193700" cy="468600"/>
          </a:xfrm>
          <a:prstGeom prst="rect">
            <a:avLst/>
          </a:prstGeom>
        </p:spPr>
        <p:txBody>
          <a:bodyPr anchorCtr="0" anchor="t" bIns="45700" lIns="91425" spcFirstLastPara="1" rIns="91425" wrap="square" tIns="45700">
            <a:noAutofit/>
          </a:bodyPr>
          <a:lstStyle/>
          <a:p>
            <a:pPr indent="0" lvl="0" marL="0" rtl="0" algn="l">
              <a:spcBef>
                <a:spcPts val="360"/>
              </a:spcBef>
              <a:spcAft>
                <a:spcPts val="1600"/>
              </a:spcAft>
              <a:buNone/>
            </a:pPr>
            <a:r>
              <a:rPr lang="en" sz="1200"/>
              <a:t>Adapted from </a:t>
            </a:r>
            <a:r>
              <a:rPr lang="en" sz="1200"/>
              <a:t>L. Lipton &amp; B. Wellman, 2004. Data-Driven Dialogue; 2012. </a:t>
            </a:r>
            <a:r>
              <a:rPr i="1" lang="en" sz="1200"/>
              <a:t>Got Data, Now What?</a:t>
            </a:r>
            <a:endParaRPr i="1" sz="1200"/>
          </a:p>
        </p:txBody>
      </p:sp>
      <p:sp>
        <p:nvSpPr>
          <p:cNvPr id="359" name="Google Shape;359;p52"/>
          <p:cNvSpPr txBox="1"/>
          <p:nvPr>
            <p:ph type="title"/>
          </p:nvPr>
        </p:nvSpPr>
        <p:spPr>
          <a:xfrm>
            <a:off x="-577525" y="-71875"/>
            <a:ext cx="8839200" cy="800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
                <a:solidFill>
                  <a:srgbClr val="FFFFFF"/>
                </a:solidFill>
              </a:rPr>
              <a:t>  </a:t>
            </a:r>
            <a:r>
              <a:rPr lang="en">
                <a:solidFill>
                  <a:srgbClr val="FFFFFF"/>
                </a:solidFill>
              </a:rPr>
              <a:t>Collaborative Learning Cycle</a:t>
            </a:r>
            <a:endParaRPr>
              <a:solidFill>
                <a:srgbClr val="FFFFFF"/>
              </a:solidFill>
            </a:endParaRPr>
          </a:p>
        </p:txBody>
      </p:sp>
      <p:sp>
        <p:nvSpPr>
          <p:cNvPr id="360" name="Google Shape;360;p52"/>
          <p:cNvSpPr txBox="1"/>
          <p:nvPr/>
        </p:nvSpPr>
        <p:spPr>
          <a:xfrm>
            <a:off x="3349650" y="3688150"/>
            <a:ext cx="2309100" cy="98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rgbClr val="434343"/>
                </a:solidFill>
              </a:rPr>
              <a:t>-Patterns, trends</a:t>
            </a:r>
            <a:endParaRPr sz="1700">
              <a:solidFill>
                <a:srgbClr val="434343"/>
              </a:solidFill>
            </a:endParaRPr>
          </a:p>
          <a:p>
            <a:pPr indent="0" lvl="0" marL="0" rtl="0" algn="l">
              <a:spcBef>
                <a:spcPts val="0"/>
              </a:spcBef>
              <a:spcAft>
                <a:spcPts val="0"/>
              </a:spcAft>
              <a:buNone/>
            </a:pPr>
            <a:r>
              <a:rPr lang="en" sz="1700">
                <a:solidFill>
                  <a:srgbClr val="434343"/>
                </a:solidFill>
              </a:rPr>
              <a:t>-Surprise</a:t>
            </a:r>
            <a:endParaRPr sz="1700">
              <a:solidFill>
                <a:srgbClr val="434343"/>
              </a:solidFill>
            </a:endParaRPr>
          </a:p>
          <a:p>
            <a:pPr indent="0" lvl="0" marL="0" rtl="0" algn="l">
              <a:spcBef>
                <a:spcPts val="0"/>
              </a:spcBef>
              <a:spcAft>
                <a:spcPts val="0"/>
              </a:spcAft>
              <a:buNone/>
            </a:pPr>
            <a:r>
              <a:rPr lang="en" sz="1700">
                <a:solidFill>
                  <a:srgbClr val="434343"/>
                </a:solidFill>
              </a:rPr>
              <a:t>-Affirmations</a:t>
            </a:r>
            <a:endParaRPr sz="1700">
              <a:solidFill>
                <a:srgbClr val="434343"/>
              </a:solidFill>
            </a:endParaRPr>
          </a:p>
          <a:p>
            <a:pPr indent="0" lvl="0" marL="0" rtl="0" algn="l">
              <a:spcBef>
                <a:spcPts val="0"/>
              </a:spcBef>
              <a:spcAft>
                <a:spcPts val="0"/>
              </a:spcAft>
              <a:buNone/>
            </a:pPr>
            <a:r>
              <a:t/>
            </a:r>
            <a:endParaRPr sz="1700"/>
          </a:p>
        </p:txBody>
      </p:sp>
      <p:sp>
        <p:nvSpPr>
          <p:cNvPr id="361" name="Google Shape;361;p52"/>
          <p:cNvSpPr txBox="1"/>
          <p:nvPr/>
        </p:nvSpPr>
        <p:spPr>
          <a:xfrm>
            <a:off x="5511500" y="2245100"/>
            <a:ext cx="2597400" cy="120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rgbClr val="434343"/>
                </a:solidFill>
              </a:rPr>
              <a:t>-Assumptions</a:t>
            </a:r>
            <a:endParaRPr sz="1700">
              <a:solidFill>
                <a:srgbClr val="434343"/>
              </a:solidFill>
            </a:endParaRPr>
          </a:p>
          <a:p>
            <a:pPr indent="0" lvl="0" marL="0" rtl="0" algn="l">
              <a:spcBef>
                <a:spcPts val="0"/>
              </a:spcBef>
              <a:spcAft>
                <a:spcPts val="0"/>
              </a:spcAft>
              <a:buNone/>
            </a:pPr>
            <a:r>
              <a:rPr lang="en" sz="1700">
                <a:solidFill>
                  <a:srgbClr val="434343"/>
                </a:solidFill>
              </a:rPr>
              <a:t>-Predictions</a:t>
            </a:r>
            <a:endParaRPr sz="1700">
              <a:solidFill>
                <a:srgbClr val="434343"/>
              </a:solidFill>
            </a:endParaRPr>
          </a:p>
          <a:p>
            <a:pPr indent="0" lvl="0" marL="0" rtl="0" algn="l">
              <a:spcBef>
                <a:spcPts val="0"/>
              </a:spcBef>
              <a:spcAft>
                <a:spcPts val="0"/>
              </a:spcAft>
              <a:buNone/>
            </a:pPr>
            <a:r>
              <a:rPr lang="en" sz="1700">
                <a:solidFill>
                  <a:srgbClr val="434343"/>
                </a:solidFill>
              </a:rPr>
              <a:t>-Questions</a:t>
            </a:r>
            <a:endParaRPr sz="1700">
              <a:solidFill>
                <a:srgbClr val="434343"/>
              </a:solidFill>
            </a:endParaRPr>
          </a:p>
        </p:txBody>
      </p:sp>
      <p:sp>
        <p:nvSpPr>
          <p:cNvPr id="362" name="Google Shape;362;p52"/>
          <p:cNvSpPr txBox="1"/>
          <p:nvPr/>
        </p:nvSpPr>
        <p:spPr>
          <a:xfrm>
            <a:off x="568475" y="2107400"/>
            <a:ext cx="2309100" cy="134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t>-Draw conclusions</a:t>
            </a:r>
            <a:endParaRPr sz="1700"/>
          </a:p>
          <a:p>
            <a:pPr indent="0" lvl="0" marL="0" rtl="0" algn="l">
              <a:spcBef>
                <a:spcPts val="0"/>
              </a:spcBef>
              <a:spcAft>
                <a:spcPts val="0"/>
              </a:spcAft>
              <a:buNone/>
            </a:pPr>
            <a:r>
              <a:rPr lang="en" sz="1700"/>
              <a:t>-Verify explanations</a:t>
            </a:r>
            <a:endParaRPr sz="1700"/>
          </a:p>
          <a:p>
            <a:pPr indent="0" lvl="0" marL="0" rtl="0" algn="l">
              <a:spcBef>
                <a:spcPts val="0"/>
              </a:spcBef>
              <a:spcAft>
                <a:spcPts val="0"/>
              </a:spcAft>
              <a:buNone/>
            </a:pPr>
            <a:r>
              <a:rPr lang="en" sz="1700"/>
              <a:t>-Solutions </a:t>
            </a:r>
            <a:endParaRPr sz="1700"/>
          </a:p>
          <a:p>
            <a:pPr indent="0" lvl="0" marL="0" rtl="0" algn="l">
              <a:spcBef>
                <a:spcPts val="0"/>
              </a:spcBef>
              <a:spcAft>
                <a:spcPts val="0"/>
              </a:spcAft>
              <a:buNone/>
            </a:pPr>
            <a:r>
              <a:rPr lang="en" sz="1700"/>
              <a:t>-Progress monitoring</a:t>
            </a:r>
            <a:endParaRPr sz="1700"/>
          </a:p>
        </p:txBody>
      </p:sp>
      <p:sp>
        <p:nvSpPr>
          <p:cNvPr id="363" name="Google Shape;363;p52"/>
          <p:cNvSpPr txBox="1"/>
          <p:nvPr>
            <p:ph idx="12" type="sldNum"/>
          </p:nvPr>
        </p:nvSpPr>
        <p:spPr>
          <a:xfrm>
            <a:off x="152400" y="133350"/>
            <a:ext cx="7620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67" name="Shape 367"/>
        <p:cNvGrpSpPr/>
        <p:nvPr/>
      </p:nvGrpSpPr>
      <p:grpSpPr>
        <a:xfrm>
          <a:off x="0" y="0"/>
          <a:ext cx="0" cy="0"/>
          <a:chOff x="0" y="0"/>
          <a:chExt cx="0" cy="0"/>
        </a:xfrm>
      </p:grpSpPr>
      <p:sp>
        <p:nvSpPr>
          <p:cNvPr id="368" name="Google Shape;368;p53"/>
          <p:cNvSpPr txBox="1"/>
          <p:nvPr>
            <p:ph type="title"/>
          </p:nvPr>
        </p:nvSpPr>
        <p:spPr>
          <a:xfrm>
            <a:off x="311700" y="4054875"/>
            <a:ext cx="8520600" cy="1088700"/>
          </a:xfrm>
          <a:prstGeom prst="rect">
            <a:avLst/>
          </a:prstGeom>
          <a:solidFill>
            <a:srgbClr val="FFFFFF"/>
          </a:solidFill>
        </p:spPr>
        <p:txBody>
          <a:bodyPr anchorCtr="0" anchor="t" bIns="91425" lIns="91425" spcFirstLastPara="1" rIns="91425" wrap="square" tIns="91425">
            <a:noAutofit/>
          </a:bodyPr>
          <a:lstStyle/>
          <a:p>
            <a:pPr indent="0" lvl="0" marL="0" rtl="0" algn="l">
              <a:spcBef>
                <a:spcPts val="0"/>
              </a:spcBef>
              <a:spcAft>
                <a:spcPts val="0"/>
              </a:spcAft>
              <a:buNone/>
            </a:pPr>
            <a:r>
              <a:rPr lang="en" sz="2200"/>
              <a:t>1.RF.2.A.c - Develop phonemic awareness in the reading process by: recognizing the change in a spoken word when a specific phoneme is added, changed, or removed.</a:t>
            </a:r>
            <a:endParaRPr sz="2200"/>
          </a:p>
        </p:txBody>
      </p:sp>
      <p:pic>
        <p:nvPicPr>
          <p:cNvPr id="369" name="Google Shape;369;p53"/>
          <p:cNvPicPr preferRelativeResize="0"/>
          <p:nvPr/>
        </p:nvPicPr>
        <p:blipFill rotWithShape="1">
          <a:blip r:embed="rId3">
            <a:alphaModFix/>
          </a:blip>
          <a:srcRect b="8157" l="32940" r="32428" t="12797"/>
          <a:stretch/>
        </p:blipFill>
        <p:spPr>
          <a:xfrm>
            <a:off x="1647950" y="218175"/>
            <a:ext cx="3184925" cy="3836700"/>
          </a:xfrm>
          <a:prstGeom prst="rect">
            <a:avLst/>
          </a:prstGeom>
          <a:noFill/>
          <a:ln cap="flat" cmpd="sng" w="9525">
            <a:solidFill>
              <a:schemeClr val="dk2"/>
            </a:solidFill>
            <a:prstDash val="solid"/>
            <a:round/>
            <a:headEnd len="sm" w="sm" type="none"/>
            <a:tailEnd len="sm" w="sm" type="none"/>
          </a:ln>
        </p:spPr>
      </p:pic>
      <p:pic>
        <p:nvPicPr>
          <p:cNvPr id="370" name="Google Shape;370;p53"/>
          <p:cNvPicPr preferRelativeResize="0"/>
          <p:nvPr/>
        </p:nvPicPr>
        <p:blipFill rotWithShape="1">
          <a:blip r:embed="rId4">
            <a:alphaModFix/>
          </a:blip>
          <a:srcRect b="11150" l="32939" r="32229" t="14217"/>
          <a:stretch/>
        </p:blipFill>
        <p:spPr>
          <a:xfrm>
            <a:off x="5119000" y="218175"/>
            <a:ext cx="3184925" cy="3836700"/>
          </a:xfrm>
          <a:prstGeom prst="rect">
            <a:avLst/>
          </a:prstGeom>
          <a:noFill/>
          <a:ln cap="flat" cmpd="sng" w="9525">
            <a:solidFill>
              <a:schemeClr val="dk2"/>
            </a:solidFill>
            <a:prstDash val="solid"/>
            <a:round/>
            <a:headEnd len="sm" w="sm" type="none"/>
            <a:tailEnd len="sm" w="sm" type="none"/>
          </a:ln>
        </p:spPr>
      </p:pic>
      <p:pic>
        <p:nvPicPr>
          <p:cNvPr id="371" name="Google Shape;371;p53"/>
          <p:cNvPicPr preferRelativeResize="0"/>
          <p:nvPr/>
        </p:nvPicPr>
        <p:blipFill>
          <a:blip r:embed="rId5">
            <a:alphaModFix/>
          </a:blip>
          <a:stretch>
            <a:fillRect/>
          </a:stretch>
        </p:blipFill>
        <p:spPr>
          <a:xfrm>
            <a:off x="311700" y="1546325"/>
            <a:ext cx="911751" cy="1180401"/>
          </a:xfrm>
          <a:prstGeom prst="rect">
            <a:avLst/>
          </a:prstGeom>
          <a:noFill/>
          <a:ln>
            <a:noFill/>
          </a:ln>
        </p:spPr>
      </p:pic>
      <p:sp>
        <p:nvSpPr>
          <p:cNvPr id="372" name="Google Shape;372;p5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76" name="Shape 376"/>
        <p:cNvGrpSpPr/>
        <p:nvPr/>
      </p:nvGrpSpPr>
      <p:grpSpPr>
        <a:xfrm>
          <a:off x="0" y="0"/>
          <a:ext cx="0" cy="0"/>
          <a:chOff x="0" y="0"/>
          <a:chExt cx="0" cy="0"/>
        </a:xfrm>
      </p:grpSpPr>
      <p:sp>
        <p:nvSpPr>
          <p:cNvPr id="377" name="Google Shape;377;p5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5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79" name="Google Shape;379;p54"/>
          <p:cNvPicPr preferRelativeResize="0"/>
          <p:nvPr/>
        </p:nvPicPr>
        <p:blipFill>
          <a:blip r:embed="rId3">
            <a:alphaModFix/>
          </a:blip>
          <a:stretch>
            <a:fillRect/>
          </a:stretch>
        </p:blipFill>
        <p:spPr>
          <a:xfrm>
            <a:off x="903087" y="0"/>
            <a:ext cx="7337827" cy="5143501"/>
          </a:xfrm>
          <a:prstGeom prst="rect">
            <a:avLst/>
          </a:prstGeom>
          <a:noFill/>
          <a:ln>
            <a:noFill/>
          </a:ln>
        </p:spPr>
      </p:pic>
      <p:sp>
        <p:nvSpPr>
          <p:cNvPr id="380" name="Google Shape;380;p5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84" name="Shape 384"/>
        <p:cNvGrpSpPr/>
        <p:nvPr/>
      </p:nvGrpSpPr>
      <p:grpSpPr>
        <a:xfrm>
          <a:off x="0" y="0"/>
          <a:ext cx="0" cy="0"/>
          <a:chOff x="0" y="0"/>
          <a:chExt cx="0" cy="0"/>
        </a:xfrm>
      </p:grpSpPr>
      <p:sp>
        <p:nvSpPr>
          <p:cNvPr id="385" name="Google Shape;385;p55"/>
          <p:cNvSpPr txBox="1"/>
          <p:nvPr>
            <p:ph type="title"/>
          </p:nvPr>
        </p:nvSpPr>
        <p:spPr>
          <a:xfrm>
            <a:off x="311700" y="3908350"/>
            <a:ext cx="8520600" cy="1235100"/>
          </a:xfrm>
          <a:prstGeom prst="rect">
            <a:avLst/>
          </a:prstGeom>
          <a:solidFill>
            <a:srgbClr val="FFFFFF"/>
          </a:solidFill>
        </p:spPr>
        <p:txBody>
          <a:bodyPr anchorCtr="0" anchor="t" bIns="91425" lIns="91425" spcFirstLastPara="1" rIns="91425" wrap="square" tIns="91425">
            <a:noAutofit/>
          </a:bodyPr>
          <a:lstStyle/>
          <a:p>
            <a:pPr indent="0" lvl="0" marL="0" rtl="0" algn="l">
              <a:spcBef>
                <a:spcPts val="0"/>
              </a:spcBef>
              <a:spcAft>
                <a:spcPts val="0"/>
              </a:spcAft>
              <a:buNone/>
            </a:pPr>
            <a:r>
              <a:rPr b="1" lang="en" sz="2000"/>
              <a:t>2</a:t>
            </a:r>
            <a:r>
              <a:rPr b="1" lang="en" sz="2000"/>
              <a:t>.RF.3.A.b</a:t>
            </a:r>
            <a:r>
              <a:rPr lang="en" sz="2000"/>
              <a:t> - </a:t>
            </a:r>
            <a:r>
              <a:rPr i="1" lang="en" sz="2000"/>
              <a:t>Develop phonics in the reading process by:</a:t>
            </a:r>
            <a:r>
              <a:rPr lang="en" sz="2000"/>
              <a:t> distinguish long and short vowels when reading regularly spelled one syllable words.</a:t>
            </a:r>
            <a:endParaRPr sz="2000"/>
          </a:p>
          <a:p>
            <a:pPr indent="0" lvl="0" marL="0" rtl="0" algn="l">
              <a:spcBef>
                <a:spcPts val="0"/>
              </a:spcBef>
              <a:spcAft>
                <a:spcPts val="0"/>
              </a:spcAft>
              <a:buNone/>
            </a:pPr>
            <a:r>
              <a:rPr b="1" lang="en" sz="2000"/>
              <a:t>3.RF.3.A.e</a:t>
            </a:r>
            <a:r>
              <a:rPr lang="en" sz="2000"/>
              <a:t> - decoding known and unknown words by spelling patterns</a:t>
            </a:r>
            <a:endParaRPr sz="2000"/>
          </a:p>
        </p:txBody>
      </p:sp>
      <p:pic>
        <p:nvPicPr>
          <p:cNvPr id="386" name="Google Shape;386;p55"/>
          <p:cNvPicPr preferRelativeResize="0"/>
          <p:nvPr/>
        </p:nvPicPr>
        <p:blipFill rotWithShape="1">
          <a:blip r:embed="rId3">
            <a:alphaModFix/>
          </a:blip>
          <a:srcRect b="7093" l="32741" r="35430" t="19774"/>
          <a:stretch/>
        </p:blipFill>
        <p:spPr>
          <a:xfrm>
            <a:off x="1661625" y="131012"/>
            <a:ext cx="2910376" cy="3759700"/>
          </a:xfrm>
          <a:prstGeom prst="rect">
            <a:avLst/>
          </a:prstGeom>
          <a:noFill/>
          <a:ln cap="flat" cmpd="sng" w="9525">
            <a:solidFill>
              <a:schemeClr val="dk2"/>
            </a:solidFill>
            <a:prstDash val="solid"/>
            <a:round/>
            <a:headEnd len="sm" w="sm" type="none"/>
            <a:tailEnd len="sm" w="sm" type="none"/>
          </a:ln>
        </p:spPr>
      </p:pic>
      <p:pic>
        <p:nvPicPr>
          <p:cNvPr id="387" name="Google Shape;387;p55"/>
          <p:cNvPicPr preferRelativeResize="0"/>
          <p:nvPr/>
        </p:nvPicPr>
        <p:blipFill rotWithShape="1">
          <a:blip r:embed="rId4">
            <a:alphaModFix/>
          </a:blip>
          <a:srcRect b="8519" l="33739" r="33830" t="19770"/>
          <a:stretch/>
        </p:blipFill>
        <p:spPr>
          <a:xfrm>
            <a:off x="4994875" y="167625"/>
            <a:ext cx="2965299" cy="3686475"/>
          </a:xfrm>
          <a:prstGeom prst="rect">
            <a:avLst/>
          </a:prstGeom>
          <a:noFill/>
          <a:ln cap="flat" cmpd="sng" w="9525">
            <a:solidFill>
              <a:schemeClr val="dk2"/>
            </a:solidFill>
            <a:prstDash val="solid"/>
            <a:round/>
            <a:headEnd len="sm" w="sm" type="none"/>
            <a:tailEnd len="sm" w="sm" type="none"/>
          </a:ln>
        </p:spPr>
      </p:pic>
      <p:pic>
        <p:nvPicPr>
          <p:cNvPr id="388" name="Google Shape;388;p55"/>
          <p:cNvPicPr preferRelativeResize="0"/>
          <p:nvPr/>
        </p:nvPicPr>
        <p:blipFill>
          <a:blip r:embed="rId5">
            <a:alphaModFix/>
          </a:blip>
          <a:stretch>
            <a:fillRect/>
          </a:stretch>
        </p:blipFill>
        <p:spPr>
          <a:xfrm>
            <a:off x="152400" y="1617925"/>
            <a:ext cx="1438525" cy="1031081"/>
          </a:xfrm>
          <a:prstGeom prst="rect">
            <a:avLst/>
          </a:prstGeom>
          <a:noFill/>
          <a:ln>
            <a:noFill/>
          </a:ln>
        </p:spPr>
      </p:pic>
      <p:sp>
        <p:nvSpPr>
          <p:cNvPr id="389" name="Google Shape;389;p5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20"/>
          <p:cNvSpPr txBox="1"/>
          <p:nvPr>
            <p:ph type="title"/>
          </p:nvPr>
        </p:nvSpPr>
        <p:spPr>
          <a:xfrm>
            <a:off x="76200" y="1116325"/>
            <a:ext cx="9029400" cy="1485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4000"/>
              <a:t>Specially Designed Instruction </a:t>
            </a:r>
            <a:endParaRPr b="1" sz="4000"/>
          </a:p>
          <a:p>
            <a:pPr indent="0" lvl="0" marL="0" rtl="0" algn="ctr">
              <a:spcBef>
                <a:spcPts val="0"/>
              </a:spcBef>
              <a:spcAft>
                <a:spcPts val="0"/>
              </a:spcAft>
              <a:buNone/>
            </a:pPr>
            <a:r>
              <a:rPr b="1" lang="en" sz="4000">
                <a:solidFill>
                  <a:srgbClr val="FF0000"/>
                </a:solidFill>
              </a:rPr>
              <a:t>Updated:  6/28/21</a:t>
            </a:r>
            <a:endParaRPr b="1" sz="4000">
              <a:solidFill>
                <a:srgbClr val="FF0000"/>
              </a:solidFill>
            </a:endParaRPr>
          </a:p>
          <a:p>
            <a:pPr indent="0" lvl="0" marL="0" rtl="0" algn="ctr">
              <a:spcBef>
                <a:spcPts val="0"/>
              </a:spcBef>
              <a:spcAft>
                <a:spcPts val="0"/>
              </a:spcAft>
              <a:buNone/>
            </a:pPr>
            <a:r>
              <a:t/>
            </a:r>
            <a:endParaRPr b="1" sz="3200"/>
          </a:p>
        </p:txBody>
      </p:sp>
      <p:sp>
        <p:nvSpPr>
          <p:cNvPr id="97" name="Google Shape;97;p2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93" name="Shape 393"/>
        <p:cNvGrpSpPr/>
        <p:nvPr/>
      </p:nvGrpSpPr>
      <p:grpSpPr>
        <a:xfrm>
          <a:off x="0" y="0"/>
          <a:ext cx="0" cy="0"/>
          <a:chOff x="0" y="0"/>
          <a:chExt cx="0" cy="0"/>
        </a:xfrm>
      </p:grpSpPr>
      <p:sp>
        <p:nvSpPr>
          <p:cNvPr id="394" name="Google Shape;394;p56"/>
          <p:cNvSpPr txBox="1"/>
          <p:nvPr>
            <p:ph type="title"/>
          </p:nvPr>
        </p:nvSpPr>
        <p:spPr>
          <a:xfrm>
            <a:off x="311700" y="3856500"/>
            <a:ext cx="8520600" cy="1134600"/>
          </a:xfrm>
          <a:prstGeom prst="rect">
            <a:avLst/>
          </a:prstGeom>
          <a:solidFill>
            <a:srgbClr val="FFFFFF"/>
          </a:solidFill>
        </p:spPr>
        <p:txBody>
          <a:bodyPr anchorCtr="0" anchor="t" bIns="91425" lIns="91425" spcFirstLastPara="1" rIns="91425" wrap="square" tIns="91425">
            <a:noAutofit/>
          </a:bodyPr>
          <a:lstStyle/>
          <a:p>
            <a:pPr indent="0" lvl="0" marL="0" rtl="0" algn="l">
              <a:spcBef>
                <a:spcPts val="0"/>
              </a:spcBef>
              <a:spcAft>
                <a:spcPts val="0"/>
              </a:spcAft>
              <a:buNone/>
            </a:pPr>
            <a:r>
              <a:rPr lang="en" sz="2300"/>
              <a:t>1.L.1.B.e.f - </a:t>
            </a:r>
            <a:r>
              <a:rPr i="1" lang="en" sz="2300"/>
              <a:t>In written text:</a:t>
            </a:r>
            <a:r>
              <a:rPr lang="en" sz="2300"/>
              <a:t> </a:t>
            </a:r>
            <a:r>
              <a:rPr lang="en" sz="2300"/>
              <a:t>spell words using regular spelling patterns; spell words phonetically using phonemic awareness and spelling knowledge</a:t>
            </a:r>
            <a:endParaRPr sz="2300"/>
          </a:p>
        </p:txBody>
      </p:sp>
      <p:pic>
        <p:nvPicPr>
          <p:cNvPr id="395" name="Google Shape;395;p56"/>
          <p:cNvPicPr preferRelativeResize="0"/>
          <p:nvPr/>
        </p:nvPicPr>
        <p:blipFill rotWithShape="1">
          <a:blip r:embed="rId3">
            <a:alphaModFix/>
          </a:blip>
          <a:srcRect b="21336" l="32783" r="53528" t="25612"/>
          <a:stretch/>
        </p:blipFill>
        <p:spPr>
          <a:xfrm>
            <a:off x="1508900" y="314975"/>
            <a:ext cx="1562499" cy="3404625"/>
          </a:xfrm>
          <a:prstGeom prst="rect">
            <a:avLst/>
          </a:prstGeom>
          <a:noFill/>
          <a:ln cap="flat" cmpd="sng" w="9525">
            <a:solidFill>
              <a:schemeClr val="dk2"/>
            </a:solidFill>
            <a:prstDash val="solid"/>
            <a:round/>
            <a:headEnd len="sm" w="sm" type="none"/>
            <a:tailEnd len="sm" w="sm" type="none"/>
          </a:ln>
        </p:spPr>
      </p:pic>
      <p:pic>
        <p:nvPicPr>
          <p:cNvPr id="396" name="Google Shape;396;p56"/>
          <p:cNvPicPr preferRelativeResize="0"/>
          <p:nvPr/>
        </p:nvPicPr>
        <p:blipFill rotWithShape="1">
          <a:blip r:embed="rId4">
            <a:alphaModFix/>
          </a:blip>
          <a:srcRect b="12794" l="35541" r="33230" t="13502"/>
          <a:stretch/>
        </p:blipFill>
        <p:spPr>
          <a:xfrm rot="5400000">
            <a:off x="4147489" y="-241540"/>
            <a:ext cx="3404625" cy="4517651"/>
          </a:xfrm>
          <a:prstGeom prst="rect">
            <a:avLst/>
          </a:prstGeom>
          <a:noFill/>
          <a:ln cap="flat" cmpd="sng" w="9525">
            <a:solidFill>
              <a:schemeClr val="dk2"/>
            </a:solidFill>
            <a:prstDash val="solid"/>
            <a:round/>
            <a:headEnd len="sm" w="sm" type="none"/>
            <a:tailEnd len="sm" w="sm" type="none"/>
          </a:ln>
        </p:spPr>
      </p:pic>
      <p:pic>
        <p:nvPicPr>
          <p:cNvPr id="397" name="Google Shape;397;p56"/>
          <p:cNvPicPr preferRelativeResize="0"/>
          <p:nvPr/>
        </p:nvPicPr>
        <p:blipFill>
          <a:blip r:embed="rId5">
            <a:alphaModFix/>
          </a:blip>
          <a:stretch>
            <a:fillRect/>
          </a:stretch>
        </p:blipFill>
        <p:spPr>
          <a:xfrm>
            <a:off x="51600" y="1140499"/>
            <a:ext cx="1404400" cy="706875"/>
          </a:xfrm>
          <a:prstGeom prst="rect">
            <a:avLst/>
          </a:prstGeom>
          <a:noFill/>
          <a:ln>
            <a:noFill/>
          </a:ln>
        </p:spPr>
      </p:pic>
      <p:pic>
        <p:nvPicPr>
          <p:cNvPr id="398" name="Google Shape;398;p56"/>
          <p:cNvPicPr preferRelativeResize="0"/>
          <p:nvPr/>
        </p:nvPicPr>
        <p:blipFill rotWithShape="1">
          <a:blip r:embed="rId6">
            <a:alphaModFix/>
          </a:blip>
          <a:srcRect b="0" l="22753" r="12235" t="0"/>
          <a:stretch/>
        </p:blipFill>
        <p:spPr>
          <a:xfrm>
            <a:off x="288800" y="2137563"/>
            <a:ext cx="990775" cy="1428750"/>
          </a:xfrm>
          <a:prstGeom prst="rect">
            <a:avLst/>
          </a:prstGeom>
          <a:noFill/>
          <a:ln>
            <a:noFill/>
          </a:ln>
        </p:spPr>
      </p:pic>
      <p:sp>
        <p:nvSpPr>
          <p:cNvPr id="399" name="Google Shape;399;p5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9D9"/>
        </a:solidFill>
      </p:bgPr>
    </p:bg>
    <p:spTree>
      <p:nvGrpSpPr>
        <p:cNvPr id="403" name="Shape 403"/>
        <p:cNvGrpSpPr/>
        <p:nvPr/>
      </p:nvGrpSpPr>
      <p:grpSpPr>
        <a:xfrm>
          <a:off x="0" y="0"/>
          <a:ext cx="0" cy="0"/>
          <a:chOff x="0" y="0"/>
          <a:chExt cx="0" cy="0"/>
        </a:xfrm>
      </p:grpSpPr>
      <p:sp>
        <p:nvSpPr>
          <p:cNvPr id="404" name="Google Shape;404;p57"/>
          <p:cNvSpPr txBox="1"/>
          <p:nvPr>
            <p:ph type="title"/>
          </p:nvPr>
        </p:nvSpPr>
        <p:spPr>
          <a:xfrm>
            <a:off x="311700" y="4039150"/>
            <a:ext cx="8520600" cy="987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Writing</a:t>
            </a:r>
            <a:endParaRPr/>
          </a:p>
          <a:p>
            <a:pPr indent="0" lvl="0" marL="0" rtl="0" algn="l">
              <a:spcBef>
                <a:spcPts val="0"/>
              </a:spcBef>
              <a:spcAft>
                <a:spcPts val="0"/>
              </a:spcAft>
              <a:buNone/>
            </a:pPr>
            <a:r>
              <a:rPr lang="en"/>
              <a:t>Language</a:t>
            </a:r>
            <a:endParaRPr/>
          </a:p>
        </p:txBody>
      </p:sp>
      <p:pic>
        <p:nvPicPr>
          <p:cNvPr id="405" name="Google Shape;405;p57"/>
          <p:cNvPicPr preferRelativeResize="0"/>
          <p:nvPr/>
        </p:nvPicPr>
        <p:blipFill rotWithShape="1">
          <a:blip r:embed="rId3">
            <a:alphaModFix/>
          </a:blip>
          <a:srcRect b="43411" l="17988" r="53726" t="19773"/>
          <a:stretch/>
        </p:blipFill>
        <p:spPr>
          <a:xfrm>
            <a:off x="544600" y="492475"/>
            <a:ext cx="4387100" cy="3210549"/>
          </a:xfrm>
          <a:prstGeom prst="rect">
            <a:avLst/>
          </a:prstGeom>
          <a:noFill/>
          <a:ln>
            <a:noFill/>
          </a:ln>
        </p:spPr>
      </p:pic>
      <p:pic>
        <p:nvPicPr>
          <p:cNvPr id="406" name="Google Shape;406;p57"/>
          <p:cNvPicPr preferRelativeResize="0"/>
          <p:nvPr/>
        </p:nvPicPr>
        <p:blipFill rotWithShape="1">
          <a:blip r:embed="rId4">
            <a:alphaModFix/>
          </a:blip>
          <a:srcRect b="12801" l="21933" r="57449" t="17778"/>
          <a:stretch/>
        </p:blipFill>
        <p:spPr>
          <a:xfrm rot="5400000">
            <a:off x="6105225" y="313350"/>
            <a:ext cx="1885350" cy="3568800"/>
          </a:xfrm>
          <a:prstGeom prst="rect">
            <a:avLst/>
          </a:prstGeom>
          <a:noFill/>
          <a:ln>
            <a:noFill/>
          </a:ln>
        </p:spPr>
      </p:pic>
      <p:sp>
        <p:nvSpPr>
          <p:cNvPr id="407" name="Google Shape;407;p57"/>
          <p:cNvSpPr/>
          <p:nvPr/>
        </p:nvSpPr>
        <p:spPr>
          <a:xfrm>
            <a:off x="3055850" y="2919700"/>
            <a:ext cx="892500" cy="317700"/>
          </a:xfrm>
          <a:prstGeom prst="rect">
            <a:avLst/>
          </a:prstGeom>
          <a:solidFill>
            <a:srgbClr val="999999"/>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57"/>
          <p:cNvSpPr/>
          <p:nvPr/>
        </p:nvSpPr>
        <p:spPr>
          <a:xfrm>
            <a:off x="3679500" y="681875"/>
            <a:ext cx="1010100" cy="317700"/>
          </a:xfrm>
          <a:prstGeom prst="rect">
            <a:avLst/>
          </a:prstGeom>
          <a:solidFill>
            <a:srgbClr val="999999"/>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5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13" name="Shape 413"/>
        <p:cNvGrpSpPr/>
        <p:nvPr/>
      </p:nvGrpSpPr>
      <p:grpSpPr>
        <a:xfrm>
          <a:off x="0" y="0"/>
          <a:ext cx="0" cy="0"/>
          <a:chOff x="0" y="0"/>
          <a:chExt cx="0" cy="0"/>
        </a:xfrm>
      </p:grpSpPr>
      <p:sp>
        <p:nvSpPr>
          <p:cNvPr id="414" name="Google Shape;414;p58"/>
          <p:cNvSpPr txBox="1"/>
          <p:nvPr>
            <p:ph type="title"/>
          </p:nvPr>
        </p:nvSpPr>
        <p:spPr>
          <a:xfrm>
            <a:off x="174900" y="1862925"/>
            <a:ext cx="4397100" cy="3112200"/>
          </a:xfrm>
          <a:prstGeom prst="rect">
            <a:avLst/>
          </a:prstGeom>
          <a:solidFill>
            <a:srgbClr val="FFFFFF"/>
          </a:solidFill>
        </p:spPr>
        <p:txBody>
          <a:bodyPr anchorCtr="0" anchor="t" bIns="91425" lIns="91425" spcFirstLastPara="1" rIns="91425" wrap="square" tIns="91425">
            <a:noAutofit/>
          </a:bodyPr>
          <a:lstStyle/>
          <a:p>
            <a:pPr indent="0" lvl="0" marL="0" rtl="0" algn="l">
              <a:spcBef>
                <a:spcPts val="0"/>
              </a:spcBef>
              <a:spcAft>
                <a:spcPts val="0"/>
              </a:spcAft>
              <a:buNone/>
            </a:pPr>
            <a:r>
              <a:rPr b="1" lang="en" sz="2000"/>
              <a:t>3</a:t>
            </a:r>
            <a:r>
              <a:rPr b="1" lang="en" sz="2000"/>
              <a:t>.R.1.A.c </a:t>
            </a:r>
            <a:r>
              <a:rPr lang="en" sz="2000"/>
              <a:t>- </a:t>
            </a:r>
            <a:r>
              <a:rPr i="1" lang="en" sz="2000"/>
              <a:t>Develop and demonstrate reading skills in response to text by:</a:t>
            </a:r>
            <a:r>
              <a:rPr lang="en" sz="2000"/>
              <a:t> summarizing a story’s beginning, middle, and determining their central message, lesson or moral. </a:t>
            </a:r>
            <a:endParaRPr sz="2000"/>
          </a:p>
          <a:p>
            <a:pPr indent="0" lvl="0" marL="0" rtl="0" algn="l">
              <a:spcBef>
                <a:spcPts val="0"/>
              </a:spcBef>
              <a:spcAft>
                <a:spcPts val="0"/>
              </a:spcAft>
              <a:buNone/>
            </a:pPr>
            <a:r>
              <a:rPr b="1" lang="en" sz="2000"/>
              <a:t>3.RF.4.A.a</a:t>
            </a:r>
            <a:r>
              <a:rPr lang="en" sz="2000"/>
              <a:t> - </a:t>
            </a:r>
            <a:r>
              <a:rPr i="1" lang="en" sz="2000"/>
              <a:t>Read appropriate texts with fluency…:</a:t>
            </a:r>
            <a:r>
              <a:rPr lang="en" sz="2000"/>
              <a:t> use context to confirm or self-correct word recognition and understanding, rereading as necessary</a:t>
            </a:r>
            <a:endParaRPr sz="2000"/>
          </a:p>
        </p:txBody>
      </p:sp>
      <p:pic>
        <p:nvPicPr>
          <p:cNvPr id="415" name="Google Shape;415;p58"/>
          <p:cNvPicPr preferRelativeResize="0"/>
          <p:nvPr/>
        </p:nvPicPr>
        <p:blipFill rotWithShape="1">
          <a:blip r:embed="rId3">
            <a:alphaModFix/>
          </a:blip>
          <a:srcRect b="15081" l="40961" r="28749" t="17075"/>
          <a:stretch/>
        </p:blipFill>
        <p:spPr>
          <a:xfrm>
            <a:off x="4628400" y="36600"/>
            <a:ext cx="3986773" cy="5143500"/>
          </a:xfrm>
          <a:prstGeom prst="rect">
            <a:avLst/>
          </a:prstGeom>
          <a:noFill/>
          <a:ln cap="flat" cmpd="sng" w="9525">
            <a:solidFill>
              <a:schemeClr val="dk2"/>
            </a:solidFill>
            <a:prstDash val="solid"/>
            <a:round/>
            <a:headEnd len="sm" w="sm" type="none"/>
            <a:tailEnd len="sm" w="sm" type="none"/>
          </a:ln>
        </p:spPr>
      </p:pic>
      <p:pic>
        <p:nvPicPr>
          <p:cNvPr id="416" name="Google Shape;416;p58"/>
          <p:cNvPicPr preferRelativeResize="0"/>
          <p:nvPr/>
        </p:nvPicPr>
        <p:blipFill>
          <a:blip r:embed="rId4">
            <a:alphaModFix/>
          </a:blip>
          <a:stretch>
            <a:fillRect/>
          </a:stretch>
        </p:blipFill>
        <p:spPr>
          <a:xfrm>
            <a:off x="1235800" y="222525"/>
            <a:ext cx="2185400" cy="1506925"/>
          </a:xfrm>
          <a:prstGeom prst="rect">
            <a:avLst/>
          </a:prstGeom>
          <a:noFill/>
          <a:ln>
            <a:noFill/>
          </a:ln>
        </p:spPr>
      </p:pic>
      <p:sp>
        <p:nvSpPr>
          <p:cNvPr id="417" name="Google Shape;417;p58"/>
          <p:cNvSpPr/>
          <p:nvPr/>
        </p:nvSpPr>
        <p:spPr>
          <a:xfrm>
            <a:off x="6185650" y="702375"/>
            <a:ext cx="674400" cy="417000"/>
          </a:xfrm>
          <a:prstGeom prst="ellipse">
            <a:avLst/>
          </a:prstGeom>
          <a:noFill/>
          <a:ln cap="flat" cmpd="sng" w="19050">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58"/>
          <p:cNvSpPr/>
          <p:nvPr/>
        </p:nvSpPr>
        <p:spPr>
          <a:xfrm>
            <a:off x="5468650" y="1163325"/>
            <a:ext cx="717000" cy="373200"/>
          </a:xfrm>
          <a:prstGeom prst="ellipse">
            <a:avLst/>
          </a:prstGeom>
          <a:noFill/>
          <a:ln cap="flat" cmpd="sng" w="19050">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58"/>
          <p:cNvSpPr/>
          <p:nvPr/>
        </p:nvSpPr>
        <p:spPr>
          <a:xfrm>
            <a:off x="6223425" y="1665225"/>
            <a:ext cx="717000" cy="197700"/>
          </a:xfrm>
          <a:prstGeom prst="ellipse">
            <a:avLst/>
          </a:prstGeom>
          <a:noFill/>
          <a:ln cap="flat" cmpd="sng" w="19050">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58"/>
          <p:cNvSpPr/>
          <p:nvPr/>
        </p:nvSpPr>
        <p:spPr>
          <a:xfrm>
            <a:off x="5508850" y="1805650"/>
            <a:ext cx="717000" cy="197700"/>
          </a:xfrm>
          <a:prstGeom prst="ellipse">
            <a:avLst/>
          </a:prstGeom>
          <a:noFill/>
          <a:ln cap="flat" cmpd="sng" w="19050">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58"/>
          <p:cNvSpPr/>
          <p:nvPr/>
        </p:nvSpPr>
        <p:spPr>
          <a:xfrm>
            <a:off x="5468650" y="2026550"/>
            <a:ext cx="717000" cy="168300"/>
          </a:xfrm>
          <a:prstGeom prst="ellipse">
            <a:avLst/>
          </a:prstGeom>
          <a:noFill/>
          <a:ln cap="flat" cmpd="sng" w="19050">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58"/>
          <p:cNvSpPr/>
          <p:nvPr/>
        </p:nvSpPr>
        <p:spPr>
          <a:xfrm>
            <a:off x="5468650" y="2164238"/>
            <a:ext cx="717000" cy="168300"/>
          </a:xfrm>
          <a:prstGeom prst="ellipse">
            <a:avLst/>
          </a:prstGeom>
          <a:noFill/>
          <a:ln cap="flat" cmpd="sng" w="19050">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58"/>
          <p:cNvSpPr/>
          <p:nvPr/>
        </p:nvSpPr>
        <p:spPr>
          <a:xfrm>
            <a:off x="6164350" y="2493413"/>
            <a:ext cx="717000" cy="373200"/>
          </a:xfrm>
          <a:prstGeom prst="ellipse">
            <a:avLst/>
          </a:prstGeom>
          <a:noFill/>
          <a:ln cap="flat" cmpd="sng" w="19050">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58"/>
          <p:cNvSpPr/>
          <p:nvPr/>
        </p:nvSpPr>
        <p:spPr>
          <a:xfrm>
            <a:off x="6143025" y="2837263"/>
            <a:ext cx="717000" cy="373200"/>
          </a:xfrm>
          <a:prstGeom prst="ellipse">
            <a:avLst/>
          </a:prstGeom>
          <a:noFill/>
          <a:ln cap="flat" cmpd="sng" w="19050">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58"/>
          <p:cNvSpPr/>
          <p:nvPr/>
        </p:nvSpPr>
        <p:spPr>
          <a:xfrm>
            <a:off x="6164350" y="3160775"/>
            <a:ext cx="717000" cy="373200"/>
          </a:xfrm>
          <a:prstGeom prst="ellipse">
            <a:avLst/>
          </a:prstGeom>
          <a:noFill/>
          <a:ln cap="flat" cmpd="sng" w="19050">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58"/>
          <p:cNvSpPr/>
          <p:nvPr/>
        </p:nvSpPr>
        <p:spPr>
          <a:xfrm>
            <a:off x="6783825" y="3823500"/>
            <a:ext cx="717000" cy="255000"/>
          </a:xfrm>
          <a:prstGeom prst="ellipse">
            <a:avLst/>
          </a:prstGeom>
          <a:noFill/>
          <a:ln cap="flat" cmpd="sng" w="19050">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58"/>
          <p:cNvSpPr/>
          <p:nvPr/>
        </p:nvSpPr>
        <p:spPr>
          <a:xfrm>
            <a:off x="6143025" y="3568500"/>
            <a:ext cx="717000" cy="255000"/>
          </a:xfrm>
          <a:prstGeom prst="ellipse">
            <a:avLst/>
          </a:prstGeom>
          <a:noFill/>
          <a:ln cap="flat" cmpd="sng" w="19050">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58"/>
          <p:cNvSpPr/>
          <p:nvPr/>
        </p:nvSpPr>
        <p:spPr>
          <a:xfrm>
            <a:off x="6783825" y="4078500"/>
            <a:ext cx="717000" cy="326100"/>
          </a:xfrm>
          <a:prstGeom prst="ellipse">
            <a:avLst/>
          </a:prstGeom>
          <a:noFill/>
          <a:ln cap="flat" cmpd="sng" w="19050">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58"/>
          <p:cNvSpPr/>
          <p:nvPr/>
        </p:nvSpPr>
        <p:spPr>
          <a:xfrm>
            <a:off x="6822200" y="4368025"/>
            <a:ext cx="717000" cy="373200"/>
          </a:xfrm>
          <a:prstGeom prst="ellipse">
            <a:avLst/>
          </a:prstGeom>
          <a:noFill/>
          <a:ln cap="flat" cmpd="sng" w="19050">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5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pic>
        <p:nvPicPr>
          <p:cNvPr id="435" name="Google Shape;435;p59"/>
          <p:cNvPicPr preferRelativeResize="0"/>
          <p:nvPr/>
        </p:nvPicPr>
        <p:blipFill rotWithShape="1">
          <a:blip r:embed="rId3">
            <a:alphaModFix/>
          </a:blip>
          <a:srcRect b="0" l="0" r="0" t="47788"/>
          <a:stretch/>
        </p:blipFill>
        <p:spPr>
          <a:xfrm>
            <a:off x="928225" y="666699"/>
            <a:ext cx="7287525" cy="3250051"/>
          </a:xfrm>
          <a:prstGeom prst="rect">
            <a:avLst/>
          </a:prstGeom>
          <a:noFill/>
          <a:ln>
            <a:noFill/>
          </a:ln>
        </p:spPr>
      </p:pic>
      <p:sp>
        <p:nvSpPr>
          <p:cNvPr id="436" name="Google Shape;436;p59"/>
          <p:cNvSpPr txBox="1"/>
          <p:nvPr>
            <p:ph idx="1" type="body"/>
          </p:nvPr>
        </p:nvSpPr>
        <p:spPr>
          <a:xfrm>
            <a:off x="152400" y="4827300"/>
            <a:ext cx="8991600" cy="468600"/>
          </a:xfrm>
          <a:prstGeom prst="rect">
            <a:avLst/>
          </a:prstGeom>
        </p:spPr>
        <p:txBody>
          <a:bodyPr anchorCtr="0" anchor="t" bIns="45700" lIns="91425" spcFirstLastPara="1" rIns="91425" wrap="square" tIns="45700">
            <a:noAutofit/>
          </a:bodyPr>
          <a:lstStyle/>
          <a:p>
            <a:pPr indent="0" lvl="0" marL="0" rtl="0" algn="l">
              <a:spcBef>
                <a:spcPts val="360"/>
              </a:spcBef>
              <a:spcAft>
                <a:spcPts val="1600"/>
              </a:spcAft>
              <a:buNone/>
            </a:pPr>
            <a:r>
              <a:rPr lang="en" sz="1600"/>
              <a:t>Adapted from </a:t>
            </a:r>
            <a:r>
              <a:rPr lang="en" sz="1600"/>
              <a:t>L. Lipton &amp; B. Wellman, 2004, Data-driven </a:t>
            </a:r>
            <a:r>
              <a:rPr lang="en" sz="1600"/>
              <a:t>dialogue</a:t>
            </a:r>
            <a:r>
              <a:rPr lang="en" sz="1600"/>
              <a:t>. 2012, </a:t>
            </a:r>
            <a:r>
              <a:rPr i="1" lang="en" sz="1600"/>
              <a:t>Got Data, Now What?</a:t>
            </a:r>
            <a:endParaRPr i="1" sz="1600"/>
          </a:p>
        </p:txBody>
      </p:sp>
      <p:sp>
        <p:nvSpPr>
          <p:cNvPr id="437" name="Google Shape;437;p59"/>
          <p:cNvSpPr txBox="1"/>
          <p:nvPr>
            <p:ph type="title"/>
          </p:nvPr>
        </p:nvSpPr>
        <p:spPr>
          <a:xfrm>
            <a:off x="152388" y="666700"/>
            <a:ext cx="8839200" cy="800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
                <a:solidFill>
                  <a:srgbClr val="1C4587"/>
                </a:solidFill>
              </a:rPr>
              <a:t>Collaborative Learning Cycle</a:t>
            </a:r>
            <a:endParaRPr>
              <a:solidFill>
                <a:srgbClr val="1C4587"/>
              </a:solidFill>
            </a:endParaRPr>
          </a:p>
        </p:txBody>
      </p:sp>
      <p:sp>
        <p:nvSpPr>
          <p:cNvPr id="438" name="Google Shape;438;p59"/>
          <p:cNvSpPr txBox="1"/>
          <p:nvPr/>
        </p:nvSpPr>
        <p:spPr>
          <a:xfrm>
            <a:off x="3349650" y="3983375"/>
            <a:ext cx="2309100" cy="98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chemeClr val="dk1"/>
                </a:solidFill>
              </a:rPr>
              <a:t>-Patterns, trends</a:t>
            </a:r>
            <a:endParaRPr sz="1700">
              <a:solidFill>
                <a:schemeClr val="dk1"/>
              </a:solidFill>
            </a:endParaRPr>
          </a:p>
          <a:p>
            <a:pPr indent="0" lvl="0" marL="0" rtl="0" algn="l">
              <a:spcBef>
                <a:spcPts val="0"/>
              </a:spcBef>
              <a:spcAft>
                <a:spcPts val="0"/>
              </a:spcAft>
              <a:buNone/>
            </a:pPr>
            <a:r>
              <a:rPr lang="en" sz="1700">
                <a:solidFill>
                  <a:schemeClr val="dk1"/>
                </a:solidFill>
              </a:rPr>
              <a:t>-Surprise</a:t>
            </a:r>
            <a:endParaRPr sz="1700">
              <a:solidFill>
                <a:schemeClr val="dk1"/>
              </a:solidFill>
            </a:endParaRPr>
          </a:p>
          <a:p>
            <a:pPr indent="0" lvl="0" marL="0" rtl="0" algn="l">
              <a:spcBef>
                <a:spcPts val="0"/>
              </a:spcBef>
              <a:spcAft>
                <a:spcPts val="0"/>
              </a:spcAft>
              <a:buNone/>
            </a:pPr>
            <a:r>
              <a:rPr lang="en" sz="1700">
                <a:solidFill>
                  <a:schemeClr val="dk1"/>
                </a:solidFill>
              </a:rPr>
              <a:t>-Affirmations</a:t>
            </a:r>
            <a:endParaRPr sz="1700">
              <a:solidFill>
                <a:schemeClr val="dk1"/>
              </a:solidFill>
            </a:endParaRPr>
          </a:p>
          <a:p>
            <a:pPr indent="0" lvl="0" marL="0" rtl="0" algn="l">
              <a:spcBef>
                <a:spcPts val="0"/>
              </a:spcBef>
              <a:spcAft>
                <a:spcPts val="0"/>
              </a:spcAft>
              <a:buNone/>
            </a:pPr>
            <a:r>
              <a:t/>
            </a:r>
            <a:endParaRPr sz="1700"/>
          </a:p>
        </p:txBody>
      </p:sp>
      <p:sp>
        <p:nvSpPr>
          <p:cNvPr id="439" name="Google Shape;439;p59"/>
          <p:cNvSpPr txBox="1"/>
          <p:nvPr/>
        </p:nvSpPr>
        <p:spPr>
          <a:xfrm>
            <a:off x="5511500" y="2473700"/>
            <a:ext cx="2597400" cy="120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t>-Assumptions</a:t>
            </a:r>
            <a:endParaRPr sz="1700"/>
          </a:p>
          <a:p>
            <a:pPr indent="0" lvl="0" marL="0" rtl="0" algn="l">
              <a:spcBef>
                <a:spcPts val="0"/>
              </a:spcBef>
              <a:spcAft>
                <a:spcPts val="0"/>
              </a:spcAft>
              <a:buNone/>
            </a:pPr>
            <a:r>
              <a:rPr lang="en" sz="1700"/>
              <a:t>-Predictions</a:t>
            </a:r>
            <a:endParaRPr sz="1700"/>
          </a:p>
          <a:p>
            <a:pPr indent="0" lvl="0" marL="0" rtl="0" algn="l">
              <a:spcBef>
                <a:spcPts val="0"/>
              </a:spcBef>
              <a:spcAft>
                <a:spcPts val="0"/>
              </a:spcAft>
              <a:buNone/>
            </a:pPr>
            <a:r>
              <a:rPr lang="en" sz="1700"/>
              <a:t>-Questions</a:t>
            </a:r>
            <a:endParaRPr sz="1700"/>
          </a:p>
        </p:txBody>
      </p:sp>
      <p:sp>
        <p:nvSpPr>
          <p:cNvPr id="440" name="Google Shape;440;p59"/>
          <p:cNvSpPr txBox="1"/>
          <p:nvPr/>
        </p:nvSpPr>
        <p:spPr>
          <a:xfrm>
            <a:off x="568475" y="2336000"/>
            <a:ext cx="2309100" cy="134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chemeClr val="dk1"/>
                </a:solidFill>
              </a:rPr>
              <a:t>-Draw conclusions</a:t>
            </a:r>
            <a:endParaRPr sz="1700">
              <a:solidFill>
                <a:schemeClr val="dk1"/>
              </a:solidFill>
            </a:endParaRPr>
          </a:p>
          <a:p>
            <a:pPr indent="0" lvl="0" marL="0" rtl="0" algn="l">
              <a:spcBef>
                <a:spcPts val="0"/>
              </a:spcBef>
              <a:spcAft>
                <a:spcPts val="0"/>
              </a:spcAft>
              <a:buNone/>
            </a:pPr>
            <a:r>
              <a:rPr lang="en" sz="1700">
                <a:solidFill>
                  <a:schemeClr val="dk1"/>
                </a:solidFill>
              </a:rPr>
              <a:t>-Verify explanations</a:t>
            </a:r>
            <a:endParaRPr sz="1700">
              <a:solidFill>
                <a:schemeClr val="dk1"/>
              </a:solidFill>
            </a:endParaRPr>
          </a:p>
          <a:p>
            <a:pPr indent="0" lvl="0" marL="0" rtl="0" algn="l">
              <a:spcBef>
                <a:spcPts val="0"/>
              </a:spcBef>
              <a:spcAft>
                <a:spcPts val="0"/>
              </a:spcAft>
              <a:buNone/>
            </a:pPr>
            <a:r>
              <a:rPr lang="en" sz="1700">
                <a:solidFill>
                  <a:schemeClr val="dk1"/>
                </a:solidFill>
              </a:rPr>
              <a:t>-Solutions </a:t>
            </a:r>
            <a:endParaRPr sz="1700">
              <a:solidFill>
                <a:schemeClr val="dk1"/>
              </a:solidFill>
            </a:endParaRPr>
          </a:p>
          <a:p>
            <a:pPr indent="0" lvl="0" marL="0" rtl="0" algn="l">
              <a:spcBef>
                <a:spcPts val="0"/>
              </a:spcBef>
              <a:spcAft>
                <a:spcPts val="0"/>
              </a:spcAft>
              <a:buNone/>
            </a:pPr>
            <a:r>
              <a:rPr lang="en" sz="1700">
                <a:solidFill>
                  <a:schemeClr val="dk1"/>
                </a:solidFill>
              </a:rPr>
              <a:t>-Progress monitoring</a:t>
            </a:r>
            <a:endParaRPr sz="1700">
              <a:solidFill>
                <a:schemeClr val="dk1"/>
              </a:solidFill>
            </a:endParaRPr>
          </a:p>
        </p:txBody>
      </p:sp>
      <p:sp>
        <p:nvSpPr>
          <p:cNvPr id="441" name="Google Shape;441;p59"/>
          <p:cNvSpPr txBox="1"/>
          <p:nvPr>
            <p:ph type="title"/>
          </p:nvPr>
        </p:nvSpPr>
        <p:spPr>
          <a:xfrm>
            <a:off x="0" y="-101925"/>
            <a:ext cx="8839200" cy="7020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rPr lang="en">
                <a:solidFill>
                  <a:srgbClr val="FFFF00"/>
                </a:solidFill>
                <a:highlight>
                  <a:srgbClr val="FF0000"/>
                </a:highlight>
                <a:latin typeface="Kaushan Script"/>
                <a:ea typeface="Kaushan Script"/>
                <a:cs typeface="Kaushan Script"/>
                <a:sym typeface="Kaushan Script"/>
              </a:rPr>
              <a:t>Your Turn!</a:t>
            </a:r>
            <a:endParaRPr>
              <a:solidFill>
                <a:srgbClr val="FFFF00"/>
              </a:solidFill>
              <a:highlight>
                <a:srgbClr val="FF0000"/>
              </a:highlight>
              <a:latin typeface="Kaushan Script"/>
              <a:ea typeface="Kaushan Script"/>
              <a:cs typeface="Kaushan Script"/>
              <a:sym typeface="Kaushan Script"/>
            </a:endParaRPr>
          </a:p>
        </p:txBody>
      </p:sp>
      <p:sp>
        <p:nvSpPr>
          <p:cNvPr id="442" name="Google Shape;442;p59"/>
          <p:cNvSpPr txBox="1"/>
          <p:nvPr>
            <p:ph idx="12" type="sldNum"/>
          </p:nvPr>
        </p:nvSpPr>
        <p:spPr>
          <a:xfrm>
            <a:off x="2533200" y="133350"/>
            <a:ext cx="7620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
        <p:nvSpPr>
          <p:cNvPr id="443" name="Google Shape;443;p59"/>
          <p:cNvSpPr txBox="1"/>
          <p:nvPr/>
        </p:nvSpPr>
        <p:spPr>
          <a:xfrm>
            <a:off x="8215750" y="1077200"/>
            <a:ext cx="762000" cy="431100"/>
          </a:xfrm>
          <a:prstGeom prst="rect">
            <a:avLst/>
          </a:prstGeom>
          <a:solidFill>
            <a:srgbClr val="1C4587"/>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rgbClr val="FFFF00"/>
                </a:solidFill>
                <a:latin typeface="Calibri"/>
                <a:ea typeface="Calibri"/>
                <a:cs typeface="Calibri"/>
                <a:sym typeface="Calibri"/>
              </a:rPr>
              <a:t>HO #2</a:t>
            </a:r>
            <a:endParaRPr sz="1600">
              <a:solidFill>
                <a:srgbClr val="FFFF00"/>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60"/>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b="1" sz="5000">
              <a:solidFill>
                <a:srgbClr val="1C4587"/>
              </a:solidFill>
              <a:latin typeface="Calibri"/>
              <a:ea typeface="Calibri"/>
              <a:cs typeface="Calibri"/>
              <a:sym typeface="Calibri"/>
            </a:endParaRPr>
          </a:p>
        </p:txBody>
      </p:sp>
      <p:sp>
        <p:nvSpPr>
          <p:cNvPr id="449" name="Google Shape;449;p60"/>
          <p:cNvSpPr txBox="1"/>
          <p:nvPr>
            <p:ph idx="2" type="body"/>
          </p:nvPr>
        </p:nvSpPr>
        <p:spPr>
          <a:xfrm>
            <a:off x="4632975" y="0"/>
            <a:ext cx="4511100" cy="5143500"/>
          </a:xfrm>
          <a:prstGeom prst="rect">
            <a:avLst/>
          </a:prstGeom>
          <a:solidFill>
            <a:srgbClr val="006621"/>
          </a:solidFill>
        </p:spPr>
        <p:txBody>
          <a:bodyPr anchorCtr="0" anchor="ctr" bIns="91425" lIns="91425" spcFirstLastPara="1" rIns="91425" wrap="square" tIns="91425">
            <a:noAutofit/>
          </a:bodyPr>
          <a:lstStyle/>
          <a:p>
            <a:pPr indent="0" lvl="0" marL="0" rtl="0" algn="l">
              <a:spcBef>
                <a:spcPts val="0"/>
              </a:spcBef>
              <a:spcAft>
                <a:spcPts val="1600"/>
              </a:spcAft>
              <a:buNone/>
            </a:pPr>
            <a:r>
              <a:t/>
            </a:r>
            <a:endParaRPr/>
          </a:p>
        </p:txBody>
      </p:sp>
      <p:sp>
        <p:nvSpPr>
          <p:cNvPr id="450" name="Google Shape;450;p60"/>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b="1" sz="2900">
              <a:solidFill>
                <a:srgbClr val="006621"/>
              </a:solidFill>
              <a:latin typeface="Calibri"/>
              <a:ea typeface="Calibri"/>
              <a:cs typeface="Calibri"/>
              <a:sym typeface="Calibri"/>
            </a:endParaRPr>
          </a:p>
        </p:txBody>
      </p:sp>
      <p:pic>
        <p:nvPicPr>
          <p:cNvPr id="451" name="Google Shape;451;p60"/>
          <p:cNvPicPr preferRelativeResize="0"/>
          <p:nvPr/>
        </p:nvPicPr>
        <p:blipFill>
          <a:blip r:embed="rId3">
            <a:alphaModFix/>
          </a:blip>
          <a:stretch>
            <a:fillRect/>
          </a:stretch>
        </p:blipFill>
        <p:spPr>
          <a:xfrm>
            <a:off x="151250" y="0"/>
            <a:ext cx="5240308" cy="5143500"/>
          </a:xfrm>
          <a:prstGeom prst="rect">
            <a:avLst/>
          </a:prstGeom>
          <a:noFill/>
          <a:ln>
            <a:noFill/>
          </a:ln>
        </p:spPr>
      </p:pic>
      <p:sp>
        <p:nvSpPr>
          <p:cNvPr id="452" name="Google Shape;452;p6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61"/>
          <p:cNvSpPr txBox="1"/>
          <p:nvPr>
            <p:ph idx="1" type="body"/>
          </p:nvPr>
        </p:nvSpPr>
        <p:spPr>
          <a:xfrm>
            <a:off x="152400" y="1619250"/>
            <a:ext cx="5289300" cy="3314700"/>
          </a:xfrm>
          <a:prstGeom prst="rect">
            <a:avLst/>
          </a:prstGeom>
        </p:spPr>
        <p:txBody>
          <a:bodyPr anchorCtr="0" anchor="t" bIns="45700" lIns="91425" spcFirstLastPara="1" rIns="91425" wrap="square" tIns="45700">
            <a:noAutofit/>
          </a:bodyPr>
          <a:lstStyle/>
          <a:p>
            <a:pPr indent="0" lvl="0" marL="457200" rtl="0" algn="l">
              <a:spcBef>
                <a:spcPts val="360"/>
              </a:spcBef>
              <a:spcAft>
                <a:spcPts val="0"/>
              </a:spcAft>
              <a:buNone/>
            </a:pPr>
            <a:r>
              <a:rPr b="1" lang="en" sz="2700"/>
              <a:t>ELA Grade 2: </a:t>
            </a:r>
            <a:endParaRPr b="1" sz="2700"/>
          </a:p>
          <a:p>
            <a:pPr indent="0" lvl="0" marL="457200" rtl="0" algn="l">
              <a:spcBef>
                <a:spcPts val="360"/>
              </a:spcBef>
              <a:spcAft>
                <a:spcPts val="0"/>
              </a:spcAft>
              <a:buNone/>
            </a:pPr>
            <a:r>
              <a:rPr b="1" lang="en" sz="2400"/>
              <a:t>56 standards                                                                   </a:t>
            </a:r>
            <a:r>
              <a:rPr lang="en" sz="2400"/>
              <a:t>(Reading &amp; Reading Foundations)</a:t>
            </a:r>
            <a:endParaRPr sz="2400"/>
          </a:p>
          <a:p>
            <a:pPr indent="0" lvl="0" marL="457200" rtl="0" algn="l">
              <a:spcBef>
                <a:spcPts val="360"/>
              </a:spcBef>
              <a:spcAft>
                <a:spcPts val="0"/>
              </a:spcAft>
              <a:buNone/>
            </a:pPr>
            <a:r>
              <a:rPr b="1" lang="en" sz="2400"/>
              <a:t>39 Standards</a:t>
            </a:r>
            <a:r>
              <a:rPr lang="en" sz="2400"/>
              <a:t>                                                                          (Writing &amp; Language)</a:t>
            </a:r>
            <a:endParaRPr sz="2400"/>
          </a:p>
          <a:p>
            <a:pPr indent="0" lvl="0" marL="457200" rtl="0" algn="l">
              <a:spcBef>
                <a:spcPts val="360"/>
              </a:spcBef>
              <a:spcAft>
                <a:spcPts val="0"/>
              </a:spcAft>
              <a:buNone/>
            </a:pPr>
            <a:r>
              <a:rPr b="1" lang="en" sz="2400"/>
              <a:t>8 Standards  </a:t>
            </a:r>
            <a:r>
              <a:rPr lang="en" sz="2400"/>
              <a:t>               </a:t>
            </a:r>
            <a:r>
              <a:rPr lang="en" sz="2900"/>
              <a:t>                                                             </a:t>
            </a:r>
            <a:r>
              <a:rPr lang="en" sz="2400"/>
              <a:t>(Speaking &amp; Listening)</a:t>
            </a:r>
            <a:endParaRPr sz="2400"/>
          </a:p>
          <a:p>
            <a:pPr indent="0" lvl="0" marL="457200" rtl="0" algn="l">
              <a:spcBef>
                <a:spcPts val="360"/>
              </a:spcBef>
              <a:spcAft>
                <a:spcPts val="0"/>
              </a:spcAft>
              <a:buNone/>
            </a:pPr>
            <a:r>
              <a:t/>
            </a:r>
            <a:endParaRPr sz="2900"/>
          </a:p>
          <a:p>
            <a:pPr indent="0" lvl="0" marL="457200" rtl="0" algn="l">
              <a:spcBef>
                <a:spcPts val="1600"/>
              </a:spcBef>
              <a:spcAft>
                <a:spcPts val="1600"/>
              </a:spcAft>
              <a:buNone/>
            </a:pPr>
            <a:r>
              <a:t/>
            </a:r>
            <a:endParaRPr sz="2900"/>
          </a:p>
        </p:txBody>
      </p:sp>
      <p:sp>
        <p:nvSpPr>
          <p:cNvPr id="458" name="Google Shape;458;p61"/>
          <p:cNvSpPr txBox="1"/>
          <p:nvPr>
            <p:ph type="title"/>
          </p:nvPr>
        </p:nvSpPr>
        <p:spPr>
          <a:xfrm>
            <a:off x="152400" y="742950"/>
            <a:ext cx="7574400" cy="800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
              <a:t>Why Prioritize Standards?</a:t>
            </a:r>
            <a:endParaRPr/>
          </a:p>
        </p:txBody>
      </p:sp>
      <p:pic>
        <p:nvPicPr>
          <p:cNvPr id="459" name="Google Shape;459;p61"/>
          <p:cNvPicPr preferRelativeResize="0"/>
          <p:nvPr/>
        </p:nvPicPr>
        <p:blipFill>
          <a:blip r:embed="rId3">
            <a:alphaModFix/>
          </a:blip>
          <a:stretch>
            <a:fillRect/>
          </a:stretch>
        </p:blipFill>
        <p:spPr>
          <a:xfrm>
            <a:off x="7471175" y="98825"/>
            <a:ext cx="1520425" cy="1520425"/>
          </a:xfrm>
          <a:prstGeom prst="rect">
            <a:avLst/>
          </a:prstGeom>
          <a:noFill/>
          <a:ln>
            <a:noFill/>
          </a:ln>
        </p:spPr>
      </p:pic>
      <p:sp>
        <p:nvSpPr>
          <p:cNvPr id="460" name="Google Shape;460;p61"/>
          <p:cNvSpPr txBox="1"/>
          <p:nvPr>
            <p:ph idx="1" type="body"/>
          </p:nvPr>
        </p:nvSpPr>
        <p:spPr>
          <a:xfrm rot="1353989">
            <a:off x="4672570" y="2193147"/>
            <a:ext cx="4284763" cy="1033708"/>
          </a:xfrm>
          <a:prstGeom prst="rect">
            <a:avLst/>
          </a:prstGeom>
          <a:solidFill>
            <a:srgbClr val="FFFF00"/>
          </a:solidFill>
        </p:spPr>
        <p:txBody>
          <a:bodyPr anchorCtr="0" anchor="t" bIns="45700" lIns="91425" spcFirstLastPara="1" rIns="91425" wrap="square" tIns="45700">
            <a:noAutofit/>
          </a:bodyPr>
          <a:lstStyle/>
          <a:p>
            <a:pPr indent="0" lvl="0" marL="457200" rtl="0" algn="ctr">
              <a:spcBef>
                <a:spcPts val="360"/>
              </a:spcBef>
              <a:spcAft>
                <a:spcPts val="0"/>
              </a:spcAft>
              <a:buNone/>
            </a:pPr>
            <a:r>
              <a:rPr b="1" lang="en" sz="2700"/>
              <a:t>Align SDI to priority standards</a:t>
            </a:r>
            <a:endParaRPr sz="2400"/>
          </a:p>
          <a:p>
            <a:pPr indent="0" lvl="0" marL="457200" rtl="0" algn="l">
              <a:spcBef>
                <a:spcPts val="360"/>
              </a:spcBef>
              <a:spcAft>
                <a:spcPts val="0"/>
              </a:spcAft>
              <a:buNone/>
            </a:pPr>
            <a:r>
              <a:t/>
            </a:r>
            <a:endParaRPr sz="2900"/>
          </a:p>
          <a:p>
            <a:pPr indent="0" lvl="0" marL="457200" rtl="0" algn="l">
              <a:spcBef>
                <a:spcPts val="1600"/>
              </a:spcBef>
              <a:spcAft>
                <a:spcPts val="1600"/>
              </a:spcAft>
              <a:buNone/>
            </a:pPr>
            <a:r>
              <a:t/>
            </a:r>
            <a:endParaRPr sz="2900"/>
          </a:p>
        </p:txBody>
      </p:sp>
      <p:sp>
        <p:nvSpPr>
          <p:cNvPr id="461" name="Google Shape;461;p61"/>
          <p:cNvSpPr txBox="1"/>
          <p:nvPr>
            <p:ph idx="12" type="sldNum"/>
          </p:nvPr>
        </p:nvSpPr>
        <p:spPr>
          <a:xfrm>
            <a:off x="152400" y="133350"/>
            <a:ext cx="7620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62"/>
          <p:cNvSpPr txBox="1"/>
          <p:nvPr>
            <p:ph type="title"/>
          </p:nvPr>
        </p:nvSpPr>
        <p:spPr>
          <a:xfrm>
            <a:off x="152400" y="742950"/>
            <a:ext cx="7574400" cy="800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
              <a:t>Why Prioritize Standards?</a:t>
            </a:r>
            <a:endParaRPr/>
          </a:p>
        </p:txBody>
      </p:sp>
      <p:sp>
        <p:nvSpPr>
          <p:cNvPr id="467" name="Google Shape;467;p62"/>
          <p:cNvSpPr txBox="1"/>
          <p:nvPr>
            <p:ph idx="1" type="body"/>
          </p:nvPr>
        </p:nvSpPr>
        <p:spPr>
          <a:xfrm>
            <a:off x="152400" y="1390650"/>
            <a:ext cx="8839200" cy="33147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b="1" lang="en" sz="2700" u="sng">
                <a:solidFill>
                  <a:srgbClr val="000000"/>
                </a:solidFill>
              </a:rPr>
              <a:t>Priority</a:t>
            </a:r>
            <a:r>
              <a:rPr b="1" lang="en" sz="2700"/>
              <a:t> - </a:t>
            </a:r>
            <a:r>
              <a:rPr b="1" lang="en" sz="2600"/>
              <a:t>3</a:t>
            </a:r>
            <a:r>
              <a:rPr b="1" lang="en" sz="2500">
                <a:solidFill>
                  <a:srgbClr val="434343"/>
                </a:solidFill>
              </a:rPr>
              <a:t>.RF.3.A.e</a:t>
            </a:r>
            <a:r>
              <a:rPr lang="en" sz="2500">
                <a:solidFill>
                  <a:schemeClr val="dk1"/>
                </a:solidFill>
              </a:rPr>
              <a:t> - </a:t>
            </a:r>
            <a:r>
              <a:rPr i="1" lang="en" sz="2500">
                <a:solidFill>
                  <a:schemeClr val="dk1"/>
                </a:solidFill>
              </a:rPr>
              <a:t>Develop phonics in the reading process by:</a:t>
            </a:r>
            <a:r>
              <a:rPr lang="en" sz="2500">
                <a:solidFill>
                  <a:schemeClr val="dk1"/>
                </a:solidFill>
              </a:rPr>
              <a:t> decoding known and unknown words by spelling pattern.</a:t>
            </a:r>
            <a:endParaRPr b="1" sz="2700"/>
          </a:p>
          <a:p>
            <a:pPr indent="457200" lvl="0" marL="0" rtl="0" algn="l">
              <a:spcBef>
                <a:spcPts val="360"/>
              </a:spcBef>
              <a:spcAft>
                <a:spcPts val="0"/>
              </a:spcAft>
              <a:buNone/>
            </a:pPr>
            <a:r>
              <a:rPr lang="en" sz="2400" u="sng">
                <a:solidFill>
                  <a:srgbClr val="000000"/>
                </a:solidFill>
              </a:rPr>
              <a:t>Secondary</a:t>
            </a:r>
            <a:r>
              <a:rPr lang="en" sz="2400">
                <a:solidFill>
                  <a:srgbClr val="000000"/>
                </a:solidFill>
              </a:rPr>
              <a:t> </a:t>
            </a:r>
            <a:r>
              <a:rPr lang="en" sz="2400"/>
              <a:t>- </a:t>
            </a:r>
            <a:r>
              <a:rPr lang="en" sz="2400">
                <a:solidFill>
                  <a:srgbClr val="434343"/>
                </a:solidFill>
              </a:rPr>
              <a:t>3.RF.3.A.a</a:t>
            </a:r>
            <a:r>
              <a:rPr lang="en" sz="2400"/>
              <a:t> - decoding multisyllabic words in context , and independent of context, by applying common spelling patterns</a:t>
            </a:r>
            <a:endParaRPr sz="2400"/>
          </a:p>
          <a:p>
            <a:pPr indent="457200" lvl="0" marL="457200" rtl="0" algn="l">
              <a:spcBef>
                <a:spcPts val="360"/>
              </a:spcBef>
              <a:spcAft>
                <a:spcPts val="0"/>
              </a:spcAft>
              <a:buNone/>
            </a:pPr>
            <a:r>
              <a:rPr lang="en" sz="2200" u="sng">
                <a:solidFill>
                  <a:srgbClr val="000000"/>
                </a:solidFill>
              </a:rPr>
              <a:t>Tertiary or Introductory</a:t>
            </a:r>
            <a:r>
              <a:rPr lang="en" sz="3000"/>
              <a:t> - </a:t>
            </a:r>
            <a:r>
              <a:rPr lang="en" sz="2200"/>
              <a:t>3.RF.3.A.b</a:t>
            </a:r>
            <a:r>
              <a:rPr lang="en" sz="2200"/>
              <a:t> - </a:t>
            </a:r>
            <a:r>
              <a:rPr i="1" lang="en" sz="2200"/>
              <a:t>decoding words that double final consonant when adding an ending</a:t>
            </a:r>
            <a:endParaRPr i="1" sz="2600"/>
          </a:p>
        </p:txBody>
      </p:sp>
      <p:pic>
        <p:nvPicPr>
          <p:cNvPr id="468" name="Google Shape;468;p62"/>
          <p:cNvPicPr preferRelativeResize="0"/>
          <p:nvPr/>
        </p:nvPicPr>
        <p:blipFill>
          <a:blip r:embed="rId3">
            <a:alphaModFix/>
          </a:blip>
          <a:stretch>
            <a:fillRect/>
          </a:stretch>
        </p:blipFill>
        <p:spPr>
          <a:xfrm>
            <a:off x="7471175" y="98825"/>
            <a:ext cx="1520425" cy="1520425"/>
          </a:xfrm>
          <a:prstGeom prst="rect">
            <a:avLst/>
          </a:prstGeom>
          <a:noFill/>
          <a:ln>
            <a:noFill/>
          </a:ln>
        </p:spPr>
      </p:pic>
      <p:sp>
        <p:nvSpPr>
          <p:cNvPr id="469" name="Google Shape;469;p62"/>
          <p:cNvSpPr txBox="1"/>
          <p:nvPr>
            <p:ph idx="12" type="sldNum"/>
          </p:nvPr>
        </p:nvSpPr>
        <p:spPr>
          <a:xfrm>
            <a:off x="152400" y="133350"/>
            <a:ext cx="7620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73" name="Shape 473"/>
        <p:cNvGrpSpPr/>
        <p:nvPr/>
      </p:nvGrpSpPr>
      <p:grpSpPr>
        <a:xfrm>
          <a:off x="0" y="0"/>
          <a:ext cx="0" cy="0"/>
          <a:chOff x="0" y="0"/>
          <a:chExt cx="0" cy="0"/>
        </a:xfrm>
      </p:grpSpPr>
      <p:sp>
        <p:nvSpPr>
          <p:cNvPr id="474" name="Google Shape;474;p63"/>
          <p:cNvSpPr txBox="1"/>
          <p:nvPr>
            <p:ph idx="1" type="body"/>
          </p:nvPr>
        </p:nvSpPr>
        <p:spPr>
          <a:xfrm>
            <a:off x="152400" y="1619250"/>
            <a:ext cx="8839200" cy="33147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b="1" lang="en" sz="2600"/>
              <a:t>K-12</a:t>
            </a:r>
            <a:endParaRPr b="1" sz="2600"/>
          </a:p>
          <a:p>
            <a:pPr indent="-393700" lvl="0" marL="457200" rtl="0" algn="l">
              <a:spcBef>
                <a:spcPts val="1600"/>
              </a:spcBef>
              <a:spcAft>
                <a:spcPts val="0"/>
              </a:spcAft>
              <a:buSzPts val="2600"/>
              <a:buChar char="●"/>
            </a:pPr>
            <a:r>
              <a:rPr lang="en" sz="2600"/>
              <a:t>Are intended to be used as a </a:t>
            </a:r>
            <a:r>
              <a:rPr b="1" lang="en" sz="2600"/>
              <a:t>guide</a:t>
            </a:r>
            <a:r>
              <a:rPr lang="en" sz="2600"/>
              <a:t> for districts, building, grade level teams. </a:t>
            </a:r>
            <a:endParaRPr sz="2600"/>
          </a:p>
          <a:p>
            <a:pPr indent="-393700" lvl="0" marL="457200" rtl="0" algn="l">
              <a:spcBef>
                <a:spcPts val="0"/>
              </a:spcBef>
              <a:spcAft>
                <a:spcPts val="0"/>
              </a:spcAft>
              <a:buSzPts val="2600"/>
              <a:buChar char="●"/>
            </a:pPr>
            <a:r>
              <a:rPr lang="en" sz="2600"/>
              <a:t>Does not include secondary and tertiary standards</a:t>
            </a:r>
            <a:endParaRPr sz="2600"/>
          </a:p>
          <a:p>
            <a:pPr indent="-393700" lvl="0" marL="457200" rtl="0" algn="l">
              <a:spcBef>
                <a:spcPts val="0"/>
              </a:spcBef>
              <a:spcAft>
                <a:spcPts val="0"/>
              </a:spcAft>
              <a:buSzPts val="2600"/>
              <a:buChar char="●"/>
            </a:pPr>
            <a:r>
              <a:rPr i="1" lang="en" sz="2600"/>
              <a:t>Not a replacement</a:t>
            </a:r>
            <a:r>
              <a:rPr lang="en" sz="2600"/>
              <a:t> for locally established priority standard</a:t>
            </a:r>
            <a:endParaRPr/>
          </a:p>
          <a:p>
            <a:pPr indent="0" lvl="0" marL="0" rtl="0" algn="l">
              <a:spcBef>
                <a:spcPts val="1600"/>
              </a:spcBef>
              <a:spcAft>
                <a:spcPts val="0"/>
              </a:spcAft>
              <a:buNone/>
            </a:pPr>
            <a:r>
              <a:t/>
            </a:r>
            <a:endParaRPr/>
          </a:p>
          <a:p>
            <a:pPr indent="0" lvl="0" marL="0" rtl="0" algn="l">
              <a:spcBef>
                <a:spcPts val="1600"/>
              </a:spcBef>
              <a:spcAft>
                <a:spcPts val="0"/>
              </a:spcAft>
              <a:buNone/>
            </a:pPr>
            <a:r>
              <a:rPr lang="en" sz="1600" u="sng">
                <a:solidFill>
                  <a:schemeClr val="hlink"/>
                </a:solidFill>
                <a:hlinkClick r:id="rId3"/>
              </a:rPr>
              <a:t>https://dese.mo.gov/college-career-readiness/curriculum/academic-standards/priority-standards</a:t>
            </a:r>
            <a:endParaRPr sz="1600"/>
          </a:p>
          <a:p>
            <a:pPr indent="0" lvl="0" marL="0" rtl="0" algn="l">
              <a:spcBef>
                <a:spcPts val="1600"/>
              </a:spcBef>
              <a:spcAft>
                <a:spcPts val="1600"/>
              </a:spcAft>
              <a:buNone/>
            </a:pPr>
            <a:r>
              <a:t/>
            </a:r>
            <a:endParaRPr/>
          </a:p>
        </p:txBody>
      </p:sp>
      <p:sp>
        <p:nvSpPr>
          <p:cNvPr id="475" name="Google Shape;475;p63"/>
          <p:cNvSpPr txBox="1"/>
          <p:nvPr>
            <p:ph type="title"/>
          </p:nvPr>
        </p:nvSpPr>
        <p:spPr>
          <a:xfrm>
            <a:off x="152400" y="742950"/>
            <a:ext cx="8839200" cy="800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
              <a:t>DESE </a:t>
            </a:r>
            <a:r>
              <a:rPr i="1" lang="en">
                <a:solidFill>
                  <a:srgbClr val="990000"/>
                </a:solidFill>
              </a:rPr>
              <a:t>Drafted</a:t>
            </a:r>
            <a:r>
              <a:rPr lang="en"/>
              <a:t> Priority Standards</a:t>
            </a:r>
            <a:endParaRPr/>
          </a:p>
        </p:txBody>
      </p:sp>
      <p:sp>
        <p:nvSpPr>
          <p:cNvPr id="476" name="Google Shape;476;p63"/>
          <p:cNvSpPr txBox="1"/>
          <p:nvPr>
            <p:ph idx="12" type="sldNum"/>
          </p:nvPr>
        </p:nvSpPr>
        <p:spPr>
          <a:xfrm>
            <a:off x="152400" y="133350"/>
            <a:ext cx="7620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64"/>
          <p:cNvSpPr txBox="1"/>
          <p:nvPr>
            <p:ph idx="1" type="body"/>
          </p:nvPr>
        </p:nvSpPr>
        <p:spPr>
          <a:xfrm>
            <a:off x="651600" y="1406500"/>
            <a:ext cx="8340000" cy="3527400"/>
          </a:xfrm>
          <a:prstGeom prst="rect">
            <a:avLst/>
          </a:prstGeom>
        </p:spPr>
        <p:txBody>
          <a:bodyPr anchorCtr="0" anchor="t" bIns="45700" lIns="91425" spcFirstLastPara="1" rIns="91425" wrap="square" tIns="45700">
            <a:noAutofit/>
          </a:bodyPr>
          <a:lstStyle/>
          <a:p>
            <a:pPr indent="0" lvl="0" marL="0" rtl="0" algn="l">
              <a:lnSpc>
                <a:spcPct val="100000"/>
              </a:lnSpc>
              <a:spcBef>
                <a:spcPts val="360"/>
              </a:spcBef>
              <a:spcAft>
                <a:spcPts val="0"/>
              </a:spcAft>
              <a:buNone/>
            </a:pPr>
            <a:r>
              <a:rPr b="1" lang="en" sz="2400"/>
              <a:t>Endurance</a:t>
            </a:r>
            <a:endParaRPr b="1" sz="2400"/>
          </a:p>
          <a:p>
            <a:pPr indent="-381000" lvl="0" marL="457200" rtl="0" algn="l">
              <a:lnSpc>
                <a:spcPct val="100000"/>
              </a:lnSpc>
              <a:spcBef>
                <a:spcPts val="360"/>
              </a:spcBef>
              <a:spcAft>
                <a:spcPts val="0"/>
              </a:spcAft>
              <a:buSzPts val="2400"/>
              <a:buChar char="●"/>
            </a:pPr>
            <a:r>
              <a:rPr lang="en" sz="2400"/>
              <a:t>Over time</a:t>
            </a:r>
            <a:endParaRPr sz="2400"/>
          </a:p>
          <a:p>
            <a:pPr indent="0" lvl="0" marL="0" rtl="0" algn="l">
              <a:lnSpc>
                <a:spcPct val="100000"/>
              </a:lnSpc>
              <a:spcBef>
                <a:spcPts val="360"/>
              </a:spcBef>
              <a:spcAft>
                <a:spcPts val="0"/>
              </a:spcAft>
              <a:buNone/>
            </a:pPr>
            <a:r>
              <a:rPr b="1" lang="en" sz="2400"/>
              <a:t>Leverage</a:t>
            </a:r>
            <a:endParaRPr b="1" sz="2400"/>
          </a:p>
          <a:p>
            <a:pPr indent="-381000" lvl="0" marL="457200" rtl="0" algn="l">
              <a:lnSpc>
                <a:spcPct val="100000"/>
              </a:lnSpc>
              <a:spcBef>
                <a:spcPts val="360"/>
              </a:spcBef>
              <a:spcAft>
                <a:spcPts val="0"/>
              </a:spcAft>
              <a:buSzPts val="2400"/>
              <a:buChar char="●"/>
            </a:pPr>
            <a:r>
              <a:rPr lang="en" sz="2400"/>
              <a:t>Across disciplines</a:t>
            </a:r>
            <a:endParaRPr sz="2400"/>
          </a:p>
          <a:p>
            <a:pPr indent="0" lvl="0" marL="0" rtl="0" algn="l">
              <a:lnSpc>
                <a:spcPct val="100000"/>
              </a:lnSpc>
              <a:spcBef>
                <a:spcPts val="360"/>
              </a:spcBef>
              <a:spcAft>
                <a:spcPts val="0"/>
              </a:spcAft>
              <a:buNone/>
            </a:pPr>
            <a:r>
              <a:rPr b="1" lang="en" sz="2400"/>
              <a:t>Prerequisite or Readiness</a:t>
            </a:r>
            <a:endParaRPr b="1" sz="2400"/>
          </a:p>
          <a:p>
            <a:pPr indent="-381000" lvl="0" marL="457200" rtl="0" algn="l">
              <a:lnSpc>
                <a:spcPct val="100000"/>
              </a:lnSpc>
              <a:spcBef>
                <a:spcPts val="360"/>
              </a:spcBef>
              <a:spcAft>
                <a:spcPts val="0"/>
              </a:spcAft>
              <a:buSzPts val="2400"/>
              <a:buChar char="●"/>
            </a:pPr>
            <a:r>
              <a:rPr lang="en" sz="2400"/>
              <a:t>Underlying basic knowledge</a:t>
            </a:r>
            <a:endParaRPr sz="2400"/>
          </a:p>
          <a:p>
            <a:pPr indent="0" lvl="0" marL="457200" rtl="0" algn="l">
              <a:lnSpc>
                <a:spcPct val="100000"/>
              </a:lnSpc>
              <a:spcBef>
                <a:spcPts val="360"/>
              </a:spcBef>
              <a:spcAft>
                <a:spcPts val="0"/>
              </a:spcAft>
              <a:buNone/>
            </a:pPr>
            <a:r>
              <a:t/>
            </a:r>
            <a:endParaRPr sz="1200"/>
          </a:p>
          <a:p>
            <a:pPr indent="0" lvl="0" marL="0" rtl="0" algn="ctr">
              <a:spcBef>
                <a:spcPts val="360"/>
              </a:spcBef>
              <a:spcAft>
                <a:spcPts val="1600"/>
              </a:spcAft>
              <a:buNone/>
            </a:pPr>
            <a:r>
              <a:rPr b="1" i="1" lang="en" sz="2400"/>
              <a:t>What do your students need for success in                                         life, school, and our state test?</a:t>
            </a:r>
            <a:endParaRPr b="1" i="1" sz="2400"/>
          </a:p>
        </p:txBody>
      </p:sp>
      <p:sp>
        <p:nvSpPr>
          <p:cNvPr id="482" name="Google Shape;482;p64"/>
          <p:cNvSpPr txBox="1"/>
          <p:nvPr>
            <p:ph type="title"/>
          </p:nvPr>
        </p:nvSpPr>
        <p:spPr>
          <a:xfrm>
            <a:off x="152400" y="606400"/>
            <a:ext cx="8839200" cy="800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 sz="3200"/>
              <a:t>Criteria for Determining Priority Standards</a:t>
            </a:r>
            <a:endParaRPr sz="3200"/>
          </a:p>
        </p:txBody>
      </p:sp>
      <p:pic>
        <p:nvPicPr>
          <p:cNvPr id="483" name="Google Shape;483;p64"/>
          <p:cNvPicPr preferRelativeResize="0"/>
          <p:nvPr/>
        </p:nvPicPr>
        <p:blipFill rotWithShape="1">
          <a:blip r:embed="rId3">
            <a:alphaModFix/>
          </a:blip>
          <a:srcRect b="0" l="0" r="7244" t="0"/>
          <a:stretch/>
        </p:blipFill>
        <p:spPr>
          <a:xfrm>
            <a:off x="5953600" y="1586025"/>
            <a:ext cx="2390600" cy="2520975"/>
          </a:xfrm>
          <a:prstGeom prst="rect">
            <a:avLst/>
          </a:prstGeom>
          <a:noFill/>
          <a:ln>
            <a:noFill/>
          </a:ln>
        </p:spPr>
      </p:pic>
      <p:sp>
        <p:nvSpPr>
          <p:cNvPr id="484" name="Google Shape;484;p64"/>
          <p:cNvSpPr txBox="1"/>
          <p:nvPr>
            <p:ph idx="12" type="sldNum"/>
          </p:nvPr>
        </p:nvSpPr>
        <p:spPr>
          <a:xfrm>
            <a:off x="152400" y="133350"/>
            <a:ext cx="7620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65"/>
          <p:cNvSpPr txBox="1"/>
          <p:nvPr>
            <p:ph type="title"/>
          </p:nvPr>
        </p:nvSpPr>
        <p:spPr>
          <a:xfrm>
            <a:off x="152400" y="742950"/>
            <a:ext cx="8839200" cy="800100"/>
          </a:xfrm>
          <a:prstGeom prst="rect">
            <a:avLst/>
          </a:prstGeom>
          <a:noFill/>
          <a:ln>
            <a:noFill/>
          </a:ln>
        </p:spPr>
        <p:txBody>
          <a:bodyPr anchorCtr="0" anchor="b" bIns="34275" lIns="68575" spcFirstLastPara="1" rIns="68575" wrap="square" tIns="34275">
            <a:noAutofit/>
          </a:bodyPr>
          <a:lstStyle/>
          <a:p>
            <a:pPr indent="0" lvl="0" marL="0" rtl="0" algn="ctr">
              <a:lnSpc>
                <a:spcPct val="90000"/>
              </a:lnSpc>
              <a:spcBef>
                <a:spcPts val="0"/>
              </a:spcBef>
              <a:spcAft>
                <a:spcPts val="0"/>
              </a:spcAft>
              <a:buClr>
                <a:schemeClr val="dk1"/>
              </a:buClr>
              <a:buSzPts val="2700"/>
              <a:buFont typeface="Calibri"/>
              <a:buNone/>
            </a:pPr>
            <a:br>
              <a:rPr b="1" lang="en" sz="2700"/>
            </a:br>
            <a:r>
              <a:rPr b="1" lang="en" sz="2700"/>
              <a:t>Unwrapping </a:t>
            </a:r>
            <a:r>
              <a:rPr lang="en" sz="2700"/>
              <a:t>the</a:t>
            </a:r>
            <a:r>
              <a:rPr b="1" lang="en" sz="2700"/>
              <a:t> Priority Standards </a:t>
            </a:r>
            <a:r>
              <a:rPr lang="en" sz="2700"/>
              <a:t>and</a:t>
            </a:r>
            <a:r>
              <a:rPr b="1" lang="en" sz="2700"/>
              <a:t> </a:t>
            </a:r>
            <a:br>
              <a:rPr b="1" lang="en" sz="2700"/>
            </a:br>
            <a:r>
              <a:rPr lang="en" sz="2700"/>
              <a:t>the </a:t>
            </a:r>
            <a:r>
              <a:rPr b="1" lang="en" sz="2700"/>
              <a:t>underpinnings</a:t>
            </a:r>
            <a:r>
              <a:rPr lang="en" sz="2700"/>
              <a:t> to determine </a:t>
            </a:r>
            <a:r>
              <a:rPr b="1" lang="en" sz="2700"/>
              <a:t>learning targets</a:t>
            </a:r>
            <a:endParaRPr b="1" sz="2700"/>
          </a:p>
        </p:txBody>
      </p:sp>
      <p:pic>
        <p:nvPicPr>
          <p:cNvPr descr="C:\Users\jl2860\AppData\Local\Microsoft\Windows\Temporary Internet Files\Content.IE5\AUK7ZZEP\MP900405416[1].jpg" id="491" name="Google Shape;491;p65"/>
          <p:cNvPicPr preferRelativeResize="0"/>
          <p:nvPr/>
        </p:nvPicPr>
        <p:blipFill rotWithShape="1">
          <a:blip r:embed="rId3">
            <a:alphaModFix/>
          </a:blip>
          <a:srcRect b="0" l="0" r="0" t="0"/>
          <a:stretch/>
        </p:blipFill>
        <p:spPr>
          <a:xfrm>
            <a:off x="2691763" y="1933575"/>
            <a:ext cx="3760470" cy="2686050"/>
          </a:xfrm>
          <a:prstGeom prst="rect">
            <a:avLst/>
          </a:prstGeom>
          <a:noFill/>
          <a:ln>
            <a:noFill/>
          </a:ln>
        </p:spPr>
      </p:pic>
      <p:sp>
        <p:nvSpPr>
          <p:cNvPr id="492" name="Google Shape;492;p65"/>
          <p:cNvSpPr txBox="1"/>
          <p:nvPr>
            <p:ph idx="12" type="sldNum"/>
          </p:nvPr>
        </p:nvSpPr>
        <p:spPr>
          <a:xfrm>
            <a:off x="152400" y="133350"/>
            <a:ext cx="7620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21"/>
          <p:cNvSpPr txBox="1"/>
          <p:nvPr>
            <p:ph type="title"/>
          </p:nvPr>
        </p:nvSpPr>
        <p:spPr>
          <a:xfrm>
            <a:off x="299225" y="301950"/>
            <a:ext cx="4045200" cy="2269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5200">
                <a:solidFill>
                  <a:srgbClr val="1C4587"/>
                </a:solidFill>
                <a:latin typeface="Calibri"/>
                <a:ea typeface="Calibri"/>
                <a:cs typeface="Calibri"/>
                <a:sym typeface="Calibri"/>
              </a:rPr>
              <a:t>Specially Designed Instruction</a:t>
            </a:r>
            <a:endParaRPr b="1" sz="5200">
              <a:solidFill>
                <a:srgbClr val="1C4587"/>
              </a:solidFill>
              <a:latin typeface="Calibri"/>
              <a:ea typeface="Calibri"/>
              <a:cs typeface="Calibri"/>
              <a:sym typeface="Calibri"/>
            </a:endParaRPr>
          </a:p>
        </p:txBody>
      </p:sp>
      <p:sp>
        <p:nvSpPr>
          <p:cNvPr id="103" name="Google Shape;103;p21"/>
          <p:cNvSpPr txBox="1"/>
          <p:nvPr>
            <p:ph idx="2" type="body"/>
          </p:nvPr>
        </p:nvSpPr>
        <p:spPr>
          <a:xfrm>
            <a:off x="4632975" y="89350"/>
            <a:ext cx="4511100" cy="5054100"/>
          </a:xfrm>
          <a:prstGeom prst="rect">
            <a:avLst/>
          </a:prstGeom>
          <a:solidFill>
            <a:srgbClr val="006621"/>
          </a:solidFill>
        </p:spPr>
        <p:txBody>
          <a:bodyPr anchorCtr="0" anchor="ctr" bIns="91425" lIns="91425" spcFirstLastPara="1" rIns="91425" wrap="square" tIns="91425">
            <a:noAutofit/>
          </a:bodyPr>
          <a:lstStyle/>
          <a:p>
            <a:pPr indent="0" lvl="0" marL="0" rtl="0" algn="ctr">
              <a:spcBef>
                <a:spcPts val="0"/>
              </a:spcBef>
              <a:spcAft>
                <a:spcPts val="1600"/>
              </a:spcAft>
              <a:buNone/>
            </a:pPr>
            <a:r>
              <a:rPr b="1" lang="en" sz="7600">
                <a:solidFill>
                  <a:srgbClr val="D9EAD3"/>
                </a:solidFill>
                <a:latin typeface="Calibri"/>
                <a:ea typeface="Calibri"/>
                <a:cs typeface="Calibri"/>
                <a:sym typeface="Calibri"/>
              </a:rPr>
              <a:t>SDI</a:t>
            </a:r>
            <a:endParaRPr b="1" sz="7600">
              <a:solidFill>
                <a:srgbClr val="D9EAD3"/>
              </a:solidFill>
              <a:latin typeface="Calibri"/>
              <a:ea typeface="Calibri"/>
              <a:cs typeface="Calibri"/>
              <a:sym typeface="Calibri"/>
            </a:endParaRPr>
          </a:p>
        </p:txBody>
      </p:sp>
      <p:sp>
        <p:nvSpPr>
          <p:cNvPr id="104" name="Google Shape;104;p21"/>
          <p:cNvSpPr txBox="1"/>
          <p:nvPr>
            <p:ph idx="1" type="subTitle"/>
          </p:nvPr>
        </p:nvSpPr>
        <p:spPr>
          <a:xfrm>
            <a:off x="134075" y="2803075"/>
            <a:ext cx="4375500" cy="1235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rgbClr val="006621"/>
                </a:solidFill>
                <a:latin typeface="Calibri"/>
                <a:ea typeface="Calibri"/>
                <a:cs typeface="Calibri"/>
                <a:sym typeface="Calibri"/>
              </a:rPr>
              <a:t>What &amp; Why of SDI?</a:t>
            </a:r>
            <a:endParaRPr b="1" sz="3000">
              <a:solidFill>
                <a:srgbClr val="006621"/>
              </a:solidFill>
              <a:latin typeface="Calibri"/>
              <a:ea typeface="Calibri"/>
              <a:cs typeface="Calibri"/>
              <a:sym typeface="Calibri"/>
            </a:endParaRPr>
          </a:p>
          <a:p>
            <a:pPr indent="0" lvl="0" marL="0" rtl="0" algn="ctr">
              <a:spcBef>
                <a:spcPts val="0"/>
              </a:spcBef>
              <a:spcAft>
                <a:spcPts val="0"/>
              </a:spcAft>
              <a:buNone/>
            </a:pPr>
            <a:r>
              <a:rPr b="1" lang="en" sz="3000">
                <a:solidFill>
                  <a:srgbClr val="006621"/>
                </a:solidFill>
                <a:latin typeface="Calibri"/>
                <a:ea typeface="Calibri"/>
                <a:cs typeface="Calibri"/>
                <a:sym typeface="Calibri"/>
              </a:rPr>
              <a:t>How do I provide SDI?</a:t>
            </a:r>
            <a:endParaRPr b="1" sz="3000">
              <a:solidFill>
                <a:srgbClr val="006621"/>
              </a:solidFill>
              <a:latin typeface="Calibri"/>
              <a:ea typeface="Calibri"/>
              <a:cs typeface="Calibri"/>
              <a:sym typeface="Calibri"/>
            </a:endParaRPr>
          </a:p>
        </p:txBody>
      </p:sp>
      <p:sp>
        <p:nvSpPr>
          <p:cNvPr id="105" name="Google Shape;105;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gradFill>
          <a:gsLst>
            <a:gs pos="0">
              <a:srgbClr val="8488C4"/>
            </a:gs>
            <a:gs pos="52999">
              <a:srgbClr val="D4DEFF"/>
            </a:gs>
            <a:gs pos="83000">
              <a:srgbClr val="D4DEFF"/>
            </a:gs>
            <a:gs pos="100000">
              <a:srgbClr val="96AB94"/>
            </a:gs>
          </a:gsLst>
          <a:lin ang="5400012" scaled="0"/>
        </a:gradFill>
      </p:bgPr>
    </p:bg>
    <p:spTree>
      <p:nvGrpSpPr>
        <p:cNvPr id="496" name="Shape 496"/>
        <p:cNvGrpSpPr/>
        <p:nvPr/>
      </p:nvGrpSpPr>
      <p:grpSpPr>
        <a:xfrm>
          <a:off x="0" y="0"/>
          <a:ext cx="0" cy="0"/>
          <a:chOff x="0" y="0"/>
          <a:chExt cx="0" cy="0"/>
        </a:xfrm>
      </p:grpSpPr>
      <p:sp>
        <p:nvSpPr>
          <p:cNvPr id="497" name="Google Shape;497;p66"/>
          <p:cNvSpPr txBox="1"/>
          <p:nvPr>
            <p:ph idx="1" type="body"/>
          </p:nvPr>
        </p:nvSpPr>
        <p:spPr>
          <a:xfrm>
            <a:off x="1450750" y="530400"/>
            <a:ext cx="4139700" cy="46131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SzPts val="2000"/>
              <a:buNone/>
            </a:pPr>
            <a:r>
              <a:rPr i="1" lang="en" sz="2700"/>
              <a:t>"Unwrapping" the academic content standards is a </a:t>
            </a:r>
            <a:r>
              <a:rPr i="1" lang="en" sz="2700" u="sng"/>
              <a:t>technique</a:t>
            </a:r>
            <a:r>
              <a:rPr i="1" lang="en" sz="2700"/>
              <a:t> to help educators identify from the full text of the standards exactly what they need to teach their students.”</a:t>
            </a:r>
            <a:endParaRPr sz="2100"/>
          </a:p>
          <a:p>
            <a:pPr indent="0" lvl="0" marL="0" rtl="0" algn="r">
              <a:spcBef>
                <a:spcPts val="500"/>
              </a:spcBef>
              <a:spcAft>
                <a:spcPts val="0"/>
              </a:spcAft>
              <a:buSzPts val="1300"/>
              <a:buNone/>
            </a:pPr>
            <a:r>
              <a:t/>
            </a:r>
            <a:endParaRPr sz="1800"/>
          </a:p>
          <a:p>
            <a:pPr indent="0" lvl="0" marL="0" rtl="0" algn="r">
              <a:spcBef>
                <a:spcPts val="500"/>
              </a:spcBef>
              <a:spcAft>
                <a:spcPts val="0"/>
              </a:spcAft>
              <a:buSzPts val="1300"/>
              <a:buNone/>
            </a:pPr>
            <a:r>
              <a:rPr lang="en" sz="1800"/>
              <a:t>-Larry Ainsworth, 2007</a:t>
            </a:r>
            <a:endParaRPr sz="1800"/>
          </a:p>
        </p:txBody>
      </p:sp>
      <p:pic>
        <p:nvPicPr>
          <p:cNvPr id="498" name="Google Shape;498;p66"/>
          <p:cNvPicPr preferRelativeResize="0"/>
          <p:nvPr/>
        </p:nvPicPr>
        <p:blipFill rotWithShape="1">
          <a:blip r:embed="rId3">
            <a:alphaModFix/>
          </a:blip>
          <a:srcRect b="0" l="0" r="0" t="0"/>
          <a:stretch/>
        </p:blipFill>
        <p:spPr>
          <a:xfrm>
            <a:off x="6001925" y="648976"/>
            <a:ext cx="2360100" cy="2819100"/>
          </a:xfrm>
          <a:prstGeom prst="ellipse">
            <a:avLst/>
          </a:prstGeom>
          <a:noFill/>
          <a:ln>
            <a:noFill/>
          </a:ln>
        </p:spPr>
      </p:pic>
      <p:sp>
        <p:nvSpPr>
          <p:cNvPr id="499" name="Google Shape;499;p6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7">
                                            <p:txEl>
                                              <p:pRg end="0" st="0"/>
                                            </p:txEl>
                                          </p:spTgt>
                                        </p:tgtEl>
                                        <p:attrNameLst>
                                          <p:attrName>style.visibility</p:attrName>
                                        </p:attrNameLst>
                                      </p:cBhvr>
                                      <p:to>
                                        <p:strVal val="visible"/>
                                      </p:to>
                                    </p:set>
                                    <p:animEffect filter="fade" transition="in">
                                      <p:cBhvr>
                                        <p:cTn dur="500"/>
                                        <p:tgtEl>
                                          <p:spTgt spid="49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7">
                                            <p:txEl>
                                              <p:pRg end="1" st="1"/>
                                            </p:txEl>
                                          </p:spTgt>
                                        </p:tgtEl>
                                        <p:attrNameLst>
                                          <p:attrName>style.visibility</p:attrName>
                                        </p:attrNameLst>
                                      </p:cBhvr>
                                      <p:to>
                                        <p:strVal val="visible"/>
                                      </p:to>
                                    </p:set>
                                    <p:animEffect filter="fade" transition="in">
                                      <p:cBhvr>
                                        <p:cTn dur="500"/>
                                        <p:tgtEl>
                                          <p:spTgt spid="49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7">
                                            <p:txEl>
                                              <p:pRg end="2" st="2"/>
                                            </p:txEl>
                                          </p:spTgt>
                                        </p:tgtEl>
                                        <p:attrNameLst>
                                          <p:attrName>style.visibility</p:attrName>
                                        </p:attrNameLst>
                                      </p:cBhvr>
                                      <p:to>
                                        <p:strVal val="visible"/>
                                      </p:to>
                                    </p:set>
                                    <p:animEffect filter="fade" transition="in">
                                      <p:cBhvr>
                                        <p:cTn dur="500"/>
                                        <p:tgtEl>
                                          <p:spTgt spid="497">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p67"/>
          <p:cNvSpPr txBox="1"/>
          <p:nvPr>
            <p:ph idx="1" type="body"/>
          </p:nvPr>
        </p:nvSpPr>
        <p:spPr>
          <a:xfrm>
            <a:off x="152400" y="1619250"/>
            <a:ext cx="8839200" cy="33147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 sz="2400">
                <a:solidFill>
                  <a:srgbClr val="000000"/>
                </a:solidFill>
              </a:rPr>
              <a:t>Underline the </a:t>
            </a:r>
            <a:r>
              <a:rPr lang="en" sz="2400" u="sng">
                <a:solidFill>
                  <a:srgbClr val="000000"/>
                </a:solidFill>
              </a:rPr>
              <a:t>key concepts</a:t>
            </a:r>
            <a:r>
              <a:rPr lang="en" sz="2400">
                <a:solidFill>
                  <a:srgbClr val="000000"/>
                </a:solidFill>
              </a:rPr>
              <a:t> (noun / noun phrases)</a:t>
            </a:r>
            <a:endParaRPr sz="2400">
              <a:solidFill>
                <a:srgbClr val="000000"/>
              </a:solidFill>
            </a:endParaRPr>
          </a:p>
          <a:p>
            <a:pPr indent="0" lvl="0" marL="0" rtl="0" algn="l">
              <a:spcBef>
                <a:spcPts val="1600"/>
              </a:spcBef>
              <a:spcAft>
                <a:spcPts val="0"/>
              </a:spcAft>
              <a:buNone/>
            </a:pPr>
            <a:r>
              <a:rPr lang="en" sz="2400">
                <a:solidFill>
                  <a:srgbClr val="000000"/>
                </a:solidFill>
              </a:rPr>
              <a:t>Circle the skills (verbs) students must be able to do - when typing, CAPITALIZE</a:t>
            </a:r>
            <a:endParaRPr>
              <a:solidFill>
                <a:srgbClr val="000000"/>
              </a:solidFill>
            </a:endParaRPr>
          </a:p>
          <a:p>
            <a:pPr indent="0" lvl="0" marL="0" rtl="0" algn="l">
              <a:spcBef>
                <a:spcPts val="1600"/>
              </a:spcBef>
              <a:spcAft>
                <a:spcPts val="0"/>
              </a:spcAft>
              <a:buNone/>
            </a:pPr>
            <a:r>
              <a:rPr lang="en" sz="2300">
                <a:solidFill>
                  <a:srgbClr val="073763"/>
                </a:solidFill>
              </a:rPr>
              <a:t>Standard: </a:t>
            </a:r>
            <a:r>
              <a:rPr b="1" lang="en" sz="2300">
                <a:solidFill>
                  <a:srgbClr val="073763"/>
                </a:solidFill>
              </a:rPr>
              <a:t>3.RF.3.A.e</a:t>
            </a:r>
            <a:endParaRPr b="1" sz="2300">
              <a:solidFill>
                <a:srgbClr val="073763"/>
              </a:solidFill>
            </a:endParaRPr>
          </a:p>
          <a:p>
            <a:pPr indent="0" lvl="0" marL="0" rtl="0" algn="l">
              <a:spcBef>
                <a:spcPts val="1600"/>
              </a:spcBef>
              <a:spcAft>
                <a:spcPts val="1600"/>
              </a:spcAft>
              <a:buNone/>
            </a:pPr>
            <a:r>
              <a:rPr b="1" i="1" lang="en" sz="2300">
                <a:solidFill>
                  <a:schemeClr val="dk1"/>
                </a:solidFill>
              </a:rPr>
              <a:t>Develop phonics in the reading process by: decoding known and unknown words by spelling pattern.</a:t>
            </a:r>
            <a:endParaRPr b="1" i="1" sz="2300">
              <a:solidFill>
                <a:schemeClr val="dk1"/>
              </a:solidFill>
            </a:endParaRPr>
          </a:p>
        </p:txBody>
      </p:sp>
      <p:sp>
        <p:nvSpPr>
          <p:cNvPr id="505" name="Google Shape;505;p67"/>
          <p:cNvSpPr txBox="1"/>
          <p:nvPr>
            <p:ph type="title"/>
          </p:nvPr>
        </p:nvSpPr>
        <p:spPr>
          <a:xfrm>
            <a:off x="152400" y="742950"/>
            <a:ext cx="8839200" cy="800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
              <a:t>The Technique of ‘Unwrapping’</a:t>
            </a:r>
            <a:endParaRPr/>
          </a:p>
        </p:txBody>
      </p:sp>
      <p:sp>
        <p:nvSpPr>
          <p:cNvPr id="506" name="Google Shape;506;p67"/>
          <p:cNvSpPr/>
          <p:nvPr/>
        </p:nvSpPr>
        <p:spPr>
          <a:xfrm>
            <a:off x="1531425" y="2298650"/>
            <a:ext cx="796500" cy="443700"/>
          </a:xfrm>
          <a:prstGeom prst="ellipse">
            <a:avLst/>
          </a:prstGeom>
          <a:no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07" name="Google Shape;507;p67"/>
          <p:cNvPicPr preferRelativeResize="0"/>
          <p:nvPr/>
        </p:nvPicPr>
        <p:blipFill>
          <a:blip r:embed="rId3">
            <a:alphaModFix/>
          </a:blip>
          <a:stretch>
            <a:fillRect/>
          </a:stretch>
        </p:blipFill>
        <p:spPr>
          <a:xfrm>
            <a:off x="7606725" y="-5"/>
            <a:ext cx="1537275" cy="1011350"/>
          </a:xfrm>
          <a:prstGeom prst="rect">
            <a:avLst/>
          </a:prstGeom>
          <a:noFill/>
          <a:ln>
            <a:noFill/>
          </a:ln>
        </p:spPr>
      </p:pic>
      <p:sp>
        <p:nvSpPr>
          <p:cNvPr id="508" name="Google Shape;508;p67"/>
          <p:cNvSpPr txBox="1"/>
          <p:nvPr>
            <p:ph idx="12" type="sldNum"/>
          </p:nvPr>
        </p:nvSpPr>
        <p:spPr>
          <a:xfrm>
            <a:off x="152400" y="133350"/>
            <a:ext cx="7620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p68"/>
          <p:cNvSpPr txBox="1"/>
          <p:nvPr>
            <p:ph idx="1" type="body"/>
          </p:nvPr>
        </p:nvSpPr>
        <p:spPr>
          <a:xfrm>
            <a:off x="152400" y="1619250"/>
            <a:ext cx="8839200" cy="3314700"/>
          </a:xfrm>
          <a:prstGeom prst="rect">
            <a:avLst/>
          </a:prstGeom>
        </p:spPr>
        <p:txBody>
          <a:bodyPr anchorCtr="0" anchor="t" bIns="45700" lIns="91425" spcFirstLastPara="1" rIns="91425" wrap="square" tIns="45700">
            <a:noAutofit/>
          </a:bodyPr>
          <a:lstStyle/>
          <a:p>
            <a:pPr indent="0" lvl="0" marL="0" rtl="0" algn="l">
              <a:spcBef>
                <a:spcPts val="360"/>
              </a:spcBef>
              <a:spcAft>
                <a:spcPts val="1600"/>
              </a:spcAft>
              <a:buNone/>
            </a:pPr>
            <a:r>
              <a:t/>
            </a:r>
            <a:endParaRPr/>
          </a:p>
        </p:txBody>
      </p:sp>
      <p:sp>
        <p:nvSpPr>
          <p:cNvPr id="514" name="Google Shape;514;p68"/>
          <p:cNvSpPr txBox="1"/>
          <p:nvPr>
            <p:ph type="title"/>
          </p:nvPr>
        </p:nvSpPr>
        <p:spPr>
          <a:xfrm>
            <a:off x="152400" y="742950"/>
            <a:ext cx="8839200" cy="800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pic>
        <p:nvPicPr>
          <p:cNvPr id="515" name="Google Shape;515;p68"/>
          <p:cNvPicPr preferRelativeResize="0"/>
          <p:nvPr/>
        </p:nvPicPr>
        <p:blipFill rotWithShape="1">
          <a:blip r:embed="rId3">
            <a:alphaModFix/>
          </a:blip>
          <a:srcRect b="10394" l="0" r="0" t="0"/>
          <a:stretch/>
        </p:blipFill>
        <p:spPr>
          <a:xfrm>
            <a:off x="0" y="0"/>
            <a:ext cx="9144000" cy="5143500"/>
          </a:xfrm>
          <a:prstGeom prst="rect">
            <a:avLst/>
          </a:prstGeom>
          <a:noFill/>
          <a:ln>
            <a:noFill/>
          </a:ln>
        </p:spPr>
      </p:pic>
      <p:sp>
        <p:nvSpPr>
          <p:cNvPr id="516" name="Google Shape;516;p68"/>
          <p:cNvSpPr txBox="1"/>
          <p:nvPr>
            <p:ph idx="12" type="sldNum"/>
          </p:nvPr>
        </p:nvSpPr>
        <p:spPr>
          <a:xfrm>
            <a:off x="152400" y="133350"/>
            <a:ext cx="7620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pic>
        <p:nvPicPr>
          <p:cNvPr id="521" name="Google Shape;521;p69"/>
          <p:cNvPicPr preferRelativeResize="0"/>
          <p:nvPr/>
        </p:nvPicPr>
        <p:blipFill rotWithShape="1">
          <a:blip r:embed="rId3">
            <a:alphaModFix/>
          </a:blip>
          <a:srcRect b="12080" l="0" r="0" t="0"/>
          <a:stretch/>
        </p:blipFill>
        <p:spPr>
          <a:xfrm>
            <a:off x="0" y="0"/>
            <a:ext cx="9144000" cy="5143500"/>
          </a:xfrm>
          <a:prstGeom prst="rect">
            <a:avLst/>
          </a:prstGeom>
          <a:noFill/>
          <a:ln>
            <a:noFill/>
          </a:ln>
        </p:spPr>
      </p:pic>
      <p:sp>
        <p:nvSpPr>
          <p:cNvPr id="522" name="Google Shape;522;p69"/>
          <p:cNvSpPr txBox="1"/>
          <p:nvPr>
            <p:ph idx="12" type="sldNum"/>
          </p:nvPr>
        </p:nvSpPr>
        <p:spPr>
          <a:xfrm>
            <a:off x="152400" y="133350"/>
            <a:ext cx="7620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p70"/>
          <p:cNvSpPr txBox="1"/>
          <p:nvPr>
            <p:ph type="title"/>
          </p:nvPr>
        </p:nvSpPr>
        <p:spPr>
          <a:xfrm>
            <a:off x="265500" y="758575"/>
            <a:ext cx="4045200" cy="264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4300">
                <a:solidFill>
                  <a:srgbClr val="1C4587"/>
                </a:solidFill>
              </a:rPr>
              <a:t>Specially Designed Instruction Continuum</a:t>
            </a:r>
            <a:endParaRPr b="1" sz="4300">
              <a:solidFill>
                <a:srgbClr val="1C4587"/>
              </a:solidFill>
            </a:endParaRPr>
          </a:p>
          <a:p>
            <a:pPr indent="0" lvl="0" marL="0" rtl="0" algn="l">
              <a:spcBef>
                <a:spcPts val="0"/>
              </a:spcBef>
              <a:spcAft>
                <a:spcPts val="0"/>
              </a:spcAft>
              <a:buClr>
                <a:schemeClr val="dk1"/>
              </a:buClr>
              <a:buSzPts val="1100"/>
              <a:buFont typeface="Arial"/>
              <a:buNone/>
            </a:pPr>
            <a:r>
              <a:t/>
            </a:r>
            <a:endParaRPr b="1" sz="4300">
              <a:solidFill>
                <a:srgbClr val="1C4587"/>
              </a:solidFill>
            </a:endParaRPr>
          </a:p>
        </p:txBody>
      </p:sp>
      <p:sp>
        <p:nvSpPr>
          <p:cNvPr id="528" name="Google Shape;528;p70"/>
          <p:cNvSpPr txBox="1"/>
          <p:nvPr>
            <p:ph idx="2" type="body"/>
          </p:nvPr>
        </p:nvSpPr>
        <p:spPr>
          <a:xfrm>
            <a:off x="4632975" y="89350"/>
            <a:ext cx="4511100" cy="5054100"/>
          </a:xfrm>
          <a:prstGeom prst="rect">
            <a:avLst/>
          </a:prstGeom>
          <a:solidFill>
            <a:srgbClr val="006621"/>
          </a:solidFill>
        </p:spPr>
        <p:txBody>
          <a:bodyPr anchorCtr="0" anchor="ctr" bIns="91425" lIns="91425" spcFirstLastPara="1" rIns="91425" wrap="square" tIns="91425">
            <a:noAutofit/>
          </a:bodyPr>
          <a:lstStyle/>
          <a:p>
            <a:pPr indent="0" lvl="0" marL="0" rtl="0" algn="l">
              <a:spcBef>
                <a:spcPts val="0"/>
              </a:spcBef>
              <a:spcAft>
                <a:spcPts val="1600"/>
              </a:spcAft>
              <a:buNone/>
            </a:pPr>
            <a:r>
              <a:t/>
            </a:r>
            <a:endParaRPr/>
          </a:p>
        </p:txBody>
      </p:sp>
      <p:sp>
        <p:nvSpPr>
          <p:cNvPr id="529" name="Google Shape;529;p70"/>
          <p:cNvSpPr txBox="1"/>
          <p:nvPr>
            <p:ph idx="1" type="subTitle"/>
          </p:nvPr>
        </p:nvSpPr>
        <p:spPr>
          <a:xfrm>
            <a:off x="265500" y="2479250"/>
            <a:ext cx="4045200" cy="1558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800">
                <a:solidFill>
                  <a:srgbClr val="38761D"/>
                </a:solidFill>
                <a:latin typeface="Calibri"/>
                <a:ea typeface="Calibri"/>
                <a:cs typeface="Calibri"/>
                <a:sym typeface="Calibri"/>
              </a:rPr>
              <a:t>and</a:t>
            </a:r>
            <a:endParaRPr b="1" sz="3800">
              <a:solidFill>
                <a:srgbClr val="38761D"/>
              </a:solidFill>
              <a:latin typeface="Calibri"/>
              <a:ea typeface="Calibri"/>
              <a:cs typeface="Calibri"/>
              <a:sym typeface="Calibri"/>
            </a:endParaRPr>
          </a:p>
          <a:p>
            <a:pPr indent="0" lvl="0" marL="0" rtl="0" algn="ctr">
              <a:spcBef>
                <a:spcPts val="0"/>
              </a:spcBef>
              <a:spcAft>
                <a:spcPts val="0"/>
              </a:spcAft>
              <a:buNone/>
            </a:pPr>
            <a:r>
              <a:rPr b="1" lang="en" sz="3800">
                <a:solidFill>
                  <a:srgbClr val="38761D"/>
                </a:solidFill>
                <a:latin typeface="Calibri"/>
                <a:ea typeface="Calibri"/>
                <a:cs typeface="Calibri"/>
                <a:sym typeface="Calibri"/>
              </a:rPr>
              <a:t>MTSS-</a:t>
            </a:r>
            <a:r>
              <a:rPr b="1" lang="en" sz="3800">
                <a:solidFill>
                  <a:srgbClr val="38761D"/>
                </a:solidFill>
                <a:latin typeface="Calibri"/>
                <a:ea typeface="Calibri"/>
                <a:cs typeface="Calibri"/>
                <a:sym typeface="Calibri"/>
              </a:rPr>
              <a:t>Tiers I-III</a:t>
            </a:r>
            <a:endParaRPr b="1" sz="3800">
              <a:solidFill>
                <a:srgbClr val="38761D"/>
              </a:solidFill>
            </a:endParaRPr>
          </a:p>
        </p:txBody>
      </p:sp>
      <p:sp>
        <p:nvSpPr>
          <p:cNvPr id="530" name="Google Shape;530;p7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B7140"/>
        </a:solidFill>
      </p:bgPr>
    </p:bg>
    <p:spTree>
      <p:nvGrpSpPr>
        <p:cNvPr id="534" name="Shape 534"/>
        <p:cNvGrpSpPr/>
        <p:nvPr/>
      </p:nvGrpSpPr>
      <p:grpSpPr>
        <a:xfrm>
          <a:off x="0" y="0"/>
          <a:ext cx="0" cy="0"/>
          <a:chOff x="0" y="0"/>
          <a:chExt cx="0" cy="0"/>
        </a:xfrm>
      </p:grpSpPr>
      <p:sp>
        <p:nvSpPr>
          <p:cNvPr id="535" name="Google Shape;535;p7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36" name="Google Shape;536;p71"/>
          <p:cNvSpPr txBox="1"/>
          <p:nvPr/>
        </p:nvSpPr>
        <p:spPr>
          <a:xfrm>
            <a:off x="8594200" y="203025"/>
            <a:ext cx="81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FFF00"/>
                </a:solidFill>
              </a:rPr>
              <a:t>H #3</a:t>
            </a:r>
            <a:endParaRPr b="1">
              <a:solidFill>
                <a:srgbClr val="FFFF00"/>
              </a:solidFill>
            </a:endParaRPr>
          </a:p>
        </p:txBody>
      </p:sp>
      <p:sp>
        <p:nvSpPr>
          <p:cNvPr id="537" name="Google Shape;537;p71"/>
          <p:cNvSpPr txBox="1"/>
          <p:nvPr/>
        </p:nvSpPr>
        <p:spPr>
          <a:xfrm>
            <a:off x="285150" y="603225"/>
            <a:ext cx="8622300" cy="42792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600">
                <a:solidFill>
                  <a:srgbClr val="1C4587"/>
                </a:solidFill>
              </a:rPr>
              <a:t>SDI in MTSS</a:t>
            </a:r>
            <a:endParaRPr b="1" sz="4600">
              <a:solidFill>
                <a:srgbClr val="1C4587"/>
              </a:solidFill>
            </a:endParaRPr>
          </a:p>
          <a:p>
            <a:pPr indent="0" lvl="0" marL="0" rtl="0" algn="ctr">
              <a:spcBef>
                <a:spcPts val="0"/>
              </a:spcBef>
              <a:spcAft>
                <a:spcPts val="0"/>
              </a:spcAft>
              <a:buNone/>
            </a:pPr>
            <a:r>
              <a:t/>
            </a:r>
            <a:endParaRPr b="1" sz="3800"/>
          </a:p>
          <a:p>
            <a:pPr indent="0" lvl="0" marL="0" rtl="0" algn="l">
              <a:spcBef>
                <a:spcPts val="0"/>
              </a:spcBef>
              <a:spcAft>
                <a:spcPts val="0"/>
              </a:spcAft>
              <a:buNone/>
            </a:pPr>
            <a:r>
              <a:rPr b="1" lang="en" sz="3800">
                <a:solidFill>
                  <a:srgbClr val="1C4587"/>
                </a:solidFill>
              </a:rPr>
              <a:t>How does specially designed instruction align with a multi-tiered system of support?</a:t>
            </a:r>
            <a:endParaRPr b="1" sz="3800">
              <a:solidFill>
                <a:srgbClr val="1C4587"/>
              </a:solidFill>
            </a:endParaRPr>
          </a:p>
          <a:p>
            <a:pPr indent="0" lvl="0" marL="0" rtl="0" algn="l">
              <a:spcBef>
                <a:spcPts val="0"/>
              </a:spcBef>
              <a:spcAft>
                <a:spcPts val="0"/>
              </a:spcAft>
              <a:buNone/>
            </a:pPr>
            <a:r>
              <a:t/>
            </a:r>
            <a:endParaRPr sz="2500"/>
          </a:p>
          <a:p>
            <a:pPr indent="0" lvl="0" marL="0" rtl="0" algn="l">
              <a:spcBef>
                <a:spcPts val="0"/>
              </a:spcBef>
              <a:spcAft>
                <a:spcPts val="0"/>
              </a:spcAft>
              <a:buNone/>
            </a:pPr>
            <a:r>
              <a:rPr lang="en" sz="1800" u="sng">
                <a:solidFill>
                  <a:schemeClr val="hlink"/>
                </a:solidFill>
                <a:hlinkClick r:id="rId3"/>
              </a:rPr>
              <a:t>https://sss.usf.edu/resources/format/pdf/specially_designed_instruction.pdf</a:t>
            </a:r>
            <a:endParaRPr sz="1800"/>
          </a:p>
          <a:p>
            <a:pPr indent="0" lvl="0" marL="0" rtl="0" algn="l">
              <a:spcBef>
                <a:spcPts val="0"/>
              </a:spcBef>
              <a:spcAft>
                <a:spcPts val="0"/>
              </a:spcAft>
              <a:buNone/>
            </a:pPr>
            <a:r>
              <a:t/>
            </a:r>
            <a:endParaRPr sz="2500"/>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72"/>
          <p:cNvSpPr txBox="1"/>
          <p:nvPr>
            <p:ph idx="1" type="body"/>
          </p:nvPr>
        </p:nvSpPr>
        <p:spPr>
          <a:xfrm>
            <a:off x="304800" y="1543050"/>
            <a:ext cx="8839200" cy="3490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543" name="Google Shape;543;p72"/>
          <p:cNvSpPr txBox="1"/>
          <p:nvPr>
            <p:ph type="title"/>
          </p:nvPr>
        </p:nvSpPr>
        <p:spPr>
          <a:xfrm>
            <a:off x="152400" y="742950"/>
            <a:ext cx="8839200" cy="800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 sz="3500">
                <a:solidFill>
                  <a:srgbClr val="1C4587"/>
                </a:solidFill>
              </a:rPr>
              <a:t>Structures That Support SDI in the Regular Classroom</a:t>
            </a:r>
            <a:endParaRPr sz="3500">
              <a:solidFill>
                <a:srgbClr val="1C4587"/>
              </a:solidFill>
            </a:endParaRPr>
          </a:p>
        </p:txBody>
      </p:sp>
      <p:grpSp>
        <p:nvGrpSpPr>
          <p:cNvPr id="544" name="Google Shape;544;p72"/>
          <p:cNvGrpSpPr/>
          <p:nvPr/>
        </p:nvGrpSpPr>
        <p:grpSpPr>
          <a:xfrm>
            <a:off x="1133527" y="2059777"/>
            <a:ext cx="6877781" cy="604092"/>
            <a:chOff x="416152" y="880973"/>
            <a:chExt cx="7595562" cy="731700"/>
          </a:xfrm>
        </p:grpSpPr>
        <p:sp>
          <p:nvSpPr>
            <p:cNvPr id="545" name="Google Shape;545;p72"/>
            <p:cNvSpPr txBox="1"/>
            <p:nvPr/>
          </p:nvSpPr>
          <p:spPr>
            <a:xfrm>
              <a:off x="416152" y="931179"/>
              <a:ext cx="729900" cy="629700"/>
            </a:xfrm>
            <a:prstGeom prst="rect">
              <a:avLst/>
            </a:prstGeom>
            <a:noFill/>
            <a:ln>
              <a:noFill/>
            </a:ln>
          </p:spPr>
          <p:txBody>
            <a:bodyPr anchorCtr="0" anchor="ctr" bIns="45700" lIns="91425" spcFirstLastPara="1" rIns="91425" wrap="square" tIns="45700">
              <a:noAutofit/>
            </a:bodyPr>
            <a:lstStyle/>
            <a:p>
              <a:pPr indent="0" lvl="0" marL="0" rtl="0" algn="r">
                <a:lnSpc>
                  <a:spcPct val="90000"/>
                </a:lnSpc>
                <a:spcBef>
                  <a:spcPts val="0"/>
                </a:spcBef>
                <a:spcAft>
                  <a:spcPts val="0"/>
                </a:spcAft>
                <a:buNone/>
              </a:pPr>
              <a:r>
                <a:rPr lang="en" sz="4200">
                  <a:solidFill>
                    <a:srgbClr val="085631"/>
                  </a:solidFill>
                  <a:latin typeface="Roboto Medium"/>
                  <a:ea typeface="Roboto Medium"/>
                  <a:cs typeface="Roboto Medium"/>
                  <a:sym typeface="Roboto Medium"/>
                </a:rPr>
                <a:t>1. </a:t>
              </a:r>
              <a:endParaRPr sz="4200">
                <a:solidFill>
                  <a:srgbClr val="085631"/>
                </a:solidFill>
                <a:latin typeface="Roboto Medium"/>
                <a:ea typeface="Roboto Medium"/>
                <a:cs typeface="Roboto Medium"/>
                <a:sym typeface="Roboto Medium"/>
              </a:endParaRPr>
            </a:p>
          </p:txBody>
        </p:sp>
        <p:sp>
          <p:nvSpPr>
            <p:cNvPr id="546" name="Google Shape;546;p72"/>
            <p:cNvSpPr/>
            <p:nvPr/>
          </p:nvSpPr>
          <p:spPr>
            <a:xfrm>
              <a:off x="1308814" y="880973"/>
              <a:ext cx="6702900" cy="731700"/>
            </a:xfrm>
            <a:prstGeom prst="rect">
              <a:avLst/>
            </a:prstGeom>
            <a:solidFill>
              <a:srgbClr val="085631"/>
            </a:solid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en" sz="3000">
                  <a:solidFill>
                    <a:srgbClr val="FFFFFF"/>
                  </a:solidFill>
                  <a:latin typeface="Calibri"/>
                  <a:ea typeface="Calibri"/>
                  <a:cs typeface="Calibri"/>
                  <a:sym typeface="Calibri"/>
                </a:rPr>
                <a:t>Individualized Direct Instruction</a:t>
              </a:r>
              <a:endParaRPr b="1" sz="3000">
                <a:solidFill>
                  <a:srgbClr val="FFFFFF"/>
                </a:solidFill>
                <a:latin typeface="Calibri"/>
                <a:ea typeface="Calibri"/>
                <a:cs typeface="Calibri"/>
                <a:sym typeface="Calibri"/>
              </a:endParaRPr>
            </a:p>
          </p:txBody>
        </p:sp>
      </p:grpSp>
      <p:grpSp>
        <p:nvGrpSpPr>
          <p:cNvPr id="547" name="Google Shape;547;p72"/>
          <p:cNvGrpSpPr/>
          <p:nvPr/>
        </p:nvGrpSpPr>
        <p:grpSpPr>
          <a:xfrm>
            <a:off x="1184219" y="2792253"/>
            <a:ext cx="6397206" cy="454088"/>
            <a:chOff x="231280" y="1771364"/>
            <a:chExt cx="7056261" cy="748949"/>
          </a:xfrm>
        </p:grpSpPr>
        <p:sp>
          <p:nvSpPr>
            <p:cNvPr id="548" name="Google Shape;548;p72"/>
            <p:cNvSpPr txBox="1"/>
            <p:nvPr/>
          </p:nvSpPr>
          <p:spPr>
            <a:xfrm>
              <a:off x="231280" y="1890613"/>
              <a:ext cx="1865400" cy="629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None/>
              </a:pPr>
              <a:r>
                <a:rPr lang="en" sz="4200">
                  <a:solidFill>
                    <a:srgbClr val="0B7140"/>
                  </a:solidFill>
                  <a:latin typeface="Roboto Medium"/>
                  <a:ea typeface="Roboto Medium"/>
                  <a:cs typeface="Roboto Medium"/>
                  <a:sym typeface="Roboto Medium"/>
                </a:rPr>
                <a:t>2.</a:t>
              </a:r>
              <a:endParaRPr sz="4200">
                <a:solidFill>
                  <a:srgbClr val="0B7140"/>
                </a:solidFill>
                <a:latin typeface="Roboto Medium"/>
                <a:ea typeface="Roboto Medium"/>
                <a:cs typeface="Roboto Medium"/>
                <a:sym typeface="Roboto Medium"/>
              </a:endParaRPr>
            </a:p>
          </p:txBody>
        </p:sp>
        <p:sp>
          <p:nvSpPr>
            <p:cNvPr id="549" name="Google Shape;549;p72"/>
            <p:cNvSpPr/>
            <p:nvPr/>
          </p:nvSpPr>
          <p:spPr>
            <a:xfrm>
              <a:off x="1089534" y="1771364"/>
              <a:ext cx="4860300" cy="731700"/>
            </a:xfrm>
            <a:prstGeom prst="rect">
              <a:avLst/>
            </a:prstGeom>
            <a:solidFill>
              <a:srgbClr val="0B7140"/>
            </a:soli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550" name="Google Shape;550;p72"/>
            <p:cNvSpPr txBox="1"/>
            <p:nvPr/>
          </p:nvSpPr>
          <p:spPr>
            <a:xfrm>
              <a:off x="1089541" y="1971908"/>
              <a:ext cx="6198000" cy="3306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0"/>
                </a:spcAft>
                <a:buNone/>
              </a:pPr>
              <a:r>
                <a:rPr b="1" lang="en" sz="3000">
                  <a:solidFill>
                    <a:srgbClr val="FFFFFF"/>
                  </a:solidFill>
                  <a:latin typeface="Calibri"/>
                  <a:ea typeface="Calibri"/>
                  <a:cs typeface="Calibri"/>
                  <a:sym typeface="Calibri"/>
                </a:rPr>
                <a:t>Small Group Instruction</a:t>
              </a:r>
              <a:endParaRPr b="1" sz="3000">
                <a:solidFill>
                  <a:srgbClr val="FFFFFF"/>
                </a:solidFill>
                <a:latin typeface="Calibri"/>
                <a:ea typeface="Calibri"/>
                <a:cs typeface="Calibri"/>
                <a:sym typeface="Calibri"/>
              </a:endParaRPr>
            </a:p>
          </p:txBody>
        </p:sp>
      </p:grpSp>
      <p:grpSp>
        <p:nvGrpSpPr>
          <p:cNvPr id="551" name="Google Shape;551;p72"/>
          <p:cNvGrpSpPr/>
          <p:nvPr/>
        </p:nvGrpSpPr>
        <p:grpSpPr>
          <a:xfrm>
            <a:off x="1184225" y="3270950"/>
            <a:ext cx="5396015" cy="800050"/>
            <a:chOff x="1838480" y="2767153"/>
            <a:chExt cx="5560036" cy="624600"/>
          </a:xfrm>
        </p:grpSpPr>
        <p:sp>
          <p:nvSpPr>
            <p:cNvPr id="552" name="Google Shape;552;p72"/>
            <p:cNvSpPr txBox="1"/>
            <p:nvPr/>
          </p:nvSpPr>
          <p:spPr>
            <a:xfrm>
              <a:off x="1838480" y="2767153"/>
              <a:ext cx="852000" cy="6246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None/>
              </a:pPr>
              <a:r>
                <a:rPr lang="en" sz="4200">
                  <a:solidFill>
                    <a:srgbClr val="0B7743"/>
                  </a:solidFill>
                  <a:latin typeface="Roboto Medium"/>
                  <a:ea typeface="Roboto Medium"/>
                  <a:cs typeface="Roboto Medium"/>
                  <a:sym typeface="Roboto Medium"/>
                </a:rPr>
                <a:t>3.</a:t>
              </a:r>
              <a:endParaRPr sz="4200">
                <a:solidFill>
                  <a:srgbClr val="0B7743"/>
                </a:solidFill>
                <a:latin typeface="Roboto Medium"/>
                <a:ea typeface="Roboto Medium"/>
                <a:cs typeface="Roboto Medium"/>
                <a:sym typeface="Roboto Medium"/>
              </a:endParaRPr>
            </a:p>
          </p:txBody>
        </p:sp>
        <p:sp>
          <p:nvSpPr>
            <p:cNvPr id="553" name="Google Shape;553;p72"/>
            <p:cNvSpPr/>
            <p:nvPr/>
          </p:nvSpPr>
          <p:spPr>
            <a:xfrm>
              <a:off x="2666916" y="2850586"/>
              <a:ext cx="4731600" cy="369900"/>
            </a:xfrm>
            <a:prstGeom prst="rect">
              <a:avLst/>
            </a:prstGeom>
            <a:solidFill>
              <a:srgbClr val="0B7743"/>
            </a:soli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554" name="Google Shape;554;p72"/>
            <p:cNvSpPr txBox="1"/>
            <p:nvPr/>
          </p:nvSpPr>
          <p:spPr>
            <a:xfrm>
              <a:off x="2690412" y="2852991"/>
              <a:ext cx="4458300" cy="3306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0"/>
                </a:spcAft>
                <a:buNone/>
              </a:pPr>
              <a:r>
                <a:rPr b="1" lang="en" sz="3000">
                  <a:solidFill>
                    <a:srgbClr val="FFFFFF"/>
                  </a:solidFill>
                  <a:latin typeface="Calibri"/>
                  <a:ea typeface="Calibri"/>
                  <a:cs typeface="Calibri"/>
                  <a:sym typeface="Calibri"/>
                </a:rPr>
                <a:t>Co-Teaching Structures</a:t>
              </a:r>
              <a:endParaRPr b="1" sz="3000">
                <a:solidFill>
                  <a:srgbClr val="FFFFFF"/>
                </a:solidFill>
                <a:latin typeface="Calibri"/>
                <a:ea typeface="Calibri"/>
                <a:cs typeface="Calibri"/>
                <a:sym typeface="Calibri"/>
              </a:endParaRPr>
            </a:p>
          </p:txBody>
        </p:sp>
      </p:grpSp>
      <p:grpSp>
        <p:nvGrpSpPr>
          <p:cNvPr id="555" name="Google Shape;555;p72"/>
          <p:cNvGrpSpPr/>
          <p:nvPr/>
        </p:nvGrpSpPr>
        <p:grpSpPr>
          <a:xfrm>
            <a:off x="1184686" y="3949271"/>
            <a:ext cx="7079439" cy="982746"/>
            <a:chOff x="1184436" y="3536816"/>
            <a:chExt cx="7140130" cy="731700"/>
          </a:xfrm>
        </p:grpSpPr>
        <p:sp>
          <p:nvSpPr>
            <p:cNvPr id="556" name="Google Shape;556;p72"/>
            <p:cNvSpPr txBox="1"/>
            <p:nvPr/>
          </p:nvSpPr>
          <p:spPr>
            <a:xfrm>
              <a:off x="1184436" y="3581001"/>
              <a:ext cx="1530600" cy="629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None/>
              </a:pPr>
              <a:r>
                <a:rPr lang="en" sz="4200">
                  <a:solidFill>
                    <a:srgbClr val="0C8148"/>
                  </a:solidFill>
                  <a:latin typeface="Roboto Medium"/>
                  <a:ea typeface="Roboto Medium"/>
                  <a:cs typeface="Roboto Medium"/>
                  <a:sym typeface="Roboto Medium"/>
                </a:rPr>
                <a:t>4.</a:t>
              </a:r>
              <a:endParaRPr sz="4200">
                <a:solidFill>
                  <a:srgbClr val="0C8148"/>
                </a:solidFill>
                <a:latin typeface="Roboto Medium"/>
                <a:ea typeface="Roboto Medium"/>
                <a:cs typeface="Roboto Medium"/>
                <a:sym typeface="Roboto Medium"/>
              </a:endParaRPr>
            </a:p>
          </p:txBody>
        </p:sp>
        <p:sp>
          <p:nvSpPr>
            <p:cNvPr id="557" name="Google Shape;557;p72"/>
            <p:cNvSpPr/>
            <p:nvPr/>
          </p:nvSpPr>
          <p:spPr>
            <a:xfrm>
              <a:off x="1986766" y="3536816"/>
              <a:ext cx="6337800" cy="731700"/>
            </a:xfrm>
            <a:prstGeom prst="rect">
              <a:avLst/>
            </a:prstGeom>
            <a:solidFill>
              <a:srgbClr val="0C8148"/>
            </a:soli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558" name="Google Shape;558;p72"/>
            <p:cNvSpPr txBox="1"/>
            <p:nvPr/>
          </p:nvSpPr>
          <p:spPr>
            <a:xfrm>
              <a:off x="2059916" y="3737369"/>
              <a:ext cx="5227500" cy="3306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0"/>
                </a:spcAft>
                <a:buNone/>
              </a:pPr>
              <a:r>
                <a:rPr b="1" lang="en" sz="3000">
                  <a:solidFill>
                    <a:srgbClr val="FFFFFF"/>
                  </a:solidFill>
                  <a:latin typeface="Calibri"/>
                  <a:ea typeface="Calibri"/>
                  <a:cs typeface="Calibri"/>
                  <a:sym typeface="Calibri"/>
                </a:rPr>
                <a:t>Universal Design for Learning (UDL) Practices</a:t>
              </a:r>
              <a:endParaRPr b="1" sz="3000">
                <a:solidFill>
                  <a:srgbClr val="FFFFFF"/>
                </a:solidFill>
                <a:latin typeface="Calibri"/>
                <a:ea typeface="Calibri"/>
                <a:cs typeface="Calibri"/>
                <a:sym typeface="Calibri"/>
              </a:endParaRPr>
            </a:p>
          </p:txBody>
        </p:sp>
      </p:grpSp>
      <p:sp>
        <p:nvSpPr>
          <p:cNvPr id="559" name="Google Shape;559;p72"/>
          <p:cNvSpPr txBox="1"/>
          <p:nvPr>
            <p:ph idx="12" type="sldNum"/>
          </p:nvPr>
        </p:nvSpPr>
        <p:spPr>
          <a:xfrm>
            <a:off x="152400" y="133350"/>
            <a:ext cx="7620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73"/>
          <p:cNvSpPr txBox="1"/>
          <p:nvPr>
            <p:ph idx="1" type="body"/>
          </p:nvPr>
        </p:nvSpPr>
        <p:spPr>
          <a:xfrm>
            <a:off x="152400" y="1619250"/>
            <a:ext cx="8839200" cy="3314700"/>
          </a:xfrm>
          <a:prstGeom prst="rect">
            <a:avLst/>
          </a:prstGeom>
          <a:noFill/>
          <a:ln>
            <a:noFill/>
          </a:ln>
        </p:spPr>
        <p:txBody>
          <a:bodyPr anchorCtr="0" anchor="t" bIns="34275" lIns="68575" spcFirstLastPara="1" rIns="68575" wrap="square" tIns="34275">
            <a:noAutofit/>
          </a:bodyPr>
          <a:lstStyle/>
          <a:p>
            <a:pPr indent="0" lvl="0" marL="88900" marR="0" rtl="0" algn="l">
              <a:lnSpc>
                <a:spcPct val="90000"/>
              </a:lnSpc>
              <a:spcBef>
                <a:spcPts val="0"/>
              </a:spcBef>
              <a:spcAft>
                <a:spcPts val="0"/>
              </a:spcAft>
              <a:buClr>
                <a:schemeClr val="accent2"/>
              </a:buClr>
              <a:buSzPts val="4500"/>
              <a:buFont typeface="Noto Sans Symbols"/>
              <a:buNone/>
            </a:pPr>
            <a:r>
              <a:rPr b="1" i="0" lang="en" sz="4500" u="none" cap="none" strike="noStrike">
                <a:solidFill>
                  <a:schemeClr val="dk1"/>
                </a:solidFill>
                <a:latin typeface="Calibri"/>
                <a:ea typeface="Calibri"/>
                <a:cs typeface="Calibri"/>
                <a:sym typeface="Calibri"/>
              </a:rPr>
              <a:t>I</a:t>
            </a:r>
            <a:r>
              <a:rPr i="0" lang="en" sz="3600" u="none" cap="none" strike="noStrike">
                <a:solidFill>
                  <a:schemeClr val="dk1"/>
                </a:solidFill>
                <a:latin typeface="Calibri"/>
                <a:ea typeface="Calibri"/>
                <a:cs typeface="Calibri"/>
                <a:sym typeface="Calibri"/>
              </a:rPr>
              <a:t>ncreased</a:t>
            </a:r>
            <a:endParaRPr i="0" sz="2700" u="none" cap="none" strike="noStrike">
              <a:solidFill>
                <a:schemeClr val="dk1"/>
              </a:solidFill>
              <a:latin typeface="Calibri"/>
              <a:ea typeface="Calibri"/>
              <a:cs typeface="Calibri"/>
              <a:sym typeface="Calibri"/>
            </a:endParaRPr>
          </a:p>
          <a:p>
            <a:pPr indent="0" lvl="0" marL="88900" marR="0" rtl="0" algn="l">
              <a:lnSpc>
                <a:spcPct val="90000"/>
              </a:lnSpc>
              <a:spcBef>
                <a:spcPts val="500"/>
              </a:spcBef>
              <a:spcAft>
                <a:spcPts val="0"/>
              </a:spcAft>
              <a:buClr>
                <a:schemeClr val="accent2"/>
              </a:buClr>
              <a:buSzPts val="2700"/>
              <a:buFont typeface="Noto Sans Symbols"/>
              <a:buNone/>
            </a:pPr>
            <a:r>
              <a:t/>
            </a:r>
            <a:endParaRPr i="0" sz="2700" u="none" cap="none" strike="noStrike">
              <a:solidFill>
                <a:schemeClr val="dk1"/>
              </a:solidFill>
              <a:latin typeface="Calibri"/>
              <a:ea typeface="Calibri"/>
              <a:cs typeface="Calibri"/>
              <a:sym typeface="Calibri"/>
            </a:endParaRPr>
          </a:p>
          <a:p>
            <a:pPr indent="0" lvl="0" marL="88900" marR="0" rtl="0" algn="l">
              <a:lnSpc>
                <a:spcPct val="90000"/>
              </a:lnSpc>
              <a:spcBef>
                <a:spcPts val="900"/>
              </a:spcBef>
              <a:spcAft>
                <a:spcPts val="0"/>
              </a:spcAft>
              <a:buClr>
                <a:schemeClr val="accent2"/>
              </a:buClr>
              <a:buSzPts val="4500"/>
              <a:buFont typeface="Noto Sans Symbols"/>
              <a:buNone/>
            </a:pPr>
            <a:r>
              <a:rPr b="1" i="0" lang="en" sz="4500" u="none" cap="none" strike="noStrike">
                <a:solidFill>
                  <a:schemeClr val="dk1"/>
                </a:solidFill>
                <a:latin typeface="Calibri"/>
                <a:ea typeface="Calibri"/>
                <a:cs typeface="Calibri"/>
                <a:sym typeface="Calibri"/>
              </a:rPr>
              <a:t>I</a:t>
            </a:r>
            <a:r>
              <a:rPr i="0" lang="en" sz="3600" u="none" cap="none" strike="noStrike">
                <a:solidFill>
                  <a:schemeClr val="dk1"/>
                </a:solidFill>
                <a:latin typeface="Calibri"/>
                <a:ea typeface="Calibri"/>
                <a:cs typeface="Calibri"/>
                <a:sym typeface="Calibri"/>
              </a:rPr>
              <a:t>nstructional</a:t>
            </a:r>
            <a:endParaRPr>
              <a:latin typeface="Calibri"/>
              <a:ea typeface="Calibri"/>
              <a:cs typeface="Calibri"/>
              <a:sym typeface="Calibri"/>
            </a:endParaRPr>
          </a:p>
          <a:p>
            <a:pPr indent="0" lvl="0" marL="88900" marR="0" rtl="0" algn="l">
              <a:lnSpc>
                <a:spcPct val="90000"/>
              </a:lnSpc>
              <a:spcBef>
                <a:spcPts val="500"/>
              </a:spcBef>
              <a:spcAft>
                <a:spcPts val="0"/>
              </a:spcAft>
              <a:buClr>
                <a:schemeClr val="accent2"/>
              </a:buClr>
              <a:buSzPts val="2700"/>
              <a:buFont typeface="Noto Sans Symbols"/>
              <a:buNone/>
            </a:pPr>
            <a:r>
              <a:t/>
            </a:r>
            <a:endParaRPr b="1" i="0" sz="2700" u="none" cap="none" strike="noStrike">
              <a:solidFill>
                <a:schemeClr val="dk1"/>
              </a:solidFill>
              <a:latin typeface="Calibri"/>
              <a:ea typeface="Calibri"/>
              <a:cs typeface="Calibri"/>
              <a:sym typeface="Calibri"/>
            </a:endParaRPr>
          </a:p>
          <a:p>
            <a:pPr indent="0" lvl="0" marL="88900" marR="0" rtl="0" algn="l">
              <a:lnSpc>
                <a:spcPct val="90000"/>
              </a:lnSpc>
              <a:spcBef>
                <a:spcPts val="900"/>
              </a:spcBef>
              <a:spcAft>
                <a:spcPts val="0"/>
              </a:spcAft>
              <a:buClr>
                <a:schemeClr val="accent2"/>
              </a:buClr>
              <a:buSzPts val="4500"/>
              <a:buFont typeface="Noto Sans Symbols"/>
              <a:buNone/>
            </a:pPr>
            <a:r>
              <a:rPr b="1" i="0" lang="en" sz="4500" u="none" cap="none" strike="noStrike">
                <a:solidFill>
                  <a:schemeClr val="dk1"/>
                </a:solidFill>
                <a:latin typeface="Calibri"/>
                <a:ea typeface="Calibri"/>
                <a:cs typeface="Calibri"/>
                <a:sym typeface="Calibri"/>
              </a:rPr>
              <a:t>I</a:t>
            </a:r>
            <a:r>
              <a:rPr i="0" lang="en" sz="3600" u="none" cap="none" strike="noStrike">
                <a:solidFill>
                  <a:schemeClr val="dk1"/>
                </a:solidFill>
                <a:latin typeface="Calibri"/>
                <a:ea typeface="Calibri"/>
                <a:cs typeface="Calibri"/>
                <a:sym typeface="Calibri"/>
              </a:rPr>
              <a:t>ntensity </a:t>
            </a:r>
            <a:r>
              <a:rPr i="0" lang="en" sz="3600" u="none" cap="none" strike="noStrike">
                <a:solidFill>
                  <a:schemeClr val="dk1"/>
                </a:solidFill>
                <a:latin typeface="Questrial"/>
                <a:ea typeface="Questrial"/>
                <a:cs typeface="Questrial"/>
                <a:sym typeface="Questrial"/>
              </a:rPr>
              <a:t>                   </a:t>
            </a:r>
            <a:r>
              <a:rPr lang="en" sz="1400">
                <a:latin typeface="Questrial"/>
                <a:ea typeface="Questrial"/>
                <a:cs typeface="Questrial"/>
                <a:sym typeface="Questrial"/>
              </a:rPr>
              <a:t>Friend (2008)</a:t>
            </a:r>
            <a:endParaRPr sz="1100">
              <a:solidFill>
                <a:srgbClr val="000000"/>
              </a:solidFill>
              <a:latin typeface="Questrial"/>
              <a:ea typeface="Questrial"/>
              <a:cs typeface="Questrial"/>
              <a:sym typeface="Questrial"/>
            </a:endParaRPr>
          </a:p>
          <a:p>
            <a:pPr indent="0" lvl="0" marL="88900" marR="0" rtl="0" algn="l">
              <a:lnSpc>
                <a:spcPct val="90000"/>
              </a:lnSpc>
              <a:spcBef>
                <a:spcPts val="900"/>
              </a:spcBef>
              <a:spcAft>
                <a:spcPts val="0"/>
              </a:spcAft>
              <a:buClr>
                <a:schemeClr val="accent2"/>
              </a:buClr>
              <a:buSzPts val="4500"/>
              <a:buFont typeface="Noto Sans Symbols"/>
              <a:buNone/>
            </a:pPr>
            <a:r>
              <a:t/>
            </a:r>
            <a:endParaRPr sz="3600">
              <a:latin typeface="Calibri"/>
              <a:ea typeface="Calibri"/>
              <a:cs typeface="Calibri"/>
              <a:sym typeface="Calibri"/>
            </a:endParaRPr>
          </a:p>
        </p:txBody>
      </p:sp>
      <p:sp>
        <p:nvSpPr>
          <p:cNvPr id="566" name="Google Shape;566;p73"/>
          <p:cNvSpPr txBox="1"/>
          <p:nvPr>
            <p:ph type="title"/>
          </p:nvPr>
        </p:nvSpPr>
        <p:spPr>
          <a:xfrm>
            <a:off x="152400" y="742950"/>
            <a:ext cx="8839200" cy="8001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i="0" lang="en" sz="4400" u="none" cap="none" strike="noStrike">
                <a:solidFill>
                  <a:srgbClr val="000000"/>
                </a:solidFill>
                <a:latin typeface="Calibri"/>
                <a:ea typeface="Calibri"/>
                <a:cs typeface="Calibri"/>
                <a:sym typeface="Calibri"/>
              </a:rPr>
              <a:t>Co-Teaching Provides </a:t>
            </a:r>
            <a:endParaRPr sz="4400">
              <a:solidFill>
                <a:srgbClr val="000000"/>
              </a:solidFill>
              <a:latin typeface="Calibri"/>
              <a:ea typeface="Calibri"/>
              <a:cs typeface="Calibri"/>
              <a:sym typeface="Calibri"/>
            </a:endParaRPr>
          </a:p>
        </p:txBody>
      </p:sp>
      <p:pic>
        <p:nvPicPr>
          <p:cNvPr id="567" name="Google Shape;567;p73"/>
          <p:cNvPicPr preferRelativeResize="0"/>
          <p:nvPr/>
        </p:nvPicPr>
        <p:blipFill>
          <a:blip r:embed="rId3">
            <a:alphaModFix/>
          </a:blip>
          <a:stretch>
            <a:fillRect/>
          </a:stretch>
        </p:blipFill>
        <p:spPr>
          <a:xfrm>
            <a:off x="4911225" y="1959551"/>
            <a:ext cx="4148000" cy="3113300"/>
          </a:xfrm>
          <a:prstGeom prst="rect">
            <a:avLst/>
          </a:prstGeom>
          <a:noFill/>
          <a:ln>
            <a:noFill/>
          </a:ln>
        </p:spPr>
      </p:pic>
      <p:sp>
        <p:nvSpPr>
          <p:cNvPr id="568" name="Google Shape;568;p73"/>
          <p:cNvSpPr txBox="1"/>
          <p:nvPr>
            <p:ph idx="12" type="sldNum"/>
          </p:nvPr>
        </p:nvSpPr>
        <p:spPr>
          <a:xfrm>
            <a:off x="152400" y="133350"/>
            <a:ext cx="7620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p74"/>
          <p:cNvSpPr txBox="1"/>
          <p:nvPr>
            <p:ph idx="1" type="body"/>
          </p:nvPr>
        </p:nvSpPr>
        <p:spPr>
          <a:xfrm>
            <a:off x="152400" y="1268725"/>
            <a:ext cx="5679000" cy="3665100"/>
          </a:xfrm>
          <a:prstGeom prst="rect">
            <a:avLst/>
          </a:prstGeom>
          <a:noFill/>
          <a:ln>
            <a:noFill/>
          </a:ln>
        </p:spPr>
        <p:txBody>
          <a:bodyPr anchorCtr="0" anchor="t" bIns="34275" lIns="68575" spcFirstLastPara="1" rIns="68575" wrap="square" tIns="34275">
            <a:noAutofit/>
          </a:bodyPr>
          <a:lstStyle/>
          <a:p>
            <a:pPr indent="-450850" lvl="0" marL="457200" marR="0" rtl="0" algn="l">
              <a:lnSpc>
                <a:spcPct val="90000"/>
              </a:lnSpc>
              <a:spcBef>
                <a:spcPts val="900"/>
              </a:spcBef>
              <a:spcAft>
                <a:spcPts val="0"/>
              </a:spcAft>
              <a:buClr>
                <a:schemeClr val="dk1"/>
              </a:buClr>
              <a:buSzPts val="3500"/>
              <a:buFont typeface="Calibri"/>
              <a:buChar char="●"/>
            </a:pPr>
            <a:r>
              <a:rPr lang="en" sz="3500">
                <a:solidFill>
                  <a:schemeClr val="dk1"/>
                </a:solidFill>
                <a:latin typeface="Calibri"/>
                <a:ea typeface="Calibri"/>
                <a:cs typeface="Calibri"/>
                <a:sym typeface="Calibri"/>
              </a:rPr>
              <a:t>One Teach, One Assist</a:t>
            </a:r>
            <a:endParaRPr sz="3500">
              <a:solidFill>
                <a:schemeClr val="dk1"/>
              </a:solidFill>
              <a:latin typeface="Calibri"/>
              <a:ea typeface="Calibri"/>
              <a:cs typeface="Calibri"/>
              <a:sym typeface="Calibri"/>
            </a:endParaRPr>
          </a:p>
          <a:p>
            <a:pPr indent="-450850" lvl="0" marL="457200" rtl="0" algn="l">
              <a:spcBef>
                <a:spcPts val="0"/>
              </a:spcBef>
              <a:spcAft>
                <a:spcPts val="0"/>
              </a:spcAft>
              <a:buClr>
                <a:schemeClr val="dk1"/>
              </a:buClr>
              <a:buSzPts val="3500"/>
              <a:buFont typeface="Calibri"/>
              <a:buChar char="●"/>
            </a:pPr>
            <a:r>
              <a:rPr lang="en" sz="3500">
                <a:solidFill>
                  <a:schemeClr val="dk1"/>
                </a:solidFill>
                <a:latin typeface="Calibri"/>
                <a:ea typeface="Calibri"/>
                <a:cs typeface="Calibri"/>
                <a:sym typeface="Calibri"/>
              </a:rPr>
              <a:t>One Teach, One Observe</a:t>
            </a:r>
            <a:endParaRPr sz="3500">
              <a:solidFill>
                <a:schemeClr val="dk1"/>
              </a:solidFill>
              <a:latin typeface="Calibri"/>
              <a:ea typeface="Calibri"/>
              <a:cs typeface="Calibri"/>
              <a:sym typeface="Calibri"/>
            </a:endParaRPr>
          </a:p>
          <a:p>
            <a:pPr indent="-450850" lvl="0" marL="457200" rtl="0" algn="l">
              <a:spcBef>
                <a:spcPts val="0"/>
              </a:spcBef>
              <a:spcAft>
                <a:spcPts val="0"/>
              </a:spcAft>
              <a:buClr>
                <a:schemeClr val="dk1"/>
              </a:buClr>
              <a:buSzPts val="3500"/>
              <a:buFont typeface="Calibri"/>
              <a:buChar char="●"/>
            </a:pPr>
            <a:r>
              <a:rPr lang="en" sz="3500">
                <a:solidFill>
                  <a:schemeClr val="dk1"/>
                </a:solidFill>
                <a:latin typeface="Calibri"/>
                <a:ea typeface="Calibri"/>
                <a:cs typeface="Calibri"/>
                <a:sym typeface="Calibri"/>
              </a:rPr>
              <a:t>Teaming</a:t>
            </a:r>
            <a:endParaRPr sz="3500">
              <a:solidFill>
                <a:schemeClr val="dk1"/>
              </a:solidFill>
              <a:latin typeface="Calibri"/>
              <a:ea typeface="Calibri"/>
              <a:cs typeface="Calibri"/>
              <a:sym typeface="Calibri"/>
            </a:endParaRPr>
          </a:p>
          <a:p>
            <a:pPr indent="-450850" lvl="0" marL="457200" rtl="0" algn="l">
              <a:spcBef>
                <a:spcPts val="0"/>
              </a:spcBef>
              <a:spcAft>
                <a:spcPts val="0"/>
              </a:spcAft>
              <a:buClr>
                <a:schemeClr val="dk1"/>
              </a:buClr>
              <a:buSzPts val="3500"/>
              <a:buFont typeface="Calibri"/>
              <a:buChar char="●"/>
            </a:pPr>
            <a:r>
              <a:rPr lang="en" sz="3500">
                <a:solidFill>
                  <a:schemeClr val="dk1"/>
                </a:solidFill>
                <a:latin typeface="Calibri"/>
                <a:ea typeface="Calibri"/>
                <a:cs typeface="Calibri"/>
                <a:sym typeface="Calibri"/>
              </a:rPr>
              <a:t>Alternate Teaching</a:t>
            </a:r>
            <a:endParaRPr sz="3500">
              <a:solidFill>
                <a:schemeClr val="dk1"/>
              </a:solidFill>
              <a:latin typeface="Calibri"/>
              <a:ea typeface="Calibri"/>
              <a:cs typeface="Calibri"/>
              <a:sym typeface="Calibri"/>
            </a:endParaRPr>
          </a:p>
          <a:p>
            <a:pPr indent="-450850" lvl="0" marL="457200" rtl="0" algn="l">
              <a:spcBef>
                <a:spcPts val="0"/>
              </a:spcBef>
              <a:spcAft>
                <a:spcPts val="0"/>
              </a:spcAft>
              <a:buClr>
                <a:schemeClr val="dk1"/>
              </a:buClr>
              <a:buSzPts val="3500"/>
              <a:buFont typeface="Calibri"/>
              <a:buChar char="●"/>
            </a:pPr>
            <a:r>
              <a:rPr lang="en" sz="3500">
                <a:solidFill>
                  <a:schemeClr val="dk1"/>
                </a:solidFill>
                <a:latin typeface="Calibri"/>
                <a:ea typeface="Calibri"/>
                <a:cs typeface="Calibri"/>
                <a:sym typeface="Calibri"/>
              </a:rPr>
              <a:t>Parallel Teaching</a:t>
            </a:r>
            <a:endParaRPr sz="3500">
              <a:solidFill>
                <a:schemeClr val="dk1"/>
              </a:solidFill>
              <a:latin typeface="Calibri"/>
              <a:ea typeface="Calibri"/>
              <a:cs typeface="Calibri"/>
              <a:sym typeface="Calibri"/>
            </a:endParaRPr>
          </a:p>
          <a:p>
            <a:pPr indent="-450850" lvl="0" marL="457200" rtl="0" algn="l">
              <a:spcBef>
                <a:spcPts val="0"/>
              </a:spcBef>
              <a:spcAft>
                <a:spcPts val="0"/>
              </a:spcAft>
              <a:buClr>
                <a:schemeClr val="dk1"/>
              </a:buClr>
              <a:buSzPts val="3500"/>
              <a:buFont typeface="Calibri"/>
              <a:buChar char="●"/>
            </a:pPr>
            <a:r>
              <a:rPr lang="en" sz="3500">
                <a:solidFill>
                  <a:schemeClr val="dk1"/>
                </a:solidFill>
                <a:latin typeface="Calibri"/>
                <a:ea typeface="Calibri"/>
                <a:cs typeface="Calibri"/>
                <a:sym typeface="Calibri"/>
              </a:rPr>
              <a:t>Station Teaching</a:t>
            </a:r>
            <a:endParaRPr sz="3500">
              <a:solidFill>
                <a:schemeClr val="dk1"/>
              </a:solidFill>
              <a:latin typeface="Calibri"/>
              <a:ea typeface="Calibri"/>
              <a:cs typeface="Calibri"/>
              <a:sym typeface="Calibri"/>
            </a:endParaRPr>
          </a:p>
          <a:p>
            <a:pPr indent="0" lvl="0" marL="0" rtl="0" algn="l">
              <a:spcBef>
                <a:spcPts val="900"/>
              </a:spcBef>
              <a:spcAft>
                <a:spcPts val="0"/>
              </a:spcAft>
              <a:buNone/>
            </a:pPr>
            <a:r>
              <a:t/>
            </a:r>
            <a:endParaRPr sz="3400">
              <a:solidFill>
                <a:schemeClr val="dk1"/>
              </a:solidFill>
            </a:endParaRPr>
          </a:p>
          <a:p>
            <a:pPr indent="0" lvl="0" marL="457200" rtl="0" algn="l">
              <a:spcBef>
                <a:spcPts val="900"/>
              </a:spcBef>
              <a:spcAft>
                <a:spcPts val="0"/>
              </a:spcAft>
              <a:buNone/>
            </a:pPr>
            <a:r>
              <a:t/>
            </a:r>
            <a:endParaRPr sz="3400">
              <a:solidFill>
                <a:schemeClr val="dk1"/>
              </a:solidFill>
            </a:endParaRPr>
          </a:p>
          <a:p>
            <a:pPr indent="0" lvl="0" marL="88900" marR="0" rtl="0" algn="l">
              <a:lnSpc>
                <a:spcPct val="90000"/>
              </a:lnSpc>
              <a:spcBef>
                <a:spcPts val="900"/>
              </a:spcBef>
              <a:spcAft>
                <a:spcPts val="0"/>
              </a:spcAft>
              <a:buClr>
                <a:schemeClr val="accent2"/>
              </a:buClr>
              <a:buSzPts val="4500"/>
              <a:buFont typeface="Noto Sans Symbols"/>
              <a:buNone/>
            </a:pPr>
            <a:r>
              <a:rPr i="0" lang="en" sz="3600" u="none" cap="none" strike="noStrike">
                <a:solidFill>
                  <a:schemeClr val="dk1"/>
                </a:solidFill>
                <a:latin typeface="Questrial"/>
                <a:ea typeface="Questrial"/>
                <a:cs typeface="Questrial"/>
                <a:sym typeface="Questrial"/>
              </a:rPr>
              <a:t>   </a:t>
            </a:r>
            <a:endParaRPr sz="1200">
              <a:solidFill>
                <a:schemeClr val="dk1"/>
              </a:solidFill>
              <a:latin typeface="Calibri"/>
              <a:ea typeface="Calibri"/>
              <a:cs typeface="Calibri"/>
              <a:sym typeface="Calibri"/>
            </a:endParaRPr>
          </a:p>
          <a:p>
            <a:pPr indent="0" lvl="0" marL="88900" marR="0" rtl="0" algn="l">
              <a:lnSpc>
                <a:spcPct val="90000"/>
              </a:lnSpc>
              <a:spcBef>
                <a:spcPts val="900"/>
              </a:spcBef>
              <a:spcAft>
                <a:spcPts val="0"/>
              </a:spcAft>
              <a:buClr>
                <a:schemeClr val="accent2"/>
              </a:buClr>
              <a:buSzPts val="4500"/>
              <a:buFont typeface="Noto Sans Symbols"/>
              <a:buNone/>
            </a:pPr>
            <a:r>
              <a:t/>
            </a:r>
            <a:endParaRPr sz="3600">
              <a:solidFill>
                <a:schemeClr val="dk1"/>
              </a:solidFill>
              <a:latin typeface="Questrial"/>
              <a:ea typeface="Questrial"/>
              <a:cs typeface="Questrial"/>
              <a:sym typeface="Questrial"/>
            </a:endParaRPr>
          </a:p>
          <a:p>
            <a:pPr indent="0" lvl="0" marL="88900" marR="0" rtl="0" algn="l">
              <a:lnSpc>
                <a:spcPct val="90000"/>
              </a:lnSpc>
              <a:spcBef>
                <a:spcPts val="900"/>
              </a:spcBef>
              <a:spcAft>
                <a:spcPts val="0"/>
              </a:spcAft>
              <a:buClr>
                <a:schemeClr val="accent2"/>
              </a:buClr>
              <a:buSzPts val="4500"/>
              <a:buFont typeface="Noto Sans Symbols"/>
              <a:buNone/>
            </a:pPr>
            <a:r>
              <a:t/>
            </a:r>
            <a:endParaRPr sz="3600">
              <a:latin typeface="Calibri"/>
              <a:ea typeface="Calibri"/>
              <a:cs typeface="Calibri"/>
              <a:sym typeface="Calibri"/>
            </a:endParaRPr>
          </a:p>
        </p:txBody>
      </p:sp>
      <p:sp>
        <p:nvSpPr>
          <p:cNvPr id="575" name="Google Shape;575;p74"/>
          <p:cNvSpPr txBox="1"/>
          <p:nvPr>
            <p:ph type="title"/>
          </p:nvPr>
        </p:nvSpPr>
        <p:spPr>
          <a:xfrm>
            <a:off x="152400" y="407250"/>
            <a:ext cx="8839200" cy="11358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i="0" lang="en" sz="4700" u="none" cap="none" strike="noStrike">
                <a:solidFill>
                  <a:srgbClr val="000000"/>
                </a:solidFill>
                <a:latin typeface="Calibri"/>
                <a:ea typeface="Calibri"/>
                <a:cs typeface="Calibri"/>
                <a:sym typeface="Calibri"/>
              </a:rPr>
              <a:t>Co-Teaching </a:t>
            </a:r>
            <a:r>
              <a:rPr lang="en" sz="4700">
                <a:solidFill>
                  <a:srgbClr val="000000"/>
                </a:solidFill>
                <a:latin typeface="Calibri"/>
                <a:ea typeface="Calibri"/>
                <a:cs typeface="Calibri"/>
                <a:sym typeface="Calibri"/>
              </a:rPr>
              <a:t>Approaches</a:t>
            </a:r>
            <a:r>
              <a:rPr i="0" lang="en" sz="4100" u="none" cap="none" strike="noStrike">
                <a:solidFill>
                  <a:srgbClr val="000000"/>
                </a:solidFill>
                <a:latin typeface="Calibri"/>
                <a:ea typeface="Calibri"/>
                <a:cs typeface="Calibri"/>
                <a:sym typeface="Calibri"/>
              </a:rPr>
              <a:t> </a:t>
            </a:r>
            <a:endParaRPr sz="4100">
              <a:solidFill>
                <a:srgbClr val="000000"/>
              </a:solidFill>
              <a:latin typeface="Calibri"/>
              <a:ea typeface="Calibri"/>
              <a:cs typeface="Calibri"/>
              <a:sym typeface="Calibri"/>
            </a:endParaRPr>
          </a:p>
        </p:txBody>
      </p:sp>
      <p:pic>
        <p:nvPicPr>
          <p:cNvPr id="576" name="Google Shape;576;p74"/>
          <p:cNvPicPr preferRelativeResize="0"/>
          <p:nvPr/>
        </p:nvPicPr>
        <p:blipFill>
          <a:blip r:embed="rId3">
            <a:alphaModFix/>
          </a:blip>
          <a:stretch>
            <a:fillRect/>
          </a:stretch>
        </p:blipFill>
        <p:spPr>
          <a:xfrm>
            <a:off x="5983800" y="2400975"/>
            <a:ext cx="2828925" cy="1143000"/>
          </a:xfrm>
          <a:prstGeom prst="rect">
            <a:avLst/>
          </a:prstGeom>
          <a:noFill/>
          <a:ln>
            <a:noFill/>
          </a:ln>
        </p:spPr>
      </p:pic>
      <p:sp>
        <p:nvSpPr>
          <p:cNvPr id="577" name="Google Shape;577;p74"/>
          <p:cNvSpPr txBox="1"/>
          <p:nvPr/>
        </p:nvSpPr>
        <p:spPr>
          <a:xfrm>
            <a:off x="5831400" y="3565050"/>
            <a:ext cx="2981400" cy="157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                       </a:t>
            </a:r>
            <a:r>
              <a:rPr lang="en" sz="1900"/>
              <a:t>  </a:t>
            </a:r>
            <a:r>
              <a:rPr lang="en" sz="1900"/>
              <a:t>Friend (2008)</a:t>
            </a:r>
            <a:endParaRPr sz="1900"/>
          </a:p>
        </p:txBody>
      </p:sp>
      <p:sp>
        <p:nvSpPr>
          <p:cNvPr id="578" name="Google Shape;578;p74"/>
          <p:cNvSpPr txBox="1"/>
          <p:nvPr>
            <p:ph idx="12" type="sldNum"/>
          </p:nvPr>
        </p:nvSpPr>
        <p:spPr>
          <a:xfrm>
            <a:off x="152400" y="133350"/>
            <a:ext cx="7620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p75"/>
          <p:cNvSpPr txBox="1"/>
          <p:nvPr/>
        </p:nvSpPr>
        <p:spPr>
          <a:xfrm>
            <a:off x="377800" y="1669800"/>
            <a:ext cx="2511000" cy="54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rgbClr val="006621"/>
                </a:solidFill>
              </a:rPr>
              <a:t>Parallel Teaching</a:t>
            </a:r>
            <a:endParaRPr b="1" sz="2000">
              <a:solidFill>
                <a:srgbClr val="006621"/>
              </a:solidFill>
            </a:endParaRPr>
          </a:p>
        </p:txBody>
      </p:sp>
      <p:pic>
        <p:nvPicPr>
          <p:cNvPr id="584" name="Google Shape;584;p75"/>
          <p:cNvPicPr preferRelativeResize="0"/>
          <p:nvPr/>
        </p:nvPicPr>
        <p:blipFill>
          <a:blip r:embed="rId3">
            <a:alphaModFix/>
          </a:blip>
          <a:stretch>
            <a:fillRect/>
          </a:stretch>
        </p:blipFill>
        <p:spPr>
          <a:xfrm rot="5400000">
            <a:off x="3220337" y="1983012"/>
            <a:ext cx="2072050" cy="2810725"/>
          </a:xfrm>
          <a:prstGeom prst="rect">
            <a:avLst/>
          </a:prstGeom>
          <a:noFill/>
          <a:ln>
            <a:noFill/>
          </a:ln>
        </p:spPr>
      </p:pic>
      <p:sp>
        <p:nvSpPr>
          <p:cNvPr id="585" name="Google Shape;585;p75"/>
          <p:cNvSpPr txBox="1"/>
          <p:nvPr/>
        </p:nvSpPr>
        <p:spPr>
          <a:xfrm>
            <a:off x="3247850" y="1669800"/>
            <a:ext cx="2688000" cy="74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rgbClr val="274E13"/>
                </a:solidFill>
              </a:rPr>
              <a:t> </a:t>
            </a:r>
            <a:r>
              <a:rPr b="1" lang="en" sz="2000">
                <a:solidFill>
                  <a:srgbClr val="274E13"/>
                </a:solidFill>
              </a:rPr>
              <a:t>Station Teaching</a:t>
            </a:r>
            <a:endParaRPr b="1" sz="2000">
              <a:solidFill>
                <a:srgbClr val="274E13"/>
              </a:solidFill>
            </a:endParaRPr>
          </a:p>
        </p:txBody>
      </p:sp>
      <p:pic>
        <p:nvPicPr>
          <p:cNvPr id="586" name="Google Shape;586;p75"/>
          <p:cNvPicPr preferRelativeResize="0"/>
          <p:nvPr/>
        </p:nvPicPr>
        <p:blipFill>
          <a:blip r:embed="rId4">
            <a:alphaModFix/>
          </a:blip>
          <a:stretch>
            <a:fillRect/>
          </a:stretch>
        </p:blipFill>
        <p:spPr>
          <a:xfrm>
            <a:off x="6281550" y="2352350"/>
            <a:ext cx="2676950" cy="2559576"/>
          </a:xfrm>
          <a:prstGeom prst="rect">
            <a:avLst/>
          </a:prstGeom>
          <a:noFill/>
          <a:ln>
            <a:noFill/>
          </a:ln>
        </p:spPr>
      </p:pic>
      <p:sp>
        <p:nvSpPr>
          <p:cNvPr id="587" name="Google Shape;587;p75"/>
          <p:cNvSpPr txBox="1"/>
          <p:nvPr/>
        </p:nvSpPr>
        <p:spPr>
          <a:xfrm>
            <a:off x="6111825" y="1669800"/>
            <a:ext cx="2688000" cy="90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rgbClr val="274E13"/>
                </a:solidFill>
              </a:rPr>
              <a:t> </a:t>
            </a:r>
            <a:r>
              <a:rPr b="1" lang="en" sz="2000">
                <a:solidFill>
                  <a:srgbClr val="274E13"/>
                </a:solidFill>
              </a:rPr>
              <a:t>Alternate Teaching</a:t>
            </a:r>
            <a:endParaRPr b="1" sz="2000">
              <a:solidFill>
                <a:srgbClr val="274E13"/>
              </a:solidFill>
            </a:endParaRPr>
          </a:p>
        </p:txBody>
      </p:sp>
      <p:sp>
        <p:nvSpPr>
          <p:cNvPr id="588" name="Google Shape;588;p75"/>
          <p:cNvSpPr txBox="1"/>
          <p:nvPr>
            <p:ph idx="1" type="body"/>
          </p:nvPr>
        </p:nvSpPr>
        <p:spPr>
          <a:xfrm flipH="1">
            <a:off x="8958500" y="2418450"/>
            <a:ext cx="914100" cy="24933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589" name="Google Shape;589;p75"/>
          <p:cNvSpPr txBox="1"/>
          <p:nvPr>
            <p:ph type="title"/>
          </p:nvPr>
        </p:nvSpPr>
        <p:spPr>
          <a:xfrm>
            <a:off x="172250" y="938500"/>
            <a:ext cx="8839200" cy="6825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 sz="3600">
                <a:latin typeface="Calibri"/>
                <a:ea typeface="Calibri"/>
                <a:cs typeface="Calibri"/>
                <a:sym typeface="Calibri"/>
              </a:rPr>
              <a:t>Co-Teaching Models that Support SDI</a:t>
            </a:r>
            <a:endParaRPr sz="3900">
              <a:latin typeface="Calibri"/>
              <a:ea typeface="Calibri"/>
              <a:cs typeface="Calibri"/>
              <a:sym typeface="Calibri"/>
            </a:endParaRPr>
          </a:p>
        </p:txBody>
      </p:sp>
      <p:pic>
        <p:nvPicPr>
          <p:cNvPr id="590" name="Google Shape;590;p75"/>
          <p:cNvPicPr preferRelativeResize="0"/>
          <p:nvPr/>
        </p:nvPicPr>
        <p:blipFill>
          <a:blip r:embed="rId5">
            <a:alphaModFix/>
          </a:blip>
          <a:stretch>
            <a:fillRect/>
          </a:stretch>
        </p:blipFill>
        <p:spPr>
          <a:xfrm>
            <a:off x="377800" y="3656225"/>
            <a:ext cx="2035047" cy="1403224"/>
          </a:xfrm>
          <a:prstGeom prst="rect">
            <a:avLst/>
          </a:prstGeom>
          <a:noFill/>
          <a:ln>
            <a:noFill/>
          </a:ln>
        </p:spPr>
      </p:pic>
      <p:pic>
        <p:nvPicPr>
          <p:cNvPr id="591" name="Google Shape;591;p75"/>
          <p:cNvPicPr preferRelativeResize="0"/>
          <p:nvPr/>
        </p:nvPicPr>
        <p:blipFill>
          <a:blip r:embed="rId6">
            <a:alphaModFix/>
          </a:blip>
          <a:stretch>
            <a:fillRect/>
          </a:stretch>
        </p:blipFill>
        <p:spPr>
          <a:xfrm>
            <a:off x="404448" y="2167975"/>
            <a:ext cx="1981749" cy="1403224"/>
          </a:xfrm>
          <a:prstGeom prst="rect">
            <a:avLst/>
          </a:prstGeom>
          <a:noFill/>
          <a:ln>
            <a:noFill/>
          </a:ln>
        </p:spPr>
      </p:pic>
      <p:sp>
        <p:nvSpPr>
          <p:cNvPr id="592" name="Google Shape;592;p75"/>
          <p:cNvSpPr txBox="1"/>
          <p:nvPr>
            <p:ph idx="12" type="sldNum"/>
          </p:nvPr>
        </p:nvSpPr>
        <p:spPr>
          <a:xfrm>
            <a:off x="152400" y="133350"/>
            <a:ext cx="7620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22"/>
          <p:cNvSpPr txBox="1"/>
          <p:nvPr>
            <p:ph type="title"/>
          </p:nvPr>
        </p:nvSpPr>
        <p:spPr>
          <a:xfrm>
            <a:off x="622850" y="0"/>
            <a:ext cx="8216400" cy="7020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rPr lang="en">
                <a:solidFill>
                  <a:srgbClr val="FFFF00"/>
                </a:solidFill>
                <a:latin typeface="Kaushan Script"/>
                <a:ea typeface="Kaushan Script"/>
                <a:cs typeface="Kaushan Script"/>
                <a:sym typeface="Kaushan Script"/>
              </a:rPr>
              <a:t>Synectics</a:t>
            </a:r>
            <a:endParaRPr>
              <a:solidFill>
                <a:srgbClr val="FFFF00"/>
              </a:solidFill>
              <a:latin typeface="Kaushan Script"/>
              <a:ea typeface="Kaushan Script"/>
              <a:cs typeface="Kaushan Script"/>
              <a:sym typeface="Kaushan Script"/>
            </a:endParaRPr>
          </a:p>
        </p:txBody>
      </p:sp>
      <p:pic>
        <p:nvPicPr>
          <p:cNvPr id="111" name="Google Shape;111;p22"/>
          <p:cNvPicPr preferRelativeResize="0"/>
          <p:nvPr/>
        </p:nvPicPr>
        <p:blipFill rotWithShape="1">
          <a:blip r:embed="rId3">
            <a:alphaModFix/>
          </a:blip>
          <a:srcRect b="0" l="17086" r="19721" t="0"/>
          <a:stretch/>
        </p:blipFill>
        <p:spPr>
          <a:xfrm>
            <a:off x="342900" y="879625"/>
            <a:ext cx="2579201" cy="2721124"/>
          </a:xfrm>
          <a:prstGeom prst="rect">
            <a:avLst/>
          </a:prstGeom>
          <a:noFill/>
          <a:ln>
            <a:noFill/>
          </a:ln>
        </p:spPr>
      </p:pic>
      <p:pic>
        <p:nvPicPr>
          <p:cNvPr id="112" name="Google Shape;112;p22"/>
          <p:cNvPicPr preferRelativeResize="0"/>
          <p:nvPr/>
        </p:nvPicPr>
        <p:blipFill>
          <a:blip r:embed="rId4">
            <a:alphaModFix/>
          </a:blip>
          <a:stretch>
            <a:fillRect/>
          </a:stretch>
        </p:blipFill>
        <p:spPr>
          <a:xfrm>
            <a:off x="5407100" y="996275"/>
            <a:ext cx="3311376" cy="1862649"/>
          </a:xfrm>
          <a:prstGeom prst="rect">
            <a:avLst/>
          </a:prstGeom>
          <a:noFill/>
          <a:ln>
            <a:noFill/>
          </a:ln>
        </p:spPr>
      </p:pic>
      <p:pic>
        <p:nvPicPr>
          <p:cNvPr id="113" name="Google Shape;113;p22"/>
          <p:cNvPicPr preferRelativeResize="0"/>
          <p:nvPr/>
        </p:nvPicPr>
        <p:blipFill>
          <a:blip r:embed="rId5">
            <a:alphaModFix/>
          </a:blip>
          <a:stretch>
            <a:fillRect/>
          </a:stretch>
        </p:blipFill>
        <p:spPr>
          <a:xfrm>
            <a:off x="4981563" y="3153188"/>
            <a:ext cx="4162425" cy="1885950"/>
          </a:xfrm>
          <a:prstGeom prst="rect">
            <a:avLst/>
          </a:prstGeom>
          <a:noFill/>
          <a:ln>
            <a:noFill/>
          </a:ln>
        </p:spPr>
      </p:pic>
      <p:pic>
        <p:nvPicPr>
          <p:cNvPr id="114" name="Google Shape;114;p22"/>
          <p:cNvPicPr preferRelativeResize="0"/>
          <p:nvPr/>
        </p:nvPicPr>
        <p:blipFill>
          <a:blip r:embed="rId6">
            <a:alphaModFix/>
          </a:blip>
          <a:stretch>
            <a:fillRect/>
          </a:stretch>
        </p:blipFill>
        <p:spPr>
          <a:xfrm>
            <a:off x="3064413" y="2184128"/>
            <a:ext cx="2342675" cy="2190425"/>
          </a:xfrm>
          <a:prstGeom prst="rect">
            <a:avLst/>
          </a:prstGeom>
          <a:noFill/>
          <a:ln>
            <a:noFill/>
          </a:ln>
        </p:spPr>
      </p:pic>
      <p:sp>
        <p:nvSpPr>
          <p:cNvPr id="115" name="Google Shape;115;p22"/>
          <p:cNvSpPr txBox="1"/>
          <p:nvPr>
            <p:ph idx="12" type="sldNum"/>
          </p:nvPr>
        </p:nvSpPr>
        <p:spPr>
          <a:xfrm>
            <a:off x="152400" y="133350"/>
            <a:ext cx="7620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p76"/>
          <p:cNvSpPr txBox="1"/>
          <p:nvPr>
            <p:ph type="title"/>
          </p:nvPr>
        </p:nvSpPr>
        <p:spPr>
          <a:xfrm>
            <a:off x="152400" y="622450"/>
            <a:ext cx="8839200" cy="767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 sz="4800">
                <a:solidFill>
                  <a:srgbClr val="1F497D"/>
                </a:solidFill>
                <a:latin typeface="Calibri"/>
                <a:ea typeface="Calibri"/>
                <a:cs typeface="Calibri"/>
                <a:sym typeface="Calibri"/>
              </a:rPr>
              <a:t>Purpose of Co-Teaching</a:t>
            </a:r>
            <a:endParaRPr sz="4200">
              <a:latin typeface="Calibri"/>
              <a:ea typeface="Calibri"/>
              <a:cs typeface="Calibri"/>
              <a:sym typeface="Calibri"/>
            </a:endParaRPr>
          </a:p>
        </p:txBody>
      </p:sp>
      <p:sp>
        <p:nvSpPr>
          <p:cNvPr id="598" name="Google Shape;598;p76"/>
          <p:cNvSpPr txBox="1"/>
          <p:nvPr>
            <p:ph idx="1" type="body"/>
          </p:nvPr>
        </p:nvSpPr>
        <p:spPr>
          <a:xfrm>
            <a:off x="152400" y="1328525"/>
            <a:ext cx="8839200" cy="3605400"/>
          </a:xfrm>
          <a:prstGeom prst="rect">
            <a:avLst/>
          </a:prstGeom>
        </p:spPr>
        <p:txBody>
          <a:bodyPr anchorCtr="0" anchor="t"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 sz="3000">
                <a:solidFill>
                  <a:srgbClr val="4F81BD"/>
                </a:solidFill>
              </a:rPr>
              <a:t>•</a:t>
            </a:r>
            <a:r>
              <a:rPr lang="en" sz="3000">
                <a:solidFill>
                  <a:schemeClr val="dk1"/>
                </a:solidFill>
              </a:rPr>
              <a:t>To provide greater opportunities for students to receive differentiated instruction from qualified professionals.</a:t>
            </a:r>
            <a:endParaRPr sz="3000">
              <a:solidFill>
                <a:schemeClr val="dk1"/>
              </a:solidFill>
            </a:endParaRPr>
          </a:p>
          <a:p>
            <a:pPr indent="0" lvl="0" marL="0" rtl="0" algn="l">
              <a:spcBef>
                <a:spcPts val="800"/>
              </a:spcBef>
              <a:spcAft>
                <a:spcPts val="0"/>
              </a:spcAft>
              <a:buClr>
                <a:schemeClr val="dk1"/>
              </a:buClr>
              <a:buSzPts val="1100"/>
              <a:buFont typeface="Arial"/>
              <a:buNone/>
            </a:pPr>
            <a:r>
              <a:rPr lang="en" sz="3000">
                <a:solidFill>
                  <a:srgbClr val="4F81BD"/>
                </a:solidFill>
              </a:rPr>
              <a:t>•</a:t>
            </a:r>
            <a:r>
              <a:rPr lang="en" sz="3000">
                <a:solidFill>
                  <a:schemeClr val="dk1"/>
                </a:solidFill>
              </a:rPr>
              <a:t>To ensure students with disabilities have access to the general education curriculum and specially designed instruction in the general education classroom. </a:t>
            </a:r>
            <a:r>
              <a:rPr lang="en" sz="3000">
                <a:solidFill>
                  <a:schemeClr val="dk1"/>
                </a:solidFill>
                <a:latin typeface="Calibri"/>
                <a:ea typeface="Calibri"/>
                <a:cs typeface="Calibri"/>
                <a:sym typeface="Calibri"/>
              </a:rPr>
              <a:t>  </a:t>
            </a:r>
            <a:endParaRPr sz="3000">
              <a:solidFill>
                <a:schemeClr val="dk1"/>
              </a:solidFill>
              <a:latin typeface="Calibri"/>
              <a:ea typeface="Calibri"/>
              <a:cs typeface="Calibri"/>
              <a:sym typeface="Calibri"/>
            </a:endParaRPr>
          </a:p>
          <a:p>
            <a:pPr indent="0" lvl="0" marL="0" rtl="0" algn="l">
              <a:spcBef>
                <a:spcPts val="360"/>
              </a:spcBef>
              <a:spcAft>
                <a:spcPts val="1600"/>
              </a:spcAft>
              <a:buNone/>
            </a:pPr>
            <a:r>
              <a:t/>
            </a:r>
            <a:endParaRPr/>
          </a:p>
        </p:txBody>
      </p:sp>
      <p:sp>
        <p:nvSpPr>
          <p:cNvPr id="599" name="Google Shape;599;p76"/>
          <p:cNvSpPr txBox="1"/>
          <p:nvPr>
            <p:ph idx="12" type="sldNum"/>
          </p:nvPr>
        </p:nvSpPr>
        <p:spPr>
          <a:xfrm>
            <a:off x="152400" y="133350"/>
            <a:ext cx="7620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sp>
        <p:nvSpPr>
          <p:cNvPr id="604" name="Google Shape;604;p77"/>
          <p:cNvSpPr txBox="1"/>
          <p:nvPr>
            <p:ph idx="4294967295" type="title"/>
          </p:nvPr>
        </p:nvSpPr>
        <p:spPr>
          <a:xfrm>
            <a:off x="152400" y="-163800"/>
            <a:ext cx="8839200" cy="842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600">
                <a:solidFill>
                  <a:srgbClr val="1F497D"/>
                </a:solidFill>
                <a:latin typeface="Calibri"/>
                <a:ea typeface="Calibri"/>
                <a:cs typeface="Calibri"/>
                <a:sym typeface="Calibri"/>
              </a:rPr>
              <a:t>       </a:t>
            </a:r>
            <a:r>
              <a:rPr b="1" lang="en" sz="4900">
                <a:solidFill>
                  <a:srgbClr val="1F497D"/>
                </a:solidFill>
                <a:latin typeface="Calibri"/>
                <a:ea typeface="Calibri"/>
                <a:cs typeface="Calibri"/>
                <a:sym typeface="Calibri"/>
              </a:rPr>
              <a:t> Co-Teaching Best Practice</a:t>
            </a:r>
            <a:endParaRPr sz="3100">
              <a:latin typeface="Calibri"/>
              <a:ea typeface="Calibri"/>
              <a:cs typeface="Calibri"/>
              <a:sym typeface="Calibri"/>
            </a:endParaRPr>
          </a:p>
        </p:txBody>
      </p:sp>
      <p:sp>
        <p:nvSpPr>
          <p:cNvPr id="605" name="Google Shape;605;p77"/>
          <p:cNvSpPr txBox="1"/>
          <p:nvPr>
            <p:ph idx="4294967295" type="body"/>
          </p:nvPr>
        </p:nvSpPr>
        <p:spPr>
          <a:xfrm>
            <a:off x="0" y="678600"/>
            <a:ext cx="9144000" cy="4095300"/>
          </a:xfrm>
          <a:prstGeom prst="rect">
            <a:avLst/>
          </a:prstGeom>
        </p:spPr>
        <p:txBody>
          <a:bodyPr anchorCtr="0" anchor="t" bIns="91425" lIns="91425" spcFirstLastPara="1" rIns="91425" wrap="square" tIns="91425">
            <a:noAutofit/>
          </a:bodyPr>
          <a:lstStyle/>
          <a:p>
            <a:pPr indent="0" lvl="0" marL="0" rtl="0" algn="l">
              <a:spcBef>
                <a:spcPts val="700"/>
              </a:spcBef>
              <a:spcAft>
                <a:spcPts val="0"/>
              </a:spcAft>
              <a:buClr>
                <a:schemeClr val="dk1"/>
              </a:buClr>
              <a:buSzPts val="1100"/>
              <a:buFont typeface="Arial"/>
              <a:buNone/>
            </a:pPr>
            <a:r>
              <a:rPr b="1" lang="en" sz="2900">
                <a:solidFill>
                  <a:schemeClr val="dk1"/>
                </a:solidFill>
              </a:rPr>
              <a:t>Level I – Whole Group Structures</a:t>
            </a:r>
            <a:endParaRPr b="1" sz="2900">
              <a:solidFill>
                <a:schemeClr val="dk1"/>
              </a:solidFill>
            </a:endParaRPr>
          </a:p>
          <a:p>
            <a:pPr indent="0" lvl="0" marL="114300" rtl="0" algn="l">
              <a:spcBef>
                <a:spcPts val="500"/>
              </a:spcBef>
              <a:spcAft>
                <a:spcPts val="0"/>
              </a:spcAft>
              <a:buNone/>
            </a:pPr>
            <a:r>
              <a:rPr lang="en" sz="2000">
                <a:solidFill>
                  <a:schemeClr val="dk1"/>
                </a:solidFill>
              </a:rPr>
              <a:t>            </a:t>
            </a:r>
            <a:r>
              <a:rPr lang="en" sz="2200">
                <a:solidFill>
                  <a:schemeClr val="dk1"/>
                </a:solidFill>
              </a:rPr>
              <a:t>Use no more than </a:t>
            </a:r>
            <a:r>
              <a:rPr b="1" lang="en" sz="2200">
                <a:solidFill>
                  <a:schemeClr val="dk1"/>
                </a:solidFill>
              </a:rPr>
              <a:t>30% </a:t>
            </a:r>
            <a:r>
              <a:rPr lang="en" sz="2200">
                <a:solidFill>
                  <a:schemeClr val="dk1"/>
                </a:solidFill>
              </a:rPr>
              <a:t>of Co-Teaching time.</a:t>
            </a:r>
            <a:endParaRPr sz="2200">
              <a:solidFill>
                <a:schemeClr val="dk1"/>
              </a:solidFill>
            </a:endParaRPr>
          </a:p>
          <a:p>
            <a:pPr indent="0" lvl="0" marL="114300" rtl="0" algn="l">
              <a:spcBef>
                <a:spcPts val="500"/>
              </a:spcBef>
              <a:spcAft>
                <a:spcPts val="0"/>
              </a:spcAft>
              <a:buNone/>
            </a:pPr>
            <a:r>
              <a:rPr lang="en" sz="2200">
                <a:solidFill>
                  <a:schemeClr val="dk1"/>
                </a:solidFill>
              </a:rPr>
              <a:t>           Contributes least intensity </a:t>
            </a:r>
            <a:r>
              <a:rPr lang="en" sz="2200">
                <a:solidFill>
                  <a:schemeClr val="dk1"/>
                </a:solidFill>
              </a:rPr>
              <a:t>instruction.</a:t>
            </a:r>
            <a:r>
              <a:rPr lang="en" sz="2200">
                <a:solidFill>
                  <a:schemeClr val="dk1"/>
                </a:solidFill>
              </a:rPr>
              <a:t> </a:t>
            </a:r>
            <a:endParaRPr sz="2200">
              <a:solidFill>
                <a:schemeClr val="dk1"/>
              </a:solidFill>
            </a:endParaRPr>
          </a:p>
          <a:p>
            <a:pPr indent="0" lvl="0" marL="114300" rtl="0" algn="l">
              <a:spcBef>
                <a:spcPts val="500"/>
              </a:spcBef>
              <a:spcAft>
                <a:spcPts val="0"/>
              </a:spcAft>
              <a:buNone/>
            </a:pPr>
            <a:r>
              <a:rPr b="1" lang="en" sz="2300">
                <a:solidFill>
                  <a:schemeClr val="dk1"/>
                </a:solidFill>
              </a:rPr>
              <a:t>One Teach + One (Support; Observe ) * Duet (Team Teaching) </a:t>
            </a:r>
            <a:r>
              <a:rPr b="1" lang="en" sz="2200">
                <a:solidFill>
                  <a:schemeClr val="dk1"/>
                </a:solidFill>
              </a:rPr>
              <a:t> </a:t>
            </a:r>
            <a:endParaRPr b="1" sz="2200">
              <a:solidFill>
                <a:schemeClr val="dk1"/>
              </a:solidFill>
            </a:endParaRPr>
          </a:p>
          <a:p>
            <a:pPr indent="0" lvl="0" marL="0" rtl="0" algn="l">
              <a:spcBef>
                <a:spcPts val="500"/>
              </a:spcBef>
              <a:spcAft>
                <a:spcPts val="0"/>
              </a:spcAft>
              <a:buNone/>
            </a:pPr>
            <a:r>
              <a:rPr b="1" lang="en" sz="3000">
                <a:solidFill>
                  <a:schemeClr val="dk1"/>
                </a:solidFill>
              </a:rPr>
              <a:t>Level II – Flexible Groups</a:t>
            </a:r>
            <a:r>
              <a:rPr lang="en" sz="2000">
                <a:solidFill>
                  <a:schemeClr val="dk1"/>
                </a:solidFill>
              </a:rPr>
              <a:t> </a:t>
            </a:r>
            <a:endParaRPr sz="2000">
              <a:solidFill>
                <a:schemeClr val="dk1"/>
              </a:solidFill>
            </a:endParaRPr>
          </a:p>
          <a:p>
            <a:pPr indent="0" lvl="0" marL="914400" rtl="0" algn="l">
              <a:spcBef>
                <a:spcPts val="500"/>
              </a:spcBef>
              <a:spcAft>
                <a:spcPts val="0"/>
              </a:spcAft>
              <a:buClr>
                <a:schemeClr val="dk1"/>
              </a:buClr>
              <a:buSzPts val="1100"/>
              <a:buFont typeface="Arial"/>
              <a:buNone/>
            </a:pPr>
            <a:r>
              <a:rPr lang="en" sz="2400">
                <a:solidFill>
                  <a:schemeClr val="dk1"/>
                </a:solidFill>
              </a:rPr>
              <a:t>Use at least </a:t>
            </a:r>
            <a:r>
              <a:rPr b="1" lang="en" sz="2400">
                <a:solidFill>
                  <a:schemeClr val="dk1"/>
                </a:solidFill>
              </a:rPr>
              <a:t>70% </a:t>
            </a:r>
            <a:r>
              <a:rPr lang="en" sz="2400">
                <a:solidFill>
                  <a:schemeClr val="dk1"/>
                </a:solidFill>
              </a:rPr>
              <a:t>of Co-Teaching time .Contributes most          intensity to instruction (reduces student to teacher ratio)</a:t>
            </a:r>
            <a:endParaRPr sz="2400">
              <a:solidFill>
                <a:schemeClr val="dk1"/>
              </a:solidFill>
            </a:endParaRPr>
          </a:p>
          <a:p>
            <a:pPr indent="0" lvl="0" marL="114300" rtl="0" algn="l">
              <a:spcBef>
                <a:spcPts val="600"/>
              </a:spcBef>
              <a:spcAft>
                <a:spcPts val="0"/>
              </a:spcAft>
              <a:buClr>
                <a:schemeClr val="dk1"/>
              </a:buClr>
              <a:buSzPts val="1100"/>
              <a:buFont typeface="Arial"/>
              <a:buNone/>
            </a:pPr>
            <a:r>
              <a:rPr lang="en" sz="2400">
                <a:solidFill>
                  <a:schemeClr val="dk1"/>
                </a:solidFill>
              </a:rPr>
              <a:t>  </a:t>
            </a:r>
            <a:r>
              <a:rPr b="1" lang="en" sz="2400">
                <a:solidFill>
                  <a:schemeClr val="dk1"/>
                </a:solidFill>
              </a:rPr>
              <a:t>Parallel Teaching * Station Teaching * Alternative Teaching</a:t>
            </a:r>
            <a:endParaRPr b="1" sz="2400">
              <a:solidFill>
                <a:schemeClr val="dk1"/>
              </a:solidFill>
            </a:endParaRPr>
          </a:p>
        </p:txBody>
      </p:sp>
      <p:pic>
        <p:nvPicPr>
          <p:cNvPr id="606" name="Google Shape;606;p77"/>
          <p:cNvPicPr preferRelativeResize="0"/>
          <p:nvPr/>
        </p:nvPicPr>
        <p:blipFill>
          <a:blip r:embed="rId3">
            <a:alphaModFix/>
          </a:blip>
          <a:stretch>
            <a:fillRect/>
          </a:stretch>
        </p:blipFill>
        <p:spPr>
          <a:xfrm>
            <a:off x="7397400" y="1041675"/>
            <a:ext cx="1746600" cy="1530075"/>
          </a:xfrm>
          <a:prstGeom prst="rect">
            <a:avLst/>
          </a:prstGeom>
          <a:noFill/>
          <a:ln>
            <a:noFill/>
          </a:ln>
        </p:spPr>
      </p:pic>
      <p:sp>
        <p:nvSpPr>
          <p:cNvPr id="607" name="Google Shape;607;p77"/>
          <p:cNvSpPr txBox="1"/>
          <p:nvPr/>
        </p:nvSpPr>
        <p:spPr>
          <a:xfrm>
            <a:off x="6355650" y="3243825"/>
            <a:ext cx="2788500" cy="172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1"/>
                </a:solidFill>
              </a:rPr>
              <a:t>		 	 	 		</a:t>
            </a:r>
            <a:endParaRPr sz="1100">
              <a:solidFill>
                <a:schemeClr val="dk1"/>
              </a:solidFill>
            </a:endParaRPr>
          </a:p>
          <a:p>
            <a:pPr indent="0" lvl="0" marL="0" rtl="0" algn="l">
              <a:spcBef>
                <a:spcPts val="0"/>
              </a:spcBef>
              <a:spcAft>
                <a:spcPts val="0"/>
              </a:spcAft>
              <a:buNone/>
            </a:pPr>
            <a:r>
              <a:rPr lang="en" sz="1100">
                <a:solidFill>
                  <a:schemeClr val="dk1"/>
                </a:solidFill>
              </a:rPr>
              <a:t>			</a:t>
            </a:r>
            <a:endParaRPr sz="1100">
              <a:solidFill>
                <a:schemeClr val="dk1"/>
              </a:solidFill>
            </a:endParaRPr>
          </a:p>
          <a:p>
            <a:pPr indent="0" lvl="0" marL="0" rtl="0" algn="l">
              <a:spcBef>
                <a:spcPts val="0"/>
              </a:spcBef>
              <a:spcAft>
                <a:spcPts val="0"/>
              </a:spcAft>
              <a:buNone/>
            </a:pPr>
            <a:r>
              <a:rPr lang="en" sz="1100">
                <a:solidFill>
                  <a:schemeClr val="dk1"/>
                </a:solidFill>
              </a:rPr>
              <a:t>				</a:t>
            </a:r>
            <a:endParaRPr sz="1100">
              <a:solidFill>
                <a:schemeClr val="dk1"/>
              </a:solidFill>
            </a:endParaRPr>
          </a:p>
          <a:p>
            <a:pPr indent="0" lvl="0" marL="0" rtl="0" algn="l">
              <a:spcBef>
                <a:spcPts val="0"/>
              </a:spcBef>
              <a:spcAft>
                <a:spcPts val="0"/>
              </a:spcAft>
              <a:buNone/>
            </a:pPr>
            <a:r>
              <a:rPr lang="en" sz="1100">
                <a:solidFill>
                  <a:schemeClr val="dk1"/>
                </a:solidFill>
              </a:rPr>
              <a:t>					</a:t>
            </a:r>
            <a:endParaRPr sz="1100">
              <a:solidFill>
                <a:schemeClr val="dk1"/>
              </a:solidFill>
            </a:endParaRPr>
          </a:p>
          <a:p>
            <a:pPr indent="0" lvl="0" marL="0" rtl="0" algn="l">
              <a:spcBef>
                <a:spcPts val="0"/>
              </a:spcBef>
              <a:spcAft>
                <a:spcPts val="0"/>
              </a:spcAft>
              <a:buNone/>
            </a:pPr>
            <a:r>
              <a:rPr lang="en" sz="1100">
                <a:solidFill>
                  <a:schemeClr val="dk1"/>
                </a:solidFill>
              </a:rPr>
              <a:t>						</a:t>
            </a:r>
            <a:endParaRPr sz="1100">
              <a:solidFill>
                <a:schemeClr val="dk1"/>
              </a:solidFill>
            </a:endParaRPr>
          </a:p>
          <a:p>
            <a:pPr indent="0" lvl="0" marL="0" rtl="0" algn="l">
              <a:lnSpc>
                <a:spcPct val="115000"/>
              </a:lnSpc>
              <a:spcBef>
                <a:spcPts val="1200"/>
              </a:spcBef>
              <a:spcAft>
                <a:spcPts val="0"/>
              </a:spcAft>
              <a:buNone/>
            </a:pPr>
            <a:r>
              <a:rPr lang="en" sz="1800">
                <a:solidFill>
                  <a:schemeClr val="dk1"/>
                </a:solidFill>
              </a:rPr>
              <a:t>Beninghof (2011) </a:t>
            </a:r>
            <a:endParaRPr sz="1800">
              <a:solidFill>
                <a:schemeClr val="dk1"/>
              </a:solidFill>
            </a:endParaRPr>
          </a:p>
          <a:p>
            <a:pPr indent="0" lvl="0" marL="0" rtl="0" algn="l">
              <a:lnSpc>
                <a:spcPct val="115000"/>
              </a:lnSpc>
              <a:spcBef>
                <a:spcPts val="1200"/>
              </a:spcBef>
              <a:spcAft>
                <a:spcPts val="0"/>
              </a:spcAft>
              <a:buNone/>
            </a:pPr>
            <a:r>
              <a:rPr lang="en" sz="1100">
                <a:solidFill>
                  <a:schemeClr val="dk1"/>
                </a:solidFill>
              </a:rPr>
              <a:t>					</a:t>
            </a:r>
            <a:endParaRPr sz="1100">
              <a:solidFill>
                <a:schemeClr val="dk1"/>
              </a:solidFill>
            </a:endParaRPr>
          </a:p>
          <a:p>
            <a:pPr indent="0" lvl="0" marL="0" rtl="0" algn="l">
              <a:spcBef>
                <a:spcPts val="0"/>
              </a:spcBef>
              <a:spcAft>
                <a:spcPts val="0"/>
              </a:spcAft>
              <a:buNone/>
            </a:pPr>
            <a:r>
              <a:rPr lang="en" sz="1100">
                <a:solidFill>
                  <a:schemeClr val="dk1"/>
                </a:solidFill>
              </a:rPr>
              <a:t>				</a:t>
            </a:r>
            <a:endParaRPr sz="1100">
              <a:solidFill>
                <a:schemeClr val="dk1"/>
              </a:solidFill>
            </a:endParaRPr>
          </a:p>
          <a:p>
            <a:pPr indent="0" lvl="0" marL="0" rtl="0" algn="l">
              <a:spcBef>
                <a:spcPts val="0"/>
              </a:spcBef>
              <a:spcAft>
                <a:spcPts val="0"/>
              </a:spcAft>
              <a:buNone/>
            </a:pPr>
            <a:r>
              <a:rPr lang="en" sz="1100">
                <a:solidFill>
                  <a:schemeClr val="dk1"/>
                </a:solidFill>
              </a:rPr>
              <a:t>			</a:t>
            </a:r>
            <a:endParaRPr sz="1100">
              <a:solidFill>
                <a:schemeClr val="dk1"/>
              </a:solidFill>
            </a:endParaRPr>
          </a:p>
          <a:p>
            <a:pPr indent="0" lvl="0" marL="0" rtl="0" algn="l">
              <a:spcBef>
                <a:spcPts val="0"/>
              </a:spcBef>
              <a:spcAft>
                <a:spcPts val="0"/>
              </a:spcAft>
              <a:buNone/>
            </a:pPr>
            <a:r>
              <a:rPr lang="en" sz="1100">
                <a:solidFill>
                  <a:schemeClr val="dk1"/>
                </a:solidFill>
              </a:rPr>
              <a:t>		</a:t>
            </a:r>
            <a:endParaRPr sz="1100">
              <a:solidFill>
                <a:schemeClr val="dk1"/>
              </a:solidFill>
            </a:endParaRPr>
          </a:p>
        </p:txBody>
      </p:sp>
      <p:sp>
        <p:nvSpPr>
          <p:cNvPr id="608" name="Google Shape;608;p7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id="613" name="Google Shape;613;p78"/>
          <p:cNvSpPr txBox="1"/>
          <p:nvPr/>
        </p:nvSpPr>
        <p:spPr>
          <a:xfrm>
            <a:off x="130225" y="162775"/>
            <a:ext cx="9013800" cy="87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000">
                <a:solidFill>
                  <a:srgbClr val="1C4587"/>
                </a:solidFill>
                <a:highlight>
                  <a:schemeClr val="lt1"/>
                </a:highlight>
              </a:rPr>
              <a:t>Universal Design for Learning</a:t>
            </a:r>
            <a:endParaRPr b="1" sz="4000">
              <a:solidFill>
                <a:srgbClr val="1C4587"/>
              </a:solidFill>
              <a:highlight>
                <a:schemeClr val="lt1"/>
              </a:highlight>
            </a:endParaRPr>
          </a:p>
        </p:txBody>
      </p:sp>
      <p:sp>
        <p:nvSpPr>
          <p:cNvPr id="614" name="Google Shape;614;p7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15" name="Google Shape;615;p78"/>
          <p:cNvSpPr txBox="1"/>
          <p:nvPr/>
        </p:nvSpPr>
        <p:spPr>
          <a:xfrm>
            <a:off x="80375" y="3692875"/>
            <a:ext cx="44916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hlinkClick r:id="rId3"/>
              </a:rPr>
              <a:t>https://udlguidelines.cast.org/</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616" name="Google Shape;616;p78"/>
          <p:cNvSpPr txBox="1"/>
          <p:nvPr/>
        </p:nvSpPr>
        <p:spPr>
          <a:xfrm>
            <a:off x="853900" y="2863150"/>
            <a:ext cx="7745400" cy="58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200">
              <a:solidFill>
                <a:srgbClr val="292929"/>
              </a:solidFill>
              <a:highlight>
                <a:srgbClr val="FFFFFF"/>
              </a:highlight>
            </a:endParaRPr>
          </a:p>
          <a:p>
            <a:pPr indent="0" lvl="0" marL="0" rtl="0" algn="l">
              <a:lnSpc>
                <a:spcPct val="115000"/>
              </a:lnSpc>
              <a:spcBef>
                <a:spcPts val="0"/>
              </a:spcBef>
              <a:spcAft>
                <a:spcPts val="0"/>
              </a:spcAft>
              <a:buNone/>
            </a:pPr>
            <a:r>
              <a:rPr lang="en" sz="1200">
                <a:solidFill>
                  <a:srgbClr val="292929"/>
                </a:solidFill>
                <a:highlight>
                  <a:srgbClr val="FFFFFF"/>
                </a:highlight>
              </a:rPr>
              <a:t>CAST (2018). Universal Design for Learning Guidelines version 2.2. Retrieved from http://udlguidelines.cast.org</a:t>
            </a:r>
            <a:endParaRPr sz="1200">
              <a:solidFill>
                <a:srgbClr val="292929"/>
              </a:solidFill>
              <a:highlight>
                <a:srgbClr val="FFFFFF"/>
              </a:highlight>
            </a:endParaRPr>
          </a:p>
        </p:txBody>
      </p:sp>
      <p:pic>
        <p:nvPicPr>
          <p:cNvPr id="617" name="Google Shape;617;p78"/>
          <p:cNvPicPr preferRelativeResize="0"/>
          <p:nvPr/>
        </p:nvPicPr>
        <p:blipFill>
          <a:blip r:embed="rId4">
            <a:alphaModFix/>
          </a:blip>
          <a:stretch>
            <a:fillRect/>
          </a:stretch>
        </p:blipFill>
        <p:spPr>
          <a:xfrm>
            <a:off x="152400" y="1194175"/>
            <a:ext cx="8364944" cy="151657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sp>
        <p:nvSpPr>
          <p:cNvPr id="622" name="Google Shape;622;p79"/>
          <p:cNvSpPr txBox="1"/>
          <p:nvPr>
            <p:ph idx="1" type="body"/>
          </p:nvPr>
        </p:nvSpPr>
        <p:spPr>
          <a:xfrm>
            <a:off x="152400" y="1543050"/>
            <a:ext cx="8839200" cy="3600300"/>
          </a:xfrm>
          <a:prstGeom prst="rect">
            <a:avLst/>
          </a:prstGeom>
        </p:spPr>
        <p:txBody>
          <a:bodyPr anchorCtr="0" anchor="t" bIns="45700" lIns="91425" spcFirstLastPara="1" rIns="91425" wrap="square" tIns="45700">
            <a:noAutofit/>
          </a:bodyPr>
          <a:lstStyle/>
          <a:p>
            <a:pPr indent="0" lvl="0" marL="0" rtl="0" algn="l">
              <a:lnSpc>
                <a:spcPct val="100000"/>
              </a:lnSpc>
              <a:spcBef>
                <a:spcPts val="360"/>
              </a:spcBef>
              <a:spcAft>
                <a:spcPts val="0"/>
              </a:spcAft>
              <a:buNone/>
            </a:pPr>
            <a:r>
              <a:rPr b="1" lang="en" sz="4300">
                <a:solidFill>
                  <a:srgbClr val="1C4587"/>
                </a:solidFill>
                <a:latin typeface="Calibri"/>
                <a:ea typeface="Calibri"/>
                <a:cs typeface="Calibri"/>
                <a:sym typeface="Calibri"/>
              </a:rPr>
              <a:t>           </a:t>
            </a:r>
            <a:r>
              <a:rPr b="1" lang="en" sz="4600">
                <a:solidFill>
                  <a:srgbClr val="1C4587"/>
                </a:solidFill>
                <a:latin typeface="Calibri"/>
                <a:ea typeface="Calibri"/>
                <a:cs typeface="Calibri"/>
                <a:sym typeface="Calibri"/>
              </a:rPr>
              <a:t>     Separate Setting </a:t>
            </a:r>
            <a:endParaRPr b="1" sz="4600">
              <a:solidFill>
                <a:srgbClr val="1C4587"/>
              </a:solidFill>
              <a:latin typeface="Calibri"/>
              <a:ea typeface="Calibri"/>
              <a:cs typeface="Calibri"/>
              <a:sym typeface="Calibri"/>
            </a:endParaRPr>
          </a:p>
          <a:p>
            <a:pPr indent="0" lvl="0" marL="0" rtl="0" algn="l">
              <a:lnSpc>
                <a:spcPct val="100000"/>
              </a:lnSpc>
              <a:spcBef>
                <a:spcPts val="1600"/>
              </a:spcBef>
              <a:spcAft>
                <a:spcPts val="0"/>
              </a:spcAft>
              <a:buNone/>
            </a:pPr>
            <a:r>
              <a:t/>
            </a:r>
            <a:endParaRPr sz="4300">
              <a:solidFill>
                <a:srgbClr val="1C4587"/>
              </a:solidFill>
              <a:latin typeface="Calibri"/>
              <a:ea typeface="Calibri"/>
              <a:cs typeface="Calibri"/>
              <a:sym typeface="Calibri"/>
            </a:endParaRPr>
          </a:p>
          <a:p>
            <a:pPr indent="0" lvl="0" marL="0" rtl="0" algn="l">
              <a:lnSpc>
                <a:spcPct val="100000"/>
              </a:lnSpc>
              <a:spcBef>
                <a:spcPts val="1600"/>
              </a:spcBef>
              <a:spcAft>
                <a:spcPts val="0"/>
              </a:spcAft>
              <a:buNone/>
            </a:pPr>
            <a:r>
              <a:rPr lang="en" sz="4300">
                <a:solidFill>
                  <a:srgbClr val="1C4587"/>
                </a:solidFill>
                <a:latin typeface="Calibri"/>
                <a:ea typeface="Calibri"/>
                <a:cs typeface="Calibri"/>
                <a:sym typeface="Calibri"/>
              </a:rPr>
              <a:t>  </a:t>
            </a:r>
            <a:r>
              <a:rPr lang="en" sz="4300">
                <a:latin typeface="Calibri"/>
                <a:ea typeface="Calibri"/>
                <a:cs typeface="Calibri"/>
                <a:sym typeface="Calibri"/>
              </a:rPr>
              <a:t>                   		                                                </a:t>
            </a:r>
            <a:endParaRPr sz="4300">
              <a:latin typeface="Calibri"/>
              <a:ea typeface="Calibri"/>
              <a:cs typeface="Calibri"/>
              <a:sym typeface="Calibri"/>
            </a:endParaRPr>
          </a:p>
          <a:p>
            <a:pPr indent="457200" lvl="0" marL="457200" rtl="0" algn="l">
              <a:lnSpc>
                <a:spcPct val="100000"/>
              </a:lnSpc>
              <a:spcBef>
                <a:spcPts val="1600"/>
              </a:spcBef>
              <a:spcAft>
                <a:spcPts val="0"/>
              </a:spcAft>
              <a:buNone/>
            </a:pPr>
            <a:r>
              <a:rPr b="1" lang="en" sz="4500">
                <a:solidFill>
                  <a:srgbClr val="1C4587"/>
                </a:solidFill>
                <a:latin typeface="Calibri"/>
                <a:ea typeface="Calibri"/>
                <a:cs typeface="Calibri"/>
                <a:sym typeface="Calibri"/>
              </a:rPr>
              <a:t>Specially Designed Instruction </a:t>
            </a:r>
            <a:endParaRPr b="1" sz="4500">
              <a:solidFill>
                <a:srgbClr val="1C4587"/>
              </a:solidFill>
              <a:latin typeface="Calibri"/>
              <a:ea typeface="Calibri"/>
              <a:cs typeface="Calibri"/>
              <a:sym typeface="Calibri"/>
            </a:endParaRPr>
          </a:p>
          <a:p>
            <a:pPr indent="0" lvl="0" marL="0" rtl="0" algn="l">
              <a:spcBef>
                <a:spcPts val="1600"/>
              </a:spcBef>
              <a:spcAft>
                <a:spcPts val="1600"/>
              </a:spcAft>
              <a:buNone/>
            </a:pPr>
            <a:r>
              <a:rPr b="1" lang="en" sz="4300">
                <a:solidFill>
                  <a:srgbClr val="1C4587"/>
                </a:solidFill>
              </a:rPr>
              <a:t>                 </a:t>
            </a:r>
            <a:endParaRPr b="1" sz="4300">
              <a:solidFill>
                <a:srgbClr val="1C4587"/>
              </a:solidFill>
              <a:latin typeface="Calibri"/>
              <a:ea typeface="Calibri"/>
              <a:cs typeface="Calibri"/>
              <a:sym typeface="Calibri"/>
            </a:endParaRPr>
          </a:p>
        </p:txBody>
      </p:sp>
      <p:sp>
        <p:nvSpPr>
          <p:cNvPr id="623" name="Google Shape;623;p79"/>
          <p:cNvSpPr txBox="1"/>
          <p:nvPr>
            <p:ph type="title"/>
          </p:nvPr>
        </p:nvSpPr>
        <p:spPr>
          <a:xfrm>
            <a:off x="152400" y="465375"/>
            <a:ext cx="8839200" cy="9258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 sz="5500"/>
              <a:t> </a:t>
            </a:r>
            <a:r>
              <a:rPr lang="en" sz="5500">
                <a:solidFill>
                  <a:srgbClr val="1C4587"/>
                </a:solidFill>
                <a:latin typeface="Calibri"/>
                <a:ea typeface="Calibri"/>
                <a:cs typeface="Calibri"/>
                <a:sym typeface="Calibri"/>
              </a:rPr>
              <a:t>SDI in a Separate Setting</a:t>
            </a:r>
            <a:endParaRPr sz="5500">
              <a:solidFill>
                <a:srgbClr val="1C4587"/>
              </a:solidFill>
              <a:latin typeface="Calibri"/>
              <a:ea typeface="Calibri"/>
              <a:cs typeface="Calibri"/>
              <a:sym typeface="Calibri"/>
            </a:endParaRPr>
          </a:p>
        </p:txBody>
      </p:sp>
      <p:sp>
        <p:nvSpPr>
          <p:cNvPr id="624" name="Google Shape;624;p79"/>
          <p:cNvSpPr/>
          <p:nvPr/>
        </p:nvSpPr>
        <p:spPr>
          <a:xfrm>
            <a:off x="3240200" y="2570100"/>
            <a:ext cx="2018100" cy="1546200"/>
          </a:xfrm>
          <a:prstGeom prst="mathNotEqual">
            <a:avLst>
              <a:gd fmla="val 23520" name="adj1"/>
              <a:gd fmla="val 6600000" name="adj2"/>
              <a:gd fmla="val 11760" name="adj3"/>
            </a:avLst>
          </a:prstGeom>
          <a:solidFill>
            <a:schemeClr val="lt2"/>
          </a:solidFill>
          <a:ln cap="flat" cmpd="sng" w="762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0000"/>
              </a:solidFill>
            </a:endParaRPr>
          </a:p>
        </p:txBody>
      </p:sp>
      <p:sp>
        <p:nvSpPr>
          <p:cNvPr id="625" name="Google Shape;625;p79"/>
          <p:cNvSpPr txBox="1"/>
          <p:nvPr>
            <p:ph type="title"/>
          </p:nvPr>
        </p:nvSpPr>
        <p:spPr>
          <a:xfrm>
            <a:off x="726475" y="0"/>
            <a:ext cx="8112600" cy="7020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rPr lang="en">
                <a:solidFill>
                  <a:srgbClr val="FFFF00"/>
                </a:solidFill>
                <a:latin typeface="Kaushan Script"/>
                <a:ea typeface="Kaushan Script"/>
                <a:cs typeface="Kaushan Script"/>
                <a:sym typeface="Kaushan Script"/>
              </a:rPr>
              <a:t>Is / Is Not</a:t>
            </a:r>
            <a:endParaRPr>
              <a:solidFill>
                <a:srgbClr val="FFFF00"/>
              </a:solidFill>
              <a:latin typeface="Kaushan Script"/>
              <a:ea typeface="Kaushan Script"/>
              <a:cs typeface="Kaushan Script"/>
              <a:sym typeface="Kaushan Script"/>
            </a:endParaRPr>
          </a:p>
        </p:txBody>
      </p:sp>
      <p:sp>
        <p:nvSpPr>
          <p:cNvPr id="626" name="Google Shape;626;p79"/>
          <p:cNvSpPr txBox="1"/>
          <p:nvPr>
            <p:ph idx="12" type="sldNum"/>
          </p:nvPr>
        </p:nvSpPr>
        <p:spPr>
          <a:xfrm>
            <a:off x="152400" y="133350"/>
            <a:ext cx="7620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p80"/>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4800">
                <a:solidFill>
                  <a:srgbClr val="1C4587"/>
                </a:solidFill>
                <a:latin typeface="Calibri"/>
                <a:ea typeface="Calibri"/>
                <a:cs typeface="Calibri"/>
                <a:sym typeface="Calibri"/>
              </a:rPr>
              <a:t>Implementing </a:t>
            </a:r>
            <a:endParaRPr b="1" sz="4800">
              <a:solidFill>
                <a:srgbClr val="1C4587"/>
              </a:solidFill>
              <a:latin typeface="Calibri"/>
              <a:ea typeface="Calibri"/>
              <a:cs typeface="Calibri"/>
              <a:sym typeface="Calibri"/>
            </a:endParaRPr>
          </a:p>
          <a:p>
            <a:pPr indent="0" lvl="0" marL="0" rtl="0" algn="ctr">
              <a:spcBef>
                <a:spcPts val="0"/>
              </a:spcBef>
              <a:spcAft>
                <a:spcPts val="0"/>
              </a:spcAft>
              <a:buNone/>
            </a:pPr>
            <a:r>
              <a:rPr b="1" lang="en" sz="4800">
                <a:solidFill>
                  <a:srgbClr val="1C4587"/>
                </a:solidFill>
                <a:latin typeface="Calibri"/>
                <a:ea typeface="Calibri"/>
                <a:cs typeface="Calibri"/>
                <a:sym typeface="Calibri"/>
              </a:rPr>
              <a:t>SDI </a:t>
            </a:r>
            <a:endParaRPr b="1" sz="4800">
              <a:solidFill>
                <a:srgbClr val="1C4587"/>
              </a:solidFill>
              <a:latin typeface="Calibri"/>
              <a:ea typeface="Calibri"/>
              <a:cs typeface="Calibri"/>
              <a:sym typeface="Calibri"/>
            </a:endParaRPr>
          </a:p>
        </p:txBody>
      </p:sp>
      <p:sp>
        <p:nvSpPr>
          <p:cNvPr id="632" name="Google Shape;632;p80"/>
          <p:cNvSpPr txBox="1"/>
          <p:nvPr>
            <p:ph idx="2" type="body"/>
          </p:nvPr>
        </p:nvSpPr>
        <p:spPr>
          <a:xfrm>
            <a:off x="4632975" y="-50"/>
            <a:ext cx="4511100" cy="5143500"/>
          </a:xfrm>
          <a:prstGeom prst="rect">
            <a:avLst/>
          </a:prstGeom>
          <a:solidFill>
            <a:srgbClr val="006621"/>
          </a:solidFill>
        </p:spPr>
        <p:txBody>
          <a:bodyPr anchorCtr="0" anchor="ctr" bIns="91425" lIns="91425" spcFirstLastPara="1" rIns="91425" wrap="square" tIns="91425">
            <a:noAutofit/>
          </a:bodyPr>
          <a:lstStyle/>
          <a:p>
            <a:pPr indent="0" lvl="0" marL="0" rtl="0" algn="l">
              <a:spcBef>
                <a:spcPts val="0"/>
              </a:spcBef>
              <a:spcAft>
                <a:spcPts val="1600"/>
              </a:spcAft>
              <a:buNone/>
            </a:pPr>
            <a:r>
              <a:t/>
            </a:r>
            <a:endParaRPr/>
          </a:p>
        </p:txBody>
      </p:sp>
      <p:sp>
        <p:nvSpPr>
          <p:cNvPr id="633" name="Google Shape;633;p8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p81"/>
          <p:cNvSpPr txBox="1"/>
          <p:nvPr>
            <p:ph idx="1" type="body"/>
          </p:nvPr>
        </p:nvSpPr>
        <p:spPr>
          <a:xfrm>
            <a:off x="152400" y="1328075"/>
            <a:ext cx="8839200" cy="38154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 sz="2300"/>
              <a:t>Adaptations to the </a:t>
            </a:r>
            <a:r>
              <a:rPr b="1" i="1" lang="en" sz="2300">
                <a:highlight>
                  <a:schemeClr val="accent6"/>
                </a:highlight>
              </a:rPr>
              <a:t>content</a:t>
            </a:r>
            <a:r>
              <a:rPr lang="en" sz="2300">
                <a:highlight>
                  <a:schemeClr val="accent6"/>
                </a:highlight>
              </a:rPr>
              <a:t> </a:t>
            </a:r>
            <a:r>
              <a:rPr lang="en" sz="2300"/>
              <a:t>of SDI may be described in: </a:t>
            </a:r>
            <a:endParaRPr sz="2300"/>
          </a:p>
          <a:p>
            <a:pPr indent="-374650" lvl="0" marL="457200" rtl="0" algn="l">
              <a:spcBef>
                <a:spcPts val="1600"/>
              </a:spcBef>
              <a:spcAft>
                <a:spcPts val="0"/>
              </a:spcAft>
              <a:buSzPts val="2300"/>
              <a:buChar char="●"/>
            </a:pPr>
            <a:r>
              <a:rPr lang="en" sz="2300"/>
              <a:t>Present Levels of Academic and Functional Performance   (PLAAFP) </a:t>
            </a:r>
            <a:endParaRPr sz="2300"/>
          </a:p>
          <a:p>
            <a:pPr indent="-374650" lvl="0" marL="457200" rtl="0" algn="l">
              <a:spcBef>
                <a:spcPts val="0"/>
              </a:spcBef>
              <a:spcAft>
                <a:spcPts val="0"/>
              </a:spcAft>
              <a:buSzPts val="2300"/>
              <a:buChar char="●"/>
            </a:pPr>
            <a:r>
              <a:rPr lang="en" sz="2300"/>
              <a:t>Annual goals and objectives </a:t>
            </a:r>
            <a:endParaRPr sz="2300"/>
          </a:p>
          <a:p>
            <a:pPr indent="-374650" lvl="0" marL="457200" rtl="0" algn="l">
              <a:spcBef>
                <a:spcPts val="0"/>
              </a:spcBef>
              <a:spcAft>
                <a:spcPts val="0"/>
              </a:spcAft>
              <a:buSzPts val="2300"/>
              <a:buChar char="●"/>
            </a:pPr>
            <a:r>
              <a:rPr lang="en" sz="2300"/>
              <a:t>Supplemental aids and services </a:t>
            </a:r>
            <a:endParaRPr sz="2300"/>
          </a:p>
          <a:p>
            <a:pPr indent="-374650" lvl="0" marL="457200" rtl="0" algn="l">
              <a:spcBef>
                <a:spcPts val="0"/>
              </a:spcBef>
              <a:spcAft>
                <a:spcPts val="0"/>
              </a:spcAft>
              <a:buSzPts val="2300"/>
              <a:buChar char="●"/>
            </a:pPr>
            <a:r>
              <a:rPr lang="en" sz="2300"/>
              <a:t>The identified course of study </a:t>
            </a:r>
            <a:endParaRPr sz="2300"/>
          </a:p>
          <a:p>
            <a:pPr indent="-374650" lvl="0" marL="457200" rtl="0" algn="l">
              <a:spcBef>
                <a:spcPts val="0"/>
              </a:spcBef>
              <a:spcAft>
                <a:spcPts val="0"/>
              </a:spcAft>
              <a:buSzPts val="2300"/>
              <a:buChar char="●"/>
            </a:pPr>
            <a:r>
              <a:rPr lang="en" sz="2300"/>
              <a:t>Selected modifications </a:t>
            </a:r>
            <a:endParaRPr sz="2300"/>
          </a:p>
          <a:p>
            <a:pPr indent="-374650" lvl="0" marL="457200" rtl="0" algn="l">
              <a:spcBef>
                <a:spcPts val="0"/>
              </a:spcBef>
              <a:spcAft>
                <a:spcPts val="0"/>
              </a:spcAft>
              <a:buSzPts val="2300"/>
              <a:buChar char="●"/>
            </a:pPr>
            <a:r>
              <a:rPr lang="en" sz="2300"/>
              <a:t>Least Restrictive Environment (LRE) justification </a:t>
            </a:r>
            <a:endParaRPr sz="2300"/>
          </a:p>
          <a:p>
            <a:pPr indent="-374650" lvl="0" marL="457200" rtl="0" algn="l">
              <a:spcBef>
                <a:spcPts val="0"/>
              </a:spcBef>
              <a:spcAft>
                <a:spcPts val="0"/>
              </a:spcAft>
              <a:buSzPts val="2300"/>
              <a:buChar char="●"/>
            </a:pPr>
            <a:r>
              <a:rPr lang="en" sz="2300"/>
              <a:t>Lesson plan and/or related service provider plan of care </a:t>
            </a:r>
            <a:endParaRPr sz="2800"/>
          </a:p>
        </p:txBody>
      </p:sp>
      <p:sp>
        <p:nvSpPr>
          <p:cNvPr id="639" name="Google Shape;639;p81"/>
          <p:cNvSpPr txBox="1"/>
          <p:nvPr>
            <p:ph type="title"/>
          </p:nvPr>
        </p:nvSpPr>
        <p:spPr>
          <a:xfrm>
            <a:off x="152400" y="641525"/>
            <a:ext cx="8839200" cy="731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
                <a:solidFill>
                  <a:srgbClr val="1C4587"/>
                </a:solidFill>
              </a:rPr>
              <a:t>Where Is SDI Documented?</a:t>
            </a:r>
            <a:endParaRPr>
              <a:solidFill>
                <a:srgbClr val="1C4587"/>
              </a:solidFill>
            </a:endParaRPr>
          </a:p>
        </p:txBody>
      </p:sp>
      <p:sp>
        <p:nvSpPr>
          <p:cNvPr id="640" name="Google Shape;640;p81"/>
          <p:cNvSpPr txBox="1"/>
          <p:nvPr>
            <p:ph idx="12" type="sldNum"/>
          </p:nvPr>
        </p:nvSpPr>
        <p:spPr>
          <a:xfrm>
            <a:off x="152400" y="133350"/>
            <a:ext cx="7620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sp>
        <p:nvSpPr>
          <p:cNvPr id="645" name="Google Shape;645;p82"/>
          <p:cNvSpPr txBox="1"/>
          <p:nvPr>
            <p:ph idx="1" type="body"/>
          </p:nvPr>
        </p:nvSpPr>
        <p:spPr>
          <a:xfrm>
            <a:off x="152400" y="1619250"/>
            <a:ext cx="8839200" cy="33147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 sz="2400"/>
              <a:t> Adaptations to the</a:t>
            </a:r>
            <a:r>
              <a:rPr b="1" i="1" lang="en" sz="2400"/>
              <a:t> </a:t>
            </a:r>
            <a:r>
              <a:rPr b="1" i="1" lang="en" sz="2400">
                <a:highlight>
                  <a:schemeClr val="accent6"/>
                </a:highlight>
              </a:rPr>
              <a:t>methodology </a:t>
            </a:r>
            <a:r>
              <a:rPr lang="en" sz="2400"/>
              <a:t>of SDI may be described in:  </a:t>
            </a:r>
            <a:endParaRPr sz="2400"/>
          </a:p>
          <a:p>
            <a:pPr indent="-381000" lvl="0" marL="457200" rtl="0" algn="l">
              <a:spcBef>
                <a:spcPts val="1600"/>
              </a:spcBef>
              <a:spcAft>
                <a:spcPts val="0"/>
              </a:spcAft>
              <a:buSzPts val="2400"/>
              <a:buChar char="●"/>
            </a:pPr>
            <a:r>
              <a:rPr lang="en" sz="2400"/>
              <a:t>PLAAFP </a:t>
            </a:r>
            <a:endParaRPr sz="2400"/>
          </a:p>
          <a:p>
            <a:pPr indent="-381000" lvl="0" marL="457200" rtl="0" algn="l">
              <a:spcBef>
                <a:spcPts val="0"/>
              </a:spcBef>
              <a:spcAft>
                <a:spcPts val="0"/>
              </a:spcAft>
              <a:buSzPts val="2400"/>
              <a:buChar char="●"/>
            </a:pPr>
            <a:r>
              <a:rPr lang="en" sz="2400"/>
              <a:t> “Given” statement of goals and objectives </a:t>
            </a:r>
            <a:endParaRPr sz="2400"/>
          </a:p>
          <a:p>
            <a:pPr indent="-381000" lvl="0" marL="457200" rtl="0" algn="l">
              <a:spcBef>
                <a:spcPts val="0"/>
              </a:spcBef>
              <a:spcAft>
                <a:spcPts val="0"/>
              </a:spcAft>
              <a:buSzPts val="2400"/>
              <a:buChar char="●"/>
            </a:pPr>
            <a:r>
              <a:rPr lang="en" sz="2400"/>
              <a:t> Supplemental aids and services </a:t>
            </a:r>
            <a:endParaRPr sz="2400"/>
          </a:p>
          <a:p>
            <a:pPr indent="-381000" lvl="0" marL="457200" rtl="0" algn="l">
              <a:spcBef>
                <a:spcPts val="0"/>
              </a:spcBef>
              <a:spcAft>
                <a:spcPts val="0"/>
              </a:spcAft>
              <a:buSzPts val="2400"/>
              <a:buChar char="●"/>
            </a:pPr>
            <a:r>
              <a:rPr lang="en" sz="2400"/>
              <a:t> Selected accommodations and/or modifications </a:t>
            </a:r>
            <a:endParaRPr sz="2400"/>
          </a:p>
          <a:p>
            <a:pPr indent="-381000" lvl="0" marL="457200" rtl="0" algn="l">
              <a:spcBef>
                <a:spcPts val="0"/>
              </a:spcBef>
              <a:spcAft>
                <a:spcPts val="0"/>
              </a:spcAft>
              <a:buSzPts val="2400"/>
              <a:buChar char="●"/>
            </a:pPr>
            <a:r>
              <a:rPr lang="en" sz="2400"/>
              <a:t> LRE justification </a:t>
            </a:r>
            <a:endParaRPr sz="2400"/>
          </a:p>
          <a:p>
            <a:pPr indent="-381000" lvl="0" marL="457200" rtl="0" algn="l">
              <a:spcBef>
                <a:spcPts val="0"/>
              </a:spcBef>
              <a:spcAft>
                <a:spcPts val="0"/>
              </a:spcAft>
              <a:buSzPts val="2400"/>
              <a:buChar char="●"/>
            </a:pPr>
            <a:r>
              <a:rPr lang="en" sz="2400"/>
              <a:t> Lesson plan and/or related service provider plan of care </a:t>
            </a:r>
            <a:endParaRPr sz="2400"/>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646" name="Google Shape;646;p82"/>
          <p:cNvSpPr txBox="1"/>
          <p:nvPr>
            <p:ph type="title"/>
          </p:nvPr>
        </p:nvSpPr>
        <p:spPr>
          <a:xfrm>
            <a:off x="152400" y="742950"/>
            <a:ext cx="8839200" cy="800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
                <a:solidFill>
                  <a:srgbClr val="1C4587"/>
                </a:solidFill>
              </a:rPr>
              <a:t>Where Is SDI Documented?</a:t>
            </a:r>
            <a:endParaRPr>
              <a:solidFill>
                <a:srgbClr val="1C4587"/>
              </a:solidFill>
            </a:endParaRPr>
          </a:p>
        </p:txBody>
      </p:sp>
      <p:sp>
        <p:nvSpPr>
          <p:cNvPr id="647" name="Google Shape;647;p82"/>
          <p:cNvSpPr txBox="1"/>
          <p:nvPr>
            <p:ph idx="12" type="sldNum"/>
          </p:nvPr>
        </p:nvSpPr>
        <p:spPr>
          <a:xfrm>
            <a:off x="152400" y="133350"/>
            <a:ext cx="7620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sp>
        <p:nvSpPr>
          <p:cNvPr id="652" name="Google Shape;652;p83"/>
          <p:cNvSpPr txBox="1"/>
          <p:nvPr>
            <p:ph idx="1" type="body"/>
          </p:nvPr>
        </p:nvSpPr>
        <p:spPr>
          <a:xfrm>
            <a:off x="152400" y="1619250"/>
            <a:ext cx="8839200" cy="33147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 sz="2400"/>
              <a:t> </a:t>
            </a:r>
            <a:r>
              <a:rPr lang="en" sz="2400"/>
              <a:t> Adaptations to the </a:t>
            </a:r>
            <a:r>
              <a:rPr b="1" i="1" lang="en" sz="2400">
                <a:highlight>
                  <a:schemeClr val="accent6"/>
                </a:highlight>
              </a:rPr>
              <a:t>delivery</a:t>
            </a:r>
            <a:r>
              <a:rPr lang="en" sz="2400">
                <a:highlight>
                  <a:schemeClr val="accent6"/>
                </a:highlight>
              </a:rPr>
              <a:t> </a:t>
            </a:r>
            <a:r>
              <a:rPr lang="en" sz="2400"/>
              <a:t>of SDI may be described in: </a:t>
            </a:r>
            <a:endParaRPr sz="2400"/>
          </a:p>
          <a:p>
            <a:pPr indent="-381000" lvl="0" marL="457200" rtl="0" algn="l">
              <a:spcBef>
                <a:spcPts val="1600"/>
              </a:spcBef>
              <a:spcAft>
                <a:spcPts val="0"/>
              </a:spcAft>
              <a:buSzPts val="2400"/>
              <a:buChar char="●"/>
            </a:pPr>
            <a:r>
              <a:rPr lang="en" sz="2400"/>
              <a:t> Service delivery description in the IEP; must document each area of SDI that aligns with IEP goals </a:t>
            </a:r>
            <a:endParaRPr sz="2400"/>
          </a:p>
          <a:p>
            <a:pPr indent="-381000" lvl="0" marL="457200" rtl="0" algn="l">
              <a:spcBef>
                <a:spcPts val="0"/>
              </a:spcBef>
              <a:spcAft>
                <a:spcPts val="0"/>
              </a:spcAft>
              <a:buSzPts val="2400"/>
              <a:buChar char="●"/>
            </a:pPr>
            <a:r>
              <a:rPr lang="en" sz="2400"/>
              <a:t>LRE justification </a:t>
            </a:r>
            <a:endParaRPr sz="2400"/>
          </a:p>
          <a:p>
            <a:pPr indent="-381000" lvl="0" marL="457200" rtl="0" algn="l">
              <a:spcBef>
                <a:spcPts val="0"/>
              </a:spcBef>
              <a:spcAft>
                <a:spcPts val="0"/>
              </a:spcAft>
              <a:buSzPts val="2400"/>
              <a:buChar char="●"/>
            </a:pPr>
            <a:r>
              <a:rPr lang="en" sz="2400"/>
              <a:t>Supplemental aids and services </a:t>
            </a:r>
            <a:endParaRPr sz="2400"/>
          </a:p>
          <a:p>
            <a:pPr indent="-381000" lvl="0" marL="457200" rtl="0" algn="l">
              <a:spcBef>
                <a:spcPts val="0"/>
              </a:spcBef>
              <a:spcAft>
                <a:spcPts val="0"/>
              </a:spcAft>
              <a:buSzPts val="2400"/>
              <a:buChar char="●"/>
            </a:pPr>
            <a:r>
              <a:rPr lang="en" sz="2400"/>
              <a:t>Lesson plan and/or related service provider plan of care</a:t>
            </a:r>
            <a:endParaRPr sz="2400"/>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653" name="Google Shape;653;p83"/>
          <p:cNvSpPr txBox="1"/>
          <p:nvPr>
            <p:ph type="title"/>
          </p:nvPr>
        </p:nvSpPr>
        <p:spPr>
          <a:xfrm>
            <a:off x="152400" y="742950"/>
            <a:ext cx="8839200" cy="800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
                <a:solidFill>
                  <a:srgbClr val="1C4587"/>
                </a:solidFill>
              </a:rPr>
              <a:t>Where Is SDI Documented?</a:t>
            </a:r>
            <a:endParaRPr>
              <a:solidFill>
                <a:srgbClr val="1C4587"/>
              </a:solidFill>
            </a:endParaRPr>
          </a:p>
        </p:txBody>
      </p:sp>
      <p:sp>
        <p:nvSpPr>
          <p:cNvPr id="654" name="Google Shape;654;p83"/>
          <p:cNvSpPr txBox="1"/>
          <p:nvPr>
            <p:ph idx="12" type="sldNum"/>
          </p:nvPr>
        </p:nvSpPr>
        <p:spPr>
          <a:xfrm>
            <a:off x="152400" y="133350"/>
            <a:ext cx="7620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sp>
        <p:nvSpPr>
          <p:cNvPr id="660" name="Google Shape;660;p84"/>
          <p:cNvSpPr txBox="1"/>
          <p:nvPr>
            <p:ph idx="1" type="body"/>
          </p:nvPr>
        </p:nvSpPr>
        <p:spPr>
          <a:xfrm>
            <a:off x="152400" y="914400"/>
            <a:ext cx="8839200" cy="3734700"/>
          </a:xfrm>
          <a:prstGeom prst="rect">
            <a:avLst/>
          </a:prstGeom>
        </p:spPr>
        <p:txBody>
          <a:bodyPr anchorCtr="0" anchor="t" bIns="45700" lIns="91425" spcFirstLastPara="1" rIns="91425" wrap="square" tIns="45700">
            <a:noAutofit/>
          </a:bodyPr>
          <a:lstStyle/>
          <a:p>
            <a:pPr indent="-419100" lvl="0" marL="457200" rtl="0" algn="l">
              <a:spcBef>
                <a:spcPts val="360"/>
              </a:spcBef>
              <a:spcAft>
                <a:spcPts val="0"/>
              </a:spcAft>
              <a:buSzPts val="3000"/>
              <a:buFont typeface="Calibri"/>
              <a:buChar char="●"/>
            </a:pPr>
            <a:r>
              <a:rPr b="1" lang="en" sz="3000">
                <a:latin typeface="Calibri"/>
                <a:ea typeface="Calibri"/>
                <a:cs typeface="Calibri"/>
                <a:sym typeface="Calibri"/>
              </a:rPr>
              <a:t>Number off 1-4 to form small groups.</a:t>
            </a:r>
            <a:endParaRPr b="1" sz="3000">
              <a:latin typeface="Calibri"/>
              <a:ea typeface="Calibri"/>
              <a:cs typeface="Calibri"/>
              <a:sym typeface="Calibri"/>
            </a:endParaRPr>
          </a:p>
          <a:p>
            <a:pPr indent="-419100" lvl="0" marL="457200" rtl="0" algn="l">
              <a:lnSpc>
                <a:spcPct val="100000"/>
              </a:lnSpc>
              <a:spcBef>
                <a:spcPts val="0"/>
              </a:spcBef>
              <a:spcAft>
                <a:spcPts val="0"/>
              </a:spcAft>
              <a:buSzPts val="3000"/>
              <a:buFont typeface="Calibri"/>
              <a:buChar char="●"/>
            </a:pPr>
            <a:r>
              <a:rPr b="1" lang="en" sz="3000">
                <a:latin typeface="Calibri"/>
                <a:ea typeface="Calibri"/>
                <a:cs typeface="Calibri"/>
                <a:sym typeface="Calibri"/>
              </a:rPr>
              <a:t>Individually, i</a:t>
            </a:r>
            <a:r>
              <a:rPr b="1" lang="en" sz="3000">
                <a:latin typeface="Calibri"/>
                <a:ea typeface="Calibri"/>
                <a:cs typeface="Calibri"/>
                <a:sym typeface="Calibri"/>
              </a:rPr>
              <a:t>dentify 1-2 specially designed practices that you mostly use o</a:t>
            </a:r>
            <a:r>
              <a:rPr b="1" lang="en" sz="3000">
                <a:latin typeface="Calibri"/>
                <a:ea typeface="Calibri"/>
                <a:cs typeface="Calibri"/>
                <a:sym typeface="Calibri"/>
              </a:rPr>
              <a:t>r</a:t>
            </a:r>
            <a:r>
              <a:rPr b="1" lang="en" sz="3000">
                <a:latin typeface="Calibri"/>
                <a:ea typeface="Calibri"/>
                <a:cs typeface="Calibri"/>
                <a:sym typeface="Calibri"/>
              </a:rPr>
              <a:t> see.</a:t>
            </a:r>
            <a:endParaRPr b="1" sz="800">
              <a:latin typeface="Calibri"/>
              <a:ea typeface="Calibri"/>
              <a:cs typeface="Calibri"/>
              <a:sym typeface="Calibri"/>
            </a:endParaRPr>
          </a:p>
          <a:p>
            <a:pPr indent="-279400" lvl="0" marL="457200" rtl="0" algn="l">
              <a:spcBef>
                <a:spcPts val="0"/>
              </a:spcBef>
              <a:spcAft>
                <a:spcPts val="0"/>
              </a:spcAft>
              <a:buSzPts val="800"/>
              <a:buFont typeface="Calibri"/>
              <a:buChar char="●"/>
            </a:pPr>
            <a:r>
              <a:t/>
            </a:r>
            <a:endParaRPr b="1" sz="800">
              <a:latin typeface="Calibri"/>
              <a:ea typeface="Calibri"/>
              <a:cs typeface="Calibri"/>
              <a:sym typeface="Calibri"/>
            </a:endParaRPr>
          </a:p>
          <a:p>
            <a:pPr indent="-266700" lvl="0" marL="457200" rtl="0" algn="l">
              <a:spcBef>
                <a:spcPts val="0"/>
              </a:spcBef>
              <a:spcAft>
                <a:spcPts val="0"/>
              </a:spcAft>
              <a:buSzPts val="600"/>
              <a:buFont typeface="Calibri"/>
              <a:buChar char="●"/>
            </a:pPr>
            <a:r>
              <a:t/>
            </a:r>
            <a:endParaRPr b="1" sz="600">
              <a:latin typeface="Calibri"/>
              <a:ea typeface="Calibri"/>
              <a:cs typeface="Calibri"/>
              <a:sym typeface="Calibri"/>
            </a:endParaRPr>
          </a:p>
          <a:p>
            <a:pPr indent="-419100" lvl="0" marL="457200" rtl="0" algn="l">
              <a:lnSpc>
                <a:spcPct val="100000"/>
              </a:lnSpc>
              <a:spcBef>
                <a:spcPts val="0"/>
              </a:spcBef>
              <a:spcAft>
                <a:spcPts val="0"/>
              </a:spcAft>
              <a:buSzPts val="3000"/>
              <a:buFont typeface="Calibri"/>
              <a:buChar char="●"/>
            </a:pPr>
            <a:r>
              <a:rPr b="1" lang="en" sz="3000">
                <a:latin typeface="Calibri"/>
                <a:ea typeface="Calibri"/>
                <a:cs typeface="Calibri"/>
                <a:sym typeface="Calibri"/>
              </a:rPr>
              <a:t>Heads-together, define the qualities that identify the practices as SDI and choose one that best represents SDI.</a:t>
            </a:r>
            <a:endParaRPr b="1" sz="800">
              <a:latin typeface="Calibri"/>
              <a:ea typeface="Calibri"/>
              <a:cs typeface="Calibri"/>
              <a:sym typeface="Calibri"/>
            </a:endParaRPr>
          </a:p>
          <a:p>
            <a:pPr indent="-419100" lvl="0" marL="457200" rtl="0" algn="l">
              <a:lnSpc>
                <a:spcPct val="100000"/>
              </a:lnSpc>
              <a:spcBef>
                <a:spcPts val="0"/>
              </a:spcBef>
              <a:spcAft>
                <a:spcPts val="0"/>
              </a:spcAft>
              <a:buSzPts val="3000"/>
              <a:buFont typeface="Calibri"/>
              <a:buChar char="●"/>
            </a:pPr>
            <a:r>
              <a:rPr b="1" lang="en" sz="3000">
                <a:latin typeface="Calibri"/>
                <a:ea typeface="Calibri"/>
                <a:cs typeface="Calibri"/>
                <a:sym typeface="Calibri"/>
              </a:rPr>
              <a:t>One number will</a:t>
            </a:r>
            <a:r>
              <a:rPr b="1" lang="en" sz="3000">
                <a:latin typeface="Calibri"/>
                <a:ea typeface="Calibri"/>
                <a:cs typeface="Calibri"/>
                <a:sym typeface="Calibri"/>
              </a:rPr>
              <a:t> share with the group</a:t>
            </a:r>
            <a:r>
              <a:rPr b="1" lang="en" sz="3000">
                <a:latin typeface="Calibri"/>
                <a:ea typeface="Calibri"/>
                <a:cs typeface="Calibri"/>
                <a:sym typeface="Calibri"/>
              </a:rPr>
              <a:t>.</a:t>
            </a:r>
            <a:endParaRPr b="1" sz="3000">
              <a:latin typeface="Calibri"/>
              <a:ea typeface="Calibri"/>
              <a:cs typeface="Calibri"/>
              <a:sym typeface="Calibri"/>
            </a:endParaRPr>
          </a:p>
        </p:txBody>
      </p:sp>
      <p:sp>
        <p:nvSpPr>
          <p:cNvPr id="661" name="Google Shape;661;p84"/>
          <p:cNvSpPr txBox="1"/>
          <p:nvPr>
            <p:ph type="title"/>
          </p:nvPr>
        </p:nvSpPr>
        <p:spPr>
          <a:xfrm>
            <a:off x="-76200" y="57150"/>
            <a:ext cx="6443400" cy="600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
                <a:solidFill>
                  <a:srgbClr val="FFFF00"/>
                </a:solidFill>
                <a:latin typeface="Kaushan Script"/>
                <a:ea typeface="Kaushan Script"/>
                <a:cs typeface="Kaushan Script"/>
                <a:sym typeface="Kaushan Script"/>
              </a:rPr>
              <a:t>Numbered-Heads-Together</a:t>
            </a:r>
            <a:endParaRPr>
              <a:solidFill>
                <a:srgbClr val="FFFF00"/>
              </a:solidFill>
              <a:latin typeface="Kaushan Script"/>
              <a:ea typeface="Kaushan Script"/>
              <a:cs typeface="Kaushan Script"/>
              <a:sym typeface="Kaushan Script"/>
            </a:endParaRPr>
          </a:p>
        </p:txBody>
      </p:sp>
      <p:sp>
        <p:nvSpPr>
          <p:cNvPr id="662" name="Google Shape;662;p84"/>
          <p:cNvSpPr txBox="1"/>
          <p:nvPr>
            <p:ph idx="12" type="sldNum"/>
          </p:nvPr>
        </p:nvSpPr>
        <p:spPr>
          <a:xfrm>
            <a:off x="152400" y="133350"/>
            <a:ext cx="3552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pic>
        <p:nvPicPr>
          <p:cNvPr id="668" name="Google Shape;668;p85"/>
          <p:cNvPicPr preferRelativeResize="0"/>
          <p:nvPr/>
        </p:nvPicPr>
        <p:blipFill>
          <a:blip r:embed="rId3">
            <a:alphaModFix/>
          </a:blip>
          <a:stretch>
            <a:fillRect/>
          </a:stretch>
        </p:blipFill>
        <p:spPr>
          <a:xfrm>
            <a:off x="323750" y="914400"/>
            <a:ext cx="8749899" cy="4320700"/>
          </a:xfrm>
          <a:prstGeom prst="rect">
            <a:avLst/>
          </a:prstGeom>
          <a:noFill/>
          <a:ln>
            <a:noFill/>
          </a:ln>
        </p:spPr>
      </p:pic>
      <p:sp>
        <p:nvSpPr>
          <p:cNvPr id="669" name="Google Shape;669;p85"/>
          <p:cNvSpPr txBox="1"/>
          <p:nvPr>
            <p:ph idx="12" type="sldNum"/>
          </p:nvPr>
        </p:nvSpPr>
        <p:spPr>
          <a:xfrm>
            <a:off x="152400" y="133350"/>
            <a:ext cx="7620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
        <p:nvSpPr>
          <p:cNvPr id="670" name="Google Shape;670;p85"/>
          <p:cNvSpPr txBox="1"/>
          <p:nvPr/>
        </p:nvSpPr>
        <p:spPr>
          <a:xfrm>
            <a:off x="0" y="452700"/>
            <a:ext cx="89403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800">
                <a:solidFill>
                  <a:schemeClr val="dk1"/>
                </a:solidFill>
                <a:latin typeface="Calibri"/>
                <a:ea typeface="Calibri"/>
                <a:cs typeface="Calibri"/>
                <a:sym typeface="Calibri"/>
              </a:rPr>
              <a:t>Putting SDI into Practice</a:t>
            </a:r>
            <a:endParaRPr b="1" sz="48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23"/>
          <p:cNvSpPr txBox="1"/>
          <p:nvPr>
            <p:ph idx="1" type="body"/>
          </p:nvPr>
        </p:nvSpPr>
        <p:spPr>
          <a:xfrm>
            <a:off x="152400" y="1619250"/>
            <a:ext cx="8839200" cy="3314700"/>
          </a:xfrm>
          <a:prstGeom prst="rect">
            <a:avLst/>
          </a:prstGeom>
        </p:spPr>
        <p:txBody>
          <a:bodyPr anchorCtr="0" anchor="t" bIns="45700" lIns="91425" spcFirstLastPara="1" rIns="91425" wrap="square" tIns="45700">
            <a:noAutofit/>
          </a:bodyPr>
          <a:lstStyle/>
          <a:p>
            <a:pPr indent="-412750" lvl="0" marL="457200" rtl="0" algn="l">
              <a:lnSpc>
                <a:spcPct val="150000"/>
              </a:lnSpc>
              <a:spcBef>
                <a:spcPts val="0"/>
              </a:spcBef>
              <a:spcAft>
                <a:spcPts val="0"/>
              </a:spcAft>
              <a:buClr>
                <a:schemeClr val="dk1"/>
              </a:buClr>
              <a:buSzPts val="2900"/>
              <a:buChar char="●"/>
            </a:pPr>
            <a:r>
              <a:rPr i="1" lang="en" sz="2900">
                <a:solidFill>
                  <a:schemeClr val="dk1"/>
                </a:solidFill>
                <a:latin typeface="Calibri"/>
                <a:ea typeface="Calibri"/>
                <a:cs typeface="Calibri"/>
                <a:sym typeface="Calibri"/>
              </a:rPr>
              <a:t>Understand the federal and state requirements for SDI</a:t>
            </a:r>
            <a:r>
              <a:rPr b="1" lang="en" sz="2900">
                <a:solidFill>
                  <a:schemeClr val="dk1"/>
                </a:solidFill>
                <a:latin typeface="Calibri"/>
                <a:ea typeface="Calibri"/>
                <a:cs typeface="Calibri"/>
                <a:sym typeface="Calibri"/>
              </a:rPr>
              <a:t> </a:t>
            </a:r>
            <a:endParaRPr b="1" sz="2900">
              <a:solidFill>
                <a:schemeClr val="dk1"/>
              </a:solidFill>
              <a:latin typeface="Calibri"/>
              <a:ea typeface="Calibri"/>
              <a:cs typeface="Calibri"/>
              <a:sym typeface="Calibri"/>
            </a:endParaRPr>
          </a:p>
          <a:p>
            <a:pPr indent="-412750" lvl="0" marL="457200" rtl="0" algn="l">
              <a:lnSpc>
                <a:spcPct val="150000"/>
              </a:lnSpc>
              <a:spcBef>
                <a:spcPts val="0"/>
              </a:spcBef>
              <a:spcAft>
                <a:spcPts val="0"/>
              </a:spcAft>
              <a:buClr>
                <a:schemeClr val="dk1"/>
              </a:buClr>
              <a:buSzPts val="2900"/>
              <a:buFont typeface="Calibri"/>
              <a:buChar char="●"/>
            </a:pPr>
            <a:r>
              <a:rPr i="1" lang="en" sz="2900">
                <a:solidFill>
                  <a:schemeClr val="dk1"/>
                </a:solidFill>
                <a:latin typeface="Calibri"/>
                <a:ea typeface="Calibri"/>
                <a:cs typeface="Calibri"/>
                <a:sym typeface="Calibri"/>
              </a:rPr>
              <a:t>Use assessment to determine SDI</a:t>
            </a:r>
            <a:endParaRPr i="1" sz="2900">
              <a:solidFill>
                <a:schemeClr val="dk1"/>
              </a:solidFill>
              <a:latin typeface="Calibri"/>
              <a:ea typeface="Calibri"/>
              <a:cs typeface="Calibri"/>
              <a:sym typeface="Calibri"/>
            </a:endParaRPr>
          </a:p>
          <a:p>
            <a:pPr indent="-412750" lvl="0" marL="457200" rtl="0" algn="l">
              <a:lnSpc>
                <a:spcPct val="150000"/>
              </a:lnSpc>
              <a:spcBef>
                <a:spcPts val="0"/>
              </a:spcBef>
              <a:spcAft>
                <a:spcPts val="0"/>
              </a:spcAft>
              <a:buClr>
                <a:schemeClr val="dk1"/>
              </a:buClr>
              <a:buSzPts val="2900"/>
              <a:buFont typeface="Calibri"/>
              <a:buChar char="●"/>
            </a:pPr>
            <a:r>
              <a:rPr i="1" lang="en" sz="2900">
                <a:solidFill>
                  <a:schemeClr val="dk1"/>
                </a:solidFill>
                <a:latin typeface="Calibri"/>
                <a:ea typeface="Calibri"/>
                <a:cs typeface="Calibri"/>
                <a:sym typeface="Calibri"/>
              </a:rPr>
              <a:t>Align SDI to prioritizing and unwrapping standards </a:t>
            </a:r>
            <a:endParaRPr i="1" sz="2900">
              <a:solidFill>
                <a:schemeClr val="dk1"/>
              </a:solidFill>
              <a:latin typeface="Calibri"/>
              <a:ea typeface="Calibri"/>
              <a:cs typeface="Calibri"/>
              <a:sym typeface="Calibri"/>
            </a:endParaRPr>
          </a:p>
          <a:p>
            <a:pPr indent="-412750" lvl="0" marL="457200" rtl="0" algn="l">
              <a:lnSpc>
                <a:spcPct val="150000"/>
              </a:lnSpc>
              <a:spcBef>
                <a:spcPts val="0"/>
              </a:spcBef>
              <a:spcAft>
                <a:spcPts val="0"/>
              </a:spcAft>
              <a:buClr>
                <a:schemeClr val="dk1"/>
              </a:buClr>
              <a:buSzPts val="2900"/>
              <a:buFont typeface="Calibri"/>
              <a:buChar char="●"/>
            </a:pPr>
            <a:r>
              <a:rPr i="1" lang="en" sz="2900">
                <a:solidFill>
                  <a:schemeClr val="dk1"/>
                </a:solidFill>
                <a:latin typeface="Calibri"/>
                <a:ea typeface="Calibri"/>
                <a:cs typeface="Calibri"/>
                <a:sym typeface="Calibri"/>
              </a:rPr>
              <a:t>Connect SDI to MTSS</a:t>
            </a:r>
            <a:endParaRPr i="1" sz="2900">
              <a:solidFill>
                <a:schemeClr val="dk1"/>
              </a:solidFill>
              <a:latin typeface="Calibri"/>
              <a:ea typeface="Calibri"/>
              <a:cs typeface="Calibri"/>
              <a:sym typeface="Calibri"/>
            </a:endParaRPr>
          </a:p>
          <a:p>
            <a:pPr indent="-412750" lvl="0" marL="457200" rtl="0" algn="l">
              <a:lnSpc>
                <a:spcPct val="150000"/>
              </a:lnSpc>
              <a:spcBef>
                <a:spcPts val="0"/>
              </a:spcBef>
              <a:spcAft>
                <a:spcPts val="0"/>
              </a:spcAft>
              <a:buClr>
                <a:schemeClr val="dk1"/>
              </a:buClr>
              <a:buSzPts val="2900"/>
              <a:buFont typeface="Calibri"/>
              <a:buChar char="●"/>
            </a:pPr>
            <a:r>
              <a:rPr i="1" lang="en" sz="2900">
                <a:solidFill>
                  <a:schemeClr val="dk1"/>
                </a:solidFill>
                <a:latin typeface="Calibri"/>
                <a:ea typeface="Calibri"/>
                <a:cs typeface="Calibri"/>
                <a:sym typeface="Calibri"/>
              </a:rPr>
              <a:t>Apply  the process for implementing SDI</a:t>
            </a:r>
            <a:endParaRPr sz="3500">
              <a:latin typeface="Calibri"/>
              <a:ea typeface="Calibri"/>
              <a:cs typeface="Calibri"/>
              <a:sym typeface="Calibri"/>
            </a:endParaRPr>
          </a:p>
        </p:txBody>
      </p:sp>
      <p:sp>
        <p:nvSpPr>
          <p:cNvPr id="121" name="Google Shape;121;p23"/>
          <p:cNvSpPr txBox="1"/>
          <p:nvPr>
            <p:ph type="title"/>
          </p:nvPr>
        </p:nvSpPr>
        <p:spPr>
          <a:xfrm>
            <a:off x="152400" y="742950"/>
            <a:ext cx="8839200" cy="800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 sz="5000">
                <a:latin typeface="Calibri"/>
                <a:ea typeface="Calibri"/>
                <a:cs typeface="Calibri"/>
                <a:sym typeface="Calibri"/>
              </a:rPr>
              <a:t>Learning Intentions</a:t>
            </a:r>
            <a:endParaRPr sz="5000">
              <a:latin typeface="Calibri"/>
              <a:ea typeface="Calibri"/>
              <a:cs typeface="Calibri"/>
              <a:sym typeface="Calibri"/>
            </a:endParaRPr>
          </a:p>
        </p:txBody>
      </p:sp>
      <p:sp>
        <p:nvSpPr>
          <p:cNvPr id="122" name="Google Shape;122;p23"/>
          <p:cNvSpPr txBox="1"/>
          <p:nvPr>
            <p:ph idx="12" type="sldNum"/>
          </p:nvPr>
        </p:nvSpPr>
        <p:spPr>
          <a:xfrm>
            <a:off x="152400" y="133350"/>
            <a:ext cx="7620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sp>
        <p:nvSpPr>
          <p:cNvPr id="675" name="Google Shape;675;p86"/>
          <p:cNvSpPr txBox="1"/>
          <p:nvPr>
            <p:ph type="title"/>
          </p:nvPr>
        </p:nvSpPr>
        <p:spPr>
          <a:xfrm>
            <a:off x="25" y="0"/>
            <a:ext cx="9144000" cy="821700"/>
          </a:xfrm>
          <a:prstGeom prst="rect">
            <a:avLst/>
          </a:prstGeom>
          <a:solidFill>
            <a:srgbClr val="1C4587"/>
          </a:solidFill>
        </p:spPr>
        <p:txBody>
          <a:bodyPr anchorCtr="0" anchor="t" bIns="91425" lIns="91425" spcFirstLastPara="1" rIns="91425" wrap="square" tIns="91425">
            <a:noAutofit/>
          </a:bodyPr>
          <a:lstStyle/>
          <a:p>
            <a:pPr indent="0" lvl="0" marL="0" rtl="0" algn="ctr">
              <a:spcBef>
                <a:spcPts val="0"/>
              </a:spcBef>
              <a:spcAft>
                <a:spcPts val="0"/>
              </a:spcAft>
              <a:buNone/>
            </a:pPr>
            <a:r>
              <a:rPr b="1" lang="en" sz="3500">
                <a:solidFill>
                  <a:srgbClr val="FFFFFF"/>
                </a:solidFill>
                <a:latin typeface="Calibri"/>
                <a:ea typeface="Calibri"/>
                <a:cs typeface="Calibri"/>
                <a:sym typeface="Calibri"/>
              </a:rPr>
              <a:t> Specially Designed Instruction</a:t>
            </a:r>
            <a:endParaRPr b="1" sz="3100">
              <a:solidFill>
                <a:srgbClr val="FFFFFF"/>
              </a:solidFill>
              <a:latin typeface="Calibri"/>
              <a:ea typeface="Calibri"/>
              <a:cs typeface="Calibri"/>
              <a:sym typeface="Calibri"/>
            </a:endParaRPr>
          </a:p>
        </p:txBody>
      </p:sp>
      <p:graphicFrame>
        <p:nvGraphicFramePr>
          <p:cNvPr id="676" name="Google Shape;676;p86"/>
          <p:cNvGraphicFramePr/>
          <p:nvPr/>
        </p:nvGraphicFramePr>
        <p:xfrm>
          <a:off x="116900" y="903438"/>
          <a:ext cx="3000000" cy="3000000"/>
        </p:xfrm>
        <a:graphic>
          <a:graphicData uri="http://schemas.openxmlformats.org/drawingml/2006/table">
            <a:tbl>
              <a:tblPr>
                <a:noFill/>
                <a:tableStyleId>{72EAD7AE-74A7-4B32-BBF3-9DA3916A58C0}</a:tableStyleId>
              </a:tblPr>
              <a:tblGrid>
                <a:gridCol w="1641525"/>
                <a:gridCol w="1847650"/>
                <a:gridCol w="2568875"/>
                <a:gridCol w="2847825"/>
              </a:tblGrid>
              <a:tr h="655700">
                <a:tc>
                  <a:txBody>
                    <a:bodyPr/>
                    <a:lstStyle/>
                    <a:p>
                      <a:pPr indent="0" lvl="0" marL="0" rtl="0" algn="l">
                        <a:spcBef>
                          <a:spcPts val="0"/>
                        </a:spcBef>
                        <a:spcAft>
                          <a:spcPts val="0"/>
                        </a:spcAft>
                        <a:buNone/>
                      </a:pPr>
                      <a:r>
                        <a:rPr b="1" lang="en" sz="1600">
                          <a:latin typeface="Calibri"/>
                          <a:ea typeface="Calibri"/>
                          <a:cs typeface="Calibri"/>
                          <a:sym typeface="Calibri"/>
                        </a:rPr>
                        <a:t>Modifications to</a:t>
                      </a:r>
                      <a:endParaRPr b="1" sz="1600">
                        <a:latin typeface="Calibri"/>
                        <a:ea typeface="Calibri"/>
                        <a:cs typeface="Calibri"/>
                        <a:sym typeface="Calibri"/>
                      </a:endParaRPr>
                    </a:p>
                    <a:p>
                      <a:pPr indent="0" lvl="0" marL="0" rtl="0" algn="l">
                        <a:spcBef>
                          <a:spcPts val="0"/>
                        </a:spcBef>
                        <a:spcAft>
                          <a:spcPts val="0"/>
                        </a:spcAft>
                        <a:buNone/>
                      </a:pPr>
                      <a:r>
                        <a:rPr b="1" lang="en" sz="1600">
                          <a:latin typeface="Calibri"/>
                          <a:ea typeface="Calibri"/>
                          <a:cs typeface="Calibri"/>
                          <a:sym typeface="Calibri"/>
                        </a:rPr>
                        <a:t>Content</a:t>
                      </a:r>
                      <a:endParaRPr b="1" sz="1600">
                        <a:latin typeface="Calibri"/>
                        <a:ea typeface="Calibri"/>
                        <a:cs typeface="Calibri"/>
                        <a:sym typeface="Calibri"/>
                      </a:endParaRPr>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666666"/>
                      </a:solidFill>
                      <a:prstDash val="solid"/>
                      <a:round/>
                      <a:headEnd len="sm" w="sm" type="none"/>
                      <a:tailEnd len="sm" w="sm" type="none"/>
                    </a:lnT>
                    <a:lnB cap="flat" cmpd="sng" w="38100">
                      <a:solidFill>
                        <a:srgbClr val="666666"/>
                      </a:solidFill>
                      <a:prstDash val="solid"/>
                      <a:round/>
                      <a:headEnd len="sm" w="sm" type="none"/>
                      <a:tailEnd len="sm" w="sm" type="none"/>
                    </a:lnB>
                  </a:tcPr>
                </a:tc>
                <a:tc>
                  <a:txBody>
                    <a:bodyPr/>
                    <a:lstStyle/>
                    <a:p>
                      <a:pPr indent="0" lvl="0" marL="0" rtl="0" algn="l">
                        <a:spcBef>
                          <a:spcPts val="0"/>
                        </a:spcBef>
                        <a:spcAft>
                          <a:spcPts val="0"/>
                        </a:spcAft>
                        <a:buNone/>
                      </a:pPr>
                      <a:r>
                        <a:rPr b="1" lang="en" sz="1600"/>
                        <a:t>Research-Based Instruction </a:t>
                      </a:r>
                      <a:endParaRPr b="1" sz="1600"/>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666666"/>
                      </a:solidFill>
                      <a:prstDash val="solid"/>
                      <a:round/>
                      <a:headEnd len="sm" w="sm" type="none"/>
                      <a:tailEnd len="sm" w="sm" type="none"/>
                    </a:lnT>
                    <a:lnB cap="flat" cmpd="sng" w="38100">
                      <a:solidFill>
                        <a:srgbClr val="666666"/>
                      </a:solidFill>
                      <a:prstDash val="solid"/>
                      <a:round/>
                      <a:headEnd len="sm" w="sm" type="none"/>
                      <a:tailEnd len="sm" w="sm" type="none"/>
                    </a:lnB>
                  </a:tcPr>
                </a:tc>
                <a:tc>
                  <a:txBody>
                    <a:bodyPr/>
                    <a:lstStyle/>
                    <a:p>
                      <a:pPr indent="0" lvl="0" marL="0" rtl="0" algn="l">
                        <a:spcBef>
                          <a:spcPts val="0"/>
                        </a:spcBef>
                        <a:spcAft>
                          <a:spcPts val="0"/>
                        </a:spcAft>
                        <a:buNone/>
                      </a:pPr>
                      <a:r>
                        <a:rPr b="1" lang="en" sz="1600"/>
                        <a:t>Delivery of Instruction      </a:t>
                      </a:r>
                      <a:endParaRPr b="1" sz="1600"/>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666666"/>
                      </a:solidFill>
                      <a:prstDash val="solid"/>
                      <a:round/>
                      <a:headEnd len="sm" w="sm" type="none"/>
                      <a:tailEnd len="sm" w="sm" type="none"/>
                    </a:lnT>
                    <a:lnB cap="flat" cmpd="sng" w="38100">
                      <a:solidFill>
                        <a:srgbClr val="666666"/>
                      </a:solidFill>
                      <a:prstDash val="solid"/>
                      <a:round/>
                      <a:headEnd len="sm" w="sm" type="none"/>
                      <a:tailEnd len="sm" w="sm" type="none"/>
                    </a:lnB>
                  </a:tcPr>
                </a:tc>
                <a:tc>
                  <a:txBody>
                    <a:bodyPr/>
                    <a:lstStyle/>
                    <a:p>
                      <a:pPr indent="0" lvl="0" marL="0" rtl="0" algn="l">
                        <a:spcBef>
                          <a:spcPts val="0"/>
                        </a:spcBef>
                        <a:spcAft>
                          <a:spcPts val="0"/>
                        </a:spcAft>
                        <a:buNone/>
                      </a:pPr>
                      <a:r>
                        <a:rPr b="1" lang="en" sz="1600"/>
                        <a:t>Progress Monitoring</a:t>
                      </a:r>
                      <a:endParaRPr b="1" sz="1600"/>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666666"/>
                      </a:solidFill>
                      <a:prstDash val="solid"/>
                      <a:round/>
                      <a:headEnd len="sm" w="sm" type="none"/>
                      <a:tailEnd len="sm" w="sm" type="none"/>
                    </a:lnT>
                    <a:lnB cap="flat" cmpd="sng" w="38100">
                      <a:solidFill>
                        <a:srgbClr val="666666"/>
                      </a:solidFill>
                      <a:prstDash val="solid"/>
                      <a:round/>
                      <a:headEnd len="sm" w="sm" type="none"/>
                      <a:tailEnd len="sm" w="sm" type="none"/>
                    </a:lnB>
                  </a:tcPr>
                </a:tc>
              </a:tr>
              <a:tr h="2534125">
                <a:tc>
                  <a:txBody>
                    <a:bodyPr/>
                    <a:lstStyle/>
                    <a:p>
                      <a:pPr indent="0" lvl="0" marL="0" rtl="0" algn="l">
                        <a:spcBef>
                          <a:spcPts val="0"/>
                        </a:spcBef>
                        <a:spcAft>
                          <a:spcPts val="0"/>
                        </a:spcAft>
                        <a:buNone/>
                      </a:pPr>
                      <a:r>
                        <a:rPr lang="en">
                          <a:latin typeface="Calibri"/>
                          <a:ea typeface="Calibri"/>
                          <a:cs typeface="Calibri"/>
                          <a:sym typeface="Calibri"/>
                        </a:rPr>
                        <a:t>What modifications are necessary to content?</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Modifications are determined by the IEP team.</a:t>
                      </a:r>
                      <a:endParaRPr>
                        <a:latin typeface="Calibri"/>
                        <a:ea typeface="Calibri"/>
                        <a:cs typeface="Calibri"/>
                        <a:sym typeface="Calibri"/>
                      </a:endParaRPr>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666666"/>
                      </a:solidFill>
                      <a:prstDash val="solid"/>
                      <a:round/>
                      <a:headEnd len="sm" w="sm" type="none"/>
                      <a:tailEnd len="sm" w="sm" type="none"/>
                    </a:lnT>
                    <a:lnB cap="flat" cmpd="sng" w="38100">
                      <a:solidFill>
                        <a:srgbClr val="666666"/>
                      </a:solidFill>
                      <a:prstDash val="solid"/>
                      <a:round/>
                      <a:headEnd len="sm" w="sm" type="none"/>
                      <a:tailEnd len="sm" w="sm" type="none"/>
                    </a:lnB>
                  </a:tcPr>
                </a:tc>
                <a:tc>
                  <a:txBody>
                    <a:bodyPr/>
                    <a:lstStyle/>
                    <a:p>
                      <a:pPr indent="0" lvl="0" marL="0" rtl="0" algn="l">
                        <a:spcBef>
                          <a:spcPts val="0"/>
                        </a:spcBef>
                        <a:spcAft>
                          <a:spcPts val="0"/>
                        </a:spcAft>
                        <a:buNone/>
                      </a:pPr>
                      <a:r>
                        <a:rPr lang="en"/>
                        <a:t>Research-based methodology </a:t>
                      </a:r>
                      <a:endParaRPr/>
                    </a:p>
                    <a:p>
                      <a:pPr indent="0" lvl="0" marL="0" rtl="0" algn="l">
                        <a:spcBef>
                          <a:spcPts val="0"/>
                        </a:spcBef>
                        <a:spcAft>
                          <a:spcPts val="0"/>
                        </a:spcAft>
                        <a:buNone/>
                      </a:pPr>
                      <a:r>
                        <a:rPr lang="en"/>
                        <a:t>Included  in the lesson in addition to the general lesson plan.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Determined by teacher(s)</a:t>
                      </a:r>
                      <a:endParaRPr/>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666666"/>
                      </a:solidFill>
                      <a:prstDash val="solid"/>
                      <a:round/>
                      <a:headEnd len="sm" w="sm" type="none"/>
                      <a:tailEnd len="sm" w="sm" type="none"/>
                    </a:lnT>
                    <a:lnB cap="flat" cmpd="sng" w="38100">
                      <a:solidFill>
                        <a:srgbClr val="666666"/>
                      </a:solidFill>
                      <a:prstDash val="solid"/>
                      <a:round/>
                      <a:headEnd len="sm" w="sm" type="none"/>
                      <a:tailEnd len="sm" w="sm" type="none"/>
                    </a:lnB>
                  </a:tcPr>
                </a:tc>
                <a:tc>
                  <a:txBody>
                    <a:bodyPr/>
                    <a:lstStyle/>
                    <a:p>
                      <a:pPr indent="0" lvl="0" marL="0" rtl="0" algn="l">
                        <a:spcBef>
                          <a:spcPts val="0"/>
                        </a:spcBef>
                        <a:spcAft>
                          <a:spcPts val="0"/>
                        </a:spcAft>
                        <a:buNone/>
                      </a:pPr>
                      <a:r>
                        <a:rPr lang="en"/>
                        <a:t>What is needed by an individual student,based on the impact of his/her disability, to access the general curriculum (ie r</a:t>
                      </a:r>
                      <a:r>
                        <a:rPr b="1" lang="en"/>
                        <a:t>esources, accommodations, strategy(ies</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How will the delivery be adapted for the student?</a:t>
                      </a:r>
                      <a:endParaRPr/>
                    </a:p>
                    <a:p>
                      <a:pPr indent="0" lvl="0" marL="0" rtl="0" algn="l">
                        <a:spcBef>
                          <a:spcPts val="0"/>
                        </a:spcBef>
                        <a:spcAft>
                          <a:spcPts val="0"/>
                        </a:spcAft>
                        <a:buNone/>
                      </a:pPr>
                      <a:r>
                        <a:rPr lang="en"/>
                        <a:t> </a:t>
                      </a:r>
                      <a:endParaRPr/>
                    </a:p>
                    <a:p>
                      <a:pPr indent="0" lvl="0" marL="0" rtl="0" algn="l">
                        <a:spcBef>
                          <a:spcPts val="0"/>
                        </a:spcBef>
                        <a:spcAft>
                          <a:spcPts val="0"/>
                        </a:spcAft>
                        <a:buClr>
                          <a:schemeClr val="dk1"/>
                        </a:buClr>
                        <a:buSzPts val="1100"/>
                        <a:buFont typeface="Arial"/>
                        <a:buNone/>
                      </a:pPr>
                      <a:r>
                        <a:rPr lang="en">
                          <a:solidFill>
                            <a:schemeClr val="dk1"/>
                          </a:solidFill>
                        </a:rPr>
                        <a:t>Determined by teacher(s)</a:t>
                      </a:r>
                      <a:endParaRPr/>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666666"/>
                      </a:solidFill>
                      <a:prstDash val="solid"/>
                      <a:round/>
                      <a:headEnd len="sm" w="sm" type="none"/>
                      <a:tailEnd len="sm" w="sm" type="none"/>
                    </a:lnT>
                    <a:lnB cap="flat" cmpd="sng" w="38100">
                      <a:solidFill>
                        <a:srgbClr val="666666"/>
                      </a:solidFill>
                      <a:prstDash val="solid"/>
                      <a:round/>
                      <a:headEnd len="sm" w="sm" type="none"/>
                      <a:tailEnd len="sm" w="sm" type="none"/>
                    </a:lnB>
                  </a:tcPr>
                </a:tc>
                <a:tc>
                  <a:txBody>
                    <a:bodyPr/>
                    <a:lstStyle/>
                    <a:p>
                      <a:pPr indent="0" lvl="0" marL="0" rtl="0" algn="l">
                        <a:spcBef>
                          <a:spcPts val="0"/>
                        </a:spcBef>
                        <a:spcAft>
                          <a:spcPts val="0"/>
                        </a:spcAft>
                        <a:buNone/>
                      </a:pPr>
                      <a:r>
                        <a:rPr lang="en"/>
                        <a:t>A description of how SDI will be monitored.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Include: </a:t>
                      </a:r>
                      <a:endParaRPr/>
                    </a:p>
                    <a:p>
                      <a:pPr indent="0" lvl="0" marL="0" rtl="0" algn="l">
                        <a:spcBef>
                          <a:spcPts val="0"/>
                        </a:spcBef>
                        <a:spcAft>
                          <a:spcPts val="0"/>
                        </a:spcAft>
                        <a:buNone/>
                      </a:pPr>
                      <a:r>
                        <a:rPr lang="en"/>
                        <a:t>How often?</a:t>
                      </a:r>
                      <a:endParaRPr/>
                    </a:p>
                    <a:p>
                      <a:pPr indent="0" lvl="0" marL="0" rtl="0" algn="l">
                        <a:spcBef>
                          <a:spcPts val="0"/>
                        </a:spcBef>
                        <a:spcAft>
                          <a:spcPts val="0"/>
                        </a:spcAft>
                        <a:buNone/>
                      </a:pPr>
                      <a:r>
                        <a:rPr lang="en"/>
                        <a:t>By whom?</a:t>
                      </a:r>
                      <a:endParaRPr/>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666666"/>
                      </a:solidFill>
                      <a:prstDash val="solid"/>
                      <a:round/>
                      <a:headEnd len="sm" w="sm" type="none"/>
                      <a:tailEnd len="sm" w="sm" type="none"/>
                    </a:lnT>
                    <a:lnB cap="flat" cmpd="sng" w="38100">
                      <a:solidFill>
                        <a:srgbClr val="666666"/>
                      </a:solidFill>
                      <a:prstDash val="solid"/>
                      <a:round/>
                      <a:headEnd len="sm" w="sm" type="none"/>
                      <a:tailEnd len="sm" w="sm" type="none"/>
                    </a:lnB>
                  </a:tcPr>
                </a:tc>
              </a:tr>
              <a:tr h="438025">
                <a:tc gridSpan="4">
                  <a:txBody>
                    <a:bodyPr/>
                    <a:lstStyle/>
                    <a:p>
                      <a:pPr indent="0" lvl="0" marL="0" rtl="0" algn="l">
                        <a:spcBef>
                          <a:spcPts val="0"/>
                        </a:spcBef>
                        <a:spcAft>
                          <a:spcPts val="0"/>
                        </a:spcAft>
                        <a:buNone/>
                      </a:pPr>
                      <a:r>
                        <a:rPr b="1" lang="en"/>
                        <a:t>Statement describing the difference between the classroom instructional strategy and the SDI.</a:t>
                      </a:r>
                      <a:endParaRPr b="1"/>
                    </a:p>
                  </a:txBody>
                  <a:tcPr marT="91425" marB="91425" marR="91425" marL="91425">
                    <a:lnL cap="flat" cmpd="sng" w="38100">
                      <a:solidFill>
                        <a:srgbClr val="9E9E9E"/>
                      </a:solidFill>
                      <a:prstDash val="solid"/>
                      <a:round/>
                      <a:headEnd len="sm" w="sm" type="none"/>
                      <a:tailEnd len="sm" w="sm" type="none"/>
                    </a:lnL>
                    <a:lnR cap="flat" cmpd="sng" w="38100">
                      <a:solidFill>
                        <a:srgbClr val="666666"/>
                      </a:solidFill>
                      <a:prstDash val="solid"/>
                      <a:round/>
                      <a:headEnd len="sm" w="sm" type="none"/>
                      <a:tailEnd len="sm" w="sm" type="none"/>
                    </a:lnR>
                    <a:lnT cap="flat" cmpd="sng" w="38100">
                      <a:solidFill>
                        <a:srgbClr val="666666"/>
                      </a:solidFill>
                      <a:prstDash val="solid"/>
                      <a:round/>
                      <a:headEnd len="sm" w="sm" type="none"/>
                      <a:tailEnd len="sm" w="sm" type="none"/>
                    </a:lnT>
                    <a:lnB cap="flat" cmpd="sng" w="38100">
                      <a:solidFill>
                        <a:srgbClr val="666666"/>
                      </a:solidFill>
                      <a:prstDash val="solid"/>
                      <a:round/>
                      <a:headEnd len="sm" w="sm" type="none"/>
                      <a:tailEnd len="sm" w="sm" type="none"/>
                    </a:lnB>
                  </a:tcPr>
                </a:tc>
                <a:tc hMerge="1"/>
                <a:tc hMerge="1"/>
                <a:tc hMerge="1"/>
              </a:tr>
            </a:tbl>
          </a:graphicData>
        </a:graphic>
      </p:graphicFrame>
      <p:sp>
        <p:nvSpPr>
          <p:cNvPr id="677" name="Google Shape;677;p8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sp>
        <p:nvSpPr>
          <p:cNvPr id="682" name="Google Shape;682;p87"/>
          <p:cNvSpPr txBox="1"/>
          <p:nvPr>
            <p:ph type="title"/>
          </p:nvPr>
        </p:nvSpPr>
        <p:spPr>
          <a:xfrm>
            <a:off x="0" y="0"/>
            <a:ext cx="9064200" cy="1091700"/>
          </a:xfrm>
          <a:prstGeom prst="rect">
            <a:avLst/>
          </a:prstGeom>
          <a:solidFill>
            <a:srgbClr val="1C4587"/>
          </a:solidFill>
        </p:spPr>
        <p:txBody>
          <a:bodyPr anchorCtr="0" anchor="t" bIns="91425" lIns="91425" spcFirstLastPara="1" rIns="91425" wrap="square" tIns="91425">
            <a:noAutofit/>
          </a:bodyPr>
          <a:lstStyle/>
          <a:p>
            <a:pPr indent="0" lvl="0" marL="0" rtl="0" algn="l">
              <a:spcBef>
                <a:spcPts val="0"/>
              </a:spcBef>
              <a:spcAft>
                <a:spcPts val="0"/>
              </a:spcAft>
              <a:buNone/>
            </a:pPr>
            <a:r>
              <a:rPr b="1" lang="en" sz="2100">
                <a:solidFill>
                  <a:srgbClr val="FFFFFF"/>
                </a:solidFill>
              </a:rPr>
              <a:t>Barry is a third grade student with a learning disability in basic reading skills  </a:t>
            </a:r>
            <a:r>
              <a:rPr b="1" lang="en" sz="2100">
                <a:solidFill>
                  <a:srgbClr val="FFFF00"/>
                </a:solidFill>
              </a:rPr>
              <a:t>[with decoding </a:t>
            </a:r>
            <a:r>
              <a:rPr b="1" lang="en" sz="2100">
                <a:solidFill>
                  <a:srgbClr val="FFFF00"/>
                </a:solidFill>
              </a:rPr>
              <a:t>deficits</a:t>
            </a:r>
            <a:r>
              <a:rPr b="1" lang="en" sz="2100">
                <a:solidFill>
                  <a:srgbClr val="FFFF00"/>
                </a:solidFill>
              </a:rPr>
              <a:t>] </a:t>
            </a:r>
            <a:r>
              <a:rPr b="1" lang="en" sz="2100">
                <a:solidFill>
                  <a:srgbClr val="FFFFFF"/>
                </a:solidFill>
              </a:rPr>
              <a:t>that impacts his ability to read grade level text.</a:t>
            </a:r>
            <a:endParaRPr b="1" sz="1700">
              <a:solidFill>
                <a:srgbClr val="FFFFFF"/>
              </a:solidFill>
            </a:endParaRPr>
          </a:p>
        </p:txBody>
      </p:sp>
      <p:graphicFrame>
        <p:nvGraphicFramePr>
          <p:cNvPr id="683" name="Google Shape;683;p87"/>
          <p:cNvGraphicFramePr/>
          <p:nvPr/>
        </p:nvGraphicFramePr>
        <p:xfrm>
          <a:off x="112438" y="1259838"/>
          <a:ext cx="3000000" cy="3000000"/>
        </p:xfrm>
        <a:graphic>
          <a:graphicData uri="http://schemas.openxmlformats.org/drawingml/2006/table">
            <a:tbl>
              <a:tblPr>
                <a:noFill/>
                <a:tableStyleId>{72EAD7AE-74A7-4B32-BBF3-9DA3916A58C0}</a:tableStyleId>
              </a:tblPr>
              <a:tblGrid>
                <a:gridCol w="1759375"/>
                <a:gridCol w="2236700"/>
                <a:gridCol w="2477875"/>
                <a:gridCol w="2477875"/>
              </a:tblGrid>
              <a:tr h="639900">
                <a:tc>
                  <a:txBody>
                    <a:bodyPr/>
                    <a:lstStyle/>
                    <a:p>
                      <a:pPr indent="0" lvl="0" marL="0" rtl="0" algn="l">
                        <a:spcBef>
                          <a:spcPts val="0"/>
                        </a:spcBef>
                        <a:spcAft>
                          <a:spcPts val="0"/>
                        </a:spcAft>
                        <a:buClr>
                          <a:schemeClr val="dk1"/>
                        </a:buClr>
                        <a:buSzPts val="1100"/>
                        <a:buFont typeface="Arial"/>
                        <a:buNone/>
                      </a:pPr>
                      <a:r>
                        <a:rPr b="1" lang="en" sz="1600">
                          <a:solidFill>
                            <a:schemeClr val="dk1"/>
                          </a:solidFill>
                          <a:latin typeface="Calibri"/>
                          <a:ea typeface="Calibri"/>
                          <a:cs typeface="Calibri"/>
                          <a:sym typeface="Calibri"/>
                        </a:rPr>
                        <a:t>Modifications to</a:t>
                      </a:r>
                      <a:endParaRPr b="1" sz="16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 sz="1600">
                          <a:solidFill>
                            <a:schemeClr val="dk1"/>
                          </a:solidFill>
                          <a:latin typeface="Calibri"/>
                          <a:ea typeface="Calibri"/>
                          <a:cs typeface="Calibri"/>
                          <a:sym typeface="Calibri"/>
                        </a:rPr>
                        <a:t>Content</a:t>
                      </a:r>
                      <a:endParaRPr b="1" sz="1500"/>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666666"/>
                      </a:solidFill>
                      <a:prstDash val="solid"/>
                      <a:round/>
                      <a:headEnd len="sm" w="sm" type="none"/>
                      <a:tailEnd len="sm" w="sm" type="none"/>
                    </a:lnT>
                    <a:lnB cap="flat" cmpd="sng" w="38100">
                      <a:solidFill>
                        <a:srgbClr val="666666"/>
                      </a:solidFill>
                      <a:prstDash val="solid"/>
                      <a:round/>
                      <a:headEnd len="sm" w="sm" type="none"/>
                      <a:tailEnd len="sm" w="sm" type="none"/>
                    </a:lnB>
                  </a:tcPr>
                </a:tc>
                <a:tc>
                  <a:txBody>
                    <a:bodyPr/>
                    <a:lstStyle/>
                    <a:p>
                      <a:pPr indent="0" lvl="0" marL="0" rtl="0" algn="l">
                        <a:spcBef>
                          <a:spcPts val="0"/>
                        </a:spcBef>
                        <a:spcAft>
                          <a:spcPts val="0"/>
                        </a:spcAft>
                        <a:buNone/>
                      </a:pPr>
                      <a:r>
                        <a:rPr b="1" lang="en" sz="1500"/>
                        <a:t>Research-Based Instruction </a:t>
                      </a:r>
                      <a:endParaRPr b="1" sz="1500"/>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666666"/>
                      </a:solidFill>
                      <a:prstDash val="solid"/>
                      <a:round/>
                      <a:headEnd len="sm" w="sm" type="none"/>
                      <a:tailEnd len="sm" w="sm" type="none"/>
                    </a:lnT>
                    <a:lnB cap="flat" cmpd="sng" w="38100">
                      <a:solidFill>
                        <a:srgbClr val="666666"/>
                      </a:solidFill>
                      <a:prstDash val="solid"/>
                      <a:round/>
                      <a:headEnd len="sm" w="sm" type="none"/>
                      <a:tailEnd len="sm" w="sm" type="none"/>
                    </a:lnB>
                  </a:tcPr>
                </a:tc>
                <a:tc>
                  <a:txBody>
                    <a:bodyPr/>
                    <a:lstStyle/>
                    <a:p>
                      <a:pPr indent="0" lvl="0" marL="0" rtl="0" algn="l">
                        <a:spcBef>
                          <a:spcPts val="0"/>
                        </a:spcBef>
                        <a:spcAft>
                          <a:spcPts val="0"/>
                        </a:spcAft>
                        <a:buNone/>
                      </a:pPr>
                      <a:r>
                        <a:rPr b="1" lang="en" sz="1500"/>
                        <a:t>Delivery of Instruction</a:t>
                      </a:r>
                      <a:endParaRPr b="1" sz="1500"/>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666666"/>
                      </a:solidFill>
                      <a:prstDash val="solid"/>
                      <a:round/>
                      <a:headEnd len="sm" w="sm" type="none"/>
                      <a:tailEnd len="sm" w="sm" type="none"/>
                    </a:lnT>
                    <a:lnB cap="flat" cmpd="sng" w="38100">
                      <a:solidFill>
                        <a:srgbClr val="666666"/>
                      </a:solidFill>
                      <a:prstDash val="solid"/>
                      <a:round/>
                      <a:headEnd len="sm" w="sm" type="none"/>
                      <a:tailEnd len="sm" w="sm" type="none"/>
                    </a:lnB>
                  </a:tcPr>
                </a:tc>
                <a:tc>
                  <a:txBody>
                    <a:bodyPr/>
                    <a:lstStyle/>
                    <a:p>
                      <a:pPr indent="0" lvl="0" marL="0" rtl="0" algn="l">
                        <a:spcBef>
                          <a:spcPts val="0"/>
                        </a:spcBef>
                        <a:spcAft>
                          <a:spcPts val="0"/>
                        </a:spcAft>
                        <a:buNone/>
                      </a:pPr>
                      <a:r>
                        <a:rPr b="1" lang="en" sz="1500"/>
                        <a:t>Progress Monitoring</a:t>
                      </a:r>
                      <a:endParaRPr b="1" sz="1500"/>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666666"/>
                      </a:solidFill>
                      <a:prstDash val="solid"/>
                      <a:round/>
                      <a:headEnd len="sm" w="sm" type="none"/>
                      <a:tailEnd len="sm" w="sm" type="none"/>
                    </a:lnT>
                    <a:lnB cap="flat" cmpd="sng" w="38100">
                      <a:solidFill>
                        <a:srgbClr val="666666"/>
                      </a:solidFill>
                      <a:prstDash val="solid"/>
                      <a:round/>
                      <a:headEnd len="sm" w="sm" type="none"/>
                      <a:tailEnd len="sm" w="sm" type="none"/>
                    </a:lnB>
                  </a:tcPr>
                </a:tc>
              </a:tr>
              <a:tr h="2697525">
                <a:tc>
                  <a:txBody>
                    <a:bodyPr/>
                    <a:lstStyle/>
                    <a:p>
                      <a:pPr indent="0" lvl="0" marL="0" rtl="0" algn="l">
                        <a:spcBef>
                          <a:spcPts val="0"/>
                        </a:spcBef>
                        <a:spcAft>
                          <a:spcPts val="0"/>
                        </a:spcAft>
                        <a:buNone/>
                      </a:pPr>
                      <a:r>
                        <a:rPr lang="en"/>
                        <a:t>None</a:t>
                      </a:r>
                      <a:endParaRPr/>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666666"/>
                      </a:solidFill>
                      <a:prstDash val="solid"/>
                      <a:round/>
                      <a:headEnd len="sm" w="sm" type="none"/>
                      <a:tailEnd len="sm" w="sm" type="none"/>
                    </a:lnT>
                    <a:lnB cap="flat" cmpd="sng" w="38100">
                      <a:solidFill>
                        <a:srgbClr val="666666"/>
                      </a:solidFill>
                      <a:prstDash val="solid"/>
                      <a:round/>
                      <a:headEnd len="sm" w="sm" type="none"/>
                      <a:tailEnd len="sm" w="sm" type="none"/>
                    </a:lnB>
                  </a:tcPr>
                </a:tc>
                <a:tc>
                  <a:txBody>
                    <a:bodyPr/>
                    <a:lstStyle/>
                    <a:p>
                      <a:pPr indent="0" lvl="0" marL="0" rtl="0" algn="l">
                        <a:spcBef>
                          <a:spcPts val="0"/>
                        </a:spcBef>
                        <a:spcAft>
                          <a:spcPts val="0"/>
                        </a:spcAft>
                        <a:buNone/>
                      </a:pPr>
                      <a:r>
                        <a:rPr lang="en" sz="1200"/>
                        <a:t>Phonemic manipulation</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Phonics - 6 syllable types reinforced with decodable texts</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Spelling</a:t>
                      </a:r>
                      <a:r>
                        <a:rPr lang="en" sz="1200"/>
                        <a:t> (encoding) in daily work</a:t>
                      </a:r>
                      <a:endParaRPr sz="1200"/>
                    </a:p>
                    <a:p>
                      <a:pPr indent="0" lvl="0" marL="0" rtl="0" algn="l">
                        <a:spcBef>
                          <a:spcPts val="0"/>
                        </a:spcBef>
                        <a:spcAft>
                          <a:spcPts val="0"/>
                        </a:spcAft>
                        <a:buNone/>
                      </a:pPr>
                      <a:r>
                        <a:rPr lang="en" sz="1200"/>
                        <a:t>-orthographic mapping</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Specific focus on:</a:t>
                      </a:r>
                      <a:endParaRPr sz="1200"/>
                    </a:p>
                    <a:p>
                      <a:pPr indent="0" lvl="0" marL="0" rtl="0" algn="l">
                        <a:spcBef>
                          <a:spcPts val="0"/>
                        </a:spcBef>
                        <a:spcAft>
                          <a:spcPts val="0"/>
                        </a:spcAft>
                        <a:buNone/>
                      </a:pPr>
                      <a:r>
                        <a:rPr lang="en" sz="1200"/>
                        <a:t>-vowel teams</a:t>
                      </a:r>
                      <a:endParaRPr sz="1200"/>
                    </a:p>
                    <a:p>
                      <a:pPr indent="0" lvl="0" marL="0" rtl="0" algn="l">
                        <a:spcBef>
                          <a:spcPts val="0"/>
                        </a:spcBef>
                        <a:spcAft>
                          <a:spcPts val="0"/>
                        </a:spcAft>
                        <a:buNone/>
                      </a:pPr>
                      <a:r>
                        <a:rPr lang="en" sz="1200"/>
                        <a:t>-vowel -r</a:t>
                      </a:r>
                      <a:endParaRPr sz="1200"/>
                    </a:p>
                    <a:p>
                      <a:pPr indent="0" lvl="0" marL="0" rtl="0" algn="l">
                        <a:spcBef>
                          <a:spcPts val="0"/>
                        </a:spcBef>
                        <a:spcAft>
                          <a:spcPts val="0"/>
                        </a:spcAft>
                        <a:buNone/>
                      </a:pPr>
                      <a:r>
                        <a:rPr lang="en" sz="1200"/>
                        <a:t>-multisyllabic</a:t>
                      </a:r>
                      <a:endParaRPr sz="1300"/>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666666"/>
                      </a:solidFill>
                      <a:prstDash val="solid"/>
                      <a:round/>
                      <a:headEnd len="sm" w="sm" type="none"/>
                      <a:tailEnd len="sm" w="sm" type="none"/>
                    </a:lnT>
                    <a:lnB cap="flat" cmpd="sng" w="38100">
                      <a:solidFill>
                        <a:srgbClr val="666666"/>
                      </a:solidFill>
                      <a:prstDash val="solid"/>
                      <a:round/>
                      <a:headEnd len="sm" w="sm" type="none"/>
                      <a:tailEnd len="sm" w="sm" type="none"/>
                    </a:lnB>
                  </a:tcPr>
                </a:tc>
                <a:tc>
                  <a:txBody>
                    <a:bodyPr/>
                    <a:lstStyle/>
                    <a:p>
                      <a:pPr indent="-304800" lvl="0" marL="457200" rtl="0" algn="l">
                        <a:spcBef>
                          <a:spcPts val="0"/>
                        </a:spcBef>
                        <a:spcAft>
                          <a:spcPts val="0"/>
                        </a:spcAft>
                        <a:buSzPts val="1200"/>
                        <a:buChar char="●"/>
                      </a:pPr>
                      <a:r>
                        <a:rPr lang="en" sz="1200"/>
                        <a:t>Small group / one-on-one</a:t>
                      </a:r>
                      <a:endParaRPr sz="1200"/>
                    </a:p>
                    <a:p>
                      <a:pPr indent="-304800" lvl="0" marL="457200" rtl="0" algn="l">
                        <a:spcBef>
                          <a:spcPts val="0"/>
                        </a:spcBef>
                        <a:spcAft>
                          <a:spcPts val="0"/>
                        </a:spcAft>
                        <a:buSzPts val="1200"/>
                        <a:buChar char="●"/>
                      </a:pPr>
                      <a:r>
                        <a:rPr lang="en" sz="1200"/>
                        <a:t>Multisensory, systematic </a:t>
                      </a:r>
                      <a:endParaRPr sz="1200"/>
                    </a:p>
                    <a:p>
                      <a:pPr indent="-304800" lvl="0" marL="457200" rtl="0" algn="l">
                        <a:spcBef>
                          <a:spcPts val="0"/>
                        </a:spcBef>
                        <a:spcAft>
                          <a:spcPts val="0"/>
                        </a:spcAft>
                        <a:buSzPts val="1200"/>
                        <a:buChar char="●"/>
                      </a:pPr>
                      <a:r>
                        <a:rPr lang="en" sz="1200"/>
                        <a:t>Content</a:t>
                      </a:r>
                      <a:r>
                        <a:rPr lang="en" sz="1200"/>
                        <a:t> reading materials are presented at student’s instructional reading level</a:t>
                      </a:r>
                      <a:endParaRPr sz="1200"/>
                    </a:p>
                    <a:p>
                      <a:pPr indent="-304800" lvl="0" marL="457200" rtl="0" algn="l">
                        <a:spcBef>
                          <a:spcPts val="0"/>
                        </a:spcBef>
                        <a:spcAft>
                          <a:spcPts val="0"/>
                        </a:spcAft>
                        <a:buSzPts val="1200"/>
                        <a:buChar char="●"/>
                      </a:pPr>
                      <a:r>
                        <a:rPr lang="en" sz="1200"/>
                        <a:t>Peers/staff read materials to student</a:t>
                      </a:r>
                      <a:endParaRPr sz="1200"/>
                    </a:p>
                    <a:p>
                      <a:pPr indent="-304800" lvl="0" marL="457200" rtl="0" algn="l">
                        <a:spcBef>
                          <a:spcPts val="0"/>
                        </a:spcBef>
                        <a:spcAft>
                          <a:spcPts val="0"/>
                        </a:spcAft>
                        <a:buSzPts val="1200"/>
                        <a:buChar char="●"/>
                      </a:pPr>
                      <a:r>
                        <a:rPr lang="en" sz="1200">
                          <a:solidFill>
                            <a:schemeClr val="dk1"/>
                          </a:solidFill>
                        </a:rPr>
                        <a:t>Student uses flashcards with pictures for frequently used words</a:t>
                      </a:r>
                      <a:endParaRPr sz="1200"/>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666666"/>
                      </a:solidFill>
                      <a:prstDash val="solid"/>
                      <a:round/>
                      <a:headEnd len="sm" w="sm" type="none"/>
                      <a:tailEnd len="sm" w="sm" type="none"/>
                    </a:lnT>
                    <a:lnB cap="flat" cmpd="sng" w="38100">
                      <a:solidFill>
                        <a:srgbClr val="666666"/>
                      </a:solidFill>
                      <a:prstDash val="solid"/>
                      <a:round/>
                      <a:headEnd len="sm" w="sm" type="none"/>
                      <a:tailEnd len="sm" w="sm" type="none"/>
                    </a:lnB>
                  </a:tcPr>
                </a:tc>
                <a:tc>
                  <a:txBody>
                    <a:bodyPr/>
                    <a:lstStyle/>
                    <a:p>
                      <a:pPr indent="-228600" lvl="0" marL="457200" rtl="0" algn="l">
                        <a:spcBef>
                          <a:spcPts val="0"/>
                        </a:spcBef>
                        <a:spcAft>
                          <a:spcPts val="0"/>
                        </a:spcAft>
                        <a:buNone/>
                      </a:pPr>
                      <a:r>
                        <a:t/>
                      </a:r>
                      <a:endParaRPr/>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666666"/>
                      </a:solidFill>
                      <a:prstDash val="solid"/>
                      <a:round/>
                      <a:headEnd len="sm" w="sm" type="none"/>
                      <a:tailEnd len="sm" w="sm" type="none"/>
                    </a:lnT>
                    <a:lnB cap="flat" cmpd="sng" w="38100">
                      <a:solidFill>
                        <a:srgbClr val="666666"/>
                      </a:solidFill>
                      <a:prstDash val="solid"/>
                      <a:round/>
                      <a:headEnd len="sm" w="sm" type="none"/>
                      <a:tailEnd len="sm" w="sm" type="none"/>
                    </a:lnB>
                  </a:tcPr>
                </a:tc>
              </a:tr>
              <a:tr h="283425">
                <a:tc gridSpan="4">
                  <a:txBody>
                    <a:bodyPr/>
                    <a:lstStyle/>
                    <a:p>
                      <a:pPr indent="0" lvl="0" marL="0" rtl="0" algn="l">
                        <a:spcBef>
                          <a:spcPts val="0"/>
                        </a:spcBef>
                        <a:spcAft>
                          <a:spcPts val="0"/>
                        </a:spcAft>
                        <a:buNone/>
                      </a:pPr>
                      <a:r>
                        <a:rPr b="1" lang="en">
                          <a:highlight>
                            <a:srgbClr val="FFFF00"/>
                          </a:highlight>
                        </a:rPr>
                        <a:t>How this differs from general instruction</a:t>
                      </a:r>
                      <a:endParaRPr b="1">
                        <a:highlight>
                          <a:srgbClr val="FFFF00"/>
                        </a:highlight>
                      </a:endParaRPr>
                    </a:p>
                  </a:txBody>
                  <a:tcPr marT="91425" marB="91425" marR="91425" marL="91425">
                    <a:lnL cap="flat" cmpd="sng" w="38100">
                      <a:solidFill>
                        <a:srgbClr val="9E9E9E"/>
                      </a:solidFill>
                      <a:prstDash val="solid"/>
                      <a:round/>
                      <a:headEnd len="sm" w="sm" type="none"/>
                      <a:tailEnd len="sm" w="sm" type="none"/>
                    </a:lnL>
                    <a:lnR cap="flat" cmpd="sng" w="38100">
                      <a:solidFill>
                        <a:srgbClr val="666666"/>
                      </a:solidFill>
                      <a:prstDash val="solid"/>
                      <a:round/>
                      <a:headEnd len="sm" w="sm" type="none"/>
                      <a:tailEnd len="sm" w="sm" type="none"/>
                    </a:lnR>
                    <a:lnT cap="flat" cmpd="sng" w="38100">
                      <a:solidFill>
                        <a:srgbClr val="666666"/>
                      </a:solidFill>
                      <a:prstDash val="solid"/>
                      <a:round/>
                      <a:headEnd len="sm" w="sm" type="none"/>
                      <a:tailEnd len="sm" w="sm" type="none"/>
                    </a:lnT>
                    <a:lnB cap="flat" cmpd="sng" w="38100">
                      <a:solidFill>
                        <a:srgbClr val="666666"/>
                      </a:solidFill>
                      <a:prstDash val="solid"/>
                      <a:round/>
                      <a:headEnd len="sm" w="sm" type="none"/>
                      <a:tailEnd len="sm" w="sm" type="none"/>
                    </a:lnB>
                  </a:tcPr>
                </a:tc>
                <a:tc hMerge="1"/>
                <a:tc hMerge="1"/>
                <a:tc hMerge="1"/>
              </a:tr>
            </a:tbl>
          </a:graphicData>
        </a:graphic>
      </p:graphicFrame>
      <p:sp>
        <p:nvSpPr>
          <p:cNvPr id="684" name="Google Shape;684;p8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85" name="Google Shape;685;p87"/>
          <p:cNvSpPr txBox="1"/>
          <p:nvPr/>
        </p:nvSpPr>
        <p:spPr>
          <a:xfrm>
            <a:off x="6759775" y="2828550"/>
            <a:ext cx="21600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a:highlight>
                  <a:srgbClr val="FFFF00"/>
                </a:highlight>
              </a:rPr>
              <a:t>What are some ways to progress monitor this goal?</a:t>
            </a:r>
            <a:endParaRPr b="1" i="1">
              <a:highlight>
                <a:srgbClr val="FFFF00"/>
              </a:highlight>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sp>
        <p:nvSpPr>
          <p:cNvPr id="690" name="Google Shape;690;p88"/>
          <p:cNvSpPr txBox="1"/>
          <p:nvPr>
            <p:ph type="title"/>
          </p:nvPr>
        </p:nvSpPr>
        <p:spPr>
          <a:xfrm>
            <a:off x="170700" y="45025"/>
            <a:ext cx="8913900" cy="754200"/>
          </a:xfrm>
          <a:prstGeom prst="rect">
            <a:avLst/>
          </a:prstGeom>
          <a:solidFill>
            <a:srgbClr val="1C4587"/>
          </a:solidFill>
        </p:spPr>
        <p:txBody>
          <a:bodyPr anchorCtr="0" anchor="t" bIns="91425" lIns="91425" spcFirstLastPara="1" rIns="91425" wrap="square" tIns="91425">
            <a:noAutofit/>
          </a:bodyPr>
          <a:lstStyle/>
          <a:p>
            <a:pPr indent="0" lvl="0" marL="0" rtl="0" algn="l">
              <a:spcBef>
                <a:spcPts val="0"/>
              </a:spcBef>
              <a:spcAft>
                <a:spcPts val="0"/>
              </a:spcAft>
              <a:buNone/>
            </a:pPr>
            <a:r>
              <a:rPr b="1" lang="en" sz="1900">
                <a:solidFill>
                  <a:srgbClr val="FFFFFF"/>
                </a:solidFill>
              </a:rPr>
              <a:t>Monica is a 4th  grade student with the disability of OHI due to ADHD, which impacts her acquisition of knowledge and skills in the classroom. </a:t>
            </a:r>
            <a:endParaRPr b="1" sz="1900">
              <a:solidFill>
                <a:srgbClr val="FFFFFF"/>
              </a:solidFill>
            </a:endParaRPr>
          </a:p>
        </p:txBody>
      </p:sp>
      <p:graphicFrame>
        <p:nvGraphicFramePr>
          <p:cNvPr id="691" name="Google Shape;691;p88"/>
          <p:cNvGraphicFramePr/>
          <p:nvPr/>
        </p:nvGraphicFramePr>
        <p:xfrm>
          <a:off x="170688" y="851263"/>
          <a:ext cx="3000000" cy="3000000"/>
        </p:xfrm>
        <a:graphic>
          <a:graphicData uri="http://schemas.openxmlformats.org/drawingml/2006/table">
            <a:tbl>
              <a:tblPr>
                <a:noFill/>
                <a:tableStyleId>{72EAD7AE-74A7-4B32-BBF3-9DA3916A58C0}</a:tableStyleId>
              </a:tblPr>
              <a:tblGrid>
                <a:gridCol w="1824450"/>
                <a:gridCol w="2215500"/>
                <a:gridCol w="2381325"/>
                <a:gridCol w="2381325"/>
              </a:tblGrid>
              <a:tr h="686425">
                <a:tc>
                  <a:txBody>
                    <a:bodyPr/>
                    <a:lstStyle/>
                    <a:p>
                      <a:pPr indent="0" lvl="0" marL="0" rtl="0" algn="l">
                        <a:spcBef>
                          <a:spcPts val="0"/>
                        </a:spcBef>
                        <a:spcAft>
                          <a:spcPts val="0"/>
                        </a:spcAft>
                        <a:buClr>
                          <a:schemeClr val="dk1"/>
                        </a:buClr>
                        <a:buSzPts val="1100"/>
                        <a:buFont typeface="Arial"/>
                        <a:buNone/>
                      </a:pPr>
                      <a:r>
                        <a:rPr b="1" lang="en" sz="1600">
                          <a:solidFill>
                            <a:schemeClr val="dk1"/>
                          </a:solidFill>
                          <a:latin typeface="Calibri"/>
                          <a:ea typeface="Calibri"/>
                          <a:cs typeface="Calibri"/>
                          <a:sym typeface="Calibri"/>
                        </a:rPr>
                        <a:t>Modifications to</a:t>
                      </a:r>
                      <a:endParaRPr b="1" sz="16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 sz="1600">
                          <a:solidFill>
                            <a:schemeClr val="dk1"/>
                          </a:solidFill>
                          <a:latin typeface="Calibri"/>
                          <a:ea typeface="Calibri"/>
                          <a:cs typeface="Calibri"/>
                          <a:sym typeface="Calibri"/>
                        </a:rPr>
                        <a:t>Content</a:t>
                      </a:r>
                      <a:endParaRPr b="1" sz="1600"/>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666666"/>
                      </a:solidFill>
                      <a:prstDash val="solid"/>
                      <a:round/>
                      <a:headEnd len="sm" w="sm" type="none"/>
                      <a:tailEnd len="sm" w="sm" type="none"/>
                    </a:lnT>
                    <a:lnB cap="flat" cmpd="sng" w="38100">
                      <a:solidFill>
                        <a:srgbClr val="666666"/>
                      </a:solidFill>
                      <a:prstDash val="solid"/>
                      <a:round/>
                      <a:headEnd len="sm" w="sm" type="none"/>
                      <a:tailEnd len="sm" w="sm" type="none"/>
                    </a:lnB>
                  </a:tcPr>
                </a:tc>
                <a:tc>
                  <a:txBody>
                    <a:bodyPr/>
                    <a:lstStyle/>
                    <a:p>
                      <a:pPr indent="0" lvl="0" marL="0" rtl="0" algn="l">
                        <a:spcBef>
                          <a:spcPts val="0"/>
                        </a:spcBef>
                        <a:spcAft>
                          <a:spcPts val="0"/>
                        </a:spcAft>
                        <a:buNone/>
                      </a:pPr>
                      <a:r>
                        <a:rPr b="1" lang="en" sz="1600"/>
                        <a:t>Research-Based Instruction </a:t>
                      </a:r>
                      <a:endParaRPr b="1" sz="1600"/>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666666"/>
                      </a:solidFill>
                      <a:prstDash val="solid"/>
                      <a:round/>
                      <a:headEnd len="sm" w="sm" type="none"/>
                      <a:tailEnd len="sm" w="sm" type="none"/>
                    </a:lnT>
                    <a:lnB cap="flat" cmpd="sng" w="38100">
                      <a:solidFill>
                        <a:srgbClr val="666666"/>
                      </a:solidFill>
                      <a:prstDash val="solid"/>
                      <a:round/>
                      <a:headEnd len="sm" w="sm" type="none"/>
                      <a:tailEnd len="sm" w="sm" type="none"/>
                    </a:lnB>
                  </a:tcPr>
                </a:tc>
                <a:tc>
                  <a:txBody>
                    <a:bodyPr/>
                    <a:lstStyle/>
                    <a:p>
                      <a:pPr indent="0" lvl="0" marL="0" rtl="0" algn="l">
                        <a:spcBef>
                          <a:spcPts val="0"/>
                        </a:spcBef>
                        <a:spcAft>
                          <a:spcPts val="0"/>
                        </a:spcAft>
                        <a:buNone/>
                      </a:pPr>
                      <a:r>
                        <a:rPr b="1" lang="en" sz="1600"/>
                        <a:t>Delivery of Instruction</a:t>
                      </a:r>
                      <a:endParaRPr b="1" sz="1600"/>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666666"/>
                      </a:solidFill>
                      <a:prstDash val="solid"/>
                      <a:round/>
                      <a:headEnd len="sm" w="sm" type="none"/>
                      <a:tailEnd len="sm" w="sm" type="none"/>
                    </a:lnT>
                    <a:lnB cap="flat" cmpd="sng" w="38100">
                      <a:solidFill>
                        <a:srgbClr val="666666"/>
                      </a:solidFill>
                      <a:prstDash val="solid"/>
                      <a:round/>
                      <a:headEnd len="sm" w="sm" type="none"/>
                      <a:tailEnd len="sm" w="sm" type="none"/>
                    </a:lnB>
                  </a:tcPr>
                </a:tc>
                <a:tc>
                  <a:txBody>
                    <a:bodyPr/>
                    <a:lstStyle/>
                    <a:p>
                      <a:pPr indent="0" lvl="0" marL="0" rtl="0" algn="l">
                        <a:spcBef>
                          <a:spcPts val="0"/>
                        </a:spcBef>
                        <a:spcAft>
                          <a:spcPts val="0"/>
                        </a:spcAft>
                        <a:buNone/>
                      </a:pPr>
                      <a:r>
                        <a:rPr b="1" lang="en" sz="1600"/>
                        <a:t>Progress Monitoring</a:t>
                      </a:r>
                      <a:endParaRPr b="1" sz="1600"/>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666666"/>
                      </a:solidFill>
                      <a:prstDash val="solid"/>
                      <a:round/>
                      <a:headEnd len="sm" w="sm" type="none"/>
                      <a:tailEnd len="sm" w="sm" type="none"/>
                    </a:lnT>
                    <a:lnB cap="flat" cmpd="sng" w="38100">
                      <a:solidFill>
                        <a:srgbClr val="666666"/>
                      </a:solidFill>
                      <a:prstDash val="solid"/>
                      <a:round/>
                      <a:headEnd len="sm" w="sm" type="none"/>
                      <a:tailEnd len="sm" w="sm" type="none"/>
                    </a:lnB>
                  </a:tcPr>
                </a:tc>
              </a:tr>
              <a:tr h="2617825">
                <a:tc>
                  <a:txBody>
                    <a:bodyPr/>
                    <a:lstStyle/>
                    <a:p>
                      <a:pPr indent="0" lvl="0" marL="0" rtl="0" algn="l">
                        <a:spcBef>
                          <a:spcPts val="0"/>
                        </a:spcBef>
                        <a:spcAft>
                          <a:spcPts val="0"/>
                        </a:spcAft>
                        <a:buNone/>
                      </a:pPr>
                      <a:r>
                        <a:rPr lang="en" sz="1800"/>
                        <a:t>None</a:t>
                      </a:r>
                      <a:endParaRPr sz="1800"/>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666666"/>
                      </a:solidFill>
                      <a:prstDash val="solid"/>
                      <a:round/>
                      <a:headEnd len="sm" w="sm" type="none"/>
                      <a:tailEnd len="sm" w="sm" type="none"/>
                    </a:lnT>
                    <a:lnB cap="flat" cmpd="sng" w="38100">
                      <a:solidFill>
                        <a:srgbClr val="666666"/>
                      </a:solidFill>
                      <a:prstDash val="solid"/>
                      <a:round/>
                      <a:headEnd len="sm" w="sm" type="none"/>
                      <a:tailEnd len="sm" w="sm" type="none"/>
                    </a:lnB>
                  </a:tcPr>
                </a:tc>
                <a:tc>
                  <a:txBody>
                    <a:bodyPr/>
                    <a:lstStyle/>
                    <a:p>
                      <a:pPr indent="0" lvl="0" marL="0" rtl="0" algn="l">
                        <a:spcBef>
                          <a:spcPts val="0"/>
                        </a:spcBef>
                        <a:spcAft>
                          <a:spcPts val="0"/>
                        </a:spcAft>
                        <a:buNone/>
                      </a:pPr>
                      <a:r>
                        <a:rPr lang="en"/>
                        <a:t>Positive Behavior Interventions and Supports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solidFill>
                            <a:schemeClr val="dk1"/>
                          </a:solidFill>
                        </a:rPr>
                        <a:t>Direct Instruction on procedures and daily routines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666666"/>
                      </a:solidFill>
                      <a:prstDash val="solid"/>
                      <a:round/>
                      <a:headEnd len="sm" w="sm" type="none"/>
                      <a:tailEnd len="sm" w="sm" type="none"/>
                    </a:lnT>
                    <a:lnB cap="flat" cmpd="sng" w="38100">
                      <a:solidFill>
                        <a:srgbClr val="666666"/>
                      </a:solidFill>
                      <a:prstDash val="solid"/>
                      <a:round/>
                      <a:headEnd len="sm" w="sm" type="none"/>
                      <a:tailEnd len="sm" w="sm" type="none"/>
                    </a:lnB>
                  </a:tcPr>
                </a:tc>
                <a:tc>
                  <a:txBody>
                    <a:bodyPr/>
                    <a:lstStyle/>
                    <a:p>
                      <a:pPr indent="-317500" lvl="0" marL="457200" rtl="0" algn="l">
                        <a:spcBef>
                          <a:spcPts val="0"/>
                        </a:spcBef>
                        <a:spcAft>
                          <a:spcPts val="0"/>
                        </a:spcAft>
                        <a:buSzPts val="1400"/>
                        <a:buChar char="●"/>
                      </a:pPr>
                      <a:r>
                        <a:rPr lang="en">
                          <a:solidFill>
                            <a:schemeClr val="dk1"/>
                          </a:solidFill>
                        </a:rPr>
                        <a:t>Engagement strategies-multiple opportunities to respond with movement</a:t>
                      </a:r>
                      <a:endParaRPr/>
                    </a:p>
                    <a:p>
                      <a:pPr indent="-317500" lvl="0" marL="457200" rtl="0" algn="l">
                        <a:lnSpc>
                          <a:spcPct val="100000"/>
                        </a:lnSpc>
                        <a:spcBef>
                          <a:spcPts val="0"/>
                        </a:spcBef>
                        <a:spcAft>
                          <a:spcPts val="0"/>
                        </a:spcAft>
                        <a:buSzPts val="1400"/>
                        <a:buChar char="●"/>
                      </a:pPr>
                      <a:r>
                        <a:rPr lang="en"/>
                        <a:t>Post routines on the student’s desk</a:t>
                      </a:r>
                      <a:endParaRPr/>
                    </a:p>
                    <a:p>
                      <a:pPr indent="-317500" lvl="0" marL="457200" rtl="0" algn="l">
                        <a:lnSpc>
                          <a:spcPct val="100000"/>
                        </a:lnSpc>
                        <a:spcBef>
                          <a:spcPts val="0"/>
                        </a:spcBef>
                        <a:spcAft>
                          <a:spcPts val="0"/>
                        </a:spcAft>
                        <a:buSzPts val="1400"/>
                        <a:buChar char="●"/>
                      </a:pPr>
                      <a:r>
                        <a:rPr lang="en"/>
                        <a:t>Use visual cues to remind student of a specific routine</a:t>
                      </a:r>
                      <a:endParaRPr/>
                    </a:p>
                    <a:p>
                      <a:pPr indent="-317500" lvl="0" marL="457200" rtl="0" algn="l">
                        <a:lnSpc>
                          <a:spcPct val="100000"/>
                        </a:lnSpc>
                        <a:spcBef>
                          <a:spcPts val="0"/>
                        </a:spcBef>
                        <a:spcAft>
                          <a:spcPts val="0"/>
                        </a:spcAft>
                        <a:buSzPts val="1400"/>
                        <a:buChar char="●"/>
                      </a:pPr>
                      <a:r>
                        <a:rPr lang="en"/>
                        <a:t>Activity sequencing with choice</a:t>
                      </a:r>
                      <a:endParaRPr/>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666666"/>
                      </a:solidFill>
                      <a:prstDash val="solid"/>
                      <a:round/>
                      <a:headEnd len="sm" w="sm" type="none"/>
                      <a:tailEnd len="sm" w="sm" type="none"/>
                    </a:lnT>
                    <a:lnB cap="flat" cmpd="sng" w="38100">
                      <a:solidFill>
                        <a:srgbClr val="666666"/>
                      </a:solidFill>
                      <a:prstDash val="solid"/>
                      <a:round/>
                      <a:headEnd len="sm" w="sm" type="none"/>
                      <a:tailEnd len="sm" w="sm" type="none"/>
                    </a:lnB>
                  </a:tcPr>
                </a:tc>
                <a:tc>
                  <a:txBody>
                    <a:bodyPr/>
                    <a:lstStyle/>
                    <a:p>
                      <a:pPr indent="0" lvl="0" marL="0" rtl="0" algn="ctr">
                        <a:spcBef>
                          <a:spcPts val="0"/>
                        </a:spcBef>
                        <a:spcAft>
                          <a:spcPts val="0"/>
                        </a:spcAft>
                        <a:buNone/>
                      </a:pPr>
                      <a:r>
                        <a:t/>
                      </a:r>
                      <a:endParaRPr b="1" i="1"/>
                    </a:p>
                    <a:p>
                      <a:pPr indent="-228600" lvl="0" marL="457200" rtl="0" algn="l">
                        <a:spcBef>
                          <a:spcPts val="0"/>
                        </a:spcBef>
                        <a:spcAft>
                          <a:spcPts val="0"/>
                        </a:spcAft>
                        <a:buNone/>
                      </a:pPr>
                      <a:r>
                        <a:t/>
                      </a:r>
                      <a:endParaRPr>
                        <a:solidFill>
                          <a:schemeClr val="dk1"/>
                        </a:solidFill>
                      </a:endParaRPr>
                    </a:p>
                    <a:p>
                      <a:pPr indent="-228600" lvl="0" marL="457200" rtl="0" algn="l">
                        <a:spcBef>
                          <a:spcPts val="0"/>
                        </a:spcBef>
                        <a:spcAft>
                          <a:spcPts val="0"/>
                        </a:spcAft>
                        <a:buNone/>
                      </a:pPr>
                      <a:r>
                        <a:t/>
                      </a:r>
                      <a:endParaRPr>
                        <a:solidFill>
                          <a:schemeClr val="dk1"/>
                        </a:solidFill>
                      </a:endParaRPr>
                    </a:p>
                    <a:p>
                      <a:pPr indent="-228600" lvl="0" marL="457200" rtl="0" algn="l">
                        <a:spcBef>
                          <a:spcPts val="0"/>
                        </a:spcBef>
                        <a:spcAft>
                          <a:spcPts val="0"/>
                        </a:spcAft>
                        <a:buNone/>
                      </a:pPr>
                      <a:r>
                        <a:t/>
                      </a:r>
                      <a:endParaRPr>
                        <a:solidFill>
                          <a:schemeClr val="dk1"/>
                        </a:solidFill>
                      </a:endParaRPr>
                    </a:p>
                    <a:p>
                      <a:pPr indent="0" lvl="0" marL="0" rtl="0" algn="ctr">
                        <a:spcBef>
                          <a:spcPts val="0"/>
                        </a:spcBef>
                        <a:spcAft>
                          <a:spcPts val="0"/>
                        </a:spcAft>
                        <a:buNone/>
                      </a:pPr>
                      <a:r>
                        <a:rPr b="1" i="1" lang="en">
                          <a:highlight>
                            <a:srgbClr val="FFFF00"/>
                          </a:highlight>
                        </a:rPr>
                        <a:t>What are some ways to progress monitor this goal?</a:t>
                      </a:r>
                      <a:endParaRPr b="1" i="1">
                        <a:highlight>
                          <a:srgbClr val="FFFF00"/>
                        </a:highlight>
                      </a:endParaRPr>
                    </a:p>
                    <a:p>
                      <a:pPr indent="-228600" lvl="0" marL="457200" rtl="0" algn="l">
                        <a:spcBef>
                          <a:spcPts val="0"/>
                        </a:spcBef>
                        <a:spcAft>
                          <a:spcPts val="0"/>
                        </a:spcAft>
                        <a:buNone/>
                      </a:pPr>
                      <a:r>
                        <a:t/>
                      </a:r>
                      <a:endParaRPr>
                        <a:solidFill>
                          <a:schemeClr val="dk1"/>
                        </a:solidFill>
                      </a:endParaRPr>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666666"/>
                      </a:solidFill>
                      <a:prstDash val="solid"/>
                      <a:round/>
                      <a:headEnd len="sm" w="sm" type="none"/>
                      <a:tailEnd len="sm" w="sm" type="none"/>
                    </a:lnT>
                    <a:lnB cap="flat" cmpd="sng" w="38100">
                      <a:solidFill>
                        <a:srgbClr val="666666"/>
                      </a:solidFill>
                      <a:prstDash val="solid"/>
                      <a:round/>
                      <a:headEnd len="sm" w="sm" type="none"/>
                      <a:tailEnd len="sm" w="sm" type="none"/>
                    </a:lnB>
                  </a:tcPr>
                </a:tc>
              </a:tr>
              <a:tr h="663100">
                <a:tc gridSpan="4">
                  <a:txBody>
                    <a:bodyPr/>
                    <a:lstStyle/>
                    <a:p>
                      <a:pPr indent="0" lvl="0" marL="0" rtl="0" algn="l">
                        <a:spcBef>
                          <a:spcPts val="0"/>
                        </a:spcBef>
                        <a:spcAft>
                          <a:spcPts val="0"/>
                        </a:spcAft>
                        <a:buNone/>
                      </a:pPr>
                      <a:r>
                        <a:rPr b="1" i="1" lang="en"/>
                        <a:t>While PBiS may be implemented school-wide, the specific components the child needs have been identified and defined. The IEP team has determined SDI is needed for behavior support.</a:t>
                      </a:r>
                      <a:endParaRPr b="1" i="1"/>
                    </a:p>
                  </a:txBody>
                  <a:tcPr marT="91425" marB="91425" marR="91425" marL="91425">
                    <a:lnL cap="flat" cmpd="sng" w="38100">
                      <a:solidFill>
                        <a:srgbClr val="9E9E9E"/>
                      </a:solidFill>
                      <a:prstDash val="solid"/>
                      <a:round/>
                      <a:headEnd len="sm" w="sm" type="none"/>
                      <a:tailEnd len="sm" w="sm" type="none"/>
                    </a:lnL>
                    <a:lnR cap="flat" cmpd="sng" w="38100">
                      <a:solidFill>
                        <a:srgbClr val="666666"/>
                      </a:solidFill>
                      <a:prstDash val="solid"/>
                      <a:round/>
                      <a:headEnd len="sm" w="sm" type="none"/>
                      <a:tailEnd len="sm" w="sm" type="none"/>
                    </a:lnR>
                    <a:lnT cap="flat" cmpd="sng" w="38100">
                      <a:solidFill>
                        <a:srgbClr val="666666"/>
                      </a:solidFill>
                      <a:prstDash val="solid"/>
                      <a:round/>
                      <a:headEnd len="sm" w="sm" type="none"/>
                      <a:tailEnd len="sm" w="sm" type="none"/>
                    </a:lnT>
                    <a:lnB cap="flat" cmpd="sng" w="38100">
                      <a:solidFill>
                        <a:srgbClr val="666666"/>
                      </a:solidFill>
                      <a:prstDash val="solid"/>
                      <a:round/>
                      <a:headEnd len="sm" w="sm" type="none"/>
                      <a:tailEnd len="sm" w="sm" type="none"/>
                    </a:lnB>
                  </a:tcPr>
                </a:tc>
                <a:tc hMerge="1"/>
                <a:tc hMerge="1"/>
                <a:tc hMerge="1"/>
              </a:tr>
            </a:tbl>
          </a:graphicData>
        </a:graphic>
      </p:graphicFrame>
      <p:sp>
        <p:nvSpPr>
          <p:cNvPr id="692" name="Google Shape;692;p8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6" name="Shape 696"/>
        <p:cNvGrpSpPr/>
        <p:nvPr/>
      </p:nvGrpSpPr>
      <p:grpSpPr>
        <a:xfrm>
          <a:off x="0" y="0"/>
          <a:ext cx="0" cy="0"/>
          <a:chOff x="0" y="0"/>
          <a:chExt cx="0" cy="0"/>
        </a:xfrm>
      </p:grpSpPr>
      <p:sp>
        <p:nvSpPr>
          <p:cNvPr id="697" name="Google Shape;697;p89"/>
          <p:cNvSpPr txBox="1"/>
          <p:nvPr>
            <p:ph type="title"/>
          </p:nvPr>
        </p:nvSpPr>
        <p:spPr>
          <a:xfrm>
            <a:off x="0" y="0"/>
            <a:ext cx="9144000" cy="911700"/>
          </a:xfrm>
          <a:prstGeom prst="rect">
            <a:avLst/>
          </a:prstGeom>
          <a:solidFill>
            <a:srgbClr val="1C4587"/>
          </a:solidFill>
        </p:spPr>
        <p:txBody>
          <a:bodyPr anchorCtr="0" anchor="t" bIns="91425" lIns="91425" spcFirstLastPara="1" rIns="91425" wrap="square" tIns="91425">
            <a:noAutofit/>
          </a:bodyPr>
          <a:lstStyle/>
          <a:p>
            <a:pPr indent="0" lvl="0" marL="0" rtl="0" algn="l">
              <a:spcBef>
                <a:spcPts val="0"/>
              </a:spcBef>
              <a:spcAft>
                <a:spcPts val="0"/>
              </a:spcAft>
              <a:buNone/>
            </a:pPr>
            <a:r>
              <a:rPr b="1" lang="en" sz="2300">
                <a:solidFill>
                  <a:srgbClr val="FFFFFF"/>
                </a:solidFill>
              </a:rPr>
              <a:t>JD is a 5th grade student with a learning disability in the area of math calculation. </a:t>
            </a:r>
            <a:endParaRPr b="1" sz="2400">
              <a:solidFill>
                <a:srgbClr val="FFFFFF"/>
              </a:solidFill>
            </a:endParaRPr>
          </a:p>
        </p:txBody>
      </p:sp>
      <p:graphicFrame>
        <p:nvGraphicFramePr>
          <p:cNvPr id="698" name="Google Shape;698;p89"/>
          <p:cNvGraphicFramePr/>
          <p:nvPr/>
        </p:nvGraphicFramePr>
        <p:xfrm>
          <a:off x="47225" y="1012438"/>
          <a:ext cx="3000000" cy="3000000"/>
        </p:xfrm>
        <a:graphic>
          <a:graphicData uri="http://schemas.openxmlformats.org/drawingml/2006/table">
            <a:tbl>
              <a:tblPr>
                <a:noFill/>
                <a:tableStyleId>{72EAD7AE-74A7-4B32-BBF3-9DA3916A58C0}</a:tableStyleId>
              </a:tblPr>
              <a:tblGrid>
                <a:gridCol w="2698950"/>
                <a:gridCol w="2132600"/>
                <a:gridCol w="2132600"/>
                <a:gridCol w="2132600"/>
              </a:tblGrid>
              <a:tr h="768650">
                <a:tc>
                  <a:txBody>
                    <a:bodyPr/>
                    <a:lstStyle/>
                    <a:p>
                      <a:pPr indent="0" lvl="0" marL="0" rtl="0" algn="l">
                        <a:spcBef>
                          <a:spcPts val="0"/>
                        </a:spcBef>
                        <a:spcAft>
                          <a:spcPts val="0"/>
                        </a:spcAft>
                        <a:buClr>
                          <a:schemeClr val="dk1"/>
                        </a:buClr>
                        <a:buSzPts val="1100"/>
                        <a:buFont typeface="Arial"/>
                        <a:buNone/>
                      </a:pPr>
                      <a:r>
                        <a:rPr b="1" lang="en" sz="1600">
                          <a:solidFill>
                            <a:schemeClr val="dk1"/>
                          </a:solidFill>
                          <a:latin typeface="Calibri"/>
                          <a:ea typeface="Calibri"/>
                          <a:cs typeface="Calibri"/>
                          <a:sym typeface="Calibri"/>
                        </a:rPr>
                        <a:t>Modifications to</a:t>
                      </a:r>
                      <a:endParaRPr b="1" sz="16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 sz="1600">
                          <a:solidFill>
                            <a:schemeClr val="dk1"/>
                          </a:solidFill>
                          <a:latin typeface="Calibri"/>
                          <a:ea typeface="Calibri"/>
                          <a:cs typeface="Calibri"/>
                          <a:sym typeface="Calibri"/>
                        </a:rPr>
                        <a:t>Content</a:t>
                      </a:r>
                      <a:endParaRPr b="1" sz="1600"/>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666666"/>
                      </a:solidFill>
                      <a:prstDash val="solid"/>
                      <a:round/>
                      <a:headEnd len="sm" w="sm" type="none"/>
                      <a:tailEnd len="sm" w="sm" type="none"/>
                    </a:lnT>
                    <a:lnB cap="flat" cmpd="sng" w="38100">
                      <a:solidFill>
                        <a:srgbClr val="666666"/>
                      </a:solidFill>
                      <a:prstDash val="solid"/>
                      <a:round/>
                      <a:headEnd len="sm" w="sm" type="none"/>
                      <a:tailEnd len="sm" w="sm" type="none"/>
                    </a:lnB>
                  </a:tcPr>
                </a:tc>
                <a:tc>
                  <a:txBody>
                    <a:bodyPr/>
                    <a:lstStyle/>
                    <a:p>
                      <a:pPr indent="0" lvl="0" marL="0" rtl="0" algn="l">
                        <a:spcBef>
                          <a:spcPts val="0"/>
                        </a:spcBef>
                        <a:spcAft>
                          <a:spcPts val="0"/>
                        </a:spcAft>
                        <a:buNone/>
                      </a:pPr>
                      <a:r>
                        <a:rPr b="1" lang="en" sz="1600"/>
                        <a:t>Research-Based Instruction </a:t>
                      </a:r>
                      <a:endParaRPr b="1" sz="1600"/>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666666"/>
                      </a:solidFill>
                      <a:prstDash val="solid"/>
                      <a:round/>
                      <a:headEnd len="sm" w="sm" type="none"/>
                      <a:tailEnd len="sm" w="sm" type="none"/>
                    </a:lnT>
                    <a:lnB cap="flat" cmpd="sng" w="38100">
                      <a:solidFill>
                        <a:srgbClr val="666666"/>
                      </a:solidFill>
                      <a:prstDash val="solid"/>
                      <a:round/>
                      <a:headEnd len="sm" w="sm" type="none"/>
                      <a:tailEnd len="sm" w="sm" type="none"/>
                    </a:lnB>
                  </a:tcPr>
                </a:tc>
                <a:tc>
                  <a:txBody>
                    <a:bodyPr/>
                    <a:lstStyle/>
                    <a:p>
                      <a:pPr indent="0" lvl="0" marL="0" rtl="0" algn="l">
                        <a:spcBef>
                          <a:spcPts val="0"/>
                        </a:spcBef>
                        <a:spcAft>
                          <a:spcPts val="0"/>
                        </a:spcAft>
                        <a:buNone/>
                      </a:pPr>
                      <a:r>
                        <a:rPr b="1" lang="en" sz="1600"/>
                        <a:t>Delivery of Instruction</a:t>
                      </a:r>
                      <a:endParaRPr b="1" sz="1600"/>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666666"/>
                      </a:solidFill>
                      <a:prstDash val="solid"/>
                      <a:round/>
                      <a:headEnd len="sm" w="sm" type="none"/>
                      <a:tailEnd len="sm" w="sm" type="none"/>
                    </a:lnT>
                    <a:lnB cap="flat" cmpd="sng" w="38100">
                      <a:solidFill>
                        <a:srgbClr val="666666"/>
                      </a:solidFill>
                      <a:prstDash val="solid"/>
                      <a:round/>
                      <a:headEnd len="sm" w="sm" type="none"/>
                      <a:tailEnd len="sm" w="sm" type="none"/>
                    </a:lnB>
                  </a:tcPr>
                </a:tc>
                <a:tc>
                  <a:txBody>
                    <a:bodyPr/>
                    <a:lstStyle/>
                    <a:p>
                      <a:pPr indent="0" lvl="0" marL="0" rtl="0" algn="l">
                        <a:spcBef>
                          <a:spcPts val="0"/>
                        </a:spcBef>
                        <a:spcAft>
                          <a:spcPts val="0"/>
                        </a:spcAft>
                        <a:buNone/>
                      </a:pPr>
                      <a:r>
                        <a:rPr b="1" lang="en" sz="1600"/>
                        <a:t>Progress Monitoring</a:t>
                      </a:r>
                      <a:endParaRPr b="1" sz="1600"/>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666666"/>
                      </a:solidFill>
                      <a:prstDash val="solid"/>
                      <a:round/>
                      <a:headEnd len="sm" w="sm" type="none"/>
                      <a:tailEnd len="sm" w="sm" type="none"/>
                    </a:lnT>
                    <a:lnB cap="flat" cmpd="sng" w="38100">
                      <a:solidFill>
                        <a:srgbClr val="666666"/>
                      </a:solidFill>
                      <a:prstDash val="solid"/>
                      <a:round/>
                      <a:headEnd len="sm" w="sm" type="none"/>
                      <a:tailEnd len="sm" w="sm" type="none"/>
                    </a:lnB>
                  </a:tcPr>
                </a:tc>
              </a:tr>
              <a:tr h="2325575">
                <a:tc>
                  <a:txBody>
                    <a:bodyPr/>
                    <a:lstStyle/>
                    <a:p>
                      <a:pPr indent="0" lvl="0" marL="0" rtl="0" algn="l">
                        <a:spcBef>
                          <a:spcPts val="0"/>
                        </a:spcBef>
                        <a:spcAft>
                          <a:spcPts val="0"/>
                        </a:spcAft>
                        <a:buNone/>
                      </a:pPr>
                      <a:r>
                        <a:rPr lang="en" sz="1600"/>
                        <a:t>Multiplication problems limited to </a:t>
                      </a:r>
                      <a:r>
                        <a:rPr lang="en" sz="1600"/>
                        <a:t>1-2 digits but not ready for grade-level 3 digits</a:t>
                      </a:r>
                      <a:endParaRPr sz="1600"/>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666666"/>
                      </a:solidFill>
                      <a:prstDash val="solid"/>
                      <a:round/>
                      <a:headEnd len="sm" w="sm" type="none"/>
                      <a:tailEnd len="sm" w="sm" type="none"/>
                    </a:lnT>
                    <a:lnB cap="flat" cmpd="sng" w="38100">
                      <a:solidFill>
                        <a:srgbClr val="666666"/>
                      </a:solidFill>
                      <a:prstDash val="solid"/>
                      <a:round/>
                      <a:headEnd len="sm" w="sm" type="none"/>
                      <a:tailEnd len="sm" w="sm" type="none"/>
                    </a:lnB>
                  </a:tcPr>
                </a:tc>
                <a:tc>
                  <a:txBody>
                    <a:bodyPr/>
                    <a:lstStyle/>
                    <a:p>
                      <a:pPr indent="0" lvl="0" marL="0" rtl="0" algn="l">
                        <a:spcBef>
                          <a:spcPts val="0"/>
                        </a:spcBef>
                        <a:spcAft>
                          <a:spcPts val="0"/>
                        </a:spcAft>
                        <a:buNone/>
                      </a:pPr>
                      <a:r>
                        <a:rPr lang="en" sz="1700"/>
                        <a:t>Chunk</a:t>
                      </a:r>
                      <a:r>
                        <a:rPr lang="en"/>
                        <a:t> </a:t>
                      </a:r>
                      <a:r>
                        <a:rPr lang="en" sz="1600">
                          <a:solidFill>
                            <a:srgbClr val="202124"/>
                          </a:solidFill>
                          <a:highlight>
                            <a:srgbClr val="FFFFFF"/>
                          </a:highlight>
                        </a:rPr>
                        <a:t>individual pieces of information and group</a:t>
                      </a:r>
                      <a:endParaRPr sz="1600">
                        <a:solidFill>
                          <a:srgbClr val="202124"/>
                        </a:solidFill>
                        <a:highlight>
                          <a:srgbClr val="FFFFFF"/>
                        </a:highlight>
                      </a:endParaRPr>
                    </a:p>
                    <a:p>
                      <a:pPr indent="0" lvl="0" marL="0" rtl="0" algn="l">
                        <a:spcBef>
                          <a:spcPts val="0"/>
                        </a:spcBef>
                        <a:spcAft>
                          <a:spcPts val="0"/>
                        </a:spcAft>
                        <a:buNone/>
                      </a:pPr>
                      <a:r>
                        <a:rPr lang="en" sz="1600">
                          <a:solidFill>
                            <a:srgbClr val="202124"/>
                          </a:solidFill>
                          <a:highlight>
                            <a:srgbClr val="FFFFFF"/>
                          </a:highlight>
                        </a:rPr>
                        <a:t>them into larger units</a:t>
                      </a:r>
                      <a:endParaRPr sz="1600"/>
                    </a:p>
                    <a:p>
                      <a:pPr indent="0" lvl="0" marL="0" rtl="0" algn="l">
                        <a:spcBef>
                          <a:spcPts val="0"/>
                        </a:spcBef>
                        <a:spcAft>
                          <a:spcPts val="0"/>
                        </a:spcAft>
                        <a:buNone/>
                      </a:pPr>
                      <a:r>
                        <a:t/>
                      </a:r>
                      <a:endParaRPr sz="1700"/>
                    </a:p>
                    <a:p>
                      <a:pPr indent="0" lvl="0" marL="0" rtl="0" algn="l">
                        <a:spcBef>
                          <a:spcPts val="0"/>
                        </a:spcBef>
                        <a:spcAft>
                          <a:spcPts val="0"/>
                        </a:spcAft>
                        <a:buNone/>
                      </a:pPr>
                      <a:r>
                        <a:t/>
                      </a:r>
                      <a:endParaRPr sz="1600"/>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666666"/>
                      </a:solidFill>
                      <a:prstDash val="solid"/>
                      <a:round/>
                      <a:headEnd len="sm" w="sm" type="none"/>
                      <a:tailEnd len="sm" w="sm" type="none"/>
                    </a:lnT>
                    <a:lnB cap="flat" cmpd="sng" w="38100">
                      <a:solidFill>
                        <a:srgbClr val="666666"/>
                      </a:solidFill>
                      <a:prstDash val="solid"/>
                      <a:round/>
                      <a:headEnd len="sm" w="sm" type="none"/>
                      <a:tailEnd len="sm" w="sm" type="none"/>
                    </a:lnB>
                  </a:tcPr>
                </a:tc>
                <a:tc>
                  <a:txBody>
                    <a:bodyPr/>
                    <a:lstStyle/>
                    <a:p>
                      <a:pPr indent="-330200" lvl="0" marL="457200" rtl="0" algn="l">
                        <a:lnSpc>
                          <a:spcPct val="100000"/>
                        </a:lnSpc>
                        <a:spcBef>
                          <a:spcPts val="0"/>
                        </a:spcBef>
                        <a:spcAft>
                          <a:spcPts val="0"/>
                        </a:spcAft>
                        <a:buSzPts val="1600"/>
                        <a:buChar char="●"/>
                      </a:pPr>
                      <a:r>
                        <a:rPr lang="en" sz="1600"/>
                        <a:t>Steps of multistep word problems are bulleted</a:t>
                      </a:r>
                      <a:endParaRPr sz="1600"/>
                    </a:p>
                    <a:p>
                      <a:pPr indent="-330200" lvl="0" marL="457200" rtl="0" algn="l">
                        <a:lnSpc>
                          <a:spcPct val="115000"/>
                        </a:lnSpc>
                        <a:spcBef>
                          <a:spcPts val="0"/>
                        </a:spcBef>
                        <a:spcAft>
                          <a:spcPts val="0"/>
                        </a:spcAft>
                        <a:buSzPts val="1600"/>
                        <a:buChar char="●"/>
                      </a:pPr>
                      <a:r>
                        <a:rPr lang="en" sz="1600"/>
                        <a:t>Use of calculator</a:t>
                      </a:r>
                      <a:endParaRPr sz="1600"/>
                    </a:p>
                    <a:p>
                      <a:pPr indent="-330200" lvl="0" marL="457200" rtl="0" algn="l">
                        <a:lnSpc>
                          <a:spcPct val="115000"/>
                        </a:lnSpc>
                        <a:spcBef>
                          <a:spcPts val="0"/>
                        </a:spcBef>
                        <a:spcAft>
                          <a:spcPts val="0"/>
                        </a:spcAft>
                        <a:buSzPts val="1600"/>
                        <a:buChar char="●"/>
                      </a:pPr>
                      <a:r>
                        <a:rPr lang="en" sz="1600"/>
                        <a:t>Extended time</a:t>
                      </a:r>
                      <a:endParaRPr sz="1600"/>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666666"/>
                      </a:solidFill>
                      <a:prstDash val="solid"/>
                      <a:round/>
                      <a:headEnd len="sm" w="sm" type="none"/>
                      <a:tailEnd len="sm" w="sm" type="none"/>
                    </a:lnT>
                    <a:lnB cap="flat" cmpd="sng" w="38100">
                      <a:solidFill>
                        <a:srgbClr val="666666"/>
                      </a:solidFill>
                      <a:prstDash val="solid"/>
                      <a:round/>
                      <a:headEnd len="sm" w="sm" type="none"/>
                      <a:tailEnd len="sm" w="sm" type="none"/>
                    </a:lnB>
                  </a:tcPr>
                </a:tc>
                <a:tc>
                  <a:txBody>
                    <a:bodyPr/>
                    <a:lstStyle/>
                    <a:p>
                      <a:pPr indent="-228600" lvl="0" marL="457200" rtl="0" algn="l">
                        <a:lnSpc>
                          <a:spcPct val="100000"/>
                        </a:lnSpc>
                        <a:spcBef>
                          <a:spcPts val="0"/>
                        </a:spcBef>
                        <a:spcAft>
                          <a:spcPts val="0"/>
                        </a:spcAft>
                        <a:buNone/>
                      </a:pPr>
                      <a:r>
                        <a:t/>
                      </a:r>
                      <a:endParaRPr sz="1600"/>
                    </a:p>
                    <a:p>
                      <a:pPr indent="-228600" lvl="0" marL="457200" rtl="0" algn="l">
                        <a:lnSpc>
                          <a:spcPct val="100000"/>
                        </a:lnSpc>
                        <a:spcBef>
                          <a:spcPts val="0"/>
                        </a:spcBef>
                        <a:spcAft>
                          <a:spcPts val="0"/>
                        </a:spcAft>
                        <a:buNone/>
                      </a:pPr>
                      <a:r>
                        <a:t/>
                      </a:r>
                      <a:endParaRPr sz="1600"/>
                    </a:p>
                    <a:p>
                      <a:pPr indent="-228600" lvl="0" marL="457200" rtl="0" algn="l">
                        <a:lnSpc>
                          <a:spcPct val="100000"/>
                        </a:lnSpc>
                        <a:spcBef>
                          <a:spcPts val="0"/>
                        </a:spcBef>
                        <a:spcAft>
                          <a:spcPts val="0"/>
                        </a:spcAft>
                        <a:buNone/>
                      </a:pPr>
                      <a:r>
                        <a:t/>
                      </a:r>
                      <a:endParaRPr sz="1600"/>
                    </a:p>
                    <a:p>
                      <a:pPr indent="0" lvl="0" marL="0" rtl="0" algn="ctr">
                        <a:spcBef>
                          <a:spcPts val="0"/>
                        </a:spcBef>
                        <a:spcAft>
                          <a:spcPts val="0"/>
                        </a:spcAft>
                        <a:buNone/>
                      </a:pPr>
                      <a:r>
                        <a:rPr b="1" i="1" lang="en">
                          <a:highlight>
                            <a:srgbClr val="FFFF00"/>
                          </a:highlight>
                        </a:rPr>
                        <a:t>What are some ways to progress monitor this goal?</a:t>
                      </a:r>
                      <a:endParaRPr b="1" i="1">
                        <a:highlight>
                          <a:srgbClr val="FFFF00"/>
                        </a:highlight>
                      </a:endParaRPr>
                    </a:p>
                    <a:p>
                      <a:pPr indent="-228600" lvl="0" marL="457200" rtl="0" algn="l">
                        <a:lnSpc>
                          <a:spcPct val="100000"/>
                        </a:lnSpc>
                        <a:spcBef>
                          <a:spcPts val="0"/>
                        </a:spcBef>
                        <a:spcAft>
                          <a:spcPts val="0"/>
                        </a:spcAft>
                        <a:buNone/>
                      </a:pPr>
                      <a:r>
                        <a:t/>
                      </a:r>
                      <a:endParaRPr sz="1600"/>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666666"/>
                      </a:solidFill>
                      <a:prstDash val="solid"/>
                      <a:round/>
                      <a:headEnd len="sm" w="sm" type="none"/>
                      <a:tailEnd len="sm" w="sm" type="none"/>
                    </a:lnT>
                    <a:lnB cap="flat" cmpd="sng" w="38100">
                      <a:solidFill>
                        <a:srgbClr val="666666"/>
                      </a:solidFill>
                      <a:prstDash val="solid"/>
                      <a:round/>
                      <a:headEnd len="sm" w="sm" type="none"/>
                      <a:tailEnd len="sm" w="sm" type="none"/>
                    </a:lnB>
                  </a:tcPr>
                </a:tc>
              </a:tr>
              <a:tr h="1093125">
                <a:tc gridSpan="4">
                  <a:txBody>
                    <a:bodyPr/>
                    <a:lstStyle/>
                    <a:p>
                      <a:pPr indent="0" lvl="0" marL="0" rtl="0" algn="l">
                        <a:spcBef>
                          <a:spcPts val="0"/>
                        </a:spcBef>
                        <a:spcAft>
                          <a:spcPts val="0"/>
                        </a:spcAft>
                        <a:buNone/>
                      </a:pPr>
                      <a:r>
                        <a:rPr b="1" lang="en" sz="1500"/>
                        <a:t>While the teacher may allow any student to use a student to use a calculator at times, JD requires it for math calculation when doing grade level standards. The teacher may also instruct students to deconstruct math word problems into bulleted steps, however JD must receive word problems in that format. </a:t>
                      </a:r>
                      <a:endParaRPr b="1" sz="1500"/>
                    </a:p>
                  </a:txBody>
                  <a:tcPr marT="91425" marB="91425" marR="91425" marL="91425">
                    <a:lnL cap="flat" cmpd="sng" w="38100">
                      <a:solidFill>
                        <a:srgbClr val="9E9E9E"/>
                      </a:solidFill>
                      <a:prstDash val="solid"/>
                      <a:round/>
                      <a:headEnd len="sm" w="sm" type="none"/>
                      <a:tailEnd len="sm" w="sm" type="none"/>
                    </a:lnL>
                    <a:lnR cap="flat" cmpd="sng" w="38100">
                      <a:solidFill>
                        <a:srgbClr val="666666"/>
                      </a:solidFill>
                      <a:prstDash val="solid"/>
                      <a:round/>
                      <a:headEnd len="sm" w="sm" type="none"/>
                      <a:tailEnd len="sm" w="sm" type="none"/>
                    </a:lnR>
                    <a:lnT cap="flat" cmpd="sng" w="38100">
                      <a:solidFill>
                        <a:srgbClr val="666666"/>
                      </a:solidFill>
                      <a:prstDash val="solid"/>
                      <a:round/>
                      <a:headEnd len="sm" w="sm" type="none"/>
                      <a:tailEnd len="sm" w="sm" type="none"/>
                    </a:lnT>
                    <a:lnB cap="flat" cmpd="sng" w="38100">
                      <a:solidFill>
                        <a:srgbClr val="666666"/>
                      </a:solidFill>
                      <a:prstDash val="solid"/>
                      <a:round/>
                      <a:headEnd len="sm" w="sm" type="none"/>
                      <a:tailEnd len="sm" w="sm" type="none"/>
                    </a:lnB>
                  </a:tcPr>
                </a:tc>
                <a:tc hMerge="1"/>
                <a:tc hMerge="1"/>
                <a:tc hMerge="1"/>
              </a:tr>
            </a:tbl>
          </a:graphicData>
        </a:graphic>
      </p:graphicFrame>
      <p:sp>
        <p:nvSpPr>
          <p:cNvPr id="699" name="Google Shape;699;p8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sp>
        <p:nvSpPr>
          <p:cNvPr id="704" name="Google Shape;704;p90"/>
          <p:cNvSpPr txBox="1"/>
          <p:nvPr>
            <p:ph type="title"/>
          </p:nvPr>
        </p:nvSpPr>
        <p:spPr>
          <a:xfrm>
            <a:off x="9125" y="828600"/>
            <a:ext cx="9144000" cy="689700"/>
          </a:xfrm>
          <a:prstGeom prst="rect">
            <a:avLst/>
          </a:prstGeom>
          <a:solidFill>
            <a:srgbClr val="1C4587"/>
          </a:solidFill>
        </p:spPr>
        <p:txBody>
          <a:bodyPr anchorCtr="0" anchor="t" bIns="91425" lIns="91425" spcFirstLastPara="1" rIns="91425" wrap="square" tIns="91425">
            <a:noAutofit/>
          </a:bodyPr>
          <a:lstStyle/>
          <a:p>
            <a:pPr indent="0" lvl="0" marL="0" rtl="0" algn="l">
              <a:spcBef>
                <a:spcPts val="0"/>
              </a:spcBef>
              <a:spcAft>
                <a:spcPts val="0"/>
              </a:spcAft>
              <a:buNone/>
            </a:pPr>
            <a:r>
              <a:rPr b="1" lang="en" sz="1900">
                <a:solidFill>
                  <a:srgbClr val="FFFFFF"/>
                </a:solidFill>
              </a:rPr>
              <a:t> Use Handout # 5 to complete the chart below based on the provided information.</a:t>
            </a:r>
            <a:endParaRPr b="1" sz="1900">
              <a:solidFill>
                <a:srgbClr val="FFFFFF"/>
              </a:solidFill>
            </a:endParaRPr>
          </a:p>
        </p:txBody>
      </p:sp>
      <p:graphicFrame>
        <p:nvGraphicFramePr>
          <p:cNvPr id="705" name="Google Shape;705;p90"/>
          <p:cNvGraphicFramePr/>
          <p:nvPr/>
        </p:nvGraphicFramePr>
        <p:xfrm>
          <a:off x="142925" y="1498842"/>
          <a:ext cx="3000000" cy="3000000"/>
        </p:xfrm>
        <a:graphic>
          <a:graphicData uri="http://schemas.openxmlformats.org/drawingml/2006/table">
            <a:tbl>
              <a:tblPr>
                <a:noFill/>
                <a:tableStyleId>{72EAD7AE-74A7-4B32-BBF3-9DA3916A58C0}</a:tableStyleId>
              </a:tblPr>
              <a:tblGrid>
                <a:gridCol w="2118250"/>
                <a:gridCol w="2342625"/>
                <a:gridCol w="2200825"/>
                <a:gridCol w="2214700"/>
              </a:tblGrid>
              <a:tr h="721975">
                <a:tc>
                  <a:txBody>
                    <a:bodyPr/>
                    <a:lstStyle/>
                    <a:p>
                      <a:pPr indent="0" lvl="0" marL="0" rtl="0" algn="l">
                        <a:spcBef>
                          <a:spcPts val="0"/>
                        </a:spcBef>
                        <a:spcAft>
                          <a:spcPts val="0"/>
                        </a:spcAft>
                        <a:buClr>
                          <a:schemeClr val="dk1"/>
                        </a:buClr>
                        <a:buSzPts val="1100"/>
                        <a:buFont typeface="Arial"/>
                        <a:buNone/>
                      </a:pPr>
                      <a:r>
                        <a:rPr b="1" lang="en" sz="1600">
                          <a:solidFill>
                            <a:schemeClr val="dk1"/>
                          </a:solidFill>
                          <a:latin typeface="Calibri"/>
                          <a:ea typeface="Calibri"/>
                          <a:cs typeface="Calibri"/>
                          <a:sym typeface="Calibri"/>
                        </a:rPr>
                        <a:t>Modifications to</a:t>
                      </a:r>
                      <a:endParaRPr b="1" sz="16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 sz="1600">
                          <a:solidFill>
                            <a:schemeClr val="dk1"/>
                          </a:solidFill>
                          <a:latin typeface="Calibri"/>
                          <a:ea typeface="Calibri"/>
                          <a:cs typeface="Calibri"/>
                          <a:sym typeface="Calibri"/>
                        </a:rPr>
                        <a:t>Content</a:t>
                      </a:r>
                      <a:endParaRPr b="1" sz="1600"/>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666666"/>
                      </a:solidFill>
                      <a:prstDash val="solid"/>
                      <a:round/>
                      <a:headEnd len="sm" w="sm" type="none"/>
                      <a:tailEnd len="sm" w="sm" type="none"/>
                    </a:lnT>
                    <a:lnB cap="flat" cmpd="sng" w="38100">
                      <a:solidFill>
                        <a:srgbClr val="666666"/>
                      </a:solidFill>
                      <a:prstDash val="solid"/>
                      <a:round/>
                      <a:headEnd len="sm" w="sm" type="none"/>
                      <a:tailEnd len="sm" w="sm" type="none"/>
                    </a:lnB>
                  </a:tcPr>
                </a:tc>
                <a:tc>
                  <a:txBody>
                    <a:bodyPr/>
                    <a:lstStyle/>
                    <a:p>
                      <a:pPr indent="0" lvl="0" marL="0" rtl="0" algn="l">
                        <a:spcBef>
                          <a:spcPts val="0"/>
                        </a:spcBef>
                        <a:spcAft>
                          <a:spcPts val="0"/>
                        </a:spcAft>
                        <a:buNone/>
                      </a:pPr>
                      <a:r>
                        <a:rPr b="1" lang="en" sz="1600"/>
                        <a:t>Research-Based Instruction </a:t>
                      </a:r>
                      <a:endParaRPr b="1" sz="1600"/>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666666"/>
                      </a:solidFill>
                      <a:prstDash val="solid"/>
                      <a:round/>
                      <a:headEnd len="sm" w="sm" type="none"/>
                      <a:tailEnd len="sm" w="sm" type="none"/>
                    </a:lnT>
                    <a:lnB cap="flat" cmpd="sng" w="38100">
                      <a:solidFill>
                        <a:srgbClr val="666666"/>
                      </a:solidFill>
                      <a:prstDash val="solid"/>
                      <a:round/>
                      <a:headEnd len="sm" w="sm" type="none"/>
                      <a:tailEnd len="sm" w="sm" type="none"/>
                    </a:lnB>
                  </a:tcPr>
                </a:tc>
                <a:tc>
                  <a:txBody>
                    <a:bodyPr/>
                    <a:lstStyle/>
                    <a:p>
                      <a:pPr indent="0" lvl="0" marL="0" rtl="0" algn="l">
                        <a:spcBef>
                          <a:spcPts val="0"/>
                        </a:spcBef>
                        <a:spcAft>
                          <a:spcPts val="0"/>
                        </a:spcAft>
                        <a:buNone/>
                      </a:pPr>
                      <a:r>
                        <a:rPr b="1" lang="en" sz="1600"/>
                        <a:t>Delivery of Instruction</a:t>
                      </a:r>
                      <a:endParaRPr b="1" sz="1600"/>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666666"/>
                      </a:solidFill>
                      <a:prstDash val="solid"/>
                      <a:round/>
                      <a:headEnd len="sm" w="sm" type="none"/>
                      <a:tailEnd len="sm" w="sm" type="none"/>
                    </a:lnT>
                    <a:lnB cap="flat" cmpd="sng" w="38100">
                      <a:solidFill>
                        <a:srgbClr val="666666"/>
                      </a:solidFill>
                      <a:prstDash val="solid"/>
                      <a:round/>
                      <a:headEnd len="sm" w="sm" type="none"/>
                      <a:tailEnd len="sm" w="sm" type="none"/>
                    </a:lnB>
                  </a:tcPr>
                </a:tc>
                <a:tc>
                  <a:txBody>
                    <a:bodyPr/>
                    <a:lstStyle/>
                    <a:p>
                      <a:pPr indent="0" lvl="0" marL="0" rtl="0" algn="l">
                        <a:spcBef>
                          <a:spcPts val="0"/>
                        </a:spcBef>
                        <a:spcAft>
                          <a:spcPts val="0"/>
                        </a:spcAft>
                        <a:buNone/>
                      </a:pPr>
                      <a:r>
                        <a:rPr b="1" lang="en" sz="1600"/>
                        <a:t>Progress Monitoring</a:t>
                      </a:r>
                      <a:endParaRPr b="1" sz="1600"/>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666666"/>
                      </a:solidFill>
                      <a:prstDash val="solid"/>
                      <a:round/>
                      <a:headEnd len="sm" w="sm" type="none"/>
                      <a:tailEnd len="sm" w="sm" type="none"/>
                    </a:lnT>
                    <a:lnB cap="flat" cmpd="sng" w="38100">
                      <a:solidFill>
                        <a:srgbClr val="666666"/>
                      </a:solidFill>
                      <a:prstDash val="solid"/>
                      <a:round/>
                      <a:headEnd len="sm" w="sm" type="none"/>
                      <a:tailEnd len="sm" w="sm" type="none"/>
                    </a:lnB>
                  </a:tcPr>
                </a:tc>
              </a:tr>
              <a:tr h="2033025">
                <a:tc>
                  <a:txBody>
                    <a:bodyPr/>
                    <a:lstStyle/>
                    <a:p>
                      <a:pPr indent="0" lvl="0" marL="0" rtl="0" algn="l">
                        <a:spcBef>
                          <a:spcPts val="0"/>
                        </a:spcBef>
                        <a:spcAft>
                          <a:spcPts val="0"/>
                        </a:spcAft>
                        <a:buNone/>
                      </a:pPr>
                      <a:r>
                        <a:t/>
                      </a:r>
                      <a:endParaRPr sz="1800"/>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666666"/>
                      </a:solidFill>
                      <a:prstDash val="solid"/>
                      <a:round/>
                      <a:headEnd len="sm" w="sm" type="none"/>
                      <a:tailEnd len="sm" w="sm" type="none"/>
                    </a:lnT>
                    <a:lnB cap="flat" cmpd="sng" w="38100">
                      <a:solidFill>
                        <a:srgbClr val="666666"/>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666666"/>
                      </a:solidFill>
                      <a:prstDash val="solid"/>
                      <a:round/>
                      <a:headEnd len="sm" w="sm" type="none"/>
                      <a:tailEnd len="sm" w="sm" type="none"/>
                    </a:lnT>
                    <a:lnB cap="flat" cmpd="sng" w="38100">
                      <a:solidFill>
                        <a:srgbClr val="666666"/>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666666"/>
                      </a:solidFill>
                      <a:prstDash val="solid"/>
                      <a:round/>
                      <a:headEnd len="sm" w="sm" type="none"/>
                      <a:tailEnd len="sm" w="sm" type="none"/>
                    </a:lnT>
                    <a:lnB cap="flat" cmpd="sng" w="38100">
                      <a:solidFill>
                        <a:srgbClr val="666666"/>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666666"/>
                      </a:solidFill>
                      <a:prstDash val="solid"/>
                      <a:round/>
                      <a:headEnd len="sm" w="sm" type="none"/>
                      <a:tailEnd len="sm" w="sm" type="none"/>
                    </a:lnT>
                    <a:lnB cap="flat" cmpd="sng" w="38100">
                      <a:solidFill>
                        <a:srgbClr val="666666"/>
                      </a:solidFill>
                      <a:prstDash val="solid"/>
                      <a:round/>
                      <a:headEnd len="sm" w="sm" type="none"/>
                      <a:tailEnd len="sm" w="sm" type="none"/>
                    </a:lnB>
                  </a:tcPr>
                </a:tc>
              </a:tr>
              <a:tr h="777100">
                <a:tc gridSpan="4">
                  <a:txBody>
                    <a:bodyPr/>
                    <a:lstStyle/>
                    <a:p>
                      <a:pPr indent="0" lvl="0" marL="0" rtl="0" algn="l">
                        <a:spcBef>
                          <a:spcPts val="0"/>
                        </a:spcBef>
                        <a:spcAft>
                          <a:spcPts val="0"/>
                        </a:spcAft>
                        <a:buNone/>
                      </a:pPr>
                      <a:r>
                        <a:t/>
                      </a:r>
                      <a:endParaRPr/>
                    </a:p>
                  </a:txBody>
                  <a:tcPr marT="91425" marB="91425" marR="91425" marL="91425">
                    <a:lnL cap="flat" cmpd="sng" w="38100">
                      <a:solidFill>
                        <a:srgbClr val="9E9E9E"/>
                      </a:solidFill>
                      <a:prstDash val="solid"/>
                      <a:round/>
                      <a:headEnd len="sm" w="sm" type="none"/>
                      <a:tailEnd len="sm" w="sm" type="none"/>
                    </a:lnL>
                    <a:lnR cap="flat" cmpd="sng" w="38100">
                      <a:solidFill>
                        <a:srgbClr val="666666"/>
                      </a:solidFill>
                      <a:prstDash val="solid"/>
                      <a:round/>
                      <a:headEnd len="sm" w="sm" type="none"/>
                      <a:tailEnd len="sm" w="sm" type="none"/>
                    </a:lnR>
                    <a:lnT cap="flat" cmpd="sng" w="38100">
                      <a:solidFill>
                        <a:srgbClr val="666666"/>
                      </a:solidFill>
                      <a:prstDash val="solid"/>
                      <a:round/>
                      <a:headEnd len="sm" w="sm" type="none"/>
                      <a:tailEnd len="sm" w="sm" type="none"/>
                    </a:lnT>
                    <a:lnB cap="flat" cmpd="sng" w="38100">
                      <a:solidFill>
                        <a:srgbClr val="666666"/>
                      </a:solidFill>
                      <a:prstDash val="solid"/>
                      <a:round/>
                      <a:headEnd len="sm" w="sm" type="none"/>
                      <a:tailEnd len="sm" w="sm" type="none"/>
                    </a:lnB>
                  </a:tcPr>
                </a:tc>
                <a:tc hMerge="1"/>
                <a:tc hMerge="1"/>
                <a:tc hMerge="1"/>
              </a:tr>
            </a:tbl>
          </a:graphicData>
        </a:graphic>
      </p:graphicFrame>
      <p:sp>
        <p:nvSpPr>
          <p:cNvPr id="706" name="Google Shape;706;p90"/>
          <p:cNvSpPr txBox="1"/>
          <p:nvPr>
            <p:ph type="title"/>
          </p:nvPr>
        </p:nvSpPr>
        <p:spPr>
          <a:xfrm>
            <a:off x="-25" y="0"/>
            <a:ext cx="9144000" cy="8286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rPr lang="en">
                <a:solidFill>
                  <a:srgbClr val="FFFF00"/>
                </a:solidFill>
                <a:latin typeface="Kaushan Script"/>
                <a:ea typeface="Kaushan Script"/>
                <a:cs typeface="Kaushan Script"/>
                <a:sym typeface="Kaushan Script"/>
              </a:rPr>
              <a:t>Your Turn!</a:t>
            </a:r>
            <a:endParaRPr>
              <a:solidFill>
                <a:srgbClr val="FFFF00"/>
              </a:solidFill>
              <a:latin typeface="Kaushan Script"/>
              <a:ea typeface="Kaushan Script"/>
              <a:cs typeface="Kaushan Script"/>
              <a:sym typeface="Kaushan Script"/>
            </a:endParaRPr>
          </a:p>
        </p:txBody>
      </p:sp>
      <p:sp>
        <p:nvSpPr>
          <p:cNvPr id="707" name="Google Shape;707;p9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708" name="Google Shape;708;p90"/>
          <p:cNvSpPr txBox="1"/>
          <p:nvPr/>
        </p:nvSpPr>
        <p:spPr>
          <a:xfrm>
            <a:off x="8472450" y="231300"/>
            <a:ext cx="1218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FFF00"/>
                </a:solidFill>
              </a:rPr>
              <a:t>H #5</a:t>
            </a:r>
            <a:endParaRPr b="1">
              <a:solidFill>
                <a:srgbClr val="FFFF00"/>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sp>
        <p:nvSpPr>
          <p:cNvPr id="713" name="Google Shape;713;p91"/>
          <p:cNvSpPr txBox="1"/>
          <p:nvPr>
            <p:ph type="title"/>
          </p:nvPr>
        </p:nvSpPr>
        <p:spPr>
          <a:xfrm>
            <a:off x="152400" y="414975"/>
            <a:ext cx="8839200" cy="800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b="0" lang="en" sz="3300">
                <a:solidFill>
                  <a:srgbClr val="0D4170"/>
                </a:solidFill>
                <a:latin typeface="Twentieth Century"/>
                <a:ea typeface="Twentieth Century"/>
                <a:cs typeface="Twentieth Century"/>
                <a:sym typeface="Twentieth Century"/>
              </a:rPr>
              <a:t>Case Scenario: Jason-Grade 3</a:t>
            </a:r>
            <a:endParaRPr/>
          </a:p>
        </p:txBody>
      </p:sp>
      <p:sp>
        <p:nvSpPr>
          <p:cNvPr id="714" name="Google Shape;714;p91"/>
          <p:cNvSpPr txBox="1"/>
          <p:nvPr>
            <p:ph idx="1" type="body"/>
          </p:nvPr>
        </p:nvSpPr>
        <p:spPr>
          <a:xfrm>
            <a:off x="255200" y="1127550"/>
            <a:ext cx="8607600" cy="40158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1600"/>
              </a:spcAft>
              <a:buClr>
                <a:schemeClr val="dk1"/>
              </a:buClr>
              <a:buSzPts val="1100"/>
              <a:buFont typeface="Arial"/>
              <a:buNone/>
            </a:pPr>
            <a:r>
              <a:rPr lang="en" sz="2300">
                <a:latin typeface="Arial"/>
                <a:ea typeface="Arial"/>
                <a:cs typeface="Arial"/>
                <a:sym typeface="Arial"/>
              </a:rPr>
              <a:t>Jason is successful in analyzing words (i.e. vowel                                   sounds, blends, digraphs, and syllable types), and reading                                    words in isolation, short phrases and sentences. When reading connected text, he reads word-by-word, pausing to sound out words. While he struggles with decoding, when reading below grade level text, he does demonstrate basic comprehension.  Jason demonstrates proficiency in verbal vocabulary usage and listening comprehension. When writing he uses simple words and sentences, with some spelling inconsistencies. </a:t>
            </a:r>
            <a:endParaRPr sz="2000">
              <a:latin typeface="Arial"/>
              <a:ea typeface="Arial"/>
              <a:cs typeface="Arial"/>
              <a:sym typeface="Arial"/>
            </a:endParaRPr>
          </a:p>
        </p:txBody>
      </p:sp>
      <p:pic>
        <p:nvPicPr>
          <p:cNvPr id="715" name="Google Shape;715;p91"/>
          <p:cNvPicPr preferRelativeResize="0"/>
          <p:nvPr/>
        </p:nvPicPr>
        <p:blipFill rotWithShape="1">
          <a:blip r:embed="rId3">
            <a:alphaModFix/>
          </a:blip>
          <a:srcRect b="45001" l="15000" r="5000" t="5557"/>
          <a:stretch/>
        </p:blipFill>
        <p:spPr>
          <a:xfrm>
            <a:off x="7547100" y="0"/>
            <a:ext cx="1596899" cy="1502150"/>
          </a:xfrm>
          <a:prstGeom prst="rect">
            <a:avLst/>
          </a:prstGeom>
          <a:noFill/>
          <a:ln>
            <a:noFill/>
          </a:ln>
        </p:spPr>
      </p:pic>
      <p:sp>
        <p:nvSpPr>
          <p:cNvPr id="716" name="Google Shape;716;p91"/>
          <p:cNvSpPr txBox="1"/>
          <p:nvPr>
            <p:ph idx="12" type="sldNum"/>
          </p:nvPr>
        </p:nvSpPr>
        <p:spPr>
          <a:xfrm>
            <a:off x="152400" y="133350"/>
            <a:ext cx="7620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
        <p:nvSpPr>
          <p:cNvPr id="717" name="Google Shape;717;p91"/>
          <p:cNvSpPr txBox="1"/>
          <p:nvPr/>
        </p:nvSpPr>
        <p:spPr>
          <a:xfrm>
            <a:off x="8546725" y="4598800"/>
            <a:ext cx="597300" cy="544800"/>
          </a:xfrm>
          <a:prstGeom prst="rect">
            <a:avLst/>
          </a:prstGeom>
          <a:solidFill>
            <a:srgbClr val="1C4587"/>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FFFF00"/>
                </a:solidFill>
              </a:rPr>
              <a:t>H #6</a:t>
            </a:r>
            <a:endParaRPr b="1" sz="1500">
              <a:solidFill>
                <a:srgbClr val="FFFF00"/>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21" name="Shape 721"/>
        <p:cNvGrpSpPr/>
        <p:nvPr/>
      </p:nvGrpSpPr>
      <p:grpSpPr>
        <a:xfrm>
          <a:off x="0" y="0"/>
          <a:ext cx="0" cy="0"/>
          <a:chOff x="0" y="0"/>
          <a:chExt cx="0" cy="0"/>
        </a:xfrm>
      </p:grpSpPr>
      <p:sp>
        <p:nvSpPr>
          <p:cNvPr id="722" name="Google Shape;722;p92"/>
          <p:cNvSpPr txBox="1"/>
          <p:nvPr>
            <p:ph idx="12" type="sldNum"/>
          </p:nvPr>
        </p:nvSpPr>
        <p:spPr>
          <a:xfrm>
            <a:off x="152400" y="133350"/>
            <a:ext cx="7620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
        <p:nvSpPr>
          <p:cNvPr id="723" name="Google Shape;723;p92"/>
          <p:cNvSpPr txBox="1"/>
          <p:nvPr>
            <p:ph idx="1" type="body"/>
          </p:nvPr>
        </p:nvSpPr>
        <p:spPr>
          <a:xfrm>
            <a:off x="152400" y="1619250"/>
            <a:ext cx="8839200" cy="3314700"/>
          </a:xfrm>
          <a:prstGeom prst="rect">
            <a:avLst/>
          </a:prstGeom>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b="1" lang="en" sz="2400">
                <a:solidFill>
                  <a:schemeClr val="dk1"/>
                </a:solidFill>
                <a:latin typeface="Calibri"/>
                <a:ea typeface="Calibri"/>
                <a:cs typeface="Calibri"/>
                <a:sym typeface="Calibri"/>
              </a:rPr>
              <a:t>3.R.1.A.c </a:t>
            </a:r>
            <a:r>
              <a:rPr lang="en" sz="2400">
                <a:solidFill>
                  <a:schemeClr val="dk1"/>
                </a:solidFill>
                <a:latin typeface="Calibri"/>
                <a:ea typeface="Calibri"/>
                <a:cs typeface="Calibri"/>
                <a:sym typeface="Calibri"/>
              </a:rPr>
              <a:t>- </a:t>
            </a:r>
            <a:r>
              <a:rPr i="1" lang="en" sz="2400">
                <a:solidFill>
                  <a:schemeClr val="dk1"/>
                </a:solidFill>
                <a:latin typeface="Calibri"/>
                <a:ea typeface="Calibri"/>
                <a:cs typeface="Calibri"/>
                <a:sym typeface="Calibri"/>
              </a:rPr>
              <a:t>Develop and demonstrate reading skills in response to text by:</a:t>
            </a:r>
            <a:r>
              <a:rPr lang="en" sz="2400">
                <a:solidFill>
                  <a:schemeClr val="dk1"/>
                </a:solidFill>
                <a:latin typeface="Calibri"/>
                <a:ea typeface="Calibri"/>
                <a:cs typeface="Calibri"/>
                <a:sym typeface="Calibri"/>
              </a:rPr>
              <a:t> summarizing a story’s beginning, middle, and determining their central message, lesson or moral. </a:t>
            </a:r>
            <a:endParaRPr sz="24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sz="24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b="1" lang="en" sz="2400">
                <a:solidFill>
                  <a:schemeClr val="dk1"/>
                </a:solidFill>
                <a:latin typeface="Calibri"/>
                <a:ea typeface="Calibri"/>
                <a:cs typeface="Calibri"/>
                <a:sym typeface="Calibri"/>
              </a:rPr>
              <a:t>3.RF.4.A.a</a:t>
            </a:r>
            <a:r>
              <a:rPr lang="en" sz="2400">
                <a:solidFill>
                  <a:schemeClr val="dk1"/>
                </a:solidFill>
                <a:latin typeface="Calibri"/>
                <a:ea typeface="Calibri"/>
                <a:cs typeface="Calibri"/>
                <a:sym typeface="Calibri"/>
              </a:rPr>
              <a:t> - </a:t>
            </a:r>
            <a:r>
              <a:rPr i="1" lang="en" sz="2400">
                <a:solidFill>
                  <a:schemeClr val="dk1"/>
                </a:solidFill>
                <a:latin typeface="Calibri"/>
                <a:ea typeface="Calibri"/>
                <a:cs typeface="Calibri"/>
                <a:sym typeface="Calibri"/>
              </a:rPr>
              <a:t>Read appropriate texts with fluency…:</a:t>
            </a:r>
            <a:r>
              <a:rPr lang="en" sz="2400">
                <a:solidFill>
                  <a:schemeClr val="dk1"/>
                </a:solidFill>
                <a:latin typeface="Calibri"/>
                <a:ea typeface="Calibri"/>
                <a:cs typeface="Calibri"/>
                <a:sym typeface="Calibri"/>
              </a:rPr>
              <a:t> use context to confirm or self-correct word recognition and understanding, rereading as necessary</a:t>
            </a:r>
            <a:endParaRPr sz="24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en" sz="2400">
                <a:solidFill>
                  <a:schemeClr val="dk1"/>
                </a:solidFill>
                <a:latin typeface="Calibri"/>
                <a:ea typeface="Calibri"/>
                <a:cs typeface="Calibri"/>
                <a:sym typeface="Calibri"/>
              </a:rPr>
              <a:t>                                                                                                                        </a:t>
            </a:r>
            <a:endParaRPr sz="2400">
              <a:solidFill>
                <a:schemeClr val="dk1"/>
              </a:solidFill>
              <a:latin typeface="Calibri"/>
              <a:ea typeface="Calibri"/>
              <a:cs typeface="Calibri"/>
              <a:sym typeface="Calibri"/>
            </a:endParaRPr>
          </a:p>
          <a:p>
            <a:pPr indent="0" lvl="0" marL="0" rtl="0" algn="l">
              <a:spcBef>
                <a:spcPts val="360"/>
              </a:spcBef>
              <a:spcAft>
                <a:spcPts val="1600"/>
              </a:spcAft>
              <a:buNone/>
            </a:pPr>
            <a:r>
              <a:t/>
            </a:r>
            <a:endParaRPr sz="2400">
              <a:latin typeface="Calibri"/>
              <a:ea typeface="Calibri"/>
              <a:cs typeface="Calibri"/>
              <a:sym typeface="Calibri"/>
            </a:endParaRPr>
          </a:p>
        </p:txBody>
      </p:sp>
      <p:sp>
        <p:nvSpPr>
          <p:cNvPr id="724" name="Google Shape;724;p92"/>
          <p:cNvSpPr txBox="1"/>
          <p:nvPr>
            <p:ph type="title"/>
          </p:nvPr>
        </p:nvSpPr>
        <p:spPr>
          <a:xfrm>
            <a:off x="0" y="742950"/>
            <a:ext cx="9144000" cy="800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
              <a:t>Standards for Case Scenario, Jason</a:t>
            </a:r>
            <a:endParaRPr/>
          </a:p>
        </p:txBody>
      </p:sp>
      <p:sp>
        <p:nvSpPr>
          <p:cNvPr id="725" name="Google Shape;725;p92"/>
          <p:cNvSpPr txBox="1"/>
          <p:nvPr/>
        </p:nvSpPr>
        <p:spPr>
          <a:xfrm>
            <a:off x="8527375" y="4743300"/>
            <a:ext cx="616800" cy="400200"/>
          </a:xfrm>
          <a:prstGeom prst="rect">
            <a:avLst/>
          </a:prstGeom>
          <a:solidFill>
            <a:srgbClr val="1C4587"/>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00"/>
                </a:solidFill>
              </a:rPr>
              <a:t>H #6</a:t>
            </a:r>
            <a:endParaRPr>
              <a:solidFill>
                <a:srgbClr val="FFFF00"/>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pic>
        <p:nvPicPr>
          <p:cNvPr id="730" name="Google Shape;730;p93"/>
          <p:cNvPicPr preferRelativeResize="0"/>
          <p:nvPr/>
        </p:nvPicPr>
        <p:blipFill>
          <a:blip r:embed="rId3">
            <a:alphaModFix/>
          </a:blip>
          <a:stretch>
            <a:fillRect/>
          </a:stretch>
        </p:blipFill>
        <p:spPr>
          <a:xfrm>
            <a:off x="6472025" y="2764650"/>
            <a:ext cx="2413325" cy="2169299"/>
          </a:xfrm>
          <a:prstGeom prst="rect">
            <a:avLst/>
          </a:prstGeom>
          <a:noFill/>
          <a:ln>
            <a:noFill/>
          </a:ln>
        </p:spPr>
      </p:pic>
      <p:sp>
        <p:nvSpPr>
          <p:cNvPr id="731" name="Google Shape;731;p93"/>
          <p:cNvSpPr txBox="1"/>
          <p:nvPr>
            <p:ph idx="1" type="body"/>
          </p:nvPr>
        </p:nvSpPr>
        <p:spPr>
          <a:xfrm>
            <a:off x="152400" y="1619250"/>
            <a:ext cx="8839200" cy="3314700"/>
          </a:xfrm>
          <a:prstGeom prst="rect">
            <a:avLst/>
          </a:prstGeom>
        </p:spPr>
        <p:txBody>
          <a:bodyPr anchorCtr="0" anchor="t" bIns="45700" lIns="91425" spcFirstLastPara="1" rIns="91425" wrap="square" tIns="45700">
            <a:noAutofit/>
          </a:bodyPr>
          <a:lstStyle/>
          <a:p>
            <a:pPr indent="-400050" lvl="0" marL="457200" rtl="0" algn="l">
              <a:spcBef>
                <a:spcPts val="360"/>
              </a:spcBef>
              <a:spcAft>
                <a:spcPts val="0"/>
              </a:spcAft>
              <a:buSzPts val="2700"/>
              <a:buFont typeface="Calibri"/>
              <a:buChar char="●"/>
            </a:pPr>
            <a:r>
              <a:rPr b="1" lang="en" sz="2700">
                <a:latin typeface="Calibri"/>
                <a:ea typeface="Calibri"/>
                <a:cs typeface="Calibri"/>
                <a:sym typeface="Calibri"/>
              </a:rPr>
              <a:t>How would you progress monitor?</a:t>
            </a:r>
            <a:endParaRPr b="1" sz="2700">
              <a:latin typeface="Calibri"/>
              <a:ea typeface="Calibri"/>
              <a:cs typeface="Calibri"/>
              <a:sym typeface="Calibri"/>
            </a:endParaRPr>
          </a:p>
          <a:p>
            <a:pPr indent="-400050" lvl="0" marL="457200" rtl="0" algn="l">
              <a:lnSpc>
                <a:spcPct val="100000"/>
              </a:lnSpc>
              <a:spcBef>
                <a:spcPts val="0"/>
              </a:spcBef>
              <a:spcAft>
                <a:spcPts val="0"/>
              </a:spcAft>
              <a:buSzPts val="2700"/>
              <a:buFont typeface="Calibri"/>
              <a:buChar char="●"/>
            </a:pPr>
            <a:r>
              <a:rPr b="1" lang="en" sz="2700">
                <a:latin typeface="Calibri"/>
                <a:ea typeface="Calibri"/>
                <a:cs typeface="Calibri"/>
                <a:sym typeface="Calibri"/>
              </a:rPr>
              <a:t>In what ways will the a</a:t>
            </a:r>
            <a:r>
              <a:rPr b="1" lang="en" sz="2700">
                <a:latin typeface="Calibri"/>
                <a:ea typeface="Calibri"/>
                <a:cs typeface="Calibri"/>
                <a:sym typeface="Calibri"/>
              </a:rPr>
              <a:t>ccommodations, m</a:t>
            </a:r>
            <a:r>
              <a:rPr b="1" lang="en" sz="2700">
                <a:latin typeface="Calibri"/>
                <a:ea typeface="Calibri"/>
                <a:cs typeface="Calibri"/>
                <a:sym typeface="Calibri"/>
              </a:rPr>
              <a:t>odifications, interventions impacting student                                 learning</a:t>
            </a:r>
            <a:endParaRPr b="1" sz="2700">
              <a:latin typeface="Calibri"/>
              <a:ea typeface="Calibri"/>
              <a:cs typeface="Calibri"/>
              <a:sym typeface="Calibri"/>
            </a:endParaRPr>
          </a:p>
          <a:p>
            <a:pPr indent="-400050" lvl="0" marL="457200" rtl="0" algn="l">
              <a:spcBef>
                <a:spcPts val="0"/>
              </a:spcBef>
              <a:spcAft>
                <a:spcPts val="0"/>
              </a:spcAft>
              <a:buSzPts val="2700"/>
              <a:buFont typeface="Calibri"/>
              <a:buChar char="●"/>
            </a:pPr>
            <a:r>
              <a:rPr b="1" lang="en" sz="2700">
                <a:latin typeface="Calibri"/>
                <a:ea typeface="Calibri"/>
                <a:cs typeface="Calibri"/>
                <a:sym typeface="Calibri"/>
              </a:rPr>
              <a:t>Is the student making progress?</a:t>
            </a:r>
            <a:endParaRPr b="1" sz="2700">
              <a:latin typeface="Calibri"/>
              <a:ea typeface="Calibri"/>
              <a:cs typeface="Calibri"/>
              <a:sym typeface="Calibri"/>
            </a:endParaRPr>
          </a:p>
          <a:p>
            <a:pPr indent="-400050" lvl="0" marL="457200" rtl="0" algn="l">
              <a:spcBef>
                <a:spcPts val="0"/>
              </a:spcBef>
              <a:spcAft>
                <a:spcPts val="0"/>
              </a:spcAft>
              <a:buSzPts val="2700"/>
              <a:buFont typeface="Calibri"/>
              <a:buChar char="●"/>
            </a:pPr>
            <a:r>
              <a:rPr b="1" lang="en" sz="2700">
                <a:latin typeface="Calibri"/>
                <a:ea typeface="Calibri"/>
                <a:cs typeface="Calibri"/>
                <a:sym typeface="Calibri"/>
              </a:rPr>
              <a:t>How are you closing the learning gap?</a:t>
            </a:r>
            <a:endParaRPr b="1" sz="2700">
              <a:latin typeface="Calibri"/>
              <a:ea typeface="Calibri"/>
              <a:cs typeface="Calibri"/>
              <a:sym typeface="Calibri"/>
            </a:endParaRPr>
          </a:p>
        </p:txBody>
      </p:sp>
      <p:sp>
        <p:nvSpPr>
          <p:cNvPr id="732" name="Google Shape;732;p93"/>
          <p:cNvSpPr txBox="1"/>
          <p:nvPr>
            <p:ph type="title"/>
          </p:nvPr>
        </p:nvSpPr>
        <p:spPr>
          <a:xfrm>
            <a:off x="152400" y="742950"/>
            <a:ext cx="8839200" cy="800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 sz="4300">
                <a:latin typeface="Calibri"/>
                <a:ea typeface="Calibri"/>
                <a:cs typeface="Calibri"/>
                <a:sym typeface="Calibri"/>
              </a:rPr>
              <a:t>How Effective Was the SDI?</a:t>
            </a:r>
            <a:endParaRPr sz="4300">
              <a:latin typeface="Calibri"/>
              <a:ea typeface="Calibri"/>
              <a:cs typeface="Calibri"/>
              <a:sym typeface="Calibri"/>
            </a:endParaRPr>
          </a:p>
        </p:txBody>
      </p:sp>
      <p:sp>
        <p:nvSpPr>
          <p:cNvPr id="733" name="Google Shape;733;p93"/>
          <p:cNvSpPr txBox="1"/>
          <p:nvPr>
            <p:ph idx="12" type="sldNum"/>
          </p:nvPr>
        </p:nvSpPr>
        <p:spPr>
          <a:xfrm>
            <a:off x="152400" y="133350"/>
            <a:ext cx="7620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 name="Shape 737"/>
        <p:cNvGrpSpPr/>
        <p:nvPr/>
      </p:nvGrpSpPr>
      <p:grpSpPr>
        <a:xfrm>
          <a:off x="0" y="0"/>
          <a:ext cx="0" cy="0"/>
          <a:chOff x="0" y="0"/>
          <a:chExt cx="0" cy="0"/>
        </a:xfrm>
      </p:grpSpPr>
      <p:sp>
        <p:nvSpPr>
          <p:cNvPr id="738" name="Google Shape;738;p9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739" name="Google Shape;739;p94"/>
          <p:cNvSpPr txBox="1"/>
          <p:nvPr/>
        </p:nvSpPr>
        <p:spPr>
          <a:xfrm>
            <a:off x="8444250" y="52375"/>
            <a:ext cx="605100" cy="415500"/>
          </a:xfrm>
          <a:prstGeom prst="rect">
            <a:avLst/>
          </a:prstGeom>
          <a:solidFill>
            <a:srgbClr val="1C4587"/>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rgbClr val="FFFF00"/>
                </a:solidFill>
              </a:rPr>
              <a:t>H #7</a:t>
            </a:r>
            <a:endParaRPr b="1" sz="1500">
              <a:solidFill>
                <a:srgbClr val="FFFF00"/>
              </a:solidFill>
            </a:endParaRPr>
          </a:p>
        </p:txBody>
      </p:sp>
      <p:pic>
        <p:nvPicPr>
          <p:cNvPr id="740" name="Google Shape;740;p94"/>
          <p:cNvPicPr preferRelativeResize="0"/>
          <p:nvPr/>
        </p:nvPicPr>
        <p:blipFill>
          <a:blip r:embed="rId3">
            <a:alphaModFix/>
          </a:blip>
          <a:stretch>
            <a:fillRect/>
          </a:stretch>
        </p:blipFill>
        <p:spPr>
          <a:xfrm>
            <a:off x="-45700" y="368900"/>
            <a:ext cx="8566675" cy="4774601"/>
          </a:xfrm>
          <a:prstGeom prst="rect">
            <a:avLst/>
          </a:prstGeom>
          <a:noFill/>
          <a:ln>
            <a:noFill/>
          </a:ln>
        </p:spPr>
      </p:pic>
      <p:sp>
        <p:nvSpPr>
          <p:cNvPr id="741" name="Google Shape;741;p94"/>
          <p:cNvSpPr txBox="1"/>
          <p:nvPr/>
        </p:nvSpPr>
        <p:spPr>
          <a:xfrm>
            <a:off x="152400" y="152400"/>
            <a:ext cx="30000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rgbClr val="FFFF00"/>
                </a:solidFill>
              </a:rPr>
              <a:t>7</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5" name="Shape 745"/>
        <p:cNvGrpSpPr/>
        <p:nvPr/>
      </p:nvGrpSpPr>
      <p:grpSpPr>
        <a:xfrm>
          <a:off x="0" y="0"/>
          <a:ext cx="0" cy="0"/>
          <a:chOff x="0" y="0"/>
          <a:chExt cx="0" cy="0"/>
        </a:xfrm>
      </p:grpSpPr>
      <p:sp>
        <p:nvSpPr>
          <p:cNvPr id="746" name="Google Shape;746;p9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747" name="Google Shape;747;p95"/>
          <p:cNvPicPr preferRelativeResize="0"/>
          <p:nvPr/>
        </p:nvPicPr>
        <p:blipFill>
          <a:blip r:embed="rId3">
            <a:alphaModFix/>
          </a:blip>
          <a:stretch>
            <a:fillRect/>
          </a:stretch>
        </p:blipFill>
        <p:spPr>
          <a:xfrm>
            <a:off x="44400" y="1116225"/>
            <a:ext cx="9046151" cy="3581950"/>
          </a:xfrm>
          <a:prstGeom prst="rect">
            <a:avLst/>
          </a:prstGeom>
          <a:noFill/>
          <a:ln cap="flat" cmpd="sng" w="28575">
            <a:solidFill>
              <a:schemeClr val="dk2"/>
            </a:solidFill>
            <a:prstDash val="solid"/>
            <a:round/>
            <a:headEnd len="sm" w="sm" type="none"/>
            <a:tailEnd len="sm" w="sm"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4"/>
          <p:cNvSpPr txBox="1"/>
          <p:nvPr>
            <p:ph idx="1" type="body"/>
          </p:nvPr>
        </p:nvSpPr>
        <p:spPr>
          <a:xfrm>
            <a:off x="152400" y="1619250"/>
            <a:ext cx="8839200" cy="3314700"/>
          </a:xfrm>
          <a:prstGeom prst="rect">
            <a:avLst/>
          </a:prstGeom>
        </p:spPr>
        <p:txBody>
          <a:bodyPr anchorCtr="0" anchor="t" bIns="45700" lIns="91425" spcFirstLastPara="1" rIns="91425" wrap="square" tIns="45700">
            <a:noAutofit/>
          </a:bodyPr>
          <a:lstStyle/>
          <a:p>
            <a:pPr indent="0" lvl="0" marL="0" rtl="0" algn="l">
              <a:spcBef>
                <a:spcPts val="360"/>
              </a:spcBef>
              <a:spcAft>
                <a:spcPts val="1600"/>
              </a:spcAft>
              <a:buNone/>
            </a:pPr>
            <a:r>
              <a:rPr lang="en" sz="2300">
                <a:solidFill>
                  <a:srgbClr val="000000"/>
                </a:solidFill>
              </a:rPr>
              <a:t>Add your own norms/working agreements</a:t>
            </a:r>
            <a:endParaRPr sz="2300">
              <a:solidFill>
                <a:srgbClr val="000000"/>
              </a:solidFill>
            </a:endParaRPr>
          </a:p>
        </p:txBody>
      </p:sp>
      <p:sp>
        <p:nvSpPr>
          <p:cNvPr id="128" name="Google Shape;128;p24"/>
          <p:cNvSpPr txBox="1"/>
          <p:nvPr>
            <p:ph type="title"/>
          </p:nvPr>
        </p:nvSpPr>
        <p:spPr>
          <a:xfrm>
            <a:off x="152400" y="742950"/>
            <a:ext cx="8839200" cy="800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
              <a:t>Norms</a:t>
            </a:r>
            <a:endParaRPr/>
          </a:p>
        </p:txBody>
      </p:sp>
      <p:sp>
        <p:nvSpPr>
          <p:cNvPr id="129" name="Google Shape;129;p24"/>
          <p:cNvSpPr txBox="1"/>
          <p:nvPr>
            <p:ph idx="12" type="sldNum"/>
          </p:nvPr>
        </p:nvSpPr>
        <p:spPr>
          <a:xfrm>
            <a:off x="152400" y="133350"/>
            <a:ext cx="7620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1" name="Shape 751"/>
        <p:cNvGrpSpPr/>
        <p:nvPr/>
      </p:nvGrpSpPr>
      <p:grpSpPr>
        <a:xfrm>
          <a:off x="0" y="0"/>
          <a:ext cx="0" cy="0"/>
          <a:chOff x="0" y="0"/>
          <a:chExt cx="0" cy="0"/>
        </a:xfrm>
      </p:grpSpPr>
      <p:sp>
        <p:nvSpPr>
          <p:cNvPr id="752" name="Google Shape;752;p96"/>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p>
            <a:pPr indent="0" lvl="0" marL="0" rtl="0" algn="ctr">
              <a:lnSpc>
                <a:spcPct val="90000"/>
              </a:lnSpc>
              <a:spcBef>
                <a:spcPts val="0"/>
              </a:spcBef>
              <a:spcAft>
                <a:spcPts val="0"/>
              </a:spcAft>
              <a:buClr>
                <a:schemeClr val="dk1"/>
              </a:buClr>
              <a:buSzPts val="1500"/>
              <a:buFont typeface="Arial"/>
              <a:buNone/>
            </a:pPr>
            <a:r>
              <a:rPr b="1" i="1" lang="en" sz="4700">
                <a:solidFill>
                  <a:srgbClr val="1C4587"/>
                </a:solidFill>
                <a:latin typeface="Calibri"/>
                <a:ea typeface="Calibri"/>
                <a:cs typeface="Calibri"/>
                <a:sym typeface="Calibri"/>
              </a:rPr>
              <a:t>Accomodations</a:t>
            </a:r>
            <a:endParaRPr b="1" i="1" sz="4700">
              <a:solidFill>
                <a:srgbClr val="1C4587"/>
              </a:solidFill>
              <a:latin typeface="Calibri"/>
              <a:ea typeface="Calibri"/>
              <a:cs typeface="Calibri"/>
              <a:sym typeface="Calibri"/>
            </a:endParaRPr>
          </a:p>
          <a:p>
            <a:pPr indent="0" lvl="0" marL="0" rtl="0" algn="ctr">
              <a:lnSpc>
                <a:spcPct val="90000"/>
              </a:lnSpc>
              <a:spcBef>
                <a:spcPts val="0"/>
              </a:spcBef>
              <a:spcAft>
                <a:spcPts val="0"/>
              </a:spcAft>
              <a:buClr>
                <a:schemeClr val="dk1"/>
              </a:buClr>
              <a:buSzPts val="1500"/>
              <a:buFont typeface="Arial"/>
              <a:buNone/>
            </a:pPr>
            <a:r>
              <a:rPr b="1" i="1" lang="en" sz="4700">
                <a:solidFill>
                  <a:srgbClr val="1C4587"/>
                </a:solidFill>
                <a:latin typeface="Calibri"/>
                <a:ea typeface="Calibri"/>
                <a:cs typeface="Calibri"/>
                <a:sym typeface="Calibri"/>
              </a:rPr>
              <a:t> and Modifications</a:t>
            </a:r>
            <a:endParaRPr b="1" i="1" sz="4700">
              <a:solidFill>
                <a:srgbClr val="1C4587"/>
              </a:solidFill>
              <a:latin typeface="Calibri"/>
              <a:ea typeface="Calibri"/>
              <a:cs typeface="Calibri"/>
              <a:sym typeface="Calibri"/>
            </a:endParaRPr>
          </a:p>
        </p:txBody>
      </p:sp>
      <p:sp>
        <p:nvSpPr>
          <p:cNvPr id="753" name="Google Shape;753;p96"/>
          <p:cNvSpPr txBox="1"/>
          <p:nvPr>
            <p:ph idx="2" type="body"/>
          </p:nvPr>
        </p:nvSpPr>
        <p:spPr>
          <a:xfrm>
            <a:off x="4632900" y="44700"/>
            <a:ext cx="4511100" cy="5054100"/>
          </a:xfrm>
          <a:prstGeom prst="rect">
            <a:avLst/>
          </a:prstGeom>
          <a:solidFill>
            <a:srgbClr val="006621"/>
          </a:solidFill>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a:p>
            <a:pPr indent="0" lvl="0" marL="0" rtl="0" algn="l">
              <a:spcBef>
                <a:spcPts val="1600"/>
              </a:spcBef>
              <a:spcAft>
                <a:spcPts val="0"/>
              </a:spcAft>
              <a:buNone/>
            </a:pPr>
            <a:r>
              <a:t/>
            </a:r>
            <a:endParaRPr>
              <a:solidFill>
                <a:srgbClr val="FFFFFF"/>
              </a:solidFill>
            </a:endParaRPr>
          </a:p>
          <a:p>
            <a:pPr indent="0" lvl="0" marL="0" rtl="0" algn="l">
              <a:spcBef>
                <a:spcPts val="1600"/>
              </a:spcBef>
              <a:spcAft>
                <a:spcPts val="0"/>
              </a:spcAft>
              <a:buNone/>
            </a:pPr>
            <a:r>
              <a:t/>
            </a:r>
            <a:endParaRPr>
              <a:solidFill>
                <a:srgbClr val="FFFFFF"/>
              </a:solidFill>
            </a:endParaRPr>
          </a:p>
          <a:p>
            <a:pPr indent="0" lvl="0" marL="0" rtl="0" algn="l">
              <a:spcBef>
                <a:spcPts val="1600"/>
              </a:spcBef>
              <a:spcAft>
                <a:spcPts val="0"/>
              </a:spcAft>
              <a:buNone/>
            </a:pPr>
            <a:r>
              <a:rPr lang="en" sz="2000">
                <a:solidFill>
                  <a:srgbClr val="FFFFFF"/>
                </a:solidFill>
              </a:rPr>
              <a:t>-</a:t>
            </a:r>
            <a:r>
              <a:rPr b="1" lang="en" sz="2400">
                <a:solidFill>
                  <a:srgbClr val="FFFFFF"/>
                </a:solidFill>
                <a:latin typeface="Calibri"/>
                <a:ea typeface="Calibri"/>
                <a:cs typeface="Calibri"/>
                <a:sym typeface="Calibri"/>
              </a:rPr>
              <a:t>Accommodations are applicable for ALL students.</a:t>
            </a:r>
            <a:endParaRPr b="1" sz="2400">
              <a:solidFill>
                <a:srgbClr val="FFFFFF"/>
              </a:solidFill>
              <a:latin typeface="Calibri"/>
              <a:ea typeface="Calibri"/>
              <a:cs typeface="Calibri"/>
              <a:sym typeface="Calibri"/>
            </a:endParaRPr>
          </a:p>
          <a:p>
            <a:pPr indent="0" lvl="0" marL="0" rtl="0" algn="l">
              <a:spcBef>
                <a:spcPts val="1600"/>
              </a:spcBef>
              <a:spcAft>
                <a:spcPts val="1600"/>
              </a:spcAft>
              <a:buNone/>
            </a:pPr>
            <a:r>
              <a:rPr b="1" lang="en" sz="2400">
                <a:solidFill>
                  <a:srgbClr val="FFFFFF"/>
                </a:solidFill>
                <a:latin typeface="Calibri"/>
                <a:ea typeface="Calibri"/>
                <a:cs typeface="Calibri"/>
                <a:sym typeface="Calibri"/>
              </a:rPr>
              <a:t>-Modifications are only applicable for students with IEPs.</a:t>
            </a:r>
            <a:endParaRPr b="1" sz="2400">
              <a:solidFill>
                <a:srgbClr val="FFFFFF"/>
              </a:solidFill>
              <a:latin typeface="Calibri"/>
              <a:ea typeface="Calibri"/>
              <a:cs typeface="Calibri"/>
              <a:sym typeface="Calibri"/>
            </a:endParaRPr>
          </a:p>
        </p:txBody>
      </p:sp>
      <p:pic>
        <p:nvPicPr>
          <p:cNvPr id="754" name="Google Shape;754;p96"/>
          <p:cNvPicPr preferRelativeResize="0"/>
          <p:nvPr/>
        </p:nvPicPr>
        <p:blipFill>
          <a:blip r:embed="rId3">
            <a:alphaModFix/>
          </a:blip>
          <a:stretch>
            <a:fillRect/>
          </a:stretch>
        </p:blipFill>
        <p:spPr>
          <a:xfrm>
            <a:off x="4994674" y="240025"/>
            <a:ext cx="4369274" cy="2096275"/>
          </a:xfrm>
          <a:prstGeom prst="rect">
            <a:avLst/>
          </a:prstGeom>
          <a:noFill/>
          <a:ln>
            <a:noFill/>
          </a:ln>
        </p:spPr>
      </p:pic>
      <p:sp>
        <p:nvSpPr>
          <p:cNvPr id="755" name="Google Shape;755;p9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9" name="Shape 759"/>
        <p:cNvGrpSpPr/>
        <p:nvPr/>
      </p:nvGrpSpPr>
      <p:grpSpPr>
        <a:xfrm>
          <a:off x="0" y="0"/>
          <a:ext cx="0" cy="0"/>
          <a:chOff x="0" y="0"/>
          <a:chExt cx="0" cy="0"/>
        </a:xfrm>
      </p:grpSpPr>
      <p:sp>
        <p:nvSpPr>
          <p:cNvPr id="760" name="Google Shape;760;p97"/>
          <p:cNvSpPr txBox="1"/>
          <p:nvPr>
            <p:ph type="title"/>
          </p:nvPr>
        </p:nvSpPr>
        <p:spPr>
          <a:xfrm>
            <a:off x="152400" y="642950"/>
            <a:ext cx="8839200" cy="7716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
              <a:t>Accommodations vs Modifications</a:t>
            </a:r>
            <a:endParaRPr/>
          </a:p>
        </p:txBody>
      </p:sp>
      <p:pic>
        <p:nvPicPr>
          <p:cNvPr id="761" name="Google Shape;761;p97"/>
          <p:cNvPicPr preferRelativeResize="0"/>
          <p:nvPr/>
        </p:nvPicPr>
        <p:blipFill>
          <a:blip r:embed="rId3">
            <a:alphaModFix/>
          </a:blip>
          <a:stretch>
            <a:fillRect/>
          </a:stretch>
        </p:blipFill>
        <p:spPr>
          <a:xfrm>
            <a:off x="76200" y="1375875"/>
            <a:ext cx="8991600" cy="3767625"/>
          </a:xfrm>
          <a:prstGeom prst="rect">
            <a:avLst/>
          </a:prstGeom>
          <a:noFill/>
          <a:ln>
            <a:noFill/>
          </a:ln>
        </p:spPr>
      </p:pic>
      <p:sp>
        <p:nvSpPr>
          <p:cNvPr id="762" name="Google Shape;762;p97"/>
          <p:cNvSpPr txBox="1"/>
          <p:nvPr>
            <p:ph idx="12" type="sldNum"/>
          </p:nvPr>
        </p:nvSpPr>
        <p:spPr>
          <a:xfrm>
            <a:off x="152400" y="133350"/>
            <a:ext cx="7620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
        <p:nvSpPr>
          <p:cNvPr id="763" name="Google Shape;763;p97"/>
          <p:cNvSpPr txBox="1"/>
          <p:nvPr/>
        </p:nvSpPr>
        <p:spPr>
          <a:xfrm>
            <a:off x="8382000" y="4728000"/>
            <a:ext cx="762000" cy="415500"/>
          </a:xfrm>
          <a:prstGeom prst="rect">
            <a:avLst/>
          </a:prstGeom>
          <a:solidFill>
            <a:srgbClr val="1C4587"/>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FFF00"/>
                </a:solidFill>
              </a:rPr>
              <a:t>H</a:t>
            </a:r>
            <a:r>
              <a:rPr b="1" lang="en" sz="1500">
                <a:solidFill>
                  <a:srgbClr val="FFFF00"/>
                </a:solidFill>
              </a:rPr>
              <a:t> #8</a:t>
            </a:r>
            <a:endParaRPr b="1" sz="1600">
              <a:solidFill>
                <a:srgbClr val="FFFF00"/>
              </a:solidFill>
            </a:endParaRPr>
          </a:p>
        </p:txBody>
      </p:sp>
      <p:sp>
        <p:nvSpPr>
          <p:cNvPr id="764" name="Google Shape;764;p97"/>
          <p:cNvSpPr txBox="1"/>
          <p:nvPr/>
        </p:nvSpPr>
        <p:spPr>
          <a:xfrm>
            <a:off x="8382000" y="1375875"/>
            <a:ext cx="61800" cy="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8" name="Shape 768"/>
        <p:cNvGrpSpPr/>
        <p:nvPr/>
      </p:nvGrpSpPr>
      <p:grpSpPr>
        <a:xfrm>
          <a:off x="0" y="0"/>
          <a:ext cx="0" cy="0"/>
          <a:chOff x="0" y="0"/>
          <a:chExt cx="0" cy="0"/>
        </a:xfrm>
      </p:grpSpPr>
      <p:sp>
        <p:nvSpPr>
          <p:cNvPr id="769" name="Google Shape;769;p98"/>
          <p:cNvSpPr txBox="1"/>
          <p:nvPr>
            <p:ph type="title"/>
          </p:nvPr>
        </p:nvSpPr>
        <p:spPr>
          <a:xfrm>
            <a:off x="152400" y="374700"/>
            <a:ext cx="8839200" cy="953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
              <a:t>Accommodations vs Modifications</a:t>
            </a:r>
            <a:endParaRPr/>
          </a:p>
        </p:txBody>
      </p:sp>
      <p:pic>
        <p:nvPicPr>
          <p:cNvPr id="770" name="Google Shape;770;p98"/>
          <p:cNvPicPr preferRelativeResize="0"/>
          <p:nvPr/>
        </p:nvPicPr>
        <p:blipFill>
          <a:blip r:embed="rId3">
            <a:alphaModFix/>
          </a:blip>
          <a:stretch>
            <a:fillRect/>
          </a:stretch>
        </p:blipFill>
        <p:spPr>
          <a:xfrm>
            <a:off x="788675" y="1097275"/>
            <a:ext cx="7406626" cy="3893825"/>
          </a:xfrm>
          <a:prstGeom prst="rect">
            <a:avLst/>
          </a:prstGeom>
          <a:noFill/>
          <a:ln>
            <a:noFill/>
          </a:ln>
        </p:spPr>
      </p:pic>
      <p:sp>
        <p:nvSpPr>
          <p:cNvPr id="771" name="Google Shape;771;p98"/>
          <p:cNvSpPr txBox="1"/>
          <p:nvPr>
            <p:ph idx="12" type="sldNum"/>
          </p:nvPr>
        </p:nvSpPr>
        <p:spPr>
          <a:xfrm>
            <a:off x="152400" y="133350"/>
            <a:ext cx="7620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sp>
        <p:nvSpPr>
          <p:cNvPr id="776" name="Google Shape;776;p99"/>
          <p:cNvSpPr txBox="1"/>
          <p:nvPr>
            <p:ph type="title"/>
          </p:nvPr>
        </p:nvSpPr>
        <p:spPr>
          <a:xfrm>
            <a:off x="152400" y="742950"/>
            <a:ext cx="8839200" cy="800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D4170"/>
              </a:buClr>
              <a:buSzPts val="3300"/>
              <a:buFont typeface="Twentieth Century"/>
              <a:buNone/>
            </a:pPr>
            <a:r>
              <a:rPr lang="en" sz="4200">
                <a:solidFill>
                  <a:srgbClr val="0D4170"/>
                </a:solidFill>
                <a:latin typeface="Calibri"/>
                <a:ea typeface="Calibri"/>
                <a:cs typeface="Calibri"/>
                <a:sym typeface="Calibri"/>
              </a:rPr>
              <a:t> Accommodations/Modifications</a:t>
            </a:r>
            <a:endParaRPr sz="5400">
              <a:latin typeface="Calibri"/>
              <a:ea typeface="Calibri"/>
              <a:cs typeface="Calibri"/>
              <a:sym typeface="Calibri"/>
            </a:endParaRPr>
          </a:p>
        </p:txBody>
      </p:sp>
      <p:sp>
        <p:nvSpPr>
          <p:cNvPr id="777" name="Google Shape;777;p99"/>
          <p:cNvSpPr txBox="1"/>
          <p:nvPr>
            <p:ph idx="1" type="body"/>
          </p:nvPr>
        </p:nvSpPr>
        <p:spPr>
          <a:xfrm>
            <a:off x="152400" y="1619250"/>
            <a:ext cx="8839200" cy="3524400"/>
          </a:xfrm>
          <a:prstGeom prst="rect">
            <a:avLst/>
          </a:prstGeom>
        </p:spPr>
        <p:txBody>
          <a:bodyPr anchorCtr="0" anchor="t" bIns="45700" lIns="91425" spcFirstLastPara="1" rIns="91425" wrap="square" tIns="45700">
            <a:noAutofit/>
          </a:bodyPr>
          <a:lstStyle/>
          <a:p>
            <a:pPr indent="0" lvl="0" marL="457200" rtl="0" algn="l">
              <a:spcBef>
                <a:spcPts val="0"/>
              </a:spcBef>
              <a:spcAft>
                <a:spcPts val="0"/>
              </a:spcAft>
              <a:buNone/>
            </a:pPr>
            <a:r>
              <a:t/>
            </a:r>
            <a:endParaRPr sz="3100">
              <a:solidFill>
                <a:schemeClr val="dk1"/>
              </a:solidFill>
            </a:endParaRPr>
          </a:p>
          <a:p>
            <a:pPr indent="0" lvl="0" marL="0" rtl="0" algn="l">
              <a:lnSpc>
                <a:spcPct val="100000"/>
              </a:lnSpc>
              <a:spcBef>
                <a:spcPts val="0"/>
              </a:spcBef>
              <a:spcAft>
                <a:spcPts val="0"/>
              </a:spcAft>
              <a:buNone/>
            </a:pPr>
            <a:r>
              <a:t/>
            </a:r>
            <a:endParaRPr>
              <a:latin typeface="Calibri"/>
              <a:ea typeface="Calibri"/>
              <a:cs typeface="Calibri"/>
              <a:sym typeface="Calibri"/>
            </a:endParaRPr>
          </a:p>
        </p:txBody>
      </p:sp>
      <p:pic>
        <p:nvPicPr>
          <p:cNvPr id="778" name="Google Shape;778;p99"/>
          <p:cNvPicPr preferRelativeResize="0"/>
          <p:nvPr/>
        </p:nvPicPr>
        <p:blipFill>
          <a:blip r:embed="rId3">
            <a:alphaModFix/>
          </a:blip>
          <a:stretch>
            <a:fillRect/>
          </a:stretch>
        </p:blipFill>
        <p:spPr>
          <a:xfrm>
            <a:off x="-458650" y="1543050"/>
            <a:ext cx="9736474" cy="2748650"/>
          </a:xfrm>
          <a:prstGeom prst="rect">
            <a:avLst/>
          </a:prstGeom>
          <a:noFill/>
          <a:ln>
            <a:noFill/>
          </a:ln>
        </p:spPr>
      </p:pic>
      <p:sp>
        <p:nvSpPr>
          <p:cNvPr id="779" name="Google Shape;779;p99"/>
          <p:cNvSpPr txBox="1"/>
          <p:nvPr>
            <p:ph idx="12" type="sldNum"/>
          </p:nvPr>
        </p:nvSpPr>
        <p:spPr>
          <a:xfrm>
            <a:off x="152400" y="133350"/>
            <a:ext cx="7620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3" name="Shape 783"/>
        <p:cNvGrpSpPr/>
        <p:nvPr/>
      </p:nvGrpSpPr>
      <p:grpSpPr>
        <a:xfrm>
          <a:off x="0" y="0"/>
          <a:ext cx="0" cy="0"/>
          <a:chOff x="0" y="0"/>
          <a:chExt cx="0" cy="0"/>
        </a:xfrm>
      </p:grpSpPr>
      <p:pic>
        <p:nvPicPr>
          <p:cNvPr id="784" name="Google Shape;784;p100"/>
          <p:cNvPicPr preferRelativeResize="0"/>
          <p:nvPr/>
        </p:nvPicPr>
        <p:blipFill>
          <a:blip r:embed="rId3">
            <a:alphaModFix/>
          </a:blip>
          <a:stretch>
            <a:fillRect/>
          </a:stretch>
        </p:blipFill>
        <p:spPr>
          <a:xfrm>
            <a:off x="0" y="683625"/>
            <a:ext cx="9296399" cy="4980725"/>
          </a:xfrm>
          <a:prstGeom prst="rect">
            <a:avLst/>
          </a:prstGeom>
          <a:noFill/>
          <a:ln>
            <a:noFill/>
          </a:ln>
        </p:spPr>
      </p:pic>
      <p:sp>
        <p:nvSpPr>
          <p:cNvPr id="785" name="Google Shape;785;p100"/>
          <p:cNvSpPr txBox="1"/>
          <p:nvPr>
            <p:ph idx="12" type="sldNum"/>
          </p:nvPr>
        </p:nvSpPr>
        <p:spPr>
          <a:xfrm>
            <a:off x="152400" y="133350"/>
            <a:ext cx="7620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9" name="Shape 789"/>
        <p:cNvGrpSpPr/>
        <p:nvPr/>
      </p:nvGrpSpPr>
      <p:grpSpPr>
        <a:xfrm>
          <a:off x="0" y="0"/>
          <a:ext cx="0" cy="0"/>
          <a:chOff x="0" y="0"/>
          <a:chExt cx="0" cy="0"/>
        </a:xfrm>
      </p:grpSpPr>
      <p:sp>
        <p:nvSpPr>
          <p:cNvPr id="790" name="Google Shape;790;p101"/>
          <p:cNvSpPr txBox="1"/>
          <p:nvPr>
            <p:ph idx="12" type="sldNum"/>
          </p:nvPr>
        </p:nvSpPr>
        <p:spPr>
          <a:xfrm>
            <a:off x="152400" y="133350"/>
            <a:ext cx="7620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pic>
        <p:nvPicPr>
          <p:cNvPr id="791" name="Google Shape;791;p101"/>
          <p:cNvPicPr preferRelativeResize="0"/>
          <p:nvPr/>
        </p:nvPicPr>
        <p:blipFill>
          <a:blip r:embed="rId3">
            <a:alphaModFix/>
          </a:blip>
          <a:stretch>
            <a:fillRect/>
          </a:stretch>
        </p:blipFill>
        <p:spPr>
          <a:xfrm>
            <a:off x="152400" y="1336850"/>
            <a:ext cx="8677275" cy="3806650"/>
          </a:xfrm>
          <a:prstGeom prst="rect">
            <a:avLst/>
          </a:prstGeom>
          <a:noFill/>
          <a:ln>
            <a:noFill/>
          </a:ln>
        </p:spPr>
      </p:pic>
      <p:sp>
        <p:nvSpPr>
          <p:cNvPr id="792" name="Google Shape;792;p101"/>
          <p:cNvSpPr txBox="1"/>
          <p:nvPr/>
        </p:nvSpPr>
        <p:spPr>
          <a:xfrm>
            <a:off x="514350" y="407250"/>
            <a:ext cx="78438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5000">
                <a:solidFill>
                  <a:srgbClr val="1C4587"/>
                </a:solidFill>
                <a:latin typeface="Calibri"/>
                <a:ea typeface="Calibri"/>
                <a:cs typeface="Calibri"/>
                <a:sym typeface="Calibri"/>
              </a:rPr>
              <a:t>Select Accommodations</a:t>
            </a:r>
            <a:endParaRPr b="1" sz="5000">
              <a:solidFill>
                <a:srgbClr val="1C4587"/>
              </a:solidFill>
              <a:latin typeface="Calibri"/>
              <a:ea typeface="Calibri"/>
              <a:cs typeface="Calibri"/>
              <a:sym typeface="Calibri"/>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6" name="Shape 796"/>
        <p:cNvGrpSpPr/>
        <p:nvPr/>
      </p:nvGrpSpPr>
      <p:grpSpPr>
        <a:xfrm>
          <a:off x="0" y="0"/>
          <a:ext cx="0" cy="0"/>
          <a:chOff x="0" y="0"/>
          <a:chExt cx="0" cy="0"/>
        </a:xfrm>
      </p:grpSpPr>
      <p:sp>
        <p:nvSpPr>
          <p:cNvPr id="797" name="Google Shape;797;p102"/>
          <p:cNvSpPr txBox="1"/>
          <p:nvPr>
            <p:ph type="title"/>
          </p:nvPr>
        </p:nvSpPr>
        <p:spPr>
          <a:xfrm>
            <a:off x="152400" y="377200"/>
            <a:ext cx="8839200" cy="1028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D4170"/>
              </a:buClr>
              <a:buSzPts val="3300"/>
              <a:buFont typeface="Twentieth Century"/>
              <a:buNone/>
            </a:pPr>
            <a:r>
              <a:rPr lang="en" sz="4500">
                <a:solidFill>
                  <a:srgbClr val="0D4170"/>
                </a:solidFill>
                <a:latin typeface="Calibri"/>
                <a:ea typeface="Calibri"/>
                <a:cs typeface="Calibri"/>
                <a:sym typeface="Calibri"/>
              </a:rPr>
              <a:t>Select</a:t>
            </a:r>
            <a:r>
              <a:rPr lang="en" sz="4500">
                <a:solidFill>
                  <a:srgbClr val="0D4170"/>
                </a:solidFill>
                <a:latin typeface="Calibri"/>
                <a:ea typeface="Calibri"/>
                <a:cs typeface="Calibri"/>
                <a:sym typeface="Calibri"/>
              </a:rPr>
              <a:t> Accommodations</a:t>
            </a:r>
            <a:endParaRPr sz="5700">
              <a:latin typeface="Calibri"/>
              <a:ea typeface="Calibri"/>
              <a:cs typeface="Calibri"/>
              <a:sym typeface="Calibri"/>
            </a:endParaRPr>
          </a:p>
        </p:txBody>
      </p:sp>
      <p:sp>
        <p:nvSpPr>
          <p:cNvPr id="798" name="Google Shape;798;p102"/>
          <p:cNvSpPr txBox="1"/>
          <p:nvPr>
            <p:ph idx="1" type="body"/>
          </p:nvPr>
        </p:nvSpPr>
        <p:spPr>
          <a:xfrm>
            <a:off x="152400" y="1200150"/>
            <a:ext cx="8839200" cy="3943500"/>
          </a:xfrm>
          <a:prstGeom prst="rect">
            <a:avLst/>
          </a:prstGeom>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i="1" lang="en" sz="3300">
                <a:solidFill>
                  <a:schemeClr val="dk1"/>
                </a:solidFill>
                <a:latin typeface="Calibri"/>
                <a:ea typeface="Calibri"/>
                <a:cs typeface="Calibri"/>
                <a:sym typeface="Calibri"/>
              </a:rPr>
              <a:t>Data from multiple sources guides the selection of accommodations:</a:t>
            </a:r>
            <a:endParaRPr i="1" sz="3300">
              <a:solidFill>
                <a:schemeClr val="dk1"/>
              </a:solidFill>
              <a:latin typeface="Calibri"/>
              <a:ea typeface="Calibri"/>
              <a:cs typeface="Calibri"/>
              <a:sym typeface="Calibri"/>
            </a:endParaRPr>
          </a:p>
          <a:p>
            <a:pPr indent="-425450" lvl="0" marL="457200" rtl="0" algn="l">
              <a:spcBef>
                <a:spcPts val="0"/>
              </a:spcBef>
              <a:spcAft>
                <a:spcPts val="0"/>
              </a:spcAft>
              <a:buClr>
                <a:schemeClr val="dk1"/>
              </a:buClr>
              <a:buSzPts val="3100"/>
              <a:buFont typeface="Calibri"/>
              <a:buChar char="●"/>
            </a:pPr>
            <a:r>
              <a:rPr lang="en" sz="3100">
                <a:solidFill>
                  <a:schemeClr val="dk1"/>
                </a:solidFill>
                <a:latin typeface="Calibri"/>
                <a:ea typeface="Calibri"/>
                <a:cs typeface="Calibri"/>
                <a:sym typeface="Calibri"/>
              </a:rPr>
              <a:t> student assessments</a:t>
            </a:r>
            <a:endParaRPr sz="3100">
              <a:solidFill>
                <a:schemeClr val="dk1"/>
              </a:solidFill>
              <a:latin typeface="Calibri"/>
              <a:ea typeface="Calibri"/>
              <a:cs typeface="Calibri"/>
              <a:sym typeface="Calibri"/>
            </a:endParaRPr>
          </a:p>
          <a:p>
            <a:pPr indent="-425450" lvl="0" marL="457200" rtl="0" algn="l">
              <a:spcBef>
                <a:spcPts val="0"/>
              </a:spcBef>
              <a:spcAft>
                <a:spcPts val="0"/>
              </a:spcAft>
              <a:buClr>
                <a:schemeClr val="dk1"/>
              </a:buClr>
              <a:buSzPts val="3100"/>
              <a:buFont typeface="Calibri"/>
              <a:buChar char="●"/>
            </a:pPr>
            <a:r>
              <a:rPr lang="en" sz="3100">
                <a:solidFill>
                  <a:schemeClr val="dk1"/>
                </a:solidFill>
                <a:latin typeface="Calibri"/>
                <a:ea typeface="Calibri"/>
                <a:cs typeface="Calibri"/>
                <a:sym typeface="Calibri"/>
              </a:rPr>
              <a:t> present level of performance</a:t>
            </a:r>
            <a:endParaRPr sz="3100">
              <a:solidFill>
                <a:schemeClr val="dk1"/>
              </a:solidFill>
              <a:latin typeface="Calibri"/>
              <a:ea typeface="Calibri"/>
              <a:cs typeface="Calibri"/>
              <a:sym typeface="Calibri"/>
            </a:endParaRPr>
          </a:p>
          <a:p>
            <a:pPr indent="-425450" lvl="0" marL="457200" rtl="0" algn="l">
              <a:spcBef>
                <a:spcPts val="0"/>
              </a:spcBef>
              <a:spcAft>
                <a:spcPts val="0"/>
              </a:spcAft>
              <a:buClr>
                <a:schemeClr val="dk1"/>
              </a:buClr>
              <a:buSzPts val="3100"/>
              <a:buFont typeface="Calibri"/>
              <a:buChar char="●"/>
            </a:pPr>
            <a:r>
              <a:rPr lang="en" sz="3100">
                <a:solidFill>
                  <a:schemeClr val="dk1"/>
                </a:solidFill>
                <a:latin typeface="Calibri"/>
                <a:ea typeface="Calibri"/>
                <a:cs typeface="Calibri"/>
                <a:sym typeface="Calibri"/>
              </a:rPr>
              <a:t> teacher-documented observations</a:t>
            </a:r>
            <a:endParaRPr sz="3100">
              <a:solidFill>
                <a:schemeClr val="dk1"/>
              </a:solidFill>
              <a:latin typeface="Calibri"/>
              <a:ea typeface="Calibri"/>
              <a:cs typeface="Calibri"/>
              <a:sym typeface="Calibri"/>
            </a:endParaRPr>
          </a:p>
          <a:p>
            <a:pPr indent="-425450" lvl="0" marL="457200" rtl="0" algn="l">
              <a:spcBef>
                <a:spcPts val="0"/>
              </a:spcBef>
              <a:spcAft>
                <a:spcPts val="0"/>
              </a:spcAft>
              <a:buClr>
                <a:schemeClr val="dk1"/>
              </a:buClr>
              <a:buSzPts val="3100"/>
              <a:buFont typeface="Calibri"/>
              <a:buChar char="●"/>
            </a:pPr>
            <a:r>
              <a:rPr lang="en" sz="3100">
                <a:solidFill>
                  <a:schemeClr val="dk1"/>
                </a:solidFill>
                <a:latin typeface="Calibri"/>
                <a:ea typeface="Calibri"/>
                <a:cs typeface="Calibri"/>
                <a:sym typeface="Calibri"/>
              </a:rPr>
              <a:t> student input</a:t>
            </a:r>
            <a:endParaRPr sz="3100">
              <a:solidFill>
                <a:schemeClr val="dk1"/>
              </a:solidFill>
              <a:latin typeface="Calibri"/>
              <a:ea typeface="Calibri"/>
              <a:cs typeface="Calibri"/>
              <a:sym typeface="Calibri"/>
            </a:endParaRPr>
          </a:p>
          <a:p>
            <a:pPr indent="-425450" lvl="0" marL="457200" rtl="0" algn="l">
              <a:spcBef>
                <a:spcPts val="0"/>
              </a:spcBef>
              <a:spcAft>
                <a:spcPts val="0"/>
              </a:spcAft>
              <a:buClr>
                <a:schemeClr val="dk1"/>
              </a:buClr>
              <a:buSzPts val="3100"/>
              <a:buFont typeface="Calibri"/>
              <a:buChar char="●"/>
            </a:pPr>
            <a:r>
              <a:rPr lang="en" sz="3100">
                <a:solidFill>
                  <a:schemeClr val="dk1"/>
                </a:solidFill>
                <a:latin typeface="Calibri"/>
                <a:ea typeface="Calibri"/>
                <a:cs typeface="Calibri"/>
                <a:sym typeface="Calibri"/>
              </a:rPr>
              <a:t> Missouri Learning Standards</a:t>
            </a:r>
            <a:endParaRPr sz="3100">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t/>
            </a:r>
            <a:endParaRPr>
              <a:latin typeface="Calibri"/>
              <a:ea typeface="Calibri"/>
              <a:cs typeface="Calibri"/>
              <a:sym typeface="Calibri"/>
            </a:endParaRPr>
          </a:p>
        </p:txBody>
      </p:sp>
      <p:sp>
        <p:nvSpPr>
          <p:cNvPr id="799" name="Google Shape;799;p102"/>
          <p:cNvSpPr txBox="1"/>
          <p:nvPr>
            <p:ph idx="12" type="sldNum"/>
          </p:nvPr>
        </p:nvSpPr>
        <p:spPr>
          <a:xfrm>
            <a:off x="152400" y="133350"/>
            <a:ext cx="7620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3" name="Shape 803"/>
        <p:cNvGrpSpPr/>
        <p:nvPr/>
      </p:nvGrpSpPr>
      <p:grpSpPr>
        <a:xfrm>
          <a:off x="0" y="0"/>
          <a:ext cx="0" cy="0"/>
          <a:chOff x="0" y="0"/>
          <a:chExt cx="0" cy="0"/>
        </a:xfrm>
      </p:grpSpPr>
      <p:sp>
        <p:nvSpPr>
          <p:cNvPr id="804" name="Google Shape;804;p103"/>
          <p:cNvSpPr txBox="1"/>
          <p:nvPr>
            <p:ph idx="1" type="body"/>
          </p:nvPr>
        </p:nvSpPr>
        <p:spPr>
          <a:xfrm>
            <a:off x="152400" y="1669800"/>
            <a:ext cx="8839200" cy="3264000"/>
          </a:xfrm>
          <a:prstGeom prst="rect">
            <a:avLst/>
          </a:prstGeom>
        </p:spPr>
        <p:txBody>
          <a:bodyPr anchorCtr="0" anchor="t" bIns="45700" lIns="91425" spcFirstLastPara="1" rIns="91425" wrap="square" tIns="45700">
            <a:noAutofit/>
          </a:bodyPr>
          <a:lstStyle/>
          <a:p>
            <a:pPr indent="-292100" lvl="0" marL="254000" rtl="0" algn="l">
              <a:lnSpc>
                <a:spcPct val="90000"/>
              </a:lnSpc>
              <a:spcBef>
                <a:spcPts val="0"/>
              </a:spcBef>
              <a:spcAft>
                <a:spcPts val="0"/>
              </a:spcAft>
              <a:buClr>
                <a:srgbClr val="2D7EBA"/>
              </a:buClr>
              <a:buSzPts val="3000"/>
              <a:buFont typeface="Calibri"/>
              <a:buChar char="•"/>
            </a:pPr>
            <a:r>
              <a:rPr lang="en" sz="3000">
                <a:solidFill>
                  <a:schemeClr val="dk1"/>
                </a:solidFill>
                <a:latin typeface="Calibri"/>
                <a:ea typeface="Calibri"/>
                <a:cs typeface="Calibri"/>
                <a:sym typeface="Calibri"/>
              </a:rPr>
              <a:t>Involve students in selecting, using, and evaluating accommodations/mod and SDI.</a:t>
            </a:r>
            <a:endParaRPr sz="1700">
              <a:solidFill>
                <a:schemeClr val="dk1"/>
              </a:solidFill>
              <a:latin typeface="Calibri"/>
              <a:ea typeface="Calibri"/>
              <a:cs typeface="Calibri"/>
              <a:sym typeface="Calibri"/>
            </a:endParaRPr>
          </a:p>
          <a:p>
            <a:pPr indent="-292100" lvl="0" marL="254000" rtl="0" algn="l">
              <a:lnSpc>
                <a:spcPct val="90000"/>
              </a:lnSpc>
              <a:spcBef>
                <a:spcPts val="500"/>
              </a:spcBef>
              <a:spcAft>
                <a:spcPts val="0"/>
              </a:spcAft>
              <a:buClr>
                <a:srgbClr val="2D7EBA"/>
              </a:buClr>
              <a:buSzPts val="3000"/>
              <a:buFont typeface="Calibri"/>
              <a:buChar char="•"/>
            </a:pPr>
            <a:r>
              <a:rPr lang="en" sz="3000">
                <a:solidFill>
                  <a:schemeClr val="dk1"/>
                </a:solidFill>
                <a:latin typeface="Calibri"/>
                <a:ea typeface="Calibri"/>
                <a:cs typeface="Calibri"/>
                <a:sym typeface="Calibri"/>
              </a:rPr>
              <a:t>The more input students have in selecting their accommodations, the more likely the accommodations will be used. </a:t>
            </a:r>
            <a:endParaRPr sz="1700">
              <a:solidFill>
                <a:schemeClr val="dk1"/>
              </a:solidFill>
              <a:latin typeface="Calibri"/>
              <a:ea typeface="Calibri"/>
              <a:cs typeface="Calibri"/>
              <a:sym typeface="Calibri"/>
            </a:endParaRPr>
          </a:p>
          <a:p>
            <a:pPr indent="-292100" lvl="0" marL="254000" rtl="0" algn="l">
              <a:lnSpc>
                <a:spcPct val="90000"/>
              </a:lnSpc>
              <a:spcBef>
                <a:spcPts val="500"/>
              </a:spcBef>
              <a:spcAft>
                <a:spcPts val="0"/>
              </a:spcAft>
              <a:buClr>
                <a:srgbClr val="2D7EBA"/>
              </a:buClr>
              <a:buSzPts val="3000"/>
              <a:buFont typeface="Calibri"/>
              <a:buChar char="•"/>
            </a:pPr>
            <a:r>
              <a:rPr lang="en" sz="3000">
                <a:solidFill>
                  <a:schemeClr val="dk1"/>
                </a:solidFill>
                <a:latin typeface="Calibri"/>
                <a:ea typeface="Calibri"/>
                <a:cs typeface="Calibri"/>
                <a:sym typeface="Calibri"/>
              </a:rPr>
              <a:t>Students should see accommodations as adding value to their daily life—not only in school—but for postsecondary, career, and community life.</a:t>
            </a:r>
            <a:endParaRPr sz="2400"/>
          </a:p>
        </p:txBody>
      </p:sp>
      <p:sp>
        <p:nvSpPr>
          <p:cNvPr id="805" name="Google Shape;805;p103"/>
          <p:cNvSpPr txBox="1"/>
          <p:nvPr>
            <p:ph type="title"/>
          </p:nvPr>
        </p:nvSpPr>
        <p:spPr>
          <a:xfrm>
            <a:off x="152400" y="536300"/>
            <a:ext cx="7575000" cy="8655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
              <a:t>Involve Students</a:t>
            </a:r>
            <a:endParaRPr/>
          </a:p>
        </p:txBody>
      </p:sp>
      <p:pic>
        <p:nvPicPr>
          <p:cNvPr id="806" name="Google Shape;806;p103"/>
          <p:cNvPicPr preferRelativeResize="0"/>
          <p:nvPr/>
        </p:nvPicPr>
        <p:blipFill rotWithShape="1">
          <a:blip r:embed="rId3">
            <a:alphaModFix/>
          </a:blip>
          <a:srcRect b="0" l="33333" r="0" t="0"/>
          <a:stretch/>
        </p:blipFill>
        <p:spPr>
          <a:xfrm>
            <a:off x="7788465" y="732525"/>
            <a:ext cx="1203135" cy="1022600"/>
          </a:xfrm>
          <a:prstGeom prst="rect">
            <a:avLst/>
          </a:prstGeom>
          <a:noFill/>
          <a:ln>
            <a:noFill/>
          </a:ln>
        </p:spPr>
      </p:pic>
      <p:sp>
        <p:nvSpPr>
          <p:cNvPr id="807" name="Google Shape;807;p103"/>
          <p:cNvSpPr txBox="1"/>
          <p:nvPr>
            <p:ph idx="12" type="sldNum"/>
          </p:nvPr>
        </p:nvSpPr>
        <p:spPr>
          <a:xfrm>
            <a:off x="152400" y="133350"/>
            <a:ext cx="7620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1" name="Shape 811"/>
        <p:cNvGrpSpPr/>
        <p:nvPr/>
      </p:nvGrpSpPr>
      <p:grpSpPr>
        <a:xfrm>
          <a:off x="0" y="0"/>
          <a:ext cx="0" cy="0"/>
          <a:chOff x="0" y="0"/>
          <a:chExt cx="0" cy="0"/>
        </a:xfrm>
      </p:grpSpPr>
      <p:sp>
        <p:nvSpPr>
          <p:cNvPr id="812" name="Google Shape;812;p104"/>
          <p:cNvSpPr txBox="1"/>
          <p:nvPr>
            <p:ph idx="1" type="body"/>
          </p:nvPr>
        </p:nvSpPr>
        <p:spPr>
          <a:xfrm>
            <a:off x="152400" y="1438225"/>
            <a:ext cx="8839200" cy="3495600"/>
          </a:xfrm>
          <a:prstGeom prst="rect">
            <a:avLst/>
          </a:prstGeom>
        </p:spPr>
        <p:txBody>
          <a:bodyPr anchorCtr="0" anchor="t" bIns="45700" lIns="91425" spcFirstLastPara="1" rIns="91425" wrap="square" tIns="45700">
            <a:noAutofit/>
          </a:bodyPr>
          <a:lstStyle/>
          <a:p>
            <a:pPr indent="-431800" lvl="0" marL="381000" rtl="0" algn="l">
              <a:lnSpc>
                <a:spcPct val="100000"/>
              </a:lnSpc>
              <a:spcBef>
                <a:spcPts val="0"/>
              </a:spcBef>
              <a:spcAft>
                <a:spcPts val="0"/>
              </a:spcAft>
              <a:buClr>
                <a:srgbClr val="0D4170"/>
              </a:buClr>
              <a:buSzPts val="3000"/>
              <a:buFont typeface="Calibri"/>
              <a:buAutoNum type="arabicPeriod"/>
            </a:pPr>
            <a:r>
              <a:rPr lang="en" sz="3000">
                <a:solidFill>
                  <a:schemeClr val="dk1"/>
                </a:solidFill>
                <a:latin typeface="Calibri"/>
                <a:ea typeface="Calibri"/>
                <a:cs typeface="Calibri"/>
                <a:sym typeface="Calibri"/>
              </a:rPr>
              <a:t>Is the student able to utilize accommodations to access the curriculum easily and confidently, understand  the need to utilize accommodations, and ask for them when necessary? </a:t>
            </a:r>
            <a:endParaRPr sz="1000">
              <a:solidFill>
                <a:schemeClr val="dk1"/>
              </a:solidFill>
              <a:latin typeface="Calibri"/>
              <a:ea typeface="Calibri"/>
              <a:cs typeface="Calibri"/>
              <a:sym typeface="Calibri"/>
            </a:endParaRPr>
          </a:p>
          <a:p>
            <a:pPr indent="0" lvl="0" marL="254000" rtl="0" algn="l">
              <a:lnSpc>
                <a:spcPct val="100000"/>
              </a:lnSpc>
              <a:spcBef>
                <a:spcPts val="0"/>
              </a:spcBef>
              <a:spcAft>
                <a:spcPts val="0"/>
              </a:spcAft>
              <a:buNone/>
            </a:pPr>
            <a:r>
              <a:t/>
            </a:r>
            <a:endParaRPr sz="1000">
              <a:solidFill>
                <a:schemeClr val="dk1"/>
              </a:solidFill>
              <a:latin typeface="Calibri"/>
              <a:ea typeface="Calibri"/>
              <a:cs typeface="Calibri"/>
              <a:sym typeface="Calibri"/>
            </a:endParaRPr>
          </a:p>
          <a:p>
            <a:pPr indent="-374650" lvl="0" marL="381000" rtl="0" algn="l">
              <a:lnSpc>
                <a:spcPct val="100000"/>
              </a:lnSpc>
              <a:spcBef>
                <a:spcPts val="400"/>
              </a:spcBef>
              <a:spcAft>
                <a:spcPts val="0"/>
              </a:spcAft>
              <a:buClr>
                <a:srgbClr val="0D4170"/>
              </a:buClr>
              <a:buSzPts val="2100"/>
              <a:buFont typeface="Arial"/>
              <a:buAutoNum type="arabicPeriod"/>
            </a:pPr>
            <a:r>
              <a:rPr lang="en" sz="3000">
                <a:solidFill>
                  <a:schemeClr val="dk1"/>
                </a:solidFill>
                <a:latin typeface="Calibri"/>
                <a:ea typeface="Calibri"/>
                <a:cs typeface="Calibri"/>
                <a:sym typeface="Calibri"/>
              </a:rPr>
              <a:t>Is the student able to share if they feel the accommodations are not effective, ie: needs to be changed either by adding or taking away?</a:t>
            </a:r>
            <a:r>
              <a:rPr lang="en" sz="2700">
                <a:solidFill>
                  <a:schemeClr val="dk1"/>
                </a:solidFill>
                <a:latin typeface="Calibri"/>
                <a:ea typeface="Calibri"/>
                <a:cs typeface="Calibri"/>
                <a:sym typeface="Calibri"/>
              </a:rPr>
              <a:t> </a:t>
            </a:r>
            <a:endParaRPr sz="2400">
              <a:latin typeface="Calibri"/>
              <a:ea typeface="Calibri"/>
              <a:cs typeface="Calibri"/>
              <a:sym typeface="Calibri"/>
            </a:endParaRPr>
          </a:p>
        </p:txBody>
      </p:sp>
      <p:sp>
        <p:nvSpPr>
          <p:cNvPr id="813" name="Google Shape;813;p104"/>
          <p:cNvSpPr txBox="1"/>
          <p:nvPr>
            <p:ph type="title"/>
          </p:nvPr>
        </p:nvSpPr>
        <p:spPr>
          <a:xfrm>
            <a:off x="152400" y="487525"/>
            <a:ext cx="8839200" cy="105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D4170"/>
              </a:buClr>
              <a:buSzPts val="3300"/>
              <a:buFont typeface="Twentieth Century"/>
              <a:buNone/>
            </a:pPr>
            <a:r>
              <a:rPr lang="en">
                <a:solidFill>
                  <a:srgbClr val="0D4170"/>
                </a:solidFill>
                <a:latin typeface="Calibri"/>
                <a:ea typeface="Calibri"/>
                <a:cs typeface="Calibri"/>
                <a:sym typeface="Calibri"/>
              </a:rPr>
              <a:t>Student Self-Advocacy</a:t>
            </a:r>
            <a:endParaRPr sz="4200">
              <a:latin typeface="Calibri"/>
              <a:ea typeface="Calibri"/>
              <a:cs typeface="Calibri"/>
              <a:sym typeface="Calibri"/>
            </a:endParaRPr>
          </a:p>
        </p:txBody>
      </p:sp>
      <p:sp>
        <p:nvSpPr>
          <p:cNvPr id="814" name="Google Shape;814;p104"/>
          <p:cNvSpPr txBox="1"/>
          <p:nvPr>
            <p:ph idx="12" type="sldNum"/>
          </p:nvPr>
        </p:nvSpPr>
        <p:spPr>
          <a:xfrm>
            <a:off x="152400" y="133350"/>
            <a:ext cx="7620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8" name="Shape 818"/>
        <p:cNvGrpSpPr/>
        <p:nvPr/>
      </p:nvGrpSpPr>
      <p:grpSpPr>
        <a:xfrm>
          <a:off x="0" y="0"/>
          <a:ext cx="0" cy="0"/>
          <a:chOff x="0" y="0"/>
          <a:chExt cx="0" cy="0"/>
        </a:xfrm>
      </p:grpSpPr>
      <p:sp>
        <p:nvSpPr>
          <p:cNvPr id="819" name="Google Shape;819;p105"/>
          <p:cNvSpPr txBox="1"/>
          <p:nvPr>
            <p:ph type="title"/>
          </p:nvPr>
        </p:nvSpPr>
        <p:spPr>
          <a:xfrm>
            <a:off x="152400" y="530675"/>
            <a:ext cx="8839200" cy="10125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D4170"/>
              </a:buClr>
              <a:buSzPts val="3300"/>
              <a:buFont typeface="Twentieth Century"/>
              <a:buNone/>
            </a:pPr>
            <a:r>
              <a:rPr lang="en" sz="4200">
                <a:solidFill>
                  <a:srgbClr val="0D4170"/>
                </a:solidFill>
                <a:latin typeface="Calibri"/>
                <a:ea typeface="Calibri"/>
                <a:cs typeface="Calibri"/>
                <a:sym typeface="Calibri"/>
              </a:rPr>
              <a:t>Implement</a:t>
            </a:r>
            <a:r>
              <a:rPr lang="en" sz="4200">
                <a:solidFill>
                  <a:srgbClr val="0D4170"/>
                </a:solidFill>
                <a:latin typeface="Calibri"/>
                <a:ea typeface="Calibri"/>
                <a:cs typeface="Calibri"/>
                <a:sym typeface="Calibri"/>
              </a:rPr>
              <a:t> Accommodations</a:t>
            </a:r>
            <a:endParaRPr sz="5400">
              <a:latin typeface="Calibri"/>
              <a:ea typeface="Calibri"/>
              <a:cs typeface="Calibri"/>
              <a:sym typeface="Calibri"/>
            </a:endParaRPr>
          </a:p>
        </p:txBody>
      </p:sp>
      <p:sp>
        <p:nvSpPr>
          <p:cNvPr id="820" name="Google Shape;820;p105"/>
          <p:cNvSpPr txBox="1"/>
          <p:nvPr>
            <p:ph idx="1" type="body"/>
          </p:nvPr>
        </p:nvSpPr>
        <p:spPr>
          <a:xfrm>
            <a:off x="0" y="1347100"/>
            <a:ext cx="9296400" cy="3586800"/>
          </a:xfrm>
          <a:prstGeom prst="rect">
            <a:avLst/>
          </a:prstGeom>
        </p:spPr>
        <p:txBody>
          <a:bodyPr anchorCtr="0" anchor="t"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 sz="2600">
                <a:solidFill>
                  <a:schemeClr val="dk1"/>
                </a:solidFill>
              </a:rPr>
              <a:t>Teachers will:</a:t>
            </a:r>
            <a:endParaRPr sz="2600">
              <a:solidFill>
                <a:schemeClr val="dk1"/>
              </a:solidFill>
            </a:endParaRPr>
          </a:p>
          <a:p>
            <a:pPr indent="-368300" lvl="0" marL="457200" rtl="0" algn="l">
              <a:spcBef>
                <a:spcPts val="0"/>
              </a:spcBef>
              <a:spcAft>
                <a:spcPts val="0"/>
              </a:spcAft>
              <a:buClr>
                <a:schemeClr val="dk1"/>
              </a:buClr>
              <a:buSzPts val="2200"/>
              <a:buChar char="●"/>
            </a:pPr>
            <a:r>
              <a:rPr lang="en" sz="2200">
                <a:solidFill>
                  <a:schemeClr val="dk1"/>
                </a:solidFill>
              </a:rPr>
              <a:t>support the student in learning how to use the accommodation independently.</a:t>
            </a:r>
            <a:endParaRPr sz="2200">
              <a:solidFill>
                <a:schemeClr val="dk1"/>
              </a:solidFill>
            </a:endParaRPr>
          </a:p>
          <a:p>
            <a:pPr indent="-368300" lvl="0" marL="457200" rtl="0" algn="l">
              <a:spcBef>
                <a:spcPts val="0"/>
              </a:spcBef>
              <a:spcAft>
                <a:spcPts val="0"/>
              </a:spcAft>
              <a:buClr>
                <a:schemeClr val="dk1"/>
              </a:buClr>
              <a:buSzPts val="2200"/>
              <a:buChar char="●"/>
            </a:pPr>
            <a:r>
              <a:rPr lang="en" sz="2200">
                <a:solidFill>
                  <a:schemeClr val="dk1"/>
                </a:solidFill>
              </a:rPr>
              <a:t>document the use of the accommodation; recording where, when, how and who is involved with the use of the accommodation, making sure staff is trained in the implementation of the accommodations.</a:t>
            </a:r>
            <a:endParaRPr sz="2200">
              <a:solidFill>
                <a:schemeClr val="dk1"/>
              </a:solidFill>
            </a:endParaRPr>
          </a:p>
          <a:p>
            <a:pPr indent="-368300" lvl="0" marL="457200" rtl="0" algn="l">
              <a:spcBef>
                <a:spcPts val="0"/>
              </a:spcBef>
              <a:spcAft>
                <a:spcPts val="0"/>
              </a:spcAft>
              <a:buClr>
                <a:schemeClr val="dk1"/>
              </a:buClr>
              <a:buSzPts val="2200"/>
              <a:buChar char="●"/>
            </a:pPr>
            <a:r>
              <a:rPr lang="en" sz="2200">
                <a:solidFill>
                  <a:schemeClr val="dk1"/>
                </a:solidFill>
              </a:rPr>
              <a:t>consistently implement the accommodation across settings and content areas.</a:t>
            </a:r>
            <a:endParaRPr sz="2200">
              <a:solidFill>
                <a:schemeClr val="dk1"/>
              </a:solidFill>
            </a:endParaRPr>
          </a:p>
          <a:p>
            <a:pPr indent="0" lvl="0" marL="254000" rtl="0" algn="l">
              <a:lnSpc>
                <a:spcPct val="100000"/>
              </a:lnSpc>
              <a:spcBef>
                <a:spcPts val="500"/>
              </a:spcBef>
              <a:spcAft>
                <a:spcPts val="0"/>
              </a:spcAft>
              <a:buNone/>
            </a:pPr>
            <a:r>
              <a:t/>
            </a:r>
            <a:endParaRPr sz="2600">
              <a:solidFill>
                <a:schemeClr val="dk1"/>
              </a:solidFill>
              <a:latin typeface="Twentieth Century"/>
              <a:ea typeface="Twentieth Century"/>
              <a:cs typeface="Twentieth Century"/>
              <a:sym typeface="Twentieth Century"/>
            </a:endParaRPr>
          </a:p>
        </p:txBody>
      </p:sp>
      <p:sp>
        <p:nvSpPr>
          <p:cNvPr id="821" name="Google Shape;821;p105"/>
          <p:cNvSpPr txBox="1"/>
          <p:nvPr>
            <p:ph idx="12" type="sldNum"/>
          </p:nvPr>
        </p:nvSpPr>
        <p:spPr>
          <a:xfrm>
            <a:off x="152400" y="133350"/>
            <a:ext cx="7620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5"/>
          <p:cNvSpPr txBox="1"/>
          <p:nvPr>
            <p:ph type="title"/>
          </p:nvPr>
        </p:nvSpPr>
        <p:spPr>
          <a:xfrm>
            <a:off x="152400" y="602750"/>
            <a:ext cx="8839200" cy="940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400"/>
              <a:buNone/>
            </a:pPr>
            <a:r>
              <a:rPr lang="en"/>
              <a:t>Specially Designed Instruction</a:t>
            </a:r>
            <a:endParaRPr/>
          </a:p>
        </p:txBody>
      </p:sp>
      <p:pic>
        <p:nvPicPr>
          <p:cNvPr id="136" name="Google Shape;136;p25"/>
          <p:cNvPicPr preferRelativeResize="0"/>
          <p:nvPr/>
        </p:nvPicPr>
        <p:blipFill rotWithShape="1">
          <a:blip r:embed="rId3">
            <a:alphaModFix/>
          </a:blip>
          <a:srcRect b="0" l="0" r="0" t="0"/>
          <a:stretch/>
        </p:blipFill>
        <p:spPr>
          <a:xfrm>
            <a:off x="1430603" y="1281750"/>
            <a:ext cx="6496172" cy="3740875"/>
          </a:xfrm>
          <a:prstGeom prst="rect">
            <a:avLst/>
          </a:prstGeom>
          <a:noFill/>
          <a:ln>
            <a:noFill/>
          </a:ln>
        </p:spPr>
      </p:pic>
      <p:sp>
        <p:nvSpPr>
          <p:cNvPr id="137" name="Google Shape;137;p25"/>
          <p:cNvSpPr txBox="1"/>
          <p:nvPr>
            <p:ph idx="12" type="sldNum"/>
          </p:nvPr>
        </p:nvSpPr>
        <p:spPr>
          <a:xfrm>
            <a:off x="152400" y="133350"/>
            <a:ext cx="7620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sp>
        <p:nvSpPr>
          <p:cNvPr id="826" name="Google Shape;826;p106"/>
          <p:cNvSpPr txBox="1"/>
          <p:nvPr>
            <p:ph type="title"/>
          </p:nvPr>
        </p:nvSpPr>
        <p:spPr>
          <a:xfrm>
            <a:off x="152400" y="742950"/>
            <a:ext cx="8839200" cy="800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D4170"/>
              </a:buClr>
              <a:buSzPts val="3300"/>
              <a:buFont typeface="Twentieth Century"/>
              <a:buNone/>
            </a:pPr>
            <a:r>
              <a:rPr lang="en" sz="4200">
                <a:solidFill>
                  <a:srgbClr val="0D4170"/>
                </a:solidFill>
                <a:latin typeface="Calibri"/>
                <a:ea typeface="Calibri"/>
                <a:cs typeface="Calibri"/>
                <a:sym typeface="Calibri"/>
              </a:rPr>
              <a:t>Evaluate Accommodations</a:t>
            </a:r>
            <a:endParaRPr sz="5400">
              <a:latin typeface="Calibri"/>
              <a:ea typeface="Calibri"/>
              <a:cs typeface="Calibri"/>
              <a:sym typeface="Calibri"/>
            </a:endParaRPr>
          </a:p>
        </p:txBody>
      </p:sp>
      <p:sp>
        <p:nvSpPr>
          <p:cNvPr id="827" name="Google Shape;827;p106"/>
          <p:cNvSpPr txBox="1"/>
          <p:nvPr>
            <p:ph idx="1" type="body"/>
          </p:nvPr>
        </p:nvSpPr>
        <p:spPr>
          <a:xfrm>
            <a:off x="152400" y="1619250"/>
            <a:ext cx="8839200" cy="3314700"/>
          </a:xfrm>
          <a:prstGeom prst="rect">
            <a:avLst/>
          </a:prstGeom>
        </p:spPr>
        <p:txBody>
          <a:bodyPr anchorCtr="0" anchor="t" bIns="45700" lIns="91425" spcFirstLastPara="1" rIns="91425" wrap="square" tIns="45700">
            <a:noAutofit/>
          </a:bodyPr>
          <a:lstStyle/>
          <a:p>
            <a:pPr indent="0" lvl="0" marL="254000" rtl="0" algn="l">
              <a:lnSpc>
                <a:spcPct val="100000"/>
              </a:lnSpc>
              <a:spcBef>
                <a:spcPts val="0"/>
              </a:spcBef>
              <a:spcAft>
                <a:spcPts val="0"/>
              </a:spcAft>
              <a:buNone/>
            </a:pPr>
            <a:r>
              <a:rPr lang="en" sz="2600">
                <a:solidFill>
                  <a:schemeClr val="dk1"/>
                </a:solidFill>
                <a:latin typeface="Calibri"/>
                <a:ea typeface="Calibri"/>
                <a:cs typeface="Calibri"/>
                <a:sym typeface="Calibri"/>
              </a:rPr>
              <a:t>IEP team reviews the data documenting the effectiveness of the accommodation:</a:t>
            </a:r>
            <a:endParaRPr sz="2600">
              <a:solidFill>
                <a:schemeClr val="dk1"/>
              </a:solidFill>
              <a:latin typeface="Calibri"/>
              <a:ea typeface="Calibri"/>
              <a:cs typeface="Calibri"/>
              <a:sym typeface="Calibri"/>
            </a:endParaRPr>
          </a:p>
          <a:p>
            <a:pPr indent="0" lvl="0" marL="254000" rtl="0" algn="l">
              <a:lnSpc>
                <a:spcPct val="100000"/>
              </a:lnSpc>
              <a:spcBef>
                <a:spcPts val="0"/>
              </a:spcBef>
              <a:spcAft>
                <a:spcPts val="0"/>
              </a:spcAft>
              <a:buNone/>
            </a:pPr>
            <a:r>
              <a:t/>
            </a:r>
            <a:endParaRPr sz="2600">
              <a:solidFill>
                <a:schemeClr val="dk1"/>
              </a:solidFill>
              <a:latin typeface="Calibri"/>
              <a:ea typeface="Calibri"/>
              <a:cs typeface="Calibri"/>
              <a:sym typeface="Calibri"/>
            </a:endParaRPr>
          </a:p>
          <a:p>
            <a:pPr indent="0" lvl="0" marL="558800" rtl="0" algn="l">
              <a:lnSpc>
                <a:spcPct val="100000"/>
              </a:lnSpc>
              <a:spcBef>
                <a:spcPts val="400"/>
              </a:spcBef>
              <a:spcAft>
                <a:spcPts val="0"/>
              </a:spcAft>
              <a:buNone/>
            </a:pPr>
            <a:r>
              <a:rPr lang="en" sz="2600">
                <a:solidFill>
                  <a:schemeClr val="dk1"/>
                </a:solidFill>
                <a:latin typeface="Calibri"/>
                <a:ea typeface="Calibri"/>
                <a:cs typeface="Calibri"/>
                <a:sym typeface="Calibri"/>
              </a:rPr>
              <a:t>Consider the </a:t>
            </a:r>
            <a:r>
              <a:rPr lang="en" sz="2600">
                <a:solidFill>
                  <a:schemeClr val="dk1"/>
                </a:solidFill>
                <a:latin typeface="Calibri"/>
                <a:ea typeface="Calibri"/>
                <a:cs typeface="Calibri"/>
                <a:sym typeface="Calibri"/>
              </a:rPr>
              <a:t>IEP, formative assessments, rubrics, charts and tables.</a:t>
            </a:r>
            <a:endParaRPr sz="2600">
              <a:solidFill>
                <a:schemeClr val="dk1"/>
              </a:solidFill>
              <a:latin typeface="Calibri"/>
              <a:ea typeface="Calibri"/>
              <a:cs typeface="Calibri"/>
              <a:sym typeface="Calibri"/>
            </a:endParaRPr>
          </a:p>
          <a:p>
            <a:pPr indent="0" lvl="0" marL="558800" rtl="0" algn="l">
              <a:lnSpc>
                <a:spcPct val="100000"/>
              </a:lnSpc>
              <a:spcBef>
                <a:spcPts val="400"/>
              </a:spcBef>
              <a:spcAft>
                <a:spcPts val="0"/>
              </a:spcAft>
              <a:buNone/>
            </a:pPr>
            <a:r>
              <a:rPr lang="en" sz="2600">
                <a:solidFill>
                  <a:schemeClr val="dk1"/>
                </a:solidFill>
                <a:latin typeface="Calibri"/>
                <a:ea typeface="Calibri"/>
                <a:cs typeface="Calibri"/>
                <a:sym typeface="Calibri"/>
              </a:rPr>
              <a:t>Compare student data with and without the accommodation.</a:t>
            </a:r>
            <a:endParaRPr sz="2600">
              <a:solidFill>
                <a:schemeClr val="dk1"/>
              </a:solidFill>
              <a:latin typeface="Calibri"/>
              <a:ea typeface="Calibri"/>
              <a:cs typeface="Calibri"/>
              <a:sym typeface="Calibri"/>
            </a:endParaRPr>
          </a:p>
          <a:p>
            <a:pPr indent="0" lvl="0" marL="254000" rtl="0" algn="l">
              <a:lnSpc>
                <a:spcPct val="100000"/>
              </a:lnSpc>
              <a:spcBef>
                <a:spcPts val="500"/>
              </a:spcBef>
              <a:spcAft>
                <a:spcPts val="0"/>
              </a:spcAft>
              <a:buNone/>
            </a:pPr>
            <a:r>
              <a:t/>
            </a:r>
            <a:endParaRPr>
              <a:latin typeface="Calibri"/>
              <a:ea typeface="Calibri"/>
              <a:cs typeface="Calibri"/>
              <a:sym typeface="Calibri"/>
            </a:endParaRPr>
          </a:p>
        </p:txBody>
      </p:sp>
      <p:sp>
        <p:nvSpPr>
          <p:cNvPr id="828" name="Google Shape;828;p106"/>
          <p:cNvSpPr txBox="1"/>
          <p:nvPr>
            <p:ph idx="12" type="sldNum"/>
          </p:nvPr>
        </p:nvSpPr>
        <p:spPr>
          <a:xfrm>
            <a:off x="152400" y="133350"/>
            <a:ext cx="7620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2" name="Shape 832"/>
        <p:cNvGrpSpPr/>
        <p:nvPr/>
      </p:nvGrpSpPr>
      <p:grpSpPr>
        <a:xfrm>
          <a:off x="0" y="0"/>
          <a:ext cx="0" cy="0"/>
          <a:chOff x="0" y="0"/>
          <a:chExt cx="0" cy="0"/>
        </a:xfrm>
      </p:grpSpPr>
      <p:sp>
        <p:nvSpPr>
          <p:cNvPr id="833" name="Google Shape;833;p107"/>
          <p:cNvSpPr txBox="1"/>
          <p:nvPr>
            <p:ph type="title"/>
          </p:nvPr>
        </p:nvSpPr>
        <p:spPr>
          <a:xfrm>
            <a:off x="152400" y="742950"/>
            <a:ext cx="8839200" cy="800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D4170"/>
              </a:buClr>
              <a:buSzPts val="3000"/>
              <a:buFont typeface="Twentieth Century"/>
              <a:buNone/>
            </a:pPr>
            <a:r>
              <a:rPr lang="en" sz="3500">
                <a:solidFill>
                  <a:srgbClr val="0D4170"/>
                </a:solidFill>
                <a:latin typeface="Calibri"/>
                <a:ea typeface="Calibri"/>
                <a:cs typeface="Calibri"/>
                <a:sym typeface="Calibri"/>
              </a:rPr>
              <a:t>Why Evaluate the Use of Accommodations?</a:t>
            </a:r>
            <a:endParaRPr sz="4500">
              <a:latin typeface="Calibri"/>
              <a:ea typeface="Calibri"/>
              <a:cs typeface="Calibri"/>
              <a:sym typeface="Calibri"/>
            </a:endParaRPr>
          </a:p>
        </p:txBody>
      </p:sp>
      <p:sp>
        <p:nvSpPr>
          <p:cNvPr id="834" name="Google Shape;834;p107"/>
          <p:cNvSpPr txBox="1"/>
          <p:nvPr>
            <p:ph idx="1" type="body"/>
          </p:nvPr>
        </p:nvSpPr>
        <p:spPr>
          <a:xfrm>
            <a:off x="152400" y="1619250"/>
            <a:ext cx="8839200" cy="3314700"/>
          </a:xfrm>
          <a:prstGeom prst="rect">
            <a:avLst/>
          </a:prstGeom>
        </p:spPr>
        <p:txBody>
          <a:bodyPr anchorCtr="0" anchor="t" bIns="45700" lIns="91425" spcFirstLastPara="1" rIns="91425" wrap="square" tIns="45700">
            <a:noAutofit/>
          </a:bodyPr>
          <a:lstStyle/>
          <a:p>
            <a:pPr indent="-254000" lvl="0" marL="254000" rtl="0" algn="l">
              <a:lnSpc>
                <a:spcPct val="100000"/>
              </a:lnSpc>
              <a:spcBef>
                <a:spcPts val="0"/>
              </a:spcBef>
              <a:spcAft>
                <a:spcPts val="0"/>
              </a:spcAft>
              <a:buClr>
                <a:srgbClr val="0D4170"/>
              </a:buClr>
              <a:buSzPts val="2400"/>
              <a:buFont typeface="Calibri"/>
              <a:buChar char="❑"/>
            </a:pPr>
            <a:r>
              <a:rPr lang="en" sz="2400">
                <a:solidFill>
                  <a:schemeClr val="dk1"/>
                </a:solidFill>
                <a:latin typeface="Calibri"/>
                <a:ea typeface="Calibri"/>
                <a:cs typeface="Calibri"/>
                <a:sym typeface="Calibri"/>
              </a:rPr>
              <a:t>Optimize and ensure the student’s participation and success in the curriculum, instruction and assessments.</a:t>
            </a:r>
            <a:endParaRPr sz="1100">
              <a:solidFill>
                <a:schemeClr val="dk1"/>
              </a:solidFill>
              <a:latin typeface="Calibri"/>
              <a:ea typeface="Calibri"/>
              <a:cs typeface="Calibri"/>
              <a:sym typeface="Calibri"/>
            </a:endParaRPr>
          </a:p>
          <a:p>
            <a:pPr indent="-254000" lvl="0" marL="254000" rtl="0" algn="l">
              <a:lnSpc>
                <a:spcPct val="100000"/>
              </a:lnSpc>
              <a:spcBef>
                <a:spcPts val="500"/>
              </a:spcBef>
              <a:spcAft>
                <a:spcPts val="0"/>
              </a:spcAft>
              <a:buClr>
                <a:srgbClr val="0D4170"/>
              </a:buClr>
              <a:buSzPts val="2400"/>
              <a:buFont typeface="Calibri"/>
              <a:buChar char="❑"/>
            </a:pPr>
            <a:r>
              <a:rPr lang="en" sz="2400">
                <a:solidFill>
                  <a:schemeClr val="dk1"/>
                </a:solidFill>
                <a:latin typeface="Calibri"/>
                <a:ea typeface="Calibri"/>
                <a:cs typeface="Calibri"/>
                <a:sym typeface="Calibri"/>
              </a:rPr>
              <a:t>Use data to monitor the impact of the accommodation on student learning.</a:t>
            </a:r>
            <a:endParaRPr sz="1100">
              <a:solidFill>
                <a:schemeClr val="dk1"/>
              </a:solidFill>
              <a:latin typeface="Calibri"/>
              <a:ea typeface="Calibri"/>
              <a:cs typeface="Calibri"/>
              <a:sym typeface="Calibri"/>
            </a:endParaRPr>
          </a:p>
          <a:p>
            <a:pPr indent="-254000" lvl="0" marL="254000" rtl="0" algn="l">
              <a:lnSpc>
                <a:spcPct val="100000"/>
              </a:lnSpc>
              <a:spcBef>
                <a:spcPts val="500"/>
              </a:spcBef>
              <a:spcAft>
                <a:spcPts val="0"/>
              </a:spcAft>
              <a:buClr>
                <a:srgbClr val="0D4170"/>
              </a:buClr>
              <a:buSzPts val="2400"/>
              <a:buFont typeface="Calibri"/>
              <a:buChar char="❑"/>
            </a:pPr>
            <a:r>
              <a:rPr lang="en" sz="2400">
                <a:solidFill>
                  <a:schemeClr val="dk1"/>
                </a:solidFill>
                <a:latin typeface="Calibri"/>
                <a:ea typeface="Calibri"/>
                <a:cs typeface="Calibri"/>
                <a:sym typeface="Calibri"/>
              </a:rPr>
              <a:t>Determine the continued implementation of the accommodation.</a:t>
            </a:r>
            <a:endParaRPr>
              <a:latin typeface="Calibri"/>
              <a:ea typeface="Calibri"/>
              <a:cs typeface="Calibri"/>
              <a:sym typeface="Calibri"/>
            </a:endParaRPr>
          </a:p>
        </p:txBody>
      </p:sp>
      <p:sp>
        <p:nvSpPr>
          <p:cNvPr id="835" name="Google Shape;835;p107"/>
          <p:cNvSpPr txBox="1"/>
          <p:nvPr>
            <p:ph idx="12" type="sldNum"/>
          </p:nvPr>
        </p:nvSpPr>
        <p:spPr>
          <a:xfrm>
            <a:off x="152400" y="133350"/>
            <a:ext cx="7620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9" name="Shape 839"/>
        <p:cNvGrpSpPr/>
        <p:nvPr/>
      </p:nvGrpSpPr>
      <p:grpSpPr>
        <a:xfrm>
          <a:off x="0" y="0"/>
          <a:ext cx="0" cy="0"/>
          <a:chOff x="0" y="0"/>
          <a:chExt cx="0" cy="0"/>
        </a:xfrm>
      </p:grpSpPr>
      <p:sp>
        <p:nvSpPr>
          <p:cNvPr id="840" name="Google Shape;840;p108"/>
          <p:cNvSpPr txBox="1"/>
          <p:nvPr>
            <p:ph type="title"/>
          </p:nvPr>
        </p:nvSpPr>
        <p:spPr>
          <a:xfrm>
            <a:off x="152400" y="742950"/>
            <a:ext cx="8839200" cy="800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D4170"/>
              </a:buClr>
              <a:buSzPts val="3300"/>
              <a:buFont typeface="Twentieth Century"/>
              <a:buNone/>
            </a:pPr>
            <a:r>
              <a:rPr lang="en">
                <a:solidFill>
                  <a:srgbClr val="0D4170"/>
                </a:solidFill>
                <a:latin typeface="Calibri"/>
                <a:ea typeface="Calibri"/>
                <a:cs typeface="Calibri"/>
                <a:sym typeface="Calibri"/>
              </a:rPr>
              <a:t>Alter</a:t>
            </a:r>
            <a:r>
              <a:rPr lang="en">
                <a:solidFill>
                  <a:srgbClr val="0D4170"/>
                </a:solidFill>
                <a:latin typeface="Calibri"/>
                <a:ea typeface="Calibri"/>
                <a:cs typeface="Calibri"/>
                <a:sym typeface="Calibri"/>
              </a:rPr>
              <a:t> Accommodations As Needed</a:t>
            </a:r>
            <a:endParaRPr sz="5200">
              <a:latin typeface="Calibri"/>
              <a:ea typeface="Calibri"/>
              <a:cs typeface="Calibri"/>
              <a:sym typeface="Calibri"/>
            </a:endParaRPr>
          </a:p>
        </p:txBody>
      </p:sp>
      <p:sp>
        <p:nvSpPr>
          <p:cNvPr id="841" name="Google Shape;841;p108"/>
          <p:cNvSpPr txBox="1"/>
          <p:nvPr>
            <p:ph idx="1" type="body"/>
          </p:nvPr>
        </p:nvSpPr>
        <p:spPr>
          <a:xfrm>
            <a:off x="152400" y="1619250"/>
            <a:ext cx="8839200" cy="3314700"/>
          </a:xfrm>
          <a:prstGeom prst="rect">
            <a:avLst/>
          </a:prstGeom>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D4170"/>
              </a:buClr>
              <a:buSzPts val="2700"/>
              <a:buFont typeface="Noto Sans Symbols"/>
              <a:buNone/>
            </a:pPr>
            <a:r>
              <a:rPr lang="en" sz="2900">
                <a:solidFill>
                  <a:schemeClr val="dk1"/>
                </a:solidFill>
                <a:latin typeface="Calibri"/>
                <a:ea typeface="Calibri"/>
                <a:cs typeface="Calibri"/>
                <a:sym typeface="Calibri"/>
              </a:rPr>
              <a:t>Based on the review, decide whether the student should:</a:t>
            </a:r>
            <a:endParaRPr sz="1300">
              <a:solidFill>
                <a:schemeClr val="dk1"/>
              </a:solidFill>
              <a:latin typeface="Calibri"/>
              <a:ea typeface="Calibri"/>
              <a:cs typeface="Calibri"/>
              <a:sym typeface="Calibri"/>
            </a:endParaRPr>
          </a:p>
          <a:p>
            <a:pPr indent="-361950" lvl="1" marL="342900" rtl="0" algn="l">
              <a:lnSpc>
                <a:spcPct val="100000"/>
              </a:lnSpc>
              <a:spcBef>
                <a:spcPts val="500"/>
              </a:spcBef>
              <a:spcAft>
                <a:spcPts val="0"/>
              </a:spcAft>
              <a:buClr>
                <a:srgbClr val="2D7EBA"/>
              </a:buClr>
              <a:buSzPts val="2500"/>
              <a:buFont typeface="Calibri"/>
              <a:buChar char="•"/>
            </a:pPr>
            <a:r>
              <a:rPr lang="en" sz="2500">
                <a:solidFill>
                  <a:schemeClr val="dk1"/>
                </a:solidFill>
                <a:latin typeface="Calibri"/>
                <a:ea typeface="Calibri"/>
                <a:cs typeface="Calibri"/>
                <a:sym typeface="Calibri"/>
              </a:rPr>
              <a:t>Continue using an accommodation(s)  “as is”</a:t>
            </a:r>
            <a:endParaRPr sz="1300">
              <a:solidFill>
                <a:schemeClr val="dk1"/>
              </a:solidFill>
              <a:latin typeface="Calibri"/>
              <a:ea typeface="Calibri"/>
              <a:cs typeface="Calibri"/>
              <a:sym typeface="Calibri"/>
            </a:endParaRPr>
          </a:p>
          <a:p>
            <a:pPr indent="-361950" lvl="1" marL="342900" rtl="0" algn="l">
              <a:lnSpc>
                <a:spcPct val="100000"/>
              </a:lnSpc>
              <a:spcBef>
                <a:spcPts val="500"/>
              </a:spcBef>
              <a:spcAft>
                <a:spcPts val="0"/>
              </a:spcAft>
              <a:buClr>
                <a:srgbClr val="2D7EBA"/>
              </a:buClr>
              <a:buSzPts val="2500"/>
              <a:buFont typeface="Calibri"/>
              <a:buChar char="•"/>
            </a:pPr>
            <a:r>
              <a:rPr lang="en" sz="2500">
                <a:solidFill>
                  <a:schemeClr val="dk1"/>
                </a:solidFill>
                <a:latin typeface="Calibri"/>
                <a:ea typeface="Calibri"/>
                <a:cs typeface="Calibri"/>
                <a:sym typeface="Calibri"/>
              </a:rPr>
              <a:t>Make changes to the accommodation(s)</a:t>
            </a:r>
            <a:endParaRPr sz="1300">
              <a:solidFill>
                <a:schemeClr val="dk1"/>
              </a:solidFill>
              <a:latin typeface="Calibri"/>
              <a:ea typeface="Calibri"/>
              <a:cs typeface="Calibri"/>
              <a:sym typeface="Calibri"/>
            </a:endParaRPr>
          </a:p>
          <a:p>
            <a:pPr indent="-361950" lvl="1" marL="342900" rtl="0" algn="l">
              <a:lnSpc>
                <a:spcPct val="100000"/>
              </a:lnSpc>
              <a:spcBef>
                <a:spcPts val="500"/>
              </a:spcBef>
              <a:spcAft>
                <a:spcPts val="0"/>
              </a:spcAft>
              <a:buClr>
                <a:srgbClr val="2D7EBA"/>
              </a:buClr>
              <a:buSzPts val="2500"/>
              <a:buFont typeface="Calibri"/>
              <a:buChar char="•"/>
            </a:pPr>
            <a:r>
              <a:rPr lang="en" sz="2500">
                <a:solidFill>
                  <a:schemeClr val="dk1"/>
                </a:solidFill>
                <a:latin typeface="Calibri"/>
                <a:ea typeface="Calibri"/>
                <a:cs typeface="Calibri"/>
                <a:sym typeface="Calibri"/>
              </a:rPr>
              <a:t>Determine how the accommodation is faded out</a:t>
            </a:r>
            <a:endParaRPr sz="2500">
              <a:solidFill>
                <a:schemeClr val="dk1"/>
              </a:solidFill>
              <a:latin typeface="Calibri"/>
              <a:ea typeface="Calibri"/>
              <a:cs typeface="Calibri"/>
              <a:sym typeface="Calibri"/>
            </a:endParaRPr>
          </a:p>
          <a:p>
            <a:pPr indent="-361950" lvl="1" marL="342900" rtl="0" algn="l">
              <a:lnSpc>
                <a:spcPct val="100000"/>
              </a:lnSpc>
              <a:spcBef>
                <a:spcPts val="500"/>
              </a:spcBef>
              <a:spcAft>
                <a:spcPts val="0"/>
              </a:spcAft>
              <a:buClr>
                <a:srgbClr val="2D7EBA"/>
              </a:buClr>
              <a:buSzPts val="2500"/>
              <a:buFont typeface="Calibri"/>
              <a:buChar char="•"/>
            </a:pPr>
            <a:r>
              <a:rPr lang="en" sz="2500">
                <a:solidFill>
                  <a:schemeClr val="dk1"/>
                </a:solidFill>
                <a:latin typeface="Calibri"/>
                <a:ea typeface="Calibri"/>
                <a:cs typeface="Calibri"/>
                <a:sym typeface="Calibri"/>
              </a:rPr>
              <a:t>Have an accommodation discontinued</a:t>
            </a:r>
            <a:endParaRPr sz="1300">
              <a:solidFill>
                <a:schemeClr val="dk1"/>
              </a:solidFill>
              <a:latin typeface="Calibri"/>
              <a:ea typeface="Calibri"/>
              <a:cs typeface="Calibri"/>
              <a:sym typeface="Calibri"/>
            </a:endParaRPr>
          </a:p>
          <a:p>
            <a:pPr indent="-361950" lvl="1" marL="342900" rtl="0" algn="l">
              <a:lnSpc>
                <a:spcPct val="100000"/>
              </a:lnSpc>
              <a:spcBef>
                <a:spcPts val="500"/>
              </a:spcBef>
              <a:spcAft>
                <a:spcPts val="0"/>
              </a:spcAft>
              <a:buClr>
                <a:srgbClr val="2D7EBA"/>
              </a:buClr>
              <a:buSzPts val="2500"/>
              <a:buFont typeface="Calibri"/>
              <a:buChar char="•"/>
            </a:pPr>
            <a:r>
              <a:rPr lang="en" sz="2500">
                <a:solidFill>
                  <a:schemeClr val="dk1"/>
                </a:solidFill>
                <a:latin typeface="Calibri"/>
                <a:ea typeface="Calibri"/>
                <a:cs typeface="Calibri"/>
                <a:sym typeface="Calibri"/>
              </a:rPr>
              <a:t>Add accommodation(s)</a:t>
            </a:r>
            <a:endParaRPr sz="1300">
              <a:solidFill>
                <a:schemeClr val="dk1"/>
              </a:solidFill>
              <a:latin typeface="Calibri"/>
              <a:ea typeface="Calibri"/>
              <a:cs typeface="Calibri"/>
              <a:sym typeface="Calibri"/>
            </a:endParaRPr>
          </a:p>
          <a:p>
            <a:pPr indent="0" lvl="0" marL="254000" rtl="0" algn="l">
              <a:lnSpc>
                <a:spcPct val="100000"/>
              </a:lnSpc>
              <a:spcBef>
                <a:spcPts val="0"/>
              </a:spcBef>
              <a:spcAft>
                <a:spcPts val="0"/>
              </a:spcAft>
              <a:buNone/>
            </a:pPr>
            <a:r>
              <a:t/>
            </a:r>
            <a:endParaRPr>
              <a:latin typeface="Calibri"/>
              <a:ea typeface="Calibri"/>
              <a:cs typeface="Calibri"/>
              <a:sym typeface="Calibri"/>
            </a:endParaRPr>
          </a:p>
        </p:txBody>
      </p:sp>
      <p:sp>
        <p:nvSpPr>
          <p:cNvPr id="842" name="Google Shape;842;p108"/>
          <p:cNvSpPr txBox="1"/>
          <p:nvPr>
            <p:ph idx="12" type="sldNum"/>
          </p:nvPr>
        </p:nvSpPr>
        <p:spPr>
          <a:xfrm>
            <a:off x="152400" y="133350"/>
            <a:ext cx="7620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6" name="Shape 846"/>
        <p:cNvGrpSpPr/>
        <p:nvPr/>
      </p:nvGrpSpPr>
      <p:grpSpPr>
        <a:xfrm>
          <a:off x="0" y="0"/>
          <a:ext cx="0" cy="0"/>
          <a:chOff x="0" y="0"/>
          <a:chExt cx="0" cy="0"/>
        </a:xfrm>
      </p:grpSpPr>
      <p:sp>
        <p:nvSpPr>
          <p:cNvPr id="847" name="Google Shape;847;p109"/>
          <p:cNvSpPr txBox="1"/>
          <p:nvPr>
            <p:ph idx="1" type="body"/>
          </p:nvPr>
        </p:nvSpPr>
        <p:spPr>
          <a:xfrm>
            <a:off x="152400" y="1619250"/>
            <a:ext cx="8839200" cy="3314700"/>
          </a:xfrm>
          <a:prstGeom prst="rect">
            <a:avLst/>
          </a:prstGeom>
        </p:spPr>
        <p:txBody>
          <a:bodyPr anchorCtr="0" anchor="t" bIns="45700" lIns="91425" spcFirstLastPara="1" rIns="91425" wrap="square" tIns="45700">
            <a:noAutofit/>
          </a:bodyPr>
          <a:lstStyle/>
          <a:p>
            <a:pPr indent="0" lvl="0" marL="0" rtl="0" algn="l">
              <a:lnSpc>
                <a:spcPct val="80000"/>
              </a:lnSpc>
              <a:spcBef>
                <a:spcPts val="0"/>
              </a:spcBef>
              <a:spcAft>
                <a:spcPts val="0"/>
              </a:spcAft>
              <a:buClr>
                <a:srgbClr val="0D4170"/>
              </a:buClr>
              <a:buSzPts val="2000"/>
              <a:buFont typeface="Noto Sans Symbols"/>
              <a:buNone/>
            </a:pPr>
            <a:r>
              <a:rPr lang="en" sz="3000">
                <a:solidFill>
                  <a:schemeClr val="dk1"/>
                </a:solidFill>
                <a:latin typeface="Calibri"/>
                <a:ea typeface="Calibri"/>
                <a:cs typeface="Calibri"/>
                <a:sym typeface="Calibri"/>
              </a:rPr>
              <a:t>Dominic is a high school student who has an identified intellectual disability. In his Algebra class, Dominic often makes mistakes when multiplying or dividing large numbers with decimals. After documenting classroom observations and collecting in-class and homework examples of Dominic’s work, his teacher suggested that he use a calculator. Since using this tool, Dominic is having more success in arriving at correct answers, and solving complex math problems. </a:t>
            </a:r>
            <a:endParaRPr sz="2800">
              <a:latin typeface="Calibri"/>
              <a:ea typeface="Calibri"/>
              <a:cs typeface="Calibri"/>
              <a:sym typeface="Calibri"/>
            </a:endParaRPr>
          </a:p>
        </p:txBody>
      </p:sp>
      <p:sp>
        <p:nvSpPr>
          <p:cNvPr id="848" name="Google Shape;848;p109"/>
          <p:cNvSpPr txBox="1"/>
          <p:nvPr>
            <p:ph type="title"/>
          </p:nvPr>
        </p:nvSpPr>
        <p:spPr>
          <a:xfrm>
            <a:off x="152400" y="742950"/>
            <a:ext cx="8839200" cy="800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D4170"/>
              </a:buClr>
              <a:buSzPts val="3300"/>
              <a:buFont typeface="Twentieth Century"/>
              <a:buNone/>
            </a:pPr>
            <a:r>
              <a:rPr lang="en" sz="4500">
                <a:solidFill>
                  <a:srgbClr val="0D4170"/>
                </a:solidFill>
                <a:latin typeface="Calibri"/>
                <a:ea typeface="Calibri"/>
                <a:cs typeface="Calibri"/>
                <a:sym typeface="Calibri"/>
              </a:rPr>
              <a:t>Case Scenario: Dominic</a:t>
            </a:r>
            <a:endParaRPr sz="5200">
              <a:latin typeface="Calibri"/>
              <a:ea typeface="Calibri"/>
              <a:cs typeface="Calibri"/>
              <a:sym typeface="Calibri"/>
            </a:endParaRPr>
          </a:p>
        </p:txBody>
      </p:sp>
      <p:pic>
        <p:nvPicPr>
          <p:cNvPr id="849" name="Google Shape;849;p109"/>
          <p:cNvPicPr preferRelativeResize="0"/>
          <p:nvPr/>
        </p:nvPicPr>
        <p:blipFill rotWithShape="1">
          <a:blip r:embed="rId3">
            <a:alphaModFix/>
          </a:blip>
          <a:srcRect b="0" l="33333" r="0" t="0"/>
          <a:stretch/>
        </p:blipFill>
        <p:spPr>
          <a:xfrm>
            <a:off x="0" y="448975"/>
            <a:ext cx="1327775" cy="1128550"/>
          </a:xfrm>
          <a:prstGeom prst="rect">
            <a:avLst/>
          </a:prstGeom>
          <a:noFill/>
          <a:ln>
            <a:noFill/>
          </a:ln>
        </p:spPr>
      </p:pic>
      <p:sp>
        <p:nvSpPr>
          <p:cNvPr id="850" name="Google Shape;850;p109"/>
          <p:cNvSpPr txBox="1"/>
          <p:nvPr>
            <p:ph idx="12" type="sldNum"/>
          </p:nvPr>
        </p:nvSpPr>
        <p:spPr>
          <a:xfrm>
            <a:off x="152400" y="133350"/>
            <a:ext cx="7620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
        <p:nvSpPr>
          <p:cNvPr id="851" name="Google Shape;851;p109"/>
          <p:cNvSpPr txBox="1"/>
          <p:nvPr/>
        </p:nvSpPr>
        <p:spPr>
          <a:xfrm>
            <a:off x="8202700" y="742950"/>
            <a:ext cx="941400" cy="415500"/>
          </a:xfrm>
          <a:prstGeom prst="rect">
            <a:avLst/>
          </a:prstGeom>
          <a:solidFill>
            <a:srgbClr val="1C4587"/>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rgbClr val="FFFF00"/>
                </a:solidFill>
              </a:rPr>
              <a:t>H #9</a:t>
            </a:r>
            <a:endParaRPr b="1" sz="1500">
              <a:solidFill>
                <a:srgbClr val="FFFF00"/>
              </a:solidFill>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5" name="Shape 855"/>
        <p:cNvGrpSpPr/>
        <p:nvPr/>
      </p:nvGrpSpPr>
      <p:grpSpPr>
        <a:xfrm>
          <a:off x="0" y="0"/>
          <a:ext cx="0" cy="0"/>
          <a:chOff x="0" y="0"/>
          <a:chExt cx="0" cy="0"/>
        </a:xfrm>
      </p:grpSpPr>
      <p:sp>
        <p:nvSpPr>
          <p:cNvPr id="856" name="Google Shape;856;p110"/>
          <p:cNvSpPr txBox="1"/>
          <p:nvPr>
            <p:ph idx="1" type="body"/>
          </p:nvPr>
        </p:nvSpPr>
        <p:spPr>
          <a:xfrm>
            <a:off x="366950" y="1502088"/>
            <a:ext cx="8281500" cy="1876200"/>
          </a:xfrm>
          <a:prstGeom prst="rect">
            <a:avLst/>
          </a:prstGeom>
        </p:spPr>
        <p:txBody>
          <a:bodyPr anchorCtr="0" anchor="t" bIns="45700" lIns="91425" spcFirstLastPara="1" rIns="91425" wrap="square" tIns="45700">
            <a:noAutofit/>
          </a:bodyPr>
          <a:lstStyle/>
          <a:p>
            <a:pPr indent="-279400" lvl="0" marL="254000" rtl="0" algn="l">
              <a:lnSpc>
                <a:spcPct val="100000"/>
              </a:lnSpc>
              <a:spcBef>
                <a:spcPts val="360"/>
              </a:spcBef>
              <a:spcAft>
                <a:spcPts val="0"/>
              </a:spcAft>
              <a:buClr>
                <a:srgbClr val="0D4170"/>
              </a:buClr>
              <a:buSzPts val="2600"/>
              <a:buFont typeface="Calibri"/>
              <a:buChar char="❑"/>
            </a:pPr>
            <a:r>
              <a:rPr lang="en" sz="2600">
                <a:solidFill>
                  <a:schemeClr val="dk1"/>
                </a:solidFill>
                <a:latin typeface="Calibri"/>
                <a:ea typeface="Calibri"/>
                <a:cs typeface="Calibri"/>
                <a:sym typeface="Calibri"/>
              </a:rPr>
              <a:t>Follow the process for selecting and implementing the accommodation</a:t>
            </a:r>
            <a:endParaRPr sz="2600">
              <a:solidFill>
                <a:schemeClr val="dk1"/>
              </a:solidFill>
              <a:latin typeface="Calibri"/>
              <a:ea typeface="Calibri"/>
              <a:cs typeface="Calibri"/>
              <a:sym typeface="Calibri"/>
            </a:endParaRPr>
          </a:p>
          <a:p>
            <a:pPr indent="-279400" lvl="0" marL="254000" rtl="0" algn="l">
              <a:lnSpc>
                <a:spcPct val="100000"/>
              </a:lnSpc>
              <a:spcBef>
                <a:spcPts val="400"/>
              </a:spcBef>
              <a:spcAft>
                <a:spcPts val="0"/>
              </a:spcAft>
              <a:buClr>
                <a:srgbClr val="0D4170"/>
              </a:buClr>
              <a:buSzPts val="2600"/>
              <a:buFont typeface="Calibri"/>
              <a:buChar char="❑"/>
            </a:pPr>
            <a:r>
              <a:rPr lang="en" sz="2600">
                <a:solidFill>
                  <a:schemeClr val="dk1"/>
                </a:solidFill>
                <a:latin typeface="Calibri"/>
                <a:ea typeface="Calibri"/>
                <a:cs typeface="Calibri"/>
                <a:sym typeface="Calibri"/>
              </a:rPr>
              <a:t>Follow the process to evaluate the accommodation</a:t>
            </a:r>
            <a:endParaRPr sz="1600">
              <a:solidFill>
                <a:schemeClr val="dk1"/>
              </a:solidFill>
              <a:latin typeface="Calibri"/>
              <a:ea typeface="Calibri"/>
              <a:cs typeface="Calibri"/>
              <a:sym typeface="Calibri"/>
            </a:endParaRPr>
          </a:p>
          <a:p>
            <a:pPr indent="0" lvl="0" marL="0" rtl="0" algn="l">
              <a:spcBef>
                <a:spcPts val="360"/>
              </a:spcBef>
              <a:spcAft>
                <a:spcPts val="1600"/>
              </a:spcAft>
              <a:buNone/>
            </a:pPr>
            <a:r>
              <a:t/>
            </a:r>
            <a:endParaRPr/>
          </a:p>
        </p:txBody>
      </p:sp>
      <p:sp>
        <p:nvSpPr>
          <p:cNvPr id="857" name="Google Shape;857;p110"/>
          <p:cNvSpPr txBox="1"/>
          <p:nvPr>
            <p:ph type="title"/>
          </p:nvPr>
        </p:nvSpPr>
        <p:spPr>
          <a:xfrm>
            <a:off x="-190750" y="702000"/>
            <a:ext cx="8839200" cy="800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D4170"/>
              </a:buClr>
              <a:buSzPts val="3300"/>
              <a:buFont typeface="Twentieth Century"/>
              <a:buNone/>
            </a:pPr>
            <a:r>
              <a:rPr lang="en" sz="4300">
                <a:solidFill>
                  <a:srgbClr val="0D4170"/>
                </a:solidFill>
                <a:latin typeface="Calibri"/>
                <a:ea typeface="Calibri"/>
                <a:cs typeface="Calibri"/>
                <a:sym typeface="Calibri"/>
              </a:rPr>
              <a:t>Addressing Dominic’s Needs</a:t>
            </a:r>
            <a:endParaRPr sz="4700">
              <a:latin typeface="Calibri"/>
              <a:ea typeface="Calibri"/>
              <a:cs typeface="Calibri"/>
              <a:sym typeface="Calibri"/>
            </a:endParaRPr>
          </a:p>
        </p:txBody>
      </p:sp>
      <p:sp>
        <p:nvSpPr>
          <p:cNvPr id="858" name="Google Shape;858;p110"/>
          <p:cNvSpPr txBox="1"/>
          <p:nvPr>
            <p:ph type="title"/>
          </p:nvPr>
        </p:nvSpPr>
        <p:spPr>
          <a:xfrm>
            <a:off x="609613" y="0"/>
            <a:ext cx="7924800" cy="7020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rPr lang="en">
                <a:solidFill>
                  <a:srgbClr val="FFFF00"/>
                </a:solidFill>
                <a:latin typeface="Kaushan Script"/>
                <a:ea typeface="Kaushan Script"/>
                <a:cs typeface="Kaushan Script"/>
                <a:sym typeface="Kaushan Script"/>
              </a:rPr>
              <a:t>Pairs-Square!</a:t>
            </a:r>
            <a:endParaRPr>
              <a:solidFill>
                <a:srgbClr val="FFFF00"/>
              </a:solidFill>
              <a:latin typeface="Kaushan Script"/>
              <a:ea typeface="Kaushan Script"/>
              <a:cs typeface="Kaushan Script"/>
              <a:sym typeface="Kaushan Script"/>
            </a:endParaRPr>
          </a:p>
        </p:txBody>
      </p:sp>
      <p:sp>
        <p:nvSpPr>
          <p:cNvPr id="859" name="Google Shape;859;p110"/>
          <p:cNvSpPr txBox="1"/>
          <p:nvPr>
            <p:ph idx="12" type="sldNum"/>
          </p:nvPr>
        </p:nvSpPr>
        <p:spPr>
          <a:xfrm>
            <a:off x="152400" y="133350"/>
            <a:ext cx="7620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pic>
        <p:nvPicPr>
          <p:cNvPr id="860" name="Google Shape;860;p110"/>
          <p:cNvPicPr preferRelativeResize="0"/>
          <p:nvPr/>
        </p:nvPicPr>
        <p:blipFill rotWithShape="1">
          <a:blip r:embed="rId3">
            <a:alphaModFix/>
          </a:blip>
          <a:srcRect b="0" l="33333" r="0" t="0"/>
          <a:stretch/>
        </p:blipFill>
        <p:spPr>
          <a:xfrm>
            <a:off x="7754100" y="33625"/>
            <a:ext cx="1389901" cy="1181350"/>
          </a:xfrm>
          <a:prstGeom prst="rect">
            <a:avLst/>
          </a:prstGeom>
          <a:noFill/>
          <a:ln>
            <a:noFill/>
          </a:ln>
        </p:spPr>
      </p:pic>
      <p:pic>
        <p:nvPicPr>
          <p:cNvPr id="861" name="Google Shape;861;p110"/>
          <p:cNvPicPr preferRelativeResize="0"/>
          <p:nvPr/>
        </p:nvPicPr>
        <p:blipFill>
          <a:blip r:embed="rId4">
            <a:alphaModFix/>
          </a:blip>
          <a:stretch>
            <a:fillRect/>
          </a:stretch>
        </p:blipFill>
        <p:spPr>
          <a:xfrm>
            <a:off x="873550" y="3096200"/>
            <a:ext cx="7396917" cy="1876200"/>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5" name="Shape 865"/>
        <p:cNvGrpSpPr/>
        <p:nvPr/>
      </p:nvGrpSpPr>
      <p:grpSpPr>
        <a:xfrm>
          <a:off x="0" y="0"/>
          <a:ext cx="0" cy="0"/>
          <a:chOff x="0" y="0"/>
          <a:chExt cx="0" cy="0"/>
        </a:xfrm>
      </p:grpSpPr>
      <p:sp>
        <p:nvSpPr>
          <p:cNvPr id="866" name="Google Shape;866;p111"/>
          <p:cNvSpPr txBox="1"/>
          <p:nvPr>
            <p:ph type="title"/>
          </p:nvPr>
        </p:nvSpPr>
        <p:spPr>
          <a:xfrm>
            <a:off x="228450" y="744500"/>
            <a:ext cx="8839200" cy="624600"/>
          </a:xfrm>
          <a:prstGeom prst="rect">
            <a:avLst/>
          </a:prstGeom>
        </p:spPr>
        <p:txBody>
          <a:bodyPr anchorCtr="0" anchor="ctr" bIns="45700" lIns="91425" spcFirstLastPara="1" rIns="91425" wrap="square" tIns="45700">
            <a:noAutofit/>
          </a:bodyPr>
          <a:lstStyle/>
          <a:p>
            <a:pPr indent="0" lvl="0" marL="0" rtl="0" algn="ctr">
              <a:lnSpc>
                <a:spcPct val="120000"/>
              </a:lnSpc>
              <a:spcBef>
                <a:spcPts val="360"/>
              </a:spcBef>
              <a:spcAft>
                <a:spcPts val="1500"/>
              </a:spcAft>
              <a:buClr>
                <a:schemeClr val="dk1"/>
              </a:buClr>
              <a:buSzPts val="1100"/>
              <a:buFont typeface="Arial"/>
              <a:buNone/>
            </a:pPr>
            <a:r>
              <a:rPr lang="en" sz="3250">
                <a:solidFill>
                  <a:srgbClr val="000000"/>
                </a:solidFill>
                <a:highlight>
                  <a:schemeClr val="lt1"/>
                </a:highlight>
                <a:latin typeface="Roboto"/>
                <a:ea typeface="Roboto"/>
                <a:cs typeface="Roboto"/>
                <a:sym typeface="Roboto"/>
              </a:rPr>
              <a:t>Critical Questions</a:t>
            </a:r>
            <a:endParaRPr>
              <a:solidFill>
                <a:srgbClr val="000000"/>
              </a:solidFill>
              <a:highlight>
                <a:srgbClr val="FFFFFF"/>
              </a:highlight>
            </a:endParaRPr>
          </a:p>
        </p:txBody>
      </p:sp>
      <p:sp>
        <p:nvSpPr>
          <p:cNvPr id="867" name="Google Shape;867;p111"/>
          <p:cNvSpPr txBox="1"/>
          <p:nvPr>
            <p:ph idx="1" type="body"/>
          </p:nvPr>
        </p:nvSpPr>
        <p:spPr>
          <a:xfrm>
            <a:off x="152400" y="1369100"/>
            <a:ext cx="8839200" cy="3774300"/>
          </a:xfrm>
          <a:prstGeom prst="rect">
            <a:avLst/>
          </a:prstGeom>
        </p:spPr>
        <p:txBody>
          <a:bodyPr anchorCtr="0" anchor="t" bIns="45700" lIns="91425" spcFirstLastPara="1" rIns="91425" wrap="square" tIns="45700">
            <a:noAutofit/>
          </a:bodyPr>
          <a:lstStyle/>
          <a:p>
            <a:pPr indent="-393700" lvl="0" marL="457200" rtl="0" algn="l">
              <a:spcBef>
                <a:spcPts val="360"/>
              </a:spcBef>
              <a:spcAft>
                <a:spcPts val="0"/>
              </a:spcAft>
              <a:buClr>
                <a:srgbClr val="000000"/>
              </a:buClr>
              <a:buSzPts val="2600"/>
              <a:buFont typeface="Roboto"/>
              <a:buChar char="●"/>
            </a:pPr>
            <a:r>
              <a:rPr b="1" i="1" lang="en" sz="2600">
                <a:solidFill>
                  <a:srgbClr val="000000"/>
                </a:solidFill>
                <a:highlight>
                  <a:srgbClr val="FFFFFF"/>
                </a:highlight>
                <a:latin typeface="Roboto"/>
                <a:ea typeface="Roboto"/>
                <a:cs typeface="Roboto"/>
                <a:sym typeface="Roboto"/>
              </a:rPr>
              <a:t>What research-based methodology will be used?</a:t>
            </a:r>
            <a:endParaRPr b="1" i="1" sz="2600">
              <a:solidFill>
                <a:srgbClr val="000000"/>
              </a:solidFill>
              <a:highlight>
                <a:srgbClr val="FFFFFF"/>
              </a:highlight>
              <a:latin typeface="Roboto"/>
              <a:ea typeface="Roboto"/>
              <a:cs typeface="Roboto"/>
              <a:sym typeface="Roboto"/>
            </a:endParaRPr>
          </a:p>
          <a:p>
            <a:pPr indent="0" lvl="0" marL="457200" rtl="0" algn="l">
              <a:spcBef>
                <a:spcPts val="900"/>
              </a:spcBef>
              <a:spcAft>
                <a:spcPts val="0"/>
              </a:spcAft>
              <a:buNone/>
            </a:pPr>
            <a:r>
              <a:t/>
            </a:r>
            <a:endParaRPr b="1" i="1" sz="1000">
              <a:solidFill>
                <a:srgbClr val="000000"/>
              </a:solidFill>
              <a:highlight>
                <a:srgbClr val="FFFFFF"/>
              </a:highlight>
              <a:latin typeface="Roboto"/>
              <a:ea typeface="Roboto"/>
              <a:cs typeface="Roboto"/>
              <a:sym typeface="Roboto"/>
            </a:endParaRPr>
          </a:p>
          <a:p>
            <a:pPr indent="-393700" lvl="0" marL="457200" rtl="0" algn="l">
              <a:spcBef>
                <a:spcPts val="900"/>
              </a:spcBef>
              <a:spcAft>
                <a:spcPts val="0"/>
              </a:spcAft>
              <a:buClr>
                <a:srgbClr val="000000"/>
              </a:buClr>
              <a:buSzPts val="2600"/>
              <a:buFont typeface="Roboto"/>
              <a:buChar char="●"/>
            </a:pPr>
            <a:r>
              <a:rPr b="1" i="1" lang="en" sz="2600">
                <a:solidFill>
                  <a:srgbClr val="000000"/>
                </a:solidFill>
                <a:highlight>
                  <a:srgbClr val="FFFFFF"/>
                </a:highlight>
                <a:latin typeface="Roboto"/>
                <a:ea typeface="Roboto"/>
                <a:cs typeface="Roboto"/>
                <a:sym typeface="Roboto"/>
              </a:rPr>
              <a:t>How and where will instruction be delivered?</a:t>
            </a:r>
            <a:endParaRPr b="1" i="1" sz="2600">
              <a:solidFill>
                <a:srgbClr val="000000"/>
              </a:solidFill>
              <a:highlight>
                <a:srgbClr val="FFFFFF"/>
              </a:highlight>
              <a:latin typeface="Roboto"/>
              <a:ea typeface="Roboto"/>
              <a:cs typeface="Roboto"/>
              <a:sym typeface="Roboto"/>
            </a:endParaRPr>
          </a:p>
          <a:p>
            <a:pPr indent="0" lvl="0" marL="457200" rtl="0" algn="l">
              <a:spcBef>
                <a:spcPts val="900"/>
              </a:spcBef>
              <a:spcAft>
                <a:spcPts val="0"/>
              </a:spcAft>
              <a:buNone/>
            </a:pPr>
            <a:r>
              <a:t/>
            </a:r>
            <a:endParaRPr b="1" i="1" sz="1000">
              <a:solidFill>
                <a:srgbClr val="000000"/>
              </a:solidFill>
              <a:highlight>
                <a:srgbClr val="FFFFFF"/>
              </a:highlight>
              <a:latin typeface="Roboto"/>
              <a:ea typeface="Roboto"/>
              <a:cs typeface="Roboto"/>
              <a:sym typeface="Roboto"/>
            </a:endParaRPr>
          </a:p>
          <a:p>
            <a:pPr indent="-393700" lvl="0" marL="457200" rtl="0" algn="l">
              <a:spcBef>
                <a:spcPts val="900"/>
              </a:spcBef>
              <a:spcAft>
                <a:spcPts val="0"/>
              </a:spcAft>
              <a:buClr>
                <a:srgbClr val="000000"/>
              </a:buClr>
              <a:buSzPts val="2600"/>
              <a:buFont typeface="Roboto"/>
              <a:buChar char="●"/>
            </a:pPr>
            <a:r>
              <a:rPr b="1" i="1" lang="en" sz="2600">
                <a:solidFill>
                  <a:srgbClr val="000000"/>
                </a:solidFill>
                <a:highlight>
                  <a:srgbClr val="FFFFFF"/>
                </a:highlight>
                <a:latin typeface="Roboto"/>
                <a:ea typeface="Roboto"/>
                <a:cs typeface="Roboto"/>
                <a:sym typeface="Roboto"/>
              </a:rPr>
              <a:t>How will be SDI be progress monitored?</a:t>
            </a:r>
            <a:endParaRPr b="1" i="1" sz="2600">
              <a:solidFill>
                <a:srgbClr val="000000"/>
              </a:solidFill>
              <a:highlight>
                <a:srgbClr val="FFFFFF"/>
              </a:highlight>
              <a:latin typeface="Roboto"/>
              <a:ea typeface="Roboto"/>
              <a:cs typeface="Roboto"/>
              <a:sym typeface="Roboto"/>
            </a:endParaRPr>
          </a:p>
          <a:p>
            <a:pPr indent="0" lvl="0" marL="457200" rtl="0" algn="l">
              <a:spcBef>
                <a:spcPts val="900"/>
              </a:spcBef>
              <a:spcAft>
                <a:spcPts val="0"/>
              </a:spcAft>
              <a:buNone/>
            </a:pPr>
            <a:r>
              <a:t/>
            </a:r>
            <a:endParaRPr b="1" i="1" sz="1000">
              <a:solidFill>
                <a:schemeClr val="dk1"/>
              </a:solidFill>
              <a:highlight>
                <a:schemeClr val="lt1"/>
              </a:highlight>
              <a:latin typeface="Roboto"/>
              <a:ea typeface="Roboto"/>
              <a:cs typeface="Roboto"/>
              <a:sym typeface="Roboto"/>
            </a:endParaRPr>
          </a:p>
          <a:p>
            <a:pPr indent="-393700" lvl="0" marL="457200" rtl="0" algn="l">
              <a:spcBef>
                <a:spcPts val="900"/>
              </a:spcBef>
              <a:spcAft>
                <a:spcPts val="0"/>
              </a:spcAft>
              <a:buClr>
                <a:srgbClr val="000000"/>
              </a:buClr>
              <a:buSzPts val="2600"/>
              <a:buFont typeface="Roboto"/>
              <a:buChar char="●"/>
            </a:pPr>
            <a:r>
              <a:rPr b="1" i="1" lang="en" sz="2600">
                <a:solidFill>
                  <a:schemeClr val="dk1"/>
                </a:solidFill>
                <a:highlight>
                  <a:schemeClr val="lt1"/>
                </a:highlight>
                <a:latin typeface="Roboto"/>
                <a:ea typeface="Roboto"/>
                <a:cs typeface="Roboto"/>
                <a:sym typeface="Roboto"/>
              </a:rPr>
              <a:t>What content will be adapted or modified?</a:t>
            </a:r>
            <a:endParaRPr b="1" i="1" sz="2600">
              <a:solidFill>
                <a:srgbClr val="000000"/>
              </a:solidFill>
              <a:highlight>
                <a:srgbClr val="FFFFFF"/>
              </a:highlight>
              <a:latin typeface="Roboto"/>
              <a:ea typeface="Roboto"/>
              <a:cs typeface="Roboto"/>
              <a:sym typeface="Roboto"/>
            </a:endParaRPr>
          </a:p>
          <a:p>
            <a:pPr indent="0" lvl="0" marL="0" rtl="0" algn="l">
              <a:spcBef>
                <a:spcPts val="900"/>
              </a:spcBef>
              <a:spcAft>
                <a:spcPts val="1600"/>
              </a:spcAft>
              <a:buNone/>
            </a:pPr>
            <a:r>
              <a:t/>
            </a:r>
            <a:endParaRPr i="1" sz="2000"/>
          </a:p>
        </p:txBody>
      </p:sp>
      <p:sp>
        <p:nvSpPr>
          <p:cNvPr id="868" name="Google Shape;868;p111"/>
          <p:cNvSpPr txBox="1"/>
          <p:nvPr>
            <p:ph idx="12" type="sldNum"/>
          </p:nvPr>
        </p:nvSpPr>
        <p:spPr>
          <a:xfrm>
            <a:off x="152400" y="133350"/>
            <a:ext cx="7620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sp>
        <p:nvSpPr>
          <p:cNvPr id="873" name="Google Shape;873;p112"/>
          <p:cNvSpPr txBox="1"/>
          <p:nvPr>
            <p:ph idx="1" type="body"/>
          </p:nvPr>
        </p:nvSpPr>
        <p:spPr>
          <a:xfrm>
            <a:off x="748750" y="790175"/>
            <a:ext cx="4916700" cy="40245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 sz="2800"/>
              <a:t>List SDI components that are </a:t>
            </a:r>
            <a:endParaRPr sz="2800"/>
          </a:p>
          <a:p>
            <a:pPr indent="-406400" lvl="0" marL="457200" rtl="0" algn="l">
              <a:spcBef>
                <a:spcPts val="1600"/>
              </a:spcBef>
              <a:spcAft>
                <a:spcPts val="0"/>
              </a:spcAft>
              <a:buSzPts val="2800"/>
              <a:buChar char="●"/>
            </a:pPr>
            <a:r>
              <a:rPr i="1" lang="en" sz="2800"/>
              <a:t>Done</a:t>
            </a:r>
            <a:endParaRPr i="1" sz="2800"/>
          </a:p>
          <a:p>
            <a:pPr indent="-406400" lvl="0" marL="457200" rtl="0" algn="l">
              <a:spcBef>
                <a:spcPts val="0"/>
              </a:spcBef>
              <a:spcAft>
                <a:spcPts val="0"/>
              </a:spcAft>
              <a:buSzPts val="2800"/>
              <a:buChar char="●"/>
            </a:pPr>
            <a:r>
              <a:rPr i="1" lang="en" sz="2800"/>
              <a:t>Yet-to-Do</a:t>
            </a:r>
            <a:endParaRPr i="1" sz="2800"/>
          </a:p>
          <a:p>
            <a:pPr indent="0" lvl="0" marL="0" rtl="0" algn="l">
              <a:spcBef>
                <a:spcPts val="1600"/>
              </a:spcBef>
              <a:spcAft>
                <a:spcPts val="1600"/>
              </a:spcAft>
              <a:buNone/>
            </a:pPr>
            <a:r>
              <a:rPr lang="en" sz="2800"/>
              <a:t>Determine the first next step!</a:t>
            </a:r>
            <a:endParaRPr sz="2800"/>
          </a:p>
        </p:txBody>
      </p:sp>
      <p:sp>
        <p:nvSpPr>
          <p:cNvPr id="874" name="Google Shape;874;p112"/>
          <p:cNvSpPr txBox="1"/>
          <p:nvPr>
            <p:ph type="title"/>
          </p:nvPr>
        </p:nvSpPr>
        <p:spPr>
          <a:xfrm>
            <a:off x="0" y="0"/>
            <a:ext cx="8839200" cy="7020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rPr lang="en">
                <a:solidFill>
                  <a:srgbClr val="FFFF00"/>
                </a:solidFill>
                <a:latin typeface="Kaushan Script"/>
                <a:ea typeface="Kaushan Script"/>
                <a:cs typeface="Kaushan Script"/>
                <a:sym typeface="Kaushan Script"/>
              </a:rPr>
              <a:t>Done, Yet-to-Do</a:t>
            </a:r>
            <a:endParaRPr>
              <a:solidFill>
                <a:srgbClr val="FFFF00"/>
              </a:solidFill>
              <a:latin typeface="Kaushan Script"/>
              <a:ea typeface="Kaushan Script"/>
              <a:cs typeface="Kaushan Script"/>
              <a:sym typeface="Kaushan Script"/>
            </a:endParaRPr>
          </a:p>
        </p:txBody>
      </p:sp>
      <p:pic>
        <p:nvPicPr>
          <p:cNvPr id="875" name="Google Shape;875;p112"/>
          <p:cNvPicPr preferRelativeResize="0"/>
          <p:nvPr/>
        </p:nvPicPr>
        <p:blipFill rotWithShape="1">
          <a:blip r:embed="rId3">
            <a:alphaModFix/>
          </a:blip>
          <a:srcRect b="0" l="0" r="9796" t="0"/>
          <a:stretch/>
        </p:blipFill>
        <p:spPr>
          <a:xfrm rot="803023">
            <a:off x="5798125" y="1197300"/>
            <a:ext cx="2208150" cy="3333750"/>
          </a:xfrm>
          <a:prstGeom prst="rect">
            <a:avLst/>
          </a:prstGeom>
          <a:noFill/>
          <a:ln>
            <a:noFill/>
          </a:ln>
        </p:spPr>
      </p:pic>
      <p:sp>
        <p:nvSpPr>
          <p:cNvPr id="876" name="Google Shape;876;p112"/>
          <p:cNvSpPr txBox="1"/>
          <p:nvPr>
            <p:ph idx="12" type="sldNum"/>
          </p:nvPr>
        </p:nvSpPr>
        <p:spPr>
          <a:xfrm>
            <a:off x="152400" y="133350"/>
            <a:ext cx="7620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0" name="Shape 880"/>
        <p:cNvGrpSpPr/>
        <p:nvPr/>
      </p:nvGrpSpPr>
      <p:grpSpPr>
        <a:xfrm>
          <a:off x="0" y="0"/>
          <a:ext cx="0" cy="0"/>
          <a:chOff x="0" y="0"/>
          <a:chExt cx="0" cy="0"/>
        </a:xfrm>
      </p:grpSpPr>
      <p:sp>
        <p:nvSpPr>
          <p:cNvPr id="881" name="Google Shape;881;p113"/>
          <p:cNvSpPr txBox="1"/>
          <p:nvPr>
            <p:ph idx="1" type="body"/>
          </p:nvPr>
        </p:nvSpPr>
        <p:spPr>
          <a:xfrm>
            <a:off x="152400" y="614700"/>
            <a:ext cx="8839200" cy="4319100"/>
          </a:xfrm>
          <a:prstGeom prst="rect">
            <a:avLst/>
          </a:prstGeom>
        </p:spPr>
        <p:txBody>
          <a:bodyPr anchorCtr="0" anchor="t" bIns="45700" lIns="91425" spcFirstLastPara="1" rIns="91425" wrap="square" tIns="45700">
            <a:noAutofit/>
          </a:bodyPr>
          <a:lstStyle/>
          <a:p>
            <a:pPr indent="0" lvl="0" marL="0" rtl="0" algn="l">
              <a:spcBef>
                <a:spcPts val="1600"/>
              </a:spcBef>
              <a:spcAft>
                <a:spcPts val="0"/>
              </a:spcAft>
              <a:buSzPts val="1800"/>
              <a:buFont typeface="Calibri"/>
              <a:buChar char="●"/>
            </a:pPr>
            <a:r>
              <a:rPr lang="en">
                <a:highlight>
                  <a:schemeClr val="lt1"/>
                </a:highlight>
                <a:latin typeface="Calibri"/>
                <a:ea typeface="Calibri"/>
                <a:cs typeface="Calibri"/>
                <a:sym typeface="Calibri"/>
              </a:rPr>
              <a:t>Specially Designed Instruction for Co-Teaching; Friend, M., Barron, T. ; July 2020; Marilyn Friend, Inc., Washington, DC. (book)</a:t>
            </a:r>
            <a:endParaRPr>
              <a:highlight>
                <a:schemeClr val="lt1"/>
              </a:highlight>
              <a:latin typeface="Calibri"/>
              <a:ea typeface="Calibri"/>
              <a:cs typeface="Calibri"/>
              <a:sym typeface="Calibri"/>
            </a:endParaRPr>
          </a:p>
          <a:p>
            <a:pPr indent="0" lvl="0" marL="0" rtl="0" algn="l">
              <a:spcBef>
                <a:spcPts val="1600"/>
              </a:spcBef>
              <a:spcAft>
                <a:spcPts val="0"/>
              </a:spcAft>
              <a:buSzPts val="1800"/>
              <a:buFont typeface="Calibri"/>
              <a:buChar char="●"/>
            </a:pPr>
            <a:r>
              <a:rPr lang="en">
                <a:solidFill>
                  <a:srgbClr val="4D4D4D"/>
                </a:solidFill>
                <a:highlight>
                  <a:srgbClr val="FFFFFF"/>
                </a:highlight>
                <a:latin typeface="Calibri"/>
                <a:ea typeface="Calibri"/>
                <a:cs typeface="Calibri"/>
                <a:sym typeface="Calibri"/>
              </a:rPr>
              <a:t>Friend, M. (2019). Co-Teach! Building and sustaining effective classroom partnerships in inclusive schools (3rd edition)</a:t>
            </a:r>
            <a:endParaRPr>
              <a:highlight>
                <a:schemeClr val="lt1"/>
              </a:highlight>
              <a:latin typeface="Calibri"/>
              <a:ea typeface="Calibri"/>
              <a:cs typeface="Calibri"/>
              <a:sym typeface="Calibri"/>
            </a:endParaRPr>
          </a:p>
          <a:p>
            <a:pPr indent="0" lvl="0" marL="0" rtl="0" algn="l">
              <a:spcBef>
                <a:spcPts val="1600"/>
              </a:spcBef>
              <a:spcAft>
                <a:spcPts val="0"/>
              </a:spcAft>
              <a:buSzPts val="1800"/>
              <a:buFont typeface="Calibri"/>
              <a:buChar char="●"/>
            </a:pPr>
            <a:r>
              <a:rPr lang="en">
                <a:solidFill>
                  <a:srgbClr val="006621"/>
                </a:solidFill>
                <a:highlight>
                  <a:schemeClr val="lt1"/>
                </a:highlight>
                <a:latin typeface="Calibri"/>
                <a:ea typeface="Calibri"/>
                <a:cs typeface="Calibri"/>
                <a:sym typeface="Calibri"/>
              </a:rPr>
              <a:t>Kansas State Department of Education:  </a:t>
            </a:r>
            <a:r>
              <a:rPr lang="en" u="sng">
                <a:solidFill>
                  <a:schemeClr val="accent5"/>
                </a:solidFill>
                <a:highlight>
                  <a:schemeClr val="lt1"/>
                </a:highlight>
                <a:latin typeface="Calibri"/>
                <a:ea typeface="Calibri"/>
                <a:cs typeface="Calibri"/>
                <a:sym typeface="Calibri"/>
                <a:hlinkClick r:id="rId3">
                  <a:extLst>
                    <a:ext uri="{A12FA001-AC4F-418D-AE19-62706E023703}">
                      <ahyp:hlinkClr val="tx"/>
                    </a:ext>
                  </a:extLst>
                </a:hlinkClick>
              </a:rPr>
              <a:t>Considerations for Specially Designed Instruction</a:t>
            </a:r>
            <a:endParaRPr>
              <a:solidFill>
                <a:srgbClr val="006621"/>
              </a:solidFill>
              <a:highlight>
                <a:schemeClr val="lt1"/>
              </a:highlight>
              <a:latin typeface="Calibri"/>
              <a:ea typeface="Calibri"/>
              <a:cs typeface="Calibri"/>
              <a:sym typeface="Calibri"/>
            </a:endParaRPr>
          </a:p>
          <a:p>
            <a:pPr indent="0" lvl="0" marL="0" rtl="0" algn="l">
              <a:spcBef>
                <a:spcPts val="1600"/>
              </a:spcBef>
              <a:spcAft>
                <a:spcPts val="0"/>
              </a:spcAft>
              <a:buSzPts val="1800"/>
              <a:buFont typeface="Calibri"/>
              <a:buChar char="●"/>
            </a:pPr>
            <a:r>
              <a:rPr lang="en">
                <a:solidFill>
                  <a:srgbClr val="006621"/>
                </a:solidFill>
                <a:highlight>
                  <a:schemeClr val="lt1"/>
                </a:highlight>
                <a:latin typeface="Calibri"/>
                <a:ea typeface="Calibri"/>
                <a:cs typeface="Calibri"/>
                <a:sym typeface="Calibri"/>
              </a:rPr>
              <a:t>Florida Department of Education Division of Public Schools; </a:t>
            </a:r>
            <a:r>
              <a:rPr lang="en" u="sng">
                <a:solidFill>
                  <a:schemeClr val="accent5"/>
                </a:solidFill>
                <a:highlight>
                  <a:schemeClr val="lt1"/>
                </a:highlight>
                <a:latin typeface="Calibri"/>
                <a:ea typeface="Calibri"/>
                <a:cs typeface="Calibri"/>
                <a:sym typeface="Calibri"/>
                <a:hlinkClick r:id="rId4">
                  <a:extLst>
                    <a:ext uri="{A12FA001-AC4F-418D-AE19-62706E023703}">
                      <ahyp:hlinkClr val="tx"/>
                    </a:ext>
                  </a:extLst>
                </a:hlinkClick>
              </a:rPr>
              <a:t>http://www.fldoe.org/ese</a:t>
            </a:r>
            <a:endParaRPr>
              <a:solidFill>
                <a:srgbClr val="006621"/>
              </a:solidFill>
              <a:highlight>
                <a:schemeClr val="lt1"/>
              </a:highlight>
              <a:latin typeface="Calibri"/>
              <a:ea typeface="Calibri"/>
              <a:cs typeface="Calibri"/>
              <a:sym typeface="Calibri"/>
            </a:endParaRPr>
          </a:p>
          <a:p>
            <a:pPr indent="0" lvl="0" marL="0" rtl="0" algn="l">
              <a:lnSpc>
                <a:spcPct val="100000"/>
              </a:lnSpc>
              <a:spcBef>
                <a:spcPts val="0"/>
              </a:spcBef>
              <a:spcAft>
                <a:spcPts val="0"/>
              </a:spcAft>
              <a:buSzPts val="1800"/>
              <a:buFont typeface="Calibri"/>
              <a:buChar char="●"/>
            </a:pPr>
            <a:r>
              <a:rPr lang="en" u="sng">
                <a:solidFill>
                  <a:schemeClr val="accent5"/>
                </a:solidFill>
                <a:latin typeface="Calibri"/>
                <a:ea typeface="Calibri"/>
                <a:cs typeface="Calibri"/>
                <a:sym typeface="Calibri"/>
                <a:hlinkClick r:id="rId5">
                  <a:extLst>
                    <a:ext uri="{A12FA001-AC4F-418D-AE19-62706E023703}">
                      <ahyp:hlinkClr val="tx"/>
                    </a:ext>
                  </a:extLst>
                </a:hlinkClick>
              </a:rPr>
              <a:t>http://www.florida-rti.org/educatorResources/addRes.htm</a:t>
            </a:r>
            <a:endParaRPr>
              <a:highlight>
                <a:schemeClr val="lt1"/>
              </a:highlight>
              <a:latin typeface="Calibri"/>
              <a:ea typeface="Calibri"/>
              <a:cs typeface="Calibri"/>
              <a:sym typeface="Calibri"/>
            </a:endParaRPr>
          </a:p>
          <a:p>
            <a:pPr indent="0" lvl="0" marL="0" rtl="0" algn="l">
              <a:spcBef>
                <a:spcPts val="0"/>
              </a:spcBef>
              <a:spcAft>
                <a:spcPts val="0"/>
              </a:spcAft>
              <a:buSzPts val="1800"/>
              <a:buFont typeface="Calibri"/>
              <a:buChar char="●"/>
            </a:pPr>
            <a:r>
              <a:rPr lang="en" u="sng">
                <a:solidFill>
                  <a:schemeClr val="accent5"/>
                </a:solidFill>
                <a:highlight>
                  <a:schemeClr val="lt1"/>
                </a:highlight>
                <a:latin typeface="Calibri"/>
                <a:ea typeface="Calibri"/>
                <a:cs typeface="Calibri"/>
                <a:sym typeface="Calibri"/>
                <a:hlinkClick r:id="rId6">
                  <a:extLst>
                    <a:ext uri="{A12FA001-AC4F-418D-AE19-62706E023703}">
                      <ahyp:hlinkClr val="tx"/>
                    </a:ext>
                  </a:extLst>
                </a:hlinkClick>
              </a:rPr>
              <a:t>https://www.auburn.k12.ma.us</a:t>
            </a:r>
            <a:endParaRPr>
              <a:solidFill>
                <a:srgbClr val="006621"/>
              </a:solidFill>
              <a:highlight>
                <a:schemeClr val="lt1"/>
              </a:highlight>
              <a:latin typeface="Calibri"/>
              <a:ea typeface="Calibri"/>
              <a:cs typeface="Calibri"/>
              <a:sym typeface="Calibri"/>
            </a:endParaRPr>
          </a:p>
          <a:p>
            <a:pPr indent="0" lvl="0" marL="0" rtl="0" algn="l">
              <a:spcBef>
                <a:spcPts val="0"/>
              </a:spcBef>
              <a:spcAft>
                <a:spcPts val="0"/>
              </a:spcAft>
              <a:buSzPts val="1800"/>
              <a:buFont typeface="Calibri"/>
              <a:buChar char="●"/>
            </a:pPr>
            <a:r>
              <a:rPr lang="en">
                <a:solidFill>
                  <a:srgbClr val="006621"/>
                </a:solidFill>
                <a:highlight>
                  <a:schemeClr val="lt1"/>
                </a:highlight>
                <a:latin typeface="Calibri"/>
                <a:ea typeface="Calibri"/>
                <a:cs typeface="Calibri"/>
                <a:sym typeface="Calibri"/>
              </a:rPr>
              <a:t>SDI Summarized  </a:t>
            </a:r>
            <a:r>
              <a:rPr lang="en" u="sng">
                <a:solidFill>
                  <a:schemeClr val="accent5"/>
                </a:solidFill>
                <a:latin typeface="Calibri"/>
                <a:ea typeface="Calibri"/>
                <a:cs typeface="Calibri"/>
                <a:sym typeface="Calibri"/>
                <a:hlinkClick r:id="rId7">
                  <a:extLst>
                    <a:ext uri="{A12FA001-AC4F-418D-AE19-62706E023703}">
                      <ahyp:hlinkClr val="tx"/>
                    </a:ext>
                  </a:extLst>
                </a:hlinkClick>
              </a:rPr>
              <a:t>http://acentral.education/learning-library/specially-designed-instru</a:t>
            </a:r>
            <a:r>
              <a:rPr lang="en">
                <a:solidFill>
                  <a:srgbClr val="006621"/>
                </a:solidFill>
                <a:highlight>
                  <a:schemeClr val="lt1"/>
                </a:highlight>
                <a:latin typeface="Calibri"/>
                <a:ea typeface="Calibri"/>
                <a:cs typeface="Calibri"/>
                <a:sym typeface="Calibri"/>
              </a:rPr>
              <a:t> </a:t>
            </a:r>
            <a:endParaRPr>
              <a:latin typeface="Calibri"/>
              <a:ea typeface="Calibri"/>
              <a:cs typeface="Calibri"/>
              <a:sym typeface="Calibri"/>
            </a:endParaRPr>
          </a:p>
          <a:p>
            <a:pPr indent="0" lvl="0" marL="0" rtl="0" algn="l">
              <a:lnSpc>
                <a:spcPct val="100000"/>
              </a:lnSpc>
              <a:spcBef>
                <a:spcPts val="0"/>
              </a:spcBef>
              <a:spcAft>
                <a:spcPts val="0"/>
              </a:spcAft>
              <a:buNone/>
            </a:pPr>
            <a:r>
              <a:t/>
            </a:r>
            <a:endParaRPr>
              <a:highlight>
                <a:schemeClr val="lt1"/>
              </a:highlight>
              <a:latin typeface="Calibri"/>
              <a:ea typeface="Calibri"/>
              <a:cs typeface="Calibri"/>
              <a:sym typeface="Calibri"/>
            </a:endParaRPr>
          </a:p>
        </p:txBody>
      </p:sp>
      <p:sp>
        <p:nvSpPr>
          <p:cNvPr id="882" name="Google Shape;882;p113"/>
          <p:cNvSpPr txBox="1"/>
          <p:nvPr>
            <p:ph type="title"/>
          </p:nvPr>
        </p:nvSpPr>
        <p:spPr>
          <a:xfrm>
            <a:off x="0" y="75600"/>
            <a:ext cx="8839200" cy="539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 sz="2500">
                <a:solidFill>
                  <a:schemeClr val="lt1"/>
                </a:solidFill>
              </a:rPr>
              <a:t>References</a:t>
            </a:r>
            <a:endParaRPr sz="2500">
              <a:solidFill>
                <a:schemeClr val="lt1"/>
              </a:solidFill>
            </a:endParaRPr>
          </a:p>
        </p:txBody>
      </p:sp>
      <p:sp>
        <p:nvSpPr>
          <p:cNvPr id="883" name="Google Shape;883;p113"/>
          <p:cNvSpPr txBox="1"/>
          <p:nvPr>
            <p:ph idx="12" type="sldNum"/>
          </p:nvPr>
        </p:nvSpPr>
        <p:spPr>
          <a:xfrm>
            <a:off x="152400" y="133350"/>
            <a:ext cx="7620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7" name="Shape 887"/>
        <p:cNvGrpSpPr/>
        <p:nvPr/>
      </p:nvGrpSpPr>
      <p:grpSpPr>
        <a:xfrm>
          <a:off x="0" y="0"/>
          <a:ext cx="0" cy="0"/>
          <a:chOff x="0" y="0"/>
          <a:chExt cx="0" cy="0"/>
        </a:xfrm>
      </p:grpSpPr>
      <p:sp>
        <p:nvSpPr>
          <p:cNvPr id="888" name="Google Shape;888;p114"/>
          <p:cNvSpPr txBox="1"/>
          <p:nvPr>
            <p:ph idx="12" type="sldNum"/>
          </p:nvPr>
        </p:nvSpPr>
        <p:spPr>
          <a:xfrm>
            <a:off x="152400" y="133350"/>
            <a:ext cx="7620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
        <p:nvSpPr>
          <p:cNvPr id="889" name="Google Shape;889;p114"/>
          <p:cNvSpPr txBox="1"/>
          <p:nvPr>
            <p:ph idx="1" type="body"/>
          </p:nvPr>
        </p:nvSpPr>
        <p:spPr>
          <a:xfrm>
            <a:off x="152400" y="2213875"/>
            <a:ext cx="4508400" cy="2720100"/>
          </a:xfrm>
          <a:prstGeom prst="rect">
            <a:avLst/>
          </a:prstGeom>
        </p:spPr>
        <p:txBody>
          <a:bodyPr anchorCtr="0" anchor="t" bIns="45700" lIns="91425" spcFirstLastPara="1" rIns="91425" wrap="square" tIns="45700">
            <a:noAutofit/>
          </a:bodyPr>
          <a:lstStyle/>
          <a:p>
            <a:pPr indent="0" lvl="0" marL="0" rtl="0" algn="l">
              <a:spcBef>
                <a:spcPts val="360"/>
              </a:spcBef>
              <a:spcAft>
                <a:spcPts val="1600"/>
              </a:spcAft>
              <a:buNone/>
            </a:pPr>
            <a:r>
              <a:rPr lang="en"/>
              <a:t>IC contact information</a:t>
            </a:r>
            <a:endParaRPr/>
          </a:p>
        </p:txBody>
      </p:sp>
      <p:sp>
        <p:nvSpPr>
          <p:cNvPr id="890" name="Google Shape;890;p114"/>
          <p:cNvSpPr txBox="1"/>
          <p:nvPr>
            <p:ph type="title"/>
          </p:nvPr>
        </p:nvSpPr>
        <p:spPr>
          <a:xfrm>
            <a:off x="152400" y="742950"/>
            <a:ext cx="8839200" cy="800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
              <a:t>For Coaching and/or Technical Assistance</a:t>
            </a:r>
            <a:endParaRPr/>
          </a:p>
        </p:txBody>
      </p:sp>
      <p:pic>
        <p:nvPicPr>
          <p:cNvPr id="891" name="Google Shape;891;p114"/>
          <p:cNvPicPr preferRelativeResize="0"/>
          <p:nvPr/>
        </p:nvPicPr>
        <p:blipFill>
          <a:blip r:embed="rId3">
            <a:alphaModFix/>
          </a:blip>
          <a:stretch>
            <a:fillRect/>
          </a:stretch>
        </p:blipFill>
        <p:spPr>
          <a:xfrm>
            <a:off x="5706675" y="2299163"/>
            <a:ext cx="2857500" cy="2143125"/>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5" name="Shape 895"/>
        <p:cNvGrpSpPr/>
        <p:nvPr/>
      </p:nvGrpSpPr>
      <p:grpSpPr>
        <a:xfrm>
          <a:off x="0" y="0"/>
          <a:ext cx="0" cy="0"/>
          <a:chOff x="0" y="0"/>
          <a:chExt cx="0" cy="0"/>
        </a:xfrm>
      </p:grpSpPr>
      <p:sp>
        <p:nvSpPr>
          <p:cNvPr id="896" name="Google Shape;896;p115"/>
          <p:cNvSpPr txBox="1"/>
          <p:nvPr>
            <p:ph idx="12" type="sldNum"/>
          </p:nvPr>
        </p:nvSpPr>
        <p:spPr>
          <a:xfrm>
            <a:off x="152400" y="133350"/>
            <a:ext cx="762000" cy="273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
        <p:nvSpPr>
          <p:cNvPr id="897" name="Google Shape;897;p115"/>
          <p:cNvSpPr txBox="1"/>
          <p:nvPr>
            <p:ph idx="1" type="body"/>
          </p:nvPr>
        </p:nvSpPr>
        <p:spPr>
          <a:xfrm>
            <a:off x="152400" y="1619250"/>
            <a:ext cx="8839200" cy="3314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sz="1200">
              <a:solidFill>
                <a:srgbClr val="292929"/>
              </a:solidFill>
              <a:highlight>
                <a:srgbClr val="FFFFFF"/>
              </a:highlight>
            </a:endParaRPr>
          </a:p>
          <a:p>
            <a:pPr indent="0" lvl="0" marL="0" rtl="0" algn="l">
              <a:spcBef>
                <a:spcPts val="0"/>
              </a:spcBef>
              <a:spcAft>
                <a:spcPts val="0"/>
              </a:spcAft>
              <a:buClr>
                <a:schemeClr val="dk1"/>
              </a:buClr>
              <a:buSzPts val="1100"/>
              <a:buFont typeface="Arial"/>
              <a:buNone/>
            </a:pPr>
            <a:r>
              <a:rPr lang="en" sz="1200">
                <a:solidFill>
                  <a:srgbClr val="292929"/>
                </a:solidFill>
                <a:highlight>
                  <a:srgbClr val="FFFFFF"/>
                </a:highlight>
              </a:rPr>
              <a:t>CAST (2018). Universal Design for Learning Guidelines version 2.2. Retrieved from http://udlguidelines.cast.org</a:t>
            </a:r>
            <a:endParaRPr sz="1200">
              <a:solidFill>
                <a:srgbClr val="292929"/>
              </a:solidFill>
              <a:highlight>
                <a:srgbClr val="FFFFFF"/>
              </a:highlight>
            </a:endParaRPr>
          </a:p>
          <a:p>
            <a:pPr indent="0" lvl="0" marL="0" rtl="0" algn="l">
              <a:spcBef>
                <a:spcPts val="360"/>
              </a:spcBef>
              <a:spcAft>
                <a:spcPts val="1600"/>
              </a:spcAft>
              <a:buNone/>
            </a:pPr>
            <a:r>
              <a:t/>
            </a:r>
            <a:endParaRPr/>
          </a:p>
        </p:txBody>
      </p:sp>
      <p:sp>
        <p:nvSpPr>
          <p:cNvPr id="898" name="Google Shape;898;p115"/>
          <p:cNvSpPr txBox="1"/>
          <p:nvPr>
            <p:ph type="title"/>
          </p:nvPr>
        </p:nvSpPr>
        <p:spPr>
          <a:xfrm>
            <a:off x="152400" y="742950"/>
            <a:ext cx="8839200" cy="800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
              <a:t>Citations</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