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theme/themeOverride5.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8.xml" ContentType="application/vnd.openxmlformats-officedocument.presentationml.notesSlide+xml"/>
  <Override PartName="/ppt/tags/tag2.xml" ContentType="application/vnd.openxmlformats-officedocument.presentationml.tags+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 id="2147483648" r:id="rId2"/>
    <p:sldMasterId id="2147483691" r:id="rId3"/>
    <p:sldMasterId id="2147483694" r:id="rId4"/>
    <p:sldMasterId id="2147483692" r:id="rId5"/>
  </p:sldMasterIdLst>
  <p:notesMasterIdLst>
    <p:notesMasterId r:id="rId125"/>
  </p:notesMasterIdLst>
  <p:handoutMasterIdLst>
    <p:handoutMasterId r:id="rId126"/>
  </p:handoutMasterIdLst>
  <p:sldIdLst>
    <p:sldId id="260" r:id="rId6"/>
    <p:sldId id="284" r:id="rId7"/>
    <p:sldId id="285" r:id="rId8"/>
    <p:sldId id="286" r:id="rId9"/>
    <p:sldId id="406" r:id="rId10"/>
    <p:sldId id="407" r:id="rId11"/>
    <p:sldId id="418" r:id="rId12"/>
    <p:sldId id="420" r:id="rId13"/>
    <p:sldId id="421" r:id="rId14"/>
    <p:sldId id="423" r:id="rId15"/>
    <p:sldId id="424" r:id="rId16"/>
    <p:sldId id="426" r:id="rId17"/>
    <p:sldId id="414" r:id="rId18"/>
    <p:sldId id="427" r:id="rId19"/>
    <p:sldId id="428" r:id="rId20"/>
    <p:sldId id="429" r:id="rId21"/>
    <p:sldId id="265" r:id="rId22"/>
    <p:sldId id="264" r:id="rId23"/>
    <p:sldId id="430" r:id="rId24"/>
    <p:sldId id="296" r:id="rId25"/>
    <p:sldId id="431" r:id="rId26"/>
    <p:sldId id="432" r:id="rId27"/>
    <p:sldId id="293" r:id="rId28"/>
    <p:sldId id="433" r:id="rId29"/>
    <p:sldId id="295" r:id="rId30"/>
    <p:sldId id="434" r:id="rId31"/>
    <p:sldId id="266" r:id="rId32"/>
    <p:sldId id="301" r:id="rId33"/>
    <p:sldId id="302" r:id="rId34"/>
    <p:sldId id="435" r:id="rId35"/>
    <p:sldId id="437" r:id="rId36"/>
    <p:sldId id="268" r:id="rId37"/>
    <p:sldId id="374" r:id="rId38"/>
    <p:sldId id="436" r:id="rId39"/>
    <p:sldId id="438" r:id="rId40"/>
    <p:sldId id="439" r:id="rId41"/>
    <p:sldId id="441" r:id="rId42"/>
    <p:sldId id="440" r:id="rId43"/>
    <p:sldId id="442" r:id="rId44"/>
    <p:sldId id="443" r:id="rId45"/>
    <p:sldId id="444" r:id="rId46"/>
    <p:sldId id="445" r:id="rId47"/>
    <p:sldId id="446" r:id="rId48"/>
    <p:sldId id="447" r:id="rId49"/>
    <p:sldId id="386" r:id="rId50"/>
    <p:sldId id="304" r:id="rId51"/>
    <p:sldId id="448" r:id="rId52"/>
    <p:sldId id="449" r:id="rId53"/>
    <p:sldId id="450" r:id="rId54"/>
    <p:sldId id="308" r:id="rId55"/>
    <p:sldId id="451" r:id="rId56"/>
    <p:sldId id="491" r:id="rId57"/>
    <p:sldId id="311" r:id="rId58"/>
    <p:sldId id="312" r:id="rId59"/>
    <p:sldId id="452" r:id="rId60"/>
    <p:sldId id="314" r:id="rId61"/>
    <p:sldId id="453" r:id="rId62"/>
    <p:sldId id="316" r:id="rId63"/>
    <p:sldId id="318" r:id="rId64"/>
    <p:sldId id="405" r:id="rId65"/>
    <p:sldId id="319" r:id="rId66"/>
    <p:sldId id="454" r:id="rId67"/>
    <p:sldId id="455" r:id="rId68"/>
    <p:sldId id="456" r:id="rId69"/>
    <p:sldId id="270" r:id="rId70"/>
    <p:sldId id="457" r:id="rId71"/>
    <p:sldId id="458" r:id="rId72"/>
    <p:sldId id="459" r:id="rId73"/>
    <p:sldId id="326" r:id="rId74"/>
    <p:sldId id="327" r:id="rId75"/>
    <p:sldId id="460" r:id="rId76"/>
    <p:sldId id="388" r:id="rId77"/>
    <p:sldId id="403" r:id="rId78"/>
    <p:sldId id="492" r:id="rId79"/>
    <p:sldId id="462" r:id="rId80"/>
    <p:sldId id="404" r:id="rId81"/>
    <p:sldId id="463" r:id="rId82"/>
    <p:sldId id="464" r:id="rId83"/>
    <p:sldId id="335" r:id="rId84"/>
    <p:sldId id="493" r:id="rId85"/>
    <p:sldId id="465" r:id="rId86"/>
    <p:sldId id="394" r:id="rId87"/>
    <p:sldId id="466" r:id="rId88"/>
    <p:sldId id="467" r:id="rId89"/>
    <p:sldId id="468" r:id="rId90"/>
    <p:sldId id="469" r:id="rId91"/>
    <p:sldId id="470" r:id="rId92"/>
    <p:sldId id="471" r:id="rId93"/>
    <p:sldId id="472" r:id="rId94"/>
    <p:sldId id="348" r:id="rId95"/>
    <p:sldId id="473" r:id="rId96"/>
    <p:sldId id="474" r:id="rId97"/>
    <p:sldId id="475" r:id="rId98"/>
    <p:sldId id="476" r:id="rId99"/>
    <p:sldId id="477" r:id="rId100"/>
    <p:sldId id="478" r:id="rId101"/>
    <p:sldId id="494" r:id="rId102"/>
    <p:sldId id="480" r:id="rId103"/>
    <p:sldId id="481" r:id="rId104"/>
    <p:sldId id="479" r:id="rId105"/>
    <p:sldId id="483" r:id="rId106"/>
    <p:sldId id="360" r:id="rId107"/>
    <p:sldId id="361" r:id="rId108"/>
    <p:sldId id="495" r:id="rId109"/>
    <p:sldId id="484" r:id="rId110"/>
    <p:sldId id="496" r:id="rId111"/>
    <p:sldId id="272" r:id="rId112"/>
    <p:sldId id="399" r:id="rId113"/>
    <p:sldId id="274" r:id="rId114"/>
    <p:sldId id="282" r:id="rId115"/>
    <p:sldId id="276" r:id="rId116"/>
    <p:sldId id="487" r:id="rId117"/>
    <p:sldId id="488" r:id="rId118"/>
    <p:sldId id="489" r:id="rId119"/>
    <p:sldId id="369" r:id="rId120"/>
    <p:sldId id="370" r:id="rId121"/>
    <p:sldId id="490" r:id="rId122"/>
    <p:sldId id="401" r:id="rId123"/>
    <p:sldId id="261" r:id="rId124"/>
  </p:sldIdLst>
  <p:sldSz cx="9144000" cy="5143500" type="screen16x9"/>
  <p:notesSz cx="7010400" cy="9296400"/>
  <p:custDataLst>
    <p:tags r:id="rId12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2928">
          <p15:clr>
            <a:srgbClr val="A4A3A4"/>
          </p15:clr>
        </p15:guide>
        <p15:guide id="4"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953B"/>
    <a:srgbClr val="004B8E"/>
    <a:srgbClr val="004B8D"/>
    <a:srgbClr val="080808"/>
    <a:srgbClr val="003399"/>
    <a:srgbClr val="000099"/>
    <a:srgbClr val="0033CC"/>
    <a:srgbClr val="FFFFFF"/>
    <a:srgbClr val="0083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824" autoAdjust="0"/>
    <p:restoredTop sz="68710" autoAdjust="0"/>
  </p:normalViewPr>
  <p:slideViewPr>
    <p:cSldViewPr>
      <p:cViewPr varScale="1">
        <p:scale>
          <a:sx n="61" d="100"/>
          <a:sy n="61" d="100"/>
        </p:scale>
        <p:origin x="1124" y="40"/>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81" d="100"/>
          <a:sy n="81" d="100"/>
        </p:scale>
        <p:origin x="-2124" y="-90"/>
      </p:cViewPr>
      <p:guideLst>
        <p:guide orient="horz" pos="2880"/>
        <p:guide pos="2160"/>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presProps" Target="presProps.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viewProps" Target="viewProps.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theme" Target="theme/theme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tableStyles" Target="tableStyle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tags" Target="tags/tag1.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4" Type="http://schemas.openxmlformats.org/officeDocument/2006/relationships/slideMaster" Target="slideMasters/slideMaster4.xml"/><Relationship Id="rId9" Type="http://schemas.openxmlformats.org/officeDocument/2006/relationships/slide" Target="slides/slide4.xml"/><Relationship Id="rId26" Type="http://schemas.openxmlformats.org/officeDocument/2006/relationships/slide" Target="slides/slide2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66DBCB-C21E-C242-9242-3734596E63DD}"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n-US"/>
        </a:p>
      </dgm:t>
    </dgm:pt>
    <dgm:pt modelId="{63B8C5BF-C7E0-C240-A820-BE1E5CC93FA3}">
      <dgm:prSet phldrT="[Text]"/>
      <dgm:spPr/>
      <dgm:t>
        <a:bodyPr/>
        <a:lstStyle/>
        <a:p>
          <a:r>
            <a:rPr lang="en-US" dirty="0"/>
            <a:t>Review the grade of record of Essential Elements.</a:t>
          </a:r>
        </a:p>
      </dgm:t>
    </dgm:pt>
    <dgm:pt modelId="{55DDD9DE-02F3-9641-8DAB-989CCCB730CE}" type="parTrans" cxnId="{0EE9938A-3856-9849-9AB8-68B3BC337F26}">
      <dgm:prSet/>
      <dgm:spPr/>
      <dgm:t>
        <a:bodyPr/>
        <a:lstStyle/>
        <a:p>
          <a:endParaRPr lang="en-US"/>
        </a:p>
      </dgm:t>
    </dgm:pt>
    <dgm:pt modelId="{1D67FE58-D325-4F45-AD02-52A68DCC6600}" type="sibTrans" cxnId="{0EE9938A-3856-9849-9AB8-68B3BC337F26}">
      <dgm:prSet/>
      <dgm:spPr/>
      <dgm:t>
        <a:bodyPr/>
        <a:lstStyle/>
        <a:p>
          <a:endParaRPr lang="en-US"/>
        </a:p>
      </dgm:t>
    </dgm:pt>
    <dgm:pt modelId="{65D21F0F-A27E-6444-8E62-C423DCF33235}">
      <dgm:prSet phldrT="[Text]"/>
      <dgm:spPr/>
      <dgm:t>
        <a:bodyPr/>
        <a:lstStyle/>
        <a:p>
          <a:r>
            <a:rPr lang="en-US" dirty="0"/>
            <a:t>Examine data to determine where student is functioning relative to the  Essential Elements.</a:t>
          </a:r>
        </a:p>
      </dgm:t>
    </dgm:pt>
    <dgm:pt modelId="{D29C9EB2-7862-334B-BC0F-151B7E54CFC4}" type="parTrans" cxnId="{894B9361-CB4D-0049-A3F4-F88B956B9286}">
      <dgm:prSet/>
      <dgm:spPr/>
      <dgm:t>
        <a:bodyPr/>
        <a:lstStyle/>
        <a:p>
          <a:endParaRPr lang="en-US"/>
        </a:p>
      </dgm:t>
    </dgm:pt>
    <dgm:pt modelId="{8916427D-AF71-C849-B7BE-FC9C506DD024}" type="sibTrans" cxnId="{894B9361-CB4D-0049-A3F4-F88B956B9286}">
      <dgm:prSet/>
      <dgm:spPr/>
      <dgm:t>
        <a:bodyPr/>
        <a:lstStyle/>
        <a:p>
          <a:endParaRPr lang="en-US"/>
        </a:p>
      </dgm:t>
    </dgm:pt>
    <dgm:pt modelId="{54658FFF-BAE6-284B-8015-C146F963DCC1}">
      <dgm:prSet phldrT="[Text]"/>
      <dgm:spPr/>
      <dgm:t>
        <a:bodyPr/>
        <a:lstStyle/>
        <a:p>
          <a:r>
            <a:rPr lang="en-US" dirty="0"/>
            <a:t>  Use Claims and Conceptual Areas to help set priorities.</a:t>
          </a:r>
        </a:p>
      </dgm:t>
    </dgm:pt>
    <dgm:pt modelId="{0DD12A0F-97CD-B24C-B12C-748CC14D5B55}" type="parTrans" cxnId="{679E94AD-DCB5-9845-A512-CF94F77CEA39}">
      <dgm:prSet/>
      <dgm:spPr/>
      <dgm:t>
        <a:bodyPr/>
        <a:lstStyle/>
        <a:p>
          <a:endParaRPr lang="en-US"/>
        </a:p>
      </dgm:t>
    </dgm:pt>
    <dgm:pt modelId="{F32A1FCC-72F7-2A4B-9D56-949FAD38E903}" type="sibTrans" cxnId="{679E94AD-DCB5-9845-A512-CF94F77CEA39}">
      <dgm:prSet/>
      <dgm:spPr/>
      <dgm:t>
        <a:bodyPr/>
        <a:lstStyle/>
        <a:p>
          <a:endParaRPr lang="en-US"/>
        </a:p>
      </dgm:t>
    </dgm:pt>
    <dgm:pt modelId="{E4F0A4A6-EF3B-6346-B33E-D8FE481AAA93}">
      <dgm:prSet/>
      <dgm:spPr/>
      <dgm:t>
        <a:bodyPr/>
        <a:lstStyle/>
        <a:p>
          <a:r>
            <a:rPr lang="en-US" dirty="0"/>
            <a:t>Develop present level of academic achievement and functional performance reflecting student strengths and needs with consideration of  Essential Elements. </a:t>
          </a:r>
        </a:p>
      </dgm:t>
    </dgm:pt>
    <dgm:pt modelId="{BC2B0036-2940-334A-8435-09E07B03895F}" type="parTrans" cxnId="{EDBEEDD9-5D61-0F47-9DF8-87A7F79557F9}">
      <dgm:prSet/>
      <dgm:spPr/>
      <dgm:t>
        <a:bodyPr/>
        <a:lstStyle/>
        <a:p>
          <a:endParaRPr lang="en-US"/>
        </a:p>
      </dgm:t>
    </dgm:pt>
    <dgm:pt modelId="{A84A9525-9653-0C43-B0DC-1FEAD86A0E83}" type="sibTrans" cxnId="{EDBEEDD9-5D61-0F47-9DF8-87A7F79557F9}">
      <dgm:prSet/>
      <dgm:spPr/>
      <dgm:t>
        <a:bodyPr/>
        <a:lstStyle/>
        <a:p>
          <a:endParaRPr lang="en-US"/>
        </a:p>
      </dgm:t>
    </dgm:pt>
    <dgm:pt modelId="{9599B35F-9D21-3640-BA6E-6ABEA6BAAB39}">
      <dgm:prSet/>
      <dgm:spPr/>
      <dgm:t>
        <a:bodyPr/>
        <a:lstStyle/>
        <a:p>
          <a:r>
            <a:rPr lang="en-US" dirty="0"/>
            <a:t>Develop SMART annual goals. </a:t>
          </a:r>
        </a:p>
      </dgm:t>
    </dgm:pt>
    <dgm:pt modelId="{3C66BCBD-3BB3-3D47-94AD-8ECD4B332925}" type="parTrans" cxnId="{BC32432F-78B7-A342-9CB3-3A29DBC9DD58}">
      <dgm:prSet/>
      <dgm:spPr/>
      <dgm:t>
        <a:bodyPr/>
        <a:lstStyle/>
        <a:p>
          <a:endParaRPr lang="en-US"/>
        </a:p>
      </dgm:t>
    </dgm:pt>
    <dgm:pt modelId="{C350724E-A247-7C4A-B977-EFACD3FA6718}" type="sibTrans" cxnId="{BC32432F-78B7-A342-9CB3-3A29DBC9DD58}">
      <dgm:prSet/>
      <dgm:spPr/>
      <dgm:t>
        <a:bodyPr/>
        <a:lstStyle/>
        <a:p>
          <a:endParaRPr lang="en-US"/>
        </a:p>
      </dgm:t>
    </dgm:pt>
    <dgm:pt modelId="{160CD48D-67E5-794B-AEEC-1D27DC16917E}">
      <dgm:prSet/>
      <dgm:spPr/>
      <dgm:t>
        <a:bodyPr/>
        <a:lstStyle/>
        <a:p>
          <a:r>
            <a:rPr lang="en-US" dirty="0"/>
            <a:t>For each SMART annual goal, develop Benchmarks or short-term objectives that align with the  Essential Elements.</a:t>
          </a:r>
        </a:p>
      </dgm:t>
    </dgm:pt>
    <dgm:pt modelId="{5AA8603E-E8FD-2342-91D7-D24DF57213FB}" type="parTrans" cxnId="{43B3C9B9-4D7A-0344-98B1-7CCA3F9A7884}">
      <dgm:prSet/>
      <dgm:spPr/>
      <dgm:t>
        <a:bodyPr/>
        <a:lstStyle/>
        <a:p>
          <a:endParaRPr lang="en-US"/>
        </a:p>
      </dgm:t>
    </dgm:pt>
    <dgm:pt modelId="{213B95DF-DE64-314A-A5AB-F9475BD76959}" type="sibTrans" cxnId="{43B3C9B9-4D7A-0344-98B1-7CCA3F9A7884}">
      <dgm:prSet/>
      <dgm:spPr/>
      <dgm:t>
        <a:bodyPr/>
        <a:lstStyle/>
        <a:p>
          <a:endParaRPr lang="en-US"/>
        </a:p>
      </dgm:t>
    </dgm:pt>
    <dgm:pt modelId="{A4401277-8624-D94A-8B02-4E93337D995B}" type="pres">
      <dgm:prSet presAssocID="{7966DBCB-C21E-C242-9242-3734596E63DD}" presName="Name0" presStyleCnt="0">
        <dgm:presLayoutVars>
          <dgm:chMax val="7"/>
          <dgm:chPref val="7"/>
          <dgm:dir/>
        </dgm:presLayoutVars>
      </dgm:prSet>
      <dgm:spPr/>
    </dgm:pt>
    <dgm:pt modelId="{C4B4D8E3-44F7-6E41-A504-2A672ED3EA50}" type="pres">
      <dgm:prSet presAssocID="{7966DBCB-C21E-C242-9242-3734596E63DD}" presName="Name1" presStyleCnt="0"/>
      <dgm:spPr/>
    </dgm:pt>
    <dgm:pt modelId="{647AF8BA-E26D-854A-BA07-14E55027928D}" type="pres">
      <dgm:prSet presAssocID="{7966DBCB-C21E-C242-9242-3734596E63DD}" presName="cycle" presStyleCnt="0"/>
      <dgm:spPr/>
    </dgm:pt>
    <dgm:pt modelId="{4CEB6847-C9B8-D948-80A4-4C9F83521410}" type="pres">
      <dgm:prSet presAssocID="{7966DBCB-C21E-C242-9242-3734596E63DD}" presName="srcNode" presStyleLbl="node1" presStyleIdx="0" presStyleCnt="6"/>
      <dgm:spPr/>
    </dgm:pt>
    <dgm:pt modelId="{25B82A00-90B7-8A48-A3D4-AA22CBB862C9}" type="pres">
      <dgm:prSet presAssocID="{7966DBCB-C21E-C242-9242-3734596E63DD}" presName="conn" presStyleLbl="parChTrans1D2" presStyleIdx="0" presStyleCnt="1"/>
      <dgm:spPr/>
    </dgm:pt>
    <dgm:pt modelId="{234C4653-1FAC-8943-9190-2FFAD3B49F4F}" type="pres">
      <dgm:prSet presAssocID="{7966DBCB-C21E-C242-9242-3734596E63DD}" presName="extraNode" presStyleLbl="node1" presStyleIdx="0" presStyleCnt="6"/>
      <dgm:spPr/>
    </dgm:pt>
    <dgm:pt modelId="{4F79ED44-788A-5F4C-AE4B-DA68424C13E9}" type="pres">
      <dgm:prSet presAssocID="{7966DBCB-C21E-C242-9242-3734596E63DD}" presName="dstNode" presStyleLbl="node1" presStyleIdx="0" presStyleCnt="6"/>
      <dgm:spPr/>
    </dgm:pt>
    <dgm:pt modelId="{E5ACE97C-606A-A441-A495-4BC69B3EC5F5}" type="pres">
      <dgm:prSet presAssocID="{63B8C5BF-C7E0-C240-A820-BE1E5CC93FA3}" presName="text_1" presStyleLbl="node1" presStyleIdx="0" presStyleCnt="6">
        <dgm:presLayoutVars>
          <dgm:bulletEnabled val="1"/>
        </dgm:presLayoutVars>
      </dgm:prSet>
      <dgm:spPr/>
    </dgm:pt>
    <dgm:pt modelId="{CB89968A-1600-0A47-BEF5-59A43FFEA909}" type="pres">
      <dgm:prSet presAssocID="{63B8C5BF-C7E0-C240-A820-BE1E5CC93FA3}" presName="accent_1" presStyleCnt="0"/>
      <dgm:spPr/>
    </dgm:pt>
    <dgm:pt modelId="{5A9C5919-114E-4640-A986-A744C579970D}" type="pres">
      <dgm:prSet presAssocID="{63B8C5BF-C7E0-C240-A820-BE1E5CC93FA3}" presName="accentRepeatNode" presStyleLbl="solidFgAcc1" presStyleIdx="0" presStyleCnt="6"/>
      <dgm:spPr/>
    </dgm:pt>
    <dgm:pt modelId="{A288FF65-C955-2340-89E5-DE5D79DBF64A}" type="pres">
      <dgm:prSet presAssocID="{65D21F0F-A27E-6444-8E62-C423DCF33235}" presName="text_2" presStyleLbl="node1" presStyleIdx="1" presStyleCnt="6">
        <dgm:presLayoutVars>
          <dgm:bulletEnabled val="1"/>
        </dgm:presLayoutVars>
      </dgm:prSet>
      <dgm:spPr/>
    </dgm:pt>
    <dgm:pt modelId="{60D6C06A-BF4E-A944-8D4B-69A1004FA1B4}" type="pres">
      <dgm:prSet presAssocID="{65D21F0F-A27E-6444-8E62-C423DCF33235}" presName="accent_2" presStyleCnt="0"/>
      <dgm:spPr/>
    </dgm:pt>
    <dgm:pt modelId="{5FEFDC97-E1C0-A449-84B9-168AA71C9608}" type="pres">
      <dgm:prSet presAssocID="{65D21F0F-A27E-6444-8E62-C423DCF33235}" presName="accentRepeatNode" presStyleLbl="solidFgAcc1" presStyleIdx="1" presStyleCnt="6"/>
      <dgm:spPr/>
    </dgm:pt>
    <dgm:pt modelId="{36C45035-5FE9-4949-A2EB-34D85F085219}" type="pres">
      <dgm:prSet presAssocID="{54658FFF-BAE6-284B-8015-C146F963DCC1}" presName="text_3" presStyleLbl="node1" presStyleIdx="2" presStyleCnt="6" custLinFactNeighborX="-832" custLinFactNeighborY="1798">
        <dgm:presLayoutVars>
          <dgm:bulletEnabled val="1"/>
        </dgm:presLayoutVars>
      </dgm:prSet>
      <dgm:spPr/>
    </dgm:pt>
    <dgm:pt modelId="{12539A7D-04BB-1C4F-B7D7-555AD231F4D0}" type="pres">
      <dgm:prSet presAssocID="{54658FFF-BAE6-284B-8015-C146F963DCC1}" presName="accent_3" presStyleCnt="0"/>
      <dgm:spPr/>
    </dgm:pt>
    <dgm:pt modelId="{93BE770A-B386-9E47-9FC1-1170A59AFF32}" type="pres">
      <dgm:prSet presAssocID="{54658FFF-BAE6-284B-8015-C146F963DCC1}" presName="accentRepeatNode" presStyleLbl="solidFgAcc1" presStyleIdx="2" presStyleCnt="6"/>
      <dgm:spPr/>
    </dgm:pt>
    <dgm:pt modelId="{12C834D3-B6EB-774E-A448-A074CB4EB31B}" type="pres">
      <dgm:prSet presAssocID="{E4F0A4A6-EF3B-6346-B33E-D8FE481AAA93}" presName="text_4" presStyleLbl="node1" presStyleIdx="3" presStyleCnt="6" custScaleX="98313">
        <dgm:presLayoutVars>
          <dgm:bulletEnabled val="1"/>
        </dgm:presLayoutVars>
      </dgm:prSet>
      <dgm:spPr/>
    </dgm:pt>
    <dgm:pt modelId="{0BC77651-6C65-6E4D-BEC1-1DCAFA9EC387}" type="pres">
      <dgm:prSet presAssocID="{E4F0A4A6-EF3B-6346-B33E-D8FE481AAA93}" presName="accent_4" presStyleCnt="0"/>
      <dgm:spPr/>
    </dgm:pt>
    <dgm:pt modelId="{18E0DE5A-8D13-9046-8494-29D5BDBF3E27}" type="pres">
      <dgm:prSet presAssocID="{E4F0A4A6-EF3B-6346-B33E-D8FE481AAA93}" presName="accentRepeatNode" presStyleLbl="solidFgAcc1" presStyleIdx="3" presStyleCnt="6"/>
      <dgm:spPr/>
    </dgm:pt>
    <dgm:pt modelId="{C7C98251-7925-544E-A78C-1F11EEE408CD}" type="pres">
      <dgm:prSet presAssocID="{9599B35F-9D21-3640-BA6E-6ABEA6BAAB39}" presName="text_5" presStyleLbl="node1" presStyleIdx="4" presStyleCnt="6">
        <dgm:presLayoutVars>
          <dgm:bulletEnabled val="1"/>
        </dgm:presLayoutVars>
      </dgm:prSet>
      <dgm:spPr/>
    </dgm:pt>
    <dgm:pt modelId="{C9F74435-5DBE-0D44-A7AA-DD2E52D4285D}" type="pres">
      <dgm:prSet presAssocID="{9599B35F-9D21-3640-BA6E-6ABEA6BAAB39}" presName="accent_5" presStyleCnt="0"/>
      <dgm:spPr/>
    </dgm:pt>
    <dgm:pt modelId="{42A6F6A3-73B6-FA47-9B4D-5AB2CAC6D3EF}" type="pres">
      <dgm:prSet presAssocID="{9599B35F-9D21-3640-BA6E-6ABEA6BAAB39}" presName="accentRepeatNode" presStyleLbl="solidFgAcc1" presStyleIdx="4" presStyleCnt="6"/>
      <dgm:spPr/>
    </dgm:pt>
    <dgm:pt modelId="{AE06DB74-CE1E-5642-B44D-5E53BD84063E}" type="pres">
      <dgm:prSet presAssocID="{160CD48D-67E5-794B-AEEC-1D27DC16917E}" presName="text_6" presStyleLbl="node1" presStyleIdx="5" presStyleCnt="6">
        <dgm:presLayoutVars>
          <dgm:bulletEnabled val="1"/>
        </dgm:presLayoutVars>
      </dgm:prSet>
      <dgm:spPr/>
    </dgm:pt>
    <dgm:pt modelId="{F271E489-234D-D846-AAD3-95248987A1D2}" type="pres">
      <dgm:prSet presAssocID="{160CD48D-67E5-794B-AEEC-1D27DC16917E}" presName="accent_6" presStyleCnt="0"/>
      <dgm:spPr/>
    </dgm:pt>
    <dgm:pt modelId="{576BC3FB-7B2C-E144-967A-AADA2B5B9CEB}" type="pres">
      <dgm:prSet presAssocID="{160CD48D-67E5-794B-AEEC-1D27DC16917E}" presName="accentRepeatNode" presStyleLbl="solidFgAcc1" presStyleIdx="5" presStyleCnt="6"/>
      <dgm:spPr/>
    </dgm:pt>
  </dgm:ptLst>
  <dgm:cxnLst>
    <dgm:cxn modelId="{B3F9BE02-6E1A-4317-8D4F-31C57379D34F}" type="presOf" srcId="{E4F0A4A6-EF3B-6346-B33E-D8FE481AAA93}" destId="{12C834D3-B6EB-774E-A448-A074CB4EB31B}" srcOrd="0" destOrd="0" presId="urn:microsoft.com/office/officeart/2008/layout/VerticalCurvedList"/>
    <dgm:cxn modelId="{B44B7022-FDCA-4010-9207-4A69B9B9E0F2}" type="presOf" srcId="{54658FFF-BAE6-284B-8015-C146F963DCC1}" destId="{36C45035-5FE9-4949-A2EB-34D85F085219}" srcOrd="0" destOrd="0" presId="urn:microsoft.com/office/officeart/2008/layout/VerticalCurvedList"/>
    <dgm:cxn modelId="{BC32432F-78B7-A342-9CB3-3A29DBC9DD58}" srcId="{7966DBCB-C21E-C242-9242-3734596E63DD}" destId="{9599B35F-9D21-3640-BA6E-6ABEA6BAAB39}" srcOrd="4" destOrd="0" parTransId="{3C66BCBD-3BB3-3D47-94AD-8ECD4B332925}" sibTransId="{C350724E-A247-7C4A-B977-EFACD3FA6718}"/>
    <dgm:cxn modelId="{04858D3D-6D23-46EB-9871-CB4549A87F2D}" type="presOf" srcId="{1D67FE58-D325-4F45-AD02-52A68DCC6600}" destId="{25B82A00-90B7-8A48-A3D4-AA22CBB862C9}" srcOrd="0" destOrd="0" presId="urn:microsoft.com/office/officeart/2008/layout/VerticalCurvedList"/>
    <dgm:cxn modelId="{894B9361-CB4D-0049-A3F4-F88B956B9286}" srcId="{7966DBCB-C21E-C242-9242-3734596E63DD}" destId="{65D21F0F-A27E-6444-8E62-C423DCF33235}" srcOrd="1" destOrd="0" parTransId="{D29C9EB2-7862-334B-BC0F-151B7E54CFC4}" sibTransId="{8916427D-AF71-C849-B7BE-FC9C506DD024}"/>
    <dgm:cxn modelId="{5537F943-859D-4311-982E-50FC09670F25}" type="presOf" srcId="{160CD48D-67E5-794B-AEEC-1D27DC16917E}" destId="{AE06DB74-CE1E-5642-B44D-5E53BD84063E}" srcOrd="0" destOrd="0" presId="urn:microsoft.com/office/officeart/2008/layout/VerticalCurvedList"/>
    <dgm:cxn modelId="{558F0F49-7255-49C4-A89F-9454E1262BC2}" type="presOf" srcId="{9599B35F-9D21-3640-BA6E-6ABEA6BAAB39}" destId="{C7C98251-7925-544E-A78C-1F11EEE408CD}" srcOrd="0" destOrd="0" presId="urn:microsoft.com/office/officeart/2008/layout/VerticalCurvedList"/>
    <dgm:cxn modelId="{2AAA0385-1DA4-4C56-A6DE-BC8F9F0A012B}" type="presOf" srcId="{65D21F0F-A27E-6444-8E62-C423DCF33235}" destId="{A288FF65-C955-2340-89E5-DE5D79DBF64A}" srcOrd="0" destOrd="0" presId="urn:microsoft.com/office/officeart/2008/layout/VerticalCurvedList"/>
    <dgm:cxn modelId="{0EE9938A-3856-9849-9AB8-68B3BC337F26}" srcId="{7966DBCB-C21E-C242-9242-3734596E63DD}" destId="{63B8C5BF-C7E0-C240-A820-BE1E5CC93FA3}" srcOrd="0" destOrd="0" parTransId="{55DDD9DE-02F3-9641-8DAB-989CCCB730CE}" sibTransId="{1D67FE58-D325-4F45-AD02-52A68DCC6600}"/>
    <dgm:cxn modelId="{679E94AD-DCB5-9845-A512-CF94F77CEA39}" srcId="{7966DBCB-C21E-C242-9242-3734596E63DD}" destId="{54658FFF-BAE6-284B-8015-C146F963DCC1}" srcOrd="2" destOrd="0" parTransId="{0DD12A0F-97CD-B24C-B12C-748CC14D5B55}" sibTransId="{F32A1FCC-72F7-2A4B-9D56-949FAD38E903}"/>
    <dgm:cxn modelId="{43B3C9B9-4D7A-0344-98B1-7CCA3F9A7884}" srcId="{7966DBCB-C21E-C242-9242-3734596E63DD}" destId="{160CD48D-67E5-794B-AEEC-1D27DC16917E}" srcOrd="5" destOrd="0" parTransId="{5AA8603E-E8FD-2342-91D7-D24DF57213FB}" sibTransId="{213B95DF-DE64-314A-A5AB-F9475BD76959}"/>
    <dgm:cxn modelId="{D1167AC5-12A5-4275-83F5-E1A152D28F5D}" type="presOf" srcId="{63B8C5BF-C7E0-C240-A820-BE1E5CC93FA3}" destId="{E5ACE97C-606A-A441-A495-4BC69B3EC5F5}" srcOrd="0" destOrd="0" presId="urn:microsoft.com/office/officeart/2008/layout/VerticalCurvedList"/>
    <dgm:cxn modelId="{EDBEEDD9-5D61-0F47-9DF8-87A7F79557F9}" srcId="{7966DBCB-C21E-C242-9242-3734596E63DD}" destId="{E4F0A4A6-EF3B-6346-B33E-D8FE481AAA93}" srcOrd="3" destOrd="0" parTransId="{BC2B0036-2940-334A-8435-09E07B03895F}" sibTransId="{A84A9525-9653-0C43-B0DC-1FEAD86A0E83}"/>
    <dgm:cxn modelId="{747F97E2-6D91-4E39-AF52-A43BC5163497}" type="presOf" srcId="{7966DBCB-C21E-C242-9242-3734596E63DD}" destId="{A4401277-8624-D94A-8B02-4E93337D995B}" srcOrd="0" destOrd="0" presId="urn:microsoft.com/office/officeart/2008/layout/VerticalCurvedList"/>
    <dgm:cxn modelId="{FBA98D7D-8DAB-4274-8B86-379FE4796014}" type="presParOf" srcId="{A4401277-8624-D94A-8B02-4E93337D995B}" destId="{C4B4D8E3-44F7-6E41-A504-2A672ED3EA50}" srcOrd="0" destOrd="0" presId="urn:microsoft.com/office/officeart/2008/layout/VerticalCurvedList"/>
    <dgm:cxn modelId="{B3C56803-4476-4596-AB5A-FF172F4820BE}" type="presParOf" srcId="{C4B4D8E3-44F7-6E41-A504-2A672ED3EA50}" destId="{647AF8BA-E26D-854A-BA07-14E55027928D}" srcOrd="0" destOrd="0" presId="urn:microsoft.com/office/officeart/2008/layout/VerticalCurvedList"/>
    <dgm:cxn modelId="{12DBC707-3AF7-48F8-91D1-C18258066B6B}" type="presParOf" srcId="{647AF8BA-E26D-854A-BA07-14E55027928D}" destId="{4CEB6847-C9B8-D948-80A4-4C9F83521410}" srcOrd="0" destOrd="0" presId="urn:microsoft.com/office/officeart/2008/layout/VerticalCurvedList"/>
    <dgm:cxn modelId="{159F0453-66D0-4DB8-9196-AC066918A4A8}" type="presParOf" srcId="{647AF8BA-E26D-854A-BA07-14E55027928D}" destId="{25B82A00-90B7-8A48-A3D4-AA22CBB862C9}" srcOrd="1" destOrd="0" presId="urn:microsoft.com/office/officeart/2008/layout/VerticalCurvedList"/>
    <dgm:cxn modelId="{E9CFAAEB-270E-4B35-9AFC-A9BD61728319}" type="presParOf" srcId="{647AF8BA-E26D-854A-BA07-14E55027928D}" destId="{234C4653-1FAC-8943-9190-2FFAD3B49F4F}" srcOrd="2" destOrd="0" presId="urn:microsoft.com/office/officeart/2008/layout/VerticalCurvedList"/>
    <dgm:cxn modelId="{3C465CB3-9DEC-4AEF-87E6-86E8D549E984}" type="presParOf" srcId="{647AF8BA-E26D-854A-BA07-14E55027928D}" destId="{4F79ED44-788A-5F4C-AE4B-DA68424C13E9}" srcOrd="3" destOrd="0" presId="urn:microsoft.com/office/officeart/2008/layout/VerticalCurvedList"/>
    <dgm:cxn modelId="{71831529-20A7-4C75-B7F8-8B770A5DA170}" type="presParOf" srcId="{C4B4D8E3-44F7-6E41-A504-2A672ED3EA50}" destId="{E5ACE97C-606A-A441-A495-4BC69B3EC5F5}" srcOrd="1" destOrd="0" presId="urn:microsoft.com/office/officeart/2008/layout/VerticalCurvedList"/>
    <dgm:cxn modelId="{A76FA8A3-70A0-4070-AAF3-ED7F0259A5AD}" type="presParOf" srcId="{C4B4D8E3-44F7-6E41-A504-2A672ED3EA50}" destId="{CB89968A-1600-0A47-BEF5-59A43FFEA909}" srcOrd="2" destOrd="0" presId="urn:microsoft.com/office/officeart/2008/layout/VerticalCurvedList"/>
    <dgm:cxn modelId="{62447174-8260-4DD4-88CE-E00128A604F7}" type="presParOf" srcId="{CB89968A-1600-0A47-BEF5-59A43FFEA909}" destId="{5A9C5919-114E-4640-A986-A744C579970D}" srcOrd="0" destOrd="0" presId="urn:microsoft.com/office/officeart/2008/layout/VerticalCurvedList"/>
    <dgm:cxn modelId="{84C01B37-AE67-4C04-8F83-9D89A82EF921}" type="presParOf" srcId="{C4B4D8E3-44F7-6E41-A504-2A672ED3EA50}" destId="{A288FF65-C955-2340-89E5-DE5D79DBF64A}" srcOrd="3" destOrd="0" presId="urn:microsoft.com/office/officeart/2008/layout/VerticalCurvedList"/>
    <dgm:cxn modelId="{7F19ABB6-2EF7-4DD4-BF51-94514AC85220}" type="presParOf" srcId="{C4B4D8E3-44F7-6E41-A504-2A672ED3EA50}" destId="{60D6C06A-BF4E-A944-8D4B-69A1004FA1B4}" srcOrd="4" destOrd="0" presId="urn:microsoft.com/office/officeart/2008/layout/VerticalCurvedList"/>
    <dgm:cxn modelId="{4AF84FC7-B176-44FD-ADBD-147791CD43E1}" type="presParOf" srcId="{60D6C06A-BF4E-A944-8D4B-69A1004FA1B4}" destId="{5FEFDC97-E1C0-A449-84B9-168AA71C9608}" srcOrd="0" destOrd="0" presId="urn:microsoft.com/office/officeart/2008/layout/VerticalCurvedList"/>
    <dgm:cxn modelId="{08CBF7B2-5ADC-46AF-8D70-ED25786B40A5}" type="presParOf" srcId="{C4B4D8E3-44F7-6E41-A504-2A672ED3EA50}" destId="{36C45035-5FE9-4949-A2EB-34D85F085219}" srcOrd="5" destOrd="0" presId="urn:microsoft.com/office/officeart/2008/layout/VerticalCurvedList"/>
    <dgm:cxn modelId="{CB80B5CE-772A-42B7-975B-C82D920183B2}" type="presParOf" srcId="{C4B4D8E3-44F7-6E41-A504-2A672ED3EA50}" destId="{12539A7D-04BB-1C4F-B7D7-555AD231F4D0}" srcOrd="6" destOrd="0" presId="urn:microsoft.com/office/officeart/2008/layout/VerticalCurvedList"/>
    <dgm:cxn modelId="{DB34AA38-3385-432E-AEC0-9E020400CB19}" type="presParOf" srcId="{12539A7D-04BB-1C4F-B7D7-555AD231F4D0}" destId="{93BE770A-B386-9E47-9FC1-1170A59AFF32}" srcOrd="0" destOrd="0" presId="urn:microsoft.com/office/officeart/2008/layout/VerticalCurvedList"/>
    <dgm:cxn modelId="{5C1A3F9D-0229-44AF-AED6-86C1AAAC5C2F}" type="presParOf" srcId="{C4B4D8E3-44F7-6E41-A504-2A672ED3EA50}" destId="{12C834D3-B6EB-774E-A448-A074CB4EB31B}" srcOrd="7" destOrd="0" presId="urn:microsoft.com/office/officeart/2008/layout/VerticalCurvedList"/>
    <dgm:cxn modelId="{A5E5C7EE-58EB-42B6-9897-473221B48BDC}" type="presParOf" srcId="{C4B4D8E3-44F7-6E41-A504-2A672ED3EA50}" destId="{0BC77651-6C65-6E4D-BEC1-1DCAFA9EC387}" srcOrd="8" destOrd="0" presId="urn:microsoft.com/office/officeart/2008/layout/VerticalCurvedList"/>
    <dgm:cxn modelId="{26D8A80F-B602-44A3-B877-305288BB6538}" type="presParOf" srcId="{0BC77651-6C65-6E4D-BEC1-1DCAFA9EC387}" destId="{18E0DE5A-8D13-9046-8494-29D5BDBF3E27}" srcOrd="0" destOrd="0" presId="urn:microsoft.com/office/officeart/2008/layout/VerticalCurvedList"/>
    <dgm:cxn modelId="{70E49E11-121F-4D27-A6C9-71609DBAB91F}" type="presParOf" srcId="{C4B4D8E3-44F7-6E41-A504-2A672ED3EA50}" destId="{C7C98251-7925-544E-A78C-1F11EEE408CD}" srcOrd="9" destOrd="0" presId="urn:microsoft.com/office/officeart/2008/layout/VerticalCurvedList"/>
    <dgm:cxn modelId="{CB3E21E3-EE81-46D7-A670-788F3AB2CA59}" type="presParOf" srcId="{C4B4D8E3-44F7-6E41-A504-2A672ED3EA50}" destId="{C9F74435-5DBE-0D44-A7AA-DD2E52D4285D}" srcOrd="10" destOrd="0" presId="urn:microsoft.com/office/officeart/2008/layout/VerticalCurvedList"/>
    <dgm:cxn modelId="{128E5BB1-A7E5-4C74-9830-DFAA7D48D515}" type="presParOf" srcId="{C9F74435-5DBE-0D44-A7AA-DD2E52D4285D}" destId="{42A6F6A3-73B6-FA47-9B4D-5AB2CAC6D3EF}" srcOrd="0" destOrd="0" presId="urn:microsoft.com/office/officeart/2008/layout/VerticalCurvedList"/>
    <dgm:cxn modelId="{511D5046-6DA4-4A54-8F16-4AC8D3E72109}" type="presParOf" srcId="{C4B4D8E3-44F7-6E41-A504-2A672ED3EA50}" destId="{AE06DB74-CE1E-5642-B44D-5E53BD84063E}" srcOrd="11" destOrd="0" presId="urn:microsoft.com/office/officeart/2008/layout/VerticalCurvedList"/>
    <dgm:cxn modelId="{1B1CB079-A248-4440-8A06-3B9A39DF6012}" type="presParOf" srcId="{C4B4D8E3-44F7-6E41-A504-2A672ED3EA50}" destId="{F271E489-234D-D846-AAD3-95248987A1D2}" srcOrd="12" destOrd="0" presId="urn:microsoft.com/office/officeart/2008/layout/VerticalCurvedList"/>
    <dgm:cxn modelId="{1E218F0B-6E4A-471E-A348-14370EBE365E}" type="presParOf" srcId="{F271E489-234D-D846-AAD3-95248987A1D2}" destId="{576BC3FB-7B2C-E144-967A-AADA2B5B9CE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B82A00-90B7-8A48-A3D4-AA22CBB862C9}">
      <dsp:nvSpPr>
        <dsp:cNvPr id="0" name=""/>
        <dsp:cNvSpPr/>
      </dsp:nvSpPr>
      <dsp:spPr>
        <a:xfrm>
          <a:off x="-5832939" y="-892708"/>
          <a:ext cx="6944188" cy="6944188"/>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5ACE97C-606A-A441-A495-4BC69B3EC5F5}">
      <dsp:nvSpPr>
        <dsp:cNvPr id="0" name=""/>
        <dsp:cNvSpPr/>
      </dsp:nvSpPr>
      <dsp:spPr>
        <a:xfrm>
          <a:off x="413994" y="271660"/>
          <a:ext cx="8657526" cy="54311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098"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dirty="0"/>
            <a:t>Review the grade of record of Essential Elements.</a:t>
          </a:r>
        </a:p>
      </dsp:txBody>
      <dsp:txXfrm>
        <a:off x="413994" y="271660"/>
        <a:ext cx="8657526" cy="543115"/>
      </dsp:txXfrm>
    </dsp:sp>
    <dsp:sp modelId="{5A9C5919-114E-4640-A986-A744C579970D}">
      <dsp:nvSpPr>
        <dsp:cNvPr id="0" name=""/>
        <dsp:cNvSpPr/>
      </dsp:nvSpPr>
      <dsp:spPr>
        <a:xfrm>
          <a:off x="74547" y="203771"/>
          <a:ext cx="678894" cy="678894"/>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288FF65-C955-2340-89E5-DE5D79DBF64A}">
      <dsp:nvSpPr>
        <dsp:cNvPr id="0" name=""/>
        <dsp:cNvSpPr/>
      </dsp:nvSpPr>
      <dsp:spPr>
        <a:xfrm>
          <a:off x="860744" y="1086230"/>
          <a:ext cx="8210777" cy="54311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098"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dirty="0"/>
            <a:t>Examine data to determine where student is functioning relative to the  Essential Elements.</a:t>
          </a:r>
        </a:p>
      </dsp:txBody>
      <dsp:txXfrm>
        <a:off x="860744" y="1086230"/>
        <a:ext cx="8210777" cy="543115"/>
      </dsp:txXfrm>
    </dsp:sp>
    <dsp:sp modelId="{5FEFDC97-E1C0-A449-84B9-168AA71C9608}">
      <dsp:nvSpPr>
        <dsp:cNvPr id="0" name=""/>
        <dsp:cNvSpPr/>
      </dsp:nvSpPr>
      <dsp:spPr>
        <a:xfrm>
          <a:off x="521297" y="1018341"/>
          <a:ext cx="678894" cy="678894"/>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6C45035-5FE9-4949-A2EB-34D85F085219}">
      <dsp:nvSpPr>
        <dsp:cNvPr id="0" name=""/>
        <dsp:cNvSpPr/>
      </dsp:nvSpPr>
      <dsp:spPr>
        <a:xfrm>
          <a:off x="998417" y="1910565"/>
          <a:ext cx="8006489" cy="54311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098"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dirty="0"/>
            <a:t>  Use Claims and Conceptual Areas to help set priorities.</a:t>
          </a:r>
        </a:p>
      </dsp:txBody>
      <dsp:txXfrm>
        <a:off x="998417" y="1910565"/>
        <a:ext cx="8006489" cy="543115"/>
      </dsp:txXfrm>
    </dsp:sp>
    <dsp:sp modelId="{93BE770A-B386-9E47-9FC1-1170A59AFF32}">
      <dsp:nvSpPr>
        <dsp:cNvPr id="0" name=""/>
        <dsp:cNvSpPr/>
      </dsp:nvSpPr>
      <dsp:spPr>
        <a:xfrm>
          <a:off x="725584" y="1832911"/>
          <a:ext cx="678894" cy="678894"/>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2C834D3-B6EB-774E-A448-A074CB4EB31B}">
      <dsp:nvSpPr>
        <dsp:cNvPr id="0" name=""/>
        <dsp:cNvSpPr/>
      </dsp:nvSpPr>
      <dsp:spPr>
        <a:xfrm>
          <a:off x="1132566" y="2714854"/>
          <a:ext cx="7871420" cy="54311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098"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dirty="0"/>
            <a:t>Develop present level of academic achievement and functional performance reflecting student strengths and needs with consideration of  Essential Elements. </a:t>
          </a:r>
        </a:p>
      </dsp:txBody>
      <dsp:txXfrm>
        <a:off x="1132566" y="2714854"/>
        <a:ext cx="7871420" cy="543115"/>
      </dsp:txXfrm>
    </dsp:sp>
    <dsp:sp modelId="{18E0DE5A-8D13-9046-8494-29D5BDBF3E27}">
      <dsp:nvSpPr>
        <dsp:cNvPr id="0" name=""/>
        <dsp:cNvSpPr/>
      </dsp:nvSpPr>
      <dsp:spPr>
        <a:xfrm>
          <a:off x="725584" y="2646965"/>
          <a:ext cx="678894" cy="678894"/>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7C98251-7925-544E-A78C-1F11EEE408CD}">
      <dsp:nvSpPr>
        <dsp:cNvPr id="0" name=""/>
        <dsp:cNvSpPr/>
      </dsp:nvSpPr>
      <dsp:spPr>
        <a:xfrm>
          <a:off x="860744" y="3529424"/>
          <a:ext cx="8210777" cy="54311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098"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dirty="0"/>
            <a:t>Develop SMART annual goals. </a:t>
          </a:r>
        </a:p>
      </dsp:txBody>
      <dsp:txXfrm>
        <a:off x="860744" y="3529424"/>
        <a:ext cx="8210777" cy="543115"/>
      </dsp:txXfrm>
    </dsp:sp>
    <dsp:sp modelId="{42A6F6A3-73B6-FA47-9B4D-5AB2CAC6D3EF}">
      <dsp:nvSpPr>
        <dsp:cNvPr id="0" name=""/>
        <dsp:cNvSpPr/>
      </dsp:nvSpPr>
      <dsp:spPr>
        <a:xfrm>
          <a:off x="521297" y="3461535"/>
          <a:ext cx="678894" cy="678894"/>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06DB74-CE1E-5642-B44D-5E53BD84063E}">
      <dsp:nvSpPr>
        <dsp:cNvPr id="0" name=""/>
        <dsp:cNvSpPr/>
      </dsp:nvSpPr>
      <dsp:spPr>
        <a:xfrm>
          <a:off x="413994" y="4343994"/>
          <a:ext cx="8657526" cy="54311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098"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dirty="0"/>
            <a:t>For each SMART annual goal, develop Benchmarks or short-term objectives that align with the  Essential Elements.</a:t>
          </a:r>
        </a:p>
      </dsp:txBody>
      <dsp:txXfrm>
        <a:off x="413994" y="4343994"/>
        <a:ext cx="8657526" cy="543115"/>
      </dsp:txXfrm>
    </dsp:sp>
    <dsp:sp modelId="{576BC3FB-7B2C-E144-967A-AADA2B5B9CEB}">
      <dsp:nvSpPr>
        <dsp:cNvPr id="0" name=""/>
        <dsp:cNvSpPr/>
      </dsp:nvSpPr>
      <dsp:spPr>
        <a:xfrm>
          <a:off x="74547" y="4276105"/>
          <a:ext cx="678894" cy="678894"/>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D75B3549-48AF-4A47-A563-37BCF58341FB}" type="datetimeFigureOut">
              <a:rPr lang="en-US" smtClean="0"/>
              <a:t>7/26/2021</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FC16766F-B39D-42FD-ACBC-1002D130679C}" type="slidenum">
              <a:rPr lang="en-US" smtClean="0"/>
              <a:t>‹#›</a:t>
            </a:fld>
            <a:endParaRPr lang="en-US"/>
          </a:p>
        </p:txBody>
      </p:sp>
    </p:spTree>
    <p:extLst>
      <p:ext uri="{BB962C8B-B14F-4D97-AF65-F5344CB8AC3E}">
        <p14:creationId xmlns:p14="http://schemas.microsoft.com/office/powerpoint/2010/main" val="349892761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B58CF8AA-71CD-48AE-96C2-778BE54C3BBB}" type="datetimeFigureOut">
              <a:rPr lang="en-US" smtClean="0"/>
              <a:t>7/26/2021</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384A2F3-949C-4DF8-B8FE-27C48E8E5C0D}" type="slidenum">
              <a:rPr lang="en-US" smtClean="0"/>
              <a:t>‹#›</a:t>
            </a:fld>
            <a:endParaRPr lang="en-US"/>
          </a:p>
        </p:txBody>
      </p:sp>
    </p:spTree>
    <p:extLst>
      <p:ext uri="{BB962C8B-B14F-4D97-AF65-F5344CB8AC3E}">
        <p14:creationId xmlns:p14="http://schemas.microsoft.com/office/powerpoint/2010/main" val="1315275792"/>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dynamiclearningmaps.org/sites/default/files/documents/ERP/foundational_maps-all_grades.pdf"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s://sites.ed.gov/idea/files/idea/policy/speced/guid/idea/memosdcltrs/guidance-on-fape-11-17-2015.pdf" TargetMode="External"/><Relationship Id="rId4" Type="http://schemas.openxmlformats.org/officeDocument/2006/relationships/hyperlink" Target="https://www.dynamiclearningmaps.org/sites/default/files/documents/ERP/Guide_to_Foundations_All_Grades.pdf"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dese.mo.gov/communications/news-releases/missouri-board-education-weighs-every-student-succeeds-act"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dlmpd.com/"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dlmpd.com/dlm-claims-and-conceptual-areas"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dlmpd.com/dlm-claims-and-conceptual-areas"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dese.mo.gov/college-career-readiness/curriculum/missouri-learning-standards#mini-panel-mls-standards8"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3" Type="http://schemas.openxmlformats.org/officeDocument/2006/relationships/hyperlink" Target="http://dynamiclearningmaps.org/" TargetMode="External"/><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Know: </a:t>
            </a:r>
            <a:r>
              <a:rPr lang="en-US" b="0" dirty="0"/>
              <a:t>Title slide</a:t>
            </a:r>
          </a:p>
          <a:p>
            <a:br>
              <a:rPr lang="en-US" b="0" dirty="0"/>
            </a:br>
            <a:r>
              <a:rPr lang="en-US" b="0" dirty="0"/>
              <a:t>A</a:t>
            </a:r>
            <a:r>
              <a:rPr lang="en-US" b="0" baseline="0" dirty="0"/>
              <a:t>dd presenter’s name</a:t>
            </a:r>
            <a:endParaRPr lang="en-US" b="1" dirty="0"/>
          </a:p>
          <a:p>
            <a:endParaRPr lang="en-US" b="1" dirty="0"/>
          </a:p>
          <a:p>
            <a:endParaRPr lang="en-US" b="1" dirty="0"/>
          </a:p>
        </p:txBody>
      </p:sp>
    </p:spTree>
    <p:extLst>
      <p:ext uri="{BB962C8B-B14F-4D97-AF65-F5344CB8AC3E}">
        <p14:creationId xmlns:p14="http://schemas.microsoft.com/office/powerpoint/2010/main" val="12788689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To</a:t>
            </a:r>
            <a:r>
              <a:rPr lang="en-US" sz="1200" b="1" baseline="0" dirty="0"/>
              <a:t> S</a:t>
            </a:r>
            <a:r>
              <a:rPr lang="en-US" sz="1200" b="1" dirty="0"/>
              <a:t>ay: </a:t>
            </a:r>
            <a:r>
              <a:rPr lang="en-US" sz="1200" baseline="0" dirty="0"/>
              <a:t>Be on time when returning from breaks and take care of yourself.</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p>
        </p:txBody>
      </p:sp>
    </p:spTree>
    <p:extLst>
      <p:ext uri="{BB962C8B-B14F-4D97-AF65-F5344CB8AC3E}">
        <p14:creationId xmlns:p14="http://schemas.microsoft.com/office/powerpoint/2010/main" val="425447356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1181100"/>
            <a:ext cx="5665787" cy="3187700"/>
          </a:xfrm>
        </p:spPr>
      </p:sp>
      <p:sp>
        <p:nvSpPr>
          <p:cNvPr id="3" name="Notes Placeholder 2"/>
          <p:cNvSpPr>
            <a:spLocks noGrp="1"/>
          </p:cNvSpPr>
          <p:nvPr>
            <p:ph type="body" idx="1"/>
          </p:nvPr>
        </p:nvSpPr>
        <p:spPr/>
        <p:txBody>
          <a:bodyPr/>
          <a:lstStyle/>
          <a:p>
            <a:r>
              <a:rPr lang="en-US" b="1" dirty="0"/>
              <a:t>To Say: </a:t>
            </a:r>
            <a:r>
              <a:rPr lang="en-US" b="0" dirty="0"/>
              <a:t>Identify what can realistically be expected within one year focusing on challenging, yet attainable outcomes.</a:t>
            </a:r>
          </a:p>
          <a:p>
            <a:endParaRPr lang="en-US" b="0" baseline="0" dirty="0"/>
          </a:p>
          <a:p>
            <a:r>
              <a:rPr lang="en-US" b="0" baseline="0" dirty="0"/>
              <a:t>If previous data shows the student may not make the goal in one year, write a different goal. Time-bound is within what length of time? (It is the IEP year, unless otherwise noted.)</a:t>
            </a:r>
            <a:endParaRPr lang="en-US" baseline="0" dirty="0"/>
          </a:p>
        </p:txBody>
      </p:sp>
      <p:sp>
        <p:nvSpPr>
          <p:cNvPr id="4" name="Slide Number Placeholder 3"/>
          <p:cNvSpPr>
            <a:spLocks noGrp="1"/>
          </p:cNvSpPr>
          <p:nvPr>
            <p:ph type="sldNum" sz="quarter" idx="10"/>
          </p:nvPr>
        </p:nvSpPr>
        <p:spPr/>
        <p:txBody>
          <a:bodyPr/>
          <a:lstStyle/>
          <a:p>
            <a:fld id="{A50A074C-3B7F-4C9F-B952-506F4FA2588F}" type="slidenum">
              <a:rPr lang="en-US" smtClean="0"/>
              <a:pPr/>
              <a:t>100</a:t>
            </a:fld>
            <a:endParaRPr lang="en-US"/>
          </a:p>
        </p:txBody>
      </p:sp>
    </p:spTree>
    <p:extLst>
      <p:ext uri="{BB962C8B-B14F-4D97-AF65-F5344CB8AC3E}">
        <p14:creationId xmlns:p14="http://schemas.microsoft.com/office/powerpoint/2010/main" val="51635689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do: </a:t>
            </a:r>
            <a:r>
              <a:rPr lang="en-US" b="0" dirty="0"/>
              <a:t>Read slide</a:t>
            </a:r>
            <a:endParaRPr lang="en-US" b="1" dirty="0"/>
          </a:p>
          <a:p>
            <a:endParaRPr lang="en-US" alt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CD827DFB-7249-4730-B9E9-C72162C72FCA}" type="slidenum">
              <a:rPr lang="en-US" smtClean="0"/>
              <a:t>101</a:t>
            </a:fld>
            <a:endParaRPr lang="en-US" dirty="0"/>
          </a:p>
        </p:txBody>
      </p:sp>
    </p:spTree>
    <p:extLst>
      <p:ext uri="{BB962C8B-B14F-4D97-AF65-F5344CB8AC3E}">
        <p14:creationId xmlns:p14="http://schemas.microsoft.com/office/powerpoint/2010/main" val="174932010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To know: </a:t>
            </a:r>
            <a:r>
              <a:rPr lang="en-US" baseline="0" dirty="0"/>
              <a:t>Missouri Standards and Indicators </a:t>
            </a:r>
          </a:p>
          <a:p>
            <a:r>
              <a:rPr lang="en-US" dirty="0"/>
              <a:t>200.810.f. For children taking alternate assessments, description of benchmarks or short-term objectives aligned to alternate achievement standards. This information may be shown under goals or in the Present Level Of Academic Achievement And Functional Performance.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NOTE: Measurable means written in terms that includes the skill or behavior and the level of attainment that will be achieved. IEP 200.820 Special education services to be provided: 34 C.F.R. §300.39, 34 C.F.R. §300.320(a)(4),(</a:t>
            </a:r>
            <a:r>
              <a:rPr lang="en-US" dirty="0" err="1"/>
              <a:t>i</a:t>
            </a:r>
            <a:r>
              <a:rPr lang="en-US" dirty="0"/>
              <a:t>); SP(IV) Documentation includes a statement of the special education services based on peer reviewed research to the extent practicable to be provided to the child or on behalf of the child to advance appropriately toward obtaining the annual goals: 200.820.a. Specific special education service(s). 200.820.b. Amount of time (e.g., minutes, hours, periods, percentage) to be committed to each service that must be: IEP</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To do</a:t>
            </a:r>
            <a:r>
              <a:rPr lang="en-US" dirty="0"/>
              <a:t>: Read information on slide and stress</a:t>
            </a:r>
            <a:r>
              <a:rPr lang="en-US" baseline="0" dirty="0"/>
              <a:t> ALL related service goals for MAP-A students.</a:t>
            </a:r>
          </a:p>
          <a:p>
            <a:endParaRPr lang="en-US" dirty="0"/>
          </a:p>
        </p:txBody>
      </p:sp>
      <p:sp>
        <p:nvSpPr>
          <p:cNvPr id="4" name="Slide Number Placeholder 3"/>
          <p:cNvSpPr>
            <a:spLocks noGrp="1"/>
          </p:cNvSpPr>
          <p:nvPr>
            <p:ph type="sldNum" sz="quarter" idx="10"/>
          </p:nvPr>
        </p:nvSpPr>
        <p:spPr/>
        <p:txBody>
          <a:bodyPr/>
          <a:lstStyle/>
          <a:p>
            <a:fld id="{CD827DFB-7249-4730-B9E9-C72162C72FCA}" type="slidenum">
              <a:rPr lang="en-US" smtClean="0"/>
              <a:t>102</a:t>
            </a:fld>
            <a:endParaRPr lang="en-US" dirty="0"/>
          </a:p>
        </p:txBody>
      </p:sp>
    </p:spTree>
    <p:extLst>
      <p:ext uri="{BB962C8B-B14F-4D97-AF65-F5344CB8AC3E}">
        <p14:creationId xmlns:p14="http://schemas.microsoft.com/office/powerpoint/2010/main" val="37324856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To say: </a:t>
            </a:r>
            <a:r>
              <a:rPr lang="en-US" b="0" dirty="0"/>
              <a:t>Including</a:t>
            </a:r>
            <a:r>
              <a:rPr lang="en-US" b="0" baseline="0" dirty="0"/>
              <a:t> all related services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To do</a:t>
            </a:r>
            <a:r>
              <a:rPr lang="en-US" dirty="0"/>
              <a:t>: Read and discuss.</a:t>
            </a:r>
          </a:p>
          <a:p>
            <a:endParaRPr lang="en-US" b="1" dirty="0"/>
          </a:p>
        </p:txBody>
      </p:sp>
      <p:sp>
        <p:nvSpPr>
          <p:cNvPr id="4" name="Slide Number Placeholder 3"/>
          <p:cNvSpPr>
            <a:spLocks noGrp="1"/>
          </p:cNvSpPr>
          <p:nvPr>
            <p:ph type="sldNum" sz="quarter" idx="10"/>
          </p:nvPr>
        </p:nvSpPr>
        <p:spPr/>
        <p:txBody>
          <a:bodyPr/>
          <a:lstStyle/>
          <a:p>
            <a:fld id="{CD827DFB-7249-4730-B9E9-C72162C72FCA}" type="slidenum">
              <a:rPr lang="en-US" smtClean="0"/>
              <a:t>103</a:t>
            </a:fld>
            <a:endParaRPr lang="en-US" dirty="0"/>
          </a:p>
        </p:txBody>
      </p:sp>
    </p:spTree>
    <p:extLst>
      <p:ext uri="{BB962C8B-B14F-4D97-AF65-F5344CB8AC3E}">
        <p14:creationId xmlns:p14="http://schemas.microsoft.com/office/powerpoint/2010/main" val="101090012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Know: </a:t>
            </a:r>
            <a:r>
              <a:rPr lang="en-US" b="0" dirty="0"/>
              <a:t>Examples for presenter to use: By the end of the first quarter Josie</a:t>
            </a:r>
            <a:r>
              <a:rPr lang="en-US" b="0" baseline="0" dirty="0"/>
              <a:t> will retell a narrative story at the 7</a:t>
            </a:r>
            <a:r>
              <a:rPr lang="en-US" b="0" baseline="30000" dirty="0"/>
              <a:t>th</a:t>
            </a:r>
            <a:r>
              <a:rPr lang="en-US" b="0" baseline="0" dirty="0"/>
              <a:t> grade level by including the main idea with 100 percent accuracy as measured by teacher created assessment. In nine instructional weeks, during group activities, Sally will attend to the speaker of the group for four minutes on three consecutive observations.</a:t>
            </a:r>
          </a:p>
          <a:p>
            <a:endParaRPr lang="en-US" b="0" baseline="0" dirty="0"/>
          </a:p>
          <a:p>
            <a:r>
              <a:rPr lang="en-US" b="0" baseline="0" dirty="0"/>
              <a:t>In 18 instructional weeks, during group activities, Sally will attend to the speaker of the group for six minutes on three consecutive observations.</a:t>
            </a:r>
          </a:p>
          <a:p>
            <a:endParaRPr lang="en-US" b="0" baseline="0" dirty="0"/>
          </a:p>
          <a:p>
            <a:r>
              <a:rPr lang="en-US" b="0" baseline="0" dirty="0"/>
              <a:t>In 36 instructional weeks, during group activities, Sally will attend to the speaker of the group for eight minutes on three consecutive observations.</a:t>
            </a:r>
          </a:p>
          <a:p>
            <a:endParaRPr lang="en-US" b="0" baseline="0" dirty="0"/>
          </a:p>
          <a:p>
            <a:r>
              <a:rPr lang="en-US" b="1" baseline="0" dirty="0"/>
              <a:t>To Do: </a:t>
            </a:r>
            <a:r>
              <a:rPr lang="en-US" b="0" baseline="0" dirty="0"/>
              <a:t>Discuss statements in slide.</a:t>
            </a:r>
            <a:endParaRPr lang="en-US" b="1" dirty="0"/>
          </a:p>
        </p:txBody>
      </p:sp>
      <p:sp>
        <p:nvSpPr>
          <p:cNvPr id="4" name="Slide Number Placeholder 3"/>
          <p:cNvSpPr>
            <a:spLocks noGrp="1"/>
          </p:cNvSpPr>
          <p:nvPr>
            <p:ph type="sldNum" sz="quarter" idx="10"/>
          </p:nvPr>
        </p:nvSpPr>
        <p:spPr/>
        <p:txBody>
          <a:bodyPr/>
          <a:lstStyle/>
          <a:p>
            <a:fld id="{CD827DFB-7249-4730-B9E9-C72162C72FCA}" type="slidenum">
              <a:rPr lang="en-US" smtClean="0"/>
              <a:t>104</a:t>
            </a:fld>
            <a:endParaRPr lang="en-US" dirty="0"/>
          </a:p>
        </p:txBody>
      </p:sp>
    </p:spTree>
    <p:extLst>
      <p:ext uri="{BB962C8B-B14F-4D97-AF65-F5344CB8AC3E}">
        <p14:creationId xmlns:p14="http://schemas.microsoft.com/office/powerpoint/2010/main" val="222460383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a:t>To know: </a:t>
            </a:r>
            <a:r>
              <a:rPr lang="en-US" dirty="0"/>
              <a:t>Examples for presenter to use: In nine instructional weeks, when asked to count, Sally will count to three.</a:t>
            </a:r>
          </a:p>
          <a:p>
            <a:pPr lvl="0"/>
            <a:r>
              <a:rPr lang="en-US" dirty="0"/>
              <a:t>In 18 instructional weeks, when asked to count, Sally will count to five.</a:t>
            </a:r>
          </a:p>
          <a:p>
            <a:pPr lvl="0"/>
            <a:r>
              <a:rPr lang="en-US" dirty="0"/>
              <a:t>In 36 instructional weeks, when asked to count, Sally will count to eight.</a:t>
            </a:r>
          </a:p>
          <a:p>
            <a:pPr lvl="0"/>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To do</a:t>
            </a:r>
            <a:r>
              <a:rPr lang="en-US" dirty="0"/>
              <a:t>: Discuss benchmark information on slide</a:t>
            </a:r>
          </a:p>
          <a:p>
            <a:endParaRPr lang="en-US" dirty="0"/>
          </a:p>
          <a:p>
            <a:endParaRPr lang="en-US" b="1" dirty="0"/>
          </a:p>
        </p:txBody>
      </p:sp>
      <p:sp>
        <p:nvSpPr>
          <p:cNvPr id="4" name="Slide Number Placeholder 3"/>
          <p:cNvSpPr>
            <a:spLocks noGrp="1"/>
          </p:cNvSpPr>
          <p:nvPr>
            <p:ph type="sldNum" sz="quarter" idx="10"/>
          </p:nvPr>
        </p:nvSpPr>
        <p:spPr/>
        <p:txBody>
          <a:bodyPr/>
          <a:lstStyle/>
          <a:p>
            <a:fld id="{CD827DFB-7249-4730-B9E9-C72162C72FCA}" type="slidenum">
              <a:rPr lang="en-US" smtClean="0"/>
              <a:t>105</a:t>
            </a:fld>
            <a:endParaRPr lang="en-US" dirty="0"/>
          </a:p>
        </p:txBody>
      </p:sp>
    </p:spTree>
    <p:extLst>
      <p:ext uri="{BB962C8B-B14F-4D97-AF65-F5344CB8AC3E}">
        <p14:creationId xmlns:p14="http://schemas.microsoft.com/office/powerpoint/2010/main" val="404893895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To Do: </a:t>
            </a:r>
            <a:r>
              <a:rPr lang="en-US" dirty="0"/>
              <a:t>Using HO #5 they have started, have participants</a:t>
            </a:r>
            <a:r>
              <a:rPr lang="en-US" baseline="0" dirty="0"/>
              <a:t> continue their self-reflection process.</a:t>
            </a:r>
          </a:p>
          <a:p>
            <a:endParaRPr lang="en-US" alt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CD827DFB-7249-4730-B9E9-C72162C72FCA}" type="slidenum">
              <a:rPr lang="en-US" smtClean="0"/>
              <a:t>106</a:t>
            </a:fld>
            <a:endParaRPr lang="en-US" dirty="0"/>
          </a:p>
        </p:txBody>
      </p:sp>
    </p:spTree>
    <p:extLst>
      <p:ext uri="{BB962C8B-B14F-4D97-AF65-F5344CB8AC3E}">
        <p14:creationId xmlns:p14="http://schemas.microsoft.com/office/powerpoint/2010/main" val="273791361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know: </a:t>
            </a:r>
            <a:r>
              <a:rPr lang="en-US" dirty="0"/>
              <a:t>Transition slide</a:t>
            </a:r>
            <a:endParaRPr lang="en-US" b="1" dirty="0"/>
          </a:p>
        </p:txBody>
      </p:sp>
    </p:spTree>
    <p:extLst>
      <p:ext uri="{BB962C8B-B14F-4D97-AF65-F5344CB8AC3E}">
        <p14:creationId xmlns:p14="http://schemas.microsoft.com/office/powerpoint/2010/main" val="60114983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To do</a:t>
            </a:r>
            <a:r>
              <a:rPr lang="en-US" dirty="0"/>
              <a:t>: </a:t>
            </a:r>
            <a:r>
              <a:rPr lang="en-US" b="0" dirty="0"/>
              <a:t>Handout</a:t>
            </a:r>
            <a:r>
              <a:rPr lang="en-US" b="0" baseline="0" dirty="0"/>
              <a:t> laminated copies of </a:t>
            </a:r>
            <a:r>
              <a:rPr lang="en-US" b="0" dirty="0"/>
              <a:t>Sam’s</a:t>
            </a:r>
            <a:r>
              <a:rPr lang="en-US" b="0" baseline="0" dirty="0"/>
              <a:t> Goal pages HO #9</a:t>
            </a:r>
            <a:br>
              <a:rPr lang="en-US" b="0" baseline="0" dirty="0"/>
            </a:br>
            <a:endParaRPr lang="en-US" b="0" baseline="0" dirty="0"/>
          </a:p>
          <a:p>
            <a:r>
              <a:rPr lang="en-US" dirty="0"/>
              <a:t>Use</a:t>
            </a:r>
            <a:r>
              <a:rPr lang="en-US" baseline="0" dirty="0"/>
              <a:t> SMART Goal template HO #8 to reflect upon Sam’s goals</a:t>
            </a:r>
            <a:br>
              <a:rPr lang="en-US" baseline="0" dirty="0"/>
            </a:br>
            <a:endParaRPr lang="en-US" baseline="0" dirty="0"/>
          </a:p>
          <a:p>
            <a:r>
              <a:rPr lang="en-US" baseline="0" dirty="0"/>
              <a:t>Next: Have participants fill in the SMART Goal template using their student information. Write goal and either benchmark or objectives. </a:t>
            </a:r>
            <a:r>
              <a:rPr lang="en-US" dirty="0"/>
              <a:t>When a participant does not have their own student’s goal, then have them use MLS/EE</a:t>
            </a:r>
            <a:r>
              <a:rPr lang="en-US" baseline="0" dirty="0"/>
              <a:t> Crosswalk to choose an objective to write a goal.</a:t>
            </a:r>
          </a:p>
          <a:p>
            <a:endParaRPr lang="en-US" baseline="0" dirty="0"/>
          </a:p>
        </p:txBody>
      </p:sp>
    </p:spTree>
    <p:extLst>
      <p:ext uri="{BB962C8B-B14F-4D97-AF65-F5344CB8AC3E}">
        <p14:creationId xmlns:p14="http://schemas.microsoft.com/office/powerpoint/2010/main" val="245071054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know: </a:t>
            </a:r>
            <a:r>
              <a:rPr lang="en-US" dirty="0"/>
              <a:t>Transition slide Section 6 begins</a:t>
            </a:r>
          </a:p>
        </p:txBody>
      </p:sp>
    </p:spTree>
    <p:extLst>
      <p:ext uri="{BB962C8B-B14F-4D97-AF65-F5344CB8AC3E}">
        <p14:creationId xmlns:p14="http://schemas.microsoft.com/office/powerpoint/2010/main" val="6011498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To Know:</a:t>
            </a:r>
            <a:r>
              <a:rPr lang="en-US" b="1" baseline="0" dirty="0"/>
              <a:t> </a:t>
            </a:r>
            <a:r>
              <a:rPr lang="en-US" b="0" baseline="0" dirty="0"/>
              <a:t>Screen shot for Zoom features</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p>
        </p:txBody>
      </p:sp>
    </p:spTree>
    <p:extLst>
      <p:ext uri="{BB962C8B-B14F-4D97-AF65-F5344CB8AC3E}">
        <p14:creationId xmlns:p14="http://schemas.microsoft.com/office/powerpoint/2010/main" val="313544202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say: </a:t>
            </a:r>
            <a:r>
              <a:rPr lang="en-US" b="0" dirty="0"/>
              <a:t>This is a screen shot of Practice Profile </a:t>
            </a:r>
            <a:r>
              <a:rPr lang="en-US" b="0"/>
              <a:t>HO #10</a:t>
            </a:r>
            <a:r>
              <a:rPr lang="en-US" b="0" dirty="0"/>
              <a:t>.</a:t>
            </a:r>
          </a:p>
          <a:p>
            <a:endParaRPr lang="en-US" dirty="0"/>
          </a:p>
          <a:p>
            <a:pPr defTabSz="931774">
              <a:defRPr/>
            </a:pPr>
            <a:r>
              <a:rPr lang="en-US" dirty="0"/>
              <a:t>The Practice Profile template includes four pieces and is anchored by the essential functions. First, as a header is the foundation of implementation that philosophically grounds implementation. Then moving from left to right across the template are the essential functions of the practice, implementation performance levels, and lastly, evidence which provides data or documentation for determining implementation levels. </a:t>
            </a:r>
          </a:p>
          <a:p>
            <a:endParaRPr lang="en-US" b="1" dirty="0"/>
          </a:p>
        </p:txBody>
      </p:sp>
    </p:spTree>
    <p:extLst>
      <p:ext uri="{BB962C8B-B14F-4D97-AF65-F5344CB8AC3E}">
        <p14:creationId xmlns:p14="http://schemas.microsoft.com/office/powerpoint/2010/main" val="22879014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a:t>
            </a:r>
            <a:r>
              <a:rPr lang="en-US" b="1" baseline="0" dirty="0"/>
              <a:t> know: </a:t>
            </a:r>
            <a:r>
              <a:rPr lang="en-US" b="0" baseline="0" dirty="0"/>
              <a:t>Transition slide</a:t>
            </a:r>
            <a:endParaRPr lang="en-US" b="1" dirty="0"/>
          </a:p>
        </p:txBody>
      </p:sp>
    </p:spTree>
    <p:extLst>
      <p:ext uri="{BB962C8B-B14F-4D97-AF65-F5344CB8AC3E}">
        <p14:creationId xmlns:p14="http://schemas.microsoft.com/office/powerpoint/2010/main" val="60114983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836">
              <a:defRPr/>
            </a:pPr>
            <a:r>
              <a:rPr lang="en-US" b="1" dirty="0"/>
              <a:t>To Do</a:t>
            </a:r>
            <a:r>
              <a:rPr lang="en-US" dirty="0"/>
              <a:t>: Do in the same manner as the pre-test. Go</a:t>
            </a:r>
            <a:r>
              <a:rPr lang="en-US" baseline="0" dirty="0"/>
              <a:t> over the correct answers shown on the next slide. </a:t>
            </a:r>
            <a:endParaRPr lang="en-US" dirty="0"/>
          </a:p>
        </p:txBody>
      </p:sp>
      <p:sp>
        <p:nvSpPr>
          <p:cNvPr id="4" name="Slide Number Placeholder 3"/>
          <p:cNvSpPr>
            <a:spLocks noGrp="1"/>
          </p:cNvSpPr>
          <p:nvPr>
            <p:ph type="sldNum" sz="quarter" idx="10"/>
          </p:nvPr>
        </p:nvSpPr>
        <p:spPr/>
        <p:txBody>
          <a:bodyPr/>
          <a:lstStyle/>
          <a:p>
            <a:fld id="{CD827DFB-7249-4730-B9E9-C72162C72FCA}" type="slidenum">
              <a:rPr lang="en-US" smtClean="0"/>
              <a:t>112</a:t>
            </a:fld>
            <a:endParaRPr lang="en-US" dirty="0"/>
          </a:p>
        </p:txBody>
      </p:sp>
    </p:spTree>
    <p:extLst>
      <p:ext uri="{BB962C8B-B14F-4D97-AF65-F5344CB8AC3E}">
        <p14:creationId xmlns:p14="http://schemas.microsoft.com/office/powerpoint/2010/main" val="377246543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a:t>
            </a:r>
            <a:r>
              <a:rPr lang="en-US" b="1" baseline="0" dirty="0"/>
              <a:t> Do</a:t>
            </a:r>
            <a:r>
              <a:rPr lang="en-US" baseline="0" dirty="0"/>
              <a:t>: Discuss answers to questions on post-assessment. Answers continued on next slide.</a:t>
            </a:r>
            <a:endParaRPr lang="en-US" dirty="0"/>
          </a:p>
        </p:txBody>
      </p:sp>
      <p:sp>
        <p:nvSpPr>
          <p:cNvPr id="4" name="Slide Number Placeholder 3"/>
          <p:cNvSpPr>
            <a:spLocks noGrp="1"/>
          </p:cNvSpPr>
          <p:nvPr>
            <p:ph type="sldNum" sz="quarter" idx="10"/>
          </p:nvPr>
        </p:nvSpPr>
        <p:spPr/>
        <p:txBody>
          <a:bodyPr/>
          <a:lstStyle/>
          <a:p>
            <a:fld id="{CD827DFB-7249-4730-B9E9-C72162C72FCA}" type="slidenum">
              <a:rPr lang="en-US" smtClean="0"/>
              <a:t>113</a:t>
            </a:fld>
            <a:endParaRPr lang="en-US" dirty="0"/>
          </a:p>
        </p:txBody>
      </p:sp>
    </p:spTree>
    <p:extLst>
      <p:ext uri="{BB962C8B-B14F-4D97-AF65-F5344CB8AC3E}">
        <p14:creationId xmlns:p14="http://schemas.microsoft.com/office/powerpoint/2010/main" val="327577326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Do</a:t>
            </a:r>
            <a:r>
              <a:rPr lang="en-US" dirty="0"/>
              <a:t>: Discuss questions 4</a:t>
            </a:r>
            <a:r>
              <a:rPr lang="en-US" baseline="0" dirty="0"/>
              <a:t> and 5 on post-assessment.</a:t>
            </a:r>
            <a:endParaRPr lang="en-US" dirty="0"/>
          </a:p>
        </p:txBody>
      </p:sp>
      <p:sp>
        <p:nvSpPr>
          <p:cNvPr id="4" name="Slide Number Placeholder 3"/>
          <p:cNvSpPr>
            <a:spLocks noGrp="1"/>
          </p:cNvSpPr>
          <p:nvPr>
            <p:ph type="sldNum" sz="quarter" idx="10"/>
          </p:nvPr>
        </p:nvSpPr>
        <p:spPr/>
        <p:txBody>
          <a:bodyPr/>
          <a:lstStyle/>
          <a:p>
            <a:fld id="{CD827DFB-7249-4730-B9E9-C72162C72FCA}" type="slidenum">
              <a:rPr lang="en-US" smtClean="0"/>
              <a:t>114</a:t>
            </a:fld>
            <a:endParaRPr lang="en-US" dirty="0"/>
          </a:p>
        </p:txBody>
      </p:sp>
    </p:spTree>
    <p:extLst>
      <p:ext uri="{BB962C8B-B14F-4D97-AF65-F5344CB8AC3E}">
        <p14:creationId xmlns:p14="http://schemas.microsoft.com/office/powerpoint/2010/main" val="319111070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Do:</a:t>
            </a:r>
            <a:r>
              <a:rPr lang="en-US" b="1" baseline="0" dirty="0"/>
              <a:t> </a:t>
            </a:r>
            <a:r>
              <a:rPr lang="en-US" baseline="0" dirty="0"/>
              <a:t>Address questions from chart activity.</a:t>
            </a:r>
            <a:endParaRPr lang="en-US" dirty="0"/>
          </a:p>
        </p:txBody>
      </p:sp>
    </p:spTree>
    <p:extLst>
      <p:ext uri="{BB962C8B-B14F-4D97-AF65-F5344CB8AC3E}">
        <p14:creationId xmlns:p14="http://schemas.microsoft.com/office/powerpoint/2010/main" val="376780985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To Say: </a:t>
            </a:r>
            <a:r>
              <a:rPr lang="en-US" b="0" baseline="0" dirty="0"/>
              <a:t>As we close for today, think about three items that you learned today and write them on a sticky note or share out.</a:t>
            </a: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To Do:</a:t>
            </a:r>
            <a:r>
              <a:rPr lang="en-US" b="1" baseline="0" dirty="0"/>
              <a:t> </a:t>
            </a:r>
            <a:r>
              <a:rPr lang="en-US" b="0" baseline="0" dirty="0"/>
              <a:t>Have participants use their self-reflection handout (#5) to reflect upon today’s information. Then have them write three items that they learned today or share out.</a:t>
            </a:r>
          </a:p>
          <a:p>
            <a:endParaRPr lang="en-US" b="1" dirty="0"/>
          </a:p>
        </p:txBody>
      </p:sp>
    </p:spTree>
    <p:extLst>
      <p:ext uri="{BB962C8B-B14F-4D97-AF65-F5344CB8AC3E}">
        <p14:creationId xmlns:p14="http://schemas.microsoft.com/office/powerpoint/2010/main" val="176291594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Do</a:t>
            </a:r>
            <a:r>
              <a:rPr lang="en-US" dirty="0"/>
              <a:t>: Show slide and</a:t>
            </a:r>
            <a:r>
              <a:rPr lang="en-US" baseline="0" dirty="0"/>
              <a:t> acknowledge contributors.</a:t>
            </a:r>
            <a:endParaRPr lang="en-US" dirty="0"/>
          </a:p>
          <a:p>
            <a:endParaRPr lang="en-US" b="1" dirty="0"/>
          </a:p>
        </p:txBody>
      </p:sp>
    </p:spTree>
    <p:extLst>
      <p:ext uri="{BB962C8B-B14F-4D97-AF65-F5344CB8AC3E}">
        <p14:creationId xmlns:p14="http://schemas.microsoft.com/office/powerpoint/2010/main" val="121704955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5780672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Do:  </a:t>
            </a:r>
            <a:r>
              <a:rPr lang="en-US" b="0" dirty="0"/>
              <a:t>Add consultant information.</a:t>
            </a:r>
            <a:endParaRPr lang="en-US" b="1" dirty="0"/>
          </a:p>
        </p:txBody>
      </p:sp>
    </p:spTree>
    <p:extLst>
      <p:ext uri="{BB962C8B-B14F-4D97-AF65-F5344CB8AC3E}">
        <p14:creationId xmlns:p14="http://schemas.microsoft.com/office/powerpoint/2010/main" val="22026954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To Know: </a:t>
            </a:r>
            <a:r>
              <a:rPr lang="en-US" b="0" dirty="0"/>
              <a:t>These are icons</a:t>
            </a:r>
            <a:r>
              <a:rPr lang="en-US" b="0" baseline="0" dirty="0"/>
              <a:t> to use for virtual instruction.</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p>
        </p:txBody>
      </p:sp>
    </p:spTree>
    <p:extLst>
      <p:ext uri="{BB962C8B-B14F-4D97-AF65-F5344CB8AC3E}">
        <p14:creationId xmlns:p14="http://schemas.microsoft.com/office/powerpoint/2010/main" val="19285783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94567fe4e8_1_54: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94567fe4e8_1_54:notes"/>
          <p:cNvSpPr txBox="1">
            <a:spLocks noGrp="1"/>
          </p:cNvSpPr>
          <p:nvPr>
            <p:ph type="body" idx="1"/>
          </p:nvPr>
        </p:nvSpPr>
        <p:spPr>
          <a:xfrm>
            <a:off x="701040" y="4415791"/>
            <a:ext cx="5608200" cy="4183500"/>
          </a:xfrm>
          <a:prstGeom prst="rect">
            <a:avLst/>
          </a:prstGeom>
        </p:spPr>
        <p:txBody>
          <a:bodyPr spcFirstLastPara="1" wrap="square" lIns="92850" tIns="46425" rIns="92850" bIns="46425" anchor="t" anchorCtr="0">
            <a:noAutofit/>
          </a:bodyPr>
          <a:lstStyle/>
          <a:p>
            <a:pPr marL="0" lvl="0" indent="0" algn="l" rtl="0">
              <a:spcBef>
                <a:spcPts val="360"/>
              </a:spcBef>
              <a:spcAft>
                <a:spcPts val="0"/>
              </a:spcAft>
              <a:buClr>
                <a:schemeClr val="dk1"/>
              </a:buClr>
              <a:buSzPts val="1400"/>
              <a:buFont typeface="Arial"/>
              <a:buNone/>
            </a:pPr>
            <a:r>
              <a:rPr lang="en-US" b="1" dirty="0"/>
              <a:t>To Know: </a:t>
            </a:r>
            <a:r>
              <a:rPr lang="en-US" dirty="0"/>
              <a:t>It will be the presenters choice on where to place this slide and how long to break.</a:t>
            </a:r>
            <a:endParaRPr dirty="0"/>
          </a:p>
          <a:p>
            <a:pPr marL="0" lvl="0" indent="0" algn="l" rtl="0">
              <a:spcBef>
                <a:spcPts val="360"/>
              </a:spcBef>
              <a:spcAft>
                <a:spcPts val="0"/>
              </a:spcAft>
              <a:buClr>
                <a:schemeClr val="dk1"/>
              </a:buClr>
              <a:buSzPts val="1400"/>
              <a:buFont typeface="Arial"/>
              <a:buNone/>
            </a:pPr>
            <a:r>
              <a:rPr lang="en-US" b="1" dirty="0"/>
              <a:t>To Say:</a:t>
            </a:r>
            <a:endParaRPr b="1" dirty="0"/>
          </a:p>
          <a:p>
            <a:pPr marL="0" lvl="0" indent="0" algn="l" rtl="0">
              <a:spcBef>
                <a:spcPts val="360"/>
              </a:spcBef>
              <a:spcAft>
                <a:spcPts val="0"/>
              </a:spcAft>
              <a:buClr>
                <a:schemeClr val="dk1"/>
              </a:buClr>
              <a:buSzPts val="1400"/>
              <a:buFont typeface="Arial"/>
              <a:buNone/>
            </a:pPr>
            <a:r>
              <a:rPr lang="en-US" b="1" dirty="0"/>
              <a:t>To Do: </a:t>
            </a:r>
            <a:endParaRPr dirty="0"/>
          </a:p>
          <a:p>
            <a:pPr marL="0" lvl="0" indent="0" algn="l" rtl="0">
              <a:spcBef>
                <a:spcPts val="360"/>
              </a:spcBef>
              <a:spcAft>
                <a:spcPts val="0"/>
              </a:spcAft>
              <a:buNone/>
            </a:pPr>
            <a:endParaRPr dirty="0"/>
          </a:p>
        </p:txBody>
      </p:sp>
      <p:sp>
        <p:nvSpPr>
          <p:cNvPr id="172" name="Google Shape;172;g94567fe4e8_1_54:notes"/>
          <p:cNvSpPr txBox="1">
            <a:spLocks noGrp="1"/>
          </p:cNvSpPr>
          <p:nvPr>
            <p:ph type="sldNum" idx="12"/>
          </p:nvPr>
        </p:nvSpPr>
        <p:spPr>
          <a:xfrm>
            <a:off x="3970938" y="8829966"/>
            <a:ext cx="3037800" cy="464700"/>
          </a:xfrm>
          <a:prstGeom prst="rect">
            <a:avLst/>
          </a:prstGeom>
        </p:spPr>
        <p:txBody>
          <a:bodyPr spcFirstLastPara="1" wrap="square" lIns="92850" tIns="46425" rIns="92850" bIns="464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13</a:t>
            </a:fld>
            <a:endParaRPr/>
          </a:p>
        </p:txBody>
      </p:sp>
    </p:spTree>
    <p:extLst>
      <p:ext uri="{BB962C8B-B14F-4D97-AF65-F5344CB8AC3E}">
        <p14:creationId xmlns:p14="http://schemas.microsoft.com/office/powerpoint/2010/main" val="31468099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400"/>
              <a:buFont typeface="Arial"/>
              <a:buNone/>
            </a:pPr>
            <a:r>
              <a:rPr lang="en-US" b="1" dirty="0"/>
              <a:t>To Know: </a:t>
            </a:r>
            <a:r>
              <a:rPr lang="en-US" dirty="0"/>
              <a:t>This could be used to learn what your participants know about Standards Based IEP Using Essential Elements. </a:t>
            </a:r>
          </a:p>
          <a:p>
            <a:pPr marL="0" lvl="0" indent="0" algn="l" rtl="0">
              <a:spcBef>
                <a:spcPts val="0"/>
              </a:spcBef>
              <a:spcAft>
                <a:spcPts val="0"/>
              </a:spcAft>
              <a:buClr>
                <a:schemeClr val="dk1"/>
              </a:buClr>
              <a:buSzPts val="1400"/>
              <a:buFont typeface="Arial"/>
              <a:buNone/>
            </a:pPr>
            <a:r>
              <a:rPr lang="en-US" b="1" dirty="0"/>
              <a:t>To Say: </a:t>
            </a:r>
            <a:endParaRPr lang="en-US" dirty="0"/>
          </a:p>
          <a:p>
            <a:pPr marL="0" lvl="0" indent="0" algn="l" rtl="0">
              <a:spcBef>
                <a:spcPts val="0"/>
              </a:spcBef>
              <a:spcAft>
                <a:spcPts val="0"/>
              </a:spcAft>
              <a:buClr>
                <a:schemeClr val="dk1"/>
              </a:buClr>
              <a:buSzPts val="1400"/>
              <a:buFont typeface="Arial"/>
              <a:buNone/>
            </a:pPr>
            <a:r>
              <a:rPr lang="en-US" b="1" dirty="0"/>
              <a:t>To Do: </a:t>
            </a:r>
            <a:r>
              <a:rPr lang="en-US" dirty="0"/>
              <a:t>Have participants either post in a breakout room or Chat box one thing they know about Standards Based IEP Using Essential Elements and one thing they would like to know.</a:t>
            </a:r>
          </a:p>
          <a:p>
            <a:pPr marL="0" lvl="0" indent="0" algn="l" rtl="0">
              <a:spcBef>
                <a:spcPts val="36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p>
        </p:txBody>
      </p:sp>
    </p:spTree>
    <p:extLst>
      <p:ext uri="{BB962C8B-B14F-4D97-AF65-F5344CB8AC3E}">
        <p14:creationId xmlns:p14="http://schemas.microsoft.com/office/powerpoint/2010/main" val="39825997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360"/>
              </a:spcBef>
              <a:spcAft>
                <a:spcPts val="0"/>
              </a:spcAft>
              <a:buClrTx/>
              <a:buSzTx/>
              <a:buFontTx/>
              <a:buNone/>
              <a:tabLst/>
              <a:defRPr/>
            </a:pPr>
            <a:r>
              <a:rPr lang="en-US" b="1" dirty="0"/>
              <a:t>To Know:</a:t>
            </a:r>
            <a:r>
              <a:rPr lang="en-US" b="1" baseline="0" dirty="0"/>
              <a:t> </a:t>
            </a:r>
            <a:r>
              <a:rPr lang="en-US" b="0" baseline="0" dirty="0"/>
              <a:t>Section 5 has Six Steps for Implementation. Each step could be used as a theme.</a:t>
            </a:r>
            <a:endParaRPr lang="en-US" b="0" dirty="0"/>
          </a:p>
          <a:p>
            <a:pPr marL="0" lvl="0" indent="0" algn="l" rtl="0">
              <a:spcBef>
                <a:spcPts val="36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p>
        </p:txBody>
      </p:sp>
    </p:spTree>
    <p:extLst>
      <p:ext uri="{BB962C8B-B14F-4D97-AF65-F5344CB8AC3E}">
        <p14:creationId xmlns:p14="http://schemas.microsoft.com/office/powerpoint/2010/main" val="40813861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360"/>
              </a:spcBef>
              <a:spcAft>
                <a:spcPts val="0"/>
              </a:spcAft>
              <a:buNone/>
            </a:pPr>
            <a:r>
              <a:rPr lang="en-US" b="1" dirty="0"/>
              <a:t>To Know: </a:t>
            </a:r>
            <a:r>
              <a:rPr lang="en-US" b="0" dirty="0"/>
              <a:t>This</a:t>
            </a:r>
            <a:r>
              <a:rPr lang="en-US" b="0" baseline="0" dirty="0"/>
              <a:t> is one</a:t>
            </a:r>
            <a:r>
              <a:rPr lang="en-US" dirty="0"/>
              <a:t> way to check for understanding.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p>
        </p:txBody>
      </p:sp>
    </p:spTree>
    <p:extLst>
      <p:ext uri="{BB962C8B-B14F-4D97-AF65-F5344CB8AC3E}">
        <p14:creationId xmlns:p14="http://schemas.microsoft.com/office/powerpoint/2010/main" val="37746334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Do: </a:t>
            </a:r>
            <a:r>
              <a:rPr lang="en-US" b="0" dirty="0"/>
              <a:t>Individualize this slide using </a:t>
            </a:r>
            <a:r>
              <a:rPr lang="en-US" b="0" baseline="0" dirty="0"/>
              <a:t>consultants information.</a:t>
            </a:r>
            <a:endParaRPr lang="en-US" b="1" dirty="0"/>
          </a:p>
        </p:txBody>
      </p:sp>
    </p:spTree>
    <p:extLst>
      <p:ext uri="{BB962C8B-B14F-4D97-AF65-F5344CB8AC3E}">
        <p14:creationId xmlns:p14="http://schemas.microsoft.com/office/powerpoint/2010/main" val="12788689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Know: </a:t>
            </a:r>
            <a:r>
              <a:rPr lang="en-US" dirty="0"/>
              <a:t>Transition slide Section 1</a:t>
            </a:r>
          </a:p>
        </p:txBody>
      </p:sp>
    </p:spTree>
    <p:extLst>
      <p:ext uri="{BB962C8B-B14F-4D97-AF65-F5344CB8AC3E}">
        <p14:creationId xmlns:p14="http://schemas.microsoft.com/office/powerpoint/2010/main" val="3831089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000000"/>
              </a:buClr>
              <a:buSzPts val="1400"/>
            </a:pPr>
            <a:r>
              <a:rPr lang="en-US" b="1" dirty="0">
                <a:solidFill>
                  <a:schemeClr val="dk1"/>
                </a:solidFill>
                <a:ea typeface="Calibri"/>
                <a:cs typeface="Calibri"/>
                <a:sym typeface="Calibri"/>
              </a:rPr>
              <a:t>To Know: </a:t>
            </a:r>
            <a:r>
              <a:rPr lang="en-US" dirty="0">
                <a:solidFill>
                  <a:schemeClr val="dk1"/>
                </a:solidFill>
                <a:ea typeface="Calibri"/>
                <a:cs typeface="Calibri"/>
                <a:sym typeface="Calibri"/>
              </a:rPr>
              <a:t>Adjust break and times as needed.</a:t>
            </a:r>
            <a:br>
              <a:rPr lang="en-US" dirty="0">
                <a:solidFill>
                  <a:schemeClr val="dk1"/>
                </a:solidFill>
                <a:ea typeface="Calibri"/>
                <a:cs typeface="Calibri"/>
                <a:sym typeface="Calibri"/>
              </a:rPr>
            </a:br>
            <a:endParaRPr lang="en-US" b="1" dirty="0"/>
          </a:p>
          <a:p>
            <a:pPr>
              <a:buClr>
                <a:srgbClr val="000000"/>
              </a:buClr>
              <a:buSzPts val="1400"/>
            </a:pPr>
            <a:r>
              <a:rPr lang="en-US" b="1" dirty="0"/>
              <a:t>To Say: </a:t>
            </a:r>
            <a:r>
              <a:rPr lang="en-US" dirty="0"/>
              <a:t>This is the agenda for the day. It is divided into six sections. Please take a minute to skim today’s agenda. Are there any questions?</a:t>
            </a:r>
          </a:p>
          <a:p>
            <a:pPr>
              <a:buClr>
                <a:srgbClr val="000000"/>
              </a:buClr>
              <a:buSzPts val="1400"/>
            </a:pPr>
            <a:r>
              <a:rPr lang="en-US" dirty="0"/>
              <a:t>We will take a break in the morning and afternoon. Lunch break is set before Step</a:t>
            </a:r>
            <a:r>
              <a:rPr lang="en-US" baseline="0" dirty="0"/>
              <a:t> 4</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p>
        </p:txBody>
      </p:sp>
    </p:spTree>
    <p:extLst>
      <p:ext uri="{BB962C8B-B14F-4D97-AF65-F5344CB8AC3E}">
        <p14:creationId xmlns:p14="http://schemas.microsoft.com/office/powerpoint/2010/main" val="3943434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Know: </a:t>
            </a:r>
            <a:r>
              <a:rPr lang="en-US" b="0" dirty="0"/>
              <a:t>These are</a:t>
            </a:r>
            <a:r>
              <a:rPr lang="en-US" b="0" baseline="0" dirty="0"/>
              <a:t> lists of materials needed for the presentation.</a:t>
            </a:r>
          </a:p>
          <a:p>
            <a:endParaRPr lang="en-US" b="0" baseline="0" dirty="0"/>
          </a:p>
          <a:p>
            <a:r>
              <a:rPr lang="en-US" b="0" baseline="0" dirty="0"/>
              <a:t>Additional materials:</a:t>
            </a:r>
            <a:br>
              <a:rPr lang="en-US" b="0" baseline="0" dirty="0"/>
            </a:br>
            <a:r>
              <a:rPr lang="en-US" b="0" baseline="0" dirty="0"/>
              <a:t>Chart paper, post it notes, markers, highlighters</a:t>
            </a:r>
          </a:p>
          <a:p>
            <a:endParaRPr lang="en-US" b="0" baseline="0" dirty="0"/>
          </a:p>
          <a:p>
            <a:r>
              <a:rPr lang="en-US" b="0" baseline="0" dirty="0"/>
              <a:t>Additional resources: </a:t>
            </a:r>
            <a:br>
              <a:rPr lang="en-US" b="0" baseline="0" dirty="0"/>
            </a:br>
            <a:r>
              <a:rPr lang="en-US" b="0" baseline="0" dirty="0"/>
              <a:t>DLM Foundational Area Map </a:t>
            </a:r>
            <a:br>
              <a:rPr lang="en-US" b="0" baseline="0" dirty="0"/>
            </a:br>
            <a:r>
              <a:rPr lang="en-US" u="sng" dirty="0">
                <a:hlinkClick r:id="rId3"/>
              </a:rPr>
              <a:t>https://www.dynamiclearningmaps.org/sites/default/files/documents/ERP/foundational_maps-all_grades.pdf</a:t>
            </a:r>
            <a:br>
              <a:rPr lang="en-US" u="sng" dirty="0"/>
            </a:br>
            <a:br>
              <a:rPr lang="en-US" u="sng" dirty="0"/>
            </a:br>
            <a:r>
              <a:rPr lang="en-US" dirty="0"/>
              <a:t>Guide to Foundational Map</a:t>
            </a:r>
            <a:br>
              <a:rPr lang="en-US" dirty="0"/>
            </a:br>
            <a:r>
              <a:rPr lang="en-US" u="sng" dirty="0">
                <a:hlinkClick r:id="rId4"/>
              </a:rPr>
              <a:t>https://www.dynamiclearningmaps.org/sites/default/files/documents/ERP/Guide_to_Foundations_All_Grades.pdf</a:t>
            </a:r>
            <a:br>
              <a:rPr lang="en-US" u="sng" dirty="0"/>
            </a:br>
            <a:br>
              <a:rPr lang="en-US" u="sng" dirty="0"/>
            </a:br>
            <a:r>
              <a:rPr lang="en-US" dirty="0"/>
              <a:t>Dear Colleague Letter - United States Department of Education, Nov. 16, 2015</a:t>
            </a:r>
            <a:r>
              <a:rPr lang="en-US" b="1" dirty="0"/>
              <a:t> </a:t>
            </a:r>
            <a:r>
              <a:rPr lang="en-US" u="sng" dirty="0">
                <a:hlinkClick r:id="rId5"/>
              </a:rPr>
              <a:t>https://sites.ed.gov/idea/files/idea/policy/speced/guid/idea/memosdcltrs/guidance-on-fape-11-17-2015.pdf</a:t>
            </a:r>
            <a:endParaRPr lang="en-US" u="sng" dirty="0"/>
          </a:p>
          <a:p>
            <a:endParaRPr lang="en-US" dirty="0"/>
          </a:p>
          <a:p>
            <a:pPr defTabSz="931774">
              <a:defRPr/>
            </a:pPr>
            <a:r>
              <a:rPr lang="en-US" b="1" dirty="0"/>
              <a:t>To Do: </a:t>
            </a:r>
            <a:r>
              <a:rPr lang="en-US" b="0" dirty="0"/>
              <a:t>HIDE</a:t>
            </a:r>
            <a:r>
              <a:rPr lang="en-US" b="0" baseline="0" dirty="0"/>
              <a:t> SLIDE FOR PRESENTATION</a:t>
            </a:r>
            <a:endParaRPr lang="en-US" b="1" dirty="0"/>
          </a:p>
          <a:p>
            <a:pPr defTabSz="931774">
              <a:defRPr/>
            </a:pPr>
            <a:endParaRPr lang="en-US" dirty="0"/>
          </a:p>
          <a:p>
            <a:endParaRPr lang="en-US" dirty="0"/>
          </a:p>
          <a:p>
            <a:endParaRPr lang="en-US" b="1" dirty="0"/>
          </a:p>
        </p:txBody>
      </p:sp>
      <p:sp>
        <p:nvSpPr>
          <p:cNvPr id="4" name="Slide Number Placeholder 3"/>
          <p:cNvSpPr>
            <a:spLocks noGrp="1"/>
          </p:cNvSpPr>
          <p:nvPr>
            <p:ph type="sldNum" sz="quarter" idx="10"/>
          </p:nvPr>
        </p:nvSpPr>
        <p:spPr/>
        <p:txBody>
          <a:bodyPr/>
          <a:lstStyle/>
          <a:p>
            <a:fld id="{CD827DFB-7249-4730-B9E9-C72162C72FCA}" type="slidenum">
              <a:rPr lang="en-US" smtClean="0"/>
              <a:t>2</a:t>
            </a:fld>
            <a:endParaRPr lang="en-US" dirty="0"/>
          </a:p>
        </p:txBody>
      </p:sp>
    </p:spTree>
    <p:extLst>
      <p:ext uri="{BB962C8B-B14F-4D97-AF65-F5344CB8AC3E}">
        <p14:creationId xmlns:p14="http://schemas.microsoft.com/office/powerpoint/2010/main" val="32148269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Say:</a:t>
            </a:r>
            <a:r>
              <a:rPr lang="en-US" b="1" baseline="0" dirty="0"/>
              <a:t> </a:t>
            </a:r>
            <a:r>
              <a:rPr lang="en-US" dirty="0"/>
              <a:t>This</a:t>
            </a:r>
            <a:r>
              <a:rPr lang="en-US" baseline="0" dirty="0"/>
              <a:t> training will align to the following Missouri Teacher Standards.</a:t>
            </a:r>
            <a:endParaRPr lang="en-US" dirty="0"/>
          </a:p>
        </p:txBody>
      </p:sp>
      <p:sp>
        <p:nvSpPr>
          <p:cNvPr id="4" name="Slide Number Placeholder 3"/>
          <p:cNvSpPr>
            <a:spLocks noGrp="1"/>
          </p:cNvSpPr>
          <p:nvPr>
            <p:ph type="sldNum" sz="quarter" idx="10"/>
          </p:nvPr>
        </p:nvSpPr>
        <p:spPr/>
        <p:txBody>
          <a:bodyPr/>
          <a:lstStyle/>
          <a:p>
            <a:fld id="{CD827DFB-7249-4730-B9E9-C72162C72FCA}" type="slidenum">
              <a:rPr lang="en-US" smtClean="0"/>
              <a:t>20</a:t>
            </a:fld>
            <a:endParaRPr lang="en-US" dirty="0"/>
          </a:p>
        </p:txBody>
      </p:sp>
    </p:spTree>
    <p:extLst>
      <p:ext uri="{BB962C8B-B14F-4D97-AF65-F5344CB8AC3E}">
        <p14:creationId xmlns:p14="http://schemas.microsoft.com/office/powerpoint/2010/main" val="33651287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836">
              <a:defRPr/>
            </a:pPr>
            <a:r>
              <a:rPr lang="en-US" b="1" dirty="0">
                <a:solidFill>
                  <a:prstClr val="black"/>
                </a:solidFill>
              </a:rPr>
              <a:t>To Do: </a:t>
            </a:r>
            <a:r>
              <a:rPr lang="en-US" u="none" dirty="0">
                <a:solidFill>
                  <a:prstClr val="black"/>
                </a:solidFill>
              </a:rPr>
              <a:t>Welcome participants</a:t>
            </a:r>
            <a:br>
              <a:rPr lang="en-US" u="none" dirty="0">
                <a:solidFill>
                  <a:prstClr val="black"/>
                </a:solidFill>
              </a:rPr>
            </a:br>
            <a:endParaRPr lang="en-US" u="none" dirty="0">
              <a:solidFill>
                <a:prstClr val="black"/>
              </a:solidFill>
            </a:endParaRPr>
          </a:p>
          <a:p>
            <a:pPr defTabSz="949836">
              <a:defRPr/>
            </a:pPr>
            <a:r>
              <a:rPr lang="en-US" u="none" dirty="0">
                <a:solidFill>
                  <a:prstClr val="black"/>
                </a:solidFill>
              </a:rPr>
              <a:t>Conduct Introductions   </a:t>
            </a:r>
          </a:p>
          <a:p>
            <a:pPr marL="178096" indent="-178096" defTabSz="949836">
              <a:buFont typeface="Arial" panose="020B0604020202020204" pitchFamily="34" charset="0"/>
              <a:buChar char="•"/>
              <a:defRPr/>
            </a:pPr>
            <a:r>
              <a:rPr lang="en-US" u="none" dirty="0">
                <a:solidFill>
                  <a:prstClr val="black"/>
                </a:solidFill>
              </a:rPr>
              <a:t>Introductions can be </a:t>
            </a:r>
            <a:r>
              <a:rPr lang="en-US" u="none" dirty="0">
                <a:solidFill>
                  <a:srgbClr val="FF0000"/>
                </a:solidFill>
              </a:rPr>
              <a:t>presenter choice. Use your preference. Each person could introduce themselves or they can interview and introduce another person. Time should be considered in this</a:t>
            </a:r>
            <a:r>
              <a:rPr lang="en-US" u="none" baseline="0" dirty="0">
                <a:solidFill>
                  <a:srgbClr val="FF0000"/>
                </a:solidFill>
              </a:rPr>
              <a:t> choice.</a:t>
            </a:r>
            <a:br>
              <a:rPr lang="en-US" u="none" baseline="0" dirty="0">
                <a:solidFill>
                  <a:srgbClr val="FF0000"/>
                </a:solidFill>
              </a:rPr>
            </a:br>
            <a:endParaRPr lang="en-US" u="none" dirty="0">
              <a:solidFill>
                <a:srgbClr val="FF0000"/>
              </a:solidFill>
            </a:endParaRPr>
          </a:p>
          <a:p>
            <a:pPr defTabSz="949836">
              <a:defRPr/>
            </a:pPr>
            <a:r>
              <a:rPr lang="en-US" u="none" dirty="0">
                <a:solidFill>
                  <a:prstClr val="black"/>
                </a:solidFill>
              </a:rPr>
              <a:t>Review Housekeeping Items: Share information such as location of restrooms, approximate break times, lunch arrangements, if applicable, etc. </a:t>
            </a:r>
          </a:p>
        </p:txBody>
      </p:sp>
      <p:sp>
        <p:nvSpPr>
          <p:cNvPr id="4" name="Slide Number Placeholder 3"/>
          <p:cNvSpPr>
            <a:spLocks noGrp="1"/>
          </p:cNvSpPr>
          <p:nvPr>
            <p:ph type="sldNum" sz="quarter" idx="10"/>
          </p:nvPr>
        </p:nvSpPr>
        <p:spPr/>
        <p:txBody>
          <a:bodyPr/>
          <a:lstStyle/>
          <a:p>
            <a:fld id="{CD827DFB-7249-4730-B9E9-C72162C72FCA}" type="slidenum">
              <a:rPr lang="en-US" smtClean="0"/>
              <a:t>21</a:t>
            </a:fld>
            <a:endParaRPr lang="en-US" dirty="0"/>
          </a:p>
        </p:txBody>
      </p:sp>
    </p:spTree>
    <p:extLst>
      <p:ext uri="{BB962C8B-B14F-4D97-AF65-F5344CB8AC3E}">
        <p14:creationId xmlns:p14="http://schemas.microsoft.com/office/powerpoint/2010/main" val="26836529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836">
              <a:defRPr/>
            </a:pPr>
            <a:r>
              <a:rPr lang="en-US" b="1" dirty="0"/>
              <a:t>To Know: </a:t>
            </a:r>
            <a:r>
              <a:rPr lang="en-US" b="0" dirty="0"/>
              <a:t>You may use either the Learning Objectives or the Essential Questions</a:t>
            </a:r>
          </a:p>
          <a:p>
            <a:pPr defTabSz="949836">
              <a:defRPr/>
            </a:pPr>
            <a:endParaRPr lang="en-US" b="1" dirty="0"/>
          </a:p>
          <a:p>
            <a:pPr defTabSz="949836">
              <a:defRPr/>
            </a:pPr>
            <a:r>
              <a:rPr lang="en-US" b="1" dirty="0"/>
              <a:t>To Do:  </a:t>
            </a:r>
            <a:r>
              <a:rPr lang="en-US" baseline="0" dirty="0"/>
              <a:t>State the objectives for the day</a:t>
            </a:r>
            <a:endParaRPr lang="en-US" dirty="0"/>
          </a:p>
          <a:p>
            <a:pPr defTabSz="949836">
              <a:defRPr/>
            </a:pPr>
            <a:endParaRPr lang="en-US" b="1" dirty="0"/>
          </a:p>
          <a:p>
            <a:pPr defTabSz="949836">
              <a:defRPr/>
            </a:pPr>
            <a:r>
              <a:rPr lang="en-US" b="1" dirty="0"/>
              <a:t>To Say</a:t>
            </a:r>
            <a:r>
              <a:rPr lang="en-US" dirty="0"/>
              <a:t>:</a:t>
            </a:r>
            <a:r>
              <a:rPr lang="en-US" baseline="0" dirty="0"/>
              <a:t> </a:t>
            </a:r>
            <a:r>
              <a:rPr lang="en-US" dirty="0"/>
              <a:t>The purpose of this workshop</a:t>
            </a:r>
            <a:r>
              <a:rPr lang="en-US" baseline="0" dirty="0"/>
              <a:t> is to help you develop background knowledge of MAP-A Essential Elements. The claim and conceptual areas are embedded in understanding MAP-A Essential Elements.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p>
        </p:txBody>
      </p:sp>
    </p:spTree>
    <p:extLst>
      <p:ext uri="{BB962C8B-B14F-4D97-AF65-F5344CB8AC3E}">
        <p14:creationId xmlns:p14="http://schemas.microsoft.com/office/powerpoint/2010/main" val="3372357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b="1" dirty="0"/>
              <a:t>To Know: </a:t>
            </a:r>
            <a:r>
              <a:rPr lang="en-US" b="0" dirty="0"/>
              <a:t>You may use either the Learning Objectives or the Essential Questions.</a:t>
            </a:r>
          </a:p>
          <a:p>
            <a:endParaRPr lang="en-US" b="0" dirty="0"/>
          </a:p>
          <a:p>
            <a:r>
              <a:rPr lang="en-US" b="1" dirty="0"/>
              <a:t>To Do: </a:t>
            </a:r>
            <a:r>
              <a:rPr lang="en-US" b="0" dirty="0"/>
              <a:t>Read slide</a:t>
            </a:r>
          </a:p>
          <a:p>
            <a:r>
              <a:rPr lang="en-US" b="0" baseline="0" dirty="0"/>
              <a:t>What are the steps to navigate Essential Elements?</a:t>
            </a:r>
          </a:p>
          <a:p>
            <a:pPr defTabSz="931774">
              <a:defRPr/>
            </a:pPr>
            <a:r>
              <a:rPr lang="en-US" dirty="0"/>
              <a:t>What are Linkage Levels and Nodes?</a:t>
            </a:r>
          </a:p>
          <a:p>
            <a:endParaRPr lang="en-US" b="1" dirty="0"/>
          </a:p>
        </p:txBody>
      </p:sp>
    </p:spTree>
    <p:extLst>
      <p:ext uri="{BB962C8B-B14F-4D97-AF65-F5344CB8AC3E}">
        <p14:creationId xmlns:p14="http://schemas.microsoft.com/office/powerpoint/2010/main" val="21564735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t>To Know: </a:t>
            </a:r>
            <a:r>
              <a:rPr lang="en-US" dirty="0"/>
              <a:t>The</a:t>
            </a:r>
            <a:r>
              <a:rPr lang="en-US" baseline="0" dirty="0"/>
              <a:t> content of this slide</a:t>
            </a:r>
            <a:r>
              <a:rPr lang="en-US" dirty="0"/>
              <a:t> is flexible. If you would prefer a different set of norms, you may use them.</a:t>
            </a:r>
          </a:p>
          <a:p>
            <a:pPr defTabSz="931774">
              <a:defRPr/>
            </a:pPr>
            <a:endParaRPr lang="en-US" b="1" dirty="0"/>
          </a:p>
          <a:p>
            <a:pPr defTabSz="931774">
              <a:defRPr/>
            </a:pPr>
            <a:r>
              <a:rPr lang="en-US" b="1" dirty="0"/>
              <a:t>To </a:t>
            </a:r>
            <a:r>
              <a:rPr lang="en-US" b="1" u="none" dirty="0"/>
              <a:t>Do</a:t>
            </a:r>
            <a:r>
              <a:rPr lang="en-US" dirty="0"/>
              <a:t>: Go over the suggested norms. </a:t>
            </a:r>
          </a:p>
          <a:p>
            <a:endParaRPr lang="en-US" b="1" dirty="0"/>
          </a:p>
        </p:txBody>
      </p:sp>
    </p:spTree>
    <p:extLst>
      <p:ext uri="{BB962C8B-B14F-4D97-AF65-F5344CB8AC3E}">
        <p14:creationId xmlns:p14="http://schemas.microsoft.com/office/powerpoint/2010/main" val="14093388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836">
              <a:defRPr/>
            </a:pPr>
            <a:r>
              <a:rPr lang="en-US" b="1" dirty="0"/>
              <a:t>To Know: </a:t>
            </a:r>
            <a:r>
              <a:rPr lang="en-US" b="0" dirty="0"/>
              <a:t>Section 2 - </a:t>
            </a:r>
            <a:r>
              <a:rPr lang="en-US" dirty="0"/>
              <a:t>This can be given as a paper and pencil test or have participants use an </a:t>
            </a:r>
            <a:r>
              <a:rPr lang="en-US" baseline="0" dirty="0"/>
              <a:t>online assessment tool of your choice.</a:t>
            </a:r>
          </a:p>
          <a:p>
            <a:pPr defTabSz="949836">
              <a:defRPr/>
            </a:pPr>
            <a:endParaRPr lang="en-US" dirty="0"/>
          </a:p>
          <a:p>
            <a:pPr defTabSz="949836">
              <a:defRPr/>
            </a:pPr>
            <a:r>
              <a:rPr lang="en-US" b="1" dirty="0"/>
              <a:t>To</a:t>
            </a:r>
            <a:r>
              <a:rPr lang="en-US" b="1" baseline="0" dirty="0"/>
              <a:t> Do: </a:t>
            </a:r>
            <a:r>
              <a:rPr lang="en-US" dirty="0"/>
              <a:t>Give the pre-assessment at this point. A</a:t>
            </a:r>
            <a:r>
              <a:rPr lang="en-US" baseline="0" dirty="0"/>
              <a:t> copy of the pre-/post-test and answer key are in the presenter resources.</a:t>
            </a:r>
          </a:p>
          <a:p>
            <a:pPr defTabSz="949836">
              <a:defRPr/>
            </a:pPr>
            <a:r>
              <a:rPr lang="en-US" baseline="0" dirty="0"/>
              <a:t>Handout #1 Pre-/Post Assessment or use an, i.e. </a:t>
            </a:r>
            <a:r>
              <a:rPr lang="en-US" baseline="0" dirty="0" err="1"/>
              <a:t>Kahoots</a:t>
            </a:r>
            <a:r>
              <a:rPr lang="en-US" baseline="0" dirty="0"/>
              <a:t>, Google Forms, </a:t>
            </a:r>
            <a:r>
              <a:rPr lang="en-US" baseline="0" dirty="0" err="1"/>
              <a:t>Socrative</a:t>
            </a:r>
            <a:endParaRPr lang="en-US" baseline="0" dirty="0"/>
          </a:p>
          <a:p>
            <a:pPr defTabSz="949836">
              <a:defRPr/>
            </a:pPr>
            <a:endParaRPr lang="en-US" baseline="0" dirty="0"/>
          </a:p>
          <a:p>
            <a:pPr defTabSz="949836">
              <a:defRPr/>
            </a:pPr>
            <a:endParaRPr lang="en-US" dirty="0"/>
          </a:p>
          <a:p>
            <a:pPr defTabSz="949836">
              <a:defRPr/>
            </a:pPr>
            <a:endParaRPr lang="en-US" dirty="0"/>
          </a:p>
          <a:p>
            <a:endParaRPr lang="en-US" dirty="0"/>
          </a:p>
        </p:txBody>
      </p:sp>
      <p:sp>
        <p:nvSpPr>
          <p:cNvPr id="4" name="Slide Number Placeholder 3"/>
          <p:cNvSpPr>
            <a:spLocks noGrp="1"/>
          </p:cNvSpPr>
          <p:nvPr>
            <p:ph type="sldNum" sz="quarter" idx="10"/>
          </p:nvPr>
        </p:nvSpPr>
        <p:spPr/>
        <p:txBody>
          <a:bodyPr/>
          <a:lstStyle/>
          <a:p>
            <a:fld id="{CD827DFB-7249-4730-B9E9-C72162C72FCA}" type="slidenum">
              <a:rPr lang="en-US" smtClean="0"/>
              <a:t>25</a:t>
            </a:fld>
            <a:endParaRPr lang="en-US" dirty="0"/>
          </a:p>
        </p:txBody>
      </p:sp>
    </p:spTree>
    <p:extLst>
      <p:ext uri="{BB962C8B-B14F-4D97-AF65-F5344CB8AC3E}">
        <p14:creationId xmlns:p14="http://schemas.microsoft.com/office/powerpoint/2010/main" val="32185983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836">
              <a:defRPr/>
            </a:pPr>
            <a:r>
              <a:rPr lang="en-US" b="1" baseline="0" dirty="0"/>
              <a:t>To Know: </a:t>
            </a:r>
            <a:r>
              <a:rPr lang="en-US" b="0" baseline="0" dirty="0"/>
              <a:t>Materials Needed</a:t>
            </a:r>
            <a:r>
              <a:rPr lang="en-US" baseline="0" dirty="0"/>
              <a:t>: Chart paper, sticky notes, and writing utensil. Can also make a chart with sticky notes.</a:t>
            </a:r>
            <a:endParaRPr lang="en-US" dirty="0"/>
          </a:p>
          <a:p>
            <a:pPr defTabSz="949866">
              <a:defRPr/>
            </a:pPr>
            <a:endParaRPr lang="en-US" b="1" u="sng" dirty="0"/>
          </a:p>
          <a:p>
            <a:pPr defTabSz="949836">
              <a:defRPr/>
            </a:pPr>
            <a:r>
              <a:rPr lang="en-US" b="1" dirty="0"/>
              <a:t>To Do</a:t>
            </a:r>
            <a:r>
              <a:rPr lang="en-US" dirty="0"/>
              <a:t>: Have a piece of chart paper labeled,</a:t>
            </a:r>
            <a:r>
              <a:rPr lang="en-US" baseline="0" dirty="0"/>
              <a:t> “</a:t>
            </a:r>
            <a:r>
              <a:rPr lang="en-US" b="1" u="none" dirty="0"/>
              <a:t>Pre-Training Reflection</a:t>
            </a:r>
            <a:r>
              <a:rPr lang="en-US" b="1" u="none" baseline="0" dirty="0"/>
              <a:t> Questions.” </a:t>
            </a:r>
            <a:r>
              <a:rPr lang="en-US" b="0" u="none" baseline="0" dirty="0"/>
              <a:t> </a:t>
            </a:r>
          </a:p>
          <a:p>
            <a:pPr defTabSz="949836">
              <a:defRPr/>
            </a:pPr>
            <a:endParaRPr lang="en-US" b="0" u="none" baseline="0" dirty="0"/>
          </a:p>
          <a:p>
            <a:pPr defTabSz="949836">
              <a:defRPr/>
            </a:pPr>
            <a:r>
              <a:rPr lang="en-US" b="1" dirty="0"/>
              <a:t>To Say</a:t>
            </a:r>
            <a:r>
              <a:rPr lang="en-US" dirty="0"/>
              <a:t>:</a:t>
            </a:r>
            <a:r>
              <a:rPr lang="en-US" baseline="0" dirty="0"/>
              <a:t> As a part of the pre-training exercises you were asked to </a:t>
            </a:r>
            <a:r>
              <a:rPr lang="en-US" dirty="0"/>
              <a:t>bring one question or idea about Essential Elements to the training session. Please write your question on a post-it</a:t>
            </a:r>
            <a:r>
              <a:rPr lang="en-US" baseline="0" dirty="0"/>
              <a:t> note. Read your question as you place it on the “Pre-Training Reflection Questions” chart.</a:t>
            </a:r>
          </a:p>
          <a:p>
            <a:r>
              <a:rPr lang="en-US" dirty="0"/>
              <a:t>On a second sticky note ask something you WANT to know about EE/IEP. Place your sticky notes on the chart in the front of the room.</a:t>
            </a:r>
            <a:endParaRPr lang="en-US" b="1" dirty="0"/>
          </a:p>
        </p:txBody>
      </p:sp>
    </p:spTree>
    <p:extLst>
      <p:ext uri="{BB962C8B-B14F-4D97-AF65-F5344CB8AC3E}">
        <p14:creationId xmlns:p14="http://schemas.microsoft.com/office/powerpoint/2010/main" val="37902006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a:t>
            </a:r>
            <a:r>
              <a:rPr lang="en-US" b="1" baseline="0" dirty="0"/>
              <a:t> Know: </a:t>
            </a:r>
            <a:r>
              <a:rPr lang="en-US" b="0" baseline="0" dirty="0"/>
              <a:t>Transition slide begins Section 3</a:t>
            </a:r>
            <a:endParaRPr lang="en-US" b="1" dirty="0"/>
          </a:p>
        </p:txBody>
      </p:sp>
    </p:spTree>
    <p:extLst>
      <p:ext uri="{BB962C8B-B14F-4D97-AF65-F5344CB8AC3E}">
        <p14:creationId xmlns:p14="http://schemas.microsoft.com/office/powerpoint/2010/main" val="6011498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xfrm>
            <a:off x="693738" y="1181100"/>
            <a:ext cx="5665787" cy="3187700"/>
          </a:xfrm>
          <a:ln/>
        </p:spPr>
      </p:sp>
      <p:sp>
        <p:nvSpPr>
          <p:cNvPr id="3" name="Notes Placeholder 2"/>
          <p:cNvSpPr>
            <a:spLocks noGrp="1"/>
          </p:cNvSpPr>
          <p:nvPr>
            <p:ph type="body" idx="1"/>
          </p:nvPr>
        </p:nvSpPr>
        <p:spPr/>
        <p:txBody>
          <a:bodyPr>
            <a:normAutofit/>
          </a:bodyPr>
          <a:lstStyle/>
          <a:p>
            <a:r>
              <a:rPr lang="en-US" b="1" dirty="0"/>
              <a:t>To Know: </a:t>
            </a:r>
            <a:r>
              <a:rPr lang="en-US" dirty="0"/>
              <a:t>Since the 1980’s, education reform has been driven by an interest in setting and meeting educational standards. Beginning with IDEA 1997, the law required that specific attention be paid to how students with disabilities were provided access to and involvement in the general education curriculum. The 1997 IDEA legislation also required the inclusion of students with disabilities in state and district assessment programs.</a:t>
            </a:r>
          </a:p>
          <a:p>
            <a:endParaRPr lang="en-US" dirty="0"/>
          </a:p>
          <a:p>
            <a:r>
              <a:rPr lang="en-US" dirty="0"/>
              <a:t>The No Child Left Behind Act of 2001 required each state to develop an aligned system of standards and assessments for all students, and it required reporting of Adequate Yearly Progress at the school, local, and state levels. The language of No Child Left Behind was reinforced by IDEA 2004, which</a:t>
            </a:r>
            <a:br>
              <a:rPr lang="en-US" dirty="0"/>
            </a:br>
            <a:r>
              <a:rPr lang="en-US" dirty="0"/>
              <a:t>re-emphasized the need for students with disabilities to be involved in and make progress in the general education curriculum. </a:t>
            </a:r>
          </a:p>
          <a:p>
            <a:endParaRPr lang="en-US" dirty="0"/>
          </a:p>
          <a:p>
            <a:r>
              <a:rPr lang="en-US" dirty="0"/>
              <a:t>The Every Student Succeeds Act, the national education law, was signed into law on December 10, 2015. The Every Student Succeeds Act reauthorizes the Elementary and Secondary Education Act of 1965.</a:t>
            </a:r>
          </a:p>
          <a:p>
            <a:r>
              <a:rPr lang="en-US" sz="800" dirty="0"/>
              <a:t> </a:t>
            </a:r>
          </a:p>
          <a:p>
            <a:r>
              <a:rPr lang="en-US" sz="800" u="sng" dirty="0">
                <a:hlinkClick r:id="rId3"/>
              </a:rPr>
              <a:t>http://dese.mo.gov/communications/news-releases/missouri-board-education-weighs-every-student-succeeds-act</a:t>
            </a:r>
            <a:endParaRPr lang="en-US" sz="800" u="sng" dirty="0"/>
          </a:p>
          <a:p>
            <a:endParaRPr lang="en-US" sz="100" dirty="0">
              <a:latin typeface="Times New Roman" charset="0"/>
            </a:endParaRPr>
          </a:p>
          <a:p>
            <a:pPr>
              <a:lnSpc>
                <a:spcPct val="80000"/>
              </a:lnSpc>
            </a:pPr>
            <a:r>
              <a:rPr lang="en-US" sz="800" b="1" dirty="0"/>
              <a:t>To Do: </a:t>
            </a:r>
            <a:r>
              <a:rPr lang="en-US" sz="800" dirty="0"/>
              <a:t>Summarize the information under,</a:t>
            </a:r>
            <a:r>
              <a:rPr lang="en-US" sz="800" baseline="0" dirty="0"/>
              <a:t> </a:t>
            </a:r>
            <a:r>
              <a:rPr lang="en-US" sz="800" dirty="0"/>
              <a:t>“To Know”</a:t>
            </a:r>
          </a:p>
          <a:p>
            <a:pPr>
              <a:lnSpc>
                <a:spcPct val="80000"/>
              </a:lnSpc>
            </a:pPr>
            <a:br>
              <a:rPr lang="en-US" sz="800" dirty="0"/>
            </a:br>
            <a:r>
              <a:rPr lang="en-US" sz="100" b="1" dirty="0">
                <a:latin typeface="Times New Roman" charset="0"/>
              </a:rPr>
              <a:t>To Say:</a:t>
            </a:r>
            <a:r>
              <a:rPr lang="en-US" sz="100" dirty="0">
                <a:latin typeface="Times New Roman" charset="0"/>
              </a:rPr>
              <a:t> No Child Left Behind Act of 2001 has been revised into Every Student Succeeds Act (ESSA). Reminder to always keep current with Missouri State Plan for Special Education.</a:t>
            </a:r>
            <a:endParaRPr lang="en-US" sz="300" dirty="0">
              <a:latin typeface="Times New Roman" charset="0"/>
            </a:endParaRPr>
          </a:p>
        </p:txBody>
      </p:sp>
      <p:sp>
        <p:nvSpPr>
          <p:cNvPr id="46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defRPr>
            </a:lvl1pPr>
            <a:lvl2pPr marL="751984" indent="-289225" eaLnBrk="0" hangingPunct="0">
              <a:defRPr sz="2400">
                <a:solidFill>
                  <a:schemeClr val="tx1"/>
                </a:solidFill>
                <a:latin typeface="Times New Roman" charset="0"/>
                <a:ea typeface="ＭＳ Ｐゴシック" charset="0"/>
              </a:defRPr>
            </a:lvl2pPr>
            <a:lvl3pPr marL="1156899" indent="-231380" eaLnBrk="0" hangingPunct="0">
              <a:defRPr sz="2400">
                <a:solidFill>
                  <a:schemeClr val="tx1"/>
                </a:solidFill>
                <a:latin typeface="Times New Roman" charset="0"/>
                <a:ea typeface="ＭＳ Ｐゴシック" charset="0"/>
              </a:defRPr>
            </a:lvl3pPr>
            <a:lvl4pPr marL="1619659" indent="-231380" eaLnBrk="0" hangingPunct="0">
              <a:defRPr sz="2400">
                <a:solidFill>
                  <a:schemeClr val="tx1"/>
                </a:solidFill>
                <a:latin typeface="Times New Roman" charset="0"/>
                <a:ea typeface="ＭＳ Ｐゴシック" charset="0"/>
              </a:defRPr>
            </a:lvl4pPr>
            <a:lvl5pPr marL="2082418" indent="-231380" eaLnBrk="0" hangingPunct="0">
              <a:defRPr sz="2400">
                <a:solidFill>
                  <a:schemeClr val="tx1"/>
                </a:solidFill>
                <a:latin typeface="Times New Roman" charset="0"/>
                <a:ea typeface="ＭＳ Ｐゴシック" charset="0"/>
              </a:defRPr>
            </a:lvl5pPr>
            <a:lvl6pPr marL="2545178" indent="-231380" eaLnBrk="0" fontAlgn="base" hangingPunct="0">
              <a:spcBef>
                <a:spcPct val="0"/>
              </a:spcBef>
              <a:spcAft>
                <a:spcPct val="0"/>
              </a:spcAft>
              <a:defRPr sz="2400">
                <a:solidFill>
                  <a:schemeClr val="tx1"/>
                </a:solidFill>
                <a:latin typeface="Times New Roman" charset="0"/>
                <a:ea typeface="ＭＳ Ｐゴシック" charset="0"/>
              </a:defRPr>
            </a:lvl6pPr>
            <a:lvl7pPr marL="3007938" indent="-231380" eaLnBrk="0" fontAlgn="base" hangingPunct="0">
              <a:spcBef>
                <a:spcPct val="0"/>
              </a:spcBef>
              <a:spcAft>
                <a:spcPct val="0"/>
              </a:spcAft>
              <a:defRPr sz="2400">
                <a:solidFill>
                  <a:schemeClr val="tx1"/>
                </a:solidFill>
                <a:latin typeface="Times New Roman" charset="0"/>
                <a:ea typeface="ＭＳ Ｐゴシック" charset="0"/>
              </a:defRPr>
            </a:lvl7pPr>
            <a:lvl8pPr marL="3470698" indent="-231380" eaLnBrk="0" fontAlgn="base" hangingPunct="0">
              <a:spcBef>
                <a:spcPct val="0"/>
              </a:spcBef>
              <a:spcAft>
                <a:spcPct val="0"/>
              </a:spcAft>
              <a:defRPr sz="2400">
                <a:solidFill>
                  <a:schemeClr val="tx1"/>
                </a:solidFill>
                <a:latin typeface="Times New Roman" charset="0"/>
                <a:ea typeface="ＭＳ Ｐゴシック" charset="0"/>
              </a:defRPr>
            </a:lvl8pPr>
            <a:lvl9pPr marL="3933456" indent="-23138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9330E5B-DE75-0E48-828E-14CE7B84781D}" type="slidenum">
              <a:rPr lang="en-US" sz="1200"/>
              <a:pPr eaLnBrk="1" hangingPunct="1"/>
              <a:t>28</a:t>
            </a:fld>
            <a:endParaRPr lang="en-US" sz="1200"/>
          </a:p>
        </p:txBody>
      </p:sp>
    </p:spTree>
    <p:extLst>
      <p:ext uri="{BB962C8B-B14F-4D97-AF65-F5344CB8AC3E}">
        <p14:creationId xmlns:p14="http://schemas.microsoft.com/office/powerpoint/2010/main" val="16326763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1181100"/>
            <a:ext cx="5665787" cy="3187700"/>
          </a:xfrm>
        </p:spPr>
      </p:sp>
      <p:sp>
        <p:nvSpPr>
          <p:cNvPr id="3" name="Notes Placeholder 2"/>
          <p:cNvSpPr>
            <a:spLocks noGrp="1"/>
          </p:cNvSpPr>
          <p:nvPr>
            <p:ph type="body" idx="1"/>
          </p:nvPr>
        </p:nvSpPr>
        <p:spPr/>
        <p:txBody>
          <a:bodyPr/>
          <a:lstStyle/>
          <a:p>
            <a:r>
              <a:rPr lang="en-US" b="1" dirty="0"/>
              <a:t>To Say</a:t>
            </a:r>
            <a:r>
              <a:rPr lang="en-US" dirty="0"/>
              <a:t>: We know that students must be involved</a:t>
            </a:r>
            <a:r>
              <a:rPr lang="en-US" baseline="0" dirty="0"/>
              <a:t> in the general education curriculum. What we often forget is that IDEA also requires that we provide whatever is necessary for them to also make PROGRESS in the general education curriculum. </a:t>
            </a:r>
          </a:p>
          <a:p>
            <a:endParaRPr lang="en-US" baseline="0" dirty="0"/>
          </a:p>
          <a:p>
            <a:r>
              <a:rPr lang="en-US" baseline="0" dirty="0"/>
              <a:t>Adequate progress in the general education curriculum will not happen if the student’s </a:t>
            </a:r>
            <a:r>
              <a:rPr lang="en-US" b="0" dirty="0">
                <a:latin typeface="Times New Roman" charset="0"/>
              </a:rPr>
              <a:t>Individualized</a:t>
            </a:r>
            <a:r>
              <a:rPr lang="en-US" b="0" baseline="0" dirty="0">
                <a:latin typeface="Times New Roman" charset="0"/>
              </a:rPr>
              <a:t> Education Program (</a:t>
            </a:r>
            <a:r>
              <a:rPr lang="en-US" baseline="0" dirty="0"/>
              <a:t>IEP) is not geared toward the general education content standards </a:t>
            </a:r>
            <a:r>
              <a:rPr lang="en-US" b="1" baseline="0" dirty="0"/>
              <a:t>AND</a:t>
            </a:r>
            <a:r>
              <a:rPr lang="en-US" baseline="0" dirty="0"/>
              <a:t> if the student is not receiving instruction in the general education classroom on the curriculum as a general education student.</a:t>
            </a:r>
          </a:p>
          <a:p>
            <a:endParaRPr lang="en-US" baseline="0" dirty="0"/>
          </a:p>
          <a:p>
            <a:pPr defTabSz="931774">
              <a:defRPr/>
            </a:pPr>
            <a:r>
              <a:rPr lang="en-US" b="0" dirty="0">
                <a:latin typeface="Times New Roman" charset="0"/>
              </a:rPr>
              <a:t>It</a:t>
            </a:r>
            <a:r>
              <a:rPr lang="en-US" b="0" baseline="0" dirty="0">
                <a:latin typeface="Times New Roman" charset="0"/>
              </a:rPr>
              <a:t> is important to have a mindset of student achievement for all students including students with an IEP and those who have been identified by the IEP team as eligible for alternate assessment.</a:t>
            </a:r>
          </a:p>
          <a:p>
            <a:pPr defTabSz="931774">
              <a:defRPr/>
            </a:pPr>
            <a:endParaRPr lang="en-US" dirty="0">
              <a:latin typeface="Times New Roman" charset="0"/>
            </a:endParaRPr>
          </a:p>
          <a:p>
            <a:r>
              <a:rPr lang="en-US" dirty="0"/>
              <a:t>Essential Elements are a progression for students who are eligible for MAP-A.</a:t>
            </a:r>
          </a:p>
          <a:p>
            <a:endParaRPr lang="en-US" dirty="0"/>
          </a:p>
          <a:p>
            <a:r>
              <a:rPr lang="en-US" dirty="0"/>
              <a:t>Grade level Missouri Learning Standards are the starting point for all students.</a:t>
            </a:r>
          </a:p>
        </p:txBody>
      </p:sp>
      <p:sp>
        <p:nvSpPr>
          <p:cNvPr id="4" name="Slide Number Placeholder 3"/>
          <p:cNvSpPr>
            <a:spLocks noGrp="1"/>
          </p:cNvSpPr>
          <p:nvPr>
            <p:ph type="sldNum" sz="quarter" idx="10"/>
          </p:nvPr>
        </p:nvSpPr>
        <p:spPr/>
        <p:txBody>
          <a:bodyPr/>
          <a:lstStyle/>
          <a:p>
            <a:fld id="{A50A074C-3B7F-4C9F-B952-506F4FA2588F}" type="slidenum">
              <a:rPr lang="en-US" smtClean="0"/>
              <a:pPr/>
              <a:t>29</a:t>
            </a:fld>
            <a:endParaRPr lang="en-US"/>
          </a:p>
        </p:txBody>
      </p:sp>
    </p:spTree>
    <p:extLst>
      <p:ext uri="{BB962C8B-B14F-4D97-AF65-F5344CB8AC3E}">
        <p14:creationId xmlns:p14="http://schemas.microsoft.com/office/powerpoint/2010/main" val="3516960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Do: </a:t>
            </a:r>
            <a:r>
              <a:rPr lang="en-US" b="0" dirty="0"/>
              <a:t>HIDE SLIDE FOR PRESENTATION</a:t>
            </a:r>
            <a:br>
              <a:rPr lang="en-US" b="0" dirty="0"/>
            </a:br>
            <a:endParaRPr lang="en-US" b="0" dirty="0"/>
          </a:p>
          <a:p>
            <a:r>
              <a:rPr lang="en-US" dirty="0"/>
              <a:t>Print and laminate for table copies.</a:t>
            </a:r>
            <a:br>
              <a:rPr lang="en-US" dirty="0"/>
            </a:br>
            <a:endParaRPr lang="en-US" dirty="0"/>
          </a:p>
          <a:p>
            <a:pPr defTabSz="949836">
              <a:defRPr/>
            </a:pPr>
            <a:r>
              <a:rPr lang="en-US" dirty="0"/>
              <a:t>Have a piece of chart paper labeled, </a:t>
            </a:r>
            <a:r>
              <a:rPr lang="en-US" b="1" u="none" dirty="0"/>
              <a:t>“Pre-Training Reflection</a:t>
            </a:r>
            <a:r>
              <a:rPr lang="en-US" b="1" u="none" baseline="0" dirty="0"/>
              <a:t> Questions.”</a:t>
            </a:r>
            <a:endParaRPr lang="en-US" dirty="0"/>
          </a:p>
        </p:txBody>
      </p:sp>
    </p:spTree>
    <p:extLst>
      <p:ext uri="{BB962C8B-B14F-4D97-AF65-F5344CB8AC3E}">
        <p14:creationId xmlns:p14="http://schemas.microsoft.com/office/powerpoint/2010/main" val="2357286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1181100"/>
            <a:ext cx="5665787" cy="3187700"/>
          </a:xfrm>
        </p:spPr>
      </p:sp>
      <p:sp>
        <p:nvSpPr>
          <p:cNvPr id="3" name="Notes Placeholder 2"/>
          <p:cNvSpPr>
            <a:spLocks noGrp="1"/>
          </p:cNvSpPr>
          <p:nvPr>
            <p:ph type="body" idx="1"/>
          </p:nvPr>
        </p:nvSpPr>
        <p:spPr/>
        <p:txBody>
          <a:bodyPr/>
          <a:lstStyle/>
          <a:p>
            <a:r>
              <a:rPr lang="en-US" b="1" dirty="0">
                <a:latin typeface="Times New Roman" charset="0"/>
              </a:rPr>
              <a:t>To Do: </a:t>
            </a:r>
            <a:r>
              <a:rPr lang="en-US" dirty="0">
                <a:latin typeface="Times New Roman" charset="0"/>
              </a:rPr>
              <a:t>Emphasize information on slide.</a:t>
            </a:r>
          </a:p>
          <a:p>
            <a:endParaRPr lang="en-US" dirty="0">
              <a:latin typeface="Times New Roman" charset="0"/>
            </a:endParaRPr>
          </a:p>
          <a:p>
            <a:r>
              <a:rPr lang="en-US" b="1" dirty="0">
                <a:latin typeface="Times New Roman" charset="0"/>
              </a:rPr>
              <a:t>To Say:</a:t>
            </a:r>
            <a:r>
              <a:rPr lang="en-US" b="1" baseline="0" dirty="0">
                <a:latin typeface="Times New Roman" charset="0"/>
              </a:rPr>
              <a:t> </a:t>
            </a:r>
            <a:r>
              <a:rPr lang="en-US" b="0" dirty="0">
                <a:latin typeface="Times New Roman" charset="0"/>
              </a:rPr>
              <a:t>IEPs </a:t>
            </a:r>
            <a:r>
              <a:rPr lang="en-US" b="0" baseline="0" dirty="0">
                <a:latin typeface="Times New Roman" charset="0"/>
              </a:rPr>
              <a:t>are mandated by law for all students receiving special education services in our public schools. The regulations state that an IEP is a written statement for each child with a disability that is developed, reviewed, and revised in a meeting that follow certain rules and regulations.</a:t>
            </a:r>
            <a:br>
              <a:rPr lang="en-US" b="0" baseline="0" dirty="0">
                <a:latin typeface="Times New Roman" charset="0"/>
              </a:rPr>
            </a:br>
            <a:r>
              <a:rPr lang="en-US" b="0" baseline="0" dirty="0">
                <a:latin typeface="Times New Roman" charset="0"/>
              </a:rPr>
              <a:t> </a:t>
            </a:r>
          </a:p>
          <a:p>
            <a:r>
              <a:rPr lang="en-US" b="0" baseline="0" dirty="0">
                <a:latin typeface="Times New Roman" charset="0"/>
              </a:rPr>
              <a:t>An IEP must include a statement of the child’s present levels of academic achievement and functional performance, including: (a) How the child’s disability affects the child’s involvement and progress in the general education curriculum (i.e., the same curriculum as for nondisabled children); or (b) For preschool children, as appropriate, how the disability affects the child’s participation in appropriate activities. The IEP must also include a statement of measurable annual goals, including academic and functional goals designed to meet the needs that result from the child’s disability to enable the child to be involved in and make progress in the general education curriculum. For children with disabilities who take MAP-A (Alternate Assessments) the law also requires that the IEP include a description of either benchmarks or short-term objectives.</a:t>
            </a:r>
            <a:endParaRPr lang="en-US" b="0" dirty="0">
              <a:latin typeface="Times New Roman" charset="0"/>
            </a:endParaRPr>
          </a:p>
        </p:txBody>
      </p:sp>
      <p:sp>
        <p:nvSpPr>
          <p:cNvPr id="4" name="Slide Number Placeholder 3"/>
          <p:cNvSpPr>
            <a:spLocks noGrp="1"/>
          </p:cNvSpPr>
          <p:nvPr>
            <p:ph type="sldNum" sz="quarter" idx="10"/>
          </p:nvPr>
        </p:nvSpPr>
        <p:spPr/>
        <p:txBody>
          <a:bodyPr/>
          <a:lstStyle/>
          <a:p>
            <a:fld id="{A50A074C-3B7F-4C9F-B952-506F4FA2588F}" type="slidenum">
              <a:rPr lang="en-US" smtClean="0"/>
              <a:pPr/>
              <a:t>30</a:t>
            </a:fld>
            <a:endParaRPr lang="en-US"/>
          </a:p>
        </p:txBody>
      </p:sp>
    </p:spTree>
    <p:extLst>
      <p:ext uri="{BB962C8B-B14F-4D97-AF65-F5344CB8AC3E}">
        <p14:creationId xmlns:p14="http://schemas.microsoft.com/office/powerpoint/2010/main" val="20478025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xfrm>
            <a:off x="693738" y="1181100"/>
            <a:ext cx="5665787" cy="3187700"/>
          </a:xfrm>
          <a:ln/>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To Know</a:t>
            </a:r>
            <a:r>
              <a:rPr lang="en-US" baseline="0" dirty="0"/>
              <a:t>: It presents the importance and the “why”</a:t>
            </a:r>
            <a:r>
              <a:rPr lang="en-US" b="1"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To Do: </a:t>
            </a:r>
            <a:r>
              <a:rPr lang="en-US" b="0" dirty="0"/>
              <a:t>Have</a:t>
            </a:r>
            <a:r>
              <a:rPr lang="en-US" b="0" baseline="0" dirty="0"/>
              <a:t> table copies available.</a:t>
            </a:r>
            <a:r>
              <a:rPr lang="en-US" b="1" dirty="0"/>
              <a:t> </a:t>
            </a:r>
            <a:r>
              <a:rPr lang="en-US" b="0" dirty="0"/>
              <a:t>Have</a:t>
            </a:r>
            <a:r>
              <a:rPr lang="en-US" b="0" baseline="0" dirty="0"/>
              <a:t> participants read, “Dear Colleague Letter – United States Department of Education, Nov. 16, 2015.” </a:t>
            </a:r>
            <a:r>
              <a:rPr lang="en-US" dirty="0"/>
              <a:t>Focus on and discuss</a:t>
            </a:r>
            <a:r>
              <a:rPr lang="en-US" baseline="0" dirty="0"/>
              <a:t> page five.</a:t>
            </a:r>
            <a:endParaRPr lang="en-US" dirty="0"/>
          </a:p>
        </p:txBody>
      </p:sp>
      <p:sp>
        <p:nvSpPr>
          <p:cNvPr id="46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defRPr>
            </a:lvl1pPr>
            <a:lvl2pPr marL="751984" indent="-289225" eaLnBrk="0" hangingPunct="0">
              <a:defRPr sz="2400">
                <a:solidFill>
                  <a:schemeClr val="tx1"/>
                </a:solidFill>
                <a:latin typeface="Times New Roman" charset="0"/>
                <a:ea typeface="ＭＳ Ｐゴシック" charset="0"/>
              </a:defRPr>
            </a:lvl2pPr>
            <a:lvl3pPr marL="1156899" indent="-231380" eaLnBrk="0" hangingPunct="0">
              <a:defRPr sz="2400">
                <a:solidFill>
                  <a:schemeClr val="tx1"/>
                </a:solidFill>
                <a:latin typeface="Times New Roman" charset="0"/>
                <a:ea typeface="ＭＳ Ｐゴシック" charset="0"/>
              </a:defRPr>
            </a:lvl3pPr>
            <a:lvl4pPr marL="1619659" indent="-231380" eaLnBrk="0" hangingPunct="0">
              <a:defRPr sz="2400">
                <a:solidFill>
                  <a:schemeClr val="tx1"/>
                </a:solidFill>
                <a:latin typeface="Times New Roman" charset="0"/>
                <a:ea typeface="ＭＳ Ｐゴシック" charset="0"/>
              </a:defRPr>
            </a:lvl4pPr>
            <a:lvl5pPr marL="2082418" indent="-231380" eaLnBrk="0" hangingPunct="0">
              <a:defRPr sz="2400">
                <a:solidFill>
                  <a:schemeClr val="tx1"/>
                </a:solidFill>
                <a:latin typeface="Times New Roman" charset="0"/>
                <a:ea typeface="ＭＳ Ｐゴシック" charset="0"/>
              </a:defRPr>
            </a:lvl5pPr>
            <a:lvl6pPr marL="2545178" indent="-231380" eaLnBrk="0" fontAlgn="base" hangingPunct="0">
              <a:spcBef>
                <a:spcPct val="0"/>
              </a:spcBef>
              <a:spcAft>
                <a:spcPct val="0"/>
              </a:spcAft>
              <a:defRPr sz="2400">
                <a:solidFill>
                  <a:schemeClr val="tx1"/>
                </a:solidFill>
                <a:latin typeface="Times New Roman" charset="0"/>
                <a:ea typeface="ＭＳ Ｐゴシック" charset="0"/>
              </a:defRPr>
            </a:lvl6pPr>
            <a:lvl7pPr marL="3007938" indent="-231380" eaLnBrk="0" fontAlgn="base" hangingPunct="0">
              <a:spcBef>
                <a:spcPct val="0"/>
              </a:spcBef>
              <a:spcAft>
                <a:spcPct val="0"/>
              </a:spcAft>
              <a:defRPr sz="2400">
                <a:solidFill>
                  <a:schemeClr val="tx1"/>
                </a:solidFill>
                <a:latin typeface="Times New Roman" charset="0"/>
                <a:ea typeface="ＭＳ Ｐゴシック" charset="0"/>
              </a:defRPr>
            </a:lvl7pPr>
            <a:lvl8pPr marL="3470698" indent="-231380" eaLnBrk="0" fontAlgn="base" hangingPunct="0">
              <a:spcBef>
                <a:spcPct val="0"/>
              </a:spcBef>
              <a:spcAft>
                <a:spcPct val="0"/>
              </a:spcAft>
              <a:defRPr sz="2400">
                <a:solidFill>
                  <a:schemeClr val="tx1"/>
                </a:solidFill>
                <a:latin typeface="Times New Roman" charset="0"/>
                <a:ea typeface="ＭＳ Ｐゴシック" charset="0"/>
              </a:defRPr>
            </a:lvl8pPr>
            <a:lvl9pPr marL="3933456" indent="-23138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9330E5B-DE75-0E48-828E-14CE7B84781D}" type="slidenum">
              <a:rPr lang="en-US" sz="1200"/>
              <a:pPr eaLnBrk="1" hangingPunct="1"/>
              <a:t>31</a:t>
            </a:fld>
            <a:endParaRPr lang="en-US" sz="1200"/>
          </a:p>
        </p:txBody>
      </p:sp>
    </p:spTree>
    <p:extLst>
      <p:ext uri="{BB962C8B-B14F-4D97-AF65-F5344CB8AC3E}">
        <p14:creationId xmlns:p14="http://schemas.microsoft.com/office/powerpoint/2010/main" val="14755116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Know: </a:t>
            </a:r>
            <a:r>
              <a:rPr lang="en-US" dirty="0"/>
              <a:t>Transition Slide Begins Section 4</a:t>
            </a:r>
          </a:p>
        </p:txBody>
      </p:sp>
    </p:spTree>
    <p:extLst>
      <p:ext uri="{BB962C8B-B14F-4D97-AF65-F5344CB8AC3E}">
        <p14:creationId xmlns:p14="http://schemas.microsoft.com/office/powerpoint/2010/main" val="6011498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3:notes"/>
          <p:cNvSpPr txBox="1">
            <a:spLocks noGrp="1"/>
          </p:cNvSpPr>
          <p:nvPr>
            <p:ph type="body" idx="1"/>
          </p:nvPr>
        </p:nvSpPr>
        <p:spPr>
          <a:xfrm>
            <a:off x="716619" y="4489387"/>
            <a:ext cx="5732949" cy="4253103"/>
          </a:xfrm>
          <a:prstGeom prst="rect">
            <a:avLst/>
          </a:prstGeom>
        </p:spPr>
        <p:txBody>
          <a:bodyPr spcFirstLastPara="1" wrap="square" lIns="94932" tIns="47453" rIns="94932" bIns="47453" anchor="t" anchorCtr="0">
            <a:noAutofit/>
          </a:bodyPr>
          <a:lstStyle/>
          <a:p>
            <a:r>
              <a:rPr lang="en-US" b="1" dirty="0"/>
              <a:t>To Know: </a:t>
            </a:r>
            <a:r>
              <a:rPr lang="en-US" b="0" u="sng" dirty="0"/>
              <a:t>The Missouri Learning Standards could</a:t>
            </a:r>
            <a:r>
              <a:rPr lang="en-US" b="0" u="sng" baseline="0" dirty="0"/>
              <a:t> be optional or summarized quickly depending on your audience</a:t>
            </a:r>
            <a:r>
              <a:rPr lang="en-US" b="0" u="none" baseline="0" dirty="0"/>
              <a:t>. You</a:t>
            </a:r>
            <a:r>
              <a:rPr lang="en-US" b="0" baseline="0" dirty="0"/>
              <a:t> will need to know your participants and their needs. This section gives an overview of MLS and item specifications. </a:t>
            </a:r>
          </a:p>
          <a:p>
            <a:endParaRPr lang="en-US" b="1" dirty="0"/>
          </a:p>
          <a:p>
            <a:r>
              <a:rPr lang="en-US" b="1" dirty="0"/>
              <a:t>To Say: </a:t>
            </a:r>
            <a:r>
              <a:rPr lang="en-US" dirty="0"/>
              <a:t>In writing a Standards-Based IEP, we must consider the knowledge of our teachers in accessing grade and course level standards. What resources or understandings do they have in reference to the standards? Are they seated at the table when teachers work on curriculum? How are the focus of the standards communicated to the special education staff?</a:t>
            </a:r>
            <a:endParaRPr dirty="0"/>
          </a:p>
        </p:txBody>
      </p:sp>
      <p:sp>
        <p:nvSpPr>
          <p:cNvPr id="531" name="Google Shape;531;p3:notes"/>
          <p:cNvSpPr>
            <a:spLocks noGrp="1" noRot="1" noChangeAspect="1"/>
          </p:cNvSpPr>
          <p:nvPr>
            <p:ph type="sldImg" idx="2"/>
          </p:nvPr>
        </p:nvSpPr>
        <p:spPr>
          <a:xfrm>
            <a:off x="431800" y="708025"/>
            <a:ext cx="6302375" cy="35448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710856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1181100"/>
            <a:ext cx="5665787" cy="3187700"/>
          </a:xfrm>
        </p:spPr>
      </p:sp>
      <p:sp>
        <p:nvSpPr>
          <p:cNvPr id="3" name="Notes Placeholder 2"/>
          <p:cNvSpPr>
            <a:spLocks noGrp="1"/>
          </p:cNvSpPr>
          <p:nvPr>
            <p:ph type="body" idx="1"/>
          </p:nvPr>
        </p:nvSpPr>
        <p:spPr/>
        <p:txBody>
          <a:bodyPr/>
          <a:lstStyle/>
          <a:p>
            <a:r>
              <a:rPr lang="en-US" b="1" dirty="0"/>
              <a:t>To Say:</a:t>
            </a:r>
            <a:r>
              <a:rPr lang="en-US" dirty="0"/>
              <a:t> What are the priority standards for each grade or class? That should be a number one priority upon entering the work with each student a teacher is responsible for in the learning process. Then the instruction can be differentiated or specialized to meet the students needs.</a:t>
            </a:r>
            <a:endParaRPr lang="en-US" b="0" baseline="0" dirty="0">
              <a:latin typeface="Times New Roman" charset="0"/>
            </a:endParaRPr>
          </a:p>
        </p:txBody>
      </p:sp>
      <p:sp>
        <p:nvSpPr>
          <p:cNvPr id="4" name="Slide Number Placeholder 3"/>
          <p:cNvSpPr>
            <a:spLocks noGrp="1"/>
          </p:cNvSpPr>
          <p:nvPr>
            <p:ph type="sldNum" sz="quarter" idx="10"/>
          </p:nvPr>
        </p:nvSpPr>
        <p:spPr/>
        <p:txBody>
          <a:bodyPr/>
          <a:lstStyle/>
          <a:p>
            <a:fld id="{A50A074C-3B7F-4C9F-B952-506F4FA2588F}" type="slidenum">
              <a:rPr lang="en-US" smtClean="0"/>
              <a:pPr/>
              <a:t>34</a:t>
            </a:fld>
            <a:endParaRPr lang="en-US"/>
          </a:p>
        </p:txBody>
      </p:sp>
    </p:spTree>
    <p:extLst>
      <p:ext uri="{BB962C8B-B14F-4D97-AF65-F5344CB8AC3E}">
        <p14:creationId xmlns:p14="http://schemas.microsoft.com/office/powerpoint/2010/main" val="30080426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1181100"/>
            <a:ext cx="5665787" cy="3187700"/>
          </a:xfrm>
        </p:spPr>
      </p:sp>
      <p:sp>
        <p:nvSpPr>
          <p:cNvPr id="3" name="Notes Placeholder 2"/>
          <p:cNvSpPr>
            <a:spLocks noGrp="1"/>
          </p:cNvSpPr>
          <p:nvPr>
            <p:ph type="body" idx="1"/>
          </p:nvPr>
        </p:nvSpPr>
        <p:spPr/>
        <p:txBody>
          <a:bodyPr/>
          <a:lstStyle/>
          <a:p>
            <a:r>
              <a:rPr lang="en-US" b="1" dirty="0"/>
              <a:t>To Say: </a:t>
            </a:r>
            <a:r>
              <a:rPr lang="en-US" dirty="0"/>
              <a:t>The link will take you to the English Language</a:t>
            </a:r>
            <a:r>
              <a:rPr lang="en-US" baseline="0" dirty="0"/>
              <a:t> Arts</a:t>
            </a:r>
            <a:r>
              <a:rPr lang="en-US" dirty="0"/>
              <a:t> Missouri Learning Standards for Elementary or Middle School/High School. You can download these as a pdf or as a word document if you are someone who likes to cut and paste the standards into your work.</a:t>
            </a:r>
          </a:p>
          <a:p>
            <a:endParaRPr lang="en-US" dirty="0"/>
          </a:p>
          <a:p>
            <a:r>
              <a:rPr lang="en-US" dirty="0"/>
              <a:t>This section is from our Elementary Reading Standards.</a:t>
            </a:r>
            <a:br>
              <a:rPr lang="en-US" dirty="0"/>
            </a:br>
            <a:endParaRPr lang="en-US" dirty="0"/>
          </a:p>
          <a:p>
            <a:r>
              <a:rPr lang="en-US" dirty="0"/>
              <a:t>What does this little red box say? (advance to the next slide to clarify).</a:t>
            </a:r>
            <a:endParaRPr lang="en-US" b="0" baseline="0" dirty="0">
              <a:latin typeface="Times New Roman" charset="0"/>
            </a:endParaRPr>
          </a:p>
        </p:txBody>
      </p:sp>
      <p:sp>
        <p:nvSpPr>
          <p:cNvPr id="4" name="Slide Number Placeholder 3"/>
          <p:cNvSpPr>
            <a:spLocks noGrp="1"/>
          </p:cNvSpPr>
          <p:nvPr>
            <p:ph type="sldNum" sz="quarter" idx="10"/>
          </p:nvPr>
        </p:nvSpPr>
        <p:spPr/>
        <p:txBody>
          <a:bodyPr/>
          <a:lstStyle/>
          <a:p>
            <a:fld id="{A50A074C-3B7F-4C9F-B952-506F4FA2588F}" type="slidenum">
              <a:rPr lang="en-US" smtClean="0"/>
              <a:pPr/>
              <a:t>35</a:t>
            </a:fld>
            <a:endParaRPr lang="en-US"/>
          </a:p>
        </p:txBody>
      </p:sp>
    </p:spTree>
    <p:extLst>
      <p:ext uri="{BB962C8B-B14F-4D97-AF65-F5344CB8AC3E}">
        <p14:creationId xmlns:p14="http://schemas.microsoft.com/office/powerpoint/2010/main" val="2959290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1181100"/>
            <a:ext cx="5665787" cy="3187700"/>
          </a:xfrm>
        </p:spPr>
      </p:sp>
      <p:sp>
        <p:nvSpPr>
          <p:cNvPr id="3" name="Notes Placeholder 2"/>
          <p:cNvSpPr>
            <a:spLocks noGrp="1"/>
          </p:cNvSpPr>
          <p:nvPr>
            <p:ph type="body" idx="1"/>
          </p:nvPr>
        </p:nvSpPr>
        <p:spPr/>
        <p:txBody>
          <a:bodyPr/>
          <a:lstStyle/>
          <a:p>
            <a:r>
              <a:rPr lang="en-US" b="1" dirty="0"/>
              <a:t>To Say: </a:t>
            </a:r>
            <a:r>
              <a:rPr lang="en-US" dirty="0"/>
              <a:t>Have you seen this before? Have your teachers seen this?</a:t>
            </a:r>
          </a:p>
          <a:p>
            <a:endParaRPr lang="en-US" dirty="0"/>
          </a:p>
          <a:p>
            <a:r>
              <a:rPr lang="en-US" dirty="0"/>
              <a:t>This little box reminds us of the importance of knowing underlying standards across grades in efforts to create learning for students that address their needs. This box helps us when considering what students might need support or instruction for when trying to access grade level standards. </a:t>
            </a:r>
          </a:p>
          <a:p>
            <a:endParaRPr lang="en-US" b="0" baseline="0" dirty="0">
              <a:latin typeface="Times New Roman" charset="0"/>
            </a:endParaRPr>
          </a:p>
        </p:txBody>
      </p:sp>
      <p:sp>
        <p:nvSpPr>
          <p:cNvPr id="4" name="Slide Number Placeholder 3"/>
          <p:cNvSpPr>
            <a:spLocks noGrp="1"/>
          </p:cNvSpPr>
          <p:nvPr>
            <p:ph type="sldNum" sz="quarter" idx="10"/>
          </p:nvPr>
        </p:nvSpPr>
        <p:spPr/>
        <p:txBody>
          <a:bodyPr/>
          <a:lstStyle/>
          <a:p>
            <a:fld id="{A50A074C-3B7F-4C9F-B952-506F4FA2588F}" type="slidenum">
              <a:rPr lang="en-US" smtClean="0"/>
              <a:pPr/>
              <a:t>36</a:t>
            </a:fld>
            <a:endParaRPr lang="en-US"/>
          </a:p>
        </p:txBody>
      </p:sp>
    </p:spTree>
    <p:extLst>
      <p:ext uri="{BB962C8B-B14F-4D97-AF65-F5344CB8AC3E}">
        <p14:creationId xmlns:p14="http://schemas.microsoft.com/office/powerpoint/2010/main" val="16928966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1181100"/>
            <a:ext cx="5665787" cy="3187700"/>
          </a:xfrm>
        </p:spPr>
      </p:sp>
      <p:sp>
        <p:nvSpPr>
          <p:cNvPr id="3" name="Notes Placeholder 2"/>
          <p:cNvSpPr>
            <a:spLocks noGrp="1"/>
          </p:cNvSpPr>
          <p:nvPr>
            <p:ph type="body" idx="1"/>
          </p:nvPr>
        </p:nvSpPr>
        <p:spPr/>
        <p:txBody>
          <a:bodyPr/>
          <a:lstStyle/>
          <a:p>
            <a:r>
              <a:rPr lang="en-US" b="1" dirty="0"/>
              <a:t>To Say: </a:t>
            </a:r>
            <a:r>
              <a:rPr lang="en-US" dirty="0"/>
              <a:t>Which standards are these? They are our Reading Foundations. The foundations that must be in place for reading instruction to be successful for students. Do you see that same box?</a:t>
            </a:r>
            <a:br>
              <a:rPr lang="en-US" dirty="0"/>
            </a:br>
            <a:endParaRPr lang="en-US" dirty="0"/>
          </a:p>
          <a:p>
            <a:r>
              <a:rPr lang="en-US" dirty="0"/>
              <a:t>What does this have to do with reading and what teachers need to understand about reading development? Only students with autism will not learn to read using phonics and phonemic awareness instruction. </a:t>
            </a:r>
          </a:p>
        </p:txBody>
      </p:sp>
      <p:sp>
        <p:nvSpPr>
          <p:cNvPr id="4" name="Slide Number Placeholder 3"/>
          <p:cNvSpPr>
            <a:spLocks noGrp="1"/>
          </p:cNvSpPr>
          <p:nvPr>
            <p:ph type="sldNum" sz="quarter" idx="10"/>
          </p:nvPr>
        </p:nvSpPr>
        <p:spPr/>
        <p:txBody>
          <a:bodyPr/>
          <a:lstStyle/>
          <a:p>
            <a:fld id="{A50A074C-3B7F-4C9F-B952-506F4FA2588F}" type="slidenum">
              <a:rPr lang="en-US" smtClean="0"/>
              <a:pPr/>
              <a:t>37</a:t>
            </a:fld>
            <a:endParaRPr lang="en-US"/>
          </a:p>
        </p:txBody>
      </p:sp>
    </p:spTree>
    <p:extLst>
      <p:ext uri="{BB962C8B-B14F-4D97-AF65-F5344CB8AC3E}">
        <p14:creationId xmlns:p14="http://schemas.microsoft.com/office/powerpoint/2010/main" val="3661819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1181100"/>
            <a:ext cx="5665787" cy="3187700"/>
          </a:xfrm>
        </p:spPr>
      </p:sp>
      <p:sp>
        <p:nvSpPr>
          <p:cNvPr id="3" name="Notes Placeholder 2"/>
          <p:cNvSpPr>
            <a:spLocks noGrp="1"/>
          </p:cNvSpPr>
          <p:nvPr>
            <p:ph type="body" idx="1"/>
          </p:nvPr>
        </p:nvSpPr>
        <p:spPr/>
        <p:txBody>
          <a:bodyPr/>
          <a:lstStyle/>
          <a:p>
            <a:r>
              <a:rPr lang="en-US" b="1" dirty="0"/>
              <a:t>To Say:</a:t>
            </a:r>
            <a:r>
              <a:rPr lang="en-US" dirty="0"/>
              <a:t> This same little box directs us in our general education classrooms; our title classrooms; or in special education classrooms to be mindful of the learning that might need to be scaffold for students if there are gaps or standards that might be foundational for others. This box provides us with affirmation in teaching skills that have not been mastered for some groups of students or individuals that might need re-teaching whether through small group or Multi-Tiered System Support (MTSS). </a:t>
            </a:r>
          </a:p>
          <a:p>
            <a:endParaRPr lang="en-US" b="0" baseline="0" dirty="0">
              <a:latin typeface="Times New Roman" charset="0"/>
            </a:endParaRPr>
          </a:p>
        </p:txBody>
      </p:sp>
      <p:sp>
        <p:nvSpPr>
          <p:cNvPr id="4" name="Slide Number Placeholder 3"/>
          <p:cNvSpPr>
            <a:spLocks noGrp="1"/>
          </p:cNvSpPr>
          <p:nvPr>
            <p:ph type="sldNum" sz="quarter" idx="10"/>
          </p:nvPr>
        </p:nvSpPr>
        <p:spPr/>
        <p:txBody>
          <a:bodyPr/>
          <a:lstStyle/>
          <a:p>
            <a:fld id="{A50A074C-3B7F-4C9F-B952-506F4FA2588F}" type="slidenum">
              <a:rPr lang="en-US" smtClean="0"/>
              <a:pPr/>
              <a:t>38</a:t>
            </a:fld>
            <a:endParaRPr lang="en-US"/>
          </a:p>
        </p:txBody>
      </p:sp>
    </p:spTree>
    <p:extLst>
      <p:ext uri="{BB962C8B-B14F-4D97-AF65-F5344CB8AC3E}">
        <p14:creationId xmlns:p14="http://schemas.microsoft.com/office/powerpoint/2010/main" val="8784051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1181100"/>
            <a:ext cx="5665787" cy="31877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To Say:</a:t>
            </a:r>
            <a:r>
              <a:rPr lang="en-US" dirty="0"/>
              <a:t> Math Expanded Expectations were created by Missouri educators to provide classroom teachers a more descriptive version of the Mathematics Grade and Course Level Expectations (GLEs and CLEs). They were developed to make it clearer to Missouri educators as to what the standard is intending.</a:t>
            </a:r>
          </a:p>
          <a:p>
            <a:endParaRPr lang="en-US" dirty="0"/>
          </a:p>
        </p:txBody>
      </p:sp>
      <p:sp>
        <p:nvSpPr>
          <p:cNvPr id="4" name="Slide Number Placeholder 3"/>
          <p:cNvSpPr>
            <a:spLocks noGrp="1"/>
          </p:cNvSpPr>
          <p:nvPr>
            <p:ph type="sldNum" sz="quarter" idx="10"/>
          </p:nvPr>
        </p:nvSpPr>
        <p:spPr/>
        <p:txBody>
          <a:bodyPr/>
          <a:lstStyle/>
          <a:p>
            <a:fld id="{A50A074C-3B7F-4C9F-B952-506F4FA2588F}" type="slidenum">
              <a:rPr lang="en-US" smtClean="0"/>
              <a:pPr/>
              <a:t>39</a:t>
            </a:fld>
            <a:endParaRPr lang="en-US"/>
          </a:p>
        </p:txBody>
      </p:sp>
    </p:spTree>
    <p:extLst>
      <p:ext uri="{BB962C8B-B14F-4D97-AF65-F5344CB8AC3E}">
        <p14:creationId xmlns:p14="http://schemas.microsoft.com/office/powerpoint/2010/main" val="2602336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6485">
              <a:defRPr/>
            </a:pPr>
            <a:r>
              <a:rPr lang="en-US" b="1" dirty="0">
                <a:solidFill>
                  <a:prstClr val="black"/>
                </a:solidFill>
              </a:rPr>
              <a:t>To Know</a:t>
            </a:r>
            <a:r>
              <a:rPr lang="en-US" dirty="0">
                <a:solidFill>
                  <a:prstClr val="black"/>
                </a:solidFill>
              </a:rPr>
              <a:t>: </a:t>
            </a:r>
            <a:r>
              <a:rPr lang="en-US" dirty="0"/>
              <a:t>Trainers need to be familiar with the resources prior to training.</a:t>
            </a:r>
            <a:br>
              <a:rPr lang="en-US" dirty="0"/>
            </a:br>
            <a:endParaRPr lang="en-US" dirty="0"/>
          </a:p>
          <a:p>
            <a:pPr defTabSz="956485">
              <a:defRPr/>
            </a:pPr>
            <a:r>
              <a:rPr lang="en-US" b="1" dirty="0">
                <a:hlinkClick r:id="rId3"/>
              </a:rPr>
              <a:t>www.dlmpd.com</a:t>
            </a:r>
            <a:r>
              <a:rPr lang="en-US" b="1" dirty="0"/>
              <a:t> </a:t>
            </a:r>
            <a:r>
              <a:rPr lang="en-US" dirty="0">
                <a:solidFill>
                  <a:prstClr val="black"/>
                </a:solidFill>
              </a:rPr>
              <a:t>has a module explaining</a:t>
            </a:r>
            <a:r>
              <a:rPr lang="en-US" baseline="0" dirty="0">
                <a:solidFill>
                  <a:prstClr val="black"/>
                </a:solidFill>
              </a:rPr>
              <a:t> how to link Essential Elements called, ”Individual Education Programs Linked to the DLM Essential Elements.”</a:t>
            </a:r>
          </a:p>
          <a:p>
            <a:pPr defTabSz="956485">
              <a:defRPr/>
            </a:pPr>
            <a:r>
              <a:rPr lang="en-US" dirty="0"/>
              <a:t>This self-directed module focuses on the process of writing SMART Annual Goals and Short-Term Objectives or Benchmarks that are linked to the DLM Claims, Conceptual Areas, and Essential Elements. This module should be used in conjunction with information provided by each state education agency regarding IEPs.</a:t>
            </a:r>
          </a:p>
          <a:p>
            <a:pPr defTabSz="956485">
              <a:defRPr/>
            </a:pPr>
            <a:endParaRPr lang="en-US" dirty="0"/>
          </a:p>
          <a:p>
            <a:pPr defTabSz="956485">
              <a:defRPr/>
            </a:pPr>
            <a:r>
              <a:rPr lang="en-US" b="1" dirty="0">
                <a:solidFill>
                  <a:prstClr val="black"/>
                </a:solidFill>
              </a:rPr>
              <a:t>To Do: </a:t>
            </a:r>
            <a:r>
              <a:rPr lang="en-US" dirty="0">
                <a:solidFill>
                  <a:prstClr val="black"/>
                </a:solidFill>
              </a:rPr>
              <a:t>HIDE SLIDE DURING PRESENTATION</a:t>
            </a:r>
            <a:br>
              <a:rPr lang="en-US" dirty="0">
                <a:solidFill>
                  <a:prstClr val="black"/>
                </a:solidFill>
              </a:rPr>
            </a:br>
            <a:endParaRPr lang="en-US" dirty="0">
              <a:solidFill>
                <a:prstClr val="black"/>
              </a:solidFill>
            </a:endParaRPr>
          </a:p>
          <a:p>
            <a:pPr defTabSz="956485">
              <a:defRPr/>
            </a:pPr>
            <a:r>
              <a:rPr lang="en-US" dirty="0"/>
              <a:t>Dear Colleague Letter – United States Department of Education, Nov. 16, 2015 focus on page five information. Copy the letter to read.</a:t>
            </a:r>
            <a:br>
              <a:rPr lang="en-US" dirty="0"/>
            </a:br>
            <a:endParaRPr lang="en-US" dirty="0">
              <a:solidFill>
                <a:prstClr val="black"/>
              </a:solidFill>
            </a:endParaRPr>
          </a:p>
          <a:p>
            <a:pPr defTabSz="956485">
              <a:defRPr/>
            </a:pPr>
            <a:r>
              <a:rPr lang="en-US" altLang="en-US" b="0" dirty="0">
                <a:latin typeface="Arial" pitchFamily="34" charset="0"/>
                <a:cs typeface="Arial" pitchFamily="34" charset="0"/>
              </a:rPr>
              <a:t>Students who are MAP-A Eligible will be using the EEs for access to grade level standards. </a:t>
            </a:r>
            <a:br>
              <a:rPr lang="en-US" altLang="en-US" b="0" dirty="0">
                <a:latin typeface="Arial" pitchFamily="34" charset="0"/>
                <a:cs typeface="Arial" pitchFamily="34" charset="0"/>
              </a:rPr>
            </a:br>
            <a:endParaRPr lang="en-US" altLang="en-US" b="0" dirty="0">
              <a:latin typeface="Arial" pitchFamily="34" charset="0"/>
              <a:cs typeface="Arial" pitchFamily="34" charset="0"/>
            </a:endParaRPr>
          </a:p>
          <a:p>
            <a:pPr defTabSz="956485">
              <a:defRPr/>
            </a:pPr>
            <a:r>
              <a:rPr lang="en-US" b="0" dirty="0">
                <a:solidFill>
                  <a:prstClr val="black"/>
                </a:solidFill>
                <a:latin typeface="Arial" pitchFamily="34" charset="0"/>
                <a:cs typeface="Arial" pitchFamily="34" charset="0"/>
              </a:rPr>
              <a:t>Have participants review</a:t>
            </a:r>
            <a:r>
              <a:rPr lang="en-US" b="0" baseline="0" dirty="0">
                <a:solidFill>
                  <a:prstClr val="black"/>
                </a:solidFill>
                <a:latin typeface="Arial" pitchFamily="34" charset="0"/>
                <a:cs typeface="Arial" pitchFamily="34" charset="0"/>
              </a:rPr>
              <a:t> and read MAP-A Essential Elements on DESE webpage.</a:t>
            </a:r>
          </a:p>
          <a:p>
            <a:pPr defTabSz="956485">
              <a:defRPr/>
            </a:pPr>
            <a:endParaRPr lang="en-US" dirty="0"/>
          </a:p>
          <a:p>
            <a:pPr defTabSz="956485">
              <a:defRPr/>
            </a:pPr>
            <a:endParaRPr lang="en-US" dirty="0">
              <a:solidFill>
                <a:prstClr val="black"/>
              </a:solidFill>
            </a:endParaRPr>
          </a:p>
        </p:txBody>
      </p:sp>
      <p:sp>
        <p:nvSpPr>
          <p:cNvPr id="4" name="Slide Number Placeholder 3"/>
          <p:cNvSpPr>
            <a:spLocks noGrp="1"/>
          </p:cNvSpPr>
          <p:nvPr>
            <p:ph type="sldNum" sz="quarter" idx="10"/>
          </p:nvPr>
        </p:nvSpPr>
        <p:spPr/>
        <p:txBody>
          <a:bodyPr/>
          <a:lstStyle/>
          <a:p>
            <a:fld id="{CD827DFB-7249-4730-B9E9-C72162C72FCA}" type="slidenum">
              <a:rPr lang="en-US" smtClean="0"/>
              <a:t>4</a:t>
            </a:fld>
            <a:endParaRPr lang="en-US" dirty="0"/>
          </a:p>
        </p:txBody>
      </p:sp>
    </p:spTree>
    <p:extLst>
      <p:ext uri="{BB962C8B-B14F-4D97-AF65-F5344CB8AC3E}">
        <p14:creationId xmlns:p14="http://schemas.microsoft.com/office/powerpoint/2010/main" val="39709993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1181100"/>
            <a:ext cx="5665787" cy="3187700"/>
          </a:xfrm>
        </p:spPr>
      </p:sp>
      <p:sp>
        <p:nvSpPr>
          <p:cNvPr id="3" name="Notes Placeholder 2"/>
          <p:cNvSpPr>
            <a:spLocks noGrp="1"/>
          </p:cNvSpPr>
          <p:nvPr>
            <p:ph type="body" idx="1"/>
          </p:nvPr>
        </p:nvSpPr>
        <p:spPr/>
        <p:txBody>
          <a:bodyPr/>
          <a:lstStyle/>
          <a:p>
            <a:r>
              <a:rPr lang="en-US" b="1" dirty="0"/>
              <a:t>To Say: </a:t>
            </a:r>
            <a:r>
              <a:rPr lang="en-US" dirty="0"/>
              <a:t>All Missouri Expectations for Math across grade and course levels are defined in expanded expectations.</a:t>
            </a:r>
          </a:p>
        </p:txBody>
      </p:sp>
      <p:sp>
        <p:nvSpPr>
          <p:cNvPr id="4" name="Slide Number Placeholder 3"/>
          <p:cNvSpPr>
            <a:spLocks noGrp="1"/>
          </p:cNvSpPr>
          <p:nvPr>
            <p:ph type="sldNum" sz="quarter" idx="10"/>
          </p:nvPr>
        </p:nvSpPr>
        <p:spPr/>
        <p:txBody>
          <a:bodyPr/>
          <a:lstStyle/>
          <a:p>
            <a:fld id="{A50A074C-3B7F-4C9F-B952-506F4FA2588F}" type="slidenum">
              <a:rPr lang="en-US" smtClean="0"/>
              <a:pPr/>
              <a:t>40</a:t>
            </a:fld>
            <a:endParaRPr lang="en-US"/>
          </a:p>
        </p:txBody>
      </p:sp>
    </p:spTree>
    <p:extLst>
      <p:ext uri="{BB962C8B-B14F-4D97-AF65-F5344CB8AC3E}">
        <p14:creationId xmlns:p14="http://schemas.microsoft.com/office/powerpoint/2010/main" val="38726885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Know: </a:t>
            </a:r>
            <a:r>
              <a:rPr lang="en-US" b="0" dirty="0"/>
              <a:t>https://dese.mo.gov/college-career-readiness/curriculum/</a:t>
            </a:r>
          </a:p>
          <a:p>
            <a:r>
              <a:rPr lang="en-US" b="0" dirty="0"/>
              <a:t>Click</a:t>
            </a:r>
            <a:r>
              <a:rPr lang="en-US" b="0" baseline="0" dirty="0"/>
              <a:t> on Assessment Resources then scroll down to Item Specifications.</a:t>
            </a:r>
          </a:p>
          <a:p>
            <a:endParaRPr lang="en-US" b="0" baseline="0" dirty="0"/>
          </a:p>
          <a:p>
            <a:r>
              <a:rPr lang="en-US" b="1" baseline="0" dirty="0"/>
              <a:t>To Say:</a:t>
            </a:r>
            <a:r>
              <a:rPr lang="en-US" b="0" baseline="0" dirty="0"/>
              <a:t> We have tools to help us with what teachers need to use to implement and TO DEVELOP GOALS. Math, ELA, science and social studies have Item Specification documents on their content webpage under a tab. Teachers may use these documents to access standards.</a:t>
            </a:r>
          </a:p>
          <a:p>
            <a:endParaRPr lang="en-US" b="0" baseline="0" dirty="0"/>
          </a:p>
          <a:p>
            <a:r>
              <a:rPr lang="en-US" b="0" baseline="0" dirty="0"/>
              <a:t>The assessments to measure these IEP goals need to have questions they will see on MAP. How we ask verbally or in writing needs to mirror what will be expected or we are not having them access standards.</a:t>
            </a:r>
            <a:endParaRPr lang="en-US" b="1" dirty="0"/>
          </a:p>
        </p:txBody>
      </p:sp>
    </p:spTree>
    <p:extLst>
      <p:ext uri="{BB962C8B-B14F-4D97-AF65-F5344CB8AC3E}">
        <p14:creationId xmlns:p14="http://schemas.microsoft.com/office/powerpoint/2010/main" val="8743921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say:</a:t>
            </a:r>
            <a:r>
              <a:rPr lang="en-US" dirty="0"/>
              <a:t> Let’s take a minute to look at how to read the Item Specification documents. The standards is referenced at the top of each in coding for the grade and content.</a:t>
            </a:r>
            <a:br>
              <a:rPr lang="en-US" dirty="0"/>
            </a:br>
            <a:endParaRPr lang="en-US" dirty="0"/>
          </a:p>
          <a:p>
            <a:r>
              <a:rPr lang="en-US" dirty="0"/>
              <a:t>The </a:t>
            </a:r>
            <a:r>
              <a:rPr lang="en-US" b="1" dirty="0"/>
              <a:t>Expectations Unwrapped </a:t>
            </a:r>
            <a:r>
              <a:rPr lang="en-US" dirty="0"/>
              <a:t>are separated out as individual subskills in more user-friendly terms. (Click to bring in the red box for each section as you address it.) </a:t>
            </a:r>
            <a:br>
              <a:rPr lang="en-US" dirty="0"/>
            </a:br>
            <a:endParaRPr lang="en-US" dirty="0"/>
          </a:p>
          <a:p>
            <a:r>
              <a:rPr lang="en-US" dirty="0"/>
              <a:t>The </a:t>
            </a:r>
            <a:r>
              <a:rPr lang="en-US" b="1" dirty="0"/>
              <a:t>DOK Ceiling </a:t>
            </a:r>
            <a:r>
              <a:rPr lang="en-US" dirty="0"/>
              <a:t>tells us what is the highest level of DOK that this will be asked.</a:t>
            </a:r>
            <a:br>
              <a:rPr lang="en-US" dirty="0"/>
            </a:br>
            <a:endParaRPr lang="en-US" dirty="0"/>
          </a:p>
          <a:p>
            <a:r>
              <a:rPr lang="en-US" b="1" dirty="0"/>
              <a:t>Item Format </a:t>
            </a:r>
            <a:r>
              <a:rPr lang="en-US" dirty="0"/>
              <a:t>defines how the items will be represented in the assessment. This one will always be selected response.</a:t>
            </a:r>
          </a:p>
          <a:p>
            <a:endParaRPr lang="en-US" dirty="0"/>
          </a:p>
          <a:p>
            <a:r>
              <a:rPr lang="en-US" b="1" dirty="0"/>
              <a:t>Text Types </a:t>
            </a:r>
            <a:r>
              <a:rPr lang="en-US" dirty="0"/>
              <a:t>defines which types of texts are fair game for this type of question. This reminds us that we might want to look at the texts in which we ask these types of questions. Do we access these standards across other types of texts or are our students only asked to answer this type of question in one type of text?</a:t>
            </a:r>
          </a:p>
          <a:p>
            <a:endParaRPr lang="en-US" b="1" dirty="0"/>
          </a:p>
        </p:txBody>
      </p:sp>
    </p:spTree>
    <p:extLst>
      <p:ext uri="{BB962C8B-B14F-4D97-AF65-F5344CB8AC3E}">
        <p14:creationId xmlns:p14="http://schemas.microsoft.com/office/powerpoint/2010/main" val="30180352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Say: </a:t>
            </a:r>
            <a:r>
              <a:rPr lang="en-US" dirty="0"/>
              <a:t>There are two other portions in this document that can help us in our goal setting and assessment of access to the standards. Content Limits/Assessment Boundaries help us to focus in.</a:t>
            </a:r>
          </a:p>
          <a:p>
            <a:endParaRPr lang="en-US" dirty="0"/>
          </a:p>
          <a:p>
            <a:r>
              <a:rPr lang="en-US" dirty="0"/>
              <a:t>In the far right corner are the sample question stems that are on the MAP. We must be using these verbally and in writing if we are developing a standards-based quality IEP.</a:t>
            </a:r>
          </a:p>
          <a:p>
            <a:endParaRPr lang="en-US" dirty="0"/>
          </a:p>
          <a:p>
            <a:r>
              <a:rPr lang="en-US" dirty="0"/>
              <a:t>This will help us provide access. Even if a student orally reads at a third grade reading level, is the teacher asking questions that are on the grade level in which they will be tested?</a:t>
            </a:r>
          </a:p>
          <a:p>
            <a:endParaRPr lang="en-US" b="1" dirty="0"/>
          </a:p>
        </p:txBody>
      </p:sp>
    </p:spTree>
    <p:extLst>
      <p:ext uri="{BB962C8B-B14F-4D97-AF65-F5344CB8AC3E}">
        <p14:creationId xmlns:p14="http://schemas.microsoft.com/office/powerpoint/2010/main" val="41784620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Say:</a:t>
            </a:r>
            <a:r>
              <a:rPr lang="en-US" b="1" baseline="0" dirty="0"/>
              <a:t> </a:t>
            </a:r>
            <a:r>
              <a:rPr lang="en-US" dirty="0"/>
              <a:t>Here is high school Algebra 1 and you see the same format. Every grade and high school EOC have item specifications for us to use in goal setting and the assessments with which we will define success. </a:t>
            </a:r>
          </a:p>
          <a:p>
            <a:endParaRPr lang="en-US" dirty="0"/>
          </a:p>
          <a:p>
            <a:r>
              <a:rPr lang="en-US" dirty="0"/>
              <a:t>Do our teachers know about these?</a:t>
            </a:r>
            <a:br>
              <a:rPr lang="en-US" dirty="0"/>
            </a:br>
            <a:endParaRPr lang="en-US" dirty="0"/>
          </a:p>
          <a:p>
            <a:r>
              <a:rPr lang="en-US" dirty="0"/>
              <a:t>This is one way to ensure that we are asking questions that access grade level questions that they will see on the MAP tests.</a:t>
            </a:r>
          </a:p>
        </p:txBody>
      </p:sp>
    </p:spTree>
    <p:extLst>
      <p:ext uri="{BB962C8B-B14F-4D97-AF65-F5344CB8AC3E}">
        <p14:creationId xmlns:p14="http://schemas.microsoft.com/office/powerpoint/2010/main" val="29104755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Know: </a:t>
            </a:r>
            <a:r>
              <a:rPr lang="en-US" dirty="0"/>
              <a:t>Transition</a:t>
            </a:r>
            <a:r>
              <a:rPr lang="en-US" baseline="0" dirty="0"/>
              <a:t> slide</a:t>
            </a:r>
          </a:p>
          <a:p>
            <a:endParaRPr lang="en-US" dirty="0"/>
          </a:p>
        </p:txBody>
      </p:sp>
    </p:spTree>
    <p:extLst>
      <p:ext uri="{BB962C8B-B14F-4D97-AF65-F5344CB8AC3E}">
        <p14:creationId xmlns:p14="http://schemas.microsoft.com/office/powerpoint/2010/main" val="29711129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Know: </a:t>
            </a:r>
            <a:r>
              <a:rPr lang="en-US" b="0" dirty="0"/>
              <a:t>This is the</a:t>
            </a:r>
            <a:r>
              <a:rPr lang="en-US" b="0" baseline="0" dirty="0"/>
              <a:t> graphic adapted from DLM resources.</a:t>
            </a:r>
          </a:p>
          <a:p>
            <a:endParaRPr lang="en-US" b="1" dirty="0"/>
          </a:p>
          <a:p>
            <a:r>
              <a:rPr lang="en-US" b="1" dirty="0"/>
              <a:t>To Say: </a:t>
            </a:r>
            <a:r>
              <a:rPr lang="en-US" b="0" dirty="0"/>
              <a:t>This is the dynamics of the Learning Map. A description of each level will be presented in the following slides.</a:t>
            </a:r>
            <a:endParaRPr lang="en-US" b="1" dirty="0"/>
          </a:p>
        </p:txBody>
      </p:sp>
    </p:spTree>
    <p:extLst>
      <p:ext uri="{BB962C8B-B14F-4D97-AF65-F5344CB8AC3E}">
        <p14:creationId xmlns:p14="http://schemas.microsoft.com/office/powerpoint/2010/main" val="20674795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To Know: </a:t>
            </a:r>
            <a:r>
              <a:rPr lang="en-US" b="0" u="none" baseline="0" dirty="0"/>
              <a:t>This slide is optional. </a:t>
            </a:r>
            <a:r>
              <a:rPr lang="en-US" b="0" baseline="0" dirty="0"/>
              <a:t>Know your audience.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To Do</a:t>
            </a:r>
            <a:r>
              <a:rPr lang="en-US" baseline="0" dirty="0"/>
              <a:t>: Have the participants read the </a:t>
            </a:r>
            <a:r>
              <a:rPr lang="en-US" dirty="0"/>
              <a:t>information</a:t>
            </a:r>
            <a:r>
              <a:rPr lang="en-US" baseline="0" dirty="0"/>
              <a:t> on this slide and then share out.</a:t>
            </a:r>
          </a:p>
        </p:txBody>
      </p:sp>
    </p:spTree>
    <p:extLst>
      <p:ext uri="{BB962C8B-B14F-4D97-AF65-F5344CB8AC3E}">
        <p14:creationId xmlns:p14="http://schemas.microsoft.com/office/powerpoint/2010/main" val="24635218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xfrm>
            <a:off x="693738" y="1181100"/>
            <a:ext cx="5665787" cy="3187700"/>
          </a:xfrm>
          <a:ln/>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To Know: </a:t>
            </a:r>
            <a:r>
              <a:rPr lang="en-US" b="0" baseline="0" dirty="0"/>
              <a:t>This slide is optional.</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US" b="1" dirty="0"/>
              <a:t>To Say: </a:t>
            </a:r>
            <a:r>
              <a:rPr lang="en-US" baseline="0" dirty="0"/>
              <a:t>English Language Arts and Mathematics have claims. </a:t>
            </a:r>
          </a:p>
          <a:p>
            <a:endParaRPr lang="en-US" dirty="0"/>
          </a:p>
        </p:txBody>
      </p:sp>
      <p:sp>
        <p:nvSpPr>
          <p:cNvPr id="46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defRPr>
            </a:lvl1pPr>
            <a:lvl2pPr marL="751984" indent="-289225" eaLnBrk="0" hangingPunct="0">
              <a:defRPr sz="2400">
                <a:solidFill>
                  <a:schemeClr val="tx1"/>
                </a:solidFill>
                <a:latin typeface="Times New Roman" charset="0"/>
                <a:ea typeface="ＭＳ Ｐゴシック" charset="0"/>
              </a:defRPr>
            </a:lvl2pPr>
            <a:lvl3pPr marL="1156899" indent="-231380" eaLnBrk="0" hangingPunct="0">
              <a:defRPr sz="2400">
                <a:solidFill>
                  <a:schemeClr val="tx1"/>
                </a:solidFill>
                <a:latin typeface="Times New Roman" charset="0"/>
                <a:ea typeface="ＭＳ Ｐゴシック" charset="0"/>
              </a:defRPr>
            </a:lvl3pPr>
            <a:lvl4pPr marL="1619659" indent="-231380" eaLnBrk="0" hangingPunct="0">
              <a:defRPr sz="2400">
                <a:solidFill>
                  <a:schemeClr val="tx1"/>
                </a:solidFill>
                <a:latin typeface="Times New Roman" charset="0"/>
                <a:ea typeface="ＭＳ Ｐゴシック" charset="0"/>
              </a:defRPr>
            </a:lvl4pPr>
            <a:lvl5pPr marL="2082418" indent="-231380" eaLnBrk="0" hangingPunct="0">
              <a:defRPr sz="2400">
                <a:solidFill>
                  <a:schemeClr val="tx1"/>
                </a:solidFill>
                <a:latin typeface="Times New Roman" charset="0"/>
                <a:ea typeface="ＭＳ Ｐゴシック" charset="0"/>
              </a:defRPr>
            </a:lvl5pPr>
            <a:lvl6pPr marL="2545178" indent="-231380" eaLnBrk="0" fontAlgn="base" hangingPunct="0">
              <a:spcBef>
                <a:spcPct val="0"/>
              </a:spcBef>
              <a:spcAft>
                <a:spcPct val="0"/>
              </a:spcAft>
              <a:defRPr sz="2400">
                <a:solidFill>
                  <a:schemeClr val="tx1"/>
                </a:solidFill>
                <a:latin typeface="Times New Roman" charset="0"/>
                <a:ea typeface="ＭＳ Ｐゴシック" charset="0"/>
              </a:defRPr>
            </a:lvl6pPr>
            <a:lvl7pPr marL="3007938" indent="-231380" eaLnBrk="0" fontAlgn="base" hangingPunct="0">
              <a:spcBef>
                <a:spcPct val="0"/>
              </a:spcBef>
              <a:spcAft>
                <a:spcPct val="0"/>
              </a:spcAft>
              <a:defRPr sz="2400">
                <a:solidFill>
                  <a:schemeClr val="tx1"/>
                </a:solidFill>
                <a:latin typeface="Times New Roman" charset="0"/>
                <a:ea typeface="ＭＳ Ｐゴシック" charset="0"/>
              </a:defRPr>
            </a:lvl7pPr>
            <a:lvl8pPr marL="3470698" indent="-231380" eaLnBrk="0" fontAlgn="base" hangingPunct="0">
              <a:spcBef>
                <a:spcPct val="0"/>
              </a:spcBef>
              <a:spcAft>
                <a:spcPct val="0"/>
              </a:spcAft>
              <a:defRPr sz="2400">
                <a:solidFill>
                  <a:schemeClr val="tx1"/>
                </a:solidFill>
                <a:latin typeface="Times New Roman" charset="0"/>
                <a:ea typeface="ＭＳ Ｐゴシック" charset="0"/>
              </a:defRPr>
            </a:lvl8pPr>
            <a:lvl9pPr marL="3933456" indent="-23138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9330E5B-DE75-0E48-828E-14CE7B84781D}" type="slidenum">
              <a:rPr lang="en-US" sz="1200"/>
              <a:pPr eaLnBrk="1" hangingPunct="1"/>
              <a:t>48</a:t>
            </a:fld>
            <a:endParaRPr lang="en-US" sz="1200"/>
          </a:p>
        </p:txBody>
      </p:sp>
    </p:spTree>
    <p:extLst>
      <p:ext uri="{BB962C8B-B14F-4D97-AF65-F5344CB8AC3E}">
        <p14:creationId xmlns:p14="http://schemas.microsoft.com/office/powerpoint/2010/main" val="3083785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xfrm>
            <a:off x="693738" y="1181100"/>
            <a:ext cx="5665787" cy="3187700"/>
          </a:xfrm>
          <a:ln/>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To Say: </a:t>
            </a:r>
            <a:r>
              <a:rPr lang="en-US" b="0" baseline="0" dirty="0"/>
              <a:t>Read slide</a:t>
            </a:r>
            <a:endParaRPr lang="en-US" baseline="0" dirty="0"/>
          </a:p>
          <a:p>
            <a:endParaRPr lang="en-US" dirty="0"/>
          </a:p>
        </p:txBody>
      </p:sp>
      <p:sp>
        <p:nvSpPr>
          <p:cNvPr id="46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defRPr>
            </a:lvl1pPr>
            <a:lvl2pPr marL="751984" indent="-289225" eaLnBrk="0" hangingPunct="0">
              <a:defRPr sz="2400">
                <a:solidFill>
                  <a:schemeClr val="tx1"/>
                </a:solidFill>
                <a:latin typeface="Times New Roman" charset="0"/>
                <a:ea typeface="ＭＳ Ｐゴシック" charset="0"/>
              </a:defRPr>
            </a:lvl2pPr>
            <a:lvl3pPr marL="1156899" indent="-231380" eaLnBrk="0" hangingPunct="0">
              <a:defRPr sz="2400">
                <a:solidFill>
                  <a:schemeClr val="tx1"/>
                </a:solidFill>
                <a:latin typeface="Times New Roman" charset="0"/>
                <a:ea typeface="ＭＳ Ｐゴシック" charset="0"/>
              </a:defRPr>
            </a:lvl3pPr>
            <a:lvl4pPr marL="1619659" indent="-231380" eaLnBrk="0" hangingPunct="0">
              <a:defRPr sz="2400">
                <a:solidFill>
                  <a:schemeClr val="tx1"/>
                </a:solidFill>
                <a:latin typeface="Times New Roman" charset="0"/>
                <a:ea typeface="ＭＳ Ｐゴシック" charset="0"/>
              </a:defRPr>
            </a:lvl4pPr>
            <a:lvl5pPr marL="2082418" indent="-231380" eaLnBrk="0" hangingPunct="0">
              <a:defRPr sz="2400">
                <a:solidFill>
                  <a:schemeClr val="tx1"/>
                </a:solidFill>
                <a:latin typeface="Times New Roman" charset="0"/>
                <a:ea typeface="ＭＳ Ｐゴシック" charset="0"/>
              </a:defRPr>
            </a:lvl5pPr>
            <a:lvl6pPr marL="2545178" indent="-231380" eaLnBrk="0" fontAlgn="base" hangingPunct="0">
              <a:spcBef>
                <a:spcPct val="0"/>
              </a:spcBef>
              <a:spcAft>
                <a:spcPct val="0"/>
              </a:spcAft>
              <a:defRPr sz="2400">
                <a:solidFill>
                  <a:schemeClr val="tx1"/>
                </a:solidFill>
                <a:latin typeface="Times New Roman" charset="0"/>
                <a:ea typeface="ＭＳ Ｐゴシック" charset="0"/>
              </a:defRPr>
            </a:lvl6pPr>
            <a:lvl7pPr marL="3007938" indent="-231380" eaLnBrk="0" fontAlgn="base" hangingPunct="0">
              <a:spcBef>
                <a:spcPct val="0"/>
              </a:spcBef>
              <a:spcAft>
                <a:spcPct val="0"/>
              </a:spcAft>
              <a:defRPr sz="2400">
                <a:solidFill>
                  <a:schemeClr val="tx1"/>
                </a:solidFill>
                <a:latin typeface="Times New Roman" charset="0"/>
                <a:ea typeface="ＭＳ Ｐゴシック" charset="0"/>
              </a:defRPr>
            </a:lvl7pPr>
            <a:lvl8pPr marL="3470698" indent="-231380" eaLnBrk="0" fontAlgn="base" hangingPunct="0">
              <a:spcBef>
                <a:spcPct val="0"/>
              </a:spcBef>
              <a:spcAft>
                <a:spcPct val="0"/>
              </a:spcAft>
              <a:defRPr sz="2400">
                <a:solidFill>
                  <a:schemeClr val="tx1"/>
                </a:solidFill>
                <a:latin typeface="Times New Roman" charset="0"/>
                <a:ea typeface="ＭＳ Ｐゴシック" charset="0"/>
              </a:defRPr>
            </a:lvl8pPr>
            <a:lvl9pPr marL="3933456" indent="-23138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9330E5B-DE75-0E48-828E-14CE7B84781D}" type="slidenum">
              <a:rPr lang="en-US" sz="1200"/>
              <a:pPr eaLnBrk="1" hangingPunct="1"/>
              <a:t>49</a:t>
            </a:fld>
            <a:endParaRPr lang="en-US" sz="1200"/>
          </a:p>
        </p:txBody>
      </p:sp>
    </p:spTree>
    <p:extLst>
      <p:ext uri="{BB962C8B-B14F-4D97-AF65-F5344CB8AC3E}">
        <p14:creationId xmlns:p14="http://schemas.microsoft.com/office/powerpoint/2010/main" val="3468375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Do: </a:t>
            </a:r>
            <a:r>
              <a:rPr lang="en-US" b="0" dirty="0"/>
              <a:t>HIDE SLIDE FOR PRESENTATION</a:t>
            </a:r>
            <a:br>
              <a:rPr lang="en-US" b="0" dirty="0"/>
            </a:br>
            <a:endParaRPr lang="en-US" b="0" dirty="0"/>
          </a:p>
          <a:p>
            <a:r>
              <a:rPr lang="en-US" dirty="0"/>
              <a:t>Print and laminate for table copies.</a:t>
            </a:r>
            <a:br>
              <a:rPr lang="en-US" dirty="0"/>
            </a:br>
            <a:endParaRPr lang="en-US" dirty="0"/>
          </a:p>
          <a:p>
            <a:pPr defTabSz="949836">
              <a:defRPr/>
            </a:pPr>
            <a:r>
              <a:rPr lang="en-US" dirty="0"/>
              <a:t>Have a piece of chart paper labeled, </a:t>
            </a:r>
            <a:r>
              <a:rPr lang="en-US" b="1" u="none" dirty="0"/>
              <a:t>“Pre-Training Reflection</a:t>
            </a:r>
            <a:r>
              <a:rPr lang="en-US" b="1" u="none" baseline="0" dirty="0"/>
              <a:t> Questions.”</a:t>
            </a:r>
          </a:p>
          <a:p>
            <a:pPr defTabSz="949836">
              <a:defRPr/>
            </a:pPr>
            <a:endParaRPr lang="en-US" b="1" dirty="0"/>
          </a:p>
          <a:p>
            <a:endParaRPr lang="en-US" dirty="0"/>
          </a:p>
        </p:txBody>
      </p:sp>
    </p:spTree>
    <p:extLst>
      <p:ext uri="{BB962C8B-B14F-4D97-AF65-F5344CB8AC3E}">
        <p14:creationId xmlns:p14="http://schemas.microsoft.com/office/powerpoint/2010/main" val="2357286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xfrm>
            <a:off x="693738" y="1181100"/>
            <a:ext cx="5665787" cy="3187700"/>
          </a:xfrm>
          <a:ln/>
        </p:spPr>
      </p:sp>
      <p:sp>
        <p:nvSpPr>
          <p:cNvPr id="110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latin typeface="Arial" pitchFamily="34" charset="0"/>
                <a:cs typeface="Arial" pitchFamily="34" charset="0"/>
              </a:rPr>
              <a:t>To Know: </a:t>
            </a:r>
            <a:r>
              <a:rPr lang="en-US" altLang="en-US" b="0" dirty="0">
                <a:latin typeface="Arial" pitchFamily="34" charset="0"/>
                <a:cs typeface="Arial" pitchFamily="34" charset="0"/>
              </a:rPr>
              <a:t>DLM</a:t>
            </a:r>
            <a:r>
              <a:rPr lang="en-US" altLang="en-US" b="0" baseline="0" dirty="0">
                <a:latin typeface="Arial" pitchFamily="34" charset="0"/>
                <a:cs typeface="Arial" pitchFamily="34" charset="0"/>
              </a:rPr>
              <a:t> Module Claims and Conceptual Area </a:t>
            </a:r>
            <a:r>
              <a:rPr lang="en-US" sz="1200" dirty="0">
                <a:hlinkClick r:id="rId3"/>
              </a:rPr>
              <a:t>http://dlmpd.com/dlm-claims-and-conceptual-areas</a:t>
            </a:r>
            <a:endParaRPr lang="en-US" sz="1200" dirty="0"/>
          </a:p>
          <a:p>
            <a:endParaRPr lang="en-US" sz="1200" dirty="0"/>
          </a:p>
          <a:p>
            <a:r>
              <a:rPr lang="en-US" altLang="en-US" b="1" dirty="0">
                <a:latin typeface="Arial" pitchFamily="34" charset="0"/>
                <a:cs typeface="Arial" pitchFamily="34" charset="0"/>
              </a:rPr>
              <a:t>To Say</a:t>
            </a:r>
            <a:r>
              <a:rPr lang="en-US" altLang="en-US" dirty="0">
                <a:latin typeface="Arial" pitchFamily="34" charset="0"/>
                <a:cs typeface="Arial" pitchFamily="34" charset="0"/>
              </a:rPr>
              <a:t>: ELA Claim 4 are further defined into specific conceptual areas as seen on this chart.</a:t>
            </a:r>
          </a:p>
          <a:p>
            <a:endParaRPr lang="en-US" altLang="en-US" dirty="0">
              <a:latin typeface="Arial" pitchFamily="34" charset="0"/>
              <a:cs typeface="Arial" pitchFamily="34" charset="0"/>
            </a:endParaRPr>
          </a:p>
          <a:p>
            <a:endParaRPr lang="en-US" altLang="en-US" dirty="0">
              <a:latin typeface="Arial" pitchFamily="34" charset="0"/>
              <a:cs typeface="Arial" pitchFamily="34" charset="0"/>
            </a:endParaRPr>
          </a:p>
        </p:txBody>
      </p:sp>
      <p:sp>
        <p:nvSpPr>
          <p:cNvPr id="110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704">
              <a:defRPr sz="2000">
                <a:solidFill>
                  <a:schemeClr val="tx1"/>
                </a:solidFill>
                <a:latin typeface="Arial" pitchFamily="34" charset="0"/>
                <a:cs typeface="Arial" pitchFamily="34" charset="0"/>
              </a:defRPr>
            </a:lvl1pPr>
            <a:lvl2pPr marL="765702" indent="-294004" defTabSz="933704">
              <a:defRPr sz="2000">
                <a:solidFill>
                  <a:schemeClr val="tx1"/>
                </a:solidFill>
                <a:latin typeface="Arial" pitchFamily="34" charset="0"/>
                <a:cs typeface="Arial" pitchFamily="34" charset="0"/>
              </a:defRPr>
            </a:lvl2pPr>
            <a:lvl3pPr marL="1177630" indent="-234233" defTabSz="933704">
              <a:defRPr sz="2000">
                <a:solidFill>
                  <a:schemeClr val="tx1"/>
                </a:solidFill>
                <a:latin typeface="Arial" pitchFamily="34" charset="0"/>
                <a:cs typeface="Arial" pitchFamily="34" charset="0"/>
              </a:defRPr>
            </a:lvl3pPr>
            <a:lvl4pPr marL="1649328" indent="-234233" defTabSz="933704">
              <a:defRPr sz="2000">
                <a:solidFill>
                  <a:schemeClr val="tx1"/>
                </a:solidFill>
                <a:latin typeface="Arial" pitchFamily="34" charset="0"/>
                <a:cs typeface="Arial" pitchFamily="34" charset="0"/>
              </a:defRPr>
            </a:lvl4pPr>
            <a:lvl5pPr marL="2119410" indent="-234233" defTabSz="933704">
              <a:defRPr sz="2000">
                <a:solidFill>
                  <a:schemeClr val="tx1"/>
                </a:solidFill>
                <a:latin typeface="Arial" pitchFamily="34" charset="0"/>
                <a:cs typeface="Arial" pitchFamily="34" charset="0"/>
              </a:defRPr>
            </a:lvl5pPr>
            <a:lvl6pPr marL="2584645" indent="-234233" defTabSz="933704" eaLnBrk="0" fontAlgn="base" hangingPunct="0">
              <a:spcBef>
                <a:spcPct val="0"/>
              </a:spcBef>
              <a:spcAft>
                <a:spcPct val="0"/>
              </a:spcAft>
              <a:defRPr sz="2000">
                <a:solidFill>
                  <a:schemeClr val="tx1"/>
                </a:solidFill>
                <a:latin typeface="Arial" pitchFamily="34" charset="0"/>
                <a:cs typeface="Arial" pitchFamily="34" charset="0"/>
              </a:defRPr>
            </a:lvl6pPr>
            <a:lvl7pPr marL="3049882" indent="-234233" defTabSz="933704" eaLnBrk="0" fontAlgn="base" hangingPunct="0">
              <a:spcBef>
                <a:spcPct val="0"/>
              </a:spcBef>
              <a:spcAft>
                <a:spcPct val="0"/>
              </a:spcAft>
              <a:defRPr sz="2000">
                <a:solidFill>
                  <a:schemeClr val="tx1"/>
                </a:solidFill>
                <a:latin typeface="Arial" pitchFamily="34" charset="0"/>
                <a:cs typeface="Arial" pitchFamily="34" charset="0"/>
              </a:defRPr>
            </a:lvl7pPr>
            <a:lvl8pPr marL="3515118" indent="-234233" defTabSz="933704" eaLnBrk="0" fontAlgn="base" hangingPunct="0">
              <a:spcBef>
                <a:spcPct val="0"/>
              </a:spcBef>
              <a:spcAft>
                <a:spcPct val="0"/>
              </a:spcAft>
              <a:defRPr sz="2000">
                <a:solidFill>
                  <a:schemeClr val="tx1"/>
                </a:solidFill>
                <a:latin typeface="Arial" pitchFamily="34" charset="0"/>
                <a:cs typeface="Arial" pitchFamily="34" charset="0"/>
              </a:defRPr>
            </a:lvl8pPr>
            <a:lvl9pPr marL="3980355" indent="-234233" defTabSz="933704" eaLnBrk="0" fontAlgn="base" hangingPunct="0">
              <a:spcBef>
                <a:spcPct val="0"/>
              </a:spcBef>
              <a:spcAft>
                <a:spcPct val="0"/>
              </a:spcAft>
              <a:defRPr sz="2000">
                <a:solidFill>
                  <a:schemeClr val="tx1"/>
                </a:solidFill>
                <a:latin typeface="Arial" pitchFamily="34" charset="0"/>
                <a:cs typeface="Arial" pitchFamily="34" charset="0"/>
              </a:defRPr>
            </a:lvl9pPr>
          </a:lstStyle>
          <a:p>
            <a:fld id="{813F2DCE-92FE-40CB-83CF-026DEC2DBC67}" type="slidenum">
              <a:rPr lang="en-US" altLang="en-US" sz="1200"/>
              <a:pPr/>
              <a:t>50</a:t>
            </a:fld>
            <a:endParaRPr lang="en-US" altLang="en-US" sz="1200"/>
          </a:p>
        </p:txBody>
      </p:sp>
    </p:spTree>
    <p:extLst>
      <p:ext uri="{BB962C8B-B14F-4D97-AF65-F5344CB8AC3E}">
        <p14:creationId xmlns:p14="http://schemas.microsoft.com/office/powerpoint/2010/main" val="3270411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xfrm>
            <a:off x="693738" y="1181100"/>
            <a:ext cx="5665787" cy="3187700"/>
          </a:xfrm>
          <a:ln/>
        </p:spPr>
      </p:sp>
      <p:sp>
        <p:nvSpPr>
          <p:cNvPr id="3" name="Notes Placeholder 2"/>
          <p:cNvSpPr>
            <a:spLocks noGrp="1"/>
          </p:cNvSpPr>
          <p:nvPr>
            <p:ph type="body" idx="1"/>
          </p:nvPr>
        </p:nvSpPr>
        <p:spPr/>
        <p:txBody>
          <a:bodyPr>
            <a:normAutofit/>
          </a:bodyPr>
          <a:lstStyle/>
          <a:p>
            <a:r>
              <a:rPr lang="en-US" b="1" dirty="0"/>
              <a:t>To Know: </a:t>
            </a:r>
            <a:r>
              <a:rPr lang="en-US" b="0" dirty="0"/>
              <a:t>Optional</a:t>
            </a:r>
            <a:r>
              <a:rPr lang="en-US" b="0" baseline="0" dirty="0"/>
              <a:t> slide</a:t>
            </a:r>
          </a:p>
          <a:p>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To Do: </a:t>
            </a:r>
            <a:r>
              <a:rPr lang="en-US" b="0" dirty="0"/>
              <a:t>Discuss codes for ELA </a:t>
            </a:r>
            <a:r>
              <a:rPr lang="en-US" sz="1200" dirty="0">
                <a:hlinkClick r:id="" action="ppaction://noaction"/>
              </a:rPr>
              <a:t>http://dynamiclearningmaps.org/content/essential-elements</a:t>
            </a:r>
            <a:endParaRPr lang="en-US" sz="1200" dirty="0"/>
          </a:p>
          <a:p>
            <a:endParaRPr lang="en-US" dirty="0"/>
          </a:p>
        </p:txBody>
      </p:sp>
      <p:sp>
        <p:nvSpPr>
          <p:cNvPr id="46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defRPr>
            </a:lvl1pPr>
            <a:lvl2pPr marL="751984" indent="-289225" eaLnBrk="0" hangingPunct="0">
              <a:defRPr sz="2400">
                <a:solidFill>
                  <a:schemeClr val="tx1"/>
                </a:solidFill>
                <a:latin typeface="Times New Roman" charset="0"/>
                <a:ea typeface="ＭＳ Ｐゴシック" charset="0"/>
              </a:defRPr>
            </a:lvl2pPr>
            <a:lvl3pPr marL="1156899" indent="-231380" eaLnBrk="0" hangingPunct="0">
              <a:defRPr sz="2400">
                <a:solidFill>
                  <a:schemeClr val="tx1"/>
                </a:solidFill>
                <a:latin typeface="Times New Roman" charset="0"/>
                <a:ea typeface="ＭＳ Ｐゴシック" charset="0"/>
              </a:defRPr>
            </a:lvl3pPr>
            <a:lvl4pPr marL="1619659" indent="-231380" eaLnBrk="0" hangingPunct="0">
              <a:defRPr sz="2400">
                <a:solidFill>
                  <a:schemeClr val="tx1"/>
                </a:solidFill>
                <a:latin typeface="Times New Roman" charset="0"/>
                <a:ea typeface="ＭＳ Ｐゴシック" charset="0"/>
              </a:defRPr>
            </a:lvl4pPr>
            <a:lvl5pPr marL="2082418" indent="-231380" eaLnBrk="0" hangingPunct="0">
              <a:defRPr sz="2400">
                <a:solidFill>
                  <a:schemeClr val="tx1"/>
                </a:solidFill>
                <a:latin typeface="Times New Roman" charset="0"/>
                <a:ea typeface="ＭＳ Ｐゴシック" charset="0"/>
              </a:defRPr>
            </a:lvl5pPr>
            <a:lvl6pPr marL="2545178" indent="-231380" eaLnBrk="0" fontAlgn="base" hangingPunct="0">
              <a:spcBef>
                <a:spcPct val="0"/>
              </a:spcBef>
              <a:spcAft>
                <a:spcPct val="0"/>
              </a:spcAft>
              <a:defRPr sz="2400">
                <a:solidFill>
                  <a:schemeClr val="tx1"/>
                </a:solidFill>
                <a:latin typeface="Times New Roman" charset="0"/>
                <a:ea typeface="ＭＳ Ｐゴシック" charset="0"/>
              </a:defRPr>
            </a:lvl6pPr>
            <a:lvl7pPr marL="3007938" indent="-231380" eaLnBrk="0" fontAlgn="base" hangingPunct="0">
              <a:spcBef>
                <a:spcPct val="0"/>
              </a:spcBef>
              <a:spcAft>
                <a:spcPct val="0"/>
              </a:spcAft>
              <a:defRPr sz="2400">
                <a:solidFill>
                  <a:schemeClr val="tx1"/>
                </a:solidFill>
                <a:latin typeface="Times New Roman" charset="0"/>
                <a:ea typeface="ＭＳ Ｐゴシック" charset="0"/>
              </a:defRPr>
            </a:lvl7pPr>
            <a:lvl8pPr marL="3470698" indent="-231380" eaLnBrk="0" fontAlgn="base" hangingPunct="0">
              <a:spcBef>
                <a:spcPct val="0"/>
              </a:spcBef>
              <a:spcAft>
                <a:spcPct val="0"/>
              </a:spcAft>
              <a:defRPr sz="2400">
                <a:solidFill>
                  <a:schemeClr val="tx1"/>
                </a:solidFill>
                <a:latin typeface="Times New Roman" charset="0"/>
                <a:ea typeface="ＭＳ Ｐゴシック" charset="0"/>
              </a:defRPr>
            </a:lvl8pPr>
            <a:lvl9pPr marL="3933456" indent="-23138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9330E5B-DE75-0E48-828E-14CE7B84781D}" type="slidenum">
              <a:rPr lang="en-US" sz="1200"/>
              <a:pPr eaLnBrk="1" hangingPunct="1"/>
              <a:t>51</a:t>
            </a:fld>
            <a:endParaRPr lang="en-US" sz="1200"/>
          </a:p>
        </p:txBody>
      </p:sp>
    </p:spTree>
    <p:extLst>
      <p:ext uri="{BB962C8B-B14F-4D97-AF65-F5344CB8AC3E}">
        <p14:creationId xmlns:p14="http://schemas.microsoft.com/office/powerpoint/2010/main" val="35708541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Arial" pitchFamily="34" charset="0"/>
                <a:cs typeface="Arial" pitchFamily="34" charset="0"/>
              </a:rPr>
              <a:t>To Know: </a:t>
            </a:r>
            <a:r>
              <a:rPr lang="en-US" altLang="en-US" b="0" dirty="0">
                <a:latin typeface="Arial" pitchFamily="34" charset="0"/>
                <a:cs typeface="Arial" pitchFamily="34" charset="0"/>
              </a:rPr>
              <a:t>DLM</a:t>
            </a:r>
            <a:r>
              <a:rPr lang="en-US" altLang="en-US" b="0" baseline="0" dirty="0">
                <a:latin typeface="Arial" pitchFamily="34" charset="0"/>
                <a:cs typeface="Arial" pitchFamily="34" charset="0"/>
              </a:rPr>
              <a:t> Module Claims and Conceptual Area </a:t>
            </a:r>
            <a:r>
              <a:rPr lang="en-US" sz="1200" dirty="0">
                <a:hlinkClick r:id="rId3"/>
              </a:rPr>
              <a:t>http://dlmpd.com/dlm-claims-and-conceptual-areas</a:t>
            </a:r>
            <a:endParaRPr lang="en-US" sz="1200" dirty="0"/>
          </a:p>
          <a:p>
            <a:endParaRPr lang="en-US" sz="1200" dirty="0"/>
          </a:p>
          <a:p>
            <a:r>
              <a:rPr lang="en-US" altLang="en-US" b="1" dirty="0">
                <a:latin typeface="Arial" pitchFamily="34" charset="0"/>
                <a:cs typeface="Arial" pitchFamily="34" charset="0"/>
              </a:rPr>
              <a:t>To Say</a:t>
            </a:r>
            <a:r>
              <a:rPr lang="en-US" altLang="en-US" dirty="0">
                <a:latin typeface="Arial" pitchFamily="34" charset="0"/>
                <a:cs typeface="Arial" pitchFamily="34" charset="0"/>
              </a:rPr>
              <a:t>: Math claims are further defined into specific conceptual areas as seen on this chart.</a:t>
            </a:r>
          </a:p>
          <a:p>
            <a:endParaRPr lang="en-US" dirty="0"/>
          </a:p>
        </p:txBody>
      </p:sp>
    </p:spTree>
    <p:extLst>
      <p:ext uri="{BB962C8B-B14F-4D97-AF65-F5344CB8AC3E}">
        <p14:creationId xmlns:p14="http://schemas.microsoft.com/office/powerpoint/2010/main" val="22498826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Know: </a:t>
            </a:r>
            <a:r>
              <a:rPr lang="en-US" b="0" dirty="0"/>
              <a:t>Optional</a:t>
            </a:r>
            <a:r>
              <a:rPr lang="en-US" b="0" baseline="0" dirty="0"/>
              <a:t> slide</a:t>
            </a:r>
          </a:p>
          <a:p>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To Do: </a:t>
            </a:r>
            <a:r>
              <a:rPr lang="en-US" b="0" dirty="0"/>
              <a:t>Discuss codes for Math</a:t>
            </a:r>
            <a:endParaRPr lang="en-US" sz="1200" dirty="0"/>
          </a:p>
        </p:txBody>
      </p:sp>
      <p:sp>
        <p:nvSpPr>
          <p:cNvPr id="4" name="Slide Number Placeholder 3"/>
          <p:cNvSpPr>
            <a:spLocks noGrp="1"/>
          </p:cNvSpPr>
          <p:nvPr>
            <p:ph type="sldNum" sz="quarter" idx="10"/>
          </p:nvPr>
        </p:nvSpPr>
        <p:spPr/>
        <p:txBody>
          <a:bodyPr/>
          <a:lstStyle/>
          <a:p>
            <a:fld id="{CD827DFB-7249-4730-B9E9-C72162C72FCA}" type="slidenum">
              <a:rPr lang="en-US" smtClean="0"/>
              <a:t>53</a:t>
            </a:fld>
            <a:endParaRPr lang="en-US" dirty="0"/>
          </a:p>
        </p:txBody>
      </p:sp>
    </p:spTree>
    <p:extLst>
      <p:ext uri="{BB962C8B-B14F-4D97-AF65-F5344CB8AC3E}">
        <p14:creationId xmlns:p14="http://schemas.microsoft.com/office/powerpoint/2010/main" val="136001172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Know: </a:t>
            </a:r>
            <a:r>
              <a:rPr lang="en-US" b="0" dirty="0"/>
              <a:t>Optional</a:t>
            </a:r>
            <a:r>
              <a:rPr lang="en-US" b="0" baseline="0" dirty="0"/>
              <a:t> slide</a:t>
            </a:r>
          </a:p>
          <a:p>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To Do: </a:t>
            </a:r>
            <a:r>
              <a:rPr lang="en-US" b="0" dirty="0"/>
              <a:t>Discuss codes for Math </a:t>
            </a:r>
            <a:r>
              <a:rPr lang="en-US" sz="1200" dirty="0">
                <a:hlinkClick r:id="" action="ppaction://noaction"/>
              </a:rPr>
              <a:t>http://dynamiclearningmaps.org/content/essential-elements</a:t>
            </a:r>
            <a:endParaRPr lang="en-US" sz="1200" dirty="0"/>
          </a:p>
        </p:txBody>
      </p:sp>
      <p:sp>
        <p:nvSpPr>
          <p:cNvPr id="4" name="Slide Number Placeholder 3"/>
          <p:cNvSpPr>
            <a:spLocks noGrp="1"/>
          </p:cNvSpPr>
          <p:nvPr>
            <p:ph type="sldNum" sz="quarter" idx="10"/>
          </p:nvPr>
        </p:nvSpPr>
        <p:spPr/>
        <p:txBody>
          <a:bodyPr/>
          <a:lstStyle/>
          <a:p>
            <a:fld id="{CD827DFB-7249-4730-B9E9-C72162C72FCA}" type="slidenum">
              <a:rPr lang="en-US" smtClean="0"/>
              <a:t>54</a:t>
            </a:fld>
            <a:endParaRPr lang="en-US" dirty="0"/>
          </a:p>
        </p:txBody>
      </p:sp>
    </p:spTree>
    <p:extLst>
      <p:ext uri="{BB962C8B-B14F-4D97-AF65-F5344CB8AC3E}">
        <p14:creationId xmlns:p14="http://schemas.microsoft.com/office/powerpoint/2010/main" val="15390425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xfrm>
            <a:off x="693738" y="1181100"/>
            <a:ext cx="5665787" cy="3187700"/>
          </a:xfrm>
          <a:ln/>
        </p:spPr>
      </p:sp>
      <p:sp>
        <p:nvSpPr>
          <p:cNvPr id="3" name="Notes Placeholder 2"/>
          <p:cNvSpPr>
            <a:spLocks noGrp="1"/>
          </p:cNvSpPr>
          <p:nvPr>
            <p:ph type="body" idx="1"/>
          </p:nvPr>
        </p:nvSpPr>
        <p:spPr/>
        <p:txBody>
          <a:bodyPr>
            <a:normAutofit/>
          </a:bodyPr>
          <a:lstStyle/>
          <a:p>
            <a:r>
              <a:rPr lang="en-US" b="1" baseline="0" dirty="0">
                <a:latin typeface="Times New Roman" charset="0"/>
              </a:rPr>
              <a:t>To Know: </a:t>
            </a:r>
            <a:r>
              <a:rPr lang="en-US" b="0" baseline="0" dirty="0">
                <a:latin typeface="Times New Roman" charset="0"/>
              </a:rPr>
              <a:t>It is important to consider this connection to the following slides with regard to the intent of the law.</a:t>
            </a:r>
          </a:p>
          <a:p>
            <a:endParaRPr lang="en-US" b="0" baseline="0" dirty="0">
              <a:latin typeface="Times New Roman" charset="0"/>
            </a:endParaRPr>
          </a:p>
          <a:p>
            <a:r>
              <a:rPr lang="en-US" b="1" dirty="0">
                <a:latin typeface="Times New Roman" charset="0"/>
              </a:rPr>
              <a:t>To Do: </a:t>
            </a:r>
            <a:r>
              <a:rPr lang="en-US" dirty="0">
                <a:latin typeface="Times New Roman" charset="0"/>
              </a:rPr>
              <a:t>Emphasize information on slide.</a:t>
            </a:r>
          </a:p>
          <a:p>
            <a:endParaRPr lang="en-US" dirty="0"/>
          </a:p>
        </p:txBody>
      </p:sp>
      <p:sp>
        <p:nvSpPr>
          <p:cNvPr id="46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defRPr>
            </a:lvl1pPr>
            <a:lvl2pPr marL="751984" indent="-289225" eaLnBrk="0" hangingPunct="0">
              <a:defRPr sz="2400">
                <a:solidFill>
                  <a:schemeClr val="tx1"/>
                </a:solidFill>
                <a:latin typeface="Times New Roman" charset="0"/>
                <a:ea typeface="ＭＳ Ｐゴシック" charset="0"/>
              </a:defRPr>
            </a:lvl2pPr>
            <a:lvl3pPr marL="1156899" indent="-231380" eaLnBrk="0" hangingPunct="0">
              <a:defRPr sz="2400">
                <a:solidFill>
                  <a:schemeClr val="tx1"/>
                </a:solidFill>
                <a:latin typeface="Times New Roman" charset="0"/>
                <a:ea typeface="ＭＳ Ｐゴシック" charset="0"/>
              </a:defRPr>
            </a:lvl3pPr>
            <a:lvl4pPr marL="1619659" indent="-231380" eaLnBrk="0" hangingPunct="0">
              <a:defRPr sz="2400">
                <a:solidFill>
                  <a:schemeClr val="tx1"/>
                </a:solidFill>
                <a:latin typeface="Times New Roman" charset="0"/>
                <a:ea typeface="ＭＳ Ｐゴシック" charset="0"/>
              </a:defRPr>
            </a:lvl4pPr>
            <a:lvl5pPr marL="2082418" indent="-231380" eaLnBrk="0" hangingPunct="0">
              <a:defRPr sz="2400">
                <a:solidFill>
                  <a:schemeClr val="tx1"/>
                </a:solidFill>
                <a:latin typeface="Times New Roman" charset="0"/>
                <a:ea typeface="ＭＳ Ｐゴシック" charset="0"/>
              </a:defRPr>
            </a:lvl5pPr>
            <a:lvl6pPr marL="2545178" indent="-231380" eaLnBrk="0" fontAlgn="base" hangingPunct="0">
              <a:spcBef>
                <a:spcPct val="0"/>
              </a:spcBef>
              <a:spcAft>
                <a:spcPct val="0"/>
              </a:spcAft>
              <a:defRPr sz="2400">
                <a:solidFill>
                  <a:schemeClr val="tx1"/>
                </a:solidFill>
                <a:latin typeface="Times New Roman" charset="0"/>
                <a:ea typeface="ＭＳ Ｐゴシック" charset="0"/>
              </a:defRPr>
            </a:lvl6pPr>
            <a:lvl7pPr marL="3007938" indent="-231380" eaLnBrk="0" fontAlgn="base" hangingPunct="0">
              <a:spcBef>
                <a:spcPct val="0"/>
              </a:spcBef>
              <a:spcAft>
                <a:spcPct val="0"/>
              </a:spcAft>
              <a:defRPr sz="2400">
                <a:solidFill>
                  <a:schemeClr val="tx1"/>
                </a:solidFill>
                <a:latin typeface="Times New Roman" charset="0"/>
                <a:ea typeface="ＭＳ Ｐゴシック" charset="0"/>
              </a:defRPr>
            </a:lvl7pPr>
            <a:lvl8pPr marL="3470698" indent="-231380" eaLnBrk="0" fontAlgn="base" hangingPunct="0">
              <a:spcBef>
                <a:spcPct val="0"/>
              </a:spcBef>
              <a:spcAft>
                <a:spcPct val="0"/>
              </a:spcAft>
              <a:defRPr sz="2400">
                <a:solidFill>
                  <a:schemeClr val="tx1"/>
                </a:solidFill>
                <a:latin typeface="Times New Roman" charset="0"/>
                <a:ea typeface="ＭＳ Ｐゴシック" charset="0"/>
              </a:defRPr>
            </a:lvl8pPr>
            <a:lvl9pPr marL="3933456" indent="-23138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9330E5B-DE75-0E48-828E-14CE7B84781D}" type="slidenum">
              <a:rPr lang="en-US" sz="1200"/>
              <a:pPr eaLnBrk="1" hangingPunct="1"/>
              <a:t>55</a:t>
            </a:fld>
            <a:endParaRPr lang="en-US" sz="1200"/>
          </a:p>
        </p:txBody>
      </p:sp>
    </p:spTree>
    <p:extLst>
      <p:ext uri="{BB962C8B-B14F-4D97-AF65-F5344CB8AC3E}">
        <p14:creationId xmlns:p14="http://schemas.microsoft.com/office/powerpoint/2010/main" val="13641913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1181100"/>
            <a:ext cx="5665787" cy="31877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To Do:</a:t>
            </a:r>
            <a:r>
              <a:rPr lang="en-US" baseline="0" dirty="0"/>
              <a:t> Participants share out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US" b="1" dirty="0"/>
              <a:t>To Say: </a:t>
            </a:r>
            <a:r>
              <a:rPr lang="en-US" baseline="0" dirty="0"/>
              <a:t>IEP is a fluid process from grade to grade level.</a:t>
            </a:r>
          </a:p>
          <a:p>
            <a:endParaRPr lang="en-US" baseline="0" dirty="0"/>
          </a:p>
          <a:p>
            <a:r>
              <a:rPr lang="en-US" baseline="0" dirty="0"/>
              <a:t>Ask participants, “How do you identify key elements for each grade level?”</a:t>
            </a:r>
          </a:p>
          <a:p>
            <a:endParaRPr lang="en-US" baseline="0" dirty="0"/>
          </a:p>
        </p:txBody>
      </p:sp>
      <p:sp>
        <p:nvSpPr>
          <p:cNvPr id="5" name="Slide Number Placeholder 4"/>
          <p:cNvSpPr>
            <a:spLocks noGrp="1"/>
          </p:cNvSpPr>
          <p:nvPr>
            <p:ph type="sldNum" sz="quarter" idx="11"/>
          </p:nvPr>
        </p:nvSpPr>
        <p:spPr/>
        <p:txBody>
          <a:bodyPr/>
          <a:lstStyle/>
          <a:p>
            <a:fld id="{C1F21865-247B-4DCA-B642-648FD1CA7917}" type="slidenum">
              <a:rPr lang="en-US" smtClean="0"/>
              <a:t>56</a:t>
            </a:fld>
            <a:endParaRPr lang="en-US"/>
          </a:p>
        </p:txBody>
      </p:sp>
    </p:spTree>
    <p:extLst>
      <p:ext uri="{BB962C8B-B14F-4D97-AF65-F5344CB8AC3E}">
        <p14:creationId xmlns:p14="http://schemas.microsoft.com/office/powerpoint/2010/main" val="222719926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xfrm>
            <a:off x="693738" y="1181100"/>
            <a:ext cx="5665787" cy="3187700"/>
          </a:xfrm>
          <a:ln/>
        </p:spPr>
      </p:sp>
      <p:sp>
        <p:nvSpPr>
          <p:cNvPr id="3" name="Notes Placeholder 2"/>
          <p:cNvSpPr>
            <a:spLocks noGrp="1"/>
          </p:cNvSpPr>
          <p:nvPr>
            <p:ph type="body" idx="1"/>
          </p:nvPr>
        </p:nvSpPr>
        <p:spPr/>
        <p:txBody>
          <a:bodyPr/>
          <a:lstStyle/>
          <a:p>
            <a:r>
              <a:rPr lang="en-US" b="1" dirty="0"/>
              <a:t>To Know: </a:t>
            </a:r>
            <a:r>
              <a:rPr lang="en-US" dirty="0">
                <a:hlinkClick r:id="rId3"/>
              </a:rPr>
              <a:t>https://dese.mo.gov/college-career-readiness/curriculum/missouri-learning-standards#mini-panel-mls-standards8</a:t>
            </a:r>
            <a:endParaRPr lang="en-US" dirty="0"/>
          </a:p>
          <a:p>
            <a:endParaRPr lang="en-US" dirty="0"/>
          </a:p>
          <a:p>
            <a:r>
              <a:rPr lang="en-US" sz="1200" kern="1200" dirty="0">
                <a:solidFill>
                  <a:schemeClr val="tx1"/>
                </a:solidFill>
                <a:effectLst/>
                <a:latin typeface="+mn-lt"/>
                <a:ea typeface="+mn-ea"/>
                <a:cs typeface="+mn-cs"/>
              </a:rPr>
              <a:t>The Dynamic Learning Maps Essential Elements for English Language Arts and Mathematics are specific statements of knowledge and skills linked to Missouri Learning Standards: Grade Level Expectations. The purpose of the DLM Essential Elements is to build a bridge from the content in the general education English Language Arts and Mathematics framework to academic expectations for students with the most significant cognitive disabilities.</a:t>
            </a:r>
          </a:p>
          <a:p>
            <a:endParaRPr lang="en-US" sz="1200" kern="1200" dirty="0">
              <a:solidFill>
                <a:schemeClr val="tx1"/>
              </a:solidFill>
              <a:effectLst/>
              <a:latin typeface="+mn-lt"/>
              <a:ea typeface="+mn-ea"/>
              <a:cs typeface="+mn-cs"/>
            </a:endParaRPr>
          </a:p>
          <a:p>
            <a:r>
              <a:rPr lang="en-US" b="1" dirty="0">
                <a:latin typeface="+mn-lt"/>
              </a:rPr>
              <a:t>https://dese.mo.gov/sites/default/files/curr-mapa-ela-k-12-crosswalk.pdf</a:t>
            </a:r>
          </a:p>
          <a:p>
            <a:endParaRPr lang="en-US" b="1" dirty="0">
              <a:latin typeface="+mn-lt"/>
            </a:endParaRPr>
          </a:p>
          <a:p>
            <a:r>
              <a:rPr lang="en-US" b="1" dirty="0">
                <a:latin typeface="+mn-lt"/>
              </a:rPr>
              <a:t>https://dese.mo.gov/sites/default/files/curr-mapa-math-k-12-crosswalk.pdf</a:t>
            </a:r>
          </a:p>
          <a:p>
            <a:endParaRPr lang="en-US" b="1" dirty="0">
              <a:latin typeface="+mn-lt"/>
            </a:endParaRPr>
          </a:p>
          <a:p>
            <a:r>
              <a:rPr lang="en-US" b="1" dirty="0">
                <a:latin typeface="+mn-lt"/>
              </a:rPr>
              <a:t>To Do: </a:t>
            </a:r>
            <a:r>
              <a:rPr lang="en-US" b="0" dirty="0">
                <a:latin typeface="+mn-lt"/>
              </a:rPr>
              <a:t>Walk</a:t>
            </a:r>
            <a:r>
              <a:rPr lang="en-US" b="0" baseline="0" dirty="0">
                <a:latin typeface="+mn-lt"/>
              </a:rPr>
              <a:t> participants through the process of finding crosswalk. You can have table copies of ELA and Math Crosswalks for participants to view.</a:t>
            </a:r>
            <a:endParaRPr lang="en-US" b="1" dirty="0">
              <a:latin typeface="+mn-lt"/>
            </a:endParaRPr>
          </a:p>
          <a:p>
            <a:pPr>
              <a:defRPr/>
            </a:pPr>
            <a:endParaRPr lang="en-US" dirty="0"/>
          </a:p>
          <a:p>
            <a:pPr>
              <a:defRPr/>
            </a:pPr>
            <a:endParaRPr lang="en-US" dirty="0"/>
          </a:p>
        </p:txBody>
      </p:sp>
      <p:sp>
        <p:nvSpPr>
          <p:cNvPr id="114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704">
              <a:defRPr sz="2000">
                <a:solidFill>
                  <a:schemeClr val="tx1"/>
                </a:solidFill>
                <a:latin typeface="Arial" pitchFamily="34" charset="0"/>
                <a:cs typeface="Arial" pitchFamily="34" charset="0"/>
              </a:defRPr>
            </a:lvl1pPr>
            <a:lvl2pPr marL="765702" indent="-294004" defTabSz="933704">
              <a:defRPr sz="2000">
                <a:solidFill>
                  <a:schemeClr val="tx1"/>
                </a:solidFill>
                <a:latin typeface="Arial" pitchFamily="34" charset="0"/>
                <a:cs typeface="Arial" pitchFamily="34" charset="0"/>
              </a:defRPr>
            </a:lvl2pPr>
            <a:lvl3pPr marL="1177630" indent="-234233" defTabSz="933704">
              <a:defRPr sz="2000">
                <a:solidFill>
                  <a:schemeClr val="tx1"/>
                </a:solidFill>
                <a:latin typeface="Arial" pitchFamily="34" charset="0"/>
                <a:cs typeface="Arial" pitchFamily="34" charset="0"/>
              </a:defRPr>
            </a:lvl3pPr>
            <a:lvl4pPr marL="1649328" indent="-234233" defTabSz="933704">
              <a:defRPr sz="2000">
                <a:solidFill>
                  <a:schemeClr val="tx1"/>
                </a:solidFill>
                <a:latin typeface="Arial" pitchFamily="34" charset="0"/>
                <a:cs typeface="Arial" pitchFamily="34" charset="0"/>
              </a:defRPr>
            </a:lvl4pPr>
            <a:lvl5pPr marL="2119410" indent="-234233" defTabSz="933704">
              <a:defRPr sz="2000">
                <a:solidFill>
                  <a:schemeClr val="tx1"/>
                </a:solidFill>
                <a:latin typeface="Arial" pitchFamily="34" charset="0"/>
                <a:cs typeface="Arial" pitchFamily="34" charset="0"/>
              </a:defRPr>
            </a:lvl5pPr>
            <a:lvl6pPr marL="2584645" indent="-234233" defTabSz="933704" eaLnBrk="0" fontAlgn="base" hangingPunct="0">
              <a:spcBef>
                <a:spcPct val="0"/>
              </a:spcBef>
              <a:spcAft>
                <a:spcPct val="0"/>
              </a:spcAft>
              <a:defRPr sz="2000">
                <a:solidFill>
                  <a:schemeClr val="tx1"/>
                </a:solidFill>
                <a:latin typeface="Arial" pitchFamily="34" charset="0"/>
                <a:cs typeface="Arial" pitchFamily="34" charset="0"/>
              </a:defRPr>
            </a:lvl6pPr>
            <a:lvl7pPr marL="3049882" indent="-234233" defTabSz="933704" eaLnBrk="0" fontAlgn="base" hangingPunct="0">
              <a:spcBef>
                <a:spcPct val="0"/>
              </a:spcBef>
              <a:spcAft>
                <a:spcPct val="0"/>
              </a:spcAft>
              <a:defRPr sz="2000">
                <a:solidFill>
                  <a:schemeClr val="tx1"/>
                </a:solidFill>
                <a:latin typeface="Arial" pitchFamily="34" charset="0"/>
                <a:cs typeface="Arial" pitchFamily="34" charset="0"/>
              </a:defRPr>
            </a:lvl7pPr>
            <a:lvl8pPr marL="3515118" indent="-234233" defTabSz="933704" eaLnBrk="0" fontAlgn="base" hangingPunct="0">
              <a:spcBef>
                <a:spcPct val="0"/>
              </a:spcBef>
              <a:spcAft>
                <a:spcPct val="0"/>
              </a:spcAft>
              <a:defRPr sz="2000">
                <a:solidFill>
                  <a:schemeClr val="tx1"/>
                </a:solidFill>
                <a:latin typeface="Arial" pitchFamily="34" charset="0"/>
                <a:cs typeface="Arial" pitchFamily="34" charset="0"/>
              </a:defRPr>
            </a:lvl8pPr>
            <a:lvl9pPr marL="3980355" indent="-234233" defTabSz="933704" eaLnBrk="0" fontAlgn="base" hangingPunct="0">
              <a:spcBef>
                <a:spcPct val="0"/>
              </a:spcBef>
              <a:spcAft>
                <a:spcPct val="0"/>
              </a:spcAft>
              <a:defRPr sz="2000">
                <a:solidFill>
                  <a:schemeClr val="tx1"/>
                </a:solidFill>
                <a:latin typeface="Arial" pitchFamily="34" charset="0"/>
                <a:cs typeface="Arial" pitchFamily="34" charset="0"/>
              </a:defRPr>
            </a:lvl9pPr>
          </a:lstStyle>
          <a:p>
            <a:fld id="{28EE0058-F350-4BD6-9911-CBB69E6AFBA0}" type="slidenum">
              <a:rPr lang="en-US" altLang="en-US" sz="1200"/>
              <a:pPr/>
              <a:t>57</a:t>
            </a:fld>
            <a:endParaRPr lang="en-US" altLang="en-US" sz="1200"/>
          </a:p>
        </p:txBody>
      </p:sp>
    </p:spTree>
    <p:extLst>
      <p:ext uri="{BB962C8B-B14F-4D97-AF65-F5344CB8AC3E}">
        <p14:creationId xmlns:p14="http://schemas.microsoft.com/office/powerpoint/2010/main" val="239115606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xfrm>
            <a:off x="693738" y="1181100"/>
            <a:ext cx="5665787" cy="3187700"/>
          </a:xfrm>
          <a:ln/>
        </p:spPr>
      </p:sp>
      <p:sp>
        <p:nvSpPr>
          <p:cNvPr id="3" name="Notes Placeholder 2"/>
          <p:cNvSpPr>
            <a:spLocks noGrp="1"/>
          </p:cNvSpPr>
          <p:nvPr>
            <p:ph type="body" idx="1"/>
          </p:nvPr>
        </p:nvSpPr>
        <p:spPr/>
        <p:txBody>
          <a:bodyPr/>
          <a:lstStyle/>
          <a:p>
            <a:pPr>
              <a:defRPr/>
            </a:pPr>
            <a:r>
              <a:rPr lang="en-US" b="1" dirty="0">
                <a:latin typeface="+mn-lt"/>
                <a:cs typeface="+mn-cs"/>
              </a:rPr>
              <a:t>To say: </a:t>
            </a:r>
            <a:r>
              <a:rPr lang="en-US" dirty="0">
                <a:latin typeface="+mn-lt"/>
                <a:cs typeface="+mn-cs"/>
              </a:rPr>
              <a:t>As you begin to explore the MAP-A Essential Elements, it is important to understand what they are not. For example, the Essential Elements are NOT replacements for grade level College and Career Readiness Standards nor are they downward extensions of those standards. They are NOT statements of functional skills. Certainly, students should learn to apply the academic skills they acquire in meaningful, personally relevant, functional ways, but the Essential Elements do not address functional skills directly. The Essential Elements do not create a curriculum. Importantly, for those of us who teach students with significant cognitive disabilities, the Essential Elements also are not simply restated as goals or benchmarks on students’ Individual Education Plan (IEP)</a:t>
            </a:r>
            <a:r>
              <a:rPr lang="en-US" baseline="0" dirty="0">
                <a:latin typeface="+mn-lt"/>
                <a:cs typeface="+mn-cs"/>
              </a:rPr>
              <a:t> </a:t>
            </a:r>
            <a:r>
              <a:rPr lang="en-US" dirty="0">
                <a:latin typeface="+mn-lt"/>
                <a:cs typeface="+mn-cs"/>
              </a:rPr>
              <a:t>but can serve as a resource to IEP teams in aligning IEP goals with individual targets for working toward grade level standards. Essential Elements are also NOT separate from grade level College and Career Readiness Standards. They align directly with those standards. </a:t>
            </a:r>
          </a:p>
          <a:p>
            <a:pPr>
              <a:defRPr/>
            </a:pPr>
            <a:endParaRPr lang="en-US" dirty="0">
              <a:latin typeface="+mn-lt"/>
              <a:cs typeface="+mn-cs"/>
            </a:endParaRPr>
          </a:p>
          <a:p>
            <a:pPr>
              <a:defRPr/>
            </a:pPr>
            <a:endParaRPr lang="en-US" dirty="0"/>
          </a:p>
          <a:p>
            <a:pPr>
              <a:defRPr/>
            </a:pPr>
            <a:endParaRPr lang="en-US" dirty="0"/>
          </a:p>
        </p:txBody>
      </p:sp>
      <p:sp>
        <p:nvSpPr>
          <p:cNvPr id="114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704">
              <a:defRPr sz="2000">
                <a:solidFill>
                  <a:schemeClr val="tx1"/>
                </a:solidFill>
                <a:latin typeface="Arial" pitchFamily="34" charset="0"/>
                <a:cs typeface="Arial" pitchFamily="34" charset="0"/>
              </a:defRPr>
            </a:lvl1pPr>
            <a:lvl2pPr marL="765702" indent="-294004" defTabSz="933704">
              <a:defRPr sz="2000">
                <a:solidFill>
                  <a:schemeClr val="tx1"/>
                </a:solidFill>
                <a:latin typeface="Arial" pitchFamily="34" charset="0"/>
                <a:cs typeface="Arial" pitchFamily="34" charset="0"/>
              </a:defRPr>
            </a:lvl2pPr>
            <a:lvl3pPr marL="1177630" indent="-234233" defTabSz="933704">
              <a:defRPr sz="2000">
                <a:solidFill>
                  <a:schemeClr val="tx1"/>
                </a:solidFill>
                <a:latin typeface="Arial" pitchFamily="34" charset="0"/>
                <a:cs typeface="Arial" pitchFamily="34" charset="0"/>
              </a:defRPr>
            </a:lvl3pPr>
            <a:lvl4pPr marL="1649328" indent="-234233" defTabSz="933704">
              <a:defRPr sz="2000">
                <a:solidFill>
                  <a:schemeClr val="tx1"/>
                </a:solidFill>
                <a:latin typeface="Arial" pitchFamily="34" charset="0"/>
                <a:cs typeface="Arial" pitchFamily="34" charset="0"/>
              </a:defRPr>
            </a:lvl4pPr>
            <a:lvl5pPr marL="2119410" indent="-234233" defTabSz="933704">
              <a:defRPr sz="2000">
                <a:solidFill>
                  <a:schemeClr val="tx1"/>
                </a:solidFill>
                <a:latin typeface="Arial" pitchFamily="34" charset="0"/>
                <a:cs typeface="Arial" pitchFamily="34" charset="0"/>
              </a:defRPr>
            </a:lvl5pPr>
            <a:lvl6pPr marL="2584645" indent="-234233" defTabSz="933704" eaLnBrk="0" fontAlgn="base" hangingPunct="0">
              <a:spcBef>
                <a:spcPct val="0"/>
              </a:spcBef>
              <a:spcAft>
                <a:spcPct val="0"/>
              </a:spcAft>
              <a:defRPr sz="2000">
                <a:solidFill>
                  <a:schemeClr val="tx1"/>
                </a:solidFill>
                <a:latin typeface="Arial" pitchFamily="34" charset="0"/>
                <a:cs typeface="Arial" pitchFamily="34" charset="0"/>
              </a:defRPr>
            </a:lvl6pPr>
            <a:lvl7pPr marL="3049882" indent="-234233" defTabSz="933704" eaLnBrk="0" fontAlgn="base" hangingPunct="0">
              <a:spcBef>
                <a:spcPct val="0"/>
              </a:spcBef>
              <a:spcAft>
                <a:spcPct val="0"/>
              </a:spcAft>
              <a:defRPr sz="2000">
                <a:solidFill>
                  <a:schemeClr val="tx1"/>
                </a:solidFill>
                <a:latin typeface="Arial" pitchFamily="34" charset="0"/>
                <a:cs typeface="Arial" pitchFamily="34" charset="0"/>
              </a:defRPr>
            </a:lvl7pPr>
            <a:lvl8pPr marL="3515118" indent="-234233" defTabSz="933704" eaLnBrk="0" fontAlgn="base" hangingPunct="0">
              <a:spcBef>
                <a:spcPct val="0"/>
              </a:spcBef>
              <a:spcAft>
                <a:spcPct val="0"/>
              </a:spcAft>
              <a:defRPr sz="2000">
                <a:solidFill>
                  <a:schemeClr val="tx1"/>
                </a:solidFill>
                <a:latin typeface="Arial" pitchFamily="34" charset="0"/>
                <a:cs typeface="Arial" pitchFamily="34" charset="0"/>
              </a:defRPr>
            </a:lvl8pPr>
            <a:lvl9pPr marL="3980355" indent="-234233" defTabSz="933704" eaLnBrk="0" fontAlgn="base" hangingPunct="0">
              <a:spcBef>
                <a:spcPct val="0"/>
              </a:spcBef>
              <a:spcAft>
                <a:spcPct val="0"/>
              </a:spcAft>
              <a:defRPr sz="2000">
                <a:solidFill>
                  <a:schemeClr val="tx1"/>
                </a:solidFill>
                <a:latin typeface="Arial" pitchFamily="34" charset="0"/>
                <a:cs typeface="Arial" pitchFamily="34" charset="0"/>
              </a:defRPr>
            </a:lvl9pPr>
          </a:lstStyle>
          <a:p>
            <a:fld id="{28EE0058-F350-4BD6-9911-CBB69E6AFBA0}" type="slidenum">
              <a:rPr lang="en-US" altLang="en-US" sz="1200"/>
              <a:pPr/>
              <a:t>58</a:t>
            </a:fld>
            <a:endParaRPr lang="en-US" altLang="en-US" sz="1200"/>
          </a:p>
        </p:txBody>
      </p:sp>
    </p:spTree>
    <p:extLst>
      <p:ext uri="{BB962C8B-B14F-4D97-AF65-F5344CB8AC3E}">
        <p14:creationId xmlns:p14="http://schemas.microsoft.com/office/powerpoint/2010/main" val="82834634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xfrm>
            <a:off x="693738" y="1181100"/>
            <a:ext cx="5665787" cy="3187700"/>
          </a:xfrm>
          <a:ln/>
        </p:spPr>
      </p:sp>
      <p:sp>
        <p:nvSpPr>
          <p:cNvPr id="115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latin typeface="Arial" pitchFamily="34" charset="0"/>
                <a:cs typeface="Arial" pitchFamily="34" charset="0"/>
              </a:rPr>
              <a:t>To Say</a:t>
            </a:r>
            <a:r>
              <a:rPr lang="en-US" altLang="en-US" dirty="0">
                <a:latin typeface="Arial" pitchFamily="34" charset="0"/>
                <a:cs typeface="Arial" pitchFamily="34" charset="0"/>
              </a:rPr>
              <a:t>: Every box on a learning map represents a NODE of learning.</a:t>
            </a:r>
          </a:p>
          <a:p>
            <a:endParaRPr lang="en-US" altLang="en-US" dirty="0">
              <a:latin typeface="Arial" pitchFamily="34" charset="0"/>
              <a:cs typeface="Arial" pitchFamily="34" charset="0"/>
            </a:endParaRPr>
          </a:p>
          <a:p>
            <a:r>
              <a:rPr lang="en-US" altLang="en-US" dirty="0">
                <a:latin typeface="Arial" pitchFamily="34" charset="0"/>
                <a:cs typeface="Arial" pitchFamily="34" charset="0"/>
              </a:rPr>
              <a:t>These could be thought</a:t>
            </a:r>
            <a:r>
              <a:rPr lang="en-US" altLang="en-US" baseline="0" dirty="0">
                <a:latin typeface="Arial" pitchFamily="34" charset="0"/>
                <a:cs typeface="Arial" pitchFamily="34" charset="0"/>
              </a:rPr>
              <a:t> of as</a:t>
            </a:r>
            <a:r>
              <a:rPr lang="en-US" altLang="en-US" dirty="0">
                <a:latin typeface="Arial" pitchFamily="34" charset="0"/>
                <a:cs typeface="Arial" pitchFamily="34" charset="0"/>
              </a:rPr>
              <a:t> the parts we identified in a’ Task Analysis’ of the targets required in Essential Elements. In order to arrive at target there are multiple ways to get there but the Foundational Nodes are the beginning of all the tasks needed. </a:t>
            </a:r>
          </a:p>
          <a:p>
            <a:endParaRPr lang="en-US" altLang="en-US" dirty="0">
              <a:latin typeface="Arial" pitchFamily="34" charset="0"/>
              <a:cs typeface="Arial" pitchFamily="34" charset="0"/>
            </a:endParaRPr>
          </a:p>
          <a:p>
            <a:endParaRPr lang="en-US" altLang="en-US" dirty="0">
              <a:latin typeface="Arial" pitchFamily="34" charset="0"/>
              <a:cs typeface="Arial" pitchFamily="34" charset="0"/>
            </a:endParaRPr>
          </a:p>
        </p:txBody>
      </p:sp>
      <p:sp>
        <p:nvSpPr>
          <p:cNvPr id="115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704">
              <a:defRPr sz="2000">
                <a:solidFill>
                  <a:schemeClr val="tx1"/>
                </a:solidFill>
                <a:latin typeface="Arial" pitchFamily="34" charset="0"/>
                <a:cs typeface="Arial" pitchFamily="34" charset="0"/>
              </a:defRPr>
            </a:lvl1pPr>
            <a:lvl2pPr marL="756009" indent="-290773" defTabSz="933704">
              <a:defRPr sz="2000">
                <a:solidFill>
                  <a:schemeClr val="tx1"/>
                </a:solidFill>
                <a:latin typeface="Arial" pitchFamily="34" charset="0"/>
                <a:cs typeface="Arial" pitchFamily="34" charset="0"/>
              </a:defRPr>
            </a:lvl2pPr>
            <a:lvl3pPr marL="1163091" indent="-232618" defTabSz="933704">
              <a:defRPr sz="2000">
                <a:solidFill>
                  <a:schemeClr val="tx1"/>
                </a:solidFill>
                <a:latin typeface="Arial" pitchFamily="34" charset="0"/>
                <a:cs typeface="Arial" pitchFamily="34" charset="0"/>
              </a:defRPr>
            </a:lvl3pPr>
            <a:lvl4pPr marL="1628326" indent="-232618" defTabSz="933704">
              <a:defRPr sz="2000">
                <a:solidFill>
                  <a:schemeClr val="tx1"/>
                </a:solidFill>
                <a:latin typeface="Arial" pitchFamily="34" charset="0"/>
                <a:cs typeface="Arial" pitchFamily="34" charset="0"/>
              </a:defRPr>
            </a:lvl4pPr>
            <a:lvl5pPr marL="2093564" indent="-232618" defTabSz="933704">
              <a:defRPr sz="2000">
                <a:solidFill>
                  <a:schemeClr val="tx1"/>
                </a:solidFill>
                <a:latin typeface="Arial" pitchFamily="34" charset="0"/>
                <a:cs typeface="Arial" pitchFamily="34" charset="0"/>
              </a:defRPr>
            </a:lvl5pPr>
            <a:lvl6pPr marL="2558800" indent="-232618" defTabSz="933704" eaLnBrk="0" fontAlgn="base" hangingPunct="0">
              <a:spcBef>
                <a:spcPct val="0"/>
              </a:spcBef>
              <a:spcAft>
                <a:spcPct val="0"/>
              </a:spcAft>
              <a:defRPr sz="2000">
                <a:solidFill>
                  <a:schemeClr val="tx1"/>
                </a:solidFill>
                <a:latin typeface="Arial" pitchFamily="34" charset="0"/>
                <a:cs typeface="Arial" pitchFamily="34" charset="0"/>
              </a:defRPr>
            </a:lvl6pPr>
            <a:lvl7pPr marL="3024036" indent="-232618" defTabSz="933704" eaLnBrk="0" fontAlgn="base" hangingPunct="0">
              <a:spcBef>
                <a:spcPct val="0"/>
              </a:spcBef>
              <a:spcAft>
                <a:spcPct val="0"/>
              </a:spcAft>
              <a:defRPr sz="2000">
                <a:solidFill>
                  <a:schemeClr val="tx1"/>
                </a:solidFill>
                <a:latin typeface="Arial" pitchFamily="34" charset="0"/>
                <a:cs typeface="Arial" pitchFamily="34" charset="0"/>
              </a:defRPr>
            </a:lvl7pPr>
            <a:lvl8pPr marL="3489272" indent="-232618" defTabSz="933704" eaLnBrk="0" fontAlgn="base" hangingPunct="0">
              <a:spcBef>
                <a:spcPct val="0"/>
              </a:spcBef>
              <a:spcAft>
                <a:spcPct val="0"/>
              </a:spcAft>
              <a:defRPr sz="2000">
                <a:solidFill>
                  <a:schemeClr val="tx1"/>
                </a:solidFill>
                <a:latin typeface="Arial" pitchFamily="34" charset="0"/>
                <a:cs typeface="Arial" pitchFamily="34" charset="0"/>
              </a:defRPr>
            </a:lvl8pPr>
            <a:lvl9pPr marL="3954507" indent="-232618" defTabSz="933704" eaLnBrk="0" fontAlgn="base" hangingPunct="0">
              <a:spcBef>
                <a:spcPct val="0"/>
              </a:spcBef>
              <a:spcAft>
                <a:spcPct val="0"/>
              </a:spcAft>
              <a:defRPr sz="2000">
                <a:solidFill>
                  <a:schemeClr val="tx1"/>
                </a:solidFill>
                <a:latin typeface="Arial" pitchFamily="34" charset="0"/>
                <a:cs typeface="Arial" pitchFamily="34" charset="0"/>
              </a:defRPr>
            </a:lvl9pPr>
          </a:lstStyle>
          <a:p>
            <a:fld id="{D48163F8-4F7B-445C-ACE6-614589074779}" type="slidenum">
              <a:rPr lang="en-US" altLang="en-US" sz="1200"/>
              <a:pPr/>
              <a:t>59</a:t>
            </a:fld>
            <a:endParaRPr lang="en-US" altLang="en-US" sz="1200"/>
          </a:p>
        </p:txBody>
      </p:sp>
    </p:spTree>
    <p:extLst>
      <p:ext uri="{BB962C8B-B14F-4D97-AF65-F5344CB8AC3E}">
        <p14:creationId xmlns:p14="http://schemas.microsoft.com/office/powerpoint/2010/main" val="32059451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Do: </a:t>
            </a:r>
            <a:r>
              <a:rPr lang="en-US" b="0" dirty="0"/>
              <a:t>HIDE SLIDE FOR PRESENTATION</a:t>
            </a:r>
            <a:br>
              <a:rPr lang="en-US" b="0" dirty="0"/>
            </a:br>
            <a:endParaRPr lang="en-US" b="0" dirty="0"/>
          </a:p>
          <a:p>
            <a:r>
              <a:rPr lang="en-US" dirty="0"/>
              <a:t>Print and laminate for table copies.</a:t>
            </a:r>
          </a:p>
          <a:p>
            <a:endParaRPr lang="en-US" dirty="0"/>
          </a:p>
          <a:p>
            <a:pPr defTabSz="949836">
              <a:defRPr/>
            </a:pPr>
            <a:r>
              <a:rPr lang="en-US" dirty="0"/>
              <a:t>Have a piece of chart paper labeled, </a:t>
            </a:r>
            <a:r>
              <a:rPr lang="en-US" b="1" u="none" dirty="0"/>
              <a:t>“Pre-Training Reflection</a:t>
            </a:r>
            <a:r>
              <a:rPr lang="en-US" b="1" u="none" baseline="0" dirty="0"/>
              <a:t> Questions.”</a:t>
            </a:r>
          </a:p>
          <a:p>
            <a:pPr defTabSz="949836">
              <a:defRPr/>
            </a:pPr>
            <a:endParaRPr lang="en-US" b="1" dirty="0"/>
          </a:p>
          <a:p>
            <a:endParaRPr lang="en-US" dirty="0"/>
          </a:p>
        </p:txBody>
      </p:sp>
    </p:spTree>
    <p:extLst>
      <p:ext uri="{BB962C8B-B14F-4D97-AF65-F5344CB8AC3E}">
        <p14:creationId xmlns:p14="http://schemas.microsoft.com/office/powerpoint/2010/main" val="23572862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Say: </a:t>
            </a:r>
            <a:r>
              <a:rPr lang="en-US" b="0" baseline="0" dirty="0"/>
              <a:t>Read the slide</a:t>
            </a:r>
            <a:endParaRPr lang="en-US" b="1" dirty="0"/>
          </a:p>
        </p:txBody>
      </p:sp>
    </p:spTree>
    <p:extLst>
      <p:ext uri="{BB962C8B-B14F-4D97-AF65-F5344CB8AC3E}">
        <p14:creationId xmlns:p14="http://schemas.microsoft.com/office/powerpoint/2010/main" val="227789604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a:t>
            </a:r>
            <a:r>
              <a:rPr lang="en-US" b="1" baseline="0" dirty="0"/>
              <a:t> Know: </a:t>
            </a:r>
            <a:r>
              <a:rPr lang="en-US" b="0" baseline="0" dirty="0"/>
              <a:t>This is one way to access the linkage level and nodes. After clicking on DLM Resources, you will be redirected to DLM page, or give the participants this web site: </a:t>
            </a:r>
            <a:r>
              <a:rPr lang="en-US" u="sng" baseline="0" dirty="0"/>
              <a:t>https://dynamiclearningmaps.org/erp_ie.</a:t>
            </a:r>
          </a:p>
          <a:p>
            <a:endParaRPr lang="en-US" b="1" dirty="0"/>
          </a:p>
          <a:p>
            <a:r>
              <a:rPr lang="en-US" b="1" dirty="0"/>
              <a:t>To Say: </a:t>
            </a:r>
            <a:r>
              <a:rPr lang="en-US" dirty="0"/>
              <a:t>Follow directions to access</a:t>
            </a:r>
            <a:r>
              <a:rPr lang="en-US" baseline="0" dirty="0"/>
              <a:t> Node levels per grade level EE or use the Dynamic Learning Maps link. Have participants explore a grade level in ELA and math. What did you discover about your linkage level?</a:t>
            </a:r>
          </a:p>
          <a:p>
            <a:endParaRPr lang="en-US" baseline="0" dirty="0"/>
          </a:p>
          <a:p>
            <a:pPr defTabSz="931774">
              <a:defRPr/>
            </a:pPr>
            <a:r>
              <a:rPr lang="en-US" altLang="en-US" b="1" dirty="0">
                <a:latin typeface="Arial" pitchFamily="34" charset="0"/>
                <a:cs typeface="Arial" pitchFamily="34" charset="0"/>
              </a:rPr>
              <a:t>To Do:</a:t>
            </a:r>
            <a:r>
              <a:rPr lang="en-US" altLang="en-US" b="1" baseline="0" dirty="0">
                <a:latin typeface="Arial" pitchFamily="34" charset="0"/>
                <a:cs typeface="Arial" pitchFamily="34" charset="0"/>
              </a:rPr>
              <a:t> </a:t>
            </a:r>
            <a:r>
              <a:rPr lang="en-US" altLang="en-US" b="0" baseline="0" dirty="0">
                <a:latin typeface="Arial" pitchFamily="34" charset="0"/>
                <a:cs typeface="Arial" pitchFamily="34" charset="0"/>
              </a:rPr>
              <a:t>Practice finding the Linkage Level and Nodes – Be sure to check this prior to training.</a:t>
            </a:r>
            <a:endParaRPr lang="en-US" altLang="en-US" b="0" dirty="0">
              <a:latin typeface="Arial" pitchFamily="34" charset="0"/>
              <a:cs typeface="Arial" pitchFamily="34" charset="0"/>
            </a:endParaRPr>
          </a:p>
          <a:p>
            <a:r>
              <a:rPr lang="en-US" u="sng" baseline="0" dirty="0"/>
              <a:t>https://dese.mo.gov/college-career-readiness/assessment/map-a</a:t>
            </a:r>
            <a:br>
              <a:rPr lang="en-US" u="sng" baseline="0" dirty="0"/>
            </a:br>
            <a:endParaRPr lang="en-US" u="sng" baseline="0" dirty="0"/>
          </a:p>
          <a:p>
            <a:r>
              <a:rPr lang="en-US" baseline="0" dirty="0"/>
              <a:t>Essential Elements website: </a:t>
            </a:r>
            <a:r>
              <a:rPr lang="en-US" u="sng" baseline="0" dirty="0"/>
              <a:t>https://dynamiclearningmaps.org/erp_ie</a:t>
            </a:r>
          </a:p>
        </p:txBody>
      </p:sp>
      <p:sp>
        <p:nvSpPr>
          <p:cNvPr id="4" name="Slide Number Placeholder 3"/>
          <p:cNvSpPr>
            <a:spLocks noGrp="1"/>
          </p:cNvSpPr>
          <p:nvPr>
            <p:ph type="sldNum" sz="quarter" idx="10"/>
          </p:nvPr>
        </p:nvSpPr>
        <p:spPr/>
        <p:txBody>
          <a:bodyPr/>
          <a:lstStyle/>
          <a:p>
            <a:fld id="{CD827DFB-7249-4730-B9E9-C72162C72FCA}" type="slidenum">
              <a:rPr lang="en-US" smtClean="0"/>
              <a:t>61</a:t>
            </a:fld>
            <a:endParaRPr lang="en-US" dirty="0"/>
          </a:p>
        </p:txBody>
      </p:sp>
    </p:spTree>
    <p:extLst>
      <p:ext uri="{BB962C8B-B14F-4D97-AF65-F5344CB8AC3E}">
        <p14:creationId xmlns:p14="http://schemas.microsoft.com/office/powerpoint/2010/main" val="14940372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baseline="0" dirty="0"/>
              <a:t>To Know: </a:t>
            </a:r>
            <a:r>
              <a:rPr lang="en-US" b="0" i="0" baseline="0" dirty="0"/>
              <a:t>NOTE: This slide is subject to change – always keep abreast of new terminology. Blueprints may disappear or change in the future.</a:t>
            </a:r>
          </a:p>
          <a:p>
            <a:r>
              <a:rPr lang="en-US" b="0" i="0" baseline="0" dirty="0"/>
              <a:t>Educators will have prior knowledge with regard to Blueprints if they participated in the MAP-A new and/or MAP-A experienced modules.</a:t>
            </a:r>
          </a:p>
          <a:p>
            <a:endParaRPr lang="en-US" i="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To Say</a:t>
            </a:r>
            <a:r>
              <a:rPr lang="en-US" baseline="0" dirty="0"/>
              <a:t>: Only a small portion of the EE are on the blueprint. These are the EEs that are available for </a:t>
            </a:r>
            <a:r>
              <a:rPr lang="en-US" baseline="0" dirty="0" err="1"/>
              <a:t>testlets</a:t>
            </a:r>
            <a:r>
              <a:rPr lang="en-US" baseline="0" dirty="0"/>
              <a:t> to be delivered to students.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US" b="1" dirty="0"/>
              <a:t>To Do: </a:t>
            </a:r>
            <a:r>
              <a:rPr lang="en-US" b="0" dirty="0"/>
              <a:t>Review slide</a:t>
            </a:r>
            <a:r>
              <a:rPr lang="en-US" dirty="0"/>
              <a:t> and ask participants </a:t>
            </a:r>
            <a:r>
              <a:rPr lang="en-US" baseline="0" dirty="0"/>
              <a:t>to think about individual students. How do you use the Blueprints to address students’ needs?</a:t>
            </a:r>
          </a:p>
          <a:p>
            <a:r>
              <a:rPr lang="en-US" baseline="0" dirty="0"/>
              <a:t>Stress to participants that IEP goals are a TEAM decision.</a:t>
            </a:r>
          </a:p>
        </p:txBody>
      </p:sp>
      <p:sp>
        <p:nvSpPr>
          <p:cNvPr id="4" name="Slide Number Placeholder 3"/>
          <p:cNvSpPr>
            <a:spLocks noGrp="1"/>
          </p:cNvSpPr>
          <p:nvPr>
            <p:ph type="sldNum" sz="quarter" idx="10"/>
          </p:nvPr>
        </p:nvSpPr>
        <p:spPr/>
        <p:txBody>
          <a:bodyPr/>
          <a:lstStyle/>
          <a:p>
            <a:fld id="{CD827DFB-7249-4730-B9E9-C72162C72FCA}" type="slidenum">
              <a:rPr lang="en-US" smtClean="0"/>
              <a:t>62</a:t>
            </a:fld>
            <a:endParaRPr lang="en-US" dirty="0"/>
          </a:p>
        </p:txBody>
      </p:sp>
    </p:spTree>
    <p:extLst>
      <p:ext uri="{BB962C8B-B14F-4D97-AF65-F5344CB8AC3E}">
        <p14:creationId xmlns:p14="http://schemas.microsoft.com/office/powerpoint/2010/main" val="55784826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itchFamily="34" charset="0"/>
                <a:cs typeface="Arial" pitchFamily="34" charset="0"/>
              </a:rPr>
              <a:t>To Know: </a:t>
            </a:r>
            <a:r>
              <a:rPr lang="en-US" altLang="en-US" b="0" dirty="0">
                <a:latin typeface="Arial" pitchFamily="34" charset="0"/>
                <a:cs typeface="Arial" pitchFamily="34" charset="0"/>
              </a:rPr>
              <a:t>Foundational</a:t>
            </a:r>
            <a:r>
              <a:rPr lang="en-US" altLang="en-US" b="0" baseline="0" dirty="0">
                <a:latin typeface="Arial" pitchFamily="34" charset="0"/>
                <a:cs typeface="Arial" pitchFamily="34" charset="0"/>
              </a:rPr>
              <a:t> skills provide the foundation for academic skills. They provide learning progressions by including multiple and alternate pathways through which students develop content knowledge. As of June 2020, ELA map includes more than 2000 nodes and math map has more than 2300 nodes. DLM Test Administration Manual 2020-2021 v. IE. 7/23/2020 page 20.</a:t>
            </a:r>
          </a:p>
          <a:p>
            <a:endParaRPr lang="en-US" altLang="en-US" b="1" dirty="0">
              <a:latin typeface="Arial" pitchFamily="34" charset="0"/>
              <a:cs typeface="Arial" pitchFamily="34" charset="0"/>
            </a:endParaRPr>
          </a:p>
          <a:p>
            <a:r>
              <a:rPr lang="en-US" altLang="en-US" b="1" dirty="0">
                <a:latin typeface="Arial" pitchFamily="34" charset="0"/>
                <a:cs typeface="Arial" pitchFamily="34" charset="0"/>
              </a:rPr>
              <a:t>To Say: </a:t>
            </a:r>
          </a:p>
          <a:p>
            <a:r>
              <a:rPr lang="en-US" altLang="en-US" dirty="0">
                <a:latin typeface="Arial" pitchFamily="34" charset="0"/>
                <a:cs typeface="Arial" pitchFamily="34" charset="0"/>
              </a:rPr>
              <a:t>What do you notice? </a:t>
            </a:r>
          </a:p>
          <a:p>
            <a:r>
              <a:rPr lang="en-US" altLang="en-US" dirty="0">
                <a:latin typeface="Arial" pitchFamily="34" charset="0"/>
                <a:cs typeface="Arial" pitchFamily="34" charset="0"/>
              </a:rPr>
              <a:t>What do you see? </a:t>
            </a:r>
          </a:p>
          <a:p>
            <a:r>
              <a:rPr lang="en-US" altLang="en-US" dirty="0">
                <a:latin typeface="Arial" pitchFamily="34" charset="0"/>
                <a:cs typeface="Arial" pitchFamily="34" charset="0"/>
              </a:rPr>
              <a:t>Report out at table.</a:t>
            </a:r>
          </a:p>
          <a:p>
            <a:endParaRPr lang="en-US" altLang="en-US" dirty="0">
              <a:latin typeface="Arial" pitchFamily="34" charset="0"/>
              <a:cs typeface="Arial" pitchFamily="34" charset="0"/>
            </a:endParaRPr>
          </a:p>
          <a:p>
            <a:r>
              <a:rPr lang="en-US" altLang="en-US" b="1" dirty="0">
                <a:latin typeface="Arial" pitchFamily="34" charset="0"/>
                <a:cs typeface="Arial" pitchFamily="34" charset="0"/>
              </a:rPr>
              <a:t>To</a:t>
            </a:r>
            <a:r>
              <a:rPr lang="en-US" altLang="en-US" b="1" baseline="0" dirty="0">
                <a:latin typeface="Arial" pitchFamily="34" charset="0"/>
                <a:cs typeface="Arial" pitchFamily="34" charset="0"/>
              </a:rPr>
              <a:t> Do</a:t>
            </a:r>
            <a:r>
              <a:rPr lang="en-US" altLang="en-US" baseline="0" dirty="0">
                <a:latin typeface="Arial" pitchFamily="34" charset="0"/>
                <a:cs typeface="Arial" pitchFamily="34" charset="0"/>
              </a:rPr>
              <a:t>: Make and laminate table copies of </a:t>
            </a:r>
            <a:r>
              <a:rPr lang="en-US" altLang="en-US" b="1" dirty="0">
                <a:latin typeface="Arial" pitchFamily="34" charset="0"/>
                <a:cs typeface="Arial" pitchFamily="34" charset="0"/>
              </a:rPr>
              <a:t>Foundational Maps</a:t>
            </a:r>
            <a:r>
              <a:rPr lang="en-US" altLang="en-US" dirty="0">
                <a:latin typeface="Arial" pitchFamily="34" charset="0"/>
                <a:cs typeface="Arial" pitchFamily="34" charset="0"/>
              </a:rPr>
              <a:t> for the participants to view. Have</a:t>
            </a:r>
            <a:r>
              <a:rPr lang="en-US" altLang="en-US" baseline="0" dirty="0">
                <a:latin typeface="Arial" pitchFamily="34" charset="0"/>
                <a:cs typeface="Arial" pitchFamily="34" charset="0"/>
              </a:rPr>
              <a:t> them</a:t>
            </a:r>
            <a:r>
              <a:rPr lang="en-US" altLang="en-US" dirty="0">
                <a:latin typeface="Arial" pitchFamily="34" charset="0"/>
                <a:cs typeface="Arial" pitchFamily="34" charset="0"/>
              </a:rPr>
              <a:t> discuss what they see and learned</a:t>
            </a:r>
            <a:r>
              <a:rPr lang="en-US" altLang="en-US" baseline="0" dirty="0">
                <a:latin typeface="Arial" pitchFamily="34" charset="0"/>
                <a:cs typeface="Arial" pitchFamily="34" charset="0"/>
              </a:rPr>
              <a:t> (</a:t>
            </a:r>
            <a:r>
              <a:rPr lang="en-US" altLang="en-US" dirty="0">
                <a:latin typeface="Arial" pitchFamily="34" charset="0"/>
                <a:cs typeface="Arial" pitchFamily="34" charset="0"/>
              </a:rPr>
              <a:t>Han</a:t>
            </a:r>
            <a:r>
              <a:rPr lang="en-US" altLang="en-US" baseline="0" dirty="0">
                <a:latin typeface="Arial" pitchFamily="34" charset="0"/>
                <a:cs typeface="Arial" pitchFamily="34" charset="0"/>
              </a:rPr>
              <a:t>dout #3 and #4). </a:t>
            </a:r>
            <a:r>
              <a:rPr lang="en-US" altLang="en-US" dirty="0">
                <a:latin typeface="Arial" pitchFamily="34" charset="0"/>
                <a:cs typeface="Arial" pitchFamily="34" charset="0"/>
              </a:rPr>
              <a:t>These 150 Foundational Skills are what all the nodes link back to as the base of learning</a:t>
            </a:r>
            <a:r>
              <a:rPr lang="en-US" altLang="en-US" baseline="0" dirty="0">
                <a:latin typeface="Arial" pitchFamily="34" charset="0"/>
                <a:cs typeface="Arial" pitchFamily="34" charset="0"/>
              </a:rPr>
              <a:t> or</a:t>
            </a:r>
            <a:r>
              <a:rPr lang="en-US" altLang="en-US" dirty="0">
                <a:latin typeface="Arial" pitchFamily="34" charset="0"/>
                <a:cs typeface="Arial" pitchFamily="34" charset="0"/>
              </a:rPr>
              <a:t> the Foundation of learning. Some of these are linked to each other, as well, but they are the basic lowest subset of all the skills required. </a:t>
            </a:r>
          </a:p>
          <a:p>
            <a:endParaRPr lang="en-US" altLang="en-US" dirty="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u="sng" dirty="0">
                <a:latin typeface="Arial" pitchFamily="34" charset="0"/>
                <a:cs typeface="Arial" pitchFamily="34" charset="0"/>
              </a:rPr>
              <a:t>http://www.dynamiclearningmaps.org/sites/default/files/documents/ERP/foundational_maps-all_grades.pdf</a:t>
            </a:r>
          </a:p>
        </p:txBody>
      </p:sp>
      <p:sp>
        <p:nvSpPr>
          <p:cNvPr id="4" name="Slide Number Placeholder 3"/>
          <p:cNvSpPr>
            <a:spLocks noGrp="1"/>
          </p:cNvSpPr>
          <p:nvPr>
            <p:ph type="sldNum" sz="quarter" idx="10"/>
          </p:nvPr>
        </p:nvSpPr>
        <p:spPr/>
        <p:txBody>
          <a:bodyPr/>
          <a:lstStyle/>
          <a:p>
            <a:fld id="{CD827DFB-7249-4730-B9E9-C72162C72FCA}" type="slidenum">
              <a:rPr lang="en-US" smtClean="0"/>
              <a:t>63</a:t>
            </a:fld>
            <a:endParaRPr lang="en-US" dirty="0"/>
          </a:p>
        </p:txBody>
      </p:sp>
    </p:spTree>
    <p:extLst>
      <p:ext uri="{BB962C8B-B14F-4D97-AF65-F5344CB8AC3E}">
        <p14:creationId xmlns:p14="http://schemas.microsoft.com/office/powerpoint/2010/main" val="26975389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Say: </a:t>
            </a:r>
            <a:r>
              <a:rPr lang="en-US" b="0" dirty="0"/>
              <a:t>Use the handout provided to reflect upon the previous section.</a:t>
            </a:r>
          </a:p>
          <a:p>
            <a:endParaRPr lang="en-US" b="1" dirty="0"/>
          </a:p>
          <a:p>
            <a:r>
              <a:rPr lang="en-US" b="1" dirty="0"/>
              <a:t>To Do: </a:t>
            </a:r>
            <a:r>
              <a:rPr lang="en-US" dirty="0"/>
              <a:t>Give participants HO #5</a:t>
            </a:r>
            <a:r>
              <a:rPr lang="en-US" baseline="0" dirty="0"/>
              <a:t> and have them complete a space on the page to document a new and/or important point from the training.</a:t>
            </a:r>
          </a:p>
          <a:p>
            <a:endParaRPr lang="en-US" baseline="0" dirty="0"/>
          </a:p>
          <a:p>
            <a:endParaRPr lang="en-US" alt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CD827DFB-7249-4730-B9E9-C72162C72FCA}" type="slidenum">
              <a:rPr lang="en-US" smtClean="0"/>
              <a:t>64</a:t>
            </a:fld>
            <a:endParaRPr lang="en-US" dirty="0"/>
          </a:p>
        </p:txBody>
      </p:sp>
    </p:spTree>
    <p:extLst>
      <p:ext uri="{BB962C8B-B14F-4D97-AF65-F5344CB8AC3E}">
        <p14:creationId xmlns:p14="http://schemas.microsoft.com/office/powerpoint/2010/main" val="46888719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a:t>
            </a:r>
            <a:r>
              <a:rPr lang="en-US" b="1" baseline="0" dirty="0"/>
              <a:t> Know: </a:t>
            </a:r>
            <a:r>
              <a:rPr lang="en-US" b="0" baseline="0" dirty="0"/>
              <a:t>Transition slide Section 5 begins.</a:t>
            </a:r>
            <a:endParaRPr lang="en-US" b="1" dirty="0"/>
          </a:p>
        </p:txBody>
      </p:sp>
    </p:spTree>
    <p:extLst>
      <p:ext uri="{BB962C8B-B14F-4D97-AF65-F5344CB8AC3E}">
        <p14:creationId xmlns:p14="http://schemas.microsoft.com/office/powerpoint/2010/main" val="60114983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Know: </a:t>
            </a:r>
            <a:r>
              <a:rPr lang="en-US" dirty="0"/>
              <a:t>Transition</a:t>
            </a:r>
            <a:r>
              <a:rPr lang="en-US" baseline="0" dirty="0"/>
              <a:t> slide</a:t>
            </a:r>
            <a:endParaRPr lang="en-US" dirty="0"/>
          </a:p>
        </p:txBody>
      </p:sp>
    </p:spTree>
    <p:extLst>
      <p:ext uri="{BB962C8B-B14F-4D97-AF65-F5344CB8AC3E}">
        <p14:creationId xmlns:p14="http://schemas.microsoft.com/office/powerpoint/2010/main" val="9246771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To Know: </a:t>
            </a:r>
            <a:r>
              <a:rPr lang="en-US" dirty="0"/>
              <a:t>This slide could be laminated and put on tables so that participants can have a guide to follow through the six-step process. It could also be printed as an additional (optional) handout.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1" dirty="0"/>
              <a:t>To Say</a:t>
            </a:r>
            <a:r>
              <a:rPr lang="en-US" dirty="0"/>
              <a:t>: Read slide and discuss. Writing the section of the IEP that links to the MAP-A Essential Elements involves six steps. Each of these six steps will be described in detail.</a:t>
            </a:r>
          </a:p>
        </p:txBody>
      </p:sp>
    </p:spTree>
    <p:extLst>
      <p:ext uri="{BB962C8B-B14F-4D97-AF65-F5344CB8AC3E}">
        <p14:creationId xmlns:p14="http://schemas.microsoft.com/office/powerpoint/2010/main" val="200196063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To Know: </a:t>
            </a:r>
            <a:r>
              <a:rPr lang="en-US" i="0" baseline="0" dirty="0"/>
              <a:t>This slide is subject to change – always keep abreast of new terminology.</a:t>
            </a:r>
          </a:p>
          <a:p>
            <a:pPr marL="0" marR="0" indent="0" algn="l" defTabSz="914400" rtl="0" eaLnBrk="1" fontAlgn="auto" latinLnBrk="0" hangingPunct="1">
              <a:lnSpc>
                <a:spcPct val="100000"/>
              </a:lnSpc>
              <a:spcBef>
                <a:spcPts val="0"/>
              </a:spcBef>
              <a:spcAft>
                <a:spcPts val="0"/>
              </a:spcAft>
              <a:buClrTx/>
              <a:buSzTx/>
              <a:buFontTx/>
              <a:buNone/>
              <a:tabLst/>
              <a:defRPr/>
            </a:pPr>
            <a:endParaRPr lang="en-US" i="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To Say:</a:t>
            </a:r>
            <a:r>
              <a:rPr lang="en-US" b="0" baseline="0" dirty="0"/>
              <a:t> Always use the student’s grade level of record to choose Essential Element. Remember linkage levels represent a path toward the standard.</a:t>
            </a:r>
            <a:endParaRPr lang="en-US" b="1"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a:p>
          <a:p>
            <a:r>
              <a:rPr lang="en-US" b="1" baseline="0" dirty="0"/>
              <a:t>To Do</a:t>
            </a:r>
            <a:r>
              <a:rPr lang="en-US" baseline="0" dirty="0"/>
              <a:t>: Look at EE on the website. Look at EE grade level mini map with a specific student in mind. Have participants use the IEP they brought and identify the grade level of their student.</a:t>
            </a:r>
          </a:p>
          <a:p>
            <a:pPr defTabSz="931774">
              <a:defRPr/>
            </a:pPr>
            <a:endParaRPr lang="en-US" baseline="0" dirty="0"/>
          </a:p>
          <a:p>
            <a:endParaRPr lang="en-US" baseline="0" dirty="0"/>
          </a:p>
          <a:p>
            <a:endParaRPr lang="en-US" alt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CD827DFB-7249-4730-B9E9-C72162C72FCA}" type="slidenum">
              <a:rPr lang="en-US" smtClean="0"/>
              <a:t>68</a:t>
            </a:fld>
            <a:endParaRPr lang="en-US" dirty="0"/>
          </a:p>
        </p:txBody>
      </p:sp>
    </p:spTree>
    <p:extLst>
      <p:ext uri="{BB962C8B-B14F-4D97-AF65-F5344CB8AC3E}">
        <p14:creationId xmlns:p14="http://schemas.microsoft.com/office/powerpoint/2010/main" val="71616523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704">
              <a:spcBef>
                <a:spcPct val="30000"/>
              </a:spcBef>
              <a:defRPr sz="1200">
                <a:solidFill>
                  <a:schemeClr val="tx1"/>
                </a:solidFill>
                <a:latin typeface="Arial" pitchFamily="34" charset="0"/>
                <a:cs typeface="Arial" pitchFamily="34" charset="0"/>
              </a:defRPr>
            </a:lvl1pPr>
            <a:lvl2pPr marL="749547" indent="-287541" defTabSz="933704">
              <a:spcBef>
                <a:spcPct val="30000"/>
              </a:spcBef>
              <a:defRPr sz="1200">
                <a:solidFill>
                  <a:schemeClr val="tx1"/>
                </a:solidFill>
                <a:latin typeface="Arial" pitchFamily="34" charset="0"/>
                <a:cs typeface="Arial" pitchFamily="34" charset="0"/>
              </a:defRPr>
            </a:lvl2pPr>
            <a:lvl3pPr marL="1155015" indent="-229387" defTabSz="933704">
              <a:spcBef>
                <a:spcPct val="30000"/>
              </a:spcBef>
              <a:defRPr sz="1200">
                <a:solidFill>
                  <a:schemeClr val="tx1"/>
                </a:solidFill>
                <a:latin typeface="Arial" pitchFamily="34" charset="0"/>
                <a:cs typeface="Arial" pitchFamily="34" charset="0"/>
              </a:defRPr>
            </a:lvl3pPr>
            <a:lvl4pPr marL="1617020" indent="-229387" defTabSz="933704">
              <a:spcBef>
                <a:spcPct val="30000"/>
              </a:spcBef>
              <a:defRPr sz="1200">
                <a:solidFill>
                  <a:schemeClr val="tx1"/>
                </a:solidFill>
                <a:latin typeface="Arial" pitchFamily="34" charset="0"/>
                <a:cs typeface="Arial" pitchFamily="34" charset="0"/>
              </a:defRPr>
            </a:lvl4pPr>
            <a:lvl5pPr marL="2079025" indent="-229387" defTabSz="933704">
              <a:spcBef>
                <a:spcPct val="30000"/>
              </a:spcBef>
              <a:defRPr sz="1200">
                <a:solidFill>
                  <a:schemeClr val="tx1"/>
                </a:solidFill>
                <a:latin typeface="Arial" pitchFamily="34" charset="0"/>
                <a:cs typeface="Arial" pitchFamily="34" charset="0"/>
              </a:defRPr>
            </a:lvl5pPr>
            <a:lvl6pPr marL="2544261" indent="-229387" defTabSz="933704" eaLnBrk="0" fontAlgn="base" hangingPunct="0">
              <a:spcBef>
                <a:spcPct val="30000"/>
              </a:spcBef>
              <a:spcAft>
                <a:spcPct val="0"/>
              </a:spcAft>
              <a:defRPr sz="1200">
                <a:solidFill>
                  <a:schemeClr val="tx1"/>
                </a:solidFill>
                <a:latin typeface="Arial" pitchFamily="34" charset="0"/>
                <a:cs typeface="Arial" pitchFamily="34" charset="0"/>
              </a:defRPr>
            </a:lvl6pPr>
            <a:lvl7pPr marL="3009497" indent="-229387" defTabSz="933704" eaLnBrk="0" fontAlgn="base" hangingPunct="0">
              <a:spcBef>
                <a:spcPct val="30000"/>
              </a:spcBef>
              <a:spcAft>
                <a:spcPct val="0"/>
              </a:spcAft>
              <a:defRPr sz="1200">
                <a:solidFill>
                  <a:schemeClr val="tx1"/>
                </a:solidFill>
                <a:latin typeface="Arial" pitchFamily="34" charset="0"/>
                <a:cs typeface="Arial" pitchFamily="34" charset="0"/>
              </a:defRPr>
            </a:lvl7pPr>
            <a:lvl8pPr marL="3474734" indent="-229387" defTabSz="933704" eaLnBrk="0" fontAlgn="base" hangingPunct="0">
              <a:spcBef>
                <a:spcPct val="30000"/>
              </a:spcBef>
              <a:spcAft>
                <a:spcPct val="0"/>
              </a:spcAft>
              <a:defRPr sz="1200">
                <a:solidFill>
                  <a:schemeClr val="tx1"/>
                </a:solidFill>
                <a:latin typeface="Arial" pitchFamily="34" charset="0"/>
                <a:cs typeface="Arial" pitchFamily="34" charset="0"/>
              </a:defRPr>
            </a:lvl8pPr>
            <a:lvl9pPr marL="3939970" indent="-229387" defTabSz="933704"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C10FF4F8-631C-4848-9757-52296AE24087}" type="slidenum">
              <a:rPr lang="en-US" altLang="en-US"/>
              <a:pPr>
                <a:spcBef>
                  <a:spcPct val="0"/>
                </a:spcBef>
              </a:pPr>
              <a:t>69</a:t>
            </a:fld>
            <a:endParaRPr lang="en-US" altLang="en-US" dirty="0"/>
          </a:p>
        </p:txBody>
      </p:sp>
      <p:sp>
        <p:nvSpPr>
          <p:cNvPr id="143363" name="Rectangle 2"/>
          <p:cNvSpPr>
            <a:spLocks noGrp="1" noRot="1" noChangeAspect="1" noChangeArrowheads="1" noTextEdit="1"/>
          </p:cNvSpPr>
          <p:nvPr>
            <p:ph type="sldImg"/>
          </p:nvPr>
        </p:nvSpPr>
        <p:spPr>
          <a:xfrm>
            <a:off x="693738" y="1181100"/>
            <a:ext cx="5665787" cy="3187700"/>
          </a:xfrm>
          <a:ln/>
        </p:spPr>
      </p:sp>
      <p:sp>
        <p:nvSpPr>
          <p:cNvPr id="78852"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b="1" dirty="0">
                <a:latin typeface="Arial" panose="020B0604020202020204" pitchFamily="34" charset="0"/>
                <a:cs typeface="Arial" panose="020B0604020202020204" pitchFamily="34" charset="0"/>
              </a:rPr>
              <a:t>To Know: </a:t>
            </a:r>
            <a:r>
              <a:rPr lang="en-US" altLang="en-US" b="0" dirty="0">
                <a:latin typeface="Arial" panose="020B0604020202020204" pitchFamily="34" charset="0"/>
                <a:cs typeface="Arial" panose="020B0604020202020204" pitchFamily="34" charset="0"/>
              </a:rPr>
              <a:t>All teachers</a:t>
            </a:r>
            <a:r>
              <a:rPr lang="en-US" altLang="en-US" b="0" baseline="0" dirty="0">
                <a:latin typeface="Arial" panose="020B0604020202020204" pitchFamily="34" charset="0"/>
                <a:cs typeface="Arial" panose="020B0604020202020204" pitchFamily="34" charset="0"/>
              </a:rPr>
              <a:t> need to work with and be familiar with the grade level standards.</a:t>
            </a:r>
          </a:p>
          <a:p>
            <a:pPr>
              <a:defRPr/>
            </a:pPr>
            <a:endParaRPr lang="en-US" altLang="en-US" b="1" dirty="0">
              <a:latin typeface="Arial" panose="020B0604020202020204" pitchFamily="34" charset="0"/>
              <a:cs typeface="Arial" panose="020B0604020202020204" pitchFamily="34" charset="0"/>
            </a:endParaRPr>
          </a:p>
          <a:p>
            <a:pPr>
              <a:defRPr/>
            </a:pPr>
            <a:r>
              <a:rPr lang="en-US" altLang="en-US" b="1" dirty="0">
                <a:latin typeface="Arial" panose="020B0604020202020204" pitchFamily="34" charset="0"/>
                <a:cs typeface="Arial" panose="020B0604020202020204" pitchFamily="34" charset="0"/>
              </a:rPr>
              <a:t>To Say: </a:t>
            </a:r>
            <a:r>
              <a:rPr lang="en-US" altLang="en-US" dirty="0">
                <a:latin typeface="Arial" panose="020B0604020202020204" pitchFamily="34" charset="0"/>
                <a:cs typeface="Arial" panose="020B0604020202020204" pitchFamily="34" charset="0"/>
              </a:rPr>
              <a:t>Follow the bullet points in the process to ensure understanding by:</a:t>
            </a:r>
          </a:p>
          <a:p>
            <a:pPr marL="176715" indent="-176715">
              <a:buFontTx/>
              <a:buChar char="-"/>
              <a:defRPr/>
            </a:pPr>
            <a:r>
              <a:rPr lang="en-US" altLang="en-US" dirty="0">
                <a:latin typeface="Arial" panose="020B0604020202020204" pitchFamily="34" charset="0"/>
                <a:cs typeface="Arial" panose="020B0604020202020204" pitchFamily="34" charset="0"/>
              </a:rPr>
              <a:t>putting student needs first</a:t>
            </a:r>
          </a:p>
          <a:p>
            <a:pPr marL="176715" indent="-176715">
              <a:buFontTx/>
              <a:buChar char="-"/>
              <a:defRPr/>
            </a:pPr>
            <a:r>
              <a:rPr lang="en-US" altLang="en-US" dirty="0">
                <a:latin typeface="Arial" panose="020B0604020202020204" pitchFamily="34" charset="0"/>
                <a:cs typeface="Arial" panose="020B0604020202020204" pitchFamily="34" charset="0"/>
              </a:rPr>
              <a:t>look at the standards in relation to the priorities within a grade or course in their district. Ask participants to think of which standards are ‘essential/priority’ or most important for the particular grade or course level. </a:t>
            </a:r>
          </a:p>
          <a:p>
            <a:pPr marL="176715" indent="-176715">
              <a:buFontTx/>
              <a:buChar char="-"/>
              <a:defRPr/>
            </a:pPr>
            <a:r>
              <a:rPr lang="en-US" altLang="en-US" dirty="0">
                <a:latin typeface="Arial" panose="020B0604020202020204" pitchFamily="34" charset="0"/>
                <a:cs typeface="Arial" panose="020B0604020202020204" pitchFamily="34" charset="0"/>
              </a:rPr>
              <a:t>think – LONG term– what the student will need for success over time</a:t>
            </a:r>
          </a:p>
          <a:p>
            <a:pPr marL="176715" indent="-176715">
              <a:buFontTx/>
              <a:buChar char="-"/>
              <a:defRPr/>
            </a:pPr>
            <a:endParaRPr lang="en-US" altLang="en-US"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cs typeface="Arial" panose="020B0604020202020204" pitchFamily="34" charset="0"/>
              </a:rPr>
              <a:t>To Do: </a:t>
            </a:r>
            <a:r>
              <a:rPr lang="en-US" altLang="en-US" b="0" dirty="0">
                <a:latin typeface="Arial" panose="020B0604020202020204" pitchFamily="34" charset="0"/>
                <a:cs typeface="Arial" panose="020B0604020202020204" pitchFamily="34" charset="0"/>
              </a:rPr>
              <a:t>Have participants read the slide.</a:t>
            </a:r>
            <a:endParaRPr lang="en-US" altLang="en-US" b="1" dirty="0">
              <a:latin typeface="Arial" panose="020B0604020202020204" pitchFamily="34" charset="0"/>
              <a:cs typeface="Arial" panose="020B0604020202020204" pitchFamily="34" charset="0"/>
            </a:endParaRPr>
          </a:p>
          <a:p>
            <a:pPr>
              <a:defRPr/>
            </a:pPr>
            <a:endParaRPr lang="en-US" altLang="en-US" b="1" i="1" dirty="0">
              <a:latin typeface="Arial" panose="020B0604020202020204" pitchFamily="34" charset="0"/>
              <a:cs typeface="Arial" panose="020B0604020202020204" pitchFamily="34" charset="0"/>
            </a:endParaRPr>
          </a:p>
          <a:p>
            <a:pPr marL="176715" indent="-176715">
              <a:buFontTx/>
              <a:buChar char="-"/>
              <a:defRPr/>
            </a:pPr>
            <a:endParaRPr lang="en-US" altLang="en-US" dirty="0">
              <a:latin typeface="Arial" panose="020B0604020202020204" pitchFamily="34" charset="0"/>
              <a:cs typeface="Arial" panose="020B0604020202020204" pitchFamily="34" charset="0"/>
            </a:endParaRPr>
          </a:p>
          <a:p>
            <a:pPr marL="176715" indent="-176715">
              <a:buFontTx/>
              <a:buChar char="-"/>
              <a:defRPr/>
            </a:pPr>
            <a:endParaRPr lang="en-US" altLang="en-US" dirty="0">
              <a:latin typeface="Arial" panose="020B0604020202020204" pitchFamily="34" charset="0"/>
              <a:cs typeface="Arial" panose="020B0604020202020204" pitchFamily="34" charset="0"/>
            </a:endParaRPr>
          </a:p>
          <a:p>
            <a:pPr marL="176715" indent="-176715">
              <a:buFontTx/>
              <a:buChar char="-"/>
              <a:defRPr/>
            </a:pPr>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9003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spcBef>
                <a:spcPts val="640"/>
              </a:spcBef>
              <a:buSzPts val="3200"/>
              <a:buNone/>
            </a:pPr>
            <a:r>
              <a:rPr lang="en-US" b="1" dirty="0"/>
              <a:t>To Know: </a:t>
            </a:r>
            <a:r>
              <a:rPr lang="en-US" dirty="0"/>
              <a:t>Slides 8 through 14 may be inserted into the face-to-face presentation to make it virtual. </a:t>
            </a:r>
          </a:p>
          <a:p>
            <a:pPr marL="0" lvl="0" indent="0">
              <a:spcBef>
                <a:spcPts val="640"/>
              </a:spcBef>
              <a:buSzPts val="3200"/>
              <a:buNone/>
            </a:pPr>
            <a:r>
              <a:rPr lang="en-US" dirty="0">
                <a:solidFill>
                  <a:srgbClr val="000810"/>
                </a:solidFill>
                <a:ea typeface="Calibri"/>
                <a:cs typeface="Calibri"/>
                <a:sym typeface="Calibri"/>
              </a:rPr>
              <a:t>Section 1: Opening and Introductions</a:t>
            </a:r>
          </a:p>
          <a:p>
            <a:pPr marL="0" lvl="0" indent="0">
              <a:spcBef>
                <a:spcPts val="640"/>
              </a:spcBef>
              <a:buSzPts val="3200"/>
              <a:buNone/>
            </a:pPr>
            <a:r>
              <a:rPr lang="en-US" dirty="0">
                <a:solidFill>
                  <a:srgbClr val="000810"/>
                </a:solidFill>
                <a:ea typeface="Calibri"/>
                <a:cs typeface="Calibri"/>
                <a:sym typeface="Calibri"/>
              </a:rPr>
              <a:t>Section 2: pre-assessment</a:t>
            </a:r>
          </a:p>
          <a:p>
            <a:pPr marL="0" lvl="0" indent="0">
              <a:spcBef>
                <a:spcPts val="640"/>
              </a:spcBef>
              <a:buSzPts val="3200"/>
              <a:buNone/>
            </a:pPr>
            <a:r>
              <a:rPr lang="en-US" dirty="0">
                <a:solidFill>
                  <a:srgbClr val="000810"/>
                </a:solidFill>
                <a:ea typeface="Calibri"/>
                <a:cs typeface="Calibri"/>
                <a:sym typeface="Calibri"/>
              </a:rPr>
              <a:t>Section 3: Why Standards Based IEP using Essential Elements are Important</a:t>
            </a:r>
          </a:p>
          <a:p>
            <a:pPr marL="0" lvl="0" indent="0">
              <a:spcBef>
                <a:spcPts val="640"/>
              </a:spcBef>
              <a:buSzPts val="3200"/>
              <a:buNone/>
            </a:pPr>
            <a:r>
              <a:rPr lang="en-US" dirty="0">
                <a:solidFill>
                  <a:srgbClr val="000810"/>
                </a:solidFill>
                <a:ea typeface="Calibri"/>
                <a:cs typeface="Calibri"/>
                <a:sym typeface="Calibri"/>
              </a:rPr>
              <a:t>Section 4: Overview of Missouri Learning Standards and Dynamic Learning Maps</a:t>
            </a:r>
          </a:p>
          <a:p>
            <a:pPr marL="0" lvl="0" indent="0">
              <a:spcBef>
                <a:spcPts val="640"/>
              </a:spcBef>
              <a:buSzPts val="3200"/>
              <a:buNone/>
            </a:pPr>
            <a:r>
              <a:rPr lang="en-US" dirty="0">
                <a:solidFill>
                  <a:srgbClr val="000810"/>
                </a:solidFill>
                <a:ea typeface="Calibri"/>
                <a:cs typeface="Calibri"/>
                <a:sym typeface="Calibri"/>
              </a:rPr>
              <a:t>Section 5: Navigating Six Steps to Successful Implementation of Essential Elements</a:t>
            </a:r>
          </a:p>
          <a:p>
            <a:pPr marL="0" indent="0">
              <a:spcBef>
                <a:spcPts val="640"/>
              </a:spcBef>
              <a:buSzPts val="3200"/>
              <a:buNone/>
            </a:pPr>
            <a:r>
              <a:rPr lang="en-US" dirty="0">
                <a:solidFill>
                  <a:srgbClr val="000810"/>
                </a:solidFill>
                <a:ea typeface="Calibri"/>
                <a:cs typeface="Calibri"/>
                <a:sym typeface="Calibri"/>
              </a:rPr>
              <a:t>Section 6: </a:t>
            </a:r>
            <a:r>
              <a:rPr lang="en-US" dirty="0">
                <a:solidFill>
                  <a:srgbClr val="080808"/>
                </a:solidFill>
              </a:rPr>
              <a:t>Standards Based IEP Using Essential Elements in Action through Closing and Follow-up</a:t>
            </a:r>
          </a:p>
          <a:p>
            <a:pPr marL="0" lvl="0" indent="0">
              <a:spcBef>
                <a:spcPts val="640"/>
              </a:spcBef>
              <a:buSzPts val="3200"/>
              <a:buNone/>
            </a:pPr>
            <a:r>
              <a:rPr lang="en-US" dirty="0">
                <a:solidFill>
                  <a:srgbClr val="080808"/>
                </a:solidFill>
                <a:ea typeface="Calibri"/>
                <a:cs typeface="Calibri"/>
                <a:sym typeface="Calibri"/>
              </a:rPr>
              <a:t>	</a:t>
            </a:r>
            <a:endParaRPr lang="en-US" dirty="0"/>
          </a:p>
        </p:txBody>
      </p:sp>
    </p:spTree>
    <p:extLst>
      <p:ext uri="{BB962C8B-B14F-4D97-AF65-F5344CB8AC3E}">
        <p14:creationId xmlns:p14="http://schemas.microsoft.com/office/powerpoint/2010/main" val="27232300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704">
              <a:spcBef>
                <a:spcPct val="30000"/>
              </a:spcBef>
              <a:defRPr sz="1200">
                <a:solidFill>
                  <a:schemeClr val="tx1"/>
                </a:solidFill>
                <a:latin typeface="Arial" pitchFamily="34" charset="0"/>
                <a:cs typeface="Arial" pitchFamily="34" charset="0"/>
              </a:defRPr>
            </a:lvl1pPr>
            <a:lvl2pPr marL="749547" indent="-287541" defTabSz="933704">
              <a:spcBef>
                <a:spcPct val="30000"/>
              </a:spcBef>
              <a:defRPr sz="1200">
                <a:solidFill>
                  <a:schemeClr val="tx1"/>
                </a:solidFill>
                <a:latin typeface="Arial" pitchFamily="34" charset="0"/>
                <a:cs typeface="Arial" pitchFamily="34" charset="0"/>
              </a:defRPr>
            </a:lvl2pPr>
            <a:lvl3pPr marL="1155015" indent="-229387" defTabSz="933704">
              <a:spcBef>
                <a:spcPct val="30000"/>
              </a:spcBef>
              <a:defRPr sz="1200">
                <a:solidFill>
                  <a:schemeClr val="tx1"/>
                </a:solidFill>
                <a:latin typeface="Arial" pitchFamily="34" charset="0"/>
                <a:cs typeface="Arial" pitchFamily="34" charset="0"/>
              </a:defRPr>
            </a:lvl3pPr>
            <a:lvl4pPr marL="1617020" indent="-229387" defTabSz="933704">
              <a:spcBef>
                <a:spcPct val="30000"/>
              </a:spcBef>
              <a:defRPr sz="1200">
                <a:solidFill>
                  <a:schemeClr val="tx1"/>
                </a:solidFill>
                <a:latin typeface="Arial" pitchFamily="34" charset="0"/>
                <a:cs typeface="Arial" pitchFamily="34" charset="0"/>
              </a:defRPr>
            </a:lvl4pPr>
            <a:lvl5pPr marL="2079025" indent="-229387" defTabSz="933704">
              <a:spcBef>
                <a:spcPct val="30000"/>
              </a:spcBef>
              <a:defRPr sz="1200">
                <a:solidFill>
                  <a:schemeClr val="tx1"/>
                </a:solidFill>
                <a:latin typeface="Arial" pitchFamily="34" charset="0"/>
                <a:cs typeface="Arial" pitchFamily="34" charset="0"/>
              </a:defRPr>
            </a:lvl5pPr>
            <a:lvl6pPr marL="2544261" indent="-229387" defTabSz="933704" eaLnBrk="0" fontAlgn="base" hangingPunct="0">
              <a:spcBef>
                <a:spcPct val="30000"/>
              </a:spcBef>
              <a:spcAft>
                <a:spcPct val="0"/>
              </a:spcAft>
              <a:defRPr sz="1200">
                <a:solidFill>
                  <a:schemeClr val="tx1"/>
                </a:solidFill>
                <a:latin typeface="Arial" pitchFamily="34" charset="0"/>
                <a:cs typeface="Arial" pitchFamily="34" charset="0"/>
              </a:defRPr>
            </a:lvl6pPr>
            <a:lvl7pPr marL="3009497" indent="-229387" defTabSz="933704" eaLnBrk="0" fontAlgn="base" hangingPunct="0">
              <a:spcBef>
                <a:spcPct val="30000"/>
              </a:spcBef>
              <a:spcAft>
                <a:spcPct val="0"/>
              </a:spcAft>
              <a:defRPr sz="1200">
                <a:solidFill>
                  <a:schemeClr val="tx1"/>
                </a:solidFill>
                <a:latin typeface="Arial" pitchFamily="34" charset="0"/>
                <a:cs typeface="Arial" pitchFamily="34" charset="0"/>
              </a:defRPr>
            </a:lvl7pPr>
            <a:lvl8pPr marL="3474734" indent="-229387" defTabSz="933704" eaLnBrk="0" fontAlgn="base" hangingPunct="0">
              <a:spcBef>
                <a:spcPct val="30000"/>
              </a:spcBef>
              <a:spcAft>
                <a:spcPct val="0"/>
              </a:spcAft>
              <a:defRPr sz="1200">
                <a:solidFill>
                  <a:schemeClr val="tx1"/>
                </a:solidFill>
                <a:latin typeface="Arial" pitchFamily="34" charset="0"/>
                <a:cs typeface="Arial" pitchFamily="34" charset="0"/>
              </a:defRPr>
            </a:lvl8pPr>
            <a:lvl9pPr marL="3939970" indent="-229387" defTabSz="933704"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A37FC3E7-2B72-4F84-8E40-2560B7184882}" type="slidenum">
              <a:rPr lang="en-US" altLang="en-US"/>
              <a:pPr>
                <a:spcBef>
                  <a:spcPct val="0"/>
                </a:spcBef>
              </a:pPr>
              <a:t>70</a:t>
            </a:fld>
            <a:endParaRPr lang="en-US" altLang="en-US" dirty="0"/>
          </a:p>
        </p:txBody>
      </p:sp>
      <p:sp>
        <p:nvSpPr>
          <p:cNvPr id="144387" name="Rectangle 2"/>
          <p:cNvSpPr>
            <a:spLocks noGrp="1" noRot="1" noChangeAspect="1" noChangeArrowheads="1" noTextEdit="1"/>
          </p:cNvSpPr>
          <p:nvPr>
            <p:ph type="sldImg"/>
          </p:nvPr>
        </p:nvSpPr>
        <p:spPr>
          <a:xfrm>
            <a:off x="693738" y="1181100"/>
            <a:ext cx="5665787" cy="3187700"/>
          </a:xfrm>
          <a:ln/>
        </p:spPr>
      </p:sp>
      <p:sp>
        <p:nvSpPr>
          <p:cNvPr id="144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a:latin typeface="Arial" pitchFamily="34" charset="0"/>
                <a:cs typeface="Arial" pitchFamily="34" charset="0"/>
              </a:rPr>
              <a:t>To Say:</a:t>
            </a:r>
            <a:r>
              <a:rPr lang="en-US" altLang="en-US" b="0" baseline="0" dirty="0">
                <a:latin typeface="Arial" pitchFamily="34" charset="0"/>
                <a:cs typeface="Arial" pitchFamily="34" charset="0"/>
              </a:rPr>
              <a:t> D</a:t>
            </a:r>
            <a:r>
              <a:rPr lang="en-US" altLang="en-US" dirty="0">
                <a:latin typeface="Arial" pitchFamily="34" charset="0"/>
                <a:cs typeface="Arial" pitchFamily="34" charset="0"/>
              </a:rPr>
              <a:t>etermine what the student is doing now. </a:t>
            </a:r>
          </a:p>
          <a:p>
            <a:pPr eaLnBrk="1" hangingPunct="1"/>
            <a:endParaRPr lang="en-US" altLang="en-US" dirty="0">
              <a:latin typeface="Arial" pitchFamily="34" charset="0"/>
              <a:cs typeface="Arial" pitchFamily="34" charset="0"/>
            </a:endParaRPr>
          </a:p>
          <a:p>
            <a:pPr eaLnBrk="1" hangingPunct="1"/>
            <a:r>
              <a:rPr lang="en-US" altLang="en-US" dirty="0">
                <a:latin typeface="Arial" pitchFamily="34" charset="0"/>
                <a:cs typeface="Arial" pitchFamily="34" charset="0"/>
              </a:rPr>
              <a:t>Consider: </a:t>
            </a:r>
          </a:p>
          <a:p>
            <a:pPr eaLnBrk="1" hangingPunct="1"/>
            <a:r>
              <a:rPr lang="en-US" altLang="en-US" dirty="0">
                <a:latin typeface="Arial" pitchFamily="34" charset="0"/>
                <a:cs typeface="Arial" pitchFamily="34" charset="0"/>
              </a:rPr>
              <a:t>--The vision or desired outcomes </a:t>
            </a:r>
          </a:p>
          <a:p>
            <a:pPr eaLnBrk="1" hangingPunct="1"/>
            <a:r>
              <a:rPr lang="en-US" altLang="en-US" dirty="0">
                <a:latin typeface="Arial" pitchFamily="34" charset="0"/>
                <a:cs typeface="Arial" pitchFamily="34" charset="0"/>
              </a:rPr>
              <a:t>--What we know about the expectations of the  curriculum (and specifically the Essential Elements)</a:t>
            </a:r>
          </a:p>
          <a:p>
            <a:pPr eaLnBrk="1" hangingPunct="1"/>
            <a:r>
              <a:rPr lang="en-US" altLang="en-US" dirty="0">
                <a:latin typeface="Arial" pitchFamily="34" charset="0"/>
                <a:cs typeface="Arial" pitchFamily="34" charset="0"/>
              </a:rPr>
              <a:t>--What will keep this student from being able to accomplish the vision or desired outcomes?</a:t>
            </a:r>
          </a:p>
          <a:p>
            <a:pPr eaLnBrk="1" hangingPunct="1"/>
            <a:r>
              <a:rPr lang="en-US" altLang="en-US" dirty="0">
                <a:latin typeface="Arial" pitchFamily="34" charset="0"/>
                <a:cs typeface="Arial" pitchFamily="34" charset="0"/>
              </a:rPr>
              <a:t>	</a:t>
            </a:r>
          </a:p>
          <a:p>
            <a:pPr eaLnBrk="1" hangingPunct="1"/>
            <a:r>
              <a:rPr lang="en-US" altLang="en-US" dirty="0">
                <a:latin typeface="Arial" pitchFamily="34" charset="0"/>
                <a:cs typeface="Arial" pitchFamily="34" charset="0"/>
              </a:rPr>
              <a:t>The process involved in Step 4 folds into Step 5, Present Level</a:t>
            </a:r>
          </a:p>
          <a:p>
            <a:pPr eaLnBrk="1" hangingPunct="1"/>
            <a:r>
              <a:rPr lang="en-US" altLang="en-US" dirty="0">
                <a:latin typeface="Arial" pitchFamily="34" charset="0"/>
                <a:cs typeface="Arial" pitchFamily="34" charset="0"/>
              </a:rPr>
              <a:t>--Description of what the student CAN do (in the context of what is expected)</a:t>
            </a:r>
          </a:p>
          <a:p>
            <a:pPr eaLnBrk="1" hangingPunct="1"/>
            <a:r>
              <a:rPr lang="en-US" altLang="en-US" dirty="0">
                <a:latin typeface="Arial" pitchFamily="34" charset="0"/>
                <a:cs typeface="Arial" pitchFamily="34" charset="0"/>
              </a:rPr>
              <a:t>--Conversation to identify the gaps between skills/knowledge essential to the vision/desired outcome and what the student can do (in context of what is    expected)</a:t>
            </a:r>
          </a:p>
          <a:p>
            <a:pPr eaLnBrk="1" hangingPunct="1"/>
            <a:endParaRPr lang="en-US" altLang="en-US" dirty="0">
              <a:latin typeface="Arial" pitchFamily="34" charset="0"/>
              <a:cs typeface="Arial" pitchFamily="34" charset="0"/>
            </a:endParaRPr>
          </a:p>
          <a:p>
            <a:pPr eaLnBrk="1" hangingPunct="1"/>
            <a:endParaRPr lang="en-US" altLang="en-US" dirty="0">
              <a:latin typeface="Arial" pitchFamily="34" charset="0"/>
              <a:cs typeface="Arial" pitchFamily="34" charset="0"/>
            </a:endParaRPr>
          </a:p>
        </p:txBody>
      </p:sp>
    </p:spTree>
    <p:extLst>
      <p:ext uri="{BB962C8B-B14F-4D97-AF65-F5344CB8AC3E}">
        <p14:creationId xmlns:p14="http://schemas.microsoft.com/office/powerpoint/2010/main" val="17914507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To Do</a:t>
            </a:r>
            <a:r>
              <a:rPr lang="en-US" dirty="0"/>
              <a:t>: Review slide.</a:t>
            </a:r>
          </a:p>
          <a:p>
            <a:endParaRPr lang="en-US" alt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CD827DFB-7249-4730-B9E9-C72162C72FCA}" type="slidenum">
              <a:rPr lang="en-US" smtClean="0"/>
              <a:t>71</a:t>
            </a:fld>
            <a:endParaRPr lang="en-US" dirty="0"/>
          </a:p>
        </p:txBody>
      </p:sp>
    </p:spTree>
    <p:extLst>
      <p:ext uri="{BB962C8B-B14F-4D97-AF65-F5344CB8AC3E}">
        <p14:creationId xmlns:p14="http://schemas.microsoft.com/office/powerpoint/2010/main" val="189914141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49710" indent="-465887">
              <a:lnSpc>
                <a:spcPct val="120000"/>
              </a:lnSpc>
              <a:spcBef>
                <a:spcPts val="611"/>
              </a:spcBef>
              <a:spcAft>
                <a:spcPts val="611"/>
              </a:spcAft>
            </a:pPr>
            <a:r>
              <a:rPr lang="en-US" b="1" dirty="0">
                <a:latin typeface="Trebuchet MS"/>
                <a:cs typeface="Trebuchet MS"/>
              </a:rPr>
              <a:t>To do: </a:t>
            </a:r>
            <a:r>
              <a:rPr lang="en-US" dirty="0">
                <a:latin typeface="Trebuchet MS"/>
                <a:cs typeface="Trebuchet MS"/>
              </a:rPr>
              <a:t>Give participants time to share their ideas on where to find data. Participants could write their ideas on chart paper</a:t>
            </a:r>
            <a:r>
              <a:rPr lang="en-US" baseline="0" dirty="0">
                <a:latin typeface="Trebuchet MS"/>
                <a:cs typeface="Trebuchet MS"/>
              </a:rPr>
              <a:t> and then </a:t>
            </a:r>
            <a:r>
              <a:rPr lang="en-US" dirty="0">
                <a:latin typeface="Trebuchet MS"/>
                <a:cs typeface="Trebuchet MS"/>
              </a:rPr>
              <a:t>have a gallery walk for everyone to view the ideas and discuss.</a:t>
            </a:r>
          </a:p>
          <a:p>
            <a:endParaRPr lang="en-US" dirty="0">
              <a:latin typeface="Arial" charset="0"/>
              <a:ea typeface="ＭＳ Ｐゴシック" charset="0"/>
              <a:cs typeface="Arial" charset="0"/>
            </a:endParaRPr>
          </a:p>
          <a:p>
            <a:endParaRPr lang="en-US" dirty="0"/>
          </a:p>
        </p:txBody>
      </p:sp>
    </p:spTree>
    <p:extLst>
      <p:ext uri="{BB962C8B-B14F-4D97-AF65-F5344CB8AC3E}">
        <p14:creationId xmlns:p14="http://schemas.microsoft.com/office/powerpoint/2010/main" val="78024965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US" b="1" dirty="0"/>
              <a:t>To Know: </a:t>
            </a:r>
            <a:r>
              <a:rPr lang="en-US" b="0" dirty="0"/>
              <a:t>Be</a:t>
            </a:r>
            <a:r>
              <a:rPr lang="en-US" b="0" baseline="0" dirty="0"/>
              <a:t> familiar with how to locate individual score reports and explain the purpose.</a:t>
            </a:r>
            <a:endParaRPr lang="en-US" b="1" dirty="0"/>
          </a:p>
          <a:p>
            <a:pPr>
              <a:lnSpc>
                <a:spcPct val="100000"/>
              </a:lnSpc>
            </a:pPr>
            <a:endParaRPr lang="en-US" b="1" dirty="0"/>
          </a:p>
          <a:p>
            <a:pPr>
              <a:lnSpc>
                <a:spcPct val="100000"/>
              </a:lnSpc>
            </a:pPr>
            <a:r>
              <a:rPr lang="en-US" b="1" dirty="0"/>
              <a:t>To Say</a:t>
            </a:r>
            <a:r>
              <a:rPr lang="en-US" dirty="0"/>
              <a:t>: This list is not all inclusive. </a:t>
            </a:r>
            <a:br>
              <a:rPr lang="en-US" dirty="0"/>
            </a:br>
            <a:endParaRPr lang="en-US" dirty="0"/>
          </a:p>
          <a:p>
            <a:pPr marL="0" indent="0">
              <a:spcBef>
                <a:spcPts val="611"/>
              </a:spcBef>
              <a:spcAft>
                <a:spcPts val="611"/>
              </a:spcAft>
              <a:buFont typeface="Arial" panose="020B0604020202020204" pitchFamily="34" charset="0"/>
              <a:buNone/>
            </a:pPr>
            <a:r>
              <a:rPr lang="en-US" dirty="0">
                <a:latin typeface="Times New Roman" panose="02020603050405020304" pitchFamily="18" charset="0"/>
                <a:cs typeface="Times New Roman" panose="02020603050405020304" pitchFamily="18" charset="0"/>
              </a:rPr>
              <a:t>Most recent Evaluation Report</a:t>
            </a:r>
          </a:p>
          <a:p>
            <a:pPr marL="0" lvl="1" indent="0">
              <a:spcBef>
                <a:spcPts val="611"/>
              </a:spcBef>
              <a:spcAft>
                <a:spcPts val="611"/>
              </a:spcAft>
              <a:buFont typeface="Arial" panose="020B0604020202020204" pitchFamily="34" charset="0"/>
              <a:buNone/>
            </a:pPr>
            <a:r>
              <a:rPr lang="en-US" dirty="0">
                <a:latin typeface="Times New Roman" panose="02020603050405020304" pitchFamily="18" charset="0"/>
                <a:cs typeface="Times New Roman" panose="02020603050405020304" pitchFamily="18" charset="0"/>
              </a:rPr>
              <a:t>Review strategies, accommodations or assistive technology that have already shown success</a:t>
            </a:r>
          </a:p>
          <a:p>
            <a:pPr marL="0" indent="0">
              <a:spcBef>
                <a:spcPts val="611"/>
              </a:spcBef>
              <a:spcAft>
                <a:spcPts val="611"/>
              </a:spcAft>
              <a:buFont typeface="Arial" panose="020B0604020202020204" pitchFamily="34" charset="0"/>
              <a:buNone/>
            </a:pPr>
            <a:r>
              <a:rPr lang="en-US" dirty="0">
                <a:latin typeface="Times New Roman" panose="02020603050405020304" pitchFamily="18" charset="0"/>
                <a:cs typeface="Times New Roman" panose="02020603050405020304" pitchFamily="18" charset="0"/>
              </a:rPr>
              <a:t>Classroom observation</a:t>
            </a:r>
          </a:p>
          <a:p>
            <a:pPr marL="0" indent="0">
              <a:spcBef>
                <a:spcPts val="611"/>
              </a:spcBef>
              <a:spcAft>
                <a:spcPts val="611"/>
              </a:spcAft>
              <a:buFont typeface="Arial" panose="020B0604020202020204" pitchFamily="34" charset="0"/>
              <a:buNone/>
            </a:pPr>
            <a:r>
              <a:rPr lang="en-US" dirty="0">
                <a:latin typeface="Times New Roman" panose="02020603050405020304" pitchFamily="18" charset="0"/>
                <a:cs typeface="Times New Roman" panose="02020603050405020304" pitchFamily="18" charset="0"/>
              </a:rPr>
              <a:t>Student work samples</a:t>
            </a:r>
          </a:p>
          <a:p>
            <a:pPr marL="0" indent="0">
              <a:spcBef>
                <a:spcPts val="611"/>
              </a:spcBef>
              <a:spcAft>
                <a:spcPts val="611"/>
              </a:spcAft>
              <a:buFont typeface="Arial" panose="020B0604020202020204" pitchFamily="34" charset="0"/>
              <a:buNone/>
            </a:pPr>
            <a:r>
              <a:rPr lang="en-US" dirty="0">
                <a:latin typeface="Times New Roman" panose="02020603050405020304" pitchFamily="18" charset="0"/>
                <a:cs typeface="Times New Roman" panose="02020603050405020304" pitchFamily="18" charset="0"/>
              </a:rPr>
              <a:t>Formal and informal assessments</a:t>
            </a:r>
          </a:p>
          <a:p>
            <a:pPr marL="0" indent="0">
              <a:spcBef>
                <a:spcPts val="611"/>
              </a:spcBef>
              <a:spcAft>
                <a:spcPts val="611"/>
              </a:spcAft>
              <a:buFont typeface="Arial" panose="020B0604020202020204" pitchFamily="34" charset="0"/>
              <a:buNone/>
            </a:pPr>
            <a:r>
              <a:rPr lang="en-US" dirty="0">
                <a:latin typeface="Times New Roman" panose="02020603050405020304" pitchFamily="18" charset="0"/>
                <a:cs typeface="Times New Roman" panose="02020603050405020304" pitchFamily="18" charset="0"/>
              </a:rPr>
              <a:t>Parent and student input</a:t>
            </a:r>
          </a:p>
          <a:p>
            <a:pPr marL="0" indent="0">
              <a:spcBef>
                <a:spcPts val="611"/>
              </a:spcBef>
              <a:spcAft>
                <a:spcPts val="611"/>
              </a:spcAft>
              <a:buFont typeface="Arial" panose="020B0604020202020204" pitchFamily="34" charset="0"/>
              <a:buNone/>
            </a:pPr>
            <a:r>
              <a:rPr lang="en-US" dirty="0">
                <a:latin typeface="Times New Roman" panose="02020603050405020304" pitchFamily="18" charset="0"/>
                <a:cs typeface="Times New Roman" panose="02020603050405020304" pitchFamily="18" charset="0"/>
              </a:rPr>
              <a:t>Transition Information</a:t>
            </a:r>
          </a:p>
          <a:p>
            <a:pPr marL="0" indent="0" defTabSz="931774">
              <a:spcBef>
                <a:spcPts val="611"/>
              </a:spcBef>
              <a:spcAft>
                <a:spcPts val="611"/>
              </a:spcAft>
              <a:buFont typeface="Arial" panose="020B0604020202020204" pitchFamily="34" charset="0"/>
              <a:buNone/>
              <a:defRPr/>
            </a:pPr>
            <a:r>
              <a:rPr lang="en-US" dirty="0">
                <a:latin typeface="Times New Roman" panose="02020603050405020304" pitchFamily="18" charset="0"/>
                <a:cs typeface="Times New Roman" panose="02020603050405020304" pitchFamily="18" charset="0"/>
              </a:rPr>
              <a:t>Progress monitoring results (review of achievement of previous IEP goals)</a:t>
            </a:r>
          </a:p>
          <a:p>
            <a:pPr marL="449710" indent="-465887">
              <a:lnSpc>
                <a:spcPct val="120000"/>
              </a:lnSpc>
              <a:spcBef>
                <a:spcPts val="611"/>
              </a:spcBef>
              <a:spcAft>
                <a:spcPts val="611"/>
              </a:spcAft>
            </a:pPr>
            <a:endParaRPr lang="en-US" sz="2000" dirty="0">
              <a:latin typeface="Trebuchet MS"/>
              <a:cs typeface="Trebuchet MS"/>
            </a:endParaRPr>
          </a:p>
          <a:p>
            <a:endParaRPr lang="en-US" dirty="0"/>
          </a:p>
        </p:txBody>
      </p:sp>
    </p:spTree>
    <p:extLst>
      <p:ext uri="{BB962C8B-B14F-4D97-AF65-F5344CB8AC3E}">
        <p14:creationId xmlns:p14="http://schemas.microsoft.com/office/powerpoint/2010/main" val="314404338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49710" marR="0" lvl="0" indent="-465887" algn="l" defTabSz="914400" rtl="0" eaLnBrk="1" fontAlgn="auto" latinLnBrk="0" hangingPunct="1">
              <a:lnSpc>
                <a:spcPct val="120000"/>
              </a:lnSpc>
              <a:spcBef>
                <a:spcPts val="611"/>
              </a:spcBef>
              <a:spcAft>
                <a:spcPts val="611"/>
              </a:spcAft>
              <a:buClrTx/>
              <a:buSzTx/>
              <a:buFontTx/>
              <a:buNone/>
              <a:tabLst/>
              <a:defRPr/>
            </a:pPr>
            <a:r>
              <a:rPr lang="en-US" sz="1200" b="1" dirty="0"/>
              <a:t>To Do: </a:t>
            </a:r>
            <a:r>
              <a:rPr lang="en-US" sz="1200" dirty="0"/>
              <a:t>Using HO #5 that they</a:t>
            </a:r>
            <a:r>
              <a:rPr lang="en-US" sz="1200" baseline="0" dirty="0"/>
              <a:t> started </a:t>
            </a:r>
            <a:r>
              <a:rPr lang="en-US" sz="1200" dirty="0"/>
              <a:t>- have participants</a:t>
            </a:r>
            <a:r>
              <a:rPr lang="en-US" sz="1200" baseline="0" dirty="0"/>
              <a:t> add additional new/important information from today’s training.</a:t>
            </a:r>
          </a:p>
        </p:txBody>
      </p:sp>
      <p:sp>
        <p:nvSpPr>
          <p:cNvPr id="4" name="Slide Number Placeholder 3"/>
          <p:cNvSpPr>
            <a:spLocks noGrp="1"/>
          </p:cNvSpPr>
          <p:nvPr>
            <p:ph type="sldNum" sz="quarter" idx="10"/>
          </p:nvPr>
        </p:nvSpPr>
        <p:spPr/>
        <p:txBody>
          <a:bodyPr/>
          <a:lstStyle/>
          <a:p>
            <a:fld id="{CD827DFB-7249-4730-B9E9-C72162C72FCA}" type="slidenum">
              <a:rPr lang="en-US" smtClean="0"/>
              <a:t>74</a:t>
            </a:fld>
            <a:endParaRPr lang="en-US" dirty="0"/>
          </a:p>
        </p:txBody>
      </p:sp>
    </p:spTree>
    <p:extLst>
      <p:ext uri="{BB962C8B-B14F-4D97-AF65-F5344CB8AC3E}">
        <p14:creationId xmlns:p14="http://schemas.microsoft.com/office/powerpoint/2010/main" val="117620601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To Do: </a:t>
            </a:r>
            <a:r>
              <a:rPr lang="en-US" b="0" dirty="0"/>
              <a:t>Read</a:t>
            </a:r>
            <a:r>
              <a:rPr lang="en-US" b="0" baseline="0" dirty="0"/>
              <a:t> slide</a:t>
            </a:r>
            <a:endParaRPr lang="en-US" b="1" dirty="0"/>
          </a:p>
          <a:p>
            <a:endParaRPr lang="en-US" alt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CD827DFB-7249-4730-B9E9-C72162C72FCA}" type="slidenum">
              <a:rPr lang="en-US" smtClean="0"/>
              <a:t>75</a:t>
            </a:fld>
            <a:endParaRPr lang="en-US" dirty="0"/>
          </a:p>
        </p:txBody>
      </p:sp>
    </p:spTree>
    <p:extLst>
      <p:ext uri="{BB962C8B-B14F-4D97-AF65-F5344CB8AC3E}">
        <p14:creationId xmlns:p14="http://schemas.microsoft.com/office/powerpoint/2010/main" val="72323617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Say</a:t>
            </a:r>
            <a:r>
              <a:rPr lang="en-US" dirty="0"/>
              <a:t>: Determine</a:t>
            </a:r>
            <a:r>
              <a:rPr lang="en-US" baseline="0" dirty="0"/>
              <a:t> the Claim and Conceptual Area where the Essential Element is situated in order to develop the annual goal. Also determine the knowledge and skills needed for the student to meet the targeted Essential Element. Determine the methods for showing what the student knows and can do relative to the Essential Element. Remember to build on strengths of the student and their unique educational needs. Step 5 will provide you with a couple of examples.</a:t>
            </a:r>
          </a:p>
          <a:p>
            <a:endParaRPr lang="en-US" dirty="0"/>
          </a:p>
        </p:txBody>
      </p:sp>
    </p:spTree>
    <p:extLst>
      <p:ext uri="{BB962C8B-B14F-4D97-AF65-F5344CB8AC3E}">
        <p14:creationId xmlns:p14="http://schemas.microsoft.com/office/powerpoint/2010/main" val="170862749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do</a:t>
            </a:r>
            <a:r>
              <a:rPr lang="en-US" dirty="0"/>
              <a:t>: Have participants reflect upon their</a:t>
            </a:r>
            <a:r>
              <a:rPr lang="en-US" baseline="0" dirty="0"/>
              <a:t> student Unique Educational Needs (UEN).</a:t>
            </a:r>
          </a:p>
          <a:p>
            <a:r>
              <a:rPr lang="en-US" baseline="0" dirty="0"/>
              <a:t>Optional Activity: Use Grade-Level Standard MAP-A Essential Element Linkage Levels HO #6</a:t>
            </a:r>
          </a:p>
          <a:p>
            <a:r>
              <a:rPr lang="en-US" baseline="0" dirty="0"/>
              <a:t>Discuss the similarity and differences of the linkage nodes.</a:t>
            </a:r>
          </a:p>
          <a:p>
            <a:endParaRPr lang="en-US" dirty="0"/>
          </a:p>
        </p:txBody>
      </p:sp>
    </p:spTree>
    <p:extLst>
      <p:ext uri="{BB962C8B-B14F-4D97-AF65-F5344CB8AC3E}">
        <p14:creationId xmlns:p14="http://schemas.microsoft.com/office/powerpoint/2010/main" val="117458471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1774" rtl="0" eaLnBrk="1" fontAlgn="auto" latinLnBrk="0" hangingPunct="1">
              <a:lnSpc>
                <a:spcPct val="100000"/>
              </a:lnSpc>
              <a:spcBef>
                <a:spcPts val="0"/>
              </a:spcBef>
              <a:spcAft>
                <a:spcPts val="0"/>
              </a:spcAft>
              <a:buClrTx/>
              <a:buSzTx/>
              <a:buFontTx/>
              <a:buNone/>
              <a:tabLst/>
              <a:defRPr/>
            </a:pPr>
            <a:r>
              <a:rPr lang="en-US" b="1" baseline="0" dirty="0"/>
              <a:t>To Know: </a:t>
            </a:r>
            <a:r>
              <a:rPr lang="en-US" baseline="0" dirty="0"/>
              <a:t>Blueprints may change each year using updated terminology.</a:t>
            </a:r>
          </a:p>
          <a:p>
            <a:pPr marL="0" marR="0" indent="0" algn="l" defTabSz="931774" rtl="0" eaLnBrk="1" fontAlgn="auto" latinLnBrk="0" hangingPunct="1">
              <a:lnSpc>
                <a:spcPct val="100000"/>
              </a:lnSpc>
              <a:spcBef>
                <a:spcPts val="0"/>
              </a:spcBef>
              <a:spcAft>
                <a:spcPts val="0"/>
              </a:spcAft>
              <a:buClrTx/>
              <a:buSzTx/>
              <a:buFontTx/>
              <a:buNone/>
              <a:tabLst/>
              <a:defRPr/>
            </a:pPr>
            <a:endParaRPr lang="en-US" baseline="0" dirty="0"/>
          </a:p>
          <a:p>
            <a:r>
              <a:rPr lang="en-US" b="1" dirty="0"/>
              <a:t>To Say</a:t>
            </a:r>
            <a:r>
              <a:rPr lang="en-US" dirty="0"/>
              <a:t>: How do you share this information with your parents? Discuss.</a:t>
            </a:r>
          </a:p>
          <a:p>
            <a:r>
              <a:rPr lang="en-US" dirty="0"/>
              <a:t>Remember</a:t>
            </a:r>
            <a:r>
              <a:rPr lang="en-US" baseline="0" dirty="0"/>
              <a:t>  grades 3-8, and 11 are accountable for state purposes in ELA and Math.</a:t>
            </a:r>
          </a:p>
          <a:p>
            <a:r>
              <a:rPr lang="en-US" baseline="0" dirty="0"/>
              <a:t>When other grades are chosen, it is a district decision.</a:t>
            </a:r>
          </a:p>
          <a:p>
            <a:endParaRPr lang="en-US" baseline="0" dirty="0"/>
          </a:p>
          <a:p>
            <a:pPr defTabSz="931774">
              <a:defRPr/>
            </a:pPr>
            <a:r>
              <a:rPr lang="en-US" b="1" dirty="0"/>
              <a:t>To Do: </a:t>
            </a:r>
            <a:r>
              <a:rPr lang="en-US" baseline="0" dirty="0"/>
              <a:t>Use MAP-A resources</a:t>
            </a:r>
          </a:p>
        </p:txBody>
      </p:sp>
    </p:spTree>
    <p:extLst>
      <p:ext uri="{BB962C8B-B14F-4D97-AF65-F5344CB8AC3E}">
        <p14:creationId xmlns:p14="http://schemas.microsoft.com/office/powerpoint/2010/main" val="339004106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latin typeface="Times New Roman" charset="0"/>
              </a:rPr>
              <a:t>To Say: </a:t>
            </a:r>
            <a:r>
              <a:rPr lang="en-US" b="0" baseline="0" dirty="0">
                <a:latin typeface="Times New Roman" charset="0"/>
              </a:rPr>
              <a:t>DLM Essential Elements include goals that are directly tied to the grade-level expectations in addition to goals tied to other important functional skills and concepts. An IEP linked to the DLM Essential Elements will include present level of performance statements and annual IEP goals that are aligned with and based on the grade-level Essential Elements. This results in an individual education program that is aimed at getting the student to a proficient level on grade-level expectations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latin typeface="Times New Roman"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To Do: </a:t>
            </a:r>
            <a:r>
              <a:rPr lang="en-US" b="0" dirty="0"/>
              <a:t>Read slide</a:t>
            </a:r>
          </a:p>
          <a:p>
            <a:endParaRPr lang="en-US" b="1" dirty="0"/>
          </a:p>
        </p:txBody>
      </p:sp>
    </p:spTree>
    <p:extLst>
      <p:ext uri="{BB962C8B-B14F-4D97-AF65-F5344CB8AC3E}">
        <p14:creationId xmlns:p14="http://schemas.microsoft.com/office/powerpoint/2010/main" val="3539290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b="1" dirty="0"/>
              <a:t>To</a:t>
            </a:r>
            <a:r>
              <a:rPr lang="en-US" sz="1200" b="1" baseline="0" dirty="0"/>
              <a:t> </a:t>
            </a:r>
            <a:r>
              <a:rPr lang="en-US" sz="1200" b="1" dirty="0"/>
              <a:t>Say: </a:t>
            </a:r>
            <a:r>
              <a:rPr lang="en-US" sz="1200" dirty="0"/>
              <a:t>Mute unless you are speaking. Please utilize the CHAT BOX to pose questions. </a:t>
            </a:r>
          </a:p>
        </p:txBody>
      </p:sp>
    </p:spTree>
    <p:extLst>
      <p:ext uri="{BB962C8B-B14F-4D97-AF65-F5344CB8AC3E}">
        <p14:creationId xmlns:p14="http://schemas.microsoft.com/office/powerpoint/2010/main" val="3303279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Know: </a:t>
            </a:r>
            <a:r>
              <a:rPr lang="en-US" b="0" dirty="0"/>
              <a:t>You determine lunch break. This slide can</a:t>
            </a:r>
            <a:r>
              <a:rPr lang="en-US" b="0" baseline="0" dirty="0"/>
              <a:t> be hidden.</a:t>
            </a:r>
            <a:endParaRPr lang="en-US" b="1" dirty="0"/>
          </a:p>
          <a:p>
            <a:r>
              <a:rPr lang="en-US" b="1" dirty="0"/>
              <a:t>To Say: </a:t>
            </a:r>
            <a:r>
              <a:rPr lang="en-US" b="0" dirty="0"/>
              <a:t>After</a:t>
            </a:r>
            <a:r>
              <a:rPr lang="en-US" b="0" baseline="0" dirty="0"/>
              <a:t> lunch we will start with putting the content in practice.</a:t>
            </a:r>
            <a:endParaRPr lang="en-US" b="1" dirty="0"/>
          </a:p>
          <a:p>
            <a:endParaRPr lang="en-US" dirty="0"/>
          </a:p>
        </p:txBody>
      </p:sp>
    </p:spTree>
    <p:extLst>
      <p:ext uri="{BB962C8B-B14F-4D97-AF65-F5344CB8AC3E}">
        <p14:creationId xmlns:p14="http://schemas.microsoft.com/office/powerpoint/2010/main" val="414742435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Say:</a:t>
            </a:r>
            <a:r>
              <a:rPr lang="en-US" b="1" baseline="0" dirty="0"/>
              <a:t> </a:t>
            </a:r>
            <a:r>
              <a:rPr lang="en-US" dirty="0"/>
              <a:t>Keep in mind your Student’s Unique</a:t>
            </a:r>
            <a:r>
              <a:rPr lang="en-US" baseline="0" dirty="0"/>
              <a:t> Individual Needs</a:t>
            </a:r>
          </a:p>
          <a:p>
            <a:r>
              <a:rPr lang="en-US" baseline="0" dirty="0"/>
              <a:t>Is your student data current?</a:t>
            </a:r>
          </a:p>
          <a:p>
            <a:r>
              <a:rPr lang="en-US" dirty="0"/>
              <a:t>Is your IEP Standards Based?</a:t>
            </a:r>
          </a:p>
          <a:p>
            <a:endParaRPr lang="en-US" dirty="0"/>
          </a:p>
          <a:p>
            <a:r>
              <a:rPr lang="en-US" b="1" dirty="0"/>
              <a:t>To</a:t>
            </a:r>
            <a:r>
              <a:rPr lang="en-US" b="1" baseline="0" dirty="0"/>
              <a:t> Do: </a:t>
            </a:r>
            <a:r>
              <a:rPr lang="en-US" b="0" baseline="0" dirty="0"/>
              <a:t>Review slide</a:t>
            </a:r>
            <a:endParaRPr lang="en-US" b="1" dirty="0"/>
          </a:p>
          <a:p>
            <a:endParaRPr lang="en-US" alt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CD827DFB-7249-4730-B9E9-C72162C72FCA}" type="slidenum">
              <a:rPr lang="en-US" smtClean="0"/>
              <a:t>81</a:t>
            </a:fld>
            <a:endParaRPr lang="en-US" dirty="0"/>
          </a:p>
        </p:txBody>
      </p:sp>
    </p:spTree>
    <p:extLst>
      <p:ext uri="{BB962C8B-B14F-4D97-AF65-F5344CB8AC3E}">
        <p14:creationId xmlns:p14="http://schemas.microsoft.com/office/powerpoint/2010/main" val="167187299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say: </a:t>
            </a:r>
            <a:r>
              <a:rPr lang="en-US" dirty="0"/>
              <a:t>The statement of present level</a:t>
            </a:r>
            <a:r>
              <a:rPr lang="en-US" baseline="0" dirty="0"/>
              <a:t> </a:t>
            </a:r>
            <a:r>
              <a:rPr lang="en-US" dirty="0"/>
              <a:t>of academic achievement and functional performance is a critical step in the Essential Elements</a:t>
            </a:r>
            <a:r>
              <a:rPr lang="en-US" baseline="0" dirty="0"/>
              <a:t> </a:t>
            </a:r>
            <a:r>
              <a:rPr lang="en-US" dirty="0"/>
              <a:t>linked IEP process. It</a:t>
            </a:r>
            <a:r>
              <a:rPr lang="en-US" baseline="0" dirty="0"/>
              <a:t> </a:t>
            </a:r>
            <a:r>
              <a:rPr lang="en-US" dirty="0"/>
              <a:t>is</a:t>
            </a:r>
            <a:r>
              <a:rPr lang="en-US" baseline="0" dirty="0"/>
              <a:t> </a:t>
            </a:r>
            <a:r>
              <a:rPr lang="en-US" dirty="0"/>
              <a:t>the step</a:t>
            </a:r>
            <a:r>
              <a:rPr lang="en-US" baseline="0" dirty="0"/>
              <a:t> </a:t>
            </a:r>
            <a:r>
              <a:rPr lang="en-US" dirty="0"/>
              <a:t>upon which all the other steps are built. The statement of present level of academic achievement and functional performance should be</a:t>
            </a:r>
            <a:r>
              <a:rPr lang="en-US" baseline="0" dirty="0"/>
              <a:t> </a:t>
            </a:r>
            <a:r>
              <a:rPr lang="en-US" dirty="0"/>
              <a:t>data‐based</a:t>
            </a:r>
            <a:r>
              <a:rPr lang="en-US" baseline="0" dirty="0"/>
              <a:t> </a:t>
            </a:r>
            <a:r>
              <a:rPr lang="en-US" dirty="0"/>
              <a:t>and</a:t>
            </a:r>
            <a:r>
              <a:rPr lang="en-US" baseline="0" dirty="0"/>
              <a:t> </a:t>
            </a:r>
            <a:r>
              <a:rPr lang="en-US" dirty="0"/>
              <a:t>specific</a:t>
            </a:r>
            <a:r>
              <a:rPr lang="en-US" baseline="0" dirty="0"/>
              <a:t> </a:t>
            </a:r>
            <a:r>
              <a:rPr lang="en-US" dirty="0"/>
              <a:t>enough</a:t>
            </a:r>
            <a:r>
              <a:rPr lang="en-US" baseline="0" dirty="0"/>
              <a:t> </a:t>
            </a:r>
            <a:r>
              <a:rPr lang="en-US" dirty="0"/>
              <a:t>to</a:t>
            </a:r>
            <a:r>
              <a:rPr lang="en-US" baseline="0" dirty="0"/>
              <a:t> </a:t>
            </a:r>
            <a:r>
              <a:rPr lang="en-US" dirty="0"/>
              <a:t>serve</a:t>
            </a:r>
            <a:r>
              <a:rPr lang="en-US" baseline="0" dirty="0"/>
              <a:t> </a:t>
            </a:r>
            <a:r>
              <a:rPr lang="en-US" dirty="0"/>
              <a:t>as</a:t>
            </a:r>
            <a:r>
              <a:rPr lang="en-US" baseline="0" dirty="0"/>
              <a:t> </a:t>
            </a:r>
            <a:r>
              <a:rPr lang="en-US" dirty="0"/>
              <a:t>a</a:t>
            </a:r>
            <a:r>
              <a:rPr lang="en-US" baseline="0" dirty="0"/>
              <a:t> </a:t>
            </a:r>
            <a:r>
              <a:rPr lang="en-US" dirty="0"/>
              <a:t>baseline for</a:t>
            </a:r>
            <a:r>
              <a:rPr lang="en-US" baseline="0" dirty="0"/>
              <a:t> </a:t>
            </a:r>
            <a:r>
              <a:rPr lang="en-US" dirty="0"/>
              <a:t>developing</a:t>
            </a:r>
            <a:r>
              <a:rPr lang="en-US" baseline="0" dirty="0"/>
              <a:t> </a:t>
            </a:r>
            <a:r>
              <a:rPr lang="en-US" dirty="0"/>
              <a:t>IEP</a:t>
            </a:r>
            <a:r>
              <a:rPr lang="en-US" baseline="0" dirty="0"/>
              <a:t> </a:t>
            </a:r>
            <a:r>
              <a:rPr lang="en-US" dirty="0"/>
              <a:t>goals,</a:t>
            </a:r>
            <a:r>
              <a:rPr lang="en-US" baseline="0" dirty="0"/>
              <a:t> </a:t>
            </a:r>
            <a:r>
              <a:rPr lang="en-US" dirty="0"/>
              <a:t>as</a:t>
            </a:r>
            <a:r>
              <a:rPr lang="en-US" baseline="0" dirty="0"/>
              <a:t> </a:t>
            </a:r>
            <a:r>
              <a:rPr lang="en-US" dirty="0"/>
              <a:t>well</a:t>
            </a:r>
            <a:r>
              <a:rPr lang="en-US" baseline="0" dirty="0"/>
              <a:t> </a:t>
            </a:r>
            <a:r>
              <a:rPr lang="en-US" dirty="0"/>
              <a:t>as</a:t>
            </a:r>
            <a:r>
              <a:rPr lang="en-US" baseline="0" dirty="0"/>
              <a:t> </a:t>
            </a:r>
            <a:r>
              <a:rPr lang="en-US" dirty="0"/>
              <a:t>for</a:t>
            </a:r>
            <a:r>
              <a:rPr lang="en-US" baseline="0" dirty="0"/>
              <a:t> </a:t>
            </a:r>
            <a:r>
              <a:rPr lang="en-US" dirty="0"/>
              <a:t>determining</a:t>
            </a:r>
            <a:r>
              <a:rPr lang="en-US" baseline="0" dirty="0"/>
              <a:t> </a:t>
            </a:r>
            <a:r>
              <a:rPr lang="en-US" dirty="0"/>
              <a:t>accommodations,</a:t>
            </a:r>
            <a:r>
              <a:rPr lang="en-US" baseline="0" dirty="0"/>
              <a:t> </a:t>
            </a:r>
            <a:r>
              <a:rPr lang="en-US" dirty="0"/>
              <a:t>supplementary</a:t>
            </a:r>
            <a:r>
              <a:rPr lang="en-US" baseline="0" dirty="0"/>
              <a:t> </a:t>
            </a:r>
            <a:r>
              <a:rPr lang="en-US" dirty="0"/>
              <a:t>aids</a:t>
            </a:r>
            <a:r>
              <a:rPr lang="en-US" baseline="0" dirty="0"/>
              <a:t> </a:t>
            </a:r>
            <a:r>
              <a:rPr lang="en-US" dirty="0"/>
              <a:t>and</a:t>
            </a:r>
            <a:r>
              <a:rPr lang="en-US" baseline="0" dirty="0"/>
              <a:t> </a:t>
            </a:r>
            <a:r>
              <a:rPr lang="en-US" dirty="0"/>
              <a:t>services,</a:t>
            </a:r>
            <a:r>
              <a:rPr lang="en-US" baseline="0" dirty="0"/>
              <a:t> </a:t>
            </a:r>
            <a:r>
              <a:rPr lang="en-US" dirty="0"/>
              <a:t>and</a:t>
            </a:r>
            <a:r>
              <a:rPr lang="en-US" baseline="0" dirty="0"/>
              <a:t> </a:t>
            </a:r>
            <a:r>
              <a:rPr lang="en-US" dirty="0"/>
              <a:t>program</a:t>
            </a:r>
            <a:r>
              <a:rPr lang="en-US" baseline="0" dirty="0"/>
              <a:t> </a:t>
            </a:r>
            <a:r>
              <a:rPr lang="en-US" dirty="0"/>
              <a:t>supports.</a:t>
            </a:r>
            <a:br>
              <a:rPr lang="en-US" dirty="0"/>
            </a:br>
            <a:endParaRPr lang="en-US" dirty="0"/>
          </a:p>
          <a:p>
            <a:pPr eaLnBrk="1" hangingPunct="1"/>
            <a:r>
              <a:rPr lang="en-US" dirty="0">
                <a:cs typeface="Calibri" panose="020F0502020204030204" pitchFamily="34" charset="0"/>
              </a:rPr>
              <a:t>Serves as the basis for determining </a:t>
            </a:r>
          </a:p>
          <a:p>
            <a:pPr eaLnBrk="1" hangingPunct="1"/>
            <a:r>
              <a:rPr lang="en-US" dirty="0">
                <a:cs typeface="Calibri" panose="020F0502020204030204" pitchFamily="34" charset="0"/>
              </a:rPr>
              <a:t>-measurable annual goals and objectives/benchmarks</a:t>
            </a:r>
          </a:p>
          <a:p>
            <a:pPr eaLnBrk="1" hangingPunct="1"/>
            <a:r>
              <a:rPr lang="en-US" dirty="0">
                <a:cs typeface="Calibri" panose="020F0502020204030204" pitchFamily="34" charset="0"/>
              </a:rPr>
              <a:t>-accommodations/modifications</a:t>
            </a:r>
          </a:p>
          <a:p>
            <a:pPr eaLnBrk="1" hangingPunct="1"/>
            <a:r>
              <a:rPr lang="en-US" dirty="0">
                <a:cs typeface="Calibri" panose="020F0502020204030204" pitchFamily="34" charset="0"/>
              </a:rPr>
              <a:t>-supplementary aids and services</a:t>
            </a:r>
          </a:p>
          <a:p>
            <a:pPr eaLnBrk="1" hangingPunct="1"/>
            <a:r>
              <a:rPr lang="en-US" dirty="0">
                <a:cs typeface="Calibri" panose="020F0502020204030204" pitchFamily="34" charset="0"/>
              </a:rPr>
              <a:t>-program supports </a:t>
            </a:r>
          </a:p>
          <a:p>
            <a:pPr eaLnBrk="1" hangingPunct="1"/>
            <a:r>
              <a:rPr lang="en-US" dirty="0">
                <a:cs typeface="Calibri" panose="020F0502020204030204" pitchFamily="34" charset="0"/>
              </a:rPr>
              <a:t>-provides baseline</a:t>
            </a:r>
          </a:p>
        </p:txBody>
      </p:sp>
    </p:spTree>
    <p:extLst>
      <p:ext uri="{BB962C8B-B14F-4D97-AF65-F5344CB8AC3E}">
        <p14:creationId xmlns:p14="http://schemas.microsoft.com/office/powerpoint/2010/main" val="397975668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altLang="en-US" b="1" dirty="0">
                <a:latin typeface="+mn-lt"/>
                <a:cs typeface="Arial" pitchFamily="34" charset="0"/>
              </a:rPr>
              <a:t>To Say</a:t>
            </a:r>
            <a:r>
              <a:rPr lang="en-US" altLang="en-US" dirty="0">
                <a:latin typeface="+mn-lt"/>
                <a:cs typeface="Arial" pitchFamily="34" charset="0"/>
              </a:rPr>
              <a:t>: Use</a:t>
            </a:r>
            <a:r>
              <a:rPr lang="en-US" altLang="en-US" baseline="0" dirty="0">
                <a:latin typeface="+mn-lt"/>
                <a:cs typeface="Arial" pitchFamily="34" charset="0"/>
              </a:rPr>
              <a:t> </a:t>
            </a:r>
            <a:r>
              <a:rPr lang="en-US" altLang="en-US" dirty="0">
                <a:latin typeface="+mn-lt"/>
                <a:cs typeface="Arial" pitchFamily="34" charset="0"/>
              </a:rPr>
              <a:t>data to summarize the Present level. The Present level answers the question: </a:t>
            </a:r>
            <a:r>
              <a:rPr lang="en-US" altLang="en-US" b="0" i="0" dirty="0">
                <a:latin typeface="+mn-lt"/>
                <a:cs typeface="Arial" pitchFamily="34" charset="0"/>
              </a:rPr>
              <a:t>“What is the student doing now?”</a:t>
            </a:r>
          </a:p>
          <a:p>
            <a:pPr eaLnBrk="1" hangingPunct="1">
              <a:defRPr/>
            </a:pPr>
            <a:endParaRPr lang="en-US" altLang="en-US" b="1" i="1" dirty="0">
              <a:latin typeface="+mn-lt"/>
              <a:cs typeface="Arial" pitchFamily="34" charset="0"/>
            </a:endParaRPr>
          </a:p>
          <a:p>
            <a:pPr eaLnBrk="1" hangingPunct="1">
              <a:defRPr/>
            </a:pPr>
            <a:r>
              <a:rPr lang="en-US" altLang="en-US" b="0" i="0" dirty="0">
                <a:latin typeface="+mn-lt"/>
                <a:cs typeface="Arial" pitchFamily="34" charset="0"/>
              </a:rPr>
              <a:t>This is the foundation – what is unique to the child?</a:t>
            </a:r>
          </a:p>
          <a:p>
            <a:pPr eaLnBrk="1" hangingPunct="1">
              <a:defRPr/>
            </a:pPr>
            <a:r>
              <a:rPr lang="en-US" altLang="en-US" i="0" dirty="0">
                <a:latin typeface="+mn-lt"/>
                <a:cs typeface="Arial" pitchFamily="34" charset="0"/>
              </a:rPr>
              <a:t>What is needed to keep them learning and accessing what other students access in public education?</a:t>
            </a:r>
          </a:p>
          <a:p>
            <a:pPr marL="0" indent="0">
              <a:buFont typeface="Arial" panose="020B0604020202020204" pitchFamily="34" charset="0"/>
              <a:buNone/>
              <a:defRPr/>
            </a:pPr>
            <a:r>
              <a:rPr lang="en-US" altLang="en-US" i="0" dirty="0">
                <a:latin typeface="+mn-lt"/>
                <a:cs typeface="Arial" pitchFamily="34" charset="0"/>
              </a:rPr>
              <a:t>- Directs the goals and objectives</a:t>
            </a:r>
          </a:p>
          <a:p>
            <a:pPr marL="0" indent="0">
              <a:buFont typeface="Arial" panose="020B0604020202020204" pitchFamily="34" charset="0"/>
              <a:buNone/>
              <a:defRPr/>
            </a:pPr>
            <a:r>
              <a:rPr lang="en-US" altLang="en-US" i="0" dirty="0">
                <a:latin typeface="+mn-lt"/>
                <a:cs typeface="Arial" pitchFamily="34" charset="0"/>
              </a:rPr>
              <a:t>- Allows an understanding for Accommodations or validates Modifications</a:t>
            </a:r>
          </a:p>
          <a:p>
            <a:pPr marL="0" indent="0">
              <a:buFont typeface="Arial" panose="020B0604020202020204" pitchFamily="34" charset="0"/>
              <a:buNone/>
              <a:defRPr/>
            </a:pPr>
            <a:r>
              <a:rPr lang="en-US" altLang="en-US" i="0" dirty="0">
                <a:latin typeface="+mn-lt"/>
                <a:cs typeface="Arial" pitchFamily="34" charset="0"/>
              </a:rPr>
              <a:t>- Indicates what is unique that might need other services</a:t>
            </a:r>
          </a:p>
          <a:p>
            <a:pPr marL="176962" indent="-176962">
              <a:buFont typeface="Arial" panose="020B0604020202020204" pitchFamily="34" charset="0"/>
              <a:buChar char="•"/>
              <a:defRPr/>
            </a:pPr>
            <a:endParaRPr lang="en-US" altLang="en-US" i="0" dirty="0">
              <a:latin typeface="+mn-lt"/>
              <a:cs typeface="Arial" pitchFamily="34" charset="0"/>
            </a:endParaRPr>
          </a:p>
          <a:p>
            <a:r>
              <a:rPr lang="en-US" dirty="0"/>
              <a:t>When</a:t>
            </a:r>
            <a:r>
              <a:rPr lang="en-US" baseline="0" dirty="0"/>
              <a:t> writing the statement of present level of academic achievement and functional performance remember that it must be observable and understandable. General statements based on opinion are not acceptable. For example, statements like, “Pat’s performance in reading comprehension is greatly improved” does not provide sufficient information for members of the IEP team. The term “improved” can mean different things to different people. Improved does not convey a measurable or observable quantity, nor does it convey how Pat’s reading comprehension has improved. Statements of present levels of performance must describe the student’s current functioning using terms that are observable, specific, evidence-based, and clearly articulated. </a:t>
            </a:r>
            <a:r>
              <a:rPr lang="en-US" dirty="0"/>
              <a:t> </a:t>
            </a:r>
          </a:p>
        </p:txBody>
      </p:sp>
    </p:spTree>
    <p:extLst>
      <p:ext uri="{BB962C8B-B14F-4D97-AF65-F5344CB8AC3E}">
        <p14:creationId xmlns:p14="http://schemas.microsoft.com/office/powerpoint/2010/main" val="156910315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a typeface="ＭＳ Ｐゴシック" charset="0"/>
                <a:cs typeface="Times New Roman" panose="02020603050405020304" pitchFamily="18" charset="0"/>
              </a:rPr>
              <a:t>To say: </a:t>
            </a:r>
            <a:r>
              <a:rPr lang="en-US" dirty="0">
                <a:ea typeface="ＭＳ Ｐゴシック" charset="0"/>
                <a:cs typeface="Times New Roman" panose="02020603050405020304" pitchFamily="18" charset="0"/>
              </a:rPr>
              <a:t>Lets</a:t>
            </a:r>
            <a:r>
              <a:rPr lang="en-US" baseline="0" dirty="0">
                <a:ea typeface="ＭＳ Ｐゴシック" charset="0"/>
                <a:cs typeface="Times New Roman" panose="02020603050405020304" pitchFamily="18" charset="0"/>
              </a:rPr>
              <a:t> </a:t>
            </a:r>
            <a:r>
              <a:rPr lang="en-US" dirty="0">
                <a:ea typeface="ＭＳ Ｐゴシック" charset="0"/>
                <a:cs typeface="Times New Roman" panose="02020603050405020304" pitchFamily="18" charset="0"/>
              </a:rPr>
              <a:t>review some of our present levels.</a:t>
            </a:r>
            <a:r>
              <a:rPr lang="en-US" baseline="0" dirty="0">
                <a:ea typeface="ＭＳ Ｐゴシック" charset="0"/>
                <a:cs typeface="Times New Roman" panose="02020603050405020304" pitchFamily="18" charset="0"/>
              </a:rPr>
              <a:t> </a:t>
            </a:r>
            <a:r>
              <a:rPr lang="en-US" altLang="en-US" dirty="0">
                <a:solidFill>
                  <a:srgbClr val="3333FF"/>
                </a:solidFill>
                <a:cs typeface="Times New Roman" panose="02020603050405020304" pitchFamily="18" charset="0"/>
              </a:rPr>
              <a:t>Does the Present Level (PL) help a teacher to know where to begin and move forward? </a:t>
            </a:r>
            <a:r>
              <a:rPr lang="en-US" altLang="en-US" b="0" dirty="0">
                <a:cs typeface="Times New Roman" panose="02020603050405020304" pitchFamily="18" charset="0"/>
              </a:rPr>
              <a:t>Think in terms of essential characteristics:</a:t>
            </a:r>
          </a:p>
          <a:p>
            <a:endParaRPr lang="en-US" altLang="en-US" b="0" dirty="0">
              <a:cs typeface="Times New Roman" panose="02020603050405020304" pitchFamily="18" charset="0"/>
            </a:endParaRPr>
          </a:p>
          <a:p>
            <a:pPr eaLnBrk="1" hangingPunct="1"/>
            <a:r>
              <a:rPr lang="en-US" altLang="en-US" dirty="0">
                <a:cs typeface="Times New Roman" panose="02020603050405020304" pitchFamily="18" charset="0"/>
              </a:rPr>
              <a:t> Imagine you are describing the student to a new teacher </a:t>
            </a:r>
          </a:p>
          <a:p>
            <a:pPr eaLnBrk="1" hangingPunct="1"/>
            <a:r>
              <a:rPr lang="en-US" altLang="en-US" dirty="0">
                <a:cs typeface="Times New Roman" panose="02020603050405020304" pitchFamily="18" charset="0"/>
              </a:rPr>
              <a:t>-</a:t>
            </a:r>
            <a:r>
              <a:rPr lang="en-US" altLang="en-US" baseline="0" dirty="0">
                <a:cs typeface="Times New Roman" panose="02020603050405020304" pitchFamily="18" charset="0"/>
              </a:rPr>
              <a:t> </a:t>
            </a:r>
            <a:r>
              <a:rPr lang="en-US" altLang="en-US" dirty="0">
                <a:cs typeface="Times New Roman" panose="02020603050405020304" pitchFamily="18" charset="0"/>
              </a:rPr>
              <a:t>What does the new teacher need to know to be prepared to teach the student?</a:t>
            </a:r>
          </a:p>
          <a:p>
            <a:pPr eaLnBrk="1" hangingPunct="1"/>
            <a:r>
              <a:rPr lang="en-US" altLang="en-US" baseline="0" dirty="0">
                <a:cs typeface="Times New Roman" panose="02020603050405020304" pitchFamily="18" charset="0"/>
              </a:rPr>
              <a:t>- The pr</a:t>
            </a:r>
            <a:r>
              <a:rPr lang="en-US" altLang="en-US" dirty="0">
                <a:cs typeface="Times New Roman" panose="02020603050405020304" pitchFamily="18" charset="0"/>
              </a:rPr>
              <a:t>esent level should describe the essential characteristics through the UENs so</a:t>
            </a:r>
            <a:r>
              <a:rPr lang="en-US" altLang="en-US" baseline="0" dirty="0">
                <a:cs typeface="Times New Roman" panose="02020603050405020304" pitchFamily="18" charset="0"/>
              </a:rPr>
              <a:t> </a:t>
            </a:r>
            <a:r>
              <a:rPr lang="en-US" altLang="en-US" dirty="0">
                <a:cs typeface="Times New Roman" panose="02020603050405020304" pitchFamily="18" charset="0"/>
              </a:rPr>
              <a:t>clearly that the teacher would know what materials to pull from the   shelf the first time the student and the teacher interact.</a:t>
            </a:r>
          </a:p>
          <a:p>
            <a:pPr eaLnBrk="1" hangingPunct="1"/>
            <a:r>
              <a:rPr lang="en-US" altLang="en-US" dirty="0">
                <a:cs typeface="Times New Roman" panose="02020603050405020304" pitchFamily="18" charset="0"/>
              </a:rPr>
              <a:t>-</a:t>
            </a:r>
            <a:r>
              <a:rPr lang="en-US" altLang="en-US" baseline="0" dirty="0">
                <a:cs typeface="Times New Roman" panose="02020603050405020304" pitchFamily="18" charset="0"/>
              </a:rPr>
              <a:t> </a:t>
            </a:r>
            <a:r>
              <a:rPr lang="en-US" altLang="en-US" dirty="0">
                <a:cs typeface="Times New Roman" panose="02020603050405020304" pitchFamily="18" charset="0"/>
              </a:rPr>
              <a:t>Essential Characteristics should be addressed using clear, easily understood language that provides a snapshot of the student’s needs and strengths. </a:t>
            </a:r>
          </a:p>
          <a:p>
            <a:pPr eaLnBrk="1" hangingPunct="1"/>
            <a:r>
              <a:rPr lang="en-US" altLang="en-US" dirty="0">
                <a:cs typeface="Times New Roman" panose="02020603050405020304" pitchFamily="18" charset="0"/>
              </a:rPr>
              <a:t>- Essential Characteristics must be written in terms that are observable, specific, and</a:t>
            </a:r>
            <a:r>
              <a:rPr lang="en-US" altLang="en-US" baseline="0" dirty="0">
                <a:cs typeface="Times New Roman" panose="02020603050405020304" pitchFamily="18" charset="0"/>
              </a:rPr>
              <a:t> </a:t>
            </a:r>
            <a:r>
              <a:rPr lang="en-US" altLang="en-US" dirty="0">
                <a:cs typeface="Times New Roman" panose="02020603050405020304" pitchFamily="18" charset="0"/>
              </a:rPr>
              <a:t>based on evidence. </a:t>
            </a:r>
          </a:p>
          <a:p>
            <a:pPr eaLnBrk="1" hangingPunct="1"/>
            <a:endParaRPr lang="en-US" altLang="en-US" dirty="0">
              <a:cs typeface="Times New Roman" panose="02020603050405020304" pitchFamily="18" charset="0"/>
            </a:endParaRPr>
          </a:p>
          <a:p>
            <a:pPr eaLnBrk="1" hangingPunct="1"/>
            <a:r>
              <a:rPr lang="en-US" altLang="en-US" dirty="0">
                <a:cs typeface="Times New Roman" panose="02020603050405020304" pitchFamily="18" charset="0"/>
              </a:rPr>
              <a:t>Baseline</a:t>
            </a:r>
            <a:r>
              <a:rPr lang="en-US" altLang="en-US" baseline="0" dirty="0">
                <a:cs typeface="Times New Roman" panose="02020603050405020304" pitchFamily="18" charset="0"/>
              </a:rPr>
              <a:t> </a:t>
            </a:r>
            <a:r>
              <a:rPr lang="en-US" altLang="en-US" dirty="0">
                <a:cs typeface="Times New Roman" panose="02020603050405020304" pitchFamily="18" charset="0"/>
              </a:rPr>
              <a:t>is not required in the PL, however, it is best practice because you must know the current performance level of your student.</a:t>
            </a:r>
            <a:r>
              <a:rPr lang="en-US" altLang="en-US" baseline="0" dirty="0">
                <a:cs typeface="Times New Roman" panose="02020603050405020304" pitchFamily="18" charset="0"/>
              </a:rPr>
              <a:t> </a:t>
            </a:r>
            <a:r>
              <a:rPr lang="en-US" dirty="0">
                <a:cs typeface="Times New Roman" panose="02020603050405020304" pitchFamily="18" charset="0"/>
              </a:rPr>
              <a:t>IDEA has requirements for what must be included in the statement of present level  of academic achievement and functional performance. Three of those requirements are impacted by the MAP-A Essential Elements. </a:t>
            </a:r>
          </a:p>
          <a:p>
            <a:pPr eaLnBrk="1" hangingPunct="1"/>
            <a:endParaRPr lang="en-US" dirty="0">
              <a:cs typeface="Times New Roman" panose="02020603050405020304" pitchFamily="18" charset="0"/>
            </a:endParaRPr>
          </a:p>
          <a:p>
            <a:r>
              <a:rPr lang="en-US" u="sng" dirty="0">
                <a:cs typeface="Times New Roman" panose="02020603050405020304" pitchFamily="18" charset="0"/>
              </a:rPr>
              <a:t>Strengths</a:t>
            </a:r>
            <a:r>
              <a:rPr lang="en-US" dirty="0">
                <a:cs typeface="Times New Roman" panose="02020603050405020304" pitchFamily="18" charset="0"/>
              </a:rPr>
              <a:t>: They</a:t>
            </a:r>
            <a:r>
              <a:rPr lang="en-US" baseline="0" dirty="0">
                <a:cs typeface="Times New Roman" panose="02020603050405020304" pitchFamily="18" charset="0"/>
              </a:rPr>
              <a:t> </a:t>
            </a:r>
            <a:r>
              <a:rPr lang="en-US" dirty="0">
                <a:cs typeface="Times New Roman" panose="02020603050405020304" pitchFamily="18" charset="0"/>
              </a:rPr>
              <a:t>are the statements of: student</a:t>
            </a:r>
            <a:r>
              <a:rPr lang="en-US" baseline="0" dirty="0">
                <a:cs typeface="Times New Roman" panose="02020603050405020304" pitchFamily="18" charset="0"/>
              </a:rPr>
              <a:t> </a:t>
            </a:r>
            <a:r>
              <a:rPr lang="en-US" dirty="0">
                <a:cs typeface="Times New Roman" panose="02020603050405020304" pitchFamily="18" charset="0"/>
              </a:rPr>
              <a:t>strengths, student</a:t>
            </a:r>
            <a:r>
              <a:rPr lang="en-US" baseline="0" dirty="0">
                <a:cs typeface="Times New Roman" panose="02020603050405020304" pitchFamily="18" charset="0"/>
              </a:rPr>
              <a:t> </a:t>
            </a:r>
            <a:r>
              <a:rPr lang="en-US" dirty="0">
                <a:cs typeface="Times New Roman" panose="02020603050405020304" pitchFamily="18" charset="0"/>
              </a:rPr>
              <a:t>needs,</a:t>
            </a:r>
            <a:r>
              <a:rPr lang="en-US" baseline="0" dirty="0">
                <a:cs typeface="Times New Roman" panose="02020603050405020304" pitchFamily="18" charset="0"/>
              </a:rPr>
              <a:t> </a:t>
            </a:r>
            <a:r>
              <a:rPr lang="en-US" dirty="0">
                <a:cs typeface="Times New Roman" panose="02020603050405020304" pitchFamily="18" charset="0"/>
              </a:rPr>
              <a:t>and</a:t>
            </a:r>
            <a:r>
              <a:rPr lang="en-US" baseline="0" dirty="0">
                <a:cs typeface="Times New Roman" panose="02020603050405020304" pitchFamily="18" charset="0"/>
              </a:rPr>
              <a:t> </a:t>
            </a:r>
            <a:r>
              <a:rPr lang="en-US" dirty="0">
                <a:cs typeface="Times New Roman" panose="02020603050405020304" pitchFamily="18" charset="0"/>
              </a:rPr>
              <a:t>how</a:t>
            </a:r>
            <a:r>
              <a:rPr lang="en-US" baseline="0" dirty="0">
                <a:cs typeface="Times New Roman" panose="02020603050405020304" pitchFamily="18" charset="0"/>
              </a:rPr>
              <a:t> </a:t>
            </a:r>
            <a:r>
              <a:rPr lang="en-US" dirty="0">
                <a:cs typeface="Times New Roman" panose="02020603050405020304" pitchFamily="18" charset="0"/>
              </a:rPr>
              <a:t>the</a:t>
            </a:r>
            <a:r>
              <a:rPr lang="en-US" baseline="0" dirty="0">
                <a:cs typeface="Times New Roman" panose="02020603050405020304" pitchFamily="18" charset="0"/>
              </a:rPr>
              <a:t> </a:t>
            </a:r>
            <a:r>
              <a:rPr lang="en-US" dirty="0">
                <a:cs typeface="Times New Roman" panose="02020603050405020304" pitchFamily="18" charset="0"/>
              </a:rPr>
              <a:t>student’s</a:t>
            </a:r>
            <a:r>
              <a:rPr lang="en-US" baseline="0" dirty="0">
                <a:cs typeface="Times New Roman" panose="02020603050405020304" pitchFamily="18" charset="0"/>
              </a:rPr>
              <a:t> </a:t>
            </a:r>
            <a:r>
              <a:rPr lang="en-US" dirty="0">
                <a:cs typeface="Times New Roman" panose="02020603050405020304" pitchFamily="18" charset="0"/>
              </a:rPr>
              <a:t>disability</a:t>
            </a:r>
            <a:r>
              <a:rPr lang="en-US" baseline="0" dirty="0">
                <a:cs typeface="Times New Roman" panose="02020603050405020304" pitchFamily="18" charset="0"/>
              </a:rPr>
              <a:t> </a:t>
            </a:r>
            <a:r>
              <a:rPr lang="en-US" dirty="0">
                <a:cs typeface="Times New Roman" panose="02020603050405020304" pitchFamily="18" charset="0"/>
              </a:rPr>
              <a:t>impacts</a:t>
            </a:r>
            <a:r>
              <a:rPr lang="en-US" baseline="0" dirty="0">
                <a:cs typeface="Times New Roman" panose="02020603050405020304" pitchFamily="18" charset="0"/>
              </a:rPr>
              <a:t> </a:t>
            </a:r>
            <a:r>
              <a:rPr lang="en-US" dirty="0">
                <a:cs typeface="Times New Roman" panose="02020603050405020304" pitchFamily="18" charset="0"/>
              </a:rPr>
              <a:t>participation</a:t>
            </a:r>
            <a:r>
              <a:rPr lang="en-US" baseline="0" dirty="0">
                <a:cs typeface="Times New Roman" panose="02020603050405020304" pitchFamily="18" charset="0"/>
              </a:rPr>
              <a:t> </a:t>
            </a:r>
            <a:r>
              <a:rPr lang="en-US" dirty="0">
                <a:cs typeface="Times New Roman" panose="02020603050405020304" pitchFamily="18" charset="0"/>
              </a:rPr>
              <a:t>in the general education</a:t>
            </a:r>
            <a:r>
              <a:rPr lang="en-US" baseline="0" dirty="0">
                <a:cs typeface="Times New Roman" panose="02020603050405020304" pitchFamily="18" charset="0"/>
              </a:rPr>
              <a:t> </a:t>
            </a:r>
            <a:r>
              <a:rPr lang="en-US" dirty="0">
                <a:cs typeface="Times New Roman" panose="02020603050405020304" pitchFamily="18" charset="0"/>
              </a:rPr>
              <a:t>curriculum.</a:t>
            </a:r>
            <a:r>
              <a:rPr lang="en-US" baseline="0" dirty="0">
                <a:cs typeface="Times New Roman" panose="02020603050405020304" pitchFamily="18" charset="0"/>
              </a:rPr>
              <a:t> </a:t>
            </a:r>
            <a:r>
              <a:rPr lang="en-US" dirty="0">
                <a:cs typeface="Times New Roman" panose="02020603050405020304" pitchFamily="18" charset="0"/>
              </a:rPr>
              <a:t>Student strengths</a:t>
            </a:r>
            <a:r>
              <a:rPr lang="en-US" baseline="0" dirty="0">
                <a:cs typeface="Times New Roman" panose="02020603050405020304" pitchFamily="18" charset="0"/>
              </a:rPr>
              <a:t> </a:t>
            </a:r>
            <a:r>
              <a:rPr lang="en-US" dirty="0">
                <a:cs typeface="Times New Roman" panose="02020603050405020304" pitchFamily="18" charset="0"/>
              </a:rPr>
              <a:t>should</a:t>
            </a:r>
            <a:r>
              <a:rPr lang="en-US" baseline="0" dirty="0">
                <a:cs typeface="Times New Roman" panose="02020603050405020304" pitchFamily="18" charset="0"/>
              </a:rPr>
              <a:t> </a:t>
            </a:r>
            <a:r>
              <a:rPr lang="en-US" dirty="0">
                <a:cs typeface="Times New Roman" panose="02020603050405020304" pitchFamily="18" charset="0"/>
              </a:rPr>
              <a:t>relate</a:t>
            </a:r>
            <a:r>
              <a:rPr lang="en-US" baseline="0" dirty="0">
                <a:cs typeface="Times New Roman" panose="02020603050405020304" pitchFamily="18" charset="0"/>
              </a:rPr>
              <a:t> </a:t>
            </a:r>
            <a:r>
              <a:rPr lang="en-US" dirty="0">
                <a:cs typeface="Times New Roman" panose="02020603050405020304" pitchFamily="18" charset="0"/>
              </a:rPr>
              <a:t>specifically</a:t>
            </a:r>
            <a:r>
              <a:rPr lang="en-US" baseline="0" dirty="0">
                <a:cs typeface="Times New Roman" panose="02020603050405020304" pitchFamily="18" charset="0"/>
              </a:rPr>
              <a:t> </a:t>
            </a:r>
            <a:r>
              <a:rPr lang="en-US" dirty="0">
                <a:cs typeface="Times New Roman" panose="02020603050405020304" pitchFamily="18" charset="0"/>
              </a:rPr>
              <a:t>to</a:t>
            </a:r>
            <a:r>
              <a:rPr lang="en-US" baseline="0" dirty="0">
                <a:cs typeface="Times New Roman" panose="02020603050405020304" pitchFamily="18" charset="0"/>
              </a:rPr>
              <a:t> </a:t>
            </a:r>
            <a:r>
              <a:rPr lang="en-US" dirty="0">
                <a:cs typeface="Times New Roman" panose="02020603050405020304" pitchFamily="18" charset="0"/>
              </a:rPr>
              <a:t>the</a:t>
            </a:r>
            <a:r>
              <a:rPr lang="en-US" baseline="0" dirty="0">
                <a:cs typeface="Times New Roman" panose="02020603050405020304" pitchFamily="18" charset="0"/>
              </a:rPr>
              <a:t> </a:t>
            </a:r>
            <a:r>
              <a:rPr lang="en-US" dirty="0">
                <a:cs typeface="Times New Roman" panose="02020603050405020304" pitchFamily="18" charset="0"/>
              </a:rPr>
              <a:t>grade-level</a:t>
            </a:r>
            <a:r>
              <a:rPr lang="en-US" baseline="0" dirty="0">
                <a:cs typeface="Times New Roman" panose="02020603050405020304" pitchFamily="18" charset="0"/>
              </a:rPr>
              <a:t> </a:t>
            </a:r>
            <a:r>
              <a:rPr lang="en-US" dirty="0">
                <a:cs typeface="Times New Roman" panose="02020603050405020304" pitchFamily="18" charset="0"/>
              </a:rPr>
              <a:t>Essential Elements. The statement of student strengths should clearly describe what the student</a:t>
            </a:r>
            <a:r>
              <a:rPr lang="en-US" baseline="0" dirty="0">
                <a:cs typeface="Times New Roman" panose="02020603050405020304" pitchFamily="18" charset="0"/>
              </a:rPr>
              <a:t> </a:t>
            </a:r>
            <a:r>
              <a:rPr lang="en-US" dirty="0">
                <a:cs typeface="Times New Roman" panose="02020603050405020304" pitchFamily="18" charset="0"/>
              </a:rPr>
              <a:t>can</a:t>
            </a:r>
            <a:r>
              <a:rPr lang="en-US" baseline="0" dirty="0">
                <a:cs typeface="Times New Roman" panose="02020603050405020304" pitchFamily="18" charset="0"/>
              </a:rPr>
              <a:t> </a:t>
            </a:r>
            <a:r>
              <a:rPr lang="en-US" dirty="0">
                <a:cs typeface="Times New Roman" panose="02020603050405020304" pitchFamily="18" charset="0"/>
              </a:rPr>
              <a:t>do. The statement of need should detail what skills are missing in order for the student to be able to achieve the grade­‐level Essential Element. </a:t>
            </a:r>
          </a:p>
          <a:p>
            <a:endParaRPr lang="en-US" dirty="0">
              <a:cs typeface="Times New Roman" panose="02020603050405020304" pitchFamily="18" charset="0"/>
            </a:endParaRPr>
          </a:p>
          <a:p>
            <a:r>
              <a:rPr lang="en-US" u="sng" dirty="0">
                <a:cs typeface="Times New Roman" panose="02020603050405020304" pitchFamily="18" charset="0"/>
              </a:rPr>
              <a:t>Needs</a:t>
            </a:r>
            <a:r>
              <a:rPr lang="en-US" dirty="0">
                <a:cs typeface="Times New Roman" panose="02020603050405020304" pitchFamily="18" charset="0"/>
              </a:rPr>
              <a:t>: The need statement should clearly describe  what the student needs to learn in order to close the gap between his/her knowledge/skills and the grade-­level expectations detailed in the Essential Elements. Students with the most significant cognitive disabilities will likely present with a broad range of needs. Not all of them have to be addressed in goals and objectives. IEPs can also document additional support the student will require in the supplementary aids</a:t>
            </a:r>
            <a:r>
              <a:rPr lang="en-US" baseline="0" dirty="0">
                <a:cs typeface="Times New Roman" panose="02020603050405020304" pitchFamily="18" charset="0"/>
              </a:rPr>
              <a:t> </a:t>
            </a:r>
            <a:r>
              <a:rPr lang="en-US" dirty="0">
                <a:cs typeface="Times New Roman" panose="02020603050405020304" pitchFamily="18" charset="0"/>
              </a:rPr>
              <a:t>and services section of the IEP. </a:t>
            </a:r>
          </a:p>
          <a:p>
            <a:endParaRPr lang="en-US" dirty="0">
              <a:cs typeface="Times New Roman" panose="02020603050405020304" pitchFamily="18" charset="0"/>
            </a:endParaRPr>
          </a:p>
          <a:p>
            <a:r>
              <a:rPr lang="en-US" u="sng" dirty="0">
                <a:cs typeface="Times New Roman" panose="02020603050405020304" pitchFamily="18" charset="0"/>
              </a:rPr>
              <a:t>Impact</a:t>
            </a:r>
            <a:r>
              <a:rPr lang="en-US" dirty="0">
                <a:cs typeface="Times New Roman" panose="02020603050405020304" pitchFamily="18" charset="0"/>
              </a:rPr>
              <a:t>: The final component of the statement of present level of performance is the impact statement. This component clearly describes how the student’s</a:t>
            </a:r>
            <a:r>
              <a:rPr lang="en-US" baseline="0" dirty="0">
                <a:cs typeface="Times New Roman" panose="02020603050405020304" pitchFamily="18" charset="0"/>
              </a:rPr>
              <a:t> </a:t>
            </a:r>
            <a:r>
              <a:rPr lang="en-US" dirty="0">
                <a:cs typeface="Times New Roman" panose="02020603050405020304" pitchFamily="18" charset="0"/>
              </a:rPr>
              <a:t>disability or disabilities affect progress toward grade level expectations. This statement of impact should not simply name the disability itself but rather describe how the characteristics of the disability impact participation in the general education curriculum.</a:t>
            </a:r>
            <a:r>
              <a:rPr lang="en-US" baseline="0" dirty="0">
                <a:cs typeface="Times New Roman" panose="02020603050405020304" pitchFamily="18" charset="0"/>
              </a:rPr>
              <a:t> </a:t>
            </a:r>
            <a:r>
              <a:rPr lang="en-US" dirty="0">
                <a:cs typeface="Times New Roman" panose="02020603050405020304" pitchFamily="18" charset="0"/>
              </a:rPr>
              <a:t>For example,</a:t>
            </a:r>
            <a:r>
              <a:rPr lang="en-US" baseline="0" dirty="0">
                <a:cs typeface="Times New Roman" panose="02020603050405020304" pitchFamily="18" charset="0"/>
              </a:rPr>
              <a:t> </a:t>
            </a:r>
            <a:r>
              <a:rPr lang="en-US" dirty="0">
                <a:cs typeface="Times New Roman" panose="02020603050405020304" pitchFamily="18" charset="0"/>
              </a:rPr>
              <a:t>the</a:t>
            </a:r>
            <a:r>
              <a:rPr lang="en-US" baseline="0" dirty="0">
                <a:cs typeface="Times New Roman" panose="02020603050405020304" pitchFamily="18" charset="0"/>
              </a:rPr>
              <a:t> </a:t>
            </a:r>
            <a:r>
              <a:rPr lang="en-US" dirty="0">
                <a:cs typeface="Times New Roman" panose="02020603050405020304" pitchFamily="18" charset="0"/>
              </a:rPr>
              <a:t>impact statement</a:t>
            </a:r>
            <a:r>
              <a:rPr lang="en-US" baseline="0" dirty="0">
                <a:cs typeface="Times New Roman" panose="02020603050405020304" pitchFamily="18" charset="0"/>
              </a:rPr>
              <a:t> </a:t>
            </a:r>
            <a:r>
              <a:rPr lang="en-US" dirty="0">
                <a:cs typeface="Times New Roman" panose="02020603050405020304" pitchFamily="18" charset="0"/>
              </a:rPr>
              <a:t>might</a:t>
            </a:r>
            <a:r>
              <a:rPr lang="en-US" baseline="0" dirty="0">
                <a:cs typeface="Times New Roman" panose="02020603050405020304" pitchFamily="18" charset="0"/>
              </a:rPr>
              <a:t> </a:t>
            </a:r>
            <a:r>
              <a:rPr lang="en-US" dirty="0">
                <a:cs typeface="Times New Roman" panose="02020603050405020304" pitchFamily="18" charset="0"/>
              </a:rPr>
              <a:t>read, “Pat’s</a:t>
            </a:r>
            <a:r>
              <a:rPr lang="en-US" baseline="0" dirty="0">
                <a:cs typeface="Times New Roman" panose="02020603050405020304" pitchFamily="18" charset="0"/>
              </a:rPr>
              <a:t> </a:t>
            </a:r>
            <a:r>
              <a:rPr lang="en-US" dirty="0">
                <a:cs typeface="Times New Roman" panose="02020603050405020304" pitchFamily="18" charset="0"/>
              </a:rPr>
              <a:t>limited</a:t>
            </a:r>
            <a:r>
              <a:rPr lang="en-US" baseline="0" dirty="0">
                <a:cs typeface="Times New Roman" panose="02020603050405020304" pitchFamily="18" charset="0"/>
              </a:rPr>
              <a:t> </a:t>
            </a:r>
            <a:r>
              <a:rPr lang="en-US" dirty="0">
                <a:cs typeface="Times New Roman" panose="02020603050405020304" pitchFamily="18" charset="0"/>
              </a:rPr>
              <a:t>understanding</a:t>
            </a:r>
            <a:r>
              <a:rPr lang="en-US" baseline="0" dirty="0">
                <a:cs typeface="Times New Roman" panose="02020603050405020304" pitchFamily="18" charset="0"/>
              </a:rPr>
              <a:t> </a:t>
            </a:r>
            <a:r>
              <a:rPr lang="en-US" dirty="0">
                <a:cs typeface="Times New Roman" panose="02020603050405020304" pitchFamily="18" charset="0"/>
              </a:rPr>
              <a:t>of</a:t>
            </a:r>
            <a:r>
              <a:rPr lang="en-US" baseline="0" dirty="0">
                <a:cs typeface="Times New Roman" panose="02020603050405020304" pitchFamily="18" charset="0"/>
              </a:rPr>
              <a:t> </a:t>
            </a:r>
            <a:r>
              <a:rPr lang="en-US" dirty="0">
                <a:cs typeface="Times New Roman" panose="02020603050405020304" pitchFamily="18" charset="0"/>
              </a:rPr>
              <a:t>symbols</a:t>
            </a:r>
            <a:r>
              <a:rPr lang="en-US" baseline="0" dirty="0">
                <a:cs typeface="Times New Roman" panose="02020603050405020304" pitchFamily="18" charset="0"/>
              </a:rPr>
              <a:t> </a:t>
            </a:r>
            <a:r>
              <a:rPr lang="en-US" dirty="0">
                <a:cs typeface="Times New Roman" panose="02020603050405020304" pitchFamily="18" charset="0"/>
              </a:rPr>
              <a:t>and</a:t>
            </a:r>
            <a:r>
              <a:rPr lang="en-US" baseline="0" dirty="0">
                <a:cs typeface="Times New Roman" panose="02020603050405020304" pitchFamily="18" charset="0"/>
              </a:rPr>
              <a:t> </a:t>
            </a:r>
            <a:r>
              <a:rPr lang="en-US" dirty="0">
                <a:cs typeface="Times New Roman" panose="02020603050405020304" pitchFamily="18" charset="0"/>
              </a:rPr>
              <a:t>symbolic language combined with weaknesses</a:t>
            </a:r>
            <a:r>
              <a:rPr lang="en-US" baseline="0" dirty="0">
                <a:cs typeface="Times New Roman" panose="02020603050405020304" pitchFamily="18" charset="0"/>
              </a:rPr>
              <a:t> </a:t>
            </a:r>
            <a:r>
              <a:rPr lang="en-US" dirty="0">
                <a:cs typeface="Times New Roman" panose="02020603050405020304" pitchFamily="18" charset="0"/>
              </a:rPr>
              <a:t>in memory and communication affect</a:t>
            </a:r>
            <a:r>
              <a:rPr lang="en-US" baseline="0" dirty="0">
                <a:cs typeface="Times New Roman" panose="02020603050405020304" pitchFamily="18" charset="0"/>
              </a:rPr>
              <a:t> </a:t>
            </a:r>
            <a:r>
              <a:rPr lang="en-US" dirty="0">
                <a:cs typeface="Times New Roman" panose="02020603050405020304" pitchFamily="18" charset="0"/>
              </a:rPr>
              <a:t>her progress in achieving grade‐level</a:t>
            </a:r>
            <a:r>
              <a:rPr lang="en-US" baseline="0" dirty="0">
                <a:cs typeface="Times New Roman" panose="02020603050405020304" pitchFamily="18" charset="0"/>
              </a:rPr>
              <a:t> </a:t>
            </a:r>
            <a:r>
              <a:rPr lang="en-US" dirty="0">
                <a:cs typeface="Times New Roman" panose="02020603050405020304" pitchFamily="18" charset="0"/>
              </a:rPr>
              <a:t>Essential Elements</a:t>
            </a:r>
            <a:r>
              <a:rPr lang="en-US" baseline="0" dirty="0">
                <a:cs typeface="Times New Roman" panose="02020603050405020304" pitchFamily="18" charset="0"/>
              </a:rPr>
              <a:t> </a:t>
            </a:r>
            <a:r>
              <a:rPr lang="en-US" dirty="0">
                <a:cs typeface="Times New Roman" panose="02020603050405020304" pitchFamily="18" charset="0"/>
              </a:rPr>
              <a:t>in</a:t>
            </a:r>
            <a:r>
              <a:rPr lang="en-US" baseline="0" dirty="0">
                <a:cs typeface="Times New Roman" panose="02020603050405020304" pitchFamily="18" charset="0"/>
              </a:rPr>
              <a:t> </a:t>
            </a:r>
            <a:r>
              <a:rPr lang="en-US" dirty="0">
                <a:cs typeface="Times New Roman" panose="02020603050405020304" pitchFamily="18" charset="0"/>
              </a:rPr>
              <a:t>reading.”</a:t>
            </a:r>
            <a:r>
              <a:rPr lang="en-US" baseline="0" dirty="0">
                <a:cs typeface="Times New Roman" panose="02020603050405020304" pitchFamily="18" charset="0"/>
              </a:rPr>
              <a:t> </a:t>
            </a:r>
            <a:r>
              <a:rPr lang="en-US" dirty="0">
                <a:cs typeface="Times New Roman" panose="02020603050405020304" pitchFamily="18" charset="0"/>
              </a:rPr>
              <a:t>It</a:t>
            </a:r>
            <a:r>
              <a:rPr lang="en-US" baseline="0" dirty="0">
                <a:cs typeface="Times New Roman" panose="02020603050405020304" pitchFamily="18" charset="0"/>
              </a:rPr>
              <a:t> </a:t>
            </a:r>
            <a:r>
              <a:rPr lang="en-US" dirty="0">
                <a:cs typeface="Times New Roman" panose="02020603050405020304" pitchFamily="18" charset="0"/>
              </a:rPr>
              <a:t>would</a:t>
            </a:r>
            <a:r>
              <a:rPr lang="en-US" baseline="0" dirty="0">
                <a:cs typeface="Times New Roman" panose="02020603050405020304" pitchFamily="18" charset="0"/>
              </a:rPr>
              <a:t> </a:t>
            </a:r>
            <a:r>
              <a:rPr lang="en-US" dirty="0">
                <a:cs typeface="Times New Roman" panose="02020603050405020304" pitchFamily="18" charset="0"/>
              </a:rPr>
              <a:t>be</a:t>
            </a:r>
            <a:r>
              <a:rPr lang="en-US" baseline="0" dirty="0">
                <a:cs typeface="Times New Roman" panose="02020603050405020304" pitchFamily="18" charset="0"/>
              </a:rPr>
              <a:t> </a:t>
            </a:r>
            <a:r>
              <a:rPr lang="en-US" dirty="0">
                <a:cs typeface="Times New Roman" panose="02020603050405020304" pitchFamily="18" charset="0"/>
              </a:rPr>
              <a:t>incorrect</a:t>
            </a:r>
            <a:r>
              <a:rPr lang="en-US" baseline="0" dirty="0">
                <a:cs typeface="Times New Roman" panose="02020603050405020304" pitchFamily="18" charset="0"/>
              </a:rPr>
              <a:t> </a:t>
            </a:r>
            <a:r>
              <a:rPr lang="en-US" dirty="0">
                <a:cs typeface="Times New Roman" panose="02020603050405020304" pitchFamily="18" charset="0"/>
              </a:rPr>
              <a:t>to</a:t>
            </a:r>
            <a:r>
              <a:rPr lang="en-US" baseline="0" dirty="0">
                <a:cs typeface="Times New Roman" panose="02020603050405020304" pitchFamily="18" charset="0"/>
              </a:rPr>
              <a:t> </a:t>
            </a:r>
            <a:r>
              <a:rPr lang="en-US" dirty="0">
                <a:cs typeface="Times New Roman" panose="02020603050405020304" pitchFamily="18" charset="0"/>
              </a:rPr>
              <a:t>write</a:t>
            </a:r>
            <a:r>
              <a:rPr lang="en-US" baseline="0" dirty="0">
                <a:cs typeface="Times New Roman" panose="02020603050405020304" pitchFamily="18" charset="0"/>
              </a:rPr>
              <a:t> </a:t>
            </a:r>
            <a:r>
              <a:rPr lang="en-US" dirty="0">
                <a:cs typeface="Times New Roman" panose="02020603050405020304" pitchFamily="18" charset="0"/>
              </a:rPr>
              <a:t>a</a:t>
            </a:r>
            <a:r>
              <a:rPr lang="en-US" baseline="0" dirty="0">
                <a:cs typeface="Times New Roman" panose="02020603050405020304" pitchFamily="18" charset="0"/>
              </a:rPr>
              <a:t> </a:t>
            </a:r>
            <a:r>
              <a:rPr lang="en-US" dirty="0">
                <a:cs typeface="Times New Roman" panose="02020603050405020304" pitchFamily="18" charset="0"/>
              </a:rPr>
              <a:t>general</a:t>
            </a:r>
            <a:r>
              <a:rPr lang="en-US" baseline="0" dirty="0">
                <a:cs typeface="Times New Roman" panose="02020603050405020304" pitchFamily="18" charset="0"/>
              </a:rPr>
              <a:t> </a:t>
            </a:r>
            <a:r>
              <a:rPr lang="en-US" dirty="0">
                <a:cs typeface="Times New Roman" panose="02020603050405020304" pitchFamily="18" charset="0"/>
              </a:rPr>
              <a:t>statement</a:t>
            </a:r>
            <a:r>
              <a:rPr lang="en-US" baseline="0" dirty="0">
                <a:cs typeface="Times New Roman" panose="02020603050405020304" pitchFamily="18" charset="0"/>
              </a:rPr>
              <a:t> </a:t>
            </a:r>
            <a:r>
              <a:rPr lang="en-US" dirty="0">
                <a:cs typeface="Times New Roman" panose="02020603050405020304" pitchFamily="18" charset="0"/>
              </a:rPr>
              <a:t>such</a:t>
            </a:r>
            <a:r>
              <a:rPr lang="en-US" baseline="0" dirty="0">
                <a:cs typeface="Times New Roman" panose="02020603050405020304" pitchFamily="18" charset="0"/>
              </a:rPr>
              <a:t> </a:t>
            </a:r>
            <a:r>
              <a:rPr lang="en-US" dirty="0">
                <a:cs typeface="Times New Roman" panose="02020603050405020304" pitchFamily="18" charset="0"/>
              </a:rPr>
              <a:t>as,</a:t>
            </a:r>
            <a:r>
              <a:rPr lang="en-US" baseline="0" dirty="0">
                <a:cs typeface="Times New Roman" panose="02020603050405020304" pitchFamily="18" charset="0"/>
              </a:rPr>
              <a:t> </a:t>
            </a:r>
            <a:r>
              <a:rPr lang="en-US" dirty="0">
                <a:cs typeface="Times New Roman" panose="02020603050405020304" pitchFamily="18" charset="0"/>
              </a:rPr>
              <a:t>“Pat’s significant cognitive disability affects her progress</a:t>
            </a:r>
            <a:r>
              <a:rPr lang="en-US" baseline="0" dirty="0">
                <a:cs typeface="Times New Roman" panose="02020603050405020304" pitchFamily="18" charset="0"/>
              </a:rPr>
              <a:t> </a:t>
            </a:r>
            <a:r>
              <a:rPr lang="en-US" dirty="0">
                <a:cs typeface="Times New Roman" panose="02020603050405020304" pitchFamily="18" charset="0"/>
              </a:rPr>
              <a:t>in reading.”</a:t>
            </a:r>
          </a:p>
          <a:p>
            <a:endParaRPr lang="en-US" dirty="0">
              <a:ea typeface="ＭＳ Ｐゴシック" charset="0"/>
              <a:cs typeface="Times New Roman" panose="02020603050405020304" pitchFamily="18" charset="0"/>
            </a:endParaRPr>
          </a:p>
          <a:p>
            <a:pPr defTabSz="931774">
              <a:defRPr/>
            </a:pPr>
            <a:r>
              <a:rPr lang="en-US" dirty="0">
                <a:hlinkClick r:id="rId3"/>
              </a:rPr>
              <a:t>Adapted from http://dynamiclearningmaps.org/</a:t>
            </a:r>
            <a:endParaRPr lang="en-US" dirty="0"/>
          </a:p>
          <a:p>
            <a:endParaRPr lang="en-US" dirty="0"/>
          </a:p>
        </p:txBody>
      </p:sp>
    </p:spTree>
    <p:extLst>
      <p:ext uri="{BB962C8B-B14F-4D97-AF65-F5344CB8AC3E}">
        <p14:creationId xmlns:p14="http://schemas.microsoft.com/office/powerpoint/2010/main" val="100573937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836">
              <a:defRPr/>
            </a:pPr>
            <a:r>
              <a:rPr lang="en-US" b="1" baseline="0" dirty="0"/>
              <a:t>To Know: </a:t>
            </a:r>
            <a:r>
              <a:rPr lang="en-US" b="0" baseline="0" dirty="0"/>
              <a:t>Materials needed: HO #7, highlight tape or markers.</a:t>
            </a:r>
          </a:p>
          <a:p>
            <a:pPr defTabSz="949836">
              <a:defRPr/>
            </a:pPr>
            <a:r>
              <a:rPr lang="en-US" b="0" baseline="0" dirty="0"/>
              <a:t>Disclaimer: This IEP is not a perfect model and it is for training purposes only!  </a:t>
            </a:r>
          </a:p>
          <a:p>
            <a:pPr defTabSz="949836">
              <a:defRPr/>
            </a:pPr>
            <a:endParaRPr lang="en-US" b="0" baseline="0" dirty="0"/>
          </a:p>
          <a:p>
            <a:pPr defTabSz="949836">
              <a:defRPr/>
            </a:pPr>
            <a:r>
              <a:rPr lang="en-US" b="1" baseline="0" dirty="0"/>
              <a:t>To Say: </a:t>
            </a:r>
            <a:r>
              <a:rPr lang="en-US" b="0" baseline="0" dirty="0"/>
              <a:t>Read the slide.</a:t>
            </a:r>
          </a:p>
          <a:p>
            <a:pPr defTabSz="949836">
              <a:defRPr/>
            </a:pPr>
            <a:endParaRPr lang="en-US" b="1" baseline="0" dirty="0"/>
          </a:p>
          <a:p>
            <a:pPr defTabSz="949836">
              <a:defRPr/>
            </a:pPr>
            <a:r>
              <a:rPr lang="en-US" b="1" dirty="0"/>
              <a:t>To Do</a:t>
            </a:r>
            <a:r>
              <a:rPr lang="en-US" b="0" dirty="0"/>
              <a:t>: Handout</a:t>
            </a:r>
            <a:r>
              <a:rPr lang="en-US" b="0" baseline="0" dirty="0"/>
              <a:t> laminated copies of </a:t>
            </a:r>
            <a:r>
              <a:rPr lang="en-US" b="0" dirty="0"/>
              <a:t>Sam’s</a:t>
            </a:r>
            <a:r>
              <a:rPr lang="en-US" b="0" baseline="0" dirty="0"/>
              <a:t> IEP Handout #7. Highlight these components of present level.</a:t>
            </a:r>
          </a:p>
          <a:p>
            <a:pPr defTabSz="949836">
              <a:defRPr/>
            </a:pPr>
            <a:r>
              <a:rPr lang="en-US" b="0" baseline="0" dirty="0"/>
              <a:t>Participants may do this activity in pairs, use arrows, or highlight tape. It’s your choice.</a:t>
            </a:r>
          </a:p>
        </p:txBody>
      </p:sp>
      <p:sp>
        <p:nvSpPr>
          <p:cNvPr id="4" name="Slide Number Placeholder 3"/>
          <p:cNvSpPr>
            <a:spLocks noGrp="1"/>
          </p:cNvSpPr>
          <p:nvPr>
            <p:ph type="sldNum" sz="quarter" idx="10"/>
          </p:nvPr>
        </p:nvSpPr>
        <p:spPr/>
        <p:txBody>
          <a:bodyPr/>
          <a:lstStyle/>
          <a:p>
            <a:fld id="{CD827DFB-7249-4730-B9E9-C72162C72FCA}" type="slidenum">
              <a:rPr lang="en-US" smtClean="0"/>
              <a:t>85</a:t>
            </a:fld>
            <a:endParaRPr lang="en-US" dirty="0"/>
          </a:p>
        </p:txBody>
      </p:sp>
    </p:spTree>
    <p:extLst>
      <p:ext uri="{BB962C8B-B14F-4D97-AF65-F5344CB8AC3E}">
        <p14:creationId xmlns:p14="http://schemas.microsoft.com/office/powerpoint/2010/main" val="36545331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baseline="0" dirty="0"/>
              <a:t>To Say: </a:t>
            </a:r>
            <a:r>
              <a:rPr lang="en-US" b="0" baseline="0" dirty="0"/>
              <a:t>Using your student IEP that you brought, find these components: strengths, UEN to EE and child, impact statement, and academic and functional achievement.</a:t>
            </a:r>
          </a:p>
          <a:p>
            <a:pPr defTabSz="931774">
              <a:defRPr/>
            </a:pPr>
            <a:endParaRPr lang="en-US" b="0" baseline="0" dirty="0"/>
          </a:p>
          <a:p>
            <a:pPr defTabSz="931774">
              <a:defRPr/>
            </a:pPr>
            <a:r>
              <a:rPr lang="en-US" b="0" baseline="0" dirty="0"/>
              <a:t>Is this as easy when it is a student you know? Try to remember to write each present level in a manner that ‘stranger eyes’ could find all the elements easily and know this student and where they are headed. Think about good examples of transfer IEPS and those that have been more frustrating. Have you sent good examples or frustrating examples to others when a student has transferred? In Missouri, are we doing compliance as well as best practice commitment to our students and their families?</a:t>
            </a:r>
          </a:p>
          <a:p>
            <a:pPr defTabSz="931774">
              <a:defRPr/>
            </a:pPr>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To Do</a:t>
            </a:r>
            <a:r>
              <a:rPr lang="en-US" dirty="0"/>
              <a:t>: </a:t>
            </a:r>
            <a:r>
              <a:rPr lang="en-US" b="0" baseline="0" dirty="0"/>
              <a:t>Individually repeat this activity with their own present level.</a:t>
            </a:r>
          </a:p>
          <a:p>
            <a:endParaRPr lang="en-US" dirty="0"/>
          </a:p>
        </p:txBody>
      </p:sp>
      <p:sp>
        <p:nvSpPr>
          <p:cNvPr id="4" name="Slide Number Placeholder 3"/>
          <p:cNvSpPr>
            <a:spLocks noGrp="1"/>
          </p:cNvSpPr>
          <p:nvPr>
            <p:ph type="sldNum" sz="quarter" idx="10"/>
          </p:nvPr>
        </p:nvSpPr>
        <p:spPr/>
        <p:txBody>
          <a:bodyPr/>
          <a:lstStyle/>
          <a:p>
            <a:fld id="{CD827DFB-7249-4730-B9E9-C72162C72FCA}" type="slidenum">
              <a:rPr lang="en-US" smtClean="0"/>
              <a:t>86</a:t>
            </a:fld>
            <a:endParaRPr lang="en-US" dirty="0"/>
          </a:p>
        </p:txBody>
      </p:sp>
    </p:spTree>
    <p:extLst>
      <p:ext uri="{BB962C8B-B14F-4D97-AF65-F5344CB8AC3E}">
        <p14:creationId xmlns:p14="http://schemas.microsoft.com/office/powerpoint/2010/main" val="80961684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To do: </a:t>
            </a:r>
            <a:r>
              <a:rPr lang="en-US" dirty="0"/>
              <a:t>Using the HO #5 they have started - have participants</a:t>
            </a:r>
            <a:r>
              <a:rPr lang="en-US" baseline="0" dirty="0"/>
              <a:t> continue their self-reflection process </a:t>
            </a:r>
            <a:r>
              <a:rPr lang="en-US" b="0" baseline="0" dirty="0"/>
              <a:t>focusing on Step 3 and 4.</a:t>
            </a:r>
            <a:endParaRPr lang="en-US" b="0" dirty="0"/>
          </a:p>
          <a:p>
            <a:endParaRPr lang="en-US" baseline="0" dirty="0"/>
          </a:p>
          <a:p>
            <a:endParaRPr lang="en-US" alt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CD827DFB-7249-4730-B9E9-C72162C72FCA}" type="slidenum">
              <a:rPr lang="en-US" smtClean="0"/>
              <a:t>87</a:t>
            </a:fld>
            <a:endParaRPr lang="en-US" dirty="0"/>
          </a:p>
        </p:txBody>
      </p:sp>
    </p:spTree>
    <p:extLst>
      <p:ext uri="{BB962C8B-B14F-4D97-AF65-F5344CB8AC3E}">
        <p14:creationId xmlns:p14="http://schemas.microsoft.com/office/powerpoint/2010/main" val="50986513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To say: </a:t>
            </a:r>
            <a:r>
              <a:rPr lang="en-US" dirty="0"/>
              <a:t>This is the acronym we will use today. </a:t>
            </a:r>
          </a:p>
          <a:p>
            <a:r>
              <a:rPr lang="en-US" dirty="0"/>
              <a:t>- </a:t>
            </a:r>
            <a:r>
              <a:rPr lang="en-US" b="1" dirty="0"/>
              <a:t>S</a:t>
            </a:r>
            <a:r>
              <a:rPr lang="en-US" dirty="0"/>
              <a:t>pecific to a particular skill or behavior</a:t>
            </a:r>
          </a:p>
          <a:p>
            <a:r>
              <a:rPr lang="en-US" dirty="0"/>
              <a:t>- </a:t>
            </a:r>
            <a:r>
              <a:rPr lang="en-US" b="1" dirty="0"/>
              <a:t>M</a:t>
            </a:r>
            <a:r>
              <a:rPr lang="en-US" dirty="0"/>
              <a:t>easurable can be counted or observed</a:t>
            </a:r>
          </a:p>
          <a:p>
            <a:r>
              <a:rPr lang="en-US" dirty="0"/>
              <a:t>- </a:t>
            </a:r>
            <a:r>
              <a:rPr lang="en-US" b="1" dirty="0"/>
              <a:t>A</a:t>
            </a:r>
            <a:r>
              <a:rPr lang="en-US" dirty="0"/>
              <a:t>ttainable</a:t>
            </a:r>
            <a:r>
              <a:rPr lang="en-US" baseline="0" dirty="0"/>
              <a:t> can be reasonably accomplished within the duration of the IEP</a:t>
            </a:r>
          </a:p>
          <a:p>
            <a:r>
              <a:rPr lang="en-US" baseline="0" dirty="0"/>
              <a:t>- </a:t>
            </a:r>
            <a:r>
              <a:rPr lang="en-US" b="1" baseline="0" dirty="0"/>
              <a:t>R</a:t>
            </a:r>
            <a:r>
              <a:rPr lang="en-US" baseline="0" dirty="0"/>
              <a:t>esults-oriented describes how the goal will be measured</a:t>
            </a:r>
          </a:p>
          <a:p>
            <a:r>
              <a:rPr lang="en-US" baseline="0" dirty="0"/>
              <a:t>- </a:t>
            </a:r>
            <a:r>
              <a:rPr lang="en-US" b="1" baseline="0" dirty="0"/>
              <a:t>T</a:t>
            </a:r>
            <a:r>
              <a:rPr lang="en-US" baseline="0" dirty="0"/>
              <a:t>ime Bound generally will happen over the course of one year.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dirty="0"/>
          </a:p>
          <a:p>
            <a:endParaRPr lang="en-US" alt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CD827DFB-7249-4730-B9E9-C72162C72FCA}" type="slidenum">
              <a:rPr lang="en-US" smtClean="0"/>
              <a:t>88</a:t>
            </a:fld>
            <a:endParaRPr lang="en-US" dirty="0"/>
          </a:p>
        </p:txBody>
      </p:sp>
    </p:spTree>
    <p:extLst>
      <p:ext uri="{BB962C8B-B14F-4D97-AF65-F5344CB8AC3E}">
        <p14:creationId xmlns:p14="http://schemas.microsoft.com/office/powerpoint/2010/main" val="97115872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To Do: </a:t>
            </a:r>
            <a:r>
              <a:rPr lang="en-US" b="0" dirty="0"/>
              <a:t>Have</a:t>
            </a:r>
            <a:r>
              <a:rPr lang="en-US" b="0" baseline="0" dirty="0"/>
              <a:t> participants read slide.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dirty="0"/>
          </a:p>
          <a:p>
            <a:endParaRPr lang="en-US" alt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CD827DFB-7249-4730-B9E9-C72162C72FCA}" type="slidenum">
              <a:rPr lang="en-US" smtClean="0"/>
              <a:t>89</a:t>
            </a:fld>
            <a:endParaRPr lang="en-US" dirty="0"/>
          </a:p>
        </p:txBody>
      </p:sp>
    </p:spTree>
    <p:extLst>
      <p:ext uri="{BB962C8B-B14F-4D97-AF65-F5344CB8AC3E}">
        <p14:creationId xmlns:p14="http://schemas.microsoft.com/office/powerpoint/2010/main" val="20224067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To</a:t>
            </a:r>
            <a:r>
              <a:rPr lang="en-US" sz="1200" b="1" baseline="0" dirty="0"/>
              <a:t> S</a:t>
            </a:r>
            <a:r>
              <a:rPr lang="en-US" sz="1200" b="1" dirty="0"/>
              <a:t>ay: </a:t>
            </a:r>
            <a:r>
              <a:rPr lang="en-US" sz="1200" dirty="0"/>
              <a:t>Use the tools – Chat, Reaction button, Breakout</a:t>
            </a:r>
            <a:r>
              <a:rPr lang="en-US" sz="1200" baseline="0" dirty="0"/>
              <a:t> rooms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p>
        </p:txBody>
      </p:sp>
    </p:spTree>
    <p:extLst>
      <p:ext uri="{BB962C8B-B14F-4D97-AF65-F5344CB8AC3E}">
        <p14:creationId xmlns:p14="http://schemas.microsoft.com/office/powerpoint/2010/main" val="282707375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1181100"/>
            <a:ext cx="5665787" cy="3187700"/>
          </a:xfrm>
        </p:spPr>
      </p:sp>
      <p:sp>
        <p:nvSpPr>
          <p:cNvPr id="3" name="Notes Placeholder 2"/>
          <p:cNvSpPr>
            <a:spLocks noGrp="1"/>
          </p:cNvSpPr>
          <p:nvPr>
            <p:ph type="body" idx="1"/>
          </p:nvPr>
        </p:nvSpPr>
        <p:spPr/>
        <p:txBody>
          <a:bodyPr/>
          <a:lstStyle/>
          <a:p>
            <a:r>
              <a:rPr lang="en-US" b="1" dirty="0"/>
              <a:t>To Say: </a:t>
            </a:r>
            <a:r>
              <a:rPr lang="en-US" b="0" dirty="0"/>
              <a:t>The</a:t>
            </a:r>
            <a:r>
              <a:rPr lang="en-US" b="0" baseline="0" dirty="0"/>
              <a:t> goals and objectives or benchmarks that are developed for a student builds upon current strengths and needs identified in statements of present level of academic and functional performance.</a:t>
            </a:r>
            <a:r>
              <a:rPr lang="en-US" b="0" baseline="0" dirty="0">
                <a:cs typeface="Times New Roman" panose="02020603050405020304" pitchFamily="18" charset="0"/>
              </a:rPr>
              <a:t> IEP goals and objectives also do not take the place of or comprise the curriculum for an individual student. The law requires that all students have access to the grade-level standards. That means all students are receiving instruction that targets the entire set of grade-level Essential Elements. The IE</a:t>
            </a:r>
            <a:r>
              <a:rPr lang="en-US" dirty="0">
                <a:cs typeface="Times New Roman" panose="02020603050405020304" pitchFamily="18" charset="0"/>
              </a:rPr>
              <a:t>P</a:t>
            </a:r>
            <a:r>
              <a:rPr lang="en-US" baseline="0" dirty="0">
                <a:cs typeface="Times New Roman" panose="02020603050405020304" pitchFamily="18" charset="0"/>
              </a:rPr>
              <a:t> goals and objectives detail the specialized instruction students will require to be successful. Finally, the goals and objectives that are linked to the Grade-Level Essential Elements are not the only goals and objectives to include in a child’s IEP. When appropriate, goals and objectives that reflect general, functional, or life skills are targeted. </a:t>
            </a:r>
          </a:p>
          <a:p>
            <a:endParaRPr lang="en-US" baseline="0" dirty="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50A074C-3B7F-4C9F-B952-506F4FA2588F}" type="slidenum">
              <a:rPr lang="en-US" smtClean="0"/>
              <a:pPr/>
              <a:t>90</a:t>
            </a:fld>
            <a:endParaRPr lang="en-US"/>
          </a:p>
        </p:txBody>
      </p:sp>
    </p:spTree>
    <p:extLst>
      <p:ext uri="{BB962C8B-B14F-4D97-AF65-F5344CB8AC3E}">
        <p14:creationId xmlns:p14="http://schemas.microsoft.com/office/powerpoint/2010/main" val="299591053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1181100"/>
            <a:ext cx="5665787" cy="3187700"/>
          </a:xfrm>
        </p:spPr>
      </p:sp>
      <p:sp>
        <p:nvSpPr>
          <p:cNvPr id="3" name="Notes Placeholder 2"/>
          <p:cNvSpPr>
            <a:spLocks noGrp="1"/>
          </p:cNvSpPr>
          <p:nvPr>
            <p:ph type="body" idx="1"/>
          </p:nvPr>
        </p:nvSpPr>
        <p:spPr/>
        <p:txBody>
          <a:bodyPr/>
          <a:lstStyle/>
          <a:p>
            <a:r>
              <a:rPr lang="en-US" b="1" dirty="0"/>
              <a:t>To Say:</a:t>
            </a:r>
            <a:r>
              <a:rPr lang="en-US" b="1" baseline="0" dirty="0"/>
              <a:t> </a:t>
            </a:r>
            <a:r>
              <a:rPr lang="en-US" b="0" baseline="0" dirty="0"/>
              <a:t>Missouri Standards and Indicators, 2019 describe SMART IEP goals as: t</a:t>
            </a:r>
            <a:r>
              <a:rPr lang="en-US" dirty="0"/>
              <a:t>he IEP includes goals that: 200.810.a. Demonstrate consistency with the content of the present level of performance. 200.810.b.</a:t>
            </a:r>
          </a:p>
          <a:p>
            <a:endParaRPr lang="en-US" dirty="0"/>
          </a:p>
          <a:p>
            <a:r>
              <a:rPr lang="en-US" dirty="0"/>
              <a:t>Are written in terms that are: 200.810.b.(1) Specific to a particular skill or behavior to be achieved. 200.810.b. (2) Measurable. 200.810.b.(3) Attainable (can reasonably be accomplished within the duration of the IEP). 200.810.b.(4) Results oriented. 200.810.b.(5) Time-bound (generally happen within one year.)</a:t>
            </a:r>
          </a:p>
          <a:p>
            <a:endParaRPr lang="en-US" dirty="0"/>
          </a:p>
          <a:p>
            <a:r>
              <a:rPr lang="en-US" altLang="en-US" b="1" dirty="0">
                <a:latin typeface="Arial" pitchFamily="34" charset="0"/>
                <a:cs typeface="Arial" pitchFamily="34" charset="0"/>
              </a:rPr>
              <a:t>To Do: </a:t>
            </a:r>
            <a:r>
              <a:rPr lang="en-US" altLang="en-US" b="0" dirty="0">
                <a:latin typeface="Arial" pitchFamily="34" charset="0"/>
                <a:cs typeface="Arial" pitchFamily="34" charset="0"/>
              </a:rPr>
              <a:t>Give participants “Developing SMART IEP Goals” HO #8</a:t>
            </a:r>
          </a:p>
          <a:p>
            <a:r>
              <a:rPr lang="en-US" altLang="en-US" b="0" dirty="0">
                <a:latin typeface="Arial" pitchFamily="34" charset="0"/>
                <a:cs typeface="Arial" pitchFamily="34" charset="0"/>
              </a:rPr>
              <a:t>For this workshop, here are ways we will be defining the SMART Goals</a:t>
            </a:r>
          </a:p>
          <a:p>
            <a:endParaRPr lang="en-US" altLang="en-US" b="1" dirty="0">
              <a:latin typeface="Arial" pitchFamily="34" charset="0"/>
              <a:cs typeface="Arial" pitchFamily="34" charset="0"/>
            </a:endParaRPr>
          </a:p>
          <a:p>
            <a:endParaRPr lang="en-US" baseline="0" dirty="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50A074C-3B7F-4C9F-B952-506F4FA2588F}" type="slidenum">
              <a:rPr lang="en-US" smtClean="0"/>
              <a:pPr/>
              <a:t>91</a:t>
            </a:fld>
            <a:endParaRPr lang="en-US"/>
          </a:p>
        </p:txBody>
      </p:sp>
    </p:spTree>
    <p:extLst>
      <p:ext uri="{BB962C8B-B14F-4D97-AF65-F5344CB8AC3E}">
        <p14:creationId xmlns:p14="http://schemas.microsoft.com/office/powerpoint/2010/main" val="320099971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1181100"/>
            <a:ext cx="5665787" cy="31877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To Say:</a:t>
            </a:r>
            <a:r>
              <a:rPr lang="en-US" b="0" dirty="0"/>
              <a:t> What will the child be able to do? The goal is specific to a particular skill or behavior to be achieved.</a:t>
            </a:r>
            <a:r>
              <a:rPr lang="en-US" b="1"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To Do: </a:t>
            </a:r>
            <a:r>
              <a:rPr lang="en-US" dirty="0"/>
              <a:t>Read slide</a:t>
            </a:r>
          </a:p>
          <a:p>
            <a:endParaRPr lang="en-US" baseline="0" dirty="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50A074C-3B7F-4C9F-B952-506F4FA2588F}" type="slidenum">
              <a:rPr lang="en-US" smtClean="0"/>
              <a:pPr/>
              <a:t>92</a:t>
            </a:fld>
            <a:endParaRPr lang="en-US"/>
          </a:p>
        </p:txBody>
      </p:sp>
    </p:spTree>
    <p:extLst>
      <p:ext uri="{BB962C8B-B14F-4D97-AF65-F5344CB8AC3E}">
        <p14:creationId xmlns:p14="http://schemas.microsoft.com/office/powerpoint/2010/main" val="4510192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1181100"/>
            <a:ext cx="5665787" cy="3187700"/>
          </a:xfrm>
        </p:spPr>
      </p:sp>
      <p:sp>
        <p:nvSpPr>
          <p:cNvPr id="3" name="Notes Placeholder 2"/>
          <p:cNvSpPr>
            <a:spLocks noGrp="1"/>
          </p:cNvSpPr>
          <p:nvPr>
            <p:ph type="body" idx="1"/>
          </p:nvPr>
        </p:nvSpPr>
        <p:spPr/>
        <p:txBody>
          <a:bodyPr/>
          <a:lstStyle/>
          <a:p>
            <a:r>
              <a:rPr lang="en-US" b="1" dirty="0"/>
              <a:t>To Do: </a:t>
            </a:r>
            <a:r>
              <a:rPr lang="en-US" dirty="0"/>
              <a:t>Have participants</a:t>
            </a:r>
            <a:r>
              <a:rPr lang="en-US" baseline="0" dirty="0"/>
              <a:t> come to consensus at their table which </a:t>
            </a:r>
            <a:r>
              <a:rPr lang="en-US" dirty="0"/>
              <a:t>is specific.</a:t>
            </a:r>
            <a:br>
              <a:rPr lang="en-US" dirty="0"/>
            </a:br>
            <a:endParaRPr lang="en-US" dirty="0"/>
          </a:p>
          <a:p>
            <a:r>
              <a:rPr lang="en-US" dirty="0"/>
              <a:t>Number 2 is specific.</a:t>
            </a:r>
          </a:p>
          <a:p>
            <a:endParaRPr lang="en-US" baseline="0" dirty="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50A074C-3B7F-4C9F-B952-506F4FA2588F}" type="slidenum">
              <a:rPr lang="en-US" smtClean="0"/>
              <a:pPr/>
              <a:t>93</a:t>
            </a:fld>
            <a:endParaRPr lang="en-US"/>
          </a:p>
        </p:txBody>
      </p:sp>
    </p:spTree>
    <p:extLst>
      <p:ext uri="{BB962C8B-B14F-4D97-AF65-F5344CB8AC3E}">
        <p14:creationId xmlns:p14="http://schemas.microsoft.com/office/powerpoint/2010/main" val="247747210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1181100"/>
            <a:ext cx="5665787" cy="3187700"/>
          </a:xfrm>
        </p:spPr>
      </p:sp>
      <p:sp>
        <p:nvSpPr>
          <p:cNvPr id="3" name="Notes Placeholder 2"/>
          <p:cNvSpPr>
            <a:spLocks noGrp="1"/>
          </p:cNvSpPr>
          <p:nvPr>
            <p:ph type="body" idx="1"/>
          </p:nvPr>
        </p:nvSpPr>
        <p:spPr/>
        <p:txBody>
          <a:bodyPr/>
          <a:lstStyle/>
          <a:p>
            <a:r>
              <a:rPr lang="en-US" b="1" dirty="0"/>
              <a:t>To Say</a:t>
            </a:r>
            <a:r>
              <a:rPr lang="en-US" dirty="0"/>
              <a:t>: Progress measured from last performance. To what</a:t>
            </a:r>
            <a:r>
              <a:rPr lang="en-US" baseline="0" dirty="0"/>
              <a:t> level or degree will the student demonstrate achievement</a:t>
            </a:r>
          </a:p>
          <a:p>
            <a:endParaRPr lang="en-US" baseline="0" dirty="0"/>
          </a:p>
          <a:p>
            <a:r>
              <a:rPr lang="en-US" b="1" baseline="0" dirty="0"/>
              <a:t>To Do: </a:t>
            </a:r>
            <a:r>
              <a:rPr lang="en-US" b="0" baseline="0" dirty="0"/>
              <a:t>Read the slide</a:t>
            </a:r>
            <a:endParaRPr lang="en-US" b="1" dirty="0"/>
          </a:p>
          <a:p>
            <a:endParaRPr lang="en-US" baseline="0" dirty="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50A074C-3B7F-4C9F-B952-506F4FA2588F}" type="slidenum">
              <a:rPr lang="en-US" smtClean="0"/>
              <a:pPr/>
              <a:t>94</a:t>
            </a:fld>
            <a:endParaRPr lang="en-US"/>
          </a:p>
        </p:txBody>
      </p:sp>
    </p:spTree>
    <p:extLst>
      <p:ext uri="{BB962C8B-B14F-4D97-AF65-F5344CB8AC3E}">
        <p14:creationId xmlns:p14="http://schemas.microsoft.com/office/powerpoint/2010/main" val="113374442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1181100"/>
            <a:ext cx="5665787" cy="3187700"/>
          </a:xfrm>
        </p:spPr>
      </p:sp>
      <p:sp>
        <p:nvSpPr>
          <p:cNvPr id="3" name="Notes Placeholder 2"/>
          <p:cNvSpPr>
            <a:spLocks noGrp="1"/>
          </p:cNvSpPr>
          <p:nvPr>
            <p:ph type="body" idx="1"/>
          </p:nvPr>
        </p:nvSpPr>
        <p:spPr/>
        <p:txBody>
          <a:bodyPr/>
          <a:lstStyle/>
          <a:p>
            <a:r>
              <a:rPr lang="en-US" b="1" dirty="0"/>
              <a:t>To Do: </a:t>
            </a:r>
            <a:r>
              <a:rPr lang="en-US" dirty="0"/>
              <a:t>Have participants come to consensus at table on correct answer. </a:t>
            </a:r>
          </a:p>
          <a:p>
            <a:endParaRPr lang="en-US" dirty="0"/>
          </a:p>
          <a:p>
            <a:r>
              <a:rPr lang="en-US" dirty="0"/>
              <a:t>Correct answer is 2. </a:t>
            </a:r>
          </a:p>
          <a:p>
            <a:endParaRPr lang="en-US" baseline="0" dirty="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50A074C-3B7F-4C9F-B952-506F4FA2588F}" type="slidenum">
              <a:rPr lang="en-US" smtClean="0"/>
              <a:pPr/>
              <a:t>95</a:t>
            </a:fld>
            <a:endParaRPr lang="en-US"/>
          </a:p>
        </p:txBody>
      </p:sp>
    </p:spTree>
    <p:extLst>
      <p:ext uri="{BB962C8B-B14F-4D97-AF65-F5344CB8AC3E}">
        <p14:creationId xmlns:p14="http://schemas.microsoft.com/office/powerpoint/2010/main" val="247875483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1181100"/>
            <a:ext cx="5665787" cy="3187700"/>
          </a:xfrm>
        </p:spPr>
      </p:sp>
      <p:sp>
        <p:nvSpPr>
          <p:cNvPr id="3" name="Notes Placeholder 2"/>
          <p:cNvSpPr>
            <a:spLocks noGrp="1"/>
          </p:cNvSpPr>
          <p:nvPr>
            <p:ph type="body" idx="1"/>
          </p:nvPr>
        </p:nvSpPr>
        <p:spPr/>
        <p:txBody>
          <a:bodyPr/>
          <a:lstStyle/>
          <a:p>
            <a:r>
              <a:rPr lang="en-US" b="1" dirty="0"/>
              <a:t>To Say</a:t>
            </a:r>
            <a:r>
              <a:rPr lang="en-US" dirty="0"/>
              <a:t>: Given what? Setting, situation, materials related to most critical need. Such as Behavior</a:t>
            </a:r>
            <a:r>
              <a:rPr lang="en-US" baseline="0" dirty="0"/>
              <a:t> – increase, decrease, maintain</a:t>
            </a:r>
          </a:p>
          <a:p>
            <a:r>
              <a:rPr lang="en-US" baseline="0" dirty="0"/>
              <a:t>Area of need – reading, writing, mathematics, behavior level of attainment - grade level, words per minute.</a:t>
            </a:r>
            <a:endParaRPr lang="en-US" dirty="0"/>
          </a:p>
          <a:p>
            <a:endParaRPr lang="en-US" baseline="0" dirty="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50A074C-3B7F-4C9F-B952-506F4FA2588F}" type="slidenum">
              <a:rPr lang="en-US" smtClean="0"/>
              <a:pPr/>
              <a:t>96</a:t>
            </a:fld>
            <a:endParaRPr lang="en-US"/>
          </a:p>
        </p:txBody>
      </p:sp>
    </p:spTree>
    <p:extLst>
      <p:ext uri="{BB962C8B-B14F-4D97-AF65-F5344CB8AC3E}">
        <p14:creationId xmlns:p14="http://schemas.microsoft.com/office/powerpoint/2010/main" val="390235743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1181100"/>
            <a:ext cx="5665787" cy="3187700"/>
          </a:xfrm>
        </p:spPr>
      </p:sp>
      <p:sp>
        <p:nvSpPr>
          <p:cNvPr id="3" name="Notes Placeholder 2"/>
          <p:cNvSpPr>
            <a:spLocks noGrp="1"/>
          </p:cNvSpPr>
          <p:nvPr>
            <p:ph type="body" idx="1"/>
          </p:nvPr>
        </p:nvSpPr>
        <p:spPr/>
        <p:txBody>
          <a:bodyPr/>
          <a:lstStyle/>
          <a:p>
            <a:r>
              <a:rPr lang="en-US" b="1" dirty="0"/>
              <a:t>To Do: </a:t>
            </a:r>
            <a:r>
              <a:rPr lang="en-US" dirty="0"/>
              <a:t>Have participants</a:t>
            </a:r>
            <a:r>
              <a:rPr lang="en-US" baseline="0" dirty="0"/>
              <a:t> choose and display answer by using thumbs up or down.</a:t>
            </a:r>
          </a:p>
          <a:p>
            <a:endParaRPr lang="en-US" dirty="0"/>
          </a:p>
          <a:p>
            <a:r>
              <a:rPr lang="en-US" dirty="0"/>
              <a:t>Number 1 Correct</a:t>
            </a:r>
          </a:p>
          <a:p>
            <a:r>
              <a:rPr lang="en-US" dirty="0"/>
              <a:t>What is the situation?</a:t>
            </a:r>
          </a:p>
          <a:p>
            <a:endParaRPr lang="en-US" baseline="0" dirty="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50A074C-3B7F-4C9F-B952-506F4FA2588F}" type="slidenum">
              <a:rPr lang="en-US" smtClean="0"/>
              <a:pPr/>
              <a:t>97</a:t>
            </a:fld>
            <a:endParaRPr lang="en-US"/>
          </a:p>
        </p:txBody>
      </p:sp>
    </p:spTree>
    <p:extLst>
      <p:ext uri="{BB962C8B-B14F-4D97-AF65-F5344CB8AC3E}">
        <p14:creationId xmlns:p14="http://schemas.microsoft.com/office/powerpoint/2010/main" val="117109501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1181100"/>
            <a:ext cx="5665787" cy="3187700"/>
          </a:xfrm>
        </p:spPr>
      </p:sp>
      <p:sp>
        <p:nvSpPr>
          <p:cNvPr id="3" name="Notes Placeholder 2"/>
          <p:cNvSpPr>
            <a:spLocks noGrp="1"/>
          </p:cNvSpPr>
          <p:nvPr>
            <p:ph type="body" idx="1"/>
          </p:nvPr>
        </p:nvSpPr>
        <p:spPr/>
        <p:txBody>
          <a:bodyPr/>
          <a:lstStyle/>
          <a:p>
            <a:r>
              <a:rPr lang="en-US" b="1" dirty="0"/>
              <a:t>To Say: </a:t>
            </a:r>
            <a:r>
              <a:rPr lang="en-US" b="0" dirty="0"/>
              <a:t>What methods will be used to measure progress? What</a:t>
            </a:r>
            <a:r>
              <a:rPr lang="en-US" b="0" baseline="0" dirty="0"/>
              <a:t> data will be collected to measure student progress?</a:t>
            </a:r>
          </a:p>
          <a:p>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To Do: </a:t>
            </a:r>
            <a:r>
              <a:rPr lang="en-US" dirty="0"/>
              <a:t>Read slide</a:t>
            </a:r>
          </a:p>
        </p:txBody>
      </p:sp>
      <p:sp>
        <p:nvSpPr>
          <p:cNvPr id="4" name="Slide Number Placeholder 3"/>
          <p:cNvSpPr>
            <a:spLocks noGrp="1"/>
          </p:cNvSpPr>
          <p:nvPr>
            <p:ph type="sldNum" sz="quarter" idx="10"/>
          </p:nvPr>
        </p:nvSpPr>
        <p:spPr/>
        <p:txBody>
          <a:bodyPr/>
          <a:lstStyle/>
          <a:p>
            <a:fld id="{A50A074C-3B7F-4C9F-B952-506F4FA2588F}" type="slidenum">
              <a:rPr lang="en-US" smtClean="0"/>
              <a:pPr/>
              <a:t>98</a:t>
            </a:fld>
            <a:endParaRPr lang="en-US"/>
          </a:p>
        </p:txBody>
      </p:sp>
    </p:spTree>
    <p:extLst>
      <p:ext uri="{BB962C8B-B14F-4D97-AF65-F5344CB8AC3E}">
        <p14:creationId xmlns:p14="http://schemas.microsoft.com/office/powerpoint/2010/main" val="52053731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1181100"/>
            <a:ext cx="5665787" cy="3187700"/>
          </a:xfrm>
        </p:spPr>
      </p:sp>
      <p:sp>
        <p:nvSpPr>
          <p:cNvPr id="3" name="Notes Placeholder 2"/>
          <p:cNvSpPr>
            <a:spLocks noGrp="1"/>
          </p:cNvSpPr>
          <p:nvPr>
            <p:ph type="body" idx="1"/>
          </p:nvPr>
        </p:nvSpPr>
        <p:spPr/>
        <p:txBody>
          <a:bodyPr/>
          <a:lstStyle/>
          <a:p>
            <a:r>
              <a:rPr lang="en-US" b="1" dirty="0"/>
              <a:t>To</a:t>
            </a:r>
            <a:r>
              <a:rPr lang="en-US" b="1" baseline="0" dirty="0"/>
              <a:t> do</a:t>
            </a:r>
            <a:r>
              <a:rPr lang="en-US" baseline="0" dirty="0"/>
              <a:t>: Discuss these statements and choose the correct one.</a:t>
            </a:r>
          </a:p>
          <a:p>
            <a:endParaRPr lang="en-US" baseline="0" dirty="0"/>
          </a:p>
          <a:p>
            <a:r>
              <a:rPr lang="en-US" baseline="0" dirty="0"/>
              <a:t>Correct statement is 2.</a:t>
            </a:r>
          </a:p>
        </p:txBody>
      </p:sp>
      <p:sp>
        <p:nvSpPr>
          <p:cNvPr id="4" name="Slide Number Placeholder 3"/>
          <p:cNvSpPr>
            <a:spLocks noGrp="1"/>
          </p:cNvSpPr>
          <p:nvPr>
            <p:ph type="sldNum" sz="quarter" idx="10"/>
          </p:nvPr>
        </p:nvSpPr>
        <p:spPr/>
        <p:txBody>
          <a:bodyPr/>
          <a:lstStyle/>
          <a:p>
            <a:fld id="{A50A074C-3B7F-4C9F-B952-506F4FA2588F}" type="slidenum">
              <a:rPr lang="en-US" smtClean="0"/>
              <a:pPr/>
              <a:t>99</a:t>
            </a:fld>
            <a:endParaRPr lang="en-US"/>
          </a:p>
        </p:txBody>
      </p:sp>
    </p:spTree>
    <p:extLst>
      <p:ext uri="{BB962C8B-B14F-4D97-AF65-F5344CB8AC3E}">
        <p14:creationId xmlns:p14="http://schemas.microsoft.com/office/powerpoint/2010/main" val="21825529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Option 1">
    <p:spTree>
      <p:nvGrpSpPr>
        <p:cNvPr id="1" name=""/>
        <p:cNvGrpSpPr/>
        <p:nvPr/>
      </p:nvGrpSpPr>
      <p:grpSpPr>
        <a:xfrm>
          <a:off x="0" y="0"/>
          <a:ext cx="0" cy="0"/>
          <a:chOff x="0" y="0"/>
          <a:chExt cx="0" cy="0"/>
        </a:xfrm>
      </p:grpSpPr>
      <p:pic>
        <p:nvPicPr>
          <p:cNvPr id="2" name="Picture 2" descr="R:\COM\COMM\Branding\PPT Templates\widescreen\Widescreen Powerpoint 23.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Placeholder 1"/>
          <p:cNvSpPr>
            <a:spLocks noGrp="1"/>
          </p:cNvSpPr>
          <p:nvPr>
            <p:ph type="title" hasCustomPrompt="1"/>
          </p:nvPr>
        </p:nvSpPr>
        <p:spPr>
          <a:xfrm>
            <a:off x="3352800" y="1123950"/>
            <a:ext cx="5715000" cy="1371600"/>
          </a:xfrm>
          <a:prstGeom prst="rect">
            <a:avLst/>
          </a:prstGeom>
        </p:spPr>
        <p:txBody>
          <a:bodyPr vert="horz" lIns="91440" tIns="45720" rIns="91440" bIns="45720" rtlCol="0" anchor="ctr">
            <a:normAutofit/>
          </a:bodyPr>
          <a:lstStyle>
            <a:lvl1pPr marL="0" indent="0">
              <a:buFont typeface="Arial" panose="020B0604020202020204" pitchFamily="34" charset="0"/>
              <a:buNone/>
              <a:defRPr sz="4000"/>
            </a:lvl1pPr>
          </a:lstStyle>
          <a:p>
            <a:r>
              <a:rPr lang="en-US" dirty="0"/>
              <a:t>Click to enter Title</a:t>
            </a:r>
          </a:p>
        </p:txBody>
      </p:sp>
      <p:sp>
        <p:nvSpPr>
          <p:cNvPr id="5" name="Text Placeholder 4"/>
          <p:cNvSpPr>
            <a:spLocks noGrp="1"/>
          </p:cNvSpPr>
          <p:nvPr>
            <p:ph type="body" sz="quarter" idx="10" hasCustomPrompt="1"/>
          </p:nvPr>
        </p:nvSpPr>
        <p:spPr>
          <a:xfrm>
            <a:off x="304800" y="3028950"/>
            <a:ext cx="1676400" cy="342900"/>
          </a:xfrm>
          <a:prstGeom prst="rect">
            <a:avLst/>
          </a:prstGeom>
        </p:spPr>
        <p:txBody>
          <a:bodyPr/>
          <a:lstStyle>
            <a:lvl1pPr marL="0" indent="0" algn="ctr">
              <a:buFont typeface="Arial" panose="020B0604020202020204" pitchFamily="34" charset="0"/>
              <a:buNone/>
              <a:defRPr sz="2000" b="1">
                <a:solidFill>
                  <a:schemeClr val="bg1"/>
                </a:solidFill>
              </a:defRPr>
            </a:lvl1pPr>
          </a:lstStyle>
          <a:p>
            <a:pPr lvl="0"/>
            <a:r>
              <a:rPr lang="en-US" dirty="0"/>
              <a:t>Date</a:t>
            </a:r>
          </a:p>
        </p:txBody>
      </p:sp>
      <p:sp>
        <p:nvSpPr>
          <p:cNvPr id="3" name="Text Placeholder 2"/>
          <p:cNvSpPr>
            <a:spLocks noGrp="1"/>
          </p:cNvSpPr>
          <p:nvPr>
            <p:ph type="body" sz="quarter" idx="11" hasCustomPrompt="1"/>
          </p:nvPr>
        </p:nvSpPr>
        <p:spPr>
          <a:xfrm>
            <a:off x="4486275" y="57150"/>
            <a:ext cx="4629150" cy="9144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Name/Section</a:t>
            </a:r>
          </a:p>
        </p:txBody>
      </p:sp>
    </p:spTree>
    <p:extLst>
      <p:ext uri="{BB962C8B-B14F-4D97-AF65-F5344CB8AC3E}">
        <p14:creationId xmlns:p14="http://schemas.microsoft.com/office/powerpoint/2010/main" val="24230490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1653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03449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Break Option 1">
    <p:spTree>
      <p:nvGrpSpPr>
        <p:cNvPr id="1" name=""/>
        <p:cNvGrpSpPr/>
        <p:nvPr/>
      </p:nvGrpSpPr>
      <p:grpSpPr>
        <a:xfrm>
          <a:off x="0" y="0"/>
          <a:ext cx="0" cy="0"/>
          <a:chOff x="0" y="0"/>
          <a:chExt cx="0" cy="0"/>
        </a:xfrm>
      </p:grpSpPr>
      <p:pic>
        <p:nvPicPr>
          <p:cNvPr id="7170" name="Picture 2" descr="R:\COM\COMM\Branding\PPT Templates\widescreen\Widescreen Powerpoint 6.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10"/>
          <p:cNvSpPr>
            <a:spLocks noGrp="1"/>
          </p:cNvSpPr>
          <p:nvPr>
            <p:ph type="body" sz="quarter" idx="10" hasCustomPrompt="1"/>
          </p:nvPr>
        </p:nvSpPr>
        <p:spPr>
          <a:xfrm>
            <a:off x="152400" y="2800350"/>
            <a:ext cx="8763000" cy="646331"/>
          </a:xfrm>
          <a:prstGeom prst="rect">
            <a:avLst/>
          </a:prstGeom>
        </p:spPr>
        <p:txBody>
          <a:bodyPr wrap="square" anchor="ctr">
            <a:spAutoFit/>
          </a:bodyPr>
          <a:lstStyle>
            <a:lvl1pPr marL="0" indent="0" algn="ctr">
              <a:buNone/>
              <a:defRPr sz="3600" b="1" baseline="0">
                <a:latin typeface="+mj-lt"/>
              </a:defRPr>
            </a:lvl1pPr>
          </a:lstStyle>
          <a:p>
            <a:pPr lvl="0"/>
            <a:r>
              <a:rPr lang="en-US" dirty="0"/>
              <a:t>Insert Title Here</a:t>
            </a:r>
          </a:p>
        </p:txBody>
      </p:sp>
      <p:sp>
        <p:nvSpPr>
          <p:cNvPr id="21" name="Slide Number Placeholder 11"/>
          <p:cNvSpPr>
            <a:spLocks noGrp="1"/>
          </p:cNvSpPr>
          <p:nvPr>
            <p:ph type="sldNum" sz="quarter" idx="4"/>
          </p:nvPr>
        </p:nvSpPr>
        <p:spPr>
          <a:xfrm>
            <a:off x="8229600" y="4743450"/>
            <a:ext cx="762000" cy="273844"/>
          </a:xfrm>
          <a:prstGeom prst="rect">
            <a:avLst/>
          </a:prstGeom>
        </p:spPr>
        <p:txBody>
          <a:bodyPr vert="horz" lIns="91440" tIns="45720" rIns="91440" bIns="45720" rtlCol="0" anchor="ctr"/>
          <a:lstStyle>
            <a:lvl1pPr algn="r">
              <a:defRPr sz="1200" b="1">
                <a:solidFill>
                  <a:schemeClr val="tx1"/>
                </a:solidFill>
              </a:defRPr>
            </a:lvl1pPr>
          </a:lstStyle>
          <a:p>
            <a:fld id="{3B745311-16E5-4BEF-BFE6-36758A3427EB}" type="slidenum">
              <a:rPr lang="en-US" smtClean="0"/>
              <a:pPr/>
              <a:t>‹#›</a:t>
            </a:fld>
            <a:endParaRPr lang="en-US" dirty="0"/>
          </a:p>
        </p:txBody>
      </p:sp>
      <p:sp>
        <p:nvSpPr>
          <p:cNvPr id="5"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12113043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Break Option 2">
    <p:spTree>
      <p:nvGrpSpPr>
        <p:cNvPr id="1" name=""/>
        <p:cNvGrpSpPr/>
        <p:nvPr/>
      </p:nvGrpSpPr>
      <p:grpSpPr>
        <a:xfrm>
          <a:off x="0" y="0"/>
          <a:ext cx="0" cy="0"/>
          <a:chOff x="0" y="0"/>
          <a:chExt cx="0" cy="0"/>
        </a:xfrm>
      </p:grpSpPr>
      <p:pic>
        <p:nvPicPr>
          <p:cNvPr id="7170" name="Picture 2" descr="R:\COM\COMM\Branding\PPT Templates\widescreen\Widescreen Powerpoint 2.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762" y="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p:cNvSpPr>
            <a:spLocks noGrp="1"/>
          </p:cNvSpPr>
          <p:nvPr>
            <p:ph type="body" sz="quarter" idx="10" hasCustomPrompt="1"/>
          </p:nvPr>
        </p:nvSpPr>
        <p:spPr>
          <a:xfrm>
            <a:off x="76200" y="895350"/>
            <a:ext cx="3352800" cy="514350"/>
          </a:xfrm>
          <a:prstGeom prst="rect">
            <a:avLst/>
          </a:prstGeom>
        </p:spPr>
        <p:txBody>
          <a:bodyPr anchor="ctr"/>
          <a:lstStyle>
            <a:lvl1pPr marL="0" indent="0" algn="ctr">
              <a:buClr>
                <a:srgbClr val="00B050"/>
              </a:buClr>
              <a:buFont typeface="Wingdings" panose="05000000000000000000" pitchFamily="2" charset="2"/>
              <a:buNone/>
              <a:defRPr b="1">
                <a:solidFill>
                  <a:schemeClr val="bg1"/>
                </a:solidFill>
                <a:effectLst>
                  <a:outerShdw blurRad="38100" dist="38100" dir="2700000" algn="tl">
                    <a:srgbClr val="000000">
                      <a:alpha val="43137"/>
                    </a:srgbClr>
                  </a:outerShdw>
                </a:effectLst>
                <a:latin typeface="+mj-lt"/>
              </a:defRPr>
            </a:lvl1pPr>
          </a:lstStyle>
          <a:p>
            <a:pPr lvl="0"/>
            <a:r>
              <a:rPr lang="en-US" dirty="0"/>
              <a:t>Title</a:t>
            </a:r>
          </a:p>
        </p:txBody>
      </p:sp>
      <p:sp>
        <p:nvSpPr>
          <p:cNvPr id="11" name="Text Placeholder 9"/>
          <p:cNvSpPr>
            <a:spLocks noGrp="1"/>
          </p:cNvSpPr>
          <p:nvPr>
            <p:ph type="body" sz="quarter" idx="11" hasCustomPrompt="1"/>
          </p:nvPr>
        </p:nvSpPr>
        <p:spPr>
          <a:xfrm>
            <a:off x="2514600" y="2190750"/>
            <a:ext cx="2590800" cy="514350"/>
          </a:xfrm>
          <a:prstGeom prst="rect">
            <a:avLst/>
          </a:prstGeom>
        </p:spPr>
        <p:txBody>
          <a:bodyPr anchor="ctr">
            <a:normAutofit/>
          </a:bodyPr>
          <a:lstStyle>
            <a:lvl1pPr marL="0" indent="0" algn="ctr">
              <a:buClr>
                <a:srgbClr val="00B050"/>
              </a:buClr>
              <a:buFont typeface="Wingdings" panose="05000000000000000000" pitchFamily="2" charset="2"/>
              <a:buNone/>
              <a:defRPr sz="2400" b="1">
                <a:solidFill>
                  <a:schemeClr val="bg1"/>
                </a:solidFill>
                <a:effectLst>
                  <a:outerShdw blurRad="38100" dist="38100" dir="2700000" algn="tl">
                    <a:srgbClr val="000000">
                      <a:alpha val="43137"/>
                    </a:srgbClr>
                  </a:outerShdw>
                </a:effectLst>
                <a:latin typeface="+mj-lt"/>
              </a:defRPr>
            </a:lvl1pPr>
          </a:lstStyle>
          <a:p>
            <a:pPr lvl="0"/>
            <a:r>
              <a:rPr lang="en-US" dirty="0"/>
              <a:t>Subtitle</a:t>
            </a:r>
          </a:p>
        </p:txBody>
      </p:sp>
      <p:sp>
        <p:nvSpPr>
          <p:cNvPr id="7"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6" name="Text Placeholder 9"/>
          <p:cNvSpPr>
            <a:spLocks noGrp="1"/>
          </p:cNvSpPr>
          <p:nvPr>
            <p:ph type="body" sz="quarter" idx="12" hasCustomPrompt="1"/>
          </p:nvPr>
        </p:nvSpPr>
        <p:spPr>
          <a:xfrm>
            <a:off x="457200" y="3638550"/>
            <a:ext cx="8229600" cy="990600"/>
          </a:xfrm>
          <a:prstGeom prst="rect">
            <a:avLst/>
          </a:prstGeom>
        </p:spPr>
        <p:txBody>
          <a:bodyPr anchor="ctr">
            <a:normAutofit/>
          </a:bodyPr>
          <a:lstStyle>
            <a:lvl1pPr marL="0" indent="0" algn="ctr">
              <a:buClr>
                <a:srgbClr val="00B050"/>
              </a:buClr>
              <a:buFont typeface="Wingdings" panose="05000000000000000000" pitchFamily="2" charset="2"/>
              <a:buNone/>
              <a:defRPr lang="en-US" sz="3600" b="1" kern="1200" baseline="0" dirty="0" smtClean="0">
                <a:solidFill>
                  <a:schemeClr val="tx1"/>
                </a:solidFill>
                <a:latin typeface="+mj-lt"/>
                <a:ea typeface="+mn-ea"/>
                <a:cs typeface="+mn-cs"/>
              </a:defRPr>
            </a:lvl1pPr>
          </a:lstStyle>
          <a:p>
            <a:pPr lvl="0"/>
            <a:r>
              <a:rPr lang="en-US" dirty="0"/>
              <a:t>Title</a:t>
            </a:r>
          </a:p>
        </p:txBody>
      </p:sp>
    </p:spTree>
    <p:extLst>
      <p:ext uri="{BB962C8B-B14F-4D97-AF65-F5344CB8AC3E}">
        <p14:creationId xmlns:p14="http://schemas.microsoft.com/office/powerpoint/2010/main" val="20546454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146" name="Picture 2" descr="R:\COM\COMM\Branding\PPT Templates\widescreen\Widescreen Powerpoint 2-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525" y="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9"/>
          <p:cNvSpPr>
            <a:spLocks noGrp="1"/>
          </p:cNvSpPr>
          <p:nvPr>
            <p:ph type="body" sz="quarter" idx="10" hasCustomPrompt="1"/>
          </p:nvPr>
        </p:nvSpPr>
        <p:spPr>
          <a:xfrm>
            <a:off x="76200" y="895350"/>
            <a:ext cx="3352800" cy="514350"/>
          </a:xfrm>
          <a:prstGeom prst="rect">
            <a:avLst/>
          </a:prstGeom>
        </p:spPr>
        <p:txBody>
          <a:bodyPr anchor="ctr"/>
          <a:lstStyle>
            <a:lvl1pPr marL="0" indent="0" algn="ctr">
              <a:buClr>
                <a:srgbClr val="00B050"/>
              </a:buClr>
              <a:buFont typeface="Wingdings" panose="05000000000000000000" pitchFamily="2" charset="2"/>
              <a:buNone/>
              <a:defRPr b="1">
                <a:solidFill>
                  <a:schemeClr val="bg1"/>
                </a:solidFill>
                <a:effectLst>
                  <a:outerShdw blurRad="38100" dist="38100" dir="2700000" algn="tl">
                    <a:srgbClr val="000000">
                      <a:alpha val="43137"/>
                    </a:srgbClr>
                  </a:outerShdw>
                </a:effectLst>
                <a:latin typeface="+mj-lt"/>
              </a:defRPr>
            </a:lvl1pPr>
          </a:lstStyle>
          <a:p>
            <a:pPr lvl="0"/>
            <a:r>
              <a:rPr lang="en-US" dirty="0"/>
              <a:t>Title</a:t>
            </a:r>
          </a:p>
        </p:txBody>
      </p:sp>
      <p:sp>
        <p:nvSpPr>
          <p:cNvPr id="6" name="Text Placeholder 9"/>
          <p:cNvSpPr>
            <a:spLocks noGrp="1"/>
          </p:cNvSpPr>
          <p:nvPr>
            <p:ph type="body" sz="quarter" idx="11" hasCustomPrompt="1"/>
          </p:nvPr>
        </p:nvSpPr>
        <p:spPr>
          <a:xfrm>
            <a:off x="2514600" y="2190750"/>
            <a:ext cx="5257800" cy="514350"/>
          </a:xfrm>
          <a:prstGeom prst="rect">
            <a:avLst/>
          </a:prstGeom>
        </p:spPr>
        <p:txBody>
          <a:bodyPr anchor="ctr">
            <a:normAutofit/>
          </a:bodyPr>
          <a:lstStyle>
            <a:lvl1pPr marL="0" indent="0" algn="ctr">
              <a:buClr>
                <a:srgbClr val="00B050"/>
              </a:buClr>
              <a:buFont typeface="Wingdings" panose="05000000000000000000" pitchFamily="2" charset="2"/>
              <a:buNone/>
              <a:defRPr sz="2400" b="1">
                <a:solidFill>
                  <a:schemeClr val="bg1"/>
                </a:solidFill>
                <a:effectLst>
                  <a:outerShdw blurRad="38100" dist="38100" dir="2700000" algn="tl">
                    <a:srgbClr val="000000">
                      <a:alpha val="43137"/>
                    </a:srgbClr>
                  </a:outerShdw>
                </a:effectLst>
                <a:latin typeface="+mj-lt"/>
              </a:defRPr>
            </a:lvl1pPr>
          </a:lstStyle>
          <a:p>
            <a:pPr lvl="0"/>
            <a:r>
              <a:rPr lang="en-US" dirty="0"/>
              <a:t>Subtitle</a:t>
            </a:r>
          </a:p>
        </p:txBody>
      </p:sp>
      <p:sp>
        <p:nvSpPr>
          <p:cNvPr id="7" name="Text Placeholder 9"/>
          <p:cNvSpPr>
            <a:spLocks noGrp="1"/>
          </p:cNvSpPr>
          <p:nvPr>
            <p:ph type="body" sz="quarter" idx="12" hasCustomPrompt="1"/>
          </p:nvPr>
        </p:nvSpPr>
        <p:spPr>
          <a:xfrm>
            <a:off x="457200" y="3638550"/>
            <a:ext cx="8229600" cy="990600"/>
          </a:xfrm>
          <a:prstGeom prst="rect">
            <a:avLst/>
          </a:prstGeom>
        </p:spPr>
        <p:txBody>
          <a:bodyPr anchor="ctr">
            <a:normAutofit/>
          </a:bodyPr>
          <a:lstStyle>
            <a:lvl1pPr marL="0" indent="0" algn="ctr">
              <a:buClr>
                <a:srgbClr val="00B050"/>
              </a:buClr>
              <a:buFont typeface="Wingdings" panose="05000000000000000000" pitchFamily="2" charset="2"/>
              <a:buNone/>
              <a:defRPr lang="en-US" sz="3600" b="1" kern="1200" baseline="0" dirty="0" smtClean="0">
                <a:solidFill>
                  <a:schemeClr val="tx1"/>
                </a:solidFill>
                <a:latin typeface="+mj-lt"/>
                <a:ea typeface="+mn-ea"/>
                <a:cs typeface="+mn-cs"/>
              </a:defRPr>
            </a:lvl1pPr>
          </a:lstStyle>
          <a:p>
            <a:pPr lvl="0"/>
            <a:r>
              <a:rPr lang="en-US" dirty="0"/>
              <a:t>Title</a:t>
            </a:r>
          </a:p>
        </p:txBody>
      </p:sp>
    </p:spTree>
    <p:extLst>
      <p:ext uri="{BB962C8B-B14F-4D97-AF65-F5344CB8AC3E}">
        <p14:creationId xmlns:p14="http://schemas.microsoft.com/office/powerpoint/2010/main" val="6054148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option 2">
  <p:cSld name="Content option 2">
    <p:spTree>
      <p:nvGrpSpPr>
        <p:cNvPr id="1" name="Shape 215"/>
        <p:cNvGrpSpPr/>
        <p:nvPr/>
      </p:nvGrpSpPr>
      <p:grpSpPr>
        <a:xfrm>
          <a:off x="0" y="0"/>
          <a:ext cx="0" cy="0"/>
          <a:chOff x="0" y="0"/>
          <a:chExt cx="0" cy="0"/>
        </a:xfrm>
      </p:grpSpPr>
      <p:pic>
        <p:nvPicPr>
          <p:cNvPr id="216" name="Google Shape;216;p41" descr="R:\COM\COMM\Branding\PPT Templates\widescreen\Widescreen Powerpoint 5.jpg"/>
          <p:cNvPicPr preferRelativeResize="0"/>
          <p:nvPr/>
        </p:nvPicPr>
        <p:blipFill rotWithShape="1">
          <a:blip r:embed="rId2">
            <a:alphaModFix/>
          </a:blip>
          <a:srcRect/>
          <a:stretch/>
        </p:blipFill>
        <p:spPr>
          <a:xfrm>
            <a:off x="0" y="0"/>
            <a:ext cx="9148766" cy="5148073"/>
          </a:xfrm>
          <a:prstGeom prst="rect">
            <a:avLst/>
          </a:prstGeom>
          <a:noFill/>
          <a:ln>
            <a:noFill/>
          </a:ln>
        </p:spPr>
      </p:pic>
      <p:sp>
        <p:nvSpPr>
          <p:cNvPr id="217" name="Google Shape;217;p41"/>
          <p:cNvSpPr txBox="1">
            <a:spLocks noGrp="1"/>
          </p:cNvSpPr>
          <p:nvPr>
            <p:ph type="body" idx="1"/>
          </p:nvPr>
        </p:nvSpPr>
        <p:spPr>
          <a:xfrm>
            <a:off x="152400" y="1619250"/>
            <a:ext cx="8839200" cy="33147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rgbClr val="00B050"/>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350519" algn="l" rtl="0">
              <a:lnSpc>
                <a:spcPct val="100000"/>
              </a:lnSpc>
              <a:spcBef>
                <a:spcPts val="640"/>
              </a:spcBef>
              <a:spcAft>
                <a:spcPts val="0"/>
              </a:spcAft>
              <a:buClr>
                <a:srgbClr val="00B050"/>
              </a:buClr>
              <a:buSzPts val="1920"/>
              <a:buFont typeface="Noto Sans Symbols"/>
              <a:buChar char="❑"/>
              <a:defRPr sz="3200" b="0" i="0" u="none" strike="noStrike" cap="none">
                <a:solidFill>
                  <a:schemeClr val="dk1"/>
                </a:solidFill>
                <a:latin typeface="Calibri"/>
                <a:ea typeface="Calibri"/>
                <a:cs typeface="Calibri"/>
                <a:sym typeface="Calibri"/>
              </a:defRPr>
            </a:lvl2pPr>
            <a:lvl3pPr marL="1371600" marR="0" lvl="2" indent="-379730" algn="l" rtl="0">
              <a:lnSpc>
                <a:spcPct val="100000"/>
              </a:lnSpc>
              <a:spcBef>
                <a:spcPts val="560"/>
              </a:spcBef>
              <a:spcAft>
                <a:spcPts val="0"/>
              </a:spcAft>
              <a:buClr>
                <a:srgbClr val="00B050"/>
              </a:buClr>
              <a:buSzPts val="2380"/>
              <a:buFont typeface="Courier New"/>
              <a:buChar char="o"/>
              <a:defRPr sz="2800" b="0" i="0" u="none" strike="noStrike" cap="none">
                <a:solidFill>
                  <a:schemeClr val="dk1"/>
                </a:solidFill>
                <a:latin typeface="Calibri"/>
                <a:ea typeface="Calibri"/>
                <a:cs typeface="Calibri"/>
                <a:sym typeface="Calibri"/>
              </a:defRPr>
            </a:lvl3pPr>
            <a:lvl4pPr marL="1828800" marR="0" lvl="3" indent="-350519" algn="l" rtl="0">
              <a:lnSpc>
                <a:spcPct val="100000"/>
              </a:lnSpc>
              <a:spcBef>
                <a:spcPts val="480"/>
              </a:spcBef>
              <a:spcAft>
                <a:spcPts val="0"/>
              </a:spcAft>
              <a:buClr>
                <a:srgbClr val="00B050"/>
              </a:buClr>
              <a:buSzPts val="1920"/>
              <a:buFont typeface="Noto Sans Symbols"/>
              <a:buChar char="❖"/>
              <a:defRPr sz="2400" b="0" i="0" u="none" strike="noStrike" cap="none">
                <a:solidFill>
                  <a:schemeClr val="dk1"/>
                </a:solidFill>
                <a:latin typeface="Calibri"/>
                <a:ea typeface="Calibri"/>
                <a:cs typeface="Calibri"/>
                <a:sym typeface="Calibri"/>
              </a:defRPr>
            </a:lvl4pPr>
            <a:lvl5pPr marL="2286000" marR="0" lvl="4" indent="-381000" algn="l" rtl="0">
              <a:lnSpc>
                <a:spcPct val="100000"/>
              </a:lnSpc>
              <a:spcBef>
                <a:spcPts val="480"/>
              </a:spcBef>
              <a:spcAft>
                <a:spcPts val="0"/>
              </a:spcAft>
              <a:buClr>
                <a:srgbClr val="00B050"/>
              </a:buClr>
              <a:buSzPts val="2400"/>
              <a:buFont typeface="Arial"/>
              <a:buChar char="•"/>
              <a:defRPr sz="24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18" name="Google Shape;218;p41"/>
          <p:cNvSpPr txBox="1">
            <a:spLocks noGrp="1"/>
          </p:cNvSpPr>
          <p:nvPr>
            <p:ph type="title"/>
          </p:nvPr>
        </p:nvSpPr>
        <p:spPr>
          <a:xfrm>
            <a:off x="152400" y="742950"/>
            <a:ext cx="8839200" cy="800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dk1"/>
              </a:buClr>
              <a:buSzPts val="4000"/>
              <a:buFont typeface="Calibri"/>
              <a:buNone/>
              <a:defRPr sz="4000"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19" name="Google Shape;219;p41"/>
          <p:cNvSpPr txBox="1">
            <a:spLocks noGrp="1"/>
          </p:cNvSpPr>
          <p:nvPr>
            <p:ph type="sldNum" idx="12"/>
          </p:nvPr>
        </p:nvSpPr>
        <p:spPr>
          <a:xfrm>
            <a:off x="8229600" y="209550"/>
            <a:ext cx="7620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048771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Content option 2">
    <p:spTree>
      <p:nvGrpSpPr>
        <p:cNvPr id="1" name=""/>
        <p:cNvGrpSpPr/>
        <p:nvPr/>
      </p:nvGrpSpPr>
      <p:grpSpPr>
        <a:xfrm>
          <a:off x="0" y="0"/>
          <a:ext cx="0" cy="0"/>
          <a:chOff x="0" y="0"/>
          <a:chExt cx="0" cy="0"/>
        </a:xfrm>
      </p:grpSpPr>
      <p:pic>
        <p:nvPicPr>
          <p:cNvPr id="10242" name="Picture 2" descr="R:\COM\COMM\Branding\PPT Templates\widescreen\Widescreen Powerpoint 5.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13"/>
          <p:cNvSpPr>
            <a:spLocks noGrp="1"/>
          </p:cNvSpPr>
          <p:nvPr>
            <p:ph sz="quarter" idx="10"/>
          </p:nvPr>
        </p:nvSpPr>
        <p:spPr>
          <a:xfrm>
            <a:off x="152400" y="1619250"/>
            <a:ext cx="8839200" cy="33147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Placeholder 7"/>
          <p:cNvSpPr>
            <a:spLocks noGrp="1"/>
          </p:cNvSpPr>
          <p:nvPr>
            <p:ph type="title" hasCustomPrompt="1"/>
          </p:nvPr>
        </p:nvSpPr>
        <p:spPr>
          <a:xfrm>
            <a:off x="152400" y="742950"/>
            <a:ext cx="8839200" cy="800100"/>
          </a:xfrm>
          <a:prstGeom prst="rect">
            <a:avLst/>
          </a:prstGeom>
        </p:spPr>
        <p:txBody>
          <a:bodyPr vert="horz" lIns="91440" tIns="45720" rIns="91440" bIns="45720" rtlCol="0" anchor="ctr">
            <a:normAutofit/>
          </a:bodyPr>
          <a:lstStyle>
            <a:lvl1pPr>
              <a:defRPr sz="4000" b="1">
                <a:effectLst/>
              </a:defRPr>
            </a:lvl1pPr>
          </a:lstStyle>
          <a:p>
            <a:r>
              <a:rPr lang="en-US" dirty="0"/>
              <a:t>Title</a:t>
            </a:r>
          </a:p>
        </p:txBody>
      </p:sp>
      <p:sp>
        <p:nvSpPr>
          <p:cNvPr id="7"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Tree>
    <p:extLst>
      <p:ext uri="{BB962C8B-B14F-4D97-AF65-F5344CB8AC3E}">
        <p14:creationId xmlns:p14="http://schemas.microsoft.com/office/powerpoint/2010/main" val="24500883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Option 1">
    <p:spTree>
      <p:nvGrpSpPr>
        <p:cNvPr id="1" name=""/>
        <p:cNvGrpSpPr/>
        <p:nvPr/>
      </p:nvGrpSpPr>
      <p:grpSpPr>
        <a:xfrm>
          <a:off x="0" y="0"/>
          <a:ext cx="0" cy="0"/>
          <a:chOff x="0" y="0"/>
          <a:chExt cx="0" cy="0"/>
        </a:xfrm>
      </p:grpSpPr>
      <p:pic>
        <p:nvPicPr>
          <p:cNvPr id="9218" name="Picture 2" descr="R:\COM\COMM\Branding\PPT Templates\widescreen\Widescreen Powerpoint 3.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7"/>
          <p:cNvSpPr>
            <a:spLocks noGrp="1"/>
          </p:cNvSpPr>
          <p:nvPr>
            <p:ph type="title" hasCustomPrompt="1"/>
          </p:nvPr>
        </p:nvSpPr>
        <p:spPr>
          <a:xfrm>
            <a:off x="228600" y="666750"/>
            <a:ext cx="6696075" cy="800100"/>
          </a:xfrm>
          <a:prstGeom prst="rect">
            <a:avLst/>
          </a:prstGeom>
        </p:spPr>
        <p:txBody>
          <a:bodyPr vert="horz" lIns="91440" tIns="45720" rIns="91440" bIns="45720" rtlCol="0" anchor="ctr">
            <a:noAutofit/>
          </a:bodyPr>
          <a:lstStyle>
            <a:lvl1pPr>
              <a:defRPr sz="4000" b="1">
                <a:effectLst/>
              </a:defRPr>
            </a:lvl1pPr>
          </a:lstStyle>
          <a:p>
            <a:r>
              <a:rPr lang="en-US" dirty="0"/>
              <a:t>Title</a:t>
            </a:r>
          </a:p>
        </p:txBody>
      </p:sp>
      <p:sp>
        <p:nvSpPr>
          <p:cNvPr id="9"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8" name="Content Placeholder 7"/>
          <p:cNvSpPr>
            <a:spLocks noGrp="1"/>
          </p:cNvSpPr>
          <p:nvPr>
            <p:ph sz="quarter" idx="10"/>
          </p:nvPr>
        </p:nvSpPr>
        <p:spPr>
          <a:xfrm>
            <a:off x="228600" y="1581150"/>
            <a:ext cx="8610599" cy="3352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80215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option 2">
    <p:spTree>
      <p:nvGrpSpPr>
        <p:cNvPr id="1" name=""/>
        <p:cNvGrpSpPr/>
        <p:nvPr/>
      </p:nvGrpSpPr>
      <p:grpSpPr>
        <a:xfrm>
          <a:off x="0" y="0"/>
          <a:ext cx="0" cy="0"/>
          <a:chOff x="0" y="0"/>
          <a:chExt cx="0" cy="0"/>
        </a:xfrm>
      </p:grpSpPr>
      <p:pic>
        <p:nvPicPr>
          <p:cNvPr id="10242" name="Picture 2" descr="R:\COM\COMM\Branding\PPT Templates\widescreen\Widescreen Powerpoint 5.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13"/>
          <p:cNvSpPr>
            <a:spLocks noGrp="1"/>
          </p:cNvSpPr>
          <p:nvPr>
            <p:ph sz="quarter" idx="10"/>
          </p:nvPr>
        </p:nvSpPr>
        <p:spPr>
          <a:xfrm>
            <a:off x="152400" y="1619250"/>
            <a:ext cx="8839200" cy="33147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Placeholder 7"/>
          <p:cNvSpPr>
            <a:spLocks noGrp="1"/>
          </p:cNvSpPr>
          <p:nvPr>
            <p:ph type="title" hasCustomPrompt="1"/>
          </p:nvPr>
        </p:nvSpPr>
        <p:spPr>
          <a:xfrm>
            <a:off x="152400" y="742950"/>
            <a:ext cx="8839200" cy="800100"/>
          </a:xfrm>
          <a:prstGeom prst="rect">
            <a:avLst/>
          </a:prstGeom>
        </p:spPr>
        <p:txBody>
          <a:bodyPr vert="horz" lIns="91440" tIns="45720" rIns="91440" bIns="45720" rtlCol="0" anchor="ctr">
            <a:normAutofit/>
          </a:bodyPr>
          <a:lstStyle>
            <a:lvl1pPr>
              <a:defRPr sz="4000" b="1">
                <a:effectLst/>
              </a:defRPr>
            </a:lvl1pPr>
          </a:lstStyle>
          <a:p>
            <a:r>
              <a:rPr lang="en-US" dirty="0"/>
              <a:t>Title</a:t>
            </a:r>
          </a:p>
        </p:txBody>
      </p:sp>
      <p:sp>
        <p:nvSpPr>
          <p:cNvPr id="7"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Tree>
    <p:extLst>
      <p:ext uri="{BB962C8B-B14F-4D97-AF65-F5344CB8AC3E}">
        <p14:creationId xmlns:p14="http://schemas.microsoft.com/office/powerpoint/2010/main" val="23637672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Option 3">
    <p:spTree>
      <p:nvGrpSpPr>
        <p:cNvPr id="1" name=""/>
        <p:cNvGrpSpPr/>
        <p:nvPr/>
      </p:nvGrpSpPr>
      <p:grpSpPr>
        <a:xfrm>
          <a:off x="0" y="0"/>
          <a:ext cx="0" cy="0"/>
          <a:chOff x="0" y="0"/>
          <a:chExt cx="0" cy="0"/>
        </a:xfrm>
      </p:grpSpPr>
      <p:pic>
        <p:nvPicPr>
          <p:cNvPr id="11266" name="Picture 2" descr="R:\COM\COMM\Branding\PPT Templates\widescreen\Widescreen Powerpoint 20.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11"/>
          <p:cNvSpPr>
            <a:spLocks noGrp="1"/>
          </p:cNvSpPr>
          <p:nvPr>
            <p:ph type="sldNum" sz="quarter" idx="4"/>
          </p:nvPr>
        </p:nvSpPr>
        <p:spPr>
          <a:xfrm>
            <a:off x="152400" y="133350"/>
            <a:ext cx="762000" cy="273844"/>
          </a:xfrm>
          <a:prstGeom prst="rect">
            <a:avLst/>
          </a:prstGeom>
        </p:spPr>
        <p:txBody>
          <a:bodyPr vert="horz" lIns="91440" tIns="45720" rIns="91440" bIns="45720" rtlCol="0" anchor="ctr"/>
          <a:lstStyle>
            <a:lvl1pPr algn="l">
              <a:defRPr sz="1200" b="1">
                <a:solidFill>
                  <a:schemeClr val="bg1"/>
                </a:solidFill>
              </a:defRPr>
            </a:lvl1pPr>
          </a:lstStyle>
          <a:p>
            <a:fld id="{3B745311-16E5-4BEF-BFE6-36758A3427EB}" type="slidenum">
              <a:rPr lang="en-US" smtClean="0"/>
              <a:pPr/>
              <a:t>‹#›</a:t>
            </a:fld>
            <a:endParaRPr lang="en-US"/>
          </a:p>
        </p:txBody>
      </p:sp>
      <p:sp>
        <p:nvSpPr>
          <p:cNvPr id="8" name="Content Placeholder 13"/>
          <p:cNvSpPr>
            <a:spLocks noGrp="1"/>
          </p:cNvSpPr>
          <p:nvPr>
            <p:ph sz="quarter" idx="10"/>
          </p:nvPr>
        </p:nvSpPr>
        <p:spPr>
          <a:xfrm>
            <a:off x="152400" y="1619250"/>
            <a:ext cx="8839200" cy="33147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7"/>
          <p:cNvSpPr>
            <a:spLocks noGrp="1"/>
          </p:cNvSpPr>
          <p:nvPr>
            <p:ph type="title" hasCustomPrompt="1"/>
          </p:nvPr>
        </p:nvSpPr>
        <p:spPr>
          <a:xfrm>
            <a:off x="152400" y="742950"/>
            <a:ext cx="8839200" cy="800100"/>
          </a:xfrm>
          <a:prstGeom prst="rect">
            <a:avLst/>
          </a:prstGeom>
        </p:spPr>
        <p:txBody>
          <a:bodyPr vert="horz" lIns="91440" tIns="45720" rIns="91440" bIns="45720" rtlCol="0" anchor="ctr">
            <a:normAutofit/>
          </a:bodyPr>
          <a:lstStyle>
            <a:lvl1pPr>
              <a:defRPr sz="4000" b="1">
                <a:effectLst/>
              </a:defRPr>
            </a:lvl1pPr>
          </a:lstStyle>
          <a:p>
            <a:r>
              <a:rPr lang="en-US" dirty="0"/>
              <a:t>Title</a:t>
            </a:r>
          </a:p>
        </p:txBody>
      </p:sp>
    </p:spTree>
    <p:extLst>
      <p:ext uri="{BB962C8B-B14F-4D97-AF65-F5344CB8AC3E}">
        <p14:creationId xmlns:p14="http://schemas.microsoft.com/office/powerpoint/2010/main" val="1596494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 Option 2">
    <p:spTree>
      <p:nvGrpSpPr>
        <p:cNvPr id="1" name=""/>
        <p:cNvGrpSpPr/>
        <p:nvPr/>
      </p:nvGrpSpPr>
      <p:grpSpPr>
        <a:xfrm>
          <a:off x="0" y="0"/>
          <a:ext cx="0" cy="0"/>
          <a:chOff x="0" y="0"/>
          <a:chExt cx="0" cy="0"/>
        </a:xfrm>
      </p:grpSpPr>
      <p:pic>
        <p:nvPicPr>
          <p:cNvPr id="2050" name="Picture 2" descr="R:\COM\COMM\Branding\PPT Templates\widescreen\Widescreen Powerpoint 24.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Placeholder 1"/>
          <p:cNvSpPr>
            <a:spLocks noGrp="1"/>
          </p:cNvSpPr>
          <p:nvPr>
            <p:ph type="title" hasCustomPrompt="1"/>
          </p:nvPr>
        </p:nvSpPr>
        <p:spPr>
          <a:xfrm>
            <a:off x="76200" y="1116330"/>
            <a:ext cx="8991600" cy="1485900"/>
          </a:xfrm>
          <a:prstGeom prst="rect">
            <a:avLst/>
          </a:prstGeom>
        </p:spPr>
        <p:txBody>
          <a:bodyPr vert="horz" lIns="91440" tIns="45720" rIns="91440" bIns="45720" rtlCol="0" anchor="ctr">
            <a:normAutofit/>
          </a:bodyPr>
          <a:lstStyle>
            <a:lvl1pPr>
              <a:defRPr/>
            </a:lvl1pPr>
          </a:lstStyle>
          <a:p>
            <a:r>
              <a:rPr lang="en-US" dirty="0"/>
              <a:t>Click to enter Title</a:t>
            </a:r>
          </a:p>
        </p:txBody>
      </p:sp>
      <p:sp>
        <p:nvSpPr>
          <p:cNvPr id="14" name="Text Placeholder 4"/>
          <p:cNvSpPr>
            <a:spLocks noGrp="1"/>
          </p:cNvSpPr>
          <p:nvPr>
            <p:ph type="body" sz="quarter" idx="10" hasCustomPrompt="1"/>
          </p:nvPr>
        </p:nvSpPr>
        <p:spPr>
          <a:xfrm>
            <a:off x="304800" y="3314700"/>
            <a:ext cx="1676400" cy="342900"/>
          </a:xfrm>
          <a:prstGeom prst="rect">
            <a:avLst/>
          </a:prstGeom>
        </p:spPr>
        <p:txBody>
          <a:bodyPr/>
          <a:lstStyle>
            <a:lvl1pPr marL="0" indent="0" algn="ctr">
              <a:buNone/>
              <a:defRPr sz="2000" b="1">
                <a:solidFill>
                  <a:schemeClr val="bg1"/>
                </a:solidFill>
              </a:defRPr>
            </a:lvl1pPr>
          </a:lstStyle>
          <a:p>
            <a:pPr lvl="0"/>
            <a:r>
              <a:rPr lang="en-US" dirty="0"/>
              <a:t>Date</a:t>
            </a:r>
          </a:p>
        </p:txBody>
      </p:sp>
      <p:sp>
        <p:nvSpPr>
          <p:cNvPr id="6" name="Text Placeholder 2"/>
          <p:cNvSpPr>
            <a:spLocks noGrp="1"/>
          </p:cNvSpPr>
          <p:nvPr>
            <p:ph type="body" sz="quarter" idx="11" hasCustomPrompt="1"/>
          </p:nvPr>
        </p:nvSpPr>
        <p:spPr>
          <a:xfrm>
            <a:off x="4191000" y="57150"/>
            <a:ext cx="4876800" cy="9144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Name/Section</a:t>
            </a:r>
          </a:p>
        </p:txBody>
      </p:sp>
    </p:spTree>
    <p:extLst>
      <p:ext uri="{BB962C8B-B14F-4D97-AF65-F5344CB8AC3E}">
        <p14:creationId xmlns:p14="http://schemas.microsoft.com/office/powerpoint/2010/main" val="41368157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option 4">
    <p:spTree>
      <p:nvGrpSpPr>
        <p:cNvPr id="1" name=""/>
        <p:cNvGrpSpPr/>
        <p:nvPr/>
      </p:nvGrpSpPr>
      <p:grpSpPr>
        <a:xfrm>
          <a:off x="0" y="0"/>
          <a:ext cx="0" cy="0"/>
          <a:chOff x="0" y="0"/>
          <a:chExt cx="0" cy="0"/>
        </a:xfrm>
      </p:grpSpPr>
      <p:pic>
        <p:nvPicPr>
          <p:cNvPr id="12290" name="Picture 2" descr="R:\COM\COMM\Branding\PPT Templates\widescreen\Widescreen Powerpoint 7.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7"/>
          <p:cNvSpPr>
            <a:spLocks noGrp="1"/>
          </p:cNvSpPr>
          <p:nvPr>
            <p:ph sz="quarter" idx="11" hasCustomPrompt="1"/>
          </p:nvPr>
        </p:nvSpPr>
        <p:spPr>
          <a:xfrm>
            <a:off x="1600200" y="685800"/>
            <a:ext cx="5334000" cy="685800"/>
          </a:xfrm>
          <a:prstGeom prst="rect">
            <a:avLst/>
          </a:prstGeom>
        </p:spPr>
        <p:txBody>
          <a:bodyPr anchor="ctr"/>
          <a:lstStyle>
            <a:lvl1pPr marL="0" indent="0" algn="l">
              <a:buNone/>
              <a:defRPr sz="4400" b="1">
                <a:solidFill>
                  <a:schemeClr val="tx1"/>
                </a:solidFill>
                <a:latin typeface="+mj-lt"/>
              </a:defRPr>
            </a:lvl1pPr>
            <a:lvl5pPr marL="1828800" indent="0" algn="l">
              <a:buNone/>
              <a:defRPr/>
            </a:lvl5pPr>
          </a:lstStyle>
          <a:p>
            <a:pPr lvl="0"/>
            <a:r>
              <a:rPr lang="en-US" dirty="0"/>
              <a:t>Title</a:t>
            </a:r>
          </a:p>
        </p:txBody>
      </p:sp>
      <p:sp>
        <p:nvSpPr>
          <p:cNvPr id="3" name="Content Placeholder 2"/>
          <p:cNvSpPr>
            <a:spLocks noGrp="1"/>
          </p:cNvSpPr>
          <p:nvPr>
            <p:ph sz="quarter" idx="12"/>
          </p:nvPr>
        </p:nvSpPr>
        <p:spPr>
          <a:xfrm>
            <a:off x="1600200" y="1485900"/>
            <a:ext cx="7315200" cy="3448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Tree>
    <p:extLst>
      <p:ext uri="{BB962C8B-B14F-4D97-AF65-F5344CB8AC3E}">
        <p14:creationId xmlns:p14="http://schemas.microsoft.com/office/powerpoint/2010/main" val="25376113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Section Break Option 1">
    <p:spTree>
      <p:nvGrpSpPr>
        <p:cNvPr id="1" name=""/>
        <p:cNvGrpSpPr/>
        <p:nvPr/>
      </p:nvGrpSpPr>
      <p:grpSpPr>
        <a:xfrm>
          <a:off x="0" y="0"/>
          <a:ext cx="0" cy="0"/>
          <a:chOff x="0" y="0"/>
          <a:chExt cx="0" cy="0"/>
        </a:xfrm>
      </p:grpSpPr>
      <p:pic>
        <p:nvPicPr>
          <p:cNvPr id="7170" name="Picture 2" descr="R:\COM\COMM\Branding\PPT Templates\widescreen\Widescreen Powerpoint 6.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10"/>
          <p:cNvSpPr>
            <a:spLocks noGrp="1"/>
          </p:cNvSpPr>
          <p:nvPr>
            <p:ph type="body" sz="quarter" idx="10" hasCustomPrompt="1"/>
          </p:nvPr>
        </p:nvSpPr>
        <p:spPr>
          <a:xfrm>
            <a:off x="152400" y="2800350"/>
            <a:ext cx="8763000" cy="646331"/>
          </a:xfrm>
          <a:prstGeom prst="rect">
            <a:avLst/>
          </a:prstGeom>
        </p:spPr>
        <p:txBody>
          <a:bodyPr wrap="square" anchor="ctr">
            <a:spAutoFit/>
          </a:bodyPr>
          <a:lstStyle>
            <a:lvl1pPr marL="0" indent="0" algn="ctr">
              <a:buNone/>
              <a:defRPr sz="3600" b="1" baseline="0">
                <a:latin typeface="+mj-lt"/>
              </a:defRPr>
            </a:lvl1pPr>
          </a:lstStyle>
          <a:p>
            <a:pPr lvl="0"/>
            <a:r>
              <a:rPr lang="en-US" dirty="0"/>
              <a:t>Insert Title Here</a:t>
            </a:r>
          </a:p>
        </p:txBody>
      </p:sp>
      <p:sp>
        <p:nvSpPr>
          <p:cNvPr id="21" name="Slide Number Placeholder 11"/>
          <p:cNvSpPr>
            <a:spLocks noGrp="1"/>
          </p:cNvSpPr>
          <p:nvPr>
            <p:ph type="sldNum" sz="quarter" idx="4"/>
          </p:nvPr>
        </p:nvSpPr>
        <p:spPr>
          <a:xfrm>
            <a:off x="8229600" y="4743450"/>
            <a:ext cx="762000" cy="273844"/>
          </a:xfrm>
          <a:prstGeom prst="rect">
            <a:avLst/>
          </a:prstGeom>
        </p:spPr>
        <p:txBody>
          <a:bodyPr vert="horz" lIns="91440" tIns="45720" rIns="91440" bIns="45720" rtlCol="0" anchor="ctr"/>
          <a:lstStyle>
            <a:lvl1pPr algn="r">
              <a:defRPr sz="1200" b="1">
                <a:solidFill>
                  <a:schemeClr val="tx1"/>
                </a:solidFill>
              </a:defRPr>
            </a:lvl1pPr>
          </a:lstStyle>
          <a:p>
            <a:fld id="{3B745311-16E5-4BEF-BFE6-36758A3427EB}" type="slidenum">
              <a:rPr lang="en-US" smtClean="0"/>
              <a:pPr/>
              <a:t>‹#›</a:t>
            </a:fld>
            <a:endParaRPr lang="en-US" dirty="0"/>
          </a:p>
        </p:txBody>
      </p:sp>
      <p:sp>
        <p:nvSpPr>
          <p:cNvPr id="5"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12951399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cxnSp>
        <p:nvCxnSpPr>
          <p:cNvPr id="4" name="Straight Connector 3"/>
          <p:cNvCxnSpPr/>
          <p:nvPr/>
        </p:nvCxnSpPr>
        <p:spPr>
          <a:xfrm>
            <a:off x="0" y="4514850"/>
            <a:ext cx="91440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371603"/>
            <a:ext cx="8229600" cy="2971798"/>
          </a:xfrm>
        </p:spPr>
        <p:txBody>
          <a:bodyPr/>
          <a:lstStyle>
            <a:lvl2pPr>
              <a:buClr>
                <a:schemeClr val="accent3"/>
              </a:buCl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16761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50013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Break Option 1">
  <p:cSld name="1_Section Break Option 1">
    <p:spTree>
      <p:nvGrpSpPr>
        <p:cNvPr id="1" name="Shape 265"/>
        <p:cNvGrpSpPr/>
        <p:nvPr/>
      </p:nvGrpSpPr>
      <p:grpSpPr>
        <a:xfrm>
          <a:off x="0" y="0"/>
          <a:ext cx="0" cy="0"/>
          <a:chOff x="0" y="0"/>
          <a:chExt cx="0" cy="0"/>
        </a:xfrm>
      </p:grpSpPr>
      <p:pic>
        <p:nvPicPr>
          <p:cNvPr id="266" name="Google Shape;266;p40" descr="R:\COM\COMM\Branding\PPT Templates\widescreen\Widescreen Powerpoint 6.jpg"/>
          <p:cNvPicPr preferRelativeResize="0"/>
          <p:nvPr/>
        </p:nvPicPr>
        <p:blipFill rotWithShape="1">
          <a:blip r:embed="rId2">
            <a:alphaModFix/>
          </a:blip>
          <a:srcRect/>
          <a:stretch/>
        </p:blipFill>
        <p:spPr>
          <a:xfrm>
            <a:off x="0" y="1"/>
            <a:ext cx="9153144" cy="5150535"/>
          </a:xfrm>
          <a:prstGeom prst="rect">
            <a:avLst/>
          </a:prstGeom>
          <a:noFill/>
          <a:ln>
            <a:noFill/>
          </a:ln>
        </p:spPr>
      </p:pic>
      <p:sp>
        <p:nvSpPr>
          <p:cNvPr id="267" name="Google Shape;267;p40"/>
          <p:cNvSpPr txBox="1">
            <a:spLocks noGrp="1"/>
          </p:cNvSpPr>
          <p:nvPr>
            <p:ph type="body" idx="1"/>
          </p:nvPr>
        </p:nvSpPr>
        <p:spPr>
          <a:xfrm>
            <a:off x="152400" y="2800350"/>
            <a:ext cx="8763000" cy="646331"/>
          </a:xfrm>
          <a:prstGeom prst="rect">
            <a:avLst/>
          </a:prstGeom>
          <a:noFill/>
          <a:ln>
            <a:noFill/>
          </a:ln>
        </p:spPr>
        <p:txBody>
          <a:bodyPr spcFirstLastPara="1" wrap="square" lIns="91425" tIns="45700" rIns="91425" bIns="45700" anchor="ctr" anchorCtr="0"/>
          <a:lstStyle>
            <a:lvl1pPr marL="457200" lvl="0" indent="-228600" algn="ctr">
              <a:spcBef>
                <a:spcPts val="720"/>
              </a:spcBef>
              <a:spcAft>
                <a:spcPts val="0"/>
              </a:spcAft>
              <a:buSzPts val="3600"/>
              <a:buNone/>
              <a:defRPr sz="3600" b="1">
                <a:latin typeface="Calibri"/>
                <a:ea typeface="Calibri"/>
                <a:cs typeface="Calibri"/>
                <a:sym typeface="Calibri"/>
              </a:defRPr>
            </a:lvl1pPr>
            <a:lvl2pPr marL="914400" lvl="1" indent="-297180" algn="l">
              <a:spcBef>
                <a:spcPts val="360"/>
              </a:spcBef>
              <a:spcAft>
                <a:spcPts val="0"/>
              </a:spcAft>
              <a:buSzPts val="1080"/>
              <a:buChar char="❑"/>
              <a:defRPr/>
            </a:lvl2pPr>
            <a:lvl3pPr marL="1371600" lvl="2" indent="-325755" algn="l">
              <a:spcBef>
                <a:spcPts val="360"/>
              </a:spcBef>
              <a:spcAft>
                <a:spcPts val="0"/>
              </a:spcAft>
              <a:buSzPts val="1530"/>
              <a:buChar char="o"/>
              <a:defRPr/>
            </a:lvl3pPr>
            <a:lvl4pPr marL="1828800" lvl="3" indent="-320039" algn="l">
              <a:spcBef>
                <a:spcPts val="360"/>
              </a:spcBef>
              <a:spcAft>
                <a:spcPts val="0"/>
              </a:spcAft>
              <a:buSzPts val="144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68" name="Google Shape;268;p40"/>
          <p:cNvSpPr txBox="1">
            <a:spLocks noGrp="1"/>
          </p:cNvSpPr>
          <p:nvPr>
            <p:ph type="sldNum" idx="12"/>
          </p:nvPr>
        </p:nvSpPr>
        <p:spPr>
          <a:xfrm>
            <a:off x="8229600" y="4743450"/>
            <a:ext cx="7620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1" i="0" u="none" strike="noStrike" cap="none">
                <a:solidFill>
                  <a:schemeClr val="dk1"/>
                </a:solidFill>
                <a:latin typeface="Calibri"/>
                <a:ea typeface="Calibri"/>
                <a:cs typeface="Calibri"/>
                <a:sym typeface="Calibri"/>
              </a:defRPr>
            </a:lvl1pPr>
            <a:lvl2pPr marL="0" marR="0" lvl="1" indent="0" algn="r" rtl="0">
              <a:spcBef>
                <a:spcPts val="0"/>
              </a:spcBef>
              <a:buNone/>
              <a:defRPr sz="1200" b="1" i="0" u="none" strike="noStrike" cap="none">
                <a:solidFill>
                  <a:schemeClr val="dk1"/>
                </a:solidFill>
                <a:latin typeface="Calibri"/>
                <a:ea typeface="Calibri"/>
                <a:cs typeface="Calibri"/>
                <a:sym typeface="Calibri"/>
              </a:defRPr>
            </a:lvl2pPr>
            <a:lvl3pPr marL="0" marR="0" lvl="2" indent="0" algn="r" rtl="0">
              <a:spcBef>
                <a:spcPts val="0"/>
              </a:spcBef>
              <a:buNone/>
              <a:defRPr sz="1200" b="1" i="0" u="none" strike="noStrike" cap="none">
                <a:solidFill>
                  <a:schemeClr val="dk1"/>
                </a:solidFill>
                <a:latin typeface="Calibri"/>
                <a:ea typeface="Calibri"/>
                <a:cs typeface="Calibri"/>
                <a:sym typeface="Calibri"/>
              </a:defRPr>
            </a:lvl3pPr>
            <a:lvl4pPr marL="0" marR="0" lvl="3" indent="0" algn="r" rtl="0">
              <a:spcBef>
                <a:spcPts val="0"/>
              </a:spcBef>
              <a:buNone/>
              <a:defRPr sz="1200" b="1" i="0" u="none" strike="noStrike" cap="none">
                <a:solidFill>
                  <a:schemeClr val="dk1"/>
                </a:solidFill>
                <a:latin typeface="Calibri"/>
                <a:ea typeface="Calibri"/>
                <a:cs typeface="Calibri"/>
                <a:sym typeface="Calibri"/>
              </a:defRPr>
            </a:lvl4pPr>
            <a:lvl5pPr marL="0" marR="0" lvl="4" indent="0" algn="r" rtl="0">
              <a:spcBef>
                <a:spcPts val="0"/>
              </a:spcBef>
              <a:buNone/>
              <a:defRPr sz="1200" b="1" i="0" u="none" strike="noStrike" cap="none">
                <a:solidFill>
                  <a:schemeClr val="dk1"/>
                </a:solidFill>
                <a:latin typeface="Calibri"/>
                <a:ea typeface="Calibri"/>
                <a:cs typeface="Calibri"/>
                <a:sym typeface="Calibri"/>
              </a:defRPr>
            </a:lvl5pPr>
            <a:lvl6pPr marL="0" marR="0" lvl="5" indent="0" algn="r" rtl="0">
              <a:spcBef>
                <a:spcPts val="0"/>
              </a:spcBef>
              <a:buNone/>
              <a:defRPr sz="1200" b="1" i="0" u="none" strike="noStrike" cap="none">
                <a:solidFill>
                  <a:schemeClr val="dk1"/>
                </a:solidFill>
                <a:latin typeface="Calibri"/>
                <a:ea typeface="Calibri"/>
                <a:cs typeface="Calibri"/>
                <a:sym typeface="Calibri"/>
              </a:defRPr>
            </a:lvl6pPr>
            <a:lvl7pPr marL="0" marR="0" lvl="6" indent="0" algn="r" rtl="0">
              <a:spcBef>
                <a:spcPts val="0"/>
              </a:spcBef>
              <a:buNone/>
              <a:defRPr sz="1200" b="1" i="0" u="none" strike="noStrike" cap="none">
                <a:solidFill>
                  <a:schemeClr val="dk1"/>
                </a:solidFill>
                <a:latin typeface="Calibri"/>
                <a:ea typeface="Calibri"/>
                <a:cs typeface="Calibri"/>
                <a:sym typeface="Calibri"/>
              </a:defRPr>
            </a:lvl7pPr>
            <a:lvl8pPr marL="0" marR="0" lvl="7" indent="0" algn="r" rtl="0">
              <a:spcBef>
                <a:spcPts val="0"/>
              </a:spcBef>
              <a:buNone/>
              <a:defRPr sz="1200" b="1" i="0" u="none" strike="noStrike" cap="none">
                <a:solidFill>
                  <a:schemeClr val="dk1"/>
                </a:solidFill>
                <a:latin typeface="Calibri"/>
                <a:ea typeface="Calibri"/>
                <a:cs typeface="Calibri"/>
                <a:sym typeface="Calibri"/>
              </a:defRPr>
            </a:lvl8pPr>
            <a:lvl9pPr marL="0" marR="0" lvl="8" indent="0" algn="r" rtl="0">
              <a:spcBef>
                <a:spcPts val="0"/>
              </a:spcBef>
              <a:buNone/>
              <a:defRPr sz="1200" b="1"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69" name="Google Shape;269;p40"/>
          <p:cNvSpPr txBox="1"/>
          <p:nvPr/>
        </p:nvSpPr>
        <p:spPr>
          <a:xfrm>
            <a:off x="8229600" y="209550"/>
            <a:ext cx="762000" cy="273844"/>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1" i="0" u="none" strike="noStrike" cap="none">
                <a:solidFill>
                  <a:schemeClr val="lt1"/>
                </a:solidFill>
                <a:latin typeface="Calibri"/>
                <a:ea typeface="Calibri"/>
                <a:cs typeface="Calibri"/>
                <a:sym typeface="Calibri"/>
              </a:rPr>
              <a:t>‹#›</a:t>
            </a:fld>
            <a:endParaRPr sz="1200" b="1"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6187215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p>
        </p:txBody>
      </p:sp>
      <p:graphicFrame>
        <p:nvGraphicFramePr>
          <p:cNvPr id="4" name="Table 3"/>
          <p:cNvGraphicFramePr>
            <a:graphicFrameLocks noGrp="1"/>
          </p:cNvGraphicFramePr>
          <p:nvPr userDrawn="1">
            <p:extLst>
              <p:ext uri="{D42A27DB-BD31-4B8C-83A1-F6EECF244321}">
                <p14:modId xmlns:p14="http://schemas.microsoft.com/office/powerpoint/2010/main" val="2869255608"/>
              </p:ext>
            </p:extLst>
          </p:nvPr>
        </p:nvGraphicFramePr>
        <p:xfrm>
          <a:off x="1600200" y="1962150"/>
          <a:ext cx="6096000" cy="741680"/>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tblGrid>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0"/>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7978199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5" name="Text Placeholder 8"/>
          <p:cNvSpPr>
            <a:spLocks noGrp="1"/>
          </p:cNvSpPr>
          <p:nvPr>
            <p:ph idx="1"/>
          </p:nvPr>
        </p:nvSpPr>
        <p:spPr>
          <a:xfrm>
            <a:off x="3124200" y="742950"/>
            <a:ext cx="5791200" cy="4114800"/>
          </a:xfrm>
          <a:prstGeom prst="rect">
            <a:avLst/>
          </a:prstGeom>
        </p:spPr>
        <p:txBody>
          <a:bodyPr vert="horz" lIns="91440" tIns="45720" rIns="91440" bIns="45720" rtlCol="0">
            <a:normAutofit/>
          </a:bodyPr>
          <a:lstStyle>
            <a:lvl1pPr>
              <a:defRPr sz="2800"/>
            </a:lvl1pPr>
          </a:lstStyle>
          <a:p>
            <a:pPr lvl="0"/>
            <a:r>
              <a:rPr lang="en-US" dirty="0"/>
              <a:t>Click to enter Content</a:t>
            </a:r>
          </a:p>
        </p:txBody>
      </p:sp>
    </p:spTree>
    <p:extLst>
      <p:ext uri="{BB962C8B-B14F-4D97-AF65-F5344CB8AC3E}">
        <p14:creationId xmlns:p14="http://schemas.microsoft.com/office/powerpoint/2010/main" val="18832497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5"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6" name="Text Placeholder 15"/>
          <p:cNvSpPr>
            <a:spLocks noGrp="1"/>
          </p:cNvSpPr>
          <p:nvPr>
            <p:ph type="body" sz="quarter" idx="20" hasCustomPrompt="1"/>
          </p:nvPr>
        </p:nvSpPr>
        <p:spPr>
          <a:xfrm>
            <a:off x="3048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7" name="Text Placeholder 15"/>
          <p:cNvSpPr>
            <a:spLocks noGrp="1"/>
          </p:cNvSpPr>
          <p:nvPr>
            <p:ph type="body" sz="quarter" idx="21" hasCustomPrompt="1"/>
          </p:nvPr>
        </p:nvSpPr>
        <p:spPr>
          <a:xfrm>
            <a:off x="3105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8" name="Text Placeholder 15"/>
          <p:cNvSpPr>
            <a:spLocks noGrp="1"/>
          </p:cNvSpPr>
          <p:nvPr>
            <p:ph type="body" sz="quarter" idx="22" hasCustomPrompt="1"/>
          </p:nvPr>
        </p:nvSpPr>
        <p:spPr>
          <a:xfrm>
            <a:off x="3124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9" name="Content Placeholder 7"/>
          <p:cNvSpPr>
            <a:spLocks noGrp="1"/>
          </p:cNvSpPr>
          <p:nvPr>
            <p:ph sz="quarter" idx="23" hasCustomPrompt="1"/>
          </p:nvPr>
        </p:nvSpPr>
        <p:spPr>
          <a:xfrm>
            <a:off x="57912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38328827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7" name="Text Placeholder 15"/>
          <p:cNvSpPr>
            <a:spLocks noGrp="1"/>
          </p:cNvSpPr>
          <p:nvPr>
            <p:ph type="body" sz="quarter" idx="20" hasCustomPrompt="1"/>
          </p:nvPr>
        </p:nvSpPr>
        <p:spPr>
          <a:xfrm>
            <a:off x="3048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8" name="Text Placeholder 15"/>
          <p:cNvSpPr>
            <a:spLocks noGrp="1"/>
          </p:cNvSpPr>
          <p:nvPr>
            <p:ph type="body" sz="quarter" idx="21" hasCustomPrompt="1"/>
          </p:nvPr>
        </p:nvSpPr>
        <p:spPr>
          <a:xfrm>
            <a:off x="3105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9" name="Text Placeholder 15"/>
          <p:cNvSpPr>
            <a:spLocks noGrp="1"/>
          </p:cNvSpPr>
          <p:nvPr>
            <p:ph type="body" sz="quarter" idx="22" hasCustomPrompt="1"/>
          </p:nvPr>
        </p:nvSpPr>
        <p:spPr>
          <a:xfrm>
            <a:off x="3124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0" name="Content Placeholder 7"/>
          <p:cNvSpPr>
            <a:spLocks noGrp="1"/>
          </p:cNvSpPr>
          <p:nvPr>
            <p:ph sz="quarter" idx="23" hasCustomPrompt="1"/>
          </p:nvPr>
        </p:nvSpPr>
        <p:spPr>
          <a:xfrm>
            <a:off x="57912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31007357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7" name="Text Placeholder 15"/>
          <p:cNvSpPr>
            <a:spLocks noGrp="1"/>
          </p:cNvSpPr>
          <p:nvPr>
            <p:ph type="body" sz="quarter" idx="20" hasCustomPrompt="1"/>
          </p:nvPr>
        </p:nvSpPr>
        <p:spPr>
          <a:xfrm>
            <a:off x="3048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8" name="Text Placeholder 15"/>
          <p:cNvSpPr>
            <a:spLocks noGrp="1"/>
          </p:cNvSpPr>
          <p:nvPr>
            <p:ph type="body" sz="quarter" idx="21" hasCustomPrompt="1"/>
          </p:nvPr>
        </p:nvSpPr>
        <p:spPr>
          <a:xfrm>
            <a:off x="3105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9" name="Text Placeholder 15"/>
          <p:cNvSpPr>
            <a:spLocks noGrp="1"/>
          </p:cNvSpPr>
          <p:nvPr>
            <p:ph type="body" sz="quarter" idx="22" hasCustomPrompt="1"/>
          </p:nvPr>
        </p:nvSpPr>
        <p:spPr>
          <a:xfrm>
            <a:off x="3124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0" name="Content Placeholder 7"/>
          <p:cNvSpPr>
            <a:spLocks noGrp="1"/>
          </p:cNvSpPr>
          <p:nvPr>
            <p:ph sz="quarter" idx="23" hasCustomPrompt="1"/>
          </p:nvPr>
        </p:nvSpPr>
        <p:spPr>
          <a:xfrm>
            <a:off x="57912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3733062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age Option 3">
    <p:spTree>
      <p:nvGrpSpPr>
        <p:cNvPr id="1" name=""/>
        <p:cNvGrpSpPr/>
        <p:nvPr/>
      </p:nvGrpSpPr>
      <p:grpSpPr>
        <a:xfrm>
          <a:off x="0" y="0"/>
          <a:ext cx="0" cy="0"/>
          <a:chOff x="0" y="0"/>
          <a:chExt cx="0" cy="0"/>
        </a:xfrm>
      </p:grpSpPr>
      <p:pic>
        <p:nvPicPr>
          <p:cNvPr id="3074" name="Picture 2" descr="R:\COM\COMM\Branding\PPT Templates\widescreen\Widescreen Powerpoint 25.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Placeholder 1"/>
          <p:cNvSpPr>
            <a:spLocks noGrp="1"/>
          </p:cNvSpPr>
          <p:nvPr>
            <p:ph type="title" hasCustomPrompt="1"/>
          </p:nvPr>
        </p:nvSpPr>
        <p:spPr>
          <a:xfrm>
            <a:off x="0" y="971550"/>
            <a:ext cx="5943600" cy="1560195"/>
          </a:xfrm>
          <a:prstGeom prst="rect">
            <a:avLst/>
          </a:prstGeom>
        </p:spPr>
        <p:txBody>
          <a:bodyPr vert="horz" lIns="91440" tIns="45720" rIns="91440" bIns="45720" rtlCol="0" anchor="ctr">
            <a:normAutofit/>
          </a:bodyPr>
          <a:lstStyle>
            <a:lvl1pPr>
              <a:defRPr/>
            </a:lvl1pPr>
          </a:lstStyle>
          <a:p>
            <a:r>
              <a:rPr lang="en-US" dirty="0"/>
              <a:t>Click to enter Title</a:t>
            </a:r>
          </a:p>
        </p:txBody>
      </p:sp>
      <p:sp>
        <p:nvSpPr>
          <p:cNvPr id="9" name="Text Placeholder 4"/>
          <p:cNvSpPr>
            <a:spLocks noGrp="1"/>
          </p:cNvSpPr>
          <p:nvPr>
            <p:ph type="body" sz="quarter" idx="10" hasCustomPrompt="1"/>
          </p:nvPr>
        </p:nvSpPr>
        <p:spPr>
          <a:xfrm>
            <a:off x="7315200" y="4400550"/>
            <a:ext cx="1676400" cy="342900"/>
          </a:xfrm>
          <a:prstGeom prst="rect">
            <a:avLst/>
          </a:prstGeom>
        </p:spPr>
        <p:txBody>
          <a:bodyPr/>
          <a:lstStyle>
            <a:lvl1pPr marL="0" indent="0" algn="ctr">
              <a:buNone/>
              <a:defRPr sz="2000" b="1">
                <a:solidFill>
                  <a:schemeClr val="bg1"/>
                </a:solidFill>
              </a:defRPr>
            </a:lvl1pPr>
          </a:lstStyle>
          <a:p>
            <a:pPr lvl="0"/>
            <a:r>
              <a:rPr lang="en-US" dirty="0"/>
              <a:t>Date</a:t>
            </a:r>
          </a:p>
        </p:txBody>
      </p:sp>
      <p:sp>
        <p:nvSpPr>
          <p:cNvPr id="6" name="Text Placeholder 2"/>
          <p:cNvSpPr>
            <a:spLocks noGrp="1"/>
          </p:cNvSpPr>
          <p:nvPr>
            <p:ph type="body" sz="quarter" idx="11" hasCustomPrompt="1"/>
          </p:nvPr>
        </p:nvSpPr>
        <p:spPr>
          <a:xfrm>
            <a:off x="19050" y="0"/>
            <a:ext cx="4324350" cy="89535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Name/Section</a:t>
            </a:r>
          </a:p>
        </p:txBody>
      </p:sp>
    </p:spTree>
    <p:extLst>
      <p:ext uri="{BB962C8B-B14F-4D97-AF65-F5344CB8AC3E}">
        <p14:creationId xmlns:p14="http://schemas.microsoft.com/office/powerpoint/2010/main" val="8119307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7" name="Text Placeholder 15"/>
          <p:cNvSpPr>
            <a:spLocks noGrp="1"/>
          </p:cNvSpPr>
          <p:nvPr>
            <p:ph type="body" sz="quarter" idx="20" hasCustomPrompt="1"/>
          </p:nvPr>
        </p:nvSpPr>
        <p:spPr>
          <a:xfrm>
            <a:off x="42672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8" name="Text Placeholder 15"/>
          <p:cNvSpPr>
            <a:spLocks noGrp="1"/>
          </p:cNvSpPr>
          <p:nvPr>
            <p:ph type="body" sz="quarter" idx="21" hasCustomPrompt="1"/>
          </p:nvPr>
        </p:nvSpPr>
        <p:spPr>
          <a:xfrm>
            <a:off x="43243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9" name="Text Placeholder 15"/>
          <p:cNvSpPr>
            <a:spLocks noGrp="1"/>
          </p:cNvSpPr>
          <p:nvPr>
            <p:ph type="body" sz="quarter" idx="22" hasCustomPrompt="1"/>
          </p:nvPr>
        </p:nvSpPr>
        <p:spPr>
          <a:xfrm>
            <a:off x="43434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0" name="Content Placeholder 7"/>
          <p:cNvSpPr>
            <a:spLocks noGrp="1"/>
          </p:cNvSpPr>
          <p:nvPr>
            <p:ph sz="quarter" idx="23" hasCustomPrompt="1"/>
          </p:nvPr>
        </p:nvSpPr>
        <p:spPr>
          <a:xfrm>
            <a:off x="1524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17174454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7" name="Text Placeholder 15"/>
          <p:cNvSpPr>
            <a:spLocks noGrp="1"/>
          </p:cNvSpPr>
          <p:nvPr>
            <p:ph type="body" sz="quarter" idx="20" hasCustomPrompt="1"/>
          </p:nvPr>
        </p:nvSpPr>
        <p:spPr>
          <a:xfrm>
            <a:off x="4191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8" name="Text Placeholder 15"/>
          <p:cNvSpPr>
            <a:spLocks noGrp="1"/>
          </p:cNvSpPr>
          <p:nvPr>
            <p:ph type="body" sz="quarter" idx="21" hasCustomPrompt="1"/>
          </p:nvPr>
        </p:nvSpPr>
        <p:spPr>
          <a:xfrm>
            <a:off x="4248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9" name="Text Placeholder 15"/>
          <p:cNvSpPr>
            <a:spLocks noGrp="1"/>
          </p:cNvSpPr>
          <p:nvPr>
            <p:ph type="body" sz="quarter" idx="22" hasCustomPrompt="1"/>
          </p:nvPr>
        </p:nvSpPr>
        <p:spPr>
          <a:xfrm>
            <a:off x="4267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0" name="Content Placeholder 7"/>
          <p:cNvSpPr>
            <a:spLocks noGrp="1"/>
          </p:cNvSpPr>
          <p:nvPr>
            <p:ph sz="quarter" idx="23" hasCustomPrompt="1"/>
          </p:nvPr>
        </p:nvSpPr>
        <p:spPr>
          <a:xfrm>
            <a:off x="152400"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39634006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5" name="Text Placeholder 8"/>
          <p:cNvSpPr>
            <a:spLocks noGrp="1"/>
          </p:cNvSpPr>
          <p:nvPr>
            <p:ph idx="1"/>
          </p:nvPr>
        </p:nvSpPr>
        <p:spPr>
          <a:xfrm>
            <a:off x="152400" y="742950"/>
            <a:ext cx="5791200" cy="4114800"/>
          </a:xfrm>
          <a:prstGeom prst="rect">
            <a:avLst/>
          </a:prstGeom>
        </p:spPr>
        <p:txBody>
          <a:bodyPr vert="horz" lIns="91440" tIns="45720" rIns="91440" bIns="45720" rtlCol="0">
            <a:normAutofit/>
          </a:bodyPr>
          <a:lstStyle>
            <a:lvl1pPr>
              <a:defRPr sz="2800"/>
            </a:lvl1pPr>
          </a:lstStyle>
          <a:p>
            <a:pPr lvl="0"/>
            <a:r>
              <a:rPr lang="en-US" dirty="0"/>
              <a:t>Click to enter Content</a:t>
            </a:r>
          </a:p>
        </p:txBody>
      </p:sp>
    </p:spTree>
    <p:extLst>
      <p:ext uri="{BB962C8B-B14F-4D97-AF65-F5344CB8AC3E}">
        <p14:creationId xmlns:p14="http://schemas.microsoft.com/office/powerpoint/2010/main" val="36490228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7" name="Text Placeholder 15"/>
          <p:cNvSpPr>
            <a:spLocks noGrp="1"/>
          </p:cNvSpPr>
          <p:nvPr>
            <p:ph type="body" sz="quarter" idx="20" hasCustomPrompt="1"/>
          </p:nvPr>
        </p:nvSpPr>
        <p:spPr>
          <a:xfrm>
            <a:off x="4191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8" name="Text Placeholder 15"/>
          <p:cNvSpPr>
            <a:spLocks noGrp="1"/>
          </p:cNvSpPr>
          <p:nvPr>
            <p:ph type="body" sz="quarter" idx="21" hasCustomPrompt="1"/>
          </p:nvPr>
        </p:nvSpPr>
        <p:spPr>
          <a:xfrm>
            <a:off x="4248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9" name="Text Placeholder 15"/>
          <p:cNvSpPr>
            <a:spLocks noGrp="1"/>
          </p:cNvSpPr>
          <p:nvPr>
            <p:ph type="body" sz="quarter" idx="22" hasCustomPrompt="1"/>
          </p:nvPr>
        </p:nvSpPr>
        <p:spPr>
          <a:xfrm>
            <a:off x="4267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0" name="Content Placeholder 7"/>
          <p:cNvSpPr>
            <a:spLocks noGrp="1"/>
          </p:cNvSpPr>
          <p:nvPr>
            <p:ph sz="quarter" idx="23" hasCustomPrompt="1"/>
          </p:nvPr>
        </p:nvSpPr>
        <p:spPr>
          <a:xfrm>
            <a:off x="762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18555112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ub Content Option 2">
    <p:spTree>
      <p:nvGrpSpPr>
        <p:cNvPr id="1" name=""/>
        <p:cNvGrpSpPr/>
        <p:nvPr/>
      </p:nvGrpSpPr>
      <p:grpSpPr>
        <a:xfrm>
          <a:off x="0" y="0"/>
          <a:ext cx="0" cy="0"/>
          <a:chOff x="0" y="0"/>
          <a:chExt cx="0" cy="0"/>
        </a:xfrm>
      </p:grpSpPr>
      <p:pic>
        <p:nvPicPr>
          <p:cNvPr id="13314" name="Picture 2" descr="R:\COM\COMM\Branding\PPT Templates\widescreen\Widescreen Powerpoint 4.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7" cy="5162550"/>
          </a:xfrm>
          <a:prstGeom prst="rect">
            <a:avLst/>
          </a:prstGeom>
          <a:noFill/>
          <a:extLst>
            <a:ext uri="{909E8E84-426E-40DD-AFC4-6F175D3DCCD1}">
              <a14:hiddenFill xmlns:a14="http://schemas.microsoft.com/office/drawing/2010/main">
                <a:solidFill>
                  <a:srgbClr val="FFFFFF"/>
                </a:solidFill>
              </a14:hiddenFill>
            </a:ext>
          </a:extLst>
        </p:spPr>
      </p:pic>
      <p:sp>
        <p:nvSpPr>
          <p:cNvPr id="15" name="Picture Placeholder 14"/>
          <p:cNvSpPr>
            <a:spLocks noGrp="1"/>
          </p:cNvSpPr>
          <p:nvPr>
            <p:ph type="pic" sz="quarter" idx="20"/>
          </p:nvPr>
        </p:nvSpPr>
        <p:spPr>
          <a:xfrm>
            <a:off x="2438400" y="1276350"/>
            <a:ext cx="685800" cy="457200"/>
          </a:xfrm>
          <a:prstGeom prst="rect">
            <a:avLst/>
          </a:prstGeom>
        </p:spPr>
        <p:txBody>
          <a:bodyPr/>
          <a:lstStyle>
            <a:lvl1pPr marL="0" indent="0">
              <a:buNone/>
              <a:defRPr sz="1100"/>
            </a:lvl1pPr>
          </a:lstStyle>
          <a:p>
            <a:endParaRPr lang="en-US" dirty="0"/>
          </a:p>
        </p:txBody>
      </p:sp>
      <p:sp>
        <p:nvSpPr>
          <p:cNvPr id="14" name="Text Placeholder 15"/>
          <p:cNvSpPr>
            <a:spLocks noGrp="1"/>
          </p:cNvSpPr>
          <p:nvPr>
            <p:ph type="body" sz="quarter" idx="23" hasCustomPrompt="1"/>
          </p:nvPr>
        </p:nvSpPr>
        <p:spPr>
          <a:xfrm>
            <a:off x="2133600" y="18859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18" name="Text Placeholder 15"/>
          <p:cNvSpPr>
            <a:spLocks noGrp="1"/>
          </p:cNvSpPr>
          <p:nvPr>
            <p:ph type="body" sz="quarter" idx="24" hasCustomPrompt="1"/>
          </p:nvPr>
        </p:nvSpPr>
        <p:spPr>
          <a:xfrm>
            <a:off x="3886200" y="1914524"/>
            <a:ext cx="1295400" cy="276225"/>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20" name="Text Placeholder 15"/>
          <p:cNvSpPr>
            <a:spLocks noGrp="1"/>
          </p:cNvSpPr>
          <p:nvPr>
            <p:ph type="body" sz="quarter" idx="25" hasCustomPrompt="1"/>
          </p:nvPr>
        </p:nvSpPr>
        <p:spPr>
          <a:xfrm>
            <a:off x="5715000" y="1885950"/>
            <a:ext cx="12192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22" name="Text Placeholder 15"/>
          <p:cNvSpPr>
            <a:spLocks noGrp="1"/>
          </p:cNvSpPr>
          <p:nvPr>
            <p:ph type="body" sz="quarter" idx="27" hasCustomPrompt="1"/>
          </p:nvPr>
        </p:nvSpPr>
        <p:spPr>
          <a:xfrm>
            <a:off x="1981200" y="2343150"/>
            <a:ext cx="1524000" cy="2667000"/>
          </a:xfrm>
          <a:prstGeom prst="rect">
            <a:avLst/>
          </a:prstGeom>
        </p:spPr>
        <p:txBody>
          <a:bodyPr/>
          <a:lstStyle>
            <a:lvl1pPr marL="0" indent="0" algn="ctr">
              <a:buNone/>
              <a:defRPr sz="2000"/>
            </a:lvl1pPr>
          </a:lstStyle>
          <a:p>
            <a:pPr lvl="0"/>
            <a:r>
              <a:rPr lang="en-US" dirty="0"/>
              <a:t>More info</a:t>
            </a:r>
          </a:p>
        </p:txBody>
      </p:sp>
      <p:sp>
        <p:nvSpPr>
          <p:cNvPr id="23" name="Text Placeholder 15"/>
          <p:cNvSpPr>
            <a:spLocks noGrp="1"/>
          </p:cNvSpPr>
          <p:nvPr>
            <p:ph type="body" sz="quarter" idx="28" hasCustomPrompt="1"/>
          </p:nvPr>
        </p:nvSpPr>
        <p:spPr>
          <a:xfrm>
            <a:off x="3769516" y="2343150"/>
            <a:ext cx="1524000" cy="2667000"/>
          </a:xfrm>
          <a:prstGeom prst="rect">
            <a:avLst/>
          </a:prstGeom>
        </p:spPr>
        <p:txBody>
          <a:bodyPr/>
          <a:lstStyle>
            <a:lvl1pPr marL="0" indent="0" algn="ctr">
              <a:buNone/>
              <a:defRPr sz="2000"/>
            </a:lvl1pPr>
          </a:lstStyle>
          <a:p>
            <a:pPr lvl="0"/>
            <a:r>
              <a:rPr lang="en-US" dirty="0"/>
              <a:t>More info</a:t>
            </a:r>
          </a:p>
        </p:txBody>
      </p:sp>
      <p:sp>
        <p:nvSpPr>
          <p:cNvPr id="24" name="Text Placeholder 15"/>
          <p:cNvSpPr>
            <a:spLocks noGrp="1"/>
          </p:cNvSpPr>
          <p:nvPr>
            <p:ph type="body" sz="quarter" idx="29" hasCustomPrompt="1"/>
          </p:nvPr>
        </p:nvSpPr>
        <p:spPr>
          <a:xfrm>
            <a:off x="5581650" y="2343150"/>
            <a:ext cx="1524000" cy="2667000"/>
          </a:xfrm>
          <a:prstGeom prst="rect">
            <a:avLst/>
          </a:prstGeom>
        </p:spPr>
        <p:txBody>
          <a:bodyPr/>
          <a:lstStyle>
            <a:lvl1pPr marL="0" indent="0" algn="ctr">
              <a:buNone/>
              <a:defRPr sz="2000"/>
            </a:lvl1pPr>
          </a:lstStyle>
          <a:p>
            <a:pPr lvl="0"/>
            <a:r>
              <a:rPr lang="en-US" dirty="0"/>
              <a:t>More info</a:t>
            </a:r>
          </a:p>
        </p:txBody>
      </p:sp>
      <p:sp>
        <p:nvSpPr>
          <p:cNvPr id="25"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26" name="Picture Placeholder 14"/>
          <p:cNvSpPr>
            <a:spLocks noGrp="1"/>
          </p:cNvSpPr>
          <p:nvPr>
            <p:ph type="pic" sz="quarter" idx="30"/>
          </p:nvPr>
        </p:nvSpPr>
        <p:spPr>
          <a:xfrm>
            <a:off x="4226716" y="1276350"/>
            <a:ext cx="685800" cy="457200"/>
          </a:xfrm>
          <a:prstGeom prst="rect">
            <a:avLst/>
          </a:prstGeom>
        </p:spPr>
        <p:txBody>
          <a:bodyPr/>
          <a:lstStyle>
            <a:lvl1pPr marL="0" indent="0">
              <a:buNone/>
              <a:defRPr sz="1100"/>
            </a:lvl1pPr>
          </a:lstStyle>
          <a:p>
            <a:endParaRPr lang="en-US" dirty="0"/>
          </a:p>
        </p:txBody>
      </p:sp>
      <p:sp>
        <p:nvSpPr>
          <p:cNvPr id="27" name="Picture Placeholder 14"/>
          <p:cNvSpPr>
            <a:spLocks noGrp="1"/>
          </p:cNvSpPr>
          <p:nvPr>
            <p:ph type="pic" sz="quarter" idx="31"/>
          </p:nvPr>
        </p:nvSpPr>
        <p:spPr>
          <a:xfrm>
            <a:off x="6019800" y="1276350"/>
            <a:ext cx="685800" cy="457200"/>
          </a:xfrm>
          <a:prstGeom prst="rect">
            <a:avLst/>
          </a:prstGeom>
        </p:spPr>
        <p:txBody>
          <a:bodyPr/>
          <a:lstStyle>
            <a:lvl1pPr marL="0" indent="0">
              <a:buNone/>
              <a:defRPr sz="1100"/>
            </a:lvl1pPr>
          </a:lstStyle>
          <a:p>
            <a:endParaRPr lang="en-US" dirty="0"/>
          </a:p>
        </p:txBody>
      </p:sp>
    </p:spTree>
    <p:extLst>
      <p:ext uri="{BB962C8B-B14F-4D97-AF65-F5344CB8AC3E}">
        <p14:creationId xmlns:p14="http://schemas.microsoft.com/office/powerpoint/2010/main" val="37192756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026" name="Picture 2" descr="R:\COM\COMM\Branding\PPT Templates\widescreen\Widescreen Powerpoint 4-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5" name="Picture Placeholder 14"/>
          <p:cNvSpPr>
            <a:spLocks noGrp="1"/>
          </p:cNvSpPr>
          <p:nvPr>
            <p:ph type="pic" sz="quarter" idx="20"/>
          </p:nvPr>
        </p:nvSpPr>
        <p:spPr>
          <a:xfrm>
            <a:off x="1295400" y="1276350"/>
            <a:ext cx="685800" cy="457200"/>
          </a:xfrm>
          <a:prstGeom prst="rect">
            <a:avLst/>
          </a:prstGeom>
        </p:spPr>
        <p:txBody>
          <a:bodyPr/>
          <a:lstStyle>
            <a:lvl1pPr marL="0" indent="0">
              <a:buNone/>
              <a:defRPr sz="1100"/>
            </a:lvl1pPr>
          </a:lstStyle>
          <a:p>
            <a:endParaRPr lang="en-US" dirty="0"/>
          </a:p>
        </p:txBody>
      </p:sp>
      <p:sp>
        <p:nvSpPr>
          <p:cNvPr id="6" name="Text Placeholder 15"/>
          <p:cNvSpPr>
            <a:spLocks noGrp="1"/>
          </p:cNvSpPr>
          <p:nvPr>
            <p:ph type="body" sz="quarter" idx="23" hasCustomPrompt="1"/>
          </p:nvPr>
        </p:nvSpPr>
        <p:spPr>
          <a:xfrm>
            <a:off x="990600" y="18859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7" name="Text Placeholder 15"/>
          <p:cNvSpPr>
            <a:spLocks noGrp="1"/>
          </p:cNvSpPr>
          <p:nvPr>
            <p:ph type="body" sz="quarter" idx="24" hasCustomPrompt="1"/>
          </p:nvPr>
        </p:nvSpPr>
        <p:spPr>
          <a:xfrm>
            <a:off x="3886200" y="1914524"/>
            <a:ext cx="1295400" cy="276225"/>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8" name="Text Placeholder 15"/>
          <p:cNvSpPr>
            <a:spLocks noGrp="1"/>
          </p:cNvSpPr>
          <p:nvPr>
            <p:ph type="body" sz="quarter" idx="25" hasCustomPrompt="1"/>
          </p:nvPr>
        </p:nvSpPr>
        <p:spPr>
          <a:xfrm>
            <a:off x="6838950" y="1885950"/>
            <a:ext cx="12192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9" name="Text Placeholder 15"/>
          <p:cNvSpPr>
            <a:spLocks noGrp="1"/>
          </p:cNvSpPr>
          <p:nvPr>
            <p:ph type="body" sz="quarter" idx="27" hasCustomPrompt="1"/>
          </p:nvPr>
        </p:nvSpPr>
        <p:spPr>
          <a:xfrm>
            <a:off x="304800" y="2343150"/>
            <a:ext cx="2667000" cy="2667000"/>
          </a:xfrm>
          <a:prstGeom prst="rect">
            <a:avLst/>
          </a:prstGeom>
        </p:spPr>
        <p:txBody>
          <a:bodyPr/>
          <a:lstStyle>
            <a:lvl1pPr marL="0" indent="0" algn="ctr">
              <a:buNone/>
              <a:defRPr sz="2000"/>
            </a:lvl1pPr>
          </a:lstStyle>
          <a:p>
            <a:pPr lvl="0"/>
            <a:r>
              <a:rPr lang="en-US" dirty="0"/>
              <a:t>More info</a:t>
            </a:r>
          </a:p>
        </p:txBody>
      </p:sp>
      <p:sp>
        <p:nvSpPr>
          <p:cNvPr id="10" name="Text Placeholder 15"/>
          <p:cNvSpPr>
            <a:spLocks noGrp="1"/>
          </p:cNvSpPr>
          <p:nvPr>
            <p:ph type="body" sz="quarter" idx="28" hasCustomPrompt="1"/>
          </p:nvPr>
        </p:nvSpPr>
        <p:spPr>
          <a:xfrm>
            <a:off x="3200400" y="2343150"/>
            <a:ext cx="2743200" cy="2667000"/>
          </a:xfrm>
          <a:prstGeom prst="rect">
            <a:avLst/>
          </a:prstGeom>
        </p:spPr>
        <p:txBody>
          <a:bodyPr/>
          <a:lstStyle>
            <a:lvl1pPr marL="0" indent="0" algn="ctr">
              <a:buNone/>
              <a:defRPr sz="2000"/>
            </a:lvl1pPr>
          </a:lstStyle>
          <a:p>
            <a:pPr lvl="0"/>
            <a:r>
              <a:rPr lang="en-US" dirty="0"/>
              <a:t>More info</a:t>
            </a:r>
          </a:p>
        </p:txBody>
      </p:sp>
      <p:sp>
        <p:nvSpPr>
          <p:cNvPr id="11" name="Text Placeholder 15"/>
          <p:cNvSpPr>
            <a:spLocks noGrp="1"/>
          </p:cNvSpPr>
          <p:nvPr>
            <p:ph type="body" sz="quarter" idx="29" hasCustomPrompt="1"/>
          </p:nvPr>
        </p:nvSpPr>
        <p:spPr>
          <a:xfrm>
            <a:off x="6172200" y="2343150"/>
            <a:ext cx="2743200" cy="2667000"/>
          </a:xfrm>
          <a:prstGeom prst="rect">
            <a:avLst/>
          </a:prstGeom>
        </p:spPr>
        <p:txBody>
          <a:bodyPr/>
          <a:lstStyle>
            <a:lvl1pPr marL="0" indent="0" algn="ctr">
              <a:buNone/>
              <a:defRPr sz="2000"/>
            </a:lvl1pPr>
          </a:lstStyle>
          <a:p>
            <a:pPr lvl="0"/>
            <a:r>
              <a:rPr lang="en-US" dirty="0"/>
              <a:t>More info</a:t>
            </a:r>
          </a:p>
        </p:txBody>
      </p:sp>
      <p:sp>
        <p:nvSpPr>
          <p:cNvPr id="12" name="Picture Placeholder 14"/>
          <p:cNvSpPr>
            <a:spLocks noGrp="1"/>
          </p:cNvSpPr>
          <p:nvPr>
            <p:ph type="pic" sz="quarter" idx="30"/>
          </p:nvPr>
        </p:nvSpPr>
        <p:spPr>
          <a:xfrm>
            <a:off x="4226716" y="1276350"/>
            <a:ext cx="685800" cy="457200"/>
          </a:xfrm>
          <a:prstGeom prst="rect">
            <a:avLst/>
          </a:prstGeom>
        </p:spPr>
        <p:txBody>
          <a:bodyPr/>
          <a:lstStyle>
            <a:lvl1pPr marL="0" indent="0">
              <a:buNone/>
              <a:defRPr sz="1100"/>
            </a:lvl1pPr>
          </a:lstStyle>
          <a:p>
            <a:endParaRPr lang="en-US" dirty="0"/>
          </a:p>
        </p:txBody>
      </p:sp>
      <p:sp>
        <p:nvSpPr>
          <p:cNvPr id="13" name="Picture Placeholder 14"/>
          <p:cNvSpPr>
            <a:spLocks noGrp="1"/>
          </p:cNvSpPr>
          <p:nvPr>
            <p:ph type="pic" sz="quarter" idx="31"/>
          </p:nvPr>
        </p:nvSpPr>
        <p:spPr>
          <a:xfrm>
            <a:off x="7143750" y="1276350"/>
            <a:ext cx="685800" cy="457200"/>
          </a:xfrm>
          <a:prstGeom prst="rect">
            <a:avLst/>
          </a:prstGeom>
        </p:spPr>
        <p:txBody>
          <a:bodyPr/>
          <a:lstStyle>
            <a:lvl1pPr marL="0" indent="0">
              <a:buNone/>
              <a:defRPr sz="1100"/>
            </a:lvl1pPr>
          </a:lstStyle>
          <a:p>
            <a:endParaRPr lang="en-US" dirty="0"/>
          </a:p>
        </p:txBody>
      </p:sp>
      <p:sp>
        <p:nvSpPr>
          <p:cNvPr id="14"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Tree>
    <p:extLst>
      <p:ext uri="{BB962C8B-B14F-4D97-AF65-F5344CB8AC3E}">
        <p14:creationId xmlns:p14="http://schemas.microsoft.com/office/powerpoint/2010/main" val="28439814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ub Content Option 3">
    <p:spTree>
      <p:nvGrpSpPr>
        <p:cNvPr id="1" name=""/>
        <p:cNvGrpSpPr/>
        <p:nvPr/>
      </p:nvGrpSpPr>
      <p:grpSpPr>
        <a:xfrm>
          <a:off x="0" y="0"/>
          <a:ext cx="0" cy="0"/>
          <a:chOff x="0" y="0"/>
          <a:chExt cx="0" cy="0"/>
        </a:xfrm>
      </p:grpSpPr>
      <p:pic>
        <p:nvPicPr>
          <p:cNvPr id="14338" name="Picture 2" descr="R:\COM\COMM\Branding\PPT Templates\widescreen\Widescreen Powerpoint 1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15"/>
          <p:cNvSpPr>
            <a:spLocks noGrp="1"/>
          </p:cNvSpPr>
          <p:nvPr>
            <p:ph type="body" sz="quarter" idx="15" hasCustomPrompt="1"/>
          </p:nvPr>
        </p:nvSpPr>
        <p:spPr>
          <a:xfrm>
            <a:off x="2000250" y="2343150"/>
            <a:ext cx="1524000" cy="2590800"/>
          </a:xfrm>
          <a:prstGeom prst="rect">
            <a:avLst/>
          </a:prstGeom>
        </p:spPr>
        <p:txBody>
          <a:bodyPr/>
          <a:lstStyle>
            <a:lvl1pPr marL="0" indent="0">
              <a:buNone/>
              <a:defRPr sz="2000">
                <a:solidFill>
                  <a:srgbClr val="003399"/>
                </a:solidFill>
              </a:defRPr>
            </a:lvl1pPr>
          </a:lstStyle>
          <a:p>
            <a:pPr lvl="0"/>
            <a:r>
              <a:rPr lang="en-US" dirty="0"/>
              <a:t>More info</a:t>
            </a:r>
          </a:p>
        </p:txBody>
      </p:sp>
      <p:sp>
        <p:nvSpPr>
          <p:cNvPr id="8" name="Text Placeholder 15"/>
          <p:cNvSpPr>
            <a:spLocks noGrp="1"/>
          </p:cNvSpPr>
          <p:nvPr>
            <p:ph type="body" sz="quarter" idx="18" hasCustomPrompt="1"/>
          </p:nvPr>
        </p:nvSpPr>
        <p:spPr>
          <a:xfrm>
            <a:off x="3781425" y="2343150"/>
            <a:ext cx="1524000" cy="2590800"/>
          </a:xfrm>
          <a:prstGeom prst="rect">
            <a:avLst/>
          </a:prstGeom>
        </p:spPr>
        <p:txBody>
          <a:bodyPr>
            <a:normAutofit/>
          </a:bodyPr>
          <a:lstStyle>
            <a:lvl1pPr marL="0" indent="0">
              <a:buNone/>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buFont typeface="Arial" panose="020B0604020202020204" pitchFamily="34" charset="0"/>
              <a:buNone/>
            </a:pPr>
            <a:r>
              <a:rPr lang="en-US" dirty="0"/>
              <a:t>More info</a:t>
            </a:r>
          </a:p>
        </p:txBody>
      </p:sp>
      <p:sp>
        <p:nvSpPr>
          <p:cNvPr id="9" name="Text Placeholder 15"/>
          <p:cNvSpPr>
            <a:spLocks noGrp="1"/>
          </p:cNvSpPr>
          <p:nvPr>
            <p:ph type="body" sz="quarter" idx="19" hasCustomPrompt="1"/>
          </p:nvPr>
        </p:nvSpPr>
        <p:spPr>
          <a:xfrm>
            <a:off x="5562600" y="2343150"/>
            <a:ext cx="1524000" cy="2590800"/>
          </a:xfrm>
          <a:prstGeom prst="rect">
            <a:avLst/>
          </a:prstGeom>
        </p:spPr>
        <p:txBody>
          <a:bodyPr>
            <a:normAutofit/>
          </a:bodyPr>
          <a:lstStyle>
            <a:lvl1pPr marL="0" indent="0">
              <a:buNone/>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buFont typeface="Arial" panose="020B0604020202020204" pitchFamily="34" charset="0"/>
              <a:buNone/>
            </a:pPr>
            <a:r>
              <a:rPr lang="en-US" dirty="0"/>
              <a:t>More info</a:t>
            </a:r>
          </a:p>
        </p:txBody>
      </p:sp>
      <p:sp>
        <p:nvSpPr>
          <p:cNvPr id="10" name="Text Placeholder 15"/>
          <p:cNvSpPr>
            <a:spLocks noGrp="1"/>
          </p:cNvSpPr>
          <p:nvPr>
            <p:ph type="body" sz="quarter" idx="20" hasCustomPrompt="1"/>
          </p:nvPr>
        </p:nvSpPr>
        <p:spPr>
          <a:xfrm>
            <a:off x="2162175" y="1924050"/>
            <a:ext cx="1219200" cy="2286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14"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5" name="Text Placeholder 15"/>
          <p:cNvSpPr>
            <a:spLocks noGrp="1"/>
          </p:cNvSpPr>
          <p:nvPr>
            <p:ph type="body" sz="quarter" idx="21" hasCustomPrompt="1"/>
          </p:nvPr>
        </p:nvSpPr>
        <p:spPr>
          <a:xfrm>
            <a:off x="3971508" y="1933575"/>
            <a:ext cx="1219200" cy="2286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16" name="Text Placeholder 15"/>
          <p:cNvSpPr>
            <a:spLocks noGrp="1"/>
          </p:cNvSpPr>
          <p:nvPr>
            <p:ph type="body" sz="quarter" idx="22" hasCustomPrompt="1"/>
          </p:nvPr>
        </p:nvSpPr>
        <p:spPr>
          <a:xfrm>
            <a:off x="5734050" y="1924050"/>
            <a:ext cx="1219200" cy="2286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Tree>
    <p:extLst>
      <p:ext uri="{BB962C8B-B14F-4D97-AF65-F5344CB8AC3E}">
        <p14:creationId xmlns:p14="http://schemas.microsoft.com/office/powerpoint/2010/main" val="10317731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1506" name="Picture 2" descr="R:\COM\COMM\Branding\PPT Templates\widescreen\Widescreen Powerpoint 8.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8"/>
          <p:cNvSpPr>
            <a:spLocks noGrp="1"/>
          </p:cNvSpPr>
          <p:nvPr>
            <p:ph idx="1"/>
          </p:nvPr>
        </p:nvSpPr>
        <p:spPr>
          <a:xfrm>
            <a:off x="4553366" y="1504950"/>
            <a:ext cx="4362034" cy="3352800"/>
          </a:xfrm>
          <a:prstGeom prst="rect">
            <a:avLst/>
          </a:prstGeom>
        </p:spPr>
        <p:txBody>
          <a:bodyPr vert="horz" lIns="91440" tIns="45720" rIns="91440" bIns="45720" rtlCol="0">
            <a:normAutofit/>
          </a:bodyPr>
          <a:lstStyle>
            <a:lvl1pPr marL="342900" indent="-342900">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pPr>
            <a:r>
              <a:rPr lang="en-US" dirty="0"/>
              <a:t>Click to enter Content</a:t>
            </a:r>
          </a:p>
        </p:txBody>
      </p:sp>
      <p:sp>
        <p:nvSpPr>
          <p:cNvPr id="6" name="Text Placeholder 15"/>
          <p:cNvSpPr>
            <a:spLocks noGrp="1"/>
          </p:cNvSpPr>
          <p:nvPr>
            <p:ph type="body" sz="quarter" idx="23" hasCustomPrompt="1"/>
          </p:nvPr>
        </p:nvSpPr>
        <p:spPr>
          <a:xfrm>
            <a:off x="2819400" y="1581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7" name="Text Placeholder 15"/>
          <p:cNvSpPr>
            <a:spLocks noGrp="1"/>
          </p:cNvSpPr>
          <p:nvPr>
            <p:ph type="body" sz="quarter" idx="24" hasCustomPrompt="1"/>
          </p:nvPr>
        </p:nvSpPr>
        <p:spPr>
          <a:xfrm>
            <a:off x="304800" y="2343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8" name="Text Placeholder 15"/>
          <p:cNvSpPr>
            <a:spLocks noGrp="1"/>
          </p:cNvSpPr>
          <p:nvPr>
            <p:ph type="body" sz="quarter" idx="25" hasCustomPrompt="1"/>
          </p:nvPr>
        </p:nvSpPr>
        <p:spPr>
          <a:xfrm>
            <a:off x="2819400" y="3105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9" name="Text Placeholder 15"/>
          <p:cNvSpPr>
            <a:spLocks noGrp="1"/>
          </p:cNvSpPr>
          <p:nvPr>
            <p:ph type="body" sz="quarter" idx="26" hasCustomPrompt="1"/>
          </p:nvPr>
        </p:nvSpPr>
        <p:spPr>
          <a:xfrm>
            <a:off x="304800" y="3867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10"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21521392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5123" name="Picture 3" descr="R:\COM\COMM\Branding\PPT Templates\widescreen\Widescreen Powerpoint 8-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1905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15"/>
          <p:cNvSpPr>
            <a:spLocks noGrp="1"/>
          </p:cNvSpPr>
          <p:nvPr>
            <p:ph type="body" sz="quarter" idx="23" hasCustomPrompt="1"/>
          </p:nvPr>
        </p:nvSpPr>
        <p:spPr>
          <a:xfrm>
            <a:off x="5105400" y="1581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7" name="Text Placeholder 15"/>
          <p:cNvSpPr>
            <a:spLocks noGrp="1"/>
          </p:cNvSpPr>
          <p:nvPr>
            <p:ph type="body" sz="quarter" idx="24" hasCustomPrompt="1"/>
          </p:nvPr>
        </p:nvSpPr>
        <p:spPr>
          <a:xfrm>
            <a:off x="2590800" y="2343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8" name="Text Placeholder 15"/>
          <p:cNvSpPr>
            <a:spLocks noGrp="1"/>
          </p:cNvSpPr>
          <p:nvPr>
            <p:ph type="body" sz="quarter" idx="25" hasCustomPrompt="1"/>
          </p:nvPr>
        </p:nvSpPr>
        <p:spPr>
          <a:xfrm>
            <a:off x="5105400" y="3105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9" name="Text Placeholder 15"/>
          <p:cNvSpPr>
            <a:spLocks noGrp="1"/>
          </p:cNvSpPr>
          <p:nvPr>
            <p:ph type="body" sz="quarter" idx="26" hasCustomPrompt="1"/>
          </p:nvPr>
        </p:nvSpPr>
        <p:spPr>
          <a:xfrm>
            <a:off x="2590800" y="3867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10" name="Text Placeholder 8"/>
          <p:cNvSpPr>
            <a:spLocks noGrp="1"/>
          </p:cNvSpPr>
          <p:nvPr>
            <p:ph idx="1"/>
          </p:nvPr>
        </p:nvSpPr>
        <p:spPr>
          <a:xfrm>
            <a:off x="152400" y="742950"/>
            <a:ext cx="2286000" cy="4267200"/>
          </a:xfrm>
          <a:prstGeom prst="rect">
            <a:avLst/>
          </a:prstGeom>
        </p:spPr>
        <p:txBody>
          <a:bodyPr vert="horz" lIns="91440" tIns="45720" rIns="91440" bIns="45720" rtlCol="0">
            <a:normAutofit/>
          </a:bodyPr>
          <a:lstStyle>
            <a:lvl1pPr>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buFont typeface="Arial" panose="020B0604020202020204" pitchFamily="34" charset="0"/>
              <a:buNone/>
            </a:pPr>
            <a:r>
              <a:rPr lang="en-US" dirty="0"/>
              <a:t>Click to enter Content</a:t>
            </a:r>
          </a:p>
        </p:txBody>
      </p:sp>
      <p:sp>
        <p:nvSpPr>
          <p:cNvPr id="11" name="Text Placeholder 8"/>
          <p:cNvSpPr>
            <a:spLocks noGrp="1"/>
          </p:cNvSpPr>
          <p:nvPr>
            <p:ph idx="27"/>
          </p:nvPr>
        </p:nvSpPr>
        <p:spPr>
          <a:xfrm>
            <a:off x="6705600" y="742950"/>
            <a:ext cx="2286000" cy="4267200"/>
          </a:xfrm>
          <a:prstGeom prst="rect">
            <a:avLst/>
          </a:prstGeom>
        </p:spPr>
        <p:txBody>
          <a:bodyPr vert="horz" lIns="91440" tIns="45720" rIns="91440" bIns="45720" rtlCol="0">
            <a:normAutofit/>
          </a:bodyPr>
          <a:lstStyle>
            <a:lvl1pPr>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buFont typeface="Arial" panose="020B0604020202020204" pitchFamily="34" charset="0"/>
              <a:buNone/>
            </a:pPr>
            <a:r>
              <a:rPr lang="en-US" dirty="0"/>
              <a:t>Click to enter Content</a:t>
            </a:r>
          </a:p>
        </p:txBody>
      </p:sp>
      <p:sp>
        <p:nvSpPr>
          <p:cNvPr id="12"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22941422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with Breakout Option 1">
    <p:spTree>
      <p:nvGrpSpPr>
        <p:cNvPr id="1" name=""/>
        <p:cNvGrpSpPr/>
        <p:nvPr/>
      </p:nvGrpSpPr>
      <p:grpSpPr>
        <a:xfrm>
          <a:off x="0" y="0"/>
          <a:ext cx="0" cy="0"/>
          <a:chOff x="0" y="0"/>
          <a:chExt cx="0" cy="0"/>
        </a:xfrm>
      </p:grpSpPr>
      <p:pic>
        <p:nvPicPr>
          <p:cNvPr id="15362" name="Picture 2" descr="R:\COM\COMM\Branding\PPT Templates\widescreen\Widescreen Powerpoint 13.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7" cy="516255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8" name="Text Placeholder 15"/>
          <p:cNvSpPr>
            <a:spLocks noGrp="1"/>
          </p:cNvSpPr>
          <p:nvPr>
            <p:ph type="body" sz="quarter" idx="20" hasCustomPrompt="1"/>
          </p:nvPr>
        </p:nvSpPr>
        <p:spPr>
          <a:xfrm>
            <a:off x="4191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2" name="Text Placeholder 15"/>
          <p:cNvSpPr>
            <a:spLocks noGrp="1"/>
          </p:cNvSpPr>
          <p:nvPr>
            <p:ph type="body" sz="quarter" idx="21" hasCustomPrompt="1"/>
          </p:nvPr>
        </p:nvSpPr>
        <p:spPr>
          <a:xfrm>
            <a:off x="4248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3" name="Text Placeholder 15"/>
          <p:cNvSpPr>
            <a:spLocks noGrp="1"/>
          </p:cNvSpPr>
          <p:nvPr>
            <p:ph type="body" sz="quarter" idx="22" hasCustomPrompt="1"/>
          </p:nvPr>
        </p:nvSpPr>
        <p:spPr>
          <a:xfrm>
            <a:off x="4267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0"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1" name="Content Placeholder 7"/>
          <p:cNvSpPr>
            <a:spLocks noGrp="1"/>
          </p:cNvSpPr>
          <p:nvPr>
            <p:ph sz="quarter" idx="23" hasCustomPrompt="1"/>
          </p:nvPr>
        </p:nvSpPr>
        <p:spPr>
          <a:xfrm>
            <a:off x="76200"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3497223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age Option 4">
    <p:spTree>
      <p:nvGrpSpPr>
        <p:cNvPr id="1" name=""/>
        <p:cNvGrpSpPr/>
        <p:nvPr/>
      </p:nvGrpSpPr>
      <p:grpSpPr>
        <a:xfrm>
          <a:off x="0" y="0"/>
          <a:ext cx="0" cy="0"/>
          <a:chOff x="0" y="0"/>
          <a:chExt cx="0" cy="0"/>
        </a:xfrm>
      </p:grpSpPr>
      <p:pic>
        <p:nvPicPr>
          <p:cNvPr id="4098" name="Picture 2" descr="R:\COM\COMM\Branding\PPT Templates\widescreen\Widescreen Powerpoint 27.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Placeholder 1"/>
          <p:cNvSpPr>
            <a:spLocks noGrp="1"/>
          </p:cNvSpPr>
          <p:nvPr>
            <p:ph type="title" hasCustomPrompt="1"/>
          </p:nvPr>
        </p:nvSpPr>
        <p:spPr>
          <a:xfrm>
            <a:off x="0" y="1657350"/>
            <a:ext cx="5943600" cy="1600200"/>
          </a:xfrm>
          <a:prstGeom prst="rect">
            <a:avLst/>
          </a:prstGeom>
        </p:spPr>
        <p:txBody>
          <a:bodyPr vert="horz" lIns="91440" tIns="45720" rIns="91440" bIns="45720" rtlCol="0" anchor="ctr">
            <a:normAutofit/>
          </a:bodyPr>
          <a:lstStyle>
            <a:lvl1pPr>
              <a:defRPr/>
            </a:lvl1pPr>
          </a:lstStyle>
          <a:p>
            <a:r>
              <a:rPr lang="en-US" dirty="0"/>
              <a:t>Click to enter Title</a:t>
            </a:r>
          </a:p>
        </p:txBody>
      </p:sp>
      <p:sp>
        <p:nvSpPr>
          <p:cNvPr id="13" name="Text Placeholder 4"/>
          <p:cNvSpPr>
            <a:spLocks noGrp="1"/>
          </p:cNvSpPr>
          <p:nvPr>
            <p:ph type="body" sz="quarter" idx="10" hasCustomPrompt="1"/>
          </p:nvPr>
        </p:nvSpPr>
        <p:spPr>
          <a:xfrm>
            <a:off x="7239000" y="4572000"/>
            <a:ext cx="1676400" cy="342900"/>
          </a:xfrm>
          <a:prstGeom prst="rect">
            <a:avLst/>
          </a:prstGeom>
        </p:spPr>
        <p:txBody>
          <a:bodyPr/>
          <a:lstStyle>
            <a:lvl1pPr marL="0" indent="0" algn="ctr">
              <a:buNone/>
              <a:defRPr sz="2000" b="1">
                <a:solidFill>
                  <a:schemeClr val="bg1"/>
                </a:solidFill>
              </a:defRPr>
            </a:lvl1pPr>
          </a:lstStyle>
          <a:p>
            <a:pPr lvl="0"/>
            <a:r>
              <a:rPr lang="en-US" dirty="0"/>
              <a:t>Date</a:t>
            </a:r>
          </a:p>
        </p:txBody>
      </p:sp>
      <p:sp>
        <p:nvSpPr>
          <p:cNvPr id="7" name="Text Placeholder 2"/>
          <p:cNvSpPr>
            <a:spLocks noGrp="1"/>
          </p:cNvSpPr>
          <p:nvPr>
            <p:ph type="body" sz="quarter" idx="11" hasCustomPrompt="1"/>
          </p:nvPr>
        </p:nvSpPr>
        <p:spPr>
          <a:xfrm>
            <a:off x="0" y="57150"/>
            <a:ext cx="4038600" cy="15240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Name/Section</a:t>
            </a:r>
          </a:p>
        </p:txBody>
      </p:sp>
    </p:spTree>
    <p:extLst>
      <p:ext uri="{BB962C8B-B14F-4D97-AF65-F5344CB8AC3E}">
        <p14:creationId xmlns:p14="http://schemas.microsoft.com/office/powerpoint/2010/main" val="14851464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2050" name="Picture 2" descr="R:\COM\COMM\Branding\PPT Templates\widescreen\Widescreen Powerpoint 12-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7"/>
          <p:cNvSpPr>
            <a:spLocks noGrp="1"/>
          </p:cNvSpPr>
          <p:nvPr>
            <p:ph sz="quarter" idx="13" hasCustomPrompt="1"/>
          </p:nvPr>
        </p:nvSpPr>
        <p:spPr>
          <a:xfrm>
            <a:off x="76200" y="3409950"/>
            <a:ext cx="8915400" cy="1524000"/>
          </a:xfrm>
          <a:prstGeom prst="rect">
            <a:avLst/>
          </a:prstGeom>
        </p:spPr>
        <p:txBody>
          <a:bodyPr>
            <a:normAutofit/>
          </a:bodyPr>
          <a:lstStyle>
            <a:lvl1pPr marL="0" indent="0" algn="ctr">
              <a:buNone/>
              <a:defRPr sz="3200">
                <a:solidFill>
                  <a:srgbClr val="003399"/>
                </a:solidFill>
              </a:defRPr>
            </a:lvl1pPr>
            <a:lvl5pPr marL="1828800" indent="0" algn="l">
              <a:buNone/>
              <a:defRPr/>
            </a:lvl5pPr>
          </a:lstStyle>
          <a:p>
            <a:pPr lvl="0"/>
            <a:r>
              <a:rPr lang="en-US" dirty="0"/>
              <a:t>Content</a:t>
            </a:r>
          </a:p>
        </p:txBody>
      </p:sp>
      <p:sp>
        <p:nvSpPr>
          <p:cNvPr id="6" name="Text Placeholder 15"/>
          <p:cNvSpPr>
            <a:spLocks noGrp="1"/>
          </p:cNvSpPr>
          <p:nvPr>
            <p:ph type="body" sz="quarter" idx="20" hasCustomPrompt="1"/>
          </p:nvPr>
        </p:nvSpPr>
        <p:spPr>
          <a:xfrm>
            <a:off x="31242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7" name="Text Placeholder 15"/>
          <p:cNvSpPr>
            <a:spLocks noGrp="1"/>
          </p:cNvSpPr>
          <p:nvPr>
            <p:ph type="body" sz="quarter" idx="21" hasCustomPrompt="1"/>
          </p:nvPr>
        </p:nvSpPr>
        <p:spPr>
          <a:xfrm>
            <a:off x="3124200" y="16954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8" name="Text Placeholder 15"/>
          <p:cNvSpPr>
            <a:spLocks noGrp="1"/>
          </p:cNvSpPr>
          <p:nvPr>
            <p:ph type="body" sz="quarter" idx="22" hasCustomPrompt="1"/>
          </p:nvPr>
        </p:nvSpPr>
        <p:spPr>
          <a:xfrm>
            <a:off x="3124200" y="26289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9" name="Content Placeholder 7"/>
          <p:cNvSpPr>
            <a:spLocks noGrp="1"/>
          </p:cNvSpPr>
          <p:nvPr>
            <p:ph sz="quarter" idx="23" hasCustomPrompt="1"/>
          </p:nvPr>
        </p:nvSpPr>
        <p:spPr>
          <a:xfrm>
            <a:off x="5638800" y="742950"/>
            <a:ext cx="3276600" cy="2514600"/>
          </a:xfrm>
          <a:prstGeom prst="rect">
            <a:avLst/>
          </a:prstGeom>
        </p:spPr>
        <p:txBody>
          <a:bodyPr>
            <a:normAutofit/>
          </a:bodyPr>
          <a:lstStyle>
            <a:lvl1pPr marL="0" indent="0" algn="ctr">
              <a:buNone/>
              <a:defRPr sz="3200">
                <a:solidFill>
                  <a:srgbClr val="003399"/>
                </a:solidFill>
              </a:defRPr>
            </a:lvl1pPr>
            <a:lvl5pPr marL="1828800" indent="0" algn="l">
              <a:buNone/>
              <a:defRPr/>
            </a:lvl5pPr>
          </a:lstStyle>
          <a:p>
            <a:pPr lvl="0"/>
            <a:r>
              <a:rPr lang="en-US" dirty="0"/>
              <a:t>Content</a:t>
            </a:r>
          </a:p>
        </p:txBody>
      </p:sp>
      <p:sp>
        <p:nvSpPr>
          <p:cNvPr id="10"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Tree>
    <p:extLst>
      <p:ext uri="{BB962C8B-B14F-4D97-AF65-F5344CB8AC3E}">
        <p14:creationId xmlns:p14="http://schemas.microsoft.com/office/powerpoint/2010/main" val="27482832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with Breakout Option 2">
    <p:spTree>
      <p:nvGrpSpPr>
        <p:cNvPr id="1" name=""/>
        <p:cNvGrpSpPr/>
        <p:nvPr/>
      </p:nvGrpSpPr>
      <p:grpSpPr>
        <a:xfrm>
          <a:off x="0" y="0"/>
          <a:ext cx="0" cy="0"/>
          <a:chOff x="0" y="0"/>
          <a:chExt cx="0" cy="0"/>
        </a:xfrm>
      </p:grpSpPr>
      <p:pic>
        <p:nvPicPr>
          <p:cNvPr id="16386" name="Picture 2" descr="R:\COM\COMM\Branding\PPT Templates\widescreen\Widescreen Powerpoint 19.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7"/>
          <p:cNvSpPr>
            <a:spLocks noGrp="1"/>
          </p:cNvSpPr>
          <p:nvPr>
            <p:ph sz="quarter" idx="13" hasCustomPrompt="1"/>
          </p:nvPr>
        </p:nvSpPr>
        <p:spPr>
          <a:xfrm>
            <a:off x="76200" y="3409950"/>
            <a:ext cx="8915400" cy="15240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9" name="Text Placeholder 15"/>
          <p:cNvSpPr>
            <a:spLocks noGrp="1"/>
          </p:cNvSpPr>
          <p:nvPr>
            <p:ph type="body" sz="quarter" idx="20" hasCustomPrompt="1"/>
          </p:nvPr>
        </p:nvSpPr>
        <p:spPr>
          <a:xfrm>
            <a:off x="41148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0" name="Text Placeholder 15"/>
          <p:cNvSpPr>
            <a:spLocks noGrp="1"/>
          </p:cNvSpPr>
          <p:nvPr>
            <p:ph type="body" sz="quarter" idx="21" hasCustomPrompt="1"/>
          </p:nvPr>
        </p:nvSpPr>
        <p:spPr>
          <a:xfrm>
            <a:off x="4191000" y="16954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1" name="Text Placeholder 15"/>
          <p:cNvSpPr>
            <a:spLocks noGrp="1"/>
          </p:cNvSpPr>
          <p:nvPr>
            <p:ph type="body" sz="quarter" idx="22" hasCustomPrompt="1"/>
          </p:nvPr>
        </p:nvSpPr>
        <p:spPr>
          <a:xfrm>
            <a:off x="4191000" y="26289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2"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3" name="Content Placeholder 7"/>
          <p:cNvSpPr>
            <a:spLocks noGrp="1"/>
          </p:cNvSpPr>
          <p:nvPr>
            <p:ph sz="quarter" idx="23" hasCustomPrompt="1"/>
          </p:nvPr>
        </p:nvSpPr>
        <p:spPr>
          <a:xfrm>
            <a:off x="76201"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24357572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with Breakout Option 3">
    <p:spTree>
      <p:nvGrpSpPr>
        <p:cNvPr id="1" name=""/>
        <p:cNvGrpSpPr/>
        <p:nvPr/>
      </p:nvGrpSpPr>
      <p:grpSpPr>
        <a:xfrm>
          <a:off x="0" y="0"/>
          <a:ext cx="0" cy="0"/>
          <a:chOff x="0" y="0"/>
          <a:chExt cx="0" cy="0"/>
        </a:xfrm>
      </p:grpSpPr>
      <p:pic>
        <p:nvPicPr>
          <p:cNvPr id="4098" name="Picture 2" descr="R:\COM\COMM\Branding\PPT Templates\widescreen\Widescreen Powerpoint 17.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7"/>
          <p:cNvSpPr>
            <a:spLocks noGrp="1"/>
          </p:cNvSpPr>
          <p:nvPr>
            <p:ph sz="quarter" idx="13" hasCustomPrompt="1"/>
          </p:nvPr>
        </p:nvSpPr>
        <p:spPr>
          <a:xfrm>
            <a:off x="76200" y="3390900"/>
            <a:ext cx="8915400" cy="161925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9" name="Text Placeholder 15"/>
          <p:cNvSpPr>
            <a:spLocks noGrp="1"/>
          </p:cNvSpPr>
          <p:nvPr>
            <p:ph type="body" sz="quarter" idx="20" hasCustomPrompt="1"/>
          </p:nvPr>
        </p:nvSpPr>
        <p:spPr>
          <a:xfrm>
            <a:off x="4191000" y="72390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0" name="Text Placeholder 15"/>
          <p:cNvSpPr>
            <a:spLocks noGrp="1"/>
          </p:cNvSpPr>
          <p:nvPr>
            <p:ph type="body" sz="quarter" idx="21" hasCustomPrompt="1"/>
          </p:nvPr>
        </p:nvSpPr>
        <p:spPr>
          <a:xfrm>
            <a:off x="4267200" y="16573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1" name="Text Placeholder 15"/>
          <p:cNvSpPr>
            <a:spLocks noGrp="1"/>
          </p:cNvSpPr>
          <p:nvPr>
            <p:ph type="body" sz="quarter" idx="22" hasCustomPrompt="1"/>
          </p:nvPr>
        </p:nvSpPr>
        <p:spPr>
          <a:xfrm>
            <a:off x="4267200" y="2578989"/>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2"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3" name="Content Placeholder 7"/>
          <p:cNvSpPr>
            <a:spLocks noGrp="1"/>
          </p:cNvSpPr>
          <p:nvPr>
            <p:ph sz="quarter" idx="23" hasCustomPrompt="1"/>
          </p:nvPr>
        </p:nvSpPr>
        <p:spPr>
          <a:xfrm>
            <a:off x="76201"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17815540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7170" name="Picture 2" descr="R:\COM\COMM\Branding\PPT Templates\widescreen\Widescreen Powerpoint 29.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6"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7"/>
          <p:cNvSpPr>
            <a:spLocks noGrp="1"/>
          </p:cNvSpPr>
          <p:nvPr>
            <p:ph sz="quarter" idx="13" hasCustomPrompt="1"/>
          </p:nvPr>
        </p:nvSpPr>
        <p:spPr>
          <a:xfrm>
            <a:off x="76200" y="3390900"/>
            <a:ext cx="8915400" cy="161925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6" name="Text Placeholder 15"/>
          <p:cNvSpPr>
            <a:spLocks noGrp="1"/>
          </p:cNvSpPr>
          <p:nvPr>
            <p:ph type="body" sz="quarter" idx="20" hasCustomPrompt="1"/>
          </p:nvPr>
        </p:nvSpPr>
        <p:spPr>
          <a:xfrm>
            <a:off x="4114800" y="754761"/>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7" name="Text Placeholder 15"/>
          <p:cNvSpPr>
            <a:spLocks noGrp="1"/>
          </p:cNvSpPr>
          <p:nvPr>
            <p:ph type="body" sz="quarter" idx="21" hasCustomPrompt="1"/>
          </p:nvPr>
        </p:nvSpPr>
        <p:spPr>
          <a:xfrm>
            <a:off x="4191000" y="1688211"/>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8" name="Text Placeholder 15"/>
          <p:cNvSpPr>
            <a:spLocks noGrp="1"/>
          </p:cNvSpPr>
          <p:nvPr>
            <p:ph type="body" sz="quarter" idx="22" hasCustomPrompt="1"/>
          </p:nvPr>
        </p:nvSpPr>
        <p:spPr>
          <a:xfrm>
            <a:off x="4191000" y="26098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9"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0" name="Content Placeholder 7"/>
          <p:cNvSpPr>
            <a:spLocks noGrp="1"/>
          </p:cNvSpPr>
          <p:nvPr>
            <p:ph sz="quarter" idx="23" hasCustomPrompt="1"/>
          </p:nvPr>
        </p:nvSpPr>
        <p:spPr>
          <a:xfrm>
            <a:off x="76201"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37223005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8194" name="Picture 2" descr="R:\COM\COMM\Branding\PPT Templates\widescreen\Widescreen Powerpoint 16-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4287" y="0"/>
            <a:ext cx="9148762" cy="514826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7"/>
          <p:cNvSpPr>
            <a:spLocks noGrp="1"/>
          </p:cNvSpPr>
          <p:nvPr>
            <p:ph sz="quarter" idx="13" hasCustomPrompt="1"/>
          </p:nvPr>
        </p:nvSpPr>
        <p:spPr>
          <a:xfrm>
            <a:off x="76200" y="3390900"/>
            <a:ext cx="8915400" cy="161925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4" name="Text Placeholder 15"/>
          <p:cNvSpPr>
            <a:spLocks noGrp="1"/>
          </p:cNvSpPr>
          <p:nvPr>
            <p:ph type="body" sz="quarter" idx="20" hasCustomPrompt="1"/>
          </p:nvPr>
        </p:nvSpPr>
        <p:spPr>
          <a:xfrm>
            <a:off x="3581400" y="754761"/>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5" name="Text Placeholder 15"/>
          <p:cNvSpPr>
            <a:spLocks noGrp="1"/>
          </p:cNvSpPr>
          <p:nvPr>
            <p:ph type="body" sz="quarter" idx="21" hasCustomPrompt="1"/>
          </p:nvPr>
        </p:nvSpPr>
        <p:spPr>
          <a:xfrm>
            <a:off x="3657600" y="1688211"/>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6" name="Text Placeholder 15"/>
          <p:cNvSpPr>
            <a:spLocks noGrp="1"/>
          </p:cNvSpPr>
          <p:nvPr>
            <p:ph type="body" sz="quarter" idx="22" hasCustomPrompt="1"/>
          </p:nvPr>
        </p:nvSpPr>
        <p:spPr>
          <a:xfrm>
            <a:off x="3657600" y="26098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7" name="Content Placeholder 7"/>
          <p:cNvSpPr>
            <a:spLocks noGrp="1"/>
          </p:cNvSpPr>
          <p:nvPr>
            <p:ph sz="quarter" idx="23" hasCustomPrompt="1"/>
          </p:nvPr>
        </p:nvSpPr>
        <p:spPr>
          <a:xfrm>
            <a:off x="5857875" y="742950"/>
            <a:ext cx="3133725"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16580887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6146" name="Picture 2" descr="R:\COM\COMM\Branding\PPT Templates\widescreen\Widescreen Powerpoint 30.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762" y="-4762"/>
            <a:ext cx="9148762" cy="5148262"/>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7"/>
          <p:cNvSpPr>
            <a:spLocks noGrp="1"/>
          </p:cNvSpPr>
          <p:nvPr>
            <p:ph sz="quarter" idx="13" hasCustomPrompt="1"/>
          </p:nvPr>
        </p:nvSpPr>
        <p:spPr>
          <a:xfrm>
            <a:off x="76200" y="3390900"/>
            <a:ext cx="8915400" cy="161925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6" name="Text Placeholder 15"/>
          <p:cNvSpPr>
            <a:spLocks noGrp="1"/>
          </p:cNvSpPr>
          <p:nvPr>
            <p:ph type="body" sz="quarter" idx="20" hasCustomPrompt="1"/>
          </p:nvPr>
        </p:nvSpPr>
        <p:spPr>
          <a:xfrm>
            <a:off x="3581400" y="754761"/>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7" name="Text Placeholder 15"/>
          <p:cNvSpPr>
            <a:spLocks noGrp="1"/>
          </p:cNvSpPr>
          <p:nvPr>
            <p:ph type="body" sz="quarter" idx="21" hasCustomPrompt="1"/>
          </p:nvPr>
        </p:nvSpPr>
        <p:spPr>
          <a:xfrm>
            <a:off x="3657600" y="1688211"/>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8" name="Text Placeholder 15"/>
          <p:cNvSpPr>
            <a:spLocks noGrp="1"/>
          </p:cNvSpPr>
          <p:nvPr>
            <p:ph type="body" sz="quarter" idx="22" hasCustomPrompt="1"/>
          </p:nvPr>
        </p:nvSpPr>
        <p:spPr>
          <a:xfrm>
            <a:off x="3657600" y="26098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9" name="Content Placeholder 7"/>
          <p:cNvSpPr>
            <a:spLocks noGrp="1"/>
          </p:cNvSpPr>
          <p:nvPr>
            <p:ph sz="quarter" idx="23" hasCustomPrompt="1"/>
          </p:nvPr>
        </p:nvSpPr>
        <p:spPr>
          <a:xfrm>
            <a:off x="5857875" y="742950"/>
            <a:ext cx="3133725"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41763570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with Breakout Option 4">
    <p:spTree>
      <p:nvGrpSpPr>
        <p:cNvPr id="1" name=""/>
        <p:cNvGrpSpPr/>
        <p:nvPr/>
      </p:nvGrpSpPr>
      <p:grpSpPr>
        <a:xfrm>
          <a:off x="0" y="0"/>
          <a:ext cx="0" cy="0"/>
          <a:chOff x="0" y="0"/>
          <a:chExt cx="0" cy="0"/>
        </a:xfrm>
      </p:grpSpPr>
      <p:pic>
        <p:nvPicPr>
          <p:cNvPr id="3074" name="Picture 2" descr="R:\COM\COMM\Branding\PPT Templates\widescreen\Widescreen Powerpoint 15.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7"/>
          <p:cNvSpPr>
            <a:spLocks noGrp="1"/>
          </p:cNvSpPr>
          <p:nvPr>
            <p:ph sz="quarter" idx="13" hasCustomPrompt="1"/>
          </p:nvPr>
        </p:nvSpPr>
        <p:spPr>
          <a:xfrm>
            <a:off x="76200" y="3333750"/>
            <a:ext cx="8918448"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10" name="Text Placeholder 15"/>
          <p:cNvSpPr>
            <a:spLocks noGrp="1"/>
          </p:cNvSpPr>
          <p:nvPr>
            <p:ph type="body" sz="quarter" idx="20" hasCustomPrompt="1"/>
          </p:nvPr>
        </p:nvSpPr>
        <p:spPr>
          <a:xfrm>
            <a:off x="4191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1" name="Text Placeholder 15"/>
          <p:cNvSpPr>
            <a:spLocks noGrp="1"/>
          </p:cNvSpPr>
          <p:nvPr>
            <p:ph type="body" sz="quarter" idx="21" hasCustomPrompt="1"/>
          </p:nvPr>
        </p:nvSpPr>
        <p:spPr>
          <a:xfrm>
            <a:off x="4267200" y="16573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2" name="Text Placeholder 15"/>
          <p:cNvSpPr>
            <a:spLocks noGrp="1"/>
          </p:cNvSpPr>
          <p:nvPr>
            <p:ph type="body" sz="quarter" idx="22" hasCustomPrompt="1"/>
          </p:nvPr>
        </p:nvSpPr>
        <p:spPr>
          <a:xfrm>
            <a:off x="4267200" y="2592705"/>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9"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3" name="Content Placeholder 7"/>
          <p:cNvSpPr>
            <a:spLocks noGrp="1"/>
          </p:cNvSpPr>
          <p:nvPr>
            <p:ph sz="quarter" idx="23" hasCustomPrompt="1"/>
          </p:nvPr>
        </p:nvSpPr>
        <p:spPr>
          <a:xfrm>
            <a:off x="76201"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6382540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8194" name="Picture 2" descr="R:\COM\COMM\Branding\PPT Templates\widescreen\Widescreen Powerpoint 33.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572"/>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15"/>
          <p:cNvSpPr>
            <a:spLocks noGrp="1"/>
          </p:cNvSpPr>
          <p:nvPr>
            <p:ph type="body" sz="quarter" idx="20" hasCustomPrompt="1"/>
          </p:nvPr>
        </p:nvSpPr>
        <p:spPr>
          <a:xfrm>
            <a:off x="9906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6" name="Text Placeholder 15"/>
          <p:cNvSpPr>
            <a:spLocks noGrp="1"/>
          </p:cNvSpPr>
          <p:nvPr>
            <p:ph type="body" sz="quarter" idx="21" hasCustomPrompt="1"/>
          </p:nvPr>
        </p:nvSpPr>
        <p:spPr>
          <a:xfrm>
            <a:off x="1066800" y="16573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7" name="Text Placeholder 15"/>
          <p:cNvSpPr>
            <a:spLocks noGrp="1"/>
          </p:cNvSpPr>
          <p:nvPr>
            <p:ph type="body" sz="quarter" idx="22" hasCustomPrompt="1"/>
          </p:nvPr>
        </p:nvSpPr>
        <p:spPr>
          <a:xfrm>
            <a:off x="1066800" y="2592705"/>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8" name="Content Placeholder 7"/>
          <p:cNvSpPr>
            <a:spLocks noGrp="1"/>
          </p:cNvSpPr>
          <p:nvPr>
            <p:ph sz="quarter" idx="13" hasCustomPrompt="1"/>
          </p:nvPr>
        </p:nvSpPr>
        <p:spPr>
          <a:xfrm>
            <a:off x="76200" y="3333750"/>
            <a:ext cx="8918448"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41124610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hart and table">
    <p:spTree>
      <p:nvGrpSpPr>
        <p:cNvPr id="1" name=""/>
        <p:cNvGrpSpPr/>
        <p:nvPr/>
      </p:nvGrpSpPr>
      <p:grpSpPr>
        <a:xfrm>
          <a:off x="0" y="0"/>
          <a:ext cx="0" cy="0"/>
          <a:chOff x="0" y="0"/>
          <a:chExt cx="0" cy="0"/>
        </a:xfrm>
      </p:grpSpPr>
      <p:pic>
        <p:nvPicPr>
          <p:cNvPr id="19458" name="Picture 2" descr="R:\COM\COMM\Branding\PPT Templates\widescreen\Widescreen Powerpoint 10.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9" name="Chart Placeholder 8"/>
          <p:cNvSpPr>
            <a:spLocks noGrp="1"/>
          </p:cNvSpPr>
          <p:nvPr>
            <p:ph type="chart" sz="quarter" idx="14" hasCustomPrompt="1"/>
          </p:nvPr>
        </p:nvSpPr>
        <p:spPr>
          <a:xfrm>
            <a:off x="2514600" y="895350"/>
            <a:ext cx="4419600" cy="3733800"/>
          </a:xfrm>
        </p:spPr>
        <p:txBody>
          <a:bodyPr/>
          <a:lstStyle>
            <a:lvl1pPr marL="0" indent="0">
              <a:buNone/>
              <a:defRPr/>
            </a:lvl1pPr>
          </a:lstStyle>
          <a:p>
            <a:r>
              <a:rPr lang="en-US" dirty="0"/>
              <a:t>Chart/Text</a:t>
            </a:r>
          </a:p>
        </p:txBody>
      </p:sp>
      <p:sp>
        <p:nvSpPr>
          <p:cNvPr id="10" name="Text Placeholder 15"/>
          <p:cNvSpPr>
            <a:spLocks noGrp="1"/>
          </p:cNvSpPr>
          <p:nvPr>
            <p:ph type="body" sz="quarter" idx="20" hasCustomPrompt="1"/>
          </p:nvPr>
        </p:nvSpPr>
        <p:spPr>
          <a:xfrm>
            <a:off x="457200" y="914400"/>
            <a:ext cx="1600200" cy="400050"/>
          </a:xfrm>
          <a:prstGeom prst="rect">
            <a:avLst/>
          </a:prstGeom>
        </p:spPr>
        <p:txBody>
          <a:bodyPr anchor="ctr" anchorCtr="0">
            <a:noAutofit/>
          </a:bodyPr>
          <a:lstStyle>
            <a:lvl1pPr marL="0" indent="0" algn="ctr">
              <a:buNone/>
              <a:defRPr sz="2400">
                <a:solidFill>
                  <a:schemeClr val="bg1"/>
                </a:solidFill>
              </a:defRPr>
            </a:lvl1pPr>
          </a:lstStyle>
          <a:p>
            <a:pPr lvl="0"/>
            <a:r>
              <a:rPr lang="en-US" dirty="0"/>
              <a:t>More info</a:t>
            </a:r>
          </a:p>
        </p:txBody>
      </p:sp>
      <p:sp>
        <p:nvSpPr>
          <p:cNvPr id="13" name="Text Placeholder 15"/>
          <p:cNvSpPr>
            <a:spLocks noGrp="1"/>
          </p:cNvSpPr>
          <p:nvPr>
            <p:ph type="body" sz="quarter" idx="21" hasCustomPrompt="1"/>
          </p:nvPr>
        </p:nvSpPr>
        <p:spPr>
          <a:xfrm>
            <a:off x="457200" y="1981200"/>
            <a:ext cx="1600200" cy="400050"/>
          </a:xfrm>
          <a:prstGeom prst="rect">
            <a:avLst/>
          </a:prstGeom>
        </p:spPr>
        <p:txBody>
          <a:bodyPr anchor="ctr" anchorCtr="0">
            <a:noAutofit/>
          </a:bodyPr>
          <a:lstStyle>
            <a:lvl1pPr marL="0" indent="0" algn="ctr">
              <a:buNone/>
              <a:defRPr sz="2400">
                <a:solidFill>
                  <a:schemeClr val="bg1"/>
                </a:solidFill>
              </a:defRPr>
            </a:lvl1pPr>
          </a:lstStyle>
          <a:p>
            <a:pPr lvl="0"/>
            <a:r>
              <a:rPr lang="en-US" dirty="0"/>
              <a:t>More info</a:t>
            </a:r>
          </a:p>
        </p:txBody>
      </p:sp>
      <p:sp>
        <p:nvSpPr>
          <p:cNvPr id="16" name="Text Placeholder 15"/>
          <p:cNvSpPr>
            <a:spLocks noGrp="1"/>
          </p:cNvSpPr>
          <p:nvPr>
            <p:ph type="body" sz="quarter" idx="22" hasCustomPrompt="1"/>
          </p:nvPr>
        </p:nvSpPr>
        <p:spPr>
          <a:xfrm>
            <a:off x="457200" y="3067050"/>
            <a:ext cx="1600200" cy="400050"/>
          </a:xfrm>
          <a:prstGeom prst="rect">
            <a:avLst/>
          </a:prstGeom>
        </p:spPr>
        <p:txBody>
          <a:bodyPr anchor="ctr" anchorCtr="0">
            <a:noAutofit/>
          </a:bodyPr>
          <a:lstStyle>
            <a:lvl1pPr marL="0" indent="0" algn="ctr">
              <a:buNone/>
              <a:defRPr sz="2400">
                <a:solidFill>
                  <a:schemeClr val="bg1"/>
                </a:solidFill>
              </a:defRPr>
            </a:lvl1pPr>
          </a:lstStyle>
          <a:p>
            <a:pPr lvl="0"/>
            <a:r>
              <a:rPr lang="en-US" dirty="0"/>
              <a:t>More info</a:t>
            </a:r>
          </a:p>
        </p:txBody>
      </p:sp>
      <p:sp>
        <p:nvSpPr>
          <p:cNvPr id="17" name="Text Placeholder 15"/>
          <p:cNvSpPr>
            <a:spLocks noGrp="1"/>
          </p:cNvSpPr>
          <p:nvPr>
            <p:ph type="body" sz="quarter" idx="23" hasCustomPrompt="1"/>
          </p:nvPr>
        </p:nvSpPr>
        <p:spPr>
          <a:xfrm>
            <a:off x="457200" y="4133850"/>
            <a:ext cx="1600200" cy="400050"/>
          </a:xfrm>
          <a:prstGeom prst="rect">
            <a:avLst/>
          </a:prstGeom>
        </p:spPr>
        <p:txBody>
          <a:bodyPr anchor="ctr" anchorCtr="0">
            <a:noAutofit/>
          </a:bodyPr>
          <a:lstStyle>
            <a:lvl1pPr marL="0" indent="0" algn="ctr">
              <a:buNone/>
              <a:defRPr sz="2400">
                <a:solidFill>
                  <a:schemeClr val="bg1"/>
                </a:solidFill>
              </a:defRPr>
            </a:lvl1pPr>
          </a:lstStyle>
          <a:p>
            <a:pPr lvl="0"/>
            <a:r>
              <a:rPr lang="en-US" dirty="0"/>
              <a:t>More info</a:t>
            </a:r>
          </a:p>
        </p:txBody>
      </p:sp>
      <p:sp>
        <p:nvSpPr>
          <p:cNvPr id="18"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Tree>
    <p:extLst>
      <p:ext uri="{BB962C8B-B14F-4D97-AF65-F5344CB8AC3E}">
        <p14:creationId xmlns:p14="http://schemas.microsoft.com/office/powerpoint/2010/main" val="29457336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reakoout Option">
    <p:spTree>
      <p:nvGrpSpPr>
        <p:cNvPr id="1" name=""/>
        <p:cNvGrpSpPr/>
        <p:nvPr/>
      </p:nvGrpSpPr>
      <p:grpSpPr>
        <a:xfrm>
          <a:off x="0" y="0"/>
          <a:ext cx="0" cy="0"/>
          <a:chOff x="0" y="0"/>
          <a:chExt cx="0" cy="0"/>
        </a:xfrm>
      </p:grpSpPr>
      <p:pic>
        <p:nvPicPr>
          <p:cNvPr id="20482" name="Picture 2" descr="R:\COM\COMM\Branding\PPT Templates\widescreen\Widescreen Powerpoint 9.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53144" cy="5150536"/>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15"/>
          <p:cNvSpPr>
            <a:spLocks noGrp="1"/>
          </p:cNvSpPr>
          <p:nvPr>
            <p:ph type="body" sz="quarter" idx="20" hasCustomPrompt="1"/>
          </p:nvPr>
        </p:nvSpPr>
        <p:spPr>
          <a:xfrm>
            <a:off x="1676400" y="1085850"/>
            <a:ext cx="1219200" cy="285750"/>
          </a:xfrm>
          <a:prstGeom prst="rect">
            <a:avLst/>
          </a:prstGeom>
        </p:spPr>
        <p:txBody>
          <a:bodyPr anchor="ctr" anchorCtr="0">
            <a:noAutofit/>
          </a:bodyPr>
          <a:lstStyle>
            <a:lvl1pPr marL="0" indent="0" algn="ctr">
              <a:buNone/>
              <a:defRPr sz="2000">
                <a:solidFill>
                  <a:schemeClr val="bg1"/>
                </a:solidFill>
              </a:defRPr>
            </a:lvl1pPr>
          </a:lstStyle>
          <a:p>
            <a:pPr lvl="0"/>
            <a:r>
              <a:rPr lang="en-US" dirty="0"/>
              <a:t>More info</a:t>
            </a:r>
          </a:p>
        </p:txBody>
      </p:sp>
      <p:sp>
        <p:nvSpPr>
          <p:cNvPr id="9"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
        <p:nvSpPr>
          <p:cNvPr id="10" name="Text Placeholder 15"/>
          <p:cNvSpPr>
            <a:spLocks noGrp="1"/>
          </p:cNvSpPr>
          <p:nvPr>
            <p:ph type="body" sz="quarter" idx="21" hasCustomPrompt="1"/>
          </p:nvPr>
        </p:nvSpPr>
        <p:spPr>
          <a:xfrm>
            <a:off x="4724400" y="1076325"/>
            <a:ext cx="1219200" cy="285750"/>
          </a:xfrm>
          <a:prstGeom prst="rect">
            <a:avLst/>
          </a:prstGeom>
        </p:spPr>
        <p:txBody>
          <a:bodyPr anchor="ctr" anchorCtr="0">
            <a:noAutofit/>
          </a:bodyPr>
          <a:lstStyle>
            <a:lvl1pPr marL="0" indent="0" algn="ctr">
              <a:buNone/>
              <a:defRPr sz="2000">
                <a:solidFill>
                  <a:schemeClr val="bg1"/>
                </a:solidFill>
              </a:defRPr>
            </a:lvl1pPr>
          </a:lstStyle>
          <a:p>
            <a:pPr lvl="0"/>
            <a:r>
              <a:rPr lang="en-US" dirty="0"/>
              <a:t>More info</a:t>
            </a:r>
          </a:p>
        </p:txBody>
      </p:sp>
      <p:sp>
        <p:nvSpPr>
          <p:cNvPr id="13" name="Text Placeholder 15"/>
          <p:cNvSpPr>
            <a:spLocks noGrp="1"/>
          </p:cNvSpPr>
          <p:nvPr>
            <p:ph type="body" sz="quarter" idx="22" hasCustomPrompt="1"/>
          </p:nvPr>
        </p:nvSpPr>
        <p:spPr>
          <a:xfrm>
            <a:off x="1676400" y="2647950"/>
            <a:ext cx="1219200" cy="285750"/>
          </a:xfrm>
          <a:prstGeom prst="rect">
            <a:avLst/>
          </a:prstGeom>
        </p:spPr>
        <p:txBody>
          <a:bodyPr anchor="ctr" anchorCtr="0">
            <a:noAutofit/>
          </a:bodyPr>
          <a:lstStyle>
            <a:lvl1pPr marL="0" indent="0" algn="ctr">
              <a:buNone/>
              <a:defRPr sz="2000">
                <a:solidFill>
                  <a:schemeClr val="bg1"/>
                </a:solidFill>
              </a:defRPr>
            </a:lvl1pPr>
          </a:lstStyle>
          <a:p>
            <a:pPr lvl="0"/>
            <a:r>
              <a:rPr lang="en-US" dirty="0"/>
              <a:t>More info</a:t>
            </a:r>
          </a:p>
        </p:txBody>
      </p:sp>
      <p:sp>
        <p:nvSpPr>
          <p:cNvPr id="14" name="Text Placeholder 15"/>
          <p:cNvSpPr>
            <a:spLocks noGrp="1"/>
          </p:cNvSpPr>
          <p:nvPr>
            <p:ph type="body" sz="quarter" idx="23" hasCustomPrompt="1"/>
          </p:nvPr>
        </p:nvSpPr>
        <p:spPr>
          <a:xfrm>
            <a:off x="4724400" y="2647950"/>
            <a:ext cx="1219200" cy="285750"/>
          </a:xfrm>
          <a:prstGeom prst="rect">
            <a:avLst/>
          </a:prstGeom>
        </p:spPr>
        <p:txBody>
          <a:bodyPr anchor="ctr" anchorCtr="0">
            <a:noAutofit/>
          </a:bodyPr>
          <a:lstStyle>
            <a:lvl1pPr marL="0" indent="0" algn="ctr">
              <a:buNone/>
              <a:defRPr sz="2000">
                <a:solidFill>
                  <a:schemeClr val="bg1"/>
                </a:solidFill>
              </a:defRPr>
            </a:lvl1pPr>
          </a:lstStyle>
          <a:p>
            <a:pPr lvl="0"/>
            <a:r>
              <a:rPr lang="en-US" dirty="0"/>
              <a:t>More info</a:t>
            </a:r>
          </a:p>
        </p:txBody>
      </p:sp>
    </p:spTree>
    <p:extLst>
      <p:ext uri="{BB962C8B-B14F-4D97-AF65-F5344CB8AC3E}">
        <p14:creationId xmlns:p14="http://schemas.microsoft.com/office/powerpoint/2010/main" val="2903825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Option 6">
    <p:spTree>
      <p:nvGrpSpPr>
        <p:cNvPr id="1" name=""/>
        <p:cNvGrpSpPr/>
        <p:nvPr/>
      </p:nvGrpSpPr>
      <p:grpSpPr>
        <a:xfrm>
          <a:off x="0" y="0"/>
          <a:ext cx="0" cy="0"/>
          <a:chOff x="0" y="0"/>
          <a:chExt cx="0" cy="0"/>
        </a:xfrm>
      </p:grpSpPr>
      <p:pic>
        <p:nvPicPr>
          <p:cNvPr id="5122" name="Picture 2" descr="R:\COM\COMM\Branding\PPT Templates\widescreen\Widescreen Powerpoint 2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Placeholder 1"/>
          <p:cNvSpPr>
            <a:spLocks noGrp="1"/>
          </p:cNvSpPr>
          <p:nvPr>
            <p:ph type="title" hasCustomPrompt="1"/>
          </p:nvPr>
        </p:nvSpPr>
        <p:spPr>
          <a:xfrm>
            <a:off x="76200" y="1428750"/>
            <a:ext cx="5943600" cy="1600200"/>
          </a:xfrm>
          <a:prstGeom prst="rect">
            <a:avLst/>
          </a:prstGeom>
        </p:spPr>
        <p:txBody>
          <a:bodyPr vert="horz" lIns="91440" tIns="45720" rIns="91440" bIns="45720" rtlCol="0" anchor="ctr">
            <a:normAutofit/>
          </a:bodyPr>
          <a:lstStyle>
            <a:lvl1pPr>
              <a:defRPr/>
            </a:lvl1pPr>
          </a:lstStyle>
          <a:p>
            <a:r>
              <a:rPr lang="en-US" dirty="0"/>
              <a:t>Click to enter Title</a:t>
            </a:r>
          </a:p>
        </p:txBody>
      </p:sp>
      <p:sp>
        <p:nvSpPr>
          <p:cNvPr id="9" name="Text Placeholder 4"/>
          <p:cNvSpPr>
            <a:spLocks noGrp="1"/>
          </p:cNvSpPr>
          <p:nvPr>
            <p:ph type="body" sz="quarter" idx="10" hasCustomPrompt="1"/>
          </p:nvPr>
        </p:nvSpPr>
        <p:spPr>
          <a:xfrm>
            <a:off x="7239000" y="4572000"/>
            <a:ext cx="1676400" cy="342900"/>
          </a:xfrm>
          <a:prstGeom prst="rect">
            <a:avLst/>
          </a:prstGeom>
        </p:spPr>
        <p:txBody>
          <a:bodyPr/>
          <a:lstStyle>
            <a:lvl1pPr marL="0" indent="0" algn="ctr">
              <a:buNone/>
              <a:defRPr sz="2000" b="1">
                <a:solidFill>
                  <a:schemeClr val="bg1"/>
                </a:solidFill>
              </a:defRPr>
            </a:lvl1pPr>
          </a:lstStyle>
          <a:p>
            <a:pPr lvl="0"/>
            <a:r>
              <a:rPr lang="en-US" dirty="0"/>
              <a:t>Date</a:t>
            </a:r>
          </a:p>
        </p:txBody>
      </p:sp>
      <p:sp>
        <p:nvSpPr>
          <p:cNvPr id="8" name="Text Placeholder 2"/>
          <p:cNvSpPr>
            <a:spLocks noGrp="1"/>
          </p:cNvSpPr>
          <p:nvPr>
            <p:ph type="body" sz="quarter" idx="11" hasCustomPrompt="1"/>
          </p:nvPr>
        </p:nvSpPr>
        <p:spPr>
          <a:xfrm>
            <a:off x="76200" y="57150"/>
            <a:ext cx="4114800" cy="12192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Name/Section</a:t>
            </a:r>
          </a:p>
        </p:txBody>
      </p:sp>
    </p:spTree>
    <p:extLst>
      <p:ext uri="{BB962C8B-B14F-4D97-AF65-F5344CB8AC3E}">
        <p14:creationId xmlns:p14="http://schemas.microsoft.com/office/powerpoint/2010/main" val="17207854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losing Option 1">
    <p:spTree>
      <p:nvGrpSpPr>
        <p:cNvPr id="1" name=""/>
        <p:cNvGrpSpPr/>
        <p:nvPr/>
      </p:nvGrpSpPr>
      <p:grpSpPr>
        <a:xfrm>
          <a:off x="0" y="0"/>
          <a:ext cx="0" cy="0"/>
          <a:chOff x="0" y="0"/>
          <a:chExt cx="0" cy="0"/>
        </a:xfrm>
      </p:grpSpPr>
      <p:pic>
        <p:nvPicPr>
          <p:cNvPr id="22530" name="Picture 2" descr="R:\COM\COMM\Branding\PPT Templates\widescreen\Widescreen Powerpoint 6.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53144" cy="51505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userDrawn="1"/>
        </p:nvSpPr>
        <p:spPr>
          <a:xfrm>
            <a:off x="1082040" y="1"/>
            <a:ext cx="7071360"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rPr>
              <a:t>Contact</a:t>
            </a:r>
          </a:p>
        </p:txBody>
      </p:sp>
      <p:sp>
        <p:nvSpPr>
          <p:cNvPr id="4" name="Text Placeholder 3"/>
          <p:cNvSpPr>
            <a:spLocks noGrp="1"/>
          </p:cNvSpPr>
          <p:nvPr>
            <p:ph type="body" sz="quarter" idx="10"/>
          </p:nvPr>
        </p:nvSpPr>
        <p:spPr>
          <a:xfrm>
            <a:off x="1219200" y="2665632"/>
            <a:ext cx="6781800" cy="1885950"/>
          </a:xfrm>
          <a:prstGeom prst="rect">
            <a:avLst/>
          </a:prstGeom>
        </p:spPr>
        <p:txBody>
          <a:bodyPr>
            <a:noAutofit/>
          </a:bodyPr>
          <a:lstStyle>
            <a:lvl1pPr marL="0" indent="0">
              <a:buNone/>
              <a:defRPr sz="2400" b="0"/>
            </a:lvl1pPr>
          </a:lstStyle>
          <a:p>
            <a:pPr lvl="0" algn="ctr"/>
            <a:endParaRPr lang="en-US" sz="2800" b="1" dirty="0"/>
          </a:p>
        </p:txBody>
      </p:sp>
      <p:sp>
        <p:nvSpPr>
          <p:cNvPr id="5"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33979808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act option 3">
    <p:spTree>
      <p:nvGrpSpPr>
        <p:cNvPr id="1" name=""/>
        <p:cNvGrpSpPr/>
        <p:nvPr/>
      </p:nvGrpSpPr>
      <p:grpSpPr>
        <a:xfrm>
          <a:off x="0" y="0"/>
          <a:ext cx="0" cy="0"/>
          <a:chOff x="0" y="0"/>
          <a:chExt cx="0" cy="0"/>
        </a:xfrm>
      </p:grpSpPr>
      <p:pic>
        <p:nvPicPr>
          <p:cNvPr id="2050" name="Picture 2" descr="R:\COM\COMM\Branding\PPT Templates\widescreen\Widescreen Powerpoint 2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1143000" y="3590925"/>
            <a:ext cx="6762333" cy="1504950"/>
          </a:xfrm>
          <a:prstGeom prst="rect">
            <a:avLst/>
          </a:prstGeom>
        </p:spPr>
        <p:txBody>
          <a:bodyPr>
            <a:noAutofit/>
          </a:bodyPr>
          <a:lstStyle>
            <a:lvl1pPr marL="0" indent="0">
              <a:buNone/>
              <a:defRPr sz="2400" b="0"/>
            </a:lvl1pPr>
          </a:lstStyle>
          <a:p>
            <a:pPr lvl="0" algn="ctr"/>
            <a:endParaRPr lang="en-US" sz="2800" b="1" dirty="0"/>
          </a:p>
        </p:txBody>
      </p:sp>
      <p:sp>
        <p:nvSpPr>
          <p:cNvPr id="5" name="Text Placeholder 3"/>
          <p:cNvSpPr>
            <a:spLocks noGrp="1"/>
          </p:cNvSpPr>
          <p:nvPr>
            <p:ph type="body" sz="quarter" idx="11" hasCustomPrompt="1"/>
          </p:nvPr>
        </p:nvSpPr>
        <p:spPr>
          <a:xfrm>
            <a:off x="990600" y="3095625"/>
            <a:ext cx="7010400" cy="457200"/>
          </a:xfrm>
          <a:prstGeom prst="rect">
            <a:avLst/>
          </a:prstGeom>
        </p:spPr>
        <p:txBody>
          <a:bodyPr anchor="ctr" anchorCtr="0">
            <a:noAutofit/>
          </a:bodyPr>
          <a:lstStyle>
            <a:lvl1pPr marL="0" indent="0">
              <a:buNone/>
              <a:defRPr sz="2400" b="0">
                <a:solidFill>
                  <a:srgbClr val="003399"/>
                </a:solidFill>
                <a:effectLst>
                  <a:outerShdw blurRad="38100" dist="38100" dir="2700000" algn="tl">
                    <a:srgbClr val="000000">
                      <a:alpha val="43137"/>
                    </a:srgbClr>
                  </a:outerShdw>
                </a:effectLst>
              </a:defRPr>
            </a:lvl1pPr>
          </a:lstStyle>
          <a:p>
            <a:pPr lvl="0" algn="ctr"/>
            <a:r>
              <a:rPr lang="en-US" sz="2800" b="1" dirty="0"/>
              <a:t>Contact/Questions</a:t>
            </a:r>
          </a:p>
        </p:txBody>
      </p:sp>
    </p:spTree>
    <p:extLst>
      <p:ext uri="{BB962C8B-B14F-4D97-AF65-F5344CB8AC3E}">
        <p14:creationId xmlns:p14="http://schemas.microsoft.com/office/powerpoint/2010/main" val="15672685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098" name="Picture 2" descr="R:\COM\COMM\Branding\PPT Templates\widescreen\Widescreen Powerpoint 37.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7" y="-4572"/>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1064416" y="3181350"/>
            <a:ext cx="7010399" cy="1752600"/>
          </a:xfrm>
          <a:prstGeom prst="rect">
            <a:avLst/>
          </a:prstGeom>
        </p:spPr>
        <p:txBody>
          <a:bodyPr>
            <a:noAutofit/>
          </a:bodyPr>
          <a:lstStyle>
            <a:lvl1pPr marL="0" indent="0">
              <a:buNone/>
              <a:defRPr sz="2400" b="0"/>
            </a:lvl1pPr>
          </a:lstStyle>
          <a:p>
            <a:pPr lvl="0" algn="ctr"/>
            <a:endParaRPr lang="en-US" sz="2800" b="1" dirty="0"/>
          </a:p>
        </p:txBody>
      </p:sp>
      <p:sp>
        <p:nvSpPr>
          <p:cNvPr id="5" name="Text Placeholder 3"/>
          <p:cNvSpPr>
            <a:spLocks noGrp="1"/>
          </p:cNvSpPr>
          <p:nvPr>
            <p:ph type="body" sz="quarter" idx="11" hasCustomPrompt="1"/>
          </p:nvPr>
        </p:nvSpPr>
        <p:spPr>
          <a:xfrm>
            <a:off x="1064416" y="2647950"/>
            <a:ext cx="7010400" cy="457200"/>
          </a:xfrm>
          <a:prstGeom prst="rect">
            <a:avLst/>
          </a:prstGeom>
        </p:spPr>
        <p:txBody>
          <a:bodyPr anchor="ctr" anchorCtr="0">
            <a:noAutofit/>
          </a:bodyPr>
          <a:lstStyle>
            <a:lvl1pPr marL="0" indent="0">
              <a:buNone/>
              <a:defRPr sz="2400" b="0">
                <a:solidFill>
                  <a:srgbClr val="003399"/>
                </a:solidFill>
                <a:effectLst>
                  <a:outerShdw blurRad="38100" dist="38100" dir="2700000" algn="tl">
                    <a:srgbClr val="000000">
                      <a:alpha val="43137"/>
                    </a:srgbClr>
                  </a:outerShdw>
                </a:effectLst>
              </a:defRPr>
            </a:lvl1pPr>
          </a:lstStyle>
          <a:p>
            <a:pPr lvl="0" algn="ctr"/>
            <a:r>
              <a:rPr lang="en-US" sz="2800" b="1" dirty="0"/>
              <a:t>Contact/Questions</a:t>
            </a:r>
          </a:p>
        </p:txBody>
      </p:sp>
    </p:spTree>
    <p:extLst>
      <p:ext uri="{BB962C8B-B14F-4D97-AF65-F5344CB8AC3E}">
        <p14:creationId xmlns:p14="http://schemas.microsoft.com/office/powerpoint/2010/main" val="11481312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122" name="Picture 2" descr="R:\COM\COMM\Branding\PPT Templates\widescreen\Widescreen Powerpoint 36.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7" y="3175"/>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2057401" y="3181350"/>
            <a:ext cx="5257800" cy="1752600"/>
          </a:xfrm>
          <a:prstGeom prst="rect">
            <a:avLst/>
          </a:prstGeom>
        </p:spPr>
        <p:txBody>
          <a:bodyPr>
            <a:noAutofit/>
          </a:bodyPr>
          <a:lstStyle>
            <a:lvl1pPr marL="0" indent="0">
              <a:buNone/>
              <a:defRPr sz="2400" b="0"/>
            </a:lvl1pPr>
          </a:lstStyle>
          <a:p>
            <a:pPr lvl="0" algn="ctr"/>
            <a:endParaRPr lang="en-US" sz="2800" b="1" dirty="0"/>
          </a:p>
        </p:txBody>
      </p:sp>
      <p:sp>
        <p:nvSpPr>
          <p:cNvPr id="5" name="Text Placeholder 3"/>
          <p:cNvSpPr>
            <a:spLocks noGrp="1"/>
          </p:cNvSpPr>
          <p:nvPr>
            <p:ph type="body" sz="quarter" idx="11" hasCustomPrompt="1"/>
          </p:nvPr>
        </p:nvSpPr>
        <p:spPr>
          <a:xfrm>
            <a:off x="1064416" y="2647950"/>
            <a:ext cx="7010400" cy="457200"/>
          </a:xfrm>
          <a:prstGeom prst="rect">
            <a:avLst/>
          </a:prstGeom>
        </p:spPr>
        <p:txBody>
          <a:bodyPr anchor="ctr" anchorCtr="0">
            <a:noAutofit/>
          </a:bodyPr>
          <a:lstStyle>
            <a:lvl1pPr marL="0" indent="0">
              <a:buNone/>
              <a:defRPr sz="2400" b="0">
                <a:solidFill>
                  <a:srgbClr val="003399"/>
                </a:solidFill>
                <a:effectLst>
                  <a:outerShdw blurRad="38100" dist="38100" dir="2700000" algn="tl">
                    <a:srgbClr val="000000">
                      <a:alpha val="43137"/>
                    </a:srgbClr>
                  </a:outerShdw>
                </a:effectLst>
              </a:defRPr>
            </a:lvl1pPr>
          </a:lstStyle>
          <a:p>
            <a:pPr lvl="0" algn="ctr"/>
            <a:r>
              <a:rPr lang="en-US" sz="2800" b="1" dirty="0"/>
              <a:t>Contact/Questions</a:t>
            </a:r>
          </a:p>
        </p:txBody>
      </p:sp>
    </p:spTree>
    <p:extLst>
      <p:ext uri="{BB962C8B-B14F-4D97-AF65-F5344CB8AC3E}">
        <p14:creationId xmlns:p14="http://schemas.microsoft.com/office/powerpoint/2010/main" val="1999453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026" name="Picture 2" descr="R:\COM\COMM\Branding\PPT Templates\widescreen\Widescreen Powerpoint 35.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7" y="-4572"/>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1"/>
          <p:cNvSpPr>
            <a:spLocks noGrp="1"/>
          </p:cNvSpPr>
          <p:nvPr>
            <p:ph type="title" hasCustomPrompt="1"/>
          </p:nvPr>
        </p:nvSpPr>
        <p:spPr>
          <a:xfrm>
            <a:off x="381000" y="1047750"/>
            <a:ext cx="8305800" cy="1600200"/>
          </a:xfrm>
          <a:prstGeom prst="rect">
            <a:avLst/>
          </a:prstGeom>
        </p:spPr>
        <p:txBody>
          <a:bodyPr vert="horz" lIns="91440" tIns="45720" rIns="91440" bIns="45720" rtlCol="0" anchor="ctr">
            <a:normAutofit/>
          </a:bodyPr>
          <a:lstStyle>
            <a:lvl1pPr>
              <a:defRPr/>
            </a:lvl1pPr>
          </a:lstStyle>
          <a:p>
            <a:r>
              <a:rPr lang="en-US" dirty="0"/>
              <a:t>Click to enter Title</a:t>
            </a:r>
          </a:p>
        </p:txBody>
      </p:sp>
      <p:sp>
        <p:nvSpPr>
          <p:cNvPr id="5" name="Text Placeholder 4"/>
          <p:cNvSpPr>
            <a:spLocks noGrp="1"/>
          </p:cNvSpPr>
          <p:nvPr>
            <p:ph type="body" sz="quarter" idx="10" hasCustomPrompt="1"/>
          </p:nvPr>
        </p:nvSpPr>
        <p:spPr>
          <a:xfrm>
            <a:off x="9525" y="3714750"/>
            <a:ext cx="1676400" cy="342900"/>
          </a:xfrm>
          <a:prstGeom prst="rect">
            <a:avLst/>
          </a:prstGeom>
        </p:spPr>
        <p:txBody>
          <a:bodyPr/>
          <a:lstStyle>
            <a:lvl1pPr marL="0" indent="0" algn="ctr">
              <a:buNone/>
              <a:defRPr sz="2000" b="1">
                <a:solidFill>
                  <a:schemeClr val="bg1"/>
                </a:solidFill>
              </a:defRPr>
            </a:lvl1pPr>
          </a:lstStyle>
          <a:p>
            <a:pPr lvl="0"/>
            <a:r>
              <a:rPr lang="en-US" dirty="0"/>
              <a:t>Date</a:t>
            </a:r>
          </a:p>
        </p:txBody>
      </p:sp>
      <p:sp>
        <p:nvSpPr>
          <p:cNvPr id="6" name="Text Placeholder 2"/>
          <p:cNvSpPr>
            <a:spLocks noGrp="1"/>
          </p:cNvSpPr>
          <p:nvPr>
            <p:ph type="body" sz="quarter" idx="11" hasCustomPrompt="1"/>
          </p:nvPr>
        </p:nvSpPr>
        <p:spPr>
          <a:xfrm>
            <a:off x="4569616" y="0"/>
            <a:ext cx="4114800" cy="97155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Name/Section</a:t>
            </a:r>
          </a:p>
        </p:txBody>
      </p:sp>
    </p:spTree>
    <p:extLst>
      <p:ext uri="{BB962C8B-B14F-4D97-AF65-F5344CB8AC3E}">
        <p14:creationId xmlns:p14="http://schemas.microsoft.com/office/powerpoint/2010/main" val="34291126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074" name="Picture 2" descr="R:\COM\COMM\Branding\PPT Templates\widescreen\Widescreen Powerpoint 3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572"/>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1"/>
          <p:cNvSpPr>
            <a:spLocks noGrp="1"/>
          </p:cNvSpPr>
          <p:nvPr>
            <p:ph type="title" hasCustomPrompt="1"/>
          </p:nvPr>
        </p:nvSpPr>
        <p:spPr>
          <a:xfrm>
            <a:off x="76200" y="940689"/>
            <a:ext cx="5943600" cy="1600200"/>
          </a:xfrm>
          <a:prstGeom prst="rect">
            <a:avLst/>
          </a:prstGeom>
        </p:spPr>
        <p:txBody>
          <a:bodyPr vert="horz" lIns="91440" tIns="45720" rIns="91440" bIns="45720" rtlCol="0" anchor="ctr">
            <a:normAutofit/>
          </a:bodyPr>
          <a:lstStyle>
            <a:lvl1pPr>
              <a:defRPr/>
            </a:lvl1pPr>
          </a:lstStyle>
          <a:p>
            <a:r>
              <a:rPr lang="en-US" dirty="0"/>
              <a:t>Click to enter Title</a:t>
            </a:r>
          </a:p>
        </p:txBody>
      </p:sp>
      <p:sp>
        <p:nvSpPr>
          <p:cNvPr id="5" name="Text Placeholder 4"/>
          <p:cNvSpPr>
            <a:spLocks noGrp="1"/>
          </p:cNvSpPr>
          <p:nvPr>
            <p:ph type="body" sz="quarter" idx="10" hasCustomPrompt="1"/>
          </p:nvPr>
        </p:nvSpPr>
        <p:spPr>
          <a:xfrm>
            <a:off x="7315200" y="3867150"/>
            <a:ext cx="1676400" cy="342900"/>
          </a:xfrm>
          <a:prstGeom prst="rect">
            <a:avLst/>
          </a:prstGeom>
        </p:spPr>
        <p:txBody>
          <a:bodyPr/>
          <a:lstStyle>
            <a:lvl1pPr marL="0" indent="0" algn="ctr">
              <a:buNone/>
              <a:defRPr sz="2000" b="1">
                <a:solidFill>
                  <a:schemeClr val="bg1"/>
                </a:solidFill>
              </a:defRPr>
            </a:lvl1pPr>
          </a:lstStyle>
          <a:p>
            <a:pPr lvl="0"/>
            <a:r>
              <a:rPr lang="en-US" dirty="0"/>
              <a:t>Date</a:t>
            </a:r>
          </a:p>
        </p:txBody>
      </p:sp>
      <p:sp>
        <p:nvSpPr>
          <p:cNvPr id="6" name="Text Placeholder 2"/>
          <p:cNvSpPr>
            <a:spLocks noGrp="1"/>
          </p:cNvSpPr>
          <p:nvPr>
            <p:ph type="body" sz="quarter" idx="11" hasCustomPrompt="1"/>
          </p:nvPr>
        </p:nvSpPr>
        <p:spPr>
          <a:xfrm>
            <a:off x="76200" y="57150"/>
            <a:ext cx="4114800" cy="7620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Name/Section</a:t>
            </a:r>
          </a:p>
        </p:txBody>
      </p:sp>
    </p:spTree>
    <p:extLst>
      <p:ext uri="{BB962C8B-B14F-4D97-AF65-F5344CB8AC3E}">
        <p14:creationId xmlns:p14="http://schemas.microsoft.com/office/powerpoint/2010/main" val="22901725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2050" name="Picture 2" descr="R:\COM\COMM\Branding\PPT Templates\widescreen\Widescreen Powerpoint 3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7" y="-4572"/>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1"/>
          <p:cNvSpPr>
            <a:spLocks noGrp="1"/>
          </p:cNvSpPr>
          <p:nvPr>
            <p:ph type="title" hasCustomPrompt="1"/>
          </p:nvPr>
        </p:nvSpPr>
        <p:spPr>
          <a:xfrm>
            <a:off x="76200" y="950214"/>
            <a:ext cx="5943600" cy="1600200"/>
          </a:xfrm>
          <a:prstGeom prst="rect">
            <a:avLst/>
          </a:prstGeom>
        </p:spPr>
        <p:txBody>
          <a:bodyPr vert="horz" lIns="91440" tIns="45720" rIns="91440" bIns="45720" rtlCol="0" anchor="ctr">
            <a:normAutofit/>
          </a:bodyPr>
          <a:lstStyle>
            <a:lvl1pPr>
              <a:defRPr/>
            </a:lvl1pPr>
          </a:lstStyle>
          <a:p>
            <a:r>
              <a:rPr lang="en-US" dirty="0"/>
              <a:t>Click to enter Title</a:t>
            </a:r>
          </a:p>
        </p:txBody>
      </p:sp>
      <p:sp>
        <p:nvSpPr>
          <p:cNvPr id="5" name="Text Placeholder 4"/>
          <p:cNvSpPr>
            <a:spLocks noGrp="1"/>
          </p:cNvSpPr>
          <p:nvPr>
            <p:ph type="body" sz="quarter" idx="10" hasCustomPrompt="1"/>
          </p:nvPr>
        </p:nvSpPr>
        <p:spPr>
          <a:xfrm>
            <a:off x="7315200" y="4248150"/>
            <a:ext cx="1676400" cy="342900"/>
          </a:xfrm>
          <a:prstGeom prst="rect">
            <a:avLst/>
          </a:prstGeom>
        </p:spPr>
        <p:txBody>
          <a:bodyPr/>
          <a:lstStyle>
            <a:lvl1pPr marL="0" indent="0" algn="ctr">
              <a:buNone/>
              <a:defRPr sz="2000" b="1">
                <a:solidFill>
                  <a:schemeClr val="bg1"/>
                </a:solidFill>
              </a:defRPr>
            </a:lvl1pPr>
          </a:lstStyle>
          <a:p>
            <a:pPr lvl="0"/>
            <a:r>
              <a:rPr lang="en-US" dirty="0"/>
              <a:t>Date</a:t>
            </a:r>
          </a:p>
        </p:txBody>
      </p:sp>
      <p:sp>
        <p:nvSpPr>
          <p:cNvPr id="6" name="Text Placeholder 2"/>
          <p:cNvSpPr>
            <a:spLocks noGrp="1"/>
          </p:cNvSpPr>
          <p:nvPr>
            <p:ph type="body" sz="quarter" idx="11" hasCustomPrompt="1"/>
          </p:nvPr>
        </p:nvSpPr>
        <p:spPr>
          <a:xfrm>
            <a:off x="76200" y="57150"/>
            <a:ext cx="4114800" cy="7620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Name/Section</a:t>
            </a:r>
          </a:p>
        </p:txBody>
      </p:sp>
    </p:spTree>
    <p:extLst>
      <p:ext uri="{BB962C8B-B14F-4D97-AF65-F5344CB8AC3E}">
        <p14:creationId xmlns:p14="http://schemas.microsoft.com/office/powerpoint/2010/main" val="2517345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Page Option 7">
    <p:spTree>
      <p:nvGrpSpPr>
        <p:cNvPr id="1" name=""/>
        <p:cNvGrpSpPr/>
        <p:nvPr/>
      </p:nvGrpSpPr>
      <p:grpSpPr>
        <a:xfrm>
          <a:off x="0" y="0"/>
          <a:ext cx="0" cy="0"/>
          <a:chOff x="0" y="0"/>
          <a:chExt cx="0" cy="0"/>
        </a:xfrm>
      </p:grpSpPr>
      <p:pic>
        <p:nvPicPr>
          <p:cNvPr id="6146" name="Picture 2" descr="R:\COM\COMM\Branding\PPT Templates\widescreen\Widescreen Powerpoint 28.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Placeholder 1"/>
          <p:cNvSpPr>
            <a:spLocks noGrp="1"/>
          </p:cNvSpPr>
          <p:nvPr>
            <p:ph type="title" hasCustomPrompt="1"/>
          </p:nvPr>
        </p:nvSpPr>
        <p:spPr>
          <a:xfrm>
            <a:off x="76200" y="1428750"/>
            <a:ext cx="5867400" cy="1600200"/>
          </a:xfrm>
          <a:prstGeom prst="rect">
            <a:avLst/>
          </a:prstGeom>
        </p:spPr>
        <p:txBody>
          <a:bodyPr vert="horz" lIns="91440" tIns="45720" rIns="91440" bIns="45720" rtlCol="0" anchor="ctr">
            <a:normAutofit/>
          </a:bodyPr>
          <a:lstStyle>
            <a:lvl1pPr>
              <a:defRPr/>
            </a:lvl1pPr>
          </a:lstStyle>
          <a:p>
            <a:r>
              <a:rPr lang="en-US" dirty="0"/>
              <a:t>Click to enter Title</a:t>
            </a:r>
          </a:p>
        </p:txBody>
      </p:sp>
      <p:sp>
        <p:nvSpPr>
          <p:cNvPr id="13" name="Text Placeholder 4"/>
          <p:cNvSpPr>
            <a:spLocks noGrp="1"/>
          </p:cNvSpPr>
          <p:nvPr>
            <p:ph type="body" sz="quarter" idx="10" hasCustomPrompt="1"/>
          </p:nvPr>
        </p:nvSpPr>
        <p:spPr>
          <a:xfrm>
            <a:off x="7239000" y="4572000"/>
            <a:ext cx="1676400" cy="342900"/>
          </a:xfrm>
          <a:prstGeom prst="rect">
            <a:avLst/>
          </a:prstGeom>
        </p:spPr>
        <p:txBody>
          <a:bodyPr/>
          <a:lstStyle>
            <a:lvl1pPr marL="0" indent="0" algn="ctr">
              <a:buNone/>
              <a:defRPr sz="2000" b="1">
                <a:solidFill>
                  <a:schemeClr val="bg1"/>
                </a:solidFill>
              </a:defRPr>
            </a:lvl1pPr>
          </a:lstStyle>
          <a:p>
            <a:pPr lvl="0"/>
            <a:r>
              <a:rPr lang="en-US" dirty="0"/>
              <a:t>Date</a:t>
            </a:r>
          </a:p>
        </p:txBody>
      </p:sp>
      <p:sp>
        <p:nvSpPr>
          <p:cNvPr id="9" name="Text Placeholder 2"/>
          <p:cNvSpPr>
            <a:spLocks noGrp="1"/>
          </p:cNvSpPr>
          <p:nvPr>
            <p:ph type="body" sz="quarter" idx="11" hasCustomPrompt="1"/>
          </p:nvPr>
        </p:nvSpPr>
        <p:spPr>
          <a:xfrm>
            <a:off x="76200" y="3333750"/>
            <a:ext cx="5181600" cy="16002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Name/Section</a:t>
            </a:r>
          </a:p>
        </p:txBody>
      </p:sp>
    </p:spTree>
    <p:extLst>
      <p:ext uri="{BB962C8B-B14F-4D97-AF65-F5344CB8AC3E}">
        <p14:creationId xmlns:p14="http://schemas.microsoft.com/office/powerpoint/2010/main" val="1890401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theme" Target="../theme/theme4.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5" Type="http://schemas.openxmlformats.org/officeDocument/2006/relationships/theme" Target="../theme/theme5.xml"/><Relationship Id="rId4"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736092498"/>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71" r:id="rId3"/>
    <p:sldLayoutId id="2147483654" r:id="rId4"/>
    <p:sldLayoutId id="2147483653" r:id="rId5"/>
    <p:sldLayoutId id="2147483713" r:id="rId6"/>
    <p:sldLayoutId id="2147483715" r:id="rId7"/>
    <p:sldLayoutId id="2147483714" r:id="rId8"/>
    <p:sldLayoutId id="2147483656" r:id="rId9"/>
    <p:sldLayoutId id="2147483733" r:id="rId10"/>
  </p:sldLayoutIdLst>
  <p:hf hdr="0" ftr="0" dt="0"/>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enter title</a:t>
            </a:r>
          </a:p>
        </p:txBody>
      </p:sp>
      <p:sp>
        <p:nvSpPr>
          <p:cNvPr id="9" name="Text Placeholder 8"/>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enter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9"/>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2089011176"/>
      </p:ext>
    </p:extLst>
  </p:cSld>
  <p:clrMap bg1="lt1" tx1="dk1" bg2="lt2" tx2="dk2" accent1="accent1" accent2="accent2" accent3="accent3" accent4="accent4" accent5="accent5" accent6="accent6" hlink="hlink" folHlink="folHlink"/>
  <p:sldLayoutIdLst>
    <p:sldLayoutId id="2147483721" r:id="rId1"/>
    <p:sldLayoutId id="2147483649" r:id="rId2"/>
    <p:sldLayoutId id="2147483657" r:id="rId3"/>
    <p:sldLayoutId id="2147483711" r:id="rId4"/>
    <p:sldLayoutId id="2147483736" r:id="rId5"/>
    <p:sldLayoutId id="2147483737" r:id="rId6"/>
  </p:sldLayoutIdLst>
  <p:hf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457200" indent="-344488" algn="l" defTabSz="914400"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75" indent="-396875" algn="l" defTabSz="914400"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38" indent="-347663" algn="l" defTabSz="914400"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63" indent="-339725" algn="l" defTabSz="914400"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800" indent="-287338" algn="l" defTabSz="914400"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enter title</a:t>
            </a:r>
          </a:p>
        </p:txBody>
      </p:sp>
      <p:sp>
        <p:nvSpPr>
          <p:cNvPr id="9" name="Text Placeholder 8"/>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enter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9"/>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1218785721"/>
      </p:ext>
    </p:extLst>
  </p:cSld>
  <p:clrMap bg1="lt1" tx1="dk1" bg2="lt2" tx2="dk2" accent1="accent1" accent2="accent2" accent3="accent3" accent4="accent4" accent5="accent5" accent6="accent6" hlink="hlink" folHlink="folHlink"/>
  <p:sldLayoutIdLst>
    <p:sldLayoutId id="2147483665" r:id="rId1"/>
    <p:sldLayoutId id="2147483672" r:id="rId2"/>
    <p:sldLayoutId id="2147483676" r:id="rId3"/>
    <p:sldLayoutId id="2147483650" r:id="rId4"/>
    <p:sldLayoutId id="2147483731" r:id="rId5"/>
    <p:sldLayoutId id="2147483734" r:id="rId6"/>
    <p:sldLayoutId id="2147483739" r:id="rId7"/>
    <p:sldLayoutId id="2147483740" r:id="rId8"/>
  </p:sldLayoutIdLst>
  <p:hf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457200" indent="-344488" algn="l" defTabSz="914400"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75" indent="-396875" algn="l" defTabSz="914400"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38" indent="-347663" algn="l" defTabSz="914400"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63" indent="-339725" algn="l" defTabSz="914400"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800" indent="-287338" algn="l" defTabSz="914400"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enter title</a:t>
            </a:r>
          </a:p>
        </p:txBody>
      </p:sp>
      <p:sp>
        <p:nvSpPr>
          <p:cNvPr id="9" name="Text Placeholder 8"/>
          <p:cNvSpPr>
            <a:spLocks noGrp="1"/>
          </p:cNvSpPr>
          <p:nvPr>
            <p:ph type="body" idx="1"/>
          </p:nvPr>
        </p:nvSpPr>
        <p:spPr>
          <a:xfrm>
            <a:off x="457200" y="1657351"/>
            <a:ext cx="8229600" cy="2937272"/>
          </a:xfrm>
          <a:prstGeom prst="rect">
            <a:avLst/>
          </a:prstGeom>
        </p:spPr>
        <p:txBody>
          <a:bodyPr vert="horz" lIns="91440" tIns="45720" rIns="91440" bIns="45720" rtlCol="0">
            <a:normAutofit/>
          </a:bodyPr>
          <a:lstStyle/>
          <a:p>
            <a:pPr lvl="0"/>
            <a:r>
              <a:rPr lang="en-US" dirty="0"/>
              <a:t>Click to enter Content</a:t>
            </a:r>
          </a:p>
        </p:txBody>
      </p:sp>
      <p:sp>
        <p:nvSpPr>
          <p:cNvPr id="10" name="Date Placeholder 9"/>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6" name="Text Placeholder 8"/>
          <p:cNvSpPr txBox="1">
            <a:spLocks/>
          </p:cNvSpPr>
          <p:nvPr/>
        </p:nvSpPr>
        <p:spPr>
          <a:xfrm>
            <a:off x="457200" y="1118509"/>
            <a:ext cx="8229600" cy="514350"/>
          </a:xfrm>
          <a:prstGeom prst="rect">
            <a:avLst/>
          </a:prstGeom>
        </p:spPr>
        <p:txBody>
          <a:bodyPr vert="horz" lIns="91440" tIns="45720" rIns="91440" bIns="45720" rtlCol="0">
            <a:normAutofit fontScale="92500" lnSpcReduction="10000"/>
          </a:bodyPr>
          <a:lstStyle>
            <a:lvl1pPr marL="457200" indent="-344488" algn="l" defTabSz="914400"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75" indent="-396875" algn="l" defTabSz="914400"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38" indent="-347663" algn="l" defTabSz="914400"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63" indent="-339725" algn="l" defTabSz="914400"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800" indent="-287338" algn="l" defTabSz="914400"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2712" indent="0" algn="ctr">
              <a:buNone/>
            </a:pPr>
            <a:r>
              <a:rPr lang="en-US" dirty="0"/>
              <a:t>Click to enter Content</a:t>
            </a:r>
          </a:p>
        </p:txBody>
      </p:sp>
    </p:spTree>
    <p:extLst>
      <p:ext uri="{BB962C8B-B14F-4D97-AF65-F5344CB8AC3E}">
        <p14:creationId xmlns:p14="http://schemas.microsoft.com/office/powerpoint/2010/main" val="1647494266"/>
      </p:ext>
    </p:extLst>
  </p:cSld>
  <p:clrMap bg1="lt1" tx1="dk1" bg2="lt2" tx2="dk2" accent1="accent1" accent2="accent2" accent3="accent3" accent4="accent4" accent5="accent5" accent6="accent6" hlink="hlink" folHlink="folHlink"/>
  <p:sldLayoutIdLst>
    <p:sldLayoutId id="2147483730" r:id="rId1"/>
    <p:sldLayoutId id="2147483722" r:id="rId2"/>
    <p:sldLayoutId id="2147483723" r:id="rId3"/>
    <p:sldLayoutId id="2147483724" r:id="rId4"/>
    <p:sldLayoutId id="2147483725" r:id="rId5"/>
    <p:sldLayoutId id="2147483727" r:id="rId6"/>
    <p:sldLayoutId id="2147483728" r:id="rId7"/>
    <p:sldLayoutId id="2147483729" r:id="rId8"/>
    <p:sldLayoutId id="2147483726" r:id="rId9"/>
    <p:sldLayoutId id="2147483697" r:id="rId10"/>
    <p:sldLayoutId id="2147483708" r:id="rId11"/>
    <p:sldLayoutId id="2147483698" r:id="rId12"/>
    <p:sldLayoutId id="2147483707" r:id="rId13"/>
    <p:sldLayoutId id="2147483710" r:id="rId14"/>
    <p:sldLayoutId id="2147483699" r:id="rId15"/>
    <p:sldLayoutId id="2147483709" r:id="rId16"/>
    <p:sldLayoutId id="2147483700" r:id="rId17"/>
    <p:sldLayoutId id="2147483701" r:id="rId18"/>
    <p:sldLayoutId id="2147483719" r:id="rId19"/>
    <p:sldLayoutId id="2147483712" r:id="rId20"/>
    <p:sldLayoutId id="2147483718" r:id="rId21"/>
    <p:sldLayoutId id="2147483702" r:id="rId22"/>
    <p:sldLayoutId id="2147483720" r:id="rId23"/>
    <p:sldLayoutId id="2147483703" r:id="rId24"/>
    <p:sldLayoutId id="2147483705" r:id="rId25"/>
  </p:sldLayoutIdLst>
  <p:hf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457200" indent="-344488" algn="l" defTabSz="914400"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75" indent="-396875" algn="l" defTabSz="914400"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38" indent="-347663" algn="l" defTabSz="914400"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63" indent="-339725" algn="l" defTabSz="914400"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800" indent="-287338" algn="l" defTabSz="914400"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enter title</a:t>
            </a:r>
          </a:p>
        </p:txBody>
      </p:sp>
      <p:sp>
        <p:nvSpPr>
          <p:cNvPr id="9" name="Text Placeholder 8"/>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enter Content</a:t>
            </a:r>
          </a:p>
        </p:txBody>
      </p:sp>
      <p:graphicFrame>
        <p:nvGraphicFramePr>
          <p:cNvPr id="2" name="Table 1"/>
          <p:cNvGraphicFramePr>
            <a:graphicFrameLocks noGrp="1"/>
          </p:cNvGraphicFramePr>
          <p:nvPr>
            <p:extLst>
              <p:ext uri="{D42A27DB-BD31-4B8C-83A1-F6EECF244321}">
                <p14:modId xmlns:p14="http://schemas.microsoft.com/office/powerpoint/2010/main" val="487360229"/>
              </p:ext>
            </p:extLst>
          </p:nvPr>
        </p:nvGraphicFramePr>
        <p:xfrm>
          <a:off x="1676400" y="2038350"/>
          <a:ext cx="6096000" cy="111252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370840">
                <a:tc>
                  <a:txBody>
                    <a:bodyPr/>
                    <a:lstStyle/>
                    <a:p>
                      <a:endParaRPr lang="en-US" dirty="0"/>
                    </a:p>
                  </a:txBody>
                  <a:tcPr/>
                </a:tc>
                <a:tc>
                  <a:txBody>
                    <a:bodyPr/>
                    <a:lstStyle/>
                    <a:p>
                      <a:endParaRPr lang="en-US"/>
                    </a:p>
                  </a:txBody>
                  <a:tcPr/>
                </a:tc>
                <a:extLst>
                  <a:ext uri="{0D108BD9-81ED-4DB2-BD59-A6C34878D82A}">
                    <a16:rowId xmlns:a16="http://schemas.microsoft.com/office/drawing/2014/main" val="10000"/>
                  </a:ext>
                </a:extLst>
              </a:tr>
              <a:tr h="370840">
                <a:tc>
                  <a:txBody>
                    <a:bodyPr/>
                    <a:lstStyle/>
                    <a:p>
                      <a:endParaRPr lang="en-US"/>
                    </a:p>
                  </a:txBody>
                  <a:tcPr/>
                </a:tc>
                <a:tc>
                  <a:txBody>
                    <a:bodyPr/>
                    <a:lstStyle/>
                    <a:p>
                      <a:endParaRPr lang="en-US"/>
                    </a:p>
                  </a:txBody>
                  <a:tcPr/>
                </a:tc>
                <a:extLst>
                  <a:ext uri="{0D108BD9-81ED-4DB2-BD59-A6C34878D82A}">
                    <a16:rowId xmlns:a16="http://schemas.microsoft.com/office/drawing/2014/main" val="10001"/>
                  </a:ext>
                </a:extLst>
              </a:tr>
              <a:tr h="370840">
                <a:tc>
                  <a:txBody>
                    <a:bodyPr/>
                    <a:lstStyle/>
                    <a:p>
                      <a:endParaRPr lang="en-US"/>
                    </a:p>
                  </a:txBody>
                  <a:tcPr/>
                </a:tc>
                <a:tc>
                  <a:txBody>
                    <a:bodyPr/>
                    <a:lstStyle/>
                    <a:p>
                      <a:endParaRPr lang="en-US"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640800625"/>
      </p:ext>
    </p:extLst>
  </p:cSld>
  <p:clrMap bg1="lt1" tx1="dk1" bg2="lt2" tx2="dk2" accent1="accent1" accent2="accent2" accent3="accent3" accent4="accent4" accent5="accent5" accent6="accent6" hlink="hlink" folHlink="folHlink"/>
  <p:sldLayoutIdLst>
    <p:sldLayoutId id="2147483673" r:id="rId1"/>
    <p:sldLayoutId id="2147483706" r:id="rId2"/>
    <p:sldLayoutId id="2147483716" r:id="rId3"/>
    <p:sldLayoutId id="2147483717" r:id="rId4"/>
  </p:sldLayoutIdLst>
  <p:hf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112712" indent="0" algn="ctr" defTabSz="914400" rtl="0" eaLnBrk="1" latinLnBrk="0" hangingPunct="1">
        <a:spcBef>
          <a:spcPct val="20000"/>
        </a:spcBef>
        <a:buClr>
          <a:srgbClr val="00B050"/>
        </a:buClr>
        <a:buFont typeface="Arial" panose="020B0604020202020204" pitchFamily="34" charset="0"/>
        <a:buNone/>
        <a:defRPr sz="3200" kern="1200">
          <a:solidFill>
            <a:schemeClr val="tx1"/>
          </a:solidFill>
          <a:latin typeface="+mn-lt"/>
          <a:ea typeface="+mn-ea"/>
          <a:cs typeface="+mn-cs"/>
        </a:defRPr>
      </a:lvl1pPr>
      <a:lvl2pPr marL="457200" indent="0" algn="ctr" defTabSz="914400" rtl="0" eaLnBrk="1" latinLnBrk="0" hangingPunct="1">
        <a:spcBef>
          <a:spcPct val="20000"/>
        </a:spcBef>
        <a:buClr>
          <a:srgbClr val="00B050"/>
        </a:buClr>
        <a:buSzPct val="60000"/>
        <a:buFont typeface="Wingdings" panose="05000000000000000000" pitchFamily="2" charset="2"/>
        <a:buNone/>
        <a:defRPr sz="3200" kern="1200">
          <a:solidFill>
            <a:schemeClr val="tx1"/>
          </a:solidFill>
          <a:latin typeface="+mn-lt"/>
          <a:ea typeface="+mn-ea"/>
          <a:cs typeface="+mn-cs"/>
        </a:defRPr>
      </a:lvl2pPr>
      <a:lvl3pPr marL="854075" indent="0" algn="ctr" defTabSz="914400" rtl="0" eaLnBrk="1" latinLnBrk="0" hangingPunct="1">
        <a:spcBef>
          <a:spcPct val="20000"/>
        </a:spcBef>
        <a:buClr>
          <a:srgbClr val="00B050"/>
        </a:buClr>
        <a:buSzPct val="85000"/>
        <a:buFont typeface="Courier New" panose="02070309020205020404" pitchFamily="49" charset="0"/>
        <a:buNone/>
        <a:defRPr sz="2800" kern="1200">
          <a:solidFill>
            <a:schemeClr val="tx1"/>
          </a:solidFill>
          <a:latin typeface="+mn-lt"/>
          <a:ea typeface="+mn-ea"/>
          <a:cs typeface="+mn-cs"/>
        </a:defRPr>
      </a:lvl3pPr>
      <a:lvl4pPr marL="1201738" indent="0" algn="ctr" defTabSz="914400" rtl="0" eaLnBrk="1" latinLnBrk="0" hangingPunct="1">
        <a:spcBef>
          <a:spcPct val="20000"/>
        </a:spcBef>
        <a:buClr>
          <a:srgbClr val="00B050"/>
        </a:buClr>
        <a:buSzPct val="80000"/>
        <a:buFont typeface="Wingdings" panose="05000000000000000000" pitchFamily="2" charset="2"/>
        <a:buNone/>
        <a:defRPr sz="2400" kern="1200">
          <a:solidFill>
            <a:schemeClr val="tx1"/>
          </a:solidFill>
          <a:latin typeface="+mn-lt"/>
          <a:ea typeface="+mn-ea"/>
          <a:cs typeface="+mn-cs"/>
        </a:defRPr>
      </a:lvl4pPr>
      <a:lvl5pPr marL="1541462" indent="0" algn="ctr" defTabSz="914400" rtl="0" eaLnBrk="1" latinLnBrk="0" hangingPunct="1">
        <a:spcBef>
          <a:spcPct val="20000"/>
        </a:spcBef>
        <a:buClr>
          <a:srgbClr val="00B050"/>
        </a:buClr>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00.xml.rels><?xml version="1.0" encoding="UTF-8" standalone="yes"?>
<Relationships xmlns="http://schemas.openxmlformats.org/package/2006/relationships"><Relationship Id="rId3" Type="http://schemas.openxmlformats.org/officeDocument/2006/relationships/hyperlink" Target="http://dynamiclearningmaps.org/content/educator-resource-page/ELA" TargetMode="External"/><Relationship Id="rId2" Type="http://schemas.openxmlformats.org/officeDocument/2006/relationships/notesSlide" Target="../notesSlides/notesSlide100.xml"/><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notesSlide" Target="../notesSlides/notesSlide106.xml"/><Relationship Id="rId1" Type="http://schemas.openxmlformats.org/officeDocument/2006/relationships/slideLayout" Target="../slideLayouts/slideLayout18.xml"/><Relationship Id="rId4" Type="http://schemas.openxmlformats.org/officeDocument/2006/relationships/image" Target="../media/image63.jpe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1.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8.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9.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1.xml"/></Relationships>
</file>

<file path=ppt/slides/_rels/slide112.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notesSlide" Target="../notesSlides/notesSlide112.xml"/><Relationship Id="rId1" Type="http://schemas.openxmlformats.org/officeDocument/2006/relationships/slideLayout" Target="../slideLayouts/slideLayout18.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8.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8.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1.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8.xml"/></Relationships>
</file>

<file path=ppt/slides/_rels/slide11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17.xml"/><Relationship Id="rId1" Type="http://schemas.openxmlformats.org/officeDocument/2006/relationships/slideLayout" Target="../slideLayouts/slideLayout18.xml"/></Relationships>
</file>

<file path=ppt/slides/_rels/slide118.xml.rels><?xml version="1.0" encoding="UTF-8" standalone="yes"?>
<Relationships xmlns="http://schemas.openxmlformats.org/package/2006/relationships"><Relationship Id="rId3" Type="http://schemas.openxmlformats.org/officeDocument/2006/relationships/hyperlink" Target="http://dese.mo.gov/college-career-readiness/assessment/map-a" TargetMode="External"/><Relationship Id="rId2" Type="http://schemas.openxmlformats.org/officeDocument/2006/relationships/notesSlide" Target="../notesSlides/notesSlide118.xml"/><Relationship Id="rId1" Type="http://schemas.openxmlformats.org/officeDocument/2006/relationships/slideLayout" Target="../slideLayouts/slideLayout18.xml"/><Relationship Id="rId6" Type="http://schemas.openxmlformats.org/officeDocument/2006/relationships/hyperlink" Target="http://www.advocacyinstitute.org/resources/UnderstandingStandards-basedIEPs.pdf" TargetMode="External"/><Relationship Id="rId5" Type="http://schemas.openxmlformats.org/officeDocument/2006/relationships/hyperlink" Target="http://dynamiclearningmaps.org/content/essential-elements" TargetMode="External"/><Relationship Id="rId4" Type="http://schemas.openxmlformats.org/officeDocument/2006/relationships/hyperlink" Target="http://dese.mo.gov/college-career-readiness" TargetMode="Externa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1.xml"/><Relationship Id="rId1" Type="http://schemas.openxmlformats.org/officeDocument/2006/relationships/themeOverride" Target="../theme/themeOverride1.xml"/><Relationship Id="rId6" Type="http://schemas.openxmlformats.org/officeDocument/2006/relationships/hyperlink" Target="http://www.dlmpd.com/" TargetMode="External"/><Relationship Id="rId5" Type="http://schemas.openxmlformats.org/officeDocument/2006/relationships/hyperlink" Target="http://www.dynamiclearningmaps.org/content/essential-elements" TargetMode="External"/><Relationship Id="rId4" Type="http://schemas.openxmlformats.org/officeDocument/2006/relationships/hyperlink" Target="http://dese.mo.gov/college-career-readiness/assessment/map-a"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dese.mo.gov/educator-quality/educator-development/missouri-model-standards" TargetMode="External"/><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1.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hyperlink" Target="https://dese.mo.gov/college-career-readiness/curriculum/english-language-arts" TargetMode="External"/><Relationship Id="rId2" Type="http://schemas.openxmlformats.org/officeDocument/2006/relationships/notesSlide" Target="../notesSlides/notesSlide35.xml"/><Relationship Id="rId1" Type="http://schemas.openxmlformats.org/officeDocument/2006/relationships/slideLayout" Target="../slideLayouts/slideLayout18.xml"/><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hyperlink" Target="https://dese.mo.gov/college-career-readiness/curriculum/mathematics#mini-panel-math1" TargetMode="External"/><Relationship Id="rId2" Type="http://schemas.openxmlformats.org/officeDocument/2006/relationships/notesSlide" Target="../notesSlides/notesSlide39.xml"/><Relationship Id="rId1" Type="http://schemas.openxmlformats.org/officeDocument/2006/relationships/slideLayout" Target="../slideLayouts/slideLayout18.xml"/><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hyperlink" Target="https://sites.ed.gov/idea/files/idea/policy/speced/guid/idea/memosdcltrs/guidance-on-fape-11-17-2015.pdf" TargetMode="External"/><Relationship Id="rId2" Type="http://schemas.openxmlformats.org/officeDocument/2006/relationships/slideLayout" Target="../slideLayouts/slideLayout11.xml"/><Relationship Id="rId1" Type="http://schemas.openxmlformats.org/officeDocument/2006/relationships/themeOverride" Target="../theme/themeOverride3.xml"/><Relationship Id="rId6" Type="http://schemas.openxmlformats.org/officeDocument/2006/relationships/hyperlink" Target="http://www.dlmpd.com/" TargetMode="External"/><Relationship Id="rId5" Type="http://schemas.openxmlformats.org/officeDocument/2006/relationships/hyperlink" Target="http://www.dynamiclearningmaps.org/content/essential-elements" TargetMode="External"/><Relationship Id="rId4" Type="http://schemas.openxmlformats.org/officeDocument/2006/relationships/hyperlink" Target="http://dese.mo.gov/college-career-readiness/assessment/map-a"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s://dese.mo.gov/college-career-readiness/curriculum/mathematics#mini-panel-math1" TargetMode="External"/><Relationship Id="rId2" Type="http://schemas.openxmlformats.org/officeDocument/2006/relationships/notesSlide" Target="../notesSlides/notesSlide40.xml"/><Relationship Id="rId1" Type="http://schemas.openxmlformats.org/officeDocument/2006/relationships/slideLayout" Target="../slideLayouts/slideLayout18.xml"/><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hyperlink" Target="http://dynamiclearningmaps.org/content/what-learning-map-model" TargetMode="External"/><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hyperlink" Target="http://dynamiclearningmaps.org/content/educator-resource-page/ELA" TargetMode="External"/><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hyperlink" Target="http://dynamiclearningmaps.org/content/educator-resource-page/ELA" TargetMode="External"/><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1.xml"/><Relationship Id="rId1" Type="http://schemas.openxmlformats.org/officeDocument/2006/relationships/themeOverride" Target="../theme/themeOverride4.xml"/></Relationships>
</file>

<file path=ppt/slides/_rels/slide50.xml.rels><?xml version="1.0" encoding="UTF-8" standalone="yes"?>
<Relationships xmlns="http://schemas.openxmlformats.org/package/2006/relationships"><Relationship Id="rId3" Type="http://schemas.openxmlformats.org/officeDocument/2006/relationships/hyperlink" Target="http://dlmpd.com/dlm-claims-and-conceptual-areas" TargetMode="External"/><Relationship Id="rId2" Type="http://schemas.openxmlformats.org/officeDocument/2006/relationships/notesSlide" Target="../notesSlides/notesSlide50.xml"/><Relationship Id="rId1" Type="http://schemas.openxmlformats.org/officeDocument/2006/relationships/slideLayout" Target="../slideLayouts/slideLayout2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hyperlink" Target="http://dlmpd.com/dlm-claims-and-conceptual-areas" TargetMode="External"/><Relationship Id="rId2" Type="http://schemas.openxmlformats.org/officeDocument/2006/relationships/notesSlide" Target="../notesSlides/notesSlide52.xml"/><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hyperlink" Target="http://dynamiclearningmaps.org/" TargetMode="External"/><Relationship Id="rId2" Type="http://schemas.openxmlformats.org/officeDocument/2006/relationships/notesSlide" Target="../notesSlides/notesSlide55.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hyperlink" Target="http://dese.mo.gov/college-career-readiness/assessment/map-a" TargetMode="External"/><Relationship Id="rId2" Type="http://schemas.openxmlformats.org/officeDocument/2006/relationships/notesSlide" Target="../notesSlides/notesSlide58.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hyperlink" Target="http://dynamiclearningmaps.org/content/educator-resource" TargetMode="External"/><Relationship Id="rId2" Type="http://schemas.openxmlformats.org/officeDocument/2006/relationships/notesSlide" Target="../notesSlides/notesSlide59.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1.xml"/><Relationship Id="rId1" Type="http://schemas.openxmlformats.org/officeDocument/2006/relationships/themeOverride" Target="../theme/themeOverride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hyperlink" Target="http://www.dese.mo.gov/" TargetMode="External"/><Relationship Id="rId2" Type="http://schemas.openxmlformats.org/officeDocument/2006/relationships/notesSlide" Target="../notesSlides/notesSlide61.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hyperlink" Target="http://www.dynamiclearningmaps.org/sites/default/files/documents/ERP/foundational_maps-all_grades.pdf" TargetMode="External"/><Relationship Id="rId2" Type="http://schemas.openxmlformats.org/officeDocument/2006/relationships/notesSlide" Target="../notesSlides/notesSlide63.xml"/><Relationship Id="rId1" Type="http://schemas.openxmlformats.org/officeDocument/2006/relationships/slideLayout" Target="../slideLayouts/slideLayout18.xml"/><Relationship Id="rId4" Type="http://schemas.openxmlformats.org/officeDocument/2006/relationships/image" Target="../media/image61.jpeg"/></Relationships>
</file>

<file path=ppt/slides/_rels/slide64.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notesSlide" Target="../notesSlides/notesSlide64.xml"/><Relationship Id="rId1" Type="http://schemas.openxmlformats.org/officeDocument/2006/relationships/slideLayout" Target="../slideLayouts/slideLayout18.xml"/><Relationship Id="rId4" Type="http://schemas.openxmlformats.org/officeDocument/2006/relationships/image" Target="../media/image63.jpe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1.xml"/></Relationships>
</file>

<file path=ppt/slides/_rels/slide66.xml.rels><?xml version="1.0" encoding="UTF-8" standalone="yes"?>
<Relationships xmlns="http://schemas.openxmlformats.org/package/2006/relationships"><Relationship Id="rId3" Type="http://schemas.openxmlformats.org/officeDocument/2006/relationships/hyperlink" Target="Adapted%20from%20Dynamiclearningmaps.org/" TargetMode="External"/><Relationship Id="rId2" Type="http://schemas.openxmlformats.org/officeDocument/2006/relationships/notesSlide" Target="../notesSlides/notesSlide66.xml"/><Relationship Id="rId1" Type="http://schemas.openxmlformats.org/officeDocument/2006/relationships/slideLayout" Target="../slideLayouts/slideLayout21.xml"/></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7.xml"/><Relationship Id="rId1" Type="http://schemas.openxmlformats.org/officeDocument/2006/relationships/slideLayout" Target="../slideLayouts/slideLayout2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8.xml.rels><?xml version="1.0" encoding="UTF-8" standalone="yes"?>
<Relationships xmlns="http://schemas.openxmlformats.org/package/2006/relationships"><Relationship Id="rId3" Type="http://schemas.openxmlformats.org/officeDocument/2006/relationships/hyperlink" Target="https://dese.mo.gov/college-career-readiness/assessment/map-a" TargetMode="External"/><Relationship Id="rId2" Type="http://schemas.openxmlformats.org/officeDocument/2006/relationships/notesSlide" Target="../notesSlides/notesSlide68.xml"/><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18.xml"/><Relationship Id="rId1" Type="http://schemas.openxmlformats.org/officeDocument/2006/relationships/tags" Target="../tags/tag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notesSlide" Target="../notesSlides/notesSlide74.xml"/><Relationship Id="rId1" Type="http://schemas.openxmlformats.org/officeDocument/2006/relationships/slideLayout" Target="../slideLayouts/slideLayout18.xml"/><Relationship Id="rId4" Type="http://schemas.openxmlformats.org/officeDocument/2006/relationships/image" Target="../media/image63.jpe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80.xml"/><Relationship Id="rId1" Type="http://schemas.openxmlformats.org/officeDocument/2006/relationships/slideLayout" Target="../slideLayouts/slideLayout2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3" Type="http://schemas.openxmlformats.org/officeDocument/2006/relationships/hyperlink" Target="http://dynamiclearningmaps.org/" TargetMode="External"/><Relationship Id="rId2" Type="http://schemas.openxmlformats.org/officeDocument/2006/relationships/notesSlide" Target="../notesSlides/notesSlide83.xml"/><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5.xml"/><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6.xml"/><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notesSlide" Target="../notesSlides/notesSlide87.xml"/><Relationship Id="rId1" Type="http://schemas.openxmlformats.org/officeDocument/2006/relationships/slideLayout" Target="../slideLayouts/slideLayout18.xml"/><Relationship Id="rId4" Type="http://schemas.openxmlformats.org/officeDocument/2006/relationships/image" Target="../media/image63.jpe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90.xml.rels><?xml version="1.0" encoding="UTF-8" standalone="yes"?>
<Relationships xmlns="http://schemas.openxmlformats.org/package/2006/relationships"><Relationship Id="rId3" Type="http://schemas.openxmlformats.org/officeDocument/2006/relationships/hyperlink" Target="http://dynamiclearningmaps.org/content/educator-resource-page/ELA" TargetMode="External"/><Relationship Id="rId2" Type="http://schemas.openxmlformats.org/officeDocument/2006/relationships/notesSlide" Target="../notesSlides/notesSlide90.xml"/><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3" Type="http://schemas.openxmlformats.org/officeDocument/2006/relationships/hyperlink" Target="http://dynamiclearningmaps.org/content/educator-resource-page/ELA" TargetMode="External"/><Relationship Id="rId2" Type="http://schemas.openxmlformats.org/officeDocument/2006/relationships/notesSlide" Target="../notesSlides/notesSlide92.xml"/><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3" Type="http://schemas.openxmlformats.org/officeDocument/2006/relationships/hyperlink" Target="http://dynamiclearningmaps.org/content/educator-resource-page/ELA" TargetMode="External"/><Relationship Id="rId2" Type="http://schemas.openxmlformats.org/officeDocument/2006/relationships/notesSlide" Target="../notesSlides/notesSlide93.xml"/><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3" Type="http://schemas.openxmlformats.org/officeDocument/2006/relationships/hyperlink" Target="http://dynamiclearningmaps.org/content/educator-resource-page/ELA" TargetMode="External"/><Relationship Id="rId2" Type="http://schemas.openxmlformats.org/officeDocument/2006/relationships/notesSlide" Target="../notesSlides/notesSlide94.xml"/><Relationship Id="rId1" Type="http://schemas.openxmlformats.org/officeDocument/2006/relationships/slideLayout" Target="../slideLayouts/slideLayout18.xml"/></Relationships>
</file>

<file path=ppt/slides/_rels/slide95.xml.rels><?xml version="1.0" encoding="UTF-8" standalone="yes"?>
<Relationships xmlns="http://schemas.openxmlformats.org/package/2006/relationships"><Relationship Id="rId3" Type="http://schemas.openxmlformats.org/officeDocument/2006/relationships/hyperlink" Target="http://dynamiclearningmaps.org/content/educator-resource-page/ELA" TargetMode="External"/><Relationship Id="rId2" Type="http://schemas.openxmlformats.org/officeDocument/2006/relationships/notesSlide" Target="../notesSlides/notesSlide95.xml"/><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3" Type="http://schemas.openxmlformats.org/officeDocument/2006/relationships/hyperlink" Target="http://dynamiclearningmaps.org/content/educator-resource-page/ELA" TargetMode="External"/><Relationship Id="rId2" Type="http://schemas.openxmlformats.org/officeDocument/2006/relationships/notesSlide" Target="../notesSlides/notesSlide96.xml"/><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3" Type="http://schemas.openxmlformats.org/officeDocument/2006/relationships/hyperlink" Target="http://dynamiclearningmaps.org/content/educator-resource-page/ELA" TargetMode="External"/><Relationship Id="rId2" Type="http://schemas.openxmlformats.org/officeDocument/2006/relationships/notesSlide" Target="../notesSlides/notesSlide97.xml"/><Relationship Id="rId1" Type="http://schemas.openxmlformats.org/officeDocument/2006/relationships/slideLayout" Target="../slideLayouts/slideLayout18.xml"/></Relationships>
</file>

<file path=ppt/slides/_rels/slide98.xml.rels><?xml version="1.0" encoding="UTF-8" standalone="yes"?>
<Relationships xmlns="http://schemas.openxmlformats.org/package/2006/relationships"><Relationship Id="rId3" Type="http://schemas.openxmlformats.org/officeDocument/2006/relationships/hyperlink" Target="http://dynamiclearningmaps.org/content/educator-resource-page/ELA" TargetMode="External"/><Relationship Id="rId2" Type="http://schemas.openxmlformats.org/officeDocument/2006/relationships/notesSlide" Target="../notesSlides/notesSlide98.xml"/><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3" Type="http://schemas.openxmlformats.org/officeDocument/2006/relationships/hyperlink" Target="http://dynamiclearningmaps.org/content/educator-resource-page/ELA" TargetMode="External"/><Relationship Id="rId2" Type="http://schemas.openxmlformats.org/officeDocument/2006/relationships/notesSlide" Target="../notesSlides/notesSlide9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2082" y="966952"/>
            <a:ext cx="5935717" cy="1528598"/>
          </a:xfrm>
        </p:spPr>
        <p:txBody>
          <a:bodyPr>
            <a:noAutofit/>
          </a:bodyPr>
          <a:lstStyle/>
          <a:p>
            <a:r>
              <a:rPr lang="en-US" dirty="0"/>
              <a:t>Standards-Based IEPs Linked to DLM Essential Elements</a:t>
            </a:r>
          </a:p>
        </p:txBody>
      </p:sp>
      <p:sp>
        <p:nvSpPr>
          <p:cNvPr id="3" name="Text Placeholder 2"/>
          <p:cNvSpPr>
            <a:spLocks noGrp="1"/>
          </p:cNvSpPr>
          <p:nvPr>
            <p:ph type="body" sz="quarter" idx="10"/>
          </p:nvPr>
        </p:nvSpPr>
        <p:spPr/>
        <p:txBody>
          <a:bodyPr/>
          <a:lstStyle/>
          <a:p>
            <a:r>
              <a:rPr lang="en-US"/>
              <a:t>2020</a:t>
            </a:r>
            <a:endParaRPr lang="en-US" dirty="0"/>
          </a:p>
        </p:txBody>
      </p:sp>
      <p:sp>
        <p:nvSpPr>
          <p:cNvPr id="4" name="Text Placeholder 3"/>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39365835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1352550"/>
            <a:ext cx="8229600" cy="2324100"/>
          </a:xfrm>
        </p:spPr>
        <p:txBody>
          <a:bodyPr>
            <a:noAutofit/>
          </a:bodyPr>
          <a:lstStyle/>
          <a:p>
            <a:r>
              <a:rPr lang="en-US" dirty="0">
                <a:solidFill>
                  <a:srgbClr val="004B8E"/>
                </a:solidFill>
              </a:rPr>
              <a:t>When returning from breaks</a:t>
            </a:r>
            <a:r>
              <a:rPr lang="en-US" b="1" dirty="0">
                <a:solidFill>
                  <a:schemeClr val="tx2"/>
                </a:solidFill>
              </a:rPr>
              <a:t>, please be on time</a:t>
            </a:r>
          </a:p>
          <a:p>
            <a:r>
              <a:rPr lang="en-US" b="1" dirty="0">
                <a:solidFill>
                  <a:schemeClr val="tx2"/>
                </a:solidFill>
              </a:rPr>
              <a:t>Take care of yourself</a:t>
            </a:r>
          </a:p>
          <a:p>
            <a:r>
              <a:rPr lang="en-US" dirty="0">
                <a:solidFill>
                  <a:srgbClr val="004B8E"/>
                </a:solidFill>
              </a:rPr>
              <a:t>Are there other norms that we need to include</a:t>
            </a:r>
          </a:p>
        </p:txBody>
      </p:sp>
      <p:sp>
        <p:nvSpPr>
          <p:cNvPr id="3" name="Title 2"/>
          <p:cNvSpPr>
            <a:spLocks noGrp="1"/>
          </p:cNvSpPr>
          <p:nvPr>
            <p:ph type="title"/>
          </p:nvPr>
        </p:nvSpPr>
        <p:spPr>
          <a:xfrm>
            <a:off x="152400" y="628650"/>
            <a:ext cx="8839200" cy="800100"/>
          </a:xfrm>
        </p:spPr>
        <p:txBody>
          <a:bodyPr>
            <a:noAutofit/>
          </a:bodyPr>
          <a:lstStyle/>
          <a:p>
            <a:r>
              <a:rPr lang="en-US" dirty="0"/>
              <a:t>Virtual Working Agreements</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10</a:t>
            </a:fld>
            <a:endParaRPr lang="en-US"/>
          </a:p>
        </p:txBody>
      </p:sp>
    </p:spTree>
    <p:extLst>
      <p:ext uri="{BB962C8B-B14F-4D97-AF65-F5344CB8AC3E}">
        <p14:creationId xmlns:p14="http://schemas.microsoft.com/office/powerpoint/2010/main" val="138161400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Content Placeholder 2"/>
          <p:cNvSpPr>
            <a:spLocks noGrp="1"/>
          </p:cNvSpPr>
          <p:nvPr>
            <p:ph sz="quarter" idx="10"/>
          </p:nvPr>
        </p:nvSpPr>
        <p:spPr>
          <a:xfrm>
            <a:off x="152400" y="1504950"/>
            <a:ext cx="8839200" cy="3638550"/>
          </a:xfrm>
        </p:spPr>
        <p:txBody>
          <a:bodyPr>
            <a:normAutofit/>
          </a:bodyPr>
          <a:lstStyle/>
          <a:p>
            <a:r>
              <a:rPr lang="en-US" dirty="0"/>
              <a:t>What does a child need to know and be able to do after one IEP cycle?</a:t>
            </a:r>
          </a:p>
          <a:p>
            <a:r>
              <a:rPr lang="en-US" dirty="0"/>
              <a:t>Time-bound goals and objectives enable you to monitor progress at regular intervals.</a:t>
            </a:r>
          </a:p>
          <a:p>
            <a:pPr marL="0" indent="0" algn="r">
              <a:buNone/>
            </a:pPr>
            <a:endParaRPr lang="en-US" sz="3000" dirty="0">
              <a:hlinkClick r:id="rId3"/>
            </a:endParaRPr>
          </a:p>
          <a:p>
            <a:pPr marL="0" indent="0" algn="r">
              <a:buNone/>
            </a:pPr>
            <a:endParaRPr lang="en-US" sz="1600" dirty="0">
              <a:hlinkClick r:id="rId3"/>
            </a:endParaRPr>
          </a:p>
        </p:txBody>
      </p:sp>
      <p:sp>
        <p:nvSpPr>
          <p:cNvPr id="20482" name="Title 1"/>
          <p:cNvSpPr>
            <a:spLocks noGrp="1"/>
          </p:cNvSpPr>
          <p:nvPr>
            <p:ph type="title"/>
          </p:nvPr>
        </p:nvSpPr>
        <p:spPr>
          <a:xfrm>
            <a:off x="152400" y="628650"/>
            <a:ext cx="8839200" cy="800100"/>
          </a:xfrm>
        </p:spPr>
        <p:txBody>
          <a:bodyPr>
            <a:noAutofit/>
          </a:bodyPr>
          <a:lstStyle/>
          <a:p>
            <a:pPr defTabSz="683412">
              <a:defRPr/>
            </a:pPr>
            <a:r>
              <a:rPr lang="en-US" sz="4400" dirty="0">
                <a:solidFill>
                  <a:srgbClr val="003399"/>
                </a:solidFill>
                <a:latin typeface="Arial" pitchFamily="34" charset="0"/>
                <a:cs typeface="Arial" pitchFamily="34" charset="0"/>
              </a:rPr>
              <a:t>Time Bound</a:t>
            </a:r>
          </a:p>
        </p:txBody>
      </p:sp>
      <p:sp>
        <p:nvSpPr>
          <p:cNvPr id="5" name="Slide Number Placeholder 4"/>
          <p:cNvSpPr>
            <a:spLocks noGrp="1"/>
          </p:cNvSpPr>
          <p:nvPr>
            <p:ph type="sldNum" sz="quarter" idx="4"/>
          </p:nvPr>
        </p:nvSpPr>
        <p:spPr/>
        <p:txBody>
          <a:bodyPr/>
          <a:lstStyle/>
          <a:p>
            <a:fld id="{3B745311-16E5-4BEF-BFE6-36758A3427EB}" type="slidenum">
              <a:rPr lang="en-US" smtClean="0"/>
              <a:pPr/>
              <a:t>100</a:t>
            </a:fld>
            <a:endParaRPr lang="en-US"/>
          </a:p>
        </p:txBody>
      </p:sp>
    </p:spTree>
    <p:extLst>
      <p:ext uri="{BB962C8B-B14F-4D97-AF65-F5344CB8AC3E}">
        <p14:creationId xmlns:p14="http://schemas.microsoft.com/office/powerpoint/2010/main" val="349976325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28650"/>
            <a:ext cx="8839200" cy="800100"/>
          </a:xfrm>
        </p:spPr>
        <p:txBody>
          <a:bodyPr>
            <a:normAutofit/>
          </a:bodyPr>
          <a:lstStyle/>
          <a:p>
            <a:r>
              <a:rPr lang="en-US" sz="4400" dirty="0"/>
              <a:t>Step Six</a:t>
            </a:r>
          </a:p>
        </p:txBody>
      </p:sp>
      <p:sp>
        <p:nvSpPr>
          <p:cNvPr id="6" name="Slide Number Placeholder 5"/>
          <p:cNvSpPr>
            <a:spLocks noGrp="1"/>
          </p:cNvSpPr>
          <p:nvPr>
            <p:ph type="sldNum" sz="quarter" idx="4"/>
          </p:nvPr>
        </p:nvSpPr>
        <p:spPr/>
        <p:txBody>
          <a:bodyPr/>
          <a:lstStyle/>
          <a:p>
            <a:fld id="{3B745311-16E5-4BEF-BFE6-36758A3427EB}" type="slidenum">
              <a:rPr lang="en-US" smtClean="0"/>
              <a:pPr/>
              <a:t>101</a:t>
            </a:fld>
            <a:endParaRPr lang="en-US"/>
          </a:p>
        </p:txBody>
      </p:sp>
      <p:sp>
        <p:nvSpPr>
          <p:cNvPr id="3" name="Content Placeholder 2"/>
          <p:cNvSpPr>
            <a:spLocks noGrp="1"/>
          </p:cNvSpPr>
          <p:nvPr>
            <p:ph sz="quarter" idx="10"/>
          </p:nvPr>
        </p:nvSpPr>
        <p:spPr>
          <a:xfrm>
            <a:off x="152400" y="1695450"/>
            <a:ext cx="8839200" cy="3314700"/>
          </a:xfrm>
        </p:spPr>
        <p:txBody>
          <a:bodyPr>
            <a:normAutofit/>
          </a:bodyPr>
          <a:lstStyle/>
          <a:p>
            <a:pPr marL="114300" indent="0" algn="ctr">
              <a:buNone/>
            </a:pPr>
            <a:r>
              <a:rPr lang="en-US" sz="4000" dirty="0"/>
              <a:t>For each goal, develop benchmarks or </a:t>
            </a:r>
            <a:br>
              <a:rPr lang="en-US" sz="4000" dirty="0"/>
            </a:br>
            <a:r>
              <a:rPr lang="en-US" sz="4000" dirty="0"/>
              <a:t>short-term objectives that align with SMART goals</a:t>
            </a:r>
          </a:p>
        </p:txBody>
      </p:sp>
    </p:spTree>
    <p:extLst>
      <p:ext uri="{BB962C8B-B14F-4D97-AF65-F5344CB8AC3E}">
        <p14:creationId xmlns:p14="http://schemas.microsoft.com/office/powerpoint/2010/main" val="29957568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304800" y="1657350"/>
            <a:ext cx="7924800" cy="3238500"/>
          </a:xfrm>
        </p:spPr>
        <p:txBody>
          <a:bodyPr>
            <a:normAutofit/>
          </a:bodyPr>
          <a:lstStyle/>
          <a:p>
            <a:r>
              <a:rPr lang="en-US" dirty="0"/>
              <a:t>Required ONLY for those students taking the MAP-A</a:t>
            </a:r>
          </a:p>
          <a:p>
            <a:r>
              <a:rPr lang="en-US" dirty="0"/>
              <a:t>ALL goals on IEP for a student taking the MAP-A must include benchmarks or short-term objectives</a:t>
            </a:r>
          </a:p>
          <a:p>
            <a:pPr lvl="1"/>
            <a:r>
              <a:rPr lang="en-US" dirty="0"/>
              <a:t>Including ALL related service goals</a:t>
            </a:r>
          </a:p>
        </p:txBody>
      </p:sp>
      <p:sp>
        <p:nvSpPr>
          <p:cNvPr id="2" name="Title 1"/>
          <p:cNvSpPr>
            <a:spLocks noGrp="1"/>
          </p:cNvSpPr>
          <p:nvPr>
            <p:ph type="title"/>
          </p:nvPr>
        </p:nvSpPr>
        <p:spPr/>
        <p:txBody>
          <a:bodyPr>
            <a:normAutofit/>
          </a:bodyPr>
          <a:lstStyle/>
          <a:p>
            <a:r>
              <a:rPr lang="en-US" dirty="0">
                <a:solidFill>
                  <a:srgbClr val="003399"/>
                </a:solidFill>
              </a:rPr>
              <a:t>Benchmarks or Short-Term Objectives</a:t>
            </a:r>
            <a:endParaRPr lang="en-US" sz="2700" dirty="0">
              <a:solidFill>
                <a:srgbClr val="003399"/>
              </a:solidFill>
            </a:endParaRPr>
          </a:p>
        </p:txBody>
      </p:sp>
      <p:sp>
        <p:nvSpPr>
          <p:cNvPr id="6" name="Slide Number Placeholder 5"/>
          <p:cNvSpPr>
            <a:spLocks noGrp="1"/>
          </p:cNvSpPr>
          <p:nvPr>
            <p:ph type="sldNum" sz="quarter" idx="4"/>
          </p:nvPr>
        </p:nvSpPr>
        <p:spPr/>
        <p:txBody>
          <a:bodyPr/>
          <a:lstStyle/>
          <a:p>
            <a:fld id="{3B745311-16E5-4BEF-BFE6-36758A3427EB}" type="slidenum">
              <a:rPr lang="en-US" smtClean="0"/>
              <a:pPr/>
              <a:t>102</a:t>
            </a:fld>
            <a:endParaRPr lang="en-US"/>
          </a:p>
        </p:txBody>
      </p:sp>
    </p:spTree>
    <p:extLst>
      <p:ext uri="{BB962C8B-B14F-4D97-AF65-F5344CB8AC3E}">
        <p14:creationId xmlns:p14="http://schemas.microsoft.com/office/powerpoint/2010/main" val="23358146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619250"/>
            <a:ext cx="7772400" cy="3314700"/>
          </a:xfrm>
        </p:spPr>
        <p:txBody>
          <a:bodyPr/>
          <a:lstStyle/>
          <a:p>
            <a:pPr marL="0" indent="0">
              <a:buNone/>
            </a:pPr>
            <a:r>
              <a:rPr lang="en-US" sz="3600" b="1" dirty="0"/>
              <a:t>Purpose</a:t>
            </a:r>
          </a:p>
          <a:p>
            <a:pPr marL="0" indent="0">
              <a:buNone/>
            </a:pPr>
            <a:r>
              <a:rPr lang="en-US" sz="3600" dirty="0"/>
              <a:t>Specify intermediate progress toward the goal that allows you to determine whether progress is sufficient to meet the goal.</a:t>
            </a:r>
          </a:p>
        </p:txBody>
      </p:sp>
      <p:sp>
        <p:nvSpPr>
          <p:cNvPr id="2" name="Title 1"/>
          <p:cNvSpPr>
            <a:spLocks noGrp="1"/>
          </p:cNvSpPr>
          <p:nvPr>
            <p:ph type="title"/>
          </p:nvPr>
        </p:nvSpPr>
        <p:spPr/>
        <p:txBody>
          <a:bodyPr>
            <a:normAutofit/>
          </a:bodyPr>
          <a:lstStyle/>
          <a:p>
            <a:r>
              <a:rPr lang="en-US" dirty="0">
                <a:solidFill>
                  <a:srgbClr val="003399"/>
                </a:solidFill>
              </a:rPr>
              <a:t>Benchmarks or Short-Term Objectives</a:t>
            </a:r>
          </a:p>
        </p:txBody>
      </p:sp>
      <p:sp>
        <p:nvSpPr>
          <p:cNvPr id="6" name="Slide Number Placeholder 5"/>
          <p:cNvSpPr>
            <a:spLocks noGrp="1"/>
          </p:cNvSpPr>
          <p:nvPr>
            <p:ph type="sldNum" sz="quarter" idx="4"/>
          </p:nvPr>
        </p:nvSpPr>
        <p:spPr/>
        <p:txBody>
          <a:bodyPr/>
          <a:lstStyle/>
          <a:p>
            <a:fld id="{3B745311-16E5-4BEF-BFE6-36758A3427EB}" type="slidenum">
              <a:rPr lang="en-US" smtClean="0"/>
              <a:pPr/>
              <a:t>103</a:t>
            </a:fld>
            <a:endParaRPr lang="en-US"/>
          </a:p>
        </p:txBody>
      </p:sp>
    </p:spTree>
    <p:extLst>
      <p:ext uri="{BB962C8B-B14F-4D97-AF65-F5344CB8AC3E}">
        <p14:creationId xmlns:p14="http://schemas.microsoft.com/office/powerpoint/2010/main" val="11819260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619250"/>
            <a:ext cx="7772400" cy="3314700"/>
          </a:xfrm>
        </p:spPr>
        <p:txBody>
          <a:bodyPr/>
          <a:lstStyle/>
          <a:p>
            <a:pPr marL="571500" indent="-571500"/>
            <a:r>
              <a:rPr lang="en-US" sz="3600" dirty="0"/>
              <a:t>Is a sequential, progressive, intermediate measure of progress toward a goal</a:t>
            </a:r>
          </a:p>
          <a:p>
            <a:pPr marL="571500" indent="-571500"/>
            <a:r>
              <a:rPr lang="en-US" sz="3600" dirty="0"/>
              <a:t>Is a restatement of the goal with a different criterion</a:t>
            </a:r>
          </a:p>
        </p:txBody>
      </p:sp>
      <p:sp>
        <p:nvSpPr>
          <p:cNvPr id="2" name="Title 1"/>
          <p:cNvSpPr>
            <a:spLocks noGrp="1"/>
          </p:cNvSpPr>
          <p:nvPr>
            <p:ph type="title"/>
          </p:nvPr>
        </p:nvSpPr>
        <p:spPr/>
        <p:txBody>
          <a:bodyPr>
            <a:normAutofit/>
          </a:bodyPr>
          <a:lstStyle/>
          <a:p>
            <a:r>
              <a:rPr lang="en-US" dirty="0">
                <a:solidFill>
                  <a:srgbClr val="003399"/>
                </a:solidFill>
              </a:rPr>
              <a:t>Short-Term Objective</a:t>
            </a:r>
          </a:p>
        </p:txBody>
      </p:sp>
      <p:sp>
        <p:nvSpPr>
          <p:cNvPr id="6" name="Slide Number Placeholder 5"/>
          <p:cNvSpPr>
            <a:spLocks noGrp="1"/>
          </p:cNvSpPr>
          <p:nvPr>
            <p:ph type="sldNum" sz="quarter" idx="4"/>
          </p:nvPr>
        </p:nvSpPr>
        <p:spPr/>
        <p:txBody>
          <a:bodyPr/>
          <a:lstStyle/>
          <a:p>
            <a:fld id="{3B745311-16E5-4BEF-BFE6-36758A3427EB}" type="slidenum">
              <a:rPr lang="en-US" smtClean="0"/>
              <a:pPr/>
              <a:t>104</a:t>
            </a:fld>
            <a:endParaRPr lang="en-US"/>
          </a:p>
        </p:txBody>
      </p:sp>
    </p:spTree>
    <p:extLst>
      <p:ext uri="{BB962C8B-B14F-4D97-AF65-F5344CB8AC3E}">
        <p14:creationId xmlns:p14="http://schemas.microsoft.com/office/powerpoint/2010/main" val="249824753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381000" y="1619250"/>
            <a:ext cx="7848600" cy="3314700"/>
          </a:xfrm>
        </p:spPr>
        <p:txBody>
          <a:bodyPr>
            <a:normAutofit fontScale="85000" lnSpcReduction="10000"/>
          </a:bodyPr>
          <a:lstStyle/>
          <a:p>
            <a:r>
              <a:rPr lang="en-US" sz="3600" dirty="0"/>
              <a:t>Are milestones that describe content to be learned or skills to be performed</a:t>
            </a:r>
          </a:p>
          <a:p>
            <a:r>
              <a:rPr lang="en-US" sz="3600" dirty="0"/>
              <a:t>Are distinct skills that are often independent of each other but must be combined to meet the measurable annual goal</a:t>
            </a:r>
          </a:p>
          <a:p>
            <a:r>
              <a:rPr lang="en-US" sz="3600" dirty="0"/>
              <a:t>Are used when progress is not easily quantified and is based on task analysis</a:t>
            </a:r>
          </a:p>
        </p:txBody>
      </p:sp>
      <p:sp>
        <p:nvSpPr>
          <p:cNvPr id="2" name="Title 1"/>
          <p:cNvSpPr>
            <a:spLocks noGrp="1"/>
          </p:cNvSpPr>
          <p:nvPr>
            <p:ph type="title"/>
          </p:nvPr>
        </p:nvSpPr>
        <p:spPr/>
        <p:txBody>
          <a:bodyPr>
            <a:normAutofit/>
          </a:bodyPr>
          <a:lstStyle/>
          <a:p>
            <a:r>
              <a:rPr lang="en-US" dirty="0">
                <a:solidFill>
                  <a:srgbClr val="003399"/>
                </a:solidFill>
              </a:rPr>
              <a:t>Benchmark</a:t>
            </a:r>
          </a:p>
        </p:txBody>
      </p:sp>
      <p:sp>
        <p:nvSpPr>
          <p:cNvPr id="6" name="Slide Number Placeholder 5"/>
          <p:cNvSpPr>
            <a:spLocks noGrp="1"/>
          </p:cNvSpPr>
          <p:nvPr>
            <p:ph type="sldNum" sz="quarter" idx="4"/>
          </p:nvPr>
        </p:nvSpPr>
        <p:spPr/>
        <p:txBody>
          <a:bodyPr/>
          <a:lstStyle/>
          <a:p>
            <a:fld id="{3B745311-16E5-4BEF-BFE6-36758A3427EB}" type="slidenum">
              <a:rPr lang="en-US" smtClean="0"/>
              <a:pPr/>
              <a:t>105</a:t>
            </a:fld>
            <a:endParaRPr lang="en-US"/>
          </a:p>
        </p:txBody>
      </p:sp>
    </p:spTree>
    <p:extLst>
      <p:ext uri="{BB962C8B-B14F-4D97-AF65-F5344CB8AC3E}">
        <p14:creationId xmlns:p14="http://schemas.microsoft.com/office/powerpoint/2010/main" val="120372334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28650"/>
            <a:ext cx="8839200" cy="800100"/>
          </a:xfrm>
        </p:spPr>
        <p:txBody>
          <a:bodyPr>
            <a:normAutofit/>
          </a:bodyPr>
          <a:lstStyle/>
          <a:p>
            <a:r>
              <a:rPr lang="en-US" dirty="0"/>
              <a:t>Self Reflection</a:t>
            </a:r>
          </a:p>
        </p:txBody>
      </p:sp>
      <p:sp>
        <p:nvSpPr>
          <p:cNvPr id="6" name="Slide Number Placeholder 5"/>
          <p:cNvSpPr>
            <a:spLocks noGrp="1"/>
          </p:cNvSpPr>
          <p:nvPr>
            <p:ph type="sldNum" sz="quarter" idx="4"/>
          </p:nvPr>
        </p:nvSpPr>
        <p:spPr/>
        <p:txBody>
          <a:bodyPr/>
          <a:lstStyle/>
          <a:p>
            <a:fld id="{3B745311-16E5-4BEF-BFE6-36758A3427EB}" type="slidenum">
              <a:rPr lang="en-US" smtClean="0"/>
              <a:pPr/>
              <a:t>106</a:t>
            </a:fld>
            <a:endParaRPr lang="en-US"/>
          </a:p>
        </p:txBody>
      </p:sp>
      <p:pic>
        <p:nvPicPr>
          <p:cNvPr id="10" name="Picture 3" descr="C:\Users\ssee\AppData\Local\Microsoft\Windows\Temporary Internet Files\Content.IE5\4B93DNV0\graphic-organizers1[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560" y="1574005"/>
            <a:ext cx="5376640" cy="337210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7987157" y="4705350"/>
            <a:ext cx="1037520" cy="302462"/>
          </a:xfrm>
          <a:prstGeom prst="rect">
            <a:avLst/>
          </a:prstGeom>
          <a:solidFill>
            <a:srgbClr val="FFFF00"/>
          </a:solidFill>
        </p:spPr>
        <p:txBody>
          <a:bodyPr wrap="square" rtlCol="0">
            <a:spAutoFit/>
          </a:bodyPr>
          <a:lstStyle/>
          <a:p>
            <a:r>
              <a:rPr lang="en-US" sz="1350" dirty="0"/>
              <a:t>HO #5</a:t>
            </a:r>
          </a:p>
        </p:txBody>
      </p:sp>
      <p:pic>
        <p:nvPicPr>
          <p:cNvPr id="7" name="Picture 2" descr="C:\Users\ssee\AppData\Local\Microsoft\Windows\Temporary Internet Files\Content.IE5\BB1L8XZP\edward-bear-looking-into-a-mirror-00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4411" y="1809750"/>
            <a:ext cx="2827189" cy="2785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183642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52400" y="2738795"/>
            <a:ext cx="8763000" cy="769441"/>
          </a:xfrm>
        </p:spPr>
        <p:txBody>
          <a:bodyPr/>
          <a:lstStyle/>
          <a:p>
            <a:r>
              <a:rPr lang="en-US" sz="4400" dirty="0"/>
              <a:t>Essential Elements in Practice</a:t>
            </a:r>
          </a:p>
        </p:txBody>
      </p:sp>
    </p:spTree>
    <p:extLst>
      <p:ext uri="{BB962C8B-B14F-4D97-AF65-F5344CB8AC3E}">
        <p14:creationId xmlns:p14="http://schemas.microsoft.com/office/powerpoint/2010/main" val="338914694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0"/>
          </p:nvPr>
        </p:nvSpPr>
        <p:spPr/>
        <p:txBody>
          <a:bodyPr/>
          <a:lstStyle/>
          <a:p>
            <a:r>
              <a:rPr lang="en-US" dirty="0"/>
              <a:t>Read and reflect upon Sam’s Goals</a:t>
            </a:r>
          </a:p>
          <a:p>
            <a:r>
              <a:rPr lang="en-US" dirty="0"/>
              <a:t>Read and reflect upon your Student’s Goal</a:t>
            </a:r>
          </a:p>
        </p:txBody>
      </p:sp>
      <p:sp>
        <p:nvSpPr>
          <p:cNvPr id="4" name="Title 3"/>
          <p:cNvSpPr>
            <a:spLocks noGrp="1"/>
          </p:cNvSpPr>
          <p:nvPr>
            <p:ph type="title"/>
          </p:nvPr>
        </p:nvSpPr>
        <p:spPr/>
        <p:txBody>
          <a:bodyPr/>
          <a:lstStyle/>
          <a:p>
            <a:r>
              <a:rPr lang="en-US" dirty="0"/>
              <a:t>Activity in Writing Goals</a:t>
            </a:r>
          </a:p>
        </p:txBody>
      </p:sp>
      <p:sp>
        <p:nvSpPr>
          <p:cNvPr id="6" name="TextBox 5"/>
          <p:cNvSpPr txBox="1"/>
          <p:nvPr/>
        </p:nvSpPr>
        <p:spPr>
          <a:xfrm>
            <a:off x="7696200" y="4705350"/>
            <a:ext cx="1447800" cy="369332"/>
          </a:xfrm>
          <a:prstGeom prst="rect">
            <a:avLst/>
          </a:prstGeom>
          <a:solidFill>
            <a:srgbClr val="FFFF00"/>
          </a:solidFill>
        </p:spPr>
        <p:txBody>
          <a:bodyPr wrap="square" rtlCol="0">
            <a:spAutoFit/>
          </a:bodyPr>
          <a:lstStyle/>
          <a:p>
            <a:r>
              <a:rPr lang="en-US" dirty="0"/>
              <a:t>HO #8 and #9</a:t>
            </a:r>
          </a:p>
        </p:txBody>
      </p:sp>
      <p:sp>
        <p:nvSpPr>
          <p:cNvPr id="7" name="Slide Number Placeholder 6"/>
          <p:cNvSpPr>
            <a:spLocks noGrp="1"/>
          </p:cNvSpPr>
          <p:nvPr>
            <p:ph type="sldNum" sz="quarter" idx="4"/>
          </p:nvPr>
        </p:nvSpPr>
        <p:spPr/>
        <p:txBody>
          <a:bodyPr/>
          <a:lstStyle/>
          <a:p>
            <a:fld id="{3B745311-16E5-4BEF-BFE6-36758A3427EB}" type="slidenum">
              <a:rPr lang="en-US" smtClean="0"/>
              <a:pPr/>
              <a:t>108</a:t>
            </a:fld>
            <a:endParaRPr lang="en-US"/>
          </a:p>
        </p:txBody>
      </p:sp>
    </p:spTree>
    <p:extLst>
      <p:ext uri="{BB962C8B-B14F-4D97-AF65-F5344CB8AC3E}">
        <p14:creationId xmlns:p14="http://schemas.microsoft.com/office/powerpoint/2010/main" val="11835303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52400" y="2801600"/>
            <a:ext cx="8763000" cy="1446550"/>
          </a:xfrm>
        </p:spPr>
        <p:txBody>
          <a:bodyPr/>
          <a:lstStyle/>
          <a:p>
            <a:r>
              <a:rPr lang="en-US" sz="4400" dirty="0"/>
              <a:t>Standards Based IEP Using Essential Elements in Action</a:t>
            </a:r>
          </a:p>
        </p:txBody>
      </p:sp>
    </p:spTree>
    <p:extLst>
      <p:ext uri="{BB962C8B-B14F-4D97-AF65-F5344CB8AC3E}">
        <p14:creationId xmlns:p14="http://schemas.microsoft.com/office/powerpoint/2010/main" val="19611103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628650"/>
            <a:ext cx="8839200" cy="800100"/>
          </a:xfrm>
        </p:spPr>
        <p:txBody>
          <a:bodyPr>
            <a:noAutofit/>
          </a:bodyPr>
          <a:lstStyle/>
          <a:p>
            <a:r>
              <a:rPr lang="en-US" dirty="0"/>
              <a:t>Zoom Features We Will Use Today</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11</a:t>
            </a:fld>
            <a:endParaRPr lang="en-US"/>
          </a:p>
        </p:txBody>
      </p:sp>
      <p:pic>
        <p:nvPicPr>
          <p:cNvPr id="6" name="Google Shape;205;p34"/>
          <p:cNvPicPr preferRelativeResize="0"/>
          <p:nvPr/>
        </p:nvPicPr>
        <p:blipFill>
          <a:blip r:embed="rId3">
            <a:alphaModFix/>
          </a:blip>
          <a:stretch>
            <a:fillRect/>
          </a:stretch>
        </p:blipFill>
        <p:spPr>
          <a:xfrm>
            <a:off x="152400" y="1447251"/>
            <a:ext cx="8686800" cy="3639100"/>
          </a:xfrm>
          <a:prstGeom prst="rect">
            <a:avLst/>
          </a:prstGeom>
          <a:noFill/>
          <a:ln>
            <a:noFill/>
          </a:ln>
        </p:spPr>
      </p:pic>
    </p:spTree>
    <p:extLst>
      <p:ext uri="{BB962C8B-B14F-4D97-AF65-F5344CB8AC3E}">
        <p14:creationId xmlns:p14="http://schemas.microsoft.com/office/powerpoint/2010/main" val="305448779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5605" y="527566"/>
            <a:ext cx="8839200" cy="800100"/>
          </a:xfrm>
        </p:spPr>
        <p:txBody>
          <a:bodyPr/>
          <a:lstStyle/>
          <a:p>
            <a:r>
              <a:rPr lang="en-US" dirty="0"/>
              <a:t>Practice Profile</a:t>
            </a:r>
          </a:p>
        </p:txBody>
      </p:sp>
      <p:sp>
        <p:nvSpPr>
          <p:cNvPr id="4" name="TextBox 3"/>
          <p:cNvSpPr txBox="1"/>
          <p:nvPr/>
        </p:nvSpPr>
        <p:spPr>
          <a:xfrm>
            <a:off x="8260425" y="4774168"/>
            <a:ext cx="883575" cy="369332"/>
          </a:xfrm>
          <a:prstGeom prst="rect">
            <a:avLst/>
          </a:prstGeom>
          <a:solidFill>
            <a:srgbClr val="FFFF00"/>
          </a:solidFill>
        </p:spPr>
        <p:txBody>
          <a:bodyPr wrap="none" rtlCol="0">
            <a:spAutoFit/>
          </a:bodyPr>
          <a:lstStyle/>
          <a:p>
            <a:r>
              <a:rPr lang="en-US"/>
              <a:t>HO #10</a:t>
            </a:r>
            <a:endParaRPr lang="en-US" dirty="0"/>
          </a:p>
        </p:txBody>
      </p:sp>
      <p:sp>
        <p:nvSpPr>
          <p:cNvPr id="6" name="Slide Number Placeholder 5"/>
          <p:cNvSpPr>
            <a:spLocks noGrp="1"/>
          </p:cNvSpPr>
          <p:nvPr>
            <p:ph type="sldNum" sz="quarter" idx="4"/>
          </p:nvPr>
        </p:nvSpPr>
        <p:spPr>
          <a:xfrm>
            <a:off x="8686800" y="133350"/>
            <a:ext cx="457200" cy="273844"/>
          </a:xfrm>
        </p:spPr>
        <p:txBody>
          <a:bodyPr/>
          <a:lstStyle/>
          <a:p>
            <a:fld id="{3B745311-16E5-4BEF-BFE6-36758A3427EB}" type="slidenum">
              <a:rPr lang="en-US" smtClean="0"/>
              <a:pPr/>
              <a:t>110</a:t>
            </a:fld>
            <a:endParaRPr lang="en-US" dirty="0"/>
          </a:p>
        </p:txBody>
      </p:sp>
      <p:sp>
        <p:nvSpPr>
          <p:cNvPr id="2" name="TextBox 1"/>
          <p:cNvSpPr txBox="1"/>
          <p:nvPr/>
        </p:nvSpPr>
        <p:spPr>
          <a:xfrm>
            <a:off x="1600200" y="1925059"/>
            <a:ext cx="3124200" cy="369332"/>
          </a:xfrm>
          <a:prstGeom prst="rect">
            <a:avLst/>
          </a:prstGeom>
          <a:noFill/>
        </p:spPr>
        <p:txBody>
          <a:bodyPr wrap="square" rtlCol="0">
            <a:spAutoFit/>
          </a:bodyPr>
          <a:lstStyle/>
          <a:p>
            <a:r>
              <a:rPr lang="en-US" dirty="0"/>
              <a:t>PUT NEW PP HERE</a:t>
            </a:r>
          </a:p>
        </p:txBody>
      </p:sp>
      <p:graphicFrame>
        <p:nvGraphicFramePr>
          <p:cNvPr id="5" name="Table 4"/>
          <p:cNvGraphicFramePr>
            <a:graphicFrameLocks noGrp="1"/>
          </p:cNvGraphicFramePr>
          <p:nvPr>
            <p:extLst>
              <p:ext uri="{D42A27DB-BD31-4B8C-83A1-F6EECF244321}">
                <p14:modId xmlns:p14="http://schemas.microsoft.com/office/powerpoint/2010/main" val="3396262714"/>
              </p:ext>
            </p:extLst>
          </p:nvPr>
        </p:nvGraphicFramePr>
        <p:xfrm>
          <a:off x="609598" y="1199931"/>
          <a:ext cx="7650826" cy="3391985"/>
        </p:xfrm>
        <a:graphic>
          <a:graphicData uri="http://schemas.openxmlformats.org/drawingml/2006/table">
            <a:tbl>
              <a:tblPr firstRow="1" firstCol="1" bandRow="1">
                <a:tableStyleId>{5C22544A-7EE6-4342-B048-85BDC9FD1C3A}</a:tableStyleId>
              </a:tblPr>
              <a:tblGrid>
                <a:gridCol w="292158">
                  <a:extLst>
                    <a:ext uri="{9D8B030D-6E8A-4147-A177-3AD203B41FA5}">
                      <a16:colId xmlns:a16="http://schemas.microsoft.com/office/drawing/2014/main" val="20000"/>
                    </a:ext>
                  </a:extLst>
                </a:gridCol>
                <a:gridCol w="1262400">
                  <a:extLst>
                    <a:ext uri="{9D8B030D-6E8A-4147-A177-3AD203B41FA5}">
                      <a16:colId xmlns:a16="http://schemas.microsoft.com/office/drawing/2014/main" val="20001"/>
                    </a:ext>
                  </a:extLst>
                </a:gridCol>
                <a:gridCol w="1653206">
                  <a:extLst>
                    <a:ext uri="{9D8B030D-6E8A-4147-A177-3AD203B41FA5}">
                      <a16:colId xmlns:a16="http://schemas.microsoft.com/office/drawing/2014/main" val="20002"/>
                    </a:ext>
                  </a:extLst>
                </a:gridCol>
                <a:gridCol w="1453196">
                  <a:extLst>
                    <a:ext uri="{9D8B030D-6E8A-4147-A177-3AD203B41FA5}">
                      <a16:colId xmlns:a16="http://schemas.microsoft.com/office/drawing/2014/main" val="20003"/>
                    </a:ext>
                  </a:extLst>
                </a:gridCol>
                <a:gridCol w="1494391">
                  <a:extLst>
                    <a:ext uri="{9D8B030D-6E8A-4147-A177-3AD203B41FA5}">
                      <a16:colId xmlns:a16="http://schemas.microsoft.com/office/drawing/2014/main" val="20004"/>
                    </a:ext>
                  </a:extLst>
                </a:gridCol>
                <a:gridCol w="1495475">
                  <a:extLst>
                    <a:ext uri="{9D8B030D-6E8A-4147-A177-3AD203B41FA5}">
                      <a16:colId xmlns:a16="http://schemas.microsoft.com/office/drawing/2014/main" val="20005"/>
                    </a:ext>
                  </a:extLst>
                </a:gridCol>
              </a:tblGrid>
              <a:tr h="280132">
                <a:tc gridSpan="6">
                  <a:txBody>
                    <a:bodyPr/>
                    <a:lstStyle/>
                    <a:p>
                      <a:pPr marL="0" marR="0" algn="ctr">
                        <a:lnSpc>
                          <a:spcPct val="115000"/>
                        </a:lnSpc>
                        <a:spcBef>
                          <a:spcPts val="0"/>
                        </a:spcBef>
                        <a:spcAft>
                          <a:spcPts val="200"/>
                        </a:spcAft>
                      </a:pPr>
                      <a:r>
                        <a:rPr lang="en-US" sz="800" dirty="0">
                          <a:effectLst/>
                        </a:rPr>
                        <a:t>Foundations present in the implementation of each essential component: Commitment to the success of all students and to improving the quality of instruction.</a:t>
                      </a:r>
                      <a:endParaRPr lang="en-US" sz="800" dirty="0">
                        <a:effectLst/>
                        <a:latin typeface="Calibri"/>
                        <a:ea typeface="Times New Roman"/>
                        <a:cs typeface="Times New Roman"/>
                      </a:endParaRPr>
                    </a:p>
                  </a:txBody>
                  <a:tcPr marL="49929" marR="49929"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57515">
                <a:tc gridSpan="6">
                  <a:txBody>
                    <a:bodyPr/>
                    <a:lstStyle/>
                    <a:p>
                      <a:pPr marL="0" marR="0" algn="ctr">
                        <a:lnSpc>
                          <a:spcPct val="115000"/>
                        </a:lnSpc>
                        <a:spcBef>
                          <a:spcPts val="200"/>
                        </a:spcBef>
                        <a:spcAft>
                          <a:spcPts val="200"/>
                        </a:spcAft>
                      </a:pPr>
                      <a:r>
                        <a:rPr lang="en-US" sz="900" dirty="0">
                          <a:effectLst/>
                        </a:rPr>
                        <a:t>Understanding Essential Elements </a:t>
                      </a:r>
                      <a:endParaRPr lang="en-US" sz="800" dirty="0">
                        <a:effectLst/>
                        <a:latin typeface="Calibri"/>
                        <a:ea typeface="Times New Roman"/>
                        <a:cs typeface="Times New Roman"/>
                      </a:endParaRPr>
                    </a:p>
                  </a:txBody>
                  <a:tcPr marL="49929" marR="49929"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34797">
                <a:tc gridSpan="2">
                  <a:txBody>
                    <a:bodyPr/>
                    <a:lstStyle/>
                    <a:p>
                      <a:pPr marL="0" marR="0" algn="ctr">
                        <a:lnSpc>
                          <a:spcPct val="115000"/>
                        </a:lnSpc>
                        <a:spcBef>
                          <a:spcPts val="0"/>
                        </a:spcBef>
                        <a:spcAft>
                          <a:spcPts val="0"/>
                        </a:spcAft>
                      </a:pPr>
                      <a:r>
                        <a:rPr lang="en-US" sz="900">
                          <a:effectLst/>
                        </a:rPr>
                        <a:t>Essential Function</a:t>
                      </a:r>
                      <a:endParaRPr lang="en-US" sz="800">
                        <a:effectLst/>
                        <a:latin typeface="Calibri"/>
                        <a:ea typeface="Times New Roman"/>
                        <a:cs typeface="Times New Roman"/>
                      </a:endParaRPr>
                    </a:p>
                  </a:txBody>
                  <a:tcPr marL="49929" marR="49929" marT="0" marB="0" anchor="ctr"/>
                </a:tc>
                <a:tc hMerge="1">
                  <a:txBody>
                    <a:bodyPr/>
                    <a:lstStyle/>
                    <a:p>
                      <a:endParaRPr lang="en-US"/>
                    </a:p>
                  </a:txBody>
                  <a:tcPr/>
                </a:tc>
                <a:tc>
                  <a:txBody>
                    <a:bodyPr/>
                    <a:lstStyle/>
                    <a:p>
                      <a:pPr marL="0" marR="0" algn="ctr">
                        <a:lnSpc>
                          <a:spcPct val="115000"/>
                        </a:lnSpc>
                        <a:spcBef>
                          <a:spcPts val="0"/>
                        </a:spcBef>
                        <a:spcAft>
                          <a:spcPts val="0"/>
                        </a:spcAft>
                      </a:pPr>
                      <a:r>
                        <a:rPr lang="en-US" sz="900">
                          <a:effectLst/>
                        </a:rPr>
                        <a:t>Exemplary Proficiency</a:t>
                      </a:r>
                      <a:endParaRPr lang="en-US" sz="800">
                        <a:effectLst/>
                      </a:endParaRPr>
                    </a:p>
                    <a:p>
                      <a:pPr marL="0" marR="0" algn="ctr">
                        <a:lnSpc>
                          <a:spcPct val="115000"/>
                        </a:lnSpc>
                        <a:spcBef>
                          <a:spcPts val="0"/>
                        </a:spcBef>
                        <a:spcAft>
                          <a:spcPts val="0"/>
                        </a:spcAft>
                      </a:pPr>
                      <a:r>
                        <a:rPr lang="en-US" sz="900">
                          <a:effectLst/>
                        </a:rPr>
                        <a:t>Ideal Implementation</a:t>
                      </a:r>
                      <a:endParaRPr lang="en-US" sz="800">
                        <a:effectLst/>
                      </a:endParaRPr>
                    </a:p>
                    <a:p>
                      <a:pPr marL="0" marR="0" algn="ctr">
                        <a:lnSpc>
                          <a:spcPct val="115000"/>
                        </a:lnSpc>
                        <a:spcBef>
                          <a:spcPts val="0"/>
                        </a:spcBef>
                        <a:spcAft>
                          <a:spcPts val="0"/>
                        </a:spcAft>
                      </a:pPr>
                      <a:r>
                        <a:rPr lang="en-US" sz="900">
                          <a:effectLst/>
                        </a:rPr>
                        <a:t> </a:t>
                      </a:r>
                      <a:endParaRPr lang="en-US" sz="800">
                        <a:effectLst/>
                        <a:latin typeface="Calibri"/>
                        <a:ea typeface="Times New Roman"/>
                        <a:cs typeface="Times New Roman"/>
                      </a:endParaRPr>
                    </a:p>
                  </a:txBody>
                  <a:tcPr marL="49929" marR="49929" marT="0" marB="0" anchor="ctr"/>
                </a:tc>
                <a:tc>
                  <a:txBody>
                    <a:bodyPr/>
                    <a:lstStyle/>
                    <a:p>
                      <a:pPr marL="0" marR="0" algn="ctr">
                        <a:lnSpc>
                          <a:spcPct val="115000"/>
                        </a:lnSpc>
                        <a:spcBef>
                          <a:spcPts val="0"/>
                        </a:spcBef>
                        <a:spcAft>
                          <a:spcPts val="0"/>
                        </a:spcAft>
                      </a:pPr>
                      <a:r>
                        <a:rPr lang="en-US" sz="900">
                          <a:effectLst/>
                        </a:rPr>
                        <a:t>Proficient</a:t>
                      </a:r>
                      <a:endParaRPr lang="en-US" sz="800">
                        <a:effectLst/>
                        <a:latin typeface="Calibri"/>
                        <a:ea typeface="Times New Roman"/>
                        <a:cs typeface="Times New Roman"/>
                      </a:endParaRPr>
                    </a:p>
                  </a:txBody>
                  <a:tcPr marL="49929" marR="49929" marT="0" marB="0" anchor="ctr"/>
                </a:tc>
                <a:tc>
                  <a:txBody>
                    <a:bodyPr/>
                    <a:lstStyle/>
                    <a:p>
                      <a:pPr marL="0" marR="0" algn="ctr">
                        <a:lnSpc>
                          <a:spcPct val="115000"/>
                        </a:lnSpc>
                        <a:spcBef>
                          <a:spcPts val="200"/>
                        </a:spcBef>
                        <a:spcAft>
                          <a:spcPts val="0"/>
                        </a:spcAft>
                      </a:pPr>
                      <a:r>
                        <a:rPr lang="en-US" sz="900" dirty="0">
                          <a:effectLst/>
                        </a:rPr>
                        <a:t>Close to Proficient  </a:t>
                      </a:r>
                      <a:endParaRPr lang="en-US" sz="800" dirty="0">
                        <a:effectLst/>
                      </a:endParaRPr>
                    </a:p>
                    <a:p>
                      <a:pPr marL="0" marR="0" algn="ctr">
                        <a:lnSpc>
                          <a:spcPct val="115000"/>
                        </a:lnSpc>
                        <a:spcBef>
                          <a:spcPts val="0"/>
                        </a:spcBef>
                        <a:spcAft>
                          <a:spcPts val="300"/>
                        </a:spcAft>
                      </a:pPr>
                      <a:r>
                        <a:rPr lang="en-US" sz="700" dirty="0">
                          <a:effectLst/>
                        </a:rPr>
                        <a:t>(Skill is emerging, but not yet to ideal proficiency. Coaching is recommended.)</a:t>
                      </a:r>
                      <a:endParaRPr lang="en-US" sz="800" dirty="0">
                        <a:effectLst/>
                        <a:latin typeface="Calibri"/>
                        <a:ea typeface="Times New Roman"/>
                        <a:cs typeface="Times New Roman"/>
                      </a:endParaRPr>
                    </a:p>
                  </a:txBody>
                  <a:tcPr marL="49929" marR="49929" marT="0" marB="0" anchor="ctr"/>
                </a:tc>
                <a:tc>
                  <a:txBody>
                    <a:bodyPr/>
                    <a:lstStyle/>
                    <a:p>
                      <a:pPr marL="0" marR="0" algn="ctr">
                        <a:lnSpc>
                          <a:spcPct val="115000"/>
                        </a:lnSpc>
                        <a:spcBef>
                          <a:spcPts val="200"/>
                        </a:spcBef>
                        <a:spcAft>
                          <a:spcPts val="300"/>
                        </a:spcAft>
                      </a:pPr>
                      <a:r>
                        <a:rPr lang="en-US" sz="900">
                          <a:effectLst/>
                        </a:rPr>
                        <a:t>Far from Proficient</a:t>
                      </a:r>
                      <a:r>
                        <a:rPr lang="en-US" sz="800">
                          <a:effectLst/>
                        </a:rPr>
                        <a:t> </a:t>
                      </a:r>
                      <a:r>
                        <a:rPr lang="en-US" sz="700">
                          <a:effectLst/>
                        </a:rPr>
                        <a:t>(Follow-up professional development and coaching is critical.)</a:t>
                      </a:r>
                      <a:endParaRPr lang="en-US" sz="800">
                        <a:effectLst/>
                        <a:latin typeface="Calibri"/>
                        <a:ea typeface="Times New Roman"/>
                        <a:cs typeface="Times New Roman"/>
                      </a:endParaRPr>
                    </a:p>
                  </a:txBody>
                  <a:tcPr marL="49929" marR="49929" marT="0" marB="0" anchor="ctr"/>
                </a:tc>
                <a:extLst>
                  <a:ext uri="{0D108BD9-81ED-4DB2-BD59-A6C34878D82A}">
                    <a16:rowId xmlns:a16="http://schemas.microsoft.com/office/drawing/2014/main" val="10002"/>
                  </a:ext>
                </a:extLst>
              </a:tr>
              <a:tr h="1273327">
                <a:tc>
                  <a:txBody>
                    <a:bodyPr/>
                    <a:lstStyle/>
                    <a:p>
                      <a:pPr marL="0" marR="0" algn="ctr">
                        <a:lnSpc>
                          <a:spcPct val="115000"/>
                        </a:lnSpc>
                        <a:spcBef>
                          <a:spcPts val="0"/>
                        </a:spcBef>
                        <a:spcAft>
                          <a:spcPts val="0"/>
                        </a:spcAft>
                      </a:pPr>
                      <a:r>
                        <a:rPr lang="en-US" sz="900">
                          <a:effectLst/>
                        </a:rPr>
                        <a:t>1</a:t>
                      </a:r>
                      <a:endParaRPr lang="en-US" sz="800" dirty="0">
                        <a:effectLst/>
                        <a:latin typeface="Calibri"/>
                        <a:ea typeface="Times New Roman"/>
                        <a:cs typeface="Times New Roman"/>
                      </a:endParaRPr>
                    </a:p>
                  </a:txBody>
                  <a:tcPr marL="49929" marR="49929" marT="0" marB="0" anchor="ctr"/>
                </a:tc>
                <a:tc>
                  <a:txBody>
                    <a:bodyPr/>
                    <a:lstStyle/>
                    <a:p>
                      <a:pPr marL="0" marR="0">
                        <a:lnSpc>
                          <a:spcPct val="115000"/>
                        </a:lnSpc>
                        <a:spcBef>
                          <a:spcPts val="0"/>
                        </a:spcBef>
                        <a:spcAft>
                          <a:spcPts val="0"/>
                        </a:spcAft>
                      </a:pPr>
                      <a:r>
                        <a:rPr lang="en-US" sz="700">
                          <a:effectLst/>
                        </a:rPr>
                        <a:t>Examine data to determine where student is functioning relative to the grade level Essential Element.</a:t>
                      </a:r>
                      <a:endParaRPr lang="en-US" sz="800">
                        <a:effectLst/>
                        <a:latin typeface="Calibri"/>
                        <a:ea typeface="Times New Roman"/>
                        <a:cs typeface="Times New Roman"/>
                      </a:endParaRPr>
                    </a:p>
                  </a:txBody>
                  <a:tcPr marL="49929" marR="49929" marT="0" marB="0" anchor="ctr"/>
                </a:tc>
                <a:tc gridSpan="2">
                  <a:txBody>
                    <a:bodyPr/>
                    <a:lstStyle/>
                    <a:p>
                      <a:pPr marL="0" marR="0">
                        <a:lnSpc>
                          <a:spcPct val="115000"/>
                        </a:lnSpc>
                        <a:spcBef>
                          <a:spcPts val="0"/>
                        </a:spcBef>
                        <a:spcAft>
                          <a:spcPts val="0"/>
                        </a:spcAft>
                      </a:pPr>
                      <a:r>
                        <a:rPr lang="en-US" sz="700" dirty="0">
                          <a:effectLst/>
                        </a:rPr>
                        <a:t>Uses multiple sources of data…</a:t>
                      </a:r>
                      <a:endParaRPr lang="en-US" sz="800" dirty="0">
                        <a:effectLst/>
                      </a:endParaRPr>
                    </a:p>
                    <a:p>
                      <a:pPr marL="342900" marR="0" lvl="0" indent="-342900">
                        <a:lnSpc>
                          <a:spcPct val="115000"/>
                        </a:lnSpc>
                        <a:spcBef>
                          <a:spcPts val="0"/>
                        </a:spcBef>
                        <a:spcAft>
                          <a:spcPts val="0"/>
                        </a:spcAft>
                        <a:buFont typeface="Symbol"/>
                        <a:buChar char=""/>
                      </a:pPr>
                      <a:r>
                        <a:rPr lang="en-US" sz="700" dirty="0">
                          <a:effectLst/>
                        </a:rPr>
                        <a:t>Review of previous IEP goals</a:t>
                      </a:r>
                      <a:endParaRPr lang="en-US" sz="800" dirty="0">
                        <a:effectLst/>
                      </a:endParaRPr>
                    </a:p>
                    <a:p>
                      <a:pPr marL="342900" marR="0" lvl="0" indent="-342900">
                        <a:lnSpc>
                          <a:spcPct val="115000"/>
                        </a:lnSpc>
                        <a:spcBef>
                          <a:spcPts val="0"/>
                        </a:spcBef>
                        <a:spcAft>
                          <a:spcPts val="0"/>
                        </a:spcAft>
                        <a:buFont typeface="Symbol"/>
                        <a:buChar char=""/>
                      </a:pPr>
                      <a:r>
                        <a:rPr lang="en-US" sz="700" dirty="0">
                          <a:effectLst/>
                        </a:rPr>
                        <a:t>Use progress monitoring results and other sources of data</a:t>
                      </a:r>
                      <a:endParaRPr lang="en-US" sz="800" dirty="0">
                        <a:effectLst/>
                      </a:endParaRPr>
                    </a:p>
                    <a:p>
                      <a:pPr marL="342900" marR="0" lvl="0" indent="-342900">
                        <a:lnSpc>
                          <a:spcPct val="115000"/>
                        </a:lnSpc>
                        <a:spcBef>
                          <a:spcPts val="0"/>
                        </a:spcBef>
                        <a:spcAft>
                          <a:spcPts val="0"/>
                        </a:spcAft>
                        <a:buFont typeface="Symbol"/>
                        <a:buChar char=""/>
                      </a:pPr>
                      <a:r>
                        <a:rPr lang="en-US" sz="700" dirty="0">
                          <a:effectLst/>
                        </a:rPr>
                        <a:t>Use the student’s grade of record to choose Essential Elements</a:t>
                      </a:r>
                      <a:endParaRPr lang="en-US" sz="800" dirty="0">
                        <a:effectLst/>
                      </a:endParaRPr>
                    </a:p>
                    <a:p>
                      <a:pPr marL="342900" marR="0" lvl="0" indent="-342900">
                        <a:lnSpc>
                          <a:spcPct val="115000"/>
                        </a:lnSpc>
                        <a:spcBef>
                          <a:spcPts val="0"/>
                        </a:spcBef>
                        <a:spcAft>
                          <a:spcPts val="0"/>
                        </a:spcAft>
                        <a:buFont typeface="Symbol"/>
                        <a:buChar char=""/>
                      </a:pPr>
                      <a:r>
                        <a:rPr lang="en-US" sz="700" dirty="0">
                          <a:effectLst/>
                        </a:rPr>
                        <a:t>Collaborate with grade level team to determine Essential Elements in relation to the priorities of grade level or course</a:t>
                      </a:r>
                      <a:endParaRPr lang="en-US" sz="800" dirty="0">
                        <a:effectLst/>
                      </a:endParaRPr>
                    </a:p>
                    <a:p>
                      <a:pPr marL="342900" marR="0" lvl="0" indent="-342900">
                        <a:lnSpc>
                          <a:spcPct val="115000"/>
                        </a:lnSpc>
                        <a:spcBef>
                          <a:spcPts val="0"/>
                        </a:spcBef>
                        <a:spcAft>
                          <a:spcPts val="0"/>
                        </a:spcAft>
                        <a:buFont typeface="Symbol"/>
                        <a:buChar char=""/>
                      </a:pPr>
                      <a:r>
                        <a:rPr lang="en-US" sz="700" dirty="0">
                          <a:effectLst/>
                        </a:rPr>
                        <a:t>Use DLM linkage levels to determine to where student is functioning</a:t>
                      </a:r>
                      <a:endParaRPr lang="en-US" sz="800" dirty="0">
                        <a:effectLst/>
                      </a:endParaRPr>
                    </a:p>
                    <a:p>
                      <a:pPr marL="228600" marR="0">
                        <a:lnSpc>
                          <a:spcPct val="115000"/>
                        </a:lnSpc>
                        <a:spcBef>
                          <a:spcPts val="0"/>
                        </a:spcBef>
                        <a:spcAft>
                          <a:spcPts val="0"/>
                        </a:spcAft>
                      </a:pPr>
                      <a:r>
                        <a:rPr lang="en-US" sz="700" dirty="0">
                          <a:effectLst/>
                        </a:rPr>
                        <a:t> </a:t>
                      </a:r>
                      <a:endParaRPr lang="en-US" sz="800" dirty="0">
                        <a:effectLst/>
                        <a:latin typeface="Calibri"/>
                        <a:ea typeface="Times New Roman"/>
                        <a:cs typeface="Times New Roman"/>
                      </a:endParaRPr>
                    </a:p>
                  </a:txBody>
                  <a:tcPr marL="49929" marR="49929" marT="0" marB="0" anchor="ctr"/>
                </a:tc>
                <a:tc hMerge="1">
                  <a:txBody>
                    <a:bodyPr/>
                    <a:lstStyle/>
                    <a:p>
                      <a:endParaRPr lang="en-US"/>
                    </a:p>
                  </a:txBody>
                  <a:tcPr/>
                </a:tc>
                <a:tc>
                  <a:txBody>
                    <a:bodyPr/>
                    <a:lstStyle/>
                    <a:p>
                      <a:pPr marL="0" marR="0">
                        <a:lnSpc>
                          <a:spcPct val="115000"/>
                        </a:lnSpc>
                        <a:spcBef>
                          <a:spcPts val="200"/>
                        </a:spcBef>
                        <a:spcAft>
                          <a:spcPts val="200"/>
                        </a:spcAft>
                      </a:pPr>
                      <a:r>
                        <a:rPr lang="en-US" sz="700">
                          <a:effectLst/>
                        </a:rPr>
                        <a:t>At least 3 of the components.</a:t>
                      </a:r>
                      <a:endParaRPr lang="en-US" sz="800">
                        <a:effectLst/>
                        <a:latin typeface="Calibri"/>
                        <a:ea typeface="Times New Roman"/>
                        <a:cs typeface="Times New Roman"/>
                      </a:endParaRPr>
                    </a:p>
                  </a:txBody>
                  <a:tcPr marL="49929" marR="49929" marT="0" marB="0" anchor="ctr"/>
                </a:tc>
                <a:tc>
                  <a:txBody>
                    <a:bodyPr/>
                    <a:lstStyle/>
                    <a:p>
                      <a:pPr marL="0" marR="0">
                        <a:lnSpc>
                          <a:spcPct val="115000"/>
                        </a:lnSpc>
                        <a:spcBef>
                          <a:spcPts val="0"/>
                        </a:spcBef>
                        <a:spcAft>
                          <a:spcPts val="0"/>
                        </a:spcAft>
                      </a:pPr>
                      <a:r>
                        <a:rPr lang="en-US" sz="700">
                          <a:effectLst/>
                        </a:rPr>
                        <a:t>Fewer than 3 of the components are included.</a:t>
                      </a:r>
                      <a:endParaRPr lang="en-US" sz="800">
                        <a:effectLst/>
                        <a:latin typeface="Calibri"/>
                        <a:ea typeface="Times New Roman"/>
                        <a:cs typeface="Times New Roman"/>
                      </a:endParaRPr>
                    </a:p>
                  </a:txBody>
                  <a:tcPr marL="49929" marR="49929" marT="0" marB="0" anchor="ctr"/>
                </a:tc>
                <a:extLst>
                  <a:ext uri="{0D108BD9-81ED-4DB2-BD59-A6C34878D82A}">
                    <a16:rowId xmlns:a16="http://schemas.microsoft.com/office/drawing/2014/main" val="10003"/>
                  </a:ext>
                </a:extLst>
              </a:tr>
              <a:tr h="1145995">
                <a:tc>
                  <a:txBody>
                    <a:bodyPr/>
                    <a:lstStyle/>
                    <a:p>
                      <a:pPr marL="0" marR="0" algn="ctr">
                        <a:lnSpc>
                          <a:spcPct val="115000"/>
                        </a:lnSpc>
                        <a:spcBef>
                          <a:spcPts val="0"/>
                        </a:spcBef>
                        <a:spcAft>
                          <a:spcPts val="0"/>
                        </a:spcAft>
                      </a:pPr>
                      <a:r>
                        <a:rPr lang="en-US" sz="900">
                          <a:effectLst/>
                        </a:rPr>
                        <a:t>2</a:t>
                      </a:r>
                      <a:endParaRPr lang="en-US" sz="800" dirty="0">
                        <a:effectLst/>
                        <a:latin typeface="Calibri"/>
                        <a:ea typeface="Times New Roman"/>
                        <a:cs typeface="Times New Roman"/>
                      </a:endParaRPr>
                    </a:p>
                  </a:txBody>
                  <a:tcPr marL="49929" marR="49929" marT="0" marB="0" anchor="ctr"/>
                </a:tc>
                <a:tc>
                  <a:txBody>
                    <a:bodyPr/>
                    <a:lstStyle/>
                    <a:p>
                      <a:pPr marL="0" marR="0">
                        <a:lnSpc>
                          <a:spcPct val="115000"/>
                        </a:lnSpc>
                        <a:spcBef>
                          <a:spcPts val="0"/>
                        </a:spcBef>
                        <a:spcAft>
                          <a:spcPts val="0"/>
                        </a:spcAft>
                      </a:pPr>
                      <a:r>
                        <a:rPr lang="en-US" sz="700" dirty="0">
                          <a:effectLst/>
                        </a:rPr>
                        <a:t>Develop present level of academic achievement and functional performance reflecting strengths and needs with consideration of the Essential Elements.</a:t>
                      </a:r>
                      <a:endParaRPr lang="en-US" sz="800" dirty="0">
                        <a:effectLst/>
                      </a:endParaRPr>
                    </a:p>
                    <a:p>
                      <a:pPr marL="0" marR="0">
                        <a:lnSpc>
                          <a:spcPct val="115000"/>
                        </a:lnSpc>
                        <a:spcBef>
                          <a:spcPts val="0"/>
                        </a:spcBef>
                        <a:spcAft>
                          <a:spcPts val="0"/>
                        </a:spcAft>
                      </a:pPr>
                      <a:r>
                        <a:rPr lang="en-US" sz="700" dirty="0">
                          <a:effectLst/>
                        </a:rPr>
                        <a:t> </a:t>
                      </a:r>
                      <a:endParaRPr lang="en-US" sz="800" dirty="0">
                        <a:effectLst/>
                        <a:latin typeface="Calibri"/>
                        <a:ea typeface="Times New Roman"/>
                        <a:cs typeface="Times New Roman"/>
                      </a:endParaRPr>
                    </a:p>
                  </a:txBody>
                  <a:tcPr marL="49929" marR="49929" marT="0" marB="0" anchor="ctr"/>
                </a:tc>
                <a:tc gridSpan="2">
                  <a:txBody>
                    <a:bodyPr/>
                    <a:lstStyle/>
                    <a:p>
                      <a:pPr marL="0" marR="0">
                        <a:lnSpc>
                          <a:spcPct val="115000"/>
                        </a:lnSpc>
                        <a:spcBef>
                          <a:spcPts val="0"/>
                        </a:spcBef>
                        <a:spcAft>
                          <a:spcPts val="0"/>
                        </a:spcAft>
                      </a:pPr>
                      <a:r>
                        <a:rPr lang="en-US" sz="700">
                          <a:effectLst/>
                        </a:rPr>
                        <a:t>PLAAFP includes…</a:t>
                      </a:r>
                      <a:endParaRPr lang="en-US" sz="800">
                        <a:effectLst/>
                      </a:endParaRPr>
                    </a:p>
                    <a:p>
                      <a:pPr marL="342900" marR="0" lvl="0" indent="-342900">
                        <a:lnSpc>
                          <a:spcPct val="115000"/>
                        </a:lnSpc>
                        <a:spcBef>
                          <a:spcPts val="0"/>
                        </a:spcBef>
                        <a:spcAft>
                          <a:spcPts val="0"/>
                        </a:spcAft>
                        <a:buFont typeface="Symbol"/>
                        <a:buChar char=""/>
                        <a:tabLst>
                          <a:tab pos="320040" algn="l"/>
                          <a:tab pos="377190" algn="l"/>
                        </a:tabLst>
                      </a:pPr>
                      <a:r>
                        <a:rPr lang="en-US" sz="700">
                          <a:effectLst/>
                        </a:rPr>
                        <a:t>Baseline academic achievement information for the student.</a:t>
                      </a:r>
                      <a:endParaRPr lang="en-US" sz="800">
                        <a:effectLst/>
                      </a:endParaRPr>
                    </a:p>
                    <a:p>
                      <a:pPr marL="342900" marR="0" lvl="0" indent="-342900">
                        <a:lnSpc>
                          <a:spcPct val="115000"/>
                        </a:lnSpc>
                        <a:spcBef>
                          <a:spcPts val="0"/>
                        </a:spcBef>
                        <a:spcAft>
                          <a:spcPts val="0"/>
                        </a:spcAft>
                        <a:buFont typeface="Symbol"/>
                        <a:buChar char=""/>
                        <a:tabLst>
                          <a:tab pos="320040" algn="l"/>
                          <a:tab pos="377190" algn="l"/>
                        </a:tabLst>
                      </a:pPr>
                      <a:r>
                        <a:rPr lang="en-US" sz="700">
                          <a:effectLst/>
                        </a:rPr>
                        <a:t>Student’s current functional performance.</a:t>
                      </a:r>
                      <a:endParaRPr lang="en-US" sz="800">
                        <a:effectLst/>
                      </a:endParaRPr>
                    </a:p>
                    <a:p>
                      <a:pPr marL="342900" marR="0" lvl="0" indent="-342900">
                        <a:lnSpc>
                          <a:spcPct val="115000"/>
                        </a:lnSpc>
                        <a:spcBef>
                          <a:spcPts val="0"/>
                        </a:spcBef>
                        <a:spcAft>
                          <a:spcPts val="0"/>
                        </a:spcAft>
                        <a:buFont typeface="Symbol"/>
                        <a:buChar char=""/>
                        <a:tabLst>
                          <a:tab pos="320040" algn="l"/>
                          <a:tab pos="377190" algn="l"/>
                        </a:tabLst>
                      </a:pPr>
                      <a:r>
                        <a:rPr lang="en-US" sz="700">
                          <a:effectLst/>
                        </a:rPr>
                        <a:t>How the student’s disability affects involvement/progress in the general education curriculum. </a:t>
                      </a:r>
                      <a:endParaRPr lang="en-US" sz="800">
                        <a:effectLst/>
                      </a:endParaRPr>
                    </a:p>
                    <a:p>
                      <a:pPr marL="342900" marR="0" lvl="0" indent="-342900">
                        <a:lnSpc>
                          <a:spcPct val="115000"/>
                        </a:lnSpc>
                        <a:spcBef>
                          <a:spcPts val="0"/>
                        </a:spcBef>
                        <a:spcAft>
                          <a:spcPts val="0"/>
                        </a:spcAft>
                        <a:buFont typeface="Symbol"/>
                        <a:buChar char=""/>
                        <a:tabLst>
                          <a:tab pos="320040" algn="l"/>
                          <a:tab pos="377190" algn="l"/>
                        </a:tabLst>
                      </a:pPr>
                      <a:r>
                        <a:rPr lang="en-US" sz="700">
                          <a:effectLst/>
                        </a:rPr>
                        <a:t>The unique educational needs of the student related to access and progress in the general education curriculum.</a:t>
                      </a:r>
                      <a:endParaRPr lang="en-US" sz="800">
                        <a:effectLst/>
                      </a:endParaRPr>
                    </a:p>
                    <a:p>
                      <a:pPr marL="342900" marR="0" lvl="0" indent="-342900">
                        <a:lnSpc>
                          <a:spcPct val="115000"/>
                        </a:lnSpc>
                        <a:spcBef>
                          <a:spcPts val="0"/>
                        </a:spcBef>
                        <a:spcAft>
                          <a:spcPts val="0"/>
                        </a:spcAft>
                        <a:buFont typeface="Symbol"/>
                        <a:buChar char=""/>
                        <a:tabLst>
                          <a:tab pos="320040" algn="l"/>
                          <a:tab pos="377190" algn="l"/>
                        </a:tabLst>
                      </a:pPr>
                      <a:r>
                        <a:rPr lang="en-US" sz="700">
                          <a:effectLst/>
                        </a:rPr>
                        <a:t>How the student’s social and behavioral development affects their academic progress.</a:t>
                      </a:r>
                      <a:endParaRPr lang="en-US" sz="800">
                        <a:effectLst/>
                        <a:latin typeface="Calibri"/>
                        <a:ea typeface="Times New Roman"/>
                        <a:cs typeface="Times New Roman"/>
                      </a:endParaRPr>
                    </a:p>
                  </a:txBody>
                  <a:tcPr marL="49929" marR="49929" marT="0" marB="0" anchor="ctr"/>
                </a:tc>
                <a:tc hMerge="1">
                  <a:txBody>
                    <a:bodyPr/>
                    <a:lstStyle/>
                    <a:p>
                      <a:endParaRPr lang="en-US"/>
                    </a:p>
                  </a:txBody>
                  <a:tcPr/>
                </a:tc>
                <a:tc>
                  <a:txBody>
                    <a:bodyPr/>
                    <a:lstStyle/>
                    <a:p>
                      <a:pPr marL="0" marR="0">
                        <a:lnSpc>
                          <a:spcPct val="115000"/>
                        </a:lnSpc>
                        <a:spcBef>
                          <a:spcPts val="200"/>
                        </a:spcBef>
                        <a:spcAft>
                          <a:spcPts val="200"/>
                        </a:spcAft>
                      </a:pPr>
                      <a:r>
                        <a:rPr lang="en-US" sz="700">
                          <a:effectLst/>
                        </a:rPr>
                        <a:t>At least 3 of the PLAAFP components are included.</a:t>
                      </a:r>
                      <a:endParaRPr lang="en-US" sz="800">
                        <a:effectLst/>
                        <a:latin typeface="Calibri"/>
                        <a:ea typeface="Times New Roman"/>
                        <a:cs typeface="Times New Roman"/>
                      </a:endParaRPr>
                    </a:p>
                  </a:txBody>
                  <a:tcPr marL="49929" marR="49929" marT="0" marB="0" anchor="ctr"/>
                </a:tc>
                <a:tc>
                  <a:txBody>
                    <a:bodyPr/>
                    <a:lstStyle/>
                    <a:p>
                      <a:pPr marL="0" marR="0">
                        <a:lnSpc>
                          <a:spcPct val="115000"/>
                        </a:lnSpc>
                        <a:spcBef>
                          <a:spcPts val="0"/>
                        </a:spcBef>
                        <a:spcAft>
                          <a:spcPts val="0"/>
                        </a:spcAft>
                      </a:pPr>
                      <a:r>
                        <a:rPr lang="en-US" sz="700" dirty="0">
                          <a:effectLst/>
                        </a:rPr>
                        <a:t>Fewer than 3 of the PLAAFP components are included.</a:t>
                      </a:r>
                      <a:endParaRPr lang="en-US" sz="800" dirty="0">
                        <a:effectLst/>
                        <a:latin typeface="Calibri"/>
                        <a:ea typeface="Times New Roman"/>
                        <a:cs typeface="Times New Roman"/>
                      </a:endParaRPr>
                    </a:p>
                  </a:txBody>
                  <a:tcPr marL="49929" marR="49929" marT="0" marB="0"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34089849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52400" y="2945309"/>
            <a:ext cx="8763000" cy="769441"/>
          </a:xfrm>
        </p:spPr>
        <p:txBody>
          <a:bodyPr/>
          <a:lstStyle/>
          <a:p>
            <a:r>
              <a:rPr lang="en-US" sz="4400" dirty="0"/>
              <a:t>Assessment and Reflection</a:t>
            </a:r>
          </a:p>
        </p:txBody>
      </p:sp>
    </p:spTree>
    <p:extLst>
      <p:ext uri="{BB962C8B-B14F-4D97-AF65-F5344CB8AC3E}">
        <p14:creationId xmlns:p14="http://schemas.microsoft.com/office/powerpoint/2010/main" val="196111035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28650"/>
            <a:ext cx="8839200" cy="800100"/>
          </a:xfrm>
        </p:spPr>
        <p:txBody>
          <a:bodyPr>
            <a:normAutofit/>
          </a:bodyPr>
          <a:lstStyle/>
          <a:p>
            <a:r>
              <a:rPr lang="en-US" dirty="0"/>
              <a:t>Post-Assessment</a:t>
            </a:r>
          </a:p>
        </p:txBody>
      </p:sp>
      <p:sp>
        <p:nvSpPr>
          <p:cNvPr id="6" name="Slide Number Placeholder 5"/>
          <p:cNvSpPr>
            <a:spLocks noGrp="1"/>
          </p:cNvSpPr>
          <p:nvPr>
            <p:ph type="sldNum" sz="quarter" idx="4"/>
          </p:nvPr>
        </p:nvSpPr>
        <p:spPr/>
        <p:txBody>
          <a:bodyPr/>
          <a:lstStyle/>
          <a:p>
            <a:fld id="{3B745311-16E5-4BEF-BFE6-36758A3427EB}" type="slidenum">
              <a:rPr lang="en-US" smtClean="0"/>
              <a:pPr/>
              <a:t>112</a:t>
            </a:fld>
            <a:endParaRPr lang="en-US"/>
          </a:p>
        </p:txBody>
      </p:sp>
      <p:pic>
        <p:nvPicPr>
          <p:cNvPr id="7" name="Picture 2" descr="C:\Users\ssee\AppData\Local\Microsoft\Windows\Temporary Internet Files\Content.IE5\E1WUDPO1\clipart-pencil-checklist[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9745" y="2419350"/>
            <a:ext cx="2652131" cy="219570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52400" y="1682175"/>
            <a:ext cx="8839200" cy="584775"/>
          </a:xfrm>
          <a:prstGeom prst="rect">
            <a:avLst/>
          </a:prstGeom>
        </p:spPr>
        <p:txBody>
          <a:bodyPr wrap="square">
            <a:spAutoFit/>
          </a:bodyPr>
          <a:lstStyle/>
          <a:p>
            <a:pPr algn="ctr"/>
            <a:r>
              <a:rPr lang="en-US" sz="3200" dirty="0"/>
              <a:t>Take a moment to complete the post-assessment</a:t>
            </a:r>
          </a:p>
        </p:txBody>
      </p:sp>
      <p:sp>
        <p:nvSpPr>
          <p:cNvPr id="9" name="TextBox 8"/>
          <p:cNvSpPr txBox="1"/>
          <p:nvPr/>
        </p:nvSpPr>
        <p:spPr>
          <a:xfrm>
            <a:off x="8377443" y="4774168"/>
            <a:ext cx="766557" cy="369332"/>
          </a:xfrm>
          <a:prstGeom prst="rect">
            <a:avLst/>
          </a:prstGeom>
          <a:solidFill>
            <a:srgbClr val="FFFF00"/>
          </a:solidFill>
        </p:spPr>
        <p:txBody>
          <a:bodyPr wrap="none" rtlCol="0">
            <a:spAutoFit/>
          </a:bodyPr>
          <a:lstStyle/>
          <a:p>
            <a:r>
              <a:rPr lang="en-US" dirty="0"/>
              <a:t>HO #1</a:t>
            </a:r>
          </a:p>
        </p:txBody>
      </p:sp>
    </p:spTree>
    <p:extLst>
      <p:ext uri="{BB962C8B-B14F-4D97-AF65-F5344CB8AC3E}">
        <p14:creationId xmlns:p14="http://schemas.microsoft.com/office/powerpoint/2010/main" val="422739876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28650"/>
            <a:ext cx="8839200" cy="800100"/>
          </a:xfrm>
        </p:spPr>
        <p:txBody>
          <a:bodyPr>
            <a:normAutofit/>
          </a:bodyPr>
          <a:lstStyle/>
          <a:p>
            <a:r>
              <a:rPr lang="en-US" dirty="0"/>
              <a:t>Post-Assessment Answers</a:t>
            </a:r>
          </a:p>
        </p:txBody>
      </p:sp>
      <p:sp>
        <p:nvSpPr>
          <p:cNvPr id="6" name="Slide Number Placeholder 5"/>
          <p:cNvSpPr>
            <a:spLocks noGrp="1"/>
          </p:cNvSpPr>
          <p:nvPr>
            <p:ph type="sldNum" sz="quarter" idx="4"/>
          </p:nvPr>
        </p:nvSpPr>
        <p:spPr/>
        <p:txBody>
          <a:bodyPr/>
          <a:lstStyle/>
          <a:p>
            <a:fld id="{3B745311-16E5-4BEF-BFE6-36758A3427EB}" type="slidenum">
              <a:rPr lang="en-US" smtClean="0"/>
              <a:pPr/>
              <a:t>113</a:t>
            </a:fld>
            <a:endParaRPr lang="en-US"/>
          </a:p>
        </p:txBody>
      </p:sp>
      <p:sp>
        <p:nvSpPr>
          <p:cNvPr id="8" name="Content Placeholder 2"/>
          <p:cNvSpPr>
            <a:spLocks noGrp="1"/>
          </p:cNvSpPr>
          <p:nvPr>
            <p:ph sz="quarter" idx="10"/>
          </p:nvPr>
        </p:nvSpPr>
        <p:spPr>
          <a:xfrm>
            <a:off x="153690" y="1504950"/>
            <a:ext cx="8839200" cy="3657600"/>
          </a:xfrm>
        </p:spPr>
        <p:txBody>
          <a:bodyPr>
            <a:normAutofit fontScale="85000" lnSpcReduction="10000"/>
          </a:bodyPr>
          <a:lstStyle/>
          <a:p>
            <a:pPr marL="0" indent="0">
              <a:buNone/>
            </a:pPr>
            <a:r>
              <a:rPr lang="en-US" dirty="0"/>
              <a:t>1. Essential Elements	</a:t>
            </a:r>
          </a:p>
          <a:p>
            <a:pPr marL="342900" lvl="1" indent="0">
              <a:buNone/>
            </a:pPr>
            <a:r>
              <a:rPr lang="en-US" b="1" dirty="0"/>
              <a:t>	C - Provide a link to grade level Specific College and 	Career Readiness Standards</a:t>
            </a:r>
            <a:r>
              <a:rPr lang="en-US" dirty="0"/>
              <a:t> </a:t>
            </a:r>
          </a:p>
          <a:p>
            <a:pPr marL="0" indent="0">
              <a:buNone/>
            </a:pPr>
            <a:r>
              <a:rPr lang="en-US" dirty="0"/>
              <a:t>2. Essential Elements</a:t>
            </a:r>
          </a:p>
          <a:p>
            <a:pPr marL="342900" lvl="1" indent="0">
              <a:buNone/>
            </a:pPr>
            <a:r>
              <a:rPr lang="en-US" b="1" dirty="0"/>
              <a:t>	B - Define what students should know and do</a:t>
            </a:r>
            <a:endParaRPr lang="en-US" dirty="0"/>
          </a:p>
          <a:p>
            <a:pPr marL="0" indent="0">
              <a:buNone/>
            </a:pPr>
            <a:r>
              <a:rPr lang="en-US" dirty="0"/>
              <a:t>3. Goals on an IEP should always be written</a:t>
            </a:r>
          </a:p>
          <a:p>
            <a:pPr marL="342900" lvl="1" indent="0">
              <a:buNone/>
            </a:pPr>
            <a:r>
              <a:rPr lang="en-US" b="1" dirty="0"/>
              <a:t>	D -  After considering students unique educational 	needs and data in relation to Essential Elements</a:t>
            </a:r>
            <a:endParaRPr lang="en-US" dirty="0"/>
          </a:p>
          <a:p>
            <a:pPr marL="0" lvl="1" indent="0">
              <a:buClr>
                <a:schemeClr val="accent2"/>
              </a:buClr>
              <a:buNone/>
            </a:pPr>
            <a:endParaRPr lang="en-US" sz="2700" dirty="0"/>
          </a:p>
        </p:txBody>
      </p:sp>
    </p:spTree>
    <p:extLst>
      <p:ext uri="{BB962C8B-B14F-4D97-AF65-F5344CB8AC3E}">
        <p14:creationId xmlns:p14="http://schemas.microsoft.com/office/powerpoint/2010/main" val="130263997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28650"/>
            <a:ext cx="8839200" cy="800100"/>
          </a:xfrm>
        </p:spPr>
        <p:txBody>
          <a:bodyPr>
            <a:normAutofit/>
          </a:bodyPr>
          <a:lstStyle/>
          <a:p>
            <a:r>
              <a:rPr lang="en-US" dirty="0"/>
              <a:t>Post-Assessment Answers</a:t>
            </a:r>
          </a:p>
        </p:txBody>
      </p:sp>
      <p:sp>
        <p:nvSpPr>
          <p:cNvPr id="6" name="Slide Number Placeholder 5"/>
          <p:cNvSpPr>
            <a:spLocks noGrp="1"/>
          </p:cNvSpPr>
          <p:nvPr>
            <p:ph type="sldNum" sz="quarter" idx="4"/>
          </p:nvPr>
        </p:nvSpPr>
        <p:spPr/>
        <p:txBody>
          <a:bodyPr/>
          <a:lstStyle/>
          <a:p>
            <a:fld id="{3B745311-16E5-4BEF-BFE6-36758A3427EB}" type="slidenum">
              <a:rPr lang="en-US" smtClean="0"/>
              <a:pPr/>
              <a:t>114</a:t>
            </a:fld>
            <a:endParaRPr lang="en-US"/>
          </a:p>
        </p:txBody>
      </p:sp>
      <p:sp>
        <p:nvSpPr>
          <p:cNvPr id="7" name="Content Placeholder 2"/>
          <p:cNvSpPr>
            <a:spLocks noGrp="1"/>
          </p:cNvSpPr>
          <p:nvPr>
            <p:ph sz="quarter" idx="10"/>
          </p:nvPr>
        </p:nvSpPr>
        <p:spPr/>
        <p:txBody>
          <a:bodyPr>
            <a:normAutofit fontScale="92500"/>
          </a:bodyPr>
          <a:lstStyle/>
          <a:p>
            <a:pPr marL="0" indent="0">
              <a:buNone/>
            </a:pPr>
            <a:r>
              <a:rPr lang="en-US" dirty="0"/>
              <a:t>4. </a:t>
            </a:r>
            <a:r>
              <a:rPr lang="en-US" sz="2700" dirty="0"/>
              <a:t>The linkage levels for English Language Arts are</a:t>
            </a:r>
          </a:p>
          <a:p>
            <a:pPr marL="0" indent="0">
              <a:buNone/>
            </a:pPr>
            <a:r>
              <a:rPr lang="en-US" sz="2700" dirty="0"/>
              <a:t>	</a:t>
            </a:r>
            <a:r>
              <a:rPr lang="en-US" sz="2700" b="1" dirty="0"/>
              <a:t>B-  Initial Precursor, Distal Precursor, Proximal Precursor, Target, Successor</a:t>
            </a:r>
          </a:p>
          <a:p>
            <a:pPr marL="0" indent="0">
              <a:buNone/>
            </a:pPr>
            <a:r>
              <a:rPr lang="en-US" sz="2700" dirty="0"/>
              <a:t>5. What are the components of an IEP goal that hold an educator accountable for individual student progress based data collection?</a:t>
            </a:r>
          </a:p>
          <a:p>
            <a:pPr marL="342900" lvl="1" indent="0">
              <a:buNone/>
            </a:pPr>
            <a:r>
              <a:rPr lang="en-US" sz="2700" b="1" dirty="0"/>
              <a:t>	B- Specific, Measurable, Attainable, Results oriented, Time-bound</a:t>
            </a:r>
            <a:endParaRPr lang="en-US" sz="2700" dirty="0"/>
          </a:p>
          <a:p>
            <a:pPr marL="0" indent="0">
              <a:buNone/>
            </a:pPr>
            <a:endParaRPr lang="en-US" dirty="0"/>
          </a:p>
        </p:txBody>
      </p:sp>
    </p:spTree>
    <p:extLst>
      <p:ext uri="{BB962C8B-B14F-4D97-AF65-F5344CB8AC3E}">
        <p14:creationId xmlns:p14="http://schemas.microsoft.com/office/powerpoint/2010/main" val="125106974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52400" y="2945309"/>
            <a:ext cx="8763000" cy="769441"/>
          </a:xfrm>
        </p:spPr>
        <p:txBody>
          <a:bodyPr/>
          <a:lstStyle/>
          <a:p>
            <a:r>
              <a:rPr lang="en-US" sz="4400" dirty="0"/>
              <a:t>Closing and Follow Up</a:t>
            </a:r>
          </a:p>
        </p:txBody>
      </p:sp>
    </p:spTree>
    <p:extLst>
      <p:ext uri="{BB962C8B-B14F-4D97-AF65-F5344CB8AC3E}">
        <p14:creationId xmlns:p14="http://schemas.microsoft.com/office/powerpoint/2010/main" val="21885027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BB69F5F-E5ED-493E-A6B4-4CE3CD7A14E6}"/>
              </a:ext>
            </a:extLst>
          </p:cNvPr>
          <p:cNvSpPr>
            <a:spLocks noGrp="1"/>
          </p:cNvSpPr>
          <p:nvPr>
            <p:ph sz="quarter" idx="10"/>
          </p:nvPr>
        </p:nvSpPr>
        <p:spPr/>
        <p:txBody>
          <a:bodyPr>
            <a:normAutofit fontScale="92500" lnSpcReduction="20000"/>
          </a:bodyPr>
          <a:lstStyle/>
          <a:p>
            <a:pPr marL="0" lvl="0" indent="0">
              <a:spcBef>
                <a:spcPts val="0"/>
              </a:spcBef>
              <a:buNone/>
            </a:pPr>
            <a:r>
              <a:rPr lang="en-US" dirty="0"/>
              <a:t>Three things I will take away from today and use this year</a:t>
            </a:r>
          </a:p>
          <a:p>
            <a:pPr marL="0" lvl="0" indent="0">
              <a:spcBef>
                <a:spcPts val="0"/>
              </a:spcBef>
              <a:buNone/>
            </a:pPr>
            <a:endParaRPr lang="en-US" dirty="0"/>
          </a:p>
          <a:p>
            <a:pPr marL="0" lvl="0" indent="0">
              <a:spcBef>
                <a:spcPts val="0"/>
              </a:spcBef>
              <a:buNone/>
            </a:pPr>
            <a:r>
              <a:rPr lang="en-US" dirty="0"/>
              <a:t>1.</a:t>
            </a:r>
          </a:p>
          <a:p>
            <a:pPr marL="0" lvl="0" indent="0">
              <a:spcBef>
                <a:spcPts val="0"/>
              </a:spcBef>
              <a:buNone/>
            </a:pPr>
            <a:endParaRPr lang="en-US" dirty="0"/>
          </a:p>
          <a:p>
            <a:pPr marL="0" lvl="0" indent="0">
              <a:spcBef>
                <a:spcPts val="0"/>
              </a:spcBef>
              <a:buNone/>
            </a:pPr>
            <a:r>
              <a:rPr lang="en-US" dirty="0"/>
              <a:t>2.</a:t>
            </a:r>
          </a:p>
          <a:p>
            <a:pPr marL="0" lvl="0" indent="0">
              <a:spcBef>
                <a:spcPts val="0"/>
              </a:spcBef>
              <a:buNone/>
            </a:pPr>
            <a:endParaRPr lang="en-US" dirty="0"/>
          </a:p>
          <a:p>
            <a:pPr marL="0" lvl="0" indent="0">
              <a:spcBef>
                <a:spcPts val="0"/>
              </a:spcBef>
              <a:buNone/>
            </a:pPr>
            <a:r>
              <a:rPr lang="en-US" dirty="0"/>
              <a:t>3.</a:t>
            </a:r>
          </a:p>
          <a:p>
            <a:endParaRPr lang="en-US" dirty="0"/>
          </a:p>
        </p:txBody>
      </p:sp>
      <p:sp>
        <p:nvSpPr>
          <p:cNvPr id="3" name="Title 2">
            <a:extLst>
              <a:ext uri="{FF2B5EF4-FFF2-40B4-BE49-F238E27FC236}">
                <a16:creationId xmlns:a16="http://schemas.microsoft.com/office/drawing/2014/main" id="{73173730-2C12-4835-A5B0-A4DF2EE9250B}"/>
              </a:ext>
            </a:extLst>
          </p:cNvPr>
          <p:cNvSpPr>
            <a:spLocks noGrp="1"/>
          </p:cNvSpPr>
          <p:nvPr>
            <p:ph type="title"/>
          </p:nvPr>
        </p:nvSpPr>
        <p:spPr/>
        <p:txBody>
          <a:bodyPr/>
          <a:lstStyle/>
          <a:p>
            <a:r>
              <a:rPr lang="en-US" dirty="0"/>
              <a:t>Information from Today</a:t>
            </a:r>
          </a:p>
        </p:txBody>
      </p:sp>
      <p:sp>
        <p:nvSpPr>
          <p:cNvPr id="6" name="Slide Number Placeholder 5"/>
          <p:cNvSpPr>
            <a:spLocks noGrp="1"/>
          </p:cNvSpPr>
          <p:nvPr>
            <p:ph type="sldNum" sz="quarter" idx="4"/>
          </p:nvPr>
        </p:nvSpPr>
        <p:spPr/>
        <p:txBody>
          <a:bodyPr/>
          <a:lstStyle/>
          <a:p>
            <a:fld id="{3B745311-16E5-4BEF-BFE6-36758A3427EB}" type="slidenum">
              <a:rPr lang="en-US" smtClean="0"/>
              <a:pPr/>
              <a:t>116</a:t>
            </a:fld>
            <a:endParaRPr lang="en-US"/>
          </a:p>
        </p:txBody>
      </p:sp>
    </p:spTree>
    <p:extLst>
      <p:ext uri="{BB962C8B-B14F-4D97-AF65-F5344CB8AC3E}">
        <p14:creationId xmlns:p14="http://schemas.microsoft.com/office/powerpoint/2010/main" val="219572677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173730-2C12-4835-A5B0-A4DF2EE9250B}"/>
              </a:ext>
            </a:extLst>
          </p:cNvPr>
          <p:cNvSpPr>
            <a:spLocks noGrp="1"/>
          </p:cNvSpPr>
          <p:nvPr>
            <p:ph type="title"/>
          </p:nvPr>
        </p:nvSpPr>
        <p:spPr/>
        <p:txBody>
          <a:bodyPr/>
          <a:lstStyle/>
          <a:p>
            <a:r>
              <a:rPr lang="en-US" dirty="0"/>
              <a:t>Acknowledgements</a:t>
            </a:r>
          </a:p>
        </p:txBody>
      </p:sp>
      <p:sp>
        <p:nvSpPr>
          <p:cNvPr id="6" name="Slide Number Placeholder 5"/>
          <p:cNvSpPr>
            <a:spLocks noGrp="1"/>
          </p:cNvSpPr>
          <p:nvPr>
            <p:ph type="sldNum" sz="quarter" idx="4"/>
          </p:nvPr>
        </p:nvSpPr>
        <p:spPr/>
        <p:txBody>
          <a:bodyPr/>
          <a:lstStyle/>
          <a:p>
            <a:fld id="{3B745311-16E5-4BEF-BFE6-36758A3427EB}" type="slidenum">
              <a:rPr lang="en-US" smtClean="0"/>
              <a:pPr/>
              <a:t>117</a:t>
            </a:fld>
            <a:endParaRPr lang="en-US"/>
          </a:p>
        </p:txBody>
      </p:sp>
      <p:sp>
        <p:nvSpPr>
          <p:cNvPr id="7" name="Content Placeholder 2"/>
          <p:cNvSpPr>
            <a:spLocks noGrp="1"/>
          </p:cNvSpPr>
          <p:nvPr>
            <p:ph sz="quarter" idx="10"/>
          </p:nvPr>
        </p:nvSpPr>
        <p:spPr/>
        <p:txBody>
          <a:bodyPr/>
          <a:lstStyle/>
          <a:p>
            <a:pPr marL="0" indent="0">
              <a:spcBef>
                <a:spcPts val="0"/>
              </a:spcBef>
              <a:buNone/>
            </a:pPr>
            <a:r>
              <a:rPr lang="en-US" altLang="en-US" sz="2100" i="1" dirty="0"/>
              <a:t>Special thanks to all contributors to the development of this module. </a:t>
            </a:r>
          </a:p>
          <a:p>
            <a:pPr marL="0" indent="0" algn="ctr">
              <a:spcBef>
                <a:spcPct val="0"/>
              </a:spcBef>
              <a:buNone/>
            </a:pPr>
            <a:endParaRPr lang="en-US" altLang="en-US" sz="2100" dirty="0"/>
          </a:p>
          <a:p>
            <a:pPr marL="0" indent="0">
              <a:spcBef>
                <a:spcPct val="0"/>
              </a:spcBef>
              <a:buNone/>
            </a:pPr>
            <a:r>
              <a:rPr lang="en-US" altLang="en-US" dirty="0"/>
              <a:t>Marcia Clark, SE RPDC</a:t>
            </a:r>
          </a:p>
          <a:p>
            <a:pPr marL="0" indent="0">
              <a:spcBef>
                <a:spcPct val="0"/>
              </a:spcBef>
              <a:buNone/>
            </a:pPr>
            <a:r>
              <a:rPr lang="en-US" altLang="en-US" dirty="0"/>
              <a:t>Tammy Ratliff, NE RPDC</a:t>
            </a:r>
          </a:p>
          <a:p>
            <a:pPr marL="0" indent="0">
              <a:spcBef>
                <a:spcPct val="0"/>
              </a:spcBef>
              <a:buNone/>
            </a:pPr>
            <a:r>
              <a:rPr lang="en-US" altLang="en-US" dirty="0"/>
              <a:t>Susan See, NE RPDC</a:t>
            </a:r>
          </a:p>
        </p:txBody>
      </p:sp>
      <p:grpSp>
        <p:nvGrpSpPr>
          <p:cNvPr id="8" name="Group 7"/>
          <p:cNvGrpSpPr/>
          <p:nvPr/>
        </p:nvGrpSpPr>
        <p:grpSpPr>
          <a:xfrm>
            <a:off x="5886450" y="3028950"/>
            <a:ext cx="2343150" cy="1545427"/>
            <a:chOff x="6172200" y="835031"/>
            <a:chExt cx="3200400" cy="1987538"/>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200" y="835031"/>
              <a:ext cx="3200400" cy="1987538"/>
            </a:xfrm>
            <a:prstGeom prst="rect">
              <a:avLst/>
            </a:prstGeom>
          </p:spPr>
        </p:pic>
        <p:sp>
          <p:nvSpPr>
            <p:cNvPr id="10" name="TextBox 9"/>
            <p:cNvSpPr txBox="1"/>
            <p:nvPr/>
          </p:nvSpPr>
          <p:spPr>
            <a:xfrm>
              <a:off x="6746811" y="2102498"/>
              <a:ext cx="2057400" cy="445303"/>
            </a:xfrm>
            <a:prstGeom prst="rect">
              <a:avLst/>
            </a:prstGeom>
            <a:noFill/>
            <a:ln>
              <a:noFill/>
            </a:ln>
          </p:spPr>
          <p:txBody>
            <a:bodyPr wrap="square" rtlCol="0">
              <a:spAutoFit/>
            </a:bodyPr>
            <a:lstStyle/>
            <a:p>
              <a:pPr algn="ctr"/>
              <a:r>
                <a:rPr lang="en-US" sz="1650" dirty="0">
                  <a:latin typeface="Segoe Script" panose="020B0504020000000003" pitchFamily="34" charset="0"/>
                </a:rPr>
                <a:t>Thank you!</a:t>
              </a:r>
            </a:p>
          </p:txBody>
        </p:sp>
      </p:grpSp>
    </p:spTree>
    <p:extLst>
      <p:ext uri="{BB962C8B-B14F-4D97-AF65-F5344CB8AC3E}">
        <p14:creationId xmlns:p14="http://schemas.microsoft.com/office/powerpoint/2010/main" val="78300595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0"/>
          </p:nvPr>
        </p:nvSpPr>
        <p:spPr/>
        <p:txBody>
          <a:bodyPr>
            <a:normAutofit lnSpcReduction="10000"/>
          </a:bodyPr>
          <a:lstStyle/>
          <a:p>
            <a:r>
              <a:rPr lang="en-US" sz="2000" dirty="0">
                <a:hlinkClick r:id="rId3"/>
              </a:rPr>
              <a:t>http://dese.mo.gov/college-career-readiness/assessment/map-a</a:t>
            </a:r>
            <a:r>
              <a:rPr lang="en-US" sz="2000" dirty="0"/>
              <a:t> </a:t>
            </a:r>
          </a:p>
          <a:p>
            <a:r>
              <a:rPr lang="en-US" sz="2000" dirty="0">
                <a:sym typeface="Wingdings" panose="05000000000000000000" pitchFamily="2" charset="2"/>
              </a:rPr>
              <a:t>Test Administration Manual </a:t>
            </a:r>
            <a:r>
              <a:rPr lang="en-US" sz="2000" dirty="0">
                <a:sym typeface="Wingdings" panose="05000000000000000000" pitchFamily="2" charset="2"/>
                <a:hlinkClick r:id="rId4"/>
              </a:rPr>
              <a:t>http://dynamiclearningmaps.org/sites/default/files/documents/Manuals/tam_im_2016-17.pdf</a:t>
            </a:r>
          </a:p>
          <a:p>
            <a:r>
              <a:rPr lang="en-US" sz="2000" dirty="0"/>
              <a:t>Dynamic Learning Maps: Blueprints</a:t>
            </a:r>
          </a:p>
          <a:p>
            <a:r>
              <a:rPr lang="en-US" sz="2000" dirty="0">
                <a:hlinkClick r:id="rId5"/>
              </a:rPr>
              <a:t>http://dynamiclearningmaps.org/content/essential-elements</a:t>
            </a:r>
            <a:endParaRPr lang="en-US" sz="2000" dirty="0"/>
          </a:p>
          <a:p>
            <a:r>
              <a:rPr lang="en-US" sz="2000" dirty="0"/>
              <a:t>National Center for Learning Disabilities (2008). Advocacy Brief: Understanding the standards-based individualized education program (IEP). Retrieved from </a:t>
            </a:r>
            <a:r>
              <a:rPr lang="en-US" sz="2000" u="sng" dirty="0">
                <a:hlinkClick r:id="rId6"/>
              </a:rPr>
              <a:t>http://www.advocacyinstitute.org/resources/UnderstandingStandards-basedIEPs.pdf</a:t>
            </a:r>
            <a:r>
              <a:rPr lang="en-US" sz="2000" dirty="0"/>
              <a:t> </a:t>
            </a:r>
          </a:p>
          <a:p>
            <a:endParaRPr lang="en-US" sz="2000" dirty="0"/>
          </a:p>
          <a:p>
            <a:endParaRPr lang="en-US" sz="2000" dirty="0"/>
          </a:p>
          <a:p>
            <a:endParaRPr lang="en-US" sz="2000" b="1" dirty="0">
              <a:hlinkClick r:id="rId4"/>
            </a:endParaRPr>
          </a:p>
          <a:p>
            <a:endParaRPr lang="en-US" sz="2000" b="1" dirty="0"/>
          </a:p>
          <a:p>
            <a:endParaRPr lang="en-US" sz="2000" dirty="0"/>
          </a:p>
        </p:txBody>
      </p:sp>
      <p:sp>
        <p:nvSpPr>
          <p:cNvPr id="4" name="Title 3"/>
          <p:cNvSpPr>
            <a:spLocks noGrp="1"/>
          </p:cNvSpPr>
          <p:nvPr>
            <p:ph type="title"/>
          </p:nvPr>
        </p:nvSpPr>
        <p:spPr/>
        <p:txBody>
          <a:bodyPr/>
          <a:lstStyle/>
          <a:p>
            <a:r>
              <a:rPr lang="en-US" dirty="0"/>
              <a:t>Recommended Resources</a:t>
            </a:r>
          </a:p>
        </p:txBody>
      </p:sp>
      <p:sp>
        <p:nvSpPr>
          <p:cNvPr id="7" name="Slide Number Placeholder 6"/>
          <p:cNvSpPr>
            <a:spLocks noGrp="1"/>
          </p:cNvSpPr>
          <p:nvPr>
            <p:ph type="sldNum" sz="quarter" idx="4"/>
          </p:nvPr>
        </p:nvSpPr>
        <p:spPr/>
        <p:txBody>
          <a:bodyPr/>
          <a:lstStyle/>
          <a:p>
            <a:fld id="{3B745311-16E5-4BEF-BFE6-36758A3427EB}" type="slidenum">
              <a:rPr lang="en-US" smtClean="0"/>
              <a:pPr/>
              <a:t>118</a:t>
            </a:fld>
            <a:endParaRPr lang="en-US"/>
          </a:p>
        </p:txBody>
      </p:sp>
    </p:spTree>
    <p:extLst>
      <p:ext uri="{BB962C8B-B14F-4D97-AF65-F5344CB8AC3E}">
        <p14:creationId xmlns:p14="http://schemas.microsoft.com/office/powerpoint/2010/main" val="419673314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155915" y="4019550"/>
            <a:ext cx="6762333" cy="1504950"/>
          </a:xfrm>
        </p:spPr>
        <p:txBody>
          <a:bodyPr/>
          <a:lstStyle/>
          <a:p>
            <a:r>
              <a:rPr lang="en-US" dirty="0"/>
              <a:t>Consultant Information</a:t>
            </a:r>
          </a:p>
        </p:txBody>
      </p:sp>
      <p:sp>
        <p:nvSpPr>
          <p:cNvPr id="3" name="Text Placeholder 2"/>
          <p:cNvSpPr>
            <a:spLocks noGrp="1"/>
          </p:cNvSpPr>
          <p:nvPr>
            <p:ph type="body" sz="quarter" idx="11"/>
          </p:nvPr>
        </p:nvSpPr>
        <p:spPr>
          <a:xfrm>
            <a:off x="907848" y="3362325"/>
            <a:ext cx="7010400" cy="457200"/>
          </a:xfrm>
        </p:spPr>
        <p:txBody>
          <a:bodyPr/>
          <a:lstStyle/>
          <a:p>
            <a:r>
              <a:rPr lang="en-US" dirty="0"/>
              <a:t>Questions</a:t>
            </a:r>
          </a:p>
          <a:p>
            <a:r>
              <a:rPr lang="en-US" dirty="0"/>
              <a:t> Please contact</a:t>
            </a:r>
          </a:p>
        </p:txBody>
      </p:sp>
    </p:spTree>
    <p:extLst>
      <p:ext uri="{BB962C8B-B14F-4D97-AF65-F5344CB8AC3E}">
        <p14:creationId xmlns:p14="http://schemas.microsoft.com/office/powerpoint/2010/main" val="41143999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1504950"/>
            <a:ext cx="8229600" cy="2324100"/>
          </a:xfrm>
        </p:spPr>
        <p:txBody>
          <a:bodyPr>
            <a:noAutofit/>
          </a:bodyPr>
          <a:lstStyle/>
          <a:p>
            <a:r>
              <a:rPr lang="en-US" dirty="0">
                <a:solidFill>
                  <a:srgbClr val="004B8E"/>
                </a:solidFill>
              </a:rPr>
              <a:t>Chat Box</a:t>
            </a:r>
          </a:p>
          <a:p>
            <a:r>
              <a:rPr lang="en-US" dirty="0">
                <a:solidFill>
                  <a:srgbClr val="004B8E"/>
                </a:solidFill>
              </a:rPr>
              <a:t>Annotate</a:t>
            </a:r>
          </a:p>
          <a:p>
            <a:r>
              <a:rPr lang="en-US" dirty="0">
                <a:solidFill>
                  <a:srgbClr val="004B8E"/>
                </a:solidFill>
              </a:rPr>
              <a:t>Polling</a:t>
            </a:r>
          </a:p>
          <a:p>
            <a:r>
              <a:rPr lang="en-US" dirty="0">
                <a:solidFill>
                  <a:srgbClr val="004B8E"/>
                </a:solidFill>
              </a:rPr>
              <a:t>Breakout rooms</a:t>
            </a:r>
          </a:p>
          <a:p>
            <a:r>
              <a:rPr lang="en-US" dirty="0">
                <a:solidFill>
                  <a:srgbClr val="004B8E"/>
                </a:solidFill>
              </a:rPr>
              <a:t>Reactions</a:t>
            </a:r>
          </a:p>
        </p:txBody>
      </p:sp>
      <p:sp>
        <p:nvSpPr>
          <p:cNvPr id="3" name="Title 2"/>
          <p:cNvSpPr>
            <a:spLocks noGrp="1"/>
          </p:cNvSpPr>
          <p:nvPr>
            <p:ph type="title"/>
          </p:nvPr>
        </p:nvSpPr>
        <p:spPr>
          <a:xfrm>
            <a:off x="152400" y="628650"/>
            <a:ext cx="8839200" cy="800100"/>
          </a:xfrm>
        </p:spPr>
        <p:txBody>
          <a:bodyPr>
            <a:noAutofit/>
          </a:bodyPr>
          <a:lstStyle/>
          <a:p>
            <a:r>
              <a:rPr lang="en-US" dirty="0"/>
              <a:t>Look for These Icons</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12</a:t>
            </a:fld>
            <a:endParaRPr lang="en-US"/>
          </a:p>
        </p:txBody>
      </p:sp>
      <p:pic>
        <p:nvPicPr>
          <p:cNvPr id="5" name="Google Shape;214;p35"/>
          <p:cNvPicPr preferRelativeResize="0"/>
          <p:nvPr/>
        </p:nvPicPr>
        <p:blipFill>
          <a:blip r:embed="rId3">
            <a:alphaModFix/>
          </a:blip>
          <a:stretch>
            <a:fillRect/>
          </a:stretch>
        </p:blipFill>
        <p:spPr>
          <a:xfrm>
            <a:off x="2667000" y="1763081"/>
            <a:ext cx="762000" cy="351469"/>
          </a:xfrm>
          <a:prstGeom prst="rect">
            <a:avLst/>
          </a:prstGeom>
          <a:noFill/>
          <a:ln>
            <a:noFill/>
          </a:ln>
        </p:spPr>
      </p:pic>
      <p:pic>
        <p:nvPicPr>
          <p:cNvPr id="6" name="Google Shape;215;p35"/>
          <p:cNvPicPr preferRelativeResize="0"/>
          <p:nvPr/>
        </p:nvPicPr>
        <p:blipFill>
          <a:blip r:embed="rId4">
            <a:alphaModFix/>
          </a:blip>
          <a:stretch>
            <a:fillRect/>
          </a:stretch>
        </p:blipFill>
        <p:spPr>
          <a:xfrm>
            <a:off x="2514600" y="2253565"/>
            <a:ext cx="1219200" cy="506647"/>
          </a:xfrm>
          <a:prstGeom prst="rect">
            <a:avLst/>
          </a:prstGeom>
          <a:noFill/>
          <a:ln>
            <a:noFill/>
          </a:ln>
        </p:spPr>
      </p:pic>
      <p:pic>
        <p:nvPicPr>
          <p:cNvPr id="7" name="Google Shape;216;p35"/>
          <p:cNvPicPr preferRelativeResize="0"/>
          <p:nvPr/>
        </p:nvPicPr>
        <p:blipFill>
          <a:blip r:embed="rId5">
            <a:alphaModFix/>
          </a:blip>
          <a:stretch>
            <a:fillRect/>
          </a:stretch>
        </p:blipFill>
        <p:spPr>
          <a:xfrm>
            <a:off x="2286000" y="2788155"/>
            <a:ext cx="895350" cy="506647"/>
          </a:xfrm>
          <a:prstGeom prst="rect">
            <a:avLst/>
          </a:prstGeom>
          <a:noFill/>
          <a:ln>
            <a:noFill/>
          </a:ln>
        </p:spPr>
      </p:pic>
      <p:pic>
        <p:nvPicPr>
          <p:cNvPr id="8" name="Google Shape;217;p35"/>
          <p:cNvPicPr preferRelativeResize="0"/>
          <p:nvPr/>
        </p:nvPicPr>
        <p:blipFill>
          <a:blip r:embed="rId6">
            <a:alphaModFix/>
          </a:blip>
          <a:stretch>
            <a:fillRect/>
          </a:stretch>
        </p:blipFill>
        <p:spPr>
          <a:xfrm>
            <a:off x="3810000" y="3303228"/>
            <a:ext cx="1368700" cy="563922"/>
          </a:xfrm>
          <a:prstGeom prst="rect">
            <a:avLst/>
          </a:prstGeom>
          <a:noFill/>
          <a:ln>
            <a:noFill/>
          </a:ln>
        </p:spPr>
      </p:pic>
      <p:pic>
        <p:nvPicPr>
          <p:cNvPr id="9" name="Google Shape;218;p35"/>
          <p:cNvPicPr preferRelativeResize="0"/>
          <p:nvPr/>
        </p:nvPicPr>
        <p:blipFill>
          <a:blip r:embed="rId7">
            <a:alphaModFix/>
          </a:blip>
          <a:stretch>
            <a:fillRect/>
          </a:stretch>
        </p:blipFill>
        <p:spPr>
          <a:xfrm>
            <a:off x="2743200" y="3970103"/>
            <a:ext cx="1047775" cy="506647"/>
          </a:xfrm>
          <a:prstGeom prst="rect">
            <a:avLst/>
          </a:prstGeom>
          <a:noFill/>
          <a:ln>
            <a:noFill/>
          </a:ln>
        </p:spPr>
      </p:pic>
    </p:spTree>
    <p:extLst>
      <p:ext uri="{BB962C8B-B14F-4D97-AF65-F5344CB8AC3E}">
        <p14:creationId xmlns:p14="http://schemas.microsoft.com/office/powerpoint/2010/main" val="31222130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6" name="Google Shape;176;g94567fe4e8_1_54"/>
          <p:cNvSpPr txBox="1">
            <a:spLocks noGrp="1"/>
          </p:cNvSpPr>
          <p:nvPr>
            <p:ph type="title"/>
          </p:nvPr>
        </p:nvSpPr>
        <p:spPr>
          <a:xfrm>
            <a:off x="152400" y="628650"/>
            <a:ext cx="8839200" cy="800100"/>
          </a:xfrm>
          <a:prstGeom prst="rect">
            <a:avLst/>
          </a:prstGeom>
        </p:spPr>
        <p:txBody>
          <a:bodyPr spcFirstLastPara="1" vert="horz" wrap="square" lIns="68569" tIns="34275" rIns="68569" bIns="34275" rtlCol="0" anchor="ctr" anchorCtr="0">
            <a:noAutofit/>
          </a:bodyPr>
          <a:lstStyle/>
          <a:p>
            <a:r>
              <a:rPr lang="en-US" dirty="0"/>
              <a:t>Time to Stretch</a:t>
            </a:r>
            <a:endParaRPr dirty="0"/>
          </a:p>
        </p:txBody>
      </p:sp>
      <p:sp>
        <p:nvSpPr>
          <p:cNvPr id="174" name="Google Shape;174;g94567fe4e8_1_54"/>
          <p:cNvSpPr txBox="1">
            <a:spLocks noGrp="1"/>
          </p:cNvSpPr>
          <p:nvPr>
            <p:ph type="sldNum" idx="4294967295"/>
          </p:nvPr>
        </p:nvSpPr>
        <p:spPr>
          <a:xfrm>
            <a:off x="8420100" y="133350"/>
            <a:ext cx="571500" cy="273050"/>
          </a:xfrm>
          <a:prstGeom prst="rect">
            <a:avLst/>
          </a:prstGeom>
        </p:spPr>
        <p:txBody>
          <a:bodyPr spcFirstLastPara="1" wrap="square" lIns="68569" tIns="34275" rIns="68569" bIns="34275" anchor="ctr" anchorCtr="0">
            <a:noAutofit/>
          </a:bodyPr>
          <a:lstStyle/>
          <a:p>
            <a:fld id="{00000000-1234-1234-1234-123412341234}" type="slidenum">
              <a:rPr lang="en-US">
                <a:solidFill>
                  <a:schemeClr val="bg1"/>
                </a:solidFill>
              </a:rPr>
              <a:pPr/>
              <a:t>13</a:t>
            </a:fld>
            <a:endParaRPr dirty="0">
              <a:solidFill>
                <a:schemeClr val="bg1"/>
              </a:solidFill>
            </a:endParaRPr>
          </a:p>
        </p:txBody>
      </p:sp>
      <p:pic>
        <p:nvPicPr>
          <p:cNvPr id="177" name="Google Shape;177;g94567fe4e8_1_54" descr="See the source image"/>
          <p:cNvPicPr preferRelativeResize="0"/>
          <p:nvPr/>
        </p:nvPicPr>
        <p:blipFill rotWithShape="1">
          <a:blip r:embed="rId3">
            <a:alphaModFix/>
          </a:blip>
          <a:srcRect/>
          <a:stretch/>
        </p:blipFill>
        <p:spPr>
          <a:xfrm>
            <a:off x="5210569" y="2343150"/>
            <a:ext cx="3209531" cy="2404745"/>
          </a:xfrm>
          <a:prstGeom prst="rect">
            <a:avLst/>
          </a:prstGeom>
          <a:noFill/>
          <a:ln>
            <a:noFill/>
          </a:ln>
        </p:spPr>
      </p:pic>
      <p:sp>
        <p:nvSpPr>
          <p:cNvPr id="6" name="Text Placeholder 1"/>
          <p:cNvSpPr txBox="1">
            <a:spLocks/>
          </p:cNvSpPr>
          <p:nvPr/>
        </p:nvSpPr>
        <p:spPr>
          <a:xfrm>
            <a:off x="454758" y="1657349"/>
            <a:ext cx="8229600" cy="3319145"/>
          </a:xfrm>
          <a:prstGeom prst="rect">
            <a:avLst/>
          </a:prstGeom>
        </p:spPr>
        <p:txBody>
          <a:bodyPr>
            <a:noAutofit/>
          </a:bodyPr>
          <a:lstStyle>
            <a:lvl1pPr marL="457200" indent="-344488" algn="l" defTabSz="914400"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75" indent="-396875" algn="l" defTabSz="914400"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38" indent="-347663" algn="l" defTabSz="914400"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63" indent="-339725" algn="l" defTabSz="914400"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800" indent="-287338" algn="l" defTabSz="914400"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dirty="0">
                <a:solidFill>
                  <a:schemeClr val="tx2"/>
                </a:solidFill>
              </a:rPr>
              <a:t>Take a five minute break!</a:t>
            </a:r>
          </a:p>
        </p:txBody>
      </p:sp>
    </p:spTree>
    <p:extLst>
      <p:ext uri="{BB962C8B-B14F-4D97-AF65-F5344CB8AC3E}">
        <p14:creationId xmlns:p14="http://schemas.microsoft.com/office/powerpoint/2010/main" val="14695140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1352550"/>
            <a:ext cx="8229600" cy="2324100"/>
          </a:xfrm>
        </p:spPr>
        <p:txBody>
          <a:bodyPr>
            <a:noAutofit/>
          </a:bodyPr>
          <a:lstStyle/>
          <a:p>
            <a:pPr marL="25400" indent="0">
              <a:buNone/>
            </a:pPr>
            <a:r>
              <a:rPr lang="en-US" dirty="0">
                <a:solidFill>
                  <a:srgbClr val="004B8E"/>
                </a:solidFill>
              </a:rPr>
              <a:t>In Breakout rooms</a:t>
            </a:r>
          </a:p>
          <a:p>
            <a:r>
              <a:rPr lang="en-US" dirty="0">
                <a:solidFill>
                  <a:srgbClr val="004B8E"/>
                </a:solidFill>
              </a:rPr>
              <a:t>Share what you already know about Standards Based IEP using Essential Elements.</a:t>
            </a:r>
          </a:p>
          <a:p>
            <a:r>
              <a:rPr lang="en-US" dirty="0">
                <a:solidFill>
                  <a:srgbClr val="004B8E"/>
                </a:solidFill>
              </a:rPr>
              <a:t>Share what you want to know about Standards Based IEP using Essential Elements.</a:t>
            </a:r>
          </a:p>
          <a:p>
            <a:r>
              <a:rPr lang="en-US" dirty="0">
                <a:solidFill>
                  <a:srgbClr val="004B8E"/>
                </a:solidFill>
              </a:rPr>
              <a:t>Post a know and a want to know in Chat.</a:t>
            </a:r>
          </a:p>
        </p:txBody>
      </p:sp>
      <p:sp>
        <p:nvSpPr>
          <p:cNvPr id="3" name="Title 2"/>
          <p:cNvSpPr>
            <a:spLocks noGrp="1"/>
          </p:cNvSpPr>
          <p:nvPr>
            <p:ph type="title"/>
          </p:nvPr>
        </p:nvSpPr>
        <p:spPr>
          <a:xfrm>
            <a:off x="152400" y="628650"/>
            <a:ext cx="8839200" cy="800100"/>
          </a:xfrm>
        </p:spPr>
        <p:txBody>
          <a:bodyPr>
            <a:noAutofit/>
          </a:bodyPr>
          <a:lstStyle/>
          <a:p>
            <a:r>
              <a:rPr lang="en-US" dirty="0"/>
              <a:t>K – W - L</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14</a:t>
            </a:fld>
            <a:endParaRPr lang="en-US"/>
          </a:p>
        </p:txBody>
      </p:sp>
    </p:spTree>
    <p:extLst>
      <p:ext uri="{BB962C8B-B14F-4D97-AF65-F5344CB8AC3E}">
        <p14:creationId xmlns:p14="http://schemas.microsoft.com/office/powerpoint/2010/main" val="20784979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1352550"/>
            <a:ext cx="8229600" cy="2324100"/>
          </a:xfrm>
        </p:spPr>
        <p:txBody>
          <a:bodyPr>
            <a:noAutofit/>
          </a:bodyPr>
          <a:lstStyle/>
          <a:p>
            <a:r>
              <a:rPr lang="en-US" dirty="0">
                <a:solidFill>
                  <a:srgbClr val="004B8E"/>
                </a:solidFill>
              </a:rPr>
              <a:t>The activities at the end of each section should be included in the breakout room.</a:t>
            </a:r>
          </a:p>
          <a:p>
            <a:r>
              <a:rPr lang="en-US" dirty="0">
                <a:solidFill>
                  <a:srgbClr val="004B8E"/>
                </a:solidFill>
              </a:rPr>
              <a:t>The theme will be the name of the section.</a:t>
            </a:r>
          </a:p>
          <a:p>
            <a:r>
              <a:rPr lang="en-US" dirty="0">
                <a:solidFill>
                  <a:srgbClr val="004B8E"/>
                </a:solidFill>
              </a:rPr>
              <a:t>Participants can post their discussion in Chat or have one person report out to the main group.</a:t>
            </a:r>
          </a:p>
        </p:txBody>
      </p:sp>
      <p:sp>
        <p:nvSpPr>
          <p:cNvPr id="3" name="Title 2"/>
          <p:cNvSpPr>
            <a:spLocks noGrp="1"/>
          </p:cNvSpPr>
          <p:nvPr>
            <p:ph type="title"/>
          </p:nvPr>
        </p:nvSpPr>
        <p:spPr>
          <a:xfrm>
            <a:off x="152400" y="628650"/>
            <a:ext cx="8839200" cy="800100"/>
          </a:xfrm>
        </p:spPr>
        <p:txBody>
          <a:bodyPr>
            <a:noAutofit/>
          </a:bodyPr>
          <a:lstStyle/>
          <a:p>
            <a:r>
              <a:rPr lang="en-US" dirty="0"/>
              <a:t>Main Theme</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15</a:t>
            </a:fld>
            <a:endParaRPr lang="en-US"/>
          </a:p>
        </p:txBody>
      </p:sp>
    </p:spTree>
    <p:extLst>
      <p:ext uri="{BB962C8B-B14F-4D97-AF65-F5344CB8AC3E}">
        <p14:creationId xmlns:p14="http://schemas.microsoft.com/office/powerpoint/2010/main" val="28010932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1352550"/>
            <a:ext cx="8229600" cy="2324100"/>
          </a:xfrm>
        </p:spPr>
        <p:txBody>
          <a:bodyPr>
            <a:noAutofit/>
          </a:bodyPr>
          <a:lstStyle/>
          <a:p>
            <a:pPr marL="25400" indent="0">
              <a:buNone/>
            </a:pPr>
            <a:r>
              <a:rPr lang="en-US" dirty="0">
                <a:solidFill>
                  <a:srgbClr val="004B8E"/>
                </a:solidFill>
              </a:rPr>
              <a:t>Once you return to your breakout rooms</a:t>
            </a:r>
          </a:p>
          <a:p>
            <a:r>
              <a:rPr lang="en-US" dirty="0">
                <a:solidFill>
                  <a:srgbClr val="004B8E"/>
                </a:solidFill>
              </a:rPr>
              <a:t>Share what you learned about Standards Based IEPs Linked to DLM Essential Elements.</a:t>
            </a:r>
          </a:p>
          <a:p>
            <a:r>
              <a:rPr lang="en-US" dirty="0">
                <a:solidFill>
                  <a:srgbClr val="004B8E"/>
                </a:solidFill>
              </a:rPr>
              <a:t>Post one of your collective learnings in chat.</a:t>
            </a:r>
          </a:p>
        </p:txBody>
      </p:sp>
      <p:sp>
        <p:nvSpPr>
          <p:cNvPr id="3" name="Title 2"/>
          <p:cNvSpPr>
            <a:spLocks noGrp="1"/>
          </p:cNvSpPr>
          <p:nvPr>
            <p:ph type="title"/>
          </p:nvPr>
        </p:nvSpPr>
        <p:spPr>
          <a:xfrm>
            <a:off x="152400" y="628650"/>
            <a:ext cx="8839200" cy="800100"/>
          </a:xfrm>
        </p:spPr>
        <p:txBody>
          <a:bodyPr>
            <a:noAutofit/>
          </a:bodyPr>
          <a:lstStyle/>
          <a:p>
            <a:r>
              <a:rPr lang="en-US" dirty="0"/>
              <a:t>K – W - L</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16</a:t>
            </a:fld>
            <a:endParaRPr lang="en-US"/>
          </a:p>
        </p:txBody>
      </p:sp>
    </p:spTree>
    <p:extLst>
      <p:ext uri="{BB962C8B-B14F-4D97-AF65-F5344CB8AC3E}">
        <p14:creationId xmlns:p14="http://schemas.microsoft.com/office/powerpoint/2010/main" val="2902533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1400" y="819150"/>
            <a:ext cx="5486400" cy="1676400"/>
          </a:xfrm>
        </p:spPr>
        <p:txBody>
          <a:bodyPr>
            <a:noAutofit/>
          </a:bodyPr>
          <a:lstStyle/>
          <a:p>
            <a:r>
              <a:rPr lang="en-US" sz="4400" dirty="0"/>
              <a:t>Standards Based IEPs Linked to DLM  Essential Elements</a:t>
            </a:r>
          </a:p>
        </p:txBody>
      </p:sp>
      <p:sp>
        <p:nvSpPr>
          <p:cNvPr id="3" name="Text Placeholder 2"/>
          <p:cNvSpPr>
            <a:spLocks noGrp="1"/>
          </p:cNvSpPr>
          <p:nvPr>
            <p:ph type="body" sz="quarter" idx="10"/>
          </p:nvPr>
        </p:nvSpPr>
        <p:spPr/>
        <p:txBody>
          <a:bodyPr/>
          <a:lstStyle/>
          <a:p>
            <a:r>
              <a:rPr lang="en-US"/>
              <a:t>2020</a:t>
            </a:r>
            <a:endParaRPr lang="en-US" dirty="0"/>
          </a:p>
        </p:txBody>
      </p:sp>
      <p:sp>
        <p:nvSpPr>
          <p:cNvPr id="4" name="Text Placeholder 3"/>
          <p:cNvSpPr>
            <a:spLocks noGrp="1"/>
          </p:cNvSpPr>
          <p:nvPr>
            <p:ph type="body" sz="quarter" idx="11"/>
          </p:nvPr>
        </p:nvSpPr>
        <p:spPr/>
        <p:txBody>
          <a:bodyPr/>
          <a:lstStyle/>
          <a:p>
            <a:r>
              <a:rPr lang="en-US" dirty="0"/>
              <a:t>Consultant Name/Info</a:t>
            </a:r>
          </a:p>
        </p:txBody>
      </p:sp>
    </p:spTree>
    <p:extLst>
      <p:ext uri="{BB962C8B-B14F-4D97-AF65-F5344CB8AC3E}">
        <p14:creationId xmlns:p14="http://schemas.microsoft.com/office/powerpoint/2010/main" val="14950531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52400" y="2738795"/>
            <a:ext cx="8763000" cy="769441"/>
          </a:xfrm>
        </p:spPr>
        <p:txBody>
          <a:bodyPr/>
          <a:lstStyle/>
          <a:p>
            <a:r>
              <a:rPr lang="en-US" sz="4400" dirty="0"/>
              <a:t>Opening and Introductions</a:t>
            </a:r>
          </a:p>
        </p:txBody>
      </p:sp>
    </p:spTree>
    <p:extLst>
      <p:ext uri="{BB962C8B-B14F-4D97-AF65-F5344CB8AC3E}">
        <p14:creationId xmlns:p14="http://schemas.microsoft.com/office/powerpoint/2010/main" val="33566813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1352550"/>
            <a:ext cx="8229600" cy="3657600"/>
          </a:xfrm>
        </p:spPr>
        <p:txBody>
          <a:bodyPr>
            <a:noAutofit/>
          </a:bodyPr>
          <a:lstStyle/>
          <a:p>
            <a:pPr marL="25400" indent="0">
              <a:buNone/>
            </a:pPr>
            <a:r>
              <a:rPr lang="en-US" sz="2000" b="1" dirty="0">
                <a:solidFill>
                  <a:schemeClr val="tx2"/>
                </a:solidFill>
              </a:rPr>
              <a:t>Section 1:</a:t>
            </a:r>
            <a:r>
              <a:rPr lang="en-US" sz="2000" dirty="0">
                <a:solidFill>
                  <a:srgbClr val="004B8E"/>
                </a:solidFill>
              </a:rPr>
              <a:t> Opening and Introductions</a:t>
            </a:r>
          </a:p>
          <a:p>
            <a:pPr marL="25400" indent="0">
              <a:buNone/>
            </a:pPr>
            <a:r>
              <a:rPr lang="en-US" sz="2000" b="1" dirty="0">
                <a:solidFill>
                  <a:schemeClr val="tx2"/>
                </a:solidFill>
              </a:rPr>
              <a:t>Section 2:</a:t>
            </a:r>
            <a:r>
              <a:rPr lang="en-US" sz="2000" dirty="0">
                <a:solidFill>
                  <a:srgbClr val="004B8E"/>
                </a:solidFill>
              </a:rPr>
              <a:t> Pre-Assessment</a:t>
            </a:r>
          </a:p>
          <a:p>
            <a:pPr marL="25400" indent="0">
              <a:buNone/>
            </a:pPr>
            <a:r>
              <a:rPr lang="en-US" sz="2000" b="1" dirty="0">
                <a:solidFill>
                  <a:schemeClr val="tx2"/>
                </a:solidFill>
              </a:rPr>
              <a:t>Section 3:</a:t>
            </a:r>
            <a:r>
              <a:rPr lang="en-US" sz="2000" dirty="0">
                <a:solidFill>
                  <a:srgbClr val="004B8E"/>
                </a:solidFill>
              </a:rPr>
              <a:t> Why Standards Based IEP Using Essential Elements are Important</a:t>
            </a:r>
          </a:p>
          <a:p>
            <a:pPr marL="25400" indent="0">
              <a:buNone/>
            </a:pPr>
            <a:r>
              <a:rPr lang="en-US" sz="2000" b="1" dirty="0">
                <a:solidFill>
                  <a:schemeClr val="tx2"/>
                </a:solidFill>
              </a:rPr>
              <a:t>Section 4:</a:t>
            </a:r>
            <a:r>
              <a:rPr lang="en-US" sz="2000" dirty="0">
                <a:solidFill>
                  <a:srgbClr val="004B8E"/>
                </a:solidFill>
              </a:rPr>
              <a:t> Overview of Missouri Learning Standards and Dynamic Learning Maps</a:t>
            </a:r>
          </a:p>
          <a:p>
            <a:pPr marL="25400" indent="0">
              <a:buNone/>
            </a:pPr>
            <a:r>
              <a:rPr lang="en-US" sz="2000" b="1" dirty="0">
                <a:solidFill>
                  <a:schemeClr val="tx2"/>
                </a:solidFill>
              </a:rPr>
              <a:t>Section 5:</a:t>
            </a:r>
            <a:r>
              <a:rPr lang="en-US" sz="2000" dirty="0">
                <a:solidFill>
                  <a:srgbClr val="004B8E"/>
                </a:solidFill>
              </a:rPr>
              <a:t> Navigating Six Steps to Successful Implementation of Essential Elements</a:t>
            </a:r>
          </a:p>
          <a:p>
            <a:pPr marL="25400" indent="0">
              <a:buNone/>
            </a:pPr>
            <a:r>
              <a:rPr lang="en-US" sz="2000" b="1" dirty="0">
                <a:solidFill>
                  <a:schemeClr val="tx2"/>
                </a:solidFill>
              </a:rPr>
              <a:t>Section 6:</a:t>
            </a:r>
            <a:r>
              <a:rPr lang="en-US" sz="2000" b="1" dirty="0">
                <a:solidFill>
                  <a:srgbClr val="004B8E"/>
                </a:solidFill>
              </a:rPr>
              <a:t> </a:t>
            </a:r>
            <a:r>
              <a:rPr lang="en-US" sz="2000" dirty="0">
                <a:solidFill>
                  <a:srgbClr val="004B8E"/>
                </a:solidFill>
              </a:rPr>
              <a:t>Standards Based IEP Using Essential Elements in Action </a:t>
            </a:r>
          </a:p>
          <a:p>
            <a:pPr marL="25400" indent="0">
              <a:buNone/>
            </a:pPr>
            <a:r>
              <a:rPr lang="en-US" sz="2000" b="1" dirty="0">
                <a:solidFill>
                  <a:schemeClr val="tx2"/>
                </a:solidFill>
              </a:rPr>
              <a:t>Closing and Follow up</a:t>
            </a:r>
            <a:endParaRPr lang="en-US" sz="2000" b="1" dirty="0">
              <a:solidFill>
                <a:srgbClr val="004B8E"/>
              </a:solidFill>
            </a:endParaRPr>
          </a:p>
        </p:txBody>
      </p:sp>
      <p:sp>
        <p:nvSpPr>
          <p:cNvPr id="3" name="Title 2"/>
          <p:cNvSpPr>
            <a:spLocks noGrp="1"/>
          </p:cNvSpPr>
          <p:nvPr>
            <p:ph type="title"/>
          </p:nvPr>
        </p:nvSpPr>
        <p:spPr>
          <a:xfrm>
            <a:off x="152400" y="628650"/>
            <a:ext cx="8839200" cy="800100"/>
          </a:xfrm>
        </p:spPr>
        <p:txBody>
          <a:bodyPr>
            <a:noAutofit/>
          </a:bodyPr>
          <a:lstStyle/>
          <a:p>
            <a:r>
              <a:rPr lang="en-US" dirty="0"/>
              <a:t>Sessions At-A-Glance</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19</a:t>
            </a:fld>
            <a:endParaRPr lang="en-US"/>
          </a:p>
        </p:txBody>
      </p:sp>
    </p:spTree>
    <p:extLst>
      <p:ext uri="{BB962C8B-B14F-4D97-AF65-F5344CB8AC3E}">
        <p14:creationId xmlns:p14="http://schemas.microsoft.com/office/powerpoint/2010/main" val="26204546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33350"/>
            <a:ext cx="9144000" cy="800100"/>
          </a:xfrm>
        </p:spPr>
        <p:txBody>
          <a:bodyPr>
            <a:normAutofit/>
          </a:bodyPr>
          <a:lstStyle/>
          <a:p>
            <a:r>
              <a:rPr lang="en-US" b="1" dirty="0">
                <a:ln w="22225">
                  <a:solidFill>
                    <a:schemeClr val="tx2"/>
                  </a:solidFill>
                  <a:prstDash val="solid"/>
                </a:ln>
                <a:solidFill>
                  <a:srgbClr val="004B8E"/>
                </a:solidFill>
              </a:rPr>
              <a:t>For Presenter Only</a:t>
            </a:r>
            <a:endParaRPr lang="en-US" dirty="0">
              <a:ln w="22225">
                <a:solidFill>
                  <a:schemeClr val="tx2"/>
                </a:solidFill>
                <a:prstDash val="solid"/>
              </a:ln>
              <a:solidFill>
                <a:srgbClr val="004B8E"/>
              </a:solidFill>
            </a:endParaRPr>
          </a:p>
        </p:txBody>
      </p:sp>
      <p:sp>
        <p:nvSpPr>
          <p:cNvPr id="3" name="Content Placeholder 2"/>
          <p:cNvSpPr>
            <a:spLocks noGrp="1"/>
          </p:cNvSpPr>
          <p:nvPr>
            <p:ph type="body" idx="4294967295"/>
          </p:nvPr>
        </p:nvSpPr>
        <p:spPr>
          <a:xfrm>
            <a:off x="457200" y="895350"/>
            <a:ext cx="8229600" cy="4095750"/>
          </a:xfrm>
        </p:spPr>
        <p:txBody>
          <a:bodyPr>
            <a:normAutofit/>
          </a:bodyPr>
          <a:lstStyle/>
          <a:p>
            <a:pPr>
              <a:buClr>
                <a:schemeClr val="tx2"/>
              </a:buClr>
              <a:defRPr/>
            </a:pPr>
            <a:r>
              <a:rPr lang="en-US" sz="1350" dirty="0"/>
              <a:t>Missouri Department of Elementary and Secondary Education </a:t>
            </a:r>
          </a:p>
          <a:p>
            <a:pPr>
              <a:buClr>
                <a:schemeClr val="tx2"/>
              </a:buClr>
              <a:defRPr/>
            </a:pPr>
            <a:r>
              <a:rPr lang="en-US" sz="1350" dirty="0">
                <a:hlinkClick r:id="rId4"/>
              </a:rPr>
              <a:t>http://dese.mo.gov/college-career-readiness/assessment/map-a</a:t>
            </a:r>
            <a:endParaRPr lang="en-US" sz="1350" dirty="0"/>
          </a:p>
          <a:p>
            <a:pPr>
              <a:buClr>
                <a:schemeClr val="tx2"/>
              </a:buClr>
              <a:defRPr/>
            </a:pPr>
            <a:r>
              <a:rPr lang="en-US" sz="1350" dirty="0"/>
              <a:t>MAP-A Dynamic Learning Maps Essential Elements</a:t>
            </a:r>
          </a:p>
          <a:p>
            <a:pPr>
              <a:buClr>
                <a:schemeClr val="tx2"/>
              </a:buClr>
              <a:defRPr/>
            </a:pPr>
            <a:r>
              <a:rPr lang="en-US" sz="1350" dirty="0">
                <a:hlinkClick r:id="rId5"/>
              </a:rPr>
              <a:t>www.dynamiclearningmaps.org/content/essential-elements</a:t>
            </a:r>
            <a:endParaRPr lang="en-US" sz="1350" dirty="0"/>
          </a:p>
          <a:p>
            <a:pPr>
              <a:buClr>
                <a:schemeClr val="tx2"/>
              </a:buClr>
              <a:defRPr/>
            </a:pPr>
            <a:r>
              <a:rPr lang="en-US" sz="1350" dirty="0">
                <a:hlinkClick r:id="rId6"/>
              </a:rPr>
              <a:t>www.dlmpd.com</a:t>
            </a:r>
            <a:endParaRPr lang="en-US" sz="1350" dirty="0"/>
          </a:p>
          <a:p>
            <a:pPr marL="112712" indent="0">
              <a:buClr>
                <a:schemeClr val="tx2"/>
              </a:buClr>
              <a:buNone/>
              <a:defRPr/>
            </a:pPr>
            <a:r>
              <a:rPr lang="en-US" sz="1500" b="1" dirty="0"/>
              <a:t>Handouts</a:t>
            </a:r>
          </a:p>
          <a:p>
            <a:pPr>
              <a:buClr>
                <a:schemeClr val="tx2"/>
              </a:buClr>
              <a:buFont typeface="+mj-lt"/>
              <a:buAutoNum type="arabicPeriod"/>
              <a:defRPr/>
            </a:pPr>
            <a:r>
              <a:rPr lang="en-US" sz="1350" dirty="0"/>
              <a:t> Pre/Post Assessment</a:t>
            </a:r>
          </a:p>
          <a:p>
            <a:pPr>
              <a:buClr>
                <a:schemeClr val="tx2"/>
              </a:buClr>
              <a:buFont typeface="+mj-lt"/>
              <a:buAutoNum type="arabicPeriod"/>
              <a:defRPr/>
            </a:pPr>
            <a:r>
              <a:rPr lang="en-US" sz="1350" dirty="0"/>
              <a:t>“Dear Colleague Letter-United States Department of Education, Nov. 16, 2015”</a:t>
            </a:r>
          </a:p>
          <a:p>
            <a:pPr>
              <a:buClr>
                <a:schemeClr val="tx2"/>
              </a:buClr>
              <a:buFont typeface="+mj-lt"/>
              <a:buAutoNum type="arabicPeriod"/>
              <a:defRPr/>
            </a:pPr>
            <a:r>
              <a:rPr lang="en-US" sz="1350" dirty="0"/>
              <a:t> DLM Foundational Area Map</a:t>
            </a:r>
          </a:p>
          <a:p>
            <a:pPr>
              <a:buClr>
                <a:schemeClr val="tx2"/>
              </a:buClr>
              <a:buFont typeface="+mj-lt"/>
              <a:buAutoNum type="arabicPeriod"/>
              <a:defRPr/>
            </a:pPr>
            <a:r>
              <a:rPr lang="en-US" sz="1350" dirty="0"/>
              <a:t> Guide to Foundational Map </a:t>
            </a:r>
          </a:p>
          <a:p>
            <a:pPr>
              <a:buClr>
                <a:schemeClr val="tx2"/>
              </a:buClr>
              <a:buFont typeface="+mj-lt"/>
              <a:buAutoNum type="arabicPeriod"/>
              <a:defRPr/>
            </a:pPr>
            <a:r>
              <a:rPr lang="en-US" sz="1350" dirty="0"/>
              <a:t> Essential Elements/Self Reflection Organizer</a:t>
            </a:r>
          </a:p>
          <a:p>
            <a:pPr>
              <a:buClr>
                <a:schemeClr val="tx2"/>
              </a:buClr>
              <a:buFont typeface="+mj-lt"/>
              <a:buAutoNum type="arabicPeriod"/>
              <a:defRPr/>
            </a:pPr>
            <a:r>
              <a:rPr lang="en-US" sz="1350" dirty="0"/>
              <a:t> Grade-Level Standard MAP-A/DLM Essential Element Linkage Levels</a:t>
            </a:r>
          </a:p>
          <a:p>
            <a:pPr>
              <a:buClr>
                <a:schemeClr val="tx2"/>
              </a:buClr>
              <a:buFont typeface="+mj-lt"/>
              <a:buAutoNum type="arabicPeriod"/>
              <a:defRPr/>
            </a:pPr>
            <a:r>
              <a:rPr lang="en-US" sz="1350" dirty="0"/>
              <a:t> Sam’s IEP (make table copies)</a:t>
            </a:r>
          </a:p>
          <a:p>
            <a:pPr>
              <a:buClr>
                <a:schemeClr val="tx2"/>
              </a:buClr>
              <a:buFont typeface="+mj-lt"/>
              <a:buAutoNum type="arabicPeriod"/>
              <a:defRPr/>
            </a:pPr>
            <a:r>
              <a:rPr lang="en-US" sz="1350" dirty="0"/>
              <a:t> Template for an IEP Smart Goal</a:t>
            </a:r>
          </a:p>
          <a:p>
            <a:pPr>
              <a:buClr>
                <a:schemeClr val="tx2"/>
              </a:buClr>
              <a:buFont typeface="+mj-lt"/>
              <a:buAutoNum type="arabicPeriod"/>
              <a:defRPr/>
            </a:pPr>
            <a:r>
              <a:rPr lang="en-US" sz="1350" dirty="0"/>
              <a:t> Sam’s IEP Goal Pages (make table copies)</a:t>
            </a:r>
          </a:p>
          <a:p>
            <a:pPr>
              <a:buClr>
                <a:schemeClr val="tx2"/>
              </a:buClr>
              <a:buFont typeface="+mj-lt"/>
              <a:buAutoNum type="arabicPeriod"/>
              <a:defRPr/>
            </a:pPr>
            <a:r>
              <a:rPr lang="en-US" sz="1350" dirty="0"/>
              <a:t> Practice Profile	</a:t>
            </a:r>
            <a:endParaRPr lang="en-US" sz="1800" dirty="0"/>
          </a:p>
        </p:txBody>
      </p:sp>
      <p:sp>
        <p:nvSpPr>
          <p:cNvPr id="4" name="Slide Number Placeholder 3"/>
          <p:cNvSpPr>
            <a:spLocks noGrp="1"/>
          </p:cNvSpPr>
          <p:nvPr>
            <p:ph type="sldNum" idx="4294967295"/>
          </p:nvPr>
        </p:nvSpPr>
        <p:spPr>
          <a:xfrm>
            <a:off x="8382000" y="209550"/>
            <a:ext cx="762000" cy="274638"/>
          </a:xfrm>
          <a:prstGeom prst="rect">
            <a:avLst/>
          </a:prstGeom>
        </p:spPr>
        <p:txBody>
          <a:bodyPr/>
          <a:lstStyle/>
          <a:p>
            <a:pPr marL="0" lvl="0" indent="0">
              <a:spcBef>
                <a:spcPts val="0"/>
              </a:spcBef>
              <a:spcAft>
                <a:spcPts val="0"/>
              </a:spcAft>
              <a:buNone/>
            </a:pPr>
            <a:fld id="{00000000-1234-1234-1234-123412341234}" type="slidenum">
              <a:rPr lang="en-US" sz="1200" smtClean="0">
                <a:solidFill>
                  <a:schemeClr val="tx1"/>
                </a:solidFill>
              </a:rPr>
              <a:t>2</a:t>
            </a:fld>
            <a:endParaRPr lang="en-US" sz="1200" dirty="0">
              <a:solidFill>
                <a:schemeClr val="tx1"/>
              </a:solidFill>
            </a:endParaRPr>
          </a:p>
        </p:txBody>
      </p:sp>
    </p:spTree>
    <p:extLst>
      <p:ext uri="{BB962C8B-B14F-4D97-AF65-F5344CB8AC3E}">
        <p14:creationId xmlns:p14="http://schemas.microsoft.com/office/powerpoint/2010/main" val="2989186105"/>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52400" y="1504950"/>
            <a:ext cx="8839200" cy="3314700"/>
          </a:xfrm>
        </p:spPr>
        <p:txBody>
          <a:bodyPr>
            <a:normAutofit fontScale="92500" lnSpcReduction="10000"/>
          </a:bodyPr>
          <a:lstStyle/>
          <a:p>
            <a:pPr marL="0" indent="0">
              <a:buNone/>
            </a:pPr>
            <a:r>
              <a:rPr lang="en-US" dirty="0"/>
              <a:t>Understanding Essential Elements address the following Missouri Teacher Standards</a:t>
            </a:r>
          </a:p>
          <a:p>
            <a:r>
              <a:rPr lang="en-US" sz="3000" dirty="0"/>
              <a:t>Standard 2: Student Learning, Growth and Development</a:t>
            </a:r>
          </a:p>
          <a:p>
            <a:r>
              <a:rPr lang="en-US" sz="3000" dirty="0"/>
              <a:t>Standard 3: Curriculum Implementation</a:t>
            </a:r>
          </a:p>
          <a:p>
            <a:r>
              <a:rPr lang="en-US" sz="3000" dirty="0"/>
              <a:t>Standard 7: Student Assessment and Data Analysis</a:t>
            </a:r>
          </a:p>
          <a:p>
            <a:endParaRPr lang="en-US" sz="3000" dirty="0"/>
          </a:p>
          <a:p>
            <a:pPr marL="0" indent="0" algn="r">
              <a:buNone/>
            </a:pPr>
            <a:r>
              <a:rPr lang="en-US" sz="1800" dirty="0">
                <a:hlinkClick r:id="rId3"/>
              </a:rPr>
              <a:t>http://dese.mo.gov/educator-quality/educator-development/missouri-model-standards</a:t>
            </a:r>
            <a:endParaRPr lang="en-US" sz="1800" dirty="0"/>
          </a:p>
          <a:p>
            <a:pPr marL="0" indent="0">
              <a:buNone/>
            </a:pPr>
            <a:endParaRPr lang="en-US" sz="1500" dirty="0"/>
          </a:p>
          <a:p>
            <a:pPr marL="0" indent="0">
              <a:buNone/>
            </a:pPr>
            <a:endParaRPr lang="en-US" dirty="0"/>
          </a:p>
        </p:txBody>
      </p:sp>
      <p:sp>
        <p:nvSpPr>
          <p:cNvPr id="2" name="Title 1"/>
          <p:cNvSpPr>
            <a:spLocks noGrp="1"/>
          </p:cNvSpPr>
          <p:nvPr>
            <p:ph type="title"/>
          </p:nvPr>
        </p:nvSpPr>
        <p:spPr>
          <a:xfrm>
            <a:off x="152400" y="628650"/>
            <a:ext cx="8839200" cy="800100"/>
          </a:xfrm>
        </p:spPr>
        <p:txBody>
          <a:bodyPr/>
          <a:lstStyle/>
          <a:p>
            <a:r>
              <a:rPr lang="en-US" dirty="0"/>
              <a:t>Missouri Teacher Standards</a:t>
            </a:r>
          </a:p>
        </p:txBody>
      </p:sp>
      <p:sp>
        <p:nvSpPr>
          <p:cNvPr id="6" name="Slide Number Placeholder 5"/>
          <p:cNvSpPr>
            <a:spLocks noGrp="1"/>
          </p:cNvSpPr>
          <p:nvPr>
            <p:ph type="sldNum" sz="quarter" idx="4"/>
          </p:nvPr>
        </p:nvSpPr>
        <p:spPr/>
        <p:txBody>
          <a:bodyPr/>
          <a:lstStyle/>
          <a:p>
            <a:fld id="{3B745311-16E5-4BEF-BFE6-36758A3427EB}" type="slidenum">
              <a:rPr lang="en-US" smtClean="0"/>
              <a:pPr/>
              <a:t>20</a:t>
            </a:fld>
            <a:endParaRPr lang="en-US"/>
          </a:p>
        </p:txBody>
      </p:sp>
    </p:spTree>
    <p:extLst>
      <p:ext uri="{BB962C8B-B14F-4D97-AF65-F5344CB8AC3E}">
        <p14:creationId xmlns:p14="http://schemas.microsoft.com/office/powerpoint/2010/main" val="39716146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p:txBody>
          <a:bodyPr/>
          <a:lstStyle/>
          <a:p>
            <a:fld id="{3B745311-16E5-4BEF-BFE6-36758A3427EB}" type="slidenum">
              <a:rPr lang="en-US" smtClean="0"/>
              <a:pPr/>
              <a:t>21</a:t>
            </a:fld>
            <a:endParaRPr lang="en-US"/>
          </a:p>
        </p:txBody>
      </p:sp>
      <p:sp>
        <p:nvSpPr>
          <p:cNvPr id="4" name="Title 3"/>
          <p:cNvSpPr>
            <a:spLocks noGrp="1"/>
          </p:cNvSpPr>
          <p:nvPr>
            <p:ph type="title"/>
          </p:nvPr>
        </p:nvSpPr>
        <p:spPr/>
        <p:txBody>
          <a:bodyPr/>
          <a:lstStyle/>
          <a:p>
            <a:r>
              <a:rPr lang="en-US" dirty="0"/>
              <a:t>Welcome and Introductions</a:t>
            </a:r>
          </a:p>
        </p:txBody>
      </p:sp>
      <p:sp>
        <p:nvSpPr>
          <p:cNvPr id="5" name="Content Placeholder 4"/>
          <p:cNvSpPr>
            <a:spLocks noGrp="1"/>
          </p:cNvSpPr>
          <p:nvPr>
            <p:ph sz="quarter" idx="10"/>
          </p:nvPr>
        </p:nvSpPr>
        <p:spPr/>
        <p:txBody>
          <a:bodyPr/>
          <a:lstStyle/>
          <a:p>
            <a:r>
              <a:rPr lang="en-US" dirty="0"/>
              <a:t>Welcome</a:t>
            </a:r>
          </a:p>
          <a:p>
            <a:r>
              <a:rPr lang="en-US" dirty="0"/>
              <a:t>Introductions</a:t>
            </a:r>
          </a:p>
          <a:p>
            <a:r>
              <a:rPr lang="en-US" dirty="0"/>
              <a:t>Housekeeping</a:t>
            </a:r>
          </a:p>
          <a:p>
            <a:endParaRPr lang="en-US" dirty="0"/>
          </a:p>
        </p:txBody>
      </p:sp>
      <p:pic>
        <p:nvPicPr>
          <p:cNvPr id="7" name="Picture 6"/>
          <p:cNvPicPr>
            <a:picLocks noChangeAspect="1"/>
          </p:cNvPicPr>
          <p:nvPr/>
        </p:nvPicPr>
        <p:blipFill>
          <a:blip r:embed="rId3">
            <a:clrChange>
              <a:clrFrom>
                <a:srgbClr val="EEF3FA"/>
              </a:clrFrom>
              <a:clrTo>
                <a:srgbClr val="EEF3FA">
                  <a:alpha val="0"/>
                </a:srgbClr>
              </a:clrTo>
            </a:clrChange>
          </a:blip>
          <a:stretch>
            <a:fillRect/>
          </a:stretch>
        </p:blipFill>
        <p:spPr>
          <a:xfrm>
            <a:off x="4531582" y="3409950"/>
            <a:ext cx="4612418" cy="1412085"/>
          </a:xfrm>
          <a:prstGeom prst="rect">
            <a:avLst/>
          </a:prstGeom>
        </p:spPr>
      </p:pic>
    </p:spTree>
    <p:extLst>
      <p:ext uri="{BB962C8B-B14F-4D97-AF65-F5344CB8AC3E}">
        <p14:creationId xmlns:p14="http://schemas.microsoft.com/office/powerpoint/2010/main" val="40326468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1352550"/>
            <a:ext cx="8229600" cy="2324100"/>
          </a:xfrm>
        </p:spPr>
        <p:txBody>
          <a:bodyPr>
            <a:noAutofit/>
          </a:bodyPr>
          <a:lstStyle/>
          <a:p>
            <a:r>
              <a:rPr lang="en-US" sz="3000" dirty="0">
                <a:solidFill>
                  <a:srgbClr val="004B8E"/>
                </a:solidFill>
              </a:rPr>
              <a:t>As a result of today’s learning you will be able to</a:t>
            </a:r>
          </a:p>
          <a:p>
            <a:pPr lvl="1"/>
            <a:r>
              <a:rPr lang="en-US" sz="2400" dirty="0">
                <a:solidFill>
                  <a:srgbClr val="004B8E"/>
                </a:solidFill>
              </a:rPr>
              <a:t>Gain an understanding of Essential Elements in ELA and Math</a:t>
            </a:r>
          </a:p>
          <a:p>
            <a:pPr lvl="1"/>
            <a:r>
              <a:rPr lang="en-US" sz="2400" dirty="0">
                <a:solidFill>
                  <a:srgbClr val="004B8E"/>
                </a:solidFill>
              </a:rPr>
              <a:t>Develop awareness of the Linkage Level Progression</a:t>
            </a:r>
          </a:p>
          <a:p>
            <a:pPr lvl="1"/>
            <a:r>
              <a:rPr lang="en-US" sz="2400" dirty="0">
                <a:solidFill>
                  <a:srgbClr val="004B8E"/>
                </a:solidFill>
              </a:rPr>
              <a:t>Use the Unique Educational Needs (UEN) of the student to develop SMART Goals</a:t>
            </a:r>
          </a:p>
          <a:p>
            <a:pPr lvl="1"/>
            <a:r>
              <a:rPr lang="en-US" sz="2400" dirty="0">
                <a:solidFill>
                  <a:srgbClr val="004B8E"/>
                </a:solidFill>
              </a:rPr>
              <a:t>Become familiar with Dynamic Learning Maps (DLM) and Missouri Learning Standards as a resource</a:t>
            </a:r>
          </a:p>
        </p:txBody>
      </p:sp>
      <p:sp>
        <p:nvSpPr>
          <p:cNvPr id="3" name="Title 2"/>
          <p:cNvSpPr>
            <a:spLocks noGrp="1"/>
          </p:cNvSpPr>
          <p:nvPr>
            <p:ph type="title"/>
          </p:nvPr>
        </p:nvSpPr>
        <p:spPr>
          <a:xfrm>
            <a:off x="152400" y="628650"/>
            <a:ext cx="8839200" cy="800100"/>
          </a:xfrm>
        </p:spPr>
        <p:txBody>
          <a:bodyPr>
            <a:noAutofit/>
          </a:bodyPr>
          <a:lstStyle/>
          <a:p>
            <a:r>
              <a:rPr lang="en-US" dirty="0"/>
              <a:t>Learning Objectives</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22</a:t>
            </a:fld>
            <a:endParaRPr lang="en-US"/>
          </a:p>
        </p:txBody>
      </p:sp>
    </p:spTree>
    <p:extLst>
      <p:ext uri="{BB962C8B-B14F-4D97-AF65-F5344CB8AC3E}">
        <p14:creationId xmlns:p14="http://schemas.microsoft.com/office/powerpoint/2010/main" val="5030941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normAutofit fontScale="92500" lnSpcReduction="20000"/>
          </a:bodyPr>
          <a:lstStyle/>
          <a:p>
            <a:r>
              <a:rPr lang="en-US" dirty="0"/>
              <a:t>What are Essential Elements?</a:t>
            </a:r>
          </a:p>
          <a:p>
            <a:r>
              <a:rPr lang="en-US" dirty="0"/>
              <a:t>Where are your students in relation to the Essential Element Linkage Levels? </a:t>
            </a:r>
          </a:p>
          <a:p>
            <a:r>
              <a:rPr lang="en-US" dirty="0"/>
              <a:t>What are the components of a SMART Goal related to Unique Educational Needs of students?</a:t>
            </a:r>
          </a:p>
          <a:p>
            <a:r>
              <a:rPr lang="en-US" dirty="0"/>
              <a:t>Where are the Dynamic Learning Maps and Missouri Learning Standards resources located?</a:t>
            </a:r>
          </a:p>
          <a:p>
            <a:endParaRPr lang="en-US" dirty="0"/>
          </a:p>
        </p:txBody>
      </p:sp>
      <p:sp>
        <p:nvSpPr>
          <p:cNvPr id="4" name="Title 3"/>
          <p:cNvSpPr>
            <a:spLocks noGrp="1"/>
          </p:cNvSpPr>
          <p:nvPr>
            <p:ph type="title"/>
          </p:nvPr>
        </p:nvSpPr>
        <p:spPr>
          <a:xfrm>
            <a:off x="152400" y="628650"/>
            <a:ext cx="8839200" cy="800100"/>
          </a:xfrm>
        </p:spPr>
        <p:txBody>
          <a:bodyPr/>
          <a:lstStyle/>
          <a:p>
            <a:r>
              <a:rPr lang="en-US" dirty="0"/>
              <a:t>Essential Questions</a:t>
            </a:r>
          </a:p>
        </p:txBody>
      </p:sp>
      <p:sp>
        <p:nvSpPr>
          <p:cNvPr id="6" name="Slide Number Placeholder 5"/>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23</a:t>
            </a:fld>
            <a:endParaRPr lang="en-US"/>
          </a:p>
        </p:txBody>
      </p:sp>
    </p:spTree>
    <p:extLst>
      <p:ext uri="{BB962C8B-B14F-4D97-AF65-F5344CB8AC3E}">
        <p14:creationId xmlns:p14="http://schemas.microsoft.com/office/powerpoint/2010/main" val="11055551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628650"/>
            <a:ext cx="8839200" cy="800100"/>
          </a:xfrm>
        </p:spPr>
        <p:txBody>
          <a:bodyPr/>
          <a:lstStyle/>
          <a:p>
            <a:r>
              <a:rPr lang="en-US" dirty="0"/>
              <a:t>Norms</a:t>
            </a:r>
          </a:p>
        </p:txBody>
      </p:sp>
      <p:sp>
        <p:nvSpPr>
          <p:cNvPr id="6" name="Slide Number Placeholder 5"/>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24</a:t>
            </a:fld>
            <a:endParaRPr lang="en-US"/>
          </a:p>
        </p:txBody>
      </p:sp>
      <p:sp>
        <p:nvSpPr>
          <p:cNvPr id="7" name="Content Placeholder 1"/>
          <p:cNvSpPr>
            <a:spLocks noGrp="1"/>
          </p:cNvSpPr>
          <p:nvPr>
            <p:ph type="body" idx="1"/>
          </p:nvPr>
        </p:nvSpPr>
        <p:spPr>
          <a:xfrm>
            <a:off x="152400" y="1428750"/>
            <a:ext cx="8839200" cy="3314700"/>
          </a:xfrm>
        </p:spPr>
        <p:txBody>
          <a:bodyPr>
            <a:normAutofit lnSpcReduction="10000"/>
          </a:bodyPr>
          <a:lstStyle/>
          <a:p>
            <a:r>
              <a:rPr lang="en-US" dirty="0"/>
              <a:t>Be present</a:t>
            </a:r>
          </a:p>
          <a:p>
            <a:pPr lvl="1"/>
            <a:r>
              <a:rPr lang="en-US" dirty="0"/>
              <a:t>Set cell phones to silent</a:t>
            </a:r>
          </a:p>
          <a:p>
            <a:pPr lvl="1"/>
            <a:r>
              <a:rPr lang="en-US" dirty="0"/>
              <a:t>Minimize sidebar conversations</a:t>
            </a:r>
          </a:p>
          <a:p>
            <a:r>
              <a:rPr lang="en-US" dirty="0"/>
              <a:t>Ask questions</a:t>
            </a:r>
          </a:p>
          <a:p>
            <a:r>
              <a:rPr lang="en-US" dirty="0"/>
              <a:t>Take care of your personal needs</a:t>
            </a:r>
          </a:p>
          <a:p>
            <a:r>
              <a:rPr lang="en-US" dirty="0"/>
              <a:t>Have fun</a:t>
            </a:r>
          </a:p>
          <a:p>
            <a:pPr marL="457200" lvl="1" indent="0">
              <a:buNone/>
            </a:pPr>
            <a:endParaRPr lang="en-US" dirty="0"/>
          </a:p>
        </p:txBody>
      </p:sp>
    </p:spTree>
    <p:extLst>
      <p:ext uri="{BB962C8B-B14F-4D97-AF65-F5344CB8AC3E}">
        <p14:creationId xmlns:p14="http://schemas.microsoft.com/office/powerpoint/2010/main" val="34654821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152400" y="2738795"/>
            <a:ext cx="8763000" cy="769441"/>
          </a:xfrm>
        </p:spPr>
        <p:txBody>
          <a:bodyPr/>
          <a:lstStyle/>
          <a:p>
            <a:r>
              <a:rPr lang="en-US" sz="4400" dirty="0"/>
              <a:t>Pre-Assessment</a:t>
            </a:r>
          </a:p>
        </p:txBody>
      </p:sp>
      <p:sp>
        <p:nvSpPr>
          <p:cNvPr id="3" name="TextBox 2"/>
          <p:cNvSpPr txBox="1"/>
          <p:nvPr/>
        </p:nvSpPr>
        <p:spPr>
          <a:xfrm>
            <a:off x="7945752" y="4531441"/>
            <a:ext cx="618511" cy="300082"/>
          </a:xfrm>
          <a:prstGeom prst="rect">
            <a:avLst/>
          </a:prstGeom>
          <a:solidFill>
            <a:srgbClr val="FFFF00"/>
          </a:solidFill>
        </p:spPr>
        <p:txBody>
          <a:bodyPr wrap="square" rtlCol="0">
            <a:spAutoFit/>
          </a:bodyPr>
          <a:lstStyle/>
          <a:p>
            <a:r>
              <a:rPr lang="en-US" sz="1350"/>
              <a:t>HO #1</a:t>
            </a:r>
            <a:endParaRPr lang="en-US" sz="1350" dirty="0"/>
          </a:p>
        </p:txBody>
      </p:sp>
    </p:spTree>
    <p:extLst>
      <p:ext uri="{BB962C8B-B14F-4D97-AF65-F5344CB8AC3E}">
        <p14:creationId xmlns:p14="http://schemas.microsoft.com/office/powerpoint/2010/main" val="19236885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628650"/>
            <a:ext cx="8839200" cy="800100"/>
          </a:xfrm>
        </p:spPr>
        <p:txBody>
          <a:bodyPr/>
          <a:lstStyle/>
          <a:p>
            <a:r>
              <a:rPr lang="en-US" dirty="0"/>
              <a:t>Pre-Training Reflection Questions</a:t>
            </a:r>
          </a:p>
        </p:txBody>
      </p:sp>
      <p:sp>
        <p:nvSpPr>
          <p:cNvPr id="6" name="Slide Number Placeholder 5"/>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26</a:t>
            </a:fld>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5372" y="1573950"/>
            <a:ext cx="4256527" cy="2826600"/>
          </a:xfrm>
          <a:prstGeom prst="rect">
            <a:avLst/>
          </a:prstGeom>
        </p:spPr>
      </p:pic>
    </p:spTree>
    <p:extLst>
      <p:ext uri="{BB962C8B-B14F-4D97-AF65-F5344CB8AC3E}">
        <p14:creationId xmlns:p14="http://schemas.microsoft.com/office/powerpoint/2010/main" val="21479492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52400" y="2725400"/>
            <a:ext cx="8763000" cy="1446550"/>
          </a:xfrm>
        </p:spPr>
        <p:txBody>
          <a:bodyPr/>
          <a:lstStyle/>
          <a:p>
            <a:r>
              <a:rPr lang="en-US" sz="4400" dirty="0"/>
              <a:t>Why Standards Based IEPs Using Essential Elements Are Important</a:t>
            </a:r>
          </a:p>
        </p:txBody>
      </p:sp>
    </p:spTree>
    <p:extLst>
      <p:ext uri="{BB962C8B-B14F-4D97-AF65-F5344CB8AC3E}">
        <p14:creationId xmlns:p14="http://schemas.microsoft.com/office/powerpoint/2010/main" val="2055108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rtlCol="0">
            <a:normAutofit fontScale="92500" lnSpcReduction="20000"/>
          </a:bodyPr>
          <a:lstStyle/>
          <a:p>
            <a:pPr marL="370303" indent="-308601" defTabSz="685766">
              <a:defRPr/>
            </a:pPr>
            <a:r>
              <a:rPr lang="en-US" sz="2800" dirty="0">
                <a:cs typeface="Trebuchet MS"/>
              </a:rPr>
              <a:t>IDEA 1997</a:t>
            </a:r>
          </a:p>
          <a:p>
            <a:pPr marL="61702" indent="0" defTabSz="685766">
              <a:buNone/>
              <a:defRPr/>
            </a:pPr>
            <a:endParaRPr lang="en-US" sz="2800" dirty="0">
              <a:cs typeface="Trebuchet MS"/>
            </a:endParaRPr>
          </a:p>
          <a:p>
            <a:pPr marL="370303" indent="-308601" defTabSz="685766">
              <a:defRPr/>
            </a:pPr>
            <a:r>
              <a:rPr lang="en-US" sz="2800" dirty="0">
                <a:cs typeface="Trebuchet MS"/>
              </a:rPr>
              <a:t>No Child Left Behind Act of 2001</a:t>
            </a:r>
            <a:br>
              <a:rPr lang="en-US" sz="2800" dirty="0">
                <a:cs typeface="Trebuchet MS"/>
              </a:rPr>
            </a:br>
            <a:endParaRPr lang="en-US" sz="2800" dirty="0">
              <a:cs typeface="Trebuchet MS"/>
            </a:endParaRPr>
          </a:p>
          <a:p>
            <a:pPr marL="370303" indent="-308601" defTabSz="685766">
              <a:defRPr/>
            </a:pPr>
            <a:r>
              <a:rPr lang="en-US" sz="2800" dirty="0">
                <a:cs typeface="Trebuchet MS"/>
              </a:rPr>
              <a:t>IDEA 2004</a:t>
            </a:r>
          </a:p>
          <a:p>
            <a:pPr marL="370303" indent="-308601" defTabSz="685766">
              <a:defRPr/>
            </a:pPr>
            <a:endParaRPr lang="en-US" sz="2800" dirty="0">
              <a:cs typeface="Trebuchet MS"/>
            </a:endParaRPr>
          </a:p>
          <a:p>
            <a:pPr marL="370303" indent="-308601" defTabSz="685766">
              <a:defRPr/>
            </a:pPr>
            <a:r>
              <a:rPr lang="en-US" sz="2800" dirty="0">
                <a:cs typeface="Trebuchet MS"/>
              </a:rPr>
              <a:t>Every Student Succeeds Act 2015 (ESSA)</a:t>
            </a:r>
          </a:p>
          <a:p>
            <a:pPr marL="61702" indent="0" algn="r" defTabSz="685766">
              <a:buNone/>
              <a:defRPr/>
            </a:pPr>
            <a:r>
              <a:rPr lang="en-US" sz="2800" dirty="0">
                <a:cs typeface="Trebuchet MS"/>
              </a:rPr>
              <a:t>		</a:t>
            </a:r>
            <a:r>
              <a:rPr lang="en-US" sz="2100" dirty="0">
                <a:latin typeface="Trebuchet MS"/>
                <a:cs typeface="Trebuchet MS"/>
              </a:rPr>
              <a:t>					</a:t>
            </a:r>
            <a:endParaRPr lang="en-US" sz="1050" dirty="0">
              <a:latin typeface="Trebuchet MS"/>
              <a:cs typeface="Trebuchet MS"/>
            </a:endParaRPr>
          </a:p>
        </p:txBody>
      </p:sp>
      <p:sp>
        <p:nvSpPr>
          <p:cNvPr id="9218" name="Title 1"/>
          <p:cNvSpPr>
            <a:spLocks noGrp="1"/>
          </p:cNvSpPr>
          <p:nvPr>
            <p:ph type="title"/>
          </p:nvPr>
        </p:nvSpPr>
        <p:spPr>
          <a:xfrm>
            <a:off x="152400" y="628650"/>
            <a:ext cx="8839200" cy="800100"/>
          </a:xfrm>
        </p:spPr>
        <p:txBody>
          <a:bodyPr>
            <a:normAutofit/>
          </a:bodyPr>
          <a:lstStyle/>
          <a:p>
            <a:pPr algn="ctr" eaLnBrk="1" hangingPunct="1"/>
            <a:r>
              <a:rPr lang="en-US" sz="4400" dirty="0">
                <a:latin typeface="+mn-lt"/>
                <a:ea typeface="+mn-ea"/>
                <a:cs typeface="Trebuchet MS"/>
              </a:rPr>
              <a:t>Standards-Based Reforms</a:t>
            </a:r>
          </a:p>
        </p:txBody>
      </p:sp>
      <p:sp>
        <p:nvSpPr>
          <p:cNvPr id="6" name="Slide Number Placeholder 5"/>
          <p:cNvSpPr>
            <a:spLocks noGrp="1"/>
          </p:cNvSpPr>
          <p:nvPr>
            <p:ph type="sldNum" sz="quarter" idx="4"/>
          </p:nvPr>
        </p:nvSpPr>
        <p:spPr/>
        <p:txBody>
          <a:bodyPr/>
          <a:lstStyle/>
          <a:p>
            <a:fld id="{3B745311-16E5-4BEF-BFE6-36758A3427EB}" type="slidenum">
              <a:rPr lang="en-US" smtClean="0"/>
              <a:pPr/>
              <a:t>28</a:t>
            </a:fld>
            <a:endParaRPr lang="en-US"/>
          </a:p>
        </p:txBody>
      </p:sp>
    </p:spTree>
    <p:extLst>
      <p:ext uri="{BB962C8B-B14F-4D97-AF65-F5344CB8AC3E}">
        <p14:creationId xmlns:p14="http://schemas.microsoft.com/office/powerpoint/2010/main" val="26583364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52400" y="1924050"/>
            <a:ext cx="8839200" cy="3314700"/>
          </a:xfrm>
        </p:spPr>
        <p:txBody>
          <a:bodyPr>
            <a:normAutofit/>
          </a:bodyPr>
          <a:lstStyle/>
          <a:p>
            <a:pPr marL="0" indent="0" algn="ctr">
              <a:buNone/>
              <a:defRPr/>
            </a:pPr>
            <a:r>
              <a:rPr lang="en-US" dirty="0"/>
              <a:t>IDEA 2004 Requires It</a:t>
            </a:r>
          </a:p>
          <a:p>
            <a:pPr marL="0" indent="0">
              <a:buNone/>
              <a:defRPr/>
            </a:pPr>
            <a:r>
              <a:rPr lang="en-US" sz="2600" dirty="0"/>
              <a:t>Statue Section 614(d)(I)(A)(</a:t>
            </a:r>
            <a:r>
              <a:rPr lang="en-US" sz="2600" dirty="0" err="1"/>
              <a:t>i</a:t>
            </a:r>
            <a:r>
              <a:rPr lang="en-US" sz="2600" dirty="0"/>
              <a:t>) states</a:t>
            </a:r>
          </a:p>
          <a:p>
            <a:pPr marL="342900" indent="-342900">
              <a:defRPr/>
            </a:pPr>
            <a:r>
              <a:rPr lang="en-US" sz="2400" dirty="0"/>
              <a:t>“An IEP must include…a statement of annual goals, including academic and functional goals, designed to meet the child’s needs that result from the child’s disability </a:t>
            </a:r>
            <a:r>
              <a:rPr lang="en-US" sz="2400" b="1" dirty="0"/>
              <a:t>to enable the child to be involved in and make progress in the general education curriculum</a:t>
            </a:r>
            <a:r>
              <a:rPr lang="en-US" sz="2400" dirty="0"/>
              <a:t>.”</a:t>
            </a:r>
          </a:p>
          <a:p>
            <a:pPr marL="112712" indent="0">
              <a:buNone/>
              <a:defRPr/>
            </a:pPr>
            <a:endParaRPr lang="en-US" dirty="0"/>
          </a:p>
        </p:txBody>
      </p:sp>
      <p:sp>
        <p:nvSpPr>
          <p:cNvPr id="20482" name="Title 1"/>
          <p:cNvSpPr>
            <a:spLocks noGrp="1"/>
          </p:cNvSpPr>
          <p:nvPr>
            <p:ph type="title"/>
          </p:nvPr>
        </p:nvSpPr>
        <p:spPr>
          <a:xfrm>
            <a:off x="152400" y="857250"/>
            <a:ext cx="8839200" cy="800100"/>
          </a:xfrm>
        </p:spPr>
        <p:txBody>
          <a:bodyPr>
            <a:noAutofit/>
          </a:bodyPr>
          <a:lstStyle/>
          <a:p>
            <a:pPr algn="ctr"/>
            <a:r>
              <a:rPr lang="en-US" dirty="0">
                <a:latin typeface="+mn-lt"/>
                <a:ea typeface="+mn-ea"/>
                <a:cs typeface="+mn-cs"/>
              </a:rPr>
              <a:t>Why Connect to the Standards/Essential Elements?</a:t>
            </a:r>
          </a:p>
        </p:txBody>
      </p:sp>
      <p:sp>
        <p:nvSpPr>
          <p:cNvPr id="5" name="Slide Number Placeholder 4"/>
          <p:cNvSpPr>
            <a:spLocks noGrp="1"/>
          </p:cNvSpPr>
          <p:nvPr>
            <p:ph type="sldNum" sz="quarter" idx="4"/>
          </p:nvPr>
        </p:nvSpPr>
        <p:spPr/>
        <p:txBody>
          <a:bodyPr/>
          <a:lstStyle/>
          <a:p>
            <a:fld id="{3B745311-16E5-4BEF-BFE6-36758A3427EB}" type="slidenum">
              <a:rPr lang="en-US" smtClean="0"/>
              <a:pPr/>
              <a:t>29</a:t>
            </a:fld>
            <a:endParaRPr lang="en-US"/>
          </a:p>
        </p:txBody>
      </p:sp>
    </p:spTree>
    <p:extLst>
      <p:ext uri="{BB962C8B-B14F-4D97-AF65-F5344CB8AC3E}">
        <p14:creationId xmlns:p14="http://schemas.microsoft.com/office/powerpoint/2010/main" val="22679324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type="body" idx="4294967295"/>
          </p:nvPr>
        </p:nvSpPr>
        <p:spPr>
          <a:xfrm>
            <a:off x="457200" y="971550"/>
            <a:ext cx="8229600" cy="3314700"/>
          </a:xfrm>
        </p:spPr>
        <p:txBody>
          <a:bodyPr>
            <a:normAutofit lnSpcReduction="10000"/>
          </a:bodyPr>
          <a:lstStyle/>
          <a:p>
            <a:pPr lvl="1">
              <a:buSzPct val="100000"/>
              <a:buFont typeface="Arial" panose="020B0604020202020204" pitchFamily="34" charset="0"/>
              <a:buChar char="•"/>
            </a:pPr>
            <a:r>
              <a:rPr lang="en-US" b="1" dirty="0"/>
              <a:t>Table Copies</a:t>
            </a:r>
          </a:p>
          <a:p>
            <a:pPr lvl="3">
              <a:buSzPct val="100000"/>
              <a:buFont typeface="Wingdings" panose="05000000000000000000" pitchFamily="2" charset="2"/>
              <a:buChar char="q"/>
            </a:pPr>
            <a:r>
              <a:rPr lang="en-US" dirty="0"/>
              <a:t>Sam’s Present Level</a:t>
            </a:r>
          </a:p>
          <a:p>
            <a:pPr lvl="3">
              <a:buSzPct val="100000"/>
              <a:buFont typeface="Wingdings" panose="05000000000000000000" pitchFamily="2" charset="2"/>
              <a:buChar char="q"/>
            </a:pPr>
            <a:r>
              <a:rPr lang="en-US" dirty="0"/>
              <a:t>Sam’s Goal Page</a:t>
            </a:r>
          </a:p>
          <a:p>
            <a:pPr lvl="3">
              <a:buSzPct val="100000"/>
              <a:buFont typeface="Wingdings" panose="05000000000000000000" pitchFamily="2" charset="2"/>
              <a:buChar char="q"/>
            </a:pPr>
            <a:r>
              <a:rPr lang="en-US" dirty="0"/>
              <a:t>Foundational Maps</a:t>
            </a:r>
          </a:p>
          <a:p>
            <a:pPr lvl="3">
              <a:buSzPct val="100000"/>
              <a:buFont typeface="Wingdings" panose="05000000000000000000" pitchFamily="2" charset="2"/>
              <a:buChar char="q"/>
            </a:pPr>
            <a:r>
              <a:rPr lang="en-US" dirty="0"/>
              <a:t>ELA and Math Claims and Conceptual Areas</a:t>
            </a:r>
          </a:p>
          <a:p>
            <a:pPr marL="682625" lvl="2" indent="-334963">
              <a:buSzPct val="100000"/>
              <a:buFont typeface="Arial" panose="020B0604020202020204" pitchFamily="34" charset="0"/>
              <a:buChar char="•"/>
            </a:pPr>
            <a:r>
              <a:rPr lang="en-US" sz="3200" b="1" dirty="0"/>
              <a:t>Make a chart where questions can be posted</a:t>
            </a:r>
          </a:p>
          <a:p>
            <a:pPr lvl="3">
              <a:buFont typeface="Arial" panose="020B0604020202020204" pitchFamily="34" charset="0"/>
              <a:buChar char="•"/>
            </a:pPr>
            <a:endParaRPr lang="en-US" dirty="0"/>
          </a:p>
        </p:txBody>
      </p:sp>
      <p:sp>
        <p:nvSpPr>
          <p:cNvPr id="4" name="Slide Number Placeholder 3"/>
          <p:cNvSpPr>
            <a:spLocks noGrp="1"/>
          </p:cNvSpPr>
          <p:nvPr>
            <p:ph type="sldNum" idx="4294967295"/>
          </p:nvPr>
        </p:nvSpPr>
        <p:spPr>
          <a:xfrm>
            <a:off x="8382000" y="209550"/>
            <a:ext cx="762000" cy="274638"/>
          </a:xfrm>
          <a:prstGeom prst="rect">
            <a:avLst/>
          </a:prstGeom>
        </p:spPr>
        <p:txBody>
          <a:bodyPr/>
          <a:lstStyle/>
          <a:p>
            <a:pPr marL="0" lvl="0" indent="0">
              <a:spcBef>
                <a:spcPts val="0"/>
              </a:spcBef>
              <a:spcAft>
                <a:spcPts val="0"/>
              </a:spcAft>
              <a:buNone/>
            </a:pPr>
            <a:fld id="{00000000-1234-1234-1234-123412341234}" type="slidenum">
              <a:rPr lang="en-US" sz="1200" smtClean="0">
                <a:solidFill>
                  <a:schemeClr val="tx1"/>
                </a:solidFill>
              </a:rPr>
              <a:t>3</a:t>
            </a:fld>
            <a:endParaRPr lang="en-US" sz="1200" dirty="0">
              <a:solidFill>
                <a:schemeClr val="tx1"/>
              </a:solidFill>
            </a:endParaRPr>
          </a:p>
        </p:txBody>
      </p:sp>
      <p:sp>
        <p:nvSpPr>
          <p:cNvPr id="6" name="Title 1"/>
          <p:cNvSpPr txBox="1">
            <a:spLocks/>
          </p:cNvSpPr>
          <p:nvPr/>
        </p:nvSpPr>
        <p:spPr>
          <a:xfrm>
            <a:off x="0" y="133350"/>
            <a:ext cx="9144000" cy="8001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a:solidFill>
                  <a:schemeClr val="tx1"/>
                </a:solidFill>
                <a:latin typeface="+mj-lt"/>
                <a:ea typeface="+mj-ea"/>
                <a:cs typeface="+mj-cs"/>
              </a:defRPr>
            </a:lvl1pPr>
          </a:lstStyle>
          <a:p>
            <a:r>
              <a:rPr lang="en-US" dirty="0">
                <a:ln w="22225">
                  <a:solidFill>
                    <a:schemeClr val="tx2"/>
                  </a:solidFill>
                  <a:prstDash val="solid"/>
                </a:ln>
                <a:solidFill>
                  <a:srgbClr val="004B8E"/>
                </a:solidFill>
              </a:rPr>
              <a:t>For Presenter Only</a:t>
            </a:r>
            <a:endParaRPr lang="en-US" dirty="0"/>
          </a:p>
        </p:txBody>
      </p:sp>
    </p:spTree>
    <p:extLst>
      <p:ext uri="{BB962C8B-B14F-4D97-AF65-F5344CB8AC3E}">
        <p14:creationId xmlns:p14="http://schemas.microsoft.com/office/powerpoint/2010/main" val="3874052477"/>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52400" y="1924050"/>
            <a:ext cx="8839200" cy="3314700"/>
          </a:xfrm>
        </p:spPr>
        <p:txBody>
          <a:bodyPr>
            <a:normAutofit fontScale="92500"/>
          </a:bodyPr>
          <a:lstStyle/>
          <a:p>
            <a:pPr marL="0" indent="0">
              <a:buNone/>
              <a:defRPr/>
            </a:pPr>
            <a:r>
              <a:rPr lang="en-US" sz="3000" dirty="0"/>
              <a:t>Individuals with Disabilities Education Act (IDEA) states</a:t>
            </a:r>
          </a:p>
          <a:p>
            <a:pPr>
              <a:defRPr/>
            </a:pPr>
            <a:r>
              <a:rPr lang="en-US" sz="2400" dirty="0"/>
              <a:t>“An IEP means a written statement for each child with a disability that is developed, reviewed and revised in a meeting in accordance with Sec. 300.320 through 300.234.” </a:t>
            </a:r>
            <a:r>
              <a:rPr lang="en-US" sz="2400" dirty="0">
                <a:solidFill>
                  <a:srgbClr val="004B8E"/>
                </a:solidFill>
                <a:cs typeface="Trebuchet MS"/>
              </a:rPr>
              <a:t>34 CFR §300.320(a).</a:t>
            </a:r>
          </a:p>
          <a:p>
            <a:pPr>
              <a:defRPr/>
            </a:pPr>
            <a:r>
              <a:rPr lang="en-US" sz="2400" dirty="0">
                <a:solidFill>
                  <a:srgbClr val="004B8E"/>
                </a:solidFill>
                <a:cs typeface="Trebuchet MS"/>
              </a:rPr>
              <a:t>Including “a statement of measurable annual goals both academic and functional designed to meet the child’s needs that result from the child’s disability to enable the child to be involved in and make progress in general education curriculum.” 34 CFR §300.320(a)(2)(</a:t>
            </a:r>
            <a:r>
              <a:rPr lang="en-US" sz="2400" dirty="0" err="1">
                <a:solidFill>
                  <a:srgbClr val="004B8E"/>
                </a:solidFill>
                <a:cs typeface="Trebuchet MS"/>
              </a:rPr>
              <a:t>i</a:t>
            </a:r>
            <a:r>
              <a:rPr lang="en-US" sz="2400" dirty="0">
                <a:solidFill>
                  <a:srgbClr val="004B8E"/>
                </a:solidFill>
                <a:cs typeface="Trebuchet MS"/>
              </a:rPr>
              <a:t>)(A</a:t>
            </a:r>
            <a:r>
              <a:rPr lang="en-US" sz="2400" dirty="0">
                <a:solidFill>
                  <a:srgbClr val="004B8E"/>
                </a:solidFill>
              </a:rPr>
              <a:t>).</a:t>
            </a:r>
          </a:p>
          <a:p>
            <a:pPr marL="112712" indent="0">
              <a:buNone/>
              <a:defRPr/>
            </a:pPr>
            <a:endParaRPr lang="en-US" sz="2400" dirty="0">
              <a:solidFill>
                <a:srgbClr val="004B8E"/>
              </a:solidFill>
              <a:cs typeface="Trebuchet MS"/>
            </a:endParaRPr>
          </a:p>
          <a:p>
            <a:pPr>
              <a:defRPr/>
            </a:pPr>
            <a:endParaRPr lang="en-US" dirty="0"/>
          </a:p>
          <a:p>
            <a:pPr marL="457200" lvl="1" indent="0">
              <a:buNone/>
              <a:defRPr/>
            </a:pPr>
            <a:endParaRPr lang="en-US" dirty="0"/>
          </a:p>
        </p:txBody>
      </p:sp>
      <p:sp>
        <p:nvSpPr>
          <p:cNvPr id="20482" name="Title 1"/>
          <p:cNvSpPr>
            <a:spLocks noGrp="1"/>
          </p:cNvSpPr>
          <p:nvPr>
            <p:ph type="title"/>
          </p:nvPr>
        </p:nvSpPr>
        <p:spPr>
          <a:xfrm>
            <a:off x="152400" y="857250"/>
            <a:ext cx="8839200" cy="800100"/>
          </a:xfrm>
        </p:spPr>
        <p:txBody>
          <a:bodyPr>
            <a:noAutofit/>
          </a:bodyPr>
          <a:lstStyle/>
          <a:p>
            <a:pPr algn="ctr"/>
            <a:r>
              <a:rPr lang="en-US" dirty="0">
                <a:latin typeface="+mn-lt"/>
                <a:ea typeface="+mn-ea"/>
                <a:cs typeface="+mn-cs"/>
              </a:rPr>
              <a:t>Why Connect to the Standards/Essential Elements?</a:t>
            </a:r>
          </a:p>
        </p:txBody>
      </p:sp>
      <p:sp>
        <p:nvSpPr>
          <p:cNvPr id="5" name="Slide Number Placeholder 4"/>
          <p:cNvSpPr>
            <a:spLocks noGrp="1"/>
          </p:cNvSpPr>
          <p:nvPr>
            <p:ph type="sldNum" sz="quarter" idx="4"/>
          </p:nvPr>
        </p:nvSpPr>
        <p:spPr/>
        <p:txBody>
          <a:bodyPr/>
          <a:lstStyle/>
          <a:p>
            <a:fld id="{3B745311-16E5-4BEF-BFE6-36758A3427EB}" type="slidenum">
              <a:rPr lang="en-US" smtClean="0"/>
              <a:pPr/>
              <a:t>30</a:t>
            </a:fld>
            <a:endParaRPr lang="en-US"/>
          </a:p>
        </p:txBody>
      </p:sp>
    </p:spTree>
    <p:extLst>
      <p:ext uri="{BB962C8B-B14F-4D97-AF65-F5344CB8AC3E}">
        <p14:creationId xmlns:p14="http://schemas.microsoft.com/office/powerpoint/2010/main" val="34738158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rtlCol="0">
            <a:normAutofit/>
          </a:bodyPr>
          <a:lstStyle/>
          <a:p>
            <a:pPr marL="370303" indent="-308601" defTabSz="685766">
              <a:defRPr/>
            </a:pPr>
            <a:r>
              <a:rPr lang="en-US" sz="2800" dirty="0">
                <a:cs typeface="Trebuchet MS"/>
              </a:rPr>
              <a:t>Pre-read Dear Colleague Letter-United States Department of Education, Nov. 16, 2015</a:t>
            </a:r>
          </a:p>
          <a:p>
            <a:pPr marL="767178" lvl="1" indent="-308601" defTabSz="685766">
              <a:defRPr/>
            </a:pPr>
            <a:r>
              <a:rPr lang="en-US" sz="2800" dirty="0">
                <a:cs typeface="Trebuchet MS"/>
              </a:rPr>
              <a:t>Read and discuss letter</a:t>
            </a:r>
          </a:p>
          <a:p>
            <a:pPr marL="767178" lvl="1" indent="-308601" defTabSz="685766">
              <a:defRPr/>
            </a:pPr>
            <a:r>
              <a:rPr lang="en-US" sz="2800" dirty="0">
                <a:cs typeface="Trebuchet MS"/>
              </a:rPr>
              <a:t>Share out one fact</a:t>
            </a:r>
            <a:br>
              <a:rPr lang="en-US" sz="2800" dirty="0">
                <a:cs typeface="Trebuchet MS"/>
              </a:rPr>
            </a:br>
            <a:endParaRPr lang="en-US" sz="2800" dirty="0">
              <a:cs typeface="Trebuchet MS"/>
            </a:endParaRPr>
          </a:p>
          <a:p>
            <a:pPr marL="61702" indent="0" algn="r" defTabSz="685766">
              <a:buNone/>
              <a:defRPr/>
            </a:pPr>
            <a:r>
              <a:rPr lang="en-US" sz="2800" dirty="0">
                <a:cs typeface="Trebuchet MS"/>
              </a:rPr>
              <a:t>		</a:t>
            </a:r>
            <a:r>
              <a:rPr lang="en-US" sz="2100" dirty="0">
                <a:latin typeface="Trebuchet MS"/>
                <a:cs typeface="Trebuchet MS"/>
              </a:rPr>
              <a:t>					</a:t>
            </a:r>
            <a:endParaRPr lang="en-US" sz="1050" dirty="0">
              <a:latin typeface="Trebuchet MS"/>
              <a:cs typeface="Trebuchet MS"/>
            </a:endParaRPr>
          </a:p>
        </p:txBody>
      </p:sp>
      <p:sp>
        <p:nvSpPr>
          <p:cNvPr id="9218" name="Title 1"/>
          <p:cNvSpPr>
            <a:spLocks noGrp="1"/>
          </p:cNvSpPr>
          <p:nvPr>
            <p:ph type="title"/>
          </p:nvPr>
        </p:nvSpPr>
        <p:spPr>
          <a:xfrm>
            <a:off x="152400" y="628650"/>
            <a:ext cx="8839200" cy="800100"/>
          </a:xfrm>
        </p:spPr>
        <p:txBody>
          <a:bodyPr>
            <a:normAutofit/>
          </a:bodyPr>
          <a:lstStyle/>
          <a:p>
            <a:pPr algn="ctr" eaLnBrk="1" hangingPunct="1"/>
            <a:r>
              <a:rPr lang="en-US" sz="4400" dirty="0">
                <a:latin typeface="+mn-lt"/>
                <a:ea typeface="+mn-ea"/>
                <a:cs typeface="Trebuchet MS"/>
              </a:rPr>
              <a:t>ACTIVITY</a:t>
            </a:r>
          </a:p>
        </p:txBody>
      </p:sp>
      <p:sp>
        <p:nvSpPr>
          <p:cNvPr id="6" name="Slide Number Placeholder 5"/>
          <p:cNvSpPr>
            <a:spLocks noGrp="1"/>
          </p:cNvSpPr>
          <p:nvPr>
            <p:ph type="sldNum" sz="quarter" idx="4"/>
          </p:nvPr>
        </p:nvSpPr>
        <p:spPr/>
        <p:txBody>
          <a:bodyPr/>
          <a:lstStyle/>
          <a:p>
            <a:fld id="{3B745311-16E5-4BEF-BFE6-36758A3427EB}" type="slidenum">
              <a:rPr lang="en-US" smtClean="0"/>
              <a:pPr/>
              <a:t>31</a:t>
            </a:fld>
            <a:endParaRPr lang="en-US"/>
          </a:p>
        </p:txBody>
      </p:sp>
      <p:sp>
        <p:nvSpPr>
          <p:cNvPr id="5" name="TextBox 4"/>
          <p:cNvSpPr txBox="1"/>
          <p:nvPr/>
        </p:nvSpPr>
        <p:spPr>
          <a:xfrm>
            <a:off x="7772400" y="4629150"/>
            <a:ext cx="766557" cy="369332"/>
          </a:xfrm>
          <a:prstGeom prst="rect">
            <a:avLst/>
          </a:prstGeom>
          <a:solidFill>
            <a:srgbClr val="FFFF00"/>
          </a:solidFill>
        </p:spPr>
        <p:txBody>
          <a:bodyPr wrap="none" rtlCol="0">
            <a:spAutoFit/>
          </a:bodyPr>
          <a:lstStyle/>
          <a:p>
            <a:r>
              <a:rPr lang="en-US" dirty="0"/>
              <a:t>HO #2</a:t>
            </a:r>
          </a:p>
        </p:txBody>
      </p:sp>
    </p:spTree>
    <p:extLst>
      <p:ext uri="{BB962C8B-B14F-4D97-AF65-F5344CB8AC3E}">
        <p14:creationId xmlns:p14="http://schemas.microsoft.com/office/powerpoint/2010/main" val="23319189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52400" y="2657892"/>
            <a:ext cx="8763000" cy="2123658"/>
          </a:xfrm>
        </p:spPr>
        <p:txBody>
          <a:bodyPr/>
          <a:lstStyle/>
          <a:p>
            <a:r>
              <a:rPr lang="en-US" sz="4400" dirty="0"/>
              <a:t>Overview of Missouri Learning Standards and Dynamic Learning Maps</a:t>
            </a:r>
          </a:p>
        </p:txBody>
      </p:sp>
    </p:spTree>
    <p:extLst>
      <p:ext uri="{BB962C8B-B14F-4D97-AF65-F5344CB8AC3E}">
        <p14:creationId xmlns:p14="http://schemas.microsoft.com/office/powerpoint/2010/main" val="33891469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89"/>
          <p:cNvSpPr txBox="1">
            <a:spLocks noGrp="1"/>
          </p:cNvSpPr>
          <p:nvPr>
            <p:ph type="body" sz="quarter" idx="10"/>
          </p:nvPr>
        </p:nvSpPr>
        <p:spPr>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SzPts val="3600"/>
              <a:buNone/>
            </a:pPr>
            <a:r>
              <a:rPr lang="en-US" sz="4400" dirty="0"/>
              <a:t>Missouri Learning Standards</a:t>
            </a:r>
            <a:endParaRPr sz="4400" dirty="0"/>
          </a:p>
        </p:txBody>
      </p:sp>
    </p:spTree>
    <p:extLst>
      <p:ext uri="{BB962C8B-B14F-4D97-AF65-F5344CB8AC3E}">
        <p14:creationId xmlns:p14="http://schemas.microsoft.com/office/powerpoint/2010/main" val="33253960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152400" y="628650"/>
            <a:ext cx="8839200" cy="800100"/>
          </a:xfrm>
        </p:spPr>
        <p:txBody>
          <a:bodyPr>
            <a:noAutofit/>
          </a:bodyPr>
          <a:lstStyle/>
          <a:p>
            <a:pPr algn="ctr"/>
            <a:r>
              <a:rPr lang="en-US" dirty="0">
                <a:latin typeface="+mn-lt"/>
                <a:ea typeface="+mn-ea"/>
                <a:cs typeface="+mn-cs"/>
              </a:rPr>
              <a:t>Access to Standards</a:t>
            </a:r>
          </a:p>
        </p:txBody>
      </p:sp>
      <p:sp>
        <p:nvSpPr>
          <p:cNvPr id="5" name="Slide Number Placeholder 4"/>
          <p:cNvSpPr>
            <a:spLocks noGrp="1"/>
          </p:cNvSpPr>
          <p:nvPr>
            <p:ph type="sldNum" sz="quarter" idx="4"/>
          </p:nvPr>
        </p:nvSpPr>
        <p:spPr/>
        <p:txBody>
          <a:bodyPr/>
          <a:lstStyle/>
          <a:p>
            <a:fld id="{3B745311-16E5-4BEF-BFE6-36758A3427EB}" type="slidenum">
              <a:rPr lang="en-US" smtClean="0"/>
              <a:pPr/>
              <a:t>34</a:t>
            </a:fld>
            <a:endParaRPr lang="en-US"/>
          </a:p>
        </p:txBody>
      </p:sp>
      <p:sp>
        <p:nvSpPr>
          <p:cNvPr id="2" name="Content Placeholder 1"/>
          <p:cNvSpPr>
            <a:spLocks noGrp="1"/>
          </p:cNvSpPr>
          <p:nvPr>
            <p:ph sz="quarter" idx="10"/>
          </p:nvPr>
        </p:nvSpPr>
        <p:spPr/>
        <p:txBody>
          <a:bodyPr/>
          <a:lstStyle/>
          <a:p>
            <a:pPr marL="112712" indent="0">
              <a:buNone/>
            </a:pPr>
            <a:endParaRPr lang="en-US" dirty="0"/>
          </a:p>
          <a:p>
            <a:pPr marL="112712" indent="0">
              <a:buNone/>
            </a:pPr>
            <a:endParaRPr lang="en-US" dirty="0"/>
          </a:p>
        </p:txBody>
      </p:sp>
      <p:sp>
        <p:nvSpPr>
          <p:cNvPr id="7" name="Google Shape;539;p90"/>
          <p:cNvSpPr txBox="1">
            <a:spLocks/>
          </p:cNvSpPr>
          <p:nvPr/>
        </p:nvSpPr>
        <p:spPr>
          <a:xfrm>
            <a:off x="1066800" y="1276350"/>
            <a:ext cx="7315200" cy="3448200"/>
          </a:xfrm>
          <a:prstGeom prst="rect">
            <a:avLst/>
          </a:prstGeom>
        </p:spPr>
        <p:txBody>
          <a:bodyPr spcFirstLastPara="1" wrap="square" lIns="91425" tIns="45700" rIns="91425" bIns="45700" anchor="t" anchorCtr="0">
            <a:noAutofit/>
          </a:bodyPr>
          <a:lstStyle>
            <a:lvl1pPr marL="457200" indent="-344488" algn="l" defTabSz="914400"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75" indent="-396875" algn="l" defTabSz="914400"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38" indent="-347663" algn="l" defTabSz="914400"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63" indent="-339725" algn="l" defTabSz="914400"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800" indent="-287338" algn="l" defTabSz="914400"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15000"/>
              </a:lnSpc>
              <a:spcBef>
                <a:spcPts val="0"/>
              </a:spcBef>
              <a:buFont typeface="Arial" panose="020B0604020202020204" pitchFamily="34" charset="0"/>
              <a:buNone/>
            </a:pPr>
            <a:r>
              <a:rPr lang="en-US" sz="3000" dirty="0"/>
              <a:t>Special Education teachers cannot teach the entire set of standards for every subject and grade. Therefore, it is imperative for the classroom teacher to communicate what is the priority for the grade/subject. That is where the focus for specialized instruction is needed.</a:t>
            </a:r>
          </a:p>
          <a:p>
            <a:pPr marL="0" indent="0">
              <a:spcBef>
                <a:spcPts val="1600"/>
              </a:spcBef>
              <a:buFont typeface="Arial" panose="020B0604020202020204" pitchFamily="34" charset="0"/>
              <a:buNone/>
            </a:pPr>
            <a:endParaRPr lang="en-US" dirty="0"/>
          </a:p>
        </p:txBody>
      </p:sp>
    </p:spTree>
    <p:extLst>
      <p:ext uri="{BB962C8B-B14F-4D97-AF65-F5344CB8AC3E}">
        <p14:creationId xmlns:p14="http://schemas.microsoft.com/office/powerpoint/2010/main" val="16500501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152400" y="628650"/>
            <a:ext cx="8839200" cy="647700"/>
          </a:xfrm>
        </p:spPr>
        <p:txBody>
          <a:bodyPr>
            <a:noAutofit/>
          </a:bodyPr>
          <a:lstStyle/>
          <a:p>
            <a:pPr algn="ctr"/>
            <a:r>
              <a:rPr lang="en-US" sz="3000" dirty="0">
                <a:latin typeface="+mn-lt"/>
                <a:ea typeface="+mn-ea"/>
                <a:cs typeface="+mn-cs"/>
              </a:rPr>
              <a:t>English Language Arts Missouri Learning Standards</a:t>
            </a:r>
          </a:p>
        </p:txBody>
      </p:sp>
      <p:sp>
        <p:nvSpPr>
          <p:cNvPr id="5" name="Slide Number Placeholder 4"/>
          <p:cNvSpPr>
            <a:spLocks noGrp="1"/>
          </p:cNvSpPr>
          <p:nvPr>
            <p:ph type="sldNum" sz="quarter" idx="4"/>
          </p:nvPr>
        </p:nvSpPr>
        <p:spPr/>
        <p:txBody>
          <a:bodyPr/>
          <a:lstStyle/>
          <a:p>
            <a:fld id="{3B745311-16E5-4BEF-BFE6-36758A3427EB}" type="slidenum">
              <a:rPr lang="en-US" smtClean="0"/>
              <a:pPr/>
              <a:t>35</a:t>
            </a:fld>
            <a:endParaRPr lang="en-US"/>
          </a:p>
        </p:txBody>
      </p:sp>
      <p:sp>
        <p:nvSpPr>
          <p:cNvPr id="2" name="Content Placeholder 1"/>
          <p:cNvSpPr>
            <a:spLocks noGrp="1"/>
          </p:cNvSpPr>
          <p:nvPr>
            <p:ph sz="quarter" idx="10"/>
          </p:nvPr>
        </p:nvSpPr>
        <p:spPr/>
        <p:txBody>
          <a:bodyPr/>
          <a:lstStyle/>
          <a:p>
            <a:pPr marL="112712" indent="0">
              <a:buNone/>
            </a:pPr>
            <a:endParaRPr lang="en-US" dirty="0"/>
          </a:p>
          <a:p>
            <a:pPr marL="112712" indent="0">
              <a:buNone/>
            </a:pPr>
            <a:endParaRPr lang="en-US" dirty="0"/>
          </a:p>
        </p:txBody>
      </p:sp>
      <p:sp>
        <p:nvSpPr>
          <p:cNvPr id="3" name="Rectangle 2"/>
          <p:cNvSpPr/>
          <p:nvPr/>
        </p:nvSpPr>
        <p:spPr>
          <a:xfrm>
            <a:off x="609600" y="1047750"/>
            <a:ext cx="7924800" cy="369332"/>
          </a:xfrm>
          <a:prstGeom prst="rect">
            <a:avLst/>
          </a:prstGeom>
        </p:spPr>
        <p:txBody>
          <a:bodyPr wrap="square">
            <a:spAutoFit/>
          </a:bodyPr>
          <a:lstStyle/>
          <a:p>
            <a:pPr lvl="0" algn="ctr"/>
            <a:r>
              <a:rPr lang="en-US" u="sng" dirty="0">
                <a:solidFill>
                  <a:schemeClr val="hlink"/>
                </a:solidFill>
                <a:ea typeface="Calibri"/>
                <a:cs typeface="Calibri"/>
                <a:sym typeface="Calibri"/>
                <a:hlinkClick r:id="rId3"/>
              </a:rPr>
              <a:t>https://dese.mo.gov/college-career-readiness/curriculum/english-language-arts</a:t>
            </a:r>
            <a:endParaRPr lang="en-US" b="1" dirty="0">
              <a:solidFill>
                <a:schemeClr val="accent3"/>
              </a:solidFill>
              <a:ea typeface="Calibri"/>
              <a:cs typeface="Calibri"/>
              <a:sym typeface="Calibri"/>
            </a:endParaRPr>
          </a:p>
        </p:txBody>
      </p:sp>
      <p:pic>
        <p:nvPicPr>
          <p:cNvPr id="9" name="Google Shape;545;p91"/>
          <p:cNvPicPr preferRelativeResize="0"/>
          <p:nvPr/>
        </p:nvPicPr>
        <p:blipFill rotWithShape="1">
          <a:blip r:embed="rId4">
            <a:alphaModFix/>
          </a:blip>
          <a:srcRect/>
          <a:stretch/>
        </p:blipFill>
        <p:spPr>
          <a:xfrm>
            <a:off x="381000" y="1428750"/>
            <a:ext cx="8286094" cy="3619500"/>
          </a:xfrm>
          <a:prstGeom prst="rect">
            <a:avLst/>
          </a:prstGeom>
          <a:noFill/>
          <a:ln>
            <a:noFill/>
          </a:ln>
        </p:spPr>
      </p:pic>
      <p:sp>
        <p:nvSpPr>
          <p:cNvPr id="10" name="Google Shape;546;p91"/>
          <p:cNvSpPr/>
          <p:nvPr/>
        </p:nvSpPr>
        <p:spPr>
          <a:xfrm>
            <a:off x="4790109" y="4552950"/>
            <a:ext cx="2564807" cy="275008"/>
          </a:xfrm>
          <a:prstGeom prst="rect">
            <a:avLst/>
          </a:prstGeom>
          <a:noFill/>
          <a:ln w="571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3531816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152400" y="628650"/>
            <a:ext cx="8839200" cy="647700"/>
          </a:xfrm>
        </p:spPr>
        <p:txBody>
          <a:bodyPr>
            <a:noAutofit/>
          </a:bodyPr>
          <a:lstStyle/>
          <a:p>
            <a:pPr algn="ctr"/>
            <a:r>
              <a:rPr lang="en-US" dirty="0">
                <a:latin typeface="+mn-lt"/>
                <a:ea typeface="+mn-ea"/>
                <a:cs typeface="+mn-cs"/>
              </a:rPr>
              <a:t>This Little Box Says</a:t>
            </a:r>
          </a:p>
        </p:txBody>
      </p:sp>
      <p:sp>
        <p:nvSpPr>
          <p:cNvPr id="5" name="Slide Number Placeholder 4"/>
          <p:cNvSpPr>
            <a:spLocks noGrp="1"/>
          </p:cNvSpPr>
          <p:nvPr>
            <p:ph type="sldNum" sz="quarter" idx="4"/>
          </p:nvPr>
        </p:nvSpPr>
        <p:spPr/>
        <p:txBody>
          <a:bodyPr/>
          <a:lstStyle/>
          <a:p>
            <a:fld id="{3B745311-16E5-4BEF-BFE6-36758A3427EB}" type="slidenum">
              <a:rPr lang="en-US" smtClean="0"/>
              <a:pPr/>
              <a:t>36</a:t>
            </a:fld>
            <a:endParaRPr lang="en-US"/>
          </a:p>
        </p:txBody>
      </p:sp>
      <p:sp>
        <p:nvSpPr>
          <p:cNvPr id="2" name="Content Placeholder 1"/>
          <p:cNvSpPr>
            <a:spLocks noGrp="1"/>
          </p:cNvSpPr>
          <p:nvPr>
            <p:ph sz="quarter" idx="10"/>
          </p:nvPr>
        </p:nvSpPr>
        <p:spPr/>
        <p:txBody>
          <a:bodyPr/>
          <a:lstStyle/>
          <a:p>
            <a:pPr marL="112712" indent="0">
              <a:buNone/>
            </a:pPr>
            <a:endParaRPr lang="en-US" dirty="0"/>
          </a:p>
          <a:p>
            <a:pPr marL="112712" indent="0">
              <a:buNone/>
            </a:pPr>
            <a:endParaRPr lang="en-US" dirty="0"/>
          </a:p>
        </p:txBody>
      </p:sp>
      <p:sp>
        <p:nvSpPr>
          <p:cNvPr id="8" name="Google Shape;554;p92"/>
          <p:cNvSpPr/>
          <p:nvPr/>
        </p:nvSpPr>
        <p:spPr>
          <a:xfrm>
            <a:off x="857250" y="2010104"/>
            <a:ext cx="7289581" cy="2092872"/>
          </a:xfrm>
          <a:prstGeom prst="rect">
            <a:avLst/>
          </a:prstGeom>
          <a:noFill/>
          <a:ln w="762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4" name="Rectangle 3"/>
          <p:cNvSpPr/>
          <p:nvPr/>
        </p:nvSpPr>
        <p:spPr>
          <a:xfrm>
            <a:off x="914399" y="2271710"/>
            <a:ext cx="7162801" cy="1569660"/>
          </a:xfrm>
          <a:prstGeom prst="rect">
            <a:avLst/>
          </a:prstGeom>
        </p:spPr>
        <p:txBody>
          <a:bodyPr wrap="square">
            <a:spAutoFit/>
          </a:bodyPr>
          <a:lstStyle/>
          <a:p>
            <a:pPr lvl="0"/>
            <a:r>
              <a:rPr lang="en-US" sz="3200" dirty="0">
                <a:ea typeface="Calibri"/>
                <a:cs typeface="Calibri"/>
                <a:sym typeface="Calibri"/>
              </a:rPr>
              <a:t>Continue to address earlier standards as needed and as applies to more difficult texts. </a:t>
            </a:r>
          </a:p>
        </p:txBody>
      </p:sp>
    </p:spTree>
    <p:extLst>
      <p:ext uri="{BB962C8B-B14F-4D97-AF65-F5344CB8AC3E}">
        <p14:creationId xmlns:p14="http://schemas.microsoft.com/office/powerpoint/2010/main" val="27438544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152400" y="704850"/>
            <a:ext cx="8839200" cy="647700"/>
          </a:xfrm>
        </p:spPr>
        <p:txBody>
          <a:bodyPr>
            <a:noAutofit/>
          </a:bodyPr>
          <a:lstStyle/>
          <a:p>
            <a:pPr algn="ctr"/>
            <a:r>
              <a:rPr lang="en-US" dirty="0">
                <a:latin typeface="+mn-lt"/>
                <a:ea typeface="+mn-ea"/>
                <a:cs typeface="+mn-cs"/>
              </a:rPr>
              <a:t>Which Standards Are These?</a:t>
            </a:r>
          </a:p>
        </p:txBody>
      </p:sp>
      <p:sp>
        <p:nvSpPr>
          <p:cNvPr id="5" name="Slide Number Placeholder 4"/>
          <p:cNvSpPr>
            <a:spLocks noGrp="1"/>
          </p:cNvSpPr>
          <p:nvPr>
            <p:ph type="sldNum" sz="quarter" idx="4"/>
          </p:nvPr>
        </p:nvSpPr>
        <p:spPr/>
        <p:txBody>
          <a:bodyPr/>
          <a:lstStyle/>
          <a:p>
            <a:fld id="{3B745311-16E5-4BEF-BFE6-36758A3427EB}" type="slidenum">
              <a:rPr lang="en-US" smtClean="0"/>
              <a:pPr/>
              <a:t>37</a:t>
            </a:fld>
            <a:endParaRPr lang="en-US"/>
          </a:p>
        </p:txBody>
      </p:sp>
      <p:sp>
        <p:nvSpPr>
          <p:cNvPr id="2" name="Content Placeholder 1"/>
          <p:cNvSpPr>
            <a:spLocks noGrp="1"/>
          </p:cNvSpPr>
          <p:nvPr>
            <p:ph sz="quarter" idx="10"/>
          </p:nvPr>
        </p:nvSpPr>
        <p:spPr/>
        <p:txBody>
          <a:bodyPr/>
          <a:lstStyle/>
          <a:p>
            <a:pPr marL="112712" indent="0">
              <a:buNone/>
            </a:pPr>
            <a:endParaRPr lang="en-US" dirty="0"/>
          </a:p>
          <a:p>
            <a:pPr marL="112712" indent="0">
              <a:buNone/>
            </a:pPr>
            <a:endParaRPr lang="en-US" dirty="0"/>
          </a:p>
        </p:txBody>
      </p:sp>
      <p:pic>
        <p:nvPicPr>
          <p:cNvPr id="8" name="Google Shape;562;p93"/>
          <p:cNvPicPr preferRelativeResize="0">
            <a:picLocks/>
          </p:cNvPicPr>
          <p:nvPr/>
        </p:nvPicPr>
        <p:blipFill rotWithShape="1">
          <a:blip r:embed="rId3">
            <a:alphaModFix/>
          </a:blip>
          <a:srcRect/>
          <a:stretch/>
        </p:blipFill>
        <p:spPr>
          <a:xfrm>
            <a:off x="228600" y="1257300"/>
            <a:ext cx="8610600" cy="3886200"/>
          </a:xfrm>
          <a:prstGeom prst="rect">
            <a:avLst/>
          </a:prstGeom>
          <a:noFill/>
          <a:ln>
            <a:noFill/>
          </a:ln>
        </p:spPr>
      </p:pic>
      <p:sp>
        <p:nvSpPr>
          <p:cNvPr id="11" name="Google Shape;563;p93"/>
          <p:cNvSpPr txBox="1"/>
          <p:nvPr/>
        </p:nvSpPr>
        <p:spPr>
          <a:xfrm>
            <a:off x="4940734" y="4201987"/>
            <a:ext cx="2864951" cy="461665"/>
          </a:xfrm>
          <a:prstGeom prst="rect">
            <a:avLst/>
          </a:prstGeom>
          <a:noFill/>
          <a:ln w="571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FF0000"/>
                </a:solidFill>
                <a:latin typeface="Calibri"/>
                <a:ea typeface="Calibri"/>
                <a:cs typeface="Calibri"/>
                <a:sym typeface="Calibri"/>
              </a:rPr>
              <a:t>Reading Foundations</a:t>
            </a:r>
            <a:endParaRPr sz="2400" b="1">
              <a:solidFill>
                <a:srgbClr val="FF0000"/>
              </a:solidFill>
              <a:latin typeface="Calibri"/>
              <a:ea typeface="Calibri"/>
              <a:cs typeface="Calibri"/>
              <a:sym typeface="Calibri"/>
            </a:endParaRPr>
          </a:p>
        </p:txBody>
      </p:sp>
      <p:sp>
        <p:nvSpPr>
          <p:cNvPr id="12" name="Google Shape;564;p93"/>
          <p:cNvSpPr/>
          <p:nvPr/>
        </p:nvSpPr>
        <p:spPr>
          <a:xfrm>
            <a:off x="6373209" y="3575924"/>
            <a:ext cx="2237390" cy="402021"/>
          </a:xfrm>
          <a:prstGeom prst="rect">
            <a:avLst/>
          </a:prstGeom>
          <a:noFill/>
          <a:ln w="5715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079261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152400" y="628650"/>
            <a:ext cx="8839200" cy="647700"/>
          </a:xfrm>
        </p:spPr>
        <p:txBody>
          <a:bodyPr>
            <a:noAutofit/>
          </a:bodyPr>
          <a:lstStyle/>
          <a:p>
            <a:pPr algn="ctr"/>
            <a:r>
              <a:rPr lang="en-US" dirty="0">
                <a:latin typeface="+mn-lt"/>
                <a:ea typeface="+mn-ea"/>
                <a:cs typeface="+mn-cs"/>
              </a:rPr>
              <a:t>This Same Little Box Says</a:t>
            </a:r>
          </a:p>
        </p:txBody>
      </p:sp>
      <p:sp>
        <p:nvSpPr>
          <p:cNvPr id="5" name="Slide Number Placeholder 4"/>
          <p:cNvSpPr>
            <a:spLocks noGrp="1"/>
          </p:cNvSpPr>
          <p:nvPr>
            <p:ph type="sldNum" sz="quarter" idx="4"/>
          </p:nvPr>
        </p:nvSpPr>
        <p:spPr/>
        <p:txBody>
          <a:bodyPr/>
          <a:lstStyle/>
          <a:p>
            <a:fld id="{3B745311-16E5-4BEF-BFE6-36758A3427EB}" type="slidenum">
              <a:rPr lang="en-US" smtClean="0"/>
              <a:pPr/>
              <a:t>38</a:t>
            </a:fld>
            <a:endParaRPr lang="en-US"/>
          </a:p>
        </p:txBody>
      </p:sp>
      <p:sp>
        <p:nvSpPr>
          <p:cNvPr id="2" name="Content Placeholder 1"/>
          <p:cNvSpPr>
            <a:spLocks noGrp="1"/>
          </p:cNvSpPr>
          <p:nvPr>
            <p:ph sz="quarter" idx="10"/>
          </p:nvPr>
        </p:nvSpPr>
        <p:spPr/>
        <p:txBody>
          <a:bodyPr/>
          <a:lstStyle/>
          <a:p>
            <a:pPr marL="112712" indent="0">
              <a:buNone/>
            </a:pPr>
            <a:endParaRPr lang="en-US" dirty="0"/>
          </a:p>
          <a:p>
            <a:pPr marL="112712" indent="0">
              <a:buNone/>
            </a:pPr>
            <a:endParaRPr lang="en-US" dirty="0"/>
          </a:p>
        </p:txBody>
      </p:sp>
      <p:sp>
        <p:nvSpPr>
          <p:cNvPr id="8" name="Google Shape;554;p92"/>
          <p:cNvSpPr/>
          <p:nvPr/>
        </p:nvSpPr>
        <p:spPr>
          <a:xfrm>
            <a:off x="857250" y="2010104"/>
            <a:ext cx="7289581" cy="2092872"/>
          </a:xfrm>
          <a:prstGeom prst="rect">
            <a:avLst/>
          </a:prstGeom>
          <a:noFill/>
          <a:ln w="762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4" name="Rectangle 3"/>
          <p:cNvSpPr/>
          <p:nvPr/>
        </p:nvSpPr>
        <p:spPr>
          <a:xfrm>
            <a:off x="914399" y="2271710"/>
            <a:ext cx="7162801" cy="1569660"/>
          </a:xfrm>
          <a:prstGeom prst="rect">
            <a:avLst/>
          </a:prstGeom>
        </p:spPr>
        <p:txBody>
          <a:bodyPr wrap="square">
            <a:spAutoFit/>
          </a:bodyPr>
          <a:lstStyle/>
          <a:p>
            <a:pPr lvl="0"/>
            <a:r>
              <a:rPr lang="en-US" sz="3200" dirty="0">
                <a:ea typeface="Calibri"/>
                <a:cs typeface="Calibri"/>
                <a:sym typeface="Calibri"/>
              </a:rPr>
              <a:t>Continue to address earlier standards as needed and as applies to more difficult texts. </a:t>
            </a:r>
          </a:p>
        </p:txBody>
      </p:sp>
    </p:spTree>
    <p:extLst>
      <p:ext uri="{BB962C8B-B14F-4D97-AF65-F5344CB8AC3E}">
        <p14:creationId xmlns:p14="http://schemas.microsoft.com/office/powerpoint/2010/main" val="14720670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152400" y="628650"/>
            <a:ext cx="8839200" cy="647700"/>
          </a:xfrm>
        </p:spPr>
        <p:txBody>
          <a:bodyPr>
            <a:noAutofit/>
          </a:bodyPr>
          <a:lstStyle/>
          <a:p>
            <a:pPr algn="ctr"/>
            <a:r>
              <a:rPr lang="en-US" sz="3000" dirty="0">
                <a:latin typeface="+mn-lt"/>
                <a:ea typeface="+mn-ea"/>
                <a:cs typeface="+mn-cs"/>
              </a:rPr>
              <a:t>Grade Level Math Expanded Expectations</a:t>
            </a:r>
          </a:p>
        </p:txBody>
      </p:sp>
      <p:sp>
        <p:nvSpPr>
          <p:cNvPr id="5" name="Slide Number Placeholder 4"/>
          <p:cNvSpPr>
            <a:spLocks noGrp="1"/>
          </p:cNvSpPr>
          <p:nvPr>
            <p:ph type="sldNum" sz="quarter" idx="4"/>
          </p:nvPr>
        </p:nvSpPr>
        <p:spPr/>
        <p:txBody>
          <a:bodyPr/>
          <a:lstStyle/>
          <a:p>
            <a:fld id="{3B745311-16E5-4BEF-BFE6-36758A3427EB}" type="slidenum">
              <a:rPr lang="en-US" smtClean="0"/>
              <a:pPr/>
              <a:t>39</a:t>
            </a:fld>
            <a:endParaRPr lang="en-US"/>
          </a:p>
        </p:txBody>
      </p:sp>
      <p:sp>
        <p:nvSpPr>
          <p:cNvPr id="2" name="Content Placeholder 1"/>
          <p:cNvSpPr>
            <a:spLocks noGrp="1"/>
          </p:cNvSpPr>
          <p:nvPr>
            <p:ph sz="quarter" idx="10"/>
          </p:nvPr>
        </p:nvSpPr>
        <p:spPr/>
        <p:txBody>
          <a:bodyPr/>
          <a:lstStyle/>
          <a:p>
            <a:pPr marL="112712" indent="0">
              <a:buNone/>
            </a:pPr>
            <a:endParaRPr lang="en-US" dirty="0"/>
          </a:p>
          <a:p>
            <a:pPr marL="112712" indent="0">
              <a:buNone/>
            </a:pPr>
            <a:endParaRPr lang="en-US" dirty="0"/>
          </a:p>
        </p:txBody>
      </p:sp>
      <p:sp>
        <p:nvSpPr>
          <p:cNvPr id="3" name="Rectangle 2"/>
          <p:cNvSpPr/>
          <p:nvPr/>
        </p:nvSpPr>
        <p:spPr>
          <a:xfrm>
            <a:off x="152400" y="1047750"/>
            <a:ext cx="8839200" cy="369332"/>
          </a:xfrm>
          <a:prstGeom prst="rect">
            <a:avLst/>
          </a:prstGeom>
        </p:spPr>
        <p:txBody>
          <a:bodyPr wrap="square">
            <a:spAutoFit/>
          </a:bodyPr>
          <a:lstStyle/>
          <a:p>
            <a:r>
              <a:rPr lang="en-US" u="sng" dirty="0">
                <a:solidFill>
                  <a:schemeClr val="hlink"/>
                </a:solidFill>
                <a:hlinkClick r:id="rId3"/>
              </a:rPr>
              <a:t>https://dese.mo.gov/college-career-readiness/curriculum/Mathematics#mini-panel-Math1</a:t>
            </a:r>
            <a:endParaRPr lang="en-US" dirty="0"/>
          </a:p>
        </p:txBody>
      </p:sp>
      <p:pic>
        <p:nvPicPr>
          <p:cNvPr id="9" name="Google Shape;579;p95"/>
          <p:cNvPicPr preferRelativeResize="0">
            <a:picLocks/>
          </p:cNvPicPr>
          <p:nvPr/>
        </p:nvPicPr>
        <p:blipFill rotWithShape="1">
          <a:blip r:embed="rId4">
            <a:alphaModFix/>
          </a:blip>
          <a:srcRect/>
          <a:stretch/>
        </p:blipFill>
        <p:spPr>
          <a:xfrm>
            <a:off x="355158" y="1405890"/>
            <a:ext cx="8407841" cy="3737610"/>
          </a:xfrm>
          <a:prstGeom prst="rect">
            <a:avLst/>
          </a:prstGeom>
          <a:noFill/>
          <a:ln>
            <a:noFill/>
          </a:ln>
        </p:spPr>
      </p:pic>
    </p:spTree>
    <p:extLst>
      <p:ext uri="{BB962C8B-B14F-4D97-AF65-F5344CB8AC3E}">
        <p14:creationId xmlns:p14="http://schemas.microsoft.com/office/powerpoint/2010/main" val="42776317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Box 2"/>
          <p:cNvSpPr txBox="1"/>
          <p:nvPr/>
        </p:nvSpPr>
        <p:spPr>
          <a:xfrm>
            <a:off x="457200" y="1123950"/>
            <a:ext cx="8229600" cy="3662541"/>
          </a:xfrm>
          <a:prstGeom prst="rect">
            <a:avLst/>
          </a:prstGeom>
          <a:noFill/>
        </p:spPr>
        <p:txBody>
          <a:bodyPr wrap="square" rtlCol="0">
            <a:spAutoFit/>
          </a:bodyPr>
          <a:lstStyle/>
          <a:p>
            <a:r>
              <a:rPr lang="en-US" sz="3200" b="1" u="sng" dirty="0"/>
              <a:t>Preparation Activity for Trainers</a:t>
            </a:r>
          </a:p>
          <a:p>
            <a:pPr marL="800100" lvl="1" indent="-342900">
              <a:buClr>
                <a:schemeClr val="tx2"/>
              </a:buClr>
              <a:buFont typeface="Arial" panose="020B0604020202020204" pitchFamily="34" charset="0"/>
              <a:buChar char="•"/>
              <a:defRPr/>
            </a:pPr>
            <a:r>
              <a:rPr lang="en-US" sz="2000" dirty="0"/>
              <a:t>Missouri Department of Elementary and Secondary Education </a:t>
            </a:r>
          </a:p>
          <a:p>
            <a:pPr marL="800100" lvl="1" indent="-342900">
              <a:buClr>
                <a:schemeClr val="tx2"/>
              </a:buClr>
              <a:buFont typeface="Arial" panose="020B0604020202020204" pitchFamily="34" charset="0"/>
              <a:buChar char="•"/>
              <a:defRPr/>
            </a:pPr>
            <a:r>
              <a:rPr lang="en-US" sz="2000" dirty="0">
                <a:hlinkClick r:id="rId4"/>
              </a:rPr>
              <a:t>http://dese.mo.gov/college-career-readiness/assessment/map-a</a:t>
            </a:r>
            <a:endParaRPr lang="en-US" sz="2000" dirty="0"/>
          </a:p>
          <a:p>
            <a:pPr marL="800100" lvl="1" indent="-342900">
              <a:buClr>
                <a:schemeClr val="tx2"/>
              </a:buClr>
              <a:buFont typeface="Arial" panose="020B0604020202020204" pitchFamily="34" charset="0"/>
              <a:buChar char="•"/>
              <a:defRPr/>
            </a:pPr>
            <a:r>
              <a:rPr lang="en-US" sz="2000" dirty="0"/>
              <a:t>MAP-A Dynamic Learning Maps Essential Elements</a:t>
            </a:r>
          </a:p>
          <a:p>
            <a:pPr marL="800100" lvl="1" indent="-342900">
              <a:buClr>
                <a:schemeClr val="tx2"/>
              </a:buClr>
              <a:buFont typeface="Arial" panose="020B0604020202020204" pitchFamily="34" charset="0"/>
              <a:buChar char="•"/>
              <a:defRPr/>
            </a:pPr>
            <a:r>
              <a:rPr lang="en-US" sz="2000" dirty="0">
                <a:hlinkClick r:id="rId5"/>
              </a:rPr>
              <a:t>www.dynamiclearningmaps.org/content/essential-elements</a:t>
            </a:r>
            <a:endParaRPr lang="en-US" sz="2000" dirty="0"/>
          </a:p>
          <a:p>
            <a:pPr marL="800100" lvl="1" indent="-342900">
              <a:buClr>
                <a:schemeClr val="tx2"/>
              </a:buClr>
              <a:buFont typeface="Arial" panose="020B0604020202020204" pitchFamily="34" charset="0"/>
              <a:buChar char="•"/>
              <a:defRPr/>
            </a:pPr>
            <a:r>
              <a:rPr lang="en-US" sz="2000" dirty="0">
                <a:hlinkClick r:id="rId6"/>
              </a:rPr>
              <a:t>www.dlmpd.com</a:t>
            </a:r>
            <a:endParaRPr lang="en-US" sz="2000" dirty="0"/>
          </a:p>
          <a:p>
            <a:pPr marL="800100" lvl="1" indent="-342900">
              <a:buClr>
                <a:schemeClr val="tx2"/>
              </a:buClr>
              <a:buFont typeface="Arial" panose="020B0604020202020204" pitchFamily="34" charset="0"/>
              <a:buChar char="•"/>
              <a:defRPr/>
            </a:pPr>
            <a:r>
              <a:rPr lang="en-US" sz="2000" dirty="0"/>
              <a:t>Dear Colleague Letter - United States Department of Education, Nov. 16, 2015 (this is used as a pre-read)</a:t>
            </a:r>
          </a:p>
          <a:p>
            <a:pPr marL="800100" lvl="1" indent="-342900">
              <a:buClr>
                <a:schemeClr val="tx2"/>
              </a:buClr>
              <a:buFont typeface="Arial" panose="020B0604020202020204" pitchFamily="34" charset="0"/>
              <a:buChar char="•"/>
              <a:defRPr/>
            </a:pPr>
            <a:r>
              <a:rPr lang="en-US" sz="2000" u="sng" dirty="0">
                <a:hlinkClick r:id="rId7"/>
              </a:rPr>
              <a:t>https://sites.ed.gov/idea/files/idea/policy/speced/guid/idea/memosdcltrs/guidance-on-fape-11-17-2015.pdf</a:t>
            </a:r>
            <a:endParaRPr lang="en-US" sz="2000" dirty="0"/>
          </a:p>
          <a:p>
            <a:pPr marL="800100" lvl="1" indent="-342900">
              <a:buClr>
                <a:schemeClr val="tx2"/>
              </a:buClr>
              <a:buFont typeface="Arial" panose="020B0604020202020204" pitchFamily="34" charset="0"/>
              <a:buChar char="•"/>
              <a:defRPr/>
            </a:pPr>
            <a:endParaRPr lang="en-US" sz="2000" dirty="0"/>
          </a:p>
        </p:txBody>
      </p:sp>
      <p:sp>
        <p:nvSpPr>
          <p:cNvPr id="7" name="Slide Number Placeholder 6"/>
          <p:cNvSpPr>
            <a:spLocks noGrp="1"/>
          </p:cNvSpPr>
          <p:nvPr>
            <p:ph type="sldNum" idx="4294967295"/>
          </p:nvPr>
        </p:nvSpPr>
        <p:spPr>
          <a:xfrm>
            <a:off x="8382000" y="209550"/>
            <a:ext cx="762000" cy="274638"/>
          </a:xfrm>
          <a:prstGeom prst="rect">
            <a:avLst/>
          </a:prstGeom>
        </p:spPr>
        <p:txBody>
          <a:bodyPr/>
          <a:lstStyle/>
          <a:p>
            <a:pPr marL="0" lvl="0" indent="0">
              <a:spcBef>
                <a:spcPts val="0"/>
              </a:spcBef>
              <a:spcAft>
                <a:spcPts val="0"/>
              </a:spcAft>
              <a:buNone/>
            </a:pPr>
            <a:fld id="{00000000-1234-1234-1234-123412341234}" type="slidenum">
              <a:rPr lang="en-US" sz="1200" smtClean="0">
                <a:solidFill>
                  <a:schemeClr val="tx1"/>
                </a:solidFill>
              </a:rPr>
              <a:t>4</a:t>
            </a:fld>
            <a:endParaRPr lang="en-US" sz="1200" dirty="0">
              <a:solidFill>
                <a:schemeClr val="tx1"/>
              </a:solidFill>
            </a:endParaRPr>
          </a:p>
        </p:txBody>
      </p:sp>
      <p:sp>
        <p:nvSpPr>
          <p:cNvPr id="4" name="Title 1"/>
          <p:cNvSpPr txBox="1">
            <a:spLocks/>
          </p:cNvSpPr>
          <p:nvPr/>
        </p:nvSpPr>
        <p:spPr>
          <a:xfrm>
            <a:off x="0" y="133350"/>
            <a:ext cx="9144000" cy="8001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a:solidFill>
                  <a:schemeClr val="tx1"/>
                </a:solidFill>
                <a:latin typeface="+mj-lt"/>
                <a:ea typeface="+mj-ea"/>
                <a:cs typeface="+mj-cs"/>
              </a:defRPr>
            </a:lvl1pPr>
          </a:lstStyle>
          <a:p>
            <a:r>
              <a:rPr lang="en-US" dirty="0">
                <a:ln w="22225">
                  <a:solidFill>
                    <a:schemeClr val="tx2"/>
                  </a:solidFill>
                  <a:prstDash val="solid"/>
                </a:ln>
                <a:solidFill>
                  <a:srgbClr val="004B8E"/>
                </a:solidFill>
              </a:rPr>
              <a:t>For Presenter Only</a:t>
            </a:r>
            <a:endParaRPr lang="en-US" dirty="0"/>
          </a:p>
        </p:txBody>
      </p:sp>
    </p:spTree>
    <p:extLst>
      <p:ext uri="{BB962C8B-B14F-4D97-AF65-F5344CB8AC3E}">
        <p14:creationId xmlns:p14="http://schemas.microsoft.com/office/powerpoint/2010/main" val="1594917125"/>
      </p:ext>
    </p:extLst>
  </p:cSld>
  <p:clrMapOvr>
    <a:overrideClrMapping bg1="lt1" tx1="dk1" bg2="lt2" tx2="dk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152400" y="628650"/>
            <a:ext cx="8839200" cy="647700"/>
          </a:xfrm>
        </p:spPr>
        <p:txBody>
          <a:bodyPr>
            <a:noAutofit/>
          </a:bodyPr>
          <a:lstStyle/>
          <a:p>
            <a:pPr algn="ctr"/>
            <a:r>
              <a:rPr lang="en-US" sz="3000" dirty="0">
                <a:latin typeface="+mn-lt"/>
                <a:ea typeface="+mn-ea"/>
                <a:cs typeface="+mn-cs"/>
              </a:rPr>
              <a:t>All Math Course Level is Expanded</a:t>
            </a:r>
          </a:p>
        </p:txBody>
      </p:sp>
      <p:sp>
        <p:nvSpPr>
          <p:cNvPr id="5" name="Slide Number Placeholder 4"/>
          <p:cNvSpPr>
            <a:spLocks noGrp="1"/>
          </p:cNvSpPr>
          <p:nvPr>
            <p:ph type="sldNum" sz="quarter" idx="4"/>
          </p:nvPr>
        </p:nvSpPr>
        <p:spPr/>
        <p:txBody>
          <a:bodyPr/>
          <a:lstStyle/>
          <a:p>
            <a:fld id="{3B745311-16E5-4BEF-BFE6-36758A3427EB}" type="slidenum">
              <a:rPr lang="en-US" smtClean="0"/>
              <a:pPr/>
              <a:t>40</a:t>
            </a:fld>
            <a:endParaRPr lang="en-US"/>
          </a:p>
        </p:txBody>
      </p:sp>
      <p:sp>
        <p:nvSpPr>
          <p:cNvPr id="2" name="Content Placeholder 1"/>
          <p:cNvSpPr>
            <a:spLocks noGrp="1"/>
          </p:cNvSpPr>
          <p:nvPr>
            <p:ph sz="quarter" idx="10"/>
          </p:nvPr>
        </p:nvSpPr>
        <p:spPr/>
        <p:txBody>
          <a:bodyPr/>
          <a:lstStyle/>
          <a:p>
            <a:pPr marL="112712" indent="0">
              <a:buNone/>
            </a:pPr>
            <a:endParaRPr lang="en-US" dirty="0"/>
          </a:p>
          <a:p>
            <a:pPr marL="112712" indent="0">
              <a:buNone/>
            </a:pPr>
            <a:endParaRPr lang="en-US" dirty="0"/>
          </a:p>
        </p:txBody>
      </p:sp>
      <p:sp>
        <p:nvSpPr>
          <p:cNvPr id="4" name="Rectangle 3"/>
          <p:cNvSpPr/>
          <p:nvPr/>
        </p:nvSpPr>
        <p:spPr>
          <a:xfrm>
            <a:off x="152400" y="1091684"/>
            <a:ext cx="8839200" cy="369332"/>
          </a:xfrm>
          <a:prstGeom prst="rect">
            <a:avLst/>
          </a:prstGeom>
        </p:spPr>
        <p:txBody>
          <a:bodyPr wrap="square">
            <a:spAutoFit/>
          </a:bodyPr>
          <a:lstStyle/>
          <a:p>
            <a:r>
              <a:rPr lang="en-US" u="sng" dirty="0">
                <a:solidFill>
                  <a:schemeClr val="hlink"/>
                </a:solidFill>
                <a:hlinkClick r:id="rId3"/>
              </a:rPr>
              <a:t>https://dese.mo.gov/college-career-readiness/curriculum/Mathematics#mini-panel-Math1</a:t>
            </a:r>
            <a:endParaRPr lang="en-US" dirty="0"/>
          </a:p>
        </p:txBody>
      </p:sp>
      <p:pic>
        <p:nvPicPr>
          <p:cNvPr id="8" name="Google Shape;586;p96"/>
          <p:cNvPicPr preferRelativeResize="0">
            <a:picLocks/>
          </p:cNvPicPr>
          <p:nvPr/>
        </p:nvPicPr>
        <p:blipFill rotWithShape="1">
          <a:blip r:embed="rId4">
            <a:alphaModFix/>
          </a:blip>
          <a:srcRect/>
          <a:stretch/>
        </p:blipFill>
        <p:spPr>
          <a:xfrm>
            <a:off x="228600" y="1645920"/>
            <a:ext cx="8641643" cy="3497580"/>
          </a:xfrm>
          <a:prstGeom prst="rect">
            <a:avLst/>
          </a:prstGeom>
          <a:noFill/>
          <a:ln>
            <a:noFill/>
          </a:ln>
        </p:spPr>
      </p:pic>
    </p:spTree>
    <p:extLst>
      <p:ext uri="{BB962C8B-B14F-4D97-AF65-F5344CB8AC3E}">
        <p14:creationId xmlns:p14="http://schemas.microsoft.com/office/powerpoint/2010/main" val="26182534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628650"/>
            <a:ext cx="8839200" cy="800100"/>
          </a:xfrm>
        </p:spPr>
        <p:txBody>
          <a:bodyPr/>
          <a:lstStyle/>
          <a:p>
            <a:r>
              <a:rPr lang="en-US" dirty="0"/>
              <a:t>Item Specifications</a:t>
            </a:r>
          </a:p>
        </p:txBody>
      </p:sp>
      <p:sp>
        <p:nvSpPr>
          <p:cNvPr id="6" name="Slide Number Placeholder 5"/>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41</a:t>
            </a:fld>
            <a:endParaRPr lang="en-US"/>
          </a:p>
        </p:txBody>
      </p:sp>
      <p:sp>
        <p:nvSpPr>
          <p:cNvPr id="7" name="Content Placeholder 1"/>
          <p:cNvSpPr>
            <a:spLocks noGrp="1"/>
          </p:cNvSpPr>
          <p:nvPr>
            <p:ph type="body" idx="1"/>
          </p:nvPr>
        </p:nvSpPr>
        <p:spPr>
          <a:xfrm>
            <a:off x="152400" y="1428750"/>
            <a:ext cx="8839200" cy="3314700"/>
          </a:xfrm>
        </p:spPr>
        <p:txBody>
          <a:bodyPr>
            <a:normAutofit/>
          </a:bodyPr>
          <a:lstStyle/>
          <a:p>
            <a:r>
              <a:rPr lang="en-US" sz="3600" dirty="0"/>
              <a:t>Math</a:t>
            </a:r>
          </a:p>
          <a:p>
            <a:r>
              <a:rPr lang="en-US" sz="3600" dirty="0"/>
              <a:t>ELA</a:t>
            </a:r>
          </a:p>
          <a:p>
            <a:r>
              <a:rPr lang="en-US" sz="3600" dirty="0"/>
              <a:t>Science</a:t>
            </a:r>
          </a:p>
          <a:p>
            <a:r>
              <a:rPr lang="en-US" sz="3600" dirty="0"/>
              <a:t>Social Studies</a:t>
            </a:r>
          </a:p>
          <a:p>
            <a:pPr marL="457200" lvl="1" indent="0">
              <a:buNone/>
            </a:pPr>
            <a:endParaRPr lang="en-US" dirty="0"/>
          </a:p>
        </p:txBody>
      </p:sp>
    </p:spTree>
    <p:extLst>
      <p:ext uri="{BB962C8B-B14F-4D97-AF65-F5344CB8AC3E}">
        <p14:creationId xmlns:p14="http://schemas.microsoft.com/office/powerpoint/2010/main" val="12628055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42</a:t>
            </a:fld>
            <a:endParaRPr lang="en-US"/>
          </a:p>
        </p:txBody>
      </p:sp>
      <p:pic>
        <p:nvPicPr>
          <p:cNvPr id="8" name="Google Shape;598;p98"/>
          <p:cNvPicPr preferRelativeResize="0">
            <a:picLocks noGrp="1"/>
          </p:cNvPicPr>
          <p:nvPr>
            <p:ph type="body" idx="1"/>
          </p:nvPr>
        </p:nvPicPr>
        <p:blipFill rotWithShape="1">
          <a:blip r:embed="rId3">
            <a:alphaModFix/>
          </a:blip>
          <a:stretch/>
        </p:blipFill>
        <p:spPr>
          <a:xfrm>
            <a:off x="152400" y="705263"/>
            <a:ext cx="8991599" cy="4438237"/>
          </a:xfrm>
          <a:prstGeom prst="rect">
            <a:avLst/>
          </a:prstGeom>
          <a:noFill/>
          <a:ln>
            <a:noFill/>
          </a:ln>
        </p:spPr>
      </p:pic>
      <p:sp>
        <p:nvSpPr>
          <p:cNvPr id="9" name="Google Shape;599;p98"/>
          <p:cNvSpPr/>
          <p:nvPr/>
        </p:nvSpPr>
        <p:spPr>
          <a:xfrm>
            <a:off x="2569305" y="1603089"/>
            <a:ext cx="1494390" cy="360529"/>
          </a:xfrm>
          <a:prstGeom prst="rect">
            <a:avLst/>
          </a:prstGeom>
          <a:noFill/>
          <a:ln w="571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0" name="Google Shape;600;p98"/>
          <p:cNvSpPr/>
          <p:nvPr/>
        </p:nvSpPr>
        <p:spPr>
          <a:xfrm>
            <a:off x="7097688" y="1504950"/>
            <a:ext cx="1219201" cy="386204"/>
          </a:xfrm>
          <a:prstGeom prst="rect">
            <a:avLst/>
          </a:prstGeom>
          <a:noFill/>
          <a:ln w="571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1" name="Google Shape;601;p98"/>
          <p:cNvSpPr/>
          <p:nvPr/>
        </p:nvSpPr>
        <p:spPr>
          <a:xfrm>
            <a:off x="6411258" y="1942725"/>
            <a:ext cx="2592065" cy="681780"/>
          </a:xfrm>
          <a:prstGeom prst="rect">
            <a:avLst/>
          </a:prstGeom>
          <a:noFill/>
          <a:ln w="571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2" name="Google Shape;602;p98"/>
          <p:cNvSpPr/>
          <p:nvPr/>
        </p:nvSpPr>
        <p:spPr>
          <a:xfrm>
            <a:off x="6411257" y="2671395"/>
            <a:ext cx="2592065" cy="984133"/>
          </a:xfrm>
          <a:prstGeom prst="rect">
            <a:avLst/>
          </a:prstGeom>
          <a:noFill/>
          <a:ln w="571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60264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p:tgtEl>
                                          <p:spTgt spid="1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p:tgtEl>
                                          <p:spTgt spid="1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43</a:t>
            </a:fld>
            <a:endParaRPr lang="en-US"/>
          </a:p>
        </p:txBody>
      </p:sp>
      <p:pic>
        <p:nvPicPr>
          <p:cNvPr id="13" name="Google Shape;608;p99"/>
          <p:cNvPicPr preferRelativeResize="0">
            <a:picLocks noGrp="1"/>
          </p:cNvPicPr>
          <p:nvPr>
            <p:ph type="body" idx="1"/>
          </p:nvPr>
        </p:nvPicPr>
        <p:blipFill rotWithShape="1">
          <a:blip r:embed="rId3">
            <a:alphaModFix/>
          </a:blip>
          <a:stretch/>
        </p:blipFill>
        <p:spPr>
          <a:xfrm>
            <a:off x="0" y="819150"/>
            <a:ext cx="9143999" cy="4267200"/>
          </a:xfrm>
          <a:prstGeom prst="rect">
            <a:avLst/>
          </a:prstGeom>
          <a:noFill/>
          <a:ln>
            <a:noFill/>
          </a:ln>
        </p:spPr>
      </p:pic>
      <p:sp>
        <p:nvSpPr>
          <p:cNvPr id="14" name="Google Shape;609;p99"/>
          <p:cNvSpPr/>
          <p:nvPr/>
        </p:nvSpPr>
        <p:spPr>
          <a:xfrm>
            <a:off x="6324600" y="3622737"/>
            <a:ext cx="2768700" cy="1463613"/>
          </a:xfrm>
          <a:prstGeom prst="rect">
            <a:avLst/>
          </a:prstGeom>
          <a:noFill/>
          <a:ln w="571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5" name="Google Shape;610;p99"/>
          <p:cNvSpPr/>
          <p:nvPr/>
        </p:nvSpPr>
        <p:spPr>
          <a:xfrm rot="1442163">
            <a:off x="4601671" y="2711607"/>
            <a:ext cx="1551775" cy="328405"/>
          </a:xfrm>
          <a:prstGeom prst="rightArrow">
            <a:avLst>
              <a:gd name="adj1" fmla="val 50000"/>
              <a:gd name="adj2" fmla="val 50000"/>
            </a:avLst>
          </a:prstGeom>
          <a:solidFill>
            <a:srgbClr val="FF00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6" name="Google Shape;611;p99"/>
          <p:cNvSpPr/>
          <p:nvPr/>
        </p:nvSpPr>
        <p:spPr>
          <a:xfrm>
            <a:off x="1981200" y="3555554"/>
            <a:ext cx="2412899" cy="311596"/>
          </a:xfrm>
          <a:prstGeom prst="rect">
            <a:avLst/>
          </a:prstGeom>
          <a:noFill/>
          <a:ln w="571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571691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p:tgtEl>
                                          <p:spTgt spid="14"/>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44</a:t>
            </a:fld>
            <a:endParaRPr lang="en-US"/>
          </a:p>
        </p:txBody>
      </p:sp>
      <p:pic>
        <p:nvPicPr>
          <p:cNvPr id="8" name="Google Shape;617;p100"/>
          <p:cNvPicPr preferRelativeResize="0"/>
          <p:nvPr/>
        </p:nvPicPr>
        <p:blipFill rotWithShape="1">
          <a:blip r:embed="rId3">
            <a:alphaModFix/>
          </a:blip>
          <a:srcRect/>
          <a:stretch/>
        </p:blipFill>
        <p:spPr>
          <a:xfrm>
            <a:off x="0" y="666750"/>
            <a:ext cx="8991600" cy="4344865"/>
          </a:xfrm>
          <a:prstGeom prst="rect">
            <a:avLst/>
          </a:prstGeom>
          <a:noFill/>
          <a:ln>
            <a:noFill/>
          </a:ln>
        </p:spPr>
      </p:pic>
      <p:sp>
        <p:nvSpPr>
          <p:cNvPr id="9" name="Google Shape;618;p100"/>
          <p:cNvSpPr/>
          <p:nvPr/>
        </p:nvSpPr>
        <p:spPr>
          <a:xfrm rot="1442163">
            <a:off x="4971708" y="2601602"/>
            <a:ext cx="1551775" cy="355325"/>
          </a:xfrm>
          <a:prstGeom prst="rightArrow">
            <a:avLst>
              <a:gd name="adj1" fmla="val 50000"/>
              <a:gd name="adj2" fmla="val 50000"/>
            </a:avLst>
          </a:prstGeom>
          <a:solidFill>
            <a:srgbClr val="FF00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0" name="Google Shape;619;p100"/>
          <p:cNvSpPr/>
          <p:nvPr/>
        </p:nvSpPr>
        <p:spPr>
          <a:xfrm>
            <a:off x="6670431" y="2364891"/>
            <a:ext cx="2051538" cy="1714740"/>
          </a:xfrm>
          <a:prstGeom prst="rect">
            <a:avLst/>
          </a:prstGeom>
          <a:noFill/>
          <a:ln w="571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9651421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noAutofit/>
          </a:bodyPr>
          <a:lstStyle/>
          <a:p>
            <a:r>
              <a:rPr lang="en-US" sz="4400" dirty="0"/>
              <a:t>Dynamic Learning Maps</a:t>
            </a:r>
          </a:p>
        </p:txBody>
      </p:sp>
    </p:spTree>
    <p:extLst>
      <p:ext uri="{BB962C8B-B14F-4D97-AF65-F5344CB8AC3E}">
        <p14:creationId xmlns:p14="http://schemas.microsoft.com/office/powerpoint/2010/main" val="36733850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752600" y="751214"/>
            <a:ext cx="5247196" cy="4392790"/>
            <a:chOff x="1905000" y="955667"/>
            <a:chExt cx="5094796" cy="4100031"/>
          </a:xfrm>
        </p:grpSpPr>
        <p:grpSp>
          <p:nvGrpSpPr>
            <p:cNvPr id="5" name="Group 4"/>
            <p:cNvGrpSpPr/>
            <p:nvPr/>
          </p:nvGrpSpPr>
          <p:grpSpPr>
            <a:xfrm>
              <a:off x="1905000" y="955667"/>
              <a:ext cx="5094796" cy="4046219"/>
              <a:chOff x="0" y="0"/>
              <a:chExt cx="5094796" cy="4046219"/>
            </a:xfrm>
          </p:grpSpPr>
          <p:sp>
            <p:nvSpPr>
              <p:cNvPr id="6" name="Oval 5"/>
              <p:cNvSpPr/>
              <p:nvPr/>
            </p:nvSpPr>
            <p:spPr>
              <a:xfrm>
                <a:off x="0" y="0"/>
                <a:ext cx="5094796" cy="4046219"/>
              </a:xfrm>
              <a:prstGeom prst="ellipse">
                <a:avLst/>
              </a:prstGeom>
            </p:spPr>
            <p:style>
              <a:lnRef idx="2">
                <a:schemeClr val="lt1">
                  <a:hueOff val="0"/>
                  <a:satOff val="0"/>
                  <a:lumOff val="0"/>
                  <a:alphaOff val="0"/>
                </a:schemeClr>
              </a:lnRef>
              <a:fillRef idx="1">
                <a:schemeClr val="accent1">
                  <a:shade val="50000"/>
                  <a:hueOff val="0"/>
                  <a:satOff val="0"/>
                  <a:lumOff val="0"/>
                  <a:alphaOff val="0"/>
                </a:schemeClr>
              </a:fillRef>
              <a:effectRef idx="0">
                <a:schemeClr val="accent1">
                  <a:shade val="50000"/>
                  <a:hueOff val="0"/>
                  <a:satOff val="0"/>
                  <a:lumOff val="0"/>
                  <a:alphaOff val="0"/>
                </a:schemeClr>
              </a:effectRef>
              <a:fontRef idx="minor">
                <a:schemeClr val="lt1"/>
              </a:fontRef>
            </p:style>
          </p:sp>
          <p:sp>
            <p:nvSpPr>
              <p:cNvPr id="7" name="Oval 4"/>
              <p:cNvSpPr txBox="1"/>
              <p:nvPr/>
            </p:nvSpPr>
            <p:spPr>
              <a:xfrm>
                <a:off x="887842" y="202310"/>
                <a:ext cx="3369257" cy="6069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7584" tIns="227584" rIns="227584" bIns="227584" numCol="1" spcCol="1270" anchor="ctr" anchorCtr="0">
                <a:noAutofit/>
              </a:bodyPr>
              <a:lstStyle/>
              <a:p>
                <a:pPr algn="ctr" defTabSz="1422365">
                  <a:lnSpc>
                    <a:spcPct val="90000"/>
                  </a:lnSpc>
                  <a:spcBef>
                    <a:spcPct val="0"/>
                  </a:spcBef>
                  <a:spcAft>
                    <a:spcPct val="35000"/>
                  </a:spcAft>
                </a:pPr>
                <a:r>
                  <a:rPr lang="en-US" sz="3600" b="1" dirty="0">
                    <a:solidFill>
                      <a:srgbClr val="FFFF00"/>
                    </a:solidFill>
                  </a:rPr>
                  <a:t>Learning Map</a:t>
                </a:r>
              </a:p>
            </p:txBody>
          </p:sp>
        </p:grpSp>
        <p:grpSp>
          <p:nvGrpSpPr>
            <p:cNvPr id="8" name="Group 7"/>
            <p:cNvGrpSpPr/>
            <p:nvPr/>
          </p:nvGrpSpPr>
          <p:grpSpPr>
            <a:xfrm>
              <a:off x="2383825" y="1742960"/>
              <a:ext cx="4137145" cy="3236975"/>
              <a:chOff x="4260094" y="26672"/>
              <a:chExt cx="4137145" cy="3236975"/>
            </a:xfrm>
          </p:grpSpPr>
          <p:sp>
            <p:nvSpPr>
              <p:cNvPr id="9" name="Oval 8"/>
              <p:cNvSpPr/>
              <p:nvPr/>
            </p:nvSpPr>
            <p:spPr>
              <a:xfrm>
                <a:off x="4260094" y="26672"/>
                <a:ext cx="4137145" cy="3236975"/>
              </a:xfrm>
              <a:prstGeom prst="ellipse">
                <a:avLst/>
              </a:prstGeom>
            </p:spPr>
            <p:style>
              <a:lnRef idx="2">
                <a:schemeClr val="lt1">
                  <a:hueOff val="0"/>
                  <a:satOff val="0"/>
                  <a:lumOff val="0"/>
                  <a:alphaOff val="0"/>
                </a:schemeClr>
              </a:lnRef>
              <a:fillRef idx="1">
                <a:schemeClr val="accent1">
                  <a:shade val="50000"/>
                  <a:hueOff val="423191"/>
                  <a:satOff val="-40630"/>
                  <a:lumOff val="27416"/>
                  <a:alphaOff val="0"/>
                </a:schemeClr>
              </a:fillRef>
              <a:effectRef idx="0">
                <a:schemeClr val="accent1">
                  <a:shade val="50000"/>
                  <a:hueOff val="423191"/>
                  <a:satOff val="-40630"/>
                  <a:lumOff val="27416"/>
                  <a:alphaOff val="0"/>
                </a:schemeClr>
              </a:effectRef>
              <a:fontRef idx="minor">
                <a:schemeClr val="lt1"/>
              </a:fontRef>
            </p:style>
          </p:sp>
          <p:sp>
            <p:nvSpPr>
              <p:cNvPr id="10" name="Oval 4"/>
              <p:cNvSpPr txBox="1"/>
              <p:nvPr/>
            </p:nvSpPr>
            <p:spPr>
              <a:xfrm>
                <a:off x="5605700" y="220891"/>
                <a:ext cx="1680770" cy="5826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7584" tIns="227584" rIns="227584" bIns="227584" numCol="1" spcCol="1270" anchor="ctr" anchorCtr="0">
                <a:noAutofit/>
              </a:bodyPr>
              <a:lstStyle/>
              <a:p>
                <a:pPr algn="ctr" defTabSz="1422365">
                  <a:lnSpc>
                    <a:spcPct val="90000"/>
                  </a:lnSpc>
                  <a:spcBef>
                    <a:spcPct val="0"/>
                  </a:spcBef>
                  <a:spcAft>
                    <a:spcPct val="35000"/>
                  </a:spcAft>
                </a:pPr>
                <a:r>
                  <a:rPr lang="en-US" sz="3200" b="1" dirty="0">
                    <a:solidFill>
                      <a:srgbClr val="FFFF00"/>
                    </a:solidFill>
                  </a:rPr>
                  <a:t>Claims</a:t>
                </a:r>
                <a:endParaRPr lang="en-US" sz="1900" b="1" dirty="0">
                  <a:solidFill>
                    <a:srgbClr val="FFFF00"/>
                  </a:solidFill>
                </a:endParaRPr>
              </a:p>
            </p:txBody>
          </p:sp>
        </p:grpSp>
        <p:grpSp>
          <p:nvGrpSpPr>
            <p:cNvPr id="11" name="Group 10"/>
            <p:cNvGrpSpPr/>
            <p:nvPr/>
          </p:nvGrpSpPr>
          <p:grpSpPr>
            <a:xfrm>
              <a:off x="2900967" y="2552204"/>
              <a:ext cx="3102859" cy="2427731"/>
              <a:chOff x="4316741" y="1618487"/>
              <a:chExt cx="3102859" cy="2427731"/>
            </a:xfrm>
          </p:grpSpPr>
          <p:sp>
            <p:nvSpPr>
              <p:cNvPr id="12" name="Oval 11"/>
              <p:cNvSpPr/>
              <p:nvPr/>
            </p:nvSpPr>
            <p:spPr>
              <a:xfrm>
                <a:off x="4316741" y="1618487"/>
                <a:ext cx="3102859" cy="2427731"/>
              </a:xfrm>
              <a:prstGeom prst="ellipse">
                <a:avLst/>
              </a:prstGeom>
            </p:spPr>
            <p:style>
              <a:lnRef idx="2">
                <a:schemeClr val="lt1">
                  <a:hueOff val="0"/>
                  <a:satOff val="0"/>
                  <a:lumOff val="0"/>
                  <a:alphaOff val="0"/>
                </a:schemeClr>
              </a:lnRef>
              <a:fillRef idx="1">
                <a:schemeClr val="accent1">
                  <a:shade val="50000"/>
                  <a:hueOff val="846381"/>
                  <a:satOff val="-81260"/>
                  <a:lumOff val="54832"/>
                  <a:alphaOff val="0"/>
                </a:schemeClr>
              </a:fillRef>
              <a:effectRef idx="0">
                <a:schemeClr val="accent1">
                  <a:shade val="50000"/>
                  <a:hueOff val="846381"/>
                  <a:satOff val="-81260"/>
                  <a:lumOff val="54832"/>
                  <a:alphaOff val="0"/>
                </a:schemeClr>
              </a:effectRef>
              <a:fontRef idx="minor">
                <a:schemeClr val="lt1"/>
              </a:fontRef>
            </p:style>
          </p:sp>
          <p:sp>
            <p:nvSpPr>
              <p:cNvPr id="13" name="Oval 4"/>
              <p:cNvSpPr txBox="1"/>
              <p:nvPr/>
            </p:nvSpPr>
            <p:spPr>
              <a:xfrm>
                <a:off x="4962771" y="1885887"/>
                <a:ext cx="1909371" cy="54623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0688" tIns="170688" rIns="170688" bIns="170688" numCol="1" spcCol="1270" anchor="ctr" anchorCtr="0">
                <a:noAutofit/>
              </a:bodyPr>
              <a:lstStyle/>
              <a:p>
                <a:pPr algn="ctr" defTabSz="1066773">
                  <a:lnSpc>
                    <a:spcPct val="90000"/>
                  </a:lnSpc>
                  <a:spcBef>
                    <a:spcPct val="0"/>
                  </a:spcBef>
                  <a:spcAft>
                    <a:spcPts val="600"/>
                  </a:spcAft>
                </a:pPr>
                <a:r>
                  <a:rPr lang="en-US" sz="2300" b="1" dirty="0">
                    <a:solidFill>
                      <a:srgbClr val="FFFF00"/>
                    </a:solidFill>
                  </a:rPr>
                  <a:t>Conceptual</a:t>
                </a:r>
              </a:p>
              <a:p>
                <a:pPr algn="ctr" defTabSz="1066773">
                  <a:lnSpc>
                    <a:spcPct val="90000"/>
                  </a:lnSpc>
                  <a:spcBef>
                    <a:spcPct val="0"/>
                  </a:spcBef>
                  <a:spcAft>
                    <a:spcPts val="600"/>
                  </a:spcAft>
                </a:pPr>
                <a:r>
                  <a:rPr lang="en-US" sz="2300" b="1" dirty="0">
                    <a:solidFill>
                      <a:srgbClr val="FFFF00"/>
                    </a:solidFill>
                  </a:rPr>
                  <a:t>Areas</a:t>
                </a:r>
              </a:p>
            </p:txBody>
          </p:sp>
        </p:grpSp>
        <p:grpSp>
          <p:nvGrpSpPr>
            <p:cNvPr id="14" name="Group 13"/>
            <p:cNvGrpSpPr/>
            <p:nvPr/>
          </p:nvGrpSpPr>
          <p:grpSpPr>
            <a:xfrm>
              <a:off x="3418109" y="3437211"/>
              <a:ext cx="2068572" cy="1618487"/>
              <a:chOff x="3189517" y="2510852"/>
              <a:chExt cx="2068572" cy="1618487"/>
            </a:xfrm>
          </p:grpSpPr>
          <p:sp>
            <p:nvSpPr>
              <p:cNvPr id="15" name="Oval 14"/>
              <p:cNvSpPr/>
              <p:nvPr/>
            </p:nvSpPr>
            <p:spPr>
              <a:xfrm>
                <a:off x="3189517" y="2510852"/>
                <a:ext cx="2068572" cy="1618487"/>
              </a:xfrm>
              <a:prstGeom prst="ellipse">
                <a:avLst/>
              </a:prstGeom>
            </p:spPr>
            <p:style>
              <a:lnRef idx="2">
                <a:schemeClr val="lt1">
                  <a:hueOff val="0"/>
                  <a:satOff val="0"/>
                  <a:lumOff val="0"/>
                  <a:alphaOff val="0"/>
                </a:schemeClr>
              </a:lnRef>
              <a:fillRef idx="1">
                <a:schemeClr val="accent1">
                  <a:shade val="50000"/>
                  <a:hueOff val="423191"/>
                  <a:satOff val="-40630"/>
                  <a:lumOff val="27416"/>
                  <a:alphaOff val="0"/>
                </a:schemeClr>
              </a:fillRef>
              <a:effectRef idx="0">
                <a:schemeClr val="accent1">
                  <a:shade val="50000"/>
                  <a:hueOff val="423191"/>
                  <a:satOff val="-40630"/>
                  <a:lumOff val="27416"/>
                  <a:alphaOff val="0"/>
                </a:schemeClr>
              </a:effectRef>
              <a:fontRef idx="minor">
                <a:schemeClr val="lt1"/>
              </a:fontRef>
            </p:style>
          </p:sp>
          <p:sp>
            <p:nvSpPr>
              <p:cNvPr id="16" name="Oval 4"/>
              <p:cNvSpPr txBox="1"/>
              <p:nvPr/>
            </p:nvSpPr>
            <p:spPr>
              <a:xfrm>
                <a:off x="3492452" y="2910677"/>
                <a:ext cx="1462701" cy="80924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170688" rIns="91440" bIns="170688" numCol="1" spcCol="1270" anchor="ctr" anchorCtr="0">
                <a:noAutofit/>
              </a:bodyPr>
              <a:lstStyle/>
              <a:p>
                <a:pPr algn="ctr" defTabSz="1066773">
                  <a:lnSpc>
                    <a:spcPct val="90000"/>
                  </a:lnSpc>
                  <a:spcBef>
                    <a:spcPct val="0"/>
                  </a:spcBef>
                  <a:spcAft>
                    <a:spcPct val="35000"/>
                  </a:spcAft>
                </a:pPr>
                <a:r>
                  <a:rPr lang="en-US" sz="2400" b="1" dirty="0">
                    <a:solidFill>
                      <a:srgbClr val="FFFF00"/>
                    </a:solidFill>
                  </a:rPr>
                  <a:t>Essential Elements</a:t>
                </a:r>
              </a:p>
              <a:p>
                <a:pPr algn="ctr" defTabSz="1066773">
                  <a:lnSpc>
                    <a:spcPct val="90000"/>
                  </a:lnSpc>
                  <a:spcBef>
                    <a:spcPct val="0"/>
                  </a:spcBef>
                  <a:spcAft>
                    <a:spcPct val="35000"/>
                  </a:spcAft>
                </a:pPr>
                <a:r>
                  <a:rPr lang="en-US" sz="2000" b="1" dirty="0">
                    <a:solidFill>
                      <a:srgbClr val="FFFF00"/>
                    </a:solidFill>
                  </a:rPr>
                  <a:t>Linkage Levels</a:t>
                </a:r>
              </a:p>
            </p:txBody>
          </p:sp>
        </p:grpSp>
      </p:grpSp>
      <p:sp>
        <p:nvSpPr>
          <p:cNvPr id="17" name="Slide Number Placeholder 16"/>
          <p:cNvSpPr>
            <a:spLocks noGrp="1"/>
          </p:cNvSpPr>
          <p:nvPr>
            <p:ph type="sldNum" sz="quarter" idx="4"/>
          </p:nvPr>
        </p:nvSpPr>
        <p:spPr/>
        <p:txBody>
          <a:bodyPr/>
          <a:lstStyle/>
          <a:p>
            <a:fld id="{3B745311-16E5-4BEF-BFE6-36758A3427EB}" type="slidenum">
              <a:rPr lang="en-US" smtClean="0"/>
              <a:pPr/>
              <a:t>46</a:t>
            </a:fld>
            <a:endParaRPr lang="en-US"/>
          </a:p>
        </p:txBody>
      </p:sp>
    </p:spTree>
    <p:extLst>
      <p:ext uri="{BB962C8B-B14F-4D97-AF65-F5344CB8AC3E}">
        <p14:creationId xmlns:p14="http://schemas.microsoft.com/office/powerpoint/2010/main" val="28882966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6"/>
          <p:cNvSpPr>
            <a:spLocks noGrp="1"/>
          </p:cNvSpPr>
          <p:nvPr>
            <p:ph type="sldNum" sz="quarter" idx="4"/>
          </p:nvPr>
        </p:nvSpPr>
        <p:spPr/>
        <p:txBody>
          <a:bodyPr/>
          <a:lstStyle/>
          <a:p>
            <a:fld id="{3B745311-16E5-4BEF-BFE6-36758A3427EB}" type="slidenum">
              <a:rPr lang="en-US" smtClean="0"/>
              <a:pPr/>
              <a:t>47</a:t>
            </a:fld>
            <a:endParaRPr lang="en-US"/>
          </a:p>
        </p:txBody>
      </p:sp>
      <p:sp>
        <p:nvSpPr>
          <p:cNvPr id="18" name="Title 3"/>
          <p:cNvSpPr>
            <a:spLocks noGrp="1"/>
          </p:cNvSpPr>
          <p:nvPr>
            <p:ph type="title"/>
          </p:nvPr>
        </p:nvSpPr>
        <p:spPr>
          <a:xfrm>
            <a:off x="152400" y="628650"/>
            <a:ext cx="8839200" cy="571500"/>
          </a:xfrm>
        </p:spPr>
        <p:txBody>
          <a:bodyPr>
            <a:normAutofit fontScale="90000"/>
          </a:bodyPr>
          <a:lstStyle/>
          <a:p>
            <a:r>
              <a:rPr lang="en-US" dirty="0"/>
              <a:t>What is a Learning Map?</a:t>
            </a:r>
          </a:p>
        </p:txBody>
      </p:sp>
      <p:sp>
        <p:nvSpPr>
          <p:cNvPr id="19" name="Google Shape;539;p90"/>
          <p:cNvSpPr txBox="1">
            <a:spLocks/>
          </p:cNvSpPr>
          <p:nvPr/>
        </p:nvSpPr>
        <p:spPr>
          <a:xfrm>
            <a:off x="228600" y="1276350"/>
            <a:ext cx="8763000" cy="3810000"/>
          </a:xfrm>
          <a:prstGeom prst="rect">
            <a:avLst/>
          </a:prstGeom>
        </p:spPr>
        <p:txBody>
          <a:bodyPr spcFirstLastPara="1" wrap="square" lIns="91425" tIns="45700" rIns="91425" bIns="45700" anchor="t" anchorCtr="0">
            <a:noAutofit/>
          </a:bodyPr>
          <a:lstStyle>
            <a:lvl1pPr marL="457200" indent="-344488" algn="l" defTabSz="914400"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75" indent="-396875" algn="l" defTabSz="914400"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38" indent="-347663" algn="l" defTabSz="914400"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63" indent="-339725" algn="l" defTabSz="914400"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800" indent="-287338" algn="l" defTabSz="914400"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1600"/>
              </a:spcBef>
              <a:buFont typeface="Arial" panose="020B0604020202020204" pitchFamily="34" charset="0"/>
              <a:buNone/>
            </a:pPr>
            <a:endParaRPr lang="en-US" dirty="0"/>
          </a:p>
        </p:txBody>
      </p:sp>
      <p:sp>
        <p:nvSpPr>
          <p:cNvPr id="3" name="Rectangle 2"/>
          <p:cNvSpPr/>
          <p:nvPr/>
        </p:nvSpPr>
        <p:spPr>
          <a:xfrm>
            <a:off x="228600" y="1148298"/>
            <a:ext cx="8686800" cy="3785652"/>
          </a:xfrm>
          <a:prstGeom prst="rect">
            <a:avLst/>
          </a:prstGeom>
        </p:spPr>
        <p:txBody>
          <a:bodyPr wrap="square">
            <a:spAutoFit/>
          </a:bodyPr>
          <a:lstStyle/>
          <a:p>
            <a:r>
              <a:rPr lang="en-US" sz="2400" dirty="0"/>
              <a:t>Think of a learning map as a common road </a:t>
            </a:r>
            <a:r>
              <a:rPr lang="en-US" sz="2400" b="1" dirty="0"/>
              <a:t>map</a:t>
            </a:r>
            <a:r>
              <a:rPr lang="en-US" sz="2400" dirty="0"/>
              <a:t>. Although students may share the </a:t>
            </a:r>
            <a:r>
              <a:rPr lang="en-US" sz="2400" b="1" dirty="0"/>
              <a:t>same destination</a:t>
            </a:r>
            <a:r>
              <a:rPr lang="en-US" sz="2400" dirty="0"/>
              <a:t>, they all begin their journeys from </a:t>
            </a:r>
            <a:r>
              <a:rPr lang="en-US" sz="2400" b="1" dirty="0"/>
              <a:t>different starting points </a:t>
            </a:r>
            <a:r>
              <a:rPr lang="en-US" sz="2400" dirty="0"/>
              <a:t>on the map. For parents and educators who hope to guide students to their destinations, that road map provides a wealth of information. A map shows where a student is starting from, as well as the main route, which is the shortest, most direct way to reach the destination. However, a good road map does </a:t>
            </a:r>
            <a:r>
              <a:rPr lang="en-US" sz="2400" b="1" dirty="0"/>
              <a:t>more than show a single route</a:t>
            </a:r>
            <a:r>
              <a:rPr lang="en-US" sz="2400" dirty="0"/>
              <a:t>. It also shows several </a:t>
            </a:r>
            <a:r>
              <a:rPr lang="en-US" sz="2400" b="1" dirty="0"/>
              <a:t>alternate routes </a:t>
            </a:r>
            <a:r>
              <a:rPr lang="en-US" sz="2400" dirty="0"/>
              <a:t>in case the main route cannot be taken. Finally, the map shows all the places students must travel through to get to their destinations.</a:t>
            </a:r>
          </a:p>
        </p:txBody>
      </p:sp>
      <p:sp>
        <p:nvSpPr>
          <p:cNvPr id="20" name="Rectangle 19"/>
          <p:cNvSpPr/>
          <p:nvPr/>
        </p:nvSpPr>
        <p:spPr>
          <a:xfrm>
            <a:off x="3614790" y="4815698"/>
            <a:ext cx="5535066" cy="307777"/>
          </a:xfrm>
          <a:prstGeom prst="rect">
            <a:avLst/>
          </a:prstGeom>
        </p:spPr>
        <p:txBody>
          <a:bodyPr wrap="square">
            <a:spAutoFit/>
          </a:bodyPr>
          <a:lstStyle/>
          <a:p>
            <a:r>
              <a:rPr lang="en-US" sz="1400" dirty="0">
                <a:hlinkClick r:id="rId3"/>
              </a:rPr>
              <a:t>http://dynamiclearningmaps.org/content/what-learning-map-model</a:t>
            </a:r>
            <a:endParaRPr lang="en-US" sz="1400" dirty="0"/>
          </a:p>
        </p:txBody>
      </p:sp>
    </p:spTree>
    <p:extLst>
      <p:ext uri="{BB962C8B-B14F-4D97-AF65-F5344CB8AC3E}">
        <p14:creationId xmlns:p14="http://schemas.microsoft.com/office/powerpoint/2010/main" val="18125692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152400" y="628650"/>
            <a:ext cx="8839200" cy="800100"/>
          </a:xfrm>
        </p:spPr>
        <p:txBody>
          <a:bodyPr>
            <a:normAutofit/>
          </a:bodyPr>
          <a:lstStyle/>
          <a:p>
            <a:pPr algn="ctr" eaLnBrk="1" hangingPunct="1"/>
            <a:r>
              <a:rPr lang="en-US" dirty="0">
                <a:latin typeface="+mn-lt"/>
                <a:ea typeface="+mn-ea"/>
                <a:cs typeface="Trebuchet MS"/>
              </a:rPr>
              <a:t>Claims</a:t>
            </a:r>
          </a:p>
        </p:txBody>
      </p:sp>
      <p:sp>
        <p:nvSpPr>
          <p:cNvPr id="6" name="Slide Number Placeholder 5"/>
          <p:cNvSpPr>
            <a:spLocks noGrp="1"/>
          </p:cNvSpPr>
          <p:nvPr>
            <p:ph type="sldNum" sz="quarter" idx="4"/>
          </p:nvPr>
        </p:nvSpPr>
        <p:spPr/>
        <p:txBody>
          <a:bodyPr/>
          <a:lstStyle/>
          <a:p>
            <a:fld id="{3B745311-16E5-4BEF-BFE6-36758A3427EB}" type="slidenum">
              <a:rPr lang="en-US" smtClean="0"/>
              <a:pPr/>
              <a:t>48</a:t>
            </a:fld>
            <a:endParaRPr lang="en-US"/>
          </a:p>
        </p:txBody>
      </p:sp>
      <p:sp>
        <p:nvSpPr>
          <p:cNvPr id="7" name="Content Placeholder 2"/>
          <p:cNvSpPr txBox="1">
            <a:spLocks/>
          </p:cNvSpPr>
          <p:nvPr/>
        </p:nvSpPr>
        <p:spPr>
          <a:xfrm>
            <a:off x="152400" y="1600439"/>
            <a:ext cx="8839200" cy="3557226"/>
          </a:xfrm>
          <a:prstGeom prst="rect">
            <a:avLst/>
          </a:prstGeom>
        </p:spPr>
        <p:txBody>
          <a:bodyPr vert="horz" lIns="91440" tIns="45720" rIns="91440" bIns="45720" rtlCol="0">
            <a:normAutofit fontScale="25000" lnSpcReduction="20000"/>
          </a:bodyPr>
          <a:lstStyle>
            <a:lvl1pPr marL="457200" indent="-344488" algn="l" defTabSz="914400"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75" indent="-396875" algn="l" defTabSz="914400"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38" indent="-347663" algn="l" defTabSz="914400"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63" indent="-339725" algn="l" defTabSz="914400"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800" indent="-287338" algn="l" defTabSz="914400"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2800" dirty="0"/>
              <a:t>Claims are broad statements about what students are expected to learn and to be able to demonstrate within content areas.</a:t>
            </a:r>
          </a:p>
          <a:p>
            <a:r>
              <a:rPr lang="en-US" sz="12800" dirty="0"/>
              <a:t>Four claims and nine conceptual areas in English Language Arts</a:t>
            </a:r>
          </a:p>
          <a:p>
            <a:r>
              <a:rPr lang="en-US" sz="12800" dirty="0"/>
              <a:t>Four claims and nine conceptual areas in Mathematics</a:t>
            </a:r>
          </a:p>
          <a:p>
            <a:endParaRPr lang="en-US" dirty="0"/>
          </a:p>
          <a:p>
            <a:pPr marL="0" indent="0">
              <a:buFont typeface="Arial" panose="020B0604020202020204" pitchFamily="34" charset="0"/>
              <a:buNone/>
            </a:pPr>
            <a:endParaRPr lang="en-US" dirty="0"/>
          </a:p>
          <a:p>
            <a:pPr marL="0" indent="0" algn="r">
              <a:buFont typeface="Arial" panose="020B0604020202020204" pitchFamily="34" charset="0"/>
              <a:buNone/>
            </a:pPr>
            <a:r>
              <a:rPr lang="en-US" sz="4800" dirty="0">
                <a:hlinkClick r:id="rId3"/>
              </a:rPr>
              <a:t>Adapted from http://dynamiclearningmaps.org</a:t>
            </a:r>
            <a:endParaRPr lang="en-US" sz="4800" dirty="0"/>
          </a:p>
          <a:p>
            <a:pPr marL="0" indent="0">
              <a:buFont typeface="Arial" panose="020B0604020202020204" pitchFamily="34" charset="0"/>
              <a:buNone/>
            </a:pPr>
            <a:endParaRPr lang="en-US" dirty="0"/>
          </a:p>
          <a:p>
            <a:pPr marL="0" indent="0">
              <a:buFont typeface="Arial" panose="020B0604020202020204" pitchFamily="34" charset="0"/>
              <a:buNone/>
            </a:pPr>
            <a:r>
              <a:rPr lang="en-US" dirty="0"/>
              <a:t> </a:t>
            </a:r>
          </a:p>
        </p:txBody>
      </p:sp>
    </p:spTree>
    <p:extLst>
      <p:ext uri="{BB962C8B-B14F-4D97-AF65-F5344CB8AC3E}">
        <p14:creationId xmlns:p14="http://schemas.microsoft.com/office/powerpoint/2010/main" val="14679180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152400" y="628650"/>
            <a:ext cx="8839200" cy="800100"/>
          </a:xfrm>
        </p:spPr>
        <p:txBody>
          <a:bodyPr>
            <a:normAutofit/>
          </a:bodyPr>
          <a:lstStyle/>
          <a:p>
            <a:pPr algn="ctr" eaLnBrk="1" hangingPunct="1"/>
            <a:r>
              <a:rPr lang="en-US" dirty="0">
                <a:latin typeface="+mn-lt"/>
                <a:ea typeface="+mn-ea"/>
                <a:cs typeface="Trebuchet MS"/>
              </a:rPr>
              <a:t>Conceptual Areas</a:t>
            </a:r>
          </a:p>
        </p:txBody>
      </p:sp>
      <p:sp>
        <p:nvSpPr>
          <p:cNvPr id="6" name="Slide Number Placeholder 5"/>
          <p:cNvSpPr>
            <a:spLocks noGrp="1"/>
          </p:cNvSpPr>
          <p:nvPr>
            <p:ph type="sldNum" sz="quarter" idx="4"/>
          </p:nvPr>
        </p:nvSpPr>
        <p:spPr/>
        <p:txBody>
          <a:bodyPr/>
          <a:lstStyle/>
          <a:p>
            <a:fld id="{3B745311-16E5-4BEF-BFE6-36758A3427EB}" type="slidenum">
              <a:rPr lang="en-US" smtClean="0"/>
              <a:pPr/>
              <a:t>49</a:t>
            </a:fld>
            <a:endParaRPr lang="en-US"/>
          </a:p>
        </p:txBody>
      </p:sp>
      <p:sp>
        <p:nvSpPr>
          <p:cNvPr id="5" name="Content Placeholder 2"/>
          <p:cNvSpPr>
            <a:spLocks noGrp="1"/>
          </p:cNvSpPr>
          <p:nvPr>
            <p:ph sz="quarter" idx="10"/>
          </p:nvPr>
        </p:nvSpPr>
        <p:spPr>
          <a:xfrm>
            <a:off x="152400" y="1428750"/>
            <a:ext cx="8839200" cy="3314700"/>
          </a:xfrm>
        </p:spPr>
        <p:txBody>
          <a:bodyPr>
            <a:normAutofit/>
          </a:bodyPr>
          <a:lstStyle/>
          <a:p>
            <a:pPr marL="431006" indent="-342900"/>
            <a:r>
              <a:rPr lang="en-US" altLang="en-US" sz="3000" dirty="0"/>
              <a:t>Conceptual Areas are subparts of Claims organized around common cognitive processes </a:t>
            </a:r>
          </a:p>
          <a:p>
            <a:pPr marL="431006" indent="-342900"/>
            <a:r>
              <a:rPr lang="en-US" altLang="en-US" sz="3000" dirty="0"/>
              <a:t>Regions within the learning map that contain nodes which are directly related to Essential Elements</a:t>
            </a:r>
          </a:p>
          <a:p>
            <a:pPr marL="431006" indent="-342900"/>
            <a:r>
              <a:rPr lang="en-US" altLang="en-US" sz="3000" dirty="0"/>
              <a:t> These areas are comprised of clusters of connected concepts and skills the students may acquire</a:t>
            </a:r>
          </a:p>
          <a:p>
            <a:pPr marL="88106" indent="0" algn="r">
              <a:buNone/>
            </a:pPr>
            <a:r>
              <a:rPr lang="en-US" sz="1400" dirty="0">
                <a:hlinkClick r:id="rId3"/>
              </a:rPr>
              <a:t>Adapted from http://dynamiclearningmaps.org</a:t>
            </a:r>
            <a:endParaRPr lang="en-US" altLang="en-US" sz="1400" dirty="0"/>
          </a:p>
        </p:txBody>
      </p:sp>
    </p:spTree>
    <p:extLst>
      <p:ext uri="{BB962C8B-B14F-4D97-AF65-F5344CB8AC3E}">
        <p14:creationId xmlns:p14="http://schemas.microsoft.com/office/powerpoint/2010/main" val="1947167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type="body" idx="4294967295"/>
          </p:nvPr>
        </p:nvSpPr>
        <p:spPr>
          <a:xfrm>
            <a:off x="457200" y="1123950"/>
            <a:ext cx="8229600" cy="3886200"/>
          </a:xfrm>
        </p:spPr>
        <p:txBody>
          <a:bodyPr>
            <a:normAutofit fontScale="92500" lnSpcReduction="10000"/>
          </a:bodyPr>
          <a:lstStyle/>
          <a:p>
            <a:pPr marL="112712" indent="0">
              <a:buNone/>
            </a:pPr>
            <a:r>
              <a:rPr lang="en-US" sz="3500" b="1" u="sng" dirty="0"/>
              <a:t>Preparation Activity for Participants</a:t>
            </a:r>
            <a:br>
              <a:rPr lang="en-US" sz="3500" b="1" u="sng" dirty="0"/>
            </a:br>
            <a:r>
              <a:rPr lang="en-US" sz="2600" dirty="0"/>
              <a:t>Email participants in advance of training and ask them to bring</a:t>
            </a:r>
          </a:p>
          <a:p>
            <a:pPr lvl="1">
              <a:buSzPct val="100000"/>
              <a:buFont typeface="Arial" panose="020B0604020202020204" pitchFamily="34" charset="0"/>
              <a:buChar char="•"/>
            </a:pPr>
            <a:r>
              <a:rPr lang="en-US" sz="2600" dirty="0"/>
              <a:t>A copy of one of their student’s IEPs. Remind them to bring an IEP of a student who has been determined eligible by an IEP team to participant in MAP-A.</a:t>
            </a:r>
          </a:p>
          <a:p>
            <a:pPr lvl="1">
              <a:buSzPct val="100000"/>
              <a:buFont typeface="Arial" panose="020B0604020202020204" pitchFamily="34" charset="0"/>
              <a:buChar char="•"/>
            </a:pPr>
            <a:r>
              <a:rPr lang="en-US" sz="2600" dirty="0"/>
              <a:t>Have them remove identifiable information for confidentially</a:t>
            </a:r>
          </a:p>
          <a:p>
            <a:pPr lvl="1">
              <a:buSzPct val="100000"/>
              <a:buFont typeface="Arial" panose="020B0604020202020204" pitchFamily="34" charset="0"/>
              <a:buChar char="•"/>
            </a:pPr>
            <a:r>
              <a:rPr lang="en-US" sz="2600" dirty="0"/>
              <a:t>This IEP will be used to give participants practice in this process.</a:t>
            </a:r>
          </a:p>
          <a:p>
            <a:pPr lvl="1">
              <a:buSzPct val="100000"/>
              <a:buFont typeface="Arial" panose="020B0604020202020204" pitchFamily="34" charset="0"/>
              <a:buChar char="•"/>
            </a:pPr>
            <a:r>
              <a:rPr lang="en-US" sz="2600" dirty="0"/>
              <a:t>Send a link for the pre-read</a:t>
            </a:r>
            <a:endParaRPr lang="en-US" dirty="0"/>
          </a:p>
        </p:txBody>
      </p:sp>
      <p:sp>
        <p:nvSpPr>
          <p:cNvPr id="4" name="Slide Number Placeholder 3"/>
          <p:cNvSpPr>
            <a:spLocks noGrp="1"/>
          </p:cNvSpPr>
          <p:nvPr>
            <p:ph type="sldNum" idx="4294967295"/>
          </p:nvPr>
        </p:nvSpPr>
        <p:spPr>
          <a:xfrm>
            <a:off x="8382000" y="209550"/>
            <a:ext cx="762000" cy="274638"/>
          </a:xfrm>
          <a:prstGeom prst="rect">
            <a:avLst/>
          </a:prstGeom>
        </p:spPr>
        <p:txBody>
          <a:bodyPr/>
          <a:lstStyle/>
          <a:p>
            <a:pPr marL="0" lvl="0" indent="0">
              <a:spcBef>
                <a:spcPts val="0"/>
              </a:spcBef>
              <a:spcAft>
                <a:spcPts val="0"/>
              </a:spcAft>
              <a:buNone/>
            </a:pPr>
            <a:fld id="{00000000-1234-1234-1234-123412341234}" type="slidenum">
              <a:rPr lang="en-US" sz="1200" smtClean="0">
                <a:solidFill>
                  <a:schemeClr val="tx1"/>
                </a:solidFill>
              </a:rPr>
              <a:t>5</a:t>
            </a:fld>
            <a:endParaRPr lang="en-US" sz="1200" dirty="0">
              <a:solidFill>
                <a:schemeClr val="tx1"/>
              </a:solidFill>
            </a:endParaRPr>
          </a:p>
        </p:txBody>
      </p:sp>
      <p:sp>
        <p:nvSpPr>
          <p:cNvPr id="5" name="Title 1"/>
          <p:cNvSpPr txBox="1">
            <a:spLocks/>
          </p:cNvSpPr>
          <p:nvPr/>
        </p:nvSpPr>
        <p:spPr>
          <a:xfrm>
            <a:off x="0" y="133350"/>
            <a:ext cx="9144000" cy="8001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a:solidFill>
                  <a:schemeClr val="tx1"/>
                </a:solidFill>
                <a:latin typeface="+mj-lt"/>
                <a:ea typeface="+mj-ea"/>
                <a:cs typeface="+mj-cs"/>
              </a:defRPr>
            </a:lvl1pPr>
          </a:lstStyle>
          <a:p>
            <a:r>
              <a:rPr lang="en-US" dirty="0">
                <a:ln w="22225">
                  <a:solidFill>
                    <a:schemeClr val="tx2"/>
                  </a:solidFill>
                  <a:prstDash val="solid"/>
                </a:ln>
                <a:solidFill>
                  <a:srgbClr val="004B8E"/>
                </a:solidFill>
              </a:rPr>
              <a:t>For Presenter Only</a:t>
            </a:r>
            <a:endParaRPr lang="en-US" dirty="0"/>
          </a:p>
        </p:txBody>
      </p:sp>
    </p:spTree>
    <p:extLst>
      <p:ext uri="{BB962C8B-B14F-4D97-AF65-F5344CB8AC3E}">
        <p14:creationId xmlns:p14="http://schemas.microsoft.com/office/powerpoint/2010/main" val="1318748914"/>
      </p:ext>
    </p:extLst>
  </p:cSld>
  <p:clrMapOvr>
    <a:overrideClrMapping bg1="lt1" tx1="dk1" bg2="lt2" tx2="dk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 y="4513006"/>
            <a:ext cx="3063977" cy="300082"/>
          </a:xfrm>
          <a:prstGeom prst="rect">
            <a:avLst/>
          </a:prstGeom>
          <a:solidFill>
            <a:schemeClr val="bg1"/>
          </a:solidFill>
          <a:ln>
            <a:solidFill>
              <a:schemeClr val="bg1"/>
            </a:solidFill>
          </a:ln>
        </p:spPr>
        <p:txBody>
          <a:bodyPr wrap="square" rtlCol="0">
            <a:spAutoFit/>
          </a:bodyPr>
          <a:lstStyle/>
          <a:p>
            <a:endParaRPr lang="en-US" sz="1350" dirty="0"/>
          </a:p>
        </p:txBody>
      </p:sp>
      <p:graphicFrame>
        <p:nvGraphicFramePr>
          <p:cNvPr id="2" name="Table 1"/>
          <p:cNvGraphicFramePr>
            <a:graphicFrameLocks noGrp="1"/>
          </p:cNvGraphicFramePr>
          <p:nvPr>
            <p:extLst>
              <p:ext uri="{D42A27DB-BD31-4B8C-83A1-F6EECF244321}">
                <p14:modId xmlns:p14="http://schemas.microsoft.com/office/powerpoint/2010/main" val="1399496361"/>
              </p:ext>
            </p:extLst>
          </p:nvPr>
        </p:nvGraphicFramePr>
        <p:xfrm>
          <a:off x="304800" y="134520"/>
          <a:ext cx="8455250" cy="4678568"/>
        </p:xfrm>
        <a:graphic>
          <a:graphicData uri="http://schemas.openxmlformats.org/drawingml/2006/table">
            <a:tbl>
              <a:tblPr>
                <a:tableStyleId>{5C22544A-7EE6-4342-B048-85BDC9FD1C3A}</a:tableStyleId>
              </a:tblPr>
              <a:tblGrid>
                <a:gridCol w="3405419">
                  <a:extLst>
                    <a:ext uri="{9D8B030D-6E8A-4147-A177-3AD203B41FA5}">
                      <a16:colId xmlns:a16="http://schemas.microsoft.com/office/drawing/2014/main" val="20000"/>
                    </a:ext>
                  </a:extLst>
                </a:gridCol>
                <a:gridCol w="5049831">
                  <a:extLst>
                    <a:ext uri="{9D8B030D-6E8A-4147-A177-3AD203B41FA5}">
                      <a16:colId xmlns:a16="http://schemas.microsoft.com/office/drawing/2014/main" val="20001"/>
                    </a:ext>
                  </a:extLst>
                </a:gridCol>
              </a:tblGrid>
              <a:tr h="157851">
                <a:tc gridSpan="2">
                  <a:txBody>
                    <a:bodyPr/>
                    <a:lstStyle/>
                    <a:p>
                      <a:pPr algn="ctr" fontAlgn="b"/>
                      <a:r>
                        <a:rPr lang="en-US" sz="1800" u="none" strike="noStrike" dirty="0">
                          <a:effectLst/>
                          <a:latin typeface="Cambria" pitchFamily="18" charset="0"/>
                        </a:rPr>
                        <a:t>English Language Arts</a:t>
                      </a:r>
                      <a:endParaRPr lang="en-US" sz="1800" b="0" i="0" u="none" strike="noStrike" dirty="0">
                        <a:solidFill>
                          <a:srgbClr val="000000"/>
                        </a:solidFill>
                        <a:effectLst/>
                        <a:latin typeface="Cambria" pitchFamily="18" charset="0"/>
                      </a:endParaRPr>
                    </a:p>
                  </a:txBody>
                  <a:tcPr marL="45720" marR="45720" marT="34290" marB="3429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10000"/>
                  </a:ext>
                </a:extLst>
              </a:tr>
              <a:tr h="507112">
                <a:tc>
                  <a:txBody>
                    <a:bodyPr/>
                    <a:lstStyle/>
                    <a:p>
                      <a:pPr algn="ctr" fontAlgn="b"/>
                      <a:r>
                        <a:rPr lang="en-US" sz="1800" u="none" strike="noStrike" dirty="0">
                          <a:effectLst/>
                          <a:latin typeface="Cambria" pitchFamily="18" charset="0"/>
                        </a:rPr>
                        <a:t>Major Claims</a:t>
                      </a:r>
                      <a:endParaRPr lang="en-US" sz="1800" b="0" i="0" u="none" strike="noStrike" dirty="0">
                        <a:solidFill>
                          <a:srgbClr val="000000"/>
                        </a:solidFill>
                        <a:effectLst/>
                        <a:latin typeface="Cambria" pitchFamily="18" charset="0"/>
                      </a:endParaRPr>
                    </a:p>
                  </a:txBody>
                  <a:tcPr marL="45720" marR="45720" marT="34290" marB="3429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u="none" strike="noStrike" dirty="0">
                          <a:effectLst/>
                          <a:latin typeface="Cambria" pitchFamily="18" charset="0"/>
                        </a:rPr>
                        <a:t>Conceptual Areas</a:t>
                      </a:r>
                      <a:endParaRPr lang="en-US" sz="1800" b="0" i="0" u="none" strike="noStrike" dirty="0">
                        <a:solidFill>
                          <a:srgbClr val="000000"/>
                        </a:solidFill>
                        <a:effectLst/>
                        <a:latin typeface="Cambria" pitchFamily="18" charset="0"/>
                      </a:endParaRPr>
                    </a:p>
                  </a:txBody>
                  <a:tcPr marL="45720" marR="45720" marT="34290" marB="3429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05690">
                <a:tc rowSpan="3">
                  <a:txBody>
                    <a:bodyPr/>
                    <a:lstStyle/>
                    <a:p>
                      <a:pPr algn="l" fontAlgn="ctr"/>
                      <a:r>
                        <a:rPr lang="en-US" sz="1400" b="1" u="none" strike="noStrike">
                          <a:effectLst/>
                          <a:latin typeface="Cambria" pitchFamily="18" charset="0"/>
                        </a:rPr>
                        <a:t>Claim 1.</a:t>
                      </a:r>
                      <a:r>
                        <a:rPr lang="en-US" sz="1400" b="1" u="none" strike="noStrike" baseline="0">
                          <a:effectLst/>
                          <a:latin typeface="Cambria" pitchFamily="18" charset="0"/>
                        </a:rPr>
                        <a:t> </a:t>
                      </a:r>
                      <a:r>
                        <a:rPr lang="en-US" sz="1400" u="none" strike="noStrike" dirty="0">
                          <a:effectLst/>
                          <a:latin typeface="Cambria" pitchFamily="18" charset="0"/>
                        </a:rPr>
                        <a:t>Students can comprehend text in increasingly complex ways</a:t>
                      </a:r>
                      <a:endParaRPr lang="en-US" sz="1400" b="0" i="0" u="none" strike="noStrike" dirty="0">
                        <a:solidFill>
                          <a:srgbClr val="000000"/>
                        </a:solidFill>
                        <a:effectLst/>
                        <a:latin typeface="Cambria" pitchFamily="18" charset="0"/>
                      </a:endParaRPr>
                    </a:p>
                  </a:txBody>
                  <a:tcPr marL="45720" marR="4572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400" b="1" u="none" strike="noStrike">
                          <a:effectLst/>
                          <a:latin typeface="Cambria" pitchFamily="18" charset="0"/>
                        </a:rPr>
                        <a:t>CA1.1</a:t>
                      </a:r>
                      <a:r>
                        <a:rPr lang="en-US" sz="1400" u="none" strike="noStrike">
                          <a:effectLst/>
                          <a:latin typeface="Cambria" pitchFamily="18" charset="0"/>
                        </a:rPr>
                        <a:t> </a:t>
                      </a:r>
                      <a:r>
                        <a:rPr lang="en-US" sz="1400" u="none" strike="noStrike" dirty="0">
                          <a:effectLst/>
                          <a:latin typeface="Cambria" pitchFamily="18" charset="0"/>
                        </a:rPr>
                        <a:t>Determining critical elements of text</a:t>
                      </a:r>
                      <a:endParaRPr lang="en-US" sz="1400" b="0" i="0" u="none" strike="noStrike" dirty="0">
                        <a:solidFill>
                          <a:srgbClr val="000000"/>
                        </a:solidFill>
                        <a:effectLst/>
                        <a:latin typeface="Cambria" pitchFamily="18" charset="0"/>
                      </a:endParaRPr>
                    </a:p>
                  </a:txBody>
                  <a:tcPr marL="45720" marR="45720" marT="34290" marB="3429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05690">
                <a:tc vMerge="1">
                  <a:txBody>
                    <a:bodyPr/>
                    <a:lstStyle/>
                    <a:p>
                      <a:endParaRPr lang="en-US"/>
                    </a:p>
                  </a:txBody>
                  <a:tcPr/>
                </a:tc>
                <a:tc>
                  <a:txBody>
                    <a:bodyPr/>
                    <a:lstStyle/>
                    <a:p>
                      <a:pPr algn="l" fontAlgn="b"/>
                      <a:r>
                        <a:rPr lang="en-US" sz="1400" b="1" u="none" strike="noStrike">
                          <a:effectLst/>
                          <a:latin typeface="Cambria" pitchFamily="18" charset="0"/>
                        </a:rPr>
                        <a:t>CA1.2</a:t>
                      </a:r>
                      <a:r>
                        <a:rPr lang="en-US" sz="1400" b="1" u="none" strike="noStrike" baseline="0">
                          <a:effectLst/>
                          <a:latin typeface="Cambria" pitchFamily="18" charset="0"/>
                        </a:rPr>
                        <a:t> </a:t>
                      </a:r>
                      <a:r>
                        <a:rPr lang="en-US" sz="1400" u="none" strike="noStrike" dirty="0">
                          <a:effectLst/>
                          <a:latin typeface="Cambria" pitchFamily="18" charset="0"/>
                        </a:rPr>
                        <a:t>Constructing understandings of text</a:t>
                      </a:r>
                      <a:endParaRPr lang="en-US" sz="1400" b="0" i="0" u="none" strike="noStrike" dirty="0">
                        <a:solidFill>
                          <a:srgbClr val="000000"/>
                        </a:solidFill>
                        <a:effectLst/>
                        <a:latin typeface="Cambria" pitchFamily="18" charset="0"/>
                      </a:endParaRPr>
                    </a:p>
                  </a:txBody>
                  <a:tcPr marL="45720" marR="45720" marT="34290" marB="3429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05690">
                <a:tc vMerge="1">
                  <a:txBody>
                    <a:bodyPr/>
                    <a:lstStyle/>
                    <a:p>
                      <a:endParaRPr lang="en-US"/>
                    </a:p>
                  </a:txBody>
                  <a:tcPr/>
                </a:tc>
                <a:tc>
                  <a:txBody>
                    <a:bodyPr/>
                    <a:lstStyle/>
                    <a:p>
                      <a:pPr algn="l" fontAlgn="b"/>
                      <a:r>
                        <a:rPr lang="en-US" sz="1400" b="1" u="none" strike="noStrike">
                          <a:effectLst/>
                          <a:latin typeface="Cambria" pitchFamily="18" charset="0"/>
                        </a:rPr>
                        <a:t>CA1.3</a:t>
                      </a:r>
                      <a:r>
                        <a:rPr lang="en-US" sz="1400" b="1" u="none" strike="noStrike" baseline="0">
                          <a:effectLst/>
                          <a:latin typeface="Cambria" pitchFamily="18" charset="0"/>
                        </a:rPr>
                        <a:t> </a:t>
                      </a:r>
                      <a:r>
                        <a:rPr lang="en-US" sz="1400" u="none" strike="noStrike" dirty="0">
                          <a:effectLst/>
                          <a:latin typeface="Cambria" pitchFamily="18" charset="0"/>
                        </a:rPr>
                        <a:t>Integrating ideas and information from text</a:t>
                      </a:r>
                      <a:endParaRPr lang="en-US" sz="1400" b="0" i="0" u="none" strike="noStrike" dirty="0">
                        <a:solidFill>
                          <a:srgbClr val="000000"/>
                        </a:solidFill>
                        <a:effectLst/>
                        <a:latin typeface="Cambria" pitchFamily="18" charset="0"/>
                      </a:endParaRPr>
                    </a:p>
                  </a:txBody>
                  <a:tcPr marL="45720" marR="45720" marT="34290" marB="3429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526780">
                <a:tc rowSpan="2">
                  <a:txBody>
                    <a:bodyPr/>
                    <a:lstStyle/>
                    <a:p>
                      <a:pPr algn="l" fontAlgn="b"/>
                      <a:r>
                        <a:rPr lang="en-US" sz="1400" b="1" u="none" strike="noStrike">
                          <a:effectLst/>
                          <a:latin typeface="Cambria" pitchFamily="18" charset="0"/>
                        </a:rPr>
                        <a:t>Claim 2. </a:t>
                      </a:r>
                      <a:r>
                        <a:rPr lang="en-US" sz="1400" u="none" strike="noStrike" dirty="0">
                          <a:effectLst/>
                          <a:latin typeface="Cambria" pitchFamily="18" charset="0"/>
                        </a:rPr>
                        <a:t>Students can produce writing for a range of purposes and audiences</a:t>
                      </a:r>
                      <a:endParaRPr lang="en-US" sz="1400" b="0" i="0" u="none" strike="noStrike" dirty="0">
                        <a:solidFill>
                          <a:srgbClr val="000000"/>
                        </a:solidFill>
                        <a:effectLst/>
                        <a:latin typeface="Cambria" pitchFamily="18" charset="0"/>
                      </a:endParaRPr>
                    </a:p>
                  </a:txBody>
                  <a:tcPr marL="45720" marR="4572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400" b="1" u="none" strike="noStrike">
                          <a:effectLst/>
                          <a:latin typeface="Cambria" pitchFamily="18" charset="0"/>
                        </a:rPr>
                        <a:t>CA2.1</a:t>
                      </a:r>
                      <a:r>
                        <a:rPr lang="en-US" sz="1400" b="1" u="none" strike="noStrike" baseline="0">
                          <a:effectLst/>
                          <a:latin typeface="Cambria" pitchFamily="18" charset="0"/>
                        </a:rPr>
                        <a:t> </a:t>
                      </a:r>
                      <a:r>
                        <a:rPr lang="en-US" sz="1400" u="none" strike="noStrike" dirty="0">
                          <a:effectLst/>
                          <a:latin typeface="Cambria" pitchFamily="18" charset="0"/>
                        </a:rPr>
                        <a:t>Using writing to communicate</a:t>
                      </a:r>
                      <a:endParaRPr lang="en-US" sz="1400" b="0" i="0" u="none" strike="noStrike" dirty="0">
                        <a:solidFill>
                          <a:srgbClr val="000000"/>
                        </a:solidFill>
                        <a:effectLst/>
                        <a:latin typeface="Cambria" pitchFamily="18" charset="0"/>
                      </a:endParaRPr>
                    </a:p>
                  </a:txBody>
                  <a:tcPr marL="45720" marR="45720" marT="34290" marB="3429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489247">
                <a:tc vMerge="1">
                  <a:txBody>
                    <a:bodyPr/>
                    <a:lstStyle/>
                    <a:p>
                      <a:endParaRPr lang="en-US"/>
                    </a:p>
                  </a:txBody>
                  <a:tcPr/>
                </a:tc>
                <a:tc>
                  <a:txBody>
                    <a:bodyPr/>
                    <a:lstStyle/>
                    <a:p>
                      <a:pPr algn="l" fontAlgn="b"/>
                      <a:r>
                        <a:rPr lang="en-US" sz="1400" b="1" u="none" strike="noStrike">
                          <a:effectLst/>
                          <a:latin typeface="Cambria" pitchFamily="18" charset="0"/>
                        </a:rPr>
                        <a:t>CA2.</a:t>
                      </a:r>
                      <a:r>
                        <a:rPr lang="en-US" sz="1400" b="1" u="none" strike="noStrike" baseline="0">
                          <a:effectLst/>
                          <a:latin typeface="Cambria" pitchFamily="18" charset="0"/>
                        </a:rPr>
                        <a:t>2 </a:t>
                      </a:r>
                      <a:r>
                        <a:rPr lang="en-US" sz="1400" u="none" strike="noStrike" dirty="0">
                          <a:effectLst/>
                          <a:latin typeface="Cambria" pitchFamily="18" charset="0"/>
                        </a:rPr>
                        <a:t>Integrating ideas and Information in writing</a:t>
                      </a:r>
                      <a:endParaRPr lang="en-US" sz="1400" b="0" i="0" u="none" strike="noStrike" dirty="0">
                        <a:solidFill>
                          <a:srgbClr val="000000"/>
                        </a:solidFill>
                        <a:effectLst/>
                        <a:latin typeface="Cambria" pitchFamily="18" charset="0"/>
                      </a:endParaRPr>
                    </a:p>
                  </a:txBody>
                  <a:tcPr marL="45720" marR="45720" marT="34290" marB="3429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405690">
                <a:tc rowSpan="2">
                  <a:txBody>
                    <a:bodyPr/>
                    <a:lstStyle/>
                    <a:p>
                      <a:pPr algn="l" fontAlgn="b"/>
                      <a:r>
                        <a:rPr lang="en-US" sz="1400" b="1" u="none" strike="noStrike" dirty="0">
                          <a:effectLst/>
                          <a:latin typeface="Cambria" pitchFamily="18" charset="0"/>
                        </a:rPr>
                        <a:t>Claim 3. </a:t>
                      </a:r>
                      <a:r>
                        <a:rPr lang="en-US" sz="1400" u="none" strike="noStrike" dirty="0">
                          <a:effectLst/>
                          <a:latin typeface="Cambria" pitchFamily="18" charset="0"/>
                        </a:rPr>
                        <a:t>Students can communicate for a range of purposes and audiences</a:t>
                      </a:r>
                      <a:endParaRPr lang="en-US" sz="1400" b="0" i="0" u="none" strike="noStrike" dirty="0">
                        <a:solidFill>
                          <a:srgbClr val="000000"/>
                        </a:solidFill>
                        <a:effectLst/>
                        <a:latin typeface="Cambria" pitchFamily="18" charset="0"/>
                      </a:endParaRPr>
                    </a:p>
                  </a:txBody>
                  <a:tcPr marL="45720" marR="4572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400" b="1" u="none" strike="noStrike">
                          <a:effectLst/>
                          <a:latin typeface="Cambria" pitchFamily="18" charset="0"/>
                        </a:rPr>
                        <a:t>CA3.1 </a:t>
                      </a:r>
                      <a:r>
                        <a:rPr lang="en-US" sz="1400" u="none" strike="noStrike" dirty="0">
                          <a:effectLst/>
                          <a:latin typeface="Cambria" pitchFamily="18" charset="0"/>
                        </a:rPr>
                        <a:t>Using language to communicate with others</a:t>
                      </a:r>
                      <a:endParaRPr lang="en-US" sz="1400" b="0" i="0" u="none" strike="noStrike" dirty="0">
                        <a:solidFill>
                          <a:srgbClr val="000000"/>
                        </a:solidFill>
                        <a:effectLst/>
                        <a:latin typeface="Cambria" pitchFamily="18" charset="0"/>
                      </a:endParaRPr>
                    </a:p>
                  </a:txBody>
                  <a:tcPr marL="45720" marR="45720" marT="34290" marB="3429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405690">
                <a:tc vMerge="1">
                  <a:txBody>
                    <a:bodyPr/>
                    <a:lstStyle/>
                    <a:p>
                      <a:endParaRPr lang="en-US"/>
                    </a:p>
                  </a:txBody>
                  <a:tcPr/>
                </a:tc>
                <a:tc>
                  <a:txBody>
                    <a:bodyPr/>
                    <a:lstStyle/>
                    <a:p>
                      <a:pPr algn="l" fontAlgn="b"/>
                      <a:r>
                        <a:rPr lang="en-US" sz="1400" b="1" u="none" strike="noStrike">
                          <a:effectLst/>
                          <a:latin typeface="Cambria" pitchFamily="18" charset="0"/>
                        </a:rPr>
                        <a:t>CA3.2</a:t>
                      </a:r>
                      <a:r>
                        <a:rPr lang="en-US" sz="1400" b="1" u="none" strike="noStrike" baseline="0">
                          <a:effectLst/>
                          <a:latin typeface="Cambria" pitchFamily="18" charset="0"/>
                        </a:rPr>
                        <a:t> </a:t>
                      </a:r>
                      <a:r>
                        <a:rPr lang="en-US" sz="1400" u="none" strike="noStrike" dirty="0">
                          <a:effectLst/>
                          <a:latin typeface="Cambria" pitchFamily="18" charset="0"/>
                        </a:rPr>
                        <a:t>Clarifying and contributing to discussion</a:t>
                      </a:r>
                      <a:endParaRPr lang="en-US" sz="1400" b="0" i="0" u="none" strike="noStrike" dirty="0">
                        <a:solidFill>
                          <a:srgbClr val="000000"/>
                        </a:solidFill>
                        <a:effectLst/>
                        <a:latin typeface="Cambria" pitchFamily="18" charset="0"/>
                      </a:endParaRPr>
                    </a:p>
                  </a:txBody>
                  <a:tcPr marL="45720" marR="45720" marT="34290" marB="3429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405690">
                <a:tc rowSpan="2">
                  <a:txBody>
                    <a:bodyPr/>
                    <a:lstStyle/>
                    <a:p>
                      <a:pPr algn="l" fontAlgn="b"/>
                      <a:r>
                        <a:rPr lang="en-US" sz="1400" b="1" u="none" strike="noStrike" dirty="0">
                          <a:effectLst/>
                          <a:latin typeface="Cambria" pitchFamily="18" charset="0"/>
                        </a:rPr>
                        <a:t>Claim 4. </a:t>
                      </a:r>
                      <a:r>
                        <a:rPr lang="en-US" sz="1400" u="none" strike="noStrike" dirty="0">
                          <a:effectLst/>
                          <a:latin typeface="Cambria" pitchFamily="18" charset="0"/>
                        </a:rPr>
                        <a:t>Students can investigate topics and present information</a:t>
                      </a:r>
                      <a:endParaRPr lang="en-US" sz="1400" b="0" i="0" u="none" strike="noStrike" dirty="0">
                        <a:solidFill>
                          <a:srgbClr val="000000"/>
                        </a:solidFill>
                        <a:effectLst/>
                        <a:latin typeface="Cambria" pitchFamily="18" charset="0"/>
                      </a:endParaRPr>
                    </a:p>
                  </a:txBody>
                  <a:tcPr marL="45720" marR="4572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400" b="1" u="none" strike="noStrike">
                          <a:effectLst/>
                          <a:latin typeface="Cambria" pitchFamily="18" charset="0"/>
                        </a:rPr>
                        <a:t>CA4.1 </a:t>
                      </a:r>
                      <a:r>
                        <a:rPr lang="en-US" sz="1400" u="none" strike="noStrike" dirty="0">
                          <a:effectLst/>
                          <a:latin typeface="Cambria" pitchFamily="18" charset="0"/>
                        </a:rPr>
                        <a:t>Using sources and information</a:t>
                      </a:r>
                      <a:endParaRPr lang="en-US" sz="1400" b="0" i="0" u="none" strike="noStrike" dirty="0">
                        <a:solidFill>
                          <a:srgbClr val="000000"/>
                        </a:solidFill>
                        <a:effectLst/>
                        <a:latin typeface="Cambria" pitchFamily="18" charset="0"/>
                      </a:endParaRPr>
                    </a:p>
                  </a:txBody>
                  <a:tcPr marL="45720" marR="45720" marT="34290" marB="3429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378389">
                <a:tc vMerge="1">
                  <a:txBody>
                    <a:bodyPr/>
                    <a:lstStyle/>
                    <a:p>
                      <a:endParaRPr lang="en-US"/>
                    </a:p>
                  </a:txBody>
                  <a:tcPr/>
                </a:tc>
                <a:tc>
                  <a:txBody>
                    <a:bodyPr/>
                    <a:lstStyle/>
                    <a:p>
                      <a:pPr algn="l" fontAlgn="b"/>
                      <a:r>
                        <a:rPr lang="en-US" sz="1400" b="1" u="none" strike="noStrike">
                          <a:effectLst/>
                          <a:latin typeface="Cambria" pitchFamily="18" charset="0"/>
                        </a:rPr>
                        <a:t>CA4.2</a:t>
                      </a:r>
                      <a:r>
                        <a:rPr lang="en-US" sz="1400" b="1" u="none" strike="noStrike" baseline="0">
                          <a:effectLst/>
                          <a:latin typeface="Cambria" pitchFamily="18" charset="0"/>
                        </a:rPr>
                        <a:t> </a:t>
                      </a:r>
                      <a:r>
                        <a:rPr lang="en-US" sz="1400" u="none" strike="noStrike" dirty="0">
                          <a:effectLst/>
                          <a:latin typeface="Cambria" pitchFamily="18" charset="0"/>
                        </a:rPr>
                        <a:t>Collaborating and presenting ideas</a:t>
                      </a:r>
                      <a:endParaRPr lang="en-US" sz="1400" b="0" i="0" u="none" strike="noStrike" dirty="0">
                        <a:solidFill>
                          <a:srgbClr val="000000"/>
                        </a:solidFill>
                        <a:effectLst/>
                        <a:latin typeface="Cambria" pitchFamily="18" charset="0"/>
                      </a:endParaRPr>
                    </a:p>
                  </a:txBody>
                  <a:tcPr marL="45720" marR="45720" marT="34290" marB="3429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bl>
          </a:graphicData>
        </a:graphic>
      </p:graphicFrame>
      <p:sp>
        <p:nvSpPr>
          <p:cNvPr id="4" name="TextBox 3"/>
          <p:cNvSpPr txBox="1"/>
          <p:nvPr/>
        </p:nvSpPr>
        <p:spPr>
          <a:xfrm>
            <a:off x="4648200" y="4866501"/>
            <a:ext cx="3915697" cy="300082"/>
          </a:xfrm>
          <a:prstGeom prst="rect">
            <a:avLst/>
          </a:prstGeom>
          <a:noFill/>
        </p:spPr>
        <p:txBody>
          <a:bodyPr wrap="square" rtlCol="0">
            <a:spAutoFit/>
          </a:bodyPr>
          <a:lstStyle/>
          <a:p>
            <a:r>
              <a:rPr lang="en-US" sz="1350" dirty="0">
                <a:hlinkClick r:id="rId3"/>
              </a:rPr>
              <a:t>http://dlmpd.com/dlm-claims-and-conceptual-areas</a:t>
            </a:r>
            <a:endParaRPr lang="en-US" sz="1350" dirty="0"/>
          </a:p>
        </p:txBody>
      </p:sp>
      <p:sp>
        <p:nvSpPr>
          <p:cNvPr id="10" name="Slide Number Placeholder 9"/>
          <p:cNvSpPr>
            <a:spLocks noGrp="1"/>
          </p:cNvSpPr>
          <p:nvPr>
            <p:ph type="sldNum" sz="quarter" idx="4294967295"/>
          </p:nvPr>
        </p:nvSpPr>
        <p:spPr>
          <a:xfrm>
            <a:off x="8763000" y="0"/>
            <a:ext cx="381000" cy="274638"/>
          </a:xfrm>
          <a:prstGeom prst="rect">
            <a:avLst/>
          </a:prstGeom>
        </p:spPr>
        <p:txBody>
          <a:bodyPr/>
          <a:lstStyle/>
          <a:p>
            <a:fld id="{3B745311-16E5-4BEF-BFE6-36758A3427EB}" type="slidenum">
              <a:rPr lang="en-US" sz="1200" smtClean="0">
                <a:solidFill>
                  <a:schemeClr val="tx1"/>
                </a:solidFill>
              </a:rPr>
              <a:pPr/>
              <a:t>50</a:t>
            </a:fld>
            <a:endParaRPr lang="en-US" sz="1200" dirty="0">
              <a:solidFill>
                <a:schemeClr val="tx1"/>
              </a:solidFill>
            </a:endParaRPr>
          </a:p>
        </p:txBody>
      </p:sp>
    </p:spTree>
    <p:extLst>
      <p:ext uri="{BB962C8B-B14F-4D97-AF65-F5344CB8AC3E}">
        <p14:creationId xmlns:p14="http://schemas.microsoft.com/office/powerpoint/2010/main" val="29797250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152400" y="628650"/>
            <a:ext cx="8839200" cy="800100"/>
          </a:xfrm>
        </p:spPr>
        <p:txBody>
          <a:bodyPr>
            <a:normAutofit/>
          </a:bodyPr>
          <a:lstStyle/>
          <a:p>
            <a:pPr algn="ctr" eaLnBrk="1" hangingPunct="1"/>
            <a:r>
              <a:rPr lang="en-US" dirty="0">
                <a:latin typeface="+mn-lt"/>
                <a:ea typeface="+mn-ea"/>
                <a:cs typeface="Trebuchet MS"/>
              </a:rPr>
              <a:t>Codes for ELA Essential Elements</a:t>
            </a:r>
          </a:p>
        </p:txBody>
      </p:sp>
      <p:sp>
        <p:nvSpPr>
          <p:cNvPr id="6" name="Slide Number Placeholder 5"/>
          <p:cNvSpPr>
            <a:spLocks noGrp="1"/>
          </p:cNvSpPr>
          <p:nvPr>
            <p:ph type="sldNum" sz="quarter" idx="4"/>
          </p:nvPr>
        </p:nvSpPr>
        <p:spPr/>
        <p:txBody>
          <a:bodyPr/>
          <a:lstStyle/>
          <a:p>
            <a:fld id="{3B745311-16E5-4BEF-BFE6-36758A3427EB}" type="slidenum">
              <a:rPr lang="en-US" smtClean="0"/>
              <a:pPr/>
              <a:t>51</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1151932706"/>
              </p:ext>
            </p:extLst>
          </p:nvPr>
        </p:nvGraphicFramePr>
        <p:xfrm>
          <a:off x="1005973" y="1428750"/>
          <a:ext cx="7132053" cy="3360156"/>
        </p:xfrm>
        <a:graphic>
          <a:graphicData uri="http://schemas.openxmlformats.org/drawingml/2006/table">
            <a:tbl>
              <a:tblPr firstRow="1" firstCol="1" bandRow="1">
                <a:tableStyleId>{5C22544A-7EE6-4342-B048-85BDC9FD1C3A}</a:tableStyleId>
              </a:tblPr>
              <a:tblGrid>
                <a:gridCol w="614042">
                  <a:extLst>
                    <a:ext uri="{9D8B030D-6E8A-4147-A177-3AD203B41FA5}">
                      <a16:colId xmlns:a16="http://schemas.microsoft.com/office/drawing/2014/main" val="20000"/>
                    </a:ext>
                  </a:extLst>
                </a:gridCol>
                <a:gridCol w="1578968">
                  <a:extLst>
                    <a:ext uri="{9D8B030D-6E8A-4147-A177-3AD203B41FA5}">
                      <a16:colId xmlns:a16="http://schemas.microsoft.com/office/drawing/2014/main" val="20001"/>
                    </a:ext>
                  </a:extLst>
                </a:gridCol>
                <a:gridCol w="4939043">
                  <a:extLst>
                    <a:ext uri="{9D8B030D-6E8A-4147-A177-3AD203B41FA5}">
                      <a16:colId xmlns:a16="http://schemas.microsoft.com/office/drawing/2014/main" val="20002"/>
                    </a:ext>
                  </a:extLst>
                </a:gridCol>
              </a:tblGrid>
              <a:tr h="694376">
                <a:tc>
                  <a:txBody>
                    <a:bodyPr/>
                    <a:lstStyle/>
                    <a:p>
                      <a:pPr marL="0" marR="0">
                        <a:lnSpc>
                          <a:spcPct val="107000"/>
                        </a:lnSpc>
                        <a:spcBef>
                          <a:spcPts val="0"/>
                        </a:spcBef>
                        <a:spcAft>
                          <a:spcPts val="0"/>
                        </a:spcAft>
                      </a:pPr>
                      <a:r>
                        <a:rPr lang="en-US" sz="1800" dirty="0">
                          <a:solidFill>
                            <a:srgbClr val="000099"/>
                          </a:solidFill>
                          <a:effectLst/>
                        </a:rPr>
                        <a:t>RL</a:t>
                      </a:r>
                      <a:endParaRPr lang="en-US" sz="1800" dirty="0">
                        <a:solidFill>
                          <a:srgbClr val="000099"/>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chemeClr val="bg1">
                        <a:lumMod val="75000"/>
                      </a:schemeClr>
                    </a:solidFill>
                  </a:tcPr>
                </a:tc>
                <a:tc>
                  <a:txBody>
                    <a:bodyPr/>
                    <a:lstStyle/>
                    <a:p>
                      <a:pPr marL="0" marR="0">
                        <a:lnSpc>
                          <a:spcPct val="107000"/>
                        </a:lnSpc>
                        <a:spcBef>
                          <a:spcPts val="0"/>
                        </a:spcBef>
                        <a:spcAft>
                          <a:spcPts val="0"/>
                        </a:spcAft>
                      </a:pPr>
                      <a:r>
                        <a:rPr lang="en-US" sz="1800" b="0" dirty="0">
                          <a:solidFill>
                            <a:schemeClr val="tx1"/>
                          </a:solidFill>
                          <a:effectLst/>
                        </a:rPr>
                        <a:t>Reading Literature</a:t>
                      </a:r>
                      <a:endParaRPr lang="en-US"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chemeClr val="bg1">
                        <a:lumMod val="75000"/>
                      </a:schemeClr>
                    </a:solidFill>
                  </a:tcPr>
                </a:tc>
                <a:tc>
                  <a:txBody>
                    <a:bodyPr/>
                    <a:lstStyle/>
                    <a:p>
                      <a:pPr marL="0" marR="0">
                        <a:lnSpc>
                          <a:spcPct val="107000"/>
                        </a:lnSpc>
                        <a:spcBef>
                          <a:spcPts val="0"/>
                        </a:spcBef>
                        <a:spcAft>
                          <a:spcPts val="0"/>
                        </a:spcAft>
                      </a:pPr>
                      <a:r>
                        <a:rPr lang="en-US" sz="1800" b="0" dirty="0">
                          <a:solidFill>
                            <a:schemeClr val="tx1"/>
                          </a:solidFill>
                          <a:effectLst/>
                        </a:rPr>
                        <a:t>These EEs are assessed using stories</a:t>
                      </a:r>
                      <a:r>
                        <a:rPr lang="en-US" sz="1800" b="0" dirty="0">
                          <a:effectLst/>
                        </a:rPr>
                        <a:t>.</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chemeClr val="bg1">
                        <a:lumMod val="75000"/>
                      </a:schemeClr>
                    </a:solidFill>
                  </a:tcPr>
                </a:tc>
                <a:extLst>
                  <a:ext uri="{0D108BD9-81ED-4DB2-BD59-A6C34878D82A}">
                    <a16:rowId xmlns:a16="http://schemas.microsoft.com/office/drawing/2014/main" val="10000"/>
                  </a:ext>
                </a:extLst>
              </a:tr>
              <a:tr h="658819">
                <a:tc>
                  <a:txBody>
                    <a:bodyPr/>
                    <a:lstStyle/>
                    <a:p>
                      <a:pPr marL="0" marR="0">
                        <a:lnSpc>
                          <a:spcPct val="107000"/>
                        </a:lnSpc>
                        <a:spcBef>
                          <a:spcPts val="0"/>
                        </a:spcBef>
                        <a:spcAft>
                          <a:spcPts val="0"/>
                        </a:spcAft>
                      </a:pPr>
                      <a:r>
                        <a:rPr lang="en-US" sz="1800" dirty="0">
                          <a:solidFill>
                            <a:srgbClr val="000099"/>
                          </a:solidFill>
                          <a:effectLst/>
                        </a:rPr>
                        <a:t>RI</a:t>
                      </a:r>
                      <a:endParaRPr lang="en-US" sz="1800" dirty="0">
                        <a:solidFill>
                          <a:srgbClr val="000099"/>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chemeClr val="bg1">
                        <a:lumMod val="75000"/>
                      </a:schemeClr>
                    </a:solidFill>
                  </a:tcPr>
                </a:tc>
                <a:tc>
                  <a:txBody>
                    <a:bodyPr/>
                    <a:lstStyle/>
                    <a:p>
                      <a:pPr marL="0" marR="0">
                        <a:lnSpc>
                          <a:spcPct val="107000"/>
                        </a:lnSpc>
                        <a:spcBef>
                          <a:spcPts val="0"/>
                        </a:spcBef>
                        <a:spcAft>
                          <a:spcPts val="0"/>
                        </a:spcAft>
                      </a:pPr>
                      <a:r>
                        <a:rPr lang="en-US" sz="1800">
                          <a:effectLst/>
                        </a:rPr>
                        <a:t>Reading Information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chemeClr val="bg1">
                        <a:lumMod val="75000"/>
                      </a:schemeClr>
                    </a:solidFill>
                  </a:tcPr>
                </a:tc>
                <a:tc>
                  <a:txBody>
                    <a:bodyPr/>
                    <a:lstStyle/>
                    <a:p>
                      <a:pPr marL="0" marR="0">
                        <a:lnSpc>
                          <a:spcPct val="107000"/>
                        </a:lnSpc>
                        <a:spcBef>
                          <a:spcPts val="0"/>
                        </a:spcBef>
                        <a:spcAft>
                          <a:spcPts val="0"/>
                        </a:spcAft>
                      </a:pPr>
                      <a:r>
                        <a:rPr lang="en-US" sz="1800" dirty="0">
                          <a:effectLst/>
                        </a:rPr>
                        <a:t>These EEs are assessed using informational texts.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chemeClr val="bg1">
                        <a:lumMod val="75000"/>
                      </a:schemeClr>
                    </a:solidFill>
                  </a:tcPr>
                </a:tc>
                <a:extLst>
                  <a:ext uri="{0D108BD9-81ED-4DB2-BD59-A6C34878D82A}">
                    <a16:rowId xmlns:a16="http://schemas.microsoft.com/office/drawing/2014/main" val="10001"/>
                  </a:ext>
                </a:extLst>
              </a:tr>
              <a:tr h="1348142">
                <a:tc>
                  <a:txBody>
                    <a:bodyPr/>
                    <a:lstStyle/>
                    <a:p>
                      <a:pPr marL="0" marR="0">
                        <a:lnSpc>
                          <a:spcPct val="107000"/>
                        </a:lnSpc>
                        <a:spcBef>
                          <a:spcPts val="0"/>
                        </a:spcBef>
                        <a:spcAft>
                          <a:spcPts val="0"/>
                        </a:spcAft>
                      </a:pPr>
                      <a:r>
                        <a:rPr lang="en-US" sz="1800" dirty="0">
                          <a:solidFill>
                            <a:srgbClr val="000099"/>
                          </a:solidFill>
                          <a:effectLst/>
                        </a:rPr>
                        <a:t>L</a:t>
                      </a:r>
                      <a:endParaRPr lang="en-US" sz="1800" dirty="0">
                        <a:solidFill>
                          <a:srgbClr val="000099"/>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chemeClr val="bg1">
                        <a:lumMod val="75000"/>
                      </a:schemeClr>
                    </a:solidFill>
                  </a:tcPr>
                </a:tc>
                <a:tc>
                  <a:txBody>
                    <a:bodyPr/>
                    <a:lstStyle/>
                    <a:p>
                      <a:pPr marL="0" marR="0">
                        <a:lnSpc>
                          <a:spcPct val="107000"/>
                        </a:lnSpc>
                        <a:spcBef>
                          <a:spcPts val="0"/>
                        </a:spcBef>
                        <a:spcAft>
                          <a:spcPts val="0"/>
                        </a:spcAft>
                      </a:pPr>
                      <a:r>
                        <a:rPr lang="en-US" sz="1800">
                          <a:effectLst/>
                        </a:rPr>
                        <a:t>Language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chemeClr val="bg1">
                        <a:lumMod val="75000"/>
                      </a:schemeClr>
                    </a:solidFill>
                  </a:tcPr>
                </a:tc>
                <a:tc>
                  <a:txBody>
                    <a:bodyPr/>
                    <a:lstStyle/>
                    <a:p>
                      <a:pPr marL="0" marR="0">
                        <a:lnSpc>
                          <a:spcPct val="107000"/>
                        </a:lnSpc>
                        <a:spcBef>
                          <a:spcPts val="0"/>
                        </a:spcBef>
                        <a:spcAft>
                          <a:spcPts val="0"/>
                        </a:spcAft>
                      </a:pPr>
                      <a:r>
                        <a:rPr lang="en-US" sz="1800" dirty="0">
                          <a:effectLst/>
                        </a:rPr>
                        <a:t>These EEs are assessed in stories, informational texts and writing test-lets.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chemeClr val="bg1">
                        <a:lumMod val="75000"/>
                      </a:schemeClr>
                    </a:solidFill>
                  </a:tcPr>
                </a:tc>
                <a:extLst>
                  <a:ext uri="{0D108BD9-81ED-4DB2-BD59-A6C34878D82A}">
                    <a16:rowId xmlns:a16="http://schemas.microsoft.com/office/drawing/2014/main" val="10002"/>
                  </a:ext>
                </a:extLst>
              </a:tr>
              <a:tr h="658819">
                <a:tc>
                  <a:txBody>
                    <a:bodyPr/>
                    <a:lstStyle/>
                    <a:p>
                      <a:pPr marL="0" marR="0">
                        <a:lnSpc>
                          <a:spcPct val="107000"/>
                        </a:lnSpc>
                        <a:spcBef>
                          <a:spcPts val="0"/>
                        </a:spcBef>
                        <a:spcAft>
                          <a:spcPts val="0"/>
                        </a:spcAft>
                      </a:pPr>
                      <a:r>
                        <a:rPr lang="en-US" sz="1800" dirty="0">
                          <a:solidFill>
                            <a:srgbClr val="000099"/>
                          </a:solidFill>
                          <a:effectLst/>
                        </a:rPr>
                        <a:t>W</a:t>
                      </a:r>
                      <a:endParaRPr lang="en-US" sz="1800" dirty="0">
                        <a:solidFill>
                          <a:srgbClr val="000099"/>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chemeClr val="bg1">
                        <a:lumMod val="75000"/>
                      </a:schemeClr>
                    </a:solidFill>
                  </a:tcPr>
                </a:tc>
                <a:tc>
                  <a:txBody>
                    <a:bodyPr/>
                    <a:lstStyle/>
                    <a:p>
                      <a:pPr marL="0" marR="0">
                        <a:lnSpc>
                          <a:spcPct val="107000"/>
                        </a:lnSpc>
                        <a:spcBef>
                          <a:spcPts val="0"/>
                        </a:spcBef>
                        <a:spcAft>
                          <a:spcPts val="0"/>
                        </a:spcAft>
                      </a:pPr>
                      <a:r>
                        <a:rPr lang="en-US" sz="1800">
                          <a:effectLst/>
                        </a:rPr>
                        <a:t>Writing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chemeClr val="bg1">
                        <a:lumMod val="75000"/>
                      </a:schemeClr>
                    </a:solidFill>
                  </a:tcPr>
                </a:tc>
                <a:tc>
                  <a:txBody>
                    <a:bodyPr/>
                    <a:lstStyle/>
                    <a:p>
                      <a:pPr marL="0" marR="0">
                        <a:lnSpc>
                          <a:spcPct val="107000"/>
                        </a:lnSpc>
                        <a:spcBef>
                          <a:spcPts val="0"/>
                        </a:spcBef>
                        <a:spcAft>
                          <a:spcPts val="0"/>
                        </a:spcAft>
                      </a:pPr>
                      <a:r>
                        <a:rPr lang="en-US" sz="1800" dirty="0">
                          <a:effectLst/>
                        </a:rPr>
                        <a:t>These EEs are assessed in writing test-lets.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chemeClr val="bg1">
                        <a:lumMod val="75000"/>
                      </a:schemeClr>
                    </a:solidFill>
                  </a:tcPr>
                </a:tc>
                <a:extLst>
                  <a:ext uri="{0D108BD9-81ED-4DB2-BD59-A6C34878D82A}">
                    <a16:rowId xmlns:a16="http://schemas.microsoft.com/office/drawing/2014/main" val="10003"/>
                  </a:ext>
                </a:extLst>
              </a:tr>
            </a:tbl>
          </a:graphicData>
        </a:graphic>
      </p:graphicFrame>
      <p:sp>
        <p:nvSpPr>
          <p:cNvPr id="3" name="Rectangle 2"/>
          <p:cNvSpPr/>
          <p:nvPr/>
        </p:nvSpPr>
        <p:spPr>
          <a:xfrm>
            <a:off x="1981199" y="4774168"/>
            <a:ext cx="7010400" cy="369332"/>
          </a:xfrm>
          <a:prstGeom prst="rect">
            <a:avLst/>
          </a:prstGeom>
        </p:spPr>
        <p:txBody>
          <a:bodyPr wrap="square">
            <a:spAutoFit/>
          </a:bodyPr>
          <a:lstStyle/>
          <a:p>
            <a:pPr algn="r"/>
            <a:r>
              <a:rPr lang="en-US" dirty="0">
                <a:hlinkClick r:id="" action="ppaction://noaction"/>
              </a:rPr>
              <a:t>http://dynamiclearningmaps.org/content/essential-elements</a:t>
            </a:r>
            <a:endParaRPr lang="en-US" dirty="0"/>
          </a:p>
        </p:txBody>
      </p:sp>
    </p:spTree>
    <p:extLst>
      <p:ext uri="{BB962C8B-B14F-4D97-AF65-F5344CB8AC3E}">
        <p14:creationId xmlns:p14="http://schemas.microsoft.com/office/powerpoint/2010/main" val="2420921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251026143"/>
              </p:ext>
            </p:extLst>
          </p:nvPr>
        </p:nvGraphicFramePr>
        <p:xfrm>
          <a:off x="838200" y="209550"/>
          <a:ext cx="7772400" cy="4419600"/>
        </p:xfrm>
        <a:graphic>
          <a:graphicData uri="http://schemas.openxmlformats.org/drawingml/2006/table">
            <a:tbl>
              <a:tblPr>
                <a:tableStyleId>{5C22544A-7EE6-4342-B048-85BDC9FD1C3A}</a:tableStyleId>
              </a:tblPr>
              <a:tblGrid>
                <a:gridCol w="3271639">
                  <a:extLst>
                    <a:ext uri="{9D8B030D-6E8A-4147-A177-3AD203B41FA5}">
                      <a16:colId xmlns:a16="http://schemas.microsoft.com/office/drawing/2014/main" val="20000"/>
                    </a:ext>
                  </a:extLst>
                </a:gridCol>
                <a:gridCol w="4500761">
                  <a:extLst>
                    <a:ext uri="{9D8B030D-6E8A-4147-A177-3AD203B41FA5}">
                      <a16:colId xmlns:a16="http://schemas.microsoft.com/office/drawing/2014/main" val="20001"/>
                    </a:ext>
                  </a:extLst>
                </a:gridCol>
              </a:tblGrid>
              <a:tr h="280460">
                <a:tc gridSpan="2">
                  <a:txBody>
                    <a:bodyPr/>
                    <a:lstStyle/>
                    <a:p>
                      <a:pPr algn="ctr" fontAlgn="b"/>
                      <a:r>
                        <a:rPr lang="en-US" sz="1200" u="none" strike="noStrike" dirty="0">
                          <a:effectLst/>
                          <a:latin typeface="Cambria" pitchFamily="18" charset="0"/>
                        </a:rPr>
                        <a:t>Mathematics</a:t>
                      </a:r>
                      <a:endParaRPr lang="en-US" sz="1200" b="0" i="0" u="none" strike="noStrike" dirty="0">
                        <a:solidFill>
                          <a:srgbClr val="000000"/>
                        </a:solidFill>
                        <a:effectLst/>
                        <a:latin typeface="Cambria" pitchFamily="18" charset="0"/>
                      </a:endParaRPr>
                    </a:p>
                  </a:txBody>
                  <a:tcPr marL="45720" marR="45720" marT="34289" marB="3428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marL="45720" marR="4572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80460">
                <a:tc>
                  <a:txBody>
                    <a:bodyPr/>
                    <a:lstStyle/>
                    <a:p>
                      <a:pPr algn="ctr" fontAlgn="b"/>
                      <a:r>
                        <a:rPr lang="en-US" sz="1200" u="none" strike="noStrike" dirty="0">
                          <a:effectLst/>
                          <a:latin typeface="Cambria" pitchFamily="18" charset="0"/>
                        </a:rPr>
                        <a:t>Major Claims</a:t>
                      </a:r>
                      <a:endParaRPr lang="en-US" sz="1200" b="0" i="0" u="none" strike="noStrike" dirty="0">
                        <a:solidFill>
                          <a:srgbClr val="000000"/>
                        </a:solidFill>
                        <a:effectLst/>
                        <a:latin typeface="Cambria" pitchFamily="18" charset="0"/>
                      </a:endParaRPr>
                    </a:p>
                  </a:txBody>
                  <a:tcPr marL="45720" marR="45720" marT="34289" marB="3428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u="none" strike="noStrike" dirty="0">
                          <a:effectLst/>
                          <a:latin typeface="Cambria" pitchFamily="18" charset="0"/>
                        </a:rPr>
                        <a:t>Conceptual Areas</a:t>
                      </a:r>
                      <a:endParaRPr lang="en-US" sz="1200" b="0" i="0" u="none" strike="noStrike" dirty="0">
                        <a:solidFill>
                          <a:srgbClr val="000000"/>
                        </a:solidFill>
                        <a:effectLst/>
                        <a:latin typeface="Cambria" pitchFamily="18" charset="0"/>
                      </a:endParaRPr>
                    </a:p>
                  </a:txBody>
                  <a:tcPr marL="45720" marR="45720" marT="34289" marB="3428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60402">
                <a:tc rowSpan="3">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en-US" sz="1200" b="1" u="none" strike="noStrike" kern="1200">
                          <a:solidFill>
                            <a:schemeClr val="dk1"/>
                          </a:solidFill>
                          <a:effectLst/>
                          <a:latin typeface="Cambria" pitchFamily="18" charset="0"/>
                          <a:ea typeface="+mn-ea"/>
                          <a:cs typeface="+mn-cs"/>
                        </a:rPr>
                        <a:t>Claim 1</a:t>
                      </a:r>
                      <a:r>
                        <a:rPr lang="en-US" sz="1200" u="none" strike="noStrike" kern="1200">
                          <a:solidFill>
                            <a:schemeClr val="dk1"/>
                          </a:solidFill>
                          <a:effectLst/>
                          <a:latin typeface="Cambria" pitchFamily="18" charset="0"/>
                          <a:ea typeface="+mn-ea"/>
                          <a:cs typeface="+mn-cs"/>
                        </a:rPr>
                        <a:t>.</a:t>
                      </a:r>
                      <a:r>
                        <a:rPr lang="en-US" sz="1200" u="none" strike="noStrike" kern="1200" baseline="0">
                          <a:solidFill>
                            <a:schemeClr val="dk1"/>
                          </a:solidFill>
                          <a:effectLst/>
                          <a:latin typeface="Cambria" pitchFamily="18" charset="0"/>
                          <a:ea typeface="+mn-ea"/>
                          <a:cs typeface="+mn-cs"/>
                        </a:rPr>
                        <a:t> </a:t>
                      </a:r>
                      <a:r>
                        <a:rPr lang="en-US" sz="1200" u="none" strike="noStrike" kern="1200" dirty="0">
                          <a:solidFill>
                            <a:schemeClr val="dk1"/>
                          </a:solidFill>
                          <a:effectLst/>
                          <a:latin typeface="Cambria" pitchFamily="18" charset="0"/>
                          <a:ea typeface="+mn-ea"/>
                          <a:cs typeface="+mn-cs"/>
                        </a:rPr>
                        <a:t>Students demonstrate increasingly complex understanding of number sense.</a:t>
                      </a:r>
                    </a:p>
                  </a:txBody>
                  <a:tcPr marL="45720" marR="45720" marT="34289" marB="34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b="1" u="none" strike="noStrike" kern="1200">
                          <a:solidFill>
                            <a:schemeClr val="dk1"/>
                          </a:solidFill>
                          <a:effectLst/>
                          <a:latin typeface="Cambria" pitchFamily="18" charset="0"/>
                          <a:ea typeface="+mn-ea"/>
                          <a:cs typeface="+mn-cs"/>
                        </a:rPr>
                        <a:t>M.C1.1</a:t>
                      </a:r>
                      <a:r>
                        <a:rPr lang="en-US" sz="1200" u="none" strike="noStrike" kern="1200" baseline="0">
                          <a:solidFill>
                            <a:schemeClr val="dk1"/>
                          </a:solidFill>
                          <a:effectLst/>
                          <a:latin typeface="Cambria" pitchFamily="18" charset="0"/>
                          <a:ea typeface="+mn-ea"/>
                          <a:cs typeface="+mn-cs"/>
                        </a:rPr>
                        <a:t> </a:t>
                      </a:r>
                      <a:r>
                        <a:rPr lang="en-US" sz="1200" u="none" strike="noStrike" kern="1200" dirty="0">
                          <a:solidFill>
                            <a:schemeClr val="dk1"/>
                          </a:solidFill>
                          <a:effectLst/>
                          <a:latin typeface="Cambria" pitchFamily="18" charset="0"/>
                          <a:ea typeface="+mn-ea"/>
                          <a:cs typeface="+mn-cs"/>
                        </a:rPr>
                        <a:t>Understand number structures (counting, place value, fraction)</a:t>
                      </a:r>
                    </a:p>
                  </a:txBody>
                  <a:tcPr marL="45720" marR="45720" marT="34289" marB="34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92645">
                <a:tc vMerge="1">
                  <a:txBody>
                    <a:bodyPr/>
                    <a:lstStyle/>
                    <a:p>
                      <a:endParaRPr lang="en-US"/>
                    </a:p>
                  </a:txBody>
                  <a:tcPr/>
                </a:tc>
                <a:tc>
                  <a:txBody>
                    <a:bodyPr/>
                    <a:lstStyle/>
                    <a:p>
                      <a:pPr algn="l" fontAlgn="b"/>
                      <a:r>
                        <a:rPr lang="en-US" sz="1200" b="1" u="none" strike="noStrike" kern="1200">
                          <a:solidFill>
                            <a:schemeClr val="dk1"/>
                          </a:solidFill>
                          <a:effectLst/>
                          <a:latin typeface="Cambria" pitchFamily="18" charset="0"/>
                          <a:ea typeface="+mn-ea"/>
                          <a:cs typeface="+mn-cs"/>
                        </a:rPr>
                        <a:t>M.C1.2 </a:t>
                      </a:r>
                      <a:r>
                        <a:rPr lang="en-US" sz="1200" u="none" strike="noStrike" kern="1200" dirty="0">
                          <a:solidFill>
                            <a:schemeClr val="dk1"/>
                          </a:solidFill>
                          <a:effectLst/>
                          <a:latin typeface="Cambria" pitchFamily="18" charset="0"/>
                          <a:ea typeface="+mn-ea"/>
                          <a:cs typeface="+mn-cs"/>
                        </a:rPr>
                        <a:t>Compare, compose, and decompose numbers and sets</a:t>
                      </a:r>
                    </a:p>
                  </a:txBody>
                  <a:tcPr marL="45720" marR="45720" marT="34289" marB="34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60402">
                <a:tc vMerge="1">
                  <a:txBody>
                    <a:bodyPr/>
                    <a:lstStyle/>
                    <a:p>
                      <a:endParaRPr lang="en-US"/>
                    </a:p>
                  </a:txBody>
                  <a:tcPr/>
                </a:tc>
                <a:tc>
                  <a:txBody>
                    <a:bodyPr/>
                    <a:lstStyle/>
                    <a:p>
                      <a:pPr algn="l" fontAlgn="b"/>
                      <a:r>
                        <a:rPr lang="en-US" sz="1200" b="1" u="none" strike="noStrike" kern="1200">
                          <a:solidFill>
                            <a:schemeClr val="dk1"/>
                          </a:solidFill>
                          <a:effectLst/>
                          <a:latin typeface="Cambria" pitchFamily="18" charset="0"/>
                          <a:ea typeface="+mn-ea"/>
                          <a:cs typeface="+mn-cs"/>
                        </a:rPr>
                        <a:t>M.C1.3</a:t>
                      </a:r>
                      <a:r>
                        <a:rPr lang="en-US" sz="1200" b="1" u="none" strike="noStrike" kern="1200" baseline="0">
                          <a:solidFill>
                            <a:schemeClr val="dk1"/>
                          </a:solidFill>
                          <a:effectLst/>
                          <a:latin typeface="Cambria" pitchFamily="18" charset="0"/>
                          <a:ea typeface="+mn-ea"/>
                          <a:cs typeface="+mn-cs"/>
                        </a:rPr>
                        <a:t> </a:t>
                      </a:r>
                      <a:r>
                        <a:rPr lang="en-US" sz="1200" u="none" strike="noStrike" kern="1200" dirty="0">
                          <a:solidFill>
                            <a:schemeClr val="dk1"/>
                          </a:solidFill>
                          <a:effectLst/>
                          <a:latin typeface="Cambria" pitchFamily="18" charset="0"/>
                          <a:ea typeface="+mn-ea"/>
                          <a:cs typeface="+mn-cs"/>
                        </a:rPr>
                        <a:t>Calculate accurately and efficiently using simple arithmetic operations</a:t>
                      </a:r>
                    </a:p>
                  </a:txBody>
                  <a:tcPr marL="45720" marR="45720" marT="34289" marB="34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66549">
                <a:tc rowSpan="2">
                  <a:txBody>
                    <a:bodyPr/>
                    <a:lstStyle/>
                    <a:p>
                      <a:pPr algn="l" fontAlgn="b"/>
                      <a:r>
                        <a:rPr lang="en-US" sz="1200" b="1" u="none" strike="noStrike" kern="1200" dirty="0">
                          <a:solidFill>
                            <a:schemeClr val="dk1"/>
                          </a:solidFill>
                          <a:effectLst/>
                          <a:latin typeface="Cambria" pitchFamily="18" charset="0"/>
                          <a:ea typeface="+mn-ea"/>
                          <a:cs typeface="+mn-cs"/>
                        </a:rPr>
                        <a:t>Claim 2. </a:t>
                      </a:r>
                      <a:r>
                        <a:rPr lang="en-US" sz="1200" u="none" strike="noStrike" kern="1200" dirty="0">
                          <a:solidFill>
                            <a:schemeClr val="dk1"/>
                          </a:solidFill>
                          <a:effectLst/>
                          <a:latin typeface="Cambria" pitchFamily="18" charset="0"/>
                          <a:ea typeface="+mn-ea"/>
                          <a:cs typeface="+mn-cs"/>
                        </a:rPr>
                        <a:t>Students solve increasingly complex Mathematical problems, making productive use of algebra and functions.</a:t>
                      </a:r>
                    </a:p>
                  </a:txBody>
                  <a:tcPr marL="45720" marR="45720" marT="34289" marB="34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b="1" u="none" strike="noStrike" kern="1200">
                          <a:solidFill>
                            <a:schemeClr val="dk1"/>
                          </a:solidFill>
                          <a:effectLst/>
                          <a:latin typeface="Cambria" pitchFamily="18" charset="0"/>
                          <a:ea typeface="+mn-ea"/>
                          <a:cs typeface="+mn-cs"/>
                        </a:rPr>
                        <a:t>M.C2.1</a:t>
                      </a:r>
                      <a:r>
                        <a:rPr lang="en-US" sz="1200" b="1" u="none" strike="noStrike" kern="1200" baseline="0">
                          <a:solidFill>
                            <a:schemeClr val="dk1"/>
                          </a:solidFill>
                          <a:effectLst/>
                          <a:latin typeface="Cambria" pitchFamily="18" charset="0"/>
                          <a:ea typeface="+mn-ea"/>
                          <a:cs typeface="+mn-cs"/>
                        </a:rPr>
                        <a:t> </a:t>
                      </a:r>
                      <a:r>
                        <a:rPr lang="en-US" sz="1200" u="none" strike="noStrike" kern="1200" dirty="0">
                          <a:solidFill>
                            <a:schemeClr val="dk1"/>
                          </a:solidFill>
                          <a:effectLst/>
                          <a:latin typeface="Cambria" pitchFamily="18" charset="0"/>
                          <a:ea typeface="+mn-ea"/>
                          <a:cs typeface="+mn-cs"/>
                        </a:rPr>
                        <a:t>Use operations and models to solve problems</a:t>
                      </a:r>
                    </a:p>
                  </a:txBody>
                  <a:tcPr marL="45720" marR="45720" marT="34289" marB="34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504831">
                <a:tc vMerge="1">
                  <a:txBody>
                    <a:bodyPr/>
                    <a:lstStyle/>
                    <a:p>
                      <a:endParaRPr lang="en-US"/>
                    </a:p>
                  </a:txBody>
                  <a:tcPr/>
                </a:tc>
                <a:tc>
                  <a:txBody>
                    <a:bodyPr/>
                    <a:lstStyle/>
                    <a:p>
                      <a:pPr algn="l" fontAlgn="b"/>
                      <a:r>
                        <a:rPr lang="en-US" sz="1200" b="1" u="none" strike="noStrike" kern="1200">
                          <a:solidFill>
                            <a:schemeClr val="dk1"/>
                          </a:solidFill>
                          <a:effectLst/>
                          <a:latin typeface="Cambria" pitchFamily="18" charset="0"/>
                          <a:ea typeface="+mn-ea"/>
                          <a:cs typeface="+mn-cs"/>
                        </a:rPr>
                        <a:t>M.C2.2 </a:t>
                      </a:r>
                      <a:r>
                        <a:rPr lang="en-US" sz="1200" u="none" strike="noStrike" kern="1200" dirty="0">
                          <a:solidFill>
                            <a:schemeClr val="dk1"/>
                          </a:solidFill>
                          <a:effectLst/>
                          <a:latin typeface="Cambria" pitchFamily="18" charset="0"/>
                          <a:ea typeface="+mn-ea"/>
                          <a:cs typeface="+mn-cs"/>
                        </a:rPr>
                        <a:t>Understand patterns and functional thinking</a:t>
                      </a:r>
                    </a:p>
                  </a:txBody>
                  <a:tcPr marL="45720" marR="45720" marT="34289" marB="34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460402">
                <a:tc rowSpan="2">
                  <a:txBody>
                    <a:bodyPr/>
                    <a:lstStyle/>
                    <a:p>
                      <a:pPr algn="l" fontAlgn="b"/>
                      <a:r>
                        <a:rPr lang="en-US" sz="1200" b="1" u="none" strike="noStrike" kern="1200" dirty="0">
                          <a:solidFill>
                            <a:schemeClr val="dk1"/>
                          </a:solidFill>
                          <a:effectLst/>
                          <a:latin typeface="Cambria" pitchFamily="18" charset="0"/>
                          <a:ea typeface="+mn-ea"/>
                          <a:cs typeface="+mn-cs"/>
                        </a:rPr>
                        <a:t>Claim 3.</a:t>
                      </a:r>
                      <a:r>
                        <a:rPr lang="en-US" sz="1200" u="none" strike="noStrike" kern="1200" dirty="0">
                          <a:solidFill>
                            <a:schemeClr val="dk1"/>
                          </a:solidFill>
                          <a:effectLst/>
                          <a:latin typeface="Cambria" pitchFamily="18" charset="0"/>
                          <a:ea typeface="+mn-ea"/>
                          <a:cs typeface="+mn-cs"/>
                        </a:rPr>
                        <a:t> Students demonstrate increasingly complex spatial reasoning and understanding of geometric principles.</a:t>
                      </a:r>
                    </a:p>
                  </a:txBody>
                  <a:tcPr marL="45720" marR="45720" marT="34289" marB="34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b="1" u="none" strike="noStrike" kern="1200">
                          <a:solidFill>
                            <a:schemeClr val="dk1"/>
                          </a:solidFill>
                          <a:effectLst/>
                          <a:latin typeface="Cambria" pitchFamily="18" charset="0"/>
                          <a:ea typeface="+mn-ea"/>
                          <a:cs typeface="+mn-cs"/>
                        </a:rPr>
                        <a:t>M.C3.1</a:t>
                      </a:r>
                      <a:r>
                        <a:rPr lang="en-US" sz="1200" b="1" u="none" strike="noStrike" kern="1200" baseline="0">
                          <a:solidFill>
                            <a:schemeClr val="dk1"/>
                          </a:solidFill>
                          <a:effectLst/>
                          <a:latin typeface="Cambria" pitchFamily="18" charset="0"/>
                          <a:ea typeface="+mn-ea"/>
                          <a:cs typeface="+mn-cs"/>
                        </a:rPr>
                        <a:t> </a:t>
                      </a:r>
                      <a:r>
                        <a:rPr lang="en-US" sz="1200" u="none" strike="noStrike" kern="1200" dirty="0">
                          <a:solidFill>
                            <a:schemeClr val="dk1"/>
                          </a:solidFill>
                          <a:effectLst/>
                          <a:latin typeface="Cambria" pitchFamily="18" charset="0"/>
                          <a:ea typeface="+mn-ea"/>
                          <a:cs typeface="+mn-cs"/>
                        </a:rPr>
                        <a:t>Understand and use geometric properties of two- and three-dimensional shapes </a:t>
                      </a:r>
                    </a:p>
                  </a:txBody>
                  <a:tcPr marL="45720" marR="45720" marT="34289" marB="34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92645">
                <a:tc vMerge="1">
                  <a:txBody>
                    <a:bodyPr/>
                    <a:lstStyle/>
                    <a:p>
                      <a:endParaRPr lang="en-US"/>
                    </a:p>
                  </a:txBody>
                  <a:tcPr/>
                </a:tc>
                <a:tc>
                  <a:txBody>
                    <a:bodyPr/>
                    <a:lstStyle/>
                    <a:p>
                      <a:pPr marL="0" marR="0" indent="0" algn="l" defTabSz="457200" rtl="0" eaLnBrk="1" fontAlgn="b" latinLnBrk="0" hangingPunct="1">
                        <a:lnSpc>
                          <a:spcPct val="100000"/>
                        </a:lnSpc>
                        <a:spcBef>
                          <a:spcPts val="0"/>
                        </a:spcBef>
                        <a:spcAft>
                          <a:spcPts val="0"/>
                        </a:spcAft>
                        <a:buClrTx/>
                        <a:buSzTx/>
                        <a:buFontTx/>
                        <a:buNone/>
                        <a:tabLst/>
                        <a:defRPr/>
                      </a:pPr>
                      <a:r>
                        <a:rPr lang="en-US" sz="1200" b="1" u="none" strike="noStrike" kern="1200">
                          <a:solidFill>
                            <a:schemeClr val="dk1"/>
                          </a:solidFill>
                          <a:effectLst/>
                          <a:latin typeface="Cambria" pitchFamily="18" charset="0"/>
                          <a:ea typeface="+mn-ea"/>
                          <a:cs typeface="+mn-cs"/>
                        </a:rPr>
                        <a:t>M.C3.2</a:t>
                      </a:r>
                      <a:r>
                        <a:rPr lang="en-US" sz="1200" b="1" u="none" strike="noStrike" kern="1200" baseline="0">
                          <a:solidFill>
                            <a:schemeClr val="dk1"/>
                          </a:solidFill>
                          <a:effectLst/>
                          <a:latin typeface="Cambria" pitchFamily="18" charset="0"/>
                          <a:ea typeface="+mn-ea"/>
                          <a:cs typeface="+mn-cs"/>
                        </a:rPr>
                        <a:t> </a:t>
                      </a:r>
                      <a:r>
                        <a:rPr lang="en-US" sz="1200" u="none" strike="noStrike" kern="1200" dirty="0">
                          <a:solidFill>
                            <a:schemeClr val="dk1"/>
                          </a:solidFill>
                          <a:effectLst/>
                          <a:latin typeface="Cambria" pitchFamily="18" charset="0"/>
                          <a:ea typeface="+mn-ea"/>
                          <a:cs typeface="+mn-cs"/>
                        </a:rPr>
                        <a:t>Solve problems involving area, perimeter, and volume</a:t>
                      </a:r>
                    </a:p>
                  </a:txBody>
                  <a:tcPr marL="45720" marR="45720" marT="34289" marB="34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460402">
                <a:tc rowSpan="2">
                  <a:txBody>
                    <a:bodyPr/>
                    <a:lstStyle/>
                    <a:p>
                      <a:pPr algn="l" fontAlgn="b"/>
                      <a:r>
                        <a:rPr lang="en-US" sz="1200" b="1" u="none" strike="noStrike" kern="1200" dirty="0">
                          <a:solidFill>
                            <a:schemeClr val="dk1"/>
                          </a:solidFill>
                          <a:effectLst/>
                          <a:latin typeface="Cambria" pitchFamily="18" charset="0"/>
                          <a:ea typeface="+mn-ea"/>
                          <a:cs typeface="+mn-cs"/>
                        </a:rPr>
                        <a:t>Claim</a:t>
                      </a:r>
                      <a:r>
                        <a:rPr lang="en-US" sz="1200" b="1" u="none" strike="noStrike" kern="1200" baseline="0" dirty="0">
                          <a:solidFill>
                            <a:schemeClr val="dk1"/>
                          </a:solidFill>
                          <a:effectLst/>
                          <a:latin typeface="Cambria" pitchFamily="18" charset="0"/>
                          <a:ea typeface="+mn-ea"/>
                          <a:cs typeface="+mn-cs"/>
                        </a:rPr>
                        <a:t> 4. </a:t>
                      </a:r>
                      <a:r>
                        <a:rPr lang="en-US" sz="1200" u="none" strike="noStrike" kern="1200" dirty="0">
                          <a:solidFill>
                            <a:schemeClr val="dk1"/>
                          </a:solidFill>
                          <a:effectLst/>
                          <a:latin typeface="Cambria" pitchFamily="18" charset="0"/>
                          <a:ea typeface="+mn-ea"/>
                          <a:cs typeface="+mn-cs"/>
                        </a:rPr>
                        <a:t>Students demonstrate Increasingly complex understanding of measurement, data, and analytic procedures.</a:t>
                      </a:r>
                    </a:p>
                  </a:txBody>
                  <a:tcPr marL="45720" marR="45720" marT="34289" marB="34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457200" rtl="0" eaLnBrk="1" fontAlgn="b" latinLnBrk="0" hangingPunct="1">
                        <a:lnSpc>
                          <a:spcPct val="100000"/>
                        </a:lnSpc>
                        <a:spcBef>
                          <a:spcPts val="0"/>
                        </a:spcBef>
                        <a:spcAft>
                          <a:spcPts val="0"/>
                        </a:spcAft>
                        <a:buClrTx/>
                        <a:buSzTx/>
                        <a:buFontTx/>
                        <a:buNone/>
                        <a:tabLst/>
                        <a:defRPr/>
                      </a:pPr>
                      <a:r>
                        <a:rPr lang="en-US" sz="1200" b="1" u="none" strike="noStrike" kern="1200">
                          <a:solidFill>
                            <a:schemeClr val="dk1"/>
                          </a:solidFill>
                          <a:effectLst/>
                          <a:latin typeface="Cambria" pitchFamily="18" charset="0"/>
                          <a:ea typeface="+mn-ea"/>
                          <a:cs typeface="+mn-cs"/>
                        </a:rPr>
                        <a:t>M.C4.1</a:t>
                      </a:r>
                      <a:r>
                        <a:rPr lang="en-US" sz="1200" b="1" u="none" strike="noStrike" kern="1200" baseline="0">
                          <a:solidFill>
                            <a:schemeClr val="dk1"/>
                          </a:solidFill>
                          <a:effectLst/>
                          <a:latin typeface="Cambria" pitchFamily="18" charset="0"/>
                          <a:ea typeface="+mn-ea"/>
                          <a:cs typeface="+mn-cs"/>
                        </a:rPr>
                        <a:t> </a:t>
                      </a:r>
                      <a:r>
                        <a:rPr lang="en-US" sz="1200" u="none" strike="noStrike" kern="1200" dirty="0">
                          <a:solidFill>
                            <a:schemeClr val="dk1"/>
                          </a:solidFill>
                          <a:effectLst/>
                          <a:latin typeface="Cambria" pitchFamily="18" charset="0"/>
                          <a:ea typeface="+mn-ea"/>
                          <a:cs typeface="+mn-cs"/>
                        </a:rPr>
                        <a:t>Understand and use measurement principles and units of measure</a:t>
                      </a:r>
                    </a:p>
                  </a:txBody>
                  <a:tcPr marL="45720" marR="45720" marT="34289" marB="34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460402">
                <a:tc vMerge="1">
                  <a:txBody>
                    <a:bodyPr/>
                    <a:lstStyle/>
                    <a:p>
                      <a:endParaRPr lang="en-US"/>
                    </a:p>
                  </a:txBody>
                  <a:tcPr/>
                </a:tc>
                <a:tc>
                  <a:txBody>
                    <a:bodyPr/>
                    <a:lstStyle/>
                    <a:p>
                      <a:pPr marL="0" marR="0" indent="0" algn="l" defTabSz="457200" rtl="0" eaLnBrk="1" fontAlgn="b" latinLnBrk="0" hangingPunct="1">
                        <a:lnSpc>
                          <a:spcPct val="100000"/>
                        </a:lnSpc>
                        <a:spcBef>
                          <a:spcPts val="0"/>
                        </a:spcBef>
                        <a:spcAft>
                          <a:spcPts val="0"/>
                        </a:spcAft>
                        <a:buClrTx/>
                        <a:buSzTx/>
                        <a:buFontTx/>
                        <a:buNone/>
                        <a:tabLst/>
                        <a:defRPr/>
                      </a:pPr>
                      <a:r>
                        <a:rPr lang="en-US" sz="1200" b="1" u="none" strike="noStrike" kern="1200" dirty="0">
                          <a:solidFill>
                            <a:schemeClr val="dk1"/>
                          </a:solidFill>
                          <a:effectLst/>
                          <a:latin typeface="Cambria" pitchFamily="18" charset="0"/>
                          <a:ea typeface="+mn-ea"/>
                          <a:cs typeface="+mn-cs"/>
                        </a:rPr>
                        <a:t>M.C4.2</a:t>
                      </a:r>
                      <a:r>
                        <a:rPr lang="en-US" sz="1200" b="1" u="none" strike="noStrike" kern="1200" baseline="0" dirty="0">
                          <a:solidFill>
                            <a:schemeClr val="dk1"/>
                          </a:solidFill>
                          <a:effectLst/>
                          <a:latin typeface="Cambria" pitchFamily="18" charset="0"/>
                          <a:ea typeface="+mn-ea"/>
                          <a:cs typeface="+mn-cs"/>
                        </a:rPr>
                        <a:t> </a:t>
                      </a:r>
                      <a:r>
                        <a:rPr lang="en-US" sz="1200" u="none" strike="noStrike" kern="1200" dirty="0">
                          <a:solidFill>
                            <a:schemeClr val="dk1"/>
                          </a:solidFill>
                          <a:effectLst/>
                          <a:latin typeface="Cambria" pitchFamily="18" charset="0"/>
                          <a:ea typeface="+mn-ea"/>
                          <a:cs typeface="+mn-cs"/>
                        </a:rPr>
                        <a:t>Represent and interpret data displays</a:t>
                      </a:r>
                    </a:p>
                    <a:p>
                      <a:pPr algn="l" fontAlgn="b"/>
                      <a:endParaRPr lang="en-US" sz="1200" u="none" strike="noStrike" kern="1200" dirty="0">
                        <a:solidFill>
                          <a:schemeClr val="dk1"/>
                        </a:solidFill>
                        <a:effectLst/>
                        <a:latin typeface="Cambria" pitchFamily="18" charset="0"/>
                        <a:ea typeface="+mn-ea"/>
                        <a:cs typeface="+mn-cs"/>
                      </a:endParaRPr>
                    </a:p>
                  </a:txBody>
                  <a:tcPr marL="45720" marR="45720" marT="34289" marB="34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bl>
          </a:graphicData>
        </a:graphic>
      </p:graphicFrame>
      <p:sp>
        <p:nvSpPr>
          <p:cNvPr id="3" name="TextBox 2"/>
          <p:cNvSpPr txBox="1"/>
          <p:nvPr/>
        </p:nvSpPr>
        <p:spPr>
          <a:xfrm>
            <a:off x="4451064" y="4705350"/>
            <a:ext cx="3915697" cy="300082"/>
          </a:xfrm>
          <a:prstGeom prst="rect">
            <a:avLst/>
          </a:prstGeom>
          <a:noFill/>
        </p:spPr>
        <p:txBody>
          <a:bodyPr wrap="square" rtlCol="0">
            <a:spAutoFit/>
          </a:bodyPr>
          <a:lstStyle/>
          <a:p>
            <a:r>
              <a:rPr lang="en-US" sz="1350" dirty="0">
                <a:hlinkClick r:id="rId3"/>
              </a:rPr>
              <a:t>http://dlmpd.com/dlm-claims-and-conceptual-areas</a:t>
            </a:r>
            <a:endParaRPr lang="en-US" sz="1350" dirty="0"/>
          </a:p>
        </p:txBody>
      </p:sp>
    </p:spTree>
    <p:extLst>
      <p:ext uri="{BB962C8B-B14F-4D97-AF65-F5344CB8AC3E}">
        <p14:creationId xmlns:p14="http://schemas.microsoft.com/office/powerpoint/2010/main" val="36585118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4513006"/>
            <a:ext cx="3063977" cy="300082"/>
          </a:xfrm>
          <a:prstGeom prst="rect">
            <a:avLst/>
          </a:prstGeom>
          <a:solidFill>
            <a:schemeClr val="bg1"/>
          </a:solidFill>
          <a:ln>
            <a:solidFill>
              <a:schemeClr val="bg1"/>
            </a:solidFill>
          </a:ln>
        </p:spPr>
        <p:txBody>
          <a:bodyPr wrap="square" rtlCol="0">
            <a:spAutoFit/>
          </a:bodyPr>
          <a:lstStyle/>
          <a:p>
            <a:endParaRPr lang="en-US" sz="1350" dirty="0"/>
          </a:p>
        </p:txBody>
      </p:sp>
      <p:graphicFrame>
        <p:nvGraphicFramePr>
          <p:cNvPr id="5" name="Content Placeholder 4"/>
          <p:cNvGraphicFramePr>
            <a:graphicFrameLocks noGrp="1"/>
          </p:cNvGraphicFramePr>
          <p:nvPr>
            <p:ph sz="quarter" idx="10"/>
          </p:nvPr>
        </p:nvGraphicFramePr>
        <p:xfrm>
          <a:off x="152400" y="1619250"/>
          <a:ext cx="8838791" cy="3315668"/>
        </p:xfrm>
        <a:graphic>
          <a:graphicData uri="http://schemas.openxmlformats.org/drawingml/2006/table">
            <a:tbl>
              <a:tblPr firstRow="1" firstCol="1" bandRow="1">
                <a:tableStyleId>{5C22544A-7EE6-4342-B048-85BDC9FD1C3A}</a:tableStyleId>
              </a:tblPr>
              <a:tblGrid>
                <a:gridCol w="929359">
                  <a:extLst>
                    <a:ext uri="{9D8B030D-6E8A-4147-A177-3AD203B41FA5}">
                      <a16:colId xmlns:a16="http://schemas.microsoft.com/office/drawing/2014/main" val="20000"/>
                    </a:ext>
                  </a:extLst>
                </a:gridCol>
                <a:gridCol w="3064639">
                  <a:extLst>
                    <a:ext uri="{9D8B030D-6E8A-4147-A177-3AD203B41FA5}">
                      <a16:colId xmlns:a16="http://schemas.microsoft.com/office/drawing/2014/main" val="20001"/>
                    </a:ext>
                  </a:extLst>
                </a:gridCol>
                <a:gridCol w="255238">
                  <a:extLst>
                    <a:ext uri="{9D8B030D-6E8A-4147-A177-3AD203B41FA5}">
                      <a16:colId xmlns:a16="http://schemas.microsoft.com/office/drawing/2014/main" val="20002"/>
                    </a:ext>
                  </a:extLst>
                </a:gridCol>
                <a:gridCol w="935873">
                  <a:extLst>
                    <a:ext uri="{9D8B030D-6E8A-4147-A177-3AD203B41FA5}">
                      <a16:colId xmlns:a16="http://schemas.microsoft.com/office/drawing/2014/main" val="20003"/>
                    </a:ext>
                  </a:extLst>
                </a:gridCol>
                <a:gridCol w="3653682">
                  <a:extLst>
                    <a:ext uri="{9D8B030D-6E8A-4147-A177-3AD203B41FA5}">
                      <a16:colId xmlns:a16="http://schemas.microsoft.com/office/drawing/2014/main" val="20004"/>
                    </a:ext>
                  </a:extLst>
                </a:gridCol>
              </a:tblGrid>
              <a:tr h="483782">
                <a:tc>
                  <a:txBody>
                    <a:bodyPr/>
                    <a:lstStyle/>
                    <a:p>
                      <a:pPr marL="0" marR="0">
                        <a:lnSpc>
                          <a:spcPct val="107000"/>
                        </a:lnSpc>
                        <a:spcBef>
                          <a:spcPts val="0"/>
                        </a:spcBef>
                        <a:spcAft>
                          <a:spcPts val="0"/>
                        </a:spcAft>
                      </a:pPr>
                      <a:r>
                        <a:rPr lang="en-US" sz="1800" dirty="0">
                          <a:solidFill>
                            <a:schemeClr val="tx1"/>
                          </a:solidFill>
                          <a:effectLst/>
                        </a:rPr>
                        <a:t>A-CED</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770" marR="63770" marT="0" marB="0">
                    <a:solidFill>
                      <a:schemeClr val="bg1">
                        <a:lumMod val="85000"/>
                      </a:schemeClr>
                    </a:solidFill>
                  </a:tcPr>
                </a:tc>
                <a:tc>
                  <a:txBody>
                    <a:bodyPr/>
                    <a:lstStyle/>
                    <a:p>
                      <a:pPr marL="0" marR="0">
                        <a:lnSpc>
                          <a:spcPct val="107000"/>
                        </a:lnSpc>
                        <a:spcBef>
                          <a:spcPts val="0"/>
                        </a:spcBef>
                        <a:spcAft>
                          <a:spcPts val="0"/>
                        </a:spcAft>
                      </a:pPr>
                      <a:r>
                        <a:rPr lang="en-US" sz="1800" b="0" dirty="0">
                          <a:solidFill>
                            <a:schemeClr val="tx1"/>
                          </a:solidFill>
                          <a:effectLst/>
                        </a:rPr>
                        <a:t>Creating equations</a:t>
                      </a:r>
                      <a:endParaRPr lang="en-US"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770" marR="63770" marT="0" marB="0">
                    <a:solidFill>
                      <a:schemeClr val="bg1">
                        <a:lumMod val="85000"/>
                      </a:schemeClr>
                    </a:solidFill>
                  </a:tcPr>
                </a:tc>
                <a:tc>
                  <a:txBody>
                    <a:bodyPr/>
                    <a:lstStyle/>
                    <a:p>
                      <a:pPr marL="0" marR="0">
                        <a:lnSpc>
                          <a:spcPct val="107000"/>
                        </a:lnSpc>
                        <a:spcBef>
                          <a:spcPts val="0"/>
                        </a:spcBef>
                        <a:spcAft>
                          <a:spcPts val="0"/>
                        </a:spcAft>
                      </a:pPr>
                      <a:r>
                        <a:rPr lang="en-US" sz="1800" dirty="0">
                          <a:solidFill>
                            <a:schemeClr val="tx1"/>
                          </a:solidFill>
                          <a:effectLst/>
                        </a:rPr>
                        <a:t> </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770" marR="63770" marT="0" marB="0">
                    <a:solidFill>
                      <a:schemeClr val="bg1">
                        <a:lumMod val="85000"/>
                      </a:schemeClr>
                    </a:solidFill>
                  </a:tcPr>
                </a:tc>
                <a:tc>
                  <a:txBody>
                    <a:bodyPr/>
                    <a:lstStyle/>
                    <a:p>
                      <a:pPr marL="0" marR="0">
                        <a:lnSpc>
                          <a:spcPct val="107000"/>
                        </a:lnSpc>
                        <a:spcBef>
                          <a:spcPts val="0"/>
                        </a:spcBef>
                        <a:spcAft>
                          <a:spcPts val="0"/>
                        </a:spcAft>
                      </a:pPr>
                      <a:r>
                        <a:rPr lang="en-US" sz="1800" dirty="0">
                          <a:solidFill>
                            <a:schemeClr val="tx1"/>
                          </a:solidFill>
                          <a:effectLst/>
                        </a:rPr>
                        <a:t>F-IF</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770" marR="63770" marT="0" marB="0">
                    <a:solidFill>
                      <a:schemeClr val="bg1">
                        <a:lumMod val="85000"/>
                      </a:schemeClr>
                    </a:solidFill>
                  </a:tcPr>
                </a:tc>
                <a:tc>
                  <a:txBody>
                    <a:bodyPr/>
                    <a:lstStyle/>
                    <a:p>
                      <a:pPr marL="0" marR="0">
                        <a:lnSpc>
                          <a:spcPct val="107000"/>
                        </a:lnSpc>
                        <a:spcBef>
                          <a:spcPts val="0"/>
                        </a:spcBef>
                        <a:spcAft>
                          <a:spcPts val="0"/>
                        </a:spcAft>
                      </a:pPr>
                      <a:r>
                        <a:rPr lang="en-US" sz="1800" b="0" dirty="0">
                          <a:solidFill>
                            <a:schemeClr val="tx1"/>
                          </a:solidFill>
                          <a:effectLst/>
                        </a:rPr>
                        <a:t>Interpreting functions</a:t>
                      </a:r>
                      <a:endParaRPr lang="en-US"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770" marR="63770" marT="0" marB="0">
                    <a:solidFill>
                      <a:schemeClr val="bg1">
                        <a:lumMod val="85000"/>
                      </a:schemeClr>
                    </a:solidFill>
                  </a:tcPr>
                </a:tc>
                <a:extLst>
                  <a:ext uri="{0D108BD9-81ED-4DB2-BD59-A6C34878D82A}">
                    <a16:rowId xmlns:a16="http://schemas.microsoft.com/office/drawing/2014/main" val="10000"/>
                  </a:ext>
                </a:extLst>
              </a:tr>
              <a:tr h="587026">
                <a:tc>
                  <a:txBody>
                    <a:bodyPr/>
                    <a:lstStyle/>
                    <a:p>
                      <a:pPr marL="0" marR="0">
                        <a:lnSpc>
                          <a:spcPct val="107000"/>
                        </a:lnSpc>
                        <a:spcBef>
                          <a:spcPts val="0"/>
                        </a:spcBef>
                        <a:spcAft>
                          <a:spcPts val="0"/>
                        </a:spcAft>
                      </a:pPr>
                      <a:r>
                        <a:rPr lang="en-US" sz="1800">
                          <a:solidFill>
                            <a:schemeClr val="tx1"/>
                          </a:solidFill>
                          <a:effectLst/>
                        </a:rPr>
                        <a:t>A-SSE</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770" marR="63770" marT="0" marB="0">
                    <a:solidFill>
                      <a:schemeClr val="bg1">
                        <a:lumMod val="85000"/>
                      </a:schemeClr>
                    </a:solidFill>
                  </a:tcPr>
                </a:tc>
                <a:tc>
                  <a:txBody>
                    <a:bodyPr/>
                    <a:lstStyle/>
                    <a:p>
                      <a:pPr marL="0" marR="0">
                        <a:lnSpc>
                          <a:spcPct val="107000"/>
                        </a:lnSpc>
                        <a:spcBef>
                          <a:spcPts val="0"/>
                        </a:spcBef>
                        <a:spcAft>
                          <a:spcPts val="0"/>
                        </a:spcAft>
                      </a:pPr>
                      <a:r>
                        <a:rPr lang="en-US" sz="1800" dirty="0">
                          <a:effectLst/>
                        </a:rPr>
                        <a:t>Seeing structure in equations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770" marR="63770" marT="0" marB="0">
                    <a:solidFill>
                      <a:schemeClr val="bg1">
                        <a:lumMod val="85000"/>
                      </a:schemeClr>
                    </a:solidFill>
                  </a:tcPr>
                </a:tc>
                <a:tc>
                  <a:txBody>
                    <a:bodyPr/>
                    <a:lstStyle/>
                    <a:p>
                      <a:pPr marL="0" marR="0">
                        <a:lnSpc>
                          <a:spcPct val="107000"/>
                        </a:lnSpc>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770" marR="63770" marT="0" marB="0">
                    <a:solidFill>
                      <a:schemeClr val="bg1">
                        <a:lumMod val="85000"/>
                      </a:schemeClr>
                    </a:solidFill>
                  </a:tcPr>
                </a:tc>
                <a:tc>
                  <a:txBody>
                    <a:bodyPr/>
                    <a:lstStyle/>
                    <a:p>
                      <a:pPr marL="0" marR="0">
                        <a:lnSpc>
                          <a:spcPct val="107000"/>
                        </a:lnSpc>
                        <a:spcBef>
                          <a:spcPts val="0"/>
                        </a:spcBef>
                        <a:spcAft>
                          <a:spcPts val="0"/>
                        </a:spcAft>
                      </a:pPr>
                      <a:r>
                        <a:rPr lang="en-US" sz="1800" b="1" dirty="0">
                          <a:solidFill>
                            <a:schemeClr val="tx1"/>
                          </a:solidFill>
                          <a:effectLst/>
                        </a:rPr>
                        <a:t>G</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770" marR="63770" marT="0" marB="0">
                    <a:solidFill>
                      <a:schemeClr val="bg1">
                        <a:lumMod val="85000"/>
                      </a:schemeClr>
                    </a:solidFill>
                  </a:tcPr>
                </a:tc>
                <a:tc>
                  <a:txBody>
                    <a:bodyPr/>
                    <a:lstStyle/>
                    <a:p>
                      <a:pPr marL="0" marR="0">
                        <a:lnSpc>
                          <a:spcPct val="107000"/>
                        </a:lnSpc>
                        <a:spcBef>
                          <a:spcPts val="0"/>
                        </a:spcBef>
                        <a:spcAft>
                          <a:spcPts val="0"/>
                        </a:spcAft>
                      </a:pPr>
                      <a:r>
                        <a:rPr lang="en-US" sz="1800" dirty="0">
                          <a:effectLst/>
                        </a:rPr>
                        <a:t>Geometry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770" marR="63770" marT="0" marB="0">
                    <a:solidFill>
                      <a:schemeClr val="bg1">
                        <a:lumMod val="85000"/>
                      </a:schemeClr>
                    </a:solidFill>
                  </a:tcPr>
                </a:tc>
                <a:extLst>
                  <a:ext uri="{0D108BD9-81ED-4DB2-BD59-A6C34878D82A}">
                    <a16:rowId xmlns:a16="http://schemas.microsoft.com/office/drawing/2014/main" val="10001"/>
                  </a:ext>
                </a:extLst>
              </a:tr>
              <a:tr h="587026">
                <a:tc>
                  <a:txBody>
                    <a:bodyPr/>
                    <a:lstStyle/>
                    <a:p>
                      <a:pPr marL="0" marR="0">
                        <a:lnSpc>
                          <a:spcPct val="107000"/>
                        </a:lnSpc>
                        <a:spcBef>
                          <a:spcPts val="0"/>
                        </a:spcBef>
                        <a:spcAft>
                          <a:spcPts val="0"/>
                        </a:spcAft>
                      </a:pPr>
                      <a:r>
                        <a:rPr lang="en-US" sz="1800">
                          <a:solidFill>
                            <a:schemeClr val="tx1"/>
                          </a:solidFill>
                          <a:effectLst/>
                        </a:rPr>
                        <a:t>BF</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770" marR="63770" marT="0" marB="0">
                    <a:solidFill>
                      <a:schemeClr val="bg1">
                        <a:lumMod val="85000"/>
                      </a:schemeClr>
                    </a:solidFill>
                  </a:tcPr>
                </a:tc>
                <a:tc>
                  <a:txBody>
                    <a:bodyPr/>
                    <a:lstStyle/>
                    <a:p>
                      <a:pPr marL="0" marR="0">
                        <a:lnSpc>
                          <a:spcPct val="107000"/>
                        </a:lnSpc>
                        <a:spcBef>
                          <a:spcPts val="0"/>
                        </a:spcBef>
                        <a:spcAft>
                          <a:spcPts val="0"/>
                        </a:spcAft>
                      </a:pPr>
                      <a:r>
                        <a:rPr lang="en-US" sz="1800">
                          <a:effectLst/>
                        </a:rPr>
                        <a:t>Building functions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770" marR="63770" marT="0" marB="0">
                    <a:solidFill>
                      <a:schemeClr val="bg1">
                        <a:lumMod val="85000"/>
                      </a:schemeClr>
                    </a:solidFill>
                  </a:tcPr>
                </a:tc>
                <a:tc>
                  <a:txBody>
                    <a:bodyPr/>
                    <a:lstStyle/>
                    <a:p>
                      <a:pPr marL="0" marR="0">
                        <a:lnSpc>
                          <a:spcPct val="107000"/>
                        </a:lnSpc>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770" marR="63770" marT="0" marB="0">
                    <a:solidFill>
                      <a:schemeClr val="bg1">
                        <a:lumMod val="85000"/>
                      </a:schemeClr>
                    </a:solidFill>
                  </a:tcPr>
                </a:tc>
                <a:tc>
                  <a:txBody>
                    <a:bodyPr/>
                    <a:lstStyle/>
                    <a:p>
                      <a:pPr marL="0" marR="0">
                        <a:lnSpc>
                          <a:spcPct val="107000"/>
                        </a:lnSpc>
                        <a:spcBef>
                          <a:spcPts val="0"/>
                        </a:spcBef>
                        <a:spcAft>
                          <a:spcPts val="0"/>
                        </a:spcAft>
                      </a:pPr>
                      <a:r>
                        <a:rPr lang="en-US" sz="1800" b="1" dirty="0">
                          <a:solidFill>
                            <a:schemeClr val="tx1"/>
                          </a:solidFill>
                          <a:effectLst/>
                        </a:rPr>
                        <a:t>G-GMD</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770" marR="63770" marT="0" marB="0">
                    <a:solidFill>
                      <a:schemeClr val="bg1">
                        <a:lumMod val="85000"/>
                      </a:schemeClr>
                    </a:solidFill>
                  </a:tcPr>
                </a:tc>
                <a:tc>
                  <a:txBody>
                    <a:bodyPr/>
                    <a:lstStyle/>
                    <a:p>
                      <a:pPr marL="0" marR="0">
                        <a:lnSpc>
                          <a:spcPct val="107000"/>
                        </a:lnSpc>
                        <a:spcBef>
                          <a:spcPts val="0"/>
                        </a:spcBef>
                        <a:spcAft>
                          <a:spcPts val="0"/>
                        </a:spcAft>
                      </a:pPr>
                      <a:r>
                        <a:rPr lang="en-US" sz="1800" dirty="0">
                          <a:effectLst/>
                        </a:rPr>
                        <a:t>Geometric measurement and dimension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770" marR="63770" marT="0" marB="0">
                    <a:solidFill>
                      <a:schemeClr val="bg1">
                        <a:lumMod val="85000"/>
                      </a:schemeClr>
                    </a:solidFill>
                  </a:tcPr>
                </a:tc>
                <a:extLst>
                  <a:ext uri="{0D108BD9-81ED-4DB2-BD59-A6C34878D82A}">
                    <a16:rowId xmlns:a16="http://schemas.microsoft.com/office/drawing/2014/main" val="10002"/>
                  </a:ext>
                </a:extLst>
              </a:tr>
              <a:tr h="587026">
                <a:tc>
                  <a:txBody>
                    <a:bodyPr/>
                    <a:lstStyle/>
                    <a:p>
                      <a:pPr marL="0" marR="0">
                        <a:lnSpc>
                          <a:spcPct val="107000"/>
                        </a:lnSpc>
                        <a:spcBef>
                          <a:spcPts val="0"/>
                        </a:spcBef>
                        <a:spcAft>
                          <a:spcPts val="0"/>
                        </a:spcAft>
                      </a:pPr>
                      <a:r>
                        <a:rPr lang="en-US" sz="1800">
                          <a:solidFill>
                            <a:schemeClr val="tx1"/>
                          </a:solidFill>
                          <a:effectLst/>
                        </a:rPr>
                        <a:t>CC</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770" marR="63770" marT="0" marB="0">
                    <a:solidFill>
                      <a:schemeClr val="bg1">
                        <a:lumMod val="85000"/>
                      </a:schemeClr>
                    </a:solidFill>
                  </a:tcPr>
                </a:tc>
                <a:tc>
                  <a:txBody>
                    <a:bodyPr/>
                    <a:lstStyle/>
                    <a:p>
                      <a:pPr marL="0" marR="0">
                        <a:lnSpc>
                          <a:spcPct val="107000"/>
                        </a:lnSpc>
                        <a:spcBef>
                          <a:spcPts val="0"/>
                        </a:spcBef>
                        <a:spcAft>
                          <a:spcPts val="0"/>
                        </a:spcAft>
                      </a:pPr>
                      <a:r>
                        <a:rPr lang="en-US" sz="1800" dirty="0">
                          <a:effectLst/>
                        </a:rPr>
                        <a:t>Counting and cardinality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770" marR="63770" marT="0" marB="0">
                    <a:solidFill>
                      <a:schemeClr val="bg1">
                        <a:lumMod val="85000"/>
                      </a:schemeClr>
                    </a:solidFill>
                  </a:tcPr>
                </a:tc>
                <a:tc>
                  <a:txBody>
                    <a:bodyPr/>
                    <a:lstStyle/>
                    <a:p>
                      <a:pPr marL="0" marR="0">
                        <a:lnSpc>
                          <a:spcPct val="107000"/>
                        </a:lnSpc>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770" marR="63770" marT="0" marB="0">
                    <a:solidFill>
                      <a:schemeClr val="bg1">
                        <a:lumMod val="85000"/>
                      </a:schemeClr>
                    </a:solidFill>
                  </a:tcPr>
                </a:tc>
                <a:tc>
                  <a:txBody>
                    <a:bodyPr/>
                    <a:lstStyle/>
                    <a:p>
                      <a:pPr marL="0" marR="0">
                        <a:lnSpc>
                          <a:spcPct val="107000"/>
                        </a:lnSpc>
                        <a:spcBef>
                          <a:spcPts val="0"/>
                        </a:spcBef>
                        <a:spcAft>
                          <a:spcPts val="0"/>
                        </a:spcAft>
                      </a:pPr>
                      <a:r>
                        <a:rPr lang="en-US" sz="1800" b="1" dirty="0">
                          <a:solidFill>
                            <a:schemeClr val="tx1"/>
                          </a:solidFill>
                          <a:effectLst/>
                        </a:rPr>
                        <a:t>G-MG</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770" marR="63770" marT="0" marB="0">
                    <a:solidFill>
                      <a:schemeClr val="bg1">
                        <a:lumMod val="85000"/>
                      </a:schemeClr>
                    </a:solidFill>
                  </a:tcPr>
                </a:tc>
                <a:tc>
                  <a:txBody>
                    <a:bodyPr/>
                    <a:lstStyle/>
                    <a:p>
                      <a:pPr marL="0" marR="0">
                        <a:lnSpc>
                          <a:spcPct val="107000"/>
                        </a:lnSpc>
                        <a:spcBef>
                          <a:spcPts val="0"/>
                        </a:spcBef>
                        <a:spcAft>
                          <a:spcPts val="0"/>
                        </a:spcAft>
                      </a:pPr>
                      <a:r>
                        <a:rPr lang="en-US" sz="1800" dirty="0">
                          <a:effectLst/>
                        </a:rPr>
                        <a:t>Geometry; modeling with geometry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770" marR="63770" marT="0" marB="0">
                    <a:solidFill>
                      <a:schemeClr val="bg1">
                        <a:lumMod val="85000"/>
                      </a:schemeClr>
                    </a:solidFill>
                  </a:tcPr>
                </a:tc>
                <a:extLst>
                  <a:ext uri="{0D108BD9-81ED-4DB2-BD59-A6C34878D82A}">
                    <a16:rowId xmlns:a16="http://schemas.microsoft.com/office/drawing/2014/main" val="10003"/>
                  </a:ext>
                </a:extLst>
              </a:tr>
              <a:tr h="587026">
                <a:tc>
                  <a:txBody>
                    <a:bodyPr/>
                    <a:lstStyle/>
                    <a:p>
                      <a:pPr marL="0" marR="0">
                        <a:lnSpc>
                          <a:spcPct val="107000"/>
                        </a:lnSpc>
                        <a:spcBef>
                          <a:spcPts val="0"/>
                        </a:spcBef>
                        <a:spcAft>
                          <a:spcPts val="0"/>
                        </a:spcAft>
                      </a:pPr>
                      <a:r>
                        <a:rPr lang="en-US" sz="1800">
                          <a:solidFill>
                            <a:schemeClr val="tx1"/>
                          </a:solidFill>
                          <a:effectLst/>
                        </a:rPr>
                        <a:t>EE</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770" marR="63770" marT="0" marB="0">
                    <a:solidFill>
                      <a:schemeClr val="bg1">
                        <a:lumMod val="85000"/>
                      </a:schemeClr>
                    </a:solidFill>
                  </a:tcPr>
                </a:tc>
                <a:tc>
                  <a:txBody>
                    <a:bodyPr/>
                    <a:lstStyle/>
                    <a:p>
                      <a:pPr marL="0" marR="0">
                        <a:lnSpc>
                          <a:spcPct val="107000"/>
                        </a:lnSpc>
                        <a:spcBef>
                          <a:spcPts val="0"/>
                        </a:spcBef>
                        <a:spcAft>
                          <a:spcPts val="0"/>
                        </a:spcAft>
                      </a:pPr>
                      <a:r>
                        <a:rPr lang="en-US" sz="1800" dirty="0">
                          <a:effectLst/>
                        </a:rPr>
                        <a:t>Expressions and equations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770" marR="63770" marT="0" marB="0">
                    <a:solidFill>
                      <a:schemeClr val="bg1">
                        <a:lumMod val="85000"/>
                      </a:schemeClr>
                    </a:solidFill>
                  </a:tcPr>
                </a:tc>
                <a:tc>
                  <a:txBody>
                    <a:bodyPr/>
                    <a:lstStyle/>
                    <a:p>
                      <a:pPr marL="0" marR="0">
                        <a:lnSpc>
                          <a:spcPct val="107000"/>
                        </a:lnSpc>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770" marR="63770" marT="0" marB="0">
                    <a:solidFill>
                      <a:schemeClr val="bg1">
                        <a:lumMod val="85000"/>
                      </a:schemeClr>
                    </a:solidFill>
                  </a:tcPr>
                </a:tc>
                <a:tc>
                  <a:txBody>
                    <a:bodyPr/>
                    <a:lstStyle/>
                    <a:p>
                      <a:pPr marL="0" marR="0">
                        <a:lnSpc>
                          <a:spcPct val="107000"/>
                        </a:lnSpc>
                        <a:spcBef>
                          <a:spcPts val="0"/>
                        </a:spcBef>
                        <a:spcAft>
                          <a:spcPts val="0"/>
                        </a:spcAft>
                      </a:pPr>
                      <a:r>
                        <a:rPr lang="en-US" sz="1800" b="1" dirty="0">
                          <a:solidFill>
                            <a:schemeClr val="tx1"/>
                          </a:solidFill>
                          <a:effectLst/>
                        </a:rPr>
                        <a:t>G-GPE</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770" marR="63770" marT="0" marB="0">
                    <a:solidFill>
                      <a:schemeClr val="bg1">
                        <a:lumMod val="85000"/>
                      </a:schemeClr>
                    </a:solidFill>
                  </a:tcPr>
                </a:tc>
                <a:tc>
                  <a:txBody>
                    <a:bodyPr/>
                    <a:lstStyle/>
                    <a:p>
                      <a:pPr marL="0" marR="0">
                        <a:lnSpc>
                          <a:spcPct val="107000"/>
                        </a:lnSpc>
                        <a:spcBef>
                          <a:spcPts val="0"/>
                        </a:spcBef>
                        <a:spcAft>
                          <a:spcPts val="0"/>
                        </a:spcAft>
                      </a:pPr>
                      <a:r>
                        <a:rPr lang="en-US" sz="1800" dirty="0">
                          <a:effectLst/>
                        </a:rPr>
                        <a:t>General properties and equations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770" marR="63770" marT="0" marB="0">
                    <a:solidFill>
                      <a:schemeClr val="bg1">
                        <a:lumMod val="85000"/>
                      </a:schemeClr>
                    </a:solidFill>
                  </a:tcPr>
                </a:tc>
                <a:extLst>
                  <a:ext uri="{0D108BD9-81ED-4DB2-BD59-A6C34878D82A}">
                    <a16:rowId xmlns:a16="http://schemas.microsoft.com/office/drawing/2014/main" val="10004"/>
                  </a:ext>
                </a:extLst>
              </a:tr>
              <a:tr h="483782">
                <a:tc>
                  <a:txBody>
                    <a:bodyPr/>
                    <a:lstStyle/>
                    <a:p>
                      <a:pPr marL="0" marR="0">
                        <a:lnSpc>
                          <a:spcPct val="107000"/>
                        </a:lnSpc>
                        <a:spcBef>
                          <a:spcPts val="0"/>
                        </a:spcBef>
                        <a:spcAft>
                          <a:spcPts val="0"/>
                        </a:spcAft>
                      </a:pPr>
                      <a:r>
                        <a:rPr lang="en-US" sz="1800" dirty="0">
                          <a:solidFill>
                            <a:schemeClr val="tx1"/>
                          </a:solidFill>
                          <a:effectLst/>
                        </a:rPr>
                        <a:t>F-BF</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770" marR="63770" marT="0" marB="0">
                    <a:solidFill>
                      <a:schemeClr val="bg1">
                        <a:lumMod val="85000"/>
                      </a:schemeClr>
                    </a:solidFill>
                  </a:tcPr>
                </a:tc>
                <a:tc>
                  <a:txBody>
                    <a:bodyPr/>
                    <a:lstStyle/>
                    <a:p>
                      <a:pPr marL="0" marR="0">
                        <a:lnSpc>
                          <a:spcPct val="107000"/>
                        </a:lnSpc>
                        <a:spcBef>
                          <a:spcPts val="0"/>
                        </a:spcBef>
                        <a:spcAft>
                          <a:spcPts val="0"/>
                        </a:spcAft>
                      </a:pPr>
                      <a:r>
                        <a:rPr lang="en-US" sz="1800">
                          <a:effectLst/>
                        </a:rPr>
                        <a:t>Basic fractions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770" marR="63770" marT="0" marB="0">
                    <a:solidFill>
                      <a:schemeClr val="bg1">
                        <a:lumMod val="85000"/>
                      </a:schemeClr>
                    </a:solidFill>
                  </a:tcPr>
                </a:tc>
                <a:tc>
                  <a:txBody>
                    <a:bodyPr/>
                    <a:lstStyle/>
                    <a:p>
                      <a:pPr marL="0" marR="0">
                        <a:lnSpc>
                          <a:spcPct val="107000"/>
                        </a:lnSpc>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770" marR="63770" marT="0" marB="0">
                    <a:solidFill>
                      <a:schemeClr val="bg1">
                        <a:lumMod val="85000"/>
                      </a:schemeClr>
                    </a:solidFill>
                  </a:tcPr>
                </a:tc>
                <a:tc>
                  <a:txBody>
                    <a:bodyPr/>
                    <a:lstStyle/>
                    <a:p>
                      <a:pPr marL="0" marR="0">
                        <a:lnSpc>
                          <a:spcPct val="107000"/>
                        </a:lnSpc>
                        <a:spcBef>
                          <a:spcPts val="0"/>
                        </a:spcBef>
                        <a:spcAft>
                          <a:spcPts val="0"/>
                        </a:spcAft>
                      </a:pPr>
                      <a:r>
                        <a:rPr lang="en-US" sz="1800" b="1" dirty="0">
                          <a:solidFill>
                            <a:schemeClr val="tx1"/>
                          </a:solidFill>
                          <a:effectLst/>
                        </a:rPr>
                        <a:t>MD</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770" marR="63770" marT="0" marB="0">
                    <a:solidFill>
                      <a:schemeClr val="bg1">
                        <a:lumMod val="85000"/>
                      </a:schemeClr>
                    </a:solidFill>
                  </a:tcPr>
                </a:tc>
                <a:tc>
                  <a:txBody>
                    <a:bodyPr/>
                    <a:lstStyle/>
                    <a:p>
                      <a:pPr marL="0" marR="0">
                        <a:lnSpc>
                          <a:spcPct val="107000"/>
                        </a:lnSpc>
                        <a:spcBef>
                          <a:spcPts val="0"/>
                        </a:spcBef>
                        <a:spcAft>
                          <a:spcPts val="0"/>
                        </a:spcAft>
                      </a:pPr>
                      <a:r>
                        <a:rPr lang="en-US" sz="1800" dirty="0">
                          <a:effectLst/>
                        </a:rPr>
                        <a:t>Measurement and data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770" marR="63770" marT="0" marB="0">
                    <a:solidFill>
                      <a:schemeClr val="bg1">
                        <a:lumMod val="85000"/>
                      </a:schemeClr>
                    </a:solidFill>
                  </a:tcPr>
                </a:tc>
                <a:extLst>
                  <a:ext uri="{0D108BD9-81ED-4DB2-BD59-A6C34878D82A}">
                    <a16:rowId xmlns:a16="http://schemas.microsoft.com/office/drawing/2014/main" val="10005"/>
                  </a:ext>
                </a:extLst>
              </a:tr>
            </a:tbl>
          </a:graphicData>
        </a:graphic>
      </p:graphicFrame>
      <p:sp>
        <p:nvSpPr>
          <p:cNvPr id="2" name="Title 1"/>
          <p:cNvSpPr>
            <a:spLocks noGrp="1"/>
          </p:cNvSpPr>
          <p:nvPr>
            <p:ph type="title"/>
          </p:nvPr>
        </p:nvSpPr>
        <p:spPr/>
        <p:txBody>
          <a:bodyPr>
            <a:normAutofit fontScale="90000"/>
          </a:bodyPr>
          <a:lstStyle/>
          <a:p>
            <a:r>
              <a:rPr lang="en-US" dirty="0"/>
              <a:t>Guide to Mathematics Essential Element Codes</a:t>
            </a:r>
          </a:p>
        </p:txBody>
      </p:sp>
      <p:sp>
        <p:nvSpPr>
          <p:cNvPr id="7" name="Slide Number Placeholder 6"/>
          <p:cNvSpPr>
            <a:spLocks noGrp="1"/>
          </p:cNvSpPr>
          <p:nvPr>
            <p:ph type="sldNum" sz="quarter" idx="4"/>
          </p:nvPr>
        </p:nvSpPr>
        <p:spPr/>
        <p:txBody>
          <a:bodyPr/>
          <a:lstStyle/>
          <a:p>
            <a:fld id="{3B745311-16E5-4BEF-BFE6-36758A3427EB}" type="slidenum">
              <a:rPr lang="en-US" smtClean="0"/>
              <a:pPr/>
              <a:t>53</a:t>
            </a:fld>
            <a:endParaRPr lang="en-US"/>
          </a:p>
        </p:txBody>
      </p:sp>
    </p:spTree>
    <p:extLst>
      <p:ext uri="{BB962C8B-B14F-4D97-AF65-F5344CB8AC3E}">
        <p14:creationId xmlns:p14="http://schemas.microsoft.com/office/powerpoint/2010/main" val="17548977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quarter" idx="10"/>
            <p:extLst>
              <p:ext uri="{D42A27DB-BD31-4B8C-83A1-F6EECF244321}">
                <p14:modId xmlns:p14="http://schemas.microsoft.com/office/powerpoint/2010/main" val="1020623417"/>
              </p:ext>
            </p:extLst>
          </p:nvPr>
        </p:nvGraphicFramePr>
        <p:xfrm>
          <a:off x="140748" y="1695906"/>
          <a:ext cx="8841020" cy="3270863"/>
        </p:xfrm>
        <a:graphic>
          <a:graphicData uri="http://schemas.openxmlformats.org/drawingml/2006/table">
            <a:tbl>
              <a:tblPr firstRow="1" firstCol="1" bandRow="1">
                <a:tableStyleId>{5C22544A-7EE6-4342-B048-85BDC9FD1C3A}</a:tableStyleId>
              </a:tblPr>
              <a:tblGrid>
                <a:gridCol w="761179">
                  <a:extLst>
                    <a:ext uri="{9D8B030D-6E8A-4147-A177-3AD203B41FA5}">
                      <a16:colId xmlns:a16="http://schemas.microsoft.com/office/drawing/2014/main" val="20000"/>
                    </a:ext>
                  </a:extLst>
                </a:gridCol>
                <a:gridCol w="3233827">
                  <a:extLst>
                    <a:ext uri="{9D8B030D-6E8A-4147-A177-3AD203B41FA5}">
                      <a16:colId xmlns:a16="http://schemas.microsoft.com/office/drawing/2014/main" val="20001"/>
                    </a:ext>
                  </a:extLst>
                </a:gridCol>
                <a:gridCol w="229038">
                  <a:extLst>
                    <a:ext uri="{9D8B030D-6E8A-4147-A177-3AD203B41FA5}">
                      <a16:colId xmlns:a16="http://schemas.microsoft.com/office/drawing/2014/main" val="20002"/>
                    </a:ext>
                  </a:extLst>
                </a:gridCol>
                <a:gridCol w="962372">
                  <a:extLst>
                    <a:ext uri="{9D8B030D-6E8A-4147-A177-3AD203B41FA5}">
                      <a16:colId xmlns:a16="http://schemas.microsoft.com/office/drawing/2014/main" val="20003"/>
                    </a:ext>
                  </a:extLst>
                </a:gridCol>
                <a:gridCol w="3654604">
                  <a:extLst>
                    <a:ext uri="{9D8B030D-6E8A-4147-A177-3AD203B41FA5}">
                      <a16:colId xmlns:a16="http://schemas.microsoft.com/office/drawing/2014/main" val="20004"/>
                    </a:ext>
                  </a:extLst>
                </a:gridCol>
              </a:tblGrid>
              <a:tr h="536332">
                <a:tc>
                  <a:txBody>
                    <a:bodyPr/>
                    <a:lstStyle/>
                    <a:p>
                      <a:pPr marL="0" marR="0">
                        <a:lnSpc>
                          <a:spcPct val="107000"/>
                        </a:lnSpc>
                        <a:spcBef>
                          <a:spcPts val="0"/>
                        </a:spcBef>
                        <a:spcAft>
                          <a:spcPts val="0"/>
                        </a:spcAft>
                      </a:pPr>
                      <a:r>
                        <a:rPr lang="en-US" sz="1800" dirty="0">
                          <a:solidFill>
                            <a:schemeClr val="tx1"/>
                          </a:solidFill>
                          <a:effectLst/>
                        </a:rPr>
                        <a:t>NBT</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361" marR="63361" marT="0" marB="0">
                    <a:solidFill>
                      <a:schemeClr val="bg1">
                        <a:lumMod val="85000"/>
                      </a:schemeClr>
                    </a:solidFill>
                  </a:tcPr>
                </a:tc>
                <a:tc>
                  <a:txBody>
                    <a:bodyPr/>
                    <a:lstStyle/>
                    <a:p>
                      <a:pPr marL="0" marR="0">
                        <a:lnSpc>
                          <a:spcPct val="107000"/>
                        </a:lnSpc>
                        <a:spcBef>
                          <a:spcPts val="0"/>
                        </a:spcBef>
                        <a:spcAft>
                          <a:spcPts val="0"/>
                        </a:spcAft>
                      </a:pPr>
                      <a:r>
                        <a:rPr lang="en-US" sz="1800" b="0" dirty="0">
                          <a:solidFill>
                            <a:schemeClr val="tx1"/>
                          </a:solidFill>
                          <a:effectLst/>
                        </a:rPr>
                        <a:t>Numbers and operations in base ten</a:t>
                      </a:r>
                      <a:endParaRPr lang="en-US"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361" marR="63361" marT="0" marB="0">
                    <a:solidFill>
                      <a:schemeClr val="bg1">
                        <a:lumMod val="85000"/>
                      </a:schemeClr>
                    </a:solidFill>
                  </a:tcPr>
                </a:tc>
                <a:tc>
                  <a:txBody>
                    <a:bodyPr/>
                    <a:lstStyle/>
                    <a:p>
                      <a:pPr marL="0" marR="0">
                        <a:lnSpc>
                          <a:spcPct val="107000"/>
                        </a:lnSpc>
                        <a:spcBef>
                          <a:spcPts val="0"/>
                        </a:spcBef>
                        <a:spcAft>
                          <a:spcPts val="0"/>
                        </a:spcAft>
                      </a:pPr>
                      <a:r>
                        <a:rPr lang="en-US" sz="1800" dirty="0">
                          <a:solidFill>
                            <a:schemeClr val="tx1"/>
                          </a:solidFill>
                          <a:effectLst/>
                        </a:rPr>
                        <a:t> </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361" marR="63361" marT="0" marB="0">
                    <a:solidFill>
                      <a:schemeClr val="bg1">
                        <a:lumMod val="85000"/>
                      </a:schemeClr>
                    </a:solidFill>
                  </a:tcPr>
                </a:tc>
                <a:tc>
                  <a:txBody>
                    <a:bodyPr/>
                    <a:lstStyle/>
                    <a:p>
                      <a:pPr marL="0" marR="0">
                        <a:lnSpc>
                          <a:spcPct val="107000"/>
                        </a:lnSpc>
                        <a:spcBef>
                          <a:spcPts val="0"/>
                        </a:spcBef>
                        <a:spcAft>
                          <a:spcPts val="0"/>
                        </a:spcAft>
                      </a:pPr>
                      <a:r>
                        <a:rPr lang="en-US" sz="1800" dirty="0">
                          <a:solidFill>
                            <a:schemeClr val="tx1"/>
                          </a:solidFill>
                          <a:effectLst/>
                        </a:rPr>
                        <a:t>OA</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361" marR="63361" marT="0" marB="0">
                    <a:solidFill>
                      <a:schemeClr val="bg1">
                        <a:lumMod val="85000"/>
                      </a:schemeClr>
                    </a:solidFill>
                  </a:tcPr>
                </a:tc>
                <a:tc>
                  <a:txBody>
                    <a:bodyPr/>
                    <a:lstStyle/>
                    <a:p>
                      <a:pPr marL="0" marR="0">
                        <a:lnSpc>
                          <a:spcPct val="107000"/>
                        </a:lnSpc>
                        <a:spcBef>
                          <a:spcPts val="0"/>
                        </a:spcBef>
                        <a:spcAft>
                          <a:spcPts val="0"/>
                        </a:spcAft>
                      </a:pPr>
                      <a:r>
                        <a:rPr lang="en-US" sz="1800" b="0" dirty="0">
                          <a:solidFill>
                            <a:schemeClr val="tx1"/>
                          </a:solidFill>
                          <a:effectLst/>
                        </a:rPr>
                        <a:t>Operations and algebraic thinking</a:t>
                      </a:r>
                      <a:endParaRPr lang="en-US"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361" marR="63361" marT="0" marB="0">
                    <a:solidFill>
                      <a:schemeClr val="bg1">
                        <a:lumMod val="85000"/>
                      </a:schemeClr>
                    </a:solidFill>
                  </a:tcPr>
                </a:tc>
                <a:extLst>
                  <a:ext uri="{0D108BD9-81ED-4DB2-BD59-A6C34878D82A}">
                    <a16:rowId xmlns:a16="http://schemas.microsoft.com/office/drawing/2014/main" val="10000"/>
                  </a:ext>
                </a:extLst>
              </a:tr>
              <a:tr h="509809">
                <a:tc>
                  <a:txBody>
                    <a:bodyPr/>
                    <a:lstStyle/>
                    <a:p>
                      <a:pPr marL="0" marR="0">
                        <a:lnSpc>
                          <a:spcPct val="107000"/>
                        </a:lnSpc>
                        <a:spcBef>
                          <a:spcPts val="0"/>
                        </a:spcBef>
                        <a:spcAft>
                          <a:spcPts val="0"/>
                        </a:spcAft>
                      </a:pPr>
                      <a:r>
                        <a:rPr lang="en-US" sz="1800">
                          <a:solidFill>
                            <a:schemeClr val="tx1"/>
                          </a:solidFill>
                          <a:effectLst/>
                        </a:rPr>
                        <a:t>N-CN</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361" marR="63361" marT="0" marB="0">
                    <a:solidFill>
                      <a:schemeClr val="bg1">
                        <a:lumMod val="85000"/>
                      </a:schemeClr>
                    </a:solidFill>
                  </a:tcPr>
                </a:tc>
                <a:tc>
                  <a:txBody>
                    <a:bodyPr/>
                    <a:lstStyle/>
                    <a:p>
                      <a:pPr marL="0" marR="0">
                        <a:lnSpc>
                          <a:spcPct val="107000"/>
                        </a:lnSpc>
                        <a:spcBef>
                          <a:spcPts val="0"/>
                        </a:spcBef>
                        <a:spcAft>
                          <a:spcPts val="0"/>
                        </a:spcAft>
                      </a:pPr>
                      <a:r>
                        <a:rPr lang="en-US" sz="1800">
                          <a:effectLst/>
                        </a:rPr>
                        <a:t>Complex number system</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361" marR="63361" marT="0" marB="0">
                    <a:solidFill>
                      <a:schemeClr val="bg1">
                        <a:lumMod val="85000"/>
                      </a:schemeClr>
                    </a:solidFill>
                  </a:tcPr>
                </a:tc>
                <a:tc>
                  <a:txBody>
                    <a:bodyPr/>
                    <a:lstStyle/>
                    <a:p>
                      <a:pPr marL="0" marR="0">
                        <a:lnSpc>
                          <a:spcPct val="107000"/>
                        </a:lnSpc>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361" marR="63361" marT="0" marB="0">
                    <a:solidFill>
                      <a:schemeClr val="bg1">
                        <a:lumMod val="85000"/>
                      </a:schemeClr>
                    </a:solidFill>
                  </a:tcPr>
                </a:tc>
                <a:tc>
                  <a:txBody>
                    <a:bodyPr/>
                    <a:lstStyle/>
                    <a:p>
                      <a:pPr marL="0" marR="0">
                        <a:lnSpc>
                          <a:spcPct val="107000"/>
                        </a:lnSpc>
                        <a:spcBef>
                          <a:spcPts val="0"/>
                        </a:spcBef>
                        <a:spcAft>
                          <a:spcPts val="0"/>
                        </a:spcAft>
                      </a:pPr>
                      <a:r>
                        <a:rPr lang="en-US" sz="1800" b="1" dirty="0">
                          <a:effectLst/>
                        </a:rPr>
                        <a:t>RP</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3361" marR="63361" marT="0" marB="0">
                    <a:solidFill>
                      <a:schemeClr val="bg1">
                        <a:lumMod val="85000"/>
                      </a:schemeClr>
                    </a:solidFill>
                  </a:tcPr>
                </a:tc>
                <a:tc>
                  <a:txBody>
                    <a:bodyPr/>
                    <a:lstStyle/>
                    <a:p>
                      <a:pPr marL="0" marR="0">
                        <a:lnSpc>
                          <a:spcPct val="107000"/>
                        </a:lnSpc>
                        <a:spcBef>
                          <a:spcPts val="0"/>
                        </a:spcBef>
                        <a:spcAft>
                          <a:spcPts val="0"/>
                        </a:spcAft>
                      </a:pPr>
                      <a:r>
                        <a:rPr lang="en-US" sz="1800" dirty="0">
                          <a:effectLst/>
                        </a:rPr>
                        <a:t>Ratios and proportional relationships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361" marR="63361" marT="0" marB="0">
                    <a:solidFill>
                      <a:schemeClr val="bg1">
                        <a:lumMod val="85000"/>
                      </a:schemeClr>
                    </a:solidFill>
                  </a:tcPr>
                </a:tc>
                <a:extLst>
                  <a:ext uri="{0D108BD9-81ED-4DB2-BD59-A6C34878D82A}">
                    <a16:rowId xmlns:a16="http://schemas.microsoft.com/office/drawing/2014/main" val="10001"/>
                  </a:ext>
                </a:extLst>
              </a:tr>
              <a:tr h="764713">
                <a:tc>
                  <a:txBody>
                    <a:bodyPr/>
                    <a:lstStyle/>
                    <a:p>
                      <a:pPr marL="0" marR="0">
                        <a:lnSpc>
                          <a:spcPct val="107000"/>
                        </a:lnSpc>
                        <a:spcBef>
                          <a:spcPts val="0"/>
                        </a:spcBef>
                        <a:spcAft>
                          <a:spcPts val="0"/>
                        </a:spcAft>
                      </a:pPr>
                      <a:r>
                        <a:rPr lang="en-US" sz="1800">
                          <a:solidFill>
                            <a:schemeClr val="tx1"/>
                          </a:solidFill>
                          <a:effectLst/>
                        </a:rPr>
                        <a:t>NF</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361" marR="63361" marT="0" marB="0">
                    <a:solidFill>
                      <a:schemeClr val="bg1">
                        <a:lumMod val="85000"/>
                      </a:schemeClr>
                    </a:solidFill>
                  </a:tcPr>
                </a:tc>
                <a:tc>
                  <a:txBody>
                    <a:bodyPr/>
                    <a:lstStyle/>
                    <a:p>
                      <a:pPr marL="0" marR="0">
                        <a:lnSpc>
                          <a:spcPct val="107000"/>
                        </a:lnSpc>
                        <a:spcBef>
                          <a:spcPts val="0"/>
                        </a:spcBef>
                        <a:spcAft>
                          <a:spcPts val="0"/>
                        </a:spcAft>
                      </a:pPr>
                      <a:r>
                        <a:rPr lang="en-US" sz="1800" dirty="0">
                          <a:effectLst/>
                        </a:rPr>
                        <a:t>Numbers and operations-fractions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361" marR="63361" marT="0" marB="0">
                    <a:solidFill>
                      <a:schemeClr val="bg1">
                        <a:lumMod val="85000"/>
                      </a:schemeClr>
                    </a:solidFill>
                  </a:tcPr>
                </a:tc>
                <a:tc>
                  <a:txBody>
                    <a:bodyPr/>
                    <a:lstStyle/>
                    <a:p>
                      <a:pPr marL="0" marR="0">
                        <a:lnSpc>
                          <a:spcPct val="107000"/>
                        </a:lnSpc>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361" marR="63361" marT="0" marB="0">
                    <a:solidFill>
                      <a:schemeClr val="bg1">
                        <a:lumMod val="85000"/>
                      </a:schemeClr>
                    </a:solidFill>
                  </a:tcPr>
                </a:tc>
                <a:tc>
                  <a:txBody>
                    <a:bodyPr/>
                    <a:lstStyle/>
                    <a:p>
                      <a:pPr marL="0" marR="0">
                        <a:lnSpc>
                          <a:spcPct val="107000"/>
                        </a:lnSpc>
                        <a:spcBef>
                          <a:spcPts val="0"/>
                        </a:spcBef>
                        <a:spcAft>
                          <a:spcPts val="0"/>
                        </a:spcAft>
                      </a:pPr>
                      <a:r>
                        <a:rPr lang="en-US" sz="1800" b="1" dirty="0">
                          <a:effectLst/>
                        </a:rPr>
                        <a:t>S-IC</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3361" marR="63361" marT="0" marB="0">
                    <a:solidFill>
                      <a:schemeClr val="bg1">
                        <a:lumMod val="85000"/>
                      </a:schemeClr>
                    </a:solidFill>
                  </a:tcPr>
                </a:tc>
                <a:tc>
                  <a:txBody>
                    <a:bodyPr/>
                    <a:lstStyle/>
                    <a:p>
                      <a:pPr marL="0" marR="0">
                        <a:lnSpc>
                          <a:spcPct val="107000"/>
                        </a:lnSpc>
                        <a:spcBef>
                          <a:spcPts val="0"/>
                        </a:spcBef>
                        <a:spcAft>
                          <a:spcPts val="0"/>
                        </a:spcAft>
                      </a:pPr>
                      <a:r>
                        <a:rPr lang="en-US" sz="1800" dirty="0">
                          <a:effectLst/>
                        </a:rPr>
                        <a:t>Statistics and probability-making inferences/justifying conclusions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361" marR="63361" marT="0" marB="0">
                    <a:solidFill>
                      <a:schemeClr val="bg1">
                        <a:lumMod val="85000"/>
                      </a:schemeClr>
                    </a:solidFill>
                  </a:tcPr>
                </a:tc>
                <a:extLst>
                  <a:ext uri="{0D108BD9-81ED-4DB2-BD59-A6C34878D82A}">
                    <a16:rowId xmlns:a16="http://schemas.microsoft.com/office/drawing/2014/main" val="10002"/>
                  </a:ext>
                </a:extLst>
              </a:tr>
              <a:tr h="764713">
                <a:tc>
                  <a:txBody>
                    <a:bodyPr/>
                    <a:lstStyle/>
                    <a:p>
                      <a:pPr marL="0" marR="0">
                        <a:lnSpc>
                          <a:spcPct val="107000"/>
                        </a:lnSpc>
                        <a:spcBef>
                          <a:spcPts val="0"/>
                        </a:spcBef>
                        <a:spcAft>
                          <a:spcPts val="0"/>
                        </a:spcAft>
                      </a:pPr>
                      <a:r>
                        <a:rPr lang="en-US" sz="1800">
                          <a:solidFill>
                            <a:schemeClr val="tx1"/>
                          </a:solidFill>
                          <a:effectLst/>
                        </a:rPr>
                        <a:t>N-RN</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361" marR="63361" marT="0" marB="0">
                    <a:solidFill>
                      <a:schemeClr val="bg1">
                        <a:lumMod val="85000"/>
                      </a:schemeClr>
                    </a:solidFill>
                  </a:tcPr>
                </a:tc>
                <a:tc>
                  <a:txBody>
                    <a:bodyPr/>
                    <a:lstStyle/>
                    <a:p>
                      <a:pPr marL="0" marR="0">
                        <a:lnSpc>
                          <a:spcPct val="107000"/>
                        </a:lnSpc>
                        <a:spcBef>
                          <a:spcPts val="0"/>
                        </a:spcBef>
                        <a:spcAft>
                          <a:spcPts val="0"/>
                        </a:spcAft>
                      </a:pPr>
                      <a:r>
                        <a:rPr lang="en-US" sz="1800" dirty="0">
                          <a:effectLst/>
                        </a:rPr>
                        <a:t>Real number system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361" marR="63361" marT="0" marB="0">
                    <a:solidFill>
                      <a:schemeClr val="bg1">
                        <a:lumMod val="85000"/>
                      </a:schemeClr>
                    </a:solidFill>
                  </a:tcPr>
                </a:tc>
                <a:tc>
                  <a:txBody>
                    <a:bodyPr/>
                    <a:lstStyle/>
                    <a:p>
                      <a:pPr marL="0" marR="0">
                        <a:lnSpc>
                          <a:spcPct val="107000"/>
                        </a:lnSpc>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361" marR="63361" marT="0" marB="0">
                    <a:solidFill>
                      <a:schemeClr val="bg1">
                        <a:lumMod val="85000"/>
                      </a:schemeClr>
                    </a:solidFill>
                  </a:tcPr>
                </a:tc>
                <a:tc>
                  <a:txBody>
                    <a:bodyPr/>
                    <a:lstStyle/>
                    <a:p>
                      <a:pPr marL="0" marR="0">
                        <a:lnSpc>
                          <a:spcPct val="107000"/>
                        </a:lnSpc>
                        <a:spcBef>
                          <a:spcPts val="0"/>
                        </a:spcBef>
                        <a:spcAft>
                          <a:spcPts val="0"/>
                        </a:spcAft>
                      </a:pPr>
                      <a:r>
                        <a:rPr lang="en-US" sz="1800" b="1" dirty="0">
                          <a:effectLst/>
                        </a:rPr>
                        <a:t>S-ID</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3361" marR="63361" marT="0" marB="0">
                    <a:solidFill>
                      <a:schemeClr val="bg1">
                        <a:lumMod val="85000"/>
                      </a:schemeClr>
                    </a:solidFill>
                  </a:tcPr>
                </a:tc>
                <a:tc>
                  <a:txBody>
                    <a:bodyPr/>
                    <a:lstStyle/>
                    <a:p>
                      <a:pPr marL="0" marR="0">
                        <a:lnSpc>
                          <a:spcPct val="107000"/>
                        </a:lnSpc>
                        <a:spcBef>
                          <a:spcPts val="0"/>
                        </a:spcBef>
                        <a:spcAft>
                          <a:spcPts val="0"/>
                        </a:spcAft>
                      </a:pPr>
                      <a:r>
                        <a:rPr lang="en-US" sz="1800" dirty="0">
                          <a:effectLst/>
                        </a:rPr>
                        <a:t>Statistics and probability-interpreting categorical and quantitative data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361" marR="63361" marT="0" marB="0">
                    <a:solidFill>
                      <a:schemeClr val="bg1">
                        <a:lumMod val="85000"/>
                      </a:schemeClr>
                    </a:solidFill>
                  </a:tcPr>
                </a:tc>
                <a:extLst>
                  <a:ext uri="{0D108BD9-81ED-4DB2-BD59-A6C34878D82A}">
                    <a16:rowId xmlns:a16="http://schemas.microsoft.com/office/drawing/2014/main" val="10003"/>
                  </a:ext>
                </a:extLst>
              </a:tr>
              <a:tr h="322317">
                <a:tc>
                  <a:txBody>
                    <a:bodyPr/>
                    <a:lstStyle/>
                    <a:p>
                      <a:pPr marL="0" marR="0">
                        <a:lnSpc>
                          <a:spcPct val="107000"/>
                        </a:lnSpc>
                        <a:spcBef>
                          <a:spcPts val="0"/>
                        </a:spcBef>
                        <a:spcAft>
                          <a:spcPts val="0"/>
                        </a:spcAft>
                      </a:pPr>
                      <a:r>
                        <a:rPr lang="en-US" sz="1800">
                          <a:solidFill>
                            <a:schemeClr val="tx1"/>
                          </a:solidFill>
                          <a:effectLst/>
                        </a:rPr>
                        <a:t>NS</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361" marR="63361" marT="0" marB="0">
                    <a:solidFill>
                      <a:schemeClr val="bg1">
                        <a:lumMod val="85000"/>
                      </a:schemeClr>
                    </a:solidFill>
                  </a:tcPr>
                </a:tc>
                <a:tc>
                  <a:txBody>
                    <a:bodyPr/>
                    <a:lstStyle/>
                    <a:p>
                      <a:pPr marL="0" marR="0">
                        <a:lnSpc>
                          <a:spcPct val="107000"/>
                        </a:lnSpc>
                        <a:spcBef>
                          <a:spcPts val="0"/>
                        </a:spcBef>
                        <a:spcAft>
                          <a:spcPts val="0"/>
                        </a:spcAft>
                      </a:pPr>
                      <a:r>
                        <a:rPr lang="en-US" sz="1800" dirty="0">
                          <a:effectLst/>
                        </a:rPr>
                        <a:t>Number systems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361" marR="63361" marT="0" marB="0">
                    <a:solidFill>
                      <a:schemeClr val="bg1">
                        <a:lumMod val="85000"/>
                      </a:schemeClr>
                    </a:solidFill>
                  </a:tcPr>
                </a:tc>
                <a:tc>
                  <a:txBody>
                    <a:bodyPr/>
                    <a:lstStyle/>
                    <a:p>
                      <a:pPr marL="0" marR="0">
                        <a:lnSpc>
                          <a:spcPct val="107000"/>
                        </a:lnSpc>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361" marR="63361" marT="0" marB="0">
                    <a:solidFill>
                      <a:schemeClr val="bg1">
                        <a:lumMod val="85000"/>
                      </a:schemeClr>
                    </a:solidFill>
                  </a:tcPr>
                </a:tc>
                <a:tc>
                  <a:txBody>
                    <a:bodyPr/>
                    <a:lstStyle/>
                    <a:p>
                      <a:pPr marL="0" marR="0">
                        <a:lnSpc>
                          <a:spcPct val="107000"/>
                        </a:lnSpc>
                        <a:spcBef>
                          <a:spcPts val="0"/>
                        </a:spcBef>
                        <a:spcAft>
                          <a:spcPts val="0"/>
                        </a:spcAft>
                      </a:pPr>
                      <a:r>
                        <a:rPr lang="en-US" sz="1800" b="1" dirty="0">
                          <a:solidFill>
                            <a:srgbClr val="003399"/>
                          </a:solidFill>
                          <a:effectLst/>
                        </a:rPr>
                        <a:t>SP</a:t>
                      </a:r>
                      <a:endParaRPr lang="en-US" sz="1800" b="1" dirty="0">
                        <a:solidFill>
                          <a:srgbClr val="003399"/>
                        </a:solidFill>
                        <a:effectLst/>
                        <a:latin typeface="Calibri" panose="020F0502020204030204" pitchFamily="34" charset="0"/>
                        <a:ea typeface="Calibri" panose="020F0502020204030204" pitchFamily="34" charset="0"/>
                        <a:cs typeface="Times New Roman" panose="02020603050405020304" pitchFamily="18" charset="0"/>
                      </a:endParaRPr>
                    </a:p>
                  </a:txBody>
                  <a:tcPr marL="63361" marR="63361" marT="0" marB="0">
                    <a:solidFill>
                      <a:schemeClr val="bg1">
                        <a:lumMod val="85000"/>
                      </a:schemeClr>
                    </a:solidFill>
                  </a:tcPr>
                </a:tc>
                <a:tc>
                  <a:txBody>
                    <a:bodyPr/>
                    <a:lstStyle/>
                    <a:p>
                      <a:pPr marL="0" marR="0">
                        <a:lnSpc>
                          <a:spcPct val="107000"/>
                        </a:lnSpc>
                        <a:spcBef>
                          <a:spcPts val="0"/>
                        </a:spcBef>
                        <a:spcAft>
                          <a:spcPts val="0"/>
                        </a:spcAft>
                      </a:pPr>
                      <a:r>
                        <a:rPr lang="en-US" sz="1800" dirty="0">
                          <a:effectLst/>
                        </a:rPr>
                        <a:t>Statistics and probability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361" marR="63361" marT="0" marB="0">
                    <a:solidFill>
                      <a:schemeClr val="bg1">
                        <a:lumMod val="85000"/>
                      </a:schemeClr>
                    </a:solidFill>
                  </a:tcPr>
                </a:tc>
                <a:extLst>
                  <a:ext uri="{0D108BD9-81ED-4DB2-BD59-A6C34878D82A}">
                    <a16:rowId xmlns:a16="http://schemas.microsoft.com/office/drawing/2014/main" val="10004"/>
                  </a:ext>
                </a:extLst>
              </a:tr>
              <a:tr h="322317">
                <a:tc>
                  <a:txBody>
                    <a:bodyPr/>
                    <a:lstStyle/>
                    <a:p>
                      <a:pPr marL="0" marR="0">
                        <a:lnSpc>
                          <a:spcPct val="107000"/>
                        </a:lnSpc>
                        <a:spcBef>
                          <a:spcPts val="0"/>
                        </a:spcBef>
                        <a:spcAft>
                          <a:spcPts val="0"/>
                        </a:spcAft>
                      </a:pPr>
                      <a:r>
                        <a:rPr lang="en-US" sz="1800" dirty="0">
                          <a:solidFill>
                            <a:schemeClr val="tx1"/>
                          </a:solidFill>
                          <a:effectLst/>
                        </a:rPr>
                        <a:t>N-Q</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361" marR="63361" marT="0" marB="0">
                    <a:solidFill>
                      <a:schemeClr val="bg1">
                        <a:lumMod val="85000"/>
                      </a:schemeClr>
                    </a:solidFill>
                  </a:tcPr>
                </a:tc>
                <a:tc>
                  <a:txBody>
                    <a:bodyPr/>
                    <a:lstStyle/>
                    <a:p>
                      <a:pPr marL="0" marR="0">
                        <a:lnSpc>
                          <a:spcPct val="107000"/>
                        </a:lnSpc>
                        <a:spcBef>
                          <a:spcPts val="0"/>
                        </a:spcBef>
                        <a:spcAft>
                          <a:spcPts val="0"/>
                        </a:spcAft>
                      </a:pPr>
                      <a:r>
                        <a:rPr lang="en-US" sz="1800" dirty="0">
                          <a:effectLst/>
                        </a:rPr>
                        <a:t>Number and quantity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361" marR="63361" marT="0" marB="0">
                    <a:solidFill>
                      <a:schemeClr val="bg1">
                        <a:lumMod val="85000"/>
                      </a:schemeClr>
                    </a:solidFill>
                  </a:tcPr>
                </a:tc>
                <a:tc>
                  <a:txBody>
                    <a:bodyPr/>
                    <a:lstStyle/>
                    <a:p>
                      <a:pPr marL="0" marR="0">
                        <a:lnSpc>
                          <a:spcPct val="107000"/>
                        </a:lnSpc>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361" marR="63361" marT="0" marB="0">
                    <a:solidFill>
                      <a:schemeClr val="bg1">
                        <a:lumMod val="85000"/>
                      </a:schemeClr>
                    </a:solidFill>
                  </a:tcPr>
                </a:tc>
                <a:tc>
                  <a:txBody>
                    <a:bodyPr/>
                    <a:lstStyle/>
                    <a:p>
                      <a:pPr marL="0" marR="0">
                        <a:lnSpc>
                          <a:spcPct val="107000"/>
                        </a:lnSpc>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361" marR="63361" marT="0" marB="0">
                    <a:solidFill>
                      <a:schemeClr val="bg1">
                        <a:lumMod val="85000"/>
                      </a:schemeClr>
                    </a:solidFill>
                  </a:tcPr>
                </a:tc>
                <a:tc>
                  <a:txBody>
                    <a:bodyPr/>
                    <a:lstStyle/>
                    <a:p>
                      <a:pPr marL="0" marR="0">
                        <a:lnSpc>
                          <a:spcPct val="107000"/>
                        </a:lnSpc>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361" marR="63361" marT="0" marB="0">
                    <a:solidFill>
                      <a:schemeClr val="bg1">
                        <a:lumMod val="85000"/>
                      </a:schemeClr>
                    </a:solidFill>
                  </a:tcPr>
                </a:tc>
                <a:extLst>
                  <a:ext uri="{0D108BD9-81ED-4DB2-BD59-A6C34878D82A}">
                    <a16:rowId xmlns:a16="http://schemas.microsoft.com/office/drawing/2014/main" val="10005"/>
                  </a:ext>
                </a:extLst>
              </a:tr>
            </a:tbl>
          </a:graphicData>
        </a:graphic>
      </p:graphicFrame>
      <p:sp>
        <p:nvSpPr>
          <p:cNvPr id="2" name="Title 1"/>
          <p:cNvSpPr>
            <a:spLocks noGrp="1"/>
          </p:cNvSpPr>
          <p:nvPr>
            <p:ph type="title"/>
          </p:nvPr>
        </p:nvSpPr>
        <p:spPr>
          <a:xfrm>
            <a:off x="152400" y="895350"/>
            <a:ext cx="8839200" cy="533400"/>
          </a:xfrm>
        </p:spPr>
        <p:txBody>
          <a:bodyPr>
            <a:normAutofit fontScale="90000"/>
          </a:bodyPr>
          <a:lstStyle/>
          <a:p>
            <a:r>
              <a:rPr lang="en-US" dirty="0"/>
              <a:t>Guide to Mathematics Essential Element Codes Continued</a:t>
            </a:r>
          </a:p>
        </p:txBody>
      </p:sp>
      <p:sp>
        <p:nvSpPr>
          <p:cNvPr id="6" name="Slide Number Placeholder 5"/>
          <p:cNvSpPr>
            <a:spLocks noGrp="1"/>
          </p:cNvSpPr>
          <p:nvPr>
            <p:ph type="sldNum" sz="quarter" idx="4"/>
          </p:nvPr>
        </p:nvSpPr>
        <p:spPr/>
        <p:txBody>
          <a:bodyPr/>
          <a:lstStyle/>
          <a:p>
            <a:fld id="{3B745311-16E5-4BEF-BFE6-36758A3427EB}" type="slidenum">
              <a:rPr lang="en-US" smtClean="0"/>
              <a:pPr/>
              <a:t>54</a:t>
            </a:fld>
            <a:endParaRPr lang="en-US"/>
          </a:p>
        </p:txBody>
      </p:sp>
    </p:spTree>
    <p:extLst>
      <p:ext uri="{BB962C8B-B14F-4D97-AF65-F5344CB8AC3E}">
        <p14:creationId xmlns:p14="http://schemas.microsoft.com/office/powerpoint/2010/main" val="13907390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152400" y="628650"/>
            <a:ext cx="8839200" cy="800100"/>
          </a:xfrm>
        </p:spPr>
        <p:txBody>
          <a:bodyPr>
            <a:normAutofit/>
          </a:bodyPr>
          <a:lstStyle/>
          <a:p>
            <a:pPr algn="ctr" eaLnBrk="1" hangingPunct="1"/>
            <a:r>
              <a:rPr lang="en-US" dirty="0">
                <a:latin typeface="+mn-lt"/>
                <a:ea typeface="+mn-ea"/>
                <a:cs typeface="Trebuchet MS"/>
              </a:rPr>
              <a:t>Essential Elements</a:t>
            </a:r>
          </a:p>
        </p:txBody>
      </p:sp>
      <p:sp>
        <p:nvSpPr>
          <p:cNvPr id="6" name="Slide Number Placeholder 5"/>
          <p:cNvSpPr>
            <a:spLocks noGrp="1"/>
          </p:cNvSpPr>
          <p:nvPr>
            <p:ph type="sldNum" sz="quarter" idx="4"/>
          </p:nvPr>
        </p:nvSpPr>
        <p:spPr/>
        <p:txBody>
          <a:bodyPr/>
          <a:lstStyle/>
          <a:p>
            <a:fld id="{3B745311-16E5-4BEF-BFE6-36758A3427EB}" type="slidenum">
              <a:rPr lang="en-US" smtClean="0"/>
              <a:pPr/>
              <a:t>55</a:t>
            </a:fld>
            <a:endParaRPr lang="en-US"/>
          </a:p>
        </p:txBody>
      </p:sp>
      <p:sp>
        <p:nvSpPr>
          <p:cNvPr id="7" name="Content Placeholder 2"/>
          <p:cNvSpPr>
            <a:spLocks noGrp="1"/>
          </p:cNvSpPr>
          <p:nvPr>
            <p:ph sz="quarter" idx="10"/>
          </p:nvPr>
        </p:nvSpPr>
        <p:spPr>
          <a:xfrm>
            <a:off x="304800" y="1352550"/>
            <a:ext cx="8534400" cy="3657600"/>
          </a:xfrm>
        </p:spPr>
        <p:txBody>
          <a:bodyPr>
            <a:normAutofit fontScale="92500"/>
          </a:bodyPr>
          <a:lstStyle/>
          <a:p>
            <a:pPr marL="0" indent="0">
              <a:buNone/>
            </a:pPr>
            <a:r>
              <a:rPr lang="en-US" dirty="0"/>
              <a:t>Essential Elements are specific statements of knowledge and skills that are linked to the grade‐level expectations and stand on their own as important learning targets for students with the most significant cognitive disabilities. Essential Elements were developed to align with College and Career Readiness standards at each grade level.</a:t>
            </a:r>
          </a:p>
          <a:p>
            <a:pPr marL="0" indent="0" algn="r">
              <a:buNone/>
            </a:pPr>
            <a:r>
              <a:rPr lang="en-US" sz="1500" dirty="0">
                <a:hlinkClick r:id="rId3"/>
              </a:rPr>
              <a:t>Adapted from http://dynamiclearningmaps.org</a:t>
            </a:r>
            <a:endParaRPr lang="en-US" sz="1500" dirty="0"/>
          </a:p>
        </p:txBody>
      </p:sp>
    </p:spTree>
    <p:extLst>
      <p:ext uri="{BB962C8B-B14F-4D97-AF65-F5344CB8AC3E}">
        <p14:creationId xmlns:p14="http://schemas.microsoft.com/office/powerpoint/2010/main" val="27026655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normAutofit fontScale="77500" lnSpcReduction="20000"/>
          </a:bodyPr>
          <a:lstStyle/>
          <a:p>
            <a:pPr>
              <a:defRPr/>
            </a:pPr>
            <a:r>
              <a:rPr lang="en-US" sz="3300" dirty="0"/>
              <a:t>Define </a:t>
            </a:r>
            <a:r>
              <a:rPr lang="en-US" sz="3300" b="1" dirty="0"/>
              <a:t>essential differences </a:t>
            </a:r>
            <a:r>
              <a:rPr lang="en-US" sz="3300" dirty="0"/>
              <a:t>from grade to grade in </a:t>
            </a:r>
          </a:p>
          <a:p>
            <a:pPr lvl="1">
              <a:defRPr/>
            </a:pPr>
            <a:r>
              <a:rPr lang="en-US" sz="3300" dirty="0"/>
              <a:t>cognitive demand</a:t>
            </a:r>
          </a:p>
          <a:p>
            <a:pPr lvl="1">
              <a:defRPr/>
            </a:pPr>
            <a:r>
              <a:rPr lang="en-US" sz="3300" dirty="0"/>
              <a:t>content knowledge</a:t>
            </a:r>
          </a:p>
          <a:p>
            <a:pPr lvl="1">
              <a:defRPr/>
            </a:pPr>
            <a:r>
              <a:rPr lang="en-US" sz="3300" dirty="0"/>
              <a:t>skills-based expectations</a:t>
            </a:r>
          </a:p>
          <a:p>
            <a:pPr>
              <a:defRPr/>
            </a:pPr>
            <a:r>
              <a:rPr lang="en-US" sz="3300" dirty="0"/>
              <a:t>Identify the </a:t>
            </a:r>
            <a:r>
              <a:rPr lang="en-US" sz="3300" b="1" dirty="0"/>
              <a:t>key elements </a:t>
            </a:r>
            <a:r>
              <a:rPr lang="en-US" sz="3300" dirty="0"/>
              <a:t>essential for each grade level</a:t>
            </a:r>
          </a:p>
          <a:p>
            <a:pPr lvl="1">
              <a:defRPr/>
            </a:pPr>
            <a:r>
              <a:rPr lang="en-US" sz="3300" dirty="0"/>
              <a:t>Not necessarily a one-to-one relationship with Missouri Learning Standards</a:t>
            </a:r>
          </a:p>
          <a:p>
            <a:pPr>
              <a:defRPr/>
            </a:pPr>
            <a:r>
              <a:rPr lang="en-US" sz="3300" dirty="0"/>
              <a:t>Aligned across and between grades</a:t>
            </a:r>
          </a:p>
          <a:p>
            <a:pPr>
              <a:defRPr/>
            </a:pPr>
            <a:endParaRPr lang="en-US" dirty="0"/>
          </a:p>
        </p:txBody>
      </p:sp>
      <p:sp>
        <p:nvSpPr>
          <p:cNvPr id="2" name="Title 1"/>
          <p:cNvSpPr>
            <a:spLocks noGrp="1"/>
          </p:cNvSpPr>
          <p:nvPr>
            <p:ph type="title"/>
          </p:nvPr>
        </p:nvSpPr>
        <p:spPr/>
        <p:txBody>
          <a:bodyPr>
            <a:normAutofit/>
          </a:bodyPr>
          <a:lstStyle/>
          <a:p>
            <a:pPr algn="ctr">
              <a:defRPr/>
            </a:pPr>
            <a:r>
              <a:rPr lang="en-US" sz="3600" dirty="0"/>
              <a:t>Essential Elements: Design Priorities</a:t>
            </a:r>
          </a:p>
        </p:txBody>
      </p:sp>
      <p:sp>
        <p:nvSpPr>
          <p:cNvPr id="6" name="Slide Number Placeholder 5"/>
          <p:cNvSpPr>
            <a:spLocks noGrp="1"/>
          </p:cNvSpPr>
          <p:nvPr>
            <p:ph type="sldNum" sz="quarter" idx="4"/>
          </p:nvPr>
        </p:nvSpPr>
        <p:spPr/>
        <p:txBody>
          <a:bodyPr/>
          <a:lstStyle/>
          <a:p>
            <a:fld id="{3B745311-16E5-4BEF-BFE6-36758A3427EB}" type="slidenum">
              <a:rPr lang="en-US" smtClean="0"/>
              <a:pPr/>
              <a:t>56</a:t>
            </a:fld>
            <a:endParaRPr lang="en-US"/>
          </a:p>
        </p:txBody>
      </p:sp>
    </p:spTree>
    <p:extLst>
      <p:ext uri="{BB962C8B-B14F-4D97-AF65-F5344CB8AC3E}">
        <p14:creationId xmlns:p14="http://schemas.microsoft.com/office/powerpoint/2010/main" val="3944880407"/>
      </p:ext>
    </p:extLst>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857250"/>
            <a:ext cx="8839200" cy="800100"/>
          </a:xfrm>
        </p:spPr>
        <p:txBody>
          <a:bodyPr>
            <a:noAutofit/>
          </a:bodyPr>
          <a:lstStyle/>
          <a:p>
            <a:pPr>
              <a:defRPr/>
            </a:pPr>
            <a:r>
              <a:rPr lang="en-US" dirty="0"/>
              <a:t>Missouri Learning Standards and Essential Elements Crosswalks</a:t>
            </a:r>
            <a:endParaRPr lang="en-US" b="1" dirty="0"/>
          </a:p>
        </p:txBody>
      </p:sp>
      <p:sp>
        <p:nvSpPr>
          <p:cNvPr id="5" name="Slide Number Placeholder 4"/>
          <p:cNvSpPr>
            <a:spLocks noGrp="1"/>
          </p:cNvSpPr>
          <p:nvPr>
            <p:ph type="sldNum" sz="quarter" idx="4"/>
          </p:nvPr>
        </p:nvSpPr>
        <p:spPr/>
        <p:txBody>
          <a:bodyPr/>
          <a:lstStyle/>
          <a:p>
            <a:fld id="{3B745311-16E5-4BEF-BFE6-36758A3427EB}" type="slidenum">
              <a:rPr lang="en-US" smtClean="0"/>
              <a:pPr/>
              <a:t>57</a:t>
            </a:fld>
            <a:endParaRPr lang="en-US"/>
          </a:p>
        </p:txBody>
      </p:sp>
      <p:sp>
        <p:nvSpPr>
          <p:cNvPr id="6" name="Content Placeholder 3"/>
          <p:cNvSpPr>
            <a:spLocks noGrp="1"/>
          </p:cNvSpPr>
          <p:nvPr>
            <p:ph sz="quarter" idx="4294967295"/>
          </p:nvPr>
        </p:nvSpPr>
        <p:spPr>
          <a:xfrm>
            <a:off x="228600" y="2038350"/>
            <a:ext cx="7315200" cy="2819400"/>
          </a:xfrm>
          <a:prstGeom prst="rect">
            <a:avLst/>
          </a:prstGeom>
        </p:spPr>
        <p:txBody>
          <a:bodyPr>
            <a:normAutofit lnSpcReduction="10000"/>
          </a:bodyPr>
          <a:lstStyle/>
          <a:p>
            <a:r>
              <a:rPr lang="en-US" dirty="0"/>
              <a:t>Assessment</a:t>
            </a:r>
          </a:p>
          <a:p>
            <a:r>
              <a:rPr lang="en-US" dirty="0"/>
              <a:t>Curriculum</a:t>
            </a:r>
          </a:p>
          <a:p>
            <a:r>
              <a:rPr lang="en-US" dirty="0"/>
              <a:t>Quick Links: Missouri Learning Standard</a:t>
            </a:r>
          </a:p>
          <a:p>
            <a:r>
              <a:rPr lang="en-US" dirty="0"/>
              <a:t>Alternate</a:t>
            </a:r>
          </a:p>
          <a:p>
            <a:r>
              <a:rPr lang="en-US" dirty="0"/>
              <a:t>Crosswalk</a:t>
            </a:r>
          </a:p>
        </p:txBody>
      </p:sp>
    </p:spTree>
    <p:extLst>
      <p:ext uri="{BB962C8B-B14F-4D97-AF65-F5344CB8AC3E}">
        <p14:creationId xmlns:p14="http://schemas.microsoft.com/office/powerpoint/2010/main" val="11731572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Content Placeholder 2"/>
          <p:cNvSpPr>
            <a:spLocks noGrp="1"/>
          </p:cNvSpPr>
          <p:nvPr>
            <p:ph sz="quarter" idx="10"/>
          </p:nvPr>
        </p:nvSpPr>
        <p:spPr/>
        <p:txBody>
          <a:bodyPr>
            <a:normAutofit lnSpcReduction="10000"/>
          </a:bodyPr>
          <a:lstStyle/>
          <a:p>
            <a:r>
              <a:rPr lang="en-US" altLang="en-US" sz="3000" dirty="0"/>
              <a:t>Replacements for the College and Career Readiness Standards</a:t>
            </a:r>
          </a:p>
          <a:p>
            <a:r>
              <a:rPr lang="en-US" altLang="en-US" sz="3000" dirty="0"/>
              <a:t>Downward extensions </a:t>
            </a:r>
          </a:p>
          <a:p>
            <a:r>
              <a:rPr lang="en-US" altLang="en-US" sz="3000" dirty="0"/>
              <a:t>Statements of functional skills</a:t>
            </a:r>
          </a:p>
          <a:p>
            <a:r>
              <a:rPr lang="en-US" altLang="en-US" sz="3000" dirty="0"/>
              <a:t>Restated as IEP goals or benchmarks</a:t>
            </a:r>
          </a:p>
          <a:p>
            <a:pPr marL="0" indent="0">
              <a:buNone/>
            </a:pPr>
            <a:endParaRPr lang="en-US" altLang="en-US" sz="3000" dirty="0"/>
          </a:p>
          <a:p>
            <a:pPr marL="0" indent="0" algn="r">
              <a:buNone/>
            </a:pPr>
            <a:r>
              <a:rPr lang="en-US" sz="1800" dirty="0">
                <a:hlinkClick r:id="rId3"/>
              </a:rPr>
              <a:t>http://dese.mo.gov/college-career-readiness/assessment/map-a</a:t>
            </a:r>
            <a:endParaRPr lang="en-US" altLang="en-US" sz="1800" dirty="0"/>
          </a:p>
        </p:txBody>
      </p:sp>
      <p:sp>
        <p:nvSpPr>
          <p:cNvPr id="2" name="Title 1"/>
          <p:cNvSpPr>
            <a:spLocks noGrp="1"/>
          </p:cNvSpPr>
          <p:nvPr>
            <p:ph type="title"/>
          </p:nvPr>
        </p:nvSpPr>
        <p:spPr>
          <a:xfrm>
            <a:off x="152400" y="628650"/>
            <a:ext cx="8839200" cy="800100"/>
          </a:xfrm>
        </p:spPr>
        <p:txBody>
          <a:bodyPr>
            <a:noAutofit/>
          </a:bodyPr>
          <a:lstStyle/>
          <a:p>
            <a:pPr>
              <a:defRPr/>
            </a:pPr>
            <a:r>
              <a:rPr lang="en-US" dirty="0"/>
              <a:t>Essential Elements are Not</a:t>
            </a:r>
            <a:endParaRPr lang="en-US" b="1" dirty="0"/>
          </a:p>
        </p:txBody>
      </p:sp>
      <p:sp>
        <p:nvSpPr>
          <p:cNvPr id="30724" name="TextBox 2"/>
          <p:cNvSpPr txBox="1">
            <a:spLocks noChangeArrowheads="1"/>
          </p:cNvSpPr>
          <p:nvPr/>
        </p:nvSpPr>
        <p:spPr bwMode="auto">
          <a:xfrm rot="-1632110">
            <a:off x="6536817" y="2746689"/>
            <a:ext cx="254652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itchFamily="34" charset="0"/>
                <a:cs typeface="Arial" pitchFamily="34" charset="0"/>
              </a:defRPr>
            </a:lvl1pPr>
            <a:lvl2pPr marL="742950" indent="-285750">
              <a:defRPr sz="2000">
                <a:solidFill>
                  <a:schemeClr val="tx1"/>
                </a:solidFill>
                <a:latin typeface="Arial" pitchFamily="34" charset="0"/>
                <a:cs typeface="Arial" pitchFamily="34" charset="0"/>
              </a:defRPr>
            </a:lvl2pPr>
            <a:lvl3pPr marL="1143000" indent="-228600">
              <a:defRPr sz="2000">
                <a:solidFill>
                  <a:schemeClr val="tx1"/>
                </a:solidFill>
                <a:latin typeface="Arial" pitchFamily="34" charset="0"/>
                <a:cs typeface="Arial" pitchFamily="34" charset="0"/>
              </a:defRPr>
            </a:lvl3pPr>
            <a:lvl4pPr marL="1600200" indent="-228600">
              <a:defRPr sz="2000">
                <a:solidFill>
                  <a:schemeClr val="tx1"/>
                </a:solidFill>
                <a:latin typeface="Arial" pitchFamily="34" charset="0"/>
                <a:cs typeface="Arial" pitchFamily="34" charset="0"/>
              </a:defRPr>
            </a:lvl4pPr>
            <a:lvl5pPr marL="2057400" indent="-228600">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cs typeface="Arial" pitchFamily="34" charset="0"/>
              </a:defRPr>
            </a:lvl9pPr>
          </a:lstStyle>
          <a:p>
            <a:r>
              <a:rPr lang="en-US" altLang="en-US" sz="3300" b="1" dirty="0">
                <a:solidFill>
                  <a:schemeClr val="tx2"/>
                </a:solidFill>
              </a:rPr>
              <a:t>Remember!</a:t>
            </a:r>
          </a:p>
        </p:txBody>
      </p:sp>
      <p:sp>
        <p:nvSpPr>
          <p:cNvPr id="5" name="Slide Number Placeholder 4"/>
          <p:cNvSpPr>
            <a:spLocks noGrp="1"/>
          </p:cNvSpPr>
          <p:nvPr>
            <p:ph type="sldNum" sz="quarter" idx="4"/>
          </p:nvPr>
        </p:nvSpPr>
        <p:spPr/>
        <p:txBody>
          <a:bodyPr/>
          <a:lstStyle/>
          <a:p>
            <a:fld id="{3B745311-16E5-4BEF-BFE6-36758A3427EB}" type="slidenum">
              <a:rPr lang="en-US" smtClean="0"/>
              <a:pPr/>
              <a:t>58</a:t>
            </a:fld>
            <a:endParaRPr lang="en-US"/>
          </a:p>
        </p:txBody>
      </p:sp>
    </p:spTree>
    <p:extLst>
      <p:ext uri="{BB962C8B-B14F-4D97-AF65-F5344CB8AC3E}">
        <p14:creationId xmlns:p14="http://schemas.microsoft.com/office/powerpoint/2010/main" val="11575332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normAutofit fontScale="92500" lnSpcReduction="10000"/>
          </a:bodyPr>
          <a:lstStyle/>
          <a:p>
            <a:pPr marL="89154" indent="0">
              <a:buNone/>
              <a:defRPr/>
            </a:pPr>
            <a:r>
              <a:rPr lang="en-US" sz="3300" dirty="0"/>
              <a:t>What is a Node?</a:t>
            </a:r>
          </a:p>
          <a:p>
            <a:pPr>
              <a:defRPr/>
            </a:pPr>
            <a:r>
              <a:rPr lang="en-US" sz="3300" dirty="0"/>
              <a:t>Represent discrete knowledge, skills, and understandings that were drawn from Mathematics and English Language Arts research.</a:t>
            </a:r>
          </a:p>
          <a:p>
            <a:pPr>
              <a:defRPr/>
            </a:pPr>
            <a:r>
              <a:rPr lang="en-US" sz="3300" b="1" dirty="0"/>
              <a:t>***Every box on the Mini-Map is a Node of learning.</a:t>
            </a:r>
          </a:p>
          <a:p>
            <a:pPr marL="0" indent="0" algn="r">
              <a:buNone/>
              <a:defRPr/>
            </a:pPr>
            <a:r>
              <a:rPr lang="en-US" sz="1950" dirty="0">
                <a:hlinkClick r:id="rId3"/>
              </a:rPr>
              <a:t>http://dynamiclearningmaps.org/content/educator-resource</a:t>
            </a:r>
            <a:r>
              <a:rPr lang="en-US" sz="1950" dirty="0"/>
              <a:t>/</a:t>
            </a:r>
          </a:p>
          <a:p>
            <a:pPr>
              <a:defRPr/>
            </a:pPr>
            <a:endParaRPr lang="en-US" sz="3300" dirty="0"/>
          </a:p>
        </p:txBody>
      </p:sp>
      <p:sp>
        <p:nvSpPr>
          <p:cNvPr id="2" name="Title 1"/>
          <p:cNvSpPr>
            <a:spLocks noGrp="1"/>
          </p:cNvSpPr>
          <p:nvPr>
            <p:ph type="title"/>
          </p:nvPr>
        </p:nvSpPr>
        <p:spPr>
          <a:xfrm>
            <a:off x="152400" y="628650"/>
            <a:ext cx="8839200" cy="800100"/>
          </a:xfrm>
        </p:spPr>
        <p:txBody>
          <a:bodyPr>
            <a:normAutofit/>
          </a:bodyPr>
          <a:lstStyle/>
          <a:p>
            <a:pPr>
              <a:defRPr/>
            </a:pPr>
            <a:r>
              <a:rPr lang="en-US" sz="3750" dirty="0"/>
              <a:t>Every Essential Element has Multiple Nodes</a:t>
            </a:r>
          </a:p>
        </p:txBody>
      </p:sp>
      <p:sp>
        <p:nvSpPr>
          <p:cNvPr id="6" name="Slide Number Placeholder 5"/>
          <p:cNvSpPr>
            <a:spLocks noGrp="1"/>
          </p:cNvSpPr>
          <p:nvPr>
            <p:ph type="sldNum" sz="quarter" idx="4"/>
          </p:nvPr>
        </p:nvSpPr>
        <p:spPr/>
        <p:txBody>
          <a:bodyPr/>
          <a:lstStyle/>
          <a:p>
            <a:fld id="{3B745311-16E5-4BEF-BFE6-36758A3427EB}" type="slidenum">
              <a:rPr lang="en-US" smtClean="0"/>
              <a:pPr/>
              <a:t>59</a:t>
            </a:fld>
            <a:endParaRPr lang="en-US"/>
          </a:p>
        </p:txBody>
      </p:sp>
    </p:spTree>
    <p:extLst>
      <p:ext uri="{BB962C8B-B14F-4D97-AF65-F5344CB8AC3E}">
        <p14:creationId xmlns:p14="http://schemas.microsoft.com/office/powerpoint/2010/main" val="6554698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type="body" idx="4294967295"/>
          </p:nvPr>
        </p:nvSpPr>
        <p:spPr>
          <a:xfrm>
            <a:off x="457200" y="971550"/>
            <a:ext cx="8229600" cy="3314700"/>
          </a:xfrm>
        </p:spPr>
        <p:txBody>
          <a:bodyPr>
            <a:normAutofit/>
          </a:bodyPr>
          <a:lstStyle/>
          <a:p>
            <a:pPr marL="112712" indent="0">
              <a:buNone/>
            </a:pPr>
            <a:r>
              <a:rPr lang="en-US" sz="2800" b="1" u="sng" dirty="0"/>
              <a:t>Preparation Activity for Participants</a:t>
            </a:r>
          </a:p>
          <a:p>
            <a:pPr marL="749300" indent="-404813"/>
            <a:r>
              <a:rPr lang="en-US" sz="2400" dirty="0"/>
              <a:t>Presenter should consider how to make workshop relevant to participant’s context.</a:t>
            </a:r>
          </a:p>
          <a:p>
            <a:pPr marL="749300" indent="-404813"/>
            <a:r>
              <a:rPr lang="en-US" sz="2400" dirty="0"/>
              <a:t>Will you be presenting to small school districts with one special education teacher, larger districts with more than one teacher, or a combination? </a:t>
            </a:r>
          </a:p>
          <a:p>
            <a:pPr marL="749300" indent="-404813"/>
            <a:r>
              <a:rPr lang="en-US" sz="2400" dirty="0"/>
              <a:t>What will be the grade level/grade spans will be represented in your audience?</a:t>
            </a:r>
          </a:p>
          <a:p>
            <a:pPr marL="749300" lvl="3" indent="-404813">
              <a:buFont typeface="Arial" panose="020B0604020202020204" pitchFamily="34" charset="0"/>
              <a:buChar char="•"/>
            </a:pPr>
            <a:endParaRPr lang="en-US" dirty="0"/>
          </a:p>
        </p:txBody>
      </p:sp>
      <p:sp>
        <p:nvSpPr>
          <p:cNvPr id="4" name="Slide Number Placeholder 3"/>
          <p:cNvSpPr>
            <a:spLocks noGrp="1"/>
          </p:cNvSpPr>
          <p:nvPr>
            <p:ph type="sldNum" idx="4294967295"/>
          </p:nvPr>
        </p:nvSpPr>
        <p:spPr>
          <a:xfrm>
            <a:off x="8382000" y="209550"/>
            <a:ext cx="762000" cy="274638"/>
          </a:xfrm>
          <a:prstGeom prst="rect">
            <a:avLst/>
          </a:prstGeom>
        </p:spPr>
        <p:txBody>
          <a:bodyPr/>
          <a:lstStyle/>
          <a:p>
            <a:pPr marL="0" lvl="0" indent="0">
              <a:spcBef>
                <a:spcPts val="0"/>
              </a:spcBef>
              <a:spcAft>
                <a:spcPts val="0"/>
              </a:spcAft>
              <a:buNone/>
            </a:pPr>
            <a:fld id="{00000000-1234-1234-1234-123412341234}" type="slidenum">
              <a:rPr lang="en-US" sz="1200" smtClean="0">
                <a:solidFill>
                  <a:schemeClr val="tx1"/>
                </a:solidFill>
              </a:rPr>
              <a:t>6</a:t>
            </a:fld>
            <a:endParaRPr lang="en-US" sz="1200" dirty="0">
              <a:solidFill>
                <a:schemeClr val="tx1"/>
              </a:solidFill>
            </a:endParaRPr>
          </a:p>
        </p:txBody>
      </p:sp>
      <p:sp>
        <p:nvSpPr>
          <p:cNvPr id="5" name="Title 1"/>
          <p:cNvSpPr txBox="1">
            <a:spLocks/>
          </p:cNvSpPr>
          <p:nvPr/>
        </p:nvSpPr>
        <p:spPr>
          <a:xfrm>
            <a:off x="0" y="133350"/>
            <a:ext cx="9144000" cy="8001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a:solidFill>
                  <a:schemeClr val="tx1"/>
                </a:solidFill>
                <a:latin typeface="+mj-lt"/>
                <a:ea typeface="+mj-ea"/>
                <a:cs typeface="+mj-cs"/>
              </a:defRPr>
            </a:lvl1pPr>
          </a:lstStyle>
          <a:p>
            <a:r>
              <a:rPr lang="en-US" dirty="0">
                <a:ln w="22225">
                  <a:solidFill>
                    <a:schemeClr val="tx2"/>
                  </a:solidFill>
                  <a:prstDash val="solid"/>
                </a:ln>
                <a:solidFill>
                  <a:srgbClr val="004B8E"/>
                </a:solidFill>
              </a:rPr>
              <a:t>For Presenter Only</a:t>
            </a:r>
            <a:endParaRPr lang="en-US" dirty="0"/>
          </a:p>
        </p:txBody>
      </p:sp>
    </p:spTree>
    <p:extLst>
      <p:ext uri="{BB962C8B-B14F-4D97-AF65-F5344CB8AC3E}">
        <p14:creationId xmlns:p14="http://schemas.microsoft.com/office/powerpoint/2010/main" val="3934167539"/>
      </p:ext>
    </p:extLst>
  </p:cSld>
  <p:clrMapOvr>
    <a:overrideClrMapping bg1="lt1" tx1="dk1" bg2="lt2" tx2="dk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lnSpcReduction="10000"/>
          </a:bodyPr>
          <a:lstStyle/>
          <a:p>
            <a:r>
              <a:rPr lang="en-US" dirty="0"/>
              <a:t>Initial precursor</a:t>
            </a:r>
          </a:p>
          <a:p>
            <a:r>
              <a:rPr lang="en-US" dirty="0"/>
              <a:t>Distal precursor</a:t>
            </a:r>
          </a:p>
          <a:p>
            <a:r>
              <a:rPr lang="en-US" dirty="0"/>
              <a:t>Proximal precursor</a:t>
            </a:r>
          </a:p>
          <a:p>
            <a:r>
              <a:rPr lang="en-US" dirty="0"/>
              <a:t>Target (at the Essential Element level)</a:t>
            </a:r>
          </a:p>
          <a:p>
            <a:r>
              <a:rPr lang="en-US" dirty="0"/>
              <a:t>Successor (Getting closer to Grade Level Standard) </a:t>
            </a:r>
          </a:p>
        </p:txBody>
      </p:sp>
      <p:sp>
        <p:nvSpPr>
          <p:cNvPr id="3" name="Title 2"/>
          <p:cNvSpPr>
            <a:spLocks noGrp="1"/>
          </p:cNvSpPr>
          <p:nvPr>
            <p:ph type="title"/>
          </p:nvPr>
        </p:nvSpPr>
        <p:spPr>
          <a:xfrm>
            <a:off x="152400" y="628650"/>
            <a:ext cx="8839200" cy="800100"/>
          </a:xfrm>
        </p:spPr>
        <p:txBody>
          <a:bodyPr/>
          <a:lstStyle/>
          <a:p>
            <a:r>
              <a:rPr lang="en-US" dirty="0"/>
              <a:t>Five Linkage Levels for ELA and Math</a:t>
            </a:r>
          </a:p>
        </p:txBody>
      </p:sp>
      <p:sp>
        <p:nvSpPr>
          <p:cNvPr id="4" name="Slide Number Placeholder 3"/>
          <p:cNvSpPr>
            <a:spLocks noGrp="1"/>
          </p:cNvSpPr>
          <p:nvPr>
            <p:ph type="sldNum" sz="quarter" idx="4"/>
          </p:nvPr>
        </p:nvSpPr>
        <p:spPr/>
        <p:txBody>
          <a:bodyPr/>
          <a:lstStyle/>
          <a:p>
            <a:fld id="{3B745311-16E5-4BEF-BFE6-36758A3427EB}" type="slidenum">
              <a:rPr lang="en-US" smtClean="0"/>
              <a:pPr/>
              <a:t>60</a:t>
            </a:fld>
            <a:endParaRPr lang="en-US"/>
          </a:p>
        </p:txBody>
      </p:sp>
    </p:spTree>
    <p:extLst>
      <p:ext uri="{BB962C8B-B14F-4D97-AF65-F5344CB8AC3E}">
        <p14:creationId xmlns:p14="http://schemas.microsoft.com/office/powerpoint/2010/main" val="31109619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52400" y="1428750"/>
            <a:ext cx="8839200" cy="3714750"/>
          </a:xfrm>
        </p:spPr>
        <p:txBody>
          <a:bodyPr>
            <a:normAutofit fontScale="85000" lnSpcReduction="20000"/>
          </a:bodyPr>
          <a:lstStyle/>
          <a:p>
            <a:pPr marL="0" lvl="0" indent="0" algn="ctr">
              <a:spcBef>
                <a:spcPts val="0"/>
              </a:spcBef>
              <a:buClrTx/>
              <a:buNone/>
              <a:defRPr/>
            </a:pPr>
            <a:r>
              <a:rPr lang="en-US" dirty="0">
                <a:hlinkClick r:id="rId3"/>
              </a:rPr>
              <a:t>www.dese.mo.gov</a:t>
            </a:r>
            <a:endParaRPr lang="en-US" dirty="0"/>
          </a:p>
          <a:p>
            <a:r>
              <a:rPr lang="en-US" dirty="0"/>
              <a:t>Assessment tab</a:t>
            </a:r>
          </a:p>
          <a:p>
            <a:r>
              <a:rPr lang="en-US" dirty="0"/>
              <a:t>MAP-A tab</a:t>
            </a:r>
          </a:p>
          <a:p>
            <a:r>
              <a:rPr lang="en-US" dirty="0"/>
              <a:t>Resources (scroll down to tab)</a:t>
            </a:r>
          </a:p>
          <a:p>
            <a:r>
              <a:rPr lang="en-US" dirty="0"/>
              <a:t>Click on DLM Resources: ELA or Math </a:t>
            </a:r>
          </a:p>
          <a:p>
            <a:r>
              <a:rPr lang="en-US" dirty="0"/>
              <a:t>Click on ELA or Math icon</a:t>
            </a:r>
          </a:p>
          <a:p>
            <a:r>
              <a:rPr lang="en-US" dirty="0"/>
              <a:t>Currently tested Essential Elements</a:t>
            </a:r>
            <a:br>
              <a:rPr lang="en-US" dirty="0"/>
            </a:br>
            <a:endParaRPr lang="en-US" dirty="0"/>
          </a:p>
          <a:p>
            <a:pPr marL="112712" indent="0">
              <a:buNone/>
            </a:pPr>
            <a:r>
              <a:rPr lang="en-US" sz="1900" dirty="0"/>
              <a:t>					https://dynamiclearningmaps.org/erp_ie</a:t>
            </a:r>
          </a:p>
          <a:p>
            <a:endParaRPr lang="en-US" dirty="0"/>
          </a:p>
          <a:p>
            <a:endParaRPr lang="en-US" dirty="0"/>
          </a:p>
          <a:p>
            <a:endParaRPr lang="en-US" dirty="0"/>
          </a:p>
        </p:txBody>
      </p:sp>
      <p:sp>
        <p:nvSpPr>
          <p:cNvPr id="2" name="Title 1"/>
          <p:cNvSpPr>
            <a:spLocks noGrp="1"/>
          </p:cNvSpPr>
          <p:nvPr>
            <p:ph type="title"/>
          </p:nvPr>
        </p:nvSpPr>
        <p:spPr>
          <a:xfrm>
            <a:off x="152400" y="628650"/>
            <a:ext cx="8839200" cy="800100"/>
          </a:xfrm>
        </p:spPr>
        <p:txBody>
          <a:bodyPr>
            <a:normAutofit/>
          </a:bodyPr>
          <a:lstStyle/>
          <a:p>
            <a:r>
              <a:rPr lang="en-US" dirty="0"/>
              <a:t>FINDING the Linkage Level and Nodes </a:t>
            </a:r>
          </a:p>
        </p:txBody>
      </p:sp>
      <p:sp>
        <p:nvSpPr>
          <p:cNvPr id="6" name="Slide Number Placeholder 5"/>
          <p:cNvSpPr>
            <a:spLocks noGrp="1"/>
          </p:cNvSpPr>
          <p:nvPr>
            <p:ph type="sldNum" sz="quarter" idx="4"/>
          </p:nvPr>
        </p:nvSpPr>
        <p:spPr/>
        <p:txBody>
          <a:bodyPr/>
          <a:lstStyle/>
          <a:p>
            <a:fld id="{3B745311-16E5-4BEF-BFE6-36758A3427EB}" type="slidenum">
              <a:rPr lang="en-US" smtClean="0"/>
              <a:pPr/>
              <a:t>61</a:t>
            </a:fld>
            <a:endParaRPr lang="en-US"/>
          </a:p>
        </p:txBody>
      </p:sp>
    </p:spTree>
    <p:extLst>
      <p:ext uri="{BB962C8B-B14F-4D97-AF65-F5344CB8AC3E}">
        <p14:creationId xmlns:p14="http://schemas.microsoft.com/office/powerpoint/2010/main" val="4118429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28650"/>
            <a:ext cx="8839200" cy="800100"/>
          </a:xfrm>
        </p:spPr>
        <p:txBody>
          <a:bodyPr>
            <a:normAutofit/>
          </a:bodyPr>
          <a:lstStyle/>
          <a:p>
            <a:r>
              <a:rPr lang="en-US" dirty="0"/>
              <a:t>What Are Blueprints?</a:t>
            </a:r>
          </a:p>
        </p:txBody>
      </p:sp>
      <p:sp>
        <p:nvSpPr>
          <p:cNvPr id="6" name="Slide Number Placeholder 5"/>
          <p:cNvSpPr>
            <a:spLocks noGrp="1"/>
          </p:cNvSpPr>
          <p:nvPr>
            <p:ph type="sldNum" sz="quarter" idx="4"/>
          </p:nvPr>
        </p:nvSpPr>
        <p:spPr/>
        <p:txBody>
          <a:bodyPr/>
          <a:lstStyle/>
          <a:p>
            <a:fld id="{3B745311-16E5-4BEF-BFE6-36758A3427EB}" type="slidenum">
              <a:rPr lang="en-US" smtClean="0"/>
              <a:pPr/>
              <a:t>62</a:t>
            </a:fld>
            <a:endParaRPr lang="en-US"/>
          </a:p>
        </p:txBody>
      </p:sp>
      <p:sp>
        <p:nvSpPr>
          <p:cNvPr id="7" name="Content Placeholder 1"/>
          <p:cNvSpPr>
            <a:spLocks noGrp="1"/>
          </p:cNvSpPr>
          <p:nvPr>
            <p:ph sz="quarter" idx="10"/>
          </p:nvPr>
        </p:nvSpPr>
        <p:spPr>
          <a:xfrm>
            <a:off x="1219200" y="1733550"/>
            <a:ext cx="6781800" cy="2590800"/>
          </a:xfrm>
          <a:ln>
            <a:noFill/>
          </a:ln>
        </p:spPr>
        <p:txBody>
          <a:bodyPr>
            <a:normAutofit/>
          </a:bodyPr>
          <a:lstStyle/>
          <a:p>
            <a:pPr marL="0" indent="0" algn="ctr">
              <a:buNone/>
            </a:pPr>
            <a:r>
              <a:rPr lang="en-US" sz="4050" dirty="0"/>
              <a:t>Describes which Essential Elements for ELA and  Mathematics are tested in MAP-A.</a:t>
            </a:r>
          </a:p>
        </p:txBody>
      </p:sp>
    </p:spTree>
    <p:extLst>
      <p:ext uri="{BB962C8B-B14F-4D97-AF65-F5344CB8AC3E}">
        <p14:creationId xmlns:p14="http://schemas.microsoft.com/office/powerpoint/2010/main" val="14394422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28650"/>
            <a:ext cx="8839200" cy="800100"/>
          </a:xfrm>
        </p:spPr>
        <p:txBody>
          <a:bodyPr>
            <a:normAutofit/>
          </a:bodyPr>
          <a:lstStyle/>
          <a:p>
            <a:r>
              <a:rPr lang="en-US" dirty="0"/>
              <a:t>Foundational Nodes</a:t>
            </a:r>
          </a:p>
        </p:txBody>
      </p:sp>
      <p:sp>
        <p:nvSpPr>
          <p:cNvPr id="6" name="Slide Number Placeholder 5"/>
          <p:cNvSpPr>
            <a:spLocks noGrp="1"/>
          </p:cNvSpPr>
          <p:nvPr>
            <p:ph type="sldNum" sz="quarter" idx="4"/>
          </p:nvPr>
        </p:nvSpPr>
        <p:spPr/>
        <p:txBody>
          <a:bodyPr/>
          <a:lstStyle/>
          <a:p>
            <a:fld id="{3B745311-16E5-4BEF-BFE6-36758A3427EB}" type="slidenum">
              <a:rPr lang="en-US" smtClean="0"/>
              <a:pPr/>
              <a:t>63</a:t>
            </a:fld>
            <a:endParaRPr lang="en-US"/>
          </a:p>
        </p:txBody>
      </p:sp>
      <p:sp>
        <p:nvSpPr>
          <p:cNvPr id="3" name="Content Placeholder 2"/>
          <p:cNvSpPr>
            <a:spLocks noGrp="1"/>
          </p:cNvSpPr>
          <p:nvPr>
            <p:ph sz="quarter" idx="10"/>
          </p:nvPr>
        </p:nvSpPr>
        <p:spPr>
          <a:xfrm>
            <a:off x="152400" y="1428750"/>
            <a:ext cx="8839200" cy="3314700"/>
          </a:xfrm>
        </p:spPr>
        <p:txBody>
          <a:bodyPr>
            <a:normAutofit fontScale="92500" lnSpcReduction="20000"/>
          </a:bodyPr>
          <a:lstStyle/>
          <a:p>
            <a:pPr marL="112712" indent="0">
              <a:buNone/>
            </a:pPr>
            <a:r>
              <a:rPr lang="en-US" sz="3500" dirty="0"/>
              <a:t>Skills students must be able to do to learn academic skills</a:t>
            </a:r>
          </a:p>
          <a:p>
            <a:r>
              <a:rPr lang="en-US" sz="3000" dirty="0"/>
              <a:t>Can pay attention</a:t>
            </a:r>
          </a:p>
          <a:p>
            <a:r>
              <a:rPr lang="en-US" sz="3000" dirty="0"/>
              <a:t>Understand object names</a:t>
            </a:r>
          </a:p>
          <a:p>
            <a:r>
              <a:rPr lang="en-US" sz="3000" dirty="0"/>
              <a:t>Identifies objects</a:t>
            </a:r>
          </a:p>
          <a:p>
            <a:r>
              <a:rPr lang="en-US" sz="3000" dirty="0"/>
              <a:t>Can respond</a:t>
            </a:r>
          </a:p>
          <a:p>
            <a:pPr marL="112712" indent="0">
              <a:buNone/>
            </a:pPr>
            <a:r>
              <a:rPr lang="en-US" sz="3000" dirty="0"/>
              <a:t>**150 Foundational Skills</a:t>
            </a:r>
          </a:p>
        </p:txBody>
      </p:sp>
      <p:sp>
        <p:nvSpPr>
          <p:cNvPr id="8" name="TextBox 7"/>
          <p:cNvSpPr txBox="1"/>
          <p:nvPr/>
        </p:nvSpPr>
        <p:spPr>
          <a:xfrm>
            <a:off x="7162800" y="4324350"/>
            <a:ext cx="1861407" cy="369332"/>
          </a:xfrm>
          <a:prstGeom prst="rect">
            <a:avLst/>
          </a:prstGeom>
          <a:solidFill>
            <a:srgbClr val="FFFF00"/>
          </a:solidFill>
        </p:spPr>
        <p:txBody>
          <a:bodyPr wrap="none" rtlCol="0">
            <a:spAutoFit/>
          </a:bodyPr>
          <a:lstStyle/>
          <a:p>
            <a:r>
              <a:rPr lang="en-US" dirty="0"/>
              <a:t>HO #3 and HO #4</a:t>
            </a:r>
          </a:p>
        </p:txBody>
      </p:sp>
      <p:sp>
        <p:nvSpPr>
          <p:cNvPr id="4" name="Rectangle 3"/>
          <p:cNvSpPr/>
          <p:nvPr/>
        </p:nvSpPr>
        <p:spPr>
          <a:xfrm>
            <a:off x="609600" y="4734650"/>
            <a:ext cx="10591800" cy="307777"/>
          </a:xfrm>
          <a:prstGeom prst="rect">
            <a:avLst/>
          </a:prstGeom>
        </p:spPr>
        <p:txBody>
          <a:bodyPr wrap="square">
            <a:spAutoFit/>
          </a:bodyPr>
          <a:lstStyle/>
          <a:p>
            <a:pPr marL="89154" indent="0">
              <a:buNone/>
              <a:defRPr/>
            </a:pPr>
            <a:r>
              <a:rPr lang="en-US" altLang="en-US" sz="1400" dirty="0">
                <a:latin typeface="Arial" pitchFamily="34" charset="0"/>
                <a:cs typeface="Arial" pitchFamily="34" charset="0"/>
                <a:hlinkClick r:id="rId3"/>
              </a:rPr>
              <a:t>http://www.dynamiclearningmaps.org/sites/default/files/documents/ERP/foundational_maps-all_grades.pdf</a:t>
            </a:r>
            <a:endParaRPr lang="en-US" altLang="en-US" sz="1400" dirty="0">
              <a:latin typeface="Arial" pitchFamily="34" charset="0"/>
              <a:cs typeface="Arial" pitchFamily="34" charset="0"/>
            </a:endParaRPr>
          </a:p>
        </p:txBody>
      </p:sp>
      <p:pic>
        <p:nvPicPr>
          <p:cNvPr id="9"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00800" y="2133411"/>
            <a:ext cx="2023556" cy="2039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28609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28650"/>
            <a:ext cx="8839200" cy="800100"/>
          </a:xfrm>
        </p:spPr>
        <p:txBody>
          <a:bodyPr>
            <a:normAutofit/>
          </a:bodyPr>
          <a:lstStyle/>
          <a:p>
            <a:r>
              <a:rPr lang="en-US" dirty="0"/>
              <a:t>Self Reflection</a:t>
            </a:r>
          </a:p>
        </p:txBody>
      </p:sp>
      <p:sp>
        <p:nvSpPr>
          <p:cNvPr id="6" name="Slide Number Placeholder 5"/>
          <p:cNvSpPr>
            <a:spLocks noGrp="1"/>
          </p:cNvSpPr>
          <p:nvPr>
            <p:ph type="sldNum" sz="quarter" idx="4"/>
          </p:nvPr>
        </p:nvSpPr>
        <p:spPr/>
        <p:txBody>
          <a:bodyPr/>
          <a:lstStyle/>
          <a:p>
            <a:fld id="{3B745311-16E5-4BEF-BFE6-36758A3427EB}" type="slidenum">
              <a:rPr lang="en-US" smtClean="0"/>
              <a:pPr/>
              <a:t>64</a:t>
            </a:fld>
            <a:endParaRPr lang="en-US"/>
          </a:p>
        </p:txBody>
      </p:sp>
      <p:pic>
        <p:nvPicPr>
          <p:cNvPr id="10" name="Picture 3" descr="C:\Users\ssee\AppData\Local\Microsoft\Windows\Temporary Internet Files\Content.IE5\4B93DNV0\graphic-organizers1[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560" y="1574005"/>
            <a:ext cx="5376640" cy="337210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7987157" y="4705350"/>
            <a:ext cx="1037520" cy="302462"/>
          </a:xfrm>
          <a:prstGeom prst="rect">
            <a:avLst/>
          </a:prstGeom>
          <a:solidFill>
            <a:srgbClr val="FFFF00"/>
          </a:solidFill>
        </p:spPr>
        <p:txBody>
          <a:bodyPr wrap="square" rtlCol="0">
            <a:spAutoFit/>
          </a:bodyPr>
          <a:lstStyle/>
          <a:p>
            <a:r>
              <a:rPr lang="en-US" sz="1350" dirty="0"/>
              <a:t>HO #5</a:t>
            </a:r>
          </a:p>
        </p:txBody>
      </p:sp>
      <p:pic>
        <p:nvPicPr>
          <p:cNvPr id="7" name="Picture 2" descr="C:\Users\ssee\AppData\Local\Microsoft\Windows\Temporary Internet Files\Content.IE5\BB1L8XZP\edward-bear-looking-into-a-mirror-00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1583369"/>
            <a:ext cx="2827189" cy="2785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75266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52400" y="2738795"/>
            <a:ext cx="8763000" cy="769441"/>
          </a:xfrm>
        </p:spPr>
        <p:txBody>
          <a:bodyPr/>
          <a:lstStyle/>
          <a:p>
            <a:r>
              <a:rPr lang="en-US" sz="4400" dirty="0"/>
              <a:t>Unpacking Essential Elements</a:t>
            </a:r>
          </a:p>
        </p:txBody>
      </p:sp>
    </p:spTree>
    <p:extLst>
      <p:ext uri="{BB962C8B-B14F-4D97-AF65-F5344CB8AC3E}">
        <p14:creationId xmlns:p14="http://schemas.microsoft.com/office/powerpoint/2010/main" val="33891469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52400" y="2558356"/>
            <a:ext cx="8763000" cy="1446550"/>
          </a:xfrm>
        </p:spPr>
        <p:txBody>
          <a:bodyPr/>
          <a:lstStyle/>
          <a:p>
            <a:r>
              <a:rPr lang="en-US" sz="4400" dirty="0"/>
              <a:t>Six Steps to Successfully Navigating Essential Elements</a:t>
            </a:r>
          </a:p>
        </p:txBody>
      </p:sp>
      <p:sp>
        <p:nvSpPr>
          <p:cNvPr id="3" name="TextBox 2"/>
          <p:cNvSpPr txBox="1"/>
          <p:nvPr/>
        </p:nvSpPr>
        <p:spPr>
          <a:xfrm>
            <a:off x="4594123" y="4124528"/>
            <a:ext cx="4092677" cy="369332"/>
          </a:xfrm>
          <a:prstGeom prst="rect">
            <a:avLst/>
          </a:prstGeom>
          <a:noFill/>
        </p:spPr>
        <p:txBody>
          <a:bodyPr wrap="square" rtlCol="0">
            <a:spAutoFit/>
          </a:bodyPr>
          <a:lstStyle/>
          <a:p>
            <a:r>
              <a:rPr lang="en-US" dirty="0">
                <a:hlinkClick r:id="rId3" action="ppaction://hlinkfile"/>
              </a:rPr>
              <a:t>Adapted from Dynamiclearningmaps.org/</a:t>
            </a:r>
            <a:endParaRPr lang="en-US" dirty="0"/>
          </a:p>
        </p:txBody>
      </p:sp>
    </p:spTree>
    <p:extLst>
      <p:ext uri="{BB962C8B-B14F-4D97-AF65-F5344CB8AC3E}">
        <p14:creationId xmlns:p14="http://schemas.microsoft.com/office/powerpoint/2010/main" val="30553269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293758508"/>
              </p:ext>
            </p:extLst>
          </p:nvPr>
        </p:nvGraphicFramePr>
        <p:xfrm>
          <a:off x="1" y="3779"/>
          <a:ext cx="9143999" cy="51587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88133" y="297826"/>
            <a:ext cx="597667" cy="507831"/>
          </a:xfrm>
          <a:prstGeom prst="rect">
            <a:avLst/>
          </a:prstGeom>
          <a:noFill/>
        </p:spPr>
        <p:txBody>
          <a:bodyPr wrap="square" rtlCol="0">
            <a:spAutoFit/>
          </a:bodyPr>
          <a:lstStyle/>
          <a:p>
            <a:pPr algn="ctr"/>
            <a:r>
              <a:rPr lang="en-US" sz="2700" b="1" dirty="0">
                <a:solidFill>
                  <a:srgbClr val="42953B"/>
                </a:solidFill>
              </a:rPr>
              <a:t>1</a:t>
            </a:r>
          </a:p>
        </p:txBody>
      </p:sp>
      <p:sp>
        <p:nvSpPr>
          <p:cNvPr id="4" name="TextBox 3"/>
          <p:cNvSpPr txBox="1"/>
          <p:nvPr/>
        </p:nvSpPr>
        <p:spPr>
          <a:xfrm>
            <a:off x="545333" y="1114220"/>
            <a:ext cx="597667" cy="507831"/>
          </a:xfrm>
          <a:prstGeom prst="rect">
            <a:avLst/>
          </a:prstGeom>
          <a:noFill/>
        </p:spPr>
        <p:txBody>
          <a:bodyPr wrap="square" rtlCol="0">
            <a:spAutoFit/>
          </a:bodyPr>
          <a:lstStyle/>
          <a:p>
            <a:pPr algn="ctr"/>
            <a:r>
              <a:rPr lang="en-US" sz="2700" b="1" dirty="0">
                <a:solidFill>
                  <a:srgbClr val="42953B"/>
                </a:solidFill>
              </a:rPr>
              <a:t>2</a:t>
            </a:r>
          </a:p>
        </p:txBody>
      </p:sp>
      <p:sp>
        <p:nvSpPr>
          <p:cNvPr id="5" name="TextBox 4"/>
          <p:cNvSpPr txBox="1"/>
          <p:nvPr/>
        </p:nvSpPr>
        <p:spPr>
          <a:xfrm>
            <a:off x="773933" y="1936790"/>
            <a:ext cx="597667" cy="507831"/>
          </a:xfrm>
          <a:prstGeom prst="rect">
            <a:avLst/>
          </a:prstGeom>
          <a:noFill/>
        </p:spPr>
        <p:txBody>
          <a:bodyPr wrap="square" rtlCol="0">
            <a:spAutoFit/>
          </a:bodyPr>
          <a:lstStyle/>
          <a:p>
            <a:pPr algn="ctr"/>
            <a:r>
              <a:rPr lang="en-US" sz="2700" b="1" dirty="0">
                <a:solidFill>
                  <a:srgbClr val="42953B"/>
                </a:solidFill>
              </a:rPr>
              <a:t>3</a:t>
            </a:r>
          </a:p>
        </p:txBody>
      </p:sp>
      <p:sp>
        <p:nvSpPr>
          <p:cNvPr id="6" name="TextBox 5"/>
          <p:cNvSpPr txBox="1"/>
          <p:nvPr/>
        </p:nvSpPr>
        <p:spPr>
          <a:xfrm>
            <a:off x="825653" y="2736778"/>
            <a:ext cx="469747" cy="507831"/>
          </a:xfrm>
          <a:prstGeom prst="rect">
            <a:avLst/>
          </a:prstGeom>
          <a:noFill/>
        </p:spPr>
        <p:txBody>
          <a:bodyPr wrap="square" rtlCol="0">
            <a:spAutoFit/>
          </a:bodyPr>
          <a:lstStyle/>
          <a:p>
            <a:pPr algn="ctr"/>
            <a:r>
              <a:rPr lang="en-US" sz="2700" b="1" dirty="0">
                <a:solidFill>
                  <a:srgbClr val="42953B"/>
                </a:solidFill>
              </a:rPr>
              <a:t>4</a:t>
            </a:r>
          </a:p>
        </p:txBody>
      </p:sp>
      <p:sp>
        <p:nvSpPr>
          <p:cNvPr id="7" name="TextBox 6"/>
          <p:cNvSpPr txBox="1"/>
          <p:nvPr/>
        </p:nvSpPr>
        <p:spPr>
          <a:xfrm>
            <a:off x="716796" y="3550496"/>
            <a:ext cx="298833" cy="507831"/>
          </a:xfrm>
          <a:prstGeom prst="rect">
            <a:avLst/>
          </a:prstGeom>
          <a:noFill/>
        </p:spPr>
        <p:txBody>
          <a:bodyPr wrap="square" rtlCol="0">
            <a:spAutoFit/>
          </a:bodyPr>
          <a:lstStyle/>
          <a:p>
            <a:pPr algn="ctr"/>
            <a:r>
              <a:rPr lang="en-US" sz="2700" b="1" dirty="0">
                <a:solidFill>
                  <a:srgbClr val="42953B"/>
                </a:solidFill>
              </a:rPr>
              <a:t>5</a:t>
            </a:r>
          </a:p>
        </p:txBody>
      </p:sp>
      <p:sp>
        <p:nvSpPr>
          <p:cNvPr id="8" name="TextBox 7"/>
          <p:cNvSpPr txBox="1"/>
          <p:nvPr/>
        </p:nvSpPr>
        <p:spPr>
          <a:xfrm>
            <a:off x="117839" y="4367201"/>
            <a:ext cx="597667" cy="507831"/>
          </a:xfrm>
          <a:prstGeom prst="rect">
            <a:avLst/>
          </a:prstGeom>
          <a:noFill/>
        </p:spPr>
        <p:txBody>
          <a:bodyPr wrap="square" rtlCol="0">
            <a:spAutoFit/>
          </a:bodyPr>
          <a:lstStyle/>
          <a:p>
            <a:pPr algn="ctr"/>
            <a:r>
              <a:rPr lang="en-US" sz="2700" b="1" dirty="0">
                <a:solidFill>
                  <a:srgbClr val="42953B"/>
                </a:solidFill>
              </a:rPr>
              <a:t>6</a:t>
            </a:r>
          </a:p>
        </p:txBody>
      </p:sp>
    </p:spTree>
    <p:extLst>
      <p:ext uri="{BB962C8B-B14F-4D97-AF65-F5344CB8AC3E}">
        <p14:creationId xmlns:p14="http://schemas.microsoft.com/office/powerpoint/2010/main" val="17359183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28650"/>
            <a:ext cx="8839200" cy="800100"/>
          </a:xfrm>
        </p:spPr>
        <p:txBody>
          <a:bodyPr>
            <a:normAutofit/>
          </a:bodyPr>
          <a:lstStyle/>
          <a:p>
            <a:r>
              <a:rPr lang="en-US" dirty="0"/>
              <a:t>Step One</a:t>
            </a:r>
          </a:p>
        </p:txBody>
      </p:sp>
      <p:sp>
        <p:nvSpPr>
          <p:cNvPr id="6" name="Slide Number Placeholder 5"/>
          <p:cNvSpPr>
            <a:spLocks noGrp="1"/>
          </p:cNvSpPr>
          <p:nvPr>
            <p:ph type="sldNum" sz="quarter" idx="4"/>
          </p:nvPr>
        </p:nvSpPr>
        <p:spPr/>
        <p:txBody>
          <a:bodyPr/>
          <a:lstStyle/>
          <a:p>
            <a:fld id="{3B745311-16E5-4BEF-BFE6-36758A3427EB}" type="slidenum">
              <a:rPr lang="en-US" smtClean="0"/>
              <a:pPr/>
              <a:t>68</a:t>
            </a:fld>
            <a:endParaRPr lang="en-US"/>
          </a:p>
        </p:txBody>
      </p:sp>
      <p:sp>
        <p:nvSpPr>
          <p:cNvPr id="3" name="Content Placeholder 2"/>
          <p:cNvSpPr>
            <a:spLocks noGrp="1"/>
          </p:cNvSpPr>
          <p:nvPr>
            <p:ph sz="quarter" idx="10"/>
          </p:nvPr>
        </p:nvSpPr>
        <p:spPr>
          <a:xfrm>
            <a:off x="152400" y="1428750"/>
            <a:ext cx="8839200" cy="3314700"/>
          </a:xfrm>
        </p:spPr>
        <p:txBody>
          <a:bodyPr>
            <a:normAutofit fontScale="85000" lnSpcReduction="10000"/>
          </a:bodyPr>
          <a:lstStyle/>
          <a:p>
            <a:r>
              <a:rPr lang="en-US" dirty="0"/>
              <a:t>Review the grade of record of Essential Elements</a:t>
            </a:r>
          </a:p>
          <a:p>
            <a:pPr lvl="1"/>
            <a:r>
              <a:rPr lang="en-US" sz="3000" dirty="0"/>
              <a:t>What are Essential Elements?</a:t>
            </a:r>
          </a:p>
          <a:p>
            <a:r>
              <a:rPr lang="en-US" dirty="0"/>
              <a:t>Specific statements of content and skills that are</a:t>
            </a:r>
          </a:p>
          <a:p>
            <a:pPr lvl="1"/>
            <a:r>
              <a:rPr lang="en-US" dirty="0"/>
              <a:t>Aligned/linked to English Language Arts (ELA) and Mathematics in Missouri Learning Standards (K-12)</a:t>
            </a:r>
          </a:p>
          <a:p>
            <a:pPr lvl="1"/>
            <a:r>
              <a:rPr lang="en-US" dirty="0"/>
              <a:t>Created for students with the most significant cognitive disabilities</a:t>
            </a:r>
          </a:p>
        </p:txBody>
      </p:sp>
      <p:sp>
        <p:nvSpPr>
          <p:cNvPr id="5" name="Rectangle 4"/>
          <p:cNvSpPr/>
          <p:nvPr/>
        </p:nvSpPr>
        <p:spPr>
          <a:xfrm>
            <a:off x="152400" y="4487674"/>
            <a:ext cx="8839200" cy="446276"/>
          </a:xfrm>
          <a:prstGeom prst="rect">
            <a:avLst/>
          </a:prstGeom>
        </p:spPr>
        <p:txBody>
          <a:bodyPr wrap="square">
            <a:spAutoFit/>
          </a:bodyPr>
          <a:lstStyle/>
          <a:p>
            <a:pPr marL="617220" lvl="1" indent="0">
              <a:buNone/>
            </a:pPr>
            <a:r>
              <a:rPr lang="en-US" sz="2300" dirty="0">
                <a:hlinkClick r:id="rId3"/>
              </a:rPr>
              <a:t>https://dese.mo.gov/college-career-readiness/assessment/map-a</a:t>
            </a:r>
            <a:endParaRPr lang="en-US" sz="2300" dirty="0"/>
          </a:p>
        </p:txBody>
      </p:sp>
    </p:spTree>
    <p:extLst>
      <p:ext uri="{BB962C8B-B14F-4D97-AF65-F5344CB8AC3E}">
        <p14:creationId xmlns:p14="http://schemas.microsoft.com/office/powerpoint/2010/main" val="226744272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Grp="1" noChangeArrowheads="1"/>
          </p:cNvSpPr>
          <p:nvPr>
            <p:ph sz="quarter" idx="10"/>
            <p:custDataLst>
              <p:tags r:id="rId1"/>
            </p:custDataLst>
          </p:nvPr>
        </p:nvSpPr>
        <p:spPr>
          <a:xfrm>
            <a:off x="152400" y="2000250"/>
            <a:ext cx="8839200" cy="3314700"/>
          </a:xfrm>
        </p:spPr>
        <p:txBody>
          <a:bodyPr>
            <a:normAutofit/>
          </a:bodyPr>
          <a:lstStyle/>
          <a:p>
            <a:pPr marL="0" indent="0">
              <a:lnSpc>
                <a:spcPct val="90000"/>
              </a:lnSpc>
              <a:buNone/>
              <a:defRPr/>
            </a:pPr>
            <a:endParaRPr lang="en-US" altLang="en-US" sz="1350" dirty="0"/>
          </a:p>
          <a:p>
            <a:pPr marL="342900" indent="-342900">
              <a:lnSpc>
                <a:spcPct val="90000"/>
              </a:lnSpc>
              <a:defRPr/>
            </a:pPr>
            <a:r>
              <a:rPr lang="en-US" altLang="en-US" sz="2400" dirty="0"/>
              <a:t>Know the intent of the content elements relative to your curriculum.</a:t>
            </a:r>
            <a:endParaRPr lang="en-US" altLang="en-US" sz="2400" b="1" i="1" dirty="0"/>
          </a:p>
          <a:p>
            <a:pPr marL="342900" indent="-342900">
              <a:lnSpc>
                <a:spcPct val="90000"/>
              </a:lnSpc>
              <a:defRPr/>
            </a:pPr>
            <a:r>
              <a:rPr lang="en-US" altLang="en-US" sz="2400" dirty="0"/>
              <a:t>Think in terms of what the student must know and be able to do</a:t>
            </a:r>
          </a:p>
          <a:p>
            <a:pPr marL="342900" indent="-342900">
              <a:lnSpc>
                <a:spcPct val="90000"/>
              </a:lnSpc>
              <a:defRPr/>
            </a:pPr>
            <a:r>
              <a:rPr lang="en-US" altLang="en-US" sz="2400" dirty="0"/>
              <a:t>Is selected EE linked to daily instruction.</a:t>
            </a:r>
            <a:endParaRPr lang="en-US" altLang="en-US" sz="2400" b="1" i="1" dirty="0"/>
          </a:p>
          <a:p>
            <a:pPr marL="342900" indent="-342900">
              <a:lnSpc>
                <a:spcPct val="90000"/>
              </a:lnSpc>
              <a:defRPr/>
            </a:pPr>
            <a:r>
              <a:rPr lang="en-US" altLang="en-US" sz="2400" dirty="0"/>
              <a:t>Use Claims and Conceptual Areas to set priorities with EEs.</a:t>
            </a:r>
            <a:endParaRPr lang="en-US" altLang="en-US" sz="2400" b="1" i="1" dirty="0"/>
          </a:p>
          <a:p>
            <a:pPr marL="342900" indent="-342900">
              <a:lnSpc>
                <a:spcPct val="90000"/>
              </a:lnSpc>
              <a:defRPr/>
            </a:pPr>
            <a:r>
              <a:rPr lang="en-US" altLang="en-US" sz="2400" b="1" i="1" dirty="0"/>
              <a:t>Which elements are priority for your student’s long term success?</a:t>
            </a:r>
          </a:p>
          <a:p>
            <a:pPr marL="0" indent="0">
              <a:lnSpc>
                <a:spcPct val="90000"/>
              </a:lnSpc>
              <a:buNone/>
              <a:defRPr/>
            </a:pPr>
            <a:endParaRPr lang="en-US" altLang="en-US" sz="2400" b="1" i="1" dirty="0"/>
          </a:p>
          <a:p>
            <a:pPr marL="0" indent="0">
              <a:lnSpc>
                <a:spcPct val="90000"/>
              </a:lnSpc>
              <a:buNone/>
              <a:defRPr/>
            </a:pPr>
            <a:endParaRPr lang="en-US" altLang="en-US" sz="2400" b="1" i="1" dirty="0"/>
          </a:p>
        </p:txBody>
      </p:sp>
      <p:sp>
        <p:nvSpPr>
          <p:cNvPr id="2" name="Title 1"/>
          <p:cNvSpPr>
            <a:spLocks noGrp="1"/>
          </p:cNvSpPr>
          <p:nvPr>
            <p:ph type="title"/>
          </p:nvPr>
        </p:nvSpPr>
        <p:spPr>
          <a:xfrm>
            <a:off x="152400" y="933450"/>
            <a:ext cx="8839200" cy="800100"/>
          </a:xfrm>
        </p:spPr>
        <p:txBody>
          <a:bodyPr>
            <a:noAutofit/>
          </a:bodyPr>
          <a:lstStyle/>
          <a:p>
            <a:pPr>
              <a:defRPr/>
            </a:pPr>
            <a:r>
              <a:rPr lang="en-US" dirty="0"/>
              <a:t>Getting to Know the </a:t>
            </a:r>
            <a:r>
              <a:rPr lang="en-US" u="sng" dirty="0"/>
              <a:t>Process</a:t>
            </a:r>
            <a:r>
              <a:rPr lang="en-US" dirty="0"/>
              <a:t> of Linking Curriculum to EEs</a:t>
            </a:r>
          </a:p>
        </p:txBody>
      </p:sp>
      <p:sp>
        <p:nvSpPr>
          <p:cNvPr id="5" name="Slide Number Placeholder 4"/>
          <p:cNvSpPr>
            <a:spLocks noGrp="1"/>
          </p:cNvSpPr>
          <p:nvPr>
            <p:ph type="sldNum" sz="quarter" idx="4"/>
          </p:nvPr>
        </p:nvSpPr>
        <p:spPr/>
        <p:txBody>
          <a:bodyPr/>
          <a:lstStyle/>
          <a:p>
            <a:fld id="{3B745311-16E5-4BEF-BFE6-36758A3427EB}" type="slidenum">
              <a:rPr lang="en-US" smtClean="0"/>
              <a:pPr/>
              <a:t>69</a:t>
            </a:fld>
            <a:endParaRPr lang="en-US"/>
          </a:p>
        </p:txBody>
      </p:sp>
    </p:spTree>
    <p:extLst>
      <p:ext uri="{BB962C8B-B14F-4D97-AF65-F5344CB8AC3E}">
        <p14:creationId xmlns:p14="http://schemas.microsoft.com/office/powerpoint/2010/main" val="4214854840"/>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1809750"/>
            <a:ext cx="8229600" cy="2324100"/>
          </a:xfrm>
        </p:spPr>
        <p:txBody>
          <a:bodyPr>
            <a:noAutofit/>
          </a:bodyPr>
          <a:lstStyle/>
          <a:p>
            <a:r>
              <a:rPr lang="en-US" dirty="0"/>
              <a:t>Standards Based IEPs Linked to DLM Essential Elements has six sections.</a:t>
            </a:r>
          </a:p>
          <a:p>
            <a:r>
              <a:rPr lang="en-US" dirty="0"/>
              <a:t>Presenters may choose how many sections to address in each virtual meeting.</a:t>
            </a:r>
          </a:p>
        </p:txBody>
      </p:sp>
      <p:sp>
        <p:nvSpPr>
          <p:cNvPr id="3" name="Title 2"/>
          <p:cNvSpPr>
            <a:spLocks noGrp="1"/>
          </p:cNvSpPr>
          <p:nvPr>
            <p:ph type="title"/>
          </p:nvPr>
        </p:nvSpPr>
        <p:spPr>
          <a:xfrm>
            <a:off x="152400" y="857250"/>
            <a:ext cx="8839200" cy="800100"/>
          </a:xfrm>
        </p:spPr>
        <p:txBody>
          <a:bodyPr>
            <a:noAutofit/>
          </a:bodyPr>
          <a:lstStyle/>
          <a:p>
            <a:r>
              <a:rPr lang="en-US" dirty="0"/>
              <a:t>Standards Based IEPs Linked to DLM Essential Elements Virtual Structure</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7</a:t>
            </a:fld>
            <a:endParaRPr lang="en-US"/>
          </a:p>
        </p:txBody>
      </p:sp>
    </p:spTree>
    <p:extLst>
      <p:ext uri="{BB962C8B-B14F-4D97-AF65-F5344CB8AC3E}">
        <p14:creationId xmlns:p14="http://schemas.microsoft.com/office/powerpoint/2010/main" val="9246149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19" name="Rectangle 3"/>
          <p:cNvSpPr>
            <a:spLocks noGrp="1" noChangeArrowheads="1"/>
          </p:cNvSpPr>
          <p:nvPr>
            <p:ph sz="quarter" idx="10"/>
          </p:nvPr>
        </p:nvSpPr>
        <p:spPr>
          <a:xfrm>
            <a:off x="152400" y="2031206"/>
            <a:ext cx="8839200" cy="3131344"/>
          </a:xfrm>
        </p:spPr>
        <p:txBody>
          <a:bodyPr>
            <a:normAutofit/>
          </a:bodyPr>
          <a:lstStyle/>
          <a:p>
            <a:r>
              <a:rPr lang="en-US" altLang="en-US" sz="2800" dirty="0"/>
              <a:t>What is expected within the target of the EE?</a:t>
            </a:r>
          </a:p>
          <a:p>
            <a:r>
              <a:rPr lang="en-US" altLang="en-US" sz="2800" dirty="0"/>
              <a:t>What instructional strategies or approaches have been or are being used to access the EE?</a:t>
            </a:r>
          </a:p>
          <a:p>
            <a:r>
              <a:rPr lang="en-US" altLang="en-US" sz="2800" dirty="0"/>
              <a:t>Has the student been provided appropriate instructional scaffolding to attain these targets?</a:t>
            </a:r>
          </a:p>
          <a:p>
            <a:r>
              <a:rPr lang="en-US" altLang="en-US" sz="2800" dirty="0"/>
              <a:t>What results have been documented for this student?</a:t>
            </a:r>
            <a:endParaRPr lang="en-US" altLang="en-US" sz="2800" b="1" dirty="0"/>
          </a:p>
        </p:txBody>
      </p:sp>
      <p:sp>
        <p:nvSpPr>
          <p:cNvPr id="140290" name="Rectangle 2"/>
          <p:cNvSpPr>
            <a:spLocks noGrp="1" noChangeArrowheads="1"/>
          </p:cNvSpPr>
          <p:nvPr>
            <p:ph type="title"/>
          </p:nvPr>
        </p:nvSpPr>
        <p:spPr>
          <a:xfrm>
            <a:off x="152400" y="857250"/>
            <a:ext cx="8839200" cy="800100"/>
          </a:xfrm>
        </p:spPr>
        <p:txBody>
          <a:bodyPr>
            <a:noAutofit/>
          </a:bodyPr>
          <a:lstStyle/>
          <a:p>
            <a:pPr>
              <a:defRPr/>
            </a:pPr>
            <a:r>
              <a:rPr lang="en-US" dirty="0"/>
              <a:t>Determine Where the Student is Functioning in Relation to the EEs</a:t>
            </a:r>
          </a:p>
        </p:txBody>
      </p:sp>
      <p:sp>
        <p:nvSpPr>
          <p:cNvPr id="4" name="Slide Number Placeholder 3"/>
          <p:cNvSpPr>
            <a:spLocks noGrp="1"/>
          </p:cNvSpPr>
          <p:nvPr>
            <p:ph type="sldNum" sz="quarter" idx="4"/>
          </p:nvPr>
        </p:nvSpPr>
        <p:spPr/>
        <p:txBody>
          <a:bodyPr/>
          <a:lstStyle/>
          <a:p>
            <a:fld id="{3B745311-16E5-4BEF-BFE6-36758A3427EB}" type="slidenum">
              <a:rPr lang="en-US" smtClean="0"/>
              <a:pPr/>
              <a:t>70</a:t>
            </a:fld>
            <a:endParaRPr lang="en-US"/>
          </a:p>
        </p:txBody>
      </p:sp>
    </p:spTree>
    <p:extLst>
      <p:ext uri="{BB962C8B-B14F-4D97-AF65-F5344CB8AC3E}">
        <p14:creationId xmlns:p14="http://schemas.microsoft.com/office/powerpoint/2010/main" val="121717407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28650"/>
            <a:ext cx="8839200" cy="800100"/>
          </a:xfrm>
        </p:spPr>
        <p:txBody>
          <a:bodyPr>
            <a:normAutofit/>
          </a:bodyPr>
          <a:lstStyle/>
          <a:p>
            <a:r>
              <a:rPr lang="en-US" dirty="0"/>
              <a:t>Step Two</a:t>
            </a:r>
          </a:p>
        </p:txBody>
      </p:sp>
      <p:sp>
        <p:nvSpPr>
          <p:cNvPr id="6" name="Slide Number Placeholder 5"/>
          <p:cNvSpPr>
            <a:spLocks noGrp="1"/>
          </p:cNvSpPr>
          <p:nvPr>
            <p:ph type="sldNum" sz="quarter" idx="4"/>
          </p:nvPr>
        </p:nvSpPr>
        <p:spPr/>
        <p:txBody>
          <a:bodyPr/>
          <a:lstStyle/>
          <a:p>
            <a:fld id="{3B745311-16E5-4BEF-BFE6-36758A3427EB}" type="slidenum">
              <a:rPr lang="en-US" smtClean="0"/>
              <a:pPr/>
              <a:t>71</a:t>
            </a:fld>
            <a:endParaRPr lang="en-US"/>
          </a:p>
        </p:txBody>
      </p:sp>
      <p:sp>
        <p:nvSpPr>
          <p:cNvPr id="3" name="Content Placeholder 2"/>
          <p:cNvSpPr>
            <a:spLocks noGrp="1"/>
          </p:cNvSpPr>
          <p:nvPr>
            <p:ph sz="quarter" idx="10"/>
          </p:nvPr>
        </p:nvSpPr>
        <p:spPr>
          <a:xfrm>
            <a:off x="152400" y="1695450"/>
            <a:ext cx="8839200" cy="3314700"/>
          </a:xfrm>
        </p:spPr>
        <p:txBody>
          <a:bodyPr>
            <a:normAutofit/>
          </a:bodyPr>
          <a:lstStyle/>
          <a:p>
            <a:pPr marL="112712" indent="0" algn="ctr">
              <a:buNone/>
            </a:pPr>
            <a:r>
              <a:rPr lang="en-US" sz="3600" dirty="0"/>
              <a:t>Examine data to determine where student is functioning relative to the grade level Essential Elements.</a:t>
            </a:r>
          </a:p>
        </p:txBody>
      </p:sp>
    </p:spTree>
    <p:extLst>
      <p:ext uri="{BB962C8B-B14F-4D97-AF65-F5344CB8AC3E}">
        <p14:creationId xmlns:p14="http://schemas.microsoft.com/office/powerpoint/2010/main" val="26898782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52400" y="2183606"/>
            <a:ext cx="8839200" cy="3131344"/>
          </a:xfrm>
        </p:spPr>
        <p:txBody>
          <a:bodyPr>
            <a:normAutofit/>
          </a:bodyPr>
          <a:lstStyle/>
          <a:p>
            <a:pPr marL="112712" indent="0" algn="ctr">
              <a:buNone/>
            </a:pPr>
            <a:r>
              <a:rPr lang="en-US" sz="3600" dirty="0"/>
              <a:t>Think Pair Share</a:t>
            </a:r>
          </a:p>
          <a:p>
            <a:pPr marL="112712" indent="0" algn="ctr">
              <a:buNone/>
            </a:pPr>
            <a:r>
              <a:rPr lang="en-US" sz="3600" dirty="0"/>
              <a:t>Where do you find your student’s information?</a:t>
            </a:r>
          </a:p>
        </p:txBody>
      </p:sp>
      <p:sp>
        <p:nvSpPr>
          <p:cNvPr id="3" name="Title 2"/>
          <p:cNvSpPr>
            <a:spLocks noGrp="1"/>
          </p:cNvSpPr>
          <p:nvPr>
            <p:ph type="title"/>
          </p:nvPr>
        </p:nvSpPr>
        <p:spPr>
          <a:xfrm>
            <a:off x="152400" y="933450"/>
            <a:ext cx="8839200" cy="800100"/>
          </a:xfrm>
        </p:spPr>
        <p:txBody>
          <a:bodyPr>
            <a:noAutofit/>
          </a:bodyPr>
          <a:lstStyle/>
          <a:p>
            <a:r>
              <a:rPr lang="en-US" dirty="0"/>
              <a:t>Possible Data Sources to Determine</a:t>
            </a:r>
            <a:br>
              <a:rPr lang="en-US" dirty="0"/>
            </a:br>
            <a:r>
              <a:rPr lang="en-US" dirty="0"/>
              <a:t>Student Functioning</a:t>
            </a:r>
          </a:p>
        </p:txBody>
      </p:sp>
      <p:sp>
        <p:nvSpPr>
          <p:cNvPr id="6" name="Slide Number Placeholder 5"/>
          <p:cNvSpPr>
            <a:spLocks noGrp="1"/>
          </p:cNvSpPr>
          <p:nvPr>
            <p:ph type="sldNum" sz="quarter" idx="4"/>
          </p:nvPr>
        </p:nvSpPr>
        <p:spPr/>
        <p:txBody>
          <a:bodyPr/>
          <a:lstStyle/>
          <a:p>
            <a:fld id="{3B745311-16E5-4BEF-BFE6-36758A3427EB}" type="slidenum">
              <a:rPr lang="en-US" smtClean="0"/>
              <a:pPr/>
              <a:t>72</a:t>
            </a:fld>
            <a:endParaRPr lang="en-US"/>
          </a:p>
        </p:txBody>
      </p:sp>
    </p:spTree>
    <p:extLst>
      <p:ext uri="{BB962C8B-B14F-4D97-AF65-F5344CB8AC3E}">
        <p14:creationId xmlns:p14="http://schemas.microsoft.com/office/powerpoint/2010/main" val="4606603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52400" y="1847850"/>
            <a:ext cx="8839200" cy="3314700"/>
          </a:xfrm>
        </p:spPr>
        <p:txBody>
          <a:bodyPr>
            <a:noAutofit/>
          </a:bodyPr>
          <a:lstStyle/>
          <a:p>
            <a:r>
              <a:rPr lang="en-US" sz="2400" dirty="0"/>
              <a:t>Progress monitoring results (reviewing of achievement of previous IEP goals)</a:t>
            </a:r>
          </a:p>
          <a:p>
            <a:r>
              <a:rPr lang="en-US" sz="2400" dirty="0"/>
              <a:t>Classroom observations</a:t>
            </a:r>
          </a:p>
          <a:p>
            <a:r>
              <a:rPr lang="en-US" sz="2400" dirty="0"/>
              <a:t>Student work samples</a:t>
            </a:r>
          </a:p>
          <a:p>
            <a:r>
              <a:rPr lang="en-US" sz="2400" dirty="0"/>
              <a:t>Formal and informal assessments</a:t>
            </a:r>
          </a:p>
          <a:p>
            <a:r>
              <a:rPr lang="en-US" sz="2400" dirty="0"/>
              <a:t>Parent and student input</a:t>
            </a:r>
          </a:p>
          <a:p>
            <a:r>
              <a:rPr lang="en-US" sz="2400" dirty="0"/>
              <a:t>Individual Score Reports</a:t>
            </a:r>
          </a:p>
        </p:txBody>
      </p:sp>
      <p:sp>
        <p:nvSpPr>
          <p:cNvPr id="6" name="Slide Number Placeholder 5"/>
          <p:cNvSpPr>
            <a:spLocks noGrp="1"/>
          </p:cNvSpPr>
          <p:nvPr>
            <p:ph type="sldNum" sz="quarter" idx="4"/>
          </p:nvPr>
        </p:nvSpPr>
        <p:spPr/>
        <p:txBody>
          <a:bodyPr/>
          <a:lstStyle/>
          <a:p>
            <a:fld id="{3B745311-16E5-4BEF-BFE6-36758A3427EB}" type="slidenum">
              <a:rPr lang="en-US" smtClean="0"/>
              <a:pPr/>
              <a:t>73</a:t>
            </a:fld>
            <a:endParaRPr lang="en-US"/>
          </a:p>
        </p:txBody>
      </p:sp>
      <p:sp>
        <p:nvSpPr>
          <p:cNvPr id="5" name="Title 4"/>
          <p:cNvSpPr>
            <a:spLocks noGrp="1"/>
          </p:cNvSpPr>
          <p:nvPr>
            <p:ph type="title"/>
          </p:nvPr>
        </p:nvSpPr>
        <p:spPr>
          <a:xfrm>
            <a:off x="152400" y="781050"/>
            <a:ext cx="8839200" cy="800100"/>
          </a:xfrm>
        </p:spPr>
        <p:txBody>
          <a:bodyPr>
            <a:normAutofit fontScale="90000"/>
          </a:bodyPr>
          <a:lstStyle/>
          <a:p>
            <a:r>
              <a:rPr lang="en-US" dirty="0"/>
              <a:t>Possible Data Sources to Determine Student Functioning</a:t>
            </a:r>
          </a:p>
        </p:txBody>
      </p:sp>
    </p:spTree>
    <p:extLst>
      <p:ext uri="{BB962C8B-B14F-4D97-AF65-F5344CB8AC3E}">
        <p14:creationId xmlns:p14="http://schemas.microsoft.com/office/powerpoint/2010/main" val="203359197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28650"/>
            <a:ext cx="8839200" cy="800100"/>
          </a:xfrm>
        </p:spPr>
        <p:txBody>
          <a:bodyPr>
            <a:normAutofit/>
          </a:bodyPr>
          <a:lstStyle/>
          <a:p>
            <a:r>
              <a:rPr lang="en-US" dirty="0"/>
              <a:t>Self Reflection</a:t>
            </a:r>
          </a:p>
        </p:txBody>
      </p:sp>
      <p:sp>
        <p:nvSpPr>
          <p:cNvPr id="6" name="Slide Number Placeholder 5"/>
          <p:cNvSpPr>
            <a:spLocks noGrp="1"/>
          </p:cNvSpPr>
          <p:nvPr>
            <p:ph type="sldNum" sz="quarter" idx="4"/>
          </p:nvPr>
        </p:nvSpPr>
        <p:spPr/>
        <p:txBody>
          <a:bodyPr/>
          <a:lstStyle/>
          <a:p>
            <a:fld id="{3B745311-16E5-4BEF-BFE6-36758A3427EB}" type="slidenum">
              <a:rPr lang="en-US" smtClean="0"/>
              <a:pPr/>
              <a:t>74</a:t>
            </a:fld>
            <a:endParaRPr lang="en-US"/>
          </a:p>
        </p:txBody>
      </p:sp>
      <p:pic>
        <p:nvPicPr>
          <p:cNvPr id="10" name="Picture 3" descr="C:\Users\ssee\AppData\Local\Microsoft\Windows\Temporary Internet Files\Content.IE5\4B93DNV0\graphic-organizers1[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560" y="1574005"/>
            <a:ext cx="5376640" cy="337210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7987157" y="4705350"/>
            <a:ext cx="1037520" cy="302462"/>
          </a:xfrm>
          <a:prstGeom prst="rect">
            <a:avLst/>
          </a:prstGeom>
          <a:solidFill>
            <a:srgbClr val="FFFF00"/>
          </a:solidFill>
        </p:spPr>
        <p:txBody>
          <a:bodyPr wrap="square" rtlCol="0">
            <a:spAutoFit/>
          </a:bodyPr>
          <a:lstStyle/>
          <a:p>
            <a:r>
              <a:rPr lang="en-US" sz="1350" dirty="0"/>
              <a:t>HO #5</a:t>
            </a:r>
          </a:p>
        </p:txBody>
      </p:sp>
      <p:pic>
        <p:nvPicPr>
          <p:cNvPr id="7" name="Picture 2" descr="C:\Users\ssee\AppData\Local\Microsoft\Windows\Temporary Internet Files\Content.IE5\BB1L8XZP\edward-bear-looking-into-a-mirror-00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1583369"/>
            <a:ext cx="2827189" cy="2785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656379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28650"/>
            <a:ext cx="8839200" cy="800100"/>
          </a:xfrm>
        </p:spPr>
        <p:txBody>
          <a:bodyPr>
            <a:normAutofit/>
          </a:bodyPr>
          <a:lstStyle/>
          <a:p>
            <a:r>
              <a:rPr lang="en-US" dirty="0"/>
              <a:t>Step Three</a:t>
            </a:r>
          </a:p>
        </p:txBody>
      </p:sp>
      <p:sp>
        <p:nvSpPr>
          <p:cNvPr id="6" name="Slide Number Placeholder 5"/>
          <p:cNvSpPr>
            <a:spLocks noGrp="1"/>
          </p:cNvSpPr>
          <p:nvPr>
            <p:ph type="sldNum" sz="quarter" idx="4"/>
          </p:nvPr>
        </p:nvSpPr>
        <p:spPr/>
        <p:txBody>
          <a:bodyPr/>
          <a:lstStyle/>
          <a:p>
            <a:fld id="{3B745311-16E5-4BEF-BFE6-36758A3427EB}" type="slidenum">
              <a:rPr lang="en-US" smtClean="0"/>
              <a:pPr/>
              <a:t>75</a:t>
            </a:fld>
            <a:endParaRPr lang="en-US"/>
          </a:p>
        </p:txBody>
      </p:sp>
      <p:sp>
        <p:nvSpPr>
          <p:cNvPr id="3" name="Content Placeholder 2"/>
          <p:cNvSpPr>
            <a:spLocks noGrp="1"/>
          </p:cNvSpPr>
          <p:nvPr>
            <p:ph sz="quarter" idx="10"/>
          </p:nvPr>
        </p:nvSpPr>
        <p:spPr>
          <a:xfrm>
            <a:off x="152400" y="1695450"/>
            <a:ext cx="8839200" cy="3314700"/>
          </a:xfrm>
        </p:spPr>
        <p:txBody>
          <a:bodyPr>
            <a:normAutofit/>
          </a:bodyPr>
          <a:lstStyle/>
          <a:p>
            <a:pPr marL="112712" indent="0" algn="ctr">
              <a:buNone/>
            </a:pPr>
            <a:r>
              <a:rPr lang="en-US" sz="3600" dirty="0"/>
              <a:t>Use claims and conceptual areas to help set priorities.</a:t>
            </a:r>
          </a:p>
        </p:txBody>
      </p:sp>
    </p:spTree>
    <p:extLst>
      <p:ext uri="{BB962C8B-B14F-4D97-AF65-F5344CB8AC3E}">
        <p14:creationId xmlns:p14="http://schemas.microsoft.com/office/powerpoint/2010/main" val="301913335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0"/>
          </p:nvPr>
        </p:nvSpPr>
        <p:spPr/>
        <p:txBody>
          <a:bodyPr>
            <a:normAutofit/>
          </a:bodyPr>
          <a:lstStyle/>
          <a:p>
            <a:r>
              <a:rPr lang="en-US" sz="3600" dirty="0"/>
              <a:t>Determine the</a:t>
            </a:r>
          </a:p>
          <a:p>
            <a:pPr lvl="1"/>
            <a:r>
              <a:rPr lang="en-US" dirty="0"/>
              <a:t>Claim and Conceptual Area where the Essential Element is situated in order to  develop the annual goal</a:t>
            </a:r>
          </a:p>
          <a:p>
            <a:pPr lvl="1"/>
            <a:r>
              <a:rPr lang="en-US" dirty="0"/>
              <a:t>Knowledge and skills needed to meet the Essential Element</a:t>
            </a:r>
          </a:p>
        </p:txBody>
      </p:sp>
      <p:sp>
        <p:nvSpPr>
          <p:cNvPr id="5" name="Title 4"/>
          <p:cNvSpPr>
            <a:spLocks noGrp="1"/>
          </p:cNvSpPr>
          <p:nvPr>
            <p:ph type="title"/>
          </p:nvPr>
        </p:nvSpPr>
        <p:spPr/>
        <p:txBody>
          <a:bodyPr/>
          <a:lstStyle/>
          <a:p>
            <a:r>
              <a:rPr lang="en-US" dirty="0"/>
              <a:t>Consideration of the Essential Element</a:t>
            </a:r>
          </a:p>
        </p:txBody>
      </p:sp>
      <p:sp>
        <p:nvSpPr>
          <p:cNvPr id="3" name="Slide Number Placeholder 2"/>
          <p:cNvSpPr>
            <a:spLocks noGrp="1"/>
          </p:cNvSpPr>
          <p:nvPr>
            <p:ph type="sldNum" sz="quarter" idx="4"/>
          </p:nvPr>
        </p:nvSpPr>
        <p:spPr/>
        <p:txBody>
          <a:bodyPr/>
          <a:lstStyle/>
          <a:p>
            <a:fld id="{3B745311-16E5-4BEF-BFE6-36758A3427EB}" type="slidenum">
              <a:rPr lang="en-US" smtClean="0"/>
              <a:pPr/>
              <a:t>76</a:t>
            </a:fld>
            <a:endParaRPr lang="en-US"/>
          </a:p>
        </p:txBody>
      </p:sp>
    </p:spTree>
    <p:extLst>
      <p:ext uri="{BB962C8B-B14F-4D97-AF65-F5344CB8AC3E}">
        <p14:creationId xmlns:p14="http://schemas.microsoft.com/office/powerpoint/2010/main" val="16532996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0"/>
          </p:nvPr>
        </p:nvSpPr>
        <p:spPr/>
        <p:txBody>
          <a:bodyPr>
            <a:normAutofit fontScale="92500" lnSpcReduction="10000"/>
          </a:bodyPr>
          <a:lstStyle/>
          <a:p>
            <a:r>
              <a:rPr lang="en-US" sz="3600" dirty="0"/>
              <a:t>Use your student’s Unique Educational Needs (UEN) to set priorities and think about</a:t>
            </a:r>
          </a:p>
          <a:p>
            <a:pPr lvl="1"/>
            <a:r>
              <a:rPr lang="en-US" dirty="0"/>
              <a:t>Student Data</a:t>
            </a:r>
          </a:p>
          <a:p>
            <a:pPr lvl="2"/>
            <a:r>
              <a:rPr lang="en-US" dirty="0"/>
              <a:t>Claims and Conceptual Areas</a:t>
            </a:r>
          </a:p>
          <a:p>
            <a:pPr lvl="2"/>
            <a:r>
              <a:rPr lang="en-US" dirty="0"/>
              <a:t>Blueprints</a:t>
            </a:r>
          </a:p>
          <a:p>
            <a:pPr lvl="2"/>
            <a:r>
              <a:rPr lang="en-US" dirty="0"/>
              <a:t>Linkage Levels and Nodes</a:t>
            </a:r>
          </a:p>
          <a:p>
            <a:pPr lvl="2"/>
            <a:r>
              <a:rPr lang="en-US" dirty="0"/>
              <a:t>Individual Student Reports</a:t>
            </a:r>
          </a:p>
        </p:txBody>
      </p:sp>
      <p:sp>
        <p:nvSpPr>
          <p:cNvPr id="5" name="Title 4"/>
          <p:cNvSpPr>
            <a:spLocks noGrp="1"/>
          </p:cNvSpPr>
          <p:nvPr>
            <p:ph type="title"/>
          </p:nvPr>
        </p:nvSpPr>
        <p:spPr/>
        <p:txBody>
          <a:bodyPr/>
          <a:lstStyle/>
          <a:p>
            <a:r>
              <a:rPr lang="en-US" dirty="0"/>
              <a:t>With Essential Elements in Mind</a:t>
            </a:r>
          </a:p>
        </p:txBody>
      </p:sp>
      <p:sp>
        <p:nvSpPr>
          <p:cNvPr id="3" name="Slide Number Placeholder 2"/>
          <p:cNvSpPr>
            <a:spLocks noGrp="1"/>
          </p:cNvSpPr>
          <p:nvPr>
            <p:ph type="sldNum" sz="quarter" idx="4"/>
          </p:nvPr>
        </p:nvSpPr>
        <p:spPr/>
        <p:txBody>
          <a:bodyPr/>
          <a:lstStyle/>
          <a:p>
            <a:fld id="{3B745311-16E5-4BEF-BFE6-36758A3427EB}" type="slidenum">
              <a:rPr lang="en-US" smtClean="0"/>
              <a:pPr/>
              <a:t>77</a:t>
            </a:fld>
            <a:endParaRPr lang="en-US"/>
          </a:p>
        </p:txBody>
      </p:sp>
      <p:sp>
        <p:nvSpPr>
          <p:cNvPr id="7" name="TextBox 6"/>
          <p:cNvSpPr txBox="1"/>
          <p:nvPr/>
        </p:nvSpPr>
        <p:spPr>
          <a:xfrm>
            <a:off x="8260862" y="4564618"/>
            <a:ext cx="762000" cy="369332"/>
          </a:xfrm>
          <a:prstGeom prst="rect">
            <a:avLst/>
          </a:prstGeom>
          <a:solidFill>
            <a:srgbClr val="FFFF00"/>
          </a:solidFill>
        </p:spPr>
        <p:txBody>
          <a:bodyPr wrap="square" rtlCol="0">
            <a:spAutoFit/>
          </a:bodyPr>
          <a:lstStyle/>
          <a:p>
            <a:r>
              <a:rPr lang="en-US" dirty="0"/>
              <a:t>HO #6</a:t>
            </a:r>
          </a:p>
        </p:txBody>
      </p:sp>
    </p:spTree>
    <p:extLst>
      <p:ext uri="{BB962C8B-B14F-4D97-AF65-F5344CB8AC3E}">
        <p14:creationId xmlns:p14="http://schemas.microsoft.com/office/powerpoint/2010/main" val="23635908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0"/>
          </p:nvPr>
        </p:nvSpPr>
        <p:spPr/>
        <p:txBody>
          <a:bodyPr>
            <a:normAutofit fontScale="70000" lnSpcReduction="20000"/>
          </a:bodyPr>
          <a:lstStyle/>
          <a:p>
            <a:r>
              <a:rPr lang="en-US" sz="3600" dirty="0"/>
              <a:t>You might find it helpful to have a folder that contains the following</a:t>
            </a:r>
          </a:p>
          <a:p>
            <a:pPr lvl="1"/>
            <a:r>
              <a:rPr lang="en-US" dirty="0"/>
              <a:t>The Blueprint pages for the student in ELA and Math documenting the Essential Elements chosen for instruction</a:t>
            </a:r>
          </a:p>
          <a:p>
            <a:pPr lvl="1"/>
            <a:r>
              <a:rPr lang="en-US" dirty="0"/>
              <a:t>The Linkage Level progression information for that student that coordinates to the Essential Elements chosen from the Blueprints</a:t>
            </a:r>
          </a:p>
          <a:p>
            <a:pPr lvl="1"/>
            <a:r>
              <a:rPr lang="en-US" dirty="0"/>
              <a:t>Individual Student Year-End Report Performance Profile</a:t>
            </a:r>
          </a:p>
          <a:p>
            <a:pPr lvl="1"/>
            <a:r>
              <a:rPr lang="en-US" dirty="0"/>
              <a:t>Goal pages from the IEP</a:t>
            </a:r>
          </a:p>
          <a:p>
            <a:pPr lvl="1"/>
            <a:r>
              <a:rPr lang="en-US" dirty="0"/>
              <a:t>This information could also be kept electronically</a:t>
            </a:r>
          </a:p>
        </p:txBody>
      </p:sp>
      <p:sp>
        <p:nvSpPr>
          <p:cNvPr id="5" name="Title 4"/>
          <p:cNvSpPr>
            <a:spLocks noGrp="1"/>
          </p:cNvSpPr>
          <p:nvPr>
            <p:ph type="title"/>
          </p:nvPr>
        </p:nvSpPr>
        <p:spPr/>
        <p:txBody>
          <a:bodyPr/>
          <a:lstStyle/>
          <a:p>
            <a:r>
              <a:rPr lang="en-US" dirty="0"/>
              <a:t>For Each Child Assessed With the MAP-A</a:t>
            </a:r>
          </a:p>
        </p:txBody>
      </p:sp>
      <p:sp>
        <p:nvSpPr>
          <p:cNvPr id="3" name="Slide Number Placeholder 2"/>
          <p:cNvSpPr>
            <a:spLocks noGrp="1"/>
          </p:cNvSpPr>
          <p:nvPr>
            <p:ph type="sldNum" sz="quarter" idx="4"/>
          </p:nvPr>
        </p:nvSpPr>
        <p:spPr/>
        <p:txBody>
          <a:bodyPr/>
          <a:lstStyle/>
          <a:p>
            <a:fld id="{3B745311-16E5-4BEF-BFE6-36758A3427EB}" type="slidenum">
              <a:rPr lang="en-US" smtClean="0"/>
              <a:pPr/>
              <a:t>78</a:t>
            </a:fld>
            <a:endParaRPr lang="en-US"/>
          </a:p>
        </p:txBody>
      </p:sp>
    </p:spTree>
    <p:extLst>
      <p:ext uri="{BB962C8B-B14F-4D97-AF65-F5344CB8AC3E}">
        <p14:creationId xmlns:p14="http://schemas.microsoft.com/office/powerpoint/2010/main" val="17517713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quarter" idx="10"/>
          </p:nvPr>
        </p:nvGraphicFramePr>
        <p:xfrm>
          <a:off x="152400" y="1619250"/>
          <a:ext cx="8839200" cy="3524250"/>
        </p:xfrm>
        <a:graphic>
          <a:graphicData uri="http://schemas.openxmlformats.org/drawingml/2006/table">
            <a:tbl>
              <a:tblPr firstRow="1" bandRow="1">
                <a:tableStyleId>{5C22544A-7EE6-4342-B048-85BDC9FD1C3A}</a:tableStyleId>
              </a:tblPr>
              <a:tblGrid>
                <a:gridCol w="4419600">
                  <a:extLst>
                    <a:ext uri="{9D8B030D-6E8A-4147-A177-3AD203B41FA5}">
                      <a16:colId xmlns:a16="http://schemas.microsoft.com/office/drawing/2014/main" val="96555269"/>
                    </a:ext>
                  </a:extLst>
                </a:gridCol>
                <a:gridCol w="4419600">
                  <a:extLst>
                    <a:ext uri="{9D8B030D-6E8A-4147-A177-3AD203B41FA5}">
                      <a16:colId xmlns:a16="http://schemas.microsoft.com/office/drawing/2014/main" val="3886230115"/>
                    </a:ext>
                  </a:extLst>
                </a:gridCol>
              </a:tblGrid>
              <a:tr h="3524250">
                <a:tc>
                  <a:txBody>
                    <a:bodyPr/>
                    <a:lstStyle/>
                    <a:p>
                      <a:pPr algn="ctr"/>
                      <a:r>
                        <a:rPr lang="en-US" sz="2400" dirty="0"/>
                        <a:t>Traditional IEP</a:t>
                      </a:r>
                    </a:p>
                    <a:p>
                      <a:endParaRPr lang="en-US" dirty="0"/>
                    </a:p>
                    <a:p>
                      <a:r>
                        <a:rPr lang="en-US" dirty="0"/>
                        <a:t>Focused on basic academic and/or functional skills.</a:t>
                      </a:r>
                    </a:p>
                    <a:p>
                      <a:endParaRPr lang="en-US" dirty="0"/>
                    </a:p>
                    <a:p>
                      <a:r>
                        <a:rPr lang="en-US" dirty="0"/>
                        <a:t>Little relationship</a:t>
                      </a:r>
                      <a:r>
                        <a:rPr lang="en-US" baseline="0" dirty="0"/>
                        <a:t> to a specific standard or grade-level expectations.</a:t>
                      </a:r>
                      <a:endParaRPr lang="en-US" dirty="0"/>
                    </a:p>
                  </a:txBody>
                  <a:tcPr/>
                </a:tc>
                <a:tc>
                  <a:txBody>
                    <a:bodyPr/>
                    <a:lstStyle/>
                    <a:p>
                      <a:pPr algn="ctr"/>
                      <a:r>
                        <a:rPr lang="en-US" sz="2400" dirty="0"/>
                        <a:t>EE-Linked IEP</a:t>
                      </a:r>
                    </a:p>
                    <a:p>
                      <a:endParaRPr lang="en-US" dirty="0"/>
                    </a:p>
                    <a:p>
                      <a:r>
                        <a:rPr lang="en-US" dirty="0"/>
                        <a:t>Directly tied to the DLM Essential Elements</a:t>
                      </a:r>
                    </a:p>
                    <a:p>
                      <a:endParaRPr lang="en-US" dirty="0"/>
                    </a:p>
                    <a:p>
                      <a:r>
                        <a:rPr lang="en-US" dirty="0"/>
                        <a:t>Both</a:t>
                      </a:r>
                      <a:r>
                        <a:rPr lang="en-US" baseline="0" dirty="0"/>
                        <a:t> the students present level of academic</a:t>
                      </a:r>
                    </a:p>
                    <a:p>
                      <a:r>
                        <a:rPr lang="en-US" baseline="0" dirty="0"/>
                        <a:t> and functional performance and the annual IEP goals are aligned with and based on the DLM Essential Elements</a:t>
                      </a:r>
                      <a:endParaRPr lang="en-US" dirty="0"/>
                    </a:p>
                    <a:p>
                      <a:endParaRPr lang="en-US" dirty="0"/>
                    </a:p>
                  </a:txBody>
                  <a:tcPr/>
                </a:tc>
                <a:extLst>
                  <a:ext uri="{0D108BD9-81ED-4DB2-BD59-A6C34878D82A}">
                    <a16:rowId xmlns:a16="http://schemas.microsoft.com/office/drawing/2014/main" val="1183580481"/>
                  </a:ext>
                </a:extLst>
              </a:tr>
            </a:tbl>
          </a:graphicData>
        </a:graphic>
      </p:graphicFrame>
      <p:sp>
        <p:nvSpPr>
          <p:cNvPr id="4" name="Title 3"/>
          <p:cNvSpPr>
            <a:spLocks noGrp="1"/>
          </p:cNvSpPr>
          <p:nvPr>
            <p:ph type="title"/>
          </p:nvPr>
        </p:nvSpPr>
        <p:spPr/>
        <p:txBody>
          <a:bodyPr/>
          <a:lstStyle/>
          <a:p>
            <a:r>
              <a:rPr lang="en-US" dirty="0"/>
              <a:t>Traditional v. EE-linked IEPs </a:t>
            </a:r>
          </a:p>
        </p:txBody>
      </p:sp>
      <p:sp>
        <p:nvSpPr>
          <p:cNvPr id="6" name="Slide Number Placeholder 5"/>
          <p:cNvSpPr>
            <a:spLocks noGrp="1"/>
          </p:cNvSpPr>
          <p:nvPr>
            <p:ph type="sldNum" sz="quarter" idx="4"/>
          </p:nvPr>
        </p:nvSpPr>
        <p:spPr>
          <a:xfrm>
            <a:off x="8763000" y="133350"/>
            <a:ext cx="381000" cy="273844"/>
          </a:xfrm>
        </p:spPr>
        <p:txBody>
          <a:bodyPr/>
          <a:lstStyle/>
          <a:p>
            <a:fld id="{3B745311-16E5-4BEF-BFE6-36758A3427EB}" type="slidenum">
              <a:rPr lang="en-US" smtClean="0"/>
              <a:pPr/>
              <a:t>79</a:t>
            </a:fld>
            <a:endParaRPr lang="en-US" dirty="0"/>
          </a:p>
        </p:txBody>
      </p:sp>
    </p:spTree>
    <p:extLst>
      <p:ext uri="{BB962C8B-B14F-4D97-AF65-F5344CB8AC3E}">
        <p14:creationId xmlns:p14="http://schemas.microsoft.com/office/powerpoint/2010/main" val="18516951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1352550"/>
            <a:ext cx="8229600" cy="2324100"/>
          </a:xfrm>
        </p:spPr>
        <p:txBody>
          <a:bodyPr>
            <a:noAutofit/>
          </a:bodyPr>
          <a:lstStyle/>
          <a:p>
            <a:r>
              <a:rPr lang="en-US" b="1" dirty="0">
                <a:solidFill>
                  <a:schemeClr val="tx2"/>
                </a:solidFill>
              </a:rPr>
              <a:t>Mute</a:t>
            </a:r>
            <a:r>
              <a:rPr lang="en-US" dirty="0"/>
              <a:t> unless you are speaking.</a:t>
            </a:r>
          </a:p>
          <a:p>
            <a:r>
              <a:rPr lang="en-US" dirty="0"/>
              <a:t>Use your </a:t>
            </a:r>
            <a:r>
              <a:rPr lang="en-US" b="1" dirty="0">
                <a:solidFill>
                  <a:schemeClr val="tx2"/>
                </a:solidFill>
              </a:rPr>
              <a:t>name and school district </a:t>
            </a:r>
            <a:r>
              <a:rPr lang="en-US" dirty="0"/>
              <a:t>to identify yourself.</a:t>
            </a:r>
          </a:p>
          <a:p>
            <a:r>
              <a:rPr lang="en-US" dirty="0"/>
              <a:t>Utilize </a:t>
            </a:r>
            <a:r>
              <a:rPr lang="en-US" b="1" dirty="0">
                <a:solidFill>
                  <a:schemeClr val="tx2"/>
                </a:solidFill>
              </a:rPr>
              <a:t>Chat</a:t>
            </a:r>
            <a:r>
              <a:rPr lang="en-US" dirty="0"/>
              <a:t> to pose questions.</a:t>
            </a:r>
          </a:p>
          <a:p>
            <a:pPr lvl="1"/>
            <a:r>
              <a:rPr lang="en-US" dirty="0"/>
              <a:t>Keep in mind that chat comments can be seen by all participants.</a:t>
            </a:r>
          </a:p>
        </p:txBody>
      </p:sp>
      <p:sp>
        <p:nvSpPr>
          <p:cNvPr id="3" name="Title 2"/>
          <p:cNvSpPr>
            <a:spLocks noGrp="1"/>
          </p:cNvSpPr>
          <p:nvPr>
            <p:ph type="title"/>
          </p:nvPr>
        </p:nvSpPr>
        <p:spPr>
          <a:xfrm>
            <a:off x="152400" y="628650"/>
            <a:ext cx="8839200" cy="800100"/>
          </a:xfrm>
        </p:spPr>
        <p:txBody>
          <a:bodyPr>
            <a:noAutofit/>
          </a:bodyPr>
          <a:lstStyle/>
          <a:p>
            <a:r>
              <a:rPr lang="en-US" dirty="0"/>
              <a:t>Virtual Working Agreements</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8</a:t>
            </a:fld>
            <a:endParaRPr lang="en-US"/>
          </a:p>
        </p:txBody>
      </p:sp>
    </p:spTree>
    <p:extLst>
      <p:ext uri="{BB962C8B-B14F-4D97-AF65-F5344CB8AC3E}">
        <p14:creationId xmlns:p14="http://schemas.microsoft.com/office/powerpoint/2010/main" val="176906089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ssee\AppData\Local\Microsoft\Windows\Temporary Internet Files\Content.IE5\TJE9T1N6\0[1].jp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590800" y="895350"/>
            <a:ext cx="3962400"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964012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28650"/>
            <a:ext cx="8839200" cy="800100"/>
          </a:xfrm>
        </p:spPr>
        <p:txBody>
          <a:bodyPr>
            <a:normAutofit/>
          </a:bodyPr>
          <a:lstStyle/>
          <a:p>
            <a:r>
              <a:rPr lang="en-US" dirty="0"/>
              <a:t>Step Four</a:t>
            </a:r>
          </a:p>
        </p:txBody>
      </p:sp>
      <p:sp>
        <p:nvSpPr>
          <p:cNvPr id="6" name="Slide Number Placeholder 5"/>
          <p:cNvSpPr>
            <a:spLocks noGrp="1"/>
          </p:cNvSpPr>
          <p:nvPr>
            <p:ph type="sldNum" sz="quarter" idx="4"/>
          </p:nvPr>
        </p:nvSpPr>
        <p:spPr/>
        <p:txBody>
          <a:bodyPr/>
          <a:lstStyle/>
          <a:p>
            <a:fld id="{3B745311-16E5-4BEF-BFE6-36758A3427EB}" type="slidenum">
              <a:rPr lang="en-US" smtClean="0"/>
              <a:pPr/>
              <a:t>81</a:t>
            </a:fld>
            <a:endParaRPr lang="en-US"/>
          </a:p>
        </p:txBody>
      </p:sp>
      <p:sp>
        <p:nvSpPr>
          <p:cNvPr id="3" name="Content Placeholder 2"/>
          <p:cNvSpPr>
            <a:spLocks noGrp="1"/>
          </p:cNvSpPr>
          <p:nvPr>
            <p:ph sz="quarter" idx="10"/>
          </p:nvPr>
        </p:nvSpPr>
        <p:spPr>
          <a:xfrm>
            <a:off x="152400" y="1695450"/>
            <a:ext cx="8839200" cy="3314700"/>
          </a:xfrm>
        </p:spPr>
        <p:txBody>
          <a:bodyPr>
            <a:normAutofit/>
          </a:bodyPr>
          <a:lstStyle/>
          <a:p>
            <a:pPr marL="112712" indent="0" algn="ctr">
              <a:buNone/>
            </a:pPr>
            <a:r>
              <a:rPr lang="en-US" sz="3600" dirty="0"/>
              <a:t>Develop present level of academic achievement and functional performance reflecting strengths and needs with consideration of the Essential Elements.</a:t>
            </a:r>
          </a:p>
        </p:txBody>
      </p:sp>
    </p:spTree>
    <p:extLst>
      <p:ext uri="{BB962C8B-B14F-4D97-AF65-F5344CB8AC3E}">
        <p14:creationId xmlns:p14="http://schemas.microsoft.com/office/powerpoint/2010/main" val="404771501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152400" y="1809750"/>
            <a:ext cx="8839200" cy="2400300"/>
          </a:xfrm>
        </p:spPr>
        <p:txBody>
          <a:bodyPr/>
          <a:lstStyle/>
          <a:p>
            <a:pPr marL="112712" indent="0" algn="ctr">
              <a:buNone/>
            </a:pPr>
            <a:r>
              <a:rPr lang="en-US" sz="3600" b="1" dirty="0">
                <a:solidFill>
                  <a:srgbClr val="42953B"/>
                </a:solidFill>
              </a:rPr>
              <a:t>Statement</a:t>
            </a:r>
          </a:p>
          <a:p>
            <a:pPr marL="112712" indent="0" algn="ctr">
              <a:buNone/>
            </a:pPr>
            <a:r>
              <a:rPr lang="en-US" sz="3600" dirty="0"/>
              <a:t>A comprehensive statement describing the student’s current performance in relation to grade of record Essential Elements.</a:t>
            </a:r>
          </a:p>
        </p:txBody>
      </p:sp>
      <p:sp>
        <p:nvSpPr>
          <p:cNvPr id="7" name="Title 6"/>
          <p:cNvSpPr>
            <a:spLocks noGrp="1"/>
          </p:cNvSpPr>
          <p:nvPr>
            <p:ph type="title"/>
          </p:nvPr>
        </p:nvSpPr>
        <p:spPr>
          <a:xfrm>
            <a:off x="152400" y="895350"/>
            <a:ext cx="8839200" cy="800100"/>
          </a:xfrm>
        </p:spPr>
        <p:txBody>
          <a:bodyPr>
            <a:noAutofit/>
          </a:bodyPr>
          <a:lstStyle/>
          <a:p>
            <a:r>
              <a:rPr lang="en-US" dirty="0"/>
              <a:t>Present Level of Academic Achievement and Functional Performance</a:t>
            </a:r>
          </a:p>
        </p:txBody>
      </p:sp>
      <p:sp>
        <p:nvSpPr>
          <p:cNvPr id="3" name="Slide Number Placeholder 2"/>
          <p:cNvSpPr>
            <a:spLocks noGrp="1"/>
          </p:cNvSpPr>
          <p:nvPr>
            <p:ph type="sldNum" sz="quarter" idx="4"/>
          </p:nvPr>
        </p:nvSpPr>
        <p:spPr/>
        <p:txBody>
          <a:bodyPr/>
          <a:lstStyle/>
          <a:p>
            <a:fld id="{3B745311-16E5-4BEF-BFE6-36758A3427EB}" type="slidenum">
              <a:rPr lang="en-US" smtClean="0"/>
              <a:pPr/>
              <a:t>82</a:t>
            </a:fld>
            <a:endParaRPr lang="en-US"/>
          </a:p>
        </p:txBody>
      </p:sp>
    </p:spTree>
    <p:extLst>
      <p:ext uri="{BB962C8B-B14F-4D97-AF65-F5344CB8AC3E}">
        <p14:creationId xmlns:p14="http://schemas.microsoft.com/office/powerpoint/2010/main" val="217004771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52400" y="895350"/>
            <a:ext cx="8839200" cy="800100"/>
          </a:xfrm>
        </p:spPr>
        <p:txBody>
          <a:bodyPr>
            <a:noAutofit/>
          </a:bodyPr>
          <a:lstStyle/>
          <a:p>
            <a:r>
              <a:rPr lang="en-US" dirty="0"/>
              <a:t>Present Level of Academic Achievement and Functional Performance</a:t>
            </a:r>
          </a:p>
        </p:txBody>
      </p:sp>
      <p:sp>
        <p:nvSpPr>
          <p:cNvPr id="3" name="Slide Number Placeholder 2"/>
          <p:cNvSpPr>
            <a:spLocks noGrp="1"/>
          </p:cNvSpPr>
          <p:nvPr>
            <p:ph type="sldNum" sz="quarter" idx="4"/>
          </p:nvPr>
        </p:nvSpPr>
        <p:spPr/>
        <p:txBody>
          <a:bodyPr/>
          <a:lstStyle/>
          <a:p>
            <a:fld id="{3B745311-16E5-4BEF-BFE6-36758A3427EB}" type="slidenum">
              <a:rPr lang="en-US" smtClean="0"/>
              <a:pPr/>
              <a:t>83</a:t>
            </a:fld>
            <a:endParaRPr lang="en-US"/>
          </a:p>
        </p:txBody>
      </p:sp>
      <p:sp>
        <p:nvSpPr>
          <p:cNvPr id="2" name="Content Placeholder 1"/>
          <p:cNvSpPr>
            <a:spLocks noGrp="1"/>
          </p:cNvSpPr>
          <p:nvPr>
            <p:ph sz="quarter" idx="10"/>
          </p:nvPr>
        </p:nvSpPr>
        <p:spPr>
          <a:xfrm>
            <a:off x="152400" y="2107406"/>
            <a:ext cx="8839200" cy="2826544"/>
          </a:xfrm>
        </p:spPr>
        <p:txBody>
          <a:bodyPr/>
          <a:lstStyle/>
          <a:p>
            <a:r>
              <a:rPr lang="en-US" dirty="0"/>
              <a:t>Present levels must be</a:t>
            </a:r>
          </a:p>
          <a:p>
            <a:pPr lvl="1"/>
            <a:r>
              <a:rPr lang="en-US" dirty="0"/>
              <a:t>Observable – use terms that are measurable, specific, and based on evidence</a:t>
            </a:r>
          </a:p>
          <a:p>
            <a:pPr lvl="1"/>
            <a:r>
              <a:rPr lang="en-US" dirty="0"/>
              <a:t>Understandable – use clear language that can be understood by all members of the IEP team</a:t>
            </a:r>
          </a:p>
        </p:txBody>
      </p:sp>
      <p:sp>
        <p:nvSpPr>
          <p:cNvPr id="4" name="Rectangle 3"/>
          <p:cNvSpPr/>
          <p:nvPr/>
        </p:nvSpPr>
        <p:spPr>
          <a:xfrm>
            <a:off x="1600200" y="4705350"/>
            <a:ext cx="7391400" cy="338554"/>
          </a:xfrm>
          <a:prstGeom prst="rect">
            <a:avLst/>
          </a:prstGeom>
        </p:spPr>
        <p:txBody>
          <a:bodyPr wrap="square">
            <a:spAutoFit/>
          </a:bodyPr>
          <a:lstStyle/>
          <a:p>
            <a:pPr lvl="1" algn="r"/>
            <a:r>
              <a:rPr lang="en-US" sz="1600" dirty="0">
                <a:hlinkClick r:id="rId3"/>
              </a:rPr>
              <a:t>Adapted from http://dynamiclearningmaps.org/</a:t>
            </a:r>
            <a:endParaRPr lang="en-US" sz="1600" dirty="0"/>
          </a:p>
        </p:txBody>
      </p:sp>
    </p:spTree>
    <p:extLst>
      <p:ext uri="{BB962C8B-B14F-4D97-AF65-F5344CB8AC3E}">
        <p14:creationId xmlns:p14="http://schemas.microsoft.com/office/powerpoint/2010/main" val="69030541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52400" y="857250"/>
            <a:ext cx="8839200" cy="800100"/>
          </a:xfrm>
        </p:spPr>
        <p:txBody>
          <a:bodyPr>
            <a:noAutofit/>
          </a:bodyPr>
          <a:lstStyle/>
          <a:p>
            <a:r>
              <a:rPr lang="en-US" dirty="0"/>
              <a:t>Present Level of Academic Achievement and Functional Performance</a:t>
            </a:r>
          </a:p>
        </p:txBody>
      </p:sp>
      <p:sp>
        <p:nvSpPr>
          <p:cNvPr id="3" name="Slide Number Placeholder 2"/>
          <p:cNvSpPr>
            <a:spLocks noGrp="1"/>
          </p:cNvSpPr>
          <p:nvPr>
            <p:ph type="sldNum" sz="quarter" idx="4"/>
          </p:nvPr>
        </p:nvSpPr>
        <p:spPr/>
        <p:txBody>
          <a:bodyPr/>
          <a:lstStyle/>
          <a:p>
            <a:fld id="{3B745311-16E5-4BEF-BFE6-36758A3427EB}" type="slidenum">
              <a:rPr lang="en-US" smtClean="0"/>
              <a:pPr/>
              <a:t>84</a:t>
            </a:fld>
            <a:endParaRPr lang="en-US"/>
          </a:p>
        </p:txBody>
      </p:sp>
      <p:sp>
        <p:nvSpPr>
          <p:cNvPr id="5" name="Content Placeholder 1"/>
          <p:cNvSpPr txBox="1">
            <a:spLocks/>
          </p:cNvSpPr>
          <p:nvPr/>
        </p:nvSpPr>
        <p:spPr>
          <a:xfrm>
            <a:off x="152400" y="2438401"/>
            <a:ext cx="8839200" cy="2800349"/>
          </a:xfrm>
          <a:prstGeom prst="rect">
            <a:avLst/>
          </a:prstGeom>
        </p:spPr>
        <p:txBody>
          <a:bodyPr vert="horz" lIns="91440" tIns="45720" rIns="91440" bIns="45720" rtlCol="0">
            <a:normAutofit fontScale="77500" lnSpcReduction="20000"/>
          </a:bodyPr>
          <a:lstStyle>
            <a:lvl1pPr marL="457200" indent="-344488" algn="l" defTabSz="914400"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75" indent="-396875" algn="l" defTabSz="914400"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38" indent="-347663" algn="l" defTabSz="914400"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63" indent="-339725" algn="l" defTabSz="914400"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800" indent="-287338" algn="l" defTabSz="914400"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dirty="0"/>
              <a:t>Strengths </a:t>
            </a:r>
            <a:r>
              <a:rPr lang="en-US" dirty="0"/>
              <a:t>specific to the knowledge/skills that are needed to achieve the grade of record Essential Elements</a:t>
            </a:r>
          </a:p>
          <a:p>
            <a:r>
              <a:rPr lang="en-US" b="1" dirty="0"/>
              <a:t>Unique Educational Needs </a:t>
            </a:r>
            <a:r>
              <a:rPr lang="en-US" dirty="0"/>
              <a:t>related to the skill sets the student requires to access and make progress toward achieving the grade of record Essential Elements</a:t>
            </a:r>
          </a:p>
          <a:p>
            <a:r>
              <a:rPr lang="en-US" b="1" dirty="0"/>
              <a:t>Impact Statement </a:t>
            </a:r>
            <a:r>
              <a:rPr lang="en-US" dirty="0"/>
              <a:t>describing how the student’s disability affects (impacts) his/her progress toward achieving the grade of record Essential Elements</a:t>
            </a:r>
            <a:endParaRPr lang="en-US" b="1" dirty="0"/>
          </a:p>
        </p:txBody>
      </p:sp>
      <p:sp>
        <p:nvSpPr>
          <p:cNvPr id="2" name="Content Placeholder 1"/>
          <p:cNvSpPr>
            <a:spLocks noGrp="1"/>
          </p:cNvSpPr>
          <p:nvPr>
            <p:ph sz="quarter" idx="10"/>
          </p:nvPr>
        </p:nvSpPr>
        <p:spPr>
          <a:xfrm>
            <a:off x="152400" y="1809750"/>
            <a:ext cx="8839200" cy="3200400"/>
          </a:xfrm>
        </p:spPr>
        <p:txBody>
          <a:bodyPr>
            <a:normAutofit/>
          </a:bodyPr>
          <a:lstStyle/>
          <a:p>
            <a:pPr marL="112712" indent="0" algn="ctr">
              <a:buNone/>
            </a:pPr>
            <a:r>
              <a:rPr lang="en-US" sz="3600" b="1" dirty="0">
                <a:solidFill>
                  <a:srgbClr val="42953B"/>
                </a:solidFill>
              </a:rPr>
              <a:t>Components</a:t>
            </a:r>
          </a:p>
        </p:txBody>
      </p:sp>
    </p:spTree>
    <p:extLst>
      <p:ext uri="{BB962C8B-B14F-4D97-AF65-F5344CB8AC3E}">
        <p14:creationId xmlns:p14="http://schemas.microsoft.com/office/powerpoint/2010/main" val="182042102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52400" y="1276350"/>
            <a:ext cx="8839200" cy="3867150"/>
          </a:xfrm>
        </p:spPr>
        <p:txBody>
          <a:bodyPr>
            <a:noAutofit/>
          </a:bodyPr>
          <a:lstStyle/>
          <a:p>
            <a:pPr marL="0" indent="0">
              <a:buNone/>
            </a:pPr>
            <a:r>
              <a:rPr lang="en-US" sz="2800" b="1" dirty="0"/>
              <a:t>Components</a:t>
            </a:r>
          </a:p>
          <a:p>
            <a:pPr indent="-457200"/>
            <a:r>
              <a:rPr lang="en-US" sz="2800" dirty="0"/>
              <a:t>Strengths</a:t>
            </a:r>
          </a:p>
          <a:p>
            <a:pPr indent="-457200"/>
            <a:r>
              <a:rPr lang="en-US" sz="2800" dirty="0"/>
              <a:t>Unique Educational Needs in relation to Essential Elements</a:t>
            </a:r>
          </a:p>
          <a:p>
            <a:pPr indent="-457200"/>
            <a:r>
              <a:rPr lang="en-US" sz="2800" dirty="0"/>
              <a:t>Impact Statement</a:t>
            </a:r>
          </a:p>
          <a:p>
            <a:pPr indent="-457200"/>
            <a:r>
              <a:rPr lang="en-US" sz="2800" dirty="0"/>
              <a:t>What is the student doing now</a:t>
            </a:r>
          </a:p>
          <a:p>
            <a:pPr indent="-457200"/>
            <a:r>
              <a:rPr lang="en-US" sz="2800" dirty="0"/>
              <a:t>What is unique to this child</a:t>
            </a:r>
          </a:p>
        </p:txBody>
      </p:sp>
      <p:sp>
        <p:nvSpPr>
          <p:cNvPr id="2" name="Title 1"/>
          <p:cNvSpPr>
            <a:spLocks noGrp="1"/>
          </p:cNvSpPr>
          <p:nvPr>
            <p:ph type="title"/>
          </p:nvPr>
        </p:nvSpPr>
        <p:spPr>
          <a:xfrm>
            <a:off x="152400" y="742950"/>
            <a:ext cx="8839200" cy="533400"/>
          </a:xfrm>
        </p:spPr>
        <p:txBody>
          <a:bodyPr>
            <a:normAutofit fontScale="90000"/>
          </a:bodyPr>
          <a:lstStyle/>
          <a:p>
            <a:r>
              <a:rPr lang="en-US" dirty="0"/>
              <a:t>Process the Present Level</a:t>
            </a:r>
          </a:p>
        </p:txBody>
      </p:sp>
      <p:sp>
        <p:nvSpPr>
          <p:cNvPr id="6" name="Slide Number Placeholder 5"/>
          <p:cNvSpPr>
            <a:spLocks noGrp="1"/>
          </p:cNvSpPr>
          <p:nvPr>
            <p:ph type="sldNum" sz="quarter" idx="4"/>
          </p:nvPr>
        </p:nvSpPr>
        <p:spPr/>
        <p:txBody>
          <a:bodyPr/>
          <a:lstStyle/>
          <a:p>
            <a:fld id="{3B745311-16E5-4BEF-BFE6-36758A3427EB}" type="slidenum">
              <a:rPr lang="en-US" smtClean="0"/>
              <a:pPr/>
              <a:t>85</a:t>
            </a:fld>
            <a:endParaRPr lang="en-US" dirty="0"/>
          </a:p>
        </p:txBody>
      </p:sp>
      <p:sp>
        <p:nvSpPr>
          <p:cNvPr id="5" name="TextBox 4"/>
          <p:cNvSpPr txBox="1"/>
          <p:nvPr/>
        </p:nvSpPr>
        <p:spPr>
          <a:xfrm>
            <a:off x="8172637" y="4705350"/>
            <a:ext cx="817578" cy="300082"/>
          </a:xfrm>
          <a:prstGeom prst="rect">
            <a:avLst/>
          </a:prstGeom>
          <a:solidFill>
            <a:srgbClr val="FFFF00"/>
          </a:solidFill>
        </p:spPr>
        <p:txBody>
          <a:bodyPr wrap="square" rtlCol="0">
            <a:spAutoFit/>
          </a:bodyPr>
          <a:lstStyle/>
          <a:p>
            <a:r>
              <a:rPr lang="en-US" sz="1350" dirty="0"/>
              <a:t>HO #7</a:t>
            </a:r>
          </a:p>
        </p:txBody>
      </p:sp>
      <p:pic>
        <p:nvPicPr>
          <p:cNvPr id="7" name="Picture 3" descr="C:\Users\ssee\AppData\Local\Microsoft\Windows\Temporary Internet Files\Content.IE5\TJE9T1N6\motivacion[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25644" y="3254274"/>
            <a:ext cx="2184956" cy="1316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409152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52400" y="1276350"/>
            <a:ext cx="8839200" cy="3867150"/>
          </a:xfrm>
        </p:spPr>
        <p:txBody>
          <a:bodyPr>
            <a:noAutofit/>
          </a:bodyPr>
          <a:lstStyle/>
          <a:p>
            <a:pPr marL="0" indent="0">
              <a:buNone/>
            </a:pPr>
            <a:r>
              <a:rPr lang="en-US" sz="2600" b="1" dirty="0"/>
              <a:t>Use your own student’s present level to locate the following</a:t>
            </a:r>
          </a:p>
          <a:p>
            <a:pPr indent="-457200"/>
            <a:r>
              <a:rPr lang="en-US" sz="2800" dirty="0"/>
              <a:t>Strengths</a:t>
            </a:r>
          </a:p>
          <a:p>
            <a:pPr indent="-457200"/>
            <a:r>
              <a:rPr lang="en-US" sz="2800" dirty="0"/>
              <a:t>Unique Educational Needs in relation to Essential Elements</a:t>
            </a:r>
          </a:p>
          <a:p>
            <a:pPr indent="-457200"/>
            <a:r>
              <a:rPr lang="en-US" sz="2800" dirty="0"/>
              <a:t>Impact Statement</a:t>
            </a:r>
          </a:p>
          <a:p>
            <a:pPr indent="-457200"/>
            <a:r>
              <a:rPr lang="en-US" sz="2800" dirty="0"/>
              <a:t>What is the student doing now?</a:t>
            </a:r>
          </a:p>
          <a:p>
            <a:pPr indent="-457200"/>
            <a:r>
              <a:rPr lang="en-US" sz="2800" dirty="0"/>
              <a:t>What is unique to this child?</a:t>
            </a:r>
          </a:p>
        </p:txBody>
      </p:sp>
      <p:sp>
        <p:nvSpPr>
          <p:cNvPr id="2" name="Title 1"/>
          <p:cNvSpPr>
            <a:spLocks noGrp="1"/>
          </p:cNvSpPr>
          <p:nvPr>
            <p:ph type="title"/>
          </p:nvPr>
        </p:nvSpPr>
        <p:spPr>
          <a:xfrm>
            <a:off x="152400" y="742950"/>
            <a:ext cx="8839200" cy="533400"/>
          </a:xfrm>
        </p:spPr>
        <p:txBody>
          <a:bodyPr>
            <a:normAutofit fontScale="90000"/>
          </a:bodyPr>
          <a:lstStyle/>
          <a:p>
            <a:r>
              <a:rPr lang="en-US" dirty="0"/>
              <a:t>Process the Present Level</a:t>
            </a:r>
          </a:p>
        </p:txBody>
      </p:sp>
      <p:sp>
        <p:nvSpPr>
          <p:cNvPr id="6" name="Slide Number Placeholder 5"/>
          <p:cNvSpPr>
            <a:spLocks noGrp="1"/>
          </p:cNvSpPr>
          <p:nvPr>
            <p:ph type="sldNum" sz="quarter" idx="4"/>
          </p:nvPr>
        </p:nvSpPr>
        <p:spPr/>
        <p:txBody>
          <a:bodyPr/>
          <a:lstStyle/>
          <a:p>
            <a:fld id="{3B745311-16E5-4BEF-BFE6-36758A3427EB}" type="slidenum">
              <a:rPr lang="en-US" smtClean="0"/>
              <a:pPr/>
              <a:t>86</a:t>
            </a:fld>
            <a:endParaRPr lang="en-US" dirty="0"/>
          </a:p>
        </p:txBody>
      </p:sp>
      <p:pic>
        <p:nvPicPr>
          <p:cNvPr id="7" name="Picture 3" descr="C:\Users\ssee\AppData\Local\Microsoft\Windows\Temporary Internet Files\Content.IE5\TJE9T1N6\motivacion[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25644" y="3254274"/>
            <a:ext cx="2184956" cy="131623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172637" y="4705350"/>
            <a:ext cx="817578" cy="300082"/>
          </a:xfrm>
          <a:prstGeom prst="rect">
            <a:avLst/>
          </a:prstGeom>
          <a:solidFill>
            <a:srgbClr val="FFFF00"/>
          </a:solidFill>
        </p:spPr>
        <p:txBody>
          <a:bodyPr wrap="square" rtlCol="0">
            <a:spAutoFit/>
          </a:bodyPr>
          <a:lstStyle/>
          <a:p>
            <a:r>
              <a:rPr lang="en-US" sz="1350" dirty="0"/>
              <a:t>HO #7</a:t>
            </a:r>
          </a:p>
        </p:txBody>
      </p:sp>
    </p:spTree>
    <p:extLst>
      <p:ext uri="{BB962C8B-B14F-4D97-AF65-F5344CB8AC3E}">
        <p14:creationId xmlns:p14="http://schemas.microsoft.com/office/powerpoint/2010/main" val="312055713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28650"/>
            <a:ext cx="8839200" cy="800100"/>
          </a:xfrm>
        </p:spPr>
        <p:txBody>
          <a:bodyPr>
            <a:normAutofit/>
          </a:bodyPr>
          <a:lstStyle/>
          <a:p>
            <a:r>
              <a:rPr lang="en-US" dirty="0"/>
              <a:t>Self Reflection</a:t>
            </a:r>
          </a:p>
        </p:txBody>
      </p:sp>
      <p:sp>
        <p:nvSpPr>
          <p:cNvPr id="6" name="Slide Number Placeholder 5"/>
          <p:cNvSpPr>
            <a:spLocks noGrp="1"/>
          </p:cNvSpPr>
          <p:nvPr>
            <p:ph type="sldNum" sz="quarter" idx="4"/>
          </p:nvPr>
        </p:nvSpPr>
        <p:spPr/>
        <p:txBody>
          <a:bodyPr/>
          <a:lstStyle/>
          <a:p>
            <a:fld id="{3B745311-16E5-4BEF-BFE6-36758A3427EB}" type="slidenum">
              <a:rPr lang="en-US" smtClean="0"/>
              <a:pPr/>
              <a:t>87</a:t>
            </a:fld>
            <a:endParaRPr lang="en-US"/>
          </a:p>
        </p:txBody>
      </p:sp>
      <p:pic>
        <p:nvPicPr>
          <p:cNvPr id="10" name="Picture 3" descr="C:\Users\ssee\AppData\Local\Microsoft\Windows\Temporary Internet Files\Content.IE5\4B93DNV0\graphic-organizers1[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560" y="1574005"/>
            <a:ext cx="5376640" cy="337210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7987157" y="4705350"/>
            <a:ext cx="1037520" cy="302462"/>
          </a:xfrm>
          <a:prstGeom prst="rect">
            <a:avLst/>
          </a:prstGeom>
          <a:solidFill>
            <a:srgbClr val="FFFF00"/>
          </a:solidFill>
        </p:spPr>
        <p:txBody>
          <a:bodyPr wrap="square" rtlCol="0">
            <a:spAutoFit/>
          </a:bodyPr>
          <a:lstStyle/>
          <a:p>
            <a:r>
              <a:rPr lang="en-US" sz="1350" dirty="0"/>
              <a:t>HO #5</a:t>
            </a:r>
          </a:p>
        </p:txBody>
      </p:sp>
      <p:pic>
        <p:nvPicPr>
          <p:cNvPr id="7" name="Picture 2" descr="C:\Users\ssee\AppData\Local\Microsoft\Windows\Temporary Internet Files\Content.IE5\BB1L8XZP\edward-bear-looking-into-a-mirror-00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4411" y="1809750"/>
            <a:ext cx="2827189" cy="2785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446406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28650"/>
            <a:ext cx="8839200" cy="800100"/>
          </a:xfrm>
        </p:spPr>
        <p:txBody>
          <a:bodyPr>
            <a:normAutofit/>
          </a:bodyPr>
          <a:lstStyle/>
          <a:p>
            <a:r>
              <a:rPr lang="en-US" dirty="0"/>
              <a:t>Step Five</a:t>
            </a:r>
          </a:p>
        </p:txBody>
      </p:sp>
      <p:sp>
        <p:nvSpPr>
          <p:cNvPr id="6" name="Slide Number Placeholder 5"/>
          <p:cNvSpPr>
            <a:spLocks noGrp="1"/>
          </p:cNvSpPr>
          <p:nvPr>
            <p:ph type="sldNum" sz="quarter" idx="4"/>
          </p:nvPr>
        </p:nvSpPr>
        <p:spPr/>
        <p:txBody>
          <a:bodyPr/>
          <a:lstStyle/>
          <a:p>
            <a:fld id="{3B745311-16E5-4BEF-BFE6-36758A3427EB}" type="slidenum">
              <a:rPr lang="en-US" smtClean="0"/>
              <a:pPr/>
              <a:t>88</a:t>
            </a:fld>
            <a:endParaRPr lang="en-US"/>
          </a:p>
        </p:txBody>
      </p:sp>
      <p:sp>
        <p:nvSpPr>
          <p:cNvPr id="3" name="Content Placeholder 2"/>
          <p:cNvSpPr>
            <a:spLocks noGrp="1"/>
          </p:cNvSpPr>
          <p:nvPr>
            <p:ph sz="quarter" idx="10"/>
          </p:nvPr>
        </p:nvSpPr>
        <p:spPr>
          <a:xfrm>
            <a:off x="152400" y="1428750"/>
            <a:ext cx="8839200" cy="647700"/>
          </a:xfrm>
        </p:spPr>
        <p:txBody>
          <a:bodyPr>
            <a:noAutofit/>
          </a:bodyPr>
          <a:lstStyle/>
          <a:p>
            <a:pPr marL="112712" indent="0" algn="ctr">
              <a:buNone/>
            </a:pPr>
            <a:r>
              <a:rPr lang="en-US" sz="4000" dirty="0"/>
              <a:t>Develop SMART annual goals.</a:t>
            </a:r>
          </a:p>
        </p:txBody>
      </p:sp>
    </p:spTree>
    <p:extLst>
      <p:ext uri="{BB962C8B-B14F-4D97-AF65-F5344CB8AC3E}">
        <p14:creationId xmlns:p14="http://schemas.microsoft.com/office/powerpoint/2010/main" val="218940824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28650"/>
            <a:ext cx="8839200" cy="800100"/>
          </a:xfrm>
        </p:spPr>
        <p:txBody>
          <a:bodyPr>
            <a:normAutofit/>
          </a:bodyPr>
          <a:lstStyle/>
          <a:p>
            <a:r>
              <a:rPr lang="en-US" dirty="0"/>
              <a:t>IEP Goals</a:t>
            </a:r>
          </a:p>
        </p:txBody>
      </p:sp>
      <p:sp>
        <p:nvSpPr>
          <p:cNvPr id="6" name="Slide Number Placeholder 5"/>
          <p:cNvSpPr>
            <a:spLocks noGrp="1"/>
          </p:cNvSpPr>
          <p:nvPr>
            <p:ph type="sldNum" sz="quarter" idx="4"/>
          </p:nvPr>
        </p:nvSpPr>
        <p:spPr/>
        <p:txBody>
          <a:bodyPr/>
          <a:lstStyle/>
          <a:p>
            <a:fld id="{3B745311-16E5-4BEF-BFE6-36758A3427EB}" type="slidenum">
              <a:rPr lang="en-US" smtClean="0"/>
              <a:pPr/>
              <a:t>89</a:t>
            </a:fld>
            <a:endParaRPr lang="en-US"/>
          </a:p>
        </p:txBody>
      </p:sp>
      <p:sp>
        <p:nvSpPr>
          <p:cNvPr id="3" name="Content Placeholder 2"/>
          <p:cNvSpPr>
            <a:spLocks noGrp="1"/>
          </p:cNvSpPr>
          <p:nvPr>
            <p:ph sz="quarter" idx="10"/>
          </p:nvPr>
        </p:nvSpPr>
        <p:spPr>
          <a:xfrm>
            <a:off x="152400" y="1428750"/>
            <a:ext cx="8839200" cy="3581400"/>
          </a:xfrm>
        </p:spPr>
        <p:txBody>
          <a:bodyPr>
            <a:normAutofit fontScale="62500" lnSpcReduction="20000"/>
          </a:bodyPr>
          <a:lstStyle/>
          <a:p>
            <a:pPr marL="112712" indent="0">
              <a:buNone/>
            </a:pPr>
            <a:r>
              <a:rPr lang="en-US" sz="4300" dirty="0"/>
              <a:t>Measurable annual goals include Academic and Functional goals</a:t>
            </a:r>
          </a:p>
          <a:p>
            <a:r>
              <a:rPr lang="en-US" sz="4000" dirty="0"/>
              <a:t>To meet individualized needs so the student can be involved and make progress in the General Education curriculum</a:t>
            </a:r>
          </a:p>
          <a:p>
            <a:r>
              <a:rPr lang="en-US" sz="4000" dirty="0"/>
              <a:t>To meet individualized education-related needs that result from disability</a:t>
            </a:r>
          </a:p>
          <a:p>
            <a:r>
              <a:rPr lang="en-US" sz="4000" dirty="0"/>
              <a:t>For students participating in Alternate Assessments, all IEP goals must include benchmarks or short-term objectives</a:t>
            </a:r>
          </a:p>
        </p:txBody>
      </p:sp>
    </p:spTree>
    <p:extLst>
      <p:ext uri="{BB962C8B-B14F-4D97-AF65-F5344CB8AC3E}">
        <p14:creationId xmlns:p14="http://schemas.microsoft.com/office/powerpoint/2010/main" val="11235744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1352550"/>
            <a:ext cx="8229600" cy="2324100"/>
          </a:xfrm>
        </p:spPr>
        <p:txBody>
          <a:bodyPr>
            <a:noAutofit/>
          </a:bodyPr>
          <a:lstStyle/>
          <a:p>
            <a:r>
              <a:rPr lang="en-US" b="1" dirty="0">
                <a:solidFill>
                  <a:schemeClr val="tx2"/>
                </a:solidFill>
              </a:rPr>
              <a:t>Use the tools </a:t>
            </a:r>
            <a:r>
              <a:rPr lang="en-US" dirty="0"/>
              <a:t>to communicate</a:t>
            </a:r>
          </a:p>
          <a:p>
            <a:pPr lvl="1"/>
            <a:r>
              <a:rPr lang="en-US" dirty="0"/>
              <a:t>Chat</a:t>
            </a:r>
          </a:p>
          <a:p>
            <a:pPr lvl="1"/>
            <a:r>
              <a:rPr lang="en-US" dirty="0"/>
              <a:t>Reaction button</a:t>
            </a:r>
          </a:p>
          <a:p>
            <a:pPr lvl="1"/>
            <a:r>
              <a:rPr lang="en-US" dirty="0"/>
              <a:t>Breakout rooms</a:t>
            </a:r>
          </a:p>
        </p:txBody>
      </p:sp>
      <p:sp>
        <p:nvSpPr>
          <p:cNvPr id="3" name="Title 2"/>
          <p:cNvSpPr>
            <a:spLocks noGrp="1"/>
          </p:cNvSpPr>
          <p:nvPr>
            <p:ph type="title"/>
          </p:nvPr>
        </p:nvSpPr>
        <p:spPr>
          <a:xfrm>
            <a:off x="152400" y="628650"/>
            <a:ext cx="8839200" cy="800100"/>
          </a:xfrm>
        </p:spPr>
        <p:txBody>
          <a:bodyPr>
            <a:noAutofit/>
          </a:bodyPr>
          <a:lstStyle/>
          <a:p>
            <a:r>
              <a:rPr lang="en-US" dirty="0"/>
              <a:t>Virtual Working Agreements</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9</a:t>
            </a:fld>
            <a:endParaRPr lang="en-US"/>
          </a:p>
        </p:txBody>
      </p:sp>
    </p:spTree>
    <p:extLst>
      <p:ext uri="{BB962C8B-B14F-4D97-AF65-F5344CB8AC3E}">
        <p14:creationId xmlns:p14="http://schemas.microsoft.com/office/powerpoint/2010/main" val="382345845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Content Placeholder 2"/>
          <p:cNvSpPr>
            <a:spLocks noGrp="1"/>
          </p:cNvSpPr>
          <p:nvPr>
            <p:ph sz="quarter" idx="10"/>
          </p:nvPr>
        </p:nvSpPr>
        <p:spPr/>
        <p:txBody>
          <a:bodyPr>
            <a:normAutofit/>
          </a:bodyPr>
          <a:lstStyle/>
          <a:p>
            <a:r>
              <a:rPr lang="en-US" sz="1875" dirty="0">
                <a:latin typeface="Trebuchet MS"/>
                <a:cs typeface="Trebuchet MS"/>
              </a:rPr>
              <a:t>Goals and objectives should build on current strengths and address specified needs of the student.</a:t>
            </a:r>
          </a:p>
          <a:p>
            <a:r>
              <a:rPr lang="en-US" sz="1875" dirty="0">
                <a:latin typeface="Trebuchet MS"/>
                <a:cs typeface="Trebuchet MS"/>
              </a:rPr>
              <a:t>Goals and objectives are informed by and linked to grade-level Essential Elements</a:t>
            </a:r>
          </a:p>
          <a:p>
            <a:pPr lvl="1"/>
            <a:r>
              <a:rPr lang="en-US" sz="1875" u="sng" dirty="0">
                <a:latin typeface="Trebuchet MS"/>
                <a:cs typeface="Trebuchet MS"/>
              </a:rPr>
              <a:t>Not a restatement </a:t>
            </a:r>
            <a:r>
              <a:rPr lang="en-US" sz="1875" dirty="0">
                <a:latin typeface="Trebuchet MS"/>
                <a:cs typeface="Trebuchet MS"/>
              </a:rPr>
              <a:t>of the Essential Element</a:t>
            </a:r>
          </a:p>
          <a:p>
            <a:pPr lvl="1"/>
            <a:r>
              <a:rPr lang="en-US" sz="1875" dirty="0">
                <a:latin typeface="Trebuchet MS"/>
                <a:cs typeface="Trebuchet MS"/>
              </a:rPr>
              <a:t>Does not take the place of the curriculum</a:t>
            </a:r>
          </a:p>
          <a:p>
            <a:pPr lvl="1"/>
            <a:r>
              <a:rPr lang="en-US" sz="1875" dirty="0">
                <a:latin typeface="Trebuchet MS"/>
                <a:cs typeface="Trebuchet MS"/>
              </a:rPr>
              <a:t>General and life skills may also be targeted</a:t>
            </a:r>
          </a:p>
          <a:p>
            <a:pPr marL="0" indent="0" algn="r">
              <a:buNone/>
            </a:pPr>
            <a:endParaRPr lang="en-US" sz="1600" dirty="0">
              <a:hlinkClick r:id="rId3"/>
            </a:endParaRPr>
          </a:p>
          <a:p>
            <a:pPr marL="0" indent="0" algn="r">
              <a:buNone/>
            </a:pPr>
            <a:endParaRPr lang="en-US" sz="1600" dirty="0">
              <a:hlinkClick r:id="rId3"/>
            </a:endParaRPr>
          </a:p>
          <a:p>
            <a:pPr marL="0" indent="0" algn="r">
              <a:buNone/>
            </a:pPr>
            <a:r>
              <a:rPr lang="en-US" sz="1600" dirty="0">
                <a:hlinkClick r:id="rId3"/>
              </a:rPr>
              <a:t>Adapted From http://dynamiclearningmaps.org</a:t>
            </a:r>
            <a:endParaRPr lang="en-US" sz="1600" dirty="0">
              <a:latin typeface="Calibri" charset="0"/>
            </a:endParaRPr>
          </a:p>
        </p:txBody>
      </p:sp>
      <p:sp>
        <p:nvSpPr>
          <p:cNvPr id="20482" name="Title 1"/>
          <p:cNvSpPr>
            <a:spLocks noGrp="1"/>
          </p:cNvSpPr>
          <p:nvPr>
            <p:ph type="title"/>
          </p:nvPr>
        </p:nvSpPr>
        <p:spPr/>
        <p:txBody>
          <a:bodyPr>
            <a:noAutofit/>
          </a:bodyPr>
          <a:lstStyle/>
          <a:p>
            <a:pPr defTabSz="683412">
              <a:defRPr/>
            </a:pPr>
            <a:r>
              <a:rPr lang="en-US" sz="2800" dirty="0">
                <a:solidFill>
                  <a:srgbClr val="003399"/>
                </a:solidFill>
                <a:latin typeface="Arial" pitchFamily="34" charset="0"/>
                <a:cs typeface="Arial" pitchFamily="34" charset="0"/>
              </a:rPr>
              <a:t>Measurable Goals Aligned with Grade-Level Essential Elements</a:t>
            </a:r>
          </a:p>
        </p:txBody>
      </p:sp>
      <p:sp>
        <p:nvSpPr>
          <p:cNvPr id="5" name="Slide Number Placeholder 4"/>
          <p:cNvSpPr>
            <a:spLocks noGrp="1"/>
          </p:cNvSpPr>
          <p:nvPr>
            <p:ph type="sldNum" sz="quarter" idx="4"/>
          </p:nvPr>
        </p:nvSpPr>
        <p:spPr/>
        <p:txBody>
          <a:bodyPr/>
          <a:lstStyle/>
          <a:p>
            <a:fld id="{3B745311-16E5-4BEF-BFE6-36758A3427EB}" type="slidenum">
              <a:rPr lang="en-US" smtClean="0"/>
              <a:pPr/>
              <a:t>90</a:t>
            </a:fld>
            <a:endParaRPr lang="en-US"/>
          </a:p>
        </p:txBody>
      </p:sp>
    </p:spTree>
    <p:extLst>
      <p:ext uri="{BB962C8B-B14F-4D97-AF65-F5344CB8AC3E}">
        <p14:creationId xmlns:p14="http://schemas.microsoft.com/office/powerpoint/2010/main" val="121761553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noAutofit/>
          </a:bodyPr>
          <a:lstStyle/>
          <a:p>
            <a:pPr defTabSz="683412">
              <a:defRPr/>
            </a:pPr>
            <a:r>
              <a:rPr lang="en-US" sz="2800" dirty="0">
                <a:solidFill>
                  <a:srgbClr val="003399"/>
                </a:solidFill>
                <a:latin typeface="Arial" pitchFamily="34" charset="0"/>
                <a:cs typeface="Arial" pitchFamily="34" charset="0"/>
              </a:rPr>
              <a:t>Developing SMART IEP Goals</a:t>
            </a:r>
          </a:p>
        </p:txBody>
      </p:sp>
      <p:sp>
        <p:nvSpPr>
          <p:cNvPr id="5" name="Slide Number Placeholder 4"/>
          <p:cNvSpPr>
            <a:spLocks noGrp="1"/>
          </p:cNvSpPr>
          <p:nvPr>
            <p:ph type="sldNum" sz="quarter" idx="4"/>
          </p:nvPr>
        </p:nvSpPr>
        <p:spPr/>
        <p:txBody>
          <a:bodyPr/>
          <a:lstStyle/>
          <a:p>
            <a:fld id="{3B745311-16E5-4BEF-BFE6-36758A3427EB}" type="slidenum">
              <a:rPr lang="en-US" smtClean="0"/>
              <a:pPr/>
              <a:t>91</a:t>
            </a:fld>
            <a:endParaRPr lang="en-US"/>
          </a:p>
        </p:txBody>
      </p:sp>
      <p:sp>
        <p:nvSpPr>
          <p:cNvPr id="6" name="Content Placeholder 5"/>
          <p:cNvSpPr>
            <a:spLocks noGrp="1" noChangeArrowheads="1"/>
          </p:cNvSpPr>
          <p:nvPr>
            <p:ph sz="quarter" idx="10"/>
          </p:nvPr>
        </p:nvSpPr>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chemeClr val="accent1"/>
              </a:buClr>
              <a:buFont typeface="Arial" pitchFamily="34"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pitchFamily="34" charset="0"/>
              <a:buChar char="•"/>
              <a:defRPr sz="2000">
                <a:solidFill>
                  <a:schemeClr val="tx1"/>
                </a:solidFill>
                <a:latin typeface="Calibri" pitchFamily="34" charset="0"/>
              </a:defRPr>
            </a:lvl2pPr>
            <a:lvl3pPr marL="1143000" indent="-228600" eaLnBrk="0" hangingPunct="0">
              <a:spcBef>
                <a:spcPct val="20000"/>
              </a:spcBef>
              <a:buClr>
                <a:srgbClr val="9BBB59"/>
              </a:buClr>
              <a:buFont typeface="Arial" pitchFamily="34" charset="0"/>
              <a:buChar char="•"/>
              <a:defRPr>
                <a:solidFill>
                  <a:schemeClr val="tx1"/>
                </a:solidFill>
                <a:latin typeface="Calibri" pitchFamily="34" charset="0"/>
              </a:defRPr>
            </a:lvl3pPr>
            <a:lvl4pPr marL="1600200" indent="-228600" eaLnBrk="0" hangingPunct="0">
              <a:spcBef>
                <a:spcPct val="20000"/>
              </a:spcBef>
              <a:buClr>
                <a:srgbClr val="8064A2"/>
              </a:buClr>
              <a:buFont typeface="Arial" pitchFamily="34" charset="0"/>
              <a:buChar char="•"/>
              <a:defRPr sz="1600">
                <a:solidFill>
                  <a:schemeClr val="tx1"/>
                </a:solidFill>
                <a:latin typeface="Calibri" pitchFamily="34" charset="0"/>
              </a:defRPr>
            </a:lvl4pPr>
            <a:lvl5pPr marL="2057400" indent="-228600" eaLnBrk="0" hangingPunct="0">
              <a:spcBef>
                <a:spcPct val="20000"/>
              </a:spcBef>
              <a:buClr>
                <a:srgbClr val="4BACC6"/>
              </a:buClr>
              <a:buFont typeface="Arial" pitchFamily="34"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4BACC6"/>
              </a:buClr>
              <a:buFont typeface="Arial" pitchFamily="34"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4BACC6"/>
              </a:buClr>
              <a:buFont typeface="Arial" pitchFamily="34"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4BACC6"/>
              </a:buClr>
              <a:buFont typeface="Arial" pitchFamily="34"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4BACC6"/>
              </a:buClr>
              <a:buFont typeface="Arial" pitchFamily="34" charset="0"/>
              <a:buChar char="•"/>
              <a:defRPr sz="1400">
                <a:solidFill>
                  <a:schemeClr val="tx1"/>
                </a:solidFill>
                <a:latin typeface="Calibri" pitchFamily="34" charset="0"/>
              </a:defRPr>
            </a:lvl9pPr>
          </a:lstStyle>
          <a:p>
            <a:pPr marL="0" indent="0" eaLnBrk="1" hangingPunct="1">
              <a:lnSpc>
                <a:spcPct val="90000"/>
              </a:lnSpc>
              <a:buClr>
                <a:srgbClr val="C00000"/>
              </a:buClr>
              <a:buSzPct val="68000"/>
              <a:buNone/>
              <a:defRPr/>
            </a:pPr>
            <a:r>
              <a:rPr lang="en-US" altLang="en-US" sz="2100" b="1" u="sng" dirty="0">
                <a:latin typeface="Arial" pitchFamily="34" charset="0"/>
              </a:rPr>
              <a:t>S</a:t>
            </a:r>
            <a:r>
              <a:rPr lang="en-US" altLang="en-US" sz="2100" b="1" dirty="0">
                <a:latin typeface="Arial" pitchFamily="34" charset="0"/>
              </a:rPr>
              <a:t>pecific</a:t>
            </a:r>
            <a:r>
              <a:rPr lang="en-US" altLang="en-US" sz="2100" dirty="0">
                <a:latin typeface="Arial" pitchFamily="34" charset="0"/>
              </a:rPr>
              <a:t> – based on the student’s Present Level of Academic Achievement/Functional Performance</a:t>
            </a:r>
          </a:p>
          <a:p>
            <a:pPr eaLnBrk="1" hangingPunct="1">
              <a:lnSpc>
                <a:spcPct val="90000"/>
              </a:lnSpc>
              <a:buClr>
                <a:srgbClr val="C00000"/>
              </a:buClr>
              <a:buSzPct val="68000"/>
              <a:buFontTx/>
              <a:buChar char="•"/>
              <a:defRPr/>
            </a:pPr>
            <a:endParaRPr lang="en-US" altLang="en-US" sz="825" dirty="0">
              <a:latin typeface="Arial" pitchFamily="34" charset="0"/>
            </a:endParaRPr>
          </a:p>
          <a:p>
            <a:pPr marL="0" indent="0" eaLnBrk="1" hangingPunct="1">
              <a:lnSpc>
                <a:spcPct val="90000"/>
              </a:lnSpc>
              <a:buClr>
                <a:srgbClr val="C00000"/>
              </a:buClr>
              <a:buSzPct val="68000"/>
              <a:buNone/>
              <a:defRPr/>
            </a:pPr>
            <a:r>
              <a:rPr lang="en-US" altLang="en-US" sz="2100" b="1" u="sng" dirty="0">
                <a:latin typeface="Arial" pitchFamily="34" charset="0"/>
              </a:rPr>
              <a:t>M</a:t>
            </a:r>
            <a:r>
              <a:rPr lang="en-US" altLang="en-US" sz="2100" b="1" dirty="0">
                <a:latin typeface="Arial" pitchFamily="34" charset="0"/>
              </a:rPr>
              <a:t>easurable</a:t>
            </a:r>
            <a:r>
              <a:rPr lang="en-US" altLang="en-US" sz="2100" dirty="0">
                <a:latin typeface="Arial" pitchFamily="34" charset="0"/>
              </a:rPr>
              <a:t> – progress is objectively determined at frequent data points  </a:t>
            </a:r>
          </a:p>
          <a:p>
            <a:pPr eaLnBrk="1" hangingPunct="1">
              <a:lnSpc>
                <a:spcPct val="90000"/>
              </a:lnSpc>
              <a:buClr>
                <a:srgbClr val="C00000"/>
              </a:buClr>
              <a:buSzPct val="68000"/>
              <a:buFontTx/>
              <a:buChar char="•"/>
              <a:defRPr/>
            </a:pPr>
            <a:endParaRPr lang="en-US" altLang="en-US" sz="825" dirty="0">
              <a:latin typeface="Arial" pitchFamily="34" charset="0"/>
            </a:endParaRPr>
          </a:p>
          <a:p>
            <a:pPr marL="0" indent="0" eaLnBrk="1" hangingPunct="1">
              <a:lnSpc>
                <a:spcPct val="90000"/>
              </a:lnSpc>
              <a:buClr>
                <a:srgbClr val="C00000"/>
              </a:buClr>
              <a:buSzPct val="68000"/>
              <a:buNone/>
              <a:defRPr/>
            </a:pPr>
            <a:r>
              <a:rPr lang="en-US" altLang="en-US" sz="2100" b="1" u="sng" dirty="0">
                <a:latin typeface="Arial" pitchFamily="34" charset="0"/>
              </a:rPr>
              <a:t>A</a:t>
            </a:r>
            <a:r>
              <a:rPr lang="en-US" altLang="en-US" sz="2100" b="1" dirty="0">
                <a:latin typeface="Arial" pitchFamily="34" charset="0"/>
              </a:rPr>
              <a:t>ttainable </a:t>
            </a:r>
            <a:r>
              <a:rPr lang="en-US" altLang="en-US" sz="2100" dirty="0">
                <a:latin typeface="Arial" pitchFamily="34" charset="0"/>
              </a:rPr>
              <a:t>– realistic, related to the most critical needs </a:t>
            </a:r>
          </a:p>
          <a:p>
            <a:pPr eaLnBrk="1" hangingPunct="1">
              <a:lnSpc>
                <a:spcPct val="90000"/>
              </a:lnSpc>
              <a:buClr>
                <a:srgbClr val="C00000"/>
              </a:buClr>
              <a:buSzPct val="68000"/>
              <a:buFontTx/>
              <a:buChar char="•"/>
              <a:defRPr/>
            </a:pPr>
            <a:endParaRPr lang="en-US" altLang="en-US" sz="825" dirty="0">
              <a:latin typeface="Arial" pitchFamily="34" charset="0"/>
            </a:endParaRPr>
          </a:p>
          <a:p>
            <a:pPr marL="0" indent="0" eaLnBrk="1" hangingPunct="1">
              <a:lnSpc>
                <a:spcPct val="90000"/>
              </a:lnSpc>
              <a:buClr>
                <a:srgbClr val="C00000"/>
              </a:buClr>
              <a:buSzPct val="68000"/>
              <a:buNone/>
              <a:defRPr/>
            </a:pPr>
            <a:r>
              <a:rPr lang="en-US" altLang="en-US" sz="2100" b="1" u="sng" dirty="0">
                <a:latin typeface="Arial" pitchFamily="34" charset="0"/>
              </a:rPr>
              <a:t>R</a:t>
            </a:r>
            <a:r>
              <a:rPr lang="en-US" altLang="en-US" sz="2100" b="1" dirty="0">
                <a:latin typeface="Arial" pitchFamily="34" charset="0"/>
              </a:rPr>
              <a:t>esults oriented</a:t>
            </a:r>
            <a:r>
              <a:rPr lang="en-US" altLang="en-US" sz="2100" dirty="0">
                <a:latin typeface="Arial" pitchFamily="34" charset="0"/>
              </a:rPr>
              <a:t> – developed with a standards’ outcome in mind </a:t>
            </a:r>
          </a:p>
          <a:p>
            <a:pPr eaLnBrk="1" hangingPunct="1">
              <a:lnSpc>
                <a:spcPct val="90000"/>
              </a:lnSpc>
              <a:buClr>
                <a:srgbClr val="C00000"/>
              </a:buClr>
              <a:buSzPct val="68000"/>
              <a:buFontTx/>
              <a:buChar char="•"/>
              <a:defRPr/>
            </a:pPr>
            <a:endParaRPr lang="en-US" altLang="en-US" sz="825" dirty="0">
              <a:latin typeface="Arial" pitchFamily="34" charset="0"/>
            </a:endParaRPr>
          </a:p>
          <a:p>
            <a:pPr marL="0" indent="0" eaLnBrk="1" hangingPunct="1">
              <a:lnSpc>
                <a:spcPct val="90000"/>
              </a:lnSpc>
              <a:buClr>
                <a:srgbClr val="C00000"/>
              </a:buClr>
              <a:buSzPct val="68000"/>
              <a:buNone/>
              <a:defRPr/>
            </a:pPr>
            <a:r>
              <a:rPr lang="en-US" altLang="en-US" sz="2100" b="1" u="sng" dirty="0">
                <a:latin typeface="Arial" pitchFamily="34" charset="0"/>
              </a:rPr>
              <a:t>T</a:t>
            </a:r>
            <a:r>
              <a:rPr lang="en-US" altLang="en-US" sz="2100" b="1" dirty="0">
                <a:latin typeface="Arial" pitchFamily="34" charset="0"/>
              </a:rPr>
              <a:t>ime-bound </a:t>
            </a:r>
            <a:r>
              <a:rPr lang="en-US" altLang="en-US" sz="2100" dirty="0">
                <a:latin typeface="Arial" pitchFamily="34" charset="0"/>
              </a:rPr>
              <a:t>– clearly defined beginning and ending dates</a:t>
            </a:r>
          </a:p>
        </p:txBody>
      </p:sp>
      <p:sp>
        <p:nvSpPr>
          <p:cNvPr id="7" name="TextBox 6"/>
          <p:cNvSpPr txBox="1"/>
          <p:nvPr/>
        </p:nvSpPr>
        <p:spPr>
          <a:xfrm>
            <a:off x="8077200" y="4633868"/>
            <a:ext cx="799947" cy="300082"/>
          </a:xfrm>
          <a:prstGeom prst="rect">
            <a:avLst/>
          </a:prstGeom>
          <a:solidFill>
            <a:srgbClr val="FFFF00"/>
          </a:solidFill>
        </p:spPr>
        <p:txBody>
          <a:bodyPr wrap="square" rtlCol="0">
            <a:spAutoFit/>
          </a:bodyPr>
          <a:lstStyle/>
          <a:p>
            <a:r>
              <a:rPr lang="en-US" sz="1350" dirty="0"/>
              <a:t>HO #8</a:t>
            </a:r>
          </a:p>
        </p:txBody>
      </p:sp>
      <p:sp>
        <p:nvSpPr>
          <p:cNvPr id="8" name="TextBox 7"/>
          <p:cNvSpPr txBox="1"/>
          <p:nvPr/>
        </p:nvSpPr>
        <p:spPr>
          <a:xfrm>
            <a:off x="609600" y="4743450"/>
            <a:ext cx="2693814" cy="276999"/>
          </a:xfrm>
          <a:prstGeom prst="rect">
            <a:avLst/>
          </a:prstGeom>
          <a:noFill/>
        </p:spPr>
        <p:txBody>
          <a:bodyPr wrap="none" rtlCol="0">
            <a:spAutoFit/>
          </a:bodyPr>
          <a:lstStyle/>
          <a:p>
            <a:r>
              <a:rPr lang="en-US" sz="1200" dirty="0"/>
              <a:t>MO Standards and Indicators, 200.810.b</a:t>
            </a:r>
          </a:p>
        </p:txBody>
      </p:sp>
    </p:spTree>
    <p:extLst>
      <p:ext uri="{BB962C8B-B14F-4D97-AF65-F5344CB8AC3E}">
        <p14:creationId xmlns:p14="http://schemas.microsoft.com/office/powerpoint/2010/main" val="160786172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Content Placeholder 2"/>
          <p:cNvSpPr>
            <a:spLocks noGrp="1"/>
          </p:cNvSpPr>
          <p:nvPr>
            <p:ph sz="quarter" idx="10"/>
          </p:nvPr>
        </p:nvSpPr>
        <p:spPr/>
        <p:txBody>
          <a:bodyPr>
            <a:normAutofit/>
          </a:bodyPr>
          <a:lstStyle/>
          <a:p>
            <a:r>
              <a:rPr lang="en-US" sz="3600" dirty="0"/>
              <a:t>Target areas of academic achievement</a:t>
            </a:r>
          </a:p>
          <a:p>
            <a:r>
              <a:rPr lang="en-US" sz="3600" dirty="0"/>
              <a:t>Clear descriptions of the knowledge and skills that will be taught</a:t>
            </a:r>
          </a:p>
          <a:p>
            <a:r>
              <a:rPr lang="en-US" sz="3600" dirty="0"/>
              <a:t>How the child’s progress will be measured</a:t>
            </a:r>
          </a:p>
          <a:p>
            <a:pPr marL="0" indent="0" algn="r">
              <a:buNone/>
            </a:pPr>
            <a:endParaRPr lang="en-US" sz="3600" dirty="0">
              <a:hlinkClick r:id="rId3"/>
            </a:endParaRPr>
          </a:p>
          <a:p>
            <a:pPr marL="0" indent="0" algn="r">
              <a:buNone/>
            </a:pPr>
            <a:endParaRPr lang="en-US" sz="1600" dirty="0">
              <a:hlinkClick r:id="rId3"/>
            </a:endParaRPr>
          </a:p>
        </p:txBody>
      </p:sp>
      <p:sp>
        <p:nvSpPr>
          <p:cNvPr id="20482" name="Title 1"/>
          <p:cNvSpPr>
            <a:spLocks noGrp="1"/>
          </p:cNvSpPr>
          <p:nvPr>
            <p:ph type="title"/>
          </p:nvPr>
        </p:nvSpPr>
        <p:spPr/>
        <p:txBody>
          <a:bodyPr>
            <a:noAutofit/>
          </a:bodyPr>
          <a:lstStyle/>
          <a:p>
            <a:pPr defTabSz="683412">
              <a:defRPr/>
            </a:pPr>
            <a:r>
              <a:rPr lang="en-US" sz="4400" dirty="0">
                <a:solidFill>
                  <a:srgbClr val="003399"/>
                </a:solidFill>
                <a:latin typeface="Arial" pitchFamily="34" charset="0"/>
                <a:cs typeface="Arial" pitchFamily="34" charset="0"/>
              </a:rPr>
              <a:t>Specific</a:t>
            </a:r>
          </a:p>
        </p:txBody>
      </p:sp>
      <p:sp>
        <p:nvSpPr>
          <p:cNvPr id="5" name="Slide Number Placeholder 4"/>
          <p:cNvSpPr>
            <a:spLocks noGrp="1"/>
          </p:cNvSpPr>
          <p:nvPr>
            <p:ph type="sldNum" sz="quarter" idx="4"/>
          </p:nvPr>
        </p:nvSpPr>
        <p:spPr/>
        <p:txBody>
          <a:bodyPr/>
          <a:lstStyle/>
          <a:p>
            <a:fld id="{3B745311-16E5-4BEF-BFE6-36758A3427EB}" type="slidenum">
              <a:rPr lang="en-US" smtClean="0"/>
              <a:pPr/>
              <a:t>92</a:t>
            </a:fld>
            <a:endParaRPr lang="en-US"/>
          </a:p>
        </p:txBody>
      </p:sp>
    </p:spTree>
    <p:extLst>
      <p:ext uri="{BB962C8B-B14F-4D97-AF65-F5344CB8AC3E}">
        <p14:creationId xmlns:p14="http://schemas.microsoft.com/office/powerpoint/2010/main" val="240914607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Content Placeholder 2"/>
          <p:cNvSpPr>
            <a:spLocks noGrp="1"/>
          </p:cNvSpPr>
          <p:nvPr>
            <p:ph sz="quarter" idx="10"/>
          </p:nvPr>
        </p:nvSpPr>
        <p:spPr/>
        <p:txBody>
          <a:bodyPr>
            <a:normAutofit/>
          </a:bodyPr>
          <a:lstStyle/>
          <a:p>
            <a:pPr marL="112712" indent="0">
              <a:buNone/>
            </a:pPr>
            <a:r>
              <a:rPr lang="en-US" sz="3600" dirty="0"/>
              <a:t>Which one is Specific?</a:t>
            </a:r>
          </a:p>
          <a:p>
            <a:pPr marL="855662" indent="-742950">
              <a:buFont typeface="+mj-lt"/>
              <a:buAutoNum type="arabicPeriod"/>
            </a:pPr>
            <a:r>
              <a:rPr lang="en-US" sz="3600" dirty="0"/>
              <a:t>Tom will increase study skills for academic success.</a:t>
            </a:r>
          </a:p>
          <a:p>
            <a:pPr marL="855662" indent="-742950">
              <a:buFont typeface="+mj-lt"/>
              <a:buAutoNum type="arabicPeriod"/>
            </a:pPr>
            <a:r>
              <a:rPr lang="en-US" sz="3600" dirty="0"/>
              <a:t>Tom will create note cards listing critical information for the test.</a:t>
            </a:r>
          </a:p>
          <a:p>
            <a:pPr marL="0" indent="0" algn="r">
              <a:buNone/>
            </a:pPr>
            <a:endParaRPr lang="en-US" sz="3600" dirty="0">
              <a:hlinkClick r:id="rId3"/>
            </a:endParaRPr>
          </a:p>
          <a:p>
            <a:pPr marL="0" indent="0" algn="r">
              <a:buNone/>
            </a:pPr>
            <a:endParaRPr lang="en-US" sz="1600" dirty="0">
              <a:hlinkClick r:id="rId3"/>
            </a:endParaRPr>
          </a:p>
        </p:txBody>
      </p:sp>
      <p:sp>
        <p:nvSpPr>
          <p:cNvPr id="20482" name="Title 1"/>
          <p:cNvSpPr>
            <a:spLocks noGrp="1"/>
          </p:cNvSpPr>
          <p:nvPr>
            <p:ph type="title"/>
          </p:nvPr>
        </p:nvSpPr>
        <p:spPr/>
        <p:txBody>
          <a:bodyPr>
            <a:noAutofit/>
          </a:bodyPr>
          <a:lstStyle/>
          <a:p>
            <a:pPr defTabSz="683412">
              <a:defRPr/>
            </a:pPr>
            <a:r>
              <a:rPr lang="en-US" sz="4400" dirty="0">
                <a:solidFill>
                  <a:srgbClr val="003399"/>
                </a:solidFill>
                <a:latin typeface="Arial" pitchFamily="34" charset="0"/>
                <a:cs typeface="Arial" pitchFamily="34" charset="0"/>
              </a:rPr>
              <a:t>Specific</a:t>
            </a:r>
          </a:p>
        </p:txBody>
      </p:sp>
      <p:sp>
        <p:nvSpPr>
          <p:cNvPr id="5" name="Slide Number Placeholder 4"/>
          <p:cNvSpPr>
            <a:spLocks noGrp="1"/>
          </p:cNvSpPr>
          <p:nvPr>
            <p:ph type="sldNum" sz="quarter" idx="4"/>
          </p:nvPr>
        </p:nvSpPr>
        <p:spPr/>
        <p:txBody>
          <a:bodyPr/>
          <a:lstStyle/>
          <a:p>
            <a:fld id="{3B745311-16E5-4BEF-BFE6-36758A3427EB}" type="slidenum">
              <a:rPr lang="en-US" smtClean="0"/>
              <a:pPr/>
              <a:t>93</a:t>
            </a:fld>
            <a:endParaRPr lang="en-US"/>
          </a:p>
        </p:txBody>
      </p:sp>
    </p:spTree>
    <p:extLst>
      <p:ext uri="{BB962C8B-B14F-4D97-AF65-F5344CB8AC3E}">
        <p14:creationId xmlns:p14="http://schemas.microsoft.com/office/powerpoint/2010/main" val="116876302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Content Placeholder 2"/>
          <p:cNvSpPr>
            <a:spLocks noGrp="1"/>
          </p:cNvSpPr>
          <p:nvPr>
            <p:ph sz="quarter" idx="10"/>
          </p:nvPr>
        </p:nvSpPr>
        <p:spPr/>
        <p:txBody>
          <a:bodyPr>
            <a:normAutofit/>
          </a:bodyPr>
          <a:lstStyle/>
          <a:p>
            <a:r>
              <a:rPr lang="en-US" sz="3600" dirty="0"/>
              <a:t>Count or observe it</a:t>
            </a:r>
          </a:p>
          <a:p>
            <a:r>
              <a:rPr lang="en-US" sz="3600" dirty="0"/>
              <a:t>Allows you to know how much progress the child has made</a:t>
            </a:r>
          </a:p>
          <a:p>
            <a:r>
              <a:rPr lang="en-US" sz="3600" dirty="0"/>
              <a:t>Allows you to know when the child has reached the goal</a:t>
            </a:r>
          </a:p>
          <a:p>
            <a:pPr marL="0" indent="0" algn="r">
              <a:buNone/>
            </a:pPr>
            <a:endParaRPr lang="en-US" sz="3600" dirty="0">
              <a:hlinkClick r:id="rId3"/>
            </a:endParaRPr>
          </a:p>
          <a:p>
            <a:pPr marL="0" indent="0" algn="r">
              <a:buNone/>
            </a:pPr>
            <a:endParaRPr lang="en-US" sz="1600" dirty="0">
              <a:hlinkClick r:id="rId3"/>
            </a:endParaRPr>
          </a:p>
        </p:txBody>
      </p:sp>
      <p:sp>
        <p:nvSpPr>
          <p:cNvPr id="20482" name="Title 1"/>
          <p:cNvSpPr>
            <a:spLocks noGrp="1"/>
          </p:cNvSpPr>
          <p:nvPr>
            <p:ph type="title"/>
          </p:nvPr>
        </p:nvSpPr>
        <p:spPr/>
        <p:txBody>
          <a:bodyPr>
            <a:noAutofit/>
          </a:bodyPr>
          <a:lstStyle/>
          <a:p>
            <a:pPr defTabSz="683412">
              <a:defRPr/>
            </a:pPr>
            <a:r>
              <a:rPr lang="en-US" sz="4400" dirty="0">
                <a:solidFill>
                  <a:srgbClr val="003399"/>
                </a:solidFill>
                <a:latin typeface="Arial" pitchFamily="34" charset="0"/>
                <a:cs typeface="Arial" pitchFamily="34" charset="0"/>
              </a:rPr>
              <a:t>Measurable</a:t>
            </a:r>
          </a:p>
        </p:txBody>
      </p:sp>
      <p:sp>
        <p:nvSpPr>
          <p:cNvPr id="5" name="Slide Number Placeholder 4"/>
          <p:cNvSpPr>
            <a:spLocks noGrp="1"/>
          </p:cNvSpPr>
          <p:nvPr>
            <p:ph type="sldNum" sz="quarter" idx="4"/>
          </p:nvPr>
        </p:nvSpPr>
        <p:spPr/>
        <p:txBody>
          <a:bodyPr/>
          <a:lstStyle/>
          <a:p>
            <a:fld id="{3B745311-16E5-4BEF-BFE6-36758A3427EB}" type="slidenum">
              <a:rPr lang="en-US" smtClean="0"/>
              <a:pPr/>
              <a:t>94</a:t>
            </a:fld>
            <a:endParaRPr lang="en-US"/>
          </a:p>
        </p:txBody>
      </p:sp>
    </p:spTree>
    <p:extLst>
      <p:ext uri="{BB962C8B-B14F-4D97-AF65-F5344CB8AC3E}">
        <p14:creationId xmlns:p14="http://schemas.microsoft.com/office/powerpoint/2010/main" val="302789679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Content Placeholder 2"/>
          <p:cNvSpPr>
            <a:spLocks noGrp="1"/>
          </p:cNvSpPr>
          <p:nvPr>
            <p:ph sz="quarter" idx="10"/>
          </p:nvPr>
        </p:nvSpPr>
        <p:spPr/>
        <p:txBody>
          <a:bodyPr>
            <a:normAutofit/>
          </a:bodyPr>
          <a:lstStyle/>
          <a:p>
            <a:pPr marL="112712" indent="0">
              <a:buNone/>
            </a:pPr>
            <a:r>
              <a:rPr lang="en-US" sz="3600" dirty="0"/>
              <a:t>Which is measurable and observable?</a:t>
            </a:r>
          </a:p>
          <a:p>
            <a:pPr marL="855662" indent="-742950">
              <a:buFont typeface="+mj-lt"/>
              <a:buAutoNum type="arabicPeriod"/>
            </a:pPr>
            <a:r>
              <a:rPr lang="en-US" sz="3600" dirty="0"/>
              <a:t>Owen will improve his reading skills.</a:t>
            </a:r>
          </a:p>
          <a:p>
            <a:pPr marL="855662" indent="-742950">
              <a:buFont typeface="+mj-lt"/>
              <a:buAutoNum type="arabicPeriod"/>
            </a:pPr>
            <a:r>
              <a:rPr lang="en-US" sz="3600" dirty="0"/>
              <a:t>Given second grade material, Owen will read a passage of text orally at 110-130 wpm with five errors or less.</a:t>
            </a:r>
          </a:p>
          <a:p>
            <a:pPr marL="0" indent="0" algn="r">
              <a:buNone/>
            </a:pPr>
            <a:endParaRPr lang="en-US" sz="3600" dirty="0">
              <a:hlinkClick r:id="rId3"/>
            </a:endParaRPr>
          </a:p>
          <a:p>
            <a:pPr marL="0" indent="0" algn="r">
              <a:buNone/>
            </a:pPr>
            <a:endParaRPr lang="en-US" sz="1600" dirty="0">
              <a:hlinkClick r:id="rId3"/>
            </a:endParaRPr>
          </a:p>
        </p:txBody>
      </p:sp>
      <p:sp>
        <p:nvSpPr>
          <p:cNvPr id="20482" name="Title 1"/>
          <p:cNvSpPr>
            <a:spLocks noGrp="1"/>
          </p:cNvSpPr>
          <p:nvPr>
            <p:ph type="title"/>
          </p:nvPr>
        </p:nvSpPr>
        <p:spPr/>
        <p:txBody>
          <a:bodyPr>
            <a:noAutofit/>
          </a:bodyPr>
          <a:lstStyle/>
          <a:p>
            <a:pPr defTabSz="683412">
              <a:defRPr/>
            </a:pPr>
            <a:r>
              <a:rPr lang="en-US" sz="4400" dirty="0">
                <a:solidFill>
                  <a:srgbClr val="003399"/>
                </a:solidFill>
                <a:latin typeface="Arial" pitchFamily="34" charset="0"/>
                <a:cs typeface="Arial" pitchFamily="34" charset="0"/>
              </a:rPr>
              <a:t>Measurable</a:t>
            </a:r>
          </a:p>
        </p:txBody>
      </p:sp>
      <p:sp>
        <p:nvSpPr>
          <p:cNvPr id="5" name="Slide Number Placeholder 4"/>
          <p:cNvSpPr>
            <a:spLocks noGrp="1"/>
          </p:cNvSpPr>
          <p:nvPr>
            <p:ph type="sldNum" sz="quarter" idx="4"/>
          </p:nvPr>
        </p:nvSpPr>
        <p:spPr/>
        <p:txBody>
          <a:bodyPr/>
          <a:lstStyle/>
          <a:p>
            <a:fld id="{3B745311-16E5-4BEF-BFE6-36758A3427EB}" type="slidenum">
              <a:rPr lang="en-US" smtClean="0"/>
              <a:pPr/>
              <a:t>95</a:t>
            </a:fld>
            <a:endParaRPr lang="en-US"/>
          </a:p>
        </p:txBody>
      </p:sp>
    </p:spTree>
    <p:extLst>
      <p:ext uri="{BB962C8B-B14F-4D97-AF65-F5344CB8AC3E}">
        <p14:creationId xmlns:p14="http://schemas.microsoft.com/office/powerpoint/2010/main" val="232296829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Content Placeholder 2"/>
          <p:cNvSpPr>
            <a:spLocks noGrp="1"/>
          </p:cNvSpPr>
          <p:nvPr>
            <p:ph sz="quarter" idx="10"/>
          </p:nvPr>
        </p:nvSpPr>
        <p:spPr/>
        <p:txBody>
          <a:bodyPr>
            <a:normAutofit fontScale="92500" lnSpcReduction="10000"/>
          </a:bodyPr>
          <a:lstStyle/>
          <a:p>
            <a:pPr marL="112712" indent="0">
              <a:buNone/>
            </a:pPr>
            <a:r>
              <a:rPr lang="en-US" dirty="0"/>
              <a:t>Components that must be in measurable terms</a:t>
            </a:r>
          </a:p>
          <a:p>
            <a:r>
              <a:rPr lang="en-US" sz="3000" dirty="0"/>
              <a:t>Direction of behavior</a:t>
            </a:r>
          </a:p>
          <a:p>
            <a:r>
              <a:rPr lang="en-US" sz="3000" dirty="0"/>
              <a:t>Area of need</a:t>
            </a:r>
          </a:p>
          <a:p>
            <a:r>
              <a:rPr lang="en-US" sz="3000" dirty="0"/>
              <a:t>Level of attainment</a:t>
            </a:r>
          </a:p>
          <a:p>
            <a:pPr marL="112712" indent="0">
              <a:buNone/>
            </a:pPr>
            <a:br>
              <a:rPr lang="en-US" sz="3000" dirty="0"/>
            </a:br>
            <a:r>
              <a:rPr lang="en-US" sz="3000" dirty="0"/>
              <a:t>“The child will be able to…”</a:t>
            </a:r>
            <a:br>
              <a:rPr lang="en-US" sz="3600" dirty="0"/>
            </a:br>
            <a:endParaRPr lang="en-US" sz="3600" dirty="0"/>
          </a:p>
          <a:p>
            <a:pPr marL="0" indent="0" algn="r">
              <a:buNone/>
            </a:pPr>
            <a:endParaRPr lang="en-US" sz="3600" dirty="0">
              <a:hlinkClick r:id="rId3"/>
            </a:endParaRPr>
          </a:p>
          <a:p>
            <a:pPr marL="0" indent="0" algn="r">
              <a:buNone/>
            </a:pPr>
            <a:endParaRPr lang="en-US" sz="1600" dirty="0">
              <a:hlinkClick r:id="rId3"/>
            </a:endParaRPr>
          </a:p>
        </p:txBody>
      </p:sp>
      <p:sp>
        <p:nvSpPr>
          <p:cNvPr id="20482" name="Title 1"/>
          <p:cNvSpPr>
            <a:spLocks noGrp="1"/>
          </p:cNvSpPr>
          <p:nvPr>
            <p:ph type="title"/>
          </p:nvPr>
        </p:nvSpPr>
        <p:spPr/>
        <p:txBody>
          <a:bodyPr>
            <a:noAutofit/>
          </a:bodyPr>
          <a:lstStyle/>
          <a:p>
            <a:pPr defTabSz="683412">
              <a:defRPr/>
            </a:pPr>
            <a:r>
              <a:rPr lang="en-US" sz="4400" dirty="0">
                <a:solidFill>
                  <a:srgbClr val="003399"/>
                </a:solidFill>
                <a:latin typeface="Arial" pitchFamily="34" charset="0"/>
                <a:cs typeface="Arial" pitchFamily="34" charset="0"/>
              </a:rPr>
              <a:t>Attainable</a:t>
            </a:r>
          </a:p>
        </p:txBody>
      </p:sp>
      <p:sp>
        <p:nvSpPr>
          <p:cNvPr id="5" name="Slide Number Placeholder 4"/>
          <p:cNvSpPr>
            <a:spLocks noGrp="1"/>
          </p:cNvSpPr>
          <p:nvPr>
            <p:ph type="sldNum" sz="quarter" idx="4"/>
          </p:nvPr>
        </p:nvSpPr>
        <p:spPr/>
        <p:txBody>
          <a:bodyPr/>
          <a:lstStyle/>
          <a:p>
            <a:fld id="{3B745311-16E5-4BEF-BFE6-36758A3427EB}" type="slidenum">
              <a:rPr lang="en-US" smtClean="0"/>
              <a:pPr/>
              <a:t>96</a:t>
            </a:fld>
            <a:endParaRPr lang="en-US"/>
          </a:p>
        </p:txBody>
      </p:sp>
    </p:spTree>
    <p:extLst>
      <p:ext uri="{BB962C8B-B14F-4D97-AF65-F5344CB8AC3E}">
        <p14:creationId xmlns:p14="http://schemas.microsoft.com/office/powerpoint/2010/main" val="45409014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Content Placeholder 2"/>
          <p:cNvSpPr>
            <a:spLocks noGrp="1"/>
          </p:cNvSpPr>
          <p:nvPr>
            <p:ph sz="quarter" idx="10"/>
          </p:nvPr>
        </p:nvSpPr>
        <p:spPr/>
        <p:txBody>
          <a:bodyPr>
            <a:normAutofit fontScale="85000" lnSpcReduction="10000"/>
          </a:bodyPr>
          <a:lstStyle/>
          <a:p>
            <a:pPr marL="112712" indent="0">
              <a:buNone/>
            </a:pPr>
            <a:r>
              <a:rPr lang="en-US" sz="3600" dirty="0"/>
              <a:t>Which of these goals is specific, measurable, and achievable?</a:t>
            </a:r>
          </a:p>
          <a:p>
            <a:pPr marL="855662" indent="-742950">
              <a:buFont typeface="+mj-lt"/>
              <a:buAutoNum type="arabicPeriod"/>
            </a:pPr>
            <a:r>
              <a:rPr lang="en-US" sz="3600" dirty="0"/>
              <a:t>Betsy will decrease her punctuation errors when writing a paragraph from 10 to 0 on five collection periods.</a:t>
            </a:r>
          </a:p>
          <a:p>
            <a:pPr marL="855662" indent="-742950">
              <a:buFont typeface="+mj-lt"/>
              <a:buAutoNum type="arabicPeriod"/>
            </a:pPr>
            <a:r>
              <a:rPr lang="en-US" sz="3600" dirty="0"/>
              <a:t>Betsy will decrease her punctuation errors when writing a paragraph on five collection periods.</a:t>
            </a:r>
          </a:p>
          <a:p>
            <a:pPr marL="0" indent="0" algn="r">
              <a:buNone/>
            </a:pPr>
            <a:endParaRPr lang="en-US" sz="3600" dirty="0">
              <a:hlinkClick r:id="rId3"/>
            </a:endParaRPr>
          </a:p>
          <a:p>
            <a:pPr marL="0" indent="0" algn="r">
              <a:buNone/>
            </a:pPr>
            <a:endParaRPr lang="en-US" sz="1600" dirty="0">
              <a:hlinkClick r:id="rId3"/>
            </a:endParaRPr>
          </a:p>
        </p:txBody>
      </p:sp>
      <p:sp>
        <p:nvSpPr>
          <p:cNvPr id="20482" name="Title 1"/>
          <p:cNvSpPr>
            <a:spLocks noGrp="1"/>
          </p:cNvSpPr>
          <p:nvPr>
            <p:ph type="title"/>
          </p:nvPr>
        </p:nvSpPr>
        <p:spPr/>
        <p:txBody>
          <a:bodyPr>
            <a:noAutofit/>
          </a:bodyPr>
          <a:lstStyle/>
          <a:p>
            <a:pPr defTabSz="683412">
              <a:defRPr/>
            </a:pPr>
            <a:r>
              <a:rPr lang="en-US" sz="4400" dirty="0">
                <a:solidFill>
                  <a:srgbClr val="003399"/>
                </a:solidFill>
                <a:latin typeface="Arial" pitchFamily="34" charset="0"/>
                <a:cs typeface="Arial" pitchFamily="34" charset="0"/>
              </a:rPr>
              <a:t>Attainable</a:t>
            </a:r>
          </a:p>
        </p:txBody>
      </p:sp>
      <p:sp>
        <p:nvSpPr>
          <p:cNvPr id="5" name="Slide Number Placeholder 4"/>
          <p:cNvSpPr>
            <a:spLocks noGrp="1"/>
          </p:cNvSpPr>
          <p:nvPr>
            <p:ph type="sldNum" sz="quarter" idx="4"/>
          </p:nvPr>
        </p:nvSpPr>
        <p:spPr/>
        <p:txBody>
          <a:bodyPr/>
          <a:lstStyle/>
          <a:p>
            <a:fld id="{3B745311-16E5-4BEF-BFE6-36758A3427EB}" type="slidenum">
              <a:rPr lang="en-US" smtClean="0"/>
              <a:pPr/>
              <a:t>97</a:t>
            </a:fld>
            <a:endParaRPr lang="en-US"/>
          </a:p>
        </p:txBody>
      </p:sp>
    </p:spTree>
    <p:extLst>
      <p:ext uri="{BB962C8B-B14F-4D97-AF65-F5344CB8AC3E}">
        <p14:creationId xmlns:p14="http://schemas.microsoft.com/office/powerpoint/2010/main" val="171505168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Content Placeholder 2"/>
          <p:cNvSpPr>
            <a:spLocks noGrp="1"/>
          </p:cNvSpPr>
          <p:nvPr>
            <p:ph sz="quarter" idx="10"/>
          </p:nvPr>
        </p:nvSpPr>
        <p:spPr>
          <a:xfrm>
            <a:off x="152400" y="1504950"/>
            <a:ext cx="8839200" cy="3314700"/>
          </a:xfrm>
        </p:spPr>
        <p:txBody>
          <a:bodyPr>
            <a:normAutofit/>
          </a:bodyPr>
          <a:lstStyle/>
          <a:p>
            <a:pPr marL="112712" indent="0" algn="ctr">
              <a:buNone/>
            </a:pPr>
            <a:r>
              <a:rPr lang="en-US" sz="4000" dirty="0"/>
              <a:t>Address the child’s unique needs that result from their disability</a:t>
            </a:r>
          </a:p>
          <a:p>
            <a:pPr marL="0" indent="0" algn="r">
              <a:buNone/>
            </a:pPr>
            <a:endParaRPr lang="en-US" sz="3000" dirty="0">
              <a:hlinkClick r:id="rId3"/>
            </a:endParaRPr>
          </a:p>
          <a:p>
            <a:pPr marL="0" indent="0" algn="r">
              <a:buNone/>
            </a:pPr>
            <a:endParaRPr lang="en-US" sz="1600" dirty="0">
              <a:hlinkClick r:id="rId3"/>
            </a:endParaRPr>
          </a:p>
        </p:txBody>
      </p:sp>
      <p:sp>
        <p:nvSpPr>
          <p:cNvPr id="20482" name="Title 1"/>
          <p:cNvSpPr>
            <a:spLocks noGrp="1"/>
          </p:cNvSpPr>
          <p:nvPr>
            <p:ph type="title"/>
          </p:nvPr>
        </p:nvSpPr>
        <p:spPr>
          <a:xfrm>
            <a:off x="152400" y="628650"/>
            <a:ext cx="8839200" cy="800100"/>
          </a:xfrm>
        </p:spPr>
        <p:txBody>
          <a:bodyPr>
            <a:noAutofit/>
          </a:bodyPr>
          <a:lstStyle/>
          <a:p>
            <a:pPr defTabSz="683412">
              <a:defRPr/>
            </a:pPr>
            <a:r>
              <a:rPr lang="en-US" sz="4400" dirty="0">
                <a:solidFill>
                  <a:srgbClr val="003399"/>
                </a:solidFill>
                <a:latin typeface="Arial" pitchFamily="34" charset="0"/>
                <a:cs typeface="Arial" pitchFamily="34" charset="0"/>
              </a:rPr>
              <a:t>Results Oriented</a:t>
            </a:r>
          </a:p>
        </p:txBody>
      </p:sp>
      <p:sp>
        <p:nvSpPr>
          <p:cNvPr id="5" name="Slide Number Placeholder 4"/>
          <p:cNvSpPr>
            <a:spLocks noGrp="1"/>
          </p:cNvSpPr>
          <p:nvPr>
            <p:ph type="sldNum" sz="quarter" idx="4"/>
          </p:nvPr>
        </p:nvSpPr>
        <p:spPr/>
        <p:txBody>
          <a:bodyPr/>
          <a:lstStyle/>
          <a:p>
            <a:fld id="{3B745311-16E5-4BEF-BFE6-36758A3427EB}" type="slidenum">
              <a:rPr lang="en-US" smtClean="0"/>
              <a:pPr/>
              <a:t>98</a:t>
            </a:fld>
            <a:endParaRPr lang="en-US"/>
          </a:p>
        </p:txBody>
      </p:sp>
    </p:spTree>
    <p:extLst>
      <p:ext uri="{BB962C8B-B14F-4D97-AF65-F5344CB8AC3E}">
        <p14:creationId xmlns:p14="http://schemas.microsoft.com/office/powerpoint/2010/main" val="153996793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Content Placeholder 2"/>
          <p:cNvSpPr>
            <a:spLocks noGrp="1"/>
          </p:cNvSpPr>
          <p:nvPr>
            <p:ph sz="quarter" idx="10"/>
          </p:nvPr>
        </p:nvSpPr>
        <p:spPr>
          <a:xfrm>
            <a:off x="152400" y="1504950"/>
            <a:ext cx="8839200" cy="3314700"/>
          </a:xfrm>
        </p:spPr>
        <p:txBody>
          <a:bodyPr>
            <a:normAutofit fontScale="92500"/>
          </a:bodyPr>
          <a:lstStyle/>
          <a:p>
            <a:pPr marL="112712" indent="0">
              <a:buNone/>
            </a:pPr>
            <a:r>
              <a:rPr lang="en-US" dirty="0"/>
              <a:t>Which of these goals is specific, measurable, and results oriented?</a:t>
            </a:r>
          </a:p>
          <a:p>
            <a:pPr marL="385763" indent="-385763">
              <a:buFont typeface="+mj-lt"/>
              <a:buAutoNum type="arabicPeriod"/>
            </a:pPr>
            <a:r>
              <a:rPr lang="en-US" sz="2800" dirty="0"/>
              <a:t>Given a prompt during a writing program, Kelsey will demonstrate improved writing skills in five collection periods.</a:t>
            </a:r>
          </a:p>
          <a:p>
            <a:pPr marL="385763" indent="-385763">
              <a:buFont typeface="+mj-lt"/>
              <a:buAutoNum type="arabicPeriod"/>
            </a:pPr>
            <a:r>
              <a:rPr lang="en-US" sz="2800" dirty="0"/>
              <a:t>Kelsey will write a five sentence paragraph that includes a topic sentence, a minimum of three details, and a conclusion with 80 percent accuracy in five collection periods.</a:t>
            </a:r>
          </a:p>
          <a:p>
            <a:pPr marL="0" indent="0" algn="r">
              <a:buNone/>
            </a:pPr>
            <a:endParaRPr lang="en-US" sz="3000" dirty="0">
              <a:hlinkClick r:id="rId3"/>
            </a:endParaRPr>
          </a:p>
          <a:p>
            <a:pPr marL="0" indent="0" algn="r">
              <a:buNone/>
            </a:pPr>
            <a:endParaRPr lang="en-US" sz="1600" dirty="0">
              <a:hlinkClick r:id="rId3"/>
            </a:endParaRPr>
          </a:p>
        </p:txBody>
      </p:sp>
      <p:sp>
        <p:nvSpPr>
          <p:cNvPr id="20482" name="Title 1"/>
          <p:cNvSpPr>
            <a:spLocks noGrp="1"/>
          </p:cNvSpPr>
          <p:nvPr>
            <p:ph type="title"/>
          </p:nvPr>
        </p:nvSpPr>
        <p:spPr>
          <a:xfrm>
            <a:off x="152400" y="628650"/>
            <a:ext cx="8839200" cy="800100"/>
          </a:xfrm>
        </p:spPr>
        <p:txBody>
          <a:bodyPr>
            <a:noAutofit/>
          </a:bodyPr>
          <a:lstStyle/>
          <a:p>
            <a:pPr defTabSz="683412">
              <a:defRPr/>
            </a:pPr>
            <a:r>
              <a:rPr lang="en-US" sz="4400" dirty="0">
                <a:solidFill>
                  <a:srgbClr val="003399"/>
                </a:solidFill>
                <a:latin typeface="Arial" pitchFamily="34" charset="0"/>
                <a:cs typeface="Arial" pitchFamily="34" charset="0"/>
              </a:rPr>
              <a:t>Results Oriented</a:t>
            </a:r>
          </a:p>
        </p:txBody>
      </p:sp>
      <p:sp>
        <p:nvSpPr>
          <p:cNvPr id="5" name="Slide Number Placeholder 4"/>
          <p:cNvSpPr>
            <a:spLocks noGrp="1"/>
          </p:cNvSpPr>
          <p:nvPr>
            <p:ph type="sldNum" sz="quarter" idx="4"/>
          </p:nvPr>
        </p:nvSpPr>
        <p:spPr/>
        <p:txBody>
          <a:bodyPr/>
          <a:lstStyle/>
          <a:p>
            <a:fld id="{3B745311-16E5-4BEF-BFE6-36758A3427EB}" type="slidenum">
              <a:rPr lang="en-US" smtClean="0"/>
              <a:pPr/>
              <a:t>99</a:t>
            </a:fld>
            <a:endParaRPr lang="en-US"/>
          </a:p>
        </p:txBody>
      </p:sp>
    </p:spTree>
    <p:extLst>
      <p:ext uri="{BB962C8B-B14F-4D97-AF65-F5344CB8AC3E}">
        <p14:creationId xmlns:p14="http://schemas.microsoft.com/office/powerpoint/2010/main" val="415826199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8&quot; unique_id=&quot;10067&quot;&gt;&lt;/object&gt;&lt;object type=&quot;2&quot; unique_id=&quot;10068&quot;&gt;&lt;object type=&quot;3&quot; unique_id=&quot;10069&quot;&gt;&lt;property id=&quot;20148&quot; value=&quot;5&quot;/&gt;&lt;property id=&quot;20300&quot; value=&quot;Slide 1 - &amp;quot;Consultant Preparation&amp;quot;&quot;/&gt;&lt;property id=&quot;20307&quot; value=&quot;260&quot;/&gt;&lt;/object&gt;&lt;object type=&quot;3&quot; unique_id=&quot;10070&quot;&gt;&lt;property id=&quot;20148&quot; value=&quot;5&quot;/&gt;&lt;property id=&quot;20300&quot; value=&quot;Slide 2 - &amp;quot;Learning Package Name&amp;quot;&quot;/&gt;&lt;property id=&quot;20307&quot; value=&quot;265&quot;/&gt;&lt;/object&gt;&lt;object type=&quot;3&quot; unique_id=&quot;10071&quot;&gt;&lt;property id=&quot;20148&quot; value=&quot;5&quot;/&gt;&lt;property id=&quot;20300&quot; value=&quot;Slide 3&quot;/&gt;&lt;property id=&quot;20307&quot; value=&quot;264&quot;/&gt;&lt;/object&gt;&lt;object type=&quot;3&quot; unique_id=&quot;10072&quot;&gt;&lt;property id=&quot;20148&quot; value=&quot;5&quot;/&gt;&lt;property id=&quot;20300&quot; value=&quot;Slide 4 - &amp;quot;Purpose and Content&amp;quot;&quot;/&gt;&lt;property id=&quot;20307&quot; value=&quot;259&quot;/&gt;&lt;/object&gt;&lt;object type=&quot;3&quot; unique_id=&quot;10073&quot;&gt;&lt;property id=&quot;20148&quot; value=&quot;5&quot;/&gt;&lt;property id=&quot;20300&quot; value=&quot;Slide 5&quot;/&gt;&lt;property id=&quot;20307&quot; value=&quot;266&quot;/&gt;&lt;/object&gt;&lt;object type=&quot;3&quot; unique_id=&quot;10074&quot;&gt;&lt;property id=&quot;20148&quot; value=&quot;5&quot;/&gt;&lt;property id=&quot;20300&quot; value=&quot;Slide 6 - &amp;quot;Purpose and Content&amp;quot;&quot;/&gt;&lt;property id=&quot;20307&quot; value=&quot;267&quot;/&gt;&lt;/object&gt;&lt;object type=&quot;3&quot; unique_id=&quot;10075&quot;&gt;&lt;property id=&quot;20148&quot; value=&quot;5&quot;/&gt;&lt;property id=&quot;20300&quot; value=&quot;Slide 7&quot;/&gt;&lt;property id=&quot;20307&quot; value=&quot;268&quot;/&gt;&lt;/object&gt;&lt;object type=&quot;3&quot; unique_id=&quot;10076&quot;&gt;&lt;property id=&quot;20148&quot; value=&quot;5&quot;/&gt;&lt;property id=&quot;20300&quot; value=&quot;Slide 8 - &amp;quot;Purpose and Content&amp;quot;&quot;/&gt;&lt;property id=&quot;20307&quot; value=&quot;269&quot;/&gt;&lt;/object&gt;&lt;object type=&quot;3&quot; unique_id=&quot;10077&quot;&gt;&lt;property id=&quot;20148&quot; value=&quot;5&quot;/&gt;&lt;property id=&quot;20300&quot; value=&quot;Slide 9&quot;/&gt;&lt;property id=&quot;20307&quot; value=&quot;270&quot;/&gt;&lt;/object&gt;&lt;object type=&quot;3&quot; unique_id=&quot;10078&quot;&gt;&lt;property id=&quot;20148&quot; value=&quot;5&quot;/&gt;&lt;property id=&quot;20300&quot; value=&quot;Slide 10 - &amp;quot;Purpose and Content&amp;quot;&quot;/&gt;&lt;property id=&quot;20307&quot; value=&quot;271&quot;/&gt;&lt;/object&gt;&lt;object type=&quot;3&quot; unique_id=&quot;10079&quot;&gt;&lt;property id=&quot;20148&quot; value=&quot;5&quot;/&gt;&lt;property id=&quot;20300&quot; value=&quot;Slide 11&quot;/&gt;&lt;property id=&quot;20307&quot; value=&quot;272&quot;/&gt;&lt;/object&gt;&lt;object type=&quot;3&quot; unique_id=&quot;10080&quot;&gt;&lt;property id=&quot;20148&quot; value=&quot;5&quot;/&gt;&lt;property id=&quot;20300&quot; value=&quot;Slide 12 - &amp;quot;Purpose and Content&amp;quot;&quot;/&gt;&lt;property id=&quot;20307&quot; value=&quot;273&quot;/&gt;&lt;/object&gt;&lt;object type=&quot;3&quot; unique_id=&quot;10081&quot;&gt;&lt;property id=&quot;20148&quot; value=&quot;5&quot;/&gt;&lt;property id=&quot;20300&quot; value=&quot;Slide 13&quot;/&gt;&lt;property id=&quot;20307&quot; value=&quot;274&quot;/&gt;&lt;/object&gt;&lt;object type=&quot;3&quot; unique_id=&quot;10082&quot;&gt;&lt;property id=&quot;20148&quot; value=&quot;5&quot;/&gt;&lt;property id=&quot;20300&quot; value=&quot;Slide 14 - &amp;quot;Purpose and Content&amp;quot;&quot;/&gt;&lt;property id=&quot;20307&quot; value=&quot;275&quot;/&gt;&lt;/object&gt;&lt;object type=&quot;3&quot; unique_id=&quot;10083&quot;&gt;&lt;property id=&quot;20148&quot; value=&quot;5&quot;/&gt;&lt;property id=&quot;20300&quot; value=&quot;Slide 15&quot;/&gt;&lt;property id=&quot;20307&quot; value=&quot;276&quot;/&gt;&lt;/object&gt;&lt;object type=&quot;3&quot; unique_id=&quot;10084&quot;&gt;&lt;property id=&quot;20148&quot; value=&quot;5&quot;/&gt;&lt;property id=&quot;20300&quot; value=&quot;Slide 16 - &amp;quot;Purpose and Content&amp;quot;&quot;/&gt;&lt;property id=&quot;20307&quot; value=&quot;277&quot;/&gt;&lt;/object&gt;&lt;object type=&quot;3&quot; unique_id=&quot;10085&quot;&gt;&lt;property id=&quot;20148&quot; value=&quot;5&quot;/&gt;&lt;property id=&quot;20300&quot; value=&quot;Slide 17&quot;/&gt;&lt;property id=&quot;20307&quot; value=&quot;278&quot;/&gt;&lt;/object&gt;&lt;object type=&quot;3&quot; unique_id=&quot;10086&quot;&gt;&lt;property id=&quot;20148&quot; value=&quot;5&quot;/&gt;&lt;property id=&quot;20300&quot; value=&quot;Slide 18 - &amp;quot;Practice Profile&amp;quot;&quot;/&gt;&lt;property id=&quot;20307&quot; value=&quot;282&quot;/&gt;&lt;/object&gt;&lt;object type=&quot;3&quot; unique_id=&quot;10087&quot;&gt;&lt;property id=&quot;20148&quot; value=&quot;5&quot;/&gt;&lt;property id=&quot;20300&quot; value=&quot;Slide 19 - &amp;quot;Implementation Fidelity&amp;quot;&quot;/&gt;&lt;property id=&quot;20307&quot; value=&quot;283&quot;/&gt;&lt;/object&gt;&lt;object type=&quot;3&quot; unique_id=&quot;10088&quot;&gt;&lt;property id=&quot;20148&quot; value=&quot;5&quot;/&gt;&lt;property id=&quot;20300&quot; value=&quot;Slide 20&quot;/&gt;&lt;property id=&quot;20307&quot; value=&quot;280&quot;/&gt;&lt;/object&gt;&lt;object type=&quot;3&quot; unique_id=&quot;10089&quot;&gt;&lt;property id=&quot;20148&quot; value=&quot;5&quot;/&gt;&lt;property id=&quot;20300&quot; value=&quot;Slide 21 - &amp;quot;Purpose and Content&amp;quot;&quot;/&gt;&lt;property id=&quot;20307&quot; value=&quot;281&quot;/&gt;&lt;/object&gt;&lt;object type=&quot;3&quot; unique_id=&quot;10090&quot;&gt;&lt;property id=&quot;20148&quot; value=&quot;5&quot;/&gt;&lt;property id=&quot;20300&quot; value=&quot;Slide 22&quot;/&gt;&lt;property id=&quot;20307&quot; value=&quot;261&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DESE PPT Template 2017">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ection Dividers">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ontent Layouts">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ontent Breakout">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losing ">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themeOverride>
</file>

<file path=ppt/theme/themeOverride2.xml><?xml version="1.0" encoding="utf-8"?>
<a:themeOverride xmlns:a="http://schemas.openxmlformats.org/drawingml/2006/main">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themeOverride>
</file>

<file path=ppt/theme/themeOverride3.xml><?xml version="1.0" encoding="utf-8"?>
<a:themeOverride xmlns:a="http://schemas.openxmlformats.org/drawingml/2006/main">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themeOverride>
</file>

<file path=ppt/theme/themeOverride4.xml><?xml version="1.0" encoding="utf-8"?>
<a:themeOverride xmlns:a="http://schemas.openxmlformats.org/drawingml/2006/main">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themeOverride>
</file>

<file path=ppt/theme/themeOverride5.xml><?xml version="1.0" encoding="utf-8"?>
<a:themeOverride xmlns:a="http://schemas.openxmlformats.org/drawingml/2006/main">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themeOverride>
</file>

<file path=docProps/app.xml><?xml version="1.0" encoding="utf-8"?>
<Properties xmlns="http://schemas.openxmlformats.org/officeDocument/2006/extended-properties" xmlns:vt="http://schemas.openxmlformats.org/officeDocument/2006/docPropsVTypes">
  <Template>DESE PPT Template 2017</Template>
  <TotalTime>3463</TotalTime>
  <Words>11993</Words>
  <Application>Microsoft Office PowerPoint</Application>
  <PresentationFormat>On-screen Show (16:9)</PresentationFormat>
  <Paragraphs>1232</Paragraphs>
  <Slides>119</Slides>
  <Notes>119</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119</vt:i4>
      </vt:variant>
    </vt:vector>
  </HeadingPairs>
  <TitlesOfParts>
    <vt:vector size="134" baseType="lpstr">
      <vt:lpstr>Arial</vt:lpstr>
      <vt:lpstr>Calibri</vt:lpstr>
      <vt:lpstr>Cambria</vt:lpstr>
      <vt:lpstr>Courier New</vt:lpstr>
      <vt:lpstr>Noto Sans Symbols</vt:lpstr>
      <vt:lpstr>Segoe Script</vt:lpstr>
      <vt:lpstr>Symbol</vt:lpstr>
      <vt:lpstr>Times New Roman</vt:lpstr>
      <vt:lpstr>Trebuchet MS</vt:lpstr>
      <vt:lpstr>Wingdings</vt:lpstr>
      <vt:lpstr>DESE PPT Template 2017</vt:lpstr>
      <vt:lpstr>Section Dividers</vt:lpstr>
      <vt:lpstr>Content Layouts</vt:lpstr>
      <vt:lpstr>Content Breakout</vt:lpstr>
      <vt:lpstr>Closing </vt:lpstr>
      <vt:lpstr>Standards-Based IEPs Linked to DLM Essential Elements</vt:lpstr>
      <vt:lpstr>For Presenter Only</vt:lpstr>
      <vt:lpstr>PowerPoint Presentation</vt:lpstr>
      <vt:lpstr>PowerPoint Presentation</vt:lpstr>
      <vt:lpstr>PowerPoint Presentation</vt:lpstr>
      <vt:lpstr>PowerPoint Presentation</vt:lpstr>
      <vt:lpstr>Standards Based IEPs Linked to DLM Essential Elements Virtual Structure</vt:lpstr>
      <vt:lpstr>Virtual Working Agreements</vt:lpstr>
      <vt:lpstr>Virtual Working Agreements</vt:lpstr>
      <vt:lpstr>Virtual Working Agreements</vt:lpstr>
      <vt:lpstr>Zoom Features We Will Use Today</vt:lpstr>
      <vt:lpstr>Look for These Icons</vt:lpstr>
      <vt:lpstr>Time to Stretch</vt:lpstr>
      <vt:lpstr>K – W - L</vt:lpstr>
      <vt:lpstr>Main Theme</vt:lpstr>
      <vt:lpstr>K – W - L</vt:lpstr>
      <vt:lpstr>Standards Based IEPs Linked to DLM  Essential Elements</vt:lpstr>
      <vt:lpstr>PowerPoint Presentation</vt:lpstr>
      <vt:lpstr>Sessions At-A-Glance</vt:lpstr>
      <vt:lpstr>Missouri Teacher Standards</vt:lpstr>
      <vt:lpstr>Welcome and Introductions</vt:lpstr>
      <vt:lpstr>Learning Objectives</vt:lpstr>
      <vt:lpstr>Essential Questions</vt:lpstr>
      <vt:lpstr>Norms</vt:lpstr>
      <vt:lpstr>PowerPoint Presentation</vt:lpstr>
      <vt:lpstr>Pre-Training Reflection Questions</vt:lpstr>
      <vt:lpstr>PowerPoint Presentation</vt:lpstr>
      <vt:lpstr>Standards-Based Reforms</vt:lpstr>
      <vt:lpstr>Why Connect to the Standards/Essential Elements?</vt:lpstr>
      <vt:lpstr>Why Connect to the Standards/Essential Elements?</vt:lpstr>
      <vt:lpstr>ACTIVITY</vt:lpstr>
      <vt:lpstr>PowerPoint Presentation</vt:lpstr>
      <vt:lpstr>PowerPoint Presentation</vt:lpstr>
      <vt:lpstr>Access to Standards</vt:lpstr>
      <vt:lpstr>English Language Arts Missouri Learning Standards</vt:lpstr>
      <vt:lpstr>This Little Box Says</vt:lpstr>
      <vt:lpstr>Which Standards Are These?</vt:lpstr>
      <vt:lpstr>This Same Little Box Says</vt:lpstr>
      <vt:lpstr>Grade Level Math Expanded Expectations</vt:lpstr>
      <vt:lpstr>All Math Course Level is Expanded</vt:lpstr>
      <vt:lpstr>Item Specifications</vt:lpstr>
      <vt:lpstr>PowerPoint Presentation</vt:lpstr>
      <vt:lpstr>PowerPoint Presentation</vt:lpstr>
      <vt:lpstr>PowerPoint Presentation</vt:lpstr>
      <vt:lpstr>PowerPoint Presentation</vt:lpstr>
      <vt:lpstr>PowerPoint Presentation</vt:lpstr>
      <vt:lpstr>What is a Learning Map?</vt:lpstr>
      <vt:lpstr>Claims</vt:lpstr>
      <vt:lpstr>Conceptual Areas</vt:lpstr>
      <vt:lpstr>PowerPoint Presentation</vt:lpstr>
      <vt:lpstr>Codes for ELA Essential Elements</vt:lpstr>
      <vt:lpstr>PowerPoint Presentation</vt:lpstr>
      <vt:lpstr>Guide to Mathematics Essential Element Codes</vt:lpstr>
      <vt:lpstr>Guide to Mathematics Essential Element Codes Continued</vt:lpstr>
      <vt:lpstr>Essential Elements</vt:lpstr>
      <vt:lpstr>Essential Elements: Design Priorities</vt:lpstr>
      <vt:lpstr>Missouri Learning Standards and Essential Elements Crosswalks</vt:lpstr>
      <vt:lpstr>Essential Elements are Not</vt:lpstr>
      <vt:lpstr>Every Essential Element has Multiple Nodes</vt:lpstr>
      <vt:lpstr>Five Linkage Levels for ELA and Math</vt:lpstr>
      <vt:lpstr>FINDING the Linkage Level and Nodes </vt:lpstr>
      <vt:lpstr>What Are Blueprints?</vt:lpstr>
      <vt:lpstr>Foundational Nodes</vt:lpstr>
      <vt:lpstr>Self Reflection</vt:lpstr>
      <vt:lpstr>PowerPoint Presentation</vt:lpstr>
      <vt:lpstr>PowerPoint Presentation</vt:lpstr>
      <vt:lpstr>PowerPoint Presentation</vt:lpstr>
      <vt:lpstr>Step One</vt:lpstr>
      <vt:lpstr>Getting to Know the Process of Linking Curriculum to EEs</vt:lpstr>
      <vt:lpstr>Determine Where the Student is Functioning in Relation to the EEs</vt:lpstr>
      <vt:lpstr>Step Two</vt:lpstr>
      <vt:lpstr>Possible Data Sources to Determine Student Functioning</vt:lpstr>
      <vt:lpstr>Possible Data Sources to Determine Student Functioning</vt:lpstr>
      <vt:lpstr>Self Reflection</vt:lpstr>
      <vt:lpstr>Step Three</vt:lpstr>
      <vt:lpstr>Consideration of the Essential Element</vt:lpstr>
      <vt:lpstr>With Essential Elements in Mind</vt:lpstr>
      <vt:lpstr>For Each Child Assessed With the MAP-A</vt:lpstr>
      <vt:lpstr>Traditional v. EE-linked IEPs </vt:lpstr>
      <vt:lpstr>PowerPoint Presentation</vt:lpstr>
      <vt:lpstr>Step Four</vt:lpstr>
      <vt:lpstr>Present Level of Academic Achievement and Functional Performance</vt:lpstr>
      <vt:lpstr>Present Level of Academic Achievement and Functional Performance</vt:lpstr>
      <vt:lpstr>Present Level of Academic Achievement and Functional Performance</vt:lpstr>
      <vt:lpstr>Process the Present Level</vt:lpstr>
      <vt:lpstr>Process the Present Level</vt:lpstr>
      <vt:lpstr>Self Reflection</vt:lpstr>
      <vt:lpstr>Step Five</vt:lpstr>
      <vt:lpstr>IEP Goals</vt:lpstr>
      <vt:lpstr>Measurable Goals Aligned with Grade-Level Essential Elements</vt:lpstr>
      <vt:lpstr>Developing SMART IEP Goals</vt:lpstr>
      <vt:lpstr>Specific</vt:lpstr>
      <vt:lpstr>Specific</vt:lpstr>
      <vt:lpstr>Measurable</vt:lpstr>
      <vt:lpstr>Measurable</vt:lpstr>
      <vt:lpstr>Attainable</vt:lpstr>
      <vt:lpstr>Attainable</vt:lpstr>
      <vt:lpstr>Results Oriented</vt:lpstr>
      <vt:lpstr>Results Oriented</vt:lpstr>
      <vt:lpstr>Time Bound</vt:lpstr>
      <vt:lpstr>Step Six</vt:lpstr>
      <vt:lpstr>Benchmarks or Short-Term Objectives</vt:lpstr>
      <vt:lpstr>Benchmarks or Short-Term Objectives</vt:lpstr>
      <vt:lpstr>Short-Term Objective</vt:lpstr>
      <vt:lpstr>Benchmark</vt:lpstr>
      <vt:lpstr>Self Reflection</vt:lpstr>
      <vt:lpstr>PowerPoint Presentation</vt:lpstr>
      <vt:lpstr>Activity in Writing Goals</vt:lpstr>
      <vt:lpstr>PowerPoint Presentation</vt:lpstr>
      <vt:lpstr>Practice Profile</vt:lpstr>
      <vt:lpstr>PowerPoint Presentation</vt:lpstr>
      <vt:lpstr>Post-Assessment</vt:lpstr>
      <vt:lpstr>Post-Assessment Answers</vt:lpstr>
      <vt:lpstr>Post-Assessment Answers</vt:lpstr>
      <vt:lpstr>PowerPoint Presentation</vt:lpstr>
      <vt:lpstr>Information from Today</vt:lpstr>
      <vt:lpstr>Acknowledgements</vt:lpstr>
      <vt:lpstr>Recommended Resources</vt:lpstr>
      <vt:lpstr>PowerPoint Presentation</vt:lpstr>
    </vt:vector>
  </TitlesOfParts>
  <Company>State of Missouri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Consultant Preparation</dc:title>
  <dc:creator>muesst1</dc:creator>
  <cp:lastModifiedBy>Cheryl Wrinkle</cp:lastModifiedBy>
  <cp:revision>564</cp:revision>
  <cp:lastPrinted>2020-03-24T15:50:03Z</cp:lastPrinted>
  <dcterms:created xsi:type="dcterms:W3CDTF">2018-02-13T21:01:05Z</dcterms:created>
  <dcterms:modified xsi:type="dcterms:W3CDTF">2021-07-26T14:02:55Z</dcterms:modified>
</cp:coreProperties>
</file>